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Lst>
  <p:sldIdLst>
    <p:sldId id="256" r:id="rId4"/>
    <p:sldId id="258" r:id="rId5"/>
    <p:sldId id="280" r:id="rId6"/>
    <p:sldId id="260" r:id="rId7"/>
    <p:sldId id="281" r:id="rId8"/>
    <p:sldId id="264" r:id="rId9"/>
    <p:sldId id="265" r:id="rId10"/>
    <p:sldId id="268" r:id="rId11"/>
    <p:sldId id="269" r:id="rId12"/>
    <p:sldId id="270" r:id="rId13"/>
    <p:sldId id="285" r:id="rId14"/>
    <p:sldId id="282" r:id="rId15"/>
    <p:sldId id="283" r:id="rId16"/>
    <p:sldId id="284" r:id="rId17"/>
    <p:sldId id="287" r:id="rId18"/>
    <p:sldId id="292" r:id="rId19"/>
    <p:sldId id="286" r:id="rId20"/>
    <p:sldId id="288" r:id="rId21"/>
    <p:sldId id="289" r:id="rId22"/>
    <p:sldId id="290" r:id="rId23"/>
    <p:sldId id="291" r:id="rId24"/>
    <p:sldId id="276" r:id="rId25"/>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5" d="100"/>
          <a:sy n="65" d="100"/>
        </p:scale>
        <p:origin x="153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64127DA6-2484-4969-B6FD-34C1491694F6}"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3512405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64127DA6-2484-4969-B6FD-34C1491694F6}"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325724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64127DA6-2484-4969-B6FD-34C1491694F6}"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274472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277631D2-E3A2-4BD5-AB15-25BFB8E9A8B0}" type="datetimeFigureOut">
              <a:rPr lang="ar-EG">
                <a:solidFill>
                  <a:prstClr val="black">
                    <a:tint val="75000"/>
                  </a:prstClr>
                </a:solidFill>
              </a:rPr>
              <a:pPr>
                <a:defRPr/>
              </a:pPr>
              <a:t>07/10/1443</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F75CF2-A85D-464D-92EF-BC35AB6518EB}"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627990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ABC57FE8-CD87-42CA-B456-BD8BF6E7BDFB}" type="datetimeFigureOut">
              <a:rPr lang="ar-EG">
                <a:solidFill>
                  <a:prstClr val="black">
                    <a:tint val="75000"/>
                  </a:prstClr>
                </a:solidFill>
              </a:rPr>
              <a:pPr>
                <a:defRPr/>
              </a:pPr>
              <a:t>07/10/1443</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1ACD9D-83FD-4246-BF00-FC6DCF248DA3}"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3569987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ar-EG"/>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BA078FC-C6ED-4D9C-86A2-9F15A8D3844B}" type="datetimeFigureOut">
              <a:rPr lang="ar-EG">
                <a:solidFill>
                  <a:prstClr val="black">
                    <a:tint val="75000"/>
                  </a:prstClr>
                </a:solidFill>
              </a:rPr>
              <a:pPr>
                <a:defRPr/>
              </a:pPr>
              <a:t>07/10/1443</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2F103E-42BD-4A61-99E0-A069844BF71A}"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3346370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BD90FA2F-A87B-4460-960E-D49A2FB9D9EE}" type="datetimeFigureOut">
              <a:rPr lang="ar-EG">
                <a:solidFill>
                  <a:prstClr val="black">
                    <a:tint val="75000"/>
                  </a:prstClr>
                </a:solidFill>
              </a:rPr>
              <a:pPr>
                <a:defRPr/>
              </a:pPr>
              <a:t>07/10/1443</a:t>
            </a:fld>
            <a:endParaRPr lang="ar-EG">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1738B2-FCC5-41C4-B1BD-E68EE36617C0}"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2114763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ar-EG"/>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FCF3BE9D-F94F-41AA-99A5-84F29D95C8E4}" type="datetimeFigureOut">
              <a:rPr lang="ar-EG">
                <a:solidFill>
                  <a:prstClr val="black">
                    <a:tint val="75000"/>
                  </a:prstClr>
                </a:solidFill>
              </a:rPr>
              <a:pPr>
                <a:defRPr/>
              </a:pPr>
              <a:t>07/10/1443</a:t>
            </a:fld>
            <a:endParaRPr lang="ar-EG">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6DDEE3-8B17-46E2-BEBF-74F37EFA5CB9}"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1642341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ED68B9BC-F8EA-4BBA-A058-924CEFFA068F}" type="datetimeFigureOut">
              <a:rPr lang="ar-EG">
                <a:solidFill>
                  <a:prstClr val="black">
                    <a:tint val="75000"/>
                  </a:prstClr>
                </a:solidFill>
              </a:rPr>
              <a:pPr>
                <a:defRPr/>
              </a:pPr>
              <a:t>07/10/1443</a:t>
            </a:fld>
            <a:endParaRPr lang="ar-EG">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F305AE0-797E-4477-8206-6B69BF55795C}"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734679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261F95-405C-4F62-9C94-66753D0D186F}" type="datetimeFigureOut">
              <a:rPr lang="ar-EG">
                <a:solidFill>
                  <a:prstClr val="black">
                    <a:tint val="75000"/>
                  </a:prstClr>
                </a:solidFill>
              </a:rPr>
              <a:pPr>
                <a:defRPr/>
              </a:pPr>
              <a:t>07/10/1443</a:t>
            </a:fld>
            <a:endParaRPr lang="ar-EG">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662A367-3EA5-4B32-AA99-E5E42592669A}"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3009782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ar-EG"/>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7999DC-0659-4050-AB1D-0D134368C62C}" type="datetimeFigureOut">
              <a:rPr lang="ar-EG">
                <a:solidFill>
                  <a:prstClr val="black">
                    <a:tint val="75000"/>
                  </a:prstClr>
                </a:solidFill>
              </a:rPr>
              <a:pPr>
                <a:defRPr/>
              </a:pPr>
              <a:t>07/10/1443</a:t>
            </a:fld>
            <a:endParaRPr lang="ar-EG">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A84B6A0-E343-4CD1-8F01-152C098E0599}"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930289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64127DA6-2484-4969-B6FD-34C1491694F6}"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1058591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ar-EG"/>
          </a:p>
        </p:txBody>
      </p:sp>
      <p:sp>
        <p:nvSpPr>
          <p:cNvPr id="3" name="Picture Placeholder 2"/>
          <p:cNvSpPr>
            <a:spLocks noGrp="1"/>
          </p:cNvSpPr>
          <p:nvPr>
            <p:ph type="pic" idx="1"/>
          </p:nvPr>
        </p:nvSpPr>
        <p:spPr>
          <a:xfrm>
            <a:off x="3887391" y="987426"/>
            <a:ext cx="4629150" cy="4873625"/>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21303E-66B6-4381-BB00-97A279A27E78}" type="datetimeFigureOut">
              <a:rPr lang="ar-EG">
                <a:solidFill>
                  <a:prstClr val="black">
                    <a:tint val="75000"/>
                  </a:prstClr>
                </a:solidFill>
              </a:rPr>
              <a:pPr>
                <a:defRPr/>
              </a:pPr>
              <a:t>07/10/1443</a:t>
            </a:fld>
            <a:endParaRPr lang="ar-EG">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0B1673-C0B6-4640-8C25-4A999069B28A}"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122663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231E0ABA-2B48-43C6-AA0B-E2C52E97D3F6}" type="datetimeFigureOut">
              <a:rPr lang="ar-EG">
                <a:solidFill>
                  <a:prstClr val="black">
                    <a:tint val="75000"/>
                  </a:prstClr>
                </a:solidFill>
              </a:rPr>
              <a:pPr>
                <a:defRPr/>
              </a:pPr>
              <a:t>07/10/1443</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89E2A2-8DE1-4E6A-96F3-E0BF04DD5E06}"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292371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5517D2C3-F59B-4000-89D7-F543731FF161}" type="datetimeFigureOut">
              <a:rPr lang="ar-EG">
                <a:solidFill>
                  <a:prstClr val="black">
                    <a:tint val="75000"/>
                  </a:prstClr>
                </a:solidFill>
              </a:rPr>
              <a:pPr>
                <a:defRPr/>
              </a:pPr>
              <a:t>07/10/1443</a:t>
            </a:fld>
            <a:endParaRPr lang="ar-EG">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ar-EG">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6F6AF-2CEC-40DA-A53D-785CC76A3059}"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180630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2459B5E4-E292-46B5-B68D-DD8422B891CA}"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4134388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2459B5E4-E292-46B5-B68D-DD8422B891CA}"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1645857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r-EG"/>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59B5E4-E292-46B5-B68D-DD8422B891CA}"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82365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2459B5E4-E292-46B5-B68D-DD8422B891CA}" type="datetimeFigureOut">
              <a:rPr lang="ar-EG" smtClean="0"/>
              <a:t>07/10/1443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144605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ar-EG"/>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2459B5E4-E292-46B5-B68D-DD8422B891CA}" type="datetimeFigureOut">
              <a:rPr lang="ar-EG" smtClean="0"/>
              <a:t>07/10/1443</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155179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2459B5E4-E292-46B5-B68D-DD8422B891CA}" type="datetimeFigureOut">
              <a:rPr lang="ar-EG" smtClean="0"/>
              <a:t>07/10/1443</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119278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9B5E4-E292-46B5-B68D-DD8422B891CA}" type="datetimeFigureOut">
              <a:rPr lang="ar-EG" smtClean="0"/>
              <a:t>07/10/1443</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261746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127DA6-2484-4969-B6FD-34C1491694F6}"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2701970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EG"/>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59B5E4-E292-46B5-B68D-DD8422B891CA}" type="datetimeFigureOut">
              <a:rPr lang="ar-EG" smtClean="0"/>
              <a:t>07/10/1443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763375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r-EG"/>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EG"/>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59B5E4-E292-46B5-B68D-DD8422B891CA}" type="datetimeFigureOut">
              <a:rPr lang="ar-EG" smtClean="0"/>
              <a:t>07/10/1443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384078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2459B5E4-E292-46B5-B68D-DD8422B891CA}"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412709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2459B5E4-E292-46B5-B68D-DD8422B891CA}" type="datetimeFigureOut">
              <a:rPr lang="ar-EG" smtClean="0"/>
              <a:t>07/10/1443</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23F080ED-DF1D-4AC1-B4E5-50F8722FDFFB}" type="slidenum">
              <a:rPr lang="ar-EG" smtClean="0"/>
              <a:t>‹#›</a:t>
            </a:fld>
            <a:endParaRPr lang="ar-EG"/>
          </a:p>
        </p:txBody>
      </p:sp>
    </p:spTree>
    <p:extLst>
      <p:ext uri="{BB962C8B-B14F-4D97-AF65-F5344CB8AC3E}">
        <p14:creationId xmlns:p14="http://schemas.microsoft.com/office/powerpoint/2010/main" val="106057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64127DA6-2484-4969-B6FD-34C1491694F6}" type="datetimeFigureOut">
              <a:rPr lang="ar-EG" smtClean="0"/>
              <a:t>07/10/1443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338799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64127DA6-2484-4969-B6FD-34C1491694F6}" type="datetimeFigureOut">
              <a:rPr lang="ar-EG" smtClean="0"/>
              <a:t>07/10/1443</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19115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64127DA6-2484-4969-B6FD-34C1491694F6}" type="datetimeFigureOut">
              <a:rPr lang="ar-EG" smtClean="0"/>
              <a:t>07/10/1443</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16834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27DA6-2484-4969-B6FD-34C1491694F6}" type="datetimeFigureOut">
              <a:rPr lang="ar-EG" smtClean="0"/>
              <a:t>07/10/1443</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418664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27DA6-2484-4969-B6FD-34C1491694F6}" type="datetimeFigureOut">
              <a:rPr lang="ar-EG" smtClean="0"/>
              <a:t>07/10/1443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223156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27DA6-2484-4969-B6FD-34C1491694F6}" type="datetimeFigureOut">
              <a:rPr lang="ar-EG" smtClean="0"/>
              <a:t>07/10/1443</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ED283C34-0169-4790-8EA1-334782DE0357}" type="slidenum">
              <a:rPr lang="ar-EG" smtClean="0"/>
              <a:t>‹#›</a:t>
            </a:fld>
            <a:endParaRPr lang="ar-EG"/>
          </a:p>
        </p:txBody>
      </p:sp>
    </p:spTree>
    <p:extLst>
      <p:ext uri="{BB962C8B-B14F-4D97-AF65-F5344CB8AC3E}">
        <p14:creationId xmlns:p14="http://schemas.microsoft.com/office/powerpoint/2010/main" val="54883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alpha val="3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4127DA6-2484-4969-B6FD-34C1491694F6}" type="datetimeFigureOut">
              <a:rPr lang="ar-EG" smtClean="0"/>
              <a:t>07/10/1443</a:t>
            </a:fld>
            <a:endParaRPr lang="ar-EG"/>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D283C34-0169-4790-8EA1-334782DE0357}" type="slidenum">
              <a:rPr lang="ar-EG" smtClean="0"/>
              <a:t>‹#›</a:t>
            </a:fld>
            <a:endParaRPr lang="ar-EG"/>
          </a:p>
        </p:txBody>
      </p:sp>
    </p:spTree>
    <p:extLst>
      <p:ext uri="{BB962C8B-B14F-4D97-AF65-F5344CB8AC3E}">
        <p14:creationId xmlns:p14="http://schemas.microsoft.com/office/powerpoint/2010/main" val="3827821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alpha val="37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EG"/>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EG"/>
              <a:t>Click to edit Master text styles</a:t>
            </a:r>
          </a:p>
          <a:p>
            <a:pPr lvl="1"/>
            <a:r>
              <a:rPr lang="en-US" altLang="ar-EG"/>
              <a:t>Second level</a:t>
            </a:r>
          </a:p>
          <a:p>
            <a:pPr lvl="2"/>
            <a:r>
              <a:rPr lang="en-US" altLang="ar-EG"/>
              <a:t>Third level</a:t>
            </a:r>
          </a:p>
          <a:p>
            <a:pPr lvl="3"/>
            <a:r>
              <a:rPr lang="en-US" altLang="ar-EG"/>
              <a:t>Fourth level</a:t>
            </a:r>
          </a:p>
          <a:p>
            <a:pPr lvl="4"/>
            <a:r>
              <a:rPr lang="en-US" altLang="ar-EG"/>
              <a:t>Fifth level</a:t>
            </a:r>
          </a:p>
        </p:txBody>
      </p:sp>
      <p:sp>
        <p:nvSpPr>
          <p:cNvPr id="4" name="Date Placeholder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fld id="{70C802C9-43E0-485D-9514-D211FEBC1D90}" type="datetimeFigureOut">
              <a:rPr lang="ar-EG">
                <a:solidFill>
                  <a:prstClr val="black">
                    <a:tint val="75000"/>
                  </a:prstClr>
                </a:solidFill>
              </a:rPr>
              <a:pPr>
                <a:defRPr/>
              </a:pPr>
              <a:t>07/10/1443</a:t>
            </a:fld>
            <a:endParaRPr lang="ar-EG">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ar-EG">
              <a:solidFill>
                <a:prstClr val="black">
                  <a:tint val="75000"/>
                </a:prstClr>
              </a:solidFill>
            </a:endParaRPr>
          </a:p>
        </p:txBody>
      </p:sp>
      <p:sp>
        <p:nvSpPr>
          <p:cNvPr id="6" name="Slide Number Placeholder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rtl="1" eaLnBrk="1" fontAlgn="auto" hangingPunct="1">
              <a:spcBef>
                <a:spcPts val="0"/>
              </a:spcBef>
              <a:spcAft>
                <a:spcPts val="0"/>
              </a:spcAft>
              <a:defRPr sz="1200">
                <a:solidFill>
                  <a:schemeClr val="tx1">
                    <a:tint val="75000"/>
                  </a:schemeClr>
                </a:solidFill>
                <a:latin typeface="+mn-lt"/>
                <a:cs typeface="+mn-cs"/>
              </a:defRPr>
            </a:lvl1pPr>
          </a:lstStyle>
          <a:p>
            <a:pPr>
              <a:defRPr/>
            </a:pPr>
            <a:fld id="{43B91DB7-53C6-499D-BD19-888FCED20BF2}" type="slidenum">
              <a:rPr lang="ar-EG">
                <a:solidFill>
                  <a:prstClr val="black">
                    <a:tint val="75000"/>
                  </a:prstClr>
                </a:solidFill>
              </a:rPr>
              <a:pPr>
                <a:defRPr/>
              </a:pPr>
              <a:t>‹#›</a:t>
            </a:fld>
            <a:endParaRPr lang="ar-EG">
              <a:solidFill>
                <a:prstClr val="black">
                  <a:tint val="75000"/>
                </a:prstClr>
              </a:solidFill>
            </a:endParaRPr>
          </a:p>
        </p:txBody>
      </p:sp>
    </p:spTree>
    <p:extLst>
      <p:ext uri="{BB962C8B-B14F-4D97-AF65-F5344CB8AC3E}">
        <p14:creationId xmlns:p14="http://schemas.microsoft.com/office/powerpoint/2010/main" val="1326718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1" eaLnBrk="0" fontAlgn="base" hangingPunct="0">
        <a:lnSpc>
          <a:spcPct val="90000"/>
        </a:lnSpc>
        <a:spcBef>
          <a:spcPct val="0"/>
        </a:spcBef>
        <a:spcAft>
          <a:spcPct val="0"/>
        </a:spcAft>
        <a:defRPr sz="4400" kern="1200">
          <a:solidFill>
            <a:schemeClr val="tx1"/>
          </a:solidFill>
          <a:latin typeface="+mj-lt"/>
          <a:ea typeface="+mj-ea"/>
          <a:cs typeface="+mj-cs"/>
        </a:defRPr>
      </a:lvl1pPr>
      <a:lvl2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2pPr>
      <a:lvl3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3pPr>
      <a:lvl4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4pPr>
      <a:lvl5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5pPr>
      <a:lvl6pPr marL="4572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6pPr>
      <a:lvl7pPr marL="9144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7pPr>
      <a:lvl8pPr marL="13716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8pPr>
      <a:lvl9pPr marL="18288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9pPr>
    </p:titleStyle>
    <p:bodyStyle>
      <a:lvl1pPr marL="228600" indent="-228600" algn="r" rtl="1"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2459B5E4-E292-46B5-B68D-DD8422B891CA}" type="datetimeFigureOut">
              <a:rPr lang="ar-EG" smtClean="0"/>
              <a:t>07/10/1443</a:t>
            </a:fld>
            <a:endParaRPr lang="ar-EG"/>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23F080ED-DF1D-4AC1-B4E5-50F8722FDFFB}" type="slidenum">
              <a:rPr lang="ar-EG" smtClean="0"/>
              <a:t>‹#›</a:t>
            </a:fld>
            <a:endParaRPr lang="ar-EG"/>
          </a:p>
        </p:txBody>
      </p:sp>
    </p:spTree>
    <p:extLst>
      <p:ext uri="{BB962C8B-B14F-4D97-AF65-F5344CB8AC3E}">
        <p14:creationId xmlns:p14="http://schemas.microsoft.com/office/powerpoint/2010/main" val="735347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EG"/>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ritannica.com/science/capillary" TargetMode="Externa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hyperlink" Target="https://www.britannica.com/science/vein-blood-vesse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ritannica.com/science/pituitary-gland" TargetMode="External"/><Relationship Id="rId2" Type="http://schemas.openxmlformats.org/officeDocument/2006/relationships/hyperlink" Target="https://www.britannica.com/science/hypothalamus" TargetMode="Externa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britannica.com/science/neurohormo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b="1" dirty="0">
                <a:solidFill>
                  <a:schemeClr val="accent2"/>
                </a:solidFill>
              </a:rPr>
              <a:t>ANATOMY OF PANCREAS</a:t>
            </a:r>
            <a:endParaRPr lang="ar-EG" b="1" dirty="0">
              <a:solidFill>
                <a:schemeClr val="accent2"/>
              </a:solidFill>
            </a:endParaRPr>
          </a:p>
        </p:txBody>
      </p:sp>
      <p:sp>
        <p:nvSpPr>
          <p:cNvPr id="3" name="Subtitle 2"/>
          <p:cNvSpPr>
            <a:spLocks noGrp="1"/>
          </p:cNvSpPr>
          <p:nvPr>
            <p:ph type="subTitle" idx="1"/>
          </p:nvPr>
        </p:nvSpPr>
        <p:spPr/>
        <p:txBody>
          <a:bodyPr>
            <a:normAutofit/>
          </a:bodyPr>
          <a:lstStyle/>
          <a:p>
            <a:r>
              <a:rPr lang="en-US" sz="3600" b="1" dirty="0"/>
              <a:t>BY DR. DALIA M. BIRAM</a:t>
            </a:r>
            <a:endParaRPr lang="ar-EG" sz="3600" b="1" dirty="0"/>
          </a:p>
        </p:txBody>
      </p:sp>
    </p:spTree>
    <p:extLst>
      <p:ext uri="{BB962C8B-B14F-4D97-AF65-F5344CB8AC3E}">
        <p14:creationId xmlns:p14="http://schemas.microsoft.com/office/powerpoint/2010/main" val="351684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648"/>
            <a:ext cx="4283968" cy="6597352"/>
          </a:xfrm>
        </p:spPr>
        <p:txBody>
          <a:bodyPr>
            <a:normAutofit fontScale="70000" lnSpcReduction="20000"/>
          </a:bodyPr>
          <a:lstStyle/>
          <a:p>
            <a:pPr marL="0" indent="0" algn="l">
              <a:lnSpc>
                <a:spcPct val="115000"/>
              </a:lnSpc>
              <a:spcAft>
                <a:spcPts val="0"/>
              </a:spcAft>
              <a:buNone/>
              <a:tabLst>
                <a:tab pos="285750" algn="l"/>
              </a:tabLst>
            </a:pPr>
            <a:r>
              <a:rPr lang="en-US" b="1" dirty="0">
                <a:solidFill>
                  <a:srgbClr val="FF0000"/>
                </a:solidFill>
                <a:effectLst/>
                <a:latin typeface="Times New Roman"/>
                <a:ea typeface="Times New Roman"/>
                <a:cs typeface="Arial"/>
              </a:rPr>
              <a:t>Ducts of pancreas</a:t>
            </a:r>
            <a:r>
              <a:rPr lang="en-US" b="1" dirty="0">
                <a:effectLst/>
                <a:latin typeface="Times New Roman"/>
                <a:ea typeface="Times New Roman"/>
                <a:cs typeface="Arial"/>
              </a:rPr>
              <a:t>:</a:t>
            </a:r>
            <a:endParaRPr lang="en-US" sz="2800" dirty="0">
              <a:ea typeface="Times New Roman"/>
              <a:cs typeface="Arial"/>
            </a:endParaRPr>
          </a:p>
          <a:p>
            <a:pPr marL="0" indent="0" algn="l">
              <a:lnSpc>
                <a:spcPct val="115000"/>
              </a:lnSpc>
              <a:spcAft>
                <a:spcPts val="0"/>
              </a:spcAft>
              <a:buNone/>
              <a:tabLst>
                <a:tab pos="285750" algn="l"/>
              </a:tabLst>
            </a:pPr>
            <a:r>
              <a:rPr lang="en-US" dirty="0">
                <a:effectLst/>
                <a:latin typeface="Times New Roman"/>
                <a:ea typeface="Times New Roman"/>
                <a:cs typeface="Arial"/>
              </a:rPr>
              <a:t>  It has two ducts:</a:t>
            </a:r>
            <a:endParaRPr lang="en-US" sz="2800" dirty="0">
              <a:ea typeface="Times New Roman"/>
              <a:cs typeface="Arial"/>
            </a:endParaRPr>
          </a:p>
          <a:p>
            <a:pPr marL="0" indent="0" algn="l">
              <a:lnSpc>
                <a:spcPct val="115000"/>
              </a:lnSpc>
              <a:spcAft>
                <a:spcPts val="0"/>
              </a:spcAft>
              <a:buNone/>
              <a:tabLst>
                <a:tab pos="285750" algn="l"/>
              </a:tabLst>
            </a:pPr>
            <a:r>
              <a:rPr lang="en-US" b="1" dirty="0">
                <a:solidFill>
                  <a:srgbClr val="FF0000"/>
                </a:solidFill>
                <a:effectLst/>
                <a:latin typeface="Times New Roman"/>
                <a:ea typeface="Times New Roman"/>
                <a:cs typeface="Arial"/>
              </a:rPr>
              <a:t>1- Main pancreatic duct:</a:t>
            </a:r>
            <a:endParaRPr lang="en-US" sz="2800" dirty="0">
              <a:solidFill>
                <a:srgbClr val="FF0000"/>
              </a:solidFill>
              <a:ea typeface="Times New Roman"/>
              <a:cs typeface="Arial"/>
            </a:endParaRPr>
          </a:p>
          <a:p>
            <a:pPr marL="0" lvl="0" indent="0" algn="l">
              <a:lnSpc>
                <a:spcPct val="115000"/>
              </a:lnSpc>
              <a:buNone/>
              <a:tabLst>
                <a:tab pos="285750" algn="l"/>
              </a:tabLst>
            </a:pPr>
            <a:r>
              <a:rPr lang="en-US" dirty="0">
                <a:effectLst/>
                <a:latin typeface="Times New Roman"/>
                <a:ea typeface="Times New Roman"/>
                <a:cs typeface="Arial"/>
              </a:rPr>
              <a:t>It drains the upper part of the head, all the body and tail of pancreas.</a:t>
            </a:r>
            <a:endParaRPr lang="en-US" sz="2800" dirty="0">
              <a:ea typeface="Times New Roman"/>
              <a:cs typeface="Arial"/>
            </a:endParaRPr>
          </a:p>
          <a:p>
            <a:pPr marL="0" lvl="0" indent="0" algn="l">
              <a:lnSpc>
                <a:spcPct val="115000"/>
              </a:lnSpc>
              <a:buNone/>
              <a:tabLst>
                <a:tab pos="285750" algn="l"/>
                <a:tab pos="457200" algn="l"/>
              </a:tabLst>
            </a:pPr>
            <a:r>
              <a:rPr lang="en-US" dirty="0">
                <a:effectLst/>
                <a:latin typeface="Times New Roman"/>
                <a:ea typeface="Times New Roman"/>
                <a:cs typeface="Arial"/>
              </a:rPr>
              <a:t>It runs from the tail to the head, then it unites with common bile duct to form ampulla of Vater which opens in the 2</a:t>
            </a:r>
            <a:r>
              <a:rPr lang="en-US" baseline="30000" dirty="0">
                <a:effectLst/>
                <a:latin typeface="Times New Roman"/>
                <a:ea typeface="Times New Roman"/>
                <a:cs typeface="Arial"/>
              </a:rPr>
              <a:t>nd</a:t>
            </a:r>
            <a:r>
              <a:rPr lang="en-US" dirty="0">
                <a:effectLst/>
                <a:latin typeface="Times New Roman"/>
                <a:ea typeface="Times New Roman"/>
                <a:cs typeface="Arial"/>
              </a:rPr>
              <a:t> part of duodenum.</a:t>
            </a:r>
            <a:endParaRPr lang="en-US" sz="2800" dirty="0">
              <a:ea typeface="Times New Roman"/>
              <a:cs typeface="Arial"/>
            </a:endParaRPr>
          </a:p>
          <a:p>
            <a:pPr marL="0" lvl="0" indent="0" algn="l">
              <a:lnSpc>
                <a:spcPct val="115000"/>
              </a:lnSpc>
              <a:buNone/>
              <a:tabLst>
                <a:tab pos="285750" algn="l"/>
                <a:tab pos="457200" algn="l"/>
              </a:tabLst>
            </a:pPr>
            <a:r>
              <a:rPr lang="en-US" dirty="0">
                <a:effectLst/>
                <a:latin typeface="Times New Roman"/>
                <a:ea typeface="Times New Roman"/>
                <a:cs typeface="Arial"/>
              </a:rPr>
              <a:t>The ampulla of </a:t>
            </a:r>
            <a:r>
              <a:rPr lang="en-US" dirty="0" err="1">
                <a:effectLst/>
                <a:latin typeface="Times New Roman"/>
                <a:ea typeface="Times New Roman"/>
                <a:cs typeface="Arial"/>
              </a:rPr>
              <a:t>vater</a:t>
            </a:r>
            <a:r>
              <a:rPr lang="en-US" dirty="0">
                <a:effectLst/>
                <a:latin typeface="Times New Roman"/>
                <a:ea typeface="Times New Roman"/>
                <a:cs typeface="Arial"/>
              </a:rPr>
              <a:t> opens into the apex of a mucosal elevation in the second part of the duodenum called the major duodenal papilla.</a:t>
            </a:r>
            <a:endParaRPr lang="en-US" sz="2800" dirty="0">
              <a:ea typeface="Times New Roman"/>
              <a:cs typeface="Arial"/>
            </a:endParaRPr>
          </a:p>
          <a:p>
            <a:pPr marL="0" indent="0" algn="l">
              <a:lnSpc>
                <a:spcPct val="115000"/>
              </a:lnSpc>
              <a:spcAft>
                <a:spcPts val="0"/>
              </a:spcAft>
              <a:buNone/>
              <a:tabLst>
                <a:tab pos="285750" algn="l"/>
              </a:tabLst>
            </a:pPr>
            <a:r>
              <a:rPr lang="en-US" b="1" dirty="0">
                <a:solidFill>
                  <a:srgbClr val="FF0000"/>
                </a:solidFill>
                <a:effectLst/>
                <a:latin typeface="Times New Roman"/>
                <a:ea typeface="Times New Roman"/>
                <a:cs typeface="Arial"/>
              </a:rPr>
              <a:t>2- Accessory pancreatic duct:</a:t>
            </a:r>
            <a:endParaRPr lang="en-US" sz="2800" dirty="0">
              <a:solidFill>
                <a:srgbClr val="FF0000"/>
              </a:solidFill>
              <a:ea typeface="Times New Roman"/>
              <a:cs typeface="Arial"/>
            </a:endParaRPr>
          </a:p>
          <a:p>
            <a:pPr marL="0" lvl="0" indent="0" algn="l">
              <a:lnSpc>
                <a:spcPct val="115000"/>
              </a:lnSpc>
              <a:buNone/>
              <a:tabLst>
                <a:tab pos="285750" algn="l"/>
                <a:tab pos="457200" algn="l"/>
              </a:tabLst>
            </a:pPr>
            <a:r>
              <a:rPr lang="en-US" dirty="0">
                <a:effectLst/>
                <a:latin typeface="Times New Roman"/>
                <a:ea typeface="Times New Roman"/>
                <a:cs typeface="Arial"/>
              </a:rPr>
              <a:t>It drains the </a:t>
            </a:r>
            <a:r>
              <a:rPr lang="en-US" dirty="0" err="1">
                <a:effectLst/>
                <a:latin typeface="Times New Roman"/>
                <a:ea typeface="Times New Roman"/>
                <a:cs typeface="Arial"/>
              </a:rPr>
              <a:t>uncinate</a:t>
            </a:r>
            <a:r>
              <a:rPr lang="en-US" dirty="0">
                <a:effectLst/>
                <a:latin typeface="Times New Roman"/>
                <a:ea typeface="Times New Roman"/>
                <a:cs typeface="Arial"/>
              </a:rPr>
              <a:t> process and lower part of head.</a:t>
            </a:r>
          </a:p>
          <a:p>
            <a:pPr marL="0" indent="0" algn="l">
              <a:buNone/>
            </a:pPr>
            <a:r>
              <a:rPr lang="en-US" dirty="0">
                <a:effectLst/>
                <a:latin typeface="Times New Roman"/>
                <a:ea typeface="Times New Roman"/>
              </a:rPr>
              <a:t>It open in the 2</a:t>
            </a:r>
            <a:r>
              <a:rPr lang="en-US" baseline="30000" dirty="0">
                <a:effectLst/>
                <a:latin typeface="Times New Roman"/>
                <a:ea typeface="Times New Roman"/>
              </a:rPr>
              <a:t>nd</a:t>
            </a:r>
            <a:r>
              <a:rPr lang="en-US" dirty="0">
                <a:effectLst/>
                <a:latin typeface="Times New Roman"/>
                <a:ea typeface="Times New Roman"/>
              </a:rPr>
              <a:t> part of duodenum above the ampulla of Vater.</a:t>
            </a:r>
            <a:endParaRPr lang="ar-EG" dirty="0"/>
          </a:p>
        </p:txBody>
      </p:sp>
      <p:pic>
        <p:nvPicPr>
          <p:cNvPr id="4" name="Picture 3">
            <a:extLst>
              <a:ext uri="{FF2B5EF4-FFF2-40B4-BE49-F238E27FC236}">
                <a16:creationId xmlns:a16="http://schemas.microsoft.com/office/drawing/2014/main" id="{4DDC7134-FCC4-41EF-8E65-EF5B300066C2}"/>
              </a:ext>
            </a:extLst>
          </p:cNvPr>
          <p:cNvPicPr>
            <a:picLocks noChangeAspect="1"/>
          </p:cNvPicPr>
          <p:nvPr/>
        </p:nvPicPr>
        <p:blipFill>
          <a:blip r:embed="rId2"/>
          <a:stretch>
            <a:fillRect/>
          </a:stretch>
        </p:blipFill>
        <p:spPr>
          <a:xfrm>
            <a:off x="4542543" y="275815"/>
            <a:ext cx="4523729" cy="5817481"/>
          </a:xfrm>
          <a:prstGeom prst="rect">
            <a:avLst/>
          </a:prstGeom>
        </p:spPr>
      </p:pic>
    </p:spTree>
    <p:extLst>
      <p:ext uri="{BB962C8B-B14F-4D97-AF65-F5344CB8AC3E}">
        <p14:creationId xmlns:p14="http://schemas.microsoft.com/office/powerpoint/2010/main" val="141079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EG"/>
          </a:p>
        </p:txBody>
      </p:sp>
      <p:sp>
        <p:nvSpPr>
          <p:cNvPr id="3" name="Subtitle 2"/>
          <p:cNvSpPr>
            <a:spLocks noGrp="1"/>
          </p:cNvSpPr>
          <p:nvPr>
            <p:ph type="subTitle" idx="1"/>
          </p:nvPr>
        </p:nvSpPr>
        <p:spPr/>
        <p:txBody>
          <a:bodyPr/>
          <a:lstStyle/>
          <a:p>
            <a:endParaRPr lang="ar-EG"/>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5542"/>
            <a:ext cx="9086854" cy="5245208"/>
          </a:xfrm>
          <a:prstGeom prst="rect">
            <a:avLst/>
          </a:prstGeom>
        </p:spPr>
      </p:pic>
    </p:spTree>
    <p:extLst>
      <p:ext uri="{BB962C8B-B14F-4D97-AF65-F5344CB8AC3E}">
        <p14:creationId xmlns:p14="http://schemas.microsoft.com/office/powerpoint/2010/main" val="945220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671280-4E4C-0C6F-EF3B-4731E80DAA5C}"/>
              </a:ext>
            </a:extLst>
          </p:cNvPr>
          <p:cNvSpPr>
            <a:spLocks noGrp="1"/>
          </p:cNvSpPr>
          <p:nvPr>
            <p:ph sz="half" idx="1"/>
          </p:nvPr>
        </p:nvSpPr>
        <p:spPr>
          <a:xfrm>
            <a:off x="457200" y="188640"/>
            <a:ext cx="2890664" cy="5937525"/>
          </a:xfrm>
        </p:spPr>
        <p:txBody>
          <a:bodyPr>
            <a:normAutofit fontScale="85000" lnSpcReduction="10000"/>
          </a:bodyPr>
          <a:lstStyle/>
          <a:p>
            <a:pPr marL="0" marR="0" indent="0" algn="l">
              <a:lnSpc>
                <a:spcPct val="115000"/>
              </a:lnSpc>
              <a:spcBef>
                <a:spcPts val="0"/>
              </a:spcBef>
              <a:spcAft>
                <a:spcPts val="0"/>
              </a:spcAft>
              <a:buNone/>
            </a:pPr>
            <a:r>
              <a:rPr lang="en-US" sz="2800" b="1"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Site:</a:t>
            </a:r>
            <a:endParaRPr lang="en-US" sz="24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The pituitary gland is a small ovoid body which is lodged in the hypophyseal fossa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sella</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turcica) of the sphenoid bone.</a:t>
            </a:r>
            <a:endParaRPr lang="ar-EG" sz="2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It is connected to the tuber cinereum of the brain by a hollow conical stalk called the infundibulum. It is roofed by the </a:t>
            </a:r>
            <a:r>
              <a:rPr lang="en-US" sz="2800" dirty="0" err="1">
                <a:effectLst/>
                <a:latin typeface="Times New Roman" panose="02020603050405020304" pitchFamily="18" charset="0"/>
                <a:ea typeface="Times New Roman" panose="02020603050405020304" pitchFamily="18" charset="0"/>
                <a:cs typeface="Arial" panose="020B0604020202020204" pitchFamily="34" charset="0"/>
              </a:rPr>
              <a:t>diaphragma</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sellae.</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pic>
        <p:nvPicPr>
          <p:cNvPr id="7" name="Content Placeholder 6">
            <a:extLst>
              <a:ext uri="{FF2B5EF4-FFF2-40B4-BE49-F238E27FC236}">
                <a16:creationId xmlns:a16="http://schemas.microsoft.com/office/drawing/2014/main" id="{C1371A7F-0689-E585-63ED-EDCD45A72683}"/>
              </a:ext>
            </a:extLst>
          </p:cNvPr>
          <p:cNvPicPr>
            <a:picLocks noGrp="1" noChangeAspect="1"/>
          </p:cNvPicPr>
          <p:nvPr>
            <p:ph sz="half" idx="2"/>
          </p:nvPr>
        </p:nvPicPr>
        <p:blipFill>
          <a:blip r:embed="rId2"/>
          <a:stretch>
            <a:fillRect/>
          </a:stretch>
        </p:blipFill>
        <p:spPr>
          <a:xfrm>
            <a:off x="3649274" y="45959"/>
            <a:ext cx="5494726" cy="3468986"/>
          </a:xfrm>
          <a:prstGeom prst="rect">
            <a:avLst/>
          </a:prstGeom>
        </p:spPr>
      </p:pic>
      <p:pic>
        <p:nvPicPr>
          <p:cNvPr id="8" name="Picture 7">
            <a:extLst>
              <a:ext uri="{FF2B5EF4-FFF2-40B4-BE49-F238E27FC236}">
                <a16:creationId xmlns:a16="http://schemas.microsoft.com/office/drawing/2014/main" id="{2EAA0101-9714-6147-004B-6011CDBEC4D1}"/>
              </a:ext>
            </a:extLst>
          </p:cNvPr>
          <p:cNvPicPr>
            <a:picLocks noChangeAspect="1"/>
          </p:cNvPicPr>
          <p:nvPr/>
        </p:nvPicPr>
        <p:blipFill>
          <a:blip r:embed="rId3"/>
          <a:stretch>
            <a:fillRect/>
          </a:stretch>
        </p:blipFill>
        <p:spPr>
          <a:xfrm>
            <a:off x="3649274" y="3429001"/>
            <a:ext cx="5494726" cy="3414690"/>
          </a:xfrm>
          <a:prstGeom prst="rect">
            <a:avLst/>
          </a:prstGeom>
        </p:spPr>
      </p:pic>
    </p:spTree>
    <p:extLst>
      <p:ext uri="{BB962C8B-B14F-4D97-AF65-F5344CB8AC3E}">
        <p14:creationId xmlns:p14="http://schemas.microsoft.com/office/powerpoint/2010/main" val="66496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47E113-26EA-A1BB-88EF-96348F086C1A}"/>
              </a:ext>
            </a:extLst>
          </p:cNvPr>
          <p:cNvSpPr>
            <a:spLocks noGrp="1"/>
          </p:cNvSpPr>
          <p:nvPr>
            <p:ph idx="1"/>
          </p:nvPr>
        </p:nvSpPr>
        <p:spPr>
          <a:xfrm>
            <a:off x="457200" y="332656"/>
            <a:ext cx="4114800" cy="6525344"/>
          </a:xfrm>
        </p:spPr>
        <p:txBody>
          <a:bodyPr>
            <a:normAutofit/>
          </a:bodyPr>
          <a:lstStyle/>
          <a:p>
            <a:pPr marL="0" marR="0" indent="0" algn="l">
              <a:lnSpc>
                <a:spcPct val="115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Relations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1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On each side</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it is related to the cavernous sinus and its contents.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1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Superiorly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it is related to the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diaphragma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sellae which separate the gland from the optic chiasma.</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1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Inferiorly: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it is related to body of sphenoid and sphenoid air sinus which separates the gland from the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nasophaynx</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It is separated from the floor of the hypophyseal fossa by the dura and the intercavernous sinus.</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a:lnSpc>
                <a:spcPct val="115000"/>
              </a:lnSpc>
              <a:spcBef>
                <a:spcPts val="0"/>
              </a:spcBef>
              <a:spcAft>
                <a:spcPts val="0"/>
              </a:spcAft>
              <a:buNone/>
            </a:pPr>
            <a:r>
              <a:rPr lang="en-US" sz="1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Anteriorly: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it is related to the tuberculum sellae and sphenoid air sinus which separates the gland from the cavity of the nose.</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indent="0" algn="l">
              <a:buNone/>
            </a:pPr>
            <a:r>
              <a:rPr lang="en-US" sz="1800" dirty="0">
                <a:solidFill>
                  <a:srgbClr val="FF0000"/>
                </a:solidFill>
                <a:effectLst/>
                <a:latin typeface="Times New Roman" panose="02020603050405020304" pitchFamily="18" charset="0"/>
                <a:ea typeface="Times New Roman" panose="02020603050405020304" pitchFamily="18" charset="0"/>
              </a:rPr>
              <a:t>Posteriorly:  </a:t>
            </a:r>
            <a:r>
              <a:rPr lang="en-US" sz="1800" dirty="0">
                <a:effectLst/>
                <a:latin typeface="Times New Roman" panose="02020603050405020304" pitchFamily="18" charset="0"/>
                <a:ea typeface="Times New Roman" panose="02020603050405020304" pitchFamily="18" charset="0"/>
              </a:rPr>
              <a:t>it is related to the dorsum sellae which separates the gland from the pons and the basilar artery</a:t>
            </a:r>
            <a:endParaRPr lang="en-US" dirty="0"/>
          </a:p>
        </p:txBody>
      </p:sp>
      <p:pic>
        <p:nvPicPr>
          <p:cNvPr id="4" name="Picture 3">
            <a:extLst>
              <a:ext uri="{FF2B5EF4-FFF2-40B4-BE49-F238E27FC236}">
                <a16:creationId xmlns:a16="http://schemas.microsoft.com/office/drawing/2014/main" id="{BFB7909E-7EFF-EF03-B0D2-461E9ADE3A72}"/>
              </a:ext>
            </a:extLst>
          </p:cNvPr>
          <p:cNvPicPr>
            <a:picLocks noChangeAspect="1"/>
          </p:cNvPicPr>
          <p:nvPr/>
        </p:nvPicPr>
        <p:blipFill>
          <a:blip r:embed="rId2"/>
          <a:stretch>
            <a:fillRect/>
          </a:stretch>
        </p:blipFill>
        <p:spPr>
          <a:xfrm>
            <a:off x="4535622" y="0"/>
            <a:ext cx="4608378" cy="6858000"/>
          </a:xfrm>
          <a:prstGeom prst="rect">
            <a:avLst/>
          </a:prstGeom>
        </p:spPr>
      </p:pic>
    </p:spTree>
    <p:extLst>
      <p:ext uri="{BB962C8B-B14F-4D97-AF65-F5344CB8AC3E}">
        <p14:creationId xmlns:p14="http://schemas.microsoft.com/office/powerpoint/2010/main" val="935597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6B82-18EE-A278-E41E-90405F0999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8C2310-2A71-5E9E-A3F8-90CBA09472DA}"/>
              </a:ext>
            </a:extLst>
          </p:cNvPr>
          <p:cNvSpPr>
            <a:spLocks noGrp="1"/>
          </p:cNvSpPr>
          <p:nvPr>
            <p:ph idx="1"/>
          </p:nvPr>
        </p:nvSpPr>
        <p:spPr/>
        <p:txBody>
          <a:bodyPr/>
          <a:lstStyle/>
          <a:p>
            <a:endParaRPr lang="en-US"/>
          </a:p>
        </p:txBody>
      </p:sp>
      <p:pic>
        <p:nvPicPr>
          <p:cNvPr id="1026" name="Picture 2" descr="1,718 Pituitary Gland Stock Photos, Pictures &amp; Royalty-Free Images - iStock">
            <a:extLst>
              <a:ext uri="{FF2B5EF4-FFF2-40B4-BE49-F238E27FC236}">
                <a16:creationId xmlns:a16="http://schemas.microsoft.com/office/drawing/2014/main" id="{FEC37E28-1ECF-EEA1-6931-52A531D1E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713"/>
            <a:ext cx="8820472" cy="692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85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1F82-0166-067C-4A64-3CFCD5AB986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32CCFC-02D7-B3CC-7422-EE9C5B3BC45D}"/>
              </a:ext>
            </a:extLst>
          </p:cNvPr>
          <p:cNvPicPr>
            <a:picLocks noGrp="1" noChangeAspect="1"/>
          </p:cNvPicPr>
          <p:nvPr>
            <p:ph sz="half" idx="1"/>
          </p:nvPr>
        </p:nvPicPr>
        <p:blipFill>
          <a:blip r:embed="rId2"/>
          <a:stretch>
            <a:fillRect/>
          </a:stretch>
        </p:blipFill>
        <p:spPr>
          <a:xfrm>
            <a:off x="571500" y="1724819"/>
            <a:ext cx="3810000" cy="4276725"/>
          </a:xfrm>
          <a:prstGeom prst="rect">
            <a:avLst/>
          </a:prstGeom>
        </p:spPr>
      </p:pic>
      <p:sp>
        <p:nvSpPr>
          <p:cNvPr id="4" name="Content Placeholder 3">
            <a:extLst>
              <a:ext uri="{FF2B5EF4-FFF2-40B4-BE49-F238E27FC236}">
                <a16:creationId xmlns:a16="http://schemas.microsoft.com/office/drawing/2014/main" id="{528E410C-C788-593F-2C4A-7824B5D88A8C}"/>
              </a:ext>
            </a:extLst>
          </p:cNvPr>
          <p:cNvSpPr>
            <a:spLocks noGrp="1"/>
          </p:cNvSpPr>
          <p:nvPr>
            <p:ph sz="half" idx="2"/>
          </p:nvPr>
        </p:nvSpPr>
        <p:spPr/>
        <p:txBody>
          <a:bodyPr>
            <a:normAutofit fontScale="85000" lnSpcReduction="20000"/>
          </a:bodyPr>
          <a:lstStyle/>
          <a:p>
            <a:pPr algn="l"/>
            <a:r>
              <a:rPr lang="en-US" sz="2000" b="1" i="0" dirty="0">
                <a:solidFill>
                  <a:srgbClr val="1A1A1A"/>
                </a:solidFill>
                <a:effectLst/>
                <a:latin typeface="Georgia" panose="02040502050405020303" pitchFamily="18" charset="0"/>
              </a:rPr>
              <a:t>Most hormones are secreted into the general circulation to exert their effects on appropriate distant target tissues. There are important exceptions, however, such as self-contained portal circulations in which blood is directed to a specific area. A portal circulation begins in a </a:t>
            </a:r>
            <a:r>
              <a:rPr lang="en-US" sz="2000" b="1" i="0" u="none" strike="noStrike" dirty="0">
                <a:solidFill>
                  <a:srgbClr val="14599D"/>
                </a:solidFill>
                <a:effectLst/>
                <a:latin typeface="Georgia" panose="02040502050405020303" pitchFamily="18" charset="0"/>
                <a:hlinkClick r:id="rId3"/>
              </a:rPr>
              <a:t>capillary</a:t>
            </a:r>
            <a:r>
              <a:rPr lang="en-US" sz="2000" b="1" i="0" dirty="0">
                <a:solidFill>
                  <a:srgbClr val="1A1A1A"/>
                </a:solidFill>
                <a:effectLst/>
                <a:latin typeface="Georgia" panose="02040502050405020303" pitchFamily="18" charset="0"/>
              </a:rPr>
              <a:t> bed. As the capillaries extend away from the capillary bed, they merge to form a set of </a:t>
            </a:r>
            <a:r>
              <a:rPr lang="en-US" sz="2000" b="1" i="0" u="none" strike="noStrike" dirty="0">
                <a:solidFill>
                  <a:srgbClr val="14599D"/>
                </a:solidFill>
                <a:effectLst/>
                <a:latin typeface="Georgia" panose="02040502050405020303" pitchFamily="18" charset="0"/>
                <a:hlinkClick r:id="rId4"/>
              </a:rPr>
              <a:t>veins</a:t>
            </a:r>
            <a:r>
              <a:rPr lang="en-US" sz="2000" b="1" i="0" dirty="0">
                <a:solidFill>
                  <a:srgbClr val="1A1A1A"/>
                </a:solidFill>
                <a:effectLst/>
                <a:latin typeface="Georgia" panose="02040502050405020303" pitchFamily="18" charset="0"/>
              </a:rPr>
              <a:t>, which then divide to form a second capillary bed. Thus, blood collected from the first capillary bed is directed solely into the tissues nourished by the second capillary bed.</a:t>
            </a:r>
            <a:endParaRPr lang="en-US" sz="2000" b="1" dirty="0"/>
          </a:p>
        </p:txBody>
      </p:sp>
    </p:spTree>
    <p:extLst>
      <p:ext uri="{BB962C8B-B14F-4D97-AF65-F5344CB8AC3E}">
        <p14:creationId xmlns:p14="http://schemas.microsoft.com/office/powerpoint/2010/main" val="6468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38E6-34AA-2035-0EB6-503603A521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0CA048-B7AF-A609-21FD-F8F243B26F80}"/>
              </a:ext>
            </a:extLst>
          </p:cNvPr>
          <p:cNvSpPr>
            <a:spLocks noGrp="1"/>
          </p:cNvSpPr>
          <p:nvPr>
            <p:ph sz="half" idx="1"/>
          </p:nvPr>
        </p:nvSpPr>
        <p:spPr/>
        <p:txBody>
          <a:bodyPr>
            <a:normAutofit fontScale="70000" lnSpcReduction="20000"/>
          </a:bodyPr>
          <a:lstStyle/>
          <a:p>
            <a:pPr algn="l"/>
            <a:r>
              <a:rPr lang="en-US" b="0" i="0" dirty="0">
                <a:solidFill>
                  <a:srgbClr val="1A1A1A"/>
                </a:solidFill>
                <a:effectLst/>
                <a:latin typeface="Georgia" panose="02040502050405020303" pitchFamily="18" charset="0"/>
              </a:rPr>
              <a:t>the hypothalamic-hypophyseal portal circulation, collects blood from capillaries originating in the </a:t>
            </a:r>
            <a:r>
              <a:rPr lang="en-US" b="0" i="0" u="none" strike="noStrike" dirty="0">
                <a:solidFill>
                  <a:srgbClr val="14599D"/>
                </a:solidFill>
                <a:effectLst/>
                <a:latin typeface="Georgia" panose="02040502050405020303" pitchFamily="18" charset="0"/>
                <a:hlinkClick r:id="rId2"/>
              </a:rPr>
              <a:t>hypothalamus</a:t>
            </a:r>
            <a:r>
              <a:rPr lang="en-US" b="0" i="0" dirty="0">
                <a:solidFill>
                  <a:srgbClr val="1A1A1A"/>
                </a:solidFill>
                <a:effectLst/>
                <a:latin typeface="Georgia" panose="02040502050405020303" pitchFamily="18" charset="0"/>
              </a:rPr>
              <a:t> and, through a plexus of veins surrounding the pituitary stalk, directs the blood into the anterior </a:t>
            </a:r>
            <a:r>
              <a:rPr lang="en-US" b="0" i="0" u="none" strike="noStrike" dirty="0">
                <a:solidFill>
                  <a:srgbClr val="14599D"/>
                </a:solidFill>
                <a:effectLst/>
                <a:latin typeface="Georgia" panose="02040502050405020303" pitchFamily="18" charset="0"/>
                <a:hlinkClick r:id="rId3"/>
              </a:rPr>
              <a:t>pituitary gland</a:t>
            </a:r>
            <a:r>
              <a:rPr lang="en-US" b="0" i="0" dirty="0">
                <a:solidFill>
                  <a:srgbClr val="1A1A1A"/>
                </a:solidFill>
                <a:effectLst/>
                <a:latin typeface="Georgia" panose="02040502050405020303" pitchFamily="18" charset="0"/>
              </a:rPr>
              <a:t>. This allows</a:t>
            </a:r>
            <a:r>
              <a:rPr lang="ar-EG" b="0" i="0" dirty="0">
                <a:solidFill>
                  <a:srgbClr val="1A1A1A"/>
                </a:solidFill>
                <a:effectLst/>
                <a:latin typeface="Georgia" panose="02040502050405020303" pitchFamily="18" charset="0"/>
              </a:rPr>
              <a:t> </a:t>
            </a:r>
            <a:r>
              <a:rPr lang="en-US" b="0" i="0" dirty="0">
                <a:solidFill>
                  <a:srgbClr val="1A1A1A"/>
                </a:solidFill>
                <a:effectLst/>
                <a:latin typeface="Georgia" panose="02040502050405020303" pitchFamily="18" charset="0"/>
              </a:rPr>
              <a:t>the </a:t>
            </a:r>
            <a:r>
              <a:rPr lang="en-US" b="0" i="0" u="none" strike="noStrike" dirty="0">
                <a:solidFill>
                  <a:srgbClr val="14599D"/>
                </a:solidFill>
                <a:effectLst/>
                <a:latin typeface="Georgia" panose="02040502050405020303" pitchFamily="18" charset="0"/>
                <a:hlinkClick r:id="rId4"/>
              </a:rPr>
              <a:t>neurohormones</a:t>
            </a:r>
            <a:r>
              <a:rPr lang="en-US" b="0" i="0" dirty="0">
                <a:solidFill>
                  <a:srgbClr val="1A1A1A"/>
                </a:solidFill>
                <a:effectLst/>
                <a:latin typeface="Georgia" panose="02040502050405020303" pitchFamily="18" charset="0"/>
              </a:rPr>
              <a:t> secreted by the neuroendocrine cells of the hypothalamus to be transported directly to the cells of the anterior pituitary. These hormones are largely, but not entirely, excluded from the general circulation</a:t>
            </a:r>
            <a:endParaRPr lang="en-US" dirty="0"/>
          </a:p>
        </p:txBody>
      </p:sp>
      <p:pic>
        <p:nvPicPr>
          <p:cNvPr id="5" name="Content Placeholder 4">
            <a:extLst>
              <a:ext uri="{FF2B5EF4-FFF2-40B4-BE49-F238E27FC236}">
                <a16:creationId xmlns:a16="http://schemas.microsoft.com/office/drawing/2014/main" id="{173D9D0D-C721-0C48-4B94-15D7D29E63D8}"/>
              </a:ext>
            </a:extLst>
          </p:cNvPr>
          <p:cNvPicPr>
            <a:picLocks noGrp="1" noChangeAspect="1"/>
          </p:cNvPicPr>
          <p:nvPr>
            <p:ph sz="half" idx="2"/>
          </p:nvPr>
        </p:nvPicPr>
        <p:blipFill>
          <a:blip r:embed="rId5"/>
          <a:stretch>
            <a:fillRect/>
          </a:stretch>
        </p:blipFill>
        <p:spPr>
          <a:xfrm>
            <a:off x="4719659" y="1417638"/>
            <a:ext cx="3895682" cy="4891682"/>
          </a:xfrm>
          <a:prstGeom prst="rect">
            <a:avLst/>
          </a:prstGeom>
        </p:spPr>
      </p:pic>
    </p:spTree>
    <p:extLst>
      <p:ext uri="{BB962C8B-B14F-4D97-AF65-F5344CB8AC3E}">
        <p14:creationId xmlns:p14="http://schemas.microsoft.com/office/powerpoint/2010/main" val="136156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98785-1F9B-2B4D-AC50-A9C6E2568C9F}"/>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40DC49BC-4F66-9F90-3CEF-86B5395A3305}"/>
              </a:ext>
            </a:extLst>
          </p:cNvPr>
          <p:cNvPicPr>
            <a:picLocks noGrp="1" noChangeAspect="1"/>
          </p:cNvPicPr>
          <p:nvPr>
            <p:ph sz="half" idx="1"/>
          </p:nvPr>
        </p:nvPicPr>
        <p:blipFill>
          <a:blip r:embed="rId2"/>
          <a:stretch>
            <a:fillRect/>
          </a:stretch>
        </p:blipFill>
        <p:spPr>
          <a:xfrm>
            <a:off x="-33723" y="231639"/>
            <a:ext cx="4495104" cy="6394722"/>
          </a:xfrm>
          <a:prstGeom prst="rect">
            <a:avLst/>
          </a:prstGeom>
        </p:spPr>
      </p:pic>
      <p:pic>
        <p:nvPicPr>
          <p:cNvPr id="12" name="Picture 11">
            <a:extLst>
              <a:ext uri="{FF2B5EF4-FFF2-40B4-BE49-F238E27FC236}">
                <a16:creationId xmlns:a16="http://schemas.microsoft.com/office/drawing/2014/main" id="{B5DDA7EB-5158-6401-76BF-9A39B7D071DD}"/>
              </a:ext>
            </a:extLst>
          </p:cNvPr>
          <p:cNvPicPr>
            <a:picLocks noChangeAspect="1"/>
          </p:cNvPicPr>
          <p:nvPr/>
        </p:nvPicPr>
        <p:blipFill>
          <a:blip r:embed="rId3"/>
          <a:stretch>
            <a:fillRect/>
          </a:stretch>
        </p:blipFill>
        <p:spPr>
          <a:xfrm>
            <a:off x="4458741" y="188640"/>
            <a:ext cx="4738055" cy="6669360"/>
          </a:xfrm>
          <a:prstGeom prst="rect">
            <a:avLst/>
          </a:prstGeom>
        </p:spPr>
      </p:pic>
    </p:spTree>
    <p:extLst>
      <p:ext uri="{BB962C8B-B14F-4D97-AF65-F5344CB8AC3E}">
        <p14:creationId xmlns:p14="http://schemas.microsoft.com/office/powerpoint/2010/main" val="229321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626B-01E4-08B2-AE41-59BC1613920F}"/>
              </a:ext>
            </a:extLst>
          </p:cNvPr>
          <p:cNvSpPr>
            <a:spLocks noGrp="1"/>
          </p:cNvSpPr>
          <p:nvPr>
            <p:ph type="title"/>
          </p:nvPr>
        </p:nvSpPr>
        <p:spPr/>
        <p:txBody>
          <a:bodyPr>
            <a:normAutofit fontScale="90000"/>
          </a:bodyPr>
          <a:lstStyle/>
          <a:p>
            <a:pPr marL="0" marR="0">
              <a:lnSpc>
                <a:spcPct val="115000"/>
              </a:lnSpc>
              <a:spcBef>
                <a:spcPts val="0"/>
              </a:spcBef>
              <a:spcAft>
                <a:spcPts val="0"/>
              </a:spcAft>
            </a:pPr>
            <a:r>
              <a:rPr lang="en-US" sz="4400" b="1" u="sng"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Suprarenal gland</a:t>
            </a:r>
            <a:br>
              <a:rPr lang="en-US" sz="3600" dirty="0">
                <a:effectLst/>
                <a:latin typeface="Calibri" panose="020F0502020204030204" pitchFamily="34" charset="0"/>
                <a:ea typeface="Times New Roman" panose="02020603050405020304" pitchFamily="18"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20D5DAC9-C55C-02D5-BA4E-502090FAD901}"/>
              </a:ext>
            </a:extLst>
          </p:cNvPr>
          <p:cNvSpPr>
            <a:spLocks noGrp="1"/>
          </p:cNvSpPr>
          <p:nvPr>
            <p:ph sz="half" idx="1"/>
          </p:nvPr>
        </p:nvSpPr>
        <p:spPr>
          <a:xfrm>
            <a:off x="457200" y="908720"/>
            <a:ext cx="4038600" cy="5674642"/>
          </a:xfrm>
        </p:spPr>
        <p:txBody>
          <a:bodyPr>
            <a:normAutofit fontScale="92500"/>
          </a:bodyPr>
          <a:lstStyle/>
          <a:p>
            <a:pPr marL="0" indent="0" algn="l" rtl="0">
              <a:buNone/>
            </a:pPr>
            <a:r>
              <a:rPr lang="en-US" b="1" dirty="0">
                <a:solidFill>
                  <a:srgbClr val="FF0000"/>
                </a:solidFill>
              </a:rPr>
              <a:t>Site</a:t>
            </a:r>
          </a:p>
          <a:p>
            <a:pPr marL="0" indent="0" algn="l" rtl="0">
              <a:buNone/>
            </a:pPr>
            <a:r>
              <a:rPr lang="en-US" b="1" dirty="0"/>
              <a:t>It lies at the upper pole and adjacent part of the medial border of the kidney. The right one is triangular while the left one is semilunar in shape.</a:t>
            </a:r>
          </a:p>
          <a:p>
            <a:pPr marL="0" indent="0" algn="l" rtl="0">
              <a:buNone/>
            </a:pPr>
            <a:r>
              <a:rPr lang="en-US" b="1" dirty="0">
                <a:solidFill>
                  <a:srgbClr val="FF0000"/>
                </a:solidFill>
              </a:rPr>
              <a:t>Relations</a:t>
            </a:r>
          </a:p>
          <a:p>
            <a:pPr marL="0" indent="0" algn="l" rtl="0">
              <a:buNone/>
            </a:pPr>
            <a:r>
              <a:rPr lang="en-US" b="1" dirty="0"/>
              <a:t>Posteriorly: the diaphragm.       </a:t>
            </a:r>
          </a:p>
          <a:p>
            <a:pPr marL="0" indent="0" algn="l" rtl="0">
              <a:buNone/>
            </a:pPr>
            <a:r>
              <a:rPr lang="en-US" b="1" dirty="0">
                <a:solidFill>
                  <a:srgbClr val="FF0000"/>
                </a:solidFill>
              </a:rPr>
              <a:t> </a:t>
            </a:r>
            <a:r>
              <a:rPr lang="en-US" b="1" dirty="0" err="1">
                <a:solidFill>
                  <a:srgbClr val="FF0000"/>
                </a:solidFill>
              </a:rPr>
              <a:t>Postero</a:t>
            </a:r>
            <a:r>
              <a:rPr lang="en-US" b="1" dirty="0">
                <a:solidFill>
                  <a:srgbClr val="FF0000"/>
                </a:solidFill>
              </a:rPr>
              <a:t>-inferiorly</a:t>
            </a:r>
            <a:r>
              <a:rPr lang="en-US" b="1" dirty="0"/>
              <a:t>: the kidney.</a:t>
            </a:r>
          </a:p>
          <a:p>
            <a:pPr marL="0" indent="0" algn="l" rtl="0">
              <a:buNone/>
            </a:pPr>
            <a:r>
              <a:rPr lang="en-US" b="1" dirty="0">
                <a:solidFill>
                  <a:srgbClr val="FF0000"/>
                </a:solidFill>
              </a:rPr>
              <a:t>Medially</a:t>
            </a:r>
            <a:r>
              <a:rPr lang="en-US" b="1" dirty="0"/>
              <a:t>: the celiac ganglion.</a:t>
            </a:r>
          </a:p>
          <a:p>
            <a:pPr algn="l" rtl="0"/>
            <a:endParaRPr lang="en-US" dirty="0"/>
          </a:p>
        </p:txBody>
      </p:sp>
      <p:pic>
        <p:nvPicPr>
          <p:cNvPr id="5" name="Content Placeholder 4">
            <a:extLst>
              <a:ext uri="{FF2B5EF4-FFF2-40B4-BE49-F238E27FC236}">
                <a16:creationId xmlns:a16="http://schemas.microsoft.com/office/drawing/2014/main" id="{CAA0D795-3828-6011-1E03-26C03BD7054C}"/>
              </a:ext>
            </a:extLst>
          </p:cNvPr>
          <p:cNvPicPr>
            <a:picLocks noGrp="1" noChangeAspect="1"/>
          </p:cNvPicPr>
          <p:nvPr>
            <p:ph sz="half" idx="2"/>
          </p:nvPr>
        </p:nvPicPr>
        <p:blipFill>
          <a:blip r:embed="rId2"/>
          <a:stretch>
            <a:fillRect/>
          </a:stretch>
        </p:blipFill>
        <p:spPr>
          <a:xfrm>
            <a:off x="4572000" y="908720"/>
            <a:ext cx="4392488" cy="3329632"/>
          </a:xfrm>
          <a:prstGeom prst="rect">
            <a:avLst/>
          </a:prstGeom>
        </p:spPr>
      </p:pic>
      <p:pic>
        <p:nvPicPr>
          <p:cNvPr id="6" name="Picture 5">
            <a:extLst>
              <a:ext uri="{FF2B5EF4-FFF2-40B4-BE49-F238E27FC236}">
                <a16:creationId xmlns:a16="http://schemas.microsoft.com/office/drawing/2014/main" id="{E86392B6-ED2D-8BA6-6D52-84F612EBF947}"/>
              </a:ext>
            </a:extLst>
          </p:cNvPr>
          <p:cNvPicPr>
            <a:picLocks noChangeAspect="1"/>
          </p:cNvPicPr>
          <p:nvPr/>
        </p:nvPicPr>
        <p:blipFill>
          <a:blip r:embed="rId3"/>
          <a:stretch>
            <a:fillRect/>
          </a:stretch>
        </p:blipFill>
        <p:spPr>
          <a:xfrm>
            <a:off x="4648202" y="4252702"/>
            <a:ext cx="4392488" cy="2354955"/>
          </a:xfrm>
          <a:prstGeom prst="rect">
            <a:avLst/>
          </a:prstGeom>
        </p:spPr>
      </p:pic>
    </p:spTree>
    <p:extLst>
      <p:ext uri="{BB962C8B-B14F-4D97-AF65-F5344CB8AC3E}">
        <p14:creationId xmlns:p14="http://schemas.microsoft.com/office/powerpoint/2010/main" val="362175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A302-899B-F916-48CB-412F2DFA6784}"/>
              </a:ext>
            </a:extLst>
          </p:cNvPr>
          <p:cNvSpPr>
            <a:spLocks noGrp="1"/>
          </p:cNvSpPr>
          <p:nvPr>
            <p:ph type="title"/>
          </p:nvPr>
        </p:nvSpPr>
        <p:spPr>
          <a:xfrm>
            <a:off x="457200" y="274638"/>
            <a:ext cx="8229600" cy="1325564"/>
          </a:xfrm>
        </p:spPr>
        <p:txBody>
          <a:bodyPr>
            <a:normAutofit/>
          </a:bodyPr>
          <a:lstStyle/>
          <a:p>
            <a:pPr marL="0" marR="0" lvl="0" indent="0" algn="l" defTabSz="914400" rtl="0" eaLnBrk="1" fontAlgn="auto" latinLnBrk="0" hangingPunct="1">
              <a:lnSpc>
                <a:spcPct val="100000"/>
              </a:lnSpc>
              <a:spcBef>
                <a:spcPct val="20000"/>
              </a:spcBef>
              <a:spcAft>
                <a:spcPts val="0"/>
              </a:spcAft>
              <a:tabLst/>
              <a:defRPr/>
            </a:pPr>
            <a:r>
              <a:rPr kumimoji="0" lang="en-US" sz="2600" b="1" i="0" u="none" strike="noStrike" kern="1200" cap="none" spc="0" normalizeH="0" baseline="0" noProof="0" dirty="0">
                <a:ln>
                  <a:noFill/>
                </a:ln>
                <a:solidFill>
                  <a:srgbClr val="FF0000"/>
                </a:solidFill>
                <a:effectLst/>
                <a:uLnTx/>
                <a:uFillTx/>
                <a:latin typeface="Calibri"/>
                <a:ea typeface="+mn-ea"/>
                <a:cs typeface="+mn-cs"/>
              </a:rPr>
              <a:t>Relations</a:t>
            </a:r>
            <a:br>
              <a:rPr kumimoji="0" lang="en-US" sz="2600" b="1" i="0" u="none" strike="noStrike" kern="1200" cap="none" spc="0" normalizeH="0" baseline="0" noProof="0" dirty="0">
                <a:ln>
                  <a:noFill/>
                </a:ln>
                <a:solidFill>
                  <a:srgbClr val="FF0000"/>
                </a:solidFill>
                <a:effectLst/>
                <a:uLnTx/>
                <a:uFillTx/>
                <a:latin typeface="Calibri"/>
                <a:ea typeface="+mn-ea"/>
                <a:cs typeface="+mn-cs"/>
              </a:rPr>
            </a:br>
            <a:endParaRPr lang="en-US" dirty="0"/>
          </a:p>
        </p:txBody>
      </p:sp>
      <p:sp>
        <p:nvSpPr>
          <p:cNvPr id="3" name="Content Placeholder 2">
            <a:extLst>
              <a:ext uri="{FF2B5EF4-FFF2-40B4-BE49-F238E27FC236}">
                <a16:creationId xmlns:a16="http://schemas.microsoft.com/office/drawing/2014/main" id="{87381CCC-20E1-F4E5-A83C-8ADA1CFF2B09}"/>
              </a:ext>
            </a:extLst>
          </p:cNvPr>
          <p:cNvSpPr>
            <a:spLocks noGrp="1"/>
          </p:cNvSpPr>
          <p:nvPr>
            <p:ph sz="half" idx="1"/>
          </p:nvPr>
        </p:nvSpPr>
        <p:spPr/>
        <p:txBody>
          <a:bodyPr>
            <a:normAutofit fontScale="85000" lnSpcReduction="10000"/>
          </a:bodyPr>
          <a:lstStyle/>
          <a:p>
            <a:pPr marL="0" marR="0" indent="0" algn="l" rtl="0">
              <a:lnSpc>
                <a:spcPct val="115000"/>
              </a:lnSpc>
              <a:spcBef>
                <a:spcPts val="0"/>
              </a:spcBef>
              <a:spcAft>
                <a:spcPts val="0"/>
              </a:spcAft>
              <a:buNone/>
            </a:pPr>
            <a:r>
              <a:rPr lang="en-US" sz="2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Anteriorly</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a:t>
            </a: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1- the right one is partially covered by peritoneum and related to the </a:t>
            </a:r>
            <a:r>
              <a:rPr lang="en-US" sz="2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IVC and the liver</a:t>
            </a: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2-The left one is covered by the peritoneum of lesser sac and forming part of the stomach bed. Its lower border is related to the body of pancreas and splenic vessels.</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6EB58BD2-3ACA-AEA5-4087-49355CD00E0A}"/>
              </a:ext>
            </a:extLst>
          </p:cNvPr>
          <p:cNvPicPr>
            <a:picLocks noGrp="1" noChangeAspect="1"/>
          </p:cNvPicPr>
          <p:nvPr>
            <p:ph sz="half" idx="2"/>
          </p:nvPr>
        </p:nvPicPr>
        <p:blipFill>
          <a:blip r:embed="rId2"/>
          <a:stretch>
            <a:fillRect/>
          </a:stretch>
        </p:blipFill>
        <p:spPr>
          <a:xfrm>
            <a:off x="4372298" y="0"/>
            <a:ext cx="4719898" cy="3284984"/>
          </a:xfrm>
          <a:prstGeom prst="rect">
            <a:avLst/>
          </a:prstGeom>
        </p:spPr>
      </p:pic>
      <p:pic>
        <p:nvPicPr>
          <p:cNvPr id="4" name="Picture 3">
            <a:extLst>
              <a:ext uri="{FF2B5EF4-FFF2-40B4-BE49-F238E27FC236}">
                <a16:creationId xmlns:a16="http://schemas.microsoft.com/office/drawing/2014/main" id="{0F0A0B2A-2E4A-9814-8260-246276CABFCA}"/>
              </a:ext>
            </a:extLst>
          </p:cNvPr>
          <p:cNvPicPr>
            <a:picLocks noChangeAspect="1"/>
          </p:cNvPicPr>
          <p:nvPr/>
        </p:nvPicPr>
        <p:blipFill>
          <a:blip r:embed="rId3"/>
          <a:stretch>
            <a:fillRect/>
          </a:stretch>
        </p:blipFill>
        <p:spPr>
          <a:xfrm>
            <a:off x="4244590" y="3429000"/>
            <a:ext cx="4719898" cy="3343724"/>
          </a:xfrm>
          <a:prstGeom prst="rect">
            <a:avLst/>
          </a:prstGeom>
        </p:spPr>
      </p:pic>
    </p:spTree>
    <p:extLst>
      <p:ext uri="{BB962C8B-B14F-4D97-AF65-F5344CB8AC3E}">
        <p14:creationId xmlns:p14="http://schemas.microsoft.com/office/powerpoint/2010/main" val="2073732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3007" y="1556792"/>
            <a:ext cx="4117188" cy="475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4"/>
          <p:cNvSpPr txBox="1">
            <a:spLocks noChangeArrowheads="1"/>
          </p:cNvSpPr>
          <p:nvPr/>
        </p:nvSpPr>
        <p:spPr bwMode="auto">
          <a:xfrm>
            <a:off x="5247711" y="200025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ar-EG" sz="1800" b="1">
                <a:solidFill>
                  <a:prstClr val="black"/>
                </a:solidFill>
              </a:rPr>
              <a:t>Body </a:t>
            </a:r>
            <a:endParaRPr lang="ar-EG" altLang="ar-EG" sz="1800" b="1">
              <a:solidFill>
                <a:prstClr val="black"/>
              </a:solidFill>
            </a:endParaRPr>
          </a:p>
        </p:txBody>
      </p:sp>
      <p:sp>
        <p:nvSpPr>
          <p:cNvPr id="2" name="Title 1">
            <a:extLst>
              <a:ext uri="{FF2B5EF4-FFF2-40B4-BE49-F238E27FC236}">
                <a16:creationId xmlns:a16="http://schemas.microsoft.com/office/drawing/2014/main" id="{2EB50646-71CA-4FBB-8781-48485451CD93}"/>
              </a:ext>
            </a:extLst>
          </p:cNvPr>
          <p:cNvSpPr>
            <a:spLocks noGrp="1"/>
          </p:cNvSpPr>
          <p:nvPr>
            <p:ph type="title"/>
          </p:nvPr>
        </p:nvSpPr>
        <p:spPr>
          <a:xfrm>
            <a:off x="628650" y="365127"/>
            <a:ext cx="7886700" cy="645566"/>
          </a:xfrm>
        </p:spPr>
        <p:txBody>
          <a:bodyPr/>
          <a:lstStyle/>
          <a:p>
            <a:pPr algn="l"/>
            <a:r>
              <a:rPr kumimoji="0" lang="en-US" sz="4400" b="1" i="0" u="none" strike="noStrike" kern="1200" cap="none" spc="0" normalizeH="0" baseline="0" noProof="0" dirty="0">
                <a:ln>
                  <a:noFill/>
                </a:ln>
                <a:solidFill>
                  <a:srgbClr val="FF0000"/>
                </a:solidFill>
                <a:effectLst/>
                <a:uLnTx/>
                <a:uFillTx/>
                <a:latin typeface="Times New Roman"/>
                <a:ea typeface="Times New Roman"/>
                <a:cs typeface="Arial"/>
              </a:rPr>
              <a:t>Position of pancreas</a:t>
            </a:r>
            <a:br>
              <a:rPr kumimoji="0" lang="en-US" sz="4000" b="0" i="0" u="none" strike="noStrike" kern="1200" cap="none" spc="0" normalizeH="0" baseline="0" noProof="0" dirty="0">
                <a:ln>
                  <a:noFill/>
                </a:ln>
                <a:solidFill>
                  <a:prstClr val="black"/>
                </a:solidFill>
                <a:effectLst/>
                <a:uLnTx/>
                <a:uFillTx/>
                <a:latin typeface="Calibri"/>
                <a:ea typeface="Times New Roman"/>
                <a:cs typeface="Arial"/>
              </a:rPr>
            </a:br>
            <a:endParaRPr lang="en-US" dirty="0"/>
          </a:p>
        </p:txBody>
      </p:sp>
      <p:sp>
        <p:nvSpPr>
          <p:cNvPr id="3" name="Content Placeholder 2">
            <a:extLst>
              <a:ext uri="{FF2B5EF4-FFF2-40B4-BE49-F238E27FC236}">
                <a16:creationId xmlns:a16="http://schemas.microsoft.com/office/drawing/2014/main" id="{876B721B-390F-4484-BCFD-359C84944775}"/>
              </a:ext>
            </a:extLst>
          </p:cNvPr>
          <p:cNvSpPr>
            <a:spLocks noGrp="1"/>
          </p:cNvSpPr>
          <p:nvPr>
            <p:ph sz="half" idx="1"/>
          </p:nvPr>
        </p:nvSpPr>
        <p:spPr>
          <a:xfrm>
            <a:off x="107504" y="546100"/>
            <a:ext cx="4619061" cy="6483300"/>
          </a:xfrm>
        </p:spPr>
        <p:txBody>
          <a:bodyPr/>
          <a:lstStyle/>
          <a:p>
            <a:pPr marL="0" marR="0" lvl="0" indent="0" algn="l" defTabSz="914400" rtl="0" eaLnBrk="1" fontAlgn="auto" latinLnBrk="0" hangingPunct="1">
              <a:lnSpc>
                <a:spcPct val="115000"/>
              </a:lnSpc>
              <a:spcBef>
                <a:spcPct val="20000"/>
              </a:spcBef>
              <a:spcAft>
                <a:spcPts val="0"/>
              </a:spcAft>
              <a:buClrTx/>
              <a:buSzTx/>
              <a:buNone/>
              <a:tabLst>
                <a:tab pos="285750" algn="l"/>
                <a:tab pos="457200" algn="l"/>
              </a:tabLst>
              <a:defRPr/>
            </a:pPr>
            <a:r>
              <a:rPr kumimoji="0" lang="en-US" b="0" i="0" u="none" strike="noStrike" kern="1200" cap="none" spc="0" normalizeH="0" baseline="0" noProof="0" dirty="0">
                <a:ln>
                  <a:noFill/>
                </a:ln>
                <a:solidFill>
                  <a:prstClr val="black"/>
                </a:solidFill>
                <a:effectLst/>
                <a:uLnTx/>
                <a:uFillTx/>
                <a:latin typeface="Times New Roman"/>
                <a:ea typeface="Times New Roman"/>
                <a:cs typeface="Arial"/>
              </a:rPr>
              <a:t>It is a combined exocrine &amp; endocrine gland which lies transversely across the posterior abdominal wall.</a:t>
            </a:r>
            <a:endParaRPr kumimoji="0" lang="en-US" sz="2400" b="0" i="0" u="none" strike="noStrike" kern="1200" cap="none" spc="0" normalizeH="0" baseline="0" noProof="0" dirty="0">
              <a:ln>
                <a:noFill/>
              </a:ln>
              <a:solidFill>
                <a:prstClr val="black"/>
              </a:solidFill>
              <a:effectLst/>
              <a:uLnTx/>
              <a:uFillTx/>
              <a:latin typeface="Calibri"/>
              <a:ea typeface="Times New Roman"/>
              <a:cs typeface="Arial"/>
            </a:endParaRPr>
          </a:p>
          <a:p>
            <a:pPr marL="0" marR="0" lvl="0" indent="0" algn="l" defTabSz="914400" rtl="0" eaLnBrk="1" fontAlgn="auto" latinLnBrk="0" hangingPunct="1">
              <a:lnSpc>
                <a:spcPct val="115000"/>
              </a:lnSpc>
              <a:spcBef>
                <a:spcPct val="20000"/>
              </a:spcBef>
              <a:spcAft>
                <a:spcPts val="0"/>
              </a:spcAft>
              <a:buClrTx/>
              <a:buSzTx/>
              <a:buNone/>
              <a:tabLst>
                <a:tab pos="285750" algn="l"/>
                <a:tab pos="457200" algn="l"/>
              </a:tabLst>
              <a:defRPr/>
            </a:pPr>
            <a:r>
              <a:rPr kumimoji="0" lang="en-US" b="0" i="0" u="none" strike="noStrike" kern="1200" cap="none" spc="0" normalizeH="0" baseline="0" noProof="0" dirty="0">
                <a:ln>
                  <a:noFill/>
                </a:ln>
                <a:solidFill>
                  <a:prstClr val="black"/>
                </a:solidFill>
                <a:effectLst/>
                <a:uLnTx/>
                <a:uFillTx/>
                <a:latin typeface="Times New Roman"/>
                <a:ea typeface="Times New Roman"/>
                <a:cs typeface="Arial"/>
              </a:rPr>
              <a:t>It extends from the concavity of the duodenum on the right side to the spleen on the left </a:t>
            </a:r>
            <a:r>
              <a:rPr kumimoji="0" lang="en-US" b="0" i="0" u="none" strike="noStrike" kern="1200" cap="none" spc="0" normalizeH="0" baseline="0" noProof="0" dirty="0" err="1">
                <a:ln>
                  <a:noFill/>
                </a:ln>
                <a:solidFill>
                  <a:prstClr val="black"/>
                </a:solidFill>
                <a:effectLst/>
                <a:uLnTx/>
                <a:uFillTx/>
                <a:latin typeface="Times New Roman"/>
                <a:ea typeface="Times New Roman"/>
                <a:cs typeface="Arial"/>
              </a:rPr>
              <a:t>side.It</a:t>
            </a:r>
            <a:r>
              <a:rPr kumimoji="0" lang="en-US" b="0" i="0" u="none" strike="noStrike" kern="1200" cap="none" spc="0" normalizeH="0" baseline="0" noProof="0" dirty="0">
                <a:ln>
                  <a:noFill/>
                </a:ln>
                <a:solidFill>
                  <a:prstClr val="black"/>
                </a:solidFill>
                <a:effectLst/>
                <a:uLnTx/>
                <a:uFillTx/>
                <a:latin typeface="Times New Roman"/>
                <a:ea typeface="Times New Roman"/>
                <a:cs typeface="Arial"/>
              </a:rPr>
              <a:t> is </a:t>
            </a:r>
            <a:r>
              <a:rPr lang="en-US" sz="2400" b="0" i="0" dirty="0">
                <a:solidFill>
                  <a:srgbClr val="495354"/>
                </a:solidFill>
                <a:effectLst/>
                <a:latin typeface="PlutoSansLight"/>
              </a:rPr>
              <a:t> </a:t>
            </a:r>
            <a:r>
              <a:rPr lang="en-US" b="0" i="0" dirty="0">
                <a:solidFill>
                  <a:srgbClr val="495354"/>
                </a:solidFill>
                <a:effectLst/>
                <a:latin typeface="PlutoSansLight"/>
              </a:rPr>
              <a:t>Retroperitoneal organ except its tail which is totally covered .It </a:t>
            </a:r>
            <a:r>
              <a:rPr lang="en-US" dirty="0">
                <a:solidFill>
                  <a:srgbClr val="495354"/>
                </a:solidFill>
                <a:latin typeface="PlutoSansLight"/>
              </a:rPr>
              <a:t>lies in </a:t>
            </a:r>
            <a:r>
              <a:rPr lang="en-US" b="0" i="0" dirty="0">
                <a:solidFill>
                  <a:srgbClr val="495354"/>
                </a:solidFill>
                <a:effectLst/>
                <a:latin typeface="PlutoSansLight"/>
              </a:rPr>
              <a:t>the epigastric, left hypochondriac, and a portion of the umbilical abdominal regions</a:t>
            </a:r>
            <a:endParaRPr kumimoji="0" lang="en-US" sz="2800" b="0" i="0" u="none" strike="noStrike" kern="1200" cap="none" spc="0" normalizeH="0" baseline="0" noProof="0" dirty="0">
              <a:ln>
                <a:noFill/>
              </a:ln>
              <a:solidFill>
                <a:prstClr val="black"/>
              </a:solidFill>
              <a:effectLst/>
              <a:uLnTx/>
              <a:uFillTx/>
              <a:latin typeface="Calibri"/>
              <a:ea typeface="Times New Roman"/>
              <a:cs typeface="Arial"/>
            </a:endParaRPr>
          </a:p>
          <a:p>
            <a:endParaRPr lang="en-US" dirty="0"/>
          </a:p>
        </p:txBody>
      </p:sp>
      <p:sp>
        <p:nvSpPr>
          <p:cNvPr id="4" name="Content Placeholder 3">
            <a:extLst>
              <a:ext uri="{FF2B5EF4-FFF2-40B4-BE49-F238E27FC236}">
                <a16:creationId xmlns:a16="http://schemas.microsoft.com/office/drawing/2014/main" id="{D51BCF28-CDAA-4194-B199-8D470295ABB3}"/>
              </a:ext>
            </a:extLst>
          </p:cNvPr>
          <p:cNvSpPr>
            <a:spLocks noGrp="1"/>
          </p:cNvSpPr>
          <p:nvPr>
            <p:ph sz="half" idx="2"/>
          </p:nvPr>
        </p:nvSpPr>
        <p:spPr>
          <a:xfrm>
            <a:off x="4583006" y="809328"/>
            <a:ext cx="4619061" cy="6048672"/>
          </a:xfrm>
        </p:spPr>
        <p:txBody>
          <a:bodyPr/>
          <a:lstStyle/>
          <a:p>
            <a:endParaRPr lang="en-US" dirty="0"/>
          </a:p>
        </p:txBody>
      </p:sp>
    </p:spTree>
    <p:extLst>
      <p:ext uri="{BB962C8B-B14F-4D97-AF65-F5344CB8AC3E}">
        <p14:creationId xmlns:p14="http://schemas.microsoft.com/office/powerpoint/2010/main" val="1095715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6F8-D43F-3372-D0AA-05E964704967}"/>
              </a:ext>
            </a:extLst>
          </p:cNvPr>
          <p:cNvSpPr>
            <a:spLocks noGrp="1"/>
          </p:cNvSpPr>
          <p:nvPr>
            <p:ph type="title"/>
          </p:nvPr>
        </p:nvSpPr>
        <p:spPr/>
        <p:txBody>
          <a:bodyPr/>
          <a:lstStyle/>
          <a:p>
            <a:r>
              <a:rPr lang="en-US" sz="4400" b="1"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Arterial supply</a:t>
            </a:r>
            <a:endParaRPr lang="en-US" dirty="0">
              <a:solidFill>
                <a:srgbClr val="FF0000"/>
              </a:solidFill>
            </a:endParaRPr>
          </a:p>
        </p:txBody>
      </p:sp>
      <p:sp>
        <p:nvSpPr>
          <p:cNvPr id="3" name="Content Placeholder 2">
            <a:extLst>
              <a:ext uri="{FF2B5EF4-FFF2-40B4-BE49-F238E27FC236}">
                <a16:creationId xmlns:a16="http://schemas.microsoft.com/office/drawing/2014/main" id="{EA60F7D0-F6F3-A7DA-AC3B-84ADF48D4299}"/>
              </a:ext>
            </a:extLst>
          </p:cNvPr>
          <p:cNvSpPr>
            <a:spLocks noGrp="1"/>
          </p:cNvSpPr>
          <p:nvPr>
            <p:ph sz="half" idx="1"/>
          </p:nvPr>
        </p:nvSpPr>
        <p:spPr/>
        <p:txBody>
          <a:bodyPr>
            <a:normAutofit fontScale="92500" lnSpcReduction="20000"/>
          </a:bodyPr>
          <a:lstStyle/>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Each gland is supplies by three arteries:</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1-Superior supra-renal artery (from inferior phrenic artery).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2- Middle supra-renal artery (from the abdominal aorta). </a:t>
            </a:r>
            <a:r>
              <a:rPr lang="ar-EG" sz="2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3- Inferior supra-renal artery (from the renal artery).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05DAEA4B-E703-285D-F9C0-D7EDF198C0E9}"/>
              </a:ext>
            </a:extLst>
          </p:cNvPr>
          <p:cNvPicPr>
            <a:picLocks noGrp="1" noChangeAspect="1"/>
          </p:cNvPicPr>
          <p:nvPr>
            <p:ph sz="half" idx="2"/>
          </p:nvPr>
        </p:nvPicPr>
        <p:blipFill>
          <a:blip r:embed="rId2"/>
          <a:stretch>
            <a:fillRect/>
          </a:stretch>
        </p:blipFill>
        <p:spPr>
          <a:xfrm>
            <a:off x="4495800" y="1388143"/>
            <a:ext cx="4602929" cy="5195219"/>
          </a:xfrm>
          <a:prstGeom prst="rect">
            <a:avLst/>
          </a:prstGeom>
        </p:spPr>
      </p:pic>
    </p:spTree>
    <p:extLst>
      <p:ext uri="{BB962C8B-B14F-4D97-AF65-F5344CB8AC3E}">
        <p14:creationId xmlns:p14="http://schemas.microsoft.com/office/powerpoint/2010/main" val="1019393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F5059-7F55-2B20-BC66-0CFC2BE3B835}"/>
              </a:ext>
            </a:extLst>
          </p:cNvPr>
          <p:cNvSpPr>
            <a:spLocks noGrp="1"/>
          </p:cNvSpPr>
          <p:nvPr>
            <p:ph type="title"/>
          </p:nvPr>
        </p:nvSpPr>
        <p:spPr/>
        <p:txBody>
          <a:bodyPr/>
          <a:lstStyle/>
          <a:p>
            <a:r>
              <a:rPr lang="en-US" sz="4400" b="1" dirty="0">
                <a:solidFill>
                  <a:schemeClr val="tx2"/>
                </a:solidFill>
                <a:effectLst/>
                <a:latin typeface="Times New Roman" panose="02020603050405020304" pitchFamily="18" charset="0"/>
                <a:ea typeface="Times New Roman" panose="02020603050405020304" pitchFamily="18" charset="0"/>
                <a:cs typeface="Arial" panose="020B0604020202020204" pitchFamily="34" charset="0"/>
              </a:rPr>
              <a:t>Venous drainage</a:t>
            </a:r>
            <a:endParaRPr lang="en-US" dirty="0">
              <a:solidFill>
                <a:schemeClr val="tx2"/>
              </a:solidFill>
            </a:endParaRPr>
          </a:p>
        </p:txBody>
      </p:sp>
      <p:sp>
        <p:nvSpPr>
          <p:cNvPr id="3" name="Content Placeholder 2">
            <a:extLst>
              <a:ext uri="{FF2B5EF4-FFF2-40B4-BE49-F238E27FC236}">
                <a16:creationId xmlns:a16="http://schemas.microsoft.com/office/drawing/2014/main" id="{8183D0D9-6AA9-76E4-421E-9B6819CF63F2}"/>
              </a:ext>
            </a:extLst>
          </p:cNvPr>
          <p:cNvSpPr>
            <a:spLocks noGrp="1"/>
          </p:cNvSpPr>
          <p:nvPr>
            <p:ph sz="half" idx="1"/>
          </p:nvPr>
        </p:nvSpPr>
        <p:spPr/>
        <p:txBody>
          <a:bodyPr/>
          <a:lstStyle/>
          <a:p>
            <a:pPr marL="0" marR="0" lvl="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Each gland is drained by a single vein:</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-Right supra-renal vein drains into the IVC. </a:t>
            </a:r>
            <a:r>
              <a:rPr lang="ar-EG" sz="2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pPr marL="0" marR="0" indent="0" algn="l" rtl="0">
              <a:lnSpc>
                <a:spcPct val="115000"/>
              </a:lnSpc>
              <a:spcBef>
                <a:spcPts val="0"/>
              </a:spcBef>
              <a:spcAft>
                <a:spcPts val="0"/>
              </a:spcAft>
              <a:buNone/>
            </a:pPr>
            <a:r>
              <a:rPr lang="en-US" sz="2800" dirty="0">
                <a:effectLst/>
                <a:latin typeface="Times New Roman" panose="02020603050405020304" pitchFamily="18" charset="0"/>
                <a:ea typeface="Times New Roman" panose="02020603050405020304" pitchFamily="18" charset="0"/>
                <a:cs typeface="Arial" panose="020B0604020202020204" pitchFamily="34" charset="0"/>
              </a:rPr>
              <a:t>-Left supra-renal vein drains into the left renal vein.                  </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4AB3C6D5-03BC-2088-3A21-F696F1ED1912}"/>
              </a:ext>
            </a:extLst>
          </p:cNvPr>
          <p:cNvPicPr>
            <a:picLocks noGrp="1" noChangeAspect="1"/>
          </p:cNvPicPr>
          <p:nvPr>
            <p:ph sz="half" idx="2"/>
          </p:nvPr>
        </p:nvPicPr>
        <p:blipFill>
          <a:blip r:embed="rId2"/>
          <a:stretch>
            <a:fillRect/>
          </a:stretch>
        </p:blipFill>
        <p:spPr>
          <a:xfrm>
            <a:off x="4495800" y="1565085"/>
            <a:ext cx="4445774" cy="4525963"/>
          </a:xfrm>
          <a:prstGeom prst="rect">
            <a:avLst/>
          </a:prstGeom>
        </p:spPr>
      </p:pic>
    </p:spTree>
    <p:extLst>
      <p:ext uri="{BB962C8B-B14F-4D97-AF65-F5344CB8AC3E}">
        <p14:creationId xmlns:p14="http://schemas.microsoft.com/office/powerpoint/2010/main" val="1735170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6592" y="0"/>
            <a:ext cx="102251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38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B4CD-3DC5-4C90-B137-5A90BB648C62}"/>
              </a:ext>
            </a:extLst>
          </p:cNvPr>
          <p:cNvSpPr>
            <a:spLocks noGrp="1"/>
          </p:cNvSpPr>
          <p:nvPr>
            <p:ph type="title"/>
          </p:nvPr>
        </p:nvSpPr>
        <p:spPr>
          <a:xfrm>
            <a:off x="628650" y="188640"/>
            <a:ext cx="7886700" cy="1502049"/>
          </a:xfrm>
        </p:spPr>
        <p:txBody>
          <a:bodyPr/>
          <a:lstStyle/>
          <a:p>
            <a:pPr marL="0" marR="0" algn="l">
              <a:lnSpc>
                <a:spcPct val="115000"/>
              </a:lnSpc>
              <a:spcBef>
                <a:spcPts val="0"/>
              </a:spcBef>
              <a:spcAft>
                <a:spcPts val="0"/>
              </a:spcAft>
              <a:tabLst>
                <a:tab pos="285750" algn="l"/>
              </a:tabLst>
            </a:pPr>
            <a:r>
              <a:rPr lang="en-US" sz="2400" b="1"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Parts of pancreas</a:t>
            </a:r>
            <a:br>
              <a:rPr lang="en-US" sz="1800" dirty="0">
                <a:effectLst/>
                <a:latin typeface="Calibri" panose="020F0502020204030204" pitchFamily="34" charset="0"/>
                <a:ea typeface="Times New Roman" panose="02020603050405020304" pitchFamily="18" charset="0"/>
                <a:cs typeface="Arial" panose="020B0604020202020204" pitchFamily="34" charset="0"/>
              </a:rPr>
            </a:br>
            <a:r>
              <a:rPr lang="en-US" sz="24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It consists of</a:t>
            </a:r>
            <a:r>
              <a:rPr lang="en-US" sz="2400" b="1" kern="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h</a:t>
            </a:r>
            <a:r>
              <a:rPr lang="en-US" sz="24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ead, neck, body and tail. The lower part of the head forms a projection called uncinate process.</a:t>
            </a:r>
            <a:br>
              <a:rPr lang="en-US" sz="1800" dirty="0">
                <a:effectLst/>
                <a:latin typeface="Calibri" panose="020F0502020204030204" pitchFamily="34" charset="0"/>
                <a:ea typeface="Times New Roman" panose="02020603050405020304" pitchFamily="18" charset="0"/>
                <a:cs typeface="Arial" panose="020B0604020202020204" pitchFamily="34" charset="0"/>
              </a:rPr>
            </a:br>
            <a:endParaRPr lang="en-US" dirty="0"/>
          </a:p>
        </p:txBody>
      </p:sp>
      <p:pic>
        <p:nvPicPr>
          <p:cNvPr id="5" name="Content Placeholder 4">
            <a:extLst>
              <a:ext uri="{FF2B5EF4-FFF2-40B4-BE49-F238E27FC236}">
                <a16:creationId xmlns:a16="http://schemas.microsoft.com/office/drawing/2014/main" id="{C696AA3E-4CC6-4220-B303-76D8FE0891E9}"/>
              </a:ext>
            </a:extLst>
          </p:cNvPr>
          <p:cNvPicPr>
            <a:picLocks noGrp="1" noChangeAspect="1"/>
          </p:cNvPicPr>
          <p:nvPr>
            <p:ph sz="half" idx="1"/>
          </p:nvPr>
        </p:nvPicPr>
        <p:blipFill>
          <a:blip r:embed="rId2"/>
          <a:stretch>
            <a:fillRect/>
          </a:stretch>
        </p:blipFill>
        <p:spPr>
          <a:xfrm>
            <a:off x="93948" y="2534943"/>
            <a:ext cx="4622068" cy="4323057"/>
          </a:xfrm>
          <a:prstGeom prst="rect">
            <a:avLst/>
          </a:prstGeom>
        </p:spPr>
      </p:pic>
      <p:pic>
        <p:nvPicPr>
          <p:cNvPr id="6" name="Content Placeholder 5">
            <a:extLst>
              <a:ext uri="{FF2B5EF4-FFF2-40B4-BE49-F238E27FC236}">
                <a16:creationId xmlns:a16="http://schemas.microsoft.com/office/drawing/2014/main" id="{4BA9AB91-BEC2-44B8-82FE-F751AB243CCB}"/>
              </a:ext>
            </a:extLst>
          </p:cNvPr>
          <p:cNvPicPr>
            <a:picLocks noGrp="1" noChangeAspect="1"/>
          </p:cNvPicPr>
          <p:nvPr>
            <p:ph sz="half" idx="2"/>
          </p:nvPr>
        </p:nvPicPr>
        <p:blipFill>
          <a:blip r:embed="rId3"/>
          <a:stretch>
            <a:fillRect/>
          </a:stretch>
        </p:blipFill>
        <p:spPr>
          <a:xfrm>
            <a:off x="4716016" y="2537114"/>
            <a:ext cx="4247400" cy="4323058"/>
          </a:xfrm>
          <a:prstGeom prst="rect">
            <a:avLst/>
          </a:prstGeom>
        </p:spPr>
      </p:pic>
    </p:spTree>
    <p:extLst>
      <p:ext uri="{BB962C8B-B14F-4D97-AF65-F5344CB8AC3E}">
        <p14:creationId xmlns:p14="http://schemas.microsoft.com/office/powerpoint/2010/main" val="223523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BDE6B3-0068-4671-A123-3289AA9FFE8B}"/>
              </a:ext>
            </a:extLst>
          </p:cNvPr>
          <p:cNvSpPr>
            <a:spLocks noGrp="1"/>
          </p:cNvSpPr>
          <p:nvPr>
            <p:ph type="title"/>
          </p:nvPr>
        </p:nvSpPr>
        <p:spPr/>
        <p:txBody>
          <a:bodyPr>
            <a:normAutofit fontScale="90000"/>
          </a:bodyPr>
          <a:lstStyle/>
          <a:p>
            <a:pPr rtl="0"/>
            <a:r>
              <a:rPr lang="en-US" dirty="0">
                <a:solidFill>
                  <a:srgbClr val="FF0000"/>
                </a:solidFill>
              </a:rPr>
              <a:t>Relations of pancreas</a:t>
            </a:r>
            <a:br>
              <a:rPr lang="en-US" dirty="0"/>
            </a:br>
            <a:endParaRPr lang="en-US" dirty="0"/>
          </a:p>
        </p:txBody>
      </p:sp>
      <p:sp>
        <p:nvSpPr>
          <p:cNvPr id="3" name="Content Placeholder 2"/>
          <p:cNvSpPr>
            <a:spLocks noGrp="1"/>
          </p:cNvSpPr>
          <p:nvPr>
            <p:ph sz="half" idx="1"/>
          </p:nvPr>
        </p:nvSpPr>
        <p:spPr>
          <a:xfrm>
            <a:off x="251520" y="1417638"/>
            <a:ext cx="4038600" cy="5257798"/>
          </a:xfrm>
        </p:spPr>
        <p:txBody>
          <a:bodyPr>
            <a:normAutofit fontScale="25000" lnSpcReduction="20000"/>
          </a:bodyPr>
          <a:lstStyle/>
          <a:p>
            <a:pPr marL="0" indent="0" algn="l" rtl="0">
              <a:lnSpc>
                <a:spcPct val="115000"/>
              </a:lnSpc>
              <a:spcAft>
                <a:spcPts val="0"/>
              </a:spcAft>
              <a:buNone/>
              <a:tabLst>
                <a:tab pos="285750" algn="l"/>
              </a:tabLst>
            </a:pPr>
            <a:r>
              <a:rPr lang="en-US" sz="8000" b="1" dirty="0">
                <a:solidFill>
                  <a:schemeClr val="accent2">
                    <a:lumMod val="75000"/>
                  </a:schemeClr>
                </a:solidFill>
                <a:effectLst/>
                <a:latin typeface="Times New Roman"/>
                <a:ea typeface="Times New Roman"/>
                <a:cs typeface="Arial"/>
              </a:rPr>
              <a:t>1-Head of pancreas:</a:t>
            </a:r>
            <a:endParaRPr lang="en-US" sz="8000" b="1" dirty="0">
              <a:solidFill>
                <a:schemeClr val="accent2">
                  <a:lumMod val="75000"/>
                </a:schemeClr>
              </a:solidFill>
              <a:ea typeface="Times New Roman"/>
              <a:cs typeface="Arial"/>
            </a:endParaRPr>
          </a:p>
          <a:p>
            <a:pPr marL="0" lvl="0" indent="0" algn="l" rtl="0">
              <a:lnSpc>
                <a:spcPct val="115000"/>
              </a:lnSpc>
              <a:buNone/>
              <a:tabLst>
                <a:tab pos="285750" algn="l"/>
              </a:tabLst>
            </a:pPr>
            <a:r>
              <a:rPr lang="en-US" sz="8000" b="1" dirty="0">
                <a:effectLst/>
                <a:latin typeface="Times New Roman"/>
                <a:ea typeface="Times New Roman"/>
                <a:cs typeface="Arial"/>
              </a:rPr>
              <a:t>It lies in the concavity of the duodenum.</a:t>
            </a:r>
            <a:endParaRPr lang="en-US" sz="8000" b="1" dirty="0">
              <a:ea typeface="Times New Roman"/>
              <a:cs typeface="Arial"/>
            </a:endParaRPr>
          </a:p>
          <a:p>
            <a:pPr marL="0" lvl="0" indent="0" algn="l" rtl="0">
              <a:lnSpc>
                <a:spcPct val="115000"/>
              </a:lnSpc>
              <a:buNone/>
              <a:tabLst>
                <a:tab pos="285750" algn="l"/>
              </a:tabLst>
            </a:pPr>
            <a:r>
              <a:rPr lang="en-US" sz="8000" b="1" dirty="0">
                <a:effectLst/>
                <a:latin typeface="Times New Roman"/>
                <a:ea typeface="Times New Roman"/>
                <a:cs typeface="Arial"/>
              </a:rPr>
              <a:t>It is related to the 1</a:t>
            </a:r>
            <a:r>
              <a:rPr lang="en-US" sz="8000" b="1" baseline="30000" dirty="0">
                <a:effectLst/>
                <a:latin typeface="Times New Roman"/>
                <a:ea typeface="Times New Roman"/>
                <a:cs typeface="Arial"/>
              </a:rPr>
              <a:t>st</a:t>
            </a:r>
            <a:r>
              <a:rPr lang="en-US" sz="8000" b="1" dirty="0">
                <a:effectLst/>
                <a:latin typeface="Times New Roman"/>
                <a:ea typeface="Times New Roman"/>
                <a:cs typeface="Arial"/>
              </a:rPr>
              <a:t> part of duodenum superiorly, 2</a:t>
            </a:r>
            <a:r>
              <a:rPr lang="en-US" sz="8000" b="1" baseline="30000" dirty="0">
                <a:effectLst/>
                <a:latin typeface="Times New Roman"/>
                <a:ea typeface="Times New Roman"/>
                <a:cs typeface="Arial"/>
              </a:rPr>
              <a:t>nd</a:t>
            </a:r>
            <a:r>
              <a:rPr lang="en-US" sz="8000" b="1" dirty="0">
                <a:effectLst/>
                <a:latin typeface="Times New Roman"/>
                <a:ea typeface="Times New Roman"/>
                <a:cs typeface="Arial"/>
              </a:rPr>
              <a:t> part on the right side (separated from it by superior &amp; inferior </a:t>
            </a:r>
            <a:r>
              <a:rPr lang="en-US" sz="8000" b="1" dirty="0" err="1">
                <a:effectLst/>
                <a:latin typeface="Times New Roman"/>
                <a:ea typeface="Times New Roman"/>
                <a:cs typeface="Arial"/>
              </a:rPr>
              <a:t>pancreatico</a:t>
            </a:r>
            <a:r>
              <a:rPr lang="en-US" sz="8000" b="1" dirty="0">
                <a:effectLst/>
                <a:latin typeface="Times New Roman"/>
                <a:ea typeface="Times New Roman"/>
                <a:cs typeface="Arial"/>
              </a:rPr>
              <a:t>- duodenal arteries), and 3</a:t>
            </a:r>
            <a:r>
              <a:rPr lang="en-US" sz="8000" b="1" baseline="30000" dirty="0">
                <a:effectLst/>
                <a:latin typeface="Times New Roman"/>
                <a:ea typeface="Times New Roman"/>
                <a:cs typeface="Arial"/>
              </a:rPr>
              <a:t>rd</a:t>
            </a:r>
            <a:r>
              <a:rPr lang="en-US" sz="8000" b="1" dirty="0">
                <a:effectLst/>
                <a:latin typeface="Times New Roman"/>
                <a:ea typeface="Times New Roman"/>
                <a:cs typeface="Arial"/>
              </a:rPr>
              <a:t> part inferiorly.</a:t>
            </a:r>
            <a:endParaRPr lang="en-US" sz="8000" b="1" dirty="0">
              <a:ea typeface="Times New Roman"/>
              <a:cs typeface="Arial"/>
            </a:endParaRPr>
          </a:p>
          <a:p>
            <a:pPr marL="0" lvl="0" indent="0" algn="l" rtl="0">
              <a:lnSpc>
                <a:spcPct val="115000"/>
              </a:lnSpc>
              <a:buNone/>
              <a:tabLst>
                <a:tab pos="285750" algn="l"/>
              </a:tabLst>
            </a:pPr>
            <a:r>
              <a:rPr lang="en-US" sz="8000" b="1" dirty="0">
                <a:solidFill>
                  <a:srgbClr val="FF0000"/>
                </a:solidFill>
                <a:effectLst/>
                <a:latin typeface="Times New Roman"/>
                <a:ea typeface="Times New Roman"/>
                <a:cs typeface="Arial"/>
              </a:rPr>
              <a:t>Anteriorly: </a:t>
            </a:r>
            <a:r>
              <a:rPr lang="en-US" sz="8000" b="1" dirty="0">
                <a:effectLst/>
                <a:latin typeface="Times New Roman"/>
                <a:ea typeface="Times New Roman"/>
                <a:cs typeface="Arial"/>
              </a:rPr>
              <a:t>it is related to transverse colon.</a:t>
            </a:r>
            <a:endParaRPr lang="en-US" sz="8000" b="1" dirty="0">
              <a:ea typeface="Times New Roman"/>
              <a:cs typeface="Arial"/>
            </a:endParaRPr>
          </a:p>
          <a:p>
            <a:pPr marL="0" lvl="0" indent="0" algn="l" rtl="0">
              <a:lnSpc>
                <a:spcPct val="115000"/>
              </a:lnSpc>
              <a:buNone/>
              <a:tabLst>
                <a:tab pos="285750" algn="l"/>
              </a:tabLst>
            </a:pPr>
            <a:r>
              <a:rPr lang="en-US" sz="8000" b="1" dirty="0">
                <a:solidFill>
                  <a:srgbClr val="FF0000"/>
                </a:solidFill>
                <a:effectLst/>
                <a:latin typeface="Times New Roman"/>
                <a:ea typeface="Times New Roman"/>
                <a:cs typeface="Arial"/>
              </a:rPr>
              <a:t>Posteriorly: </a:t>
            </a:r>
            <a:r>
              <a:rPr lang="en-US" sz="8000" b="1" dirty="0">
                <a:effectLst/>
                <a:latin typeface="Times New Roman"/>
                <a:ea typeface="Times New Roman"/>
                <a:cs typeface="Arial"/>
              </a:rPr>
              <a:t>it is related to IVC, renal veins and common bile duct.</a:t>
            </a:r>
            <a:endParaRPr lang="en-US" sz="8000" b="1" dirty="0">
              <a:ea typeface="Times New Roman"/>
              <a:cs typeface="Arial"/>
            </a:endParaRPr>
          </a:p>
          <a:p>
            <a:pPr marL="0" lvl="0" indent="0" algn="l" rtl="0">
              <a:lnSpc>
                <a:spcPct val="115000"/>
              </a:lnSpc>
              <a:buNone/>
              <a:tabLst>
                <a:tab pos="285750" algn="l"/>
              </a:tabLst>
            </a:pPr>
            <a:r>
              <a:rPr lang="en-US" sz="8000" b="1" dirty="0" err="1">
                <a:solidFill>
                  <a:srgbClr val="FF0000"/>
                </a:solidFill>
                <a:effectLst/>
                <a:latin typeface="Times New Roman"/>
                <a:ea typeface="Times New Roman"/>
                <a:cs typeface="Arial"/>
              </a:rPr>
              <a:t>Uncinate</a:t>
            </a:r>
            <a:r>
              <a:rPr lang="en-US" sz="8000" b="1" dirty="0">
                <a:solidFill>
                  <a:srgbClr val="FF0000"/>
                </a:solidFill>
                <a:effectLst/>
                <a:latin typeface="Times New Roman"/>
                <a:ea typeface="Times New Roman"/>
                <a:cs typeface="Arial"/>
              </a:rPr>
              <a:t> process </a:t>
            </a:r>
            <a:r>
              <a:rPr lang="en-US" sz="8000" b="1" dirty="0">
                <a:effectLst/>
                <a:latin typeface="Times New Roman"/>
                <a:ea typeface="Times New Roman"/>
                <a:cs typeface="Arial"/>
              </a:rPr>
              <a:t>lies between abdominal aorta and superior mesenteric vessels.</a:t>
            </a:r>
            <a:endParaRPr lang="en-US" sz="8000" b="1" dirty="0">
              <a:ea typeface="Times New Roman"/>
              <a:cs typeface="Arial"/>
            </a:endParaRPr>
          </a:p>
          <a:p>
            <a:endParaRPr lang="ar-EG" dirty="0"/>
          </a:p>
        </p:txBody>
      </p:sp>
      <p:pic>
        <p:nvPicPr>
          <p:cNvPr id="6" name="Content Placeholder 5">
            <a:extLst>
              <a:ext uri="{FF2B5EF4-FFF2-40B4-BE49-F238E27FC236}">
                <a16:creationId xmlns:a16="http://schemas.microsoft.com/office/drawing/2014/main" id="{D6A09E7C-15F4-4249-9633-9CC3DBA5D3FC}"/>
              </a:ext>
            </a:extLst>
          </p:cNvPr>
          <p:cNvPicPr>
            <a:picLocks noGrp="1" noChangeAspect="1"/>
          </p:cNvPicPr>
          <p:nvPr>
            <p:ph sz="half" idx="2"/>
          </p:nvPr>
        </p:nvPicPr>
        <p:blipFill>
          <a:blip r:embed="rId2"/>
          <a:stretch>
            <a:fillRect/>
          </a:stretch>
        </p:blipFill>
        <p:spPr>
          <a:xfrm>
            <a:off x="4032447" y="787315"/>
            <a:ext cx="5004049" cy="3105199"/>
          </a:xfrm>
          <a:prstGeom prst="rect">
            <a:avLst/>
          </a:prstGeom>
        </p:spPr>
      </p:pic>
      <p:pic>
        <p:nvPicPr>
          <p:cNvPr id="7" name="Picture 6">
            <a:extLst>
              <a:ext uri="{FF2B5EF4-FFF2-40B4-BE49-F238E27FC236}">
                <a16:creationId xmlns:a16="http://schemas.microsoft.com/office/drawing/2014/main" id="{539AEBA5-5C03-4242-ADEA-7CBCCCA20D70}"/>
              </a:ext>
            </a:extLst>
          </p:cNvPr>
          <p:cNvPicPr>
            <a:picLocks noChangeAspect="1"/>
          </p:cNvPicPr>
          <p:nvPr/>
        </p:nvPicPr>
        <p:blipFill>
          <a:blip r:embed="rId3"/>
          <a:stretch>
            <a:fillRect/>
          </a:stretch>
        </p:blipFill>
        <p:spPr>
          <a:xfrm>
            <a:off x="4032447" y="3865209"/>
            <a:ext cx="5004049" cy="2965486"/>
          </a:xfrm>
          <a:prstGeom prst="rect">
            <a:avLst/>
          </a:prstGeom>
        </p:spPr>
      </p:pic>
    </p:spTree>
    <p:extLst>
      <p:ext uri="{BB962C8B-B14F-4D97-AF65-F5344CB8AC3E}">
        <p14:creationId xmlns:p14="http://schemas.microsoft.com/office/powerpoint/2010/main" val="247807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219B9-F5A6-4403-BBC3-37CDEFA685BE}"/>
              </a:ext>
            </a:extLst>
          </p:cNvPr>
          <p:cNvSpPr>
            <a:spLocks noGrp="1"/>
          </p:cNvSpPr>
          <p:nvPr>
            <p:ph type="title"/>
          </p:nvPr>
        </p:nvSpPr>
        <p:spPr/>
        <p:txBody>
          <a:bodyPr/>
          <a:lstStyle/>
          <a:p>
            <a:pPr algn="l" rtl="0"/>
            <a:r>
              <a:rPr kumimoji="0" lang="en-US" sz="2400" b="1" i="0" u="none" strike="noStrike" kern="1200" cap="none" spc="0" normalizeH="0" baseline="0" noProof="0" dirty="0">
                <a:ln>
                  <a:noFill/>
                </a:ln>
                <a:solidFill>
                  <a:schemeClr val="accent2">
                    <a:lumMod val="75000"/>
                  </a:schemeClr>
                </a:solidFill>
                <a:effectLst/>
                <a:uLnTx/>
                <a:uFillTx/>
                <a:latin typeface="Times New Roman"/>
                <a:ea typeface="Times New Roman"/>
                <a:cs typeface="Arial"/>
              </a:rPr>
              <a:t>2-Neck of pancreas</a:t>
            </a:r>
            <a:endParaRPr lang="en-US" dirty="0">
              <a:solidFill>
                <a:schemeClr val="accent2">
                  <a:lumMod val="75000"/>
                </a:schemeClr>
              </a:solidFill>
            </a:endParaRPr>
          </a:p>
        </p:txBody>
      </p:sp>
      <p:sp>
        <p:nvSpPr>
          <p:cNvPr id="5" name="Content Placeholder 4">
            <a:extLst>
              <a:ext uri="{FF2B5EF4-FFF2-40B4-BE49-F238E27FC236}">
                <a16:creationId xmlns:a16="http://schemas.microsoft.com/office/drawing/2014/main" id="{32E2CE82-24AE-484C-B532-C57749C786C3}"/>
              </a:ext>
            </a:extLst>
          </p:cNvPr>
          <p:cNvSpPr>
            <a:spLocks noGrp="1"/>
          </p:cNvSpPr>
          <p:nvPr>
            <p:ph sz="half" idx="1"/>
          </p:nvPr>
        </p:nvSpPr>
        <p:spPr>
          <a:xfrm>
            <a:off x="179512" y="1196752"/>
            <a:ext cx="3744416" cy="4929413"/>
          </a:xfrm>
        </p:spPr>
        <p:txBody>
          <a:bodyPr>
            <a:normAutofit fontScale="92500"/>
          </a:bodyPr>
          <a:lstStyle/>
          <a:p>
            <a:pPr marL="0" marR="0" lvl="0" indent="0" algn="l" defTabSz="914400" rtl="1" eaLnBrk="1" fontAlgn="auto" latinLnBrk="0" hangingPunct="1">
              <a:lnSpc>
                <a:spcPct val="115000"/>
              </a:lnSpc>
              <a:spcBef>
                <a:spcPts val="0"/>
              </a:spcBef>
              <a:spcAft>
                <a:spcPts val="0"/>
              </a:spcAft>
              <a:buClrTx/>
              <a:buSzTx/>
              <a:buNone/>
              <a:tabLst>
                <a:tab pos="285750" algn="l"/>
                <a:tab pos="457200" algn="l"/>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Arial"/>
              </a:rPr>
              <a:t>Anteriorly</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Arial"/>
              </a:rPr>
              <a:t>: it is related to gastro-duodenal junction.</a:t>
            </a:r>
            <a:endParaRPr kumimoji="0" lang="en-US" sz="2400" b="0" i="0" u="none" strike="noStrike" kern="1200" cap="none" spc="0" normalizeH="0" baseline="0" noProof="0" dirty="0">
              <a:ln>
                <a:noFill/>
              </a:ln>
              <a:solidFill>
                <a:prstClr val="black"/>
              </a:solidFill>
              <a:effectLst/>
              <a:uLnTx/>
              <a:uFillTx/>
              <a:latin typeface="Calibri"/>
              <a:ea typeface="Times New Roman"/>
              <a:cs typeface="Arial"/>
            </a:endParaRPr>
          </a:p>
          <a:p>
            <a:pPr marL="0" marR="0" lvl="0" indent="0" algn="l" defTabSz="914400" rtl="1" eaLnBrk="1" fontAlgn="auto" latinLnBrk="0" hangingPunct="1">
              <a:lnSpc>
                <a:spcPct val="115000"/>
              </a:lnSpc>
              <a:spcBef>
                <a:spcPts val="0"/>
              </a:spcBef>
              <a:spcAft>
                <a:spcPts val="0"/>
              </a:spcAft>
              <a:buClrTx/>
              <a:buSzTx/>
              <a:buNone/>
              <a:tabLst>
                <a:tab pos="285750" algn="l"/>
                <a:tab pos="457200" algn="l"/>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Arial"/>
              </a:rPr>
              <a:t>Posteriorly</a:t>
            </a:r>
            <a:r>
              <a:rPr kumimoji="0" lang="en-US" sz="2400" b="0" i="0" u="none" strike="noStrike" kern="1200" cap="none" spc="0" normalizeH="0" baseline="0" noProof="0" dirty="0">
                <a:ln>
                  <a:noFill/>
                </a:ln>
                <a:solidFill>
                  <a:prstClr val="black"/>
                </a:solidFill>
                <a:effectLst/>
                <a:uLnTx/>
                <a:uFillTx/>
                <a:latin typeface="Times New Roman"/>
                <a:ea typeface="Times New Roman"/>
                <a:cs typeface="Arial"/>
              </a:rPr>
              <a:t>: it is related to the formation of portal vein from splenic and superior mesenteric veins.</a:t>
            </a:r>
            <a:endParaRPr kumimoji="0" lang="en-US" sz="2400" b="0" i="0" u="none" strike="noStrike" kern="1200" cap="none" spc="0" normalizeH="0" baseline="0" noProof="0" dirty="0">
              <a:ln>
                <a:noFill/>
              </a:ln>
              <a:solidFill>
                <a:prstClr val="black"/>
              </a:solidFill>
              <a:effectLst/>
              <a:uLnTx/>
              <a:uFillTx/>
              <a:latin typeface="Calibri"/>
              <a:ea typeface="Times New Roman"/>
              <a:cs typeface="Arial"/>
            </a:endParaRPr>
          </a:p>
          <a:p>
            <a:pPr marL="0" marR="0" lvl="0" indent="0" algn="l" defTabSz="914400" rtl="0" eaLnBrk="1" fontAlgn="auto" latinLnBrk="0" hangingPunct="1">
              <a:lnSpc>
                <a:spcPct val="115000"/>
              </a:lnSpc>
              <a:spcBef>
                <a:spcPts val="0"/>
              </a:spcBef>
              <a:spcAft>
                <a:spcPts val="0"/>
              </a:spcAft>
              <a:buClrTx/>
              <a:buSzTx/>
              <a:buNone/>
              <a:tabLst>
                <a:tab pos="285750" algn="l"/>
              </a:tabLst>
              <a:defRPr/>
            </a:pPr>
            <a:r>
              <a:rPr lang="en-US" sz="2400" b="1" dirty="0">
                <a:solidFill>
                  <a:schemeClr val="accent2">
                    <a:lumMod val="75000"/>
                  </a:schemeClr>
                </a:solidFill>
                <a:latin typeface="Times New Roman"/>
                <a:ea typeface="Times New Roman"/>
                <a:cs typeface="Arial"/>
              </a:rPr>
              <a:t>3-</a:t>
            </a:r>
            <a:r>
              <a:rPr kumimoji="0" lang="en-US" sz="2400" b="1" i="0" u="none" strike="noStrike" kern="1200" cap="none" spc="0" normalizeH="0" baseline="0" noProof="0" dirty="0">
                <a:ln>
                  <a:noFill/>
                </a:ln>
                <a:solidFill>
                  <a:schemeClr val="accent2">
                    <a:lumMod val="75000"/>
                  </a:schemeClr>
                </a:solidFill>
                <a:effectLst/>
                <a:uLnTx/>
                <a:uFillTx/>
                <a:latin typeface="Times New Roman"/>
                <a:ea typeface="Times New Roman"/>
                <a:cs typeface="Arial"/>
              </a:rPr>
              <a:t>Body (triangular in cross section)</a:t>
            </a:r>
            <a:endParaRPr kumimoji="0" lang="en-US" sz="2400" b="0" i="0" u="none" strike="noStrike" kern="1200" cap="none" spc="0" normalizeH="0" baseline="0" noProof="0" dirty="0">
              <a:ln>
                <a:noFill/>
              </a:ln>
              <a:solidFill>
                <a:schemeClr val="accent2">
                  <a:lumMod val="75000"/>
                </a:schemeClr>
              </a:solidFill>
              <a:effectLst/>
              <a:uLnTx/>
              <a:uFillTx/>
              <a:latin typeface="Calibri"/>
              <a:ea typeface="Times New Roman"/>
              <a:cs typeface="Arial"/>
            </a:endParaRPr>
          </a:p>
          <a:p>
            <a:pPr marL="0" marR="0" lvl="0" indent="0" algn="l" defTabSz="914400" rtl="1" eaLnBrk="1" fontAlgn="auto" latinLnBrk="0" hangingPunct="1">
              <a:lnSpc>
                <a:spcPct val="115000"/>
              </a:lnSpc>
              <a:spcBef>
                <a:spcPts val="0"/>
              </a:spcBef>
              <a:spcAft>
                <a:spcPts val="0"/>
              </a:spcAft>
              <a:buClrTx/>
              <a:buSzTx/>
              <a:buNone/>
              <a:tabLst>
                <a:tab pos="285750" algn="l"/>
              </a:tabLst>
              <a:defRPr/>
            </a:pPr>
            <a:r>
              <a:rPr kumimoji="0" lang="en-US" sz="2400" b="0" i="0" u="none" strike="noStrike" kern="1200" cap="none" spc="0" normalizeH="0" baseline="0" noProof="0" dirty="0">
                <a:ln>
                  <a:noFill/>
                </a:ln>
                <a:solidFill>
                  <a:prstClr val="black"/>
                </a:solidFill>
                <a:effectLst/>
                <a:uLnTx/>
                <a:uFillTx/>
                <a:latin typeface="Times New Roman"/>
                <a:ea typeface="Times New Roman"/>
                <a:cs typeface="Arial"/>
              </a:rPr>
              <a:t>  It has three surfaces (anterior, posterior and inferior) and three borders (anterior, superior and inferior). </a:t>
            </a:r>
            <a:endParaRPr kumimoji="0" lang="en-US" sz="2400" b="0" i="0" u="none" strike="noStrike" kern="1200" cap="none" spc="0" normalizeH="0" baseline="0" noProof="0" dirty="0">
              <a:ln>
                <a:noFill/>
              </a:ln>
              <a:solidFill>
                <a:prstClr val="black"/>
              </a:solidFill>
              <a:effectLst/>
              <a:uLnTx/>
              <a:uFillTx/>
              <a:latin typeface="Calibri"/>
              <a:ea typeface="Times New Roman"/>
              <a:cs typeface="Arial"/>
            </a:endParaRPr>
          </a:p>
          <a:p>
            <a:endParaRPr lang="en-US" dirty="0"/>
          </a:p>
        </p:txBody>
      </p:sp>
      <p:pic>
        <p:nvPicPr>
          <p:cNvPr id="7" name="Content Placeholder 6">
            <a:extLst>
              <a:ext uri="{FF2B5EF4-FFF2-40B4-BE49-F238E27FC236}">
                <a16:creationId xmlns:a16="http://schemas.microsoft.com/office/drawing/2014/main" id="{C9C9DC70-BAAE-41DE-95F1-E11549493E1B}"/>
              </a:ext>
            </a:extLst>
          </p:cNvPr>
          <p:cNvPicPr>
            <a:picLocks noGrp="1" noChangeAspect="1"/>
          </p:cNvPicPr>
          <p:nvPr>
            <p:ph sz="half" idx="2"/>
          </p:nvPr>
        </p:nvPicPr>
        <p:blipFill>
          <a:blip r:embed="rId2"/>
          <a:stretch>
            <a:fillRect/>
          </a:stretch>
        </p:blipFill>
        <p:spPr>
          <a:xfrm>
            <a:off x="4171276" y="0"/>
            <a:ext cx="4947592" cy="3672408"/>
          </a:xfrm>
          <a:prstGeom prst="rect">
            <a:avLst/>
          </a:prstGeom>
        </p:spPr>
      </p:pic>
      <p:pic>
        <p:nvPicPr>
          <p:cNvPr id="2" name="Picture 1">
            <a:extLst>
              <a:ext uri="{FF2B5EF4-FFF2-40B4-BE49-F238E27FC236}">
                <a16:creationId xmlns:a16="http://schemas.microsoft.com/office/drawing/2014/main" id="{C3878867-E579-3104-149C-60C080B0420A}"/>
              </a:ext>
            </a:extLst>
          </p:cNvPr>
          <p:cNvPicPr>
            <a:picLocks noChangeAspect="1"/>
          </p:cNvPicPr>
          <p:nvPr/>
        </p:nvPicPr>
        <p:blipFill>
          <a:blip r:embed="rId3"/>
          <a:stretch>
            <a:fillRect/>
          </a:stretch>
        </p:blipFill>
        <p:spPr>
          <a:xfrm>
            <a:off x="4171276" y="3702363"/>
            <a:ext cx="4947592" cy="3024337"/>
          </a:xfrm>
          <a:prstGeom prst="rect">
            <a:avLst/>
          </a:prstGeom>
        </p:spPr>
      </p:pic>
    </p:spTree>
    <p:extLst>
      <p:ext uri="{BB962C8B-B14F-4D97-AF65-F5344CB8AC3E}">
        <p14:creationId xmlns:p14="http://schemas.microsoft.com/office/powerpoint/2010/main" val="194005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76672"/>
            <a:ext cx="3384376" cy="5511637"/>
          </a:xfrm>
          <a:prstGeom prst="rect">
            <a:avLst/>
          </a:prstGeom>
        </p:spPr>
        <p:txBody>
          <a:bodyPr wrap="square">
            <a:spAutoFit/>
          </a:bodyPr>
          <a:lstStyle/>
          <a:p>
            <a:pPr algn="l">
              <a:lnSpc>
                <a:spcPct val="115000"/>
              </a:lnSpc>
              <a:spcAft>
                <a:spcPts val="0"/>
              </a:spcAft>
              <a:tabLst>
                <a:tab pos="285750" algn="l"/>
              </a:tabLst>
            </a:pPr>
            <a:r>
              <a:rPr lang="en-US" sz="2800" b="1" dirty="0">
                <a:solidFill>
                  <a:srgbClr val="FF0000"/>
                </a:solidFill>
                <a:effectLst/>
                <a:latin typeface="Times New Roman"/>
                <a:ea typeface="Times New Roman"/>
                <a:cs typeface="Arial"/>
              </a:rPr>
              <a:t>Surfaces:</a:t>
            </a:r>
            <a:endParaRPr lang="en-US" sz="2800" dirty="0">
              <a:solidFill>
                <a:srgbClr val="FF0000"/>
              </a:solidFill>
              <a:ea typeface="Times New Roman"/>
              <a:cs typeface="Arial"/>
            </a:endParaRPr>
          </a:p>
          <a:p>
            <a:pPr algn="l">
              <a:lnSpc>
                <a:spcPct val="115000"/>
              </a:lnSpc>
              <a:spcAft>
                <a:spcPts val="0"/>
              </a:spcAft>
              <a:tabLst>
                <a:tab pos="285750" algn="l"/>
              </a:tabLst>
            </a:pPr>
            <a:r>
              <a:rPr lang="en-US" sz="2800" dirty="0">
                <a:solidFill>
                  <a:srgbClr val="FF0000"/>
                </a:solidFill>
                <a:effectLst/>
                <a:latin typeface="Times New Roman"/>
                <a:ea typeface="Times New Roman"/>
                <a:cs typeface="Arial"/>
              </a:rPr>
              <a:t>1- </a:t>
            </a:r>
            <a:r>
              <a:rPr lang="en-US" sz="2800" b="1" dirty="0">
                <a:solidFill>
                  <a:srgbClr val="FF0000"/>
                </a:solidFill>
                <a:effectLst/>
                <a:latin typeface="Times New Roman"/>
                <a:ea typeface="Times New Roman"/>
                <a:cs typeface="Arial"/>
              </a:rPr>
              <a:t>Anterior surface:</a:t>
            </a:r>
            <a:r>
              <a:rPr lang="en-US" sz="2800" dirty="0">
                <a:solidFill>
                  <a:srgbClr val="FF0000"/>
                </a:solidFill>
                <a:effectLst/>
                <a:latin typeface="Times New Roman"/>
                <a:ea typeface="Times New Roman"/>
                <a:cs typeface="Arial"/>
              </a:rPr>
              <a:t> </a:t>
            </a:r>
            <a:r>
              <a:rPr lang="en-US" sz="2800" dirty="0">
                <a:effectLst/>
                <a:latin typeface="Times New Roman"/>
                <a:ea typeface="Times New Roman"/>
                <a:cs typeface="Arial"/>
              </a:rPr>
              <a:t>Related to stomach, separated from it by the lesser sac.</a:t>
            </a:r>
            <a:endParaRPr lang="en-US" sz="2800" dirty="0">
              <a:ea typeface="Times New Roman"/>
              <a:cs typeface="Arial"/>
            </a:endParaRPr>
          </a:p>
          <a:p>
            <a:pPr algn="l">
              <a:lnSpc>
                <a:spcPct val="115000"/>
              </a:lnSpc>
              <a:spcAft>
                <a:spcPts val="0"/>
              </a:spcAft>
              <a:tabLst>
                <a:tab pos="285750" algn="l"/>
              </a:tabLst>
            </a:pPr>
            <a:r>
              <a:rPr lang="en-US" sz="2800" dirty="0">
                <a:solidFill>
                  <a:srgbClr val="FF0000"/>
                </a:solidFill>
                <a:effectLst/>
                <a:latin typeface="Times New Roman"/>
                <a:ea typeface="Times New Roman"/>
                <a:cs typeface="Arial"/>
              </a:rPr>
              <a:t>2- </a:t>
            </a:r>
            <a:r>
              <a:rPr lang="en-US" sz="2800" b="1" dirty="0">
                <a:solidFill>
                  <a:srgbClr val="FF0000"/>
                </a:solidFill>
                <a:effectLst/>
                <a:latin typeface="Times New Roman"/>
                <a:ea typeface="Times New Roman"/>
                <a:cs typeface="Arial"/>
              </a:rPr>
              <a:t>Inferior surface: </a:t>
            </a:r>
            <a:r>
              <a:rPr lang="en-US" sz="2800" dirty="0">
                <a:effectLst/>
                <a:latin typeface="Times New Roman"/>
                <a:ea typeface="Times New Roman"/>
                <a:cs typeface="Arial"/>
              </a:rPr>
              <a:t>Related to duodeno-jejunal flexure, loops of ileum and end of transverse colon (from right to left).</a:t>
            </a:r>
            <a:endParaRPr lang="en-US" sz="2800" dirty="0">
              <a:ea typeface="Times New Roman"/>
              <a:cs typeface="Arial"/>
            </a:endParaRPr>
          </a:p>
        </p:txBody>
      </p:sp>
      <p:pic>
        <p:nvPicPr>
          <p:cNvPr id="6" name="Content Placeholder 5">
            <a:extLst>
              <a:ext uri="{FF2B5EF4-FFF2-40B4-BE49-F238E27FC236}">
                <a16:creationId xmlns:a16="http://schemas.microsoft.com/office/drawing/2014/main" id="{69E893B7-8CC0-402E-B165-4CC351EFC5E4}"/>
              </a:ext>
            </a:extLst>
          </p:cNvPr>
          <p:cNvPicPr>
            <a:picLocks noGrp="1" noChangeAspect="1"/>
          </p:cNvPicPr>
          <p:nvPr>
            <p:ph sz="half" idx="2"/>
          </p:nvPr>
        </p:nvPicPr>
        <p:blipFill>
          <a:blip r:embed="rId2"/>
          <a:stretch>
            <a:fillRect/>
          </a:stretch>
        </p:blipFill>
        <p:spPr>
          <a:xfrm>
            <a:off x="4252624" y="260648"/>
            <a:ext cx="4849634" cy="6192688"/>
          </a:xfrm>
          <a:prstGeom prst="rect">
            <a:avLst/>
          </a:prstGeom>
        </p:spPr>
      </p:pic>
    </p:spTree>
    <p:extLst>
      <p:ext uri="{BB962C8B-B14F-4D97-AF65-F5344CB8AC3E}">
        <p14:creationId xmlns:p14="http://schemas.microsoft.com/office/powerpoint/2010/main" val="334289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5" y="1447137"/>
            <a:ext cx="4032448" cy="4832092"/>
          </a:xfrm>
          <a:prstGeom prst="rect">
            <a:avLst/>
          </a:prstGeom>
        </p:spPr>
        <p:txBody>
          <a:bodyPr wrap="square">
            <a:spAutoFit/>
          </a:bodyPr>
          <a:lstStyle/>
          <a:p>
            <a:pPr algn="l"/>
            <a:r>
              <a:rPr lang="en-US" sz="2800" b="1" dirty="0">
                <a:solidFill>
                  <a:srgbClr val="FF0000"/>
                </a:solidFill>
              </a:rPr>
              <a:t>3- Posterior surface:</a:t>
            </a:r>
            <a:r>
              <a:rPr lang="en-US" sz="2800" dirty="0">
                <a:solidFill>
                  <a:srgbClr val="FF0000"/>
                </a:solidFill>
              </a:rPr>
              <a:t> </a:t>
            </a:r>
            <a:r>
              <a:rPr lang="en-US" sz="2800" dirty="0"/>
              <a:t>It is related to</a:t>
            </a:r>
            <a:endParaRPr lang="ar-EG" sz="2800" dirty="0"/>
          </a:p>
          <a:p>
            <a:pPr algn="l"/>
            <a:r>
              <a:rPr lang="en-US" sz="2800" dirty="0"/>
              <a:t> posterior abdominal wall </a:t>
            </a:r>
          </a:p>
          <a:p>
            <a:pPr lvl="0" algn="l"/>
            <a:r>
              <a:rPr lang="en-US" sz="2800" dirty="0"/>
              <a:t>Aorta and origin of sup. mesenteric artery.</a:t>
            </a:r>
          </a:p>
          <a:p>
            <a:pPr lvl="0" algn="l"/>
            <a:r>
              <a:rPr lang="en-US" sz="2800" dirty="0"/>
              <a:t>Splenic and left renal vein.</a:t>
            </a:r>
          </a:p>
          <a:p>
            <a:pPr lvl="0" algn="l"/>
            <a:r>
              <a:rPr lang="en-US" sz="2800" dirty="0"/>
              <a:t>Left psoas major.</a:t>
            </a:r>
          </a:p>
          <a:p>
            <a:pPr lvl="0" algn="l"/>
            <a:r>
              <a:rPr lang="en-US" sz="2800" dirty="0"/>
              <a:t>Left crus of diaphragm.</a:t>
            </a:r>
          </a:p>
          <a:p>
            <a:pPr lvl="0" algn="l"/>
            <a:r>
              <a:rPr lang="en-US" sz="2800" dirty="0"/>
              <a:t>Left kidney.</a:t>
            </a:r>
          </a:p>
          <a:p>
            <a:pPr lvl="0" algn="l"/>
            <a:r>
              <a:rPr lang="en-US" sz="2800" dirty="0"/>
              <a:t>Left supra renal gland.</a:t>
            </a:r>
          </a:p>
          <a:p>
            <a:pPr lvl="0" algn="l"/>
            <a:r>
              <a:rPr lang="en-US" sz="2800" dirty="0"/>
              <a:t>Left sympathetic chain.</a:t>
            </a:r>
          </a:p>
        </p:txBody>
      </p:sp>
      <p:pic>
        <p:nvPicPr>
          <p:cNvPr id="6" name="Content Placeholder 5">
            <a:extLst>
              <a:ext uri="{FF2B5EF4-FFF2-40B4-BE49-F238E27FC236}">
                <a16:creationId xmlns:a16="http://schemas.microsoft.com/office/drawing/2014/main" id="{B6D6573A-5ECD-48A6-AC38-2E1871ED3C59}"/>
              </a:ext>
            </a:extLst>
          </p:cNvPr>
          <p:cNvPicPr>
            <a:picLocks noGrp="1" noChangeAspect="1"/>
          </p:cNvPicPr>
          <p:nvPr>
            <p:ph sz="half" idx="2"/>
          </p:nvPr>
        </p:nvPicPr>
        <p:blipFill>
          <a:blip r:embed="rId2"/>
          <a:stretch>
            <a:fillRect/>
          </a:stretch>
        </p:blipFill>
        <p:spPr>
          <a:xfrm>
            <a:off x="4139951" y="72069"/>
            <a:ext cx="4828881" cy="3284984"/>
          </a:xfrm>
          <a:prstGeom prst="rect">
            <a:avLst/>
          </a:prstGeom>
        </p:spPr>
      </p:pic>
      <p:pic>
        <p:nvPicPr>
          <p:cNvPr id="2" name="Picture 1">
            <a:extLst>
              <a:ext uri="{FF2B5EF4-FFF2-40B4-BE49-F238E27FC236}">
                <a16:creationId xmlns:a16="http://schemas.microsoft.com/office/drawing/2014/main" id="{47ACEB7C-FC71-7E73-3367-FE5D96AF5985}"/>
              </a:ext>
            </a:extLst>
          </p:cNvPr>
          <p:cNvPicPr>
            <a:picLocks noChangeAspect="1"/>
          </p:cNvPicPr>
          <p:nvPr/>
        </p:nvPicPr>
        <p:blipFill>
          <a:blip r:embed="rId3"/>
          <a:stretch>
            <a:fillRect/>
          </a:stretch>
        </p:blipFill>
        <p:spPr>
          <a:xfrm>
            <a:off x="4172078" y="3299579"/>
            <a:ext cx="4828881" cy="3581420"/>
          </a:xfrm>
          <a:prstGeom prst="rect">
            <a:avLst/>
          </a:prstGeom>
        </p:spPr>
      </p:pic>
    </p:spTree>
    <p:extLst>
      <p:ext uri="{BB962C8B-B14F-4D97-AF65-F5344CB8AC3E}">
        <p14:creationId xmlns:p14="http://schemas.microsoft.com/office/powerpoint/2010/main" val="365542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32656"/>
            <a:ext cx="4176464" cy="5793509"/>
          </a:xfrm>
        </p:spPr>
        <p:txBody>
          <a:bodyPr>
            <a:normAutofit fontScale="40000" lnSpcReduction="20000"/>
          </a:bodyPr>
          <a:lstStyle/>
          <a:p>
            <a:pPr marL="0" indent="0" algn="l">
              <a:lnSpc>
                <a:spcPct val="115000"/>
              </a:lnSpc>
              <a:spcAft>
                <a:spcPts val="0"/>
              </a:spcAft>
              <a:buNone/>
              <a:tabLst>
                <a:tab pos="285750" algn="l"/>
              </a:tabLst>
            </a:pPr>
            <a:r>
              <a:rPr lang="en-US" sz="5100" b="1" dirty="0">
                <a:solidFill>
                  <a:srgbClr val="FF0000"/>
                </a:solidFill>
                <a:effectLst/>
                <a:latin typeface="Times New Roman"/>
                <a:ea typeface="Times New Roman"/>
                <a:cs typeface="Arial"/>
              </a:rPr>
              <a:t>Borders</a:t>
            </a:r>
            <a:r>
              <a:rPr lang="en-US" sz="5100" b="1" dirty="0">
                <a:effectLst/>
                <a:latin typeface="Times New Roman"/>
                <a:ea typeface="Times New Roman"/>
                <a:cs typeface="Arial"/>
              </a:rPr>
              <a:t>:</a:t>
            </a:r>
            <a:endParaRPr lang="en-US" sz="5100" dirty="0">
              <a:ea typeface="Times New Roman"/>
              <a:cs typeface="Arial"/>
            </a:endParaRPr>
          </a:p>
          <a:p>
            <a:pPr marL="0" indent="0" algn="l">
              <a:lnSpc>
                <a:spcPct val="115000"/>
              </a:lnSpc>
              <a:spcAft>
                <a:spcPts val="0"/>
              </a:spcAft>
              <a:buNone/>
              <a:tabLst>
                <a:tab pos="285750" algn="l"/>
              </a:tabLst>
            </a:pPr>
            <a:r>
              <a:rPr lang="en-US" sz="5100" b="1" dirty="0">
                <a:solidFill>
                  <a:srgbClr val="FF0000"/>
                </a:solidFill>
                <a:effectLst/>
                <a:latin typeface="Times New Roman"/>
                <a:ea typeface="Times New Roman"/>
                <a:cs typeface="Arial"/>
              </a:rPr>
              <a:t>1- Superior border</a:t>
            </a:r>
            <a:r>
              <a:rPr lang="en-US" sz="5100" b="1" dirty="0">
                <a:effectLst/>
                <a:latin typeface="Times New Roman"/>
                <a:ea typeface="Times New Roman"/>
                <a:cs typeface="Arial"/>
              </a:rPr>
              <a:t>:</a:t>
            </a:r>
            <a:r>
              <a:rPr lang="en-US" sz="5100" dirty="0">
                <a:effectLst/>
                <a:latin typeface="Times New Roman"/>
                <a:ea typeface="Times New Roman"/>
                <a:cs typeface="Arial"/>
              </a:rPr>
              <a:t> It is related to splenic artery.</a:t>
            </a:r>
            <a:endParaRPr lang="en-US" sz="5100" dirty="0">
              <a:ea typeface="Times New Roman"/>
              <a:cs typeface="Arial"/>
            </a:endParaRPr>
          </a:p>
          <a:p>
            <a:pPr marL="0" indent="0" algn="l">
              <a:lnSpc>
                <a:spcPct val="115000"/>
              </a:lnSpc>
              <a:spcAft>
                <a:spcPts val="0"/>
              </a:spcAft>
              <a:buNone/>
              <a:tabLst>
                <a:tab pos="285750" algn="l"/>
              </a:tabLst>
            </a:pPr>
            <a:r>
              <a:rPr lang="en-US" sz="5100" b="1" dirty="0">
                <a:solidFill>
                  <a:srgbClr val="FF0000"/>
                </a:solidFill>
                <a:effectLst/>
                <a:latin typeface="Times New Roman"/>
                <a:ea typeface="Times New Roman"/>
                <a:cs typeface="Arial"/>
              </a:rPr>
              <a:t>2- Anterior border</a:t>
            </a:r>
            <a:r>
              <a:rPr lang="en-US" sz="5100" b="1" dirty="0">
                <a:effectLst/>
                <a:latin typeface="Times New Roman"/>
                <a:ea typeface="Times New Roman"/>
                <a:cs typeface="Arial"/>
              </a:rPr>
              <a:t>: </a:t>
            </a:r>
            <a:r>
              <a:rPr lang="en-US" sz="5100" dirty="0">
                <a:effectLst/>
                <a:latin typeface="Times New Roman"/>
                <a:ea typeface="Times New Roman"/>
                <a:cs typeface="Arial"/>
              </a:rPr>
              <a:t>It gives attachment to transverse mesocolon and greater omentum.</a:t>
            </a:r>
            <a:endParaRPr lang="en-US" sz="5100" dirty="0">
              <a:ea typeface="Times New Roman"/>
              <a:cs typeface="Arial"/>
            </a:endParaRPr>
          </a:p>
          <a:p>
            <a:pPr marL="0" indent="0" algn="l">
              <a:lnSpc>
                <a:spcPct val="115000"/>
              </a:lnSpc>
              <a:spcAft>
                <a:spcPts val="0"/>
              </a:spcAft>
              <a:buNone/>
              <a:tabLst>
                <a:tab pos="285750" algn="l"/>
              </a:tabLst>
            </a:pPr>
            <a:r>
              <a:rPr lang="en-US" sz="5100" b="1" dirty="0">
                <a:solidFill>
                  <a:srgbClr val="FF0000"/>
                </a:solidFill>
                <a:effectLst/>
                <a:latin typeface="Times New Roman"/>
                <a:ea typeface="Times New Roman"/>
                <a:cs typeface="Arial"/>
              </a:rPr>
              <a:t>3- Inferior border:</a:t>
            </a:r>
            <a:r>
              <a:rPr lang="en-US" sz="5100" dirty="0">
                <a:solidFill>
                  <a:srgbClr val="FF0000"/>
                </a:solidFill>
                <a:effectLst/>
                <a:latin typeface="Times New Roman"/>
                <a:ea typeface="Times New Roman"/>
                <a:cs typeface="Arial"/>
              </a:rPr>
              <a:t> </a:t>
            </a:r>
            <a:r>
              <a:rPr lang="en-US" sz="5100" dirty="0">
                <a:effectLst/>
                <a:latin typeface="Times New Roman"/>
                <a:ea typeface="Times New Roman"/>
                <a:cs typeface="Arial"/>
              </a:rPr>
              <a:t>It separates the inferior from the posterior surfaces.</a:t>
            </a:r>
            <a:endParaRPr lang="ar-EG" sz="5100" dirty="0">
              <a:ea typeface="Times New Roman"/>
              <a:cs typeface="Arial"/>
            </a:endParaRPr>
          </a:p>
          <a:p>
            <a:pPr marL="0" indent="0" algn="l" rtl="0">
              <a:lnSpc>
                <a:spcPct val="115000"/>
              </a:lnSpc>
              <a:spcAft>
                <a:spcPts val="0"/>
              </a:spcAft>
              <a:buNone/>
              <a:tabLst>
                <a:tab pos="285750" algn="l"/>
              </a:tabLst>
            </a:pPr>
            <a:r>
              <a:rPr lang="ar-EG" sz="5100" b="1" dirty="0">
                <a:solidFill>
                  <a:schemeClr val="accent2">
                    <a:lumMod val="75000"/>
                  </a:schemeClr>
                </a:solidFill>
                <a:latin typeface="Times New Roman"/>
                <a:ea typeface="Times New Roman"/>
                <a:cs typeface="Arial"/>
              </a:rPr>
              <a:t>-4</a:t>
            </a:r>
            <a:r>
              <a:rPr lang="en-US" sz="5100" b="1" dirty="0">
                <a:solidFill>
                  <a:schemeClr val="accent2">
                    <a:lumMod val="75000"/>
                  </a:schemeClr>
                </a:solidFill>
                <a:effectLst/>
                <a:latin typeface="Times New Roman"/>
                <a:ea typeface="Times New Roman"/>
                <a:cs typeface="Arial"/>
              </a:rPr>
              <a:t>Tail of</a:t>
            </a:r>
            <a:r>
              <a:rPr lang="ar-EG" sz="5100" b="1" dirty="0">
                <a:solidFill>
                  <a:schemeClr val="accent2">
                    <a:lumMod val="75000"/>
                  </a:schemeClr>
                </a:solidFill>
                <a:effectLst/>
                <a:latin typeface="Times New Roman"/>
                <a:ea typeface="Times New Roman"/>
                <a:cs typeface="Arial"/>
              </a:rPr>
              <a:t> </a:t>
            </a:r>
            <a:r>
              <a:rPr lang="en-US" sz="5100" b="1" dirty="0">
                <a:solidFill>
                  <a:schemeClr val="accent2">
                    <a:lumMod val="75000"/>
                  </a:schemeClr>
                </a:solidFill>
                <a:effectLst/>
                <a:latin typeface="Times New Roman"/>
                <a:ea typeface="Times New Roman"/>
                <a:cs typeface="Arial"/>
              </a:rPr>
              <a:t>the pancreas:</a:t>
            </a:r>
            <a:endParaRPr lang="en-US" sz="5100" dirty="0">
              <a:solidFill>
                <a:schemeClr val="accent2">
                  <a:lumMod val="75000"/>
                </a:schemeClr>
              </a:solidFill>
              <a:ea typeface="Times New Roman"/>
              <a:cs typeface="Arial"/>
            </a:endParaRPr>
          </a:p>
          <a:p>
            <a:pPr marL="0" lvl="0" indent="0" algn="l">
              <a:lnSpc>
                <a:spcPct val="115000"/>
              </a:lnSpc>
              <a:buNone/>
              <a:tabLst>
                <a:tab pos="285750" algn="l"/>
              </a:tabLst>
            </a:pPr>
            <a:r>
              <a:rPr lang="en-US" sz="5100" dirty="0">
                <a:effectLst/>
                <a:latin typeface="Times New Roman"/>
                <a:ea typeface="Times New Roman"/>
                <a:cs typeface="Arial"/>
              </a:rPr>
              <a:t>It is related to the visceral surface of spleen near its hilum.</a:t>
            </a:r>
            <a:endParaRPr lang="en-US" sz="5100" dirty="0">
              <a:ea typeface="Times New Roman"/>
              <a:cs typeface="Arial"/>
            </a:endParaRPr>
          </a:p>
          <a:p>
            <a:pPr marL="0" lvl="0" indent="0" algn="l">
              <a:lnSpc>
                <a:spcPct val="115000"/>
              </a:lnSpc>
              <a:buNone/>
              <a:tabLst>
                <a:tab pos="285750" algn="l"/>
              </a:tabLst>
            </a:pPr>
            <a:r>
              <a:rPr lang="en-US" sz="5100" dirty="0">
                <a:effectLst/>
                <a:latin typeface="Times New Roman"/>
                <a:ea typeface="Times New Roman"/>
                <a:cs typeface="Arial"/>
              </a:rPr>
              <a:t>It reaches the hilum via the </a:t>
            </a:r>
            <a:r>
              <a:rPr lang="en-US" sz="5100" dirty="0" err="1">
                <a:effectLst/>
                <a:latin typeface="Times New Roman"/>
                <a:ea typeface="Times New Roman"/>
                <a:cs typeface="Arial"/>
              </a:rPr>
              <a:t>lieno</a:t>
            </a:r>
            <a:r>
              <a:rPr lang="en-US" sz="5100" dirty="0">
                <a:effectLst/>
                <a:latin typeface="Times New Roman"/>
                <a:ea typeface="Times New Roman"/>
                <a:cs typeface="Arial"/>
              </a:rPr>
              <a:t>-renal ligament.</a:t>
            </a:r>
            <a:endParaRPr lang="en-US" sz="5100" dirty="0">
              <a:ea typeface="Times New Roman"/>
              <a:cs typeface="Arial"/>
            </a:endParaRPr>
          </a:p>
          <a:p>
            <a:pPr marL="114300" indent="0">
              <a:lnSpc>
                <a:spcPct val="115000"/>
              </a:lnSpc>
              <a:spcAft>
                <a:spcPts val="0"/>
              </a:spcAft>
              <a:buNone/>
              <a:tabLst>
                <a:tab pos="285750" algn="l"/>
              </a:tabLst>
            </a:pPr>
            <a:r>
              <a:rPr lang="en-US" sz="5100" dirty="0">
                <a:effectLst/>
                <a:latin typeface="Times New Roman"/>
                <a:ea typeface="Times New Roman"/>
                <a:cs typeface="Arial"/>
              </a:rPr>
              <a:t> </a:t>
            </a:r>
            <a:endParaRPr lang="en-US" sz="5100" dirty="0">
              <a:ea typeface="Times New Roman"/>
              <a:cs typeface="Arial"/>
            </a:endParaRPr>
          </a:p>
          <a:p>
            <a:endParaRPr lang="ar-EG" dirty="0"/>
          </a:p>
        </p:txBody>
      </p:sp>
      <p:pic>
        <p:nvPicPr>
          <p:cNvPr id="5" name="Picture 4">
            <a:extLst>
              <a:ext uri="{FF2B5EF4-FFF2-40B4-BE49-F238E27FC236}">
                <a16:creationId xmlns:a16="http://schemas.microsoft.com/office/drawing/2014/main" id="{7BC54A0D-AF2D-FBD6-B589-9E6E33977AE0}"/>
              </a:ext>
            </a:extLst>
          </p:cNvPr>
          <p:cNvPicPr>
            <a:picLocks noChangeAspect="1"/>
          </p:cNvPicPr>
          <p:nvPr/>
        </p:nvPicPr>
        <p:blipFill>
          <a:blip r:embed="rId2"/>
          <a:stretch>
            <a:fillRect/>
          </a:stretch>
        </p:blipFill>
        <p:spPr>
          <a:xfrm>
            <a:off x="4283968" y="3201550"/>
            <a:ext cx="4752528" cy="3559809"/>
          </a:xfrm>
          <a:prstGeom prst="rect">
            <a:avLst/>
          </a:prstGeom>
        </p:spPr>
      </p:pic>
    </p:spTree>
    <p:extLst>
      <p:ext uri="{BB962C8B-B14F-4D97-AF65-F5344CB8AC3E}">
        <p14:creationId xmlns:p14="http://schemas.microsoft.com/office/powerpoint/2010/main" val="9210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0"/>
            <a:ext cx="3899375" cy="6858000"/>
          </a:xfrm>
        </p:spPr>
        <p:txBody>
          <a:bodyPr>
            <a:noAutofit/>
          </a:bodyPr>
          <a:lstStyle/>
          <a:p>
            <a:pPr marL="0" indent="0" algn="l" rtl="0">
              <a:lnSpc>
                <a:spcPct val="115000"/>
              </a:lnSpc>
              <a:spcAft>
                <a:spcPts val="0"/>
              </a:spcAft>
              <a:buNone/>
              <a:tabLst>
                <a:tab pos="285750" algn="l"/>
                <a:tab pos="4010025" algn="l"/>
              </a:tabLst>
            </a:pPr>
            <a:r>
              <a:rPr lang="en-US" sz="1800" b="1" dirty="0">
                <a:solidFill>
                  <a:srgbClr val="FF0000"/>
                </a:solidFill>
                <a:effectLst/>
                <a:latin typeface="Arial Black" panose="020B0A04020102020204" pitchFamily="34" charset="0"/>
                <a:ea typeface="Times New Roman"/>
                <a:cs typeface="Arial"/>
              </a:rPr>
              <a:t>Blood supply</a:t>
            </a:r>
            <a:endParaRPr lang="en-US" sz="1800" b="1" dirty="0">
              <a:solidFill>
                <a:srgbClr val="FF0000"/>
              </a:solidFill>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solidFill>
                  <a:srgbClr val="FF0000"/>
                </a:solidFill>
                <a:effectLst/>
                <a:latin typeface="Arial Black" panose="020B0A04020102020204" pitchFamily="34" charset="0"/>
                <a:ea typeface="Times New Roman"/>
                <a:cs typeface="Arial"/>
              </a:rPr>
              <a:t>Arterial supply:</a:t>
            </a:r>
            <a:endParaRPr lang="en-US" sz="1800" b="1" dirty="0">
              <a:solidFill>
                <a:srgbClr val="FF0000"/>
              </a:solidFill>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effectLst/>
                <a:latin typeface="Arial Black" panose="020B0A04020102020204" pitchFamily="34" charset="0"/>
                <a:ea typeface="Times New Roman"/>
                <a:cs typeface="Arial"/>
              </a:rPr>
              <a:t>1- Superior, inferior </a:t>
            </a:r>
            <a:r>
              <a:rPr lang="en-US" sz="1800" b="1" dirty="0" err="1">
                <a:effectLst/>
                <a:latin typeface="Arial Black" panose="020B0A04020102020204" pitchFamily="34" charset="0"/>
                <a:ea typeface="Times New Roman"/>
                <a:cs typeface="Arial"/>
              </a:rPr>
              <a:t>pancreatico</a:t>
            </a:r>
            <a:r>
              <a:rPr lang="en-US" sz="1800" b="1" dirty="0">
                <a:effectLst/>
                <a:latin typeface="Arial Black" panose="020B0A04020102020204" pitchFamily="34" charset="0"/>
                <a:ea typeface="Times New Roman"/>
                <a:cs typeface="Arial"/>
              </a:rPr>
              <a:t>-duodenal arteries: to the head.</a:t>
            </a:r>
            <a:endParaRPr lang="en-US" sz="1800" b="1" dirty="0">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effectLst/>
                <a:latin typeface="Arial Black" panose="020B0A04020102020204" pitchFamily="34" charset="0"/>
                <a:ea typeface="Times New Roman"/>
                <a:cs typeface="Arial"/>
              </a:rPr>
              <a:t>2- Pancreatic branches of splenic artery: to the rest of pancreas.</a:t>
            </a:r>
            <a:endParaRPr lang="en-US" sz="1800" b="1" dirty="0">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solidFill>
                  <a:schemeClr val="tx2"/>
                </a:solidFill>
                <a:effectLst/>
                <a:latin typeface="Arial Black" panose="020B0A04020102020204" pitchFamily="34" charset="0"/>
                <a:ea typeface="Times New Roman"/>
                <a:cs typeface="Arial"/>
              </a:rPr>
              <a:t>Venous drainage: </a:t>
            </a:r>
            <a:r>
              <a:rPr lang="en-US" sz="1800" b="1" dirty="0">
                <a:effectLst/>
                <a:latin typeface="Arial Black" panose="020B0A04020102020204" pitchFamily="34" charset="0"/>
                <a:ea typeface="Times New Roman"/>
                <a:cs typeface="Arial"/>
              </a:rPr>
              <a:t>To splenic vein and portal vein.</a:t>
            </a:r>
            <a:endParaRPr lang="en-US" sz="1800" b="1" dirty="0">
              <a:solidFill>
                <a:srgbClr val="00B050"/>
              </a:solidFill>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solidFill>
                  <a:srgbClr val="00B050"/>
                </a:solidFill>
                <a:effectLst/>
                <a:latin typeface="Arial Black" panose="020B0A04020102020204" pitchFamily="34" charset="0"/>
                <a:ea typeface="Times New Roman"/>
                <a:cs typeface="Arial"/>
              </a:rPr>
              <a:t>Lymphatic drainage:</a:t>
            </a:r>
            <a:endParaRPr lang="en-US" sz="1800" b="1" dirty="0">
              <a:solidFill>
                <a:srgbClr val="00B050"/>
              </a:solidFill>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effectLst/>
                <a:latin typeface="Arial Black" panose="020B0A04020102020204" pitchFamily="34" charset="0"/>
                <a:ea typeface="Times New Roman"/>
                <a:cs typeface="Arial"/>
              </a:rPr>
              <a:t>1. To the left of the neck: Drains into the </a:t>
            </a:r>
            <a:r>
              <a:rPr lang="en-US" sz="1800" b="1" dirty="0" err="1">
                <a:effectLst/>
                <a:latin typeface="Arial Black" panose="020B0A04020102020204" pitchFamily="34" charset="0"/>
                <a:ea typeface="Times New Roman"/>
                <a:cs typeface="Arial"/>
              </a:rPr>
              <a:t>pancreatico</a:t>
            </a:r>
            <a:r>
              <a:rPr lang="en-US" sz="1800" b="1" dirty="0">
                <a:effectLst/>
                <a:latin typeface="Arial Black" panose="020B0A04020102020204" pitchFamily="34" charset="0"/>
                <a:ea typeface="Times New Roman"/>
                <a:cs typeface="Arial"/>
              </a:rPr>
              <a:t>-splenic lymph nodes.   </a:t>
            </a:r>
            <a:endParaRPr lang="en-US" sz="1800" b="1" dirty="0">
              <a:latin typeface="Arial Black" panose="020B0A04020102020204" pitchFamily="34" charset="0"/>
              <a:ea typeface="Times New Roman"/>
              <a:cs typeface="Arial"/>
            </a:endParaRPr>
          </a:p>
          <a:p>
            <a:pPr marL="0" indent="0" algn="l" rtl="0">
              <a:lnSpc>
                <a:spcPct val="115000"/>
              </a:lnSpc>
              <a:spcAft>
                <a:spcPts val="0"/>
              </a:spcAft>
              <a:buNone/>
              <a:tabLst>
                <a:tab pos="285750" algn="l"/>
              </a:tabLst>
            </a:pPr>
            <a:r>
              <a:rPr lang="en-US" sz="1800" b="1" dirty="0">
                <a:effectLst/>
                <a:latin typeface="Arial Black" panose="020B0A04020102020204" pitchFamily="34" charset="0"/>
                <a:ea typeface="Times New Roman"/>
                <a:cs typeface="Arial"/>
              </a:rPr>
              <a:t>2. The upper part of the head: Drains into the coeliac lymph nodes.</a:t>
            </a:r>
            <a:endParaRPr lang="en-US" sz="1800" b="1" dirty="0">
              <a:latin typeface="Arial Black" panose="020B0A04020102020204" pitchFamily="34" charset="0"/>
              <a:ea typeface="Times New Roman"/>
              <a:cs typeface="Arial"/>
            </a:endParaRPr>
          </a:p>
          <a:p>
            <a:pPr marL="0" indent="0" algn="l" rtl="0">
              <a:buNone/>
            </a:pPr>
            <a:r>
              <a:rPr lang="en-US" sz="1800" b="1" dirty="0">
                <a:effectLst/>
                <a:latin typeface="Arial Black" panose="020B0A04020102020204" pitchFamily="34" charset="0"/>
                <a:ea typeface="Times New Roman"/>
              </a:rPr>
              <a:t>3. The lower part of the head: Drains into the superior mesenteric lymph nodes</a:t>
            </a:r>
            <a:endParaRPr lang="ar-EG" sz="1800" b="1" dirty="0">
              <a:latin typeface="Arial Black" panose="020B0A04020102020204" pitchFamily="34" charset="0"/>
            </a:endParaRPr>
          </a:p>
        </p:txBody>
      </p:sp>
      <p:pic>
        <p:nvPicPr>
          <p:cNvPr id="4" name="Picture 3">
            <a:extLst>
              <a:ext uri="{FF2B5EF4-FFF2-40B4-BE49-F238E27FC236}">
                <a16:creationId xmlns:a16="http://schemas.microsoft.com/office/drawing/2014/main" id="{0793F067-79B6-4AF8-9F87-CB4D58C96933}"/>
              </a:ext>
            </a:extLst>
          </p:cNvPr>
          <p:cNvPicPr>
            <a:picLocks noChangeAspect="1"/>
          </p:cNvPicPr>
          <p:nvPr/>
        </p:nvPicPr>
        <p:blipFill>
          <a:blip r:embed="rId2"/>
          <a:stretch>
            <a:fillRect/>
          </a:stretch>
        </p:blipFill>
        <p:spPr>
          <a:xfrm>
            <a:off x="4552090" y="116632"/>
            <a:ext cx="4384377" cy="5544616"/>
          </a:xfrm>
          <a:prstGeom prst="rect">
            <a:avLst/>
          </a:prstGeom>
        </p:spPr>
      </p:pic>
    </p:spTree>
    <p:extLst>
      <p:ext uri="{BB962C8B-B14F-4D97-AF65-F5344CB8AC3E}">
        <p14:creationId xmlns:p14="http://schemas.microsoft.com/office/powerpoint/2010/main" val="871842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5753C72521E4EE498250BCFC3588EAF8" ma:contentTypeVersion="2" ma:contentTypeDescription="إنشاء مستند جديد." ma:contentTypeScope="" ma:versionID="bb8d2858419ea1df02481c218bec7b66">
  <xsd:schema xmlns:xsd="http://www.w3.org/2001/XMLSchema" xmlns:xs="http://www.w3.org/2001/XMLSchema" xmlns:p="http://schemas.microsoft.com/office/2006/metadata/properties" xmlns:ns2="c9a7a535-2d41-4ea0-b5d2-60f1eb7fbe30" targetNamespace="http://schemas.microsoft.com/office/2006/metadata/properties" ma:root="true" ma:fieldsID="a7b1ade16ebd690365c80a3ac782f508" ns2:_="">
    <xsd:import namespace="c9a7a535-2d41-4ea0-b5d2-60f1eb7fbe3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7a535-2d41-4ea0-b5d2-60f1eb7fb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3CAAB5-62AC-4737-B638-D69AFA02C9EF}"/>
</file>

<file path=customXml/itemProps2.xml><?xml version="1.0" encoding="utf-8"?>
<ds:datastoreItem xmlns:ds="http://schemas.openxmlformats.org/officeDocument/2006/customXml" ds:itemID="{E1654FC8-C3A5-4141-86CD-3AEDA7BC689C}"/>
</file>

<file path=customXml/itemProps3.xml><?xml version="1.0" encoding="utf-8"?>
<ds:datastoreItem xmlns:ds="http://schemas.openxmlformats.org/officeDocument/2006/customXml" ds:itemID="{D5BF1CA6-077E-438C-9865-18D889B0A94B}"/>
</file>

<file path=docProps/app.xml><?xml version="1.0" encoding="utf-8"?>
<Properties xmlns="http://schemas.openxmlformats.org/officeDocument/2006/extended-properties" xmlns:vt="http://schemas.openxmlformats.org/officeDocument/2006/docPropsVTypes">
  <TotalTime>1386</TotalTime>
  <Words>1145</Words>
  <Application>Microsoft Office PowerPoint</Application>
  <PresentationFormat>On-screen Show (4:3)</PresentationFormat>
  <Paragraphs>90</Paragraphs>
  <Slides>22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Arial Black</vt:lpstr>
      <vt:lpstr>Calibri</vt:lpstr>
      <vt:lpstr>Calibri Light</vt:lpstr>
      <vt:lpstr>Georgia</vt:lpstr>
      <vt:lpstr>PlutoSansLight</vt:lpstr>
      <vt:lpstr>Times New Roman</vt:lpstr>
      <vt:lpstr>Office Theme</vt:lpstr>
      <vt:lpstr>5_Office Theme</vt:lpstr>
      <vt:lpstr>1_Office Theme</vt:lpstr>
      <vt:lpstr>ANATOMY OF PANCREAS</vt:lpstr>
      <vt:lpstr>Position of pancreas </vt:lpstr>
      <vt:lpstr>Parts of pancreas It consists of head, neck, body and tail. The lower part of the head forms a projection called uncinate process. </vt:lpstr>
      <vt:lpstr>Relations of pancreas </vt:lpstr>
      <vt:lpstr>2-Neck of pancreas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Suprarenal gland </vt:lpstr>
      <vt:lpstr>Relations </vt:lpstr>
      <vt:lpstr>Arterial supply</vt:lpstr>
      <vt:lpstr>Venous drainage</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speed</dc:creator>
  <cp:lastModifiedBy>Dalia Mahmoud Hasan</cp:lastModifiedBy>
  <cp:revision>22</cp:revision>
  <dcterms:created xsi:type="dcterms:W3CDTF">2018-02-17T13:21:13Z</dcterms:created>
  <dcterms:modified xsi:type="dcterms:W3CDTF">2022-05-08T20:19:47Z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0x0101005753C72521E4EE498250BCFC3588EAF8</vt:lpwstr>
  </property>
</Properties>
</file>