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67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45" r:id="rId42"/>
    <p:sldId id="300" r:id="rId43"/>
    <p:sldId id="257" r:id="rId44"/>
    <p:sldId id="283" r:id="rId45"/>
    <p:sldId id="286" r:id="rId46"/>
    <p:sldId id="260" r:id="rId47"/>
    <p:sldId id="261" r:id="rId48"/>
    <p:sldId id="262" r:id="rId49"/>
    <p:sldId id="295" r:id="rId50"/>
    <p:sldId id="304" r:id="rId51"/>
    <p:sldId id="263" r:id="rId52"/>
    <p:sldId id="264" r:id="rId53"/>
    <p:sldId id="292" r:id="rId54"/>
    <p:sldId id="265" r:id="rId55"/>
    <p:sldId id="301" r:id="rId56"/>
    <p:sldId id="297" r:id="rId57"/>
    <p:sldId id="266" r:id="rId58"/>
    <p:sldId id="267" r:id="rId59"/>
    <p:sldId id="276" r:id="rId60"/>
    <p:sldId id="268" r:id="rId61"/>
    <p:sldId id="270" r:id="rId62"/>
    <p:sldId id="302" r:id="rId63"/>
    <p:sldId id="303" r:id="rId64"/>
    <p:sldId id="298" r:id="rId65"/>
    <p:sldId id="299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C62FF1EE-93E4-403E-926C-2153D2192D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C3199B6A-FBFC-4775-81A3-0902F7BD89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97E6BC60-DB23-4DF3-9199-9866F9F7D1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="" xmlns:a16="http://schemas.microsoft.com/office/drawing/2014/main" id="{7B9190B3-561F-418C-BE4A-9084ABC0ED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="" xmlns:a16="http://schemas.microsoft.com/office/drawing/2014/main" id="{03427A71-E4A8-417F-9195-C5EC3532BD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>
            <a:extLst>
              <a:ext uri="{FF2B5EF4-FFF2-40B4-BE49-F238E27FC236}">
                <a16:creationId xmlns="" xmlns:a16="http://schemas.microsoft.com/office/drawing/2014/main" id="{D5C45D90-5C20-473A-AD18-F72B74E0C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C4112E4-6ED2-4591-9745-9BD63157A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907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="" xmlns:a16="http://schemas.microsoft.com/office/drawing/2014/main" id="{581D2867-31E1-4AB5-A7E6-3A7855EB9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111D972-D82F-4D5B-BDED-2E03850AD379}" type="slidenum">
              <a:rPr lang="en-US" altLang="en-US" sz="120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85C80B8A-AF90-4B7A-B286-663FCB629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62D20AE4-1A9E-4734-B226-CE331D223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AD179422-C656-46DF-9A2E-B7178D2D0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C2092CE-8281-41BB-B641-75B60EF54BE9}" type="slidenum">
              <a:rPr lang="en-US" altLang="en-US" sz="1200">
                <a:latin typeface="Arial" panose="020B0604020202020204" pitchFamily="34" charset="0"/>
              </a:rPr>
              <a:pPr/>
              <a:t>58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79E03C95-0CF5-4C29-AA33-BF2EB2E0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EA7A755C-0161-4356-A160-61391B40E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950FBAE3-7999-4CC1-AE23-1AC6FA5C4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CCF8503-0D9B-4AEA-9E1C-9B1A8A49E79C}" type="slidenum">
              <a:rPr lang="en-US" altLang="en-US" sz="1200">
                <a:latin typeface="Arial" panose="020B0604020202020204" pitchFamily="34" charset="0"/>
              </a:rPr>
              <a:pPr/>
              <a:t>60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2C8AA14B-6BDD-423F-A3FE-4285C6CD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C2754B59-DBB5-4AF5-9144-FC4A38728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8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="" xmlns:a16="http://schemas.microsoft.com/office/drawing/2014/main" id="{885C1611-115E-47A2-9C82-851BD0048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B37AA76-FC7B-4F7F-BB44-8ACB6071C5FD}" type="slidenum">
              <a:rPr lang="en-US" altLang="en-US" sz="1200">
                <a:latin typeface="Arial" panose="020B0604020202020204" pitchFamily="34" charset="0"/>
              </a:rPr>
              <a:pPr/>
              <a:t>61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851EA7DE-E0FD-4201-BF11-E1A0622E7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0C141173-0216-4673-90B5-89CE25830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7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2684563C-ABBC-40ED-A229-3EE2D70E4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B363DD0-2C4E-423A-8477-72B96E23934D}" type="slidenum">
              <a:rPr lang="en-US" altLang="en-US" sz="120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E5F6697C-3924-4C10-A2F7-00EC82F9E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73E5A42B-8FE2-4F34-BE95-2FB2D59CE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5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="" xmlns:a16="http://schemas.microsoft.com/office/drawing/2014/main" id="{46636590-8DD7-470E-A631-50B281BED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9BC2775-B219-4212-AEFB-C33282E84BE4}" type="slidenum">
              <a:rPr lang="en-US" altLang="en-US" sz="1200">
                <a:latin typeface="Arial" panose="020B0604020202020204" pitchFamily="34" charset="0"/>
              </a:rPr>
              <a:pPr/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E51E0586-11FE-4F45-BAF3-80EF1CCEC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798DBE86-39B4-453C-9396-9BA5BBD09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="" xmlns:a16="http://schemas.microsoft.com/office/drawing/2014/main" id="{A55461D1-CF2C-4A53-BD2A-28A92393C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007DFAC-45BF-4637-AF58-AC2ABC15489E}" type="slidenum">
              <a:rPr lang="en-US" altLang="en-US" sz="120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="" xmlns:a16="http://schemas.microsoft.com/office/drawing/2014/main" id="{2496CE40-D93F-4E0A-8A61-7C4162470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35F555B9-1C5C-4E4B-A2E7-EDFC70403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9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18D1E39E-9AE9-4363-A35A-E7EEBAEA8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C072E75-3EC4-423C-B532-D924853029E7}" type="slidenum">
              <a:rPr lang="en-US" altLang="en-US" sz="120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5B9A8325-9F99-42B7-8963-94C31A63C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1E03DA89-4B63-404C-BAE7-8573A1C24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5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499D6529-33CE-4C8C-B460-0F6C552C3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639F2A3-284C-4975-A8CF-121DCD8CA4FE}" type="slidenum">
              <a:rPr lang="en-US" altLang="en-US" sz="1200"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5A40C2A-7429-4566-B9C6-631DFCC2C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BD7E8454-E9F3-4A41-A108-037EB2D1F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5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E8F5494E-39E9-420A-B6CE-8FF362247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72B35B1-23AF-4EDC-848D-D89B724AC2F2}" type="slidenum">
              <a:rPr lang="en-US" altLang="en-US" sz="1200">
                <a:latin typeface="Arial" panose="020B0604020202020204" pitchFamily="34" charset="0"/>
              </a:rPr>
              <a:pPr/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96A03289-4230-4DC9-8FD3-CE0FFBFAF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21FDAD05-BE30-4DCC-9B4C-3ED23C8FD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4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3F2792EE-7E5B-448A-9DA4-6B1EC92E0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C29A296-CFA1-435A-854E-BA368D733E0A}" type="slidenum">
              <a:rPr lang="en-US" altLang="en-US" sz="1200">
                <a:latin typeface="Arial" panose="020B0604020202020204" pitchFamily="34" charset="0"/>
              </a:rPr>
              <a:pPr/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FF926C10-DBD6-436B-95C8-63A32BD149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F671069F-F1E1-478A-8138-AA9139D3F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7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5D2D3F05-ACB5-4285-B85E-D9B954243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D4FAD4C-C829-4D28-B0B3-E556071C68BD}" type="slidenum">
              <a:rPr lang="en-US" altLang="en-US" sz="1200">
                <a:latin typeface="Arial" panose="020B0604020202020204" pitchFamily="34" charset="0"/>
              </a:rPr>
              <a:pPr/>
              <a:t>57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89676294-DD0F-4107-B953-550BB814B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01AC54B1-991B-4281-854D-B0855D61C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388450-DD80-4FF7-97C9-BDA68ACA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0373E9-B018-4595-9FE1-6EBCC1A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72C53F-D448-4D34-AB65-CB2192BA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CCE0E-1474-4B7D-B6D3-97166D073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4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E06E631-5B79-4A05-8872-EE64FDB4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0B0ADCC-2A8C-4D7D-B181-FBAD86F0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187D858-71C3-4E22-B9A1-F63F9A4D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50EF-570C-449E-B6C6-CD9DA8147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2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6EFD81-F7B6-47F8-BE6C-BDCE62E0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4E99D1-A319-4198-9ECB-B9EF141E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FD7EAD-AE77-4F36-800D-D5CA91C4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B7A3E-79BD-4C64-8699-9A5877D43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3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911322-8E06-4827-8855-8CC1F9D6635D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743DC9-3701-4D24-A84E-A30D6FAA0ED5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1EB3E56-20C9-4A12-800F-6AC6C8D192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F4B5574-52E4-40DF-B9D1-62D8175D07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C6ACE2F-2021-4687-8813-003A08C2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194BFE2-8C78-4144-A2D9-B831A45D7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2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224459-4ED6-4D90-94A2-06E1308A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32CB89-2C3B-4A42-BA3D-CC0AD6F0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DC6E0C-0616-4A8D-9BF8-A5D8AC4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8491C-2B3A-4623-A55B-15A77382B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63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1CE696-1892-495A-9094-8A8D855D4E44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7F82F5-E0BC-44E6-BE47-84757D08E318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2DD8D4FA-65C8-49AD-BAC8-000FB9A1F45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648A6A94-2141-4B55-B61C-650DBDB42F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94213B1C-5C95-4386-85EF-AE8DA4636DB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88EB54D-85D8-4288-8644-86FAC11CA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57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62AF9A7-9223-413F-87CE-852D1600D5D1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56C96C6-9D73-4214-9EC3-F6F8AA8A32E6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A96B093E-AE4D-4FC0-8A7F-DA233809EFF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2DA0538C-C30B-4DFE-B617-101F414C2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504C2BCC-E329-4841-ACBF-166BD286A76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B12DE87-93AD-4F3D-AFFB-56A3BE97B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7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0792EB-65E7-434A-BF74-43BEDE2D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16353D-7B7E-4406-8951-1BED4FE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569C1E-8064-4B2F-886A-586A5B9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34E7A-91BF-4A0D-83C2-41BBE29C9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9D6779-FEC9-4B07-B7E3-3123D865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23B322-B808-44AE-BC5D-15344F79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25B390-1C44-4B97-BA60-F4EFC9C1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F66F4-19D9-4EE8-A247-27A6EEA52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3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="" xmlns:a16="http://schemas.microsoft.com/office/drawing/2014/main" id="{E48680BA-B9E3-4CB3-ABFE-3EA715AB0C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="" xmlns:a16="http://schemas.microsoft.com/office/drawing/2014/main" id="{7D0CAEF1-291C-4DF2-A591-7DCE276748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743E5E-4887-4A22-8D21-BFF49B450F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="" xmlns:a16="http://schemas.microsoft.com/office/drawing/2014/main" id="{4702A57A-40EA-488E-A475-F91D9DBDB2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4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="" xmlns:a16="http://schemas.microsoft.com/office/drawing/2014/main" id="{D7D3F4F0-A913-4AAA-823E-20AD257703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="" xmlns:a16="http://schemas.microsoft.com/office/drawing/2014/main" id="{01218120-275A-4CD0-A04A-0C9F04118F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AB7E25-1F49-4878-BE4B-C7F0574B45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8">
            <a:extLst>
              <a:ext uri="{FF2B5EF4-FFF2-40B4-BE49-F238E27FC236}">
                <a16:creationId xmlns="" xmlns:a16="http://schemas.microsoft.com/office/drawing/2014/main" id="{C4D7E8AE-5E80-4183-8F82-5507937DCE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57618D-338E-4562-88C3-A5FFD9D1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825F89-F692-4060-9A4E-58E9C002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C4B7B7-F55B-4420-A82E-5845C7DE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11DAB-C5A8-4781-A926-35217DF2A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3867A2-6260-4BC3-A807-E962775B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4AB55A-0145-4892-91A4-EF23435D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1963D-0C2B-469E-A898-E6A289B8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E0FC-0A73-44BB-A256-D12A0EF1A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19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B335343-C3B3-46FC-9935-C83C8B54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9331CCB-A711-4FE4-AE13-BCFDCC01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A02D94-961B-4085-99A2-54568918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5BFE-DCC9-4D7E-9B04-B4AFC49B5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4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894F766-1595-486B-8431-F1E81656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6E572BA-FB1E-4F3B-81DD-3BAB81E0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F294566-9228-43CC-B4ED-A9ED3692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8991-A7E1-4973-9FDE-858E2FC9F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0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4557965-0FB7-4D57-850C-BA772CD9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33F1BF5-00B9-4CA1-84CC-372DB3E5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5454A1A-D802-4043-BF32-DE210EF4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1F766-46AE-4378-9708-F56BFF66B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3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9A224E7-6252-4CDA-95F0-D926127E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42353C6-DE95-4893-96FA-079D07D4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E70867E-7C19-416D-AFFA-9C49B0AC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B85DE-022E-4EF4-9D49-A136F9738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8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2157842-EC9E-4885-BEC0-2A084121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42000A2-9E56-4D6F-BF36-C4BCD7F2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F61E9C3-D3D5-443E-A053-0B88B715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3C62B-301C-4311-9A18-4C764251F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5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5401C06-7FF7-4870-9D6A-AB127CA0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B27D8CF-E09C-49C6-8DF2-94B453A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CA693F9-5C58-43A8-9D80-5EB4EA5F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160F-3259-44FD-BC8A-E8153874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5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4965C94-F376-4534-91D9-BCD48B19DD5E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1285FB3-EC65-4067-8390-6EF5023F119B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72E252A-210D-4C89-B7E4-57BCD0D4F76F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02753F2-0644-44A1-AC1D-AE6AF441C603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A238AD6-6812-47C6-940E-22B14972A4FE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39047D7-4065-4567-959A-4A794AFA0AB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="" xmlns:a16="http://schemas.microsoft.com/office/drawing/2014/main" id="{90B835E5-621B-4812-9BCE-D3FEC5F782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="" xmlns:a16="http://schemas.microsoft.com/office/drawing/2014/main" id="{7E6090C8-FE10-4D50-B8E7-E4023C474F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F23FD-24CD-4760-B163-C5736046F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ECDC9D-B4F2-4786-A71E-0DEDC091D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72730E-4247-488A-A125-5D9E651C7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BDA2486F-80C9-4D50-990E-064B02D36A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6" r:id="rId12"/>
    <p:sldLayoutId id="2147483853" r:id="rId13"/>
    <p:sldLayoutId id="2147483857" r:id="rId14"/>
    <p:sldLayoutId id="2147483858" r:id="rId15"/>
    <p:sldLayoutId id="2147483854" r:id="rId16"/>
    <p:sldLayoutId id="2147483855" r:id="rId17"/>
    <p:sldLayoutId id="2147483859" r:id="rId18"/>
    <p:sldLayoutId id="2147483860" r:id="rId19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58180" cy="214314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Aberrant liquor volume</a:t>
            </a:r>
            <a:br>
              <a:rPr lang="en-US" sz="3200" dirty="0" smtClean="0"/>
            </a:br>
            <a:r>
              <a:rPr lang="en-US" sz="3200" dirty="0" smtClean="0"/>
              <a:t>oligohydramnios and polyhydramnios</a:t>
            </a:r>
            <a:endParaRPr lang="ar-J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53442" cy="212929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300" dirty="0" smtClean="0"/>
              <a:t>Introduction done by : Mohamed khoja</a:t>
            </a:r>
            <a:br>
              <a:rPr lang="en-US" sz="3300" dirty="0" smtClean="0"/>
            </a:br>
            <a:r>
              <a:rPr lang="en-US" sz="3300" dirty="0" err="1" smtClean="0"/>
              <a:t>polyhdramnios</a:t>
            </a:r>
            <a:r>
              <a:rPr lang="en-US" sz="3300" dirty="0" smtClean="0"/>
              <a:t> done by : ahmad abo </a:t>
            </a:r>
            <a:r>
              <a:rPr lang="en-US" sz="3300" dirty="0" err="1" smtClean="0"/>
              <a:t>ghonmi</a:t>
            </a:r>
            <a:r>
              <a:rPr lang="en-US" sz="3300" dirty="0" smtClean="0"/>
              <a:t> </a:t>
            </a:r>
            <a:r>
              <a:rPr lang="en-US" sz="3300" dirty="0" err="1" smtClean="0"/>
              <a:t>oligohydramnios</a:t>
            </a:r>
            <a:r>
              <a:rPr lang="en-US" sz="3300" dirty="0" smtClean="0"/>
              <a:t> </a:t>
            </a:r>
            <a:r>
              <a:rPr lang="en-US" sz="3300" dirty="0"/>
              <a:t>done by : Ahmad </a:t>
            </a:r>
            <a:r>
              <a:rPr lang="en-US" sz="3300" dirty="0" err="1"/>
              <a:t>Almaasfeh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SUPERVISED BY :</a:t>
            </a:r>
            <a:br>
              <a:rPr lang="en-US" sz="4400" dirty="0" smtClean="0"/>
            </a:br>
            <a:r>
              <a:rPr lang="en-US" sz="4400" dirty="0" smtClean="0"/>
              <a:t>Dr. Hashem Yaseen</a:t>
            </a: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AFV ASSESSMENT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Absolute AFV is not routinely measures due to its 3d structure , instead 2d prenatal US is used . </a:t>
            </a:r>
          </a:p>
          <a:p>
            <a:pPr algn="l" rtl="0"/>
            <a:r>
              <a:rPr lang="en-US" dirty="0" smtClean="0"/>
              <a:t>More sophisticated method : </a:t>
            </a:r>
          </a:p>
          <a:p>
            <a:pPr algn="l" rtl="0"/>
            <a:r>
              <a:rPr lang="en-US" dirty="0" smtClean="0"/>
              <a:t>Dye – dilution test , 3D MRI , 3D US  BUT </a:t>
            </a:r>
            <a:br>
              <a:rPr lang="en-US" dirty="0" smtClean="0"/>
            </a:br>
            <a:r>
              <a:rPr lang="en-US" dirty="0" smtClean="0"/>
              <a:t>Invasive , time consuming and expensive .</a:t>
            </a:r>
            <a:br>
              <a:rPr lang="en-US" dirty="0" smtClean="0"/>
            </a:b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deepest pocket (SDP) and amniotic fluid index (AFI)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deepest pocket measured vertically in the AP PLANE AT any location in the amniotic cavity as long as the umbilical cord or fetal parts are excluded 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Amniotic fluid index : measured after 20w by dividing the amniotic cavity into 4 quadrants using the maternal linea nigra  as the midline , the DVP without fetal part or cord is ascertained for each quadrant and then the 4 measurement are summed .</a:t>
            </a: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571480"/>
            <a:ext cx="7929617" cy="528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May characterize more women as having oligohydramnios so </a:t>
            </a:r>
            <a:r>
              <a:rPr lang="ar-JO" sz="2800" dirty="0" smtClean="0"/>
              <a:t>  </a:t>
            </a:r>
            <a:br>
              <a:rPr lang="ar-JO" sz="2800" dirty="0" smtClean="0"/>
            </a:br>
            <a:r>
              <a:rPr lang="en-US" sz="2800" dirty="0" smtClean="0"/>
              <a:t>increase obs intervention </a:t>
            </a:r>
            <a:br>
              <a:rPr lang="en-US" sz="2800" dirty="0" smtClean="0"/>
            </a:br>
            <a:endParaRPr lang="ar-JO" sz="2800" dirty="0"/>
          </a:p>
        </p:txBody>
      </p:sp>
      <p:pic>
        <p:nvPicPr>
          <p:cNvPr id="4" name="Content Placeholder 3" descr="13.-amniotic-flu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43636" cy="4732767"/>
          </a:xfrm>
        </p:spPr>
      </p:pic>
      <p:sp>
        <p:nvSpPr>
          <p:cNvPr id="5" name="Rectangle 4"/>
          <p:cNvSpPr/>
          <p:nvPr/>
        </p:nvSpPr>
        <p:spPr>
          <a:xfrm>
            <a:off x="6572264" y="2214554"/>
            <a:ext cx="2318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Twins ?</a:t>
            </a:r>
            <a:endParaRPr lang="ar-J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/>
          <a:lstStyle/>
          <a:p>
            <a:pPr algn="l" rtl="0"/>
            <a:r>
              <a:rPr lang="en-US" dirty="0" smtClean="0"/>
              <a:t>Since effectiveness evidence supports the use of MVP this is recommended until more robust evidence is available . </a:t>
            </a:r>
            <a:br>
              <a:rPr lang="en-US" dirty="0" smtClean="0"/>
            </a:b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Polyhdramnios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4389120"/>
          </a:xfrm>
        </p:spPr>
        <p:txBody>
          <a:bodyPr/>
          <a:lstStyle/>
          <a:p>
            <a:pPr algn="l" rtl="0"/>
            <a:r>
              <a:rPr lang="en-US" dirty="0" smtClean="0"/>
              <a:t>Any increases in the AFV surrounding the fetus is termed hdramnios . Once a pre-defined sonographic value has been exceeded this is classified as polyhdramnios .</a:t>
            </a:r>
          </a:p>
          <a:p>
            <a:pPr algn="l" rtl="0"/>
            <a:r>
              <a:rPr lang="en-US" dirty="0" smtClean="0"/>
              <a:t>Affects approximately 1-2 percent of pregnancies  .</a:t>
            </a:r>
          </a:p>
          <a:p>
            <a:pPr algn="l" rtl="0"/>
            <a:r>
              <a:rPr lang="en-US" dirty="0" smtClean="0"/>
              <a:t>In late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trimester , an MPD &gt;25 cm is diagnostic 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1026" name="AutoShape 2" descr="We had a mum with polyhydramnios in the... - Dr. Charry Hemmings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5" name="Picture 4" descr="فهر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1876"/>
            <a:ext cx="9144001" cy="3286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u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785818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/>
          <a:lstStyle/>
          <a:p>
            <a:pPr algn="l" rtl="0"/>
            <a:r>
              <a:rPr lang="en-US" dirty="0" smtClean="0"/>
              <a:t>One of the most common causes is poorly controlled diabetes mellitus (osmotic diuresis and fetal polyuria) </a:t>
            </a:r>
          </a:p>
          <a:p>
            <a:pPr algn="l" rtl="0"/>
            <a:r>
              <a:rPr lang="en-US" dirty="0" smtClean="0"/>
              <a:t>Decreased AF absorption results from either :</a:t>
            </a:r>
          </a:p>
          <a:p>
            <a:pPr algn="l" rtl="0"/>
            <a:r>
              <a:rPr lang="en-US" dirty="0" smtClean="0"/>
              <a:t>a failure of fetal swallowing or intestinal reabsorption , e.g. tracheal atresia, intestinal </a:t>
            </a:r>
            <a:r>
              <a:rPr lang="en-US" dirty="0" err="1" smtClean="0"/>
              <a:t>obs</a:t>
            </a:r>
            <a:r>
              <a:rPr lang="en-US" dirty="0" smtClean="0"/>
              <a:t>  (esophageal or duodenal atresia ) </a:t>
            </a:r>
          </a:p>
          <a:p>
            <a:pPr algn="l" rtl="0"/>
            <a:r>
              <a:rPr lang="en-US" dirty="0" smtClean="0"/>
              <a:t>Extrinsic intestinal compression (diaphragmatic hernia or masses within the thorax and </a:t>
            </a:r>
            <a:r>
              <a:rPr lang="en-US" dirty="0" err="1" smtClean="0"/>
              <a:t>mediastinum</a:t>
            </a:r>
            <a:r>
              <a:rPr lang="en-US" dirty="0" smtClean="0"/>
              <a:t> )</a:t>
            </a:r>
          </a:p>
          <a:p>
            <a:pPr algn="l" rtl="0"/>
            <a:r>
              <a:rPr lang="en-US" dirty="0" smtClean="0"/>
              <a:t>Neurological disorders (anencephaly , muscular dystrophy , fetal </a:t>
            </a:r>
            <a:r>
              <a:rPr lang="en-US" dirty="0" err="1" smtClean="0"/>
              <a:t>akinesia</a:t>
            </a:r>
            <a:r>
              <a:rPr lang="en-US" dirty="0" smtClean="0"/>
              <a:t> syndrome )</a:t>
            </a: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causes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Non –immune hydrops and cardiac failure , which may cause secondery to underlying reduced fetal vascular resistance (Sacrococcygeal Teratoma , vein of Galen  aneurysm or Fetal anemia .</a:t>
            </a:r>
          </a:p>
          <a:p>
            <a:pPr algn="l" rtl="0"/>
            <a:r>
              <a:rPr lang="en-US" dirty="0" smtClean="0"/>
              <a:t>Parvovirus b19 , CMV , congenital syphilis and viral hepatitis should be included in DD of polyhydramnios when there is clinical suspicion or other suggestive sonographic findings such as non –immune hydrops . </a:t>
            </a: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99114"/>
            <a:ext cx="7242048" cy="3314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Usually asymptomatic ;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However, the gravida may experience :</a:t>
            </a:r>
          </a:p>
          <a:p>
            <a:r>
              <a:rPr lang="en-US" sz="1800" dirty="0"/>
              <a:t>1. Press symptoms ( Persistent S.O.B, </a:t>
            </a:r>
            <a:r>
              <a:rPr lang="en-US" sz="1800" dirty="0" err="1"/>
              <a:t>hydronephrosis</a:t>
            </a:r>
            <a:r>
              <a:rPr lang="en-US" sz="1800" dirty="0"/>
              <a:t> )</a:t>
            </a:r>
          </a:p>
          <a:p>
            <a:r>
              <a:rPr lang="en-US" sz="1800" dirty="0"/>
              <a:t>2. Uterine irritability and contractions </a:t>
            </a:r>
          </a:p>
          <a:p>
            <a:r>
              <a:rPr lang="en-US" sz="1800" dirty="0"/>
              <a:t>3. Abdominal discomfort</a:t>
            </a:r>
          </a:p>
          <a:p>
            <a:r>
              <a:rPr lang="en-US" sz="1800" dirty="0"/>
              <a:t>4. Lower limb edema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6895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Amniotic fluid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0"/>
            <a:r>
              <a:rPr lang="en-US" dirty="0" smtClean="0"/>
              <a:t>A clear , slightly yellowish liquid that surround the fetus during pregnancy 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contained in the amniotic sac </a:t>
            </a:r>
            <a:endParaRPr lang="ar-JO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886"/>
            <a:ext cx="4286248" cy="3206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Large uterine size for gestational age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(It also may be detected as an incidental finding on a prenatal ultrasound examination)</a:t>
            </a:r>
          </a:p>
          <a:p>
            <a:pPr>
              <a:buFont typeface="Wingdings" pitchFamily="2" charset="2"/>
              <a:buChar char="ü"/>
            </a:pPr>
            <a:endParaRPr lang="en-US" sz="1800" dirty="0"/>
          </a:p>
          <a:p>
            <a:pPr>
              <a:buNone/>
            </a:pPr>
            <a:r>
              <a:rPr lang="en-US" sz="1800" dirty="0"/>
              <a:t>Difficulty palpating fetal parts and hearing fetal heart</a:t>
            </a:r>
          </a:p>
        </p:txBody>
      </p:sp>
    </p:spTree>
    <p:extLst>
      <p:ext uri="{BB962C8B-B14F-4D97-AF65-F5344CB8AC3E}">
        <p14:creationId xmlns:p14="http://schemas.microsoft.com/office/powerpoint/2010/main" val="107895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8" y="2835784"/>
            <a:ext cx="8151223" cy="2326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1- mild (MVP 8–12cm, AFI &gt;24 cm and &lt;30 cm)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2- moderate (MVP 12–15cm, AFI &gt;30 cm and &lt;35 cm)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3- severe (MVP &gt;15 cm, AFI &gt;35 cm)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7319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TESTS AND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9" y="2835784"/>
            <a:ext cx="8719457" cy="2906975"/>
          </a:xfrm>
        </p:spPr>
        <p:txBody>
          <a:bodyPr>
            <a:normAutofit/>
          </a:bodyPr>
          <a:lstStyle/>
          <a:p>
            <a:pPr marL="48006" indent="0">
              <a:buNone/>
            </a:pPr>
            <a:endParaRPr lang="en-US" sz="1800" dirty="0"/>
          </a:p>
          <a:p>
            <a:pPr>
              <a:buFont typeface="Wingdings 2" pitchFamily="18" charset="2"/>
              <a:buChar char=""/>
            </a:pPr>
            <a:r>
              <a:rPr lang="en-US" sz="1800" dirty="0"/>
              <a:t>Sonographic Visualization By US</a:t>
            </a:r>
          </a:p>
          <a:p>
            <a:pPr marL="48006" indent="0">
              <a:buNone/>
            </a:pPr>
            <a:endParaRPr lang="en-US" sz="1800" dirty="0"/>
          </a:p>
          <a:p>
            <a:pPr marL="48006" indent="0">
              <a:buNone/>
            </a:pPr>
            <a:r>
              <a:rPr lang="en-US" sz="1800" dirty="0"/>
              <a:t>- Deepest </a:t>
            </a:r>
            <a:r>
              <a:rPr lang="en-US" sz="1800" dirty="0" err="1"/>
              <a:t>verticle</a:t>
            </a:r>
            <a:r>
              <a:rPr lang="en-US" sz="1800" dirty="0"/>
              <a:t> pocket ( DVT ) </a:t>
            </a:r>
          </a:p>
          <a:p>
            <a:pPr>
              <a:buNone/>
            </a:pPr>
            <a:r>
              <a:rPr lang="en-US" sz="1800" dirty="0"/>
              <a:t> - Amniotic Fluid Index (AFI)</a:t>
            </a:r>
          </a:p>
          <a:p>
            <a:pPr>
              <a:buNone/>
            </a:pPr>
            <a:endParaRPr lang="en-US" sz="1800" dirty="0"/>
          </a:p>
          <a:p>
            <a:pPr>
              <a:buFont typeface="Wingdings 2" pitchFamily="18" charset="2"/>
              <a:buChar char=""/>
            </a:pPr>
            <a:r>
              <a:rPr lang="en-US" sz="1800" dirty="0"/>
              <a:t>Dye Dilution</a:t>
            </a:r>
          </a:p>
          <a:p>
            <a:endParaRPr lang="en-US" sz="1800" dirty="0"/>
          </a:p>
          <a:p>
            <a:endParaRPr lang="ar-JO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3363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AMNIOTIC FLUID INDEX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" y="2835784"/>
            <a:ext cx="7353083" cy="2326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AFI between 5-25 cm is considered </a:t>
            </a:r>
            <a:r>
              <a:rPr lang="en-US" sz="1800" b="1" dirty="0"/>
              <a:t>Normal</a:t>
            </a:r>
            <a:r>
              <a:rPr lang="en-US" sz="1800" dirty="0"/>
              <a:t> 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AFI &lt;5-6 cm is considered as </a:t>
            </a:r>
            <a:r>
              <a:rPr lang="en-US" sz="1800" b="1" dirty="0"/>
              <a:t>Oligohydramnios</a:t>
            </a:r>
            <a:r>
              <a:rPr lang="en-US" sz="1800" dirty="0"/>
              <a:t> 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AFI &gt;25 cm is considered as </a:t>
            </a:r>
            <a:r>
              <a:rPr lang="en-US" sz="1800" b="1" dirty="0"/>
              <a:t>Polyhydramnios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9" y="2586037"/>
            <a:ext cx="2536031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Deepest Vertical Pocket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" y="2835783"/>
            <a:ext cx="7268174" cy="2828599"/>
          </a:xfrm>
        </p:spPr>
        <p:txBody>
          <a:bodyPr>
            <a:normAutofit/>
          </a:bodyPr>
          <a:lstStyle/>
          <a:p>
            <a:r>
              <a:rPr lang="en-US" sz="1800" dirty="0"/>
              <a:t>Single deepest pocket :</a:t>
            </a:r>
          </a:p>
          <a:p>
            <a:r>
              <a:rPr lang="en-US" sz="1800" dirty="0"/>
              <a:t>≤2 cm ……. Oligo</a:t>
            </a:r>
          </a:p>
          <a:p>
            <a:endParaRPr lang="en-US" sz="1800" dirty="0"/>
          </a:p>
          <a:p>
            <a:r>
              <a:rPr lang="en-US" sz="1800" dirty="0"/>
              <a:t>2.1-8 cm ….. Normal</a:t>
            </a:r>
          </a:p>
          <a:p>
            <a:endParaRPr lang="en-US" sz="1800" dirty="0"/>
          </a:p>
          <a:p>
            <a:r>
              <a:rPr lang="en-US" sz="1800" dirty="0">
                <a:latin typeface="Georgia"/>
              </a:rPr>
              <a:t>&gt;8 cm ……… poly</a:t>
            </a:r>
            <a:endParaRPr lang="en-US" sz="1800" dirty="0"/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8" y="2696162"/>
            <a:ext cx="3456709" cy="2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DYE DILUTION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633799"/>
            <a:ext cx="7059168" cy="3285309"/>
          </a:xfrm>
        </p:spPr>
        <p:txBody>
          <a:bodyPr>
            <a:normAutofit/>
          </a:bodyPr>
          <a:lstStyle/>
          <a:p>
            <a:pPr marL="336042" indent="-288036">
              <a:spcBef>
                <a:spcPct val="20000"/>
              </a:spcBef>
              <a:buClr>
                <a:srgbClr val="FF388C"/>
              </a:buClr>
            </a:pPr>
            <a:r>
              <a:rPr lang="en-US" sz="1800" dirty="0">
                <a:solidFill>
                  <a:prstClr val="black"/>
                </a:solidFill>
              </a:rPr>
              <a:t>1- A known volume of dye is injected in the amniotic cavity by amniocentesis  </a:t>
            </a:r>
          </a:p>
          <a:p>
            <a:pPr marL="48006" indent="0">
              <a:spcBef>
                <a:spcPct val="20000"/>
              </a:spcBef>
              <a:buClr>
                <a:srgbClr val="FF388C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   </a:t>
            </a:r>
          </a:p>
          <a:p>
            <a:pPr marL="336042" indent="-288036">
              <a:spcBef>
                <a:spcPct val="20000"/>
              </a:spcBef>
              <a:buClr>
                <a:srgbClr val="FF388C"/>
              </a:buClr>
            </a:pPr>
            <a:r>
              <a:rPr lang="en-US" sz="1800" dirty="0">
                <a:solidFill>
                  <a:prstClr val="black"/>
                </a:solidFill>
              </a:rPr>
              <a:t>2- 20 minutes later a sample of dye is removed  </a:t>
            </a:r>
          </a:p>
          <a:p>
            <a:pPr marL="336042" indent="-288036">
              <a:spcBef>
                <a:spcPct val="20000"/>
              </a:spcBef>
              <a:buClr>
                <a:srgbClr val="FF388C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marL="336042" indent="-288036">
              <a:spcBef>
                <a:spcPct val="20000"/>
              </a:spcBef>
              <a:buClr>
                <a:srgbClr val="FF388C"/>
              </a:buClr>
            </a:pPr>
            <a:r>
              <a:rPr lang="en-US" sz="1800" dirty="0">
                <a:solidFill>
                  <a:prstClr val="black"/>
                </a:solidFill>
              </a:rPr>
              <a:t>3- the degree of dilution is </a:t>
            </a:r>
            <a:r>
              <a:rPr lang="en-US" sz="1800" dirty="0" err="1">
                <a:solidFill>
                  <a:prstClr val="black"/>
                </a:solidFill>
              </a:rPr>
              <a:t>analysed</a:t>
            </a:r>
            <a:r>
              <a:rPr lang="en-US" sz="1800" dirty="0">
                <a:solidFill>
                  <a:prstClr val="black"/>
                </a:solidFill>
              </a:rPr>
              <a:t> by spectrophotometry </a:t>
            </a:r>
          </a:p>
          <a:p>
            <a:pPr marL="336042" indent="-288036">
              <a:spcBef>
                <a:spcPct val="20000"/>
              </a:spcBef>
              <a:buClr>
                <a:srgbClr val="FF388C"/>
              </a:buClr>
            </a:pPr>
            <a:endParaRPr lang="en-US" sz="1800" dirty="0">
              <a:solidFill>
                <a:prstClr val="black"/>
              </a:solidFill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5885"/>
            <a:ext cx="3971108" cy="1374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12" y="4377691"/>
            <a:ext cx="2384624" cy="15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92941"/>
            <a:ext cx="5797296" cy="891540"/>
          </a:xfrm>
        </p:spPr>
        <p:txBody>
          <a:bodyPr/>
          <a:lstStyle/>
          <a:p>
            <a:r>
              <a:rPr lang="en-US" b="1" dirty="0" smtClean="0"/>
              <a:t>Investigation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2072095"/>
            <a:ext cx="8582297" cy="3928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investigation of cases of polyhydramnios should be </a:t>
            </a:r>
            <a:r>
              <a:rPr lang="en-US" sz="1800" dirty="0" err="1"/>
              <a:t>individualised</a:t>
            </a:r>
            <a:r>
              <a:rPr lang="en-US" sz="1800" dirty="0"/>
              <a:t> based on: </a:t>
            </a:r>
          </a:p>
          <a:p>
            <a:pPr marL="0" indent="0">
              <a:buNone/>
            </a:pPr>
            <a:r>
              <a:rPr lang="en-US" sz="1800" dirty="0"/>
              <a:t>1-gestational age</a:t>
            </a:r>
          </a:p>
          <a:p>
            <a:pPr marL="0" indent="0">
              <a:buNone/>
            </a:pPr>
            <a:r>
              <a:rPr lang="en-US" sz="1800" dirty="0"/>
              <a:t>2-polyhydramnios severity</a:t>
            </a:r>
          </a:p>
          <a:p>
            <a:pPr marL="0" indent="0">
              <a:buNone/>
            </a:pPr>
            <a:r>
              <a:rPr lang="en-US" sz="1800" dirty="0"/>
              <a:t>3-maternal and past obstetric history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Sonographic evaluation of the fetus will in the first instance include fetal number, </a:t>
            </a:r>
            <a:r>
              <a:rPr lang="en-US" sz="1800" dirty="0" err="1"/>
              <a:t>chorionicity</a:t>
            </a:r>
            <a:r>
              <a:rPr lang="en-US" sz="1800" dirty="0"/>
              <a:t>, severity of </a:t>
            </a:r>
            <a:r>
              <a:rPr lang="en-US" sz="1800" dirty="0" err="1"/>
              <a:t>hydramnios</a:t>
            </a:r>
            <a:r>
              <a:rPr lang="en-US" sz="1800" dirty="0"/>
              <a:t> and fetal growth.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8595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" y="2640330"/>
            <a:ext cx="7353083" cy="3360420"/>
          </a:xfrm>
        </p:spPr>
        <p:txBody>
          <a:bodyPr>
            <a:noAutofit/>
          </a:bodyPr>
          <a:lstStyle/>
          <a:p>
            <a:r>
              <a:rPr lang="en-GB" sz="1800" dirty="0"/>
              <a:t>1- Diabetes screening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2- </a:t>
            </a:r>
            <a:r>
              <a:rPr lang="en-US" sz="1800" dirty="0"/>
              <a:t>Serological testing to exclude underlying alloimmunisation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3- Serological testing if underlying infectious cause is suspected</a:t>
            </a:r>
          </a:p>
          <a:p>
            <a:r>
              <a:rPr lang="en-US" sz="1800" dirty="0"/>
              <a:t>4- karyotype :  Assessment of </a:t>
            </a:r>
            <a:r>
              <a:rPr lang="en-GB" sz="1800" dirty="0"/>
              <a:t>structural and chromosomal anomalies if diagnosed less than 30 week’s gestation ( fetal medicine referral) </a:t>
            </a:r>
          </a:p>
          <a:p>
            <a:pPr marL="0" indent="0">
              <a:buNone/>
            </a:pPr>
            <a:r>
              <a:rPr lang="en-US" sz="1800" dirty="0"/>
              <a:t>  5- </a:t>
            </a:r>
            <a:r>
              <a:rPr lang="en-US" sz="1800" dirty="0" err="1"/>
              <a:t>Nonstress</a:t>
            </a:r>
            <a:r>
              <a:rPr lang="en-US" sz="1800" dirty="0"/>
              <a:t> test</a:t>
            </a:r>
          </a:p>
          <a:p>
            <a:pPr marL="0" indent="0">
              <a:buNone/>
            </a:pPr>
            <a:r>
              <a:rPr lang="en-US" sz="1800" dirty="0"/>
              <a:t>  6- Biophysical profile.</a:t>
            </a:r>
          </a:p>
          <a:p>
            <a:pPr marL="0" indent="0">
              <a:buNone/>
            </a:pPr>
            <a:r>
              <a:rPr lang="en-US" sz="1800" dirty="0"/>
              <a:t>  7- Doppler ultrasound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8840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1059725"/>
            <a:ext cx="5797296" cy="79683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Antepartum fetal monitoring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2" y="1856558"/>
            <a:ext cx="8993777" cy="4088675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b="1" dirty="0"/>
          </a:p>
          <a:p>
            <a:pPr>
              <a:buNone/>
            </a:pPr>
            <a:r>
              <a:rPr lang="en-US" sz="1800" b="1" dirty="0"/>
              <a:t>Why?</a:t>
            </a:r>
          </a:p>
          <a:p>
            <a:r>
              <a:rPr lang="en-US" sz="1800" dirty="0"/>
              <a:t>The increase in risk of adverse pregnancy outcomes </a:t>
            </a:r>
          </a:p>
          <a:p>
            <a:r>
              <a:rPr lang="en-US" sz="1800" dirty="0"/>
              <a:t>Two- to five-fold increase in risk of perinatal mortality.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/>
              <a:t>Mild To Moderate Polyhydramnios:</a:t>
            </a:r>
          </a:p>
          <a:p>
            <a:pPr>
              <a:buNone/>
            </a:pPr>
            <a:r>
              <a:rPr lang="en-US" sz="1800" dirty="0"/>
              <a:t> (NST) and  (BPP) upon diagnosis        </a:t>
            </a:r>
          </a:p>
          <a:p>
            <a:pPr>
              <a:buNone/>
            </a:pPr>
            <a:r>
              <a:rPr lang="en-US" sz="1800" dirty="0"/>
              <a:t>every 1 to 2 weeks until 37 weeks       </a:t>
            </a:r>
          </a:p>
          <a:p>
            <a:pPr>
              <a:buNone/>
            </a:pPr>
            <a:r>
              <a:rPr lang="en-US" sz="1800" dirty="0"/>
              <a:t>weekly from 37 weeks to delivery</a:t>
            </a:r>
          </a:p>
          <a:p>
            <a:pPr>
              <a:buNone/>
            </a:pPr>
            <a:r>
              <a:rPr lang="en-US" sz="1800" b="1" dirty="0"/>
              <a:t>Severe Polyhydramnios:</a:t>
            </a:r>
          </a:p>
          <a:p>
            <a:pPr>
              <a:buNone/>
            </a:pPr>
            <a:r>
              <a:rPr lang="en-US" sz="1800" dirty="0"/>
              <a:t>NST and BPP every week until delivery</a:t>
            </a:r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323422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632" y="1130101"/>
            <a:ext cx="5797296" cy="89154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1913"/>
            <a:ext cx="7994468" cy="3677195"/>
          </a:xfrm>
        </p:spPr>
        <p:txBody>
          <a:bodyPr>
            <a:noAutofit/>
          </a:bodyPr>
          <a:lstStyle/>
          <a:p>
            <a:r>
              <a:rPr lang="en-US" sz="1800" dirty="0"/>
              <a:t>1- General abdominal discomfort and slight </a:t>
            </a:r>
            <a:r>
              <a:rPr lang="en-US" sz="1800" dirty="0" err="1"/>
              <a:t>dyspnoe</a:t>
            </a:r>
            <a:r>
              <a:rPr lang="en-US" sz="1800" dirty="0"/>
              <a:t> ( in mild cases )</a:t>
            </a:r>
            <a:endParaRPr lang="en-GB" sz="1800" dirty="0"/>
          </a:p>
          <a:p>
            <a:r>
              <a:rPr lang="en-US" sz="1800" dirty="0"/>
              <a:t>2- Marked respiratory distress and severe abdominal symptoms ( moderate to sever)</a:t>
            </a:r>
          </a:p>
          <a:p>
            <a:r>
              <a:rPr lang="en-US" sz="1800" dirty="0"/>
              <a:t>3- Preterm rupture of membranes and preterm </a:t>
            </a:r>
            <a:r>
              <a:rPr lang="en-US" sz="1800" dirty="0" err="1"/>
              <a:t>labour</a:t>
            </a:r>
            <a:endParaRPr lang="en-US" sz="1800" dirty="0"/>
          </a:p>
          <a:p>
            <a:r>
              <a:rPr lang="en-US" sz="1800" dirty="0"/>
              <a:t>4- Placental abruption and cord prolapse</a:t>
            </a:r>
          </a:p>
          <a:p>
            <a:r>
              <a:rPr lang="en-US" sz="1800" dirty="0"/>
              <a:t>5- Maternal </a:t>
            </a:r>
            <a:r>
              <a:rPr lang="en-US" sz="1800" dirty="0" err="1"/>
              <a:t>haemorrhage</a:t>
            </a:r>
            <a:r>
              <a:rPr lang="en-US" sz="1800" dirty="0"/>
              <a:t> secondary to uterine atony</a:t>
            </a:r>
          </a:p>
          <a:p>
            <a:r>
              <a:rPr lang="en-US" sz="1800" dirty="0"/>
              <a:t>6- Fetal malposition &amp; </a:t>
            </a:r>
            <a:r>
              <a:rPr lang="en-US" sz="1800" dirty="0" err="1"/>
              <a:t>malpresentaion</a:t>
            </a:r>
            <a:endParaRPr lang="en-US" sz="1800" dirty="0"/>
          </a:p>
          <a:p>
            <a:r>
              <a:rPr lang="en-US" sz="1800" dirty="0"/>
              <a:t>7- Cesarean delivery &amp; NICU</a:t>
            </a:r>
          </a:p>
          <a:p>
            <a:r>
              <a:rPr lang="en-US" sz="1800" dirty="0"/>
              <a:t>8- Perinatal mortality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676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AMNIOTIC FLUID FUNCTION 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/>
            <a:r>
              <a:rPr lang="en-US" dirty="0" smtClean="0"/>
              <a:t>Essential for fetal growth and development .</a:t>
            </a:r>
          </a:p>
          <a:p>
            <a:pPr marL="514350" indent="-514350" algn="l" rtl="0"/>
            <a:r>
              <a:rPr lang="en-US" dirty="0" smtClean="0"/>
              <a:t>Low resistance environment &gt; freedom of movement &gt; musculoskeletal development .</a:t>
            </a:r>
          </a:p>
          <a:p>
            <a:pPr marL="514350" indent="-514350" algn="l" rtl="0"/>
            <a:r>
              <a:rPr lang="en-US" dirty="0" smtClean="0"/>
              <a:t>Protection from external forces and infection</a:t>
            </a:r>
          </a:p>
          <a:p>
            <a:pPr marL="514350" indent="-514350" algn="l" rtl="0"/>
            <a:r>
              <a:rPr lang="en-US" dirty="0" smtClean="0"/>
              <a:t>Maintain temperature .</a:t>
            </a:r>
          </a:p>
          <a:p>
            <a:pPr marL="514350" indent="-514350" algn="l" rtl="0"/>
            <a:r>
              <a:rPr lang="en-US" dirty="0" smtClean="0"/>
              <a:t>Antibacterial  activity (antimicrobial peptides )</a:t>
            </a:r>
          </a:p>
          <a:p>
            <a:pPr marL="514350" indent="-514350"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</a:t>
            </a:r>
            <a:br>
              <a:rPr lang="en-US" dirty="0" smtClean="0"/>
            </a:b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" y="2835784"/>
            <a:ext cx="7268174" cy="2326487"/>
          </a:xfrm>
        </p:spPr>
        <p:txBody>
          <a:bodyPr>
            <a:normAutofit/>
          </a:bodyPr>
          <a:lstStyle/>
          <a:p>
            <a:r>
              <a:rPr lang="en-US" sz="1800" dirty="0"/>
              <a:t>1- expectantly if asymptomatic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2- </a:t>
            </a:r>
            <a:r>
              <a:rPr lang="en-US" sz="1800" dirty="0" err="1"/>
              <a:t>Amnio</a:t>
            </a:r>
            <a:r>
              <a:rPr lang="en-US" sz="1800" dirty="0"/>
              <a:t>-reduction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3- Prostaglandin synthetase inhibitor .</a:t>
            </a:r>
          </a:p>
          <a:p>
            <a:r>
              <a:rPr lang="en-US" sz="1800" dirty="0"/>
              <a:t>A- Indomethacin. </a:t>
            </a:r>
          </a:p>
          <a:p>
            <a:pPr marL="48006" indent="0">
              <a:buNone/>
            </a:pPr>
            <a:r>
              <a:rPr lang="en-US" sz="1800" dirty="0"/>
              <a:t>  B- </a:t>
            </a:r>
            <a:r>
              <a:rPr lang="en-US" sz="1800" dirty="0" err="1"/>
              <a:t>Sulindac</a:t>
            </a:r>
            <a:r>
              <a:rPr lang="en-US" sz="1800" dirty="0"/>
              <a:t> 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1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Amnio</a:t>
            </a:r>
            <a:r>
              <a:rPr lang="en-US" dirty="0" smtClean="0"/>
              <a:t>-reduction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2" y="2835783"/>
            <a:ext cx="8889274" cy="316496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A procedure where amniocentesis is performed for intentional reduction of amniotic fluid volume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r>
              <a:rPr lang="en-US" sz="1800" dirty="0"/>
              <a:t>The procedure is terminated when the AFI is normalized (generally 15 to 20 cm) or when </a:t>
            </a:r>
            <a:r>
              <a:rPr lang="en-US" sz="1800" dirty="0" err="1"/>
              <a:t>intraamniotic</a:t>
            </a:r>
            <a:r>
              <a:rPr lang="en-US" sz="1800" dirty="0"/>
              <a:t> pressure is less than 20 mmHg .</a:t>
            </a:r>
          </a:p>
          <a:p>
            <a:endParaRPr lang="en-US" sz="1800" dirty="0"/>
          </a:p>
          <a:p>
            <a:r>
              <a:rPr lang="en-US" sz="1800" dirty="0" err="1"/>
              <a:t>Amnioreduction</a:t>
            </a:r>
            <a:r>
              <a:rPr lang="en-US" sz="1800" dirty="0"/>
              <a:t> only if polyhydramnios is both </a:t>
            </a:r>
            <a:r>
              <a:rPr lang="en-US" sz="1800" b="1" dirty="0"/>
              <a:t>severe</a:t>
            </a:r>
            <a:r>
              <a:rPr lang="en-US" sz="1800" dirty="0"/>
              <a:t> and </a:t>
            </a:r>
            <a:r>
              <a:rPr lang="en-US" sz="1800" b="1" dirty="0"/>
              <a:t>symptomatic</a:t>
            </a:r>
            <a:r>
              <a:rPr lang="en-US" sz="1800" dirty="0"/>
              <a:t> (associated with significant maternal discomfort or preterm labor).  </a:t>
            </a:r>
          </a:p>
          <a:p>
            <a:pPr marL="336042" indent="-288036">
              <a:spcBef>
                <a:spcPct val="20000"/>
              </a:spcBef>
              <a:buClr>
                <a:srgbClr val="FF388C"/>
              </a:buClr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6312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540" y="953752"/>
            <a:ext cx="5797296" cy="891540"/>
          </a:xfrm>
        </p:spPr>
        <p:txBody>
          <a:bodyPr/>
          <a:lstStyle/>
          <a:p>
            <a:r>
              <a:rPr lang="en-US" dirty="0" err="1" smtClean="0"/>
              <a:t>Amnio</a:t>
            </a:r>
            <a:r>
              <a:rPr lang="en-US" dirty="0" smtClean="0"/>
              <a:t>-reduction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5292"/>
            <a:ext cx="4075612" cy="208826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56" y="1845293"/>
            <a:ext cx="3679644" cy="2088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109902"/>
            <a:ext cx="4029891" cy="1890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56" y="4109902"/>
            <a:ext cx="3679644" cy="18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1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Amnio</a:t>
            </a:r>
            <a:r>
              <a:rPr lang="en-US" dirty="0" smtClean="0"/>
              <a:t>-reduction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" y="2874972"/>
            <a:ext cx="9070848" cy="312577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Risk factor 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1- preterm pre-</a:t>
            </a:r>
            <a:r>
              <a:rPr lang="en-US" sz="1800" dirty="0" err="1"/>
              <a:t>labour</a:t>
            </a:r>
            <a:r>
              <a:rPr lang="en-US" sz="1800" dirty="0"/>
              <a:t> rupture of membranes </a:t>
            </a:r>
          </a:p>
          <a:p>
            <a:r>
              <a:rPr lang="en-US" sz="1800" dirty="0"/>
              <a:t>2-infection</a:t>
            </a:r>
          </a:p>
          <a:p>
            <a:r>
              <a:rPr lang="en-US" sz="1800" dirty="0"/>
              <a:t>3-placental abruption </a:t>
            </a:r>
          </a:p>
          <a:p>
            <a:r>
              <a:rPr lang="en-US" sz="1800" dirty="0"/>
              <a:t>4- membranous detachment </a:t>
            </a:r>
          </a:p>
          <a:p>
            <a:endParaRPr lang="en-US" sz="1800" dirty="0"/>
          </a:p>
          <a:p>
            <a:r>
              <a:rPr lang="en-US" sz="1800" dirty="0"/>
              <a:t>Furthermore, re-accumulation may develop rapidly and serial re-treatments may be indicated up to every 2–3 days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1754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indomethacin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" y="2835783"/>
            <a:ext cx="8876212" cy="3063730"/>
          </a:xfrm>
        </p:spPr>
        <p:txBody>
          <a:bodyPr>
            <a:normAutofit/>
          </a:bodyPr>
          <a:lstStyle/>
          <a:p>
            <a:r>
              <a:rPr lang="en-US" sz="1800" dirty="0"/>
              <a:t>a prostaglandin synthetase inhibitor, may also be considered as a treatment for severe polyhydramnios </a:t>
            </a:r>
            <a:r>
              <a:rPr lang="en-US" sz="1800" b="1" u="sng" dirty="0"/>
              <a:t>at less than 32 weeks </a:t>
            </a:r>
            <a:r>
              <a:rPr lang="en-US" sz="1800" dirty="0"/>
              <a:t>to reduce maternal symptoms and prolong gestation.</a:t>
            </a:r>
          </a:p>
          <a:p>
            <a:endParaRPr lang="en-US" sz="1800" dirty="0"/>
          </a:p>
          <a:p>
            <a:r>
              <a:rPr lang="en-US" sz="1800" dirty="0"/>
              <a:t> more widely recognised for its role as a tocolytic in the prevention of preterm labor, it also reduces fetal urine production and subsequent AFV.</a:t>
            </a:r>
          </a:p>
          <a:p>
            <a:r>
              <a:rPr lang="en-US" sz="1800" dirty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7504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indomethacin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835783"/>
            <a:ext cx="8823960" cy="3164967"/>
          </a:xfrm>
        </p:spPr>
        <p:txBody>
          <a:bodyPr>
            <a:normAutofit/>
          </a:bodyPr>
          <a:lstStyle/>
          <a:p>
            <a:r>
              <a:rPr lang="en-US" sz="1800" dirty="0"/>
              <a:t>The dose required is determined according to total AFV, ranging from 50 mg/day to 200 mg/day.</a:t>
            </a:r>
          </a:p>
          <a:p>
            <a:endParaRPr lang="en-US" sz="1800" dirty="0"/>
          </a:p>
          <a:p>
            <a:r>
              <a:rPr lang="en-US" sz="1800" dirty="0"/>
              <a:t> Since there is a potential delay in treatment onset (4–20 days), therapy is often commenced after an initial amino-reduction, but subsequently avoids the need for serial invasive procedures.</a:t>
            </a:r>
          </a:p>
          <a:p>
            <a:endParaRPr lang="en-US" sz="1800" dirty="0"/>
          </a:p>
          <a:p>
            <a:r>
              <a:rPr lang="en-US" sz="1800" dirty="0"/>
              <a:t>. Treatment should be used with caution and once AFV has returned to the upper range of normal, treatment is to be stopped immediately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3356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indomethacin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2" y="2835784"/>
            <a:ext cx="7287768" cy="232648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main fetal risks of treatment include:</a:t>
            </a:r>
          </a:p>
          <a:p>
            <a:endParaRPr lang="en-US" sz="1800" dirty="0"/>
          </a:p>
          <a:p>
            <a:r>
              <a:rPr lang="en-US" sz="1800" dirty="0"/>
              <a:t>1- premature closure of the ductus arteriosus</a:t>
            </a:r>
          </a:p>
          <a:p>
            <a:endParaRPr lang="en-US" sz="1800" dirty="0"/>
          </a:p>
          <a:p>
            <a:r>
              <a:rPr lang="en-US" sz="1800" dirty="0"/>
              <a:t>2- intraventricular </a:t>
            </a:r>
            <a:r>
              <a:rPr lang="en-US" sz="1800" dirty="0" err="1"/>
              <a:t>haemorrhage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3-renal failure.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4555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MANAGEMENT OF LABOR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2" y="2472310"/>
            <a:ext cx="8974183" cy="26899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/>
              <a:t>Check Fetal Position </a:t>
            </a:r>
            <a:r>
              <a:rPr lang="en-US" sz="1800" dirty="0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sz="1800" dirty="0"/>
              <a:t>During labor, the fetal position is checked frequently to confirm vertex presentation as the excess amniotic fluid allows greater fetal mobility. Conversion to a breech, compound, or transverse presentation may occur.</a:t>
            </a:r>
          </a:p>
          <a:p>
            <a:pPr>
              <a:buNone/>
            </a:pPr>
            <a:r>
              <a:rPr lang="en-US" sz="1800" b="1" dirty="0"/>
              <a:t>Spontaneous rupture of membranes</a:t>
            </a:r>
            <a:r>
              <a:rPr lang="en-US" sz="1800" b="1" dirty="0">
                <a:sym typeface="Wingdings" pitchFamily="2" charset="2"/>
              </a:rPr>
              <a:t></a:t>
            </a:r>
            <a:r>
              <a:rPr lang="en-US" sz="1800" b="1" dirty="0"/>
              <a:t> </a:t>
            </a:r>
            <a:r>
              <a:rPr lang="en-US" sz="1800" dirty="0"/>
              <a:t>can cause sudden severe uterine decompression with risk of cord prolapse or abruption</a:t>
            </a:r>
          </a:p>
          <a:p>
            <a:pPr algn="ctr">
              <a:buNone/>
            </a:pPr>
            <a:r>
              <a:rPr lang="en-US" sz="1800" b="1" dirty="0"/>
              <a:t>What to do?</a:t>
            </a:r>
          </a:p>
          <a:p>
            <a:r>
              <a:rPr lang="en-US" sz="1800" dirty="0"/>
              <a:t>Gradual abdominal or </a:t>
            </a:r>
            <a:r>
              <a:rPr lang="en-US" sz="1800" dirty="0" err="1"/>
              <a:t>transcervical</a:t>
            </a:r>
            <a:r>
              <a:rPr lang="en-US" sz="1800" dirty="0"/>
              <a:t> </a:t>
            </a:r>
            <a:r>
              <a:rPr lang="en-US" sz="1800" dirty="0" err="1"/>
              <a:t>amnioreduction</a:t>
            </a:r>
            <a:r>
              <a:rPr lang="en-US" sz="1800" dirty="0"/>
              <a:t> with a needle may prevent these complications during labor</a:t>
            </a:r>
          </a:p>
          <a:p>
            <a:r>
              <a:rPr lang="en-US" sz="1800" dirty="0"/>
              <a:t>Fetal Heart Rate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monitored continuously due to increased risk of abnormalities.</a:t>
            </a:r>
          </a:p>
          <a:p>
            <a:pPr>
              <a:buNone/>
            </a:pPr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158579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Induced </a:t>
            </a:r>
            <a:r>
              <a:rPr lang="en-US" b="1" dirty="0" err="1" smtClean="0"/>
              <a:t>labour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" y="2835784"/>
            <a:ext cx="7359614" cy="2326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No absolute contraindication to use of oxytocin or prostaglandins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These agents should be used with Caution :</a:t>
            </a:r>
          </a:p>
          <a:p>
            <a:pPr>
              <a:buNone/>
            </a:pPr>
            <a:r>
              <a:rPr lang="en-US" sz="1800" dirty="0"/>
              <a:t> marked increase in the incidence of postpartum hemorrhage related to atony in patients with polyhydramnios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3829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TIMING OF DELIVERY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63" y="2835783"/>
            <a:ext cx="8739052" cy="30637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/>
              <a:t>Mild to Moderate polyhydramnios with normal NST and BPP: </a:t>
            </a:r>
          </a:p>
          <a:p>
            <a:pPr>
              <a:buNone/>
            </a:pPr>
            <a:r>
              <a:rPr lang="en-US" sz="1800" dirty="0"/>
              <a:t>induce labor at 39 to 40 weeks ; risk of fetal death appears to increase</a:t>
            </a:r>
          </a:p>
          <a:p>
            <a:pPr>
              <a:buNone/>
            </a:pPr>
            <a:r>
              <a:rPr lang="en-US" sz="1800" dirty="0"/>
              <a:t>significantly at term. </a:t>
            </a:r>
          </a:p>
          <a:p>
            <a:pPr>
              <a:buNone/>
            </a:pPr>
            <a:r>
              <a:rPr lang="en-US" sz="1800" b="1" dirty="0"/>
              <a:t>Severe Polyhydramnios :</a:t>
            </a:r>
          </a:p>
          <a:p>
            <a:pPr>
              <a:buNone/>
            </a:pPr>
            <a:r>
              <a:rPr lang="en-US" sz="1800" dirty="0"/>
              <a:t>induce labor at 37 weeks to minimize the risk of umbilical cord</a:t>
            </a:r>
          </a:p>
          <a:p>
            <a:pPr>
              <a:buNone/>
            </a:pPr>
            <a:r>
              <a:rPr lang="en-US" sz="1800" dirty="0"/>
              <a:t>prolapse and/or abruption upon rupture of membranes. </a:t>
            </a:r>
          </a:p>
          <a:p>
            <a:pPr>
              <a:buNone/>
            </a:pPr>
            <a:r>
              <a:rPr lang="en-US" sz="1800" b="1" dirty="0"/>
              <a:t>Severe Polyhydramnios with intolerant maternal symptoms before 37 weeks:</a:t>
            </a:r>
          </a:p>
          <a:p>
            <a:pPr>
              <a:buNone/>
            </a:pPr>
            <a:r>
              <a:rPr lang="en-US" sz="1800" dirty="0"/>
              <a:t>amniocentesis as early as 34 weeks and deliver if the fetal lungs are mature.</a:t>
            </a:r>
          </a:p>
          <a:p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19877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Clinical importance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Screening of fetal malformation (serum alpha fetoprotein)</a:t>
            </a:r>
          </a:p>
          <a:p>
            <a:pPr algn="l" rtl="0"/>
            <a:r>
              <a:rPr lang="en-US" dirty="0" smtClean="0"/>
              <a:t>Assessment of fetal well-being .</a:t>
            </a:r>
          </a:p>
          <a:p>
            <a:pPr algn="l" rtl="0"/>
            <a:r>
              <a:rPr lang="en-US" dirty="0" smtClean="0"/>
              <a:t>Diagnosis of PROM (fern test )</a:t>
            </a:r>
          </a:p>
          <a:p>
            <a:pPr algn="l" rtl="0"/>
            <a:r>
              <a:rPr lang="en-US" dirty="0" smtClean="0"/>
              <a:t>Assessment of fetal lung maturity (</a:t>
            </a:r>
            <a:r>
              <a:rPr lang="en-US" b="1" dirty="0" smtClean="0"/>
              <a:t>L/S ratio ) 32-33 w </a:t>
            </a:r>
            <a:r>
              <a:rPr lang="en-US" b="1" dirty="0"/>
              <a:t/>
            </a:r>
            <a:br>
              <a:rPr lang="en-US" b="1" dirty="0"/>
            </a:br>
            <a:endParaRPr lang="en-US" dirty="0" smtClean="0"/>
          </a:p>
        </p:txBody>
      </p:sp>
      <p:pic>
        <p:nvPicPr>
          <p:cNvPr id="4" name="Picture 3" descr="Dried-amniotic-fluid-on-a-slide-demonstrating-a-positive-fern-test-with-an-arborization.p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873963"/>
            <a:ext cx="6786610" cy="29840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00628" y="2857496"/>
            <a:ext cx="292895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Down Arrow 7"/>
          <p:cNvSpPr/>
          <p:nvPr/>
        </p:nvSpPr>
        <p:spPr>
          <a:xfrm>
            <a:off x="8001024" y="3071810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Rectangle 8"/>
          <p:cNvSpPr/>
          <p:nvPr/>
        </p:nvSpPr>
        <p:spPr>
          <a:xfrm>
            <a:off x="0" y="5429264"/>
            <a:ext cx="25002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JO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JO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arborization</a:t>
            </a:r>
          </a:p>
          <a:p>
            <a:pPr algn="ctr"/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Like fern plant</a:t>
            </a:r>
            <a:endParaRPr lang="en-US" sz="2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9" y="2835783"/>
            <a:ext cx="8987246" cy="3164967"/>
          </a:xfrm>
        </p:spPr>
        <p:txBody>
          <a:bodyPr>
            <a:normAutofit/>
          </a:bodyPr>
          <a:lstStyle/>
          <a:p>
            <a:r>
              <a:rPr lang="en-US" sz="1800" dirty="0"/>
              <a:t>● Polyhydramnios prevalence is 1–2 per cent.</a:t>
            </a:r>
          </a:p>
          <a:p>
            <a:r>
              <a:rPr lang="en-US" sz="1800" dirty="0"/>
              <a:t> ● For late second to early third trimester, MPD &gt;8 cm, AFI ³25 cm, or &gt;95th centile for gestational age is diagnostic. </a:t>
            </a:r>
          </a:p>
          <a:p>
            <a:r>
              <a:rPr lang="en-US" sz="1800" dirty="0"/>
              <a:t>● Idiopathic polyhydramnios remains the most common </a:t>
            </a:r>
            <a:r>
              <a:rPr lang="en-US" sz="1800" dirty="0" err="1"/>
              <a:t>aetiology</a:t>
            </a:r>
            <a:r>
              <a:rPr lang="en-US" sz="1800" dirty="0"/>
              <a:t>. </a:t>
            </a:r>
          </a:p>
          <a:p>
            <a:r>
              <a:rPr lang="en-US" sz="1800" dirty="0"/>
              <a:t>● Polyhydramnios is positively associated with an increased fetal birthweight.</a:t>
            </a:r>
          </a:p>
          <a:p>
            <a:r>
              <a:rPr lang="en-US" sz="1800" dirty="0"/>
              <a:t>● Maternal complications relate primarily to excessive uterine distension. </a:t>
            </a:r>
          </a:p>
          <a:p>
            <a:r>
              <a:rPr lang="en-US" sz="1800" dirty="0"/>
              <a:t>● Polyhydramnios severity is positively associated with an increased risk of an underlying congenital anomaly.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301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B197474-4B70-4960-A8F2-730723583D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8950" y="709613"/>
            <a:ext cx="7591425" cy="1905000"/>
          </a:xfrm>
        </p:spPr>
        <p:txBody>
          <a:bodyPr/>
          <a:lstStyle/>
          <a:p>
            <a:r>
              <a:rPr lang="en-US" altLang="en-US" sz="5000">
                <a:latin typeface="Comic Sans MS" panose="030F0702030302020204" pitchFamily="66" charset="0"/>
              </a:rPr>
              <a:t>OLIGOHYDRAMNIOS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DED60C31-D361-42C2-823C-DF863E7D44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6621463" cy="862013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Done by </a:t>
            </a:r>
            <a:r>
              <a:rPr lang="en-US" dirty="0" err="1"/>
              <a:t>ahmad</a:t>
            </a:r>
            <a:r>
              <a:rPr lang="en-US" dirty="0"/>
              <a:t> </a:t>
            </a:r>
            <a:r>
              <a:rPr lang="en-US" dirty="0" err="1"/>
              <a:t>almaasfeh</a:t>
            </a:r>
            <a:endParaRPr lang="en-US" dirty="0"/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Supervised by dr </a:t>
            </a:r>
            <a:r>
              <a:rPr lang="en-US" dirty="0" err="1"/>
              <a:t>hashem</a:t>
            </a:r>
            <a:r>
              <a:rPr lang="en-US"/>
              <a:t> YASEEN</a:t>
            </a:r>
            <a:endParaRPr lang="en-US" dirty="0"/>
          </a:p>
        </p:txBody>
      </p:sp>
      <p:sp>
        <p:nvSpPr>
          <p:cNvPr id="8196" name="Slide Number Placeholder 5">
            <a:extLst>
              <a:ext uri="{FF2B5EF4-FFF2-40B4-BE49-F238E27FC236}">
                <a16:creationId xmlns="" xmlns:a16="http://schemas.microsoft.com/office/drawing/2014/main" id="{3AF26FED-6B8A-477A-AC45-58F2409A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36B28F2-D22D-4D44-BFE9-6F7C946B647A}" type="slidenum">
              <a:rPr lang="en-US" altLang="en-US" sz="1000">
                <a:latin typeface="Tahoma" panose="020B0604030504040204" pitchFamily="34" charset="0"/>
              </a:rPr>
              <a:pPr/>
              <a:t>41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B87AEF-FAE1-4264-BF58-BFF382D2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03" y="679450"/>
            <a:ext cx="7095881" cy="4435764"/>
          </a:xfrm>
        </p:spPr>
        <p:txBody>
          <a:bodyPr rtlCol="0">
            <a:normAutofit/>
          </a:bodyPr>
          <a:lstStyle/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TOPICS :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DEFINITION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INCIDENCE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AETIOLOGY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SIGN &amp; SYMPTOMES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COMPLICATION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MANEGMENT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37696A-6967-4E42-959B-766B4562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D09668C-7602-4974-80D7-C9538756F260}" type="slidenum">
              <a:rPr lang="en-US" altLang="en-US" sz="2800">
                <a:solidFill>
                  <a:srgbClr val="FFFFFF"/>
                </a:solidFill>
              </a:rPr>
              <a:pPr/>
              <a:t>42</a:t>
            </a:fld>
            <a:endParaRPr lang="en-US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421E8E05-B482-49F2-A423-7B63FA8D7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39825"/>
          </a:xfrm>
        </p:spPr>
        <p:txBody>
          <a:bodyPr/>
          <a:lstStyle/>
          <a:p>
            <a:r>
              <a:rPr lang="en-US" altLang="en-US" sz="3800">
                <a:latin typeface="Comic Sans MS" panose="030F0702030302020204" pitchFamily="66" charset="0"/>
              </a:rPr>
              <a:t>PHYSIOLOGY OF AMNIOTIC FLUID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B0E06ED2-DA86-409F-88CF-C880706BF4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11268" name="Picture 6" descr="normal19">
            <a:extLst>
              <a:ext uri="{FF2B5EF4-FFF2-40B4-BE49-F238E27FC236}">
                <a16:creationId xmlns="" xmlns:a16="http://schemas.microsoft.com/office/drawing/2014/main" id="{2A893AE4-846A-494A-A508-D20283B33E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  <p:sp>
        <p:nvSpPr>
          <p:cNvPr id="11269" name="Slide Number Placeholder 6">
            <a:extLst>
              <a:ext uri="{FF2B5EF4-FFF2-40B4-BE49-F238E27FC236}">
                <a16:creationId xmlns="" xmlns:a16="http://schemas.microsoft.com/office/drawing/2014/main" id="{E448CCF2-7E97-42DE-A003-0F2C9D175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0318956-1ABA-475E-955C-C932B17E28C6}" type="slidenum">
              <a:rPr lang="en-US" altLang="en-US" sz="1000">
                <a:latin typeface="Tahoma" panose="020B0604030504040204" pitchFamily="34" charset="0"/>
              </a:rPr>
              <a:pPr/>
              <a:t>43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27FD0B82-ABEF-42B0-9EA2-5739EF7A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Picture 2">
            <a:extLst>
              <a:ext uri="{FF2B5EF4-FFF2-40B4-BE49-F238E27FC236}">
                <a16:creationId xmlns="" xmlns:a16="http://schemas.microsoft.com/office/drawing/2014/main" id="{6D97FD84-77D2-4BFA-9B81-EB4C4BF3D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20430" r="10938" b="7527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Footer Placeholder 3">
            <a:extLst>
              <a:ext uri="{FF2B5EF4-FFF2-40B4-BE49-F238E27FC236}">
                <a16:creationId xmlns="" xmlns:a16="http://schemas.microsoft.com/office/drawing/2014/main" id="{7FD64F15-3F25-47F4-BE8E-EFF247F4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008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Dr Mona Shroff                                            www.obgyntoday.info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="" xmlns:a16="http://schemas.microsoft.com/office/drawing/2014/main" id="{2BD0EECD-EFC2-4B53-A739-6E41A4AD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BA340E4-321E-47F6-A484-F1ACA36D4F73}" type="slidenum">
              <a:rPr lang="en-US" altLang="en-US" sz="1000">
                <a:latin typeface="Tahoma" panose="020B0604030504040204" pitchFamily="34" charset="0"/>
              </a:rPr>
              <a:pPr/>
              <a:t>44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="" xmlns:a16="http://schemas.microsoft.com/office/drawing/2014/main" id="{D7BBE379-88CF-434E-B9AE-87B56169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Amniotic fluid volume</a:t>
            </a:r>
          </a:p>
        </p:txBody>
      </p:sp>
      <p:sp>
        <p:nvSpPr>
          <p:cNvPr id="15363" name="Content Placeholder 4">
            <a:extLst>
              <a:ext uri="{FF2B5EF4-FFF2-40B4-BE49-F238E27FC236}">
                <a16:creationId xmlns="" xmlns:a16="http://schemas.microsoft.com/office/drawing/2014/main" id="{4D71CD8C-E7EA-426E-9995-CF73466C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8 weeks : 15 ml,increases 10 ml/wk</a:t>
            </a:r>
          </a:p>
          <a:p>
            <a:r>
              <a:rPr lang="en-US" altLang="en-US" sz="4000">
                <a:latin typeface="Comic Sans MS" panose="030F0702030302020204" pitchFamily="66" charset="0"/>
              </a:rPr>
              <a:t>17 wks :250 ml ,increases 50 ml/wk</a:t>
            </a:r>
          </a:p>
          <a:p>
            <a:r>
              <a:rPr lang="en-US" altLang="en-US" sz="4000">
                <a:latin typeface="Comic Sans MS" panose="030F0702030302020204" pitchFamily="66" charset="0"/>
              </a:rPr>
              <a:t>28-38 wks :750-1000ml (decreases after 34 wks)</a:t>
            </a:r>
          </a:p>
          <a:p>
            <a:r>
              <a:rPr lang="en-US" altLang="en-US" sz="4000">
                <a:latin typeface="Comic Sans MS" panose="030F0702030302020204" pitchFamily="66" charset="0"/>
              </a:rPr>
              <a:t>42 wks&lt;500ml</a:t>
            </a:r>
          </a:p>
        </p:txBody>
      </p:sp>
      <p:sp>
        <p:nvSpPr>
          <p:cNvPr id="15364" name="Slide Number Placeholder 2">
            <a:extLst>
              <a:ext uri="{FF2B5EF4-FFF2-40B4-BE49-F238E27FC236}">
                <a16:creationId xmlns="" xmlns:a16="http://schemas.microsoft.com/office/drawing/2014/main" id="{D00D4E29-B8AD-433E-86F7-959DD5A8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1CBD37E-C139-48EA-BEF8-61A28849B51D}" type="slidenum">
              <a:rPr lang="en-US" altLang="en-US" sz="1000">
                <a:latin typeface="Tahoma" panose="020B0604030504040204" pitchFamily="34" charset="0"/>
              </a:rPr>
              <a:pPr/>
              <a:t>45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46EAAC19-CFD1-4BE1-834A-9FBB23C61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DEFINITION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6D7C951C-2F48-44A6-99AB-B4D67DCEC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149725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err="1">
                <a:latin typeface="Comic Sans MS" panose="030F0702030302020204" pitchFamily="66" charset="0"/>
              </a:rPr>
              <a:t>Oligohydraminous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referes</a:t>
            </a:r>
            <a:r>
              <a:rPr lang="en-US" sz="2800" dirty="0">
                <a:latin typeface="Comic Sans MS" panose="030F0702030302020204" pitchFamily="66" charset="0"/>
              </a:rPr>
              <a:t> to amniotic fluid volume that is less than expected for gestational age.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>
                <a:latin typeface="Comic Sans MS" panose="030F0702030302020204" pitchFamily="66" charset="0"/>
              </a:rPr>
              <a:t>AMNIOTIC FLUID INDEX &lt;  5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>
                <a:latin typeface="Comic Sans MS" panose="030F0702030302020204" pitchFamily="66" charset="0"/>
              </a:rPr>
              <a:t>SINGLE VERTICAL POCKET &lt; 2 </a:t>
            </a:r>
            <a:r>
              <a:rPr lang="en-US" sz="2800" dirty="0" err="1">
                <a:latin typeface="Comic Sans MS" panose="030F0702030302020204" pitchFamily="66" charset="0"/>
              </a:rPr>
              <a:t>cms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>
                <a:latin typeface="Comic Sans MS" panose="030F0702030302020204" pitchFamily="66" charset="0"/>
              </a:rPr>
              <a:t>Amniotic fluid volume of less than 500 mL at 32-36 weeks' gestation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="" xmlns:a16="http://schemas.microsoft.com/office/drawing/2014/main" id="{3995F4D7-E504-499E-A58E-CCF09384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6667B10-5388-4B43-9A42-01172338A20F}" type="slidenum">
              <a:rPr lang="en-US" altLang="en-US" sz="1000">
                <a:latin typeface="Tahoma" panose="020B0604030504040204" pitchFamily="34" charset="0"/>
              </a:rPr>
              <a:pPr/>
              <a:t>46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AC995A26-17AC-4809-A20E-F50EC721E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36787"/>
          </a:xfrm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INCIDENCE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B257386F-138F-4946-A1B3-47AA52952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               </a:t>
            </a:r>
            <a:r>
              <a:rPr lang="en-US" altLang="en-US" sz="6000">
                <a:latin typeface="Comic Sans MS" panose="030F0702030302020204" pitchFamily="66" charset="0"/>
              </a:rPr>
              <a:t>0.5 – 5%</a:t>
            </a:r>
            <a:endParaRPr lang="en-US" altLang="en-US"/>
          </a:p>
        </p:txBody>
      </p:sp>
      <p:sp>
        <p:nvSpPr>
          <p:cNvPr id="18436" name="Slide Number Placeholder 5">
            <a:extLst>
              <a:ext uri="{FF2B5EF4-FFF2-40B4-BE49-F238E27FC236}">
                <a16:creationId xmlns="" xmlns:a16="http://schemas.microsoft.com/office/drawing/2014/main" id="{A3B31F87-D128-4B7E-8D67-2E077F61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D5769A3-F22D-44E0-80ED-ABFD8D6948D9}" type="slidenum">
              <a:rPr lang="en-US" altLang="en-US" sz="1000">
                <a:latin typeface="Tahoma" panose="020B0604030504040204" pitchFamily="34" charset="0"/>
              </a:rPr>
              <a:pPr/>
              <a:t>47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3D463BA0-80DA-4B47-B2B4-5F669E923E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81000" y="401638"/>
            <a:ext cx="8229600" cy="1139825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AETIOLOGY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="" xmlns:a16="http://schemas.microsoft.com/office/drawing/2014/main" id="{4A31B8E1-C92B-4EAB-A0CC-83A229583A9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5562600" cy="24177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PREGNANCY COMPLICATION</a:t>
            </a:r>
          </a:p>
          <a:p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PPROM (common cause )</a:t>
            </a:r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SROM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POSTTERM PREGNANCY (&gt;42W)</a:t>
            </a:r>
          </a:p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484" name="Rectangle 7">
            <a:extLst>
              <a:ext uri="{FF2B5EF4-FFF2-40B4-BE49-F238E27FC236}">
                <a16:creationId xmlns="" xmlns:a16="http://schemas.microsoft.com/office/drawing/2014/main" id="{F94CAEA5-98F9-4FFE-B275-F194CED65E3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390525" y="4005263"/>
            <a:ext cx="7229475" cy="21891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MATERNAL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HTN (PET)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CHRONIC KIDNEY DISEASE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MATERNAL DEHYDRATION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20485" name="Slide Number Placeholder 8">
            <a:extLst>
              <a:ext uri="{FF2B5EF4-FFF2-40B4-BE49-F238E27FC236}">
                <a16:creationId xmlns="" xmlns:a16="http://schemas.microsoft.com/office/drawing/2014/main" id="{6123FACF-DFF6-47BE-AD86-C066F1AFC8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818DC69-EB28-444D-8B2E-EEAFB1E00CC8}" type="slidenum">
              <a:rPr lang="en-US" altLang="en-US" sz="1000">
                <a:latin typeface="Tahoma" panose="020B0604030504040204" pitchFamily="34" charset="0"/>
              </a:rPr>
              <a:pPr/>
              <a:t>48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20486" name="TextBox 1">
            <a:extLst>
              <a:ext uri="{FF2B5EF4-FFF2-40B4-BE49-F238E27FC236}">
                <a16:creationId xmlns="" xmlns:a16="http://schemas.microsoft.com/office/drawing/2014/main" id="{C27BFAAF-4C5D-447E-B740-30489C93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2852738"/>
            <a:ext cx="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43EBC4-AF09-4A41-A570-E90EE66D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3ABFAF7-14B6-4DD1-A78C-9373CCDC246C}" type="slidenum">
              <a:rPr lang="en-US" altLang="en-US" sz="2800">
                <a:solidFill>
                  <a:srgbClr val="FFFFFF"/>
                </a:solidFill>
              </a:rPr>
              <a:pPr/>
              <a:t>49</a:t>
            </a:fld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0C01B1CA-D54E-4787-B8E5-04F5F05C4EBF}"/>
              </a:ext>
            </a:extLst>
          </p:cNvPr>
          <p:cNvSpPr txBox="1">
            <a:spLocks noChangeArrowheads="1"/>
          </p:cNvSpPr>
          <p:nvPr/>
        </p:nvSpPr>
        <p:spPr>
          <a:xfrm>
            <a:off x="200025" y="295275"/>
            <a:ext cx="8194675" cy="610552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sz="7000" dirty="0">
                <a:latin typeface="Comic Sans MS" panose="030F0702030302020204" pitchFamily="66" charset="0"/>
              </a:rPr>
              <a:t>FETAL</a:t>
            </a:r>
          </a:p>
          <a:p>
            <a:pPr fontAlgn="auto">
              <a:defRPr/>
            </a:pPr>
            <a:r>
              <a:rPr lang="en-US" sz="3600" dirty="0">
                <a:latin typeface="Comic Sans MS" panose="030F0702030302020204" pitchFamily="66" charset="0"/>
              </a:rPr>
              <a:t>IUGR</a:t>
            </a:r>
          </a:p>
          <a:p>
            <a:pPr fontAlgn="auto">
              <a:defRPr/>
            </a:pPr>
            <a:r>
              <a:rPr lang="en-US" sz="3600" dirty="0">
                <a:latin typeface="Comic Sans MS" panose="030F0702030302020204" pitchFamily="66" charset="0"/>
              </a:rPr>
              <a:t>TTTS</a:t>
            </a:r>
          </a:p>
          <a:p>
            <a:pPr fontAlgn="auto">
              <a:defRPr/>
            </a:pPr>
            <a:r>
              <a:rPr lang="en-US" sz="3600" dirty="0">
                <a:latin typeface="Comic Sans MS" panose="030F0702030302020204" pitchFamily="66" charset="0"/>
              </a:rPr>
              <a:t>RENAL AGENESIS</a:t>
            </a:r>
          </a:p>
          <a:p>
            <a:pPr fontAlgn="auto">
              <a:defRPr/>
            </a:pPr>
            <a:r>
              <a:rPr lang="en-US" sz="3600" dirty="0">
                <a:latin typeface="Comic Sans MS" panose="030F0702030302020204" pitchFamily="66" charset="0"/>
              </a:rPr>
              <a:t>URETHRAL OBESTRACTION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fontAlgn="auto">
              <a:buFont typeface="Wingdings 3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auto">
              <a:buFont typeface="Wingdings 3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auto">
              <a:buFont typeface="Wingdings 3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auto">
              <a:buFont typeface="Wingdings 3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sz="5900" dirty="0">
                <a:latin typeface="Comic Sans MS" panose="030F0702030302020204" pitchFamily="66" charset="0"/>
              </a:rPr>
              <a:t>DRUGS</a:t>
            </a:r>
          </a:p>
          <a:p>
            <a:pPr fontAlgn="auto">
              <a:defRPr/>
            </a:pPr>
            <a:r>
              <a:rPr lang="en-US" sz="3300" dirty="0">
                <a:latin typeface="Comic Sans MS" panose="030F0702030302020204" pitchFamily="66" charset="0"/>
              </a:rPr>
              <a:t>Indomethacin</a:t>
            </a:r>
          </a:p>
          <a:p>
            <a:pPr fontAlgn="auto">
              <a:defRPr/>
            </a:pPr>
            <a:r>
              <a:rPr lang="en-US" sz="3300" dirty="0">
                <a:latin typeface="Comic Sans MS" panose="030F0702030302020204" pitchFamily="66" charset="0"/>
              </a:rPr>
              <a:t>ACE INHIBITORS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sz="1400" b="1" dirty="0">
              <a:latin typeface="Comic Sans MS" panose="030F0702030302020204" pitchFamily="66" charset="0"/>
            </a:endParaRP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sz="5900" dirty="0">
                <a:latin typeface="Comic Sans MS" panose="030F0702030302020204" pitchFamily="66" charset="0"/>
              </a:rPr>
              <a:t>IDIOPATHIC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auto">
              <a:buFont typeface="Wingdings 3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Amniotic fluid homeostasis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4824426"/>
          </a:xfrm>
        </p:spPr>
        <p:txBody>
          <a:bodyPr/>
          <a:lstStyle/>
          <a:p>
            <a:pPr algn="l" rtl="0"/>
            <a:r>
              <a:rPr lang="en-US" dirty="0" smtClean="0"/>
              <a:t>Total AF volume = inflow + outflow into amniotic space</a:t>
            </a:r>
          </a:p>
          <a:p>
            <a:pPr algn="l" rtl="0"/>
            <a:r>
              <a:rPr lang="en-US" dirty="0" smtClean="0"/>
              <a:t>Till approximately  33 w AF production increases in non linear rate </a:t>
            </a:r>
          </a:p>
          <a:p>
            <a:pPr algn="l" rtl="0"/>
            <a:r>
              <a:rPr lang="en-US" dirty="0" smtClean="0"/>
              <a:t>From 36 w &gt; reduction in total AFV observed with rapid decline from 41w</a:t>
            </a:r>
            <a:endParaRPr lang="ar-JO" dirty="0" smtClean="0"/>
          </a:p>
          <a:p>
            <a:pPr algn="l" rtl="0"/>
            <a:r>
              <a:rPr lang="en-US" dirty="0" smtClean="0"/>
              <a:t>At 22 w median AFV approximately 600 ml , reaching 800 ml at its peak before declining to 700 ml by 40 w .</a:t>
            </a:r>
          </a:p>
          <a:p>
            <a:pPr algn="l" rtl="0"/>
            <a:r>
              <a:rPr lang="en-US" dirty="0" smtClean="0"/>
              <a:t>in late gestation approximately 1000 ml fluids flow into and out of amniotic compartment daily 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BD38864-9D9C-F240-A1FC-9DD33BAD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صورة 6">
            <a:extLst>
              <a:ext uri="{FF2B5EF4-FFF2-40B4-BE49-F238E27FC236}">
                <a16:creationId xmlns="" xmlns:a16="http://schemas.microsoft.com/office/drawing/2014/main" id="{D1D07075-2E76-4543-AA86-48BF1E5B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4"/>
            <a:ext cx="9144000" cy="6950364"/>
          </a:xfrm>
        </p:spPr>
      </p:pic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1445CA24-1AAF-6B43-BA08-1461F726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1DAB-C5A8-4781-A926-35217DF2A3C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43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51C3542E-15D2-49AB-B24A-DFAAD403DEB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04800" y="838200"/>
            <a:ext cx="7772400" cy="5292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</a:t>
            </a:r>
            <a:r>
              <a:rPr lang="en-US" altLang="en-US" sz="4000">
                <a:latin typeface="Comic Sans MS" panose="030F0702030302020204" pitchFamily="66" charset="0"/>
              </a:rPr>
              <a:t>SIGNS AND SYMPTOMS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40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*NO SPECIFIC SYMPTOMS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Comic Sans MS" panose="030F0702030302020204" pitchFamily="66" charset="0"/>
              </a:rPr>
              <a:t>*leaking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Comic Sans MS" panose="030F0702030302020204" pitchFamily="66" charset="0"/>
              </a:rPr>
              <a:t>*Less fetal movements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>
                <a:latin typeface="Comic Sans MS" panose="030F0702030302020204" pitchFamily="66" charset="0"/>
              </a:rPr>
              <a:t>*Uterus – small for date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>
                <a:latin typeface="Comic Sans MS" panose="030F0702030302020204" pitchFamily="66" charset="0"/>
              </a:rPr>
              <a:t>*Malpresentations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>
                <a:latin typeface="Comic Sans MS" panose="030F0702030302020204" pitchFamily="66" charset="0"/>
              </a:rPr>
              <a:t>*IUGR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="" xmlns:a16="http://schemas.microsoft.com/office/drawing/2014/main" id="{3280290C-0F48-4B02-B2BE-F46F7861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0C4738A-753E-4AB5-98E9-3E771D0B2C82}" type="slidenum">
              <a:rPr lang="en-US" altLang="en-US" sz="1000">
                <a:latin typeface="Tahoma" panose="020B0604030504040204" pitchFamily="34" charset="0"/>
              </a:rPr>
              <a:pPr/>
              <a:t>51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15D171CA-3EDB-4BBB-AD32-362F2D9A0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USG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="" xmlns:a16="http://schemas.microsoft.com/office/drawing/2014/main" id="{BFB0D1A4-3BE5-4DD5-9A2D-795731C292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METHODS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MVP          &lt;2 cms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               (&lt;1 severe)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AFI            &lt;5 cms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            (5-8 borderline)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25604" name="Picture 6" descr="images">
            <a:extLst>
              <a:ext uri="{FF2B5EF4-FFF2-40B4-BE49-F238E27FC236}">
                <a16:creationId xmlns="" xmlns:a16="http://schemas.microsoft.com/office/drawing/2014/main" id="{D8BE205D-2119-47D1-A101-28B04901EF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572000" cy="4495800"/>
          </a:xfrm>
          <a:noFill/>
        </p:spPr>
      </p:pic>
      <p:sp>
        <p:nvSpPr>
          <p:cNvPr id="25605" name="Slide Number Placeholder 6">
            <a:extLst>
              <a:ext uri="{FF2B5EF4-FFF2-40B4-BE49-F238E27FC236}">
                <a16:creationId xmlns="" xmlns:a16="http://schemas.microsoft.com/office/drawing/2014/main" id="{0C0A3159-4BDE-4F82-9EB4-5785AED8B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4DBFC97-5FB1-4267-822A-1481E2F47F20}" type="slidenum">
              <a:rPr lang="en-US" altLang="en-US" sz="1000">
                <a:latin typeface="Tahoma" panose="020B0604030504040204" pitchFamily="34" charset="0"/>
              </a:rPr>
              <a:pPr/>
              <a:t>52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>
            <a:extLst>
              <a:ext uri="{FF2B5EF4-FFF2-40B4-BE49-F238E27FC236}">
                <a16:creationId xmlns="" xmlns:a16="http://schemas.microsoft.com/office/drawing/2014/main" id="{78979B73-B78C-4ADD-B541-82E9102F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Lucida Handwriting" panose="03010101010101010101" pitchFamily="66" charset="0"/>
              </a:rPr>
              <a:t>Technique of AFI</a:t>
            </a:r>
          </a:p>
        </p:txBody>
      </p:sp>
      <p:sp>
        <p:nvSpPr>
          <p:cNvPr id="27651" name="Content Placeholder 7">
            <a:extLst>
              <a:ext uri="{FF2B5EF4-FFF2-40B4-BE49-F238E27FC236}">
                <a16:creationId xmlns="" xmlns:a16="http://schemas.microsoft.com/office/drawing/2014/main" id="{0FAF3A21-4551-4F80-8386-15736800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Uterus divided into 4 quadrants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Transducer in vertical plane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Sum of 4 quadrants max pocket depth excluding cord &amp; limbs.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Prior to 20 wks 2 halves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52" name="Slide Number Placeholder 5">
            <a:extLst>
              <a:ext uri="{FF2B5EF4-FFF2-40B4-BE49-F238E27FC236}">
                <a16:creationId xmlns="" xmlns:a16="http://schemas.microsoft.com/office/drawing/2014/main" id="{8838D531-C609-484F-88AB-202E8D41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8BDD9A6-48FD-4181-9282-63599442100A}" type="slidenum">
              <a:rPr lang="en-US" altLang="en-US" sz="1000">
                <a:latin typeface="Tahoma" panose="020B0604030504040204" pitchFamily="34" charset="0"/>
              </a:rPr>
              <a:pPr/>
              <a:t>53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A2A522DB-323B-4741-9A64-C15F3AEE6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3800"/>
              <a:t>COMPLICATIONS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="" xmlns:a16="http://schemas.microsoft.com/office/drawing/2014/main" id="{9C06E85A-E1D1-42E4-8508-DFCD0C9B7BF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9475" y="1063625"/>
            <a:ext cx="5638800" cy="594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FETAL</a:t>
            </a:r>
            <a:endParaRPr lang="en-US" alt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Abortion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Prematurity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IUFD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Deformities –clubfoot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err="1">
                <a:latin typeface="Comic Sans MS" panose="030F0702030302020204" pitchFamily="66" charset="0"/>
              </a:rPr>
              <a:t>Malpresentations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Fetal stress (MSAF – MAS)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="" xmlns:a16="http://schemas.microsoft.com/office/drawing/2014/main" id="{3BC6282A-1722-4D61-A663-7A63EDFE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6998769-3564-4134-924F-D47753D3487B}" type="slidenum">
              <a:rPr lang="en-US" altLang="en-US" sz="1000">
                <a:latin typeface="Tahoma" panose="020B0604030504040204" pitchFamily="34" charset="0"/>
              </a:rPr>
              <a:pPr/>
              <a:t>54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F8C17ED-6EA0-1742-86C2-5ED2F6A1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5BFE-DCC9-4D7E-9B04-B4AFC49B5475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A6F48270-EB8C-DB4F-9CBD-6724F62066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42791" y="513485"/>
            <a:ext cx="4564027" cy="5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MATERNAL</a:t>
            </a:r>
            <a:endParaRPr lang="ar-SA" altLang="en-US" sz="3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ar-SA" altLang="en-US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*Increased morbidity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*Prolonged labour: uterine inertia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*Increased operative intervention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7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ownload">
            <a:extLst>
              <a:ext uri="{FF2B5EF4-FFF2-40B4-BE49-F238E27FC236}">
                <a16:creationId xmlns="" xmlns:a16="http://schemas.microsoft.com/office/drawing/2014/main" id="{B767C3A7-B4A5-4ED5-B46E-4A85DD0D4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57250"/>
            <a:ext cx="68659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3B20D5B4-73D5-4297-8623-ED3C07746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MANAGEMENT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7F4AEF90-E09C-4608-A343-9521AA4C50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Lucida Handwriting" panose="03010101010101010101" pitchFamily="66" charset="0"/>
              </a:rPr>
              <a:t>DEPENDS UPON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Monotype Corsiva" panose="03010101010201010101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AETIOLOGY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GESTATIONAL AGE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SEVERITY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FETAL STATUS &amp; WELL BEING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="" xmlns:a16="http://schemas.microsoft.com/office/drawing/2014/main" id="{21B82C8E-6C0C-42FA-928E-E3E06C8F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178B61F-59E0-47AB-A4EB-ED03772CB88A}" type="slidenum">
              <a:rPr lang="en-US" altLang="en-US" sz="1000">
                <a:latin typeface="Tahoma" panose="020B0604030504040204" pitchFamily="34" charset="0"/>
              </a:rPr>
              <a:pPr/>
              <a:t>57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F11DE039-7487-4643-A10F-59549991A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DETERMINE AETIOLOGY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E3DCA951-695A-4660-ACF1-F634F3AF8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R/O </a:t>
            </a: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PROM</a:t>
            </a:r>
          </a:p>
          <a:p>
            <a:r>
              <a:rPr lang="en-US" altLang="en-US" dirty="0" smtClean="0">
                <a:latin typeface="Comic Sans MS" panose="030F0702030302020204" pitchFamily="66" charset="0"/>
              </a:rPr>
              <a:t>USG </a:t>
            </a:r>
            <a:r>
              <a:rPr lang="en-US" altLang="en-US" dirty="0">
                <a:latin typeface="Comic Sans MS" panose="030F0702030302020204" pitchFamily="66" charset="0"/>
              </a:rPr>
              <a:t>FOR </a:t>
            </a: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ANOMALIES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R/O </a:t>
            </a: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IUGR ,IUFD </a:t>
            </a:r>
            <a:r>
              <a:rPr lang="en-US" altLang="en-US" dirty="0">
                <a:latin typeface="Comic Sans MS" panose="030F0702030302020204" pitchFamily="66" charset="0"/>
              </a:rPr>
              <a:t>when suspected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Amniocentesis if </a:t>
            </a: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chromosomal anomalies </a:t>
            </a:r>
            <a:r>
              <a:rPr lang="en-US" altLang="en-US" dirty="0">
                <a:latin typeface="Comic Sans MS" panose="030F0702030302020204" pitchFamily="66" charset="0"/>
              </a:rPr>
              <a:t>suspected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="" xmlns:a16="http://schemas.microsoft.com/office/drawing/2014/main" id="{22DCD4A9-1737-4BC3-BE64-9C86F396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9CB09AC-6A96-4113-97A0-08A14B97A12C}" type="slidenum">
              <a:rPr lang="en-US" altLang="en-US" sz="1000">
                <a:latin typeface="Tahoma" panose="020B0604030504040204" pitchFamily="34" charset="0"/>
              </a:rPr>
              <a:pPr/>
              <a:t>58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AD988650-9EDF-4532-ABCD-96EF40DFD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Techniques for Monitoring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53B4D13-7E0D-4CEA-A9DD-ADD81CD89D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81000" indent="-3810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</a:rPr>
              <a:t>Single pocket without cord</a:t>
            </a:r>
          </a:p>
          <a:p>
            <a:pPr marL="381000" indent="-3810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</a:rPr>
              <a:t>AFI = sum of deepest pocket in each of 4 quadrants without cord and </a:t>
            </a:r>
            <a:r>
              <a:rPr lang="en-US" dirty="0" err="1">
                <a:latin typeface="Comic Sans MS" panose="030F0702030302020204" pitchFamily="66" charset="0"/>
              </a:rPr>
              <a:t>extrimities</a:t>
            </a:r>
            <a:endParaRPr lang="en-US" dirty="0">
              <a:latin typeface="Comic Sans MS" panose="030F0702030302020204" pitchFamily="66" charset="0"/>
            </a:endParaRPr>
          </a:p>
          <a:p>
            <a:pPr marL="381000" indent="-3810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</a:rPr>
              <a:t>BPP = 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NST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breathing 30sec in 30min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move 3 limb/body in 30min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extension of extremity with flexion or open/close hand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AutoNum type="arabicPeriod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single vertical non-cord pocket of 2 cm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Scoring: 0 or 2 for each, 10 is normal, 6 equivocal, 4 abnormal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381000" indent="-3810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</a:rPr>
              <a:t>Modified BPP = NST, +/- acoustic stimulation, AFI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AFI &gt; 5 ok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AFI &lt; 5 or non-reactive NST not ok</a:t>
            </a:r>
          </a:p>
          <a:p>
            <a:pPr marL="800100" lvl="1" indent="-34290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modified BPP equally useful as BPP for monitoring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 algn="l" rtl="0"/>
            <a:r>
              <a:rPr lang="en-US" dirty="0" smtClean="0"/>
              <a:t>Exact source of production and composition of AF remain clear .</a:t>
            </a:r>
          </a:p>
          <a:p>
            <a:pPr algn="l" rtl="0"/>
            <a:r>
              <a:rPr lang="en-US" dirty="0" smtClean="0"/>
              <a:t>Before 16 w AF same osmolality as maternal plasma and it is most likely to be a transudate  that passes from maternal circulation .  (</a:t>
            </a:r>
            <a:r>
              <a:rPr lang="en-US" b="1" dirty="0" smtClean="0">
                <a:solidFill>
                  <a:srgbClr val="FFFF00"/>
                </a:solidFill>
              </a:rPr>
              <a:t>5-50ml) in first and early second trimester </a:t>
            </a:r>
          </a:p>
          <a:p>
            <a:pPr algn="l" rtl="0"/>
            <a:r>
              <a:rPr lang="en-US" dirty="0" smtClean="0"/>
              <a:t>Since coelomic fluid is similar to maternal plasma and is located with the extracoelomic space alongside the amniotic sac , this is the probable solute source during early development </a:t>
            </a:r>
          </a:p>
        </p:txBody>
      </p:sp>
      <p:pic>
        <p:nvPicPr>
          <p:cNvPr id="4" name="Picture 3" descr="2-Figure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3067"/>
            <a:ext cx="3929058" cy="2997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69622F4B-F441-407B-A523-50B356B88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TREATMENT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8A26D0BA-B786-4A5D-9B99-3FF2BD366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latin typeface="Comic Sans MS" panose="030F0702030302020204" pitchFamily="66" charset="0"/>
              </a:rPr>
              <a:t>ADEQUATE REST – decreases dehydration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latin typeface="Comic Sans MS" panose="030F0702030302020204" pitchFamily="66" charset="0"/>
              </a:rPr>
              <a:t>HYDRATION – Oral/IV Hypotonic fluids(2 Lit/d)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>
                <a:latin typeface="Comic Sans MS" panose="030F0702030302020204" pitchFamily="66" charset="0"/>
              </a:rPr>
              <a:t>SERIAL USG – Monitor growth,AFI,BPP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>
                <a:latin typeface="Comic Sans MS" panose="030F0702030302020204" pitchFamily="66" charset="0"/>
              </a:rPr>
              <a:t>INDUCTION OF LABOUR/ LSCS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                                       Lung maturity attained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                                       Lethal malformation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                                       Fetal jeopardy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                                       Sev IUGR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                                       Severe oligo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*AMNIOINFUSION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                                                                                                    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="" xmlns:a16="http://schemas.microsoft.com/office/drawing/2014/main" id="{E7BB73D8-F7B5-4EF3-9327-876711EB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14FA5FE-A985-474C-B061-7719AD566F04}" type="slidenum">
              <a:rPr lang="en-US" altLang="en-US" sz="1000">
                <a:latin typeface="Tahoma" panose="020B0604030504040204" pitchFamily="34" charset="0"/>
              </a:rPr>
              <a:pPr/>
              <a:t>60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24F24B08-2292-4C60-BD0B-F7615FB71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TREATMENT ACC. TO CAUSE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19B9EFE0-0E3F-4A81-8E2C-5D09A25DCF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Drug induced – STOP IT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PROM – INDUCTION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PPROM – </a:t>
            </a:r>
            <a:r>
              <a:rPr lang="en-US" altLang="en-US" dirty="0" err="1">
                <a:latin typeface="Comic Sans MS" panose="030F0702030302020204" pitchFamily="66" charset="0"/>
              </a:rPr>
              <a:t>Antibiotics,steroid</a:t>
            </a:r>
            <a:r>
              <a:rPr lang="en-US" altLang="en-US" dirty="0">
                <a:latin typeface="Comic Sans MS" panose="030F0702030302020204" pitchFamily="66" charset="0"/>
              </a:rPr>
              <a:t> – Induction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FETAL SURGERY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        VESICO AMNIOTIC SHUNT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        Laser photocoagulation for TTTS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="" xmlns:a16="http://schemas.microsoft.com/office/drawing/2014/main" id="{2E22AF29-A4B3-43FC-9EC5-B615E115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31C15EA-4C15-4530-98FB-BCB24A187752}" type="slidenum">
              <a:rPr lang="en-US" altLang="en-US" sz="1000">
                <a:latin typeface="Tahoma" panose="020B0604030504040204" pitchFamily="34" charset="0"/>
              </a:rPr>
              <a:pPr/>
              <a:t>61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6E66857-BC63-A049-AB47-0FDB541E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صورة 6">
            <a:extLst>
              <a:ext uri="{FF2B5EF4-FFF2-40B4-BE49-F238E27FC236}">
                <a16:creationId xmlns="" xmlns:a16="http://schemas.microsoft.com/office/drawing/2014/main" id="{E55D60F5-0DCB-0742-9953-A23EC675F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5CD16BB8-24BC-5643-B214-C2B7B1EE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1DAB-C5A8-4781-A926-35217DF2A3C2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87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DECC342-F929-0E4C-A427-B8AFA44E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صورة 6">
            <a:extLst>
              <a:ext uri="{FF2B5EF4-FFF2-40B4-BE49-F238E27FC236}">
                <a16:creationId xmlns="" xmlns:a16="http://schemas.microsoft.com/office/drawing/2014/main" id="{92D3BAFF-A1C9-824B-904A-AEF4E477D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93993"/>
          </a:xfrm>
        </p:spPr>
      </p:pic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E761500F-D7A0-7342-A88E-FFFB5872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1DAB-C5A8-4781-A926-35217DF2A3C2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1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="" xmlns:a16="http://schemas.microsoft.com/office/drawing/2014/main" id="{A64344C2-4622-48B6-A288-5AE328AA3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4586288"/>
            <a:ext cx="8229600" cy="2209800"/>
          </a:xfrm>
        </p:spPr>
        <p:txBody>
          <a:bodyPr/>
          <a:lstStyle/>
          <a:p>
            <a:r>
              <a:rPr lang="en-US" altLang="en-US" sz="2200" b="1" i="1"/>
              <a:t>Key Points</a:t>
            </a:r>
            <a:r>
              <a:rPr lang="en-US" altLang="en-US" sz="1700"/>
              <a:t/>
            </a:r>
            <a:br>
              <a:rPr lang="en-US" altLang="en-US" sz="1700"/>
            </a:br>
            <a:r>
              <a:rPr lang="en-US" altLang="en-US" sz="1700"/>
              <a:t>*Oligohydramnios is a decrease in the volume of amniotic fluid, with the diagnosis usually being made using ultrasound.</a:t>
            </a:r>
            <a:br>
              <a:rPr lang="en-US" altLang="en-US" sz="1700"/>
            </a:br>
            <a:r>
              <a:rPr lang="en-US" altLang="en-US" sz="1700"/>
              <a:t/>
            </a:r>
            <a:br>
              <a:rPr lang="en-US" altLang="en-US" sz="1700"/>
            </a:br>
            <a:r>
              <a:rPr lang="en-US" altLang="en-US" sz="1700"/>
              <a:t>*Causes of oligohydramnios include ruptured membranes, placental insufficiency, fetal anomalies, maternal ingestion of medications, chromosomal abnormalities, and idiopathic.</a:t>
            </a:r>
            <a:br>
              <a:rPr lang="en-US" altLang="en-US" sz="1700"/>
            </a:br>
            <a:r>
              <a:rPr lang="en-US" altLang="en-US" sz="1700"/>
              <a:t/>
            </a:r>
            <a:br>
              <a:rPr lang="en-US" altLang="en-US" sz="1700"/>
            </a:br>
            <a:r>
              <a:rPr lang="en-US" altLang="en-US" sz="1700"/>
              <a:t>*Significant oligohydramnios occurring prior to 22 weeks of gestation is associated with a poor prognosis because of a high likelihood of pulmonary hypoplasia and associated malformations.</a:t>
            </a:r>
            <a:br>
              <a:rPr lang="en-US" altLang="en-US" sz="1700"/>
            </a:br>
            <a:r>
              <a:rPr lang="en-US" altLang="en-US" sz="1700"/>
              <a:t/>
            </a:r>
            <a:br>
              <a:rPr lang="en-US" altLang="en-US" sz="1700"/>
            </a:br>
            <a:r>
              <a:rPr lang="en-US" altLang="en-US" sz="1700"/>
              <a:t>*Once oligohydramnios is diagnosed, a careful maternal history should be obtained and a physical examination should be performed to evaluate for preterm premature rupture of membranes.</a:t>
            </a:r>
            <a:br>
              <a:rPr lang="en-US" altLang="en-US" sz="1700"/>
            </a:br>
            <a:r>
              <a:rPr lang="en-US" altLang="en-US" sz="1700"/>
              <a:t/>
            </a:r>
            <a:br>
              <a:rPr lang="en-US" altLang="en-US" sz="1700"/>
            </a:br>
            <a:r>
              <a:rPr lang="en-US" altLang="en-US" sz="1700"/>
              <a:t>*Whenever a diagnosis of oligohydramnios is made &gt; U</a:t>
            </a:r>
            <a:r>
              <a:rPr lang="ar-SA" altLang="en-US" sz="1700"/>
              <a:t>/</a:t>
            </a:r>
            <a:r>
              <a:rPr lang="en-US" altLang="en-US" sz="1700"/>
              <a:t>S to evaluate for fetal anomalies such as features of urinary tract obstruction or renal malformation.</a:t>
            </a:r>
            <a:br>
              <a:rPr lang="en-US" altLang="en-US" sz="1700"/>
            </a:br>
            <a:r>
              <a:rPr lang="en-US" altLang="en-US" sz="1700"/>
              <a:t/>
            </a:r>
            <a:br>
              <a:rPr lang="en-US" altLang="en-US" sz="1700"/>
            </a:br>
            <a:r>
              <a:rPr lang="en-US" altLang="en-US" sz="1700"/>
              <a:t>*Management of oligohydramnios depends on the gestational age and on the fetal and maternal status.</a:t>
            </a:r>
            <a:br>
              <a:rPr lang="en-US" altLang="en-US" sz="1700"/>
            </a:br>
            <a:r>
              <a:rPr lang="en-US" altLang="en-US" sz="1700"/>
              <a:t/>
            </a:r>
            <a:br>
              <a:rPr lang="en-US" altLang="en-US" sz="1700"/>
            </a:br>
            <a:endParaRPr lang="en-US" altLang="en-US" sz="170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BD755B-4EFC-4CA2-8A35-C0379FC3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ED7894C-7810-4963-A179-C51F7B353629}" type="slidenum">
              <a:rPr lang="en-US" altLang="en-US" sz="2800">
                <a:solidFill>
                  <a:srgbClr val="FFFFFF"/>
                </a:solidFill>
              </a:rPr>
              <a:pPr/>
              <a:t>64</a:t>
            </a:fld>
            <a:endParaRPr lang="en-US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="" xmlns:a16="http://schemas.microsoft.com/office/drawing/2014/main" id="{9B5D8FED-56E4-4784-B7F0-5EC45112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n-US" sz="4400"/>
              <a:t>  THANK YOU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n-US" sz="4400"/>
              <a:t> FOR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n-US" sz="4400"/>
              <a:t> PAYING 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E68D9D-D024-4A5F-BB5D-31F3408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7EAE493-E6C5-449A-9AAE-3806E163152C}" type="slidenum">
              <a:rPr lang="en-US" altLang="en-US" sz="2800">
                <a:solidFill>
                  <a:srgbClr val="FFFFFF"/>
                </a:solidFill>
              </a:rPr>
              <a:pPr/>
              <a:t>65</a:t>
            </a:fld>
            <a:endParaRPr lang="en-US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n-US" sz="5100" dirty="0" smtClean="0"/>
              <a:t>8-11 w &gt; fetal urine present , reaching 1000-1200ml/day at term </a:t>
            </a:r>
          </a:p>
          <a:p>
            <a:pPr algn="l" rtl="0"/>
            <a:r>
              <a:rPr lang="en-US" sz="5100" dirty="0" smtClean="0"/>
              <a:t>In renal agenesis &gt;&gt; almost complete lack of AF .</a:t>
            </a:r>
          </a:p>
          <a:p>
            <a:pPr algn="l" rtl="0"/>
            <a:r>
              <a:rPr lang="en-US" sz="5100" dirty="0" smtClean="0"/>
              <a:t>Respiratory tract secretion .</a:t>
            </a:r>
          </a:p>
          <a:p>
            <a:pPr algn="l" rtl="0"/>
            <a:r>
              <a:rPr lang="en-US" sz="5100" dirty="0" smtClean="0"/>
              <a:t>Direct fluid movement from maternal blood &gt; amniotic cavity . </a:t>
            </a:r>
          </a:p>
          <a:p>
            <a:pPr algn="l" rtl="0"/>
            <a:endParaRPr lang="en-US" sz="5100" dirty="0" smtClean="0"/>
          </a:p>
          <a:p>
            <a:pPr algn="l" rtl="0"/>
            <a:r>
              <a:rPr lang="en-US" sz="5100" dirty="0" smtClean="0"/>
              <a:t>Maintain AFV requires removal of AF &gt; fetal skin (major osmotic pathway ) till keratinized after 22-25 w .</a:t>
            </a:r>
          </a:p>
          <a:p>
            <a:pPr algn="l" rtl="0"/>
            <a:r>
              <a:rPr lang="en-US" sz="5100" dirty="0" smtClean="0"/>
              <a:t>Fetal swallowing (200-1500ml/day)</a:t>
            </a:r>
          </a:p>
          <a:p>
            <a:pPr algn="l" rtl="0"/>
            <a:r>
              <a:rPr lang="en-US" sz="5100" dirty="0" smtClean="0"/>
              <a:t>Intramembranous transport (200-500ml/day ) between AF + fetal blood across fetal placental surface .</a:t>
            </a:r>
          </a:p>
          <a:p>
            <a:pPr algn="l" rtl="0"/>
            <a:r>
              <a:rPr lang="en-US" sz="5100" dirty="0" smtClean="0"/>
              <a:t>Transmembranous flow (10ml/day) Between AF and maternal blood within the uterine wall </a:t>
            </a:r>
          </a:p>
          <a:p>
            <a:pPr algn="l" rtl="0">
              <a:buNone/>
            </a:pPr>
            <a:r>
              <a:rPr lang="en-US" sz="5100" dirty="0" smtClean="0"/>
              <a:t/>
            </a:r>
            <a:br>
              <a:rPr lang="en-US" sz="5100" dirty="0" smtClean="0"/>
            </a:br>
            <a:endParaRPr lang="en-US" sz="5100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niotic Fluid Volume in Fetal Health and Disease | Radiology Ke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666" y="1000108"/>
            <a:ext cx="8103548" cy="48577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Amniotic fluid constituents </a:t>
            </a:r>
            <a:br>
              <a:rPr lang="en-US" dirty="0" smtClean="0"/>
            </a:br>
            <a:r>
              <a:rPr lang="en-US" dirty="0" smtClean="0"/>
              <a:t>by 12-14 w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Water and electrolyte </a:t>
            </a:r>
          </a:p>
          <a:p>
            <a:pPr algn="l" rtl="0"/>
            <a:r>
              <a:rPr lang="en-US" dirty="0" smtClean="0"/>
              <a:t>urea</a:t>
            </a:r>
          </a:p>
          <a:p>
            <a:pPr algn="l" rtl="0"/>
            <a:r>
              <a:rPr lang="en-US" dirty="0" err="1" smtClean="0"/>
              <a:t>Creatinin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Uric acid </a:t>
            </a:r>
          </a:p>
          <a:p>
            <a:pPr algn="l" rtl="0"/>
            <a:r>
              <a:rPr lang="en-US" dirty="0" smtClean="0"/>
              <a:t>Desquamated fetal cells </a:t>
            </a:r>
          </a:p>
          <a:p>
            <a:pPr algn="l" rtl="0"/>
            <a:r>
              <a:rPr lang="en-US" dirty="0" smtClean="0"/>
              <a:t>Proteins , lipids and phospholipids   </a:t>
            </a: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844</TotalTime>
  <Words>1888</Words>
  <Application>Microsoft Office PowerPoint</Application>
  <PresentationFormat>On-screen Show (4:3)</PresentationFormat>
  <Paragraphs>393</Paragraphs>
  <Slides>65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ＭＳ Ｐゴシック</vt:lpstr>
      <vt:lpstr>Arial</vt:lpstr>
      <vt:lpstr>Century Gothic</vt:lpstr>
      <vt:lpstr>Comic Sans MS</vt:lpstr>
      <vt:lpstr>Georgia</vt:lpstr>
      <vt:lpstr>Lucida Handwriting</vt:lpstr>
      <vt:lpstr>Monotype Corsiva</vt:lpstr>
      <vt:lpstr>Tahoma</vt:lpstr>
      <vt:lpstr>Times New Roman</vt:lpstr>
      <vt:lpstr>Wingdings</vt:lpstr>
      <vt:lpstr>Wingdings 2</vt:lpstr>
      <vt:lpstr>Wingdings 3</vt:lpstr>
      <vt:lpstr>Ion</vt:lpstr>
      <vt:lpstr>Aberrant liquor volume oligohydramnios and polyhydramnios</vt:lpstr>
      <vt:lpstr>Amniotic fluid</vt:lpstr>
      <vt:lpstr>AMNIOTIC FLUID FUNCTION :</vt:lpstr>
      <vt:lpstr>Clinical importance </vt:lpstr>
      <vt:lpstr>Amniotic fluid homeostasis </vt:lpstr>
      <vt:lpstr>PowerPoint Presentation</vt:lpstr>
      <vt:lpstr>PowerPoint Presentation</vt:lpstr>
      <vt:lpstr>PowerPoint Presentation</vt:lpstr>
      <vt:lpstr>Amniotic fluid constituents  by 12-14 w</vt:lpstr>
      <vt:lpstr>AFV ASSESSMENT </vt:lpstr>
      <vt:lpstr>Single deepest pocket (SDP) and amniotic fluid index (AFI)</vt:lpstr>
      <vt:lpstr>PowerPoint Presentation</vt:lpstr>
      <vt:lpstr>May characterize more women as having oligohydramnios so    increase obs intervention  </vt:lpstr>
      <vt:lpstr>PowerPoint Presentation</vt:lpstr>
      <vt:lpstr>Polyhdramnios </vt:lpstr>
      <vt:lpstr>PowerPoint Presentation</vt:lpstr>
      <vt:lpstr>PowerPoint Presentation</vt:lpstr>
      <vt:lpstr>Other important causes </vt:lpstr>
      <vt:lpstr>History</vt:lpstr>
      <vt:lpstr>physical examination</vt:lpstr>
      <vt:lpstr>classification</vt:lpstr>
      <vt:lpstr>TESTS AND DIAGNOSIS</vt:lpstr>
      <vt:lpstr>AMNIOTIC FLUID INDEX</vt:lpstr>
      <vt:lpstr>Deepest Vertical Pocket</vt:lpstr>
      <vt:lpstr>DYE DILUTION</vt:lpstr>
      <vt:lpstr>Investigation</vt:lpstr>
      <vt:lpstr>investigation</vt:lpstr>
      <vt:lpstr>Antepartum fetal monitoring </vt:lpstr>
      <vt:lpstr>complications</vt:lpstr>
      <vt:lpstr>management</vt:lpstr>
      <vt:lpstr>Amnio-reduction</vt:lpstr>
      <vt:lpstr>Amnio-reduction</vt:lpstr>
      <vt:lpstr>Amnio-reduction</vt:lpstr>
      <vt:lpstr>indomethacin</vt:lpstr>
      <vt:lpstr>indomethacin</vt:lpstr>
      <vt:lpstr>indomethacin</vt:lpstr>
      <vt:lpstr>MANAGEMENT OF LABOR</vt:lpstr>
      <vt:lpstr>Induced labour</vt:lpstr>
      <vt:lpstr>TIMING OF DELIVERY</vt:lpstr>
      <vt:lpstr>Key points</vt:lpstr>
      <vt:lpstr>OLIGOHYDRAMNIOS</vt:lpstr>
      <vt:lpstr>PowerPoint Presentation</vt:lpstr>
      <vt:lpstr>PHYSIOLOGY OF AMNIOTIC FLUID</vt:lpstr>
      <vt:lpstr>PowerPoint Presentation</vt:lpstr>
      <vt:lpstr>Amniotic fluid volume</vt:lpstr>
      <vt:lpstr>DEFINITION</vt:lpstr>
      <vt:lpstr>INCIDENCE</vt:lpstr>
      <vt:lpstr>AETIOLOGY</vt:lpstr>
      <vt:lpstr>PowerPoint Presentation</vt:lpstr>
      <vt:lpstr>PowerPoint Presentation</vt:lpstr>
      <vt:lpstr>PowerPoint Presentation</vt:lpstr>
      <vt:lpstr>USG</vt:lpstr>
      <vt:lpstr>Technique of AFI</vt:lpstr>
      <vt:lpstr>COMPLICATIONS</vt:lpstr>
      <vt:lpstr>PowerPoint Presentation</vt:lpstr>
      <vt:lpstr>PowerPoint Presentation</vt:lpstr>
      <vt:lpstr>MANAGEMENT</vt:lpstr>
      <vt:lpstr>DETERMINE AETIOLOGY</vt:lpstr>
      <vt:lpstr>Techniques for Monitoring</vt:lpstr>
      <vt:lpstr>TREATMENT</vt:lpstr>
      <vt:lpstr>TREATMENT ACC. TO CAUSE</vt:lpstr>
      <vt:lpstr>PowerPoint Presentation</vt:lpstr>
      <vt:lpstr>PowerPoint Presentation</vt:lpstr>
      <vt:lpstr>Key Points *Oligohydramnios is a decrease in the volume of amniotic fluid, with the diagnosis usually being made using ultrasound.  *Causes of oligohydramnios include ruptured membranes, placental insufficiency, fetal anomalies, maternal ingestion of medications, chromosomal abnormalities, and idiopathic.  *Significant oligohydramnios occurring prior to 22 weeks of gestation is associated with a poor prognosis because of a high likelihood of pulmonary hypoplasia and associated malformations.  *Once oligohydramnios is diagnosed, a careful maternal history should be obtained and a physical examination should be performed to evaluate for preterm premature rupture of membranes.  *Whenever a diagnosis of oligohydramnios is made &gt; U/S to evaluate for fetal anomalies such as features of urinary tract obstruction or renal malformation.  *Management of oligohydramnios depends on the gestational age and on the fetal and maternal status.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POLYHYDRAMNIOS</dc:title>
  <dc:creator>Sudip</dc:creator>
  <cp:lastModifiedBy>Microsoft account</cp:lastModifiedBy>
  <cp:revision>63</cp:revision>
  <dcterms:created xsi:type="dcterms:W3CDTF">2005-08-16T13:23:04Z</dcterms:created>
  <dcterms:modified xsi:type="dcterms:W3CDTF">2020-07-25T11:50:38Z</dcterms:modified>
</cp:coreProperties>
</file>