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2" r:id="rId3"/>
    <p:sldId id="280" r:id="rId4"/>
    <p:sldId id="259" r:id="rId5"/>
    <p:sldId id="260" r:id="rId6"/>
    <p:sldId id="261" r:id="rId7"/>
    <p:sldId id="281" r:id="rId8"/>
    <p:sldId id="263" r:id="rId9"/>
    <p:sldId id="264" r:id="rId10"/>
    <p:sldId id="276" r:id="rId11"/>
    <p:sldId id="265" r:id="rId12"/>
    <p:sldId id="267" r:id="rId13"/>
    <p:sldId id="266" r:id="rId14"/>
    <p:sldId id="282" r:id="rId15"/>
    <p:sldId id="268" r:id="rId16"/>
    <p:sldId id="277" r:id="rId17"/>
    <p:sldId id="269" r:id="rId18"/>
    <p:sldId id="271" r:id="rId19"/>
    <p:sldId id="272" r:id="rId20"/>
    <p:sldId id="284" r:id="rId21"/>
    <p:sldId id="279" r:id="rId22"/>
    <p:sldId id="283" r:id="rId23"/>
    <p:sldId id="278" r:id="rId24"/>
    <p:sldId id="258" r:id="rId25"/>
    <p:sldId id="273" r:id="rId26"/>
    <p:sldId id="274" r:id="rId27"/>
  </p:sldIdLst>
  <p:sldSz cx="9144000" cy="6858000" type="screen4x3"/>
  <p:notesSz cx="6858000" cy="9144000"/>
  <p:defaultTextStyle>
    <a:defPPr>
      <a:defRPr lang="en-AU"/>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4E4607D-5572-AA3B-384E-96C1A4595C6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AU"/>
          </a:p>
        </p:txBody>
      </p:sp>
      <p:sp>
        <p:nvSpPr>
          <p:cNvPr id="5123" name="Rectangle 3">
            <a:extLst>
              <a:ext uri="{FF2B5EF4-FFF2-40B4-BE49-F238E27FC236}">
                <a16:creationId xmlns:a16="http://schemas.microsoft.com/office/drawing/2014/main" id="{FAEAF5BE-B8A9-C8FF-11FF-78750036B87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AU"/>
          </a:p>
        </p:txBody>
      </p:sp>
      <p:sp>
        <p:nvSpPr>
          <p:cNvPr id="2052" name="Rectangle 4">
            <a:extLst>
              <a:ext uri="{FF2B5EF4-FFF2-40B4-BE49-F238E27FC236}">
                <a16:creationId xmlns:a16="http://schemas.microsoft.com/office/drawing/2014/main" id="{132D1613-4E1C-CA37-6988-83895F8B500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13AC7178-6383-D972-FFAF-4F4533997F7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a:extLst>
              <a:ext uri="{FF2B5EF4-FFF2-40B4-BE49-F238E27FC236}">
                <a16:creationId xmlns:a16="http://schemas.microsoft.com/office/drawing/2014/main" id="{EEF09F8B-D669-76C9-437D-06AC305BAF7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p>
        </p:txBody>
      </p:sp>
      <p:sp>
        <p:nvSpPr>
          <p:cNvPr id="5127" name="Rectangle 7">
            <a:extLst>
              <a:ext uri="{FF2B5EF4-FFF2-40B4-BE49-F238E27FC236}">
                <a16:creationId xmlns:a16="http://schemas.microsoft.com/office/drawing/2014/main" id="{4396C534-BF7F-DE4E-798C-835B7895AAF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8F4ABEE-3805-4D92-A88B-70CE16B4DCB6}"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6FA706C6-234B-7059-BCB7-3A150BA629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BCDB6FB-A0C2-42A3-BA1D-17FAD37B6E7E}" type="slidenum">
              <a:rPr lang="ar-SA" altLang="en-US"/>
              <a:pPr>
                <a:spcBef>
                  <a:spcPct val="0"/>
                </a:spcBef>
              </a:pPr>
              <a:t>1</a:t>
            </a:fld>
            <a:endParaRPr lang="en-AU" altLang="en-US"/>
          </a:p>
        </p:txBody>
      </p:sp>
      <p:sp>
        <p:nvSpPr>
          <p:cNvPr id="4099" name="Rectangle 2">
            <a:extLst>
              <a:ext uri="{FF2B5EF4-FFF2-40B4-BE49-F238E27FC236}">
                <a16:creationId xmlns:a16="http://schemas.microsoft.com/office/drawing/2014/main" id="{F9138C78-ED6E-CF7C-0B6D-8EB3E69AD670}"/>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34F9AEFE-A245-2B09-D036-7F00D35A30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AF7059C-76AB-56E2-90BC-ECD73E7DA7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9C471F-153C-4EC1-ABB8-686718FB06DB}" type="slidenum">
              <a:rPr lang="ar-SA" altLang="en-US"/>
              <a:pPr>
                <a:spcBef>
                  <a:spcPct val="0"/>
                </a:spcBef>
              </a:pPr>
              <a:t>10</a:t>
            </a:fld>
            <a:endParaRPr lang="en-AU" altLang="en-US"/>
          </a:p>
        </p:txBody>
      </p:sp>
      <p:sp>
        <p:nvSpPr>
          <p:cNvPr id="22531" name="Rectangle 2">
            <a:extLst>
              <a:ext uri="{FF2B5EF4-FFF2-40B4-BE49-F238E27FC236}">
                <a16:creationId xmlns:a16="http://schemas.microsoft.com/office/drawing/2014/main" id="{AC1E85B2-E2EE-4378-364C-A8DD6231639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0F5859B0-BCB2-4606-D22F-EBD56844AE6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C1197BB-37BC-DA3D-B85F-7919700D5E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0F13F36-160D-47DF-8EBD-E5C587108BE5}" type="slidenum">
              <a:rPr lang="ar-SA" altLang="en-US"/>
              <a:pPr>
                <a:spcBef>
                  <a:spcPct val="0"/>
                </a:spcBef>
              </a:pPr>
              <a:t>11</a:t>
            </a:fld>
            <a:endParaRPr lang="en-AU" altLang="en-US"/>
          </a:p>
        </p:txBody>
      </p:sp>
      <p:sp>
        <p:nvSpPr>
          <p:cNvPr id="24579" name="Rectangle 2">
            <a:extLst>
              <a:ext uri="{FF2B5EF4-FFF2-40B4-BE49-F238E27FC236}">
                <a16:creationId xmlns:a16="http://schemas.microsoft.com/office/drawing/2014/main" id="{3FE7EA44-D29B-7363-BA5C-68B27638D38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2B2F9112-5600-31D6-AF43-1D02835F61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8177545-8062-32BF-63ED-9C42E33F68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2FD609-0964-4523-BE9C-48B0602F81EF}" type="slidenum">
              <a:rPr lang="ar-SA" altLang="en-US"/>
              <a:pPr>
                <a:spcBef>
                  <a:spcPct val="0"/>
                </a:spcBef>
              </a:pPr>
              <a:t>12</a:t>
            </a:fld>
            <a:endParaRPr lang="en-AU" altLang="en-US"/>
          </a:p>
        </p:txBody>
      </p:sp>
      <p:sp>
        <p:nvSpPr>
          <p:cNvPr id="26627" name="Rectangle 2">
            <a:extLst>
              <a:ext uri="{FF2B5EF4-FFF2-40B4-BE49-F238E27FC236}">
                <a16:creationId xmlns:a16="http://schemas.microsoft.com/office/drawing/2014/main" id="{77D17CD8-243F-C22F-1699-8339BB4077E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0F177D6-5EF7-8F4D-7690-5720B9363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A357707-7FBD-EC24-8D23-F357F1A31B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7BD459-5CCE-44FE-86D5-3399C5A89E21}" type="slidenum">
              <a:rPr lang="ar-SA" altLang="en-US"/>
              <a:pPr>
                <a:spcBef>
                  <a:spcPct val="0"/>
                </a:spcBef>
              </a:pPr>
              <a:t>13</a:t>
            </a:fld>
            <a:endParaRPr lang="en-AU" altLang="en-US"/>
          </a:p>
        </p:txBody>
      </p:sp>
      <p:sp>
        <p:nvSpPr>
          <p:cNvPr id="28675" name="Rectangle 2">
            <a:extLst>
              <a:ext uri="{FF2B5EF4-FFF2-40B4-BE49-F238E27FC236}">
                <a16:creationId xmlns:a16="http://schemas.microsoft.com/office/drawing/2014/main" id="{E8D0A75A-E0FC-E937-14FD-28739F4FE3C8}"/>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4EA8709-2720-C239-DE97-5A30F650B9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2C68B4A-4897-2AA7-621D-D6AC6FF47B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E343C91-EC98-4FCD-A60D-B3ECF6DD9908}" type="slidenum">
              <a:rPr lang="ar-SA" altLang="en-US"/>
              <a:pPr>
                <a:spcBef>
                  <a:spcPct val="0"/>
                </a:spcBef>
              </a:pPr>
              <a:t>14</a:t>
            </a:fld>
            <a:endParaRPr lang="en-AU" altLang="en-US"/>
          </a:p>
        </p:txBody>
      </p:sp>
      <p:sp>
        <p:nvSpPr>
          <p:cNvPr id="30723" name="Rectangle 7">
            <a:extLst>
              <a:ext uri="{FF2B5EF4-FFF2-40B4-BE49-F238E27FC236}">
                <a16:creationId xmlns:a16="http://schemas.microsoft.com/office/drawing/2014/main" id="{3419E861-E841-E6B5-E3A6-551A98D327F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12C72588-D626-4D73-A64E-2D66DEE014D3}" type="slidenum">
              <a:rPr lang="en-US" altLang="en-US">
                <a:ea typeface="ＭＳ Ｐゴシック" panose="020B0600070205080204" pitchFamily="34" charset="-128"/>
              </a:rPr>
              <a:pPr algn="r">
                <a:spcBef>
                  <a:spcPct val="0"/>
                </a:spcBef>
              </a:pPr>
              <a:t>14</a:t>
            </a:fld>
            <a:endParaRPr lang="en-US" altLang="en-US">
              <a:ea typeface="ＭＳ Ｐゴシック" panose="020B0600070205080204" pitchFamily="34" charset="-128"/>
            </a:endParaRPr>
          </a:p>
        </p:txBody>
      </p:sp>
      <p:sp>
        <p:nvSpPr>
          <p:cNvPr id="30724" name="Rectangle 2">
            <a:extLst>
              <a:ext uri="{FF2B5EF4-FFF2-40B4-BE49-F238E27FC236}">
                <a16:creationId xmlns:a16="http://schemas.microsoft.com/office/drawing/2014/main" id="{224C55B5-B3B5-605F-2D38-7835A940D238}"/>
              </a:ext>
            </a:extLst>
          </p:cNvPr>
          <p:cNvSpPr>
            <a:spLocks noGrp="1" noRot="1" noChangeAspect="1" noChangeArrowheads="1" noTextEdit="1"/>
          </p:cNvSpPr>
          <p:nvPr>
            <p:ph type="sldImg"/>
          </p:nvPr>
        </p:nvSpPr>
        <p:spPr>
          <a:xfrm>
            <a:off x="-1346200" y="406400"/>
            <a:ext cx="9550400" cy="7162800"/>
          </a:xfrm>
          <a:ln/>
        </p:spPr>
      </p:sp>
      <p:sp>
        <p:nvSpPr>
          <p:cNvPr id="30725" name="Rectangle 3">
            <a:extLst>
              <a:ext uri="{FF2B5EF4-FFF2-40B4-BE49-F238E27FC236}">
                <a16:creationId xmlns:a16="http://schemas.microsoft.com/office/drawing/2014/main" id="{ECB1E2A7-DB2B-C6DC-ACC9-015B194C9E39}"/>
              </a:ext>
            </a:extLst>
          </p:cNvPr>
          <p:cNvSpPr>
            <a:spLocks noGrp="1" noChangeArrowheads="1"/>
          </p:cNvSpPr>
          <p:nvPr>
            <p:ph type="body" idx="1"/>
          </p:nvPr>
        </p:nvSpPr>
        <p:spPr>
          <a:xfrm>
            <a:off x="828675" y="7924800"/>
            <a:ext cx="5200650" cy="101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2,3-BPG binds within the central cavity of deoxyHb, weakly bound to oxyHb (O</a:t>
            </a:r>
            <a:r>
              <a:rPr lang="en-US" altLang="en-US" baseline="-25000"/>
              <a:t>2</a:t>
            </a:r>
            <a:r>
              <a:rPr lang="en-US" altLang="en-US"/>
              <a:t> will displace BPG)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B49DCBE-96C9-8DC1-D404-0A1ED6A50E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7DEC65-9AEF-4C84-839A-5277133A1795}" type="slidenum">
              <a:rPr lang="ar-SA" altLang="en-US"/>
              <a:pPr>
                <a:spcBef>
                  <a:spcPct val="0"/>
                </a:spcBef>
              </a:pPr>
              <a:t>15</a:t>
            </a:fld>
            <a:endParaRPr lang="en-AU" altLang="en-US"/>
          </a:p>
        </p:txBody>
      </p:sp>
      <p:sp>
        <p:nvSpPr>
          <p:cNvPr id="32771" name="Rectangle 2">
            <a:extLst>
              <a:ext uri="{FF2B5EF4-FFF2-40B4-BE49-F238E27FC236}">
                <a16:creationId xmlns:a16="http://schemas.microsoft.com/office/drawing/2014/main" id="{6ABA457A-57DB-5A5D-39D9-B2FFF22D94D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C8F6AAF-3B27-D693-7682-35B9B7E52F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137BB99-922F-1E1A-D766-A1B34D496D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52C7937-0736-47BC-8E8C-0EF29153FF32}" type="slidenum">
              <a:rPr lang="ar-SA" altLang="en-US"/>
              <a:pPr>
                <a:spcBef>
                  <a:spcPct val="0"/>
                </a:spcBef>
              </a:pPr>
              <a:t>16</a:t>
            </a:fld>
            <a:endParaRPr lang="en-AU" altLang="en-US"/>
          </a:p>
        </p:txBody>
      </p:sp>
      <p:sp>
        <p:nvSpPr>
          <p:cNvPr id="34819" name="Rectangle 2">
            <a:extLst>
              <a:ext uri="{FF2B5EF4-FFF2-40B4-BE49-F238E27FC236}">
                <a16:creationId xmlns:a16="http://schemas.microsoft.com/office/drawing/2014/main" id="{498D6AD0-F34E-04DA-9A0C-FF7E2F3EF4D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9E4766E9-1C94-1CCC-2434-AB4A8796E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322C531-702F-95A5-713F-245C777F8A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4EAF839-3513-4797-A45E-AA958F1D1526}" type="slidenum">
              <a:rPr lang="ar-SA" altLang="en-US"/>
              <a:pPr>
                <a:spcBef>
                  <a:spcPct val="0"/>
                </a:spcBef>
              </a:pPr>
              <a:t>17</a:t>
            </a:fld>
            <a:endParaRPr lang="en-AU" altLang="en-US"/>
          </a:p>
        </p:txBody>
      </p:sp>
      <p:sp>
        <p:nvSpPr>
          <p:cNvPr id="36867" name="Rectangle 2">
            <a:extLst>
              <a:ext uri="{FF2B5EF4-FFF2-40B4-BE49-F238E27FC236}">
                <a16:creationId xmlns:a16="http://schemas.microsoft.com/office/drawing/2014/main" id="{42033391-FF50-0155-5919-6E07719E7F8E}"/>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9ADE801-128C-B5B9-78DF-E320535230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806E29F-F272-9354-59E9-02159F8DB1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D28A894-5CCD-4CF4-BD6E-7EE538E160E5}" type="slidenum">
              <a:rPr lang="ar-SA" altLang="en-US"/>
              <a:pPr>
                <a:spcBef>
                  <a:spcPct val="0"/>
                </a:spcBef>
              </a:pPr>
              <a:t>18</a:t>
            </a:fld>
            <a:endParaRPr lang="en-AU" altLang="en-US"/>
          </a:p>
        </p:txBody>
      </p:sp>
      <p:sp>
        <p:nvSpPr>
          <p:cNvPr id="38915" name="Rectangle 2">
            <a:extLst>
              <a:ext uri="{FF2B5EF4-FFF2-40B4-BE49-F238E27FC236}">
                <a16:creationId xmlns:a16="http://schemas.microsoft.com/office/drawing/2014/main" id="{5B88F742-2DAB-0C60-E8D3-D4E3956DE97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EA0D0813-9AB2-90DA-1A99-F354C7287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AE17093-7BBE-E923-18A9-7241EC6275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C81937-FFD0-4B13-9744-6CCA6737506C}" type="slidenum">
              <a:rPr lang="ar-SA" altLang="en-US"/>
              <a:pPr>
                <a:spcBef>
                  <a:spcPct val="0"/>
                </a:spcBef>
              </a:pPr>
              <a:t>19</a:t>
            </a:fld>
            <a:endParaRPr lang="en-AU" altLang="en-US"/>
          </a:p>
        </p:txBody>
      </p:sp>
      <p:sp>
        <p:nvSpPr>
          <p:cNvPr id="40963" name="Rectangle 2">
            <a:extLst>
              <a:ext uri="{FF2B5EF4-FFF2-40B4-BE49-F238E27FC236}">
                <a16:creationId xmlns:a16="http://schemas.microsoft.com/office/drawing/2014/main" id="{97CBC2AA-8C1A-7B3A-C8C4-ABA853A7F9D6}"/>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877C32B-45A7-1855-6E89-5FDAC856C6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D14B014-EFD0-8468-A20C-F7F62E698C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AB2B71-6C75-4AEC-A858-0A5EC69967B1}" type="slidenum">
              <a:rPr lang="ar-SA" altLang="en-US"/>
              <a:pPr>
                <a:spcBef>
                  <a:spcPct val="0"/>
                </a:spcBef>
              </a:pPr>
              <a:t>2</a:t>
            </a:fld>
            <a:endParaRPr lang="en-AU" altLang="en-US"/>
          </a:p>
        </p:txBody>
      </p:sp>
      <p:sp>
        <p:nvSpPr>
          <p:cNvPr id="6147" name="Rectangle 2">
            <a:extLst>
              <a:ext uri="{FF2B5EF4-FFF2-40B4-BE49-F238E27FC236}">
                <a16:creationId xmlns:a16="http://schemas.microsoft.com/office/drawing/2014/main" id="{95EEC42C-DC8D-434D-8DA2-48A3F4C1EDF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F170ADD-9AB7-1A22-0044-895DE3DA07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6F49CD7-03CE-1717-DB88-59076F324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DAF3AA6-2502-425D-A8E0-A2D7BEBA767C}" type="slidenum">
              <a:rPr lang="ar-SA" altLang="en-US"/>
              <a:pPr>
                <a:spcBef>
                  <a:spcPct val="0"/>
                </a:spcBef>
              </a:pPr>
              <a:t>21</a:t>
            </a:fld>
            <a:endParaRPr lang="en-AU" altLang="en-US"/>
          </a:p>
        </p:txBody>
      </p:sp>
      <p:sp>
        <p:nvSpPr>
          <p:cNvPr id="44035" name="Rectangle 2">
            <a:extLst>
              <a:ext uri="{FF2B5EF4-FFF2-40B4-BE49-F238E27FC236}">
                <a16:creationId xmlns:a16="http://schemas.microsoft.com/office/drawing/2014/main" id="{AD8529C9-0B7F-2165-6B25-C3926C01A559}"/>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7820902-7E72-45BB-F338-5D054B9B3F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8C6389A-5DE0-EBC5-4F01-833AA77B3E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960BCB-27FB-4FCE-8CD2-72333C1EFAAA}" type="slidenum">
              <a:rPr lang="ar-SA" altLang="en-US"/>
              <a:pPr>
                <a:spcBef>
                  <a:spcPct val="0"/>
                </a:spcBef>
              </a:pPr>
              <a:t>22</a:t>
            </a:fld>
            <a:endParaRPr lang="en-AU" altLang="en-US"/>
          </a:p>
        </p:txBody>
      </p:sp>
      <p:sp>
        <p:nvSpPr>
          <p:cNvPr id="46083" name="Rectangle 7">
            <a:extLst>
              <a:ext uri="{FF2B5EF4-FFF2-40B4-BE49-F238E27FC236}">
                <a16:creationId xmlns:a16="http://schemas.microsoft.com/office/drawing/2014/main" id="{1912E92D-94E3-4203-CA80-8ECFCD59D944}"/>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BB37B0C8-37F3-4C62-A9ED-56A0E7C79006}" type="slidenum">
              <a:rPr lang="en-US" altLang="en-US">
                <a:ea typeface="ＭＳ Ｐゴシック" panose="020B0600070205080204" pitchFamily="34" charset="-128"/>
              </a:rPr>
              <a:pPr algn="r">
                <a:spcBef>
                  <a:spcPct val="0"/>
                </a:spcBef>
              </a:pPr>
              <a:t>22</a:t>
            </a:fld>
            <a:endParaRPr lang="en-US" altLang="en-US">
              <a:ea typeface="ＭＳ Ｐゴシック" panose="020B0600070205080204" pitchFamily="34" charset="-128"/>
            </a:endParaRPr>
          </a:p>
        </p:txBody>
      </p:sp>
      <p:sp>
        <p:nvSpPr>
          <p:cNvPr id="46084" name="Rectangle 2">
            <a:extLst>
              <a:ext uri="{FF2B5EF4-FFF2-40B4-BE49-F238E27FC236}">
                <a16:creationId xmlns:a16="http://schemas.microsoft.com/office/drawing/2014/main" id="{D4A4C26B-C66D-2292-A548-5C7263A8C339}"/>
              </a:ext>
            </a:extLst>
          </p:cNvPr>
          <p:cNvSpPr>
            <a:spLocks noGrp="1" noRot="1" noChangeAspect="1" noChangeArrowheads="1" noTextEdit="1"/>
          </p:cNvSpPr>
          <p:nvPr>
            <p:ph type="sldImg"/>
          </p:nvPr>
        </p:nvSpPr>
        <p:spPr>
          <a:xfrm>
            <a:off x="-1346200" y="406400"/>
            <a:ext cx="9550400" cy="7162800"/>
          </a:xfrm>
          <a:ln/>
        </p:spPr>
      </p:sp>
      <p:sp>
        <p:nvSpPr>
          <p:cNvPr id="46085" name="Rectangle 3">
            <a:extLst>
              <a:ext uri="{FF2B5EF4-FFF2-40B4-BE49-F238E27FC236}">
                <a16:creationId xmlns:a16="http://schemas.microsoft.com/office/drawing/2014/main" id="{EE9A8AB0-B61F-E057-C192-6A64066BB889}"/>
              </a:ext>
            </a:extLst>
          </p:cNvPr>
          <p:cNvSpPr>
            <a:spLocks noGrp="1" noChangeArrowheads="1"/>
          </p:cNvSpPr>
          <p:nvPr>
            <p:ph type="body" idx="1"/>
          </p:nvPr>
        </p:nvSpPr>
        <p:spPr>
          <a:xfrm>
            <a:off x="828675" y="7924800"/>
            <a:ext cx="5200650" cy="101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2,3-BPG binds within the central cavity of deoxyHb, weakly bound to oxyHb (O</a:t>
            </a:r>
            <a:r>
              <a:rPr lang="en-US" altLang="en-US" baseline="-25000"/>
              <a:t>2</a:t>
            </a:r>
            <a:r>
              <a:rPr lang="en-US" altLang="en-US"/>
              <a:t> will displace BPG)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539D89E-9DD1-B195-BE49-BB14C42E73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782EE9-C196-4A1E-B6DF-B0AB3B87F5E6}" type="slidenum">
              <a:rPr lang="ar-SA" altLang="en-US"/>
              <a:pPr>
                <a:spcBef>
                  <a:spcPct val="0"/>
                </a:spcBef>
              </a:pPr>
              <a:t>23</a:t>
            </a:fld>
            <a:endParaRPr lang="en-AU" altLang="en-US"/>
          </a:p>
        </p:txBody>
      </p:sp>
      <p:sp>
        <p:nvSpPr>
          <p:cNvPr id="48131" name="Rectangle 2">
            <a:extLst>
              <a:ext uri="{FF2B5EF4-FFF2-40B4-BE49-F238E27FC236}">
                <a16:creationId xmlns:a16="http://schemas.microsoft.com/office/drawing/2014/main" id="{D9233A0F-66F7-67A5-8E9C-E7C704E77E44}"/>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CB2CFD51-7C20-8F19-03A6-9776757E10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EE6277D8-33B3-6921-8F8F-A2ACCA88A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6DFB7F-F535-4818-8255-6DB95F87759D}" type="slidenum">
              <a:rPr lang="ar-SA" altLang="en-US"/>
              <a:pPr>
                <a:spcBef>
                  <a:spcPct val="0"/>
                </a:spcBef>
              </a:pPr>
              <a:t>24</a:t>
            </a:fld>
            <a:endParaRPr lang="en-AU" altLang="en-US"/>
          </a:p>
        </p:txBody>
      </p:sp>
      <p:sp>
        <p:nvSpPr>
          <p:cNvPr id="50179" name="Rectangle 2">
            <a:extLst>
              <a:ext uri="{FF2B5EF4-FFF2-40B4-BE49-F238E27FC236}">
                <a16:creationId xmlns:a16="http://schemas.microsoft.com/office/drawing/2014/main" id="{B135CF2D-551A-155D-E42C-3C7F65D04E6B}"/>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9014B466-A6BE-7E05-2DEE-FBE4232A5E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5B05CE1-5A08-CB00-CC6D-B9F53E9E0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C1DD27-A74D-41D1-ACF7-D9BB78F545C8}" type="slidenum">
              <a:rPr lang="ar-SA" altLang="en-US"/>
              <a:pPr>
                <a:spcBef>
                  <a:spcPct val="0"/>
                </a:spcBef>
              </a:pPr>
              <a:t>25</a:t>
            </a:fld>
            <a:endParaRPr lang="en-AU" altLang="en-US"/>
          </a:p>
        </p:txBody>
      </p:sp>
      <p:sp>
        <p:nvSpPr>
          <p:cNvPr id="52227" name="Rectangle 2">
            <a:extLst>
              <a:ext uri="{FF2B5EF4-FFF2-40B4-BE49-F238E27FC236}">
                <a16:creationId xmlns:a16="http://schemas.microsoft.com/office/drawing/2014/main" id="{EC0E51FF-E48D-4B15-2445-91ABD66FC946}"/>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A068811-1DB2-769E-FC40-7195AF176C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04A3242-D610-865F-7158-E26385698E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962BE6-83D1-4E95-B7D7-6524A3062C92}" type="slidenum">
              <a:rPr lang="ar-SA" altLang="en-US"/>
              <a:pPr>
                <a:spcBef>
                  <a:spcPct val="0"/>
                </a:spcBef>
              </a:pPr>
              <a:t>26</a:t>
            </a:fld>
            <a:endParaRPr lang="en-AU" altLang="en-US"/>
          </a:p>
        </p:txBody>
      </p:sp>
      <p:sp>
        <p:nvSpPr>
          <p:cNvPr id="54275" name="Rectangle 2">
            <a:extLst>
              <a:ext uri="{FF2B5EF4-FFF2-40B4-BE49-F238E27FC236}">
                <a16:creationId xmlns:a16="http://schemas.microsoft.com/office/drawing/2014/main" id="{1AEB62BE-F230-A27C-7DEA-BF8397536FF1}"/>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5EE54AED-9562-47EA-81FE-47CD4B7989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79C1BE5-6017-476B-631F-4A622A3F86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A19C1B-40FE-4B55-8E20-4671AAA3FBED}" type="slidenum">
              <a:rPr lang="ar-SA" altLang="en-US"/>
              <a:pPr>
                <a:spcBef>
                  <a:spcPct val="0"/>
                </a:spcBef>
              </a:pPr>
              <a:t>3</a:t>
            </a:fld>
            <a:endParaRPr lang="en-AU" altLang="en-US"/>
          </a:p>
        </p:txBody>
      </p:sp>
      <p:sp>
        <p:nvSpPr>
          <p:cNvPr id="8195" name="Rectangle 2">
            <a:extLst>
              <a:ext uri="{FF2B5EF4-FFF2-40B4-BE49-F238E27FC236}">
                <a16:creationId xmlns:a16="http://schemas.microsoft.com/office/drawing/2014/main" id="{E21D2848-2B2D-1696-8BE8-A2A977C8594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899A191-0831-BB30-F1F6-BA4FCC06EF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4A9B204-F93C-0DD2-C9A6-FFBD21F68C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734FC0A-82CE-4271-9F78-D860328CF34C}" type="slidenum">
              <a:rPr lang="ar-SA" altLang="en-US"/>
              <a:pPr>
                <a:spcBef>
                  <a:spcPct val="0"/>
                </a:spcBef>
              </a:pPr>
              <a:t>4</a:t>
            </a:fld>
            <a:endParaRPr lang="en-AU" altLang="en-US"/>
          </a:p>
        </p:txBody>
      </p:sp>
      <p:sp>
        <p:nvSpPr>
          <p:cNvPr id="10243" name="Rectangle 2">
            <a:extLst>
              <a:ext uri="{FF2B5EF4-FFF2-40B4-BE49-F238E27FC236}">
                <a16:creationId xmlns:a16="http://schemas.microsoft.com/office/drawing/2014/main" id="{CD13D0C8-D199-2999-84B9-4FFCB4BED3B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D82187EE-8AA4-8C16-3226-56167A27E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584CF1C-58A0-2C83-B960-45C0EB973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4F53B2E-A7D1-43BB-92D6-458C92F73008}" type="slidenum">
              <a:rPr lang="ar-SA" altLang="en-US"/>
              <a:pPr>
                <a:spcBef>
                  <a:spcPct val="0"/>
                </a:spcBef>
              </a:pPr>
              <a:t>5</a:t>
            </a:fld>
            <a:endParaRPr lang="en-AU" altLang="en-US"/>
          </a:p>
        </p:txBody>
      </p:sp>
      <p:sp>
        <p:nvSpPr>
          <p:cNvPr id="12291" name="Rectangle 2">
            <a:extLst>
              <a:ext uri="{FF2B5EF4-FFF2-40B4-BE49-F238E27FC236}">
                <a16:creationId xmlns:a16="http://schemas.microsoft.com/office/drawing/2014/main" id="{8F985B90-45E2-F6E2-5813-4C2B4CE06227}"/>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F4B642-F2C4-C312-5106-831908E33B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2D84BBC-EE73-DACE-36C2-96351CE06A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00E3EFE-84BE-46C8-AC81-C33B42BB3CFD}" type="slidenum">
              <a:rPr lang="ar-SA" altLang="en-US"/>
              <a:pPr>
                <a:spcBef>
                  <a:spcPct val="0"/>
                </a:spcBef>
              </a:pPr>
              <a:t>6</a:t>
            </a:fld>
            <a:endParaRPr lang="en-AU" altLang="en-US"/>
          </a:p>
        </p:txBody>
      </p:sp>
      <p:sp>
        <p:nvSpPr>
          <p:cNvPr id="14339" name="Rectangle 2">
            <a:extLst>
              <a:ext uri="{FF2B5EF4-FFF2-40B4-BE49-F238E27FC236}">
                <a16:creationId xmlns:a16="http://schemas.microsoft.com/office/drawing/2014/main" id="{54037377-FEB4-0340-B2FB-AD4D9ECCF87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FC52D3D-4562-D7D0-AA9F-844CA837CE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471878F-E0B1-4FBA-1E57-7C4088BC0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68F37D-9578-4461-B523-6D4D236D10C4}" type="slidenum">
              <a:rPr lang="ar-SA" altLang="en-US"/>
              <a:pPr>
                <a:spcBef>
                  <a:spcPct val="0"/>
                </a:spcBef>
              </a:pPr>
              <a:t>7</a:t>
            </a:fld>
            <a:endParaRPr lang="en-AU" altLang="en-US"/>
          </a:p>
        </p:txBody>
      </p:sp>
      <p:sp>
        <p:nvSpPr>
          <p:cNvPr id="16387" name="Rectangle 2">
            <a:extLst>
              <a:ext uri="{FF2B5EF4-FFF2-40B4-BE49-F238E27FC236}">
                <a16:creationId xmlns:a16="http://schemas.microsoft.com/office/drawing/2014/main" id="{2750B939-5761-7BB2-DA9B-2CEF13D85F2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77ADC9E3-B31B-B90D-6C35-D6B1265F69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EB06EDB-D131-DA0F-A7F0-C632B1279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5763DF-D40A-4FCB-A94A-D572D012FDE7}" type="slidenum">
              <a:rPr lang="ar-SA" altLang="en-US"/>
              <a:pPr>
                <a:spcBef>
                  <a:spcPct val="0"/>
                </a:spcBef>
              </a:pPr>
              <a:t>8</a:t>
            </a:fld>
            <a:endParaRPr lang="en-AU" altLang="en-US"/>
          </a:p>
        </p:txBody>
      </p:sp>
      <p:sp>
        <p:nvSpPr>
          <p:cNvPr id="18435" name="Rectangle 2">
            <a:extLst>
              <a:ext uri="{FF2B5EF4-FFF2-40B4-BE49-F238E27FC236}">
                <a16:creationId xmlns:a16="http://schemas.microsoft.com/office/drawing/2014/main" id="{3788A7CF-9448-7AA9-A1BF-753B206B53E8}"/>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934C9E0-CC15-115F-0CFD-29E5ABC64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2852618-C3C2-884D-24E2-6ED92D7B37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B8F98D5-7230-4373-BFCE-B8833C3F9161}" type="slidenum">
              <a:rPr lang="ar-SA" altLang="en-US"/>
              <a:pPr>
                <a:spcBef>
                  <a:spcPct val="0"/>
                </a:spcBef>
              </a:pPr>
              <a:t>9</a:t>
            </a:fld>
            <a:endParaRPr lang="en-AU" altLang="en-US"/>
          </a:p>
        </p:txBody>
      </p:sp>
      <p:sp>
        <p:nvSpPr>
          <p:cNvPr id="20483" name="Rectangle 2">
            <a:extLst>
              <a:ext uri="{FF2B5EF4-FFF2-40B4-BE49-F238E27FC236}">
                <a16:creationId xmlns:a16="http://schemas.microsoft.com/office/drawing/2014/main" id="{71C89A62-5EA7-0A3C-A737-84F9E81BE9D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9939A7A2-F864-9959-5E46-B503D0E64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EB9859F-2088-150D-9EEC-8D5436F3AC83}"/>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A7D624A7-C411-1237-B614-BB2AC3CF8D1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853477BF-D8AF-471D-692A-075E7735B585}"/>
              </a:ext>
            </a:extLst>
          </p:cNvPr>
          <p:cNvSpPr>
            <a:spLocks noGrp="1" noChangeArrowheads="1"/>
          </p:cNvSpPr>
          <p:nvPr>
            <p:ph type="sldNum" sz="quarter" idx="12"/>
          </p:nvPr>
        </p:nvSpPr>
        <p:spPr>
          <a:ln/>
        </p:spPr>
        <p:txBody>
          <a:bodyPr/>
          <a:lstStyle>
            <a:lvl1pPr>
              <a:defRPr/>
            </a:lvl1pPr>
          </a:lstStyle>
          <a:p>
            <a:fld id="{D0C0221B-FD95-4B03-9E8E-1DCDF3DD7DAE}" type="slidenum">
              <a:rPr lang="ar-SA" altLang="en-US"/>
              <a:pPr/>
              <a:t>‹#›</a:t>
            </a:fld>
            <a:endParaRPr lang="en-AU" altLang="en-US"/>
          </a:p>
        </p:txBody>
      </p:sp>
    </p:spTree>
    <p:extLst>
      <p:ext uri="{BB962C8B-B14F-4D97-AF65-F5344CB8AC3E}">
        <p14:creationId xmlns:p14="http://schemas.microsoft.com/office/powerpoint/2010/main" val="109462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805F3C-E3E9-0925-72CF-07F495D00908}"/>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AC6697A7-51A3-B5E1-D95E-CB184543F35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A55CC9A5-2674-7204-8552-F43983410E95}"/>
              </a:ext>
            </a:extLst>
          </p:cNvPr>
          <p:cNvSpPr>
            <a:spLocks noGrp="1" noChangeArrowheads="1"/>
          </p:cNvSpPr>
          <p:nvPr>
            <p:ph type="sldNum" sz="quarter" idx="12"/>
          </p:nvPr>
        </p:nvSpPr>
        <p:spPr>
          <a:ln/>
        </p:spPr>
        <p:txBody>
          <a:bodyPr/>
          <a:lstStyle>
            <a:lvl1pPr>
              <a:defRPr/>
            </a:lvl1pPr>
          </a:lstStyle>
          <a:p>
            <a:fld id="{0F4CE86C-7624-41B9-AE8B-16E294434236}" type="slidenum">
              <a:rPr lang="ar-SA" altLang="en-US"/>
              <a:pPr/>
              <a:t>‹#›</a:t>
            </a:fld>
            <a:endParaRPr lang="en-AU" altLang="en-US"/>
          </a:p>
        </p:txBody>
      </p:sp>
    </p:spTree>
    <p:extLst>
      <p:ext uri="{BB962C8B-B14F-4D97-AF65-F5344CB8AC3E}">
        <p14:creationId xmlns:p14="http://schemas.microsoft.com/office/powerpoint/2010/main" val="39757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78C8DD-AA9F-2ECA-3185-794D9852FA89}"/>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5078AD71-2FD0-035C-0576-DB128C04E7A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EA5FBBFC-1F10-BB8B-ED9F-98738C36FB13}"/>
              </a:ext>
            </a:extLst>
          </p:cNvPr>
          <p:cNvSpPr>
            <a:spLocks noGrp="1" noChangeArrowheads="1"/>
          </p:cNvSpPr>
          <p:nvPr>
            <p:ph type="sldNum" sz="quarter" idx="12"/>
          </p:nvPr>
        </p:nvSpPr>
        <p:spPr>
          <a:ln/>
        </p:spPr>
        <p:txBody>
          <a:bodyPr/>
          <a:lstStyle>
            <a:lvl1pPr>
              <a:defRPr/>
            </a:lvl1pPr>
          </a:lstStyle>
          <a:p>
            <a:fld id="{D66D1B1E-C3E4-4BC0-BA74-026B7E0C774F}" type="slidenum">
              <a:rPr lang="ar-SA" altLang="en-US"/>
              <a:pPr/>
              <a:t>‹#›</a:t>
            </a:fld>
            <a:endParaRPr lang="en-AU" altLang="en-US"/>
          </a:p>
        </p:txBody>
      </p:sp>
    </p:spTree>
    <p:extLst>
      <p:ext uri="{BB962C8B-B14F-4D97-AF65-F5344CB8AC3E}">
        <p14:creationId xmlns:p14="http://schemas.microsoft.com/office/powerpoint/2010/main" val="296287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4DA1A6-4FCC-9D21-29C5-5FB0E6177E73}"/>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463405C0-878D-9222-51F0-86E9E7484CD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736A764A-5FA8-7A63-D786-83C6B7C2F325}"/>
              </a:ext>
            </a:extLst>
          </p:cNvPr>
          <p:cNvSpPr>
            <a:spLocks noGrp="1" noChangeArrowheads="1"/>
          </p:cNvSpPr>
          <p:nvPr>
            <p:ph type="sldNum" sz="quarter" idx="12"/>
          </p:nvPr>
        </p:nvSpPr>
        <p:spPr>
          <a:ln/>
        </p:spPr>
        <p:txBody>
          <a:bodyPr/>
          <a:lstStyle>
            <a:lvl1pPr>
              <a:defRPr/>
            </a:lvl1pPr>
          </a:lstStyle>
          <a:p>
            <a:fld id="{56B2341C-6848-4EC7-9CDB-F16EB0A6E457}" type="slidenum">
              <a:rPr lang="ar-SA" altLang="en-US"/>
              <a:pPr/>
              <a:t>‹#›</a:t>
            </a:fld>
            <a:endParaRPr lang="en-AU" altLang="en-US"/>
          </a:p>
        </p:txBody>
      </p:sp>
    </p:spTree>
    <p:extLst>
      <p:ext uri="{BB962C8B-B14F-4D97-AF65-F5344CB8AC3E}">
        <p14:creationId xmlns:p14="http://schemas.microsoft.com/office/powerpoint/2010/main" val="1579491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8886401-3C58-1522-C552-22DE399F3EF2}"/>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A8C7A8D6-3052-8ABD-F96B-F5796423670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367B94CE-3184-6FBB-9E09-BE097CF68038}"/>
              </a:ext>
            </a:extLst>
          </p:cNvPr>
          <p:cNvSpPr>
            <a:spLocks noGrp="1" noChangeArrowheads="1"/>
          </p:cNvSpPr>
          <p:nvPr>
            <p:ph type="sldNum" sz="quarter" idx="12"/>
          </p:nvPr>
        </p:nvSpPr>
        <p:spPr>
          <a:ln/>
        </p:spPr>
        <p:txBody>
          <a:bodyPr/>
          <a:lstStyle>
            <a:lvl1pPr>
              <a:defRPr/>
            </a:lvl1pPr>
          </a:lstStyle>
          <a:p>
            <a:fld id="{B5727C8A-E41B-470E-B64A-93C33C0CFD5A}" type="slidenum">
              <a:rPr lang="ar-SA" altLang="en-US"/>
              <a:pPr/>
              <a:t>‹#›</a:t>
            </a:fld>
            <a:endParaRPr lang="en-AU" altLang="en-US"/>
          </a:p>
        </p:txBody>
      </p:sp>
    </p:spTree>
    <p:extLst>
      <p:ext uri="{BB962C8B-B14F-4D97-AF65-F5344CB8AC3E}">
        <p14:creationId xmlns:p14="http://schemas.microsoft.com/office/powerpoint/2010/main" val="251076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D72F9C-E8F4-0762-9E39-4CB475C03F62}"/>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C28D6966-0FBC-A3E8-7503-231C8FD49C9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F010BF1A-7C76-108D-5A47-2BBA91265B21}"/>
              </a:ext>
            </a:extLst>
          </p:cNvPr>
          <p:cNvSpPr>
            <a:spLocks noGrp="1" noChangeArrowheads="1"/>
          </p:cNvSpPr>
          <p:nvPr>
            <p:ph type="sldNum" sz="quarter" idx="12"/>
          </p:nvPr>
        </p:nvSpPr>
        <p:spPr>
          <a:ln/>
        </p:spPr>
        <p:txBody>
          <a:bodyPr/>
          <a:lstStyle>
            <a:lvl1pPr>
              <a:defRPr/>
            </a:lvl1pPr>
          </a:lstStyle>
          <a:p>
            <a:fld id="{B9005089-4C59-4CD6-9810-AA301C071344}" type="slidenum">
              <a:rPr lang="ar-SA" altLang="en-US"/>
              <a:pPr/>
              <a:t>‹#›</a:t>
            </a:fld>
            <a:endParaRPr lang="en-AU" altLang="en-US"/>
          </a:p>
        </p:txBody>
      </p:sp>
    </p:spTree>
    <p:extLst>
      <p:ext uri="{BB962C8B-B14F-4D97-AF65-F5344CB8AC3E}">
        <p14:creationId xmlns:p14="http://schemas.microsoft.com/office/powerpoint/2010/main" val="368275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EBCF77-D278-732C-0394-63B9752B6626}"/>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1473CC5F-3296-B5F9-8C41-336026031012}"/>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4A78FE57-B057-DF48-1202-2BC0BC16B09E}"/>
              </a:ext>
            </a:extLst>
          </p:cNvPr>
          <p:cNvSpPr>
            <a:spLocks noGrp="1" noChangeArrowheads="1"/>
          </p:cNvSpPr>
          <p:nvPr>
            <p:ph type="sldNum" sz="quarter" idx="12"/>
          </p:nvPr>
        </p:nvSpPr>
        <p:spPr>
          <a:ln/>
        </p:spPr>
        <p:txBody>
          <a:bodyPr/>
          <a:lstStyle>
            <a:lvl1pPr>
              <a:defRPr/>
            </a:lvl1pPr>
          </a:lstStyle>
          <a:p>
            <a:fld id="{92A371EA-684E-47E0-9E03-B41398E15F8D}" type="slidenum">
              <a:rPr lang="ar-SA" altLang="en-US"/>
              <a:pPr/>
              <a:t>‹#›</a:t>
            </a:fld>
            <a:endParaRPr lang="en-AU" altLang="en-US"/>
          </a:p>
        </p:txBody>
      </p:sp>
    </p:spTree>
    <p:extLst>
      <p:ext uri="{BB962C8B-B14F-4D97-AF65-F5344CB8AC3E}">
        <p14:creationId xmlns:p14="http://schemas.microsoft.com/office/powerpoint/2010/main" val="199777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6598825-6046-E8A9-E432-D68010C7535A}"/>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1E677F6D-0CFE-5295-F568-31DF4E5BDFE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2B500A09-C0C5-BB32-DE61-3E8701867D83}"/>
              </a:ext>
            </a:extLst>
          </p:cNvPr>
          <p:cNvSpPr>
            <a:spLocks noGrp="1" noChangeArrowheads="1"/>
          </p:cNvSpPr>
          <p:nvPr>
            <p:ph type="sldNum" sz="quarter" idx="12"/>
          </p:nvPr>
        </p:nvSpPr>
        <p:spPr>
          <a:ln/>
        </p:spPr>
        <p:txBody>
          <a:bodyPr/>
          <a:lstStyle>
            <a:lvl1pPr>
              <a:defRPr/>
            </a:lvl1pPr>
          </a:lstStyle>
          <a:p>
            <a:fld id="{4C5305D0-17DF-42B4-A5C6-5D383AAF047F}" type="slidenum">
              <a:rPr lang="ar-SA" altLang="en-US"/>
              <a:pPr/>
              <a:t>‹#›</a:t>
            </a:fld>
            <a:endParaRPr lang="en-AU" altLang="en-US"/>
          </a:p>
        </p:txBody>
      </p:sp>
    </p:spTree>
    <p:extLst>
      <p:ext uri="{BB962C8B-B14F-4D97-AF65-F5344CB8AC3E}">
        <p14:creationId xmlns:p14="http://schemas.microsoft.com/office/powerpoint/2010/main" val="60365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C640E9-6094-0577-76CF-B6A5BA1976B1}"/>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85A06EC7-FDA7-ED72-6AFB-2CDB44FF437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ED147622-1393-ECCF-6A97-8AFBD1F5964A}"/>
              </a:ext>
            </a:extLst>
          </p:cNvPr>
          <p:cNvSpPr>
            <a:spLocks noGrp="1" noChangeArrowheads="1"/>
          </p:cNvSpPr>
          <p:nvPr>
            <p:ph type="sldNum" sz="quarter" idx="12"/>
          </p:nvPr>
        </p:nvSpPr>
        <p:spPr>
          <a:ln/>
        </p:spPr>
        <p:txBody>
          <a:bodyPr/>
          <a:lstStyle>
            <a:lvl1pPr>
              <a:defRPr/>
            </a:lvl1pPr>
          </a:lstStyle>
          <a:p>
            <a:fld id="{61FB885B-8E5C-483E-8ED3-C35ABA995672}" type="slidenum">
              <a:rPr lang="ar-SA" altLang="en-US"/>
              <a:pPr/>
              <a:t>‹#›</a:t>
            </a:fld>
            <a:endParaRPr lang="en-AU" altLang="en-US"/>
          </a:p>
        </p:txBody>
      </p:sp>
    </p:spTree>
    <p:extLst>
      <p:ext uri="{BB962C8B-B14F-4D97-AF65-F5344CB8AC3E}">
        <p14:creationId xmlns:p14="http://schemas.microsoft.com/office/powerpoint/2010/main" val="88626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C58F61F-4DA8-75AD-61E3-E75D95785E15}"/>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2C019EA3-B940-28C1-2B7F-B80E188279B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AC84DF6F-A214-CF08-D535-942F15334544}"/>
              </a:ext>
            </a:extLst>
          </p:cNvPr>
          <p:cNvSpPr>
            <a:spLocks noGrp="1" noChangeArrowheads="1"/>
          </p:cNvSpPr>
          <p:nvPr>
            <p:ph type="sldNum" sz="quarter" idx="12"/>
          </p:nvPr>
        </p:nvSpPr>
        <p:spPr>
          <a:ln/>
        </p:spPr>
        <p:txBody>
          <a:bodyPr/>
          <a:lstStyle>
            <a:lvl1pPr>
              <a:defRPr/>
            </a:lvl1pPr>
          </a:lstStyle>
          <a:p>
            <a:fld id="{52CD3A76-84F5-4C1D-BC5E-A0A032A8CFC6}" type="slidenum">
              <a:rPr lang="ar-SA" altLang="en-US"/>
              <a:pPr/>
              <a:t>‹#›</a:t>
            </a:fld>
            <a:endParaRPr lang="en-AU" altLang="en-US"/>
          </a:p>
        </p:txBody>
      </p:sp>
    </p:spTree>
    <p:extLst>
      <p:ext uri="{BB962C8B-B14F-4D97-AF65-F5344CB8AC3E}">
        <p14:creationId xmlns:p14="http://schemas.microsoft.com/office/powerpoint/2010/main" val="417029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203EE42-4012-95F8-8B1C-008F25571D42}"/>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49013878-8F7E-2811-9931-C6C9E1C8780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D2EA964A-83DC-9EC0-911B-64CF69615E57}"/>
              </a:ext>
            </a:extLst>
          </p:cNvPr>
          <p:cNvSpPr>
            <a:spLocks noGrp="1" noChangeArrowheads="1"/>
          </p:cNvSpPr>
          <p:nvPr>
            <p:ph type="sldNum" sz="quarter" idx="12"/>
          </p:nvPr>
        </p:nvSpPr>
        <p:spPr>
          <a:ln/>
        </p:spPr>
        <p:txBody>
          <a:bodyPr/>
          <a:lstStyle>
            <a:lvl1pPr>
              <a:defRPr/>
            </a:lvl1pPr>
          </a:lstStyle>
          <a:p>
            <a:fld id="{071A7771-629D-4982-9463-407097C2843C}" type="slidenum">
              <a:rPr lang="ar-SA" altLang="en-US"/>
              <a:pPr/>
              <a:t>‹#›</a:t>
            </a:fld>
            <a:endParaRPr lang="en-AU" altLang="en-US"/>
          </a:p>
        </p:txBody>
      </p:sp>
    </p:spTree>
    <p:extLst>
      <p:ext uri="{BB962C8B-B14F-4D97-AF65-F5344CB8AC3E}">
        <p14:creationId xmlns:p14="http://schemas.microsoft.com/office/powerpoint/2010/main" val="87030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532660-4457-9341-E47F-270DBF588869}"/>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93C81239-3D1F-97D4-1287-2493E7AB2F5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36318476-6999-812A-F493-8C57B31DAEBE}"/>
              </a:ext>
            </a:extLst>
          </p:cNvPr>
          <p:cNvSpPr>
            <a:spLocks noGrp="1" noChangeArrowheads="1"/>
          </p:cNvSpPr>
          <p:nvPr>
            <p:ph type="sldNum" sz="quarter" idx="12"/>
          </p:nvPr>
        </p:nvSpPr>
        <p:spPr>
          <a:ln/>
        </p:spPr>
        <p:txBody>
          <a:bodyPr/>
          <a:lstStyle>
            <a:lvl1pPr>
              <a:defRPr/>
            </a:lvl1pPr>
          </a:lstStyle>
          <a:p>
            <a:fld id="{D4E84452-6445-4E8D-AB15-513AAF602D85}" type="slidenum">
              <a:rPr lang="ar-SA" altLang="en-US"/>
              <a:pPr/>
              <a:t>‹#›</a:t>
            </a:fld>
            <a:endParaRPr lang="en-AU" altLang="en-US"/>
          </a:p>
        </p:txBody>
      </p:sp>
    </p:spTree>
    <p:extLst>
      <p:ext uri="{BB962C8B-B14F-4D97-AF65-F5344CB8AC3E}">
        <p14:creationId xmlns:p14="http://schemas.microsoft.com/office/powerpoint/2010/main" val="304411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5F15DF-45D2-F87B-38BD-FBFC51FF85F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55BC8494-F970-1BA7-014E-9EE5F8FAF0D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C625BA1F-3103-6520-D3B7-3EEFC1C98FAA}"/>
              </a:ext>
            </a:extLst>
          </p:cNvPr>
          <p:cNvSpPr>
            <a:spLocks noGrp="1" noChangeArrowheads="1"/>
          </p:cNvSpPr>
          <p:nvPr>
            <p:ph type="sldNum" sz="quarter" idx="12"/>
          </p:nvPr>
        </p:nvSpPr>
        <p:spPr>
          <a:ln/>
        </p:spPr>
        <p:txBody>
          <a:bodyPr/>
          <a:lstStyle>
            <a:lvl1pPr>
              <a:defRPr/>
            </a:lvl1pPr>
          </a:lstStyle>
          <a:p>
            <a:fld id="{999FE95B-D9C1-4D38-B1A9-DE42CD6ABDA2}" type="slidenum">
              <a:rPr lang="ar-SA" altLang="en-US"/>
              <a:pPr/>
              <a:t>‹#›</a:t>
            </a:fld>
            <a:endParaRPr lang="en-AU" altLang="en-US"/>
          </a:p>
        </p:txBody>
      </p:sp>
    </p:spTree>
    <p:extLst>
      <p:ext uri="{BB962C8B-B14F-4D97-AF65-F5344CB8AC3E}">
        <p14:creationId xmlns:p14="http://schemas.microsoft.com/office/powerpoint/2010/main" val="245508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597A54-9261-6E09-009D-CC483E3507B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640D1884-5B2E-E86C-4BA7-59F78DB945A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F50FAD99-A224-AD3F-0FF5-F2D2827F8A8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p>
        </p:txBody>
      </p:sp>
      <p:sp>
        <p:nvSpPr>
          <p:cNvPr id="1029" name="Rectangle 5">
            <a:extLst>
              <a:ext uri="{FF2B5EF4-FFF2-40B4-BE49-F238E27FC236}">
                <a16:creationId xmlns:a16="http://schemas.microsoft.com/office/drawing/2014/main" id="{E4156DD5-4CA2-C5A6-168D-DB96EFECB3C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p>
        </p:txBody>
      </p:sp>
      <p:sp>
        <p:nvSpPr>
          <p:cNvPr id="1030" name="Rectangle 6">
            <a:extLst>
              <a:ext uri="{FF2B5EF4-FFF2-40B4-BE49-F238E27FC236}">
                <a16:creationId xmlns:a16="http://schemas.microsoft.com/office/drawing/2014/main" id="{9EDA0F2B-B45C-49B3-CF09-348EA9F3817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8C87858-4003-4E83-BC39-72B7F28C7DAC}" type="slidenum">
              <a:rPr lang="ar-SA"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0.xml"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0.emf"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3.emf"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3.emf"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20.xml" /><Relationship Id="rId1" Type="http://schemas.openxmlformats.org/officeDocument/2006/relationships/slideLayout" Target="../slideLayouts/slideLayout12.xml" /></Relationships>
</file>

<file path=ppt/slides/_rels/slide2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2.xml" /><Relationship Id="rId1" Type="http://schemas.openxmlformats.org/officeDocument/2006/relationships/slideLayout" Target="../slideLayouts/slideLayout2.xml" /><Relationship Id="rId5" Type="http://schemas.openxmlformats.org/officeDocument/2006/relationships/image" Target="../media/image13.emf" /><Relationship Id="rId4" Type="http://schemas.openxmlformats.org/officeDocument/2006/relationships/image" Target="../media/image17.png"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8.emf"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8" Type="http://schemas.openxmlformats.org/officeDocument/2006/relationships/image" Target="http://upload.wikimedia.org/wikipedia/commons/thumb/4/4d/Heme.svg/229px-Heme.svg.png" TargetMode="External" /><Relationship Id="rId3" Type="http://schemas.openxmlformats.org/officeDocument/2006/relationships/image" Target="../media/image2.png" /><Relationship Id="rId7" Type="http://schemas.openxmlformats.org/officeDocument/2006/relationships/image" Target="../media/image4.png"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image" Target="http://z.about.com/d/chemistry/1/0/e/2/porph.gif" TargetMode="External" /><Relationship Id="rId5" Type="http://schemas.openxmlformats.org/officeDocument/2006/relationships/image" Target="../media/image3.png" /><Relationship Id="rId4" Type="http://schemas.openxmlformats.org/officeDocument/2006/relationships/image" Target="http://upload.wikimedia.org/wikipedia/commons/3/3d/Pyrrole_structure.png" TargetMode="External" /></Relationships>
</file>

<file path=ppt/slides/_rels/slide6.xml.rels><?xml version="1.0" encoding="UTF-8" standalone="yes"?>
<Relationships xmlns="http://schemas.openxmlformats.org/package/2006/relationships"><Relationship Id="rId3" Type="http://schemas.openxmlformats.org/officeDocument/2006/relationships/image" Target="../media/image5.wmf"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6.wmf"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wmf"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D637998-E34A-BDF6-5167-180A508CF820}"/>
              </a:ext>
            </a:extLst>
          </p:cNvPr>
          <p:cNvSpPr>
            <a:spLocks noGrp="1" noChangeArrowheads="1"/>
          </p:cNvSpPr>
          <p:nvPr>
            <p:ph type="ctrTitle"/>
          </p:nvPr>
        </p:nvSpPr>
        <p:spPr>
          <a:xfrm>
            <a:off x="685800" y="2133600"/>
            <a:ext cx="7772400" cy="1470025"/>
          </a:xfrm>
          <a:solidFill>
            <a:srgbClr val="00FF00"/>
          </a:solidFill>
          <a:ln w="63500">
            <a:solidFill>
              <a:srgbClr val="FF0000"/>
            </a:solidFill>
            <a:miter lim="800000"/>
            <a:headEnd/>
            <a:tailEnd/>
          </a:ln>
        </p:spPr>
        <p:txBody>
          <a:bodyPr/>
          <a:lstStyle/>
          <a:p>
            <a:pPr eaLnBrk="1" hangingPunct="1"/>
            <a:r>
              <a:rPr lang="en-US" altLang="en-US" b="1">
                <a:solidFill>
                  <a:srgbClr val="000099"/>
                </a:solidFill>
                <a:latin typeface="Times New Roman" panose="02020603050405020304" pitchFamily="18" charset="0"/>
                <a:cs typeface="Times New Roman" panose="02020603050405020304" pitchFamily="18" charset="0"/>
              </a:rPr>
              <a:t>Hemoglobin &amp;</a:t>
            </a:r>
            <a:r>
              <a:rPr lang="en-AU" altLang="en-US" b="1">
                <a:solidFill>
                  <a:srgbClr val="000099"/>
                </a:solidFill>
                <a:latin typeface="Times New Roman" panose="02020603050405020304" pitchFamily="18" charset="0"/>
                <a:cs typeface="Times New Roman" panose="02020603050405020304" pitchFamily="18" charset="0"/>
              </a:rPr>
              <a:t> </a:t>
            </a:r>
            <a:r>
              <a:rPr lang="en-US" altLang="en-US" b="1">
                <a:solidFill>
                  <a:srgbClr val="000099"/>
                </a:solidFill>
                <a:latin typeface="Times New Roman" panose="02020603050405020304" pitchFamily="18" charset="0"/>
                <a:cs typeface="Times New Roman" panose="02020603050405020304" pitchFamily="18" charset="0"/>
              </a:rPr>
              <a:t>Myoglobin</a:t>
            </a:r>
            <a:endParaRPr lang="en-AU" altLang="en-US" b="1">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ECA51A4-3868-2EC1-9A0F-13A57CB26FD3}"/>
              </a:ext>
            </a:extLst>
          </p:cNvPr>
          <p:cNvSpPr>
            <a:spLocks noGrp="1" noChangeArrowheads="1"/>
          </p:cNvSpPr>
          <p:nvPr>
            <p:ph type="title"/>
          </p:nvPr>
        </p:nvSpPr>
        <p:spPr>
          <a:xfrm>
            <a:off x="395288" y="0"/>
            <a:ext cx="8229600" cy="1143000"/>
          </a:xfrm>
        </p:spPr>
        <p:txBody>
          <a:bodyPr/>
          <a:lstStyle/>
          <a:p>
            <a:pPr eaLnBrk="1" hangingPunct="1"/>
            <a:r>
              <a:rPr kumimoji="1" lang="en-US" altLang="zh-CN" sz="4800" b="1">
                <a:solidFill>
                  <a:schemeClr val="tx1"/>
                </a:solidFill>
                <a:latin typeface="Times New Roman" panose="02020603050405020304" pitchFamily="18" charset="0"/>
                <a:ea typeface="华文行楷" panose="02010800040101010101" pitchFamily="2" charset="-122"/>
              </a:rPr>
              <a:t>Hemoglobin</a:t>
            </a:r>
          </a:p>
        </p:txBody>
      </p:sp>
      <p:pic>
        <p:nvPicPr>
          <p:cNvPr id="47107" name="Picture 3" descr="hemoglobin">
            <a:extLst>
              <a:ext uri="{FF2B5EF4-FFF2-40B4-BE49-F238E27FC236}">
                <a16:creationId xmlns:a16="http://schemas.microsoft.com/office/drawing/2014/main" id="{AA4A9248-B3A5-3595-7EAC-4AD8898FD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341438"/>
            <a:ext cx="76327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fade">
                                      <p:cBhvr>
                                        <p:cTn id="7" dur="1000"/>
                                        <p:tgtEl>
                                          <p:spTgt spid="47107"/>
                                        </p:tgtEl>
                                      </p:cBhvr>
                                    </p:animEffect>
                                    <p:anim calcmode="lin" valueType="num">
                                      <p:cBhvr>
                                        <p:cTn id="8" dur="1000" fill="hold"/>
                                        <p:tgtEl>
                                          <p:spTgt spid="47107"/>
                                        </p:tgtEl>
                                        <p:attrNameLst>
                                          <p:attrName>ppt_x</p:attrName>
                                        </p:attrNameLst>
                                      </p:cBhvr>
                                      <p:tavLst>
                                        <p:tav tm="0">
                                          <p:val>
                                            <p:strVal val="#ppt_x"/>
                                          </p:val>
                                        </p:tav>
                                        <p:tav tm="100000">
                                          <p:val>
                                            <p:strVal val="#ppt_x"/>
                                          </p:val>
                                        </p:tav>
                                      </p:tavLst>
                                    </p:anim>
                                    <p:anim calcmode="lin" valueType="num">
                                      <p:cBhvr>
                                        <p:cTn id="9" dur="1000" fill="hold"/>
                                        <p:tgtEl>
                                          <p:spTgt spid="47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2E02061C-B87F-F79F-1241-3D7F933E53DB}"/>
              </a:ext>
            </a:extLst>
          </p:cNvPr>
          <p:cNvSpPr>
            <a:spLocks noGrp="1" noChangeArrowheads="1"/>
          </p:cNvSpPr>
          <p:nvPr>
            <p:ph type="body" idx="1"/>
          </p:nvPr>
        </p:nvSpPr>
        <p:spPr>
          <a:xfrm>
            <a:off x="457200" y="304800"/>
            <a:ext cx="8458200" cy="6400800"/>
          </a:xfrm>
        </p:spPr>
        <p:txBody>
          <a:bodyPr/>
          <a:lstStyle/>
          <a:p>
            <a:pPr eaLnBrk="1" hangingPunct="1"/>
            <a:r>
              <a:rPr lang="en-US" altLang="en-US" b="1" u="sng"/>
              <a:t>Quaternary structure of hemoglobin</a:t>
            </a:r>
          </a:p>
          <a:p>
            <a:pPr eaLnBrk="1" hangingPunct="1"/>
            <a:r>
              <a:rPr lang="en-US" altLang="en-US"/>
              <a:t>The subunit interactions are mostly between dissimilar chains: each of the α-chains is in contact with both β-chains. </a:t>
            </a:r>
          </a:p>
          <a:p>
            <a:pPr eaLnBrk="1" hangingPunct="1"/>
            <a:r>
              <a:rPr lang="en-US" altLang="en-US"/>
              <a:t>Therefore there are two identical dimmers, dimmer one α1β1 and dimmer two α2β2. </a:t>
            </a:r>
          </a:p>
          <a:p>
            <a:pPr eaLnBrk="1" hangingPunct="1"/>
            <a:r>
              <a:rPr lang="en-US" altLang="en-US"/>
              <a:t>The two polypeptide chains within each dimmer are held tightly together, primarily by hydrophobic interactions although Ionic and hydrogen bonds play a role. </a:t>
            </a:r>
          </a:p>
          <a:p>
            <a:pPr eaLnBrk="1" hangingPunct="1"/>
            <a:r>
              <a:rPr lang="en-US" altLang="en-US"/>
              <a:t>The ionic bond is a relatively weak ionic bond and is called salt bridge (salt bond).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1F040B5B-45C9-D30E-5543-A149C9FAC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B6348421-62B6-680D-B75F-64331B98AE06}"/>
              </a:ext>
            </a:extLst>
          </p:cNvPr>
          <p:cNvSpPr>
            <a:spLocks noGrp="1" noChangeArrowheads="1"/>
          </p:cNvSpPr>
          <p:nvPr>
            <p:ph type="body" idx="1"/>
          </p:nvPr>
        </p:nvSpPr>
        <p:spPr>
          <a:xfrm>
            <a:off x="228600" y="304800"/>
            <a:ext cx="8686800" cy="6324600"/>
          </a:xfrm>
        </p:spPr>
        <p:txBody>
          <a:bodyPr/>
          <a:lstStyle/>
          <a:p>
            <a:pPr marL="533400" indent="-533400" eaLnBrk="1" hangingPunct="1">
              <a:lnSpc>
                <a:spcPct val="80000"/>
              </a:lnSpc>
            </a:pPr>
            <a:r>
              <a:rPr lang="en-US" altLang="en-US" sz="2800" b="1" u="sng"/>
              <a:t>T &amp; R forms of Hemoglobin </a:t>
            </a:r>
          </a:p>
          <a:p>
            <a:pPr marL="533400" indent="-533400" eaLnBrk="1" hangingPunct="1">
              <a:lnSpc>
                <a:spcPct val="80000"/>
              </a:lnSpc>
              <a:buFontTx/>
              <a:buNone/>
            </a:pPr>
            <a:endParaRPr lang="en-US" altLang="en-US" sz="2800" b="1" u="sng"/>
          </a:p>
          <a:p>
            <a:pPr marL="533400" indent="-533400" eaLnBrk="1" hangingPunct="1">
              <a:lnSpc>
                <a:spcPct val="80000"/>
              </a:lnSpc>
              <a:buFontTx/>
              <a:buAutoNum type="alphaLcPeriod"/>
            </a:pPr>
            <a:r>
              <a:rPr lang="en-US" altLang="en-US" sz="2800" b="1" u="sng"/>
              <a:t>T form:</a:t>
            </a:r>
            <a:r>
              <a:rPr lang="en-US" altLang="en-US" sz="2800" b="1"/>
              <a:t> </a:t>
            </a:r>
            <a:r>
              <a:rPr lang="en-US" altLang="en-US" sz="2800"/>
              <a:t>The deoxy form of hemoglobin is called              		the "T" </a:t>
            </a:r>
            <a:r>
              <a:rPr lang="en-US" altLang="en-US" sz="2800" b="1"/>
              <a:t>(tense) </a:t>
            </a:r>
            <a:r>
              <a:rPr lang="en-US" altLang="en-US" sz="2800"/>
              <a:t>form. </a:t>
            </a:r>
          </a:p>
          <a:p>
            <a:pPr marL="533400" indent="-533400" eaLnBrk="1" hangingPunct="1">
              <a:lnSpc>
                <a:spcPct val="80000"/>
              </a:lnSpc>
            </a:pPr>
            <a:r>
              <a:rPr lang="en-US" altLang="en-US" sz="2800"/>
              <a:t>In the T form, the two αβ dimmers interact through a network of ionic bonds and hydrogen bonds that constrain the movement of the polypeptide chains. The T form is the </a:t>
            </a:r>
            <a:r>
              <a:rPr lang="en-US" altLang="en-US" sz="2800" b="1"/>
              <a:t>low oxygen-affinity form </a:t>
            </a:r>
            <a:r>
              <a:rPr lang="en-US" altLang="en-US" sz="2800"/>
              <a:t>of hemoglobin. </a:t>
            </a:r>
            <a:endParaRPr lang="en-US" altLang="en-US" sz="2800" b="1"/>
          </a:p>
          <a:p>
            <a:pPr marL="533400" indent="-533400" eaLnBrk="1" hangingPunct="1">
              <a:lnSpc>
                <a:spcPct val="80000"/>
              </a:lnSpc>
              <a:buFontTx/>
              <a:buNone/>
            </a:pPr>
            <a:endParaRPr lang="en-US" altLang="en-US" sz="2800" b="1"/>
          </a:p>
          <a:p>
            <a:pPr marL="533400" indent="-533400" eaLnBrk="1" hangingPunct="1">
              <a:lnSpc>
                <a:spcPct val="80000"/>
              </a:lnSpc>
              <a:buFontTx/>
              <a:buNone/>
            </a:pPr>
            <a:r>
              <a:rPr lang="en-US" altLang="en-US" sz="2800" b="1"/>
              <a:t>b. </a:t>
            </a:r>
            <a:r>
              <a:rPr lang="en-US" altLang="en-US" sz="2800" b="1" u="sng"/>
              <a:t>R form:</a:t>
            </a:r>
            <a:r>
              <a:rPr lang="en-US" altLang="en-US" sz="2800" b="1"/>
              <a:t> </a:t>
            </a:r>
            <a:r>
              <a:rPr lang="en-US" altLang="en-US" sz="2800"/>
              <a:t>The binding of oxygen to hemoglobin causes the rupture of some of the ionic bonds and hydrogen bonds between the αβ dimmers. This leads to a structure called the </a:t>
            </a:r>
            <a:r>
              <a:rPr lang="en-US" altLang="en-US" sz="2800" b="1"/>
              <a:t>"R," </a:t>
            </a:r>
            <a:r>
              <a:rPr lang="en-US" altLang="en-US" sz="2800"/>
              <a:t>or </a:t>
            </a:r>
            <a:r>
              <a:rPr lang="en-US" altLang="en-US" sz="2800" b="1"/>
              <a:t>relaxed </a:t>
            </a:r>
            <a:r>
              <a:rPr lang="en-US" altLang="en-US" sz="2800"/>
              <a:t>form, in which the polypeptide chains have more freedom of movement. The R form is the </a:t>
            </a:r>
            <a:r>
              <a:rPr lang="en-US" altLang="en-US" sz="2800" b="1"/>
              <a:t>high oxygen-affinity form </a:t>
            </a:r>
            <a:r>
              <a:rPr lang="en-US" altLang="en-US" sz="2800"/>
              <a:t>of hemoglobin.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18FDAFE-A3EA-D5AD-EB19-B34D3CC9EB42}"/>
              </a:ext>
            </a:extLst>
          </p:cNvPr>
          <p:cNvSpPr>
            <a:spLocks noGrp="1" noChangeArrowheads="1"/>
          </p:cNvSpPr>
          <p:nvPr>
            <p:ph type="title" idx="4294967295"/>
          </p:nvPr>
        </p:nvSpPr>
        <p:spPr>
          <a:xfrm>
            <a:off x="533400" y="609600"/>
            <a:ext cx="8077200" cy="762000"/>
          </a:xfrm>
        </p:spPr>
        <p:txBody>
          <a:bodyPr/>
          <a:lstStyle/>
          <a:p>
            <a:pPr eaLnBrk="1" hangingPunct="1"/>
            <a:r>
              <a:rPr lang="en-US" altLang="en-US">
                <a:solidFill>
                  <a:schemeClr val="tx1"/>
                </a:solidFill>
              </a:rPr>
              <a:t>Hemoglobin Structure Changes</a:t>
            </a:r>
          </a:p>
        </p:txBody>
      </p:sp>
      <p:pic>
        <p:nvPicPr>
          <p:cNvPr id="29699" name="Picture 29" descr="8-3">
            <a:extLst>
              <a:ext uri="{FF2B5EF4-FFF2-40B4-BE49-F238E27FC236}">
                <a16:creationId xmlns:a16="http://schemas.microsoft.com/office/drawing/2014/main" id="{9C8F6FEB-9DD0-E873-5951-92567DAF9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7724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a:extLst>
              <a:ext uri="{FF2B5EF4-FFF2-40B4-BE49-F238E27FC236}">
                <a16:creationId xmlns:a16="http://schemas.microsoft.com/office/drawing/2014/main" id="{04B14A32-1603-FAB6-3A6C-1095025A67D6}"/>
              </a:ext>
            </a:extLst>
          </p:cNvPr>
          <p:cNvSpPr>
            <a:spLocks noChangeArrowheads="1"/>
          </p:cNvSpPr>
          <p:nvPr/>
        </p:nvSpPr>
        <p:spPr bwMode="auto">
          <a:xfrm>
            <a:off x="2057400" y="2463800"/>
            <a:ext cx="1752600" cy="228600"/>
          </a:xfrm>
          <a:prstGeom prst="rect">
            <a:avLst/>
          </a:prstGeom>
          <a:solidFill>
            <a:schemeClr val="bg1"/>
          </a:solidFill>
          <a:ln w="9525"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B3766610-535D-40A1-B113-4357C9511E7A}"/>
              </a:ext>
            </a:extLst>
          </p:cNvPr>
          <p:cNvSpPr>
            <a:spLocks noGrp="1" noChangeArrowheads="1"/>
          </p:cNvSpPr>
          <p:nvPr>
            <p:ph type="body" idx="1"/>
          </p:nvPr>
        </p:nvSpPr>
        <p:spPr>
          <a:xfrm>
            <a:off x="152400" y="304800"/>
            <a:ext cx="8763000" cy="6324600"/>
          </a:xfrm>
        </p:spPr>
        <p:txBody>
          <a:bodyPr/>
          <a:lstStyle/>
          <a:p>
            <a:pPr eaLnBrk="1" hangingPunct="1">
              <a:lnSpc>
                <a:spcPct val="80000"/>
              </a:lnSpc>
            </a:pPr>
            <a:r>
              <a:rPr lang="en-AU" altLang="en-US" sz="2800" b="1" u="sng"/>
              <a:t>RBCs</a:t>
            </a:r>
            <a:r>
              <a:rPr lang="en-AU" altLang="en-US" sz="2800"/>
              <a:t> </a:t>
            </a:r>
          </a:p>
          <a:p>
            <a:pPr eaLnBrk="1" hangingPunct="1">
              <a:lnSpc>
                <a:spcPct val="80000"/>
              </a:lnSpc>
            </a:pPr>
            <a:r>
              <a:rPr lang="en-AU" altLang="en-US" sz="2800"/>
              <a:t>are typically shaped as biconcave disks</a:t>
            </a:r>
          </a:p>
          <a:p>
            <a:pPr eaLnBrk="1" hangingPunct="1">
              <a:lnSpc>
                <a:spcPct val="80000"/>
              </a:lnSpc>
            </a:pPr>
            <a:r>
              <a:rPr lang="en-AU" altLang="en-US" sz="2800"/>
              <a:t>Biconcave shape gives them a much greater surface area &amp; flexibility to squeeze through tiny capillaries.</a:t>
            </a:r>
          </a:p>
          <a:p>
            <a:pPr eaLnBrk="1" hangingPunct="1">
              <a:lnSpc>
                <a:spcPct val="80000"/>
              </a:lnSpc>
              <a:buFontTx/>
              <a:buNone/>
            </a:pPr>
            <a:r>
              <a:rPr lang="en-AU" altLang="en-US" sz="2800"/>
              <a:t> </a:t>
            </a:r>
            <a:endParaRPr lang="en-AU" altLang="en-US" sz="2800" b="1"/>
          </a:p>
          <a:p>
            <a:pPr eaLnBrk="1" hangingPunct="1">
              <a:lnSpc>
                <a:spcPct val="80000"/>
              </a:lnSpc>
            </a:pPr>
            <a:r>
              <a:rPr lang="en-AU" altLang="en-US" sz="2800" b="1" u="sng"/>
              <a:t>Carbon monoxide</a:t>
            </a:r>
            <a:r>
              <a:rPr lang="en-AU" altLang="en-US" sz="2800"/>
              <a:t> binds to heme on the same place as that of O</a:t>
            </a:r>
            <a:r>
              <a:rPr lang="en-AU" altLang="en-US" sz="2800" baseline="-25000"/>
              <a:t>2</a:t>
            </a:r>
            <a:r>
              <a:rPr lang="en-AU" altLang="en-US" sz="2800"/>
              <a:t>. </a:t>
            </a:r>
          </a:p>
          <a:p>
            <a:pPr eaLnBrk="1" hangingPunct="1">
              <a:lnSpc>
                <a:spcPct val="80000"/>
              </a:lnSpc>
            </a:pPr>
            <a:r>
              <a:rPr lang="en-AU" altLang="en-US" sz="2800"/>
              <a:t>Carbon monoxide (CO) </a:t>
            </a:r>
            <a:r>
              <a:rPr lang="en-US" altLang="en-US" sz="2800"/>
              <a:t>has a greater affinity for hemoglobin than oxygen</a:t>
            </a:r>
            <a:r>
              <a:rPr lang="en-AU" altLang="en-US" sz="2800"/>
              <a:t>. </a:t>
            </a:r>
          </a:p>
          <a:p>
            <a:pPr eaLnBrk="1" hangingPunct="1">
              <a:lnSpc>
                <a:spcPct val="80000"/>
              </a:lnSpc>
            </a:pPr>
            <a:r>
              <a:rPr lang="en-AU" altLang="en-US" sz="2800"/>
              <a:t>Therefore the haemoglobin is no longer available for oxygen transportation causing hypoxia tissue death. </a:t>
            </a:r>
          </a:p>
          <a:p>
            <a:pPr eaLnBrk="1" hangingPunct="1">
              <a:lnSpc>
                <a:spcPct val="80000"/>
              </a:lnSpc>
            </a:pPr>
            <a:r>
              <a:rPr lang="en-AU" altLang="en-US" sz="2800"/>
              <a:t>To reverse the effects of carbon monoxide, pure oxygen is needed to be introduced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4" descr="chapter 7 opener part 1">
            <a:extLst>
              <a:ext uri="{FF2B5EF4-FFF2-40B4-BE49-F238E27FC236}">
                <a16:creationId xmlns:a16="http://schemas.microsoft.com/office/drawing/2014/main" id="{D32A8CD3-4B78-CC47-5705-E855486D9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65100"/>
            <a:ext cx="453390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a:extLst>
              <a:ext uri="{FF2B5EF4-FFF2-40B4-BE49-F238E27FC236}">
                <a16:creationId xmlns:a16="http://schemas.microsoft.com/office/drawing/2014/main" id="{98A0769D-3E98-B64E-FA53-BE3DA019272B}"/>
              </a:ext>
            </a:extLst>
          </p:cNvPr>
          <p:cNvSpPr>
            <a:spLocks noGrp="1" noChangeArrowheads="1"/>
          </p:cNvSpPr>
          <p:nvPr>
            <p:ph type="title"/>
          </p:nvPr>
        </p:nvSpPr>
        <p:spPr>
          <a:xfrm>
            <a:off x="304800" y="685800"/>
            <a:ext cx="3352800" cy="1371600"/>
          </a:xfrm>
          <a:noFill/>
        </p:spPr>
        <p:txBody>
          <a:bodyPr/>
          <a:lstStyle/>
          <a:p>
            <a:pPr eaLnBrk="1" hangingPunct="1"/>
            <a:r>
              <a:rPr lang="en-US" altLang="en-US" sz="3600" b="1">
                <a:solidFill>
                  <a:schemeClr val="tx1"/>
                </a:solidFill>
              </a:rPr>
              <a:t>Erythrocytes (Red cells)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EC087240-41D0-0CAB-5A30-B81DA5935A4D}"/>
              </a:ext>
            </a:extLst>
          </p:cNvPr>
          <p:cNvSpPr>
            <a:spLocks noGrp="1" noChangeArrowheads="1"/>
          </p:cNvSpPr>
          <p:nvPr>
            <p:ph type="body" idx="1"/>
          </p:nvPr>
        </p:nvSpPr>
        <p:spPr>
          <a:xfrm>
            <a:off x="152400" y="122238"/>
            <a:ext cx="8610600" cy="6659562"/>
          </a:xfrm>
        </p:spPr>
        <p:txBody>
          <a:bodyPr/>
          <a:lstStyle/>
          <a:p>
            <a:pPr eaLnBrk="1" hangingPunct="1">
              <a:lnSpc>
                <a:spcPct val="80000"/>
              </a:lnSpc>
              <a:buFontTx/>
              <a:buNone/>
            </a:pPr>
            <a:r>
              <a:rPr lang="en-AU" altLang="en-US" sz="2400" b="1" u="sng"/>
              <a:t>Methemoglobin </a:t>
            </a:r>
            <a:endParaRPr lang="en-AU" altLang="en-US" sz="2400"/>
          </a:p>
          <a:p>
            <a:pPr eaLnBrk="1" hangingPunct="1">
              <a:lnSpc>
                <a:spcPct val="80000"/>
              </a:lnSpc>
              <a:buFontTx/>
              <a:buNone/>
            </a:pPr>
            <a:r>
              <a:rPr lang="en-AU" altLang="en-US" sz="2400"/>
              <a:t>To bind oxygen, the iron of hemoglobin must be in the ferrous (Fe</a:t>
            </a:r>
            <a:r>
              <a:rPr lang="en-AU" altLang="en-US" sz="2400" b="1" baseline="30000"/>
              <a:t>2+</a:t>
            </a:r>
            <a:r>
              <a:rPr lang="en-AU" altLang="en-US" sz="2400"/>
              <a:t>) state. </a:t>
            </a:r>
          </a:p>
          <a:p>
            <a:pPr eaLnBrk="1" hangingPunct="1">
              <a:lnSpc>
                <a:spcPct val="80000"/>
              </a:lnSpc>
              <a:buFontTx/>
              <a:buNone/>
            </a:pPr>
            <a:r>
              <a:rPr lang="en-AU" altLang="en-US" sz="2400"/>
              <a:t>Reactive oxygen species can oxidize the iron to the ferric (Fe</a:t>
            </a:r>
            <a:r>
              <a:rPr lang="en-AU" altLang="en-US" sz="2400" b="1" baseline="30000"/>
              <a:t>3+</a:t>
            </a:r>
            <a:r>
              <a:rPr lang="en-AU" altLang="en-US" sz="2400"/>
              <a:t>) state, producing methemoglobin </a:t>
            </a:r>
          </a:p>
          <a:p>
            <a:pPr eaLnBrk="1" hangingPunct="1">
              <a:lnSpc>
                <a:spcPct val="80000"/>
              </a:lnSpc>
              <a:buFontTx/>
              <a:buNone/>
            </a:pPr>
            <a:r>
              <a:rPr lang="en-AU" altLang="en-US" sz="2400"/>
              <a:t>Methemoglobin is useless in transporting oxygen. </a:t>
            </a:r>
          </a:p>
          <a:p>
            <a:pPr eaLnBrk="1" hangingPunct="1">
              <a:lnSpc>
                <a:spcPct val="80000"/>
              </a:lnSpc>
              <a:buFontTx/>
              <a:buNone/>
            </a:pPr>
            <a:endParaRPr lang="en-AU" altLang="en-US" sz="2400"/>
          </a:p>
          <a:p>
            <a:pPr eaLnBrk="1" hangingPunct="1">
              <a:lnSpc>
                <a:spcPct val="80000"/>
              </a:lnSpc>
              <a:buFontTx/>
              <a:buNone/>
            </a:pPr>
            <a:r>
              <a:rPr lang="en-AU" altLang="en-US" sz="2400"/>
              <a:t>Red blood cell possesses an effective system for reducing heme Fe</a:t>
            </a:r>
            <a:r>
              <a:rPr lang="en-AU" altLang="en-US" sz="2400" baseline="30000"/>
              <a:t>3+</a:t>
            </a:r>
            <a:r>
              <a:rPr lang="en-AU" altLang="en-US" sz="2400"/>
              <a:t> back to the Fe</a:t>
            </a:r>
            <a:r>
              <a:rPr lang="en-AU" altLang="en-US" sz="2400" baseline="30000"/>
              <a:t>2+</a:t>
            </a:r>
            <a:r>
              <a:rPr lang="en-AU" altLang="en-US" sz="2400"/>
              <a:t> state. </a:t>
            </a:r>
          </a:p>
          <a:p>
            <a:pPr eaLnBrk="1" hangingPunct="1">
              <a:lnSpc>
                <a:spcPct val="80000"/>
              </a:lnSpc>
              <a:buFontTx/>
              <a:buNone/>
            </a:pPr>
            <a:endParaRPr lang="en-AU" altLang="en-US" sz="2400"/>
          </a:p>
          <a:p>
            <a:pPr eaLnBrk="1" hangingPunct="1">
              <a:lnSpc>
                <a:spcPct val="80000"/>
              </a:lnSpc>
              <a:buFontTx/>
              <a:buNone/>
            </a:pPr>
            <a:r>
              <a:rPr lang="en-AU" altLang="en-US" sz="2400" b="1" u="sng"/>
              <a:t>This system consists of </a:t>
            </a:r>
          </a:p>
          <a:p>
            <a:pPr eaLnBrk="1" hangingPunct="1">
              <a:lnSpc>
                <a:spcPct val="80000"/>
              </a:lnSpc>
              <a:buFontTx/>
              <a:buNone/>
            </a:pPr>
            <a:r>
              <a:rPr lang="en-AU" altLang="en-US" sz="2400"/>
              <a:t>1- NADH (generated by glycolysis), </a:t>
            </a:r>
          </a:p>
          <a:p>
            <a:pPr eaLnBrk="1" hangingPunct="1">
              <a:lnSpc>
                <a:spcPct val="80000"/>
              </a:lnSpc>
              <a:buFontTx/>
              <a:buNone/>
            </a:pPr>
            <a:r>
              <a:rPr lang="en-AU" altLang="en-US" sz="2400"/>
              <a:t>2- Cytochrome b5 reductase (also known as methemoglobin reductase)</a:t>
            </a:r>
          </a:p>
          <a:p>
            <a:pPr eaLnBrk="1" hangingPunct="1">
              <a:lnSpc>
                <a:spcPct val="80000"/>
              </a:lnSpc>
              <a:buFontTx/>
              <a:buNone/>
            </a:pPr>
            <a:r>
              <a:rPr lang="en-AU" altLang="en-US" sz="2400"/>
              <a:t>3- Cytochrome b5. </a:t>
            </a:r>
          </a:p>
          <a:p>
            <a:pPr eaLnBrk="1" hangingPunct="1">
              <a:lnSpc>
                <a:spcPct val="80000"/>
              </a:lnSpc>
              <a:buFontTx/>
              <a:buNone/>
            </a:pPr>
            <a:r>
              <a:rPr lang="en-AU" altLang="ja-JP" sz="2400">
                <a:ea typeface="ＭＳ Ｐゴシック" panose="020B0600070205080204" pitchFamily="34" charset="-128"/>
              </a:rPr>
              <a:t>Cytochrome b5 reduces </a:t>
            </a:r>
            <a:r>
              <a:rPr lang="en-AU" altLang="ja-JP" sz="1800">
                <a:ea typeface="ＭＳ Ｐゴシック" panose="020B0600070205080204" pitchFamily="34" charset="-128"/>
              </a:rPr>
              <a:t>(transfer an electron)</a:t>
            </a:r>
            <a:r>
              <a:rPr lang="en-AU" altLang="ja-JP" sz="2400">
                <a:ea typeface="ＭＳ Ｐゴシック" panose="020B0600070205080204" pitchFamily="34" charset="-128"/>
              </a:rPr>
              <a:t> the Fe</a:t>
            </a:r>
            <a:r>
              <a:rPr lang="en-AU" altLang="ja-JP" sz="2400" baseline="30000">
                <a:ea typeface="ＭＳ Ｐゴシック" panose="020B0600070205080204" pitchFamily="34" charset="-128"/>
              </a:rPr>
              <a:t>3+</a:t>
            </a:r>
            <a:r>
              <a:rPr lang="en-AU" altLang="ja-JP" sz="2400">
                <a:ea typeface="ＭＳ Ｐゴシック" panose="020B0600070205080204" pitchFamily="34" charset="-128"/>
              </a:rPr>
              <a:t> of methemoglobin. The oxidized cytochrome b5</a:t>
            </a:r>
            <a:r>
              <a:rPr lang="en-AU" altLang="ja-JP" sz="2400" i="1">
                <a:ea typeface="ＭＳ Ｐゴシック" panose="020B0600070205080204" pitchFamily="34" charset="-128"/>
              </a:rPr>
              <a:t> </a:t>
            </a:r>
            <a:r>
              <a:rPr lang="en-AU" altLang="ja-JP" sz="2400">
                <a:ea typeface="ＭＳ Ｐゴシック" panose="020B0600070205080204" pitchFamily="34" charset="-128"/>
              </a:rPr>
              <a:t>is then reduced by cytochrome b5</a:t>
            </a:r>
            <a:r>
              <a:rPr lang="en-AU" altLang="ja-JP" sz="2400" i="1">
                <a:ea typeface="ＭＳ Ｐゴシック" panose="020B0600070205080204" pitchFamily="34" charset="-128"/>
              </a:rPr>
              <a:t> </a:t>
            </a:r>
            <a:r>
              <a:rPr lang="en-AU" altLang="ja-JP" sz="2400">
                <a:ea typeface="ＭＳ Ｐゴシック" panose="020B0600070205080204" pitchFamily="34" charset="-128"/>
              </a:rPr>
              <a:t>reductase, using NADH as the reducing agent. (</a:t>
            </a:r>
            <a:r>
              <a:rPr lang="en-AU" altLang="en-US" sz="2000"/>
              <a:t>Fe</a:t>
            </a:r>
            <a:r>
              <a:rPr lang="en-AU" altLang="en-US" sz="2000" baseline="30000"/>
              <a:t>3+</a:t>
            </a:r>
            <a:r>
              <a:rPr lang="en-AU" altLang="en-US" sz="2000"/>
              <a:t> + e–→Fe</a:t>
            </a:r>
            <a:r>
              <a:rPr lang="en-AU" altLang="en-US" sz="2000" baseline="30000"/>
              <a:t>2+</a:t>
            </a:r>
            <a:r>
              <a:rPr lang="en-AU" altLang="ja-JP" sz="2400">
                <a:ea typeface="ＭＳ Ｐゴシック" panose="020B0600070205080204" pitchFamily="34" charset="-128"/>
              </a:rPr>
              <a:t>)</a:t>
            </a:r>
            <a:endParaRPr lang="en-AU" altLang="en-US" sz="240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46ADDF17-8F9F-4FD9-5828-E9AADFF2D070}"/>
              </a:ext>
            </a:extLst>
          </p:cNvPr>
          <p:cNvSpPr>
            <a:spLocks noGrp="1" noChangeArrowheads="1"/>
          </p:cNvSpPr>
          <p:nvPr>
            <p:ph type="body" idx="1"/>
          </p:nvPr>
        </p:nvSpPr>
        <p:spPr>
          <a:xfrm>
            <a:off x="152400" y="228600"/>
            <a:ext cx="8839200" cy="6400800"/>
          </a:xfrm>
        </p:spPr>
        <p:txBody>
          <a:bodyPr/>
          <a:lstStyle/>
          <a:p>
            <a:pPr marL="0" indent="0" algn="ctr" eaLnBrk="1" hangingPunct="1">
              <a:lnSpc>
                <a:spcPct val="90000"/>
              </a:lnSpc>
              <a:buFontTx/>
              <a:buNone/>
            </a:pPr>
            <a:r>
              <a:rPr lang="en-AU" altLang="en-US" sz="2400" b="1" u="sng"/>
              <a:t>Binding of oxygen to myoglobin and hemoglobin: Allosteric effects</a:t>
            </a:r>
            <a:endParaRPr lang="en-AU" altLang="en-US" sz="2400" u="sng"/>
          </a:p>
          <a:p>
            <a:pPr marL="0" indent="0" eaLnBrk="1" hangingPunct="1">
              <a:lnSpc>
                <a:spcPct val="90000"/>
              </a:lnSpc>
              <a:buFontTx/>
              <a:buNone/>
            </a:pPr>
            <a:endParaRPr lang="en-AU" altLang="en-US" sz="2400"/>
          </a:p>
          <a:p>
            <a:pPr marL="0" indent="0" eaLnBrk="1" hangingPunct="1">
              <a:lnSpc>
                <a:spcPct val="90000"/>
              </a:lnSpc>
              <a:buFontTx/>
              <a:buNone/>
            </a:pPr>
            <a:r>
              <a:rPr lang="en-AU" altLang="en-US" sz="2400"/>
              <a:t>The oxygen-binding properties of hemoglobin are regulated by interaction with </a:t>
            </a:r>
            <a:r>
              <a:rPr lang="en-AU" altLang="en-US" sz="2400" b="1"/>
              <a:t>allosteric effectors. </a:t>
            </a:r>
          </a:p>
          <a:p>
            <a:pPr marL="0" indent="0" eaLnBrk="1" hangingPunct="1">
              <a:lnSpc>
                <a:spcPct val="90000"/>
              </a:lnSpc>
              <a:buFontTx/>
              <a:buNone/>
            </a:pPr>
            <a:r>
              <a:rPr lang="en-AU" altLang="en-US" sz="2400"/>
              <a:t>The ability of hemoglobin to reversibly bind oxygen is affected by the pO</a:t>
            </a:r>
            <a:r>
              <a:rPr lang="en-AU" altLang="en-US" sz="2400" baseline="-25000"/>
              <a:t>2</a:t>
            </a:r>
            <a:r>
              <a:rPr lang="en-AU" altLang="en-US" sz="2400"/>
              <a:t>, the pH of the environment, the pCO</a:t>
            </a:r>
            <a:r>
              <a:rPr lang="en-AU" altLang="en-US" sz="2400" baseline="-25000"/>
              <a:t>2</a:t>
            </a:r>
            <a:r>
              <a:rPr lang="en-AU" altLang="en-US" sz="2400"/>
              <a:t> and the availability of </a:t>
            </a:r>
            <a:r>
              <a:rPr lang="en-AU" altLang="en-US" sz="2400" b="1"/>
              <a:t>2,3-bisphosphoglycerate (2,3-BPG) </a:t>
            </a:r>
          </a:p>
          <a:p>
            <a:pPr marL="0" indent="0" eaLnBrk="1" hangingPunct="1">
              <a:lnSpc>
                <a:spcPct val="90000"/>
              </a:lnSpc>
              <a:buFontTx/>
              <a:buNone/>
            </a:pPr>
            <a:endParaRPr lang="en-AU" altLang="en-US" sz="2400"/>
          </a:p>
          <a:p>
            <a:pPr marL="0" indent="0" eaLnBrk="1" hangingPunct="1">
              <a:lnSpc>
                <a:spcPct val="90000"/>
              </a:lnSpc>
              <a:buFontTx/>
              <a:buNone/>
            </a:pPr>
            <a:r>
              <a:rPr lang="en-AU" altLang="en-US" sz="2400"/>
              <a:t>These are collectively called allosteric ("other site") effectors, because their interaction at one site on the hemoglobin molecule affects the binding of oxygen to heme groups at other locations on the molecule. </a:t>
            </a:r>
          </a:p>
          <a:p>
            <a:pPr marL="0" indent="0" eaLnBrk="1" hangingPunct="1">
              <a:lnSpc>
                <a:spcPct val="90000"/>
              </a:lnSpc>
              <a:buFontTx/>
              <a:buNone/>
            </a:pPr>
            <a:endParaRPr lang="en-AU" altLang="en-US" sz="2400"/>
          </a:p>
          <a:p>
            <a:pPr marL="0" indent="0" eaLnBrk="1" hangingPunct="1">
              <a:lnSpc>
                <a:spcPct val="90000"/>
              </a:lnSpc>
              <a:buFontTx/>
              <a:buNone/>
            </a:pPr>
            <a:r>
              <a:rPr lang="en-AU" altLang="en-US" sz="2400"/>
              <a:t>The binding of oxygen to myoglobin is not influenced by the allosteric effectors of hemoglobin.</a:t>
            </a:r>
            <a:endParaRPr lang="en-US" alt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469A0188-3325-C9DB-A754-62570A2AA0CA}"/>
              </a:ext>
            </a:extLst>
          </p:cNvPr>
          <p:cNvSpPr>
            <a:spLocks noGrp="1" noChangeArrowheads="1"/>
          </p:cNvSpPr>
          <p:nvPr>
            <p:ph type="body" idx="1"/>
          </p:nvPr>
        </p:nvSpPr>
        <p:spPr>
          <a:xfrm>
            <a:off x="33338" y="57150"/>
            <a:ext cx="8991600" cy="6659563"/>
          </a:xfrm>
        </p:spPr>
        <p:txBody>
          <a:bodyPr/>
          <a:lstStyle/>
          <a:p>
            <a:pPr algn="ctr" eaLnBrk="1" hangingPunct="1">
              <a:lnSpc>
                <a:spcPct val="80000"/>
              </a:lnSpc>
              <a:buFontTx/>
              <a:buNone/>
            </a:pPr>
            <a:r>
              <a:rPr lang="en-AU" altLang="en-US" sz="2200" b="1" u="sng"/>
              <a:t> 2,3-Bisphosphoglycerate (2,3-BPG also 2,3-DPG)</a:t>
            </a:r>
          </a:p>
          <a:p>
            <a:pPr eaLnBrk="1" hangingPunct="1">
              <a:lnSpc>
                <a:spcPct val="80000"/>
              </a:lnSpc>
            </a:pPr>
            <a:r>
              <a:rPr lang="en-AU" altLang="en-US" sz="2200"/>
              <a:t>BPG a three carbon atom (glycolysis intermediate) is an </a:t>
            </a:r>
          </a:p>
          <a:p>
            <a:pPr eaLnBrk="1" hangingPunct="1">
              <a:lnSpc>
                <a:spcPct val="80000"/>
              </a:lnSpc>
              <a:buFontTx/>
              <a:buNone/>
            </a:pPr>
            <a:r>
              <a:rPr lang="en-AU" altLang="en-US" sz="2200"/>
              <a:t>     important regulator of the binding of oxygen to hemoglobin. </a:t>
            </a:r>
          </a:p>
          <a:p>
            <a:pPr eaLnBrk="1" hangingPunct="1">
              <a:lnSpc>
                <a:spcPct val="80000"/>
              </a:lnSpc>
            </a:pPr>
            <a:endParaRPr lang="en-AU" altLang="en-US" sz="2200"/>
          </a:p>
          <a:p>
            <a:pPr eaLnBrk="1" hangingPunct="1">
              <a:lnSpc>
                <a:spcPct val="80000"/>
              </a:lnSpc>
            </a:pPr>
            <a:r>
              <a:rPr lang="en-AU" altLang="en-US" sz="2200"/>
              <a:t>A low pO</a:t>
            </a:r>
            <a:r>
              <a:rPr lang="en-AU" altLang="en-US" sz="2200" baseline="-25000"/>
              <a:t>2</a:t>
            </a:r>
            <a:r>
              <a:rPr lang="en-AU" altLang="en-US" sz="2200"/>
              <a:t> in peripheral tissues promotes the synthesis in RBC of 2,3-bisphosphoglycerate (BPG). </a:t>
            </a:r>
          </a:p>
          <a:p>
            <a:pPr eaLnBrk="1" hangingPunct="1">
              <a:lnSpc>
                <a:spcPct val="80000"/>
              </a:lnSpc>
            </a:pPr>
            <a:r>
              <a:rPr lang="en-AU" altLang="en-US" sz="2200"/>
              <a:t>The binding of BPG to partially deoxygenated </a:t>
            </a:r>
            <a:r>
              <a:rPr lang="en-AU" altLang="en-US" sz="2200" u="sng"/>
              <a:t>Hb lowers its affinity for oxygen</a:t>
            </a:r>
            <a:r>
              <a:rPr lang="en-AU" altLang="en-US" sz="2200"/>
              <a:t> and </a:t>
            </a:r>
            <a:r>
              <a:rPr lang="en-AU" altLang="en-US" sz="2200" u="sng"/>
              <a:t> promotes (</a:t>
            </a:r>
            <a:r>
              <a:rPr lang="en-AU" altLang="en-US" sz="2200"/>
              <a:t>allosterically upregulates </a:t>
            </a:r>
            <a:r>
              <a:rPr lang="en-AU" altLang="en-US" sz="2200" u="sng"/>
              <a:t>) the release of remaining O</a:t>
            </a:r>
            <a:r>
              <a:rPr lang="en-AU" altLang="en-US" sz="2200" u="sng" baseline="-25000"/>
              <a:t>2</a:t>
            </a:r>
            <a:r>
              <a:rPr lang="en-AU" altLang="en-US" sz="2200"/>
              <a:t> by stabilizing the quaternary structure of deoxyhemoglobin. </a:t>
            </a:r>
          </a:p>
          <a:p>
            <a:pPr eaLnBrk="1" hangingPunct="1">
              <a:lnSpc>
                <a:spcPct val="80000"/>
              </a:lnSpc>
            </a:pPr>
            <a:endParaRPr lang="en-AU" altLang="en-US" sz="900"/>
          </a:p>
          <a:p>
            <a:pPr eaLnBrk="1" hangingPunct="1">
              <a:lnSpc>
                <a:spcPct val="80000"/>
              </a:lnSpc>
            </a:pPr>
            <a:r>
              <a:rPr lang="en-AU" altLang="en-US" sz="2200"/>
              <a:t>The Hb molecule has one binding site for BPG. This site is situated within the central cavity formed by the association of four amino acids, the strongly negative BPG molecule binds to these positively charged amino acid. Once bounded, BPG cross-links the two β-subunits. The ionic bonds between BPG and the two β-chains aid in stabilizing the conformation of Hb in its deoxy form, thereby favouring the dissociation of oxygen. Thus, BPG and O2 are mutually exclusive allosteric effectors for Hb, even though their binding sites are physically distinct.</a:t>
            </a:r>
          </a:p>
          <a:p>
            <a:pPr eaLnBrk="1" hangingPunct="1">
              <a:lnSpc>
                <a:spcPct val="80000"/>
              </a:lnSpc>
            </a:pPr>
            <a:r>
              <a:rPr lang="en-US" altLang="en-US" sz="2200"/>
              <a:t>The phosphate groups of 2, 3-BPG form ionic bonds with N-terminus (on carbone 1) and 2 and 143 Histidine in addition to binding of the carboxyl group of 2, 3-BPG to 82 Lysine.</a:t>
            </a:r>
          </a:p>
        </p:txBody>
      </p:sp>
      <p:pic>
        <p:nvPicPr>
          <p:cNvPr id="39939" name="Picture 10">
            <a:extLst>
              <a:ext uri="{FF2B5EF4-FFF2-40B4-BE49-F238E27FC236}">
                <a16:creationId xmlns:a16="http://schemas.microsoft.com/office/drawing/2014/main" id="{494CAECF-7550-5546-E2B5-ADC4695F3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15875"/>
            <a:ext cx="1400175" cy="13874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7F74EDFA-6C08-5F7D-160F-886574610302}"/>
              </a:ext>
            </a:extLst>
          </p:cNvPr>
          <p:cNvSpPr>
            <a:spLocks noGrp="1" noChangeArrowheads="1"/>
          </p:cNvSpPr>
          <p:nvPr>
            <p:ph type="body" idx="1"/>
          </p:nvPr>
        </p:nvSpPr>
        <p:spPr>
          <a:xfrm>
            <a:off x="228600" y="76200"/>
            <a:ext cx="8763000" cy="6705600"/>
          </a:xfrm>
        </p:spPr>
        <p:txBody>
          <a:bodyPr/>
          <a:lstStyle/>
          <a:p>
            <a:pPr eaLnBrk="1" hangingPunct="1">
              <a:lnSpc>
                <a:spcPct val="80000"/>
              </a:lnSpc>
              <a:buFontTx/>
              <a:buNone/>
            </a:pPr>
            <a:r>
              <a:rPr lang="en-AU" altLang="en-US" sz="2400" b="1" u="sng"/>
              <a:t>Myoglobin (Mb)</a:t>
            </a:r>
            <a:endParaRPr lang="en-AU" altLang="en-US" sz="2400"/>
          </a:p>
          <a:p>
            <a:pPr eaLnBrk="1" hangingPunct="1">
              <a:lnSpc>
                <a:spcPct val="80000"/>
              </a:lnSpc>
              <a:buFontTx/>
              <a:buNone/>
            </a:pPr>
            <a:r>
              <a:rPr lang="en-AU" altLang="en-US" sz="2400"/>
              <a:t># Intracellular heme protein found in most cells</a:t>
            </a:r>
          </a:p>
          <a:p>
            <a:pPr eaLnBrk="1" hangingPunct="1">
              <a:lnSpc>
                <a:spcPct val="80000"/>
              </a:lnSpc>
              <a:buFontTx/>
              <a:buNone/>
            </a:pPr>
            <a:r>
              <a:rPr lang="en-AU" altLang="en-US" sz="2400"/>
              <a:t># Stores and </a:t>
            </a:r>
            <a:r>
              <a:rPr lang="en-AU" altLang="ja-JP" sz="2400">
                <a:ea typeface="ＭＳ Ｐゴシック" panose="020B0600070205080204" pitchFamily="34" charset="-128"/>
              </a:rPr>
              <a:t>facilitate oxygen diffusion in muscles </a:t>
            </a:r>
            <a:r>
              <a:rPr lang="en-AU" altLang="en-US" sz="2400"/>
              <a:t>especially in heart and skeletal muscle. </a:t>
            </a:r>
          </a:p>
          <a:p>
            <a:pPr eaLnBrk="1" hangingPunct="1">
              <a:lnSpc>
                <a:spcPct val="80000"/>
              </a:lnSpc>
              <a:buFontTx/>
              <a:buNone/>
            </a:pPr>
            <a:r>
              <a:rPr lang="en-AU" altLang="en-US" sz="2400"/>
              <a:t># It binds the O</a:t>
            </a:r>
            <a:r>
              <a:rPr lang="en-AU" altLang="en-US" sz="2400" baseline="-25000"/>
              <a:t>2</a:t>
            </a:r>
            <a:r>
              <a:rPr lang="en-AU" altLang="en-US" sz="2400"/>
              <a:t> released by hemoglobin </a:t>
            </a:r>
          </a:p>
          <a:p>
            <a:pPr eaLnBrk="1" hangingPunct="1">
              <a:lnSpc>
                <a:spcPct val="80000"/>
              </a:lnSpc>
              <a:buFontTx/>
              <a:buNone/>
            </a:pPr>
            <a:r>
              <a:rPr lang="en-AU" altLang="en-US" sz="2400"/>
              <a:t># Myoglobin consists of a single polypeptide chain of 153 amino acids attached to a single heme group</a:t>
            </a:r>
          </a:p>
          <a:p>
            <a:pPr eaLnBrk="1" hangingPunct="1">
              <a:lnSpc>
                <a:spcPct val="80000"/>
              </a:lnSpc>
              <a:buFontTx/>
              <a:buNone/>
            </a:pPr>
            <a:r>
              <a:rPr lang="en-AU" altLang="en-US" sz="2400"/>
              <a:t># About 80% of myoglobin proteins are α helix. </a:t>
            </a:r>
          </a:p>
          <a:p>
            <a:pPr eaLnBrk="1" hangingPunct="1">
              <a:lnSpc>
                <a:spcPct val="80000"/>
              </a:lnSpc>
              <a:buFontTx/>
              <a:buNone/>
            </a:pPr>
            <a:r>
              <a:rPr lang="en-AU" altLang="en-US" sz="2400"/>
              <a:t># It consists of eight α helical segments, these are termed helices A–H. </a:t>
            </a:r>
          </a:p>
          <a:p>
            <a:pPr eaLnBrk="1" hangingPunct="1">
              <a:lnSpc>
                <a:spcPct val="80000"/>
              </a:lnSpc>
              <a:buFontTx/>
              <a:buNone/>
            </a:pPr>
            <a:r>
              <a:rPr lang="en-US" altLang="en-US" sz="2400"/>
              <a:t># Each helical segment is terminated either by the presence of proline or by β-bends and loops.</a:t>
            </a:r>
            <a:endParaRPr lang="en-AU" altLang="en-US" sz="2400"/>
          </a:p>
          <a:p>
            <a:pPr eaLnBrk="1" hangingPunct="1">
              <a:lnSpc>
                <a:spcPct val="80000"/>
              </a:lnSpc>
              <a:buFontTx/>
              <a:buNone/>
            </a:pPr>
            <a:r>
              <a:rPr lang="en-AU" altLang="en-US" sz="2400"/>
              <a:t># The eight α helical segments are folded into a globular structure, creating a cradle (box) and within this cradle lies a single heme group and the binding site of O</a:t>
            </a:r>
            <a:r>
              <a:rPr lang="en-AU" altLang="en-US" sz="2400" baseline="-25000"/>
              <a:t>2</a:t>
            </a:r>
            <a:r>
              <a:rPr lang="en-AU" altLang="en-US" sz="2400"/>
              <a:t>. </a:t>
            </a:r>
          </a:p>
          <a:p>
            <a:pPr eaLnBrk="1" hangingPunct="1">
              <a:lnSpc>
                <a:spcPct val="80000"/>
              </a:lnSpc>
              <a:buFontTx/>
              <a:buNone/>
            </a:pPr>
            <a:r>
              <a:rPr lang="en-AU" altLang="en-US" sz="2400"/>
              <a:t># The heme of myoglobin lies between helices E and F. </a:t>
            </a:r>
          </a:p>
          <a:p>
            <a:pPr eaLnBrk="1" hangingPunct="1">
              <a:lnSpc>
                <a:spcPct val="80000"/>
              </a:lnSpc>
              <a:buFontTx/>
              <a:buNone/>
            </a:pPr>
            <a:r>
              <a:rPr lang="en-AU" altLang="en-US" sz="2400"/>
              <a:t># The polypeptide of myoglobin may be viewed as serving three critical functions: 1- it hold the heme group, 2- it provides a pocket into which the O2 can fit, and 3- it protects the heme iron atom from oxidation.</a:t>
            </a:r>
            <a:endParaRPr lang="en-US" altLang="en-US"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C0C796A-1CA8-943F-914C-C6B29FF7A665}"/>
              </a:ext>
            </a:extLst>
          </p:cNvPr>
          <p:cNvSpPr>
            <a:spLocks noGrp="1"/>
          </p:cNvSpPr>
          <p:nvPr>
            <p:ph type="title"/>
          </p:nvPr>
        </p:nvSpPr>
        <p:spPr>
          <a:xfrm>
            <a:off x="457200" y="260350"/>
            <a:ext cx="8229600" cy="1143000"/>
          </a:xfrm>
        </p:spPr>
        <p:txBody>
          <a:bodyPr/>
          <a:lstStyle/>
          <a:p>
            <a:r>
              <a:rPr lang="en-US" altLang="en-US" b="1" u="sng">
                <a:solidFill>
                  <a:schemeClr val="tx1"/>
                </a:solidFill>
              </a:rPr>
              <a:t>2,3-BPG Structure </a:t>
            </a:r>
          </a:p>
        </p:txBody>
      </p:sp>
      <p:pic>
        <p:nvPicPr>
          <p:cNvPr id="41987" name="Picture 2" descr="https://upload.wikimedia.org/wikipedia/commons/thumb/b/be/Structure_of_2%2C3-bisphosphoglyceric_acid.png/800px-Structure_of_2%2C3-bisphosphoglyceric_acid.png">
            <a:extLst>
              <a:ext uri="{FF2B5EF4-FFF2-40B4-BE49-F238E27FC236}">
                <a16:creationId xmlns:a16="http://schemas.microsoft.com/office/drawing/2014/main" id="{42C04031-C114-996D-2467-303A66ADB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809750"/>
            <a:ext cx="4572000" cy="4743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988" name="Picture 10">
            <a:extLst>
              <a:ext uri="{FF2B5EF4-FFF2-40B4-BE49-F238E27FC236}">
                <a16:creationId xmlns:a16="http://schemas.microsoft.com/office/drawing/2014/main" id="{39704516-0B94-533B-FBA1-D57DDF919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743200"/>
            <a:ext cx="2844800" cy="2819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5">
            <a:extLst>
              <a:ext uri="{FF2B5EF4-FFF2-40B4-BE49-F238E27FC236}">
                <a16:creationId xmlns:a16="http://schemas.microsoft.com/office/drawing/2014/main" id="{C1679FBA-6850-6842-C6FF-73D91A902758}"/>
              </a:ext>
            </a:extLst>
          </p:cNvPr>
          <p:cNvSpPr>
            <a:spLocks noGrp="1" noChangeArrowheads="1"/>
          </p:cNvSpPr>
          <p:nvPr>
            <p:ph type="title"/>
          </p:nvPr>
        </p:nvSpPr>
        <p:spPr/>
        <p:txBody>
          <a:bodyPr/>
          <a:lstStyle/>
          <a:p>
            <a:pPr eaLnBrk="1" hangingPunct="1"/>
            <a:endParaRPr lang="en-US" altLang="en-US"/>
          </a:p>
        </p:txBody>
      </p:sp>
      <p:sp>
        <p:nvSpPr>
          <p:cNvPr id="43011" name="Rectangle 3">
            <a:extLst>
              <a:ext uri="{FF2B5EF4-FFF2-40B4-BE49-F238E27FC236}">
                <a16:creationId xmlns:a16="http://schemas.microsoft.com/office/drawing/2014/main" id="{3835F244-9A74-6A45-935F-306BBF317F45}"/>
              </a:ext>
            </a:extLst>
          </p:cNvPr>
          <p:cNvSpPr>
            <a:spLocks noGrp="1" noChangeArrowheads="1"/>
          </p:cNvSpPr>
          <p:nvPr>
            <p:ph type="body" sz="half" idx="1"/>
          </p:nvPr>
        </p:nvSpPr>
        <p:spPr>
          <a:xfrm>
            <a:off x="228600" y="4267200"/>
            <a:ext cx="8686800" cy="2438400"/>
          </a:xfrm>
        </p:spPr>
        <p:txBody>
          <a:bodyPr/>
          <a:lstStyle/>
          <a:p>
            <a:pPr eaLnBrk="1" hangingPunct="1"/>
            <a:r>
              <a:rPr lang="en-AU" altLang="en-US" sz="2800" u="sng"/>
              <a:t>The change in hemoglobin quaternary structure during oxygenation </a:t>
            </a:r>
          </a:p>
          <a:p>
            <a:pPr eaLnBrk="1" hangingPunct="1"/>
            <a:r>
              <a:rPr lang="en-AU" altLang="ja-JP" sz="2800">
                <a:ea typeface="ＭＳ Ｐゴシック" panose="020B0600070205080204" pitchFamily="34" charset="-128"/>
              </a:rPr>
              <a:t>the cavity opening is much narrower in oxyhemoglobin than in deoxyhemoglobin, in fact, </a:t>
            </a:r>
            <a:r>
              <a:rPr lang="en-AU" altLang="ja-JP" sz="2800" b="1">
                <a:ea typeface="ＭＳ Ｐゴシック" panose="020B0600070205080204" pitchFamily="34" charset="-128"/>
              </a:rPr>
              <a:t>2,3-BPG</a:t>
            </a:r>
            <a:r>
              <a:rPr lang="en-AU" altLang="ja-JP" sz="2800">
                <a:ea typeface="ＭＳ Ｐゴシック" panose="020B0600070205080204" pitchFamily="34" charset="-128"/>
              </a:rPr>
              <a:t> cannot be accommodated in the oxy form. </a:t>
            </a:r>
            <a:endParaRPr lang="en-AU" altLang="en-US" sz="2800"/>
          </a:p>
        </p:txBody>
      </p:sp>
      <p:pic>
        <p:nvPicPr>
          <p:cNvPr id="43012" name="Picture 5" descr="fi7p12b">
            <a:extLst>
              <a:ext uri="{FF2B5EF4-FFF2-40B4-BE49-F238E27FC236}">
                <a16:creationId xmlns:a16="http://schemas.microsoft.com/office/drawing/2014/main" id="{1F0EBF8B-9102-82D3-F535-3791BE896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5344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5979E35-B118-89E6-273F-B56942DBD111}"/>
              </a:ext>
            </a:extLst>
          </p:cNvPr>
          <p:cNvSpPr>
            <a:spLocks noGrp="1" noChangeArrowheads="1"/>
          </p:cNvSpPr>
          <p:nvPr>
            <p:ph type="title" idx="4294967295"/>
          </p:nvPr>
        </p:nvSpPr>
        <p:spPr>
          <a:xfrm>
            <a:off x="533400" y="609600"/>
            <a:ext cx="8077200" cy="762000"/>
          </a:xfrm>
        </p:spPr>
        <p:txBody>
          <a:bodyPr/>
          <a:lstStyle/>
          <a:p>
            <a:pPr eaLnBrk="1" hangingPunct="1"/>
            <a:r>
              <a:rPr lang="en-US" altLang="en-US">
                <a:solidFill>
                  <a:schemeClr val="tx1"/>
                </a:solidFill>
              </a:rPr>
              <a:t>Hemoglobin Structure Changes</a:t>
            </a:r>
          </a:p>
        </p:txBody>
      </p:sp>
      <p:pic>
        <p:nvPicPr>
          <p:cNvPr id="45059" name="Picture 29" descr="8-3">
            <a:extLst>
              <a:ext uri="{FF2B5EF4-FFF2-40B4-BE49-F238E27FC236}">
                <a16:creationId xmlns:a16="http://schemas.microsoft.com/office/drawing/2014/main" id="{EABF3E95-7473-56E2-088D-5605F56E9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7724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a:extLst>
              <a:ext uri="{FF2B5EF4-FFF2-40B4-BE49-F238E27FC236}">
                <a16:creationId xmlns:a16="http://schemas.microsoft.com/office/drawing/2014/main" id="{2832AB09-4CEF-E0FE-937F-3E6833AAC361}"/>
              </a:ext>
            </a:extLst>
          </p:cNvPr>
          <p:cNvSpPr>
            <a:spLocks noChangeArrowheads="1"/>
          </p:cNvSpPr>
          <p:nvPr/>
        </p:nvSpPr>
        <p:spPr bwMode="auto">
          <a:xfrm>
            <a:off x="2057400" y="2471738"/>
            <a:ext cx="1828800" cy="228600"/>
          </a:xfrm>
          <a:prstGeom prst="rect">
            <a:avLst/>
          </a:prstGeom>
          <a:solidFill>
            <a:schemeClr val="bg1"/>
          </a:solidFill>
          <a:ln w="9525"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6">
            <a:extLst>
              <a:ext uri="{FF2B5EF4-FFF2-40B4-BE49-F238E27FC236}">
                <a16:creationId xmlns:a16="http://schemas.microsoft.com/office/drawing/2014/main" id="{D6C91121-FAD1-ECCB-7E1D-F5B26525C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731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8" descr="beta">
            <a:extLst>
              <a:ext uri="{FF2B5EF4-FFF2-40B4-BE49-F238E27FC236}">
                <a16:creationId xmlns:a16="http://schemas.microsoft.com/office/drawing/2014/main" id="{52978B49-2351-12C8-B3EF-5CEBBE2C57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879725"/>
            <a:ext cx="762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0">
            <a:extLst>
              <a:ext uri="{FF2B5EF4-FFF2-40B4-BE49-F238E27FC236}">
                <a16:creationId xmlns:a16="http://schemas.microsoft.com/office/drawing/2014/main" id="{FD6EEFAF-E61B-D3F7-2762-2E15ED2953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75" y="1981200"/>
            <a:ext cx="1482725" cy="1905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7109" name="Text Box 11">
            <a:extLst>
              <a:ext uri="{FF2B5EF4-FFF2-40B4-BE49-F238E27FC236}">
                <a16:creationId xmlns:a16="http://schemas.microsoft.com/office/drawing/2014/main" id="{564E675E-4628-33DD-D169-E9DD0F7C9F75}"/>
              </a:ext>
            </a:extLst>
          </p:cNvPr>
          <p:cNvSpPr txBox="1">
            <a:spLocks noChangeArrowheads="1"/>
          </p:cNvSpPr>
          <p:nvPr/>
        </p:nvSpPr>
        <p:spPr bwMode="auto">
          <a:xfrm>
            <a:off x="7708900" y="3835400"/>
            <a:ext cx="1371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b="1">
                <a:latin typeface="Times New Roman" panose="02020603050405020304" pitchFamily="18" charset="0"/>
                <a:cs typeface="Times New Roman" panose="02020603050405020304" pitchFamily="18" charset="0"/>
              </a:rPr>
              <a:t>2,3 BPG</a:t>
            </a:r>
            <a:endParaRPr lang="en-AU" altLang="en-US" sz="2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115201A1-6D68-6858-D951-627D0DF1676D}"/>
              </a:ext>
            </a:extLst>
          </p:cNvPr>
          <p:cNvSpPr>
            <a:spLocks noGrp="1" noChangeArrowheads="1"/>
          </p:cNvSpPr>
          <p:nvPr>
            <p:ph type="body" idx="1"/>
          </p:nvPr>
        </p:nvSpPr>
        <p:spPr>
          <a:xfrm>
            <a:off x="228600" y="228600"/>
            <a:ext cx="8915400" cy="6400800"/>
          </a:xfrm>
        </p:spPr>
        <p:txBody>
          <a:bodyPr/>
          <a:lstStyle/>
          <a:p>
            <a:pPr marL="0" indent="0" eaLnBrk="1" hangingPunct="1">
              <a:lnSpc>
                <a:spcPct val="80000"/>
              </a:lnSpc>
              <a:buFontTx/>
              <a:buNone/>
            </a:pPr>
            <a:r>
              <a:rPr lang="en-AU" altLang="en-US" sz="2500" b="1" u="sng"/>
              <a:t>Fetal Hemoglobin </a:t>
            </a:r>
          </a:p>
          <a:p>
            <a:pPr marL="0" indent="0" eaLnBrk="1" hangingPunct="1">
              <a:lnSpc>
                <a:spcPct val="80000"/>
              </a:lnSpc>
              <a:buFontTx/>
              <a:buNone/>
            </a:pPr>
            <a:r>
              <a:rPr lang="en-AU" altLang="ja-JP" sz="2500">
                <a:ea typeface="ＭＳ Ｐゴシック" panose="020B0600070205080204" pitchFamily="34" charset="-128"/>
              </a:rPr>
              <a:t>Fetal Hb differs from adult Hb in that the β-chains are replaced by very similar, but not identical, 146-residue subunits called γ chains (gamma chains). Fetal Hb is thus </a:t>
            </a:r>
            <a:r>
              <a:rPr lang="en-AU" altLang="ja-JP" sz="2500" b="1">
                <a:ea typeface="ＭＳ Ｐゴシック" panose="020B0600070205080204" pitchFamily="34" charset="-128"/>
              </a:rPr>
              <a:t>α2γ2</a:t>
            </a:r>
            <a:r>
              <a:rPr lang="en-AU" altLang="ja-JP" sz="2500">
                <a:ea typeface="ＭＳ Ｐゴシック" panose="020B0600070205080204" pitchFamily="34" charset="-128"/>
              </a:rPr>
              <a:t>.       </a:t>
            </a:r>
          </a:p>
          <a:p>
            <a:pPr marL="0" indent="0" eaLnBrk="1" hangingPunct="1">
              <a:lnSpc>
                <a:spcPct val="80000"/>
              </a:lnSpc>
              <a:buFontTx/>
              <a:buNone/>
            </a:pPr>
            <a:r>
              <a:rPr lang="en-AU" altLang="ja-JP" sz="2500">
                <a:ea typeface="ＭＳ Ｐゴシック" panose="020B0600070205080204" pitchFamily="34" charset="-128"/>
              </a:rPr>
              <a:t>2,3-BPG binds less effectively with the γ chains of fetal Hb (also called Hb F). (Fetal γ chains have </a:t>
            </a:r>
            <a:r>
              <a:rPr lang="en-AU" altLang="ja-JP" sz="2500" u="sng">
                <a:ea typeface="ＭＳ Ｐゴシック" panose="020B0600070205080204" pitchFamily="34" charset="-128"/>
              </a:rPr>
              <a:t>Serine</a:t>
            </a:r>
            <a:r>
              <a:rPr lang="en-AU" altLang="ja-JP" sz="2500">
                <a:ea typeface="ＭＳ Ｐゴシック" panose="020B0600070205080204" pitchFamily="34" charset="-128"/>
              </a:rPr>
              <a:t> (polar uncharged) instead of Histidine at position 143, and thus lack two of the positive charges in the central BPG-binding cavity).</a:t>
            </a:r>
            <a:r>
              <a:rPr lang="en-AU" altLang="en-US" sz="2500" b="1"/>
              <a:t> </a:t>
            </a:r>
          </a:p>
          <a:p>
            <a:pPr marL="0" indent="0" eaLnBrk="1" hangingPunct="1">
              <a:lnSpc>
                <a:spcPct val="80000"/>
              </a:lnSpc>
              <a:buFontTx/>
              <a:buNone/>
            </a:pPr>
            <a:r>
              <a:rPr lang="en-US" altLang="en-US" sz="2500" b="1"/>
              <a:t>Hemoglobin stripped of 2,3-BPG is virtually saturated with O2 at low pO2</a:t>
            </a:r>
            <a:r>
              <a:rPr lang="en-AU" altLang="en-US" sz="2500"/>
              <a:t> </a:t>
            </a:r>
            <a:endParaRPr lang="en-AU" altLang="en-US" sz="2500" b="1"/>
          </a:p>
          <a:p>
            <a:pPr marL="0" indent="0" eaLnBrk="1" hangingPunct="1">
              <a:lnSpc>
                <a:spcPct val="80000"/>
              </a:lnSpc>
              <a:buFontTx/>
              <a:buNone/>
            </a:pPr>
            <a:r>
              <a:rPr lang="en-AU" altLang="en-US" sz="2500" b="1"/>
              <a:t>Fetal Hb has a higher affinity for O</a:t>
            </a:r>
            <a:r>
              <a:rPr lang="en-AU" altLang="en-US" sz="2500" b="1" baseline="-25000"/>
              <a:t>2</a:t>
            </a:r>
            <a:r>
              <a:rPr lang="en-AU" altLang="en-US" sz="2500" b="1"/>
              <a:t> because it has a lower affinity for 2,3-BPG</a:t>
            </a:r>
            <a:endParaRPr lang="en-AU" altLang="ja-JP" sz="2500" b="1">
              <a:ea typeface="ＭＳ Ｐゴシック" panose="020B0600070205080204" pitchFamily="34" charset="-128"/>
            </a:endParaRPr>
          </a:p>
          <a:p>
            <a:pPr marL="0" indent="0" eaLnBrk="1" hangingPunct="1">
              <a:lnSpc>
                <a:spcPct val="80000"/>
              </a:lnSpc>
              <a:buFontTx/>
              <a:buNone/>
            </a:pPr>
            <a:r>
              <a:rPr lang="en-AU" altLang="ja-JP" sz="2500">
                <a:ea typeface="ＭＳ Ｐゴシック" panose="020B0600070205080204" pitchFamily="34" charset="-128"/>
              </a:rPr>
              <a:t>The fetus depends on its mother for an adequate supply of oxygen, but its circulatory system is entirely independent. Gas exchange takes place across the placenta. Ideally fetal Hb should be able to absorb O</a:t>
            </a:r>
            <a:r>
              <a:rPr lang="en-AU" altLang="ja-JP" sz="2500" baseline="-25000">
                <a:ea typeface="ＭＳ Ｐゴシック" panose="020B0600070205080204" pitchFamily="34" charset="-128"/>
              </a:rPr>
              <a:t>2</a:t>
            </a:r>
            <a:r>
              <a:rPr lang="en-AU" altLang="ja-JP" sz="2500">
                <a:ea typeface="ＭＳ Ｐゴシック" panose="020B0600070205080204" pitchFamily="34" charset="-128"/>
              </a:rPr>
              <a:t> better than maternal Hb so that an effective transfer of oxygen can occur. </a:t>
            </a:r>
            <a:endParaRPr lang="en-US" altLang="en-US" sz="250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A7570A2D-6F2E-8598-8016-E5AD6A35C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685800"/>
            <a:ext cx="6172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6">
            <a:extLst>
              <a:ext uri="{FF2B5EF4-FFF2-40B4-BE49-F238E27FC236}">
                <a16:creationId xmlns:a16="http://schemas.microsoft.com/office/drawing/2014/main" id="{A9DFAD2F-4535-C02F-DB43-0184BED62477}"/>
              </a:ext>
            </a:extLst>
          </p:cNvPr>
          <p:cNvSpPr txBox="1">
            <a:spLocks noChangeArrowheads="1"/>
          </p:cNvSpPr>
          <p:nvPr/>
        </p:nvSpPr>
        <p:spPr bwMode="auto">
          <a:xfrm>
            <a:off x="152400" y="76200"/>
            <a:ext cx="2590800" cy="61610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ja-JP" sz="2200">
                <a:ea typeface="ＭＳ Ｐゴシック" panose="020B0600070205080204" pitchFamily="34" charset="-128"/>
              </a:rPr>
              <a:t>Figure compares the relative affinities of adult Hb (also known as Hb A) and Hb F for O2 under similar conditions of pH and [BPG]. Note that Hb F binds O2 at pO2 values where most of the oxygen has dissociated from Hb A. Much of the difference can be attributed to the low capacity of Hb F to bind BPG</a:t>
            </a:r>
            <a:r>
              <a:rPr lang="en-AU" altLang="ja-JP" sz="2400">
                <a:ea typeface="ＭＳ Ｐゴシック" panose="020B0600070205080204" pitchFamily="34" charset="-128"/>
              </a:rPr>
              <a:t> </a:t>
            </a:r>
            <a:endParaRPr lang="en-AU"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0900" name="Group 180">
            <a:extLst>
              <a:ext uri="{FF2B5EF4-FFF2-40B4-BE49-F238E27FC236}">
                <a16:creationId xmlns:a16="http://schemas.microsoft.com/office/drawing/2014/main" id="{3D1DE70E-A175-9983-B90B-2E590A40E67E}"/>
              </a:ext>
            </a:extLst>
          </p:cNvPr>
          <p:cNvGraphicFramePr>
            <a:graphicFrameLocks noGrp="1"/>
          </p:cNvGraphicFramePr>
          <p:nvPr>
            <p:ph/>
            <p:extLst>
              <p:ext uri="{D42A27DB-BD31-4B8C-83A1-F6EECF244321}">
                <p14:modId xmlns:p14="http://schemas.microsoft.com/office/powerpoint/2010/main" val="2132217029"/>
              </p:ext>
            </p:extLst>
          </p:nvPr>
        </p:nvGraphicFramePr>
        <p:xfrm>
          <a:off x="533400" y="762000"/>
          <a:ext cx="7620000" cy="5699127"/>
        </p:xfrm>
        <a:graphic>
          <a:graphicData uri="http://schemas.openxmlformats.org/drawingml/2006/table">
            <a:tbl>
              <a:tblPr rtl="1"/>
              <a:tblGrid>
                <a:gridCol w="4545012">
                  <a:extLst>
                    <a:ext uri="{9D8B030D-6E8A-4147-A177-3AD203B41FA5}">
                      <a16:colId xmlns:a16="http://schemas.microsoft.com/office/drawing/2014/main" val="20000"/>
                    </a:ext>
                  </a:extLst>
                </a:gridCol>
                <a:gridCol w="3074988">
                  <a:extLst>
                    <a:ext uri="{9D8B030D-6E8A-4147-A177-3AD203B41FA5}">
                      <a16:colId xmlns:a16="http://schemas.microsoft.com/office/drawing/2014/main" val="20001"/>
                    </a:ext>
                  </a:extLst>
                </a:gridCol>
              </a:tblGrid>
              <a:tr h="536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1" i="0" u="sng" strike="noStrike" cap="none" normalizeH="0" baseline="0" dirty="0" err="1">
                          <a:ln>
                            <a:noFill/>
                          </a:ln>
                          <a:solidFill>
                            <a:schemeClr val="tx1"/>
                          </a:solidFill>
                          <a:effectLst/>
                          <a:latin typeface="Times New Roman" pitchFamily="18" charset="0"/>
                          <a:ea typeface="MS Mincho" pitchFamily="49" charset="-128"/>
                          <a:cs typeface="Times New Roman" pitchFamily="18" charset="0"/>
                        </a:rPr>
                        <a:t>Hb</a:t>
                      </a:r>
                      <a:endParaRPr kumimoji="0" lang="en-AU" sz="2400" b="0"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1" i="0" u="sng" strike="noStrike" cap="none" normalizeH="0" baseline="0">
                          <a:ln>
                            <a:noFill/>
                          </a:ln>
                          <a:solidFill>
                            <a:schemeClr val="tx1"/>
                          </a:solidFill>
                          <a:effectLst/>
                          <a:latin typeface="Times New Roman" pitchFamily="18" charset="0"/>
                          <a:ea typeface="MS Mincho" pitchFamily="49" charset="-128"/>
                          <a:cs typeface="Times New Roman" pitchFamily="18" charset="0"/>
                        </a:rPr>
                        <a:t>Mb</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In RBCs</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In muscle</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6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Carrier of O</a:t>
                      </a:r>
                      <a:r>
                        <a:rPr kumimoji="0" lang="en-AU" sz="2400" b="0" i="0"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Reservoir of O</a:t>
                      </a:r>
                      <a:r>
                        <a:rPr kumimoji="0" lang="en-AU" sz="2400" b="0" i="0"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Has quaternary structure</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No quaternary structure</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8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Carries CO</a:t>
                      </a:r>
                      <a:r>
                        <a:rPr kumimoji="0" lang="en-AU" sz="2400" b="0" i="0"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Can’t carry CO</a:t>
                      </a:r>
                      <a:r>
                        <a:rPr kumimoji="0" lang="en-AU" sz="2400" b="0" i="0"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05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Shows cooperativity</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No cooperativity of O</a:t>
                      </a:r>
                      <a:r>
                        <a:rPr kumimoji="0" lang="en-AU" sz="2400" b="0" i="0"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r>
                        <a:rPr kumimoji="0" lang="en-AU"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 binding</a:t>
                      </a:r>
                      <a:endParaRPr kumimoji="0" lang="en-AU" sz="2400" b="0" i="0" u="none" strike="noStrike" cap="none" normalizeH="0" baseline="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032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O</a:t>
                      </a:r>
                      <a:r>
                        <a:rPr kumimoji="0" lang="en-AU" sz="2400" b="0" i="0" u="none" strike="noStrike" cap="none" normalizeH="0" baseline="-30000" dirty="0">
                          <a:ln>
                            <a:noFill/>
                          </a:ln>
                          <a:solidFill>
                            <a:schemeClr val="tx1"/>
                          </a:solidFill>
                          <a:effectLst/>
                          <a:latin typeface="Times New Roman" pitchFamily="18" charset="0"/>
                          <a:ea typeface="MS Mincho" pitchFamily="49" charset="-128"/>
                          <a:cs typeface="Times New Roman" pitchFamily="18" charset="0"/>
                        </a:rPr>
                        <a:t>2</a:t>
                      </a:r>
                      <a:r>
                        <a:rPr kumimoji="0" lang="en-AU"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 affinity is lower than Mb</a:t>
                      </a:r>
                      <a:endParaRPr kumimoji="0" lang="en-AU" sz="2400" b="0"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O</a:t>
                      </a:r>
                      <a:r>
                        <a:rPr kumimoji="0" lang="en-AU" sz="2400" b="0" i="0" u="none" strike="noStrike" cap="none" normalizeH="0" baseline="-30000" dirty="0">
                          <a:ln>
                            <a:noFill/>
                          </a:ln>
                          <a:solidFill>
                            <a:schemeClr val="tx1"/>
                          </a:solidFill>
                          <a:effectLst/>
                          <a:latin typeface="Times New Roman" pitchFamily="18" charset="0"/>
                          <a:ea typeface="MS Mincho" pitchFamily="49" charset="-128"/>
                          <a:cs typeface="Times New Roman" pitchFamily="18" charset="0"/>
                        </a:rPr>
                        <a:t>2</a:t>
                      </a:r>
                      <a:r>
                        <a:rPr kumimoji="0" lang="en-AU"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 affinity is higher than </a:t>
                      </a:r>
                      <a:r>
                        <a:rPr kumimoji="0" lang="en-AU" sz="2400" b="0" i="0" u="none" strike="noStrike" cap="none" normalizeH="0" baseline="0" dirty="0" err="1">
                          <a:ln>
                            <a:noFill/>
                          </a:ln>
                          <a:solidFill>
                            <a:schemeClr val="tx1"/>
                          </a:solidFill>
                          <a:effectLst/>
                          <a:latin typeface="Times New Roman" pitchFamily="18" charset="0"/>
                          <a:ea typeface="MS Mincho" pitchFamily="49" charset="-128"/>
                          <a:cs typeface="Times New Roman" pitchFamily="18" charset="0"/>
                        </a:rPr>
                        <a:t>Hb</a:t>
                      </a:r>
                      <a:endParaRPr kumimoji="0" lang="en-AU" sz="2400" b="0" i="0" u="none" strike="noStrike" cap="none" normalizeH="0" baseline="0" dirty="0">
                        <a:ln>
                          <a:noFill/>
                        </a:ln>
                        <a:solidFill>
                          <a:schemeClr val="tx1"/>
                        </a:solidFill>
                        <a:effectLst/>
                        <a:latin typeface="Arial" pitchFamily="34" charset="0"/>
                        <a:ea typeface="MS Mincho" pitchFamily="49" charset="-128"/>
                        <a:cs typeface="Times New Roman" pitchFamily="18" charset="0"/>
                      </a:endParaRP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3276" name="Text Box 174">
            <a:extLst>
              <a:ext uri="{FF2B5EF4-FFF2-40B4-BE49-F238E27FC236}">
                <a16:creationId xmlns:a16="http://schemas.microsoft.com/office/drawing/2014/main" id="{3211C5F7-5787-E00D-BC8F-215F2CE9EF0B}"/>
              </a:ext>
            </a:extLst>
          </p:cNvPr>
          <p:cNvSpPr txBox="1">
            <a:spLocks noChangeArrowheads="1"/>
          </p:cNvSpPr>
          <p:nvPr/>
        </p:nvSpPr>
        <p:spPr bwMode="auto">
          <a:xfrm>
            <a:off x="609600" y="166688"/>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sz="2400" b="1" u="sng"/>
              <a:t>Comparison between Mb and Hb</a:t>
            </a:r>
            <a:endParaRPr lang="en-US" altLang="en-US" sz="2400" b="1" u="s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E9B6FA1-44E7-6DBA-6677-0DA7080121E7}"/>
              </a:ext>
            </a:extLst>
          </p:cNvPr>
          <p:cNvSpPr>
            <a:spLocks noGrp="1" noChangeArrowheads="1"/>
          </p:cNvSpPr>
          <p:nvPr>
            <p:ph type="body" idx="1"/>
          </p:nvPr>
        </p:nvSpPr>
        <p:spPr/>
        <p:txBody>
          <a:bodyPr/>
          <a:lstStyle/>
          <a:p>
            <a:pPr eaLnBrk="1" hangingPunct="1"/>
            <a:endParaRPr lang="en-US" altLang="en-US"/>
          </a:p>
        </p:txBody>
      </p:sp>
      <p:pic>
        <p:nvPicPr>
          <p:cNvPr id="7171" name="Picture 4">
            <a:extLst>
              <a:ext uri="{FF2B5EF4-FFF2-40B4-BE49-F238E27FC236}">
                <a16:creationId xmlns:a16="http://schemas.microsoft.com/office/drawing/2014/main" id="{FE137A83-79D6-99BA-F888-5E8893925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763000" cy="61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5">
            <a:extLst>
              <a:ext uri="{FF2B5EF4-FFF2-40B4-BE49-F238E27FC236}">
                <a16:creationId xmlns:a16="http://schemas.microsoft.com/office/drawing/2014/main" id="{65DF2F12-4D23-75C7-847C-2F2E84CD3E79}"/>
              </a:ext>
            </a:extLst>
          </p:cNvPr>
          <p:cNvSpPr>
            <a:spLocks noChangeArrowheads="1"/>
          </p:cNvSpPr>
          <p:nvPr/>
        </p:nvSpPr>
        <p:spPr bwMode="auto">
          <a:xfrm>
            <a:off x="228600" y="0"/>
            <a:ext cx="8763000"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altLang="en-US" sz="3000" b="1" u="sng"/>
              <a:t>Myoglobin </a:t>
            </a:r>
            <a:endParaRPr lang="en-US" altLang="en-US" sz="3000" b="1" u="sng"/>
          </a:p>
        </p:txBody>
      </p:sp>
      <p:cxnSp>
        <p:nvCxnSpPr>
          <p:cNvPr id="8" name="Straight Connector 7">
            <a:extLst>
              <a:ext uri="{FF2B5EF4-FFF2-40B4-BE49-F238E27FC236}">
                <a16:creationId xmlns:a16="http://schemas.microsoft.com/office/drawing/2014/main" id="{446D0B5C-B3AB-9F6D-9807-06D06C88EE8D}"/>
              </a:ext>
            </a:extLst>
          </p:cNvPr>
          <p:cNvCxnSpPr/>
          <p:nvPr/>
        </p:nvCxnSpPr>
        <p:spPr>
          <a:xfrm>
            <a:off x="5105400" y="1905000"/>
            <a:ext cx="4572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63266DA-A48C-C09D-E03A-B6DE3CDCD58F}"/>
              </a:ext>
            </a:extLst>
          </p:cNvPr>
          <p:cNvCxnSpPr/>
          <p:nvPr/>
        </p:nvCxnSpPr>
        <p:spPr>
          <a:xfrm flipH="1">
            <a:off x="2514600" y="2895600"/>
            <a:ext cx="381000" cy="0"/>
          </a:xfrm>
          <a:prstGeom prst="line">
            <a:avLst/>
          </a:prstGeom>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1B9BDFD4-3210-681E-9E40-6BB85FF9E353}"/>
              </a:ext>
            </a:extLst>
          </p:cNvPr>
          <p:cNvSpPr>
            <a:spLocks noGrp="1" noChangeArrowheads="1"/>
          </p:cNvSpPr>
          <p:nvPr>
            <p:ph type="body" idx="1"/>
          </p:nvPr>
        </p:nvSpPr>
        <p:spPr>
          <a:xfrm>
            <a:off x="228600" y="304800"/>
            <a:ext cx="8763000" cy="6324600"/>
          </a:xfrm>
        </p:spPr>
        <p:txBody>
          <a:bodyPr/>
          <a:lstStyle/>
          <a:p>
            <a:pPr algn="ctr" eaLnBrk="1" hangingPunct="1">
              <a:lnSpc>
                <a:spcPct val="90000"/>
              </a:lnSpc>
              <a:buFontTx/>
              <a:buNone/>
            </a:pPr>
            <a:r>
              <a:rPr lang="en-AU" altLang="en-US" b="1" u="sng"/>
              <a:t>Structure of heme in myoglobin and hemoglobin</a:t>
            </a:r>
            <a:endParaRPr lang="en-AU" altLang="en-US"/>
          </a:p>
          <a:p>
            <a:pPr eaLnBrk="1" hangingPunct="1">
              <a:lnSpc>
                <a:spcPct val="90000"/>
              </a:lnSpc>
            </a:pPr>
            <a:r>
              <a:rPr lang="en-AU" altLang="en-US"/>
              <a:t>Both myoglobin and hemoglobin have heme.</a:t>
            </a:r>
          </a:p>
          <a:p>
            <a:pPr eaLnBrk="1" hangingPunct="1">
              <a:lnSpc>
                <a:spcPct val="90000"/>
              </a:lnSpc>
            </a:pPr>
            <a:r>
              <a:rPr lang="en-US" altLang="en-US"/>
              <a:t>Heme has similar structure in </a:t>
            </a:r>
            <a:r>
              <a:rPr lang="en-AU" altLang="en-US"/>
              <a:t>myoglobin and hemoglobin </a:t>
            </a:r>
          </a:p>
          <a:p>
            <a:pPr eaLnBrk="1" hangingPunct="1">
              <a:lnSpc>
                <a:spcPct val="90000"/>
              </a:lnSpc>
            </a:pPr>
            <a:r>
              <a:rPr lang="en-AU" altLang="en-US"/>
              <a:t> Heme is a complex of porphyrin and ferrous iron (Fe</a:t>
            </a:r>
            <a:r>
              <a:rPr lang="en-AU" altLang="en-US" baseline="30000"/>
              <a:t>2+</a:t>
            </a:r>
            <a:r>
              <a:rPr lang="en-AU" altLang="en-US"/>
              <a:t>). </a:t>
            </a:r>
          </a:p>
          <a:p>
            <a:pPr eaLnBrk="1" hangingPunct="1">
              <a:lnSpc>
                <a:spcPct val="90000"/>
              </a:lnSpc>
            </a:pPr>
            <a:r>
              <a:rPr lang="en-US" altLang="en-US"/>
              <a:t>Porphyrins are a group of organic compound that have four pyrrole subunits interconnected via</a:t>
            </a:r>
            <a:r>
              <a:rPr lang="en-AU" altLang="en-US"/>
              <a:t> α-methylene bridges </a:t>
            </a:r>
            <a:r>
              <a:rPr lang="en-US" altLang="en-US"/>
              <a:t>(=CH-) </a:t>
            </a:r>
          </a:p>
          <a:p>
            <a:pPr eaLnBrk="1" hangingPunct="1">
              <a:lnSpc>
                <a:spcPct val="90000"/>
              </a:lnSpc>
            </a:pPr>
            <a:r>
              <a:rPr lang="en-AU" altLang="en-US"/>
              <a:t>A pyrrole ring is a group of four carbon atoms and a nitrogen atom bonded together in a ring (see figure).</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6" descr="http://upload.wikimedia.org/wikipedia/commons/3/3d/Pyrrole_structure.png">
            <a:extLst>
              <a:ext uri="{FF2B5EF4-FFF2-40B4-BE49-F238E27FC236}">
                <a16:creationId xmlns:a16="http://schemas.microsoft.com/office/drawing/2014/main" id="{06799B90-7FD6-A132-514A-9DA893B82A2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2000" y="152400"/>
            <a:ext cx="1555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http://z.about.com/d/chemistry/1/0/e/2/porph.gif">
            <a:extLst>
              <a:ext uri="{FF2B5EF4-FFF2-40B4-BE49-F238E27FC236}">
                <a16:creationId xmlns:a16="http://schemas.microsoft.com/office/drawing/2014/main" id="{42A7EE06-AE33-312E-9B5A-EF3D66253ED1}"/>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28600" y="3200400"/>
            <a:ext cx="33528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File:Heme.svg">
            <a:extLst>
              <a:ext uri="{FF2B5EF4-FFF2-40B4-BE49-F238E27FC236}">
                <a16:creationId xmlns:a16="http://schemas.microsoft.com/office/drawing/2014/main" id="{71881DFF-B5B1-E168-3495-C56E0C0F56FD}"/>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762375" y="1066800"/>
            <a:ext cx="5229225"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7">
            <a:extLst>
              <a:ext uri="{FF2B5EF4-FFF2-40B4-BE49-F238E27FC236}">
                <a16:creationId xmlns:a16="http://schemas.microsoft.com/office/drawing/2014/main" id="{01D682C6-0307-6BDE-66B8-4496730E85A5}"/>
              </a:ext>
            </a:extLst>
          </p:cNvPr>
          <p:cNvSpPr>
            <a:spLocks noChangeArrowheads="1"/>
          </p:cNvSpPr>
          <p:nvPr/>
        </p:nvSpPr>
        <p:spPr bwMode="auto">
          <a:xfrm>
            <a:off x="3576638" y="565150"/>
            <a:ext cx="527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200">
                <a:latin typeface="Times New Roman" panose="02020603050405020304" pitchFamily="18" charset="0"/>
                <a:ea typeface="MS Mincho" panose="02020609040205080304" pitchFamily="49" charset="-128"/>
                <a:cs typeface="Times New Roman" panose="02020603050405020304" pitchFamily="18" charset="0"/>
              </a:rPr>
              <a:t>         </a:t>
            </a:r>
            <a:endParaRPr lang="en-AU" altLang="en-US" sz="1800">
              <a:ea typeface="MS Mincho" panose="02020609040205080304" pitchFamily="49" charset="-128"/>
              <a:cs typeface="Times New Roman" panose="02020603050405020304" pitchFamily="18" charset="0"/>
            </a:endParaRPr>
          </a:p>
        </p:txBody>
      </p:sp>
      <p:sp>
        <p:nvSpPr>
          <p:cNvPr id="11270" name="Rectangle 8">
            <a:extLst>
              <a:ext uri="{FF2B5EF4-FFF2-40B4-BE49-F238E27FC236}">
                <a16:creationId xmlns:a16="http://schemas.microsoft.com/office/drawing/2014/main" id="{90438642-B69C-5546-8D71-B77B1413500A}"/>
              </a:ext>
            </a:extLst>
          </p:cNvPr>
          <p:cNvSpPr>
            <a:spLocks noChangeArrowheads="1"/>
          </p:cNvSpPr>
          <p:nvPr/>
        </p:nvSpPr>
        <p:spPr bwMode="auto">
          <a:xfrm>
            <a:off x="3576638" y="2097088"/>
            <a:ext cx="831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200">
                <a:latin typeface="Times New Roman" panose="02020603050405020304" pitchFamily="18" charset="0"/>
                <a:ea typeface="MS Mincho" panose="02020609040205080304" pitchFamily="49" charset="-128"/>
                <a:cs typeface="Times New Roman" panose="02020603050405020304" pitchFamily="18" charset="0"/>
              </a:rPr>
              <a:t>                 </a:t>
            </a:r>
            <a:endParaRPr lang="en-AU" altLang="en-US" sz="1800">
              <a:ea typeface="MS Mincho" panose="02020609040205080304" pitchFamily="49" charset="-128"/>
              <a:cs typeface="Times New Roman" panose="02020603050405020304" pitchFamily="18" charset="0"/>
            </a:endParaRPr>
          </a:p>
        </p:txBody>
      </p:sp>
      <p:sp>
        <p:nvSpPr>
          <p:cNvPr id="11271" name="Text Box 10">
            <a:extLst>
              <a:ext uri="{FF2B5EF4-FFF2-40B4-BE49-F238E27FC236}">
                <a16:creationId xmlns:a16="http://schemas.microsoft.com/office/drawing/2014/main" id="{30C4DC39-FDE3-BB00-2B03-5EAC82CC5C47}"/>
              </a:ext>
            </a:extLst>
          </p:cNvPr>
          <p:cNvSpPr txBox="1">
            <a:spLocks noChangeArrowheads="1"/>
          </p:cNvSpPr>
          <p:nvPr/>
        </p:nvSpPr>
        <p:spPr bwMode="auto">
          <a:xfrm>
            <a:off x="762000" y="23002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ja-JP" sz="1800" b="1">
                <a:ea typeface="ＭＳ Ｐゴシック" panose="020B0600070205080204" pitchFamily="34" charset="-128"/>
              </a:rPr>
              <a:t>Pyrrole ring </a:t>
            </a:r>
            <a:endParaRPr lang="en-US" altLang="en-US" sz="1800" b="1"/>
          </a:p>
        </p:txBody>
      </p:sp>
      <p:sp>
        <p:nvSpPr>
          <p:cNvPr id="11272" name="Text Box 11">
            <a:extLst>
              <a:ext uri="{FF2B5EF4-FFF2-40B4-BE49-F238E27FC236}">
                <a16:creationId xmlns:a16="http://schemas.microsoft.com/office/drawing/2014/main" id="{795AE7D3-138D-1E05-0B3F-86AAC349EFCF}"/>
              </a:ext>
            </a:extLst>
          </p:cNvPr>
          <p:cNvSpPr txBox="1">
            <a:spLocks noChangeArrowheads="1"/>
          </p:cNvSpPr>
          <p:nvPr/>
        </p:nvSpPr>
        <p:spPr bwMode="auto">
          <a:xfrm>
            <a:off x="5638800" y="381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Heme</a:t>
            </a:r>
          </a:p>
        </p:txBody>
      </p:sp>
      <p:sp>
        <p:nvSpPr>
          <p:cNvPr id="11273" name="Rectangle 13">
            <a:extLst>
              <a:ext uri="{FF2B5EF4-FFF2-40B4-BE49-F238E27FC236}">
                <a16:creationId xmlns:a16="http://schemas.microsoft.com/office/drawing/2014/main" id="{11E2DEFC-59B8-5FC4-9A7B-E75A27A3CC3D}"/>
              </a:ext>
            </a:extLst>
          </p:cNvPr>
          <p:cNvSpPr>
            <a:spLocks noChangeArrowheads="1"/>
          </p:cNvSpPr>
          <p:nvPr/>
        </p:nvSpPr>
        <p:spPr bwMode="auto">
          <a:xfrm>
            <a:off x="2514600" y="3340100"/>
            <a:ext cx="191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400" b="1"/>
              <a:t>α-methylene bridges</a:t>
            </a:r>
          </a:p>
        </p:txBody>
      </p:sp>
      <p:sp>
        <p:nvSpPr>
          <p:cNvPr id="11274" name="Line 14">
            <a:extLst>
              <a:ext uri="{FF2B5EF4-FFF2-40B4-BE49-F238E27FC236}">
                <a16:creationId xmlns:a16="http://schemas.microsoft.com/office/drawing/2014/main" id="{BA94CC1C-34FD-E512-804A-C0B960DDFB71}"/>
              </a:ext>
            </a:extLst>
          </p:cNvPr>
          <p:cNvSpPr>
            <a:spLocks noChangeShapeType="1"/>
          </p:cNvSpPr>
          <p:nvPr/>
        </p:nvSpPr>
        <p:spPr bwMode="auto">
          <a:xfrm flipV="1">
            <a:off x="4343400" y="35052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4795D542-0849-6A29-9318-ED353CDE2125}"/>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33400"/>
            <a:ext cx="4267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6">
            <a:extLst>
              <a:ext uri="{FF2B5EF4-FFF2-40B4-BE49-F238E27FC236}">
                <a16:creationId xmlns:a16="http://schemas.microsoft.com/office/drawing/2014/main" id="{308EA032-E627-F23F-C3B4-B2DE1898CC60}"/>
              </a:ext>
            </a:extLst>
          </p:cNvPr>
          <p:cNvSpPr txBox="1">
            <a:spLocks noChangeArrowheads="1"/>
          </p:cNvSpPr>
          <p:nvPr/>
        </p:nvSpPr>
        <p:spPr bwMode="auto">
          <a:xfrm>
            <a:off x="7467600" y="1143000"/>
            <a:ext cx="129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ja-JP" sz="1800" b="1">
                <a:ea typeface="ＭＳ Ｐゴシック" panose="020B0600070205080204" pitchFamily="34" charset="-128"/>
              </a:rPr>
              <a:t>(also known as His 93 proximal histidine)</a:t>
            </a:r>
            <a:r>
              <a:rPr lang="en-US" altLang="ja-JP" sz="1800" b="1">
                <a:ea typeface="ＭＳ Ｐゴシック" panose="020B0600070205080204" pitchFamily="34" charset="-128"/>
              </a:rPr>
              <a:t> </a:t>
            </a:r>
            <a:endParaRPr lang="en-US" altLang="en-US" sz="1800" b="1"/>
          </a:p>
        </p:txBody>
      </p:sp>
      <p:pic>
        <p:nvPicPr>
          <p:cNvPr id="13316" name="Picture 11">
            <a:extLst>
              <a:ext uri="{FF2B5EF4-FFF2-40B4-BE49-F238E27FC236}">
                <a16:creationId xmlns:a16="http://schemas.microsoft.com/office/drawing/2014/main" id="{C24590EA-85D3-DBEA-C3EA-1F42B8EB0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487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2">
            <a:extLst>
              <a:ext uri="{FF2B5EF4-FFF2-40B4-BE49-F238E27FC236}">
                <a16:creationId xmlns:a16="http://schemas.microsoft.com/office/drawing/2014/main" id="{D9335603-0F43-30C2-1A14-E2E2929D3023}"/>
              </a:ext>
            </a:extLst>
          </p:cNvPr>
          <p:cNvSpPr>
            <a:spLocks noChangeArrowheads="1"/>
          </p:cNvSpPr>
          <p:nvPr/>
        </p:nvSpPr>
        <p:spPr bwMode="auto">
          <a:xfrm>
            <a:off x="6553200" y="6172200"/>
            <a:ext cx="2554288"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ja-JP" sz="1600">
                <a:ea typeface="ＭＳ Ｐゴシック" panose="020B0600070205080204" pitchFamily="34" charset="-128"/>
              </a:rPr>
              <a:t>coordinate covalent bonds</a:t>
            </a:r>
            <a:endParaRPr lang="en-US" altLang="ja-JP" sz="1600">
              <a:ea typeface="ＭＳ Ｐゴシック" panose="020B0600070205080204" pitchFamily="34" charset="-128"/>
            </a:endParaRPr>
          </a:p>
        </p:txBody>
      </p:sp>
      <p:sp>
        <p:nvSpPr>
          <p:cNvPr id="13318" name="Rectangle 13">
            <a:extLst>
              <a:ext uri="{FF2B5EF4-FFF2-40B4-BE49-F238E27FC236}">
                <a16:creationId xmlns:a16="http://schemas.microsoft.com/office/drawing/2014/main" id="{9F4C7782-7120-78EE-378B-B89ADBE6E54D}"/>
              </a:ext>
            </a:extLst>
          </p:cNvPr>
          <p:cNvSpPr>
            <a:spLocks noChangeArrowheads="1"/>
          </p:cNvSpPr>
          <p:nvPr/>
        </p:nvSpPr>
        <p:spPr bwMode="auto">
          <a:xfrm>
            <a:off x="3581400" y="5029200"/>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ja-JP" sz="1400" b="1">
                <a:ea typeface="ＭＳ Ｐゴシック" panose="020B0600070205080204" pitchFamily="34" charset="-128"/>
              </a:rPr>
              <a:t>His 64, His E7</a:t>
            </a:r>
          </a:p>
        </p:txBody>
      </p:sp>
      <p:sp>
        <p:nvSpPr>
          <p:cNvPr id="13319" name="Rectangle 14">
            <a:extLst>
              <a:ext uri="{FF2B5EF4-FFF2-40B4-BE49-F238E27FC236}">
                <a16:creationId xmlns:a16="http://schemas.microsoft.com/office/drawing/2014/main" id="{C4368CF1-0684-FFA8-D5F9-C0955312831C}"/>
              </a:ext>
            </a:extLst>
          </p:cNvPr>
          <p:cNvSpPr>
            <a:spLocks noChangeArrowheads="1"/>
          </p:cNvSpPr>
          <p:nvPr/>
        </p:nvSpPr>
        <p:spPr bwMode="auto">
          <a:xfrm>
            <a:off x="1447800" y="1295400"/>
            <a:ext cx="165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ja-JP" sz="1400" b="1">
                <a:ea typeface="ＭＳ Ｐゴシック" panose="020B0600070205080204" pitchFamily="34" charset="-128"/>
              </a:rPr>
              <a:t>His 93 and His F8</a:t>
            </a:r>
            <a:endParaRPr lang="en-AU" altLang="en-US" sz="1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646594D-31CE-8B33-7A0F-A28C48ECC2C6}"/>
              </a:ext>
            </a:extLst>
          </p:cNvPr>
          <p:cNvSpPr>
            <a:spLocks noGrp="1" noChangeArrowheads="1"/>
          </p:cNvSpPr>
          <p:nvPr>
            <p:ph type="title"/>
          </p:nvPr>
        </p:nvSpPr>
        <p:spPr/>
        <p:txBody>
          <a:bodyPr/>
          <a:lstStyle/>
          <a:p>
            <a:pPr eaLnBrk="1" hangingPunct="1"/>
            <a:endParaRPr lang="en-US" altLang="en-US"/>
          </a:p>
        </p:txBody>
      </p:sp>
      <p:sp>
        <p:nvSpPr>
          <p:cNvPr id="15363" name="Rectangle 3">
            <a:extLst>
              <a:ext uri="{FF2B5EF4-FFF2-40B4-BE49-F238E27FC236}">
                <a16:creationId xmlns:a16="http://schemas.microsoft.com/office/drawing/2014/main" id="{52B304F8-EEED-6499-2751-830752D1E913}"/>
              </a:ext>
            </a:extLst>
          </p:cNvPr>
          <p:cNvSpPr>
            <a:spLocks noGrp="1" noChangeArrowheads="1"/>
          </p:cNvSpPr>
          <p:nvPr>
            <p:ph type="body" idx="1"/>
          </p:nvPr>
        </p:nvSpPr>
        <p:spPr/>
        <p:txBody>
          <a:bodyPr/>
          <a:lstStyle/>
          <a:p>
            <a:pPr eaLnBrk="1" hangingPunct="1"/>
            <a:endParaRPr lang="en-US" altLang="en-US"/>
          </a:p>
        </p:txBody>
      </p:sp>
      <p:pic>
        <p:nvPicPr>
          <p:cNvPr id="15364" name="Picture 5" descr="F10-12">
            <a:extLst>
              <a:ext uri="{FF2B5EF4-FFF2-40B4-BE49-F238E27FC236}">
                <a16:creationId xmlns:a16="http://schemas.microsoft.com/office/drawing/2014/main" id="{2134179F-5428-B8EB-EDEF-2B7D39D2B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a:extLst>
              <a:ext uri="{FF2B5EF4-FFF2-40B4-BE49-F238E27FC236}">
                <a16:creationId xmlns:a16="http://schemas.microsoft.com/office/drawing/2014/main" id="{CB59752F-3934-DC32-B3FF-8D9613197EDF}"/>
              </a:ext>
            </a:extLst>
          </p:cNvPr>
          <p:cNvSpPr>
            <a:spLocks noChangeArrowheads="1"/>
          </p:cNvSpPr>
          <p:nvPr/>
        </p:nvSpPr>
        <p:spPr bwMode="auto">
          <a:xfrm>
            <a:off x="4038600" y="6400800"/>
            <a:ext cx="1093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ja-JP" sz="1200">
                <a:ea typeface="ＭＳ Ｐゴシック" panose="020B0600070205080204" pitchFamily="34" charset="-128"/>
              </a:rPr>
              <a:t>hydrophobic</a:t>
            </a:r>
            <a:r>
              <a:rPr lang="en-AU" altLang="ja-JP" sz="2400">
                <a:ea typeface="ＭＳ Ｐゴシック" panose="020B0600070205080204" pitchFamily="34" charset="-128"/>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A278F1E1-5071-CF10-2090-C5CAAB993557}"/>
              </a:ext>
            </a:extLst>
          </p:cNvPr>
          <p:cNvSpPr>
            <a:spLocks noGrp="1" noChangeArrowheads="1"/>
          </p:cNvSpPr>
          <p:nvPr>
            <p:ph type="body" idx="1"/>
          </p:nvPr>
        </p:nvSpPr>
        <p:spPr>
          <a:xfrm>
            <a:off x="228600" y="228600"/>
            <a:ext cx="8763000" cy="6477000"/>
          </a:xfrm>
        </p:spPr>
        <p:txBody>
          <a:bodyPr/>
          <a:lstStyle/>
          <a:p>
            <a:pPr eaLnBrk="1" hangingPunct="1">
              <a:lnSpc>
                <a:spcPct val="90000"/>
              </a:lnSpc>
            </a:pPr>
            <a:r>
              <a:rPr lang="en-AU" altLang="en-US" sz="2800" b="1" u="sng"/>
              <a:t>Hemoglobin (Hb)</a:t>
            </a:r>
            <a:endParaRPr lang="en-AU" altLang="en-US" sz="2800"/>
          </a:p>
          <a:p>
            <a:pPr eaLnBrk="1" hangingPunct="1">
              <a:lnSpc>
                <a:spcPct val="90000"/>
              </a:lnSpc>
            </a:pPr>
            <a:r>
              <a:rPr lang="en-AU" altLang="en-US" sz="2600"/>
              <a:t>Hemoglobin (Hb) is a globular protein. </a:t>
            </a:r>
          </a:p>
          <a:p>
            <a:pPr eaLnBrk="1" hangingPunct="1">
              <a:lnSpc>
                <a:spcPct val="90000"/>
              </a:lnSpc>
            </a:pPr>
            <a:r>
              <a:rPr lang="en-US" altLang="en-US" sz="2600"/>
              <a:t>Each human red blood cell contains approximately 270 million hemoglobin biomolecules</a:t>
            </a:r>
            <a:endParaRPr lang="en-AU" altLang="en-US" sz="2600"/>
          </a:p>
          <a:p>
            <a:pPr eaLnBrk="1" hangingPunct="1">
              <a:lnSpc>
                <a:spcPct val="90000"/>
              </a:lnSpc>
            </a:pPr>
            <a:r>
              <a:rPr lang="en-AU" altLang="en-US" sz="2600"/>
              <a:t>It consists of four polypeptide chains, 2 α chains and 2 of β chains, each of which is very similar structurally to the myoglobin polypeptide chain, and each bears a heme group. </a:t>
            </a:r>
          </a:p>
          <a:p>
            <a:pPr eaLnBrk="1" hangingPunct="1">
              <a:lnSpc>
                <a:spcPct val="90000"/>
              </a:lnSpc>
            </a:pPr>
            <a:r>
              <a:rPr lang="en-AU" altLang="en-US" sz="2600"/>
              <a:t>The α and β subunits differ in primary structure (i.e., they have different sequences of amino acids and are encoded by different genes). </a:t>
            </a:r>
          </a:p>
          <a:p>
            <a:pPr eaLnBrk="1" hangingPunct="1">
              <a:lnSpc>
                <a:spcPct val="90000"/>
              </a:lnSpc>
            </a:pPr>
            <a:r>
              <a:rPr lang="en-AU" altLang="en-US" sz="2600"/>
              <a:t>The </a:t>
            </a:r>
            <a:r>
              <a:rPr lang="en-AU" altLang="en-US" sz="2600" u="sng"/>
              <a:t>β chain at 146</a:t>
            </a:r>
            <a:r>
              <a:rPr lang="en-AU" altLang="en-US" sz="2600"/>
              <a:t> amino acid residues is shorter than the myoglobin chain (153 residues), mainly because the H helix is shorter. </a:t>
            </a:r>
          </a:p>
          <a:p>
            <a:pPr eaLnBrk="1" hangingPunct="1">
              <a:lnSpc>
                <a:spcPct val="90000"/>
              </a:lnSpc>
            </a:pPr>
            <a:r>
              <a:rPr lang="en-AU" altLang="en-US" sz="2600"/>
              <a:t>The </a:t>
            </a:r>
            <a:r>
              <a:rPr lang="en-AU" altLang="en-US" sz="2600" u="sng"/>
              <a:t>α-chain at 141</a:t>
            </a:r>
            <a:r>
              <a:rPr lang="en-AU" altLang="en-US" sz="2600"/>
              <a:t> residues also has a shortened H helix and lacks the D helix.</a:t>
            </a:r>
            <a:endParaRPr lang="en-US" altLang="en-US" sz="2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97915C9F-CCD7-5CA7-7D8F-AA206BE3FDF2}"/>
              </a:ext>
            </a:extLst>
          </p:cNvPr>
          <p:cNvSpPr>
            <a:spLocks noChangeArrowheads="1"/>
          </p:cNvSpPr>
          <p:nvPr/>
        </p:nvSpPr>
        <p:spPr bwMode="auto">
          <a:xfrm>
            <a:off x="0" y="1066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19459" name="Rectangle 7">
            <a:extLst>
              <a:ext uri="{FF2B5EF4-FFF2-40B4-BE49-F238E27FC236}">
                <a16:creationId xmlns:a16="http://schemas.microsoft.com/office/drawing/2014/main" id="{940A3D7A-B004-23A3-8699-670F12631F8E}"/>
              </a:ext>
            </a:extLst>
          </p:cNvPr>
          <p:cNvSpPr>
            <a:spLocks noChangeArrowheads="1"/>
          </p:cNvSpPr>
          <p:nvPr/>
        </p:nvSpPr>
        <p:spPr bwMode="auto">
          <a:xfrm>
            <a:off x="0" y="2282825"/>
            <a:ext cx="1403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200">
                <a:latin typeface="Times New Roman" panose="02020603050405020304" pitchFamily="18" charset="0"/>
                <a:ea typeface="MS Mincho" panose="02020609040205080304" pitchFamily="49" charset="-128"/>
                <a:cs typeface="Times-Roman" charset="0"/>
              </a:rPr>
              <a:t>                                </a:t>
            </a:r>
            <a:endParaRPr lang="en-AU" altLang="en-US" sz="1800">
              <a:ea typeface="MS Mincho" panose="02020609040205080304" pitchFamily="49" charset="-128"/>
              <a:cs typeface="Times-Roman" charset="0"/>
            </a:endParaRPr>
          </a:p>
        </p:txBody>
      </p:sp>
      <p:sp>
        <p:nvSpPr>
          <p:cNvPr id="19460" name="Text Box 8">
            <a:extLst>
              <a:ext uri="{FF2B5EF4-FFF2-40B4-BE49-F238E27FC236}">
                <a16:creationId xmlns:a16="http://schemas.microsoft.com/office/drawing/2014/main" id="{6ADE8809-F476-F81B-6B02-45B72F53F5BC}"/>
              </a:ext>
            </a:extLst>
          </p:cNvPr>
          <p:cNvSpPr txBox="1">
            <a:spLocks noChangeArrowheads="1"/>
          </p:cNvSpPr>
          <p:nvPr/>
        </p:nvSpPr>
        <p:spPr bwMode="auto">
          <a:xfrm>
            <a:off x="152400" y="3657600"/>
            <a:ext cx="8991600" cy="101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sz="2400" b="1">
                <a:latin typeface="Times New Roman" panose="02020603050405020304" pitchFamily="18" charset="0"/>
                <a:cs typeface="Times New Roman" panose="02020603050405020304" pitchFamily="18" charset="0"/>
              </a:rPr>
              <a:t>       Myoglobin                   α- globin in Hb                β-globin in Hb</a:t>
            </a:r>
          </a:p>
          <a:p>
            <a:pPr eaLnBrk="1" hangingPunct="1">
              <a:lnSpc>
                <a:spcPct val="30000"/>
              </a:lnSpc>
              <a:spcBef>
                <a:spcPct val="50000"/>
              </a:spcBef>
              <a:buFontTx/>
              <a:buNone/>
            </a:pPr>
            <a:r>
              <a:rPr lang="en-US" altLang="en-US" sz="2000" b="1">
                <a:latin typeface="Times New Roman" panose="02020603050405020304" pitchFamily="18" charset="0"/>
                <a:cs typeface="Times New Roman" panose="02020603050405020304" pitchFamily="18" charset="0"/>
              </a:rPr>
              <a:t>                 153 aa                              </a:t>
            </a:r>
            <a:r>
              <a:rPr lang="en-AU" altLang="ja-JP" sz="2000" b="1">
                <a:latin typeface="Times New Roman" panose="02020603050405020304" pitchFamily="18" charset="0"/>
                <a:ea typeface="ＭＳ Ｐゴシック" panose="020B0600070205080204" pitchFamily="34" charset="-128"/>
                <a:cs typeface="Times New Roman" panose="02020603050405020304" pitchFamily="18" charset="0"/>
              </a:rPr>
              <a:t>141 aa</a:t>
            </a:r>
            <a:r>
              <a:rPr lang="en-AU" altLang="ja-JP" sz="200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                                         </a:t>
            </a:r>
            <a:r>
              <a:rPr lang="en-AU" altLang="ja-JP" sz="2000" b="1">
                <a:latin typeface="Times New Roman" panose="02020603050405020304" pitchFamily="18" charset="0"/>
                <a:ea typeface="ＭＳ Ｐゴシック" panose="020B0600070205080204" pitchFamily="34" charset="-128"/>
              </a:rPr>
              <a:t>146</a:t>
            </a:r>
            <a:endParaRPr lang="en-AU" altLang="ja-JP" sz="2000">
              <a:latin typeface="Times New Roman" panose="02020603050405020304" pitchFamily="18" charset="0"/>
              <a:ea typeface="ＭＳ Ｐゴシック" panose="020B0600070205080204" pitchFamily="34" charset="-128"/>
            </a:endParaRPr>
          </a:p>
          <a:p>
            <a:pPr eaLnBrk="1" hangingPunct="1">
              <a:lnSpc>
                <a:spcPct val="40000"/>
              </a:lnSpc>
              <a:spcBef>
                <a:spcPct val="50000"/>
              </a:spcBef>
              <a:buFontTx/>
              <a:buNone/>
            </a:pPr>
            <a:r>
              <a:rPr lang="en-US" altLang="ja-JP" sz="2000">
                <a:latin typeface="Times New Roman" panose="02020603050405020304" pitchFamily="18" charset="0"/>
                <a:ea typeface="ＭＳ Ｐゴシック" panose="020B0600070205080204" pitchFamily="34" charset="-128"/>
              </a:rPr>
              <a:t>                                  </a:t>
            </a:r>
            <a:r>
              <a:rPr lang="en-AU" altLang="ja-JP" sz="2000">
                <a:latin typeface="Times New Roman" panose="02020603050405020304" pitchFamily="18" charset="0"/>
                <a:ea typeface="ＭＳ Ｐゴシック" panose="020B0600070205080204" pitchFamily="34" charset="-128"/>
              </a:rPr>
              <a:t>shortened H helix and lacks the D helix         H helix is shorter</a:t>
            </a:r>
            <a:endParaRPr lang="en-US" altLang="en-US" sz="2000">
              <a:latin typeface="Times New Roman" panose="02020603050405020304" pitchFamily="18" charset="0"/>
              <a:cs typeface="Times New Roman" panose="02020603050405020304" pitchFamily="18" charset="0"/>
            </a:endParaRPr>
          </a:p>
        </p:txBody>
      </p:sp>
      <p:sp>
        <p:nvSpPr>
          <p:cNvPr id="19461" name="Line 9">
            <a:extLst>
              <a:ext uri="{FF2B5EF4-FFF2-40B4-BE49-F238E27FC236}">
                <a16:creationId xmlns:a16="http://schemas.microsoft.com/office/drawing/2014/main" id="{D3CBAEF9-DE85-0FC0-B83A-9CFFF446793F}"/>
              </a:ext>
            </a:extLst>
          </p:cNvPr>
          <p:cNvSpPr>
            <a:spLocks noChangeShapeType="1"/>
          </p:cNvSpPr>
          <p:nvPr/>
        </p:nvSpPr>
        <p:spPr bwMode="auto">
          <a:xfrm>
            <a:off x="6553200" y="3657600"/>
            <a:ext cx="0" cy="129540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Line 10">
            <a:extLst>
              <a:ext uri="{FF2B5EF4-FFF2-40B4-BE49-F238E27FC236}">
                <a16:creationId xmlns:a16="http://schemas.microsoft.com/office/drawing/2014/main" id="{1E8D26D4-135B-03B2-4E9D-582076A6BE72}"/>
              </a:ext>
            </a:extLst>
          </p:cNvPr>
          <p:cNvSpPr>
            <a:spLocks noChangeShapeType="1"/>
          </p:cNvSpPr>
          <p:nvPr/>
        </p:nvSpPr>
        <p:spPr bwMode="auto">
          <a:xfrm>
            <a:off x="2286000" y="3657600"/>
            <a:ext cx="0" cy="129540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463" name="Picture 11">
            <a:extLst>
              <a:ext uri="{FF2B5EF4-FFF2-40B4-BE49-F238E27FC236}">
                <a16:creationId xmlns:a16="http://schemas.microsoft.com/office/drawing/2014/main" id="{DA79ACC3-8744-D052-94F9-1529EB5F6251}"/>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152400"/>
            <a:ext cx="8229600" cy="3525838"/>
          </a:xfr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1641</TotalTime>
  <Words>1372</Words>
  <Application>Microsoft Office PowerPoint</Application>
  <PresentationFormat>On-screen Show (4:3)</PresentationFormat>
  <Paragraphs>147</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Hemoglobin &amp; Myoglobin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Hemoglobin</vt:lpstr>
      <vt:lpstr>PowerPoint Presentation</vt:lpstr>
      <vt:lpstr>PowerPoint Presentation</vt:lpstr>
      <vt:lpstr>PowerPoint Presentation</vt:lpstr>
      <vt:lpstr>Hemoglobin Structure Changes</vt:lpstr>
      <vt:lpstr>PowerPoint Presentation</vt:lpstr>
      <vt:lpstr>Erythrocytes (Red cells)</vt:lpstr>
      <vt:lpstr>PowerPoint Presentation</vt:lpstr>
      <vt:lpstr>PowerPoint Presentation</vt:lpstr>
      <vt:lpstr>PowerPoint Presentation</vt:lpstr>
      <vt:lpstr>2,3-BPG Structure </vt:lpstr>
      <vt:lpstr>PowerPoint Presentation</vt:lpstr>
      <vt:lpstr>Hemoglobin Structure Changes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Sojood Bani Issa</cp:lastModifiedBy>
  <cp:revision>71</cp:revision>
  <cp:lastPrinted>1601-01-01T00:00:00Z</cp:lastPrinted>
  <dcterms:created xsi:type="dcterms:W3CDTF">2010-09-01T12:35:28Z</dcterms:created>
  <dcterms:modified xsi:type="dcterms:W3CDTF">2023-10-09T14:55:43Z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