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53" r:id="rId1"/>
  </p:sldMasterIdLst>
  <p:sldIdLst>
    <p:sldId id="311" r:id="rId2"/>
    <p:sldId id="289" r:id="rId3"/>
    <p:sldId id="290" r:id="rId4"/>
    <p:sldId id="292" r:id="rId5"/>
    <p:sldId id="293" r:id="rId6"/>
    <p:sldId id="294" r:id="rId7"/>
    <p:sldId id="295" r:id="rId8"/>
    <p:sldId id="296" r:id="rId9"/>
    <p:sldId id="298" r:id="rId10"/>
    <p:sldId id="300" r:id="rId11"/>
    <p:sldId id="301" r:id="rId12"/>
    <p:sldId id="303" r:id="rId13"/>
    <p:sldId id="304" r:id="rId14"/>
    <p:sldId id="305" r:id="rId15"/>
    <p:sldId id="306" r:id="rId16"/>
    <p:sldId id="307" r:id="rId17"/>
    <p:sldId id="308" r:id="rId18"/>
    <p:sldId id="310" r:id="rId19"/>
    <p:sldId id="315" r:id="rId20"/>
    <p:sldId id="316" r:id="rId21"/>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Tahoma" pitchFamily="34" charset="0"/>
        <a:ea typeface="+mn-ea"/>
        <a:cs typeface="Arial" pitchFamily="34" charset="0"/>
      </a:defRPr>
    </a:lvl1pPr>
    <a:lvl2pPr marL="457200" algn="r" rtl="1" fontAlgn="base">
      <a:spcBef>
        <a:spcPct val="0"/>
      </a:spcBef>
      <a:spcAft>
        <a:spcPct val="0"/>
      </a:spcAft>
      <a:defRPr kern="1200">
        <a:solidFill>
          <a:schemeClr val="tx1"/>
        </a:solidFill>
        <a:latin typeface="Tahoma" pitchFamily="34" charset="0"/>
        <a:ea typeface="+mn-ea"/>
        <a:cs typeface="Arial" pitchFamily="34" charset="0"/>
      </a:defRPr>
    </a:lvl2pPr>
    <a:lvl3pPr marL="914400" algn="r" rtl="1" fontAlgn="base">
      <a:spcBef>
        <a:spcPct val="0"/>
      </a:spcBef>
      <a:spcAft>
        <a:spcPct val="0"/>
      </a:spcAft>
      <a:defRPr kern="1200">
        <a:solidFill>
          <a:schemeClr val="tx1"/>
        </a:solidFill>
        <a:latin typeface="Tahoma" pitchFamily="34" charset="0"/>
        <a:ea typeface="+mn-ea"/>
        <a:cs typeface="Arial" pitchFamily="34" charset="0"/>
      </a:defRPr>
    </a:lvl3pPr>
    <a:lvl4pPr marL="1371600" algn="r" rtl="1" fontAlgn="base">
      <a:spcBef>
        <a:spcPct val="0"/>
      </a:spcBef>
      <a:spcAft>
        <a:spcPct val="0"/>
      </a:spcAft>
      <a:defRPr kern="1200">
        <a:solidFill>
          <a:schemeClr val="tx1"/>
        </a:solidFill>
        <a:latin typeface="Tahoma" pitchFamily="34" charset="0"/>
        <a:ea typeface="+mn-ea"/>
        <a:cs typeface="Arial" pitchFamily="34" charset="0"/>
      </a:defRPr>
    </a:lvl4pPr>
    <a:lvl5pPr marL="1828800" algn="r" rtl="1" fontAlgn="base">
      <a:spcBef>
        <a:spcPct val="0"/>
      </a:spcBef>
      <a:spcAft>
        <a:spcPct val="0"/>
      </a:spcAft>
      <a:defRPr kern="1200">
        <a:solidFill>
          <a:schemeClr val="tx1"/>
        </a:solidFill>
        <a:latin typeface="Tahoma" pitchFamily="34" charset="0"/>
        <a:ea typeface="+mn-ea"/>
        <a:cs typeface="Arial" pitchFamily="34" charset="0"/>
      </a:defRPr>
    </a:lvl5pPr>
    <a:lvl6pPr marL="2286000" algn="r" defTabSz="914400" rtl="1" eaLnBrk="1" latinLnBrk="0" hangingPunct="1">
      <a:defRPr kern="1200">
        <a:solidFill>
          <a:schemeClr val="tx1"/>
        </a:solidFill>
        <a:latin typeface="Tahoma" pitchFamily="34" charset="0"/>
        <a:ea typeface="+mn-ea"/>
        <a:cs typeface="Arial" pitchFamily="34" charset="0"/>
      </a:defRPr>
    </a:lvl6pPr>
    <a:lvl7pPr marL="2743200" algn="r" defTabSz="914400" rtl="1" eaLnBrk="1" latinLnBrk="0" hangingPunct="1">
      <a:defRPr kern="1200">
        <a:solidFill>
          <a:schemeClr val="tx1"/>
        </a:solidFill>
        <a:latin typeface="Tahoma" pitchFamily="34" charset="0"/>
        <a:ea typeface="+mn-ea"/>
        <a:cs typeface="Arial" pitchFamily="34" charset="0"/>
      </a:defRPr>
    </a:lvl7pPr>
    <a:lvl8pPr marL="3200400" algn="r" defTabSz="914400" rtl="1" eaLnBrk="1" latinLnBrk="0" hangingPunct="1">
      <a:defRPr kern="1200">
        <a:solidFill>
          <a:schemeClr val="tx1"/>
        </a:solidFill>
        <a:latin typeface="Tahoma" pitchFamily="34" charset="0"/>
        <a:ea typeface="+mn-ea"/>
        <a:cs typeface="Arial" pitchFamily="34" charset="0"/>
      </a:defRPr>
    </a:lvl8pPr>
    <a:lvl9pPr marL="3657600" algn="r" defTabSz="914400" rtl="1" eaLnBrk="1" latinLnBrk="0" hangingPunct="1">
      <a:defRPr kern="1200">
        <a:solidFill>
          <a:schemeClr val="tx1"/>
        </a:solidFill>
        <a:latin typeface="Tahoma"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A65D"/>
    <a:srgbClr val="FCFC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18" autoAdjust="0"/>
    <p:restoredTop sz="94579" autoAdjust="0"/>
  </p:normalViewPr>
  <p:slideViewPr>
    <p:cSldViewPr>
      <p:cViewPr varScale="1">
        <p:scale>
          <a:sx n="70" d="100"/>
          <a:sy n="70" d="100"/>
        </p:scale>
        <p:origin x="-137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218" name="Group 2"/>
          <p:cNvGrpSpPr>
            <a:grpSpLocks/>
          </p:cNvGrpSpPr>
          <p:nvPr/>
        </p:nvGrpSpPr>
        <p:grpSpPr bwMode="auto">
          <a:xfrm>
            <a:off x="3800475" y="1789113"/>
            <a:ext cx="5340350" cy="5056187"/>
            <a:chOff x="2394" y="1127"/>
            <a:chExt cx="3364" cy="3185"/>
          </a:xfrm>
        </p:grpSpPr>
        <p:sp>
          <p:nvSpPr>
            <p:cNvPr id="9219"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ar-SA"/>
            </a:p>
          </p:txBody>
        </p:sp>
        <p:sp>
          <p:nvSpPr>
            <p:cNvPr id="9220"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ar-SA"/>
            </a:p>
          </p:txBody>
        </p:sp>
        <p:sp>
          <p:nvSpPr>
            <p:cNvPr id="9221"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ar-SA"/>
            </a:p>
          </p:txBody>
        </p:sp>
        <p:sp>
          <p:nvSpPr>
            <p:cNvPr id="9222" name="Freeform 6"/>
            <p:cNvSpPr>
              <a:spLocks noEditPoints="1"/>
            </p:cNvSpPr>
            <p:nvPr/>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9223"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ar-SA"/>
            </a:p>
          </p:txBody>
        </p:sp>
        <p:sp>
          <p:nvSpPr>
            <p:cNvPr id="9224"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ar-SA"/>
            </a:p>
          </p:txBody>
        </p:sp>
        <p:sp>
          <p:nvSpPr>
            <p:cNvPr id="9225"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ar-SA"/>
            </a:p>
          </p:txBody>
        </p:sp>
        <p:sp>
          <p:nvSpPr>
            <p:cNvPr id="9226"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ar-SA"/>
            </a:p>
          </p:txBody>
        </p:sp>
        <p:sp>
          <p:nvSpPr>
            <p:cNvPr id="9227"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ar-SA"/>
            </a:p>
          </p:txBody>
        </p:sp>
        <p:sp>
          <p:nvSpPr>
            <p:cNvPr id="9228" name="Freeform 12"/>
            <p:cNvSpPr>
              <a:spLocks/>
            </p:cNvSpPr>
            <p:nvPr/>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9229" name="Freeform 13"/>
            <p:cNvSpPr>
              <a:spLocks/>
            </p:cNvSpPr>
            <p:nvPr/>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9230" name="Freeform 14"/>
            <p:cNvSpPr>
              <a:spLocks/>
            </p:cNvSpPr>
            <p:nvPr/>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endParaRPr lang="ar-SA"/>
            </a:p>
          </p:txBody>
        </p:sp>
        <p:sp>
          <p:nvSpPr>
            <p:cNvPr id="9231" name="Freeform 15"/>
            <p:cNvSpPr>
              <a:spLocks/>
            </p:cNvSpPr>
            <p:nvPr/>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ar-SA"/>
            </a:p>
          </p:txBody>
        </p:sp>
        <p:sp>
          <p:nvSpPr>
            <p:cNvPr id="9232" name="Freeform 16"/>
            <p:cNvSpPr>
              <a:spLocks/>
            </p:cNvSpPr>
            <p:nvPr/>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9233" name="Freeform 17"/>
            <p:cNvSpPr>
              <a:spLocks noEditPoints="1"/>
            </p:cNvSpPr>
            <p:nvPr/>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9234" name="Freeform 18"/>
            <p:cNvSpPr>
              <a:spLocks noEditPoints="1"/>
            </p:cNvSpPr>
            <p:nvPr/>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9235" name="Freeform 19"/>
            <p:cNvSpPr>
              <a:spLocks/>
            </p:cNvSpPr>
            <p:nvPr/>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9236" name="Freeform 20"/>
            <p:cNvSpPr>
              <a:spLocks noEditPoints="1"/>
            </p:cNvSpPr>
            <p:nvPr/>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9237" name="Freeform 21"/>
            <p:cNvSpPr>
              <a:spLocks noEditPoints="1"/>
            </p:cNvSpPr>
            <p:nvPr/>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9238" name="Freeform 22"/>
            <p:cNvSpPr>
              <a:spLocks noEditPoints="1"/>
            </p:cNvSpPr>
            <p:nvPr/>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9239" name="Freeform 23"/>
            <p:cNvSpPr>
              <a:spLocks/>
            </p:cNvSpPr>
            <p:nvPr/>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ar-SA"/>
            </a:p>
          </p:txBody>
        </p:sp>
        <p:sp>
          <p:nvSpPr>
            <p:cNvPr id="9240" name="Freeform 24"/>
            <p:cNvSpPr>
              <a:spLocks noEditPoints="1"/>
            </p:cNvSpPr>
            <p:nvPr/>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9241" name="Freeform 25"/>
            <p:cNvSpPr>
              <a:spLocks noEditPoints="1"/>
            </p:cNvSpPr>
            <p:nvPr/>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9242" name="Freeform 26"/>
            <p:cNvSpPr>
              <a:spLocks noEditPoints="1"/>
            </p:cNvSpPr>
            <p:nvPr/>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9243"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endParaRPr lang="ar-SA"/>
            </a:p>
          </p:txBody>
        </p:sp>
        <p:sp>
          <p:nvSpPr>
            <p:cNvPr id="9244"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ar-SA"/>
            </a:p>
          </p:txBody>
        </p:sp>
        <p:sp>
          <p:nvSpPr>
            <p:cNvPr id="9245"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endParaRPr lang="ar-SA"/>
            </a:p>
          </p:txBody>
        </p:sp>
        <p:sp>
          <p:nvSpPr>
            <p:cNvPr id="9246" name="Freeform 30"/>
            <p:cNvSpPr>
              <a:spLocks noEditPoints="1"/>
            </p:cNvSpPr>
            <p:nvPr/>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9247" name="Freeform 31"/>
            <p:cNvSpPr>
              <a:spLocks noEditPoints="1"/>
            </p:cNvSpPr>
            <p:nvPr/>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9248"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endParaRPr lang="ar-SA"/>
            </a:p>
          </p:txBody>
        </p:sp>
        <p:sp>
          <p:nvSpPr>
            <p:cNvPr id="9249"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ar-SA"/>
            </a:p>
          </p:txBody>
        </p:sp>
        <p:sp>
          <p:nvSpPr>
            <p:cNvPr id="9250"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ar-SA"/>
            </a:p>
          </p:txBody>
        </p:sp>
        <p:sp>
          <p:nvSpPr>
            <p:cNvPr id="9251" name="Freeform 35"/>
            <p:cNvSpPr>
              <a:spLocks/>
            </p:cNvSpPr>
            <p:nvPr/>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endParaRPr lang="ar-SA"/>
            </a:p>
          </p:txBody>
        </p:sp>
        <p:sp>
          <p:nvSpPr>
            <p:cNvPr id="9252" name="Freeform 36"/>
            <p:cNvSpPr>
              <a:spLocks/>
            </p:cNvSpPr>
            <p:nvPr/>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ar-SA"/>
            </a:p>
          </p:txBody>
        </p:sp>
      </p:grpSp>
      <p:sp>
        <p:nvSpPr>
          <p:cNvPr id="9253" name="Rectangle 37"/>
          <p:cNvSpPr>
            <a:spLocks noGrp="1" noChangeArrowheads="1"/>
          </p:cNvSpPr>
          <p:nvPr>
            <p:ph type="dt" sz="half" idx="2"/>
          </p:nvPr>
        </p:nvSpPr>
        <p:spPr/>
        <p:txBody>
          <a:bodyPr/>
          <a:lstStyle>
            <a:lvl1pPr>
              <a:defRPr/>
            </a:lvl1pPr>
          </a:lstStyle>
          <a:p>
            <a:endParaRPr lang="en-US"/>
          </a:p>
        </p:txBody>
      </p:sp>
      <p:sp>
        <p:nvSpPr>
          <p:cNvPr id="9254" name="Rectangle 38"/>
          <p:cNvSpPr>
            <a:spLocks noGrp="1" noChangeArrowheads="1"/>
          </p:cNvSpPr>
          <p:nvPr>
            <p:ph type="ftr" sz="quarter" idx="3"/>
          </p:nvPr>
        </p:nvSpPr>
        <p:spPr/>
        <p:txBody>
          <a:bodyPr/>
          <a:lstStyle>
            <a:lvl1pPr>
              <a:defRPr/>
            </a:lvl1pPr>
          </a:lstStyle>
          <a:p>
            <a:endParaRPr lang="en-US"/>
          </a:p>
        </p:txBody>
      </p:sp>
      <p:sp>
        <p:nvSpPr>
          <p:cNvPr id="9255"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9256" name="Rectangle 40"/>
          <p:cNvSpPr>
            <a:spLocks noGrp="1" noChangeArrowheads="1"/>
          </p:cNvSpPr>
          <p:nvPr>
            <p:ph type="ctrTitle"/>
          </p:nvPr>
        </p:nvSpPr>
        <p:spPr>
          <a:xfrm>
            <a:off x="685800" y="1768475"/>
            <a:ext cx="7772400" cy="1736725"/>
          </a:xfrm>
        </p:spPr>
        <p:txBody>
          <a:bodyPr anchor="b" anchorCtr="1"/>
          <a:lstStyle>
            <a:lvl1pPr>
              <a:defRPr sz="5400"/>
            </a:lvl1pPr>
          </a:lstStyle>
          <a:p>
            <a:r>
              <a:rPr lang="en-US"/>
              <a:t>Click to edit Master title style</a:t>
            </a:r>
          </a:p>
        </p:txBody>
      </p:sp>
      <p:sp>
        <p:nvSpPr>
          <p:cNvPr id="9257" name="Rectangle 41"/>
          <p:cNvSpPr>
            <a:spLocks noGrp="1" noChangeArrowheads="1"/>
          </p:cNvSpPr>
          <p:nvPr>
            <p:ph type="sldNum" sz="quarter" idx="4"/>
          </p:nvPr>
        </p:nvSpPr>
        <p:spPr/>
        <p:txBody>
          <a:bodyPr/>
          <a:lstStyle>
            <a:lvl1pPr>
              <a:defRPr/>
            </a:lvl1pPr>
          </a:lstStyle>
          <a:p>
            <a:fld id="{A99899CD-5852-4BA4-B5B1-6C6C77CB711D}" type="slidenum">
              <a:rPr lang="ar-SA"/>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853CCED-6A6B-47D7-9B46-D46AC76F818E}" type="slidenum">
              <a:rPr lang="ar-SA"/>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26528D4-082F-45F4-A717-DCFB1416828A}" type="slidenum">
              <a:rPr lang="ar-SA"/>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9797A01-9926-4AAD-A7DC-8DA4A4FD7138}" type="slidenum">
              <a:rPr lang="ar-SA"/>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45DA8FF-8408-442E-ADEE-90FC98D48088}" type="slidenum">
              <a:rPr lang="ar-SA"/>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D9C32A4-6CBA-4DBB-B654-DE4FA4EB8153}" type="slidenum">
              <a:rPr lang="ar-SA"/>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6DBB984-FFE3-4E93-A99A-B004072153AC}" type="slidenum">
              <a:rPr lang="ar-SA"/>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FC42805-15B7-4809-BE28-69B4BCDA8FA9}" type="slidenum">
              <a:rPr lang="ar-SA"/>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CD42570-4FA8-4565-94B6-7594E3AE84AC}" type="slidenum">
              <a:rPr lang="ar-SA"/>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785A9B6-2ACA-4FDF-80F6-7CAFC843AB87}" type="slidenum">
              <a:rPr lang="ar-SA"/>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9DE4B44-748D-4CDD-A7D7-3B74548D2633}" type="slidenum">
              <a:rPr lang="ar-SA"/>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8194" name="Group 2"/>
          <p:cNvGrpSpPr>
            <a:grpSpLocks/>
          </p:cNvGrpSpPr>
          <p:nvPr/>
        </p:nvGrpSpPr>
        <p:grpSpPr bwMode="auto">
          <a:xfrm>
            <a:off x="3800475" y="1789113"/>
            <a:ext cx="5340350" cy="5056187"/>
            <a:chOff x="2394" y="1127"/>
            <a:chExt cx="3364" cy="3185"/>
          </a:xfrm>
        </p:grpSpPr>
        <p:sp>
          <p:nvSpPr>
            <p:cNvPr id="8195"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ar-SA"/>
            </a:p>
          </p:txBody>
        </p:sp>
        <p:sp>
          <p:nvSpPr>
            <p:cNvPr id="8196"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ar-SA"/>
            </a:p>
          </p:txBody>
        </p:sp>
        <p:sp>
          <p:nvSpPr>
            <p:cNvPr id="8197"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ar-SA"/>
            </a:p>
          </p:txBody>
        </p:sp>
        <p:sp>
          <p:nvSpPr>
            <p:cNvPr id="8198" name="Freeform 6"/>
            <p:cNvSpPr>
              <a:spLocks noEditPoints="1"/>
            </p:cNvSpPr>
            <p:nvPr userDrawn="1"/>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8199"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ar-SA"/>
            </a:p>
          </p:txBody>
        </p:sp>
        <p:sp>
          <p:nvSpPr>
            <p:cNvPr id="8200"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ar-SA"/>
            </a:p>
          </p:txBody>
        </p:sp>
        <p:sp>
          <p:nvSpPr>
            <p:cNvPr id="8201"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ar-SA"/>
            </a:p>
          </p:txBody>
        </p:sp>
        <p:sp>
          <p:nvSpPr>
            <p:cNvPr id="8202"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ar-SA"/>
            </a:p>
          </p:txBody>
        </p:sp>
        <p:sp>
          <p:nvSpPr>
            <p:cNvPr id="8203"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ar-SA"/>
            </a:p>
          </p:txBody>
        </p:sp>
        <p:sp>
          <p:nvSpPr>
            <p:cNvPr id="8204" name="Freeform 12"/>
            <p:cNvSpPr>
              <a:spLocks/>
            </p:cNvSpPr>
            <p:nvPr userDrawn="1"/>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8205" name="Freeform 13"/>
            <p:cNvSpPr>
              <a:spLocks/>
            </p:cNvSpPr>
            <p:nvPr userDrawn="1"/>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8206" name="Freeform 14"/>
            <p:cNvSpPr>
              <a:spLocks/>
            </p:cNvSpPr>
            <p:nvPr userDrawn="1"/>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endParaRPr lang="ar-SA"/>
            </a:p>
          </p:txBody>
        </p:sp>
        <p:sp>
          <p:nvSpPr>
            <p:cNvPr id="8207" name="Freeform 15"/>
            <p:cNvSpPr>
              <a:spLocks/>
            </p:cNvSpPr>
            <p:nvPr userDrawn="1"/>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ar-SA"/>
            </a:p>
          </p:txBody>
        </p:sp>
        <p:sp>
          <p:nvSpPr>
            <p:cNvPr id="8208" name="Freeform 16"/>
            <p:cNvSpPr>
              <a:spLocks/>
            </p:cNvSpPr>
            <p:nvPr userDrawn="1"/>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8209" name="Freeform 17"/>
            <p:cNvSpPr>
              <a:spLocks noEditPoints="1"/>
            </p:cNvSpPr>
            <p:nvPr userDrawn="1"/>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8210" name="Freeform 18"/>
            <p:cNvSpPr>
              <a:spLocks noEditPoints="1"/>
            </p:cNvSpPr>
            <p:nvPr userDrawn="1"/>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8211" name="Freeform 19"/>
            <p:cNvSpPr>
              <a:spLocks/>
            </p:cNvSpPr>
            <p:nvPr userDrawn="1"/>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8212" name="Freeform 20"/>
            <p:cNvSpPr>
              <a:spLocks noEditPoints="1"/>
            </p:cNvSpPr>
            <p:nvPr userDrawn="1"/>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8213" name="Freeform 21"/>
            <p:cNvSpPr>
              <a:spLocks noEditPoints="1"/>
            </p:cNvSpPr>
            <p:nvPr userDrawn="1"/>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8214" name="Freeform 22"/>
            <p:cNvSpPr>
              <a:spLocks noEditPoints="1"/>
            </p:cNvSpPr>
            <p:nvPr userDrawn="1"/>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8215" name="Freeform 23"/>
            <p:cNvSpPr>
              <a:spLocks/>
            </p:cNvSpPr>
            <p:nvPr userDrawn="1"/>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ar-SA"/>
            </a:p>
          </p:txBody>
        </p:sp>
        <p:sp>
          <p:nvSpPr>
            <p:cNvPr id="8216" name="Freeform 24"/>
            <p:cNvSpPr>
              <a:spLocks noEditPoints="1"/>
            </p:cNvSpPr>
            <p:nvPr userDrawn="1"/>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8217" name="Freeform 25"/>
            <p:cNvSpPr>
              <a:spLocks noEditPoints="1"/>
            </p:cNvSpPr>
            <p:nvPr userDrawn="1"/>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8218" name="Freeform 26"/>
            <p:cNvSpPr>
              <a:spLocks noEditPoints="1"/>
            </p:cNvSpPr>
            <p:nvPr userDrawn="1"/>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8219"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endParaRPr lang="ar-SA"/>
            </a:p>
          </p:txBody>
        </p:sp>
        <p:sp>
          <p:nvSpPr>
            <p:cNvPr id="8220"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ar-SA"/>
            </a:p>
          </p:txBody>
        </p:sp>
        <p:sp>
          <p:nvSpPr>
            <p:cNvPr id="8221"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endParaRPr lang="ar-SA"/>
            </a:p>
          </p:txBody>
        </p:sp>
        <p:sp>
          <p:nvSpPr>
            <p:cNvPr id="8222" name="Freeform 30"/>
            <p:cNvSpPr>
              <a:spLocks noEditPoints="1"/>
            </p:cNvSpPr>
            <p:nvPr userDrawn="1"/>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8223" name="Freeform 31"/>
            <p:cNvSpPr>
              <a:spLocks noEditPoints="1"/>
            </p:cNvSpPr>
            <p:nvPr userDrawn="1"/>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ar-SA"/>
            </a:p>
          </p:txBody>
        </p:sp>
        <p:sp>
          <p:nvSpPr>
            <p:cNvPr id="8224"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endParaRPr lang="ar-SA"/>
            </a:p>
          </p:txBody>
        </p:sp>
        <p:sp>
          <p:nvSpPr>
            <p:cNvPr id="8225"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ar-SA"/>
            </a:p>
          </p:txBody>
        </p:sp>
        <p:sp>
          <p:nvSpPr>
            <p:cNvPr id="8226"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ar-SA"/>
            </a:p>
          </p:txBody>
        </p:sp>
        <p:sp>
          <p:nvSpPr>
            <p:cNvPr id="8227" name="Freeform 35"/>
            <p:cNvSpPr>
              <a:spLocks/>
            </p:cNvSpPr>
            <p:nvPr userDrawn="1"/>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endParaRPr lang="ar-SA"/>
            </a:p>
          </p:txBody>
        </p:sp>
        <p:sp>
          <p:nvSpPr>
            <p:cNvPr id="8228" name="Freeform 36"/>
            <p:cNvSpPr>
              <a:spLocks/>
            </p:cNvSpPr>
            <p:nvPr userDrawn="1"/>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ar-SA"/>
            </a:p>
          </p:txBody>
        </p:sp>
      </p:grpSp>
      <p:sp>
        <p:nvSpPr>
          <p:cNvPr id="8229" name="Rectangle 37"/>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230" name="Rectangle 3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231" name="Rectangle 39"/>
          <p:cNvSpPr>
            <a:spLocks noGrp="1" noChangeArrowheads="1"/>
          </p:cNvSpPr>
          <p:nvPr>
            <p:ph type="dt" sz="half" idx="2"/>
          </p:nvPr>
        </p:nvSpPr>
        <p:spPr bwMode="auto">
          <a:xfrm>
            <a:off x="457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a:defRPr sz="1200"/>
            </a:lvl1pPr>
          </a:lstStyle>
          <a:p>
            <a:endParaRPr lang="en-US"/>
          </a:p>
        </p:txBody>
      </p:sp>
      <p:sp>
        <p:nvSpPr>
          <p:cNvPr id="8232" name="Rectangle 40"/>
          <p:cNvSpPr>
            <a:spLocks noGrp="1" noChangeArrowheads="1"/>
          </p:cNvSpPr>
          <p:nvPr>
            <p:ph type="ftr" sz="quarter" idx="3"/>
          </p:nvPr>
        </p:nvSpPr>
        <p:spPr bwMode="auto">
          <a:xfrm>
            <a:off x="3124200" y="6278563"/>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rtl="0">
              <a:defRPr sz="1200"/>
            </a:lvl1pPr>
          </a:lstStyle>
          <a:p>
            <a:endParaRPr lang="en-US"/>
          </a:p>
        </p:txBody>
      </p:sp>
      <p:sp>
        <p:nvSpPr>
          <p:cNvPr id="8233" name="Rectangle 41"/>
          <p:cNvSpPr>
            <a:spLocks noGrp="1" noChangeArrowheads="1"/>
          </p:cNvSpPr>
          <p:nvPr>
            <p:ph type="sldNum" sz="quarter" idx="4"/>
          </p:nvPr>
        </p:nvSpPr>
        <p:spPr bwMode="auto">
          <a:xfrm>
            <a:off x="6553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0">
              <a:defRPr sz="1200"/>
            </a:lvl1pPr>
          </a:lstStyle>
          <a:p>
            <a:fld id="{EAADCC7D-B2A2-4303-AD1D-4155CA484AAF}" type="slidenum">
              <a:rPr lang="ar-SA"/>
              <a:pPr/>
              <a:t>‹#›</a:t>
            </a:fld>
            <a:endParaRPr lang="en-US"/>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ransition/>
  <p:txStyles>
    <p:titleStyle>
      <a:lvl1pPr algn="ctr" rtl="1"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2pPr>
      <a:lvl3pPr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3pPr>
      <a:lvl4pPr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4pPr>
      <a:lvl5pPr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5pPr>
      <a:lvl6pPr marL="4572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6pPr>
      <a:lvl7pPr marL="9144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7pPr>
      <a:lvl8pPr marL="13716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8pPr>
      <a:lvl9pPr marL="18288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9pPr>
    </p:titleStyle>
    <p:bodyStyle>
      <a:lvl1pPr marL="342900" indent="-342900" algn="r" rtl="1" fontAlgn="base">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r" rtl="1" fontAlgn="base">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r" rtl="1" fontAlgn="base">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r" rtl="1" fontAlgn="base">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r" rtl="1"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r" rtl="1"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r" rtl="1"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r" rtl="1"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r" rtl="1"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14400" y="381000"/>
            <a:ext cx="7772400" cy="1470025"/>
          </a:xfrm>
        </p:spPr>
        <p:txBody>
          <a:bodyPr/>
          <a:lstStyle/>
          <a:p>
            <a:pPr eaLnBrk="1" hangingPunct="1">
              <a:defRPr/>
            </a:pPr>
            <a:r>
              <a:rPr lang="en-US" dirty="0" err="1" smtClean="0">
                <a:solidFill>
                  <a:srgbClr val="FFFF00"/>
                </a:solidFill>
              </a:rPr>
              <a:t>Antiarrhythmic</a:t>
            </a:r>
            <a:r>
              <a:rPr lang="en-US" dirty="0" smtClean="0">
                <a:solidFill>
                  <a:srgbClr val="FFFF00"/>
                </a:solidFill>
              </a:rPr>
              <a:t> Drugs</a:t>
            </a:r>
          </a:p>
        </p:txBody>
      </p:sp>
      <p:sp>
        <p:nvSpPr>
          <p:cNvPr id="2051" name="Rectangle 3"/>
          <p:cNvSpPr>
            <a:spLocks noGrp="1" noChangeArrowheads="1"/>
          </p:cNvSpPr>
          <p:nvPr>
            <p:ph type="subTitle" idx="1"/>
          </p:nvPr>
        </p:nvSpPr>
        <p:spPr>
          <a:xfrm>
            <a:off x="1752600" y="1828800"/>
            <a:ext cx="6400800" cy="1752600"/>
          </a:xfrm>
        </p:spPr>
        <p:txBody>
          <a:bodyPr/>
          <a:lstStyle/>
          <a:p>
            <a:pPr eaLnBrk="1" hangingPunct="1">
              <a:defRPr/>
            </a:pPr>
            <a:endParaRPr lang="en-US" dirty="0" smtClean="0"/>
          </a:p>
        </p:txBody>
      </p:sp>
      <p:pic>
        <p:nvPicPr>
          <p:cNvPr id="3076" name="Picture 4" descr="static heart showing arrhythmia"/>
          <p:cNvPicPr>
            <a:picLocks noChangeAspect="1" noChangeArrowheads="1"/>
          </p:cNvPicPr>
          <p:nvPr/>
        </p:nvPicPr>
        <p:blipFill>
          <a:blip r:embed="rId2"/>
          <a:srcRect/>
          <a:stretch>
            <a:fillRect/>
          </a:stretch>
        </p:blipFill>
        <p:spPr bwMode="auto">
          <a:xfrm>
            <a:off x="2971800" y="3429000"/>
            <a:ext cx="3429000" cy="2752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type="body" idx="1"/>
          </p:nvPr>
        </p:nvSpPr>
        <p:spPr>
          <a:xfrm>
            <a:off x="0" y="0"/>
            <a:ext cx="9144000" cy="6858000"/>
          </a:xfrm>
        </p:spPr>
        <p:txBody>
          <a:bodyPr/>
          <a:lstStyle/>
          <a:p>
            <a:pPr algn="l" rtl="0" eaLnBrk="1" hangingPunct="1">
              <a:lnSpc>
                <a:spcPct val="90000"/>
              </a:lnSpc>
              <a:buFont typeface="Wingdings" pitchFamily="2" charset="2"/>
              <a:buNone/>
              <a:defRPr/>
            </a:pPr>
            <a:r>
              <a:rPr lang="en-US" sz="2400" b="1" dirty="0" smtClean="0">
                <a:solidFill>
                  <a:srgbClr val="FFFF00"/>
                </a:solidFill>
              </a:rPr>
              <a:t>Class II </a:t>
            </a:r>
            <a:r>
              <a:rPr lang="en-US" sz="2400" b="1" dirty="0" err="1" smtClean="0">
                <a:solidFill>
                  <a:srgbClr val="FFFF00"/>
                </a:solidFill>
              </a:rPr>
              <a:t>Antiarrhythmic</a:t>
            </a:r>
            <a:r>
              <a:rPr lang="en-US" sz="2400" b="1" dirty="0" smtClean="0">
                <a:solidFill>
                  <a:srgbClr val="FFFF00"/>
                </a:solidFill>
              </a:rPr>
              <a:t> Drugs (Beta-blockers)</a:t>
            </a:r>
          </a:p>
          <a:p>
            <a:pPr algn="l" rtl="0" eaLnBrk="1" hangingPunct="1">
              <a:lnSpc>
                <a:spcPct val="90000"/>
              </a:lnSpc>
              <a:buFont typeface="Wingdings" pitchFamily="2" charset="2"/>
              <a:buNone/>
              <a:defRPr/>
            </a:pPr>
            <a:r>
              <a:rPr lang="en-US" sz="2400" dirty="0" smtClean="0">
                <a:solidFill>
                  <a:srgbClr val="FFFF00"/>
                </a:solidFill>
                <a:latin typeface="Times New Roman" pitchFamily="18" charset="0"/>
                <a:cs typeface="Times New Roman" pitchFamily="18" charset="0"/>
              </a:rPr>
              <a:t>►</a:t>
            </a:r>
            <a:r>
              <a:rPr lang="en-US" sz="2400" dirty="0" smtClean="0">
                <a:solidFill>
                  <a:srgbClr val="FFFF00"/>
                </a:solidFill>
              </a:rPr>
              <a:t>These drugs diminish Phase 4 depolarization, thus depressing </a:t>
            </a:r>
            <a:r>
              <a:rPr lang="en-US" sz="2400" u="sng" dirty="0" smtClean="0">
                <a:solidFill>
                  <a:srgbClr val="FFFF00"/>
                </a:solidFill>
              </a:rPr>
              <a:t>automaticity</a:t>
            </a:r>
            <a:r>
              <a:rPr lang="en-US" sz="2400" dirty="0" smtClean="0">
                <a:solidFill>
                  <a:srgbClr val="FFFF00"/>
                </a:solidFill>
              </a:rPr>
              <a:t>, </a:t>
            </a:r>
            <a:r>
              <a:rPr lang="en-US" sz="2400" u="sng" dirty="0" smtClean="0">
                <a:solidFill>
                  <a:srgbClr val="FFFF00"/>
                </a:solidFill>
              </a:rPr>
              <a:t>prolonging AV conduction</a:t>
            </a:r>
            <a:r>
              <a:rPr lang="en-US" sz="2400" dirty="0" smtClean="0">
                <a:solidFill>
                  <a:srgbClr val="FFFF00"/>
                </a:solidFill>
              </a:rPr>
              <a:t>, and decreasing heart rate and contractility.  </a:t>
            </a:r>
          </a:p>
          <a:p>
            <a:pPr algn="l" rtl="0" eaLnBrk="1" hangingPunct="1">
              <a:lnSpc>
                <a:spcPct val="90000"/>
              </a:lnSpc>
              <a:buFont typeface="Wingdings" pitchFamily="2" charset="2"/>
              <a:buNone/>
              <a:defRPr/>
            </a:pPr>
            <a:r>
              <a:rPr lang="en-US" b="1" dirty="0" smtClean="0">
                <a:solidFill>
                  <a:srgbClr val="FFFF00"/>
                </a:solidFill>
                <a:latin typeface="Times New Roman" pitchFamily="18" charset="0"/>
                <a:cs typeface="Times New Roman" pitchFamily="18" charset="0"/>
              </a:rPr>
              <a:t>►</a:t>
            </a:r>
            <a:r>
              <a:rPr lang="en-US" b="1" dirty="0" smtClean="0">
                <a:solidFill>
                  <a:srgbClr val="FFFF00"/>
                </a:solidFill>
              </a:rPr>
              <a:t>  uses</a:t>
            </a:r>
            <a:endParaRPr lang="en-US" b="1" u="sng" dirty="0" smtClean="0">
              <a:solidFill>
                <a:srgbClr val="FFFF00"/>
              </a:solidFill>
            </a:endParaRPr>
          </a:p>
          <a:p>
            <a:pPr algn="l" rtl="0" eaLnBrk="1" hangingPunct="1">
              <a:lnSpc>
                <a:spcPct val="90000"/>
              </a:lnSpc>
              <a:buFont typeface="Wingdings" pitchFamily="2" charset="2"/>
              <a:buNone/>
              <a:defRPr/>
            </a:pPr>
            <a:r>
              <a:rPr lang="en-US" sz="2400" dirty="0" smtClean="0">
                <a:solidFill>
                  <a:srgbClr val="FFFF00"/>
                </a:solidFill>
                <a:latin typeface="Times New Roman" pitchFamily="18" charset="0"/>
              </a:rPr>
              <a:t>♥ </a:t>
            </a:r>
            <a:r>
              <a:rPr lang="en-US" sz="2400" dirty="0" err="1" smtClean="0">
                <a:solidFill>
                  <a:srgbClr val="FFFF00"/>
                </a:solidFill>
              </a:rPr>
              <a:t>tachyarrhythmias</a:t>
            </a:r>
            <a:r>
              <a:rPr lang="en-US" sz="2400" dirty="0" smtClean="0">
                <a:solidFill>
                  <a:srgbClr val="FFFF00"/>
                </a:solidFill>
              </a:rPr>
              <a:t> caused by increased sympathetic activity. </a:t>
            </a:r>
          </a:p>
          <a:p>
            <a:pPr algn="l" rtl="0" eaLnBrk="1" hangingPunct="1">
              <a:lnSpc>
                <a:spcPct val="90000"/>
              </a:lnSpc>
              <a:buFont typeface="Wingdings" pitchFamily="2" charset="2"/>
              <a:buNone/>
              <a:defRPr/>
            </a:pPr>
            <a:r>
              <a:rPr lang="en-US" sz="2400" dirty="0" smtClean="0">
                <a:solidFill>
                  <a:srgbClr val="FFFF00"/>
                </a:solidFill>
                <a:latin typeface="Times New Roman" pitchFamily="18" charset="0"/>
              </a:rPr>
              <a:t>♥</a:t>
            </a:r>
            <a:r>
              <a:rPr lang="en-US" sz="2400" dirty="0" smtClean="0">
                <a:solidFill>
                  <a:srgbClr val="FFFF00"/>
                </a:solidFill>
              </a:rPr>
              <a:t> </a:t>
            </a:r>
            <a:r>
              <a:rPr lang="en-US" sz="2400" dirty="0" err="1" smtClean="0">
                <a:solidFill>
                  <a:srgbClr val="FFFF00"/>
                </a:solidFill>
              </a:rPr>
              <a:t>atrial</a:t>
            </a:r>
            <a:r>
              <a:rPr lang="en-US" sz="2400" dirty="0" smtClean="0">
                <a:solidFill>
                  <a:srgbClr val="FFFF00"/>
                </a:solidFill>
              </a:rPr>
              <a:t> flutter and fibrillation </a:t>
            </a:r>
          </a:p>
          <a:p>
            <a:pPr algn="l" rtl="0" eaLnBrk="1" hangingPunct="1">
              <a:lnSpc>
                <a:spcPct val="90000"/>
              </a:lnSpc>
              <a:buFont typeface="Wingdings" pitchFamily="2" charset="2"/>
              <a:buNone/>
              <a:defRPr/>
            </a:pPr>
            <a:r>
              <a:rPr lang="en-US" sz="2400" dirty="0" smtClean="0">
                <a:solidFill>
                  <a:srgbClr val="FFFF00"/>
                </a:solidFill>
                <a:latin typeface="Times New Roman" pitchFamily="18" charset="0"/>
              </a:rPr>
              <a:t>♥</a:t>
            </a:r>
            <a:r>
              <a:rPr lang="en-US" sz="2400" dirty="0" smtClean="0">
                <a:solidFill>
                  <a:srgbClr val="FFFF00"/>
                </a:solidFill>
              </a:rPr>
              <a:t> AV-nodal reentrant tachycardia.</a:t>
            </a:r>
          </a:p>
          <a:p>
            <a:pPr algn="l" rtl="0" eaLnBrk="1" hangingPunct="1">
              <a:lnSpc>
                <a:spcPct val="90000"/>
              </a:lnSpc>
              <a:buFont typeface="Wingdings" pitchFamily="2" charset="2"/>
              <a:buNone/>
              <a:defRPr/>
            </a:pPr>
            <a:r>
              <a:rPr lang="en-US" sz="2400" dirty="0" smtClean="0">
                <a:solidFill>
                  <a:srgbClr val="FFFF00"/>
                </a:solidFill>
                <a:latin typeface="Times New Roman" pitchFamily="18" charset="0"/>
              </a:rPr>
              <a:t>♥</a:t>
            </a:r>
            <a:r>
              <a:rPr lang="en-US" sz="2400" i="1" dirty="0" smtClean="0">
                <a:solidFill>
                  <a:srgbClr val="FFFF00"/>
                </a:solidFill>
              </a:rPr>
              <a:t> Propranolol </a:t>
            </a:r>
            <a:r>
              <a:rPr lang="en-US" sz="2400" dirty="0" smtClean="0">
                <a:solidFill>
                  <a:srgbClr val="FFFF00"/>
                </a:solidFill>
              </a:rPr>
              <a:t> reduces the incidence of sudden arrhythmic death after myocardial infarction  </a:t>
            </a:r>
          </a:p>
          <a:p>
            <a:pPr algn="l" rtl="0" eaLnBrk="1" hangingPunct="1">
              <a:lnSpc>
                <a:spcPct val="90000"/>
              </a:lnSpc>
              <a:buFont typeface="Wingdings" pitchFamily="2" charset="2"/>
              <a:buNone/>
              <a:defRPr/>
            </a:pPr>
            <a:r>
              <a:rPr lang="en-US" sz="2400" b="1" i="1" dirty="0" smtClean="0">
                <a:solidFill>
                  <a:srgbClr val="FFFF00"/>
                </a:solidFill>
              </a:rPr>
              <a:t>Metoprolol</a:t>
            </a:r>
          </a:p>
          <a:p>
            <a:pPr algn="l" rtl="0" eaLnBrk="1" hangingPunct="1">
              <a:lnSpc>
                <a:spcPct val="90000"/>
              </a:lnSpc>
              <a:defRPr/>
            </a:pPr>
            <a:r>
              <a:rPr lang="en-US" sz="2400" i="1" dirty="0" smtClean="0">
                <a:solidFill>
                  <a:srgbClr val="FFFF00"/>
                </a:solidFill>
              </a:rPr>
              <a:t> </a:t>
            </a:r>
            <a:r>
              <a:rPr lang="en-US" sz="2400" dirty="0" smtClean="0">
                <a:solidFill>
                  <a:srgbClr val="FFFF00"/>
                </a:solidFill>
              </a:rPr>
              <a:t> it reduces the risk of </a:t>
            </a:r>
            <a:r>
              <a:rPr lang="en-US" sz="2400" dirty="0" err="1" smtClean="0">
                <a:solidFill>
                  <a:srgbClr val="FFFF00"/>
                </a:solidFill>
              </a:rPr>
              <a:t>bronchospasm</a:t>
            </a:r>
            <a:r>
              <a:rPr lang="en-US" sz="2400" dirty="0" smtClean="0">
                <a:solidFill>
                  <a:srgbClr val="FFFF00"/>
                </a:solidFill>
              </a:rPr>
              <a:t>.</a:t>
            </a:r>
          </a:p>
          <a:p>
            <a:pPr algn="l" rtl="0" eaLnBrk="1" hangingPunct="1">
              <a:lnSpc>
                <a:spcPct val="90000"/>
              </a:lnSpc>
              <a:buFont typeface="Wingdings" pitchFamily="2" charset="2"/>
              <a:buNone/>
              <a:defRPr/>
            </a:pPr>
            <a:r>
              <a:rPr lang="en-US" sz="2400" b="1" i="1" dirty="0" err="1" smtClean="0">
                <a:solidFill>
                  <a:srgbClr val="FFFF00"/>
                </a:solidFill>
              </a:rPr>
              <a:t>Esmolol</a:t>
            </a:r>
            <a:endParaRPr lang="en-US" sz="2400" b="1" i="1" dirty="0" smtClean="0">
              <a:solidFill>
                <a:srgbClr val="FFFF00"/>
              </a:solidFill>
            </a:endParaRPr>
          </a:p>
          <a:p>
            <a:pPr algn="l" rtl="0" eaLnBrk="1" hangingPunct="1">
              <a:lnSpc>
                <a:spcPct val="90000"/>
              </a:lnSpc>
              <a:defRPr/>
            </a:pPr>
            <a:r>
              <a:rPr lang="en-US" sz="2400" i="1" dirty="0" smtClean="0">
                <a:solidFill>
                  <a:srgbClr val="FFFF00"/>
                </a:solidFill>
              </a:rPr>
              <a:t>It </a:t>
            </a:r>
            <a:r>
              <a:rPr lang="en-US" sz="2400" dirty="0" smtClean="0">
                <a:solidFill>
                  <a:srgbClr val="FFFF00"/>
                </a:solidFill>
              </a:rPr>
              <a:t>is a very short-acting beta-blocker used for intravenous administration in acute arrhythmias that occur during surgery or emergency situations.</a:t>
            </a:r>
          </a:p>
          <a:p>
            <a:pPr algn="l" rtl="0" eaLnBrk="1" hangingPunct="1">
              <a:lnSpc>
                <a:spcPct val="90000"/>
              </a:lnSpc>
              <a:defRPr/>
            </a:pPr>
            <a:endParaRPr lang="en-US" sz="700" dirty="0" smtClean="0">
              <a:solidFill>
                <a:srgbClr val="FFFF00"/>
              </a:solidFill>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body" idx="1"/>
          </p:nvPr>
        </p:nvSpPr>
        <p:spPr>
          <a:xfrm>
            <a:off x="0" y="0"/>
            <a:ext cx="9144000" cy="6126163"/>
          </a:xfrm>
        </p:spPr>
        <p:txBody>
          <a:bodyPr/>
          <a:lstStyle/>
          <a:p>
            <a:pPr algn="l" rtl="0" eaLnBrk="1" hangingPunct="1">
              <a:lnSpc>
                <a:spcPct val="80000"/>
              </a:lnSpc>
              <a:buFont typeface="Wingdings" pitchFamily="2" charset="2"/>
              <a:buNone/>
              <a:defRPr/>
            </a:pPr>
            <a:r>
              <a:rPr lang="en-US" sz="2800" b="1" dirty="0" smtClean="0">
                <a:solidFill>
                  <a:srgbClr val="FFFF00"/>
                </a:solidFill>
              </a:rPr>
              <a:t>Class II </a:t>
            </a:r>
            <a:r>
              <a:rPr lang="en-US" sz="2800" b="1" dirty="0" err="1" smtClean="0">
                <a:solidFill>
                  <a:srgbClr val="FFFF00"/>
                </a:solidFill>
              </a:rPr>
              <a:t>Antiarrhythmic</a:t>
            </a:r>
            <a:r>
              <a:rPr lang="en-US" sz="2800" b="1" dirty="0" smtClean="0">
                <a:solidFill>
                  <a:srgbClr val="FFFF00"/>
                </a:solidFill>
              </a:rPr>
              <a:t> Drugs (Beta-blockers)</a:t>
            </a:r>
          </a:p>
          <a:p>
            <a:pPr algn="l" rtl="0" eaLnBrk="1" hangingPunct="1">
              <a:lnSpc>
                <a:spcPct val="80000"/>
              </a:lnSpc>
              <a:defRPr/>
            </a:pPr>
            <a:r>
              <a:rPr lang="en-US" sz="2800" dirty="0" smtClean="0">
                <a:solidFill>
                  <a:srgbClr val="FFFF00"/>
                </a:solidFill>
              </a:rPr>
              <a:t>  These drugs diminish Phase 4 depolarization, thus depressing automaticity, prolonging AV conduction, and decreasing heart rate and contractility.  </a:t>
            </a:r>
          </a:p>
          <a:p>
            <a:pPr algn="l" rtl="0" eaLnBrk="1" hangingPunct="1">
              <a:lnSpc>
                <a:spcPct val="80000"/>
              </a:lnSpc>
              <a:defRPr/>
            </a:pPr>
            <a:r>
              <a:rPr lang="en-US" sz="2800" dirty="0" smtClean="0">
                <a:solidFill>
                  <a:srgbClr val="FFFF00"/>
                </a:solidFill>
              </a:rPr>
              <a:t>Class II agents are useful in treating </a:t>
            </a:r>
            <a:r>
              <a:rPr lang="en-US" sz="2800" dirty="0" err="1" smtClean="0">
                <a:solidFill>
                  <a:srgbClr val="FFFF00"/>
                </a:solidFill>
              </a:rPr>
              <a:t>tachyarrhythmias</a:t>
            </a:r>
            <a:r>
              <a:rPr lang="en-US" sz="2800" dirty="0" smtClean="0">
                <a:solidFill>
                  <a:srgbClr val="FFFF00"/>
                </a:solidFill>
              </a:rPr>
              <a:t> caused by increased sympathetic activity. They are also used for </a:t>
            </a:r>
            <a:r>
              <a:rPr lang="en-US" sz="2800" dirty="0" err="1" smtClean="0">
                <a:solidFill>
                  <a:srgbClr val="FFFF00"/>
                </a:solidFill>
              </a:rPr>
              <a:t>atrial</a:t>
            </a:r>
            <a:r>
              <a:rPr lang="en-US" sz="2800" dirty="0" smtClean="0">
                <a:solidFill>
                  <a:srgbClr val="FFFF00"/>
                </a:solidFill>
              </a:rPr>
              <a:t> flutter and fibrillation and for AV-nodal reentrant tachycardia. [ </a:t>
            </a:r>
            <a:endParaRPr lang="en-US" sz="2800" b="1" i="1" dirty="0" smtClean="0">
              <a:solidFill>
                <a:srgbClr val="FFFF00"/>
              </a:solidFill>
            </a:endParaRPr>
          </a:p>
          <a:p>
            <a:pPr algn="l" rtl="0" eaLnBrk="1" hangingPunct="1">
              <a:lnSpc>
                <a:spcPct val="80000"/>
              </a:lnSpc>
              <a:defRPr/>
            </a:pPr>
            <a:r>
              <a:rPr lang="en-US" sz="2800" i="1" dirty="0" smtClean="0">
                <a:solidFill>
                  <a:srgbClr val="FFFF00"/>
                </a:solidFill>
              </a:rPr>
              <a:t>Propranolol </a:t>
            </a:r>
            <a:r>
              <a:rPr lang="en-US" sz="2800" dirty="0" smtClean="0">
                <a:solidFill>
                  <a:srgbClr val="FFFF00"/>
                </a:solidFill>
              </a:rPr>
              <a:t> reduces the incidence of sudden arrhythmic death after myocardial infarction  </a:t>
            </a:r>
          </a:p>
          <a:p>
            <a:pPr algn="l" rtl="0" eaLnBrk="1" hangingPunct="1">
              <a:lnSpc>
                <a:spcPct val="80000"/>
              </a:lnSpc>
              <a:defRPr/>
            </a:pPr>
            <a:r>
              <a:rPr lang="en-US" sz="2800" b="1" i="1" dirty="0" smtClean="0">
                <a:solidFill>
                  <a:srgbClr val="FFFF00"/>
                </a:solidFill>
              </a:rPr>
              <a:t>B. Metoprolol</a:t>
            </a:r>
          </a:p>
          <a:p>
            <a:pPr algn="l" rtl="0" eaLnBrk="1" hangingPunct="1">
              <a:lnSpc>
                <a:spcPct val="80000"/>
              </a:lnSpc>
              <a:defRPr/>
            </a:pPr>
            <a:r>
              <a:rPr lang="en-US" sz="2800" i="1" dirty="0" smtClean="0">
                <a:solidFill>
                  <a:srgbClr val="FFFF00"/>
                </a:solidFill>
              </a:rPr>
              <a:t> </a:t>
            </a:r>
            <a:r>
              <a:rPr lang="en-US" sz="2800" dirty="0" smtClean="0">
                <a:solidFill>
                  <a:srgbClr val="FFFF00"/>
                </a:solidFill>
              </a:rPr>
              <a:t> it reduces the risk of </a:t>
            </a:r>
            <a:r>
              <a:rPr lang="en-US" sz="2800" dirty="0" err="1" smtClean="0">
                <a:solidFill>
                  <a:srgbClr val="FFFF00"/>
                </a:solidFill>
              </a:rPr>
              <a:t>bronchospasm</a:t>
            </a:r>
            <a:r>
              <a:rPr lang="en-US" sz="2800" dirty="0" smtClean="0">
                <a:solidFill>
                  <a:srgbClr val="FFFF00"/>
                </a:solidFill>
              </a:rPr>
              <a:t>.</a:t>
            </a:r>
          </a:p>
          <a:p>
            <a:pPr algn="l" rtl="0" eaLnBrk="1" hangingPunct="1">
              <a:lnSpc>
                <a:spcPct val="80000"/>
              </a:lnSpc>
              <a:defRPr/>
            </a:pPr>
            <a:r>
              <a:rPr lang="en-US" sz="2800" b="1" i="1" dirty="0" smtClean="0">
                <a:solidFill>
                  <a:srgbClr val="FFFF00"/>
                </a:solidFill>
              </a:rPr>
              <a:t>C. </a:t>
            </a:r>
            <a:r>
              <a:rPr lang="en-US" sz="2800" b="1" i="1" dirty="0" err="1" smtClean="0">
                <a:solidFill>
                  <a:srgbClr val="FFFF00"/>
                </a:solidFill>
              </a:rPr>
              <a:t>Esmolol</a:t>
            </a:r>
            <a:endParaRPr lang="en-US" sz="2800" b="1" i="1" dirty="0" smtClean="0">
              <a:solidFill>
                <a:srgbClr val="FFFF00"/>
              </a:solidFill>
            </a:endParaRPr>
          </a:p>
          <a:p>
            <a:pPr algn="l" rtl="0" eaLnBrk="1" hangingPunct="1">
              <a:lnSpc>
                <a:spcPct val="80000"/>
              </a:lnSpc>
              <a:defRPr/>
            </a:pPr>
            <a:r>
              <a:rPr lang="en-US" sz="2800" i="1" dirty="0" smtClean="0">
                <a:solidFill>
                  <a:srgbClr val="FFFF00"/>
                </a:solidFill>
              </a:rPr>
              <a:t>It </a:t>
            </a:r>
            <a:r>
              <a:rPr lang="en-US" sz="2800" dirty="0" smtClean="0">
                <a:solidFill>
                  <a:srgbClr val="FFFF00"/>
                </a:solidFill>
              </a:rPr>
              <a:t>is a very short-acting beta-blocker used for intravenous administration in acute arrhythmias that</a:t>
            </a:r>
          </a:p>
          <a:p>
            <a:pPr algn="l" rtl="0" eaLnBrk="1" hangingPunct="1">
              <a:lnSpc>
                <a:spcPct val="80000"/>
              </a:lnSpc>
              <a:defRPr/>
            </a:pPr>
            <a:r>
              <a:rPr lang="en-US" sz="2800" dirty="0" smtClean="0">
                <a:solidFill>
                  <a:srgbClr val="FFFF00"/>
                </a:solidFill>
              </a:rPr>
              <a:t>occur during surgery or emergency situations.</a:t>
            </a:r>
          </a:p>
          <a:p>
            <a:pPr algn="l" rtl="0" eaLnBrk="1" hangingPunct="1">
              <a:lnSpc>
                <a:spcPct val="80000"/>
              </a:lnSpc>
              <a:defRPr/>
            </a:pPr>
            <a:endParaRPr lang="en-US" sz="800" dirty="0" smtClean="0">
              <a:solidFill>
                <a:srgbClr val="FFFF00"/>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type="body" idx="1"/>
          </p:nvPr>
        </p:nvSpPr>
        <p:spPr>
          <a:xfrm>
            <a:off x="0" y="0"/>
            <a:ext cx="9144000" cy="6858000"/>
          </a:xfrm>
        </p:spPr>
        <p:txBody>
          <a:bodyPr/>
          <a:lstStyle/>
          <a:p>
            <a:pPr algn="l" rtl="0" eaLnBrk="1" hangingPunct="1">
              <a:lnSpc>
                <a:spcPct val="90000"/>
              </a:lnSpc>
              <a:buFont typeface="Wingdings" pitchFamily="2" charset="2"/>
              <a:buNone/>
              <a:defRPr/>
            </a:pPr>
            <a:r>
              <a:rPr lang="en-US" sz="2800" b="1" dirty="0" smtClean="0">
                <a:solidFill>
                  <a:srgbClr val="FFFF00"/>
                </a:solidFill>
              </a:rPr>
              <a:t>Class III </a:t>
            </a:r>
            <a:r>
              <a:rPr lang="en-US" sz="2800" b="1" dirty="0" err="1" smtClean="0">
                <a:solidFill>
                  <a:srgbClr val="FFFF00"/>
                </a:solidFill>
              </a:rPr>
              <a:t>Antiarrhythmic</a:t>
            </a:r>
            <a:r>
              <a:rPr lang="en-US" sz="2800" b="1" dirty="0" smtClean="0">
                <a:solidFill>
                  <a:srgbClr val="FFFF00"/>
                </a:solidFill>
              </a:rPr>
              <a:t> Drugs</a:t>
            </a:r>
            <a:endParaRPr lang="en-US" sz="2800" dirty="0" smtClean="0">
              <a:solidFill>
                <a:srgbClr val="FFFF00"/>
              </a:solidFill>
            </a:endParaRPr>
          </a:p>
          <a:p>
            <a:pPr algn="l" rtl="0" eaLnBrk="1" hangingPunct="1">
              <a:lnSpc>
                <a:spcPct val="90000"/>
              </a:lnSpc>
              <a:buFont typeface="Wingdings" pitchFamily="2" charset="2"/>
              <a:buNone/>
              <a:defRPr/>
            </a:pPr>
            <a:r>
              <a:rPr lang="en-US" sz="2800" b="1" i="1" dirty="0" err="1" smtClean="0">
                <a:solidFill>
                  <a:srgbClr val="FFFF00"/>
                </a:solidFill>
              </a:rPr>
              <a:t>Amiodarone</a:t>
            </a:r>
            <a:endParaRPr lang="en-US" sz="2800" b="1" i="1" dirty="0" smtClean="0">
              <a:solidFill>
                <a:srgbClr val="FFFF00"/>
              </a:solidFill>
            </a:endParaRPr>
          </a:p>
          <a:p>
            <a:pPr algn="l" rtl="0" eaLnBrk="1" hangingPunct="1">
              <a:lnSpc>
                <a:spcPct val="90000"/>
              </a:lnSpc>
              <a:buFont typeface="Wingdings" pitchFamily="2" charset="2"/>
              <a:buNone/>
              <a:defRPr/>
            </a:pPr>
            <a:r>
              <a:rPr lang="en-US" sz="2800" b="1" dirty="0" smtClean="0">
                <a:solidFill>
                  <a:srgbClr val="FFFF00"/>
                </a:solidFill>
                <a:latin typeface="Times New Roman" pitchFamily="18" charset="0"/>
                <a:cs typeface="Times New Roman" pitchFamily="18" charset="0"/>
              </a:rPr>
              <a:t>☺ </a:t>
            </a:r>
            <a:r>
              <a:rPr lang="en-US" sz="2800" b="1" dirty="0" smtClean="0">
                <a:solidFill>
                  <a:srgbClr val="FFFF00"/>
                </a:solidFill>
              </a:rPr>
              <a:t>it</a:t>
            </a:r>
            <a:r>
              <a:rPr lang="en-US" sz="2800" dirty="0" smtClean="0">
                <a:solidFill>
                  <a:srgbClr val="FFFF00"/>
                </a:solidFill>
              </a:rPr>
              <a:t> contains iodine and is related structurally to </a:t>
            </a:r>
            <a:r>
              <a:rPr lang="en-US" sz="2800" dirty="0" err="1" smtClean="0">
                <a:solidFill>
                  <a:srgbClr val="FFFF00"/>
                </a:solidFill>
              </a:rPr>
              <a:t>thyroxine</a:t>
            </a:r>
            <a:r>
              <a:rPr lang="en-US" sz="2800" dirty="0" smtClean="0">
                <a:solidFill>
                  <a:srgbClr val="FFFF00"/>
                </a:solidFill>
              </a:rPr>
              <a:t>. </a:t>
            </a:r>
          </a:p>
          <a:p>
            <a:pPr algn="l" rtl="0" eaLnBrk="1" hangingPunct="1">
              <a:lnSpc>
                <a:spcPct val="90000"/>
              </a:lnSpc>
              <a:buFont typeface="Wingdings" pitchFamily="2" charset="2"/>
              <a:buNone/>
              <a:defRPr/>
            </a:pPr>
            <a:r>
              <a:rPr lang="en-US" sz="2800" b="1" dirty="0" smtClean="0">
                <a:solidFill>
                  <a:srgbClr val="FFFF00"/>
                </a:solidFill>
                <a:latin typeface="Times New Roman" pitchFamily="18" charset="0"/>
                <a:cs typeface="Times New Roman" pitchFamily="18" charset="0"/>
              </a:rPr>
              <a:t>☺</a:t>
            </a:r>
            <a:r>
              <a:rPr lang="en-US" sz="2800" dirty="0" smtClean="0">
                <a:solidFill>
                  <a:srgbClr val="FFFF00"/>
                </a:solidFill>
              </a:rPr>
              <a:t> Class I, II, III, and IV actions. Its dominant effect is prolongation of the action potential duration and the refractory period. </a:t>
            </a:r>
            <a:r>
              <a:rPr lang="en-US" sz="2800" i="1" dirty="0" smtClean="0">
                <a:solidFill>
                  <a:srgbClr val="FFFF00"/>
                </a:solidFill>
              </a:rPr>
              <a:t> </a:t>
            </a:r>
            <a:endParaRPr lang="en-US" sz="2800" dirty="0" smtClean="0">
              <a:solidFill>
                <a:srgbClr val="FFFF00"/>
              </a:solidFill>
            </a:endParaRPr>
          </a:p>
          <a:p>
            <a:pPr algn="l" rtl="0" eaLnBrk="1" hangingPunct="1">
              <a:lnSpc>
                <a:spcPct val="90000"/>
              </a:lnSpc>
              <a:buFont typeface="Wingdings" pitchFamily="2" charset="2"/>
              <a:buNone/>
              <a:defRPr/>
            </a:pPr>
            <a:r>
              <a:rPr lang="en-US" sz="2800" b="1" dirty="0" smtClean="0">
                <a:solidFill>
                  <a:srgbClr val="FFFF00"/>
                </a:solidFill>
                <a:latin typeface="Times New Roman" pitchFamily="18" charset="0"/>
                <a:cs typeface="Times New Roman" pitchFamily="18" charset="0"/>
              </a:rPr>
              <a:t>☺</a:t>
            </a:r>
            <a:r>
              <a:rPr lang="en-US" sz="2800" b="1" dirty="0" smtClean="0">
                <a:solidFill>
                  <a:srgbClr val="FFFF00"/>
                </a:solidFill>
              </a:rPr>
              <a:t> Therapeutic uses: </a:t>
            </a:r>
          </a:p>
          <a:p>
            <a:pPr algn="l" rtl="0" eaLnBrk="1" hangingPunct="1">
              <a:lnSpc>
                <a:spcPct val="90000"/>
              </a:lnSpc>
              <a:buFont typeface="Wingdings" pitchFamily="2" charset="2"/>
              <a:buNone/>
              <a:defRPr/>
            </a:pPr>
            <a:r>
              <a:rPr lang="en-US" sz="2800" i="1" dirty="0" smtClean="0">
                <a:solidFill>
                  <a:srgbClr val="FFFF00"/>
                </a:solidFill>
                <a:latin typeface="Times New Roman" pitchFamily="18" charset="0"/>
                <a:cs typeface="Times New Roman" pitchFamily="18" charset="0"/>
              </a:rPr>
              <a:t>♦ </a:t>
            </a:r>
            <a:r>
              <a:rPr lang="en-US" sz="2800" dirty="0" smtClean="0">
                <a:solidFill>
                  <a:srgbClr val="FFFF00"/>
                </a:solidFill>
              </a:rPr>
              <a:t>treatment of severe refractory </a:t>
            </a:r>
            <a:r>
              <a:rPr lang="en-US" sz="2800" dirty="0" err="1" smtClean="0">
                <a:solidFill>
                  <a:srgbClr val="FFFF00"/>
                </a:solidFill>
              </a:rPr>
              <a:t>supraventricular</a:t>
            </a:r>
            <a:r>
              <a:rPr lang="en-US" sz="2800" dirty="0" smtClean="0">
                <a:solidFill>
                  <a:srgbClr val="FFFF00"/>
                </a:solidFill>
              </a:rPr>
              <a:t> and ventricular </a:t>
            </a:r>
            <a:r>
              <a:rPr lang="en-US" sz="2800" dirty="0" err="1" smtClean="0">
                <a:solidFill>
                  <a:srgbClr val="FFFF00"/>
                </a:solidFill>
              </a:rPr>
              <a:t>tachyarrhythmias</a:t>
            </a:r>
            <a:r>
              <a:rPr lang="en-US" sz="2800" dirty="0" smtClean="0">
                <a:solidFill>
                  <a:srgbClr val="FFFF00"/>
                </a:solidFill>
              </a:rPr>
              <a:t>. </a:t>
            </a:r>
          </a:p>
          <a:p>
            <a:pPr algn="l" rtl="0" eaLnBrk="1" hangingPunct="1">
              <a:lnSpc>
                <a:spcPct val="90000"/>
              </a:lnSpc>
              <a:buFont typeface="Wingdings" pitchFamily="2" charset="2"/>
              <a:buNone/>
              <a:defRPr/>
            </a:pPr>
            <a:r>
              <a:rPr lang="en-US" sz="2800" i="1" dirty="0" smtClean="0">
                <a:solidFill>
                  <a:srgbClr val="FFFF00"/>
                </a:solidFill>
                <a:latin typeface="Times New Roman" pitchFamily="18" charset="0"/>
                <a:cs typeface="Times New Roman" pitchFamily="18" charset="0"/>
              </a:rPr>
              <a:t>♦</a:t>
            </a:r>
            <a:r>
              <a:rPr lang="en-US" sz="2800" dirty="0" smtClean="0">
                <a:solidFill>
                  <a:srgbClr val="FFFF00"/>
                </a:solidFill>
              </a:rPr>
              <a:t> Despite its side-effect profile, </a:t>
            </a:r>
            <a:r>
              <a:rPr lang="en-US" sz="2800" i="1" dirty="0" err="1" smtClean="0">
                <a:solidFill>
                  <a:srgbClr val="FFFF00"/>
                </a:solidFill>
              </a:rPr>
              <a:t>amiodarone</a:t>
            </a:r>
            <a:r>
              <a:rPr lang="en-US" sz="2800" i="1" dirty="0" smtClean="0">
                <a:solidFill>
                  <a:srgbClr val="FFFF00"/>
                </a:solidFill>
              </a:rPr>
              <a:t> </a:t>
            </a:r>
            <a:r>
              <a:rPr lang="en-US" sz="2800" dirty="0" smtClean="0">
                <a:solidFill>
                  <a:srgbClr val="FFFF00"/>
                </a:solidFill>
              </a:rPr>
              <a:t>is the most commonly employed </a:t>
            </a:r>
            <a:r>
              <a:rPr lang="en-US" sz="2800" dirty="0" err="1" smtClean="0">
                <a:solidFill>
                  <a:srgbClr val="FFFF00"/>
                </a:solidFill>
              </a:rPr>
              <a:t>antiarrhythmic</a:t>
            </a:r>
            <a:r>
              <a:rPr lang="en-US" sz="2800" dirty="0" smtClean="0">
                <a:solidFill>
                  <a:srgbClr val="FFFF00"/>
                </a:solidFill>
              </a:rPr>
              <a:t>.</a:t>
            </a:r>
          </a:p>
          <a:p>
            <a:pPr algn="l" rtl="0" eaLnBrk="1" hangingPunct="1">
              <a:lnSpc>
                <a:spcPct val="90000"/>
              </a:lnSpc>
              <a:buFont typeface="Wingdings" pitchFamily="2" charset="2"/>
              <a:buNone/>
              <a:defRPr/>
            </a:pPr>
            <a:r>
              <a:rPr lang="en-US" sz="2800" b="1" dirty="0" smtClean="0">
                <a:solidFill>
                  <a:srgbClr val="FFFF00"/>
                </a:solidFill>
                <a:latin typeface="Times New Roman" pitchFamily="18" charset="0"/>
                <a:cs typeface="Times New Roman" pitchFamily="18" charset="0"/>
              </a:rPr>
              <a:t>☺</a:t>
            </a:r>
            <a:r>
              <a:rPr lang="en-US" sz="2800" b="1" dirty="0" smtClean="0">
                <a:solidFill>
                  <a:srgbClr val="FFFF00"/>
                </a:solidFill>
              </a:rPr>
              <a:t> Pharmacokinetics: </a:t>
            </a:r>
          </a:p>
          <a:p>
            <a:pPr algn="l" rtl="0" eaLnBrk="1" hangingPunct="1">
              <a:lnSpc>
                <a:spcPct val="90000"/>
              </a:lnSpc>
              <a:defRPr/>
            </a:pPr>
            <a:r>
              <a:rPr lang="en-US" sz="2800" i="1" dirty="0" smtClean="0">
                <a:solidFill>
                  <a:srgbClr val="FFFF00"/>
                </a:solidFill>
              </a:rPr>
              <a:t>It has</a:t>
            </a:r>
            <a:r>
              <a:rPr lang="en-US" sz="2800" dirty="0" smtClean="0">
                <a:solidFill>
                  <a:srgbClr val="FFFF00"/>
                </a:solidFill>
              </a:rPr>
              <a:t> a prolonged half-life of several weeks, and it distributes extensively in adipose tissue. Full clinical effects achieved until 6 weeks  </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p:cNvSpPr>
            <a:spLocks noGrp="1" noChangeArrowheads="1"/>
          </p:cNvSpPr>
          <p:nvPr>
            <p:ph type="body" idx="1"/>
          </p:nvPr>
        </p:nvSpPr>
        <p:spPr>
          <a:xfrm>
            <a:off x="0" y="0"/>
            <a:ext cx="9144000" cy="6858000"/>
          </a:xfrm>
        </p:spPr>
        <p:txBody>
          <a:bodyPr/>
          <a:lstStyle/>
          <a:p>
            <a:pPr algn="l" rtl="0" eaLnBrk="1" hangingPunct="1">
              <a:lnSpc>
                <a:spcPct val="80000"/>
              </a:lnSpc>
              <a:buFont typeface="Wingdings" pitchFamily="2" charset="2"/>
              <a:buNone/>
              <a:defRPr/>
            </a:pPr>
            <a:r>
              <a:rPr lang="en-US" b="1" dirty="0" smtClean="0">
                <a:solidFill>
                  <a:srgbClr val="FFFF00"/>
                </a:solidFill>
                <a:latin typeface="Times New Roman" pitchFamily="18" charset="0"/>
                <a:cs typeface="Times New Roman" pitchFamily="18" charset="0"/>
              </a:rPr>
              <a:t>☺ </a:t>
            </a:r>
            <a:r>
              <a:rPr lang="en-US" b="1" dirty="0" smtClean="0">
                <a:solidFill>
                  <a:srgbClr val="FFFF00"/>
                </a:solidFill>
              </a:rPr>
              <a:t>Adverse effects:</a:t>
            </a:r>
          </a:p>
          <a:p>
            <a:pPr algn="l" rtl="0" eaLnBrk="1" hangingPunct="1">
              <a:lnSpc>
                <a:spcPct val="80000"/>
              </a:lnSpc>
              <a:buFont typeface="Wingdings" pitchFamily="2" charset="2"/>
              <a:buNone/>
              <a:defRPr/>
            </a:pPr>
            <a:r>
              <a:rPr lang="en-US" b="1" dirty="0" smtClean="0">
                <a:solidFill>
                  <a:srgbClr val="FFFF00"/>
                </a:solidFill>
              </a:rPr>
              <a:t> </a:t>
            </a:r>
            <a:r>
              <a:rPr lang="en-US" b="1" dirty="0" smtClean="0">
                <a:solidFill>
                  <a:srgbClr val="FFFF00"/>
                </a:solidFill>
                <a:latin typeface="Times New Roman" pitchFamily="18" charset="0"/>
                <a:cs typeface="Times New Roman" pitchFamily="18" charset="0"/>
              </a:rPr>
              <a:t>►   </a:t>
            </a:r>
            <a:r>
              <a:rPr lang="en-US" i="1" dirty="0" smtClean="0">
                <a:solidFill>
                  <a:srgbClr val="FFFF00"/>
                </a:solidFill>
              </a:rPr>
              <a:t> </a:t>
            </a:r>
            <a:r>
              <a:rPr lang="en-US" dirty="0" smtClean="0">
                <a:solidFill>
                  <a:srgbClr val="FFFF00"/>
                </a:solidFill>
              </a:rPr>
              <a:t> interstitial pulmonary fibrosis</a:t>
            </a:r>
          </a:p>
          <a:p>
            <a:pPr algn="l" rtl="0" eaLnBrk="1" hangingPunct="1">
              <a:lnSpc>
                <a:spcPct val="80000"/>
              </a:lnSpc>
              <a:buFont typeface="Wingdings" pitchFamily="2" charset="2"/>
              <a:buNone/>
              <a:defRPr/>
            </a:pPr>
            <a:r>
              <a:rPr lang="en-US" b="1" dirty="0" smtClean="0">
                <a:solidFill>
                  <a:srgbClr val="FFFF00"/>
                </a:solidFill>
                <a:latin typeface="Times New Roman" pitchFamily="18" charset="0"/>
                <a:cs typeface="Times New Roman" pitchFamily="18" charset="0"/>
              </a:rPr>
              <a:t>►</a:t>
            </a:r>
            <a:r>
              <a:rPr lang="en-US" dirty="0" smtClean="0">
                <a:solidFill>
                  <a:srgbClr val="FFFF00"/>
                </a:solidFill>
              </a:rPr>
              <a:t> gastrointestinal tract intolerance </a:t>
            </a:r>
          </a:p>
          <a:p>
            <a:pPr algn="l" rtl="0" eaLnBrk="1" hangingPunct="1">
              <a:lnSpc>
                <a:spcPct val="80000"/>
              </a:lnSpc>
              <a:buFont typeface="Wingdings" pitchFamily="2" charset="2"/>
              <a:buNone/>
              <a:defRPr/>
            </a:pPr>
            <a:r>
              <a:rPr lang="en-US" b="1" dirty="0" smtClean="0">
                <a:solidFill>
                  <a:srgbClr val="FFFF00"/>
                </a:solidFill>
                <a:latin typeface="Times New Roman" pitchFamily="18" charset="0"/>
                <a:cs typeface="Times New Roman" pitchFamily="18" charset="0"/>
              </a:rPr>
              <a:t>►</a:t>
            </a:r>
            <a:r>
              <a:rPr lang="en-US" dirty="0" smtClean="0">
                <a:solidFill>
                  <a:srgbClr val="FFFF00"/>
                </a:solidFill>
              </a:rPr>
              <a:t> tremor, ataxia, dizziness</a:t>
            </a:r>
          </a:p>
          <a:p>
            <a:pPr algn="l" rtl="0" eaLnBrk="1" hangingPunct="1">
              <a:lnSpc>
                <a:spcPct val="80000"/>
              </a:lnSpc>
              <a:buFont typeface="Wingdings" pitchFamily="2" charset="2"/>
              <a:buNone/>
              <a:defRPr/>
            </a:pPr>
            <a:r>
              <a:rPr lang="en-US" b="1" dirty="0" smtClean="0">
                <a:solidFill>
                  <a:srgbClr val="FFFF00"/>
                </a:solidFill>
                <a:latin typeface="Times New Roman" pitchFamily="18" charset="0"/>
                <a:cs typeface="Times New Roman" pitchFamily="18" charset="0"/>
              </a:rPr>
              <a:t>►</a:t>
            </a:r>
            <a:r>
              <a:rPr lang="en-US" dirty="0" smtClean="0">
                <a:solidFill>
                  <a:srgbClr val="FFFF00"/>
                </a:solidFill>
              </a:rPr>
              <a:t> hyper- or hypothyroidism</a:t>
            </a:r>
          </a:p>
          <a:p>
            <a:pPr algn="l" rtl="0" eaLnBrk="1" hangingPunct="1">
              <a:lnSpc>
                <a:spcPct val="80000"/>
              </a:lnSpc>
              <a:buFont typeface="Wingdings" pitchFamily="2" charset="2"/>
              <a:buNone/>
              <a:defRPr/>
            </a:pPr>
            <a:r>
              <a:rPr lang="en-US" b="1" dirty="0" smtClean="0">
                <a:solidFill>
                  <a:srgbClr val="FFFF00"/>
                </a:solidFill>
                <a:latin typeface="Times New Roman" pitchFamily="18" charset="0"/>
                <a:cs typeface="Times New Roman" pitchFamily="18" charset="0"/>
              </a:rPr>
              <a:t>►</a:t>
            </a:r>
            <a:r>
              <a:rPr lang="en-US" dirty="0" smtClean="0">
                <a:solidFill>
                  <a:srgbClr val="FFFF00"/>
                </a:solidFill>
              </a:rPr>
              <a:t> Liver toxicity</a:t>
            </a:r>
          </a:p>
          <a:p>
            <a:pPr algn="l" rtl="0" eaLnBrk="1" hangingPunct="1">
              <a:lnSpc>
                <a:spcPct val="80000"/>
              </a:lnSpc>
              <a:buFont typeface="Wingdings" pitchFamily="2" charset="2"/>
              <a:buNone/>
              <a:defRPr/>
            </a:pPr>
            <a:r>
              <a:rPr lang="en-US" b="1" dirty="0" smtClean="0">
                <a:solidFill>
                  <a:srgbClr val="FFFF00"/>
                </a:solidFill>
                <a:latin typeface="Times New Roman" pitchFamily="18" charset="0"/>
                <a:cs typeface="Times New Roman" pitchFamily="18" charset="0"/>
              </a:rPr>
              <a:t>►</a:t>
            </a:r>
            <a:r>
              <a:rPr lang="en-US" dirty="0" smtClean="0">
                <a:solidFill>
                  <a:srgbClr val="FFFF00"/>
                </a:solidFill>
              </a:rPr>
              <a:t> photosensitivity</a:t>
            </a:r>
          </a:p>
          <a:p>
            <a:pPr algn="l" rtl="0" eaLnBrk="1" hangingPunct="1">
              <a:lnSpc>
                <a:spcPct val="80000"/>
              </a:lnSpc>
              <a:buFont typeface="Wingdings" pitchFamily="2" charset="2"/>
              <a:buNone/>
              <a:defRPr/>
            </a:pPr>
            <a:r>
              <a:rPr lang="en-US" b="1" dirty="0" smtClean="0">
                <a:solidFill>
                  <a:srgbClr val="FFFF00"/>
                </a:solidFill>
                <a:latin typeface="Times New Roman" pitchFamily="18" charset="0"/>
                <a:cs typeface="Times New Roman" pitchFamily="18" charset="0"/>
              </a:rPr>
              <a:t>►</a:t>
            </a:r>
            <a:r>
              <a:rPr lang="en-US" dirty="0" smtClean="0">
                <a:solidFill>
                  <a:srgbClr val="FFFF00"/>
                </a:solidFill>
              </a:rPr>
              <a:t> neuropathy</a:t>
            </a:r>
          </a:p>
          <a:p>
            <a:pPr algn="l" rtl="0" eaLnBrk="1" hangingPunct="1">
              <a:lnSpc>
                <a:spcPct val="80000"/>
              </a:lnSpc>
              <a:buFont typeface="Wingdings" pitchFamily="2" charset="2"/>
              <a:buNone/>
              <a:defRPr/>
            </a:pPr>
            <a:r>
              <a:rPr lang="en-US" b="1" dirty="0" smtClean="0">
                <a:solidFill>
                  <a:srgbClr val="FFFF00"/>
                </a:solidFill>
                <a:latin typeface="Times New Roman" pitchFamily="18" charset="0"/>
                <a:cs typeface="Times New Roman" pitchFamily="18" charset="0"/>
              </a:rPr>
              <a:t>►</a:t>
            </a:r>
            <a:r>
              <a:rPr lang="en-US" dirty="0" smtClean="0">
                <a:solidFill>
                  <a:srgbClr val="FFFF00"/>
                </a:solidFill>
              </a:rPr>
              <a:t> muscle weakness</a:t>
            </a:r>
          </a:p>
          <a:p>
            <a:pPr algn="l" rtl="0" eaLnBrk="1" hangingPunct="1">
              <a:lnSpc>
                <a:spcPct val="80000"/>
              </a:lnSpc>
              <a:buFont typeface="Wingdings" pitchFamily="2" charset="2"/>
              <a:buNone/>
              <a:defRPr/>
            </a:pPr>
            <a:r>
              <a:rPr lang="en-US" b="1" dirty="0" smtClean="0">
                <a:solidFill>
                  <a:srgbClr val="FFFF00"/>
                </a:solidFill>
                <a:latin typeface="Times New Roman" pitchFamily="18" charset="0"/>
                <a:cs typeface="Times New Roman" pitchFamily="18" charset="0"/>
              </a:rPr>
              <a:t>►</a:t>
            </a:r>
            <a:r>
              <a:rPr lang="en-US" dirty="0" smtClean="0">
                <a:solidFill>
                  <a:srgbClr val="FFFF00"/>
                </a:solidFill>
              </a:rPr>
              <a:t> blue skin discoloration caused by iodine</a:t>
            </a:r>
          </a:p>
          <a:p>
            <a:pPr algn="l" rtl="0" eaLnBrk="1" hangingPunct="1">
              <a:lnSpc>
                <a:spcPct val="80000"/>
              </a:lnSpc>
              <a:buFont typeface="Wingdings" pitchFamily="2" charset="2"/>
              <a:buNone/>
              <a:defRPr/>
            </a:pPr>
            <a:r>
              <a:rPr lang="en-US" dirty="0" smtClean="0">
                <a:solidFill>
                  <a:srgbClr val="FFFF00"/>
                </a:solidFill>
              </a:rPr>
              <a:t>accumulation in the skin.</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type="body" idx="1"/>
          </p:nvPr>
        </p:nvSpPr>
        <p:spPr>
          <a:xfrm>
            <a:off x="0" y="0"/>
            <a:ext cx="9144000" cy="6858000"/>
          </a:xfrm>
        </p:spPr>
        <p:txBody>
          <a:bodyPr/>
          <a:lstStyle/>
          <a:p>
            <a:pPr algn="l" rtl="0" eaLnBrk="1" hangingPunct="1">
              <a:lnSpc>
                <a:spcPct val="80000"/>
              </a:lnSpc>
              <a:buFont typeface="Wingdings" pitchFamily="2" charset="2"/>
              <a:buNone/>
              <a:defRPr/>
            </a:pPr>
            <a:endParaRPr lang="en-US" sz="2800" dirty="0" smtClean="0">
              <a:solidFill>
                <a:srgbClr val="FFFF00"/>
              </a:solidFill>
            </a:endParaRPr>
          </a:p>
          <a:p>
            <a:pPr algn="l" rtl="0" eaLnBrk="1" hangingPunct="1">
              <a:lnSpc>
                <a:spcPct val="80000"/>
              </a:lnSpc>
              <a:buFont typeface="Wingdings" pitchFamily="2" charset="2"/>
              <a:buNone/>
              <a:defRPr/>
            </a:pPr>
            <a:r>
              <a:rPr lang="en-US" sz="2800" b="1" i="1" u="sng" dirty="0" err="1" smtClean="0">
                <a:solidFill>
                  <a:srgbClr val="FFFF00"/>
                </a:solidFill>
              </a:rPr>
              <a:t>Sotalol</a:t>
            </a:r>
            <a:endParaRPr lang="en-US" sz="2800" b="1" i="1" u="sng" dirty="0" smtClean="0">
              <a:solidFill>
                <a:srgbClr val="FFFF00"/>
              </a:solidFill>
            </a:endParaRPr>
          </a:p>
          <a:p>
            <a:pPr algn="l" rtl="0" eaLnBrk="1" hangingPunct="1">
              <a:lnSpc>
                <a:spcPct val="80000"/>
              </a:lnSpc>
              <a:buFont typeface="Wingdings" pitchFamily="2" charset="2"/>
              <a:buNone/>
              <a:defRPr/>
            </a:pPr>
            <a:r>
              <a:rPr lang="en-US" sz="2800" b="1" dirty="0" smtClean="0">
                <a:solidFill>
                  <a:srgbClr val="FFFF00"/>
                </a:solidFill>
                <a:latin typeface="Times New Roman" pitchFamily="18" charset="0"/>
                <a:cs typeface="Times New Roman" pitchFamily="18" charset="0"/>
              </a:rPr>
              <a:t>►</a:t>
            </a:r>
            <a:r>
              <a:rPr lang="en-US" sz="2800" dirty="0" smtClean="0">
                <a:solidFill>
                  <a:srgbClr val="FFFF00"/>
                </a:solidFill>
              </a:rPr>
              <a:t> class III </a:t>
            </a:r>
            <a:r>
              <a:rPr lang="en-US" sz="2800" dirty="0" err="1" smtClean="0">
                <a:solidFill>
                  <a:srgbClr val="FFFF00"/>
                </a:solidFill>
              </a:rPr>
              <a:t>antiarrhythmic</a:t>
            </a:r>
            <a:r>
              <a:rPr lang="en-US" sz="2800" dirty="0" smtClean="0">
                <a:solidFill>
                  <a:srgbClr val="FFFF00"/>
                </a:solidFill>
              </a:rPr>
              <a:t> agent and has potent nonselective beta-blocker activity. </a:t>
            </a:r>
          </a:p>
          <a:p>
            <a:pPr algn="l" rtl="0" eaLnBrk="1" hangingPunct="1">
              <a:lnSpc>
                <a:spcPct val="80000"/>
              </a:lnSpc>
              <a:buFont typeface="Wingdings" pitchFamily="2" charset="2"/>
              <a:buNone/>
              <a:defRPr/>
            </a:pPr>
            <a:r>
              <a:rPr lang="en-US" sz="2800" b="1" dirty="0" smtClean="0">
                <a:solidFill>
                  <a:srgbClr val="FFFF00"/>
                </a:solidFill>
                <a:latin typeface="Times New Roman" pitchFamily="18" charset="0"/>
                <a:cs typeface="Times New Roman" pitchFamily="18" charset="0"/>
              </a:rPr>
              <a:t>►</a:t>
            </a:r>
            <a:r>
              <a:rPr lang="en-US" sz="2800" dirty="0" smtClean="0">
                <a:solidFill>
                  <a:srgbClr val="FFFF00"/>
                </a:solidFill>
              </a:rPr>
              <a:t> It  prolongs both </a:t>
            </a:r>
            <a:r>
              <a:rPr lang="en-US" sz="2800" dirty="0" err="1" smtClean="0">
                <a:solidFill>
                  <a:srgbClr val="FFFF00"/>
                </a:solidFill>
              </a:rPr>
              <a:t>repolarization</a:t>
            </a:r>
            <a:r>
              <a:rPr lang="en-US" sz="2800" dirty="0" smtClean="0">
                <a:solidFill>
                  <a:srgbClr val="FFFF00"/>
                </a:solidFill>
              </a:rPr>
              <a:t> and duration of the action potential, thus lengthening the effective refractory period.</a:t>
            </a:r>
          </a:p>
          <a:p>
            <a:pPr algn="l" rtl="0" eaLnBrk="1" hangingPunct="1">
              <a:lnSpc>
                <a:spcPct val="80000"/>
              </a:lnSpc>
              <a:buFont typeface="Wingdings" pitchFamily="2" charset="2"/>
              <a:buNone/>
              <a:defRPr/>
            </a:pPr>
            <a:r>
              <a:rPr lang="en-US" sz="2800" b="1" dirty="0" smtClean="0">
                <a:solidFill>
                  <a:srgbClr val="FFFF00"/>
                </a:solidFill>
              </a:rPr>
              <a:t>Therapeutic uses:</a:t>
            </a:r>
          </a:p>
          <a:p>
            <a:pPr algn="l" rtl="0" eaLnBrk="1" hangingPunct="1">
              <a:lnSpc>
                <a:spcPct val="80000"/>
              </a:lnSpc>
              <a:buFont typeface="Wingdings" pitchFamily="2" charset="2"/>
              <a:buNone/>
              <a:defRPr/>
            </a:pPr>
            <a:r>
              <a:rPr lang="en-US" sz="2800" b="1" dirty="0" smtClean="0">
                <a:solidFill>
                  <a:srgbClr val="FFFF00"/>
                </a:solidFill>
                <a:latin typeface="Times New Roman" pitchFamily="18" charset="0"/>
                <a:cs typeface="Times New Roman" pitchFamily="18" charset="0"/>
              </a:rPr>
              <a:t>► </a:t>
            </a:r>
            <a:r>
              <a:rPr lang="en-US" sz="2800" dirty="0" err="1" smtClean="0">
                <a:solidFill>
                  <a:srgbClr val="FFFF00"/>
                </a:solidFill>
              </a:rPr>
              <a:t>antiarrhythmic</a:t>
            </a:r>
            <a:endParaRPr lang="en-US" sz="2800" b="1" dirty="0" smtClean="0">
              <a:solidFill>
                <a:srgbClr val="FFFF00"/>
              </a:solidFill>
            </a:endParaRPr>
          </a:p>
          <a:p>
            <a:pPr algn="l" rtl="0" eaLnBrk="1" hangingPunct="1">
              <a:lnSpc>
                <a:spcPct val="80000"/>
              </a:lnSpc>
              <a:buFont typeface="Wingdings" pitchFamily="2" charset="2"/>
              <a:buNone/>
              <a:defRPr/>
            </a:pPr>
            <a:r>
              <a:rPr lang="en-US" sz="2800" b="1" dirty="0" smtClean="0">
                <a:solidFill>
                  <a:srgbClr val="FFFF00"/>
                </a:solidFill>
                <a:latin typeface="Times New Roman" pitchFamily="18" charset="0"/>
                <a:cs typeface="Times New Roman" pitchFamily="18" charset="0"/>
              </a:rPr>
              <a:t>►</a:t>
            </a:r>
            <a:r>
              <a:rPr lang="en-US" sz="2800" dirty="0" smtClean="0">
                <a:solidFill>
                  <a:srgbClr val="FFFF00"/>
                </a:solidFill>
              </a:rPr>
              <a:t> Beta-Blockers are used for long-term therapy to decrease the rate of sudden death following an acute myocardial infarction. </a:t>
            </a:r>
          </a:p>
          <a:p>
            <a:pPr algn="l" rtl="0" eaLnBrk="1" hangingPunct="1">
              <a:lnSpc>
                <a:spcPct val="80000"/>
              </a:lnSpc>
              <a:buFont typeface="Wingdings" pitchFamily="2" charset="2"/>
              <a:buNone/>
              <a:defRPr/>
            </a:pPr>
            <a:r>
              <a:rPr lang="en-US" sz="2800" b="1" i="1" dirty="0" smtClean="0">
                <a:solidFill>
                  <a:srgbClr val="FFFF00"/>
                </a:solidFill>
              </a:rPr>
              <a:t> </a:t>
            </a:r>
            <a:endParaRPr lang="en-US" sz="2800" dirty="0" smtClean="0">
              <a:solidFill>
                <a:srgbClr val="FFFF00"/>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ChangeArrowheads="1"/>
          </p:cNvSpPr>
          <p:nvPr>
            <p:ph type="body" idx="1"/>
          </p:nvPr>
        </p:nvSpPr>
        <p:spPr>
          <a:xfrm>
            <a:off x="0" y="0"/>
            <a:ext cx="9144000" cy="7029450"/>
          </a:xfrm>
        </p:spPr>
        <p:txBody>
          <a:bodyPr/>
          <a:lstStyle/>
          <a:p>
            <a:pPr algn="l" rtl="0" eaLnBrk="1" hangingPunct="1">
              <a:lnSpc>
                <a:spcPct val="80000"/>
              </a:lnSpc>
              <a:buFont typeface="Wingdings" pitchFamily="2" charset="2"/>
              <a:buNone/>
              <a:defRPr/>
            </a:pPr>
            <a:r>
              <a:rPr lang="en-US" b="1" dirty="0" smtClean="0">
                <a:solidFill>
                  <a:srgbClr val="FFFF00"/>
                </a:solidFill>
              </a:rPr>
              <a:t>Class IV </a:t>
            </a:r>
            <a:r>
              <a:rPr lang="en-US" b="1" dirty="0" err="1" smtClean="0">
                <a:solidFill>
                  <a:srgbClr val="FFFF00"/>
                </a:solidFill>
              </a:rPr>
              <a:t>Antiarrhythmic</a:t>
            </a:r>
            <a:r>
              <a:rPr lang="en-US" b="1" dirty="0" smtClean="0">
                <a:solidFill>
                  <a:srgbClr val="FFFF00"/>
                </a:solidFill>
              </a:rPr>
              <a:t> Drugs</a:t>
            </a:r>
          </a:p>
          <a:p>
            <a:pPr algn="l" rtl="0" eaLnBrk="1" hangingPunct="1">
              <a:lnSpc>
                <a:spcPct val="80000"/>
              </a:lnSpc>
              <a:defRPr/>
            </a:pPr>
            <a:r>
              <a:rPr lang="en-US" dirty="0" smtClean="0">
                <a:solidFill>
                  <a:srgbClr val="FFFF00"/>
                </a:solidFill>
              </a:rPr>
              <a:t>Class IV drugs are calcium-channel blockers   resulting in a decreased rate of Phase 4 spontaneous depolarization. They also slow conduction in tissues that are dependent on calcium currents, such as the AV node .</a:t>
            </a:r>
          </a:p>
          <a:p>
            <a:pPr algn="l" rtl="0" eaLnBrk="1" hangingPunct="1">
              <a:lnSpc>
                <a:spcPct val="80000"/>
              </a:lnSpc>
              <a:buFont typeface="Wingdings" pitchFamily="2" charset="2"/>
              <a:buNone/>
              <a:defRPr/>
            </a:pPr>
            <a:r>
              <a:rPr lang="en-US" b="1" i="1" dirty="0" err="1" smtClean="0">
                <a:solidFill>
                  <a:srgbClr val="FFFF00"/>
                </a:solidFill>
              </a:rPr>
              <a:t>Verapamil</a:t>
            </a:r>
            <a:r>
              <a:rPr lang="en-US" b="1" i="1" dirty="0" smtClean="0">
                <a:solidFill>
                  <a:srgbClr val="FFFF00"/>
                </a:solidFill>
              </a:rPr>
              <a:t> and </a:t>
            </a:r>
            <a:r>
              <a:rPr lang="en-US" b="1" i="1" dirty="0" err="1" smtClean="0">
                <a:solidFill>
                  <a:srgbClr val="FFFF00"/>
                </a:solidFill>
              </a:rPr>
              <a:t>diltiazem</a:t>
            </a:r>
            <a:endParaRPr lang="en-US" dirty="0" smtClean="0">
              <a:solidFill>
                <a:srgbClr val="FFFF00"/>
              </a:solidFill>
            </a:endParaRPr>
          </a:p>
          <a:p>
            <a:pPr algn="l" rtl="0" eaLnBrk="1" hangingPunct="1">
              <a:lnSpc>
                <a:spcPct val="80000"/>
              </a:lnSpc>
              <a:defRPr/>
            </a:pPr>
            <a:r>
              <a:rPr lang="en-US" i="1" dirty="0" err="1" smtClean="0">
                <a:solidFill>
                  <a:srgbClr val="FFFF00"/>
                </a:solidFill>
              </a:rPr>
              <a:t>Verapamil</a:t>
            </a:r>
            <a:r>
              <a:rPr lang="en-US" i="1" dirty="0" smtClean="0">
                <a:solidFill>
                  <a:srgbClr val="FFFF00"/>
                </a:solidFill>
              </a:rPr>
              <a:t> </a:t>
            </a:r>
            <a:r>
              <a:rPr lang="en-US" dirty="0" smtClean="0">
                <a:solidFill>
                  <a:srgbClr val="FFFF00"/>
                </a:solidFill>
              </a:rPr>
              <a:t> shows greater action on the heart than on vascular smooth muscle</a:t>
            </a:r>
          </a:p>
          <a:p>
            <a:pPr algn="l" rtl="0" eaLnBrk="1" hangingPunct="1">
              <a:lnSpc>
                <a:spcPct val="80000"/>
              </a:lnSpc>
              <a:defRPr/>
            </a:pPr>
            <a:r>
              <a:rPr lang="en-US" i="1" dirty="0" err="1" smtClean="0">
                <a:solidFill>
                  <a:srgbClr val="FFFF00"/>
                </a:solidFill>
              </a:rPr>
              <a:t>nifedipine</a:t>
            </a:r>
            <a:r>
              <a:rPr lang="en-US" dirty="0" smtClean="0">
                <a:solidFill>
                  <a:srgbClr val="FFFF00"/>
                </a:solidFill>
              </a:rPr>
              <a:t>, a calcium-channel blocker used to treat hypertension  exerts a stronger effect on the vascular smooth muscle than on the heart.</a:t>
            </a:r>
          </a:p>
          <a:p>
            <a:pPr algn="l" rtl="0" eaLnBrk="1" hangingPunct="1">
              <a:lnSpc>
                <a:spcPct val="80000"/>
              </a:lnSpc>
              <a:defRPr/>
            </a:pPr>
            <a:r>
              <a:rPr lang="en-US" dirty="0" smtClean="0">
                <a:solidFill>
                  <a:srgbClr val="FFFF00"/>
                </a:solidFill>
              </a:rPr>
              <a:t> </a:t>
            </a:r>
            <a:r>
              <a:rPr lang="en-US" i="1" dirty="0" err="1" smtClean="0">
                <a:solidFill>
                  <a:srgbClr val="FFFF00"/>
                </a:solidFill>
              </a:rPr>
              <a:t>Diltiazem</a:t>
            </a:r>
            <a:r>
              <a:rPr lang="en-US" i="1" dirty="0" smtClean="0">
                <a:solidFill>
                  <a:srgbClr val="FFFF00"/>
                </a:solidFill>
              </a:rPr>
              <a:t> </a:t>
            </a:r>
            <a:r>
              <a:rPr lang="en-US" dirty="0" smtClean="0">
                <a:solidFill>
                  <a:srgbClr val="FFFF00"/>
                </a:solidFill>
              </a:rPr>
              <a:t> is intermediate in its actions.</a:t>
            </a:r>
          </a:p>
          <a:p>
            <a:pPr algn="l" rtl="0" eaLnBrk="1" hangingPunct="1">
              <a:lnSpc>
                <a:spcPct val="80000"/>
              </a:lnSpc>
              <a:defRPr/>
            </a:pPr>
            <a:endParaRPr lang="en-US" sz="900" dirty="0" smtClean="0">
              <a:solidFill>
                <a:srgbClr val="FFFF00"/>
              </a:solidFill>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Grp="1" noChangeArrowheads="1"/>
          </p:cNvSpPr>
          <p:nvPr>
            <p:ph type="body" idx="1"/>
          </p:nvPr>
        </p:nvSpPr>
        <p:spPr>
          <a:xfrm>
            <a:off x="0" y="0"/>
            <a:ext cx="9144000" cy="6858000"/>
          </a:xfrm>
        </p:spPr>
        <p:txBody>
          <a:bodyPr/>
          <a:lstStyle/>
          <a:p>
            <a:pPr algn="l" rtl="0" eaLnBrk="1" hangingPunct="1">
              <a:lnSpc>
                <a:spcPct val="80000"/>
              </a:lnSpc>
              <a:buFont typeface="Wingdings" pitchFamily="2" charset="2"/>
              <a:buNone/>
              <a:defRPr/>
            </a:pPr>
            <a:r>
              <a:rPr lang="en-US" b="1" u="sng" dirty="0" smtClean="0">
                <a:solidFill>
                  <a:srgbClr val="FFFF00"/>
                </a:solidFill>
              </a:rPr>
              <a:t>Actions:</a:t>
            </a:r>
            <a:r>
              <a:rPr lang="en-US" b="1" dirty="0" smtClean="0">
                <a:solidFill>
                  <a:srgbClr val="FFFF00"/>
                </a:solidFill>
              </a:rPr>
              <a:t> </a:t>
            </a:r>
            <a:endParaRPr lang="en-US" dirty="0" smtClean="0">
              <a:solidFill>
                <a:srgbClr val="FFFF00"/>
              </a:solidFill>
            </a:endParaRPr>
          </a:p>
          <a:p>
            <a:pPr algn="l" rtl="0" eaLnBrk="1" hangingPunct="1">
              <a:lnSpc>
                <a:spcPct val="80000"/>
              </a:lnSpc>
              <a:buFont typeface="Wingdings" pitchFamily="2" charset="2"/>
              <a:buNone/>
              <a:defRPr/>
            </a:pPr>
            <a:r>
              <a:rPr lang="en-US" i="1" dirty="0" smtClean="0">
                <a:solidFill>
                  <a:srgbClr val="FFFF00"/>
                </a:solidFill>
                <a:latin typeface="Times New Roman" pitchFamily="18" charset="0"/>
                <a:cs typeface="Times New Roman" pitchFamily="18" charset="0"/>
              </a:rPr>
              <a:t>►</a:t>
            </a:r>
            <a:r>
              <a:rPr lang="en-US" i="1" dirty="0" err="1" smtClean="0">
                <a:solidFill>
                  <a:srgbClr val="FFFF00"/>
                </a:solidFill>
              </a:rPr>
              <a:t>Verapamil</a:t>
            </a:r>
            <a:r>
              <a:rPr lang="en-US" i="1" dirty="0" smtClean="0">
                <a:solidFill>
                  <a:srgbClr val="FFFF00"/>
                </a:solidFill>
              </a:rPr>
              <a:t> </a:t>
            </a:r>
            <a:r>
              <a:rPr lang="en-US" dirty="0" smtClean="0">
                <a:solidFill>
                  <a:srgbClr val="FFFF00"/>
                </a:solidFill>
              </a:rPr>
              <a:t>and </a:t>
            </a:r>
            <a:r>
              <a:rPr lang="en-US" i="1" dirty="0" err="1" smtClean="0">
                <a:solidFill>
                  <a:srgbClr val="FFFF00"/>
                </a:solidFill>
              </a:rPr>
              <a:t>diltiazem</a:t>
            </a:r>
            <a:r>
              <a:rPr lang="en-US" i="1" dirty="0" smtClean="0">
                <a:solidFill>
                  <a:srgbClr val="FFFF00"/>
                </a:solidFill>
              </a:rPr>
              <a:t> </a:t>
            </a:r>
            <a:r>
              <a:rPr lang="en-US" dirty="0" smtClean="0">
                <a:solidFill>
                  <a:srgbClr val="FFFF00"/>
                </a:solidFill>
              </a:rPr>
              <a:t>bind only to open, depolarized channels so they are therefore use-dependent</a:t>
            </a:r>
          </a:p>
          <a:p>
            <a:pPr algn="l" rtl="0" eaLnBrk="1" hangingPunct="1">
              <a:lnSpc>
                <a:spcPct val="80000"/>
              </a:lnSpc>
              <a:buFont typeface="Wingdings" pitchFamily="2" charset="2"/>
              <a:buNone/>
              <a:defRPr/>
            </a:pPr>
            <a:r>
              <a:rPr lang="en-US" dirty="0" smtClean="0">
                <a:solidFill>
                  <a:srgbClr val="FFFF00"/>
                </a:solidFill>
              </a:rPr>
              <a:t> </a:t>
            </a:r>
            <a:r>
              <a:rPr lang="en-US" i="1" dirty="0" smtClean="0">
                <a:solidFill>
                  <a:srgbClr val="FFFF00"/>
                </a:solidFill>
                <a:latin typeface="Times New Roman" pitchFamily="18" charset="0"/>
                <a:cs typeface="Times New Roman" pitchFamily="18" charset="0"/>
              </a:rPr>
              <a:t>►</a:t>
            </a:r>
            <a:r>
              <a:rPr lang="en-US" dirty="0" smtClean="0">
                <a:solidFill>
                  <a:srgbClr val="FFFF00"/>
                </a:solidFill>
              </a:rPr>
              <a:t> </a:t>
            </a:r>
            <a:r>
              <a:rPr lang="en-US" i="1" dirty="0" err="1" smtClean="0">
                <a:solidFill>
                  <a:srgbClr val="FFFF00"/>
                </a:solidFill>
              </a:rPr>
              <a:t>verapamil</a:t>
            </a:r>
            <a:r>
              <a:rPr lang="en-US" i="1" dirty="0" smtClean="0">
                <a:solidFill>
                  <a:srgbClr val="FFFF00"/>
                </a:solidFill>
              </a:rPr>
              <a:t> </a:t>
            </a:r>
            <a:r>
              <a:rPr lang="en-US" dirty="0" smtClean="0">
                <a:solidFill>
                  <a:srgbClr val="FFFF00"/>
                </a:solidFill>
              </a:rPr>
              <a:t>and </a:t>
            </a:r>
            <a:r>
              <a:rPr lang="en-US" i="1" dirty="0" err="1" smtClean="0">
                <a:solidFill>
                  <a:srgbClr val="FFFF00"/>
                </a:solidFill>
              </a:rPr>
              <a:t>diltiazem</a:t>
            </a:r>
            <a:r>
              <a:rPr lang="en-US" i="1" dirty="0" smtClean="0">
                <a:solidFill>
                  <a:srgbClr val="FFFF00"/>
                </a:solidFill>
              </a:rPr>
              <a:t> </a:t>
            </a:r>
            <a:r>
              <a:rPr lang="en-US" dirty="0" smtClean="0">
                <a:solidFill>
                  <a:srgbClr val="FFFF00"/>
                </a:solidFill>
              </a:rPr>
              <a:t>slow conduction and prolong the effective refractory period in tissues that are dependent on calcium currents, as the AV node.</a:t>
            </a:r>
          </a:p>
          <a:p>
            <a:pPr algn="l" rtl="0" eaLnBrk="1" hangingPunct="1">
              <a:lnSpc>
                <a:spcPct val="80000"/>
              </a:lnSpc>
              <a:buFont typeface="Wingdings" pitchFamily="2" charset="2"/>
              <a:buNone/>
              <a:defRPr/>
            </a:pPr>
            <a:r>
              <a:rPr lang="en-US" dirty="0" smtClean="0">
                <a:solidFill>
                  <a:srgbClr val="FFFF00"/>
                </a:solidFill>
              </a:rPr>
              <a:t> </a:t>
            </a:r>
            <a:r>
              <a:rPr lang="en-US" i="1" dirty="0" smtClean="0">
                <a:solidFill>
                  <a:srgbClr val="FFFF00"/>
                </a:solidFill>
                <a:latin typeface="Times New Roman" pitchFamily="18" charset="0"/>
                <a:cs typeface="Times New Roman" pitchFamily="18" charset="0"/>
              </a:rPr>
              <a:t>►</a:t>
            </a:r>
            <a:r>
              <a:rPr lang="en-US" dirty="0" smtClean="0">
                <a:solidFill>
                  <a:srgbClr val="FFFF00"/>
                </a:solidFill>
              </a:rPr>
              <a:t> They treat arrhythmias that must traverse calcium-dependent cardiac tissues.</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type="body" idx="1"/>
          </p:nvPr>
        </p:nvSpPr>
        <p:spPr>
          <a:xfrm>
            <a:off x="0" y="0"/>
            <a:ext cx="9144000" cy="6858000"/>
          </a:xfrm>
        </p:spPr>
        <p:txBody>
          <a:bodyPr/>
          <a:lstStyle/>
          <a:p>
            <a:pPr algn="l" rtl="0" eaLnBrk="1" hangingPunct="1">
              <a:lnSpc>
                <a:spcPct val="90000"/>
              </a:lnSpc>
              <a:buFont typeface="Wingdings" pitchFamily="2" charset="2"/>
              <a:buNone/>
              <a:defRPr/>
            </a:pPr>
            <a:r>
              <a:rPr lang="en-US" sz="2800" b="1" dirty="0" smtClean="0">
                <a:solidFill>
                  <a:srgbClr val="FFFF00"/>
                </a:solidFill>
                <a:latin typeface="Times New Roman" pitchFamily="18" charset="0"/>
                <a:cs typeface="Times New Roman" pitchFamily="18" charset="0"/>
              </a:rPr>
              <a:t>☺ </a:t>
            </a:r>
            <a:r>
              <a:rPr lang="en-US" sz="2800" b="1" dirty="0" smtClean="0">
                <a:solidFill>
                  <a:srgbClr val="FFFF00"/>
                </a:solidFill>
              </a:rPr>
              <a:t>Therapeutic uses:</a:t>
            </a:r>
          </a:p>
          <a:p>
            <a:pPr algn="l" rtl="0" eaLnBrk="1" hangingPunct="1">
              <a:lnSpc>
                <a:spcPct val="90000"/>
              </a:lnSpc>
              <a:buFont typeface="Wingdings" pitchFamily="2" charset="2"/>
              <a:buNone/>
              <a:defRPr/>
            </a:pPr>
            <a:r>
              <a:rPr lang="en-US" sz="2800" i="1" dirty="0" smtClean="0">
                <a:solidFill>
                  <a:srgbClr val="FFFF00"/>
                </a:solidFill>
                <a:latin typeface="Times New Roman" pitchFamily="18" charset="0"/>
                <a:cs typeface="Times New Roman" pitchFamily="18" charset="0"/>
              </a:rPr>
              <a:t>►</a:t>
            </a:r>
            <a:r>
              <a:rPr lang="en-US" sz="2800" b="1" dirty="0" smtClean="0">
                <a:solidFill>
                  <a:srgbClr val="FFFF00"/>
                </a:solidFill>
              </a:rPr>
              <a:t> </a:t>
            </a:r>
            <a:r>
              <a:rPr lang="en-US" sz="2800" i="1" dirty="0" err="1" smtClean="0">
                <a:solidFill>
                  <a:srgbClr val="FFFF00"/>
                </a:solidFill>
              </a:rPr>
              <a:t>Verapamil</a:t>
            </a:r>
            <a:r>
              <a:rPr lang="en-US" sz="2800" i="1" dirty="0" smtClean="0">
                <a:solidFill>
                  <a:srgbClr val="FFFF00"/>
                </a:solidFill>
              </a:rPr>
              <a:t> </a:t>
            </a:r>
            <a:r>
              <a:rPr lang="en-US" sz="2800" dirty="0" smtClean="0">
                <a:solidFill>
                  <a:srgbClr val="FFFF00"/>
                </a:solidFill>
              </a:rPr>
              <a:t>and </a:t>
            </a:r>
            <a:r>
              <a:rPr lang="en-US" sz="2800" i="1" dirty="0" err="1" smtClean="0">
                <a:solidFill>
                  <a:srgbClr val="FFFF00"/>
                </a:solidFill>
              </a:rPr>
              <a:t>diltiazem</a:t>
            </a:r>
            <a:r>
              <a:rPr lang="en-US" sz="2800" i="1" dirty="0" smtClean="0">
                <a:solidFill>
                  <a:srgbClr val="FFFF00"/>
                </a:solidFill>
              </a:rPr>
              <a:t> </a:t>
            </a:r>
            <a:r>
              <a:rPr lang="en-US" sz="2800" dirty="0" smtClean="0">
                <a:solidFill>
                  <a:srgbClr val="FFFF00"/>
                </a:solidFill>
              </a:rPr>
              <a:t>are more effective against </a:t>
            </a:r>
            <a:r>
              <a:rPr lang="en-US" sz="2800" dirty="0" err="1" smtClean="0">
                <a:solidFill>
                  <a:srgbClr val="FFFF00"/>
                </a:solidFill>
              </a:rPr>
              <a:t>atrial</a:t>
            </a:r>
            <a:r>
              <a:rPr lang="en-US" sz="2800" dirty="0" smtClean="0">
                <a:solidFill>
                  <a:srgbClr val="FFFF00"/>
                </a:solidFill>
              </a:rPr>
              <a:t> than  ventricular arrhythmias. </a:t>
            </a:r>
          </a:p>
          <a:p>
            <a:pPr algn="l" rtl="0" eaLnBrk="1" hangingPunct="1">
              <a:lnSpc>
                <a:spcPct val="90000"/>
              </a:lnSpc>
              <a:buFont typeface="Wingdings" pitchFamily="2" charset="2"/>
              <a:buNone/>
              <a:defRPr/>
            </a:pPr>
            <a:r>
              <a:rPr lang="en-US" sz="2800" i="1" dirty="0" smtClean="0">
                <a:solidFill>
                  <a:srgbClr val="FFFF00"/>
                </a:solidFill>
                <a:latin typeface="Times New Roman" pitchFamily="18" charset="0"/>
                <a:cs typeface="Times New Roman" pitchFamily="18" charset="0"/>
              </a:rPr>
              <a:t>►</a:t>
            </a:r>
            <a:r>
              <a:rPr lang="en-US" sz="2800" dirty="0" smtClean="0">
                <a:solidFill>
                  <a:srgbClr val="FFFF00"/>
                </a:solidFill>
              </a:rPr>
              <a:t> They are useful in treating reentrant </a:t>
            </a:r>
            <a:r>
              <a:rPr lang="en-US" sz="2800" dirty="0" err="1" smtClean="0">
                <a:solidFill>
                  <a:srgbClr val="FFFF00"/>
                </a:solidFill>
              </a:rPr>
              <a:t>supraventricular</a:t>
            </a:r>
            <a:r>
              <a:rPr lang="en-US" sz="2800" dirty="0" smtClean="0">
                <a:solidFill>
                  <a:srgbClr val="FFFF00"/>
                </a:solidFill>
              </a:rPr>
              <a:t> tachycardia and in reducing the ventricular rate in </a:t>
            </a:r>
            <a:r>
              <a:rPr lang="en-US" sz="2800" dirty="0" err="1" smtClean="0">
                <a:solidFill>
                  <a:srgbClr val="FFFF00"/>
                </a:solidFill>
              </a:rPr>
              <a:t>atrial</a:t>
            </a:r>
            <a:r>
              <a:rPr lang="en-US" sz="2800" dirty="0" smtClean="0">
                <a:solidFill>
                  <a:srgbClr val="FFFF00"/>
                </a:solidFill>
              </a:rPr>
              <a:t> flutter and fibrillation.</a:t>
            </a:r>
          </a:p>
          <a:p>
            <a:pPr algn="l" rtl="0" eaLnBrk="1" hangingPunct="1">
              <a:lnSpc>
                <a:spcPct val="90000"/>
              </a:lnSpc>
              <a:buFont typeface="Wingdings" pitchFamily="2" charset="2"/>
              <a:buNone/>
              <a:defRPr/>
            </a:pPr>
            <a:r>
              <a:rPr lang="en-US" sz="2800" i="1" dirty="0" smtClean="0">
                <a:solidFill>
                  <a:srgbClr val="FFFF00"/>
                </a:solidFill>
                <a:latin typeface="Times New Roman" pitchFamily="18" charset="0"/>
                <a:cs typeface="Times New Roman" pitchFamily="18" charset="0"/>
              </a:rPr>
              <a:t>►</a:t>
            </a:r>
            <a:r>
              <a:rPr lang="en-US" sz="2800" dirty="0" smtClean="0">
                <a:solidFill>
                  <a:srgbClr val="FFFF00"/>
                </a:solidFill>
              </a:rPr>
              <a:t> They used to treat hypertension and angina.</a:t>
            </a:r>
          </a:p>
          <a:p>
            <a:pPr algn="l" rtl="0" eaLnBrk="1" hangingPunct="1">
              <a:lnSpc>
                <a:spcPct val="90000"/>
              </a:lnSpc>
              <a:buFont typeface="Wingdings" pitchFamily="2" charset="2"/>
              <a:buNone/>
              <a:defRPr/>
            </a:pPr>
            <a:r>
              <a:rPr lang="en-US" sz="2800" b="1" dirty="0" smtClean="0">
                <a:solidFill>
                  <a:srgbClr val="FFFF00"/>
                </a:solidFill>
                <a:latin typeface="Times New Roman" pitchFamily="18" charset="0"/>
                <a:cs typeface="Times New Roman" pitchFamily="18" charset="0"/>
              </a:rPr>
              <a:t>☺ </a:t>
            </a:r>
            <a:r>
              <a:rPr lang="en-US" sz="2800" b="1" dirty="0" smtClean="0">
                <a:solidFill>
                  <a:srgbClr val="FFFF00"/>
                </a:solidFill>
              </a:rPr>
              <a:t>Adverse effects: </a:t>
            </a:r>
          </a:p>
          <a:p>
            <a:pPr algn="l" rtl="0" eaLnBrk="1" hangingPunct="1">
              <a:lnSpc>
                <a:spcPct val="90000"/>
              </a:lnSpc>
              <a:buFont typeface="Wingdings" pitchFamily="2" charset="2"/>
              <a:buNone/>
              <a:defRPr/>
            </a:pPr>
            <a:r>
              <a:rPr lang="en-US" sz="2800" i="1" dirty="0" smtClean="0">
                <a:solidFill>
                  <a:srgbClr val="FFFF00"/>
                </a:solidFill>
                <a:latin typeface="Times New Roman" pitchFamily="18" charset="0"/>
                <a:cs typeface="Times New Roman" pitchFamily="18" charset="0"/>
              </a:rPr>
              <a:t>►</a:t>
            </a:r>
            <a:r>
              <a:rPr lang="en-US" sz="2800" i="1" dirty="0" smtClean="0">
                <a:solidFill>
                  <a:srgbClr val="FFFF00"/>
                </a:solidFill>
              </a:rPr>
              <a:t> </a:t>
            </a:r>
            <a:r>
              <a:rPr lang="en-US" sz="2800" i="1" dirty="0" err="1" smtClean="0">
                <a:solidFill>
                  <a:srgbClr val="FFFF00"/>
                </a:solidFill>
              </a:rPr>
              <a:t>Verapamil</a:t>
            </a:r>
            <a:r>
              <a:rPr lang="en-US" sz="2800" i="1" dirty="0" smtClean="0">
                <a:solidFill>
                  <a:srgbClr val="FFFF00"/>
                </a:solidFill>
              </a:rPr>
              <a:t> </a:t>
            </a:r>
            <a:r>
              <a:rPr lang="en-US" sz="2800" dirty="0" smtClean="0">
                <a:solidFill>
                  <a:srgbClr val="FFFF00"/>
                </a:solidFill>
              </a:rPr>
              <a:t>and </a:t>
            </a:r>
            <a:r>
              <a:rPr lang="en-US" sz="2800" i="1" dirty="0" err="1" smtClean="0">
                <a:solidFill>
                  <a:srgbClr val="FFFF00"/>
                </a:solidFill>
              </a:rPr>
              <a:t>diltiazem</a:t>
            </a:r>
            <a:r>
              <a:rPr lang="en-US" sz="2800" i="1" dirty="0" smtClean="0">
                <a:solidFill>
                  <a:srgbClr val="FFFF00"/>
                </a:solidFill>
              </a:rPr>
              <a:t> </a:t>
            </a:r>
            <a:r>
              <a:rPr lang="en-US" sz="2800" dirty="0" smtClean="0">
                <a:solidFill>
                  <a:srgbClr val="FFFF00"/>
                </a:solidFill>
              </a:rPr>
              <a:t>have negative </a:t>
            </a:r>
            <a:r>
              <a:rPr lang="en-US" sz="2800" dirty="0" err="1" smtClean="0">
                <a:solidFill>
                  <a:srgbClr val="FFFF00"/>
                </a:solidFill>
              </a:rPr>
              <a:t>inotropic</a:t>
            </a:r>
            <a:r>
              <a:rPr lang="en-US" sz="2800" dirty="0" smtClean="0">
                <a:solidFill>
                  <a:srgbClr val="FFFF00"/>
                </a:solidFill>
              </a:rPr>
              <a:t> and contraindicated in patients with preexisting depressed cardiac function. Both </a:t>
            </a:r>
          </a:p>
          <a:p>
            <a:pPr algn="l" rtl="0" eaLnBrk="1" hangingPunct="1">
              <a:lnSpc>
                <a:spcPct val="90000"/>
              </a:lnSpc>
              <a:buFont typeface="Wingdings" pitchFamily="2" charset="2"/>
              <a:buNone/>
              <a:defRPr/>
            </a:pPr>
            <a:r>
              <a:rPr lang="en-US" sz="2800" i="1" dirty="0" smtClean="0">
                <a:solidFill>
                  <a:srgbClr val="FFFF00"/>
                </a:solidFill>
                <a:latin typeface="Times New Roman" pitchFamily="18" charset="0"/>
                <a:cs typeface="Times New Roman" pitchFamily="18" charset="0"/>
              </a:rPr>
              <a:t>►</a:t>
            </a:r>
            <a:r>
              <a:rPr lang="en-US" sz="2800" dirty="0" smtClean="0">
                <a:solidFill>
                  <a:srgbClr val="FFFF00"/>
                </a:solidFill>
              </a:rPr>
              <a:t> drugs can also produce a decrease in blood pressure because of peripheral </a:t>
            </a:r>
            <a:r>
              <a:rPr lang="en-US" sz="2800" dirty="0" err="1" smtClean="0">
                <a:solidFill>
                  <a:srgbClr val="FFFF00"/>
                </a:solidFill>
              </a:rPr>
              <a:t>vasodilation</a:t>
            </a:r>
            <a:r>
              <a:rPr lang="en-US" sz="2800" dirty="0" smtClean="0">
                <a:solidFill>
                  <a:srgbClr val="FFFF00"/>
                </a:solidFill>
              </a:rPr>
              <a:t> an effect that is actually beneficial in treating hypertension.</a:t>
            </a:r>
          </a:p>
          <a:p>
            <a:pPr algn="l" rtl="0" eaLnBrk="1" hangingPunct="1">
              <a:lnSpc>
                <a:spcPct val="90000"/>
              </a:lnSpc>
              <a:buFont typeface="Wingdings" pitchFamily="2" charset="2"/>
              <a:buNone/>
              <a:defRPr/>
            </a:pPr>
            <a:endParaRPr lang="en-US" sz="2800" dirty="0" smtClean="0">
              <a:solidFill>
                <a:srgbClr val="FFFF00"/>
              </a:solidFill>
            </a:endParaRPr>
          </a:p>
          <a:p>
            <a:pPr algn="l" rtl="0" eaLnBrk="1" hangingPunct="1">
              <a:lnSpc>
                <a:spcPct val="90000"/>
              </a:lnSpc>
              <a:defRPr/>
            </a:pPr>
            <a:endParaRPr lang="en-US" sz="2800" dirty="0" smtClean="0">
              <a:solidFill>
                <a:srgbClr val="FFFF00"/>
              </a:solidFill>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type="body" idx="1"/>
          </p:nvPr>
        </p:nvSpPr>
        <p:spPr>
          <a:xfrm>
            <a:off x="0" y="0"/>
            <a:ext cx="9144000" cy="6858000"/>
          </a:xfrm>
        </p:spPr>
        <p:txBody>
          <a:bodyPr/>
          <a:lstStyle/>
          <a:p>
            <a:pPr algn="l" rtl="0" eaLnBrk="1" hangingPunct="1">
              <a:lnSpc>
                <a:spcPct val="80000"/>
              </a:lnSpc>
              <a:buFont typeface="Wingdings" pitchFamily="2" charset="2"/>
              <a:buNone/>
              <a:defRPr/>
            </a:pPr>
            <a:r>
              <a:rPr lang="en-US" sz="2800" b="1" i="1" dirty="0" smtClean="0">
                <a:solidFill>
                  <a:srgbClr val="FFFF00"/>
                </a:solidFill>
                <a:latin typeface="Times New Roman" pitchFamily="18" charset="0"/>
                <a:cs typeface="Times New Roman" pitchFamily="18" charset="0"/>
              </a:rPr>
              <a:t> </a:t>
            </a:r>
            <a:r>
              <a:rPr lang="en-US" sz="2800" i="1" dirty="0" smtClean="0">
                <a:solidFill>
                  <a:srgbClr val="FFFF00"/>
                </a:solidFill>
                <a:latin typeface="Times New Roman" pitchFamily="18" charset="0"/>
                <a:cs typeface="Times New Roman" pitchFamily="18" charset="0"/>
              </a:rPr>
              <a:t>►</a:t>
            </a:r>
            <a:r>
              <a:rPr lang="en-US" sz="2800" b="1" i="1" dirty="0" smtClean="0">
                <a:solidFill>
                  <a:srgbClr val="FFFF00"/>
                </a:solidFill>
                <a:latin typeface="Times New Roman" pitchFamily="18" charset="0"/>
                <a:cs typeface="Times New Roman" pitchFamily="18" charset="0"/>
              </a:rPr>
              <a:t> </a:t>
            </a:r>
            <a:r>
              <a:rPr lang="en-US" sz="2800" b="1" i="1" dirty="0" err="1" smtClean="0">
                <a:solidFill>
                  <a:srgbClr val="FFFF00"/>
                </a:solidFill>
                <a:latin typeface="Times New Roman" pitchFamily="18" charset="0"/>
                <a:cs typeface="Times New Roman" pitchFamily="18" charset="0"/>
              </a:rPr>
              <a:t>Digoxin</a:t>
            </a:r>
            <a:endParaRPr lang="en-US" sz="2800" b="1" i="1" dirty="0" smtClean="0">
              <a:solidFill>
                <a:srgbClr val="FFFF00"/>
              </a:solidFill>
              <a:latin typeface="Times New Roman" pitchFamily="18" charset="0"/>
              <a:cs typeface="Times New Roman" pitchFamily="18" charset="0"/>
            </a:endParaRPr>
          </a:p>
          <a:p>
            <a:pPr algn="l" rtl="0" eaLnBrk="1" hangingPunct="1">
              <a:lnSpc>
                <a:spcPct val="80000"/>
              </a:lnSpc>
              <a:defRPr/>
            </a:pPr>
            <a:r>
              <a:rPr lang="en-US" sz="2800" i="1" dirty="0" smtClean="0">
                <a:solidFill>
                  <a:srgbClr val="FFFF00"/>
                </a:solidFill>
                <a:latin typeface="Times New Roman" pitchFamily="18" charset="0"/>
                <a:cs typeface="Times New Roman" pitchFamily="18" charset="0"/>
              </a:rPr>
              <a:t>It decreases </a:t>
            </a:r>
            <a:r>
              <a:rPr lang="en-US" sz="2800" dirty="0" smtClean="0">
                <a:solidFill>
                  <a:srgbClr val="FFFF00"/>
                </a:solidFill>
                <a:latin typeface="Times New Roman" pitchFamily="18" charset="0"/>
                <a:cs typeface="Times New Roman" pitchFamily="18" charset="0"/>
              </a:rPr>
              <a:t> conduction velocity in the AV node. </a:t>
            </a:r>
          </a:p>
          <a:p>
            <a:pPr algn="l" rtl="0" eaLnBrk="1" hangingPunct="1">
              <a:lnSpc>
                <a:spcPct val="80000"/>
              </a:lnSpc>
              <a:defRPr/>
            </a:pPr>
            <a:r>
              <a:rPr lang="en-US" sz="2800" i="1" dirty="0" err="1" smtClean="0">
                <a:solidFill>
                  <a:srgbClr val="FFFF00"/>
                </a:solidFill>
                <a:latin typeface="Times New Roman" pitchFamily="18" charset="0"/>
                <a:cs typeface="Times New Roman" pitchFamily="18" charset="0"/>
              </a:rPr>
              <a:t>Digoxin</a:t>
            </a:r>
            <a:r>
              <a:rPr lang="en-US" sz="2800" i="1" dirty="0" smtClean="0">
                <a:solidFill>
                  <a:srgbClr val="FFFF00"/>
                </a:solidFill>
                <a:latin typeface="Times New Roman" pitchFamily="18" charset="0"/>
                <a:cs typeface="Times New Roman" pitchFamily="18" charset="0"/>
              </a:rPr>
              <a:t> </a:t>
            </a:r>
            <a:r>
              <a:rPr lang="en-US" sz="2800" dirty="0" smtClean="0">
                <a:solidFill>
                  <a:srgbClr val="FFFF00"/>
                </a:solidFill>
                <a:latin typeface="Times New Roman" pitchFamily="18" charset="0"/>
                <a:cs typeface="Times New Roman" pitchFamily="18" charset="0"/>
              </a:rPr>
              <a:t>is used to control the ventricular response rate in </a:t>
            </a:r>
            <a:r>
              <a:rPr lang="en-US" sz="2800" dirty="0" err="1" smtClean="0">
                <a:solidFill>
                  <a:srgbClr val="FFFF00"/>
                </a:solidFill>
                <a:latin typeface="Times New Roman" pitchFamily="18" charset="0"/>
                <a:cs typeface="Times New Roman" pitchFamily="18" charset="0"/>
              </a:rPr>
              <a:t>atrial</a:t>
            </a:r>
            <a:r>
              <a:rPr lang="en-US" sz="2800" dirty="0" smtClean="0">
                <a:solidFill>
                  <a:srgbClr val="FFFF00"/>
                </a:solidFill>
                <a:latin typeface="Times New Roman" pitchFamily="18" charset="0"/>
                <a:cs typeface="Times New Roman" pitchFamily="18" charset="0"/>
              </a:rPr>
              <a:t> fibrillation and flutter. </a:t>
            </a:r>
          </a:p>
          <a:p>
            <a:pPr algn="l" rtl="0" eaLnBrk="1" hangingPunct="1">
              <a:lnSpc>
                <a:spcPct val="80000"/>
              </a:lnSpc>
              <a:defRPr/>
            </a:pPr>
            <a:r>
              <a:rPr lang="en-US" sz="2800" dirty="0" smtClean="0">
                <a:solidFill>
                  <a:srgbClr val="FFFF00"/>
                </a:solidFill>
                <a:latin typeface="Times New Roman" pitchFamily="18" charset="0"/>
                <a:cs typeface="Times New Roman" pitchFamily="18" charset="0"/>
              </a:rPr>
              <a:t>At toxic concentrations, </a:t>
            </a:r>
            <a:r>
              <a:rPr lang="en-US" sz="2800" i="1" dirty="0" err="1" smtClean="0">
                <a:solidFill>
                  <a:srgbClr val="FFFF00"/>
                </a:solidFill>
                <a:latin typeface="Times New Roman" pitchFamily="18" charset="0"/>
                <a:cs typeface="Times New Roman" pitchFamily="18" charset="0"/>
              </a:rPr>
              <a:t>digoxin</a:t>
            </a:r>
            <a:r>
              <a:rPr lang="en-US" sz="2800" i="1" dirty="0" smtClean="0">
                <a:solidFill>
                  <a:srgbClr val="FFFF00"/>
                </a:solidFill>
                <a:latin typeface="Times New Roman" pitchFamily="18" charset="0"/>
                <a:cs typeface="Times New Roman" pitchFamily="18" charset="0"/>
              </a:rPr>
              <a:t>  </a:t>
            </a:r>
            <a:r>
              <a:rPr lang="en-US" sz="2800" dirty="0" smtClean="0">
                <a:solidFill>
                  <a:srgbClr val="FFFF00"/>
                </a:solidFill>
                <a:latin typeface="Times New Roman" pitchFamily="18" charset="0"/>
                <a:cs typeface="Times New Roman" pitchFamily="18" charset="0"/>
              </a:rPr>
              <a:t>causes   ventricular tachycardia and fibrillation which  treated with </a:t>
            </a:r>
            <a:r>
              <a:rPr lang="en-US" sz="2800" i="1" dirty="0" err="1" smtClean="0">
                <a:solidFill>
                  <a:srgbClr val="FFFF00"/>
                </a:solidFill>
                <a:latin typeface="Times New Roman" pitchFamily="18" charset="0"/>
                <a:cs typeface="Times New Roman" pitchFamily="18" charset="0"/>
              </a:rPr>
              <a:t>lidocaine</a:t>
            </a:r>
            <a:r>
              <a:rPr lang="en-US" sz="2800" i="1" dirty="0" smtClean="0">
                <a:solidFill>
                  <a:srgbClr val="FFFF00"/>
                </a:solidFill>
                <a:latin typeface="Times New Roman" pitchFamily="18" charset="0"/>
                <a:cs typeface="Times New Roman" pitchFamily="18" charset="0"/>
              </a:rPr>
              <a:t> </a:t>
            </a:r>
            <a:r>
              <a:rPr lang="en-US" sz="2800" dirty="0" smtClean="0">
                <a:solidFill>
                  <a:srgbClr val="FFFF00"/>
                </a:solidFill>
                <a:latin typeface="Times New Roman" pitchFamily="18" charset="0"/>
                <a:cs typeface="Times New Roman" pitchFamily="18" charset="0"/>
              </a:rPr>
              <a:t>or </a:t>
            </a:r>
            <a:r>
              <a:rPr lang="en-US" sz="2800" i="1" dirty="0" smtClean="0">
                <a:solidFill>
                  <a:srgbClr val="FFFF00"/>
                </a:solidFill>
                <a:latin typeface="Times New Roman" pitchFamily="18" charset="0"/>
                <a:cs typeface="Times New Roman" pitchFamily="18" charset="0"/>
              </a:rPr>
              <a:t>phenytoin</a:t>
            </a:r>
            <a:r>
              <a:rPr lang="en-US" sz="2800" dirty="0" smtClean="0">
                <a:solidFill>
                  <a:srgbClr val="FFFF00"/>
                </a:solidFill>
                <a:latin typeface="Times New Roman" pitchFamily="18" charset="0"/>
                <a:cs typeface="Times New Roman" pitchFamily="18" charset="0"/>
              </a:rPr>
              <a:t>.		</a:t>
            </a:r>
            <a:r>
              <a:rPr lang="en-US" sz="2800" i="1" dirty="0" smtClean="0">
                <a:solidFill>
                  <a:srgbClr val="FFFF00"/>
                </a:solidFill>
                <a:latin typeface="Times New Roman" pitchFamily="18" charset="0"/>
                <a:cs typeface="Times New Roman" pitchFamily="18" charset="0"/>
              </a:rPr>
              <a:t>►</a:t>
            </a:r>
            <a:r>
              <a:rPr lang="en-US" sz="2800" b="1" i="1" dirty="0" smtClean="0">
                <a:solidFill>
                  <a:srgbClr val="FFFF00"/>
                </a:solidFill>
                <a:latin typeface="Times New Roman" pitchFamily="18" charset="0"/>
                <a:cs typeface="Times New Roman" pitchFamily="18" charset="0"/>
              </a:rPr>
              <a:t> Adenosine</a:t>
            </a:r>
          </a:p>
          <a:p>
            <a:pPr algn="l" rtl="0" eaLnBrk="1" hangingPunct="1">
              <a:lnSpc>
                <a:spcPct val="80000"/>
              </a:lnSpc>
              <a:buFont typeface="Wingdings" pitchFamily="2" charset="2"/>
              <a:buNone/>
              <a:defRPr/>
            </a:pPr>
            <a:r>
              <a:rPr lang="en-US" sz="2800" b="1" i="1" u="sng" dirty="0" smtClean="0">
                <a:solidFill>
                  <a:srgbClr val="FFFF00"/>
                </a:solidFill>
                <a:latin typeface="Times New Roman" pitchFamily="18" charset="0"/>
                <a:cs typeface="Times New Roman" pitchFamily="18" charset="0"/>
              </a:rPr>
              <a:t>Mechanism of action</a:t>
            </a:r>
          </a:p>
          <a:p>
            <a:pPr algn="l" rtl="0" eaLnBrk="1" hangingPunct="1">
              <a:lnSpc>
                <a:spcPct val="80000"/>
              </a:lnSpc>
              <a:buFont typeface="Wingdings" pitchFamily="2" charset="2"/>
              <a:buNone/>
              <a:defRPr/>
            </a:pPr>
            <a:r>
              <a:rPr lang="en-US" sz="2800" b="1" i="1" dirty="0" smtClean="0">
                <a:solidFill>
                  <a:srgbClr val="FFFF00"/>
                </a:solidFill>
                <a:latin typeface="Times New Roman" pitchFamily="18" charset="0"/>
                <a:cs typeface="Times New Roman" pitchFamily="18" charset="0"/>
              </a:rPr>
              <a:t>inhibition of the slow inward calcium current  and activates </a:t>
            </a:r>
            <a:r>
              <a:rPr lang="en-US" sz="2800" b="1" i="1" dirty="0" err="1" smtClean="0">
                <a:solidFill>
                  <a:srgbClr val="FFFF00"/>
                </a:solidFill>
                <a:latin typeface="Times New Roman" pitchFamily="18" charset="0"/>
                <a:cs typeface="Times New Roman" pitchFamily="18" charset="0"/>
              </a:rPr>
              <a:t>adenylate</a:t>
            </a:r>
            <a:r>
              <a:rPr lang="en-US" sz="2800" b="1" i="1" dirty="0" smtClean="0">
                <a:solidFill>
                  <a:srgbClr val="FFFF00"/>
                </a:solidFill>
                <a:latin typeface="Times New Roman" pitchFamily="18" charset="0"/>
                <a:cs typeface="Times New Roman" pitchFamily="18" charset="0"/>
              </a:rPr>
              <a:t> </a:t>
            </a:r>
            <a:r>
              <a:rPr lang="en-US" sz="2800" b="1" i="1" dirty="0" err="1" smtClean="0">
                <a:solidFill>
                  <a:srgbClr val="FFFF00"/>
                </a:solidFill>
                <a:latin typeface="Times New Roman" pitchFamily="18" charset="0"/>
                <a:cs typeface="Times New Roman" pitchFamily="18" charset="0"/>
              </a:rPr>
              <a:t>cyclase</a:t>
            </a:r>
            <a:r>
              <a:rPr lang="en-US" sz="2800" b="1" i="1" dirty="0" smtClean="0">
                <a:solidFill>
                  <a:srgbClr val="FFFF00"/>
                </a:solidFill>
                <a:latin typeface="Times New Roman" pitchFamily="18" charset="0"/>
                <a:cs typeface="Times New Roman" pitchFamily="18" charset="0"/>
              </a:rPr>
              <a:t> through A2 receptors in smooth muscle </a:t>
            </a:r>
          </a:p>
          <a:p>
            <a:pPr algn="l" rtl="0" eaLnBrk="1" hangingPunct="1">
              <a:lnSpc>
                <a:spcPct val="80000"/>
              </a:lnSpc>
              <a:buFont typeface="Wingdings" pitchFamily="2" charset="2"/>
              <a:buNone/>
              <a:defRPr/>
            </a:pPr>
            <a:r>
              <a:rPr lang="en-US" sz="2800" b="1" i="1" dirty="0" smtClean="0">
                <a:solidFill>
                  <a:srgbClr val="FFFF00"/>
                </a:solidFill>
                <a:latin typeface="Times New Roman" pitchFamily="18" charset="0"/>
                <a:cs typeface="Times New Roman" pitchFamily="18" charset="0"/>
              </a:rPr>
              <a:t> </a:t>
            </a:r>
            <a:r>
              <a:rPr lang="en-US" sz="2800" i="1" dirty="0" smtClean="0">
                <a:solidFill>
                  <a:srgbClr val="FFFF00"/>
                </a:solidFill>
                <a:latin typeface="Times New Roman" pitchFamily="18" charset="0"/>
                <a:cs typeface="Times New Roman" pitchFamily="18" charset="0"/>
              </a:rPr>
              <a:t> at </a:t>
            </a:r>
            <a:r>
              <a:rPr lang="en-US" sz="2800" dirty="0" smtClean="0">
                <a:solidFill>
                  <a:srgbClr val="FFFF00"/>
                </a:solidFill>
                <a:latin typeface="Times New Roman" pitchFamily="18" charset="0"/>
                <a:cs typeface="Times New Roman" pitchFamily="18" charset="0"/>
              </a:rPr>
              <a:t> high doses, the drug decreases conduction velocity, prolongs the refractory period, and decreases automaticity in the AV node. </a:t>
            </a:r>
          </a:p>
          <a:p>
            <a:pPr algn="l" rtl="0" eaLnBrk="1" hangingPunct="1">
              <a:lnSpc>
                <a:spcPct val="80000"/>
              </a:lnSpc>
              <a:defRPr/>
            </a:pPr>
            <a:r>
              <a:rPr lang="en-US" sz="2800" dirty="0" smtClean="0">
                <a:solidFill>
                  <a:srgbClr val="FFFF00"/>
                </a:solidFill>
                <a:latin typeface="Times New Roman" pitchFamily="18" charset="0"/>
                <a:cs typeface="Times New Roman" pitchFamily="18" charset="0"/>
              </a:rPr>
              <a:t>Intravenous </a:t>
            </a:r>
            <a:r>
              <a:rPr lang="en-US" sz="2800" i="1" dirty="0" smtClean="0">
                <a:solidFill>
                  <a:srgbClr val="FFFF00"/>
                </a:solidFill>
                <a:latin typeface="Times New Roman" pitchFamily="18" charset="0"/>
                <a:cs typeface="Times New Roman" pitchFamily="18" charset="0"/>
              </a:rPr>
              <a:t>adenosine </a:t>
            </a:r>
            <a:r>
              <a:rPr lang="en-US" sz="2800" dirty="0" smtClean="0">
                <a:solidFill>
                  <a:srgbClr val="FFFF00"/>
                </a:solidFill>
                <a:latin typeface="Times New Roman" pitchFamily="18" charset="0"/>
                <a:cs typeface="Times New Roman" pitchFamily="18" charset="0"/>
              </a:rPr>
              <a:t>is the drug of choice for abolishing acute </a:t>
            </a:r>
            <a:r>
              <a:rPr lang="en-US" sz="2800" dirty="0" err="1" smtClean="0">
                <a:solidFill>
                  <a:srgbClr val="FFFF00"/>
                </a:solidFill>
                <a:latin typeface="Times New Roman" pitchFamily="18" charset="0"/>
                <a:cs typeface="Times New Roman" pitchFamily="18" charset="0"/>
              </a:rPr>
              <a:t>supraventricular</a:t>
            </a:r>
            <a:r>
              <a:rPr lang="en-US" sz="2800" dirty="0" smtClean="0">
                <a:solidFill>
                  <a:srgbClr val="FFFF00"/>
                </a:solidFill>
                <a:latin typeface="Times New Roman" pitchFamily="18" charset="0"/>
                <a:cs typeface="Times New Roman" pitchFamily="18" charset="0"/>
              </a:rPr>
              <a:t>  tachycardia. It has low toxicity but causes flushing, chest pain, and hypotension. </a:t>
            </a:r>
          </a:p>
          <a:p>
            <a:pPr algn="l" rtl="0" eaLnBrk="1" hangingPunct="1">
              <a:lnSpc>
                <a:spcPct val="80000"/>
              </a:lnSpc>
              <a:defRPr/>
            </a:pPr>
            <a:r>
              <a:rPr lang="en-US" sz="2800" dirty="0" smtClean="0">
                <a:solidFill>
                  <a:srgbClr val="FFFF00"/>
                </a:solidFill>
                <a:latin typeface="Times New Roman" pitchFamily="18" charset="0"/>
                <a:cs typeface="Times New Roman" pitchFamily="18" charset="0"/>
              </a:rPr>
              <a:t>short duration of action (15 sec). </a:t>
            </a:r>
          </a:p>
          <a:p>
            <a:pPr algn="l" rtl="0" eaLnBrk="1" hangingPunct="1">
              <a:lnSpc>
                <a:spcPct val="80000"/>
              </a:lnSpc>
              <a:defRPr/>
            </a:pPr>
            <a:endParaRPr lang="en-US" sz="2800" dirty="0" smtClean="0">
              <a:solidFill>
                <a:srgbClr val="FFFF00"/>
              </a:solidFill>
              <a:latin typeface="Times New Roman" pitchFamily="18" charset="0"/>
              <a:cs typeface="Times New Roman" pitchFamily="18" charset="0"/>
            </a:endParaRPr>
          </a:p>
          <a:p>
            <a:pPr algn="l" rtl="0" eaLnBrk="1" hangingPunct="1">
              <a:lnSpc>
                <a:spcPct val="80000"/>
              </a:lnSpc>
              <a:buFont typeface="Wingdings" pitchFamily="2" charset="2"/>
              <a:buNone/>
              <a:defRPr/>
            </a:pPr>
            <a:endParaRPr lang="en-US" sz="2800" dirty="0" smtClean="0">
              <a:solidFill>
                <a:srgbClr val="FFFF0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0"/>
            <a:ext cx="8229600" cy="685800"/>
          </a:xfrm>
        </p:spPr>
        <p:txBody>
          <a:bodyPr/>
          <a:lstStyle/>
          <a:p>
            <a:pPr eaLnBrk="1" hangingPunct="1">
              <a:defRPr/>
            </a:pPr>
            <a:r>
              <a:rPr lang="en-US" sz="4000" dirty="0" smtClean="0">
                <a:solidFill>
                  <a:srgbClr val="FFFF00"/>
                </a:solidFill>
              </a:rPr>
              <a:t>Pacemakers</a:t>
            </a:r>
          </a:p>
        </p:txBody>
      </p:sp>
      <p:sp>
        <p:nvSpPr>
          <p:cNvPr id="35843" name="Rectangle 3"/>
          <p:cNvSpPr>
            <a:spLocks noGrp="1" noChangeArrowheads="1"/>
          </p:cNvSpPr>
          <p:nvPr>
            <p:ph type="body" idx="1"/>
          </p:nvPr>
        </p:nvSpPr>
        <p:spPr>
          <a:xfrm>
            <a:off x="0" y="685800"/>
            <a:ext cx="8991600" cy="6172200"/>
          </a:xfrm>
        </p:spPr>
        <p:txBody>
          <a:bodyPr/>
          <a:lstStyle/>
          <a:p>
            <a:pPr marL="609600" indent="-609600" algn="l" rtl="0" eaLnBrk="1" hangingPunct="1">
              <a:lnSpc>
                <a:spcPct val="80000"/>
              </a:lnSpc>
              <a:buNone/>
              <a:defRPr/>
            </a:pPr>
            <a:r>
              <a:rPr lang="en-US" sz="2800" dirty="0" smtClean="0">
                <a:solidFill>
                  <a:srgbClr val="FFFF00"/>
                </a:solidFill>
              </a:rPr>
              <a:t>Surgical implantation of electrical leads attached to a pulse generator </a:t>
            </a:r>
          </a:p>
          <a:p>
            <a:pPr marL="609600" indent="-609600" algn="l" rtl="0" eaLnBrk="1" hangingPunct="1">
              <a:lnSpc>
                <a:spcPct val="80000"/>
              </a:lnSpc>
              <a:buNone/>
              <a:defRPr/>
            </a:pPr>
            <a:r>
              <a:rPr lang="en-US" sz="2800" dirty="0" smtClean="0">
                <a:solidFill>
                  <a:srgbClr val="FFFF00"/>
                </a:solidFill>
              </a:rPr>
              <a:t>1- </a:t>
            </a:r>
            <a:r>
              <a:rPr lang="en-US" dirty="0" smtClean="0">
                <a:solidFill>
                  <a:srgbClr val="FFFF00"/>
                </a:solidFill>
              </a:rPr>
              <a:t>Leads are inserted via </a:t>
            </a:r>
            <a:r>
              <a:rPr lang="en-US" dirty="0" err="1" smtClean="0">
                <a:solidFill>
                  <a:srgbClr val="FFFF00"/>
                </a:solidFill>
              </a:rPr>
              <a:t>subclavicle</a:t>
            </a:r>
            <a:r>
              <a:rPr lang="en-US" dirty="0" smtClean="0">
                <a:solidFill>
                  <a:srgbClr val="FFFF00"/>
                </a:solidFill>
              </a:rPr>
              <a:t> vein and</a:t>
            </a:r>
          </a:p>
          <a:p>
            <a:pPr marL="609600" indent="-609600" algn="l" rtl="0" eaLnBrk="1" hangingPunct="1">
              <a:lnSpc>
                <a:spcPct val="80000"/>
              </a:lnSpc>
              <a:buNone/>
              <a:defRPr/>
            </a:pPr>
            <a:r>
              <a:rPr lang="en-US" dirty="0" smtClean="0">
                <a:solidFill>
                  <a:srgbClr val="FFFF00"/>
                </a:solidFill>
              </a:rPr>
              <a:t>advanced to the chambers on the vena cava</a:t>
            </a:r>
          </a:p>
          <a:p>
            <a:pPr marL="609600" indent="-609600" algn="l" rtl="0" eaLnBrk="1" hangingPunct="1">
              <a:lnSpc>
                <a:spcPct val="80000"/>
              </a:lnSpc>
              <a:buNone/>
              <a:defRPr/>
            </a:pPr>
            <a:r>
              <a:rPr lang="en-US" dirty="0" smtClean="0">
                <a:solidFill>
                  <a:srgbClr val="FFFF00"/>
                </a:solidFill>
              </a:rPr>
              <a:t>(right) side of the heart</a:t>
            </a:r>
          </a:p>
          <a:p>
            <a:pPr marL="990600" lvl="1" indent="-533400" algn="l" rtl="0" eaLnBrk="1" hangingPunct="1">
              <a:lnSpc>
                <a:spcPct val="80000"/>
              </a:lnSpc>
              <a:buClr>
                <a:schemeClr val="tx1"/>
              </a:buClr>
              <a:buSzTx/>
              <a:buNone/>
              <a:defRPr/>
            </a:pPr>
            <a:r>
              <a:rPr lang="en-US" dirty="0" smtClean="0">
                <a:solidFill>
                  <a:srgbClr val="FFFF00"/>
                </a:solidFill>
              </a:rPr>
              <a:t>Two leads used, one for right atrium, other for right ventricle</a:t>
            </a:r>
          </a:p>
          <a:p>
            <a:pPr marL="990600" lvl="1" indent="-533400" algn="l" rtl="0" eaLnBrk="1" hangingPunct="1">
              <a:lnSpc>
                <a:spcPct val="80000"/>
              </a:lnSpc>
              <a:buClr>
                <a:schemeClr val="tx1"/>
              </a:buClr>
              <a:buSzTx/>
              <a:buFontTx/>
              <a:buAutoNum type="arabicParenR"/>
              <a:defRPr/>
            </a:pPr>
            <a:r>
              <a:rPr lang="en-US" dirty="0" smtClean="0">
                <a:solidFill>
                  <a:srgbClr val="FFFF00"/>
                </a:solidFill>
              </a:rPr>
              <a:t>Pulse generator containing microcircuit   and battery are attached to leads and placed into a “pocket” under the skin near the clavicle</a:t>
            </a:r>
          </a:p>
          <a:p>
            <a:pPr marL="990600" lvl="1" indent="-533400" algn="l" rtl="0" eaLnBrk="1" hangingPunct="1">
              <a:lnSpc>
                <a:spcPct val="80000"/>
              </a:lnSpc>
              <a:buClr>
                <a:schemeClr val="tx1"/>
              </a:buClr>
              <a:buSzTx/>
              <a:buFontTx/>
              <a:buAutoNum type="arabicParenR"/>
              <a:defRPr/>
            </a:pPr>
            <a:r>
              <a:rPr lang="en-US" dirty="0" smtClean="0">
                <a:solidFill>
                  <a:srgbClr val="FFFF00"/>
                </a:solidFill>
              </a:rPr>
              <a:t>Pulse generator sends signal down leads in programmed sequence to contract atria, then ventricles</a:t>
            </a:r>
          </a:p>
          <a:p>
            <a:pPr marL="609600" indent="-609600" algn="l" rtl="0" eaLnBrk="1" hangingPunct="1">
              <a:lnSpc>
                <a:spcPct val="80000"/>
              </a:lnSpc>
              <a:buClr>
                <a:schemeClr val="tx1"/>
              </a:buClr>
              <a:defRPr/>
            </a:pPr>
            <a:r>
              <a:rPr lang="en-US" sz="2800" dirty="0" smtClean="0">
                <a:solidFill>
                  <a:srgbClr val="FFFF00"/>
                </a:solidFill>
              </a:rPr>
              <a:t>Pulse generator can sense electrical activity generated by the  heart and only deliver electrical impulses when needed. </a:t>
            </a:r>
          </a:p>
          <a:p>
            <a:pPr marL="609600" indent="-609600" algn="l" rtl="0" eaLnBrk="1" hangingPunct="1">
              <a:lnSpc>
                <a:spcPct val="80000"/>
              </a:lnSpc>
              <a:buClr>
                <a:schemeClr val="tx1"/>
              </a:buClr>
              <a:defRPr/>
            </a:pPr>
            <a:r>
              <a:rPr lang="en-US" sz="2800" dirty="0" smtClean="0">
                <a:solidFill>
                  <a:srgbClr val="FFFF00"/>
                </a:solidFill>
              </a:rPr>
              <a:t> </a:t>
            </a:r>
          </a:p>
          <a:p>
            <a:pPr marL="609600" indent="-609600" algn="l" rtl="0" eaLnBrk="1" hangingPunct="1">
              <a:lnSpc>
                <a:spcPct val="80000"/>
              </a:lnSpc>
              <a:buClr>
                <a:schemeClr val="tx1"/>
              </a:buClr>
              <a:defRPr/>
            </a:pPr>
            <a:endParaRPr lang="en-US" sz="2800" dirty="0" smtClean="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Effect transition="in" filter="checkerboard(across)">
                                      <p:cBhvr>
                                        <p:cTn id="7" dur="500"/>
                                        <p:tgtEl>
                                          <p:spTgt spid="358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5843">
                                            <p:txEl>
                                              <p:pRg st="1" end="1"/>
                                            </p:txEl>
                                          </p:spTgt>
                                        </p:tgtEl>
                                        <p:attrNameLst>
                                          <p:attrName>style.visibility</p:attrName>
                                        </p:attrNameLst>
                                      </p:cBhvr>
                                      <p:to>
                                        <p:strVal val="visible"/>
                                      </p:to>
                                    </p:set>
                                    <p:animEffect transition="in" filter="checkerboard(across)">
                                      <p:cBhvr>
                                        <p:cTn id="12" dur="500"/>
                                        <p:tgtEl>
                                          <p:spTgt spid="358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5843">
                                            <p:txEl>
                                              <p:pRg st="2" end="2"/>
                                            </p:txEl>
                                          </p:spTgt>
                                        </p:tgtEl>
                                        <p:attrNameLst>
                                          <p:attrName>style.visibility</p:attrName>
                                        </p:attrNameLst>
                                      </p:cBhvr>
                                      <p:to>
                                        <p:strVal val="visible"/>
                                      </p:to>
                                    </p:set>
                                    <p:animEffect transition="in" filter="checkerboard(across)">
                                      <p:cBhvr>
                                        <p:cTn id="17" dur="500"/>
                                        <p:tgtEl>
                                          <p:spTgt spid="3584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5843">
                                            <p:txEl>
                                              <p:pRg st="3" end="3"/>
                                            </p:txEl>
                                          </p:spTgt>
                                        </p:tgtEl>
                                        <p:attrNameLst>
                                          <p:attrName>style.visibility</p:attrName>
                                        </p:attrNameLst>
                                      </p:cBhvr>
                                      <p:to>
                                        <p:strVal val="visible"/>
                                      </p:to>
                                    </p:set>
                                    <p:animEffect transition="in" filter="checkerboard(across)">
                                      <p:cBhvr>
                                        <p:cTn id="22" dur="500"/>
                                        <p:tgtEl>
                                          <p:spTgt spid="3584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5843">
                                            <p:txEl>
                                              <p:pRg st="4" end="4"/>
                                            </p:txEl>
                                          </p:spTgt>
                                        </p:tgtEl>
                                        <p:attrNameLst>
                                          <p:attrName>style.visibility</p:attrName>
                                        </p:attrNameLst>
                                      </p:cBhvr>
                                      <p:to>
                                        <p:strVal val="visible"/>
                                      </p:to>
                                    </p:set>
                                    <p:animEffect transition="in" filter="checkerboard(across)">
                                      <p:cBhvr>
                                        <p:cTn id="27" dur="500"/>
                                        <p:tgtEl>
                                          <p:spTgt spid="3584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5843">
                                            <p:txEl>
                                              <p:pRg st="5" end="5"/>
                                            </p:txEl>
                                          </p:spTgt>
                                        </p:tgtEl>
                                        <p:attrNameLst>
                                          <p:attrName>style.visibility</p:attrName>
                                        </p:attrNameLst>
                                      </p:cBhvr>
                                      <p:to>
                                        <p:strVal val="visible"/>
                                      </p:to>
                                    </p:set>
                                    <p:animEffect transition="in" filter="checkerboard(across)">
                                      <p:cBhvr>
                                        <p:cTn id="32" dur="500"/>
                                        <p:tgtEl>
                                          <p:spTgt spid="3584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35843">
                                            <p:txEl>
                                              <p:pRg st="6" end="6"/>
                                            </p:txEl>
                                          </p:spTgt>
                                        </p:tgtEl>
                                        <p:attrNameLst>
                                          <p:attrName>style.visibility</p:attrName>
                                        </p:attrNameLst>
                                      </p:cBhvr>
                                      <p:to>
                                        <p:strVal val="visible"/>
                                      </p:to>
                                    </p:set>
                                    <p:animEffect transition="in" filter="checkerboard(across)">
                                      <p:cBhvr>
                                        <p:cTn id="37" dur="500"/>
                                        <p:tgtEl>
                                          <p:spTgt spid="3584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35843">
                                            <p:txEl>
                                              <p:pRg st="7" end="7"/>
                                            </p:txEl>
                                          </p:spTgt>
                                        </p:tgtEl>
                                        <p:attrNameLst>
                                          <p:attrName>style.visibility</p:attrName>
                                        </p:attrNameLst>
                                      </p:cBhvr>
                                      <p:to>
                                        <p:strVal val="visible"/>
                                      </p:to>
                                    </p:set>
                                    <p:animEffect transition="in" filter="checkerboard(across)">
                                      <p:cBhvr>
                                        <p:cTn id="42" dur="500"/>
                                        <p:tgtEl>
                                          <p:spTgt spid="3584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nodeType="clickEffect">
                                  <p:stCondLst>
                                    <p:cond delay="0"/>
                                  </p:stCondLst>
                                  <p:childTnLst>
                                    <p:set>
                                      <p:cBhvr>
                                        <p:cTn id="46" dur="1" fill="hold">
                                          <p:stCondLst>
                                            <p:cond delay="0"/>
                                          </p:stCondLst>
                                        </p:cTn>
                                        <p:tgtEl>
                                          <p:spTgt spid="35843">
                                            <p:txEl>
                                              <p:pRg st="8" end="8"/>
                                            </p:txEl>
                                          </p:spTgt>
                                        </p:tgtEl>
                                        <p:attrNameLst>
                                          <p:attrName>style.visibility</p:attrName>
                                        </p:attrNameLst>
                                      </p:cBhvr>
                                      <p:to>
                                        <p:strVal val="visible"/>
                                      </p:to>
                                    </p:set>
                                    <p:animEffect transition="in" filter="checkerboard(across)">
                                      <p:cBhvr>
                                        <p:cTn id="47" dur="500"/>
                                        <p:tgtEl>
                                          <p:spTgt spid="3584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type="body" idx="1"/>
          </p:nvPr>
        </p:nvSpPr>
        <p:spPr>
          <a:xfrm>
            <a:off x="179388" y="0"/>
            <a:ext cx="8964612" cy="6858000"/>
          </a:xfrm>
        </p:spPr>
        <p:txBody>
          <a:bodyPr/>
          <a:lstStyle/>
          <a:p>
            <a:pPr algn="l" rtl="0" eaLnBrk="1" hangingPunct="1">
              <a:lnSpc>
                <a:spcPct val="90000"/>
              </a:lnSpc>
              <a:buFont typeface="Wingdings" pitchFamily="2" charset="2"/>
              <a:buNone/>
              <a:defRPr/>
            </a:pPr>
            <a:r>
              <a:rPr lang="en-US" sz="2800" b="1" dirty="0" smtClean="0">
                <a:solidFill>
                  <a:srgbClr val="FFFF00"/>
                </a:solidFill>
              </a:rPr>
              <a:t>Class I Antiarrhythmic Drugs</a:t>
            </a:r>
          </a:p>
          <a:p>
            <a:pPr algn="l" rtl="0" eaLnBrk="1" hangingPunct="1">
              <a:lnSpc>
                <a:spcPct val="90000"/>
              </a:lnSpc>
              <a:buFont typeface="Wingdings" pitchFamily="2" charset="2"/>
              <a:buNone/>
              <a:defRPr/>
            </a:pPr>
            <a:endParaRPr lang="en-US" sz="2800" b="1" dirty="0" smtClean="0">
              <a:solidFill>
                <a:srgbClr val="FFFF00"/>
              </a:solidFill>
            </a:endParaRPr>
          </a:p>
          <a:p>
            <a:pPr algn="l" rtl="0" eaLnBrk="1" hangingPunct="1">
              <a:lnSpc>
                <a:spcPct val="90000"/>
              </a:lnSpc>
              <a:defRPr/>
            </a:pPr>
            <a:r>
              <a:rPr lang="en-US" sz="2800" dirty="0" smtClean="0">
                <a:solidFill>
                  <a:srgbClr val="FFFF00"/>
                </a:solidFill>
              </a:rPr>
              <a:t> Class I </a:t>
            </a:r>
            <a:r>
              <a:rPr lang="en-US" sz="2800" dirty="0" err="1" smtClean="0">
                <a:solidFill>
                  <a:srgbClr val="FFFF00"/>
                </a:solidFill>
              </a:rPr>
              <a:t>antiarrhythmic</a:t>
            </a:r>
            <a:r>
              <a:rPr lang="en-US" sz="2800" dirty="0" smtClean="0">
                <a:solidFill>
                  <a:srgbClr val="FFFF00"/>
                </a:solidFill>
              </a:rPr>
              <a:t> drugs act by blocking voltage-sensitive sodium channels via the same mechanism as local anesthetics.</a:t>
            </a:r>
          </a:p>
          <a:p>
            <a:pPr algn="l" rtl="0" eaLnBrk="1" hangingPunct="1">
              <a:lnSpc>
                <a:spcPct val="90000"/>
              </a:lnSpc>
              <a:defRPr/>
            </a:pPr>
            <a:r>
              <a:rPr lang="en-US" sz="2800" dirty="0" smtClean="0">
                <a:solidFill>
                  <a:srgbClr val="FFFF00"/>
                </a:solidFill>
              </a:rPr>
              <a:t>The decreased rate of entry of sodium slows the rate of rise of Phase 0 of the action potential.    </a:t>
            </a:r>
          </a:p>
          <a:p>
            <a:pPr algn="l" rtl="0" eaLnBrk="1" hangingPunct="1">
              <a:lnSpc>
                <a:spcPct val="90000"/>
              </a:lnSpc>
              <a:defRPr/>
            </a:pPr>
            <a:r>
              <a:rPr lang="en-US" sz="2800" dirty="0" smtClean="0">
                <a:solidFill>
                  <a:srgbClr val="FFFF00"/>
                </a:solidFill>
              </a:rPr>
              <a:t> Class I </a:t>
            </a:r>
            <a:r>
              <a:rPr lang="en-US" sz="2800" dirty="0" err="1" smtClean="0">
                <a:solidFill>
                  <a:srgbClr val="FFFF00"/>
                </a:solidFill>
              </a:rPr>
              <a:t>antiarrhythmic</a:t>
            </a:r>
            <a:r>
              <a:rPr lang="en-US" sz="2800" dirty="0" smtClean="0">
                <a:solidFill>
                  <a:srgbClr val="FFFF00"/>
                </a:solidFill>
              </a:rPr>
              <a:t> drugs, therefore, generally cause a decrease in excitability and conduction velocity.  </a:t>
            </a:r>
          </a:p>
          <a:p>
            <a:pPr algn="l" rtl="0" eaLnBrk="1" hangingPunct="1">
              <a:lnSpc>
                <a:spcPct val="90000"/>
              </a:lnSpc>
              <a:buNone/>
              <a:defRPr/>
            </a:pPr>
            <a:endParaRPr lang="en-US" sz="2800" b="1" i="1" dirty="0" smtClean="0">
              <a:solidFill>
                <a:srgbClr val="FFFF00"/>
              </a:solidFill>
            </a:endParaRPr>
          </a:p>
          <a:p>
            <a:pPr algn="l" rtl="0" eaLnBrk="1" hangingPunct="1">
              <a:lnSpc>
                <a:spcPct val="90000"/>
              </a:lnSpc>
              <a:buNone/>
              <a:defRPr/>
            </a:pPr>
            <a:r>
              <a:rPr lang="en-US" sz="2800" b="1" i="1" dirty="0" smtClean="0">
                <a:solidFill>
                  <a:srgbClr val="FFFF00"/>
                </a:solidFill>
              </a:rPr>
              <a:t>A. Use-dependence</a:t>
            </a:r>
          </a:p>
          <a:p>
            <a:pPr algn="l" rtl="0" eaLnBrk="1" hangingPunct="1">
              <a:lnSpc>
                <a:spcPct val="90000"/>
              </a:lnSpc>
              <a:defRPr/>
            </a:pPr>
            <a:r>
              <a:rPr lang="en-US" sz="2800" dirty="0" smtClean="0">
                <a:solidFill>
                  <a:srgbClr val="FFFF00"/>
                </a:solidFill>
              </a:rPr>
              <a:t>Class I drugs bind more rapidly to open or inactivated sodium channels than to channels that are fully </a:t>
            </a:r>
            <a:r>
              <a:rPr lang="en-US" sz="2800" dirty="0" err="1" smtClean="0">
                <a:solidFill>
                  <a:srgbClr val="FFFF00"/>
                </a:solidFill>
              </a:rPr>
              <a:t>repolarized</a:t>
            </a:r>
            <a:r>
              <a:rPr lang="en-US" sz="2800" dirty="0" smtClean="0">
                <a:solidFill>
                  <a:srgbClr val="FFFF00"/>
                </a:solidFill>
              </a:rPr>
              <a:t> following recovery from the previous depolarization cycle. </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9" name="Rectangle 5"/>
          <p:cNvSpPr>
            <a:spLocks noGrp="1" noChangeArrowheads="1"/>
          </p:cNvSpPr>
          <p:nvPr>
            <p:ph type="title"/>
          </p:nvPr>
        </p:nvSpPr>
        <p:spPr>
          <a:xfrm>
            <a:off x="457200" y="228600"/>
            <a:ext cx="8229600" cy="1020763"/>
          </a:xfrm>
        </p:spPr>
        <p:txBody>
          <a:bodyPr/>
          <a:lstStyle/>
          <a:p>
            <a:pPr eaLnBrk="1" hangingPunct="1">
              <a:defRPr/>
            </a:pPr>
            <a:r>
              <a:rPr lang="en-US" dirty="0" smtClean="0">
                <a:solidFill>
                  <a:srgbClr val="FFFF00"/>
                </a:solidFill>
              </a:rPr>
              <a:t>Implantation of Pacemaker</a:t>
            </a:r>
          </a:p>
        </p:txBody>
      </p:sp>
      <p:pic>
        <p:nvPicPr>
          <p:cNvPr id="27651" name="Picture 4" descr="pacemaker"/>
          <p:cNvPicPr>
            <a:picLocks noGrp="1" noChangeAspect="1" noChangeArrowheads="1" noCrop="1"/>
          </p:cNvPicPr>
          <p:nvPr>
            <p:ph idx="1"/>
          </p:nvPr>
        </p:nvPicPr>
        <p:blipFill>
          <a:blip r:embed="rId2"/>
          <a:srcRect/>
          <a:stretch>
            <a:fillRect/>
          </a:stretch>
        </p:blipFill>
        <p:spPr>
          <a:xfrm>
            <a:off x="1752600" y="1295400"/>
            <a:ext cx="5562600" cy="5291138"/>
          </a:xfr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body" idx="1"/>
          </p:nvPr>
        </p:nvSpPr>
        <p:spPr>
          <a:xfrm>
            <a:off x="0" y="260350"/>
            <a:ext cx="8686800" cy="5865813"/>
          </a:xfrm>
        </p:spPr>
        <p:txBody>
          <a:bodyPr/>
          <a:lstStyle/>
          <a:p>
            <a:pPr algn="l" rtl="0" eaLnBrk="1" hangingPunct="1">
              <a:lnSpc>
                <a:spcPct val="80000"/>
              </a:lnSpc>
              <a:buFont typeface="Wingdings" pitchFamily="2" charset="2"/>
              <a:buNone/>
              <a:defRPr/>
            </a:pPr>
            <a:r>
              <a:rPr lang="en-US" sz="2800" dirty="0" smtClean="0">
                <a:solidFill>
                  <a:srgbClr val="FFFF00"/>
                </a:solidFill>
              </a:rPr>
              <a:t>Class I drugs</a:t>
            </a:r>
          </a:p>
          <a:p>
            <a:pPr algn="l" rtl="0" eaLnBrk="1" hangingPunct="1">
              <a:lnSpc>
                <a:spcPct val="80000"/>
              </a:lnSpc>
              <a:buFont typeface="Wingdings" pitchFamily="2" charset="2"/>
              <a:buNone/>
              <a:defRPr/>
            </a:pPr>
            <a:r>
              <a:rPr lang="en-US" sz="2800" dirty="0" smtClean="0">
                <a:solidFill>
                  <a:srgbClr val="FFFF00"/>
                </a:solidFill>
              </a:rPr>
              <a:t># Class IA agents</a:t>
            </a:r>
          </a:p>
          <a:p>
            <a:pPr algn="l" rtl="0" eaLnBrk="1" hangingPunct="1">
              <a:lnSpc>
                <a:spcPct val="80000"/>
              </a:lnSpc>
              <a:buFontTx/>
              <a:buChar char="-"/>
              <a:defRPr/>
            </a:pPr>
            <a:r>
              <a:rPr lang="en-US" sz="2800" dirty="0" smtClean="0">
                <a:solidFill>
                  <a:srgbClr val="FFFF00"/>
                </a:solidFill>
              </a:rPr>
              <a:t>slow the rate of rise of the action potential (thus slowing conduction)</a:t>
            </a:r>
          </a:p>
          <a:p>
            <a:pPr algn="l" rtl="0" eaLnBrk="1" hangingPunct="1">
              <a:lnSpc>
                <a:spcPct val="80000"/>
              </a:lnSpc>
              <a:buFontTx/>
              <a:buChar char="-"/>
              <a:defRPr/>
            </a:pPr>
            <a:r>
              <a:rPr lang="en-US" sz="2800" dirty="0" smtClean="0">
                <a:solidFill>
                  <a:srgbClr val="FFFF00"/>
                </a:solidFill>
              </a:rPr>
              <a:t> prolong the action potential, and increase the ventricular effective refractory period. </a:t>
            </a:r>
          </a:p>
          <a:p>
            <a:pPr algn="l" rtl="0" eaLnBrk="1" hangingPunct="1">
              <a:lnSpc>
                <a:spcPct val="80000"/>
              </a:lnSpc>
              <a:buFontTx/>
              <a:buChar char="-"/>
              <a:defRPr/>
            </a:pPr>
            <a:r>
              <a:rPr lang="en-US" sz="2800" dirty="0" smtClean="0">
                <a:solidFill>
                  <a:srgbClr val="FFFF00"/>
                </a:solidFill>
              </a:rPr>
              <a:t>They have an intermediate speed of association with activated/inactivated sodium-channels and an intermediate rate of dissociation from resting channels.</a:t>
            </a:r>
          </a:p>
          <a:p>
            <a:pPr algn="l" rtl="0" eaLnBrk="1" hangingPunct="1">
              <a:lnSpc>
                <a:spcPct val="80000"/>
              </a:lnSpc>
              <a:buNone/>
              <a:defRPr/>
            </a:pPr>
            <a:r>
              <a:rPr lang="en-US" sz="2800" dirty="0" smtClean="0">
                <a:solidFill>
                  <a:srgbClr val="FFFF00"/>
                </a:solidFill>
              </a:rPr>
              <a:t># Class IB drugs </a:t>
            </a:r>
          </a:p>
          <a:p>
            <a:pPr algn="l" rtl="0" eaLnBrk="1" hangingPunct="1">
              <a:lnSpc>
                <a:spcPct val="80000"/>
              </a:lnSpc>
              <a:buNone/>
              <a:defRPr/>
            </a:pPr>
            <a:r>
              <a:rPr lang="en-US" sz="2800" dirty="0" smtClean="0">
                <a:solidFill>
                  <a:srgbClr val="FFFF00"/>
                </a:solidFill>
              </a:rPr>
              <a:t>-  They rapidly interact with sodium channels. </a:t>
            </a:r>
          </a:p>
          <a:p>
            <a:pPr algn="l" rtl="0" eaLnBrk="1" hangingPunct="1">
              <a:lnSpc>
                <a:spcPct val="80000"/>
              </a:lnSpc>
              <a:buNone/>
              <a:defRPr/>
            </a:pPr>
            <a:r>
              <a:rPr lang="en-US" sz="2800" dirty="0" smtClean="0">
                <a:solidFill>
                  <a:srgbClr val="FFFF00"/>
                </a:solidFill>
              </a:rPr>
              <a:t># Class IC agents</a:t>
            </a:r>
          </a:p>
          <a:p>
            <a:pPr algn="l" rtl="0" eaLnBrk="1" hangingPunct="1">
              <a:lnSpc>
                <a:spcPct val="80000"/>
              </a:lnSpc>
              <a:buFontTx/>
              <a:buChar char="-"/>
              <a:defRPr/>
            </a:pPr>
            <a:r>
              <a:rPr lang="en-US" sz="2800" dirty="0" smtClean="0">
                <a:solidFill>
                  <a:srgbClr val="FFFF00"/>
                </a:solidFill>
              </a:rPr>
              <a:t>markedly depress the rate of rise of the membrane action potential.</a:t>
            </a:r>
          </a:p>
          <a:p>
            <a:pPr algn="l" rtl="0" eaLnBrk="1" hangingPunct="1">
              <a:lnSpc>
                <a:spcPct val="80000"/>
              </a:lnSpc>
              <a:buFontTx/>
              <a:buChar char="-"/>
              <a:defRPr/>
            </a:pPr>
            <a:r>
              <a:rPr lang="en-US" sz="2800" dirty="0" smtClean="0">
                <a:solidFill>
                  <a:srgbClr val="FFFF00"/>
                </a:solidFill>
              </a:rPr>
              <a:t> They bind slowly to sodium channels.</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body" idx="1"/>
          </p:nvPr>
        </p:nvSpPr>
        <p:spPr>
          <a:xfrm>
            <a:off x="250825" y="0"/>
            <a:ext cx="8893175" cy="6858000"/>
          </a:xfrm>
        </p:spPr>
        <p:txBody>
          <a:bodyPr/>
          <a:lstStyle/>
          <a:p>
            <a:pPr algn="l" rtl="0" eaLnBrk="1" hangingPunct="1">
              <a:lnSpc>
                <a:spcPct val="80000"/>
              </a:lnSpc>
              <a:buFont typeface="Wingdings" pitchFamily="2" charset="2"/>
              <a:buNone/>
              <a:defRPr/>
            </a:pPr>
            <a:r>
              <a:rPr lang="en-US" sz="2800" b="1" i="1" dirty="0" err="1" smtClean="0">
                <a:solidFill>
                  <a:srgbClr val="FFFF00"/>
                </a:solidFill>
              </a:rPr>
              <a:t>Quinidine</a:t>
            </a:r>
            <a:endParaRPr lang="en-US" sz="2800" b="1" i="1" dirty="0" smtClean="0">
              <a:solidFill>
                <a:srgbClr val="FFFF00"/>
              </a:solidFill>
            </a:endParaRPr>
          </a:p>
          <a:p>
            <a:pPr algn="l" rtl="0" eaLnBrk="1" hangingPunct="1">
              <a:lnSpc>
                <a:spcPct val="80000"/>
              </a:lnSpc>
              <a:defRPr/>
            </a:pPr>
            <a:r>
              <a:rPr lang="en-US" sz="2800" i="1" dirty="0" smtClean="0">
                <a:solidFill>
                  <a:srgbClr val="FFFF00"/>
                </a:solidFill>
              </a:rPr>
              <a:t>It is</a:t>
            </a:r>
            <a:r>
              <a:rPr lang="en-US" sz="2800" dirty="0" smtClean="0">
                <a:solidFill>
                  <a:srgbClr val="FFFF00"/>
                </a:solidFill>
              </a:rPr>
              <a:t> IA drug with Class III activity </a:t>
            </a:r>
          </a:p>
          <a:p>
            <a:pPr algn="l" rtl="0" eaLnBrk="1" hangingPunct="1">
              <a:lnSpc>
                <a:spcPct val="80000"/>
              </a:lnSpc>
              <a:defRPr/>
            </a:pPr>
            <a:r>
              <a:rPr lang="en-US" sz="2800" b="1" dirty="0" smtClean="0">
                <a:solidFill>
                  <a:srgbClr val="FFFF00"/>
                </a:solidFill>
              </a:rPr>
              <a:t>Mechanism of action: </a:t>
            </a:r>
          </a:p>
          <a:p>
            <a:pPr algn="l" rtl="0" eaLnBrk="1" hangingPunct="1">
              <a:lnSpc>
                <a:spcPct val="80000"/>
              </a:lnSpc>
              <a:defRPr/>
            </a:pPr>
            <a:r>
              <a:rPr lang="en-US" sz="2800" i="1" dirty="0" err="1" smtClean="0">
                <a:solidFill>
                  <a:srgbClr val="FFFF00"/>
                </a:solidFill>
              </a:rPr>
              <a:t>Quinidine</a:t>
            </a:r>
            <a:r>
              <a:rPr lang="en-US" sz="2800" i="1" dirty="0" smtClean="0">
                <a:solidFill>
                  <a:srgbClr val="FFFF00"/>
                </a:solidFill>
              </a:rPr>
              <a:t>  </a:t>
            </a:r>
            <a:r>
              <a:rPr lang="en-US" sz="2800" dirty="0" smtClean="0">
                <a:solidFill>
                  <a:srgbClr val="FFFF00"/>
                </a:solidFill>
              </a:rPr>
              <a:t>binds to open and inactivated sodium channels and prevents sodium influx,</a:t>
            </a:r>
          </a:p>
          <a:p>
            <a:pPr algn="l" rtl="0" eaLnBrk="1" hangingPunct="1">
              <a:lnSpc>
                <a:spcPct val="80000"/>
              </a:lnSpc>
              <a:defRPr/>
            </a:pPr>
            <a:r>
              <a:rPr lang="en-US" sz="2800" dirty="0" smtClean="0">
                <a:solidFill>
                  <a:srgbClr val="FFFF00"/>
                </a:solidFill>
              </a:rPr>
              <a:t>thus slowing the rapid upstroke during Phase 0 .</a:t>
            </a:r>
          </a:p>
          <a:p>
            <a:pPr algn="l" rtl="0" eaLnBrk="1" hangingPunct="1">
              <a:lnSpc>
                <a:spcPct val="80000"/>
              </a:lnSpc>
              <a:defRPr/>
            </a:pPr>
            <a:r>
              <a:rPr lang="en-US" sz="2800" dirty="0" smtClean="0">
                <a:solidFill>
                  <a:srgbClr val="FFFF00"/>
                </a:solidFill>
              </a:rPr>
              <a:t> It also decreases the slope of Phase 4 spontaneous depolarization and inhibits potassium channels.</a:t>
            </a:r>
          </a:p>
          <a:p>
            <a:pPr algn="l" rtl="0" eaLnBrk="1" hangingPunct="1">
              <a:lnSpc>
                <a:spcPct val="80000"/>
              </a:lnSpc>
              <a:defRPr/>
            </a:pPr>
            <a:r>
              <a:rPr lang="en-US" sz="2800" b="1" dirty="0" smtClean="0">
                <a:solidFill>
                  <a:srgbClr val="FFFF00"/>
                </a:solidFill>
              </a:rPr>
              <a:t>Therapeutic uses:</a:t>
            </a:r>
          </a:p>
          <a:p>
            <a:pPr algn="l" rtl="0" eaLnBrk="1" hangingPunct="1">
              <a:lnSpc>
                <a:spcPct val="80000"/>
              </a:lnSpc>
              <a:defRPr/>
            </a:pPr>
            <a:r>
              <a:rPr lang="en-US" sz="2800" b="1" dirty="0" smtClean="0">
                <a:solidFill>
                  <a:srgbClr val="FFFF00"/>
                </a:solidFill>
              </a:rPr>
              <a:t> </a:t>
            </a:r>
            <a:r>
              <a:rPr lang="en-US" sz="2800" i="1" dirty="0" smtClean="0">
                <a:solidFill>
                  <a:srgbClr val="FFFF00"/>
                </a:solidFill>
              </a:rPr>
              <a:t>used in </a:t>
            </a:r>
            <a:r>
              <a:rPr lang="en-US" sz="2800" dirty="0" smtClean="0">
                <a:solidFill>
                  <a:srgbClr val="FFFF00"/>
                </a:solidFill>
              </a:rPr>
              <a:t>AV-</a:t>
            </a:r>
            <a:r>
              <a:rPr lang="en-US" sz="2800" dirty="0" err="1" smtClean="0">
                <a:solidFill>
                  <a:srgbClr val="FFFF00"/>
                </a:solidFill>
              </a:rPr>
              <a:t>junctional</a:t>
            </a:r>
            <a:r>
              <a:rPr lang="en-US" sz="2800" dirty="0" smtClean="0">
                <a:solidFill>
                  <a:srgbClr val="FFFF00"/>
                </a:solidFill>
              </a:rPr>
              <a:t>, and ventricular </a:t>
            </a:r>
            <a:r>
              <a:rPr lang="en-US" sz="2800" dirty="0" err="1" smtClean="0">
                <a:solidFill>
                  <a:srgbClr val="FFFF00"/>
                </a:solidFill>
              </a:rPr>
              <a:t>tachyarrhythmias</a:t>
            </a:r>
            <a:r>
              <a:rPr lang="en-US" sz="2800" dirty="0" smtClean="0">
                <a:solidFill>
                  <a:srgbClr val="FFFF00"/>
                </a:solidFill>
              </a:rPr>
              <a:t>. </a:t>
            </a:r>
            <a:r>
              <a:rPr lang="en-US" sz="2800" i="1" dirty="0" err="1" smtClean="0">
                <a:solidFill>
                  <a:srgbClr val="FFFF00"/>
                </a:solidFill>
              </a:rPr>
              <a:t>Quinidine</a:t>
            </a:r>
            <a:r>
              <a:rPr lang="en-US" sz="2800" i="1" dirty="0" smtClean="0">
                <a:solidFill>
                  <a:srgbClr val="FFFF00"/>
                </a:solidFill>
              </a:rPr>
              <a:t> </a:t>
            </a:r>
            <a:r>
              <a:rPr lang="en-US" sz="2800" dirty="0" smtClean="0">
                <a:solidFill>
                  <a:srgbClr val="FFFF00"/>
                </a:solidFill>
              </a:rPr>
              <a:t>is used to maintain sinus rhythm after direct-current </a:t>
            </a:r>
            <a:r>
              <a:rPr lang="en-US" sz="2800" dirty="0" err="1" smtClean="0">
                <a:solidFill>
                  <a:srgbClr val="FFFF00"/>
                </a:solidFill>
              </a:rPr>
              <a:t>cardioversion</a:t>
            </a:r>
            <a:r>
              <a:rPr lang="en-US" sz="2800" dirty="0" smtClean="0">
                <a:solidFill>
                  <a:srgbClr val="FFFF00"/>
                </a:solidFill>
              </a:rPr>
              <a:t> of </a:t>
            </a:r>
            <a:r>
              <a:rPr lang="en-US" sz="2800" dirty="0" err="1" smtClean="0">
                <a:solidFill>
                  <a:srgbClr val="FFFF00"/>
                </a:solidFill>
              </a:rPr>
              <a:t>atrial</a:t>
            </a:r>
            <a:r>
              <a:rPr lang="en-US" sz="2800" dirty="0" smtClean="0">
                <a:solidFill>
                  <a:srgbClr val="FFFF00"/>
                </a:solidFill>
              </a:rPr>
              <a:t> flutter or fibrillation and to prevent frequent ventricular tachycardia.</a:t>
            </a:r>
          </a:p>
          <a:p>
            <a:pPr algn="l" rtl="0" eaLnBrk="1" hangingPunct="1">
              <a:lnSpc>
                <a:spcPct val="80000"/>
              </a:lnSpc>
              <a:defRPr/>
            </a:pPr>
            <a:r>
              <a:rPr lang="en-US" sz="2800" b="1" dirty="0" smtClean="0">
                <a:solidFill>
                  <a:srgbClr val="FFFF00"/>
                </a:solidFill>
              </a:rPr>
              <a:t>Adverse effects:</a:t>
            </a:r>
          </a:p>
          <a:p>
            <a:pPr algn="l" rtl="0" eaLnBrk="1" hangingPunct="1">
              <a:lnSpc>
                <a:spcPct val="80000"/>
              </a:lnSpc>
              <a:defRPr/>
            </a:pPr>
            <a:r>
              <a:rPr lang="en-US" sz="2800" b="1" dirty="0" err="1" smtClean="0">
                <a:solidFill>
                  <a:srgbClr val="FFFF00"/>
                </a:solidFill>
              </a:rPr>
              <a:t>Torsde</a:t>
            </a:r>
            <a:r>
              <a:rPr lang="en-US" sz="2800" b="1" dirty="0" smtClean="0">
                <a:solidFill>
                  <a:srgbClr val="FFFF00"/>
                </a:solidFill>
              </a:rPr>
              <a:t> de point, </a:t>
            </a:r>
            <a:r>
              <a:rPr lang="en-US" sz="2800" b="1" dirty="0" err="1" smtClean="0">
                <a:solidFill>
                  <a:srgbClr val="FFFF00"/>
                </a:solidFill>
              </a:rPr>
              <a:t>Asystole</a:t>
            </a:r>
            <a:r>
              <a:rPr lang="en-US" sz="2800" b="1" dirty="0" smtClean="0">
                <a:solidFill>
                  <a:srgbClr val="FFFF00"/>
                </a:solidFill>
              </a:rPr>
              <a:t>, </a:t>
            </a:r>
            <a:r>
              <a:rPr lang="en-US" sz="2800" b="1" dirty="0" err="1" smtClean="0">
                <a:solidFill>
                  <a:srgbClr val="FFFF00"/>
                </a:solidFill>
              </a:rPr>
              <a:t>Anticholinergic</a:t>
            </a:r>
            <a:r>
              <a:rPr lang="en-US" sz="2800" b="1" dirty="0" smtClean="0">
                <a:solidFill>
                  <a:srgbClr val="FFFF00"/>
                </a:solidFill>
              </a:rPr>
              <a:t>, </a:t>
            </a:r>
            <a:r>
              <a:rPr lang="en-US" sz="2800" b="1" dirty="0" err="1" smtClean="0">
                <a:solidFill>
                  <a:srgbClr val="FFFF00"/>
                </a:solidFill>
              </a:rPr>
              <a:t>cinchonism</a:t>
            </a:r>
            <a:endParaRPr lang="en-US" sz="2800" b="1" dirty="0" smtClean="0">
              <a:solidFill>
                <a:srgbClr val="FFFF00"/>
              </a:solidFill>
            </a:endParaRPr>
          </a:p>
          <a:p>
            <a:pPr algn="l" rtl="0" eaLnBrk="1" hangingPunct="1">
              <a:lnSpc>
                <a:spcPct val="80000"/>
              </a:lnSpc>
              <a:buFont typeface="Wingdings" pitchFamily="2" charset="2"/>
              <a:buNone/>
              <a:defRPr/>
            </a:pPr>
            <a:endParaRPr lang="en-US" sz="2800" dirty="0" smtClean="0">
              <a:solidFill>
                <a:srgbClr val="FFFF00"/>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endParaRPr lang="en-US" dirty="0" smtClean="0">
              <a:solidFill>
                <a:srgbClr val="FFFF00"/>
              </a:solidFill>
            </a:endParaRPr>
          </a:p>
        </p:txBody>
      </p:sp>
      <p:pic>
        <p:nvPicPr>
          <p:cNvPr id="48131" name="Picture 4"/>
          <p:cNvPicPr>
            <a:picLocks noGrp="1" noChangeAspect="1" noChangeArrowheads="1"/>
          </p:cNvPicPr>
          <p:nvPr>
            <p:ph type="body" idx="1"/>
          </p:nvPr>
        </p:nvPicPr>
        <p:blipFill>
          <a:blip r:embed="rId2"/>
          <a:srcRect/>
          <a:stretch>
            <a:fillRect/>
          </a:stretch>
        </p:blipFill>
        <p:spPr>
          <a:xfrm>
            <a:off x="2771775" y="404813"/>
            <a:ext cx="4032250" cy="6119812"/>
          </a:xfrm>
          <a:noFill/>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type="body" idx="1"/>
          </p:nvPr>
        </p:nvSpPr>
        <p:spPr>
          <a:xfrm>
            <a:off x="250825" y="0"/>
            <a:ext cx="8893175" cy="6858000"/>
          </a:xfrm>
        </p:spPr>
        <p:txBody>
          <a:bodyPr/>
          <a:lstStyle/>
          <a:p>
            <a:pPr algn="l" rtl="0" eaLnBrk="1" hangingPunct="1">
              <a:lnSpc>
                <a:spcPct val="80000"/>
              </a:lnSpc>
              <a:buFont typeface="Wingdings" pitchFamily="2" charset="2"/>
              <a:buNone/>
              <a:defRPr/>
            </a:pPr>
            <a:r>
              <a:rPr lang="en-US" sz="2800" b="1" i="1" dirty="0" smtClean="0">
                <a:solidFill>
                  <a:srgbClr val="FFFF00"/>
                </a:solidFill>
              </a:rPr>
              <a:t> </a:t>
            </a:r>
            <a:r>
              <a:rPr lang="en-US" sz="2800" b="1" i="1" dirty="0" err="1" smtClean="0">
                <a:solidFill>
                  <a:srgbClr val="FFFF00"/>
                </a:solidFill>
              </a:rPr>
              <a:t>Procainamide</a:t>
            </a:r>
            <a:endParaRPr lang="en-US" sz="2800" b="1" i="1" dirty="0" smtClean="0">
              <a:solidFill>
                <a:srgbClr val="FFFF00"/>
              </a:solidFill>
            </a:endParaRPr>
          </a:p>
          <a:p>
            <a:pPr algn="l" rtl="0" eaLnBrk="1" hangingPunct="1">
              <a:lnSpc>
                <a:spcPct val="80000"/>
              </a:lnSpc>
              <a:defRPr/>
            </a:pPr>
            <a:r>
              <a:rPr lang="en-US" sz="2800" b="1" dirty="0" smtClean="0">
                <a:solidFill>
                  <a:srgbClr val="FFFF00"/>
                </a:solidFill>
              </a:rPr>
              <a:t>Actions: </a:t>
            </a:r>
            <a:r>
              <a:rPr lang="en-US" sz="2800" dirty="0" smtClean="0">
                <a:solidFill>
                  <a:srgbClr val="FFFF00"/>
                </a:solidFill>
              </a:rPr>
              <a:t>This Class IA drug, a derivative of the local anesthetic </a:t>
            </a:r>
            <a:r>
              <a:rPr lang="en-US" sz="2800" i="1" dirty="0" smtClean="0">
                <a:solidFill>
                  <a:srgbClr val="FFFF00"/>
                </a:solidFill>
              </a:rPr>
              <a:t>procaine</a:t>
            </a:r>
            <a:r>
              <a:rPr lang="en-US" sz="2800" dirty="0" smtClean="0">
                <a:solidFill>
                  <a:srgbClr val="FFFF00"/>
                </a:solidFill>
              </a:rPr>
              <a:t>, shows actions similar to those of </a:t>
            </a:r>
            <a:r>
              <a:rPr lang="en-US" sz="2800" i="1" dirty="0" err="1" smtClean="0">
                <a:solidFill>
                  <a:srgbClr val="FFFF00"/>
                </a:solidFill>
              </a:rPr>
              <a:t>quinidine</a:t>
            </a:r>
            <a:r>
              <a:rPr lang="en-US" sz="2800" dirty="0" smtClean="0">
                <a:solidFill>
                  <a:srgbClr val="FFFF00"/>
                </a:solidFill>
              </a:rPr>
              <a:t>.</a:t>
            </a:r>
          </a:p>
          <a:p>
            <a:pPr algn="l" rtl="0" eaLnBrk="1" hangingPunct="1">
              <a:lnSpc>
                <a:spcPct val="80000"/>
              </a:lnSpc>
              <a:defRPr/>
            </a:pPr>
            <a:r>
              <a:rPr lang="en-US" sz="2800" b="1" dirty="0" smtClean="0">
                <a:solidFill>
                  <a:srgbClr val="FFFF00"/>
                </a:solidFill>
              </a:rPr>
              <a:t>Pharmacokinetics: </a:t>
            </a:r>
            <a:endParaRPr lang="en-US" sz="2800" i="1" dirty="0" smtClean="0">
              <a:solidFill>
                <a:srgbClr val="FFFF00"/>
              </a:solidFill>
            </a:endParaRPr>
          </a:p>
          <a:p>
            <a:pPr algn="l" rtl="0" eaLnBrk="1" hangingPunct="1">
              <a:lnSpc>
                <a:spcPct val="80000"/>
              </a:lnSpc>
              <a:defRPr/>
            </a:pPr>
            <a:r>
              <a:rPr lang="en-US" sz="2800" i="1" dirty="0" smtClean="0">
                <a:solidFill>
                  <a:srgbClr val="FFFF00"/>
                </a:solidFill>
              </a:rPr>
              <a:t>It</a:t>
            </a:r>
            <a:r>
              <a:rPr lang="en-US" sz="2800" dirty="0" smtClean="0">
                <a:solidFill>
                  <a:srgbClr val="FFFF00"/>
                </a:solidFill>
              </a:rPr>
              <a:t> is acetylated in the liver to N-</a:t>
            </a:r>
            <a:r>
              <a:rPr lang="en-US" sz="2800" dirty="0" err="1" smtClean="0">
                <a:solidFill>
                  <a:srgbClr val="FFFF00"/>
                </a:solidFill>
              </a:rPr>
              <a:t>acetylprocainamide</a:t>
            </a:r>
            <a:r>
              <a:rPr lang="en-US" sz="2800" dirty="0" smtClean="0">
                <a:solidFill>
                  <a:srgbClr val="FFFF00"/>
                </a:solidFill>
              </a:rPr>
              <a:t> (NAPA).</a:t>
            </a:r>
          </a:p>
          <a:p>
            <a:pPr algn="l" rtl="0" eaLnBrk="1" hangingPunct="1">
              <a:lnSpc>
                <a:spcPct val="80000"/>
              </a:lnSpc>
              <a:defRPr/>
            </a:pPr>
            <a:r>
              <a:rPr lang="en-US" sz="2800" dirty="0" smtClean="0">
                <a:solidFill>
                  <a:srgbClr val="FFFF00"/>
                </a:solidFill>
              </a:rPr>
              <a:t> NAPA has properties of a Class III drug. NAPA is eliminated via the kidney, and dosages of </a:t>
            </a:r>
            <a:r>
              <a:rPr lang="en-US" sz="2800" i="1" dirty="0" err="1" smtClean="0">
                <a:solidFill>
                  <a:srgbClr val="FFFF00"/>
                </a:solidFill>
              </a:rPr>
              <a:t>procainamide</a:t>
            </a:r>
            <a:r>
              <a:rPr lang="en-US" sz="2800" i="1" dirty="0" smtClean="0">
                <a:solidFill>
                  <a:srgbClr val="FFFF00"/>
                </a:solidFill>
              </a:rPr>
              <a:t> </a:t>
            </a:r>
            <a:r>
              <a:rPr lang="en-US" sz="2800" dirty="0" smtClean="0">
                <a:solidFill>
                  <a:srgbClr val="FFFF00"/>
                </a:solidFill>
              </a:rPr>
              <a:t>may need to be adjusted in patients with renal failure.</a:t>
            </a:r>
          </a:p>
          <a:p>
            <a:pPr algn="l" rtl="0" eaLnBrk="1" hangingPunct="1">
              <a:lnSpc>
                <a:spcPct val="80000"/>
              </a:lnSpc>
              <a:defRPr/>
            </a:pPr>
            <a:r>
              <a:rPr lang="en-US" sz="2800" b="1" dirty="0" smtClean="0">
                <a:solidFill>
                  <a:srgbClr val="FFFF00"/>
                </a:solidFill>
              </a:rPr>
              <a:t>Adverse effects: </a:t>
            </a:r>
          </a:p>
          <a:p>
            <a:pPr algn="l" rtl="0" eaLnBrk="1" hangingPunct="1">
              <a:lnSpc>
                <a:spcPct val="80000"/>
              </a:lnSpc>
              <a:defRPr/>
            </a:pPr>
            <a:r>
              <a:rPr lang="en-US" sz="2800" b="1" dirty="0" smtClean="0">
                <a:solidFill>
                  <a:srgbClr val="FFFF00"/>
                </a:solidFill>
              </a:rPr>
              <a:t> </a:t>
            </a:r>
            <a:r>
              <a:rPr lang="en-US" sz="2800" dirty="0" smtClean="0">
                <a:solidFill>
                  <a:srgbClr val="FFFF00"/>
                </a:solidFill>
              </a:rPr>
              <a:t>reversible lupus </a:t>
            </a:r>
            <a:r>
              <a:rPr lang="en-US" sz="2800" dirty="0" err="1" smtClean="0">
                <a:solidFill>
                  <a:srgbClr val="FFFF00"/>
                </a:solidFill>
              </a:rPr>
              <a:t>erythematosus</a:t>
            </a:r>
            <a:r>
              <a:rPr lang="en-US" sz="2800" dirty="0" err="1" smtClean="0">
                <a:solidFill>
                  <a:srgbClr val="FFFF00"/>
                </a:solidFill>
                <a:latin typeface="Arial"/>
              </a:rPr>
              <a:t>“</a:t>
            </a:r>
            <a:r>
              <a:rPr lang="en-US" sz="2800" dirty="0" err="1" smtClean="0">
                <a:solidFill>
                  <a:srgbClr val="FFFF00"/>
                </a:solidFill>
              </a:rPr>
              <a:t>like</a:t>
            </a:r>
            <a:r>
              <a:rPr lang="en-US" sz="2800" dirty="0" smtClean="0">
                <a:solidFill>
                  <a:srgbClr val="FFFF00"/>
                </a:solidFill>
              </a:rPr>
              <a:t> syndrome   </a:t>
            </a:r>
            <a:r>
              <a:rPr lang="en-US" sz="2800" dirty="0" err="1" smtClean="0">
                <a:solidFill>
                  <a:srgbClr val="FFFF00"/>
                </a:solidFill>
              </a:rPr>
              <a:t>asystole</a:t>
            </a:r>
            <a:r>
              <a:rPr lang="en-US" sz="2800" dirty="0" smtClean="0">
                <a:solidFill>
                  <a:srgbClr val="FFFF00"/>
                </a:solidFill>
              </a:rPr>
              <a:t> or induction of ventricular arrhythmias.   depression, hallucination, and psychosis.</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type="body" idx="1"/>
          </p:nvPr>
        </p:nvSpPr>
        <p:spPr>
          <a:xfrm>
            <a:off x="0" y="0"/>
            <a:ext cx="9144000" cy="6126163"/>
          </a:xfrm>
        </p:spPr>
        <p:txBody>
          <a:bodyPr/>
          <a:lstStyle/>
          <a:p>
            <a:pPr algn="l" rtl="0" eaLnBrk="1" hangingPunct="1">
              <a:lnSpc>
                <a:spcPct val="80000"/>
              </a:lnSpc>
              <a:buFont typeface="Wingdings" pitchFamily="2" charset="2"/>
              <a:buNone/>
              <a:defRPr/>
            </a:pPr>
            <a:r>
              <a:rPr lang="en-US" b="1" i="1" dirty="0" err="1" smtClean="0">
                <a:solidFill>
                  <a:srgbClr val="FFFF00"/>
                </a:solidFill>
              </a:rPr>
              <a:t>Disopyramide</a:t>
            </a:r>
            <a:endParaRPr lang="en-US" b="1" i="1" dirty="0" smtClean="0">
              <a:solidFill>
                <a:srgbClr val="FFFF00"/>
              </a:solidFill>
            </a:endParaRPr>
          </a:p>
          <a:p>
            <a:pPr algn="l" rtl="0" eaLnBrk="1" hangingPunct="1">
              <a:lnSpc>
                <a:spcPct val="80000"/>
              </a:lnSpc>
              <a:defRPr/>
            </a:pPr>
            <a:r>
              <a:rPr lang="en-US" b="1" dirty="0" smtClean="0">
                <a:solidFill>
                  <a:srgbClr val="FFFF00"/>
                </a:solidFill>
              </a:rPr>
              <a:t>Actions: </a:t>
            </a:r>
            <a:r>
              <a:rPr lang="en-US" dirty="0" smtClean="0">
                <a:solidFill>
                  <a:srgbClr val="FFFF00"/>
                </a:solidFill>
              </a:rPr>
              <a:t>This Class IA drug shows actions similar to those of </a:t>
            </a:r>
            <a:r>
              <a:rPr lang="en-US" i="1" dirty="0" err="1" smtClean="0">
                <a:solidFill>
                  <a:srgbClr val="FFFF00"/>
                </a:solidFill>
              </a:rPr>
              <a:t>quinidine</a:t>
            </a:r>
            <a:r>
              <a:rPr lang="en-US" dirty="0" smtClean="0">
                <a:solidFill>
                  <a:srgbClr val="FFFF00"/>
                </a:solidFill>
              </a:rPr>
              <a:t>. </a:t>
            </a:r>
            <a:r>
              <a:rPr lang="en-US" i="1" dirty="0" smtClean="0">
                <a:solidFill>
                  <a:srgbClr val="FFFF00"/>
                </a:solidFill>
              </a:rPr>
              <a:t> </a:t>
            </a:r>
          </a:p>
          <a:p>
            <a:pPr algn="l" rtl="0" eaLnBrk="1" hangingPunct="1">
              <a:lnSpc>
                <a:spcPct val="80000"/>
              </a:lnSpc>
              <a:defRPr/>
            </a:pPr>
            <a:r>
              <a:rPr lang="en-US" i="1" dirty="0" err="1" smtClean="0">
                <a:solidFill>
                  <a:srgbClr val="FFFF00"/>
                </a:solidFill>
              </a:rPr>
              <a:t>Disopyramide</a:t>
            </a:r>
            <a:r>
              <a:rPr lang="en-US" i="1" dirty="0" smtClean="0">
                <a:solidFill>
                  <a:srgbClr val="FFFF00"/>
                </a:solidFill>
              </a:rPr>
              <a:t>  </a:t>
            </a:r>
            <a:r>
              <a:rPr lang="en-US" dirty="0" smtClean="0">
                <a:solidFill>
                  <a:srgbClr val="FFFF00"/>
                </a:solidFill>
              </a:rPr>
              <a:t>causes peripheral vasoconstriction. </a:t>
            </a:r>
          </a:p>
          <a:p>
            <a:pPr algn="l" rtl="0" eaLnBrk="1" hangingPunct="1">
              <a:lnSpc>
                <a:spcPct val="80000"/>
              </a:lnSpc>
              <a:defRPr/>
            </a:pPr>
            <a:r>
              <a:rPr lang="en-US" dirty="0" smtClean="0">
                <a:solidFill>
                  <a:srgbClr val="FFFF00"/>
                </a:solidFill>
              </a:rPr>
              <a:t>Used in the treatment of ventricular arrhythmias as an alternative to </a:t>
            </a:r>
            <a:r>
              <a:rPr lang="en-US" i="1" dirty="0" err="1" smtClean="0">
                <a:solidFill>
                  <a:srgbClr val="FFFF00"/>
                </a:solidFill>
              </a:rPr>
              <a:t>procainamide</a:t>
            </a:r>
            <a:r>
              <a:rPr lang="en-US" i="1" dirty="0" smtClean="0">
                <a:solidFill>
                  <a:srgbClr val="FFFF00"/>
                </a:solidFill>
              </a:rPr>
              <a:t> </a:t>
            </a:r>
            <a:r>
              <a:rPr lang="en-US" dirty="0" smtClean="0">
                <a:solidFill>
                  <a:srgbClr val="FFFF00"/>
                </a:solidFill>
              </a:rPr>
              <a:t>or </a:t>
            </a:r>
            <a:r>
              <a:rPr lang="en-US" i="1" dirty="0" err="1" smtClean="0">
                <a:solidFill>
                  <a:srgbClr val="FFFF00"/>
                </a:solidFill>
              </a:rPr>
              <a:t>quinidine</a:t>
            </a:r>
            <a:r>
              <a:rPr lang="en-US" dirty="0" smtClean="0">
                <a:solidFill>
                  <a:srgbClr val="FFFF00"/>
                </a:solidFill>
              </a:rPr>
              <a:t>.  </a:t>
            </a:r>
          </a:p>
          <a:p>
            <a:pPr algn="l" rtl="0" eaLnBrk="1" hangingPunct="1">
              <a:lnSpc>
                <a:spcPct val="80000"/>
              </a:lnSpc>
              <a:buFont typeface="Wingdings" pitchFamily="2" charset="2"/>
              <a:buNone/>
              <a:defRPr/>
            </a:pPr>
            <a:endParaRPr lang="en-US" dirty="0" smtClean="0">
              <a:solidFill>
                <a:srgbClr val="FFFF00"/>
              </a:solidFill>
            </a:endParaRPr>
          </a:p>
          <a:p>
            <a:pPr algn="l" rtl="0" eaLnBrk="1" hangingPunct="1">
              <a:lnSpc>
                <a:spcPct val="80000"/>
              </a:lnSpc>
              <a:defRPr/>
            </a:pPr>
            <a:r>
              <a:rPr lang="en-US" b="1" dirty="0" smtClean="0">
                <a:solidFill>
                  <a:srgbClr val="FFFF00"/>
                </a:solidFill>
              </a:rPr>
              <a:t>Adverse effects: </a:t>
            </a:r>
            <a:r>
              <a:rPr lang="en-US" i="1" dirty="0" err="1" smtClean="0">
                <a:solidFill>
                  <a:srgbClr val="FFFF00"/>
                </a:solidFill>
              </a:rPr>
              <a:t>Disopyramide</a:t>
            </a:r>
            <a:r>
              <a:rPr lang="en-US" i="1" dirty="0" smtClean="0">
                <a:solidFill>
                  <a:srgbClr val="FFFF00"/>
                </a:solidFill>
              </a:rPr>
              <a:t> </a:t>
            </a:r>
            <a:r>
              <a:rPr lang="en-US" dirty="0" smtClean="0">
                <a:solidFill>
                  <a:srgbClr val="FFFF00"/>
                </a:solidFill>
              </a:rPr>
              <a:t>shows effects of </a:t>
            </a:r>
            <a:r>
              <a:rPr lang="en-US" dirty="0" err="1" smtClean="0">
                <a:solidFill>
                  <a:srgbClr val="FFFF00"/>
                </a:solidFill>
              </a:rPr>
              <a:t>anticholinergic</a:t>
            </a:r>
            <a:r>
              <a:rPr lang="en-US" dirty="0" smtClean="0">
                <a:solidFill>
                  <a:srgbClr val="FFFF00"/>
                </a:solidFill>
              </a:rPr>
              <a:t> activity (for example, dry mouth, urinary retention, blurred vision, and constipation).</a:t>
            </a:r>
          </a:p>
          <a:p>
            <a:pPr algn="l" rtl="0" eaLnBrk="1" hangingPunct="1">
              <a:lnSpc>
                <a:spcPct val="80000"/>
              </a:lnSpc>
              <a:defRPr/>
            </a:pPr>
            <a:endParaRPr lang="en-US" dirty="0" smtClean="0">
              <a:solidFill>
                <a:srgbClr val="FFFF00"/>
              </a:solidFill>
            </a:endParaRPr>
          </a:p>
          <a:p>
            <a:pPr algn="l" rtl="0" eaLnBrk="1" hangingPunct="1">
              <a:lnSpc>
                <a:spcPct val="80000"/>
              </a:lnSpc>
              <a:defRPr/>
            </a:pPr>
            <a:endParaRPr lang="en-US" sz="900" dirty="0" smtClean="0">
              <a:solidFill>
                <a:srgbClr val="FFFF00"/>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type="body" idx="1"/>
          </p:nvPr>
        </p:nvSpPr>
        <p:spPr>
          <a:xfrm>
            <a:off x="0" y="0"/>
            <a:ext cx="8686800" cy="6126163"/>
          </a:xfrm>
        </p:spPr>
        <p:txBody>
          <a:bodyPr/>
          <a:lstStyle/>
          <a:p>
            <a:pPr algn="l" rtl="0" eaLnBrk="1" hangingPunct="1">
              <a:lnSpc>
                <a:spcPct val="80000"/>
              </a:lnSpc>
              <a:buFont typeface="Wingdings" pitchFamily="2" charset="2"/>
              <a:buNone/>
              <a:defRPr/>
            </a:pPr>
            <a:r>
              <a:rPr lang="en-US" sz="2800" b="1" i="1" dirty="0" err="1" smtClean="0">
                <a:solidFill>
                  <a:srgbClr val="FFFF00"/>
                </a:solidFill>
              </a:rPr>
              <a:t>Lidocaine</a:t>
            </a:r>
            <a:endParaRPr lang="en-US" sz="2800" b="1" i="1" dirty="0" smtClean="0">
              <a:solidFill>
                <a:srgbClr val="FFFF00"/>
              </a:solidFill>
            </a:endParaRPr>
          </a:p>
          <a:p>
            <a:pPr algn="l" rtl="0" eaLnBrk="1" hangingPunct="1">
              <a:lnSpc>
                <a:spcPct val="80000"/>
              </a:lnSpc>
              <a:defRPr/>
            </a:pPr>
            <a:r>
              <a:rPr lang="en-US" sz="2800" i="1" dirty="0" smtClean="0">
                <a:solidFill>
                  <a:srgbClr val="FFFF00"/>
                </a:solidFill>
              </a:rPr>
              <a:t>It</a:t>
            </a:r>
            <a:r>
              <a:rPr lang="en-US" sz="2800" dirty="0" smtClean="0">
                <a:solidFill>
                  <a:srgbClr val="FFFF00"/>
                </a:solidFill>
              </a:rPr>
              <a:t> is a Class IB drug. </a:t>
            </a:r>
          </a:p>
          <a:p>
            <a:pPr algn="l" rtl="0" eaLnBrk="1" hangingPunct="1">
              <a:lnSpc>
                <a:spcPct val="80000"/>
              </a:lnSpc>
              <a:defRPr/>
            </a:pPr>
            <a:r>
              <a:rPr lang="en-US" sz="2800" b="1" dirty="0" smtClean="0">
                <a:solidFill>
                  <a:srgbClr val="FFFF00"/>
                </a:solidFill>
              </a:rPr>
              <a:t>Therapeutic uses:</a:t>
            </a:r>
          </a:p>
          <a:p>
            <a:pPr algn="l" rtl="0" eaLnBrk="1" hangingPunct="1">
              <a:lnSpc>
                <a:spcPct val="80000"/>
              </a:lnSpc>
              <a:defRPr/>
            </a:pPr>
            <a:r>
              <a:rPr lang="en-US" sz="2800" b="1" dirty="0" smtClean="0">
                <a:solidFill>
                  <a:srgbClr val="FFFF00"/>
                </a:solidFill>
              </a:rPr>
              <a:t>  </a:t>
            </a:r>
            <a:r>
              <a:rPr lang="en-US" sz="2800" i="1" dirty="0" err="1" smtClean="0">
                <a:solidFill>
                  <a:srgbClr val="FFFF00"/>
                </a:solidFill>
              </a:rPr>
              <a:t>Lidocaine</a:t>
            </a:r>
            <a:r>
              <a:rPr lang="en-US" sz="2800" i="1" dirty="0" smtClean="0">
                <a:solidFill>
                  <a:srgbClr val="FFFF00"/>
                </a:solidFill>
              </a:rPr>
              <a:t> </a:t>
            </a:r>
            <a:r>
              <a:rPr lang="en-US" sz="2800" dirty="0" smtClean="0">
                <a:solidFill>
                  <a:srgbClr val="FFFF00"/>
                </a:solidFill>
              </a:rPr>
              <a:t>is useful in treating ventricular arrhythmias arising during myocardial ischemia, such as that experienced during a myocardial infarction.  </a:t>
            </a:r>
          </a:p>
          <a:p>
            <a:pPr algn="l" rtl="0" eaLnBrk="1" hangingPunct="1">
              <a:lnSpc>
                <a:spcPct val="80000"/>
              </a:lnSpc>
              <a:defRPr/>
            </a:pPr>
            <a:r>
              <a:rPr lang="en-US" sz="2800" b="1" dirty="0" smtClean="0">
                <a:solidFill>
                  <a:srgbClr val="FFFF00"/>
                </a:solidFill>
              </a:rPr>
              <a:t>Pharmacokinetics:</a:t>
            </a:r>
          </a:p>
          <a:p>
            <a:pPr algn="l" rtl="0" eaLnBrk="1" hangingPunct="1">
              <a:lnSpc>
                <a:spcPct val="80000"/>
              </a:lnSpc>
              <a:buNone/>
              <a:defRPr/>
            </a:pPr>
            <a:r>
              <a:rPr lang="en-US" sz="2800" b="1" dirty="0" smtClean="0">
                <a:solidFill>
                  <a:srgbClr val="FFFF00"/>
                </a:solidFill>
              </a:rPr>
              <a:t> </a:t>
            </a:r>
            <a:r>
              <a:rPr lang="en-US" sz="2800" i="1" dirty="0" err="1" smtClean="0">
                <a:solidFill>
                  <a:srgbClr val="FFFF00"/>
                </a:solidFill>
              </a:rPr>
              <a:t>Lidocaine</a:t>
            </a:r>
            <a:r>
              <a:rPr lang="en-US" sz="2800" i="1" dirty="0" smtClean="0">
                <a:solidFill>
                  <a:srgbClr val="FFFF00"/>
                </a:solidFill>
              </a:rPr>
              <a:t> </a:t>
            </a:r>
            <a:r>
              <a:rPr lang="en-US" sz="2800" dirty="0" smtClean="0">
                <a:solidFill>
                  <a:srgbClr val="FFFF00"/>
                </a:solidFill>
              </a:rPr>
              <a:t>is given intravenously because of extensive first-pass transformation by the liver,</a:t>
            </a:r>
          </a:p>
          <a:p>
            <a:pPr algn="l" rtl="0" eaLnBrk="1" hangingPunct="1">
              <a:lnSpc>
                <a:spcPct val="80000"/>
              </a:lnSpc>
              <a:defRPr/>
            </a:pPr>
            <a:r>
              <a:rPr lang="en-US" sz="2800" b="1" dirty="0" smtClean="0">
                <a:solidFill>
                  <a:srgbClr val="FFFF00"/>
                </a:solidFill>
              </a:rPr>
              <a:t>Adverse effects: </a:t>
            </a:r>
            <a:r>
              <a:rPr lang="en-US" sz="2800" i="1" dirty="0" err="1" smtClean="0">
                <a:solidFill>
                  <a:srgbClr val="FFFF00"/>
                </a:solidFill>
              </a:rPr>
              <a:t>Lidocaine</a:t>
            </a:r>
            <a:r>
              <a:rPr lang="en-US" sz="2800" i="1" dirty="0" smtClean="0">
                <a:solidFill>
                  <a:srgbClr val="FFFF00"/>
                </a:solidFill>
              </a:rPr>
              <a:t>  </a:t>
            </a:r>
            <a:r>
              <a:rPr lang="en-US" sz="2800" dirty="0" smtClean="0">
                <a:solidFill>
                  <a:srgbClr val="FFFF00"/>
                </a:solidFill>
              </a:rPr>
              <a:t>has a fairly wide toxic-to-therapeutic ratio. It shows little impairment of left ventricular function and has no negative </a:t>
            </a:r>
            <a:r>
              <a:rPr lang="en-US" sz="2800" dirty="0" err="1" smtClean="0">
                <a:solidFill>
                  <a:srgbClr val="FFFF00"/>
                </a:solidFill>
              </a:rPr>
              <a:t>inotropic</a:t>
            </a:r>
            <a:r>
              <a:rPr lang="en-US" sz="2800" dirty="0" smtClean="0">
                <a:solidFill>
                  <a:srgbClr val="FFFF00"/>
                </a:solidFill>
              </a:rPr>
              <a:t> effect</a:t>
            </a:r>
          </a:p>
          <a:p>
            <a:pPr algn="l" rtl="0" eaLnBrk="1" hangingPunct="1">
              <a:lnSpc>
                <a:spcPct val="80000"/>
              </a:lnSpc>
              <a:defRPr/>
            </a:pPr>
            <a:r>
              <a:rPr lang="en-US" sz="2800" dirty="0" smtClean="0">
                <a:solidFill>
                  <a:srgbClr val="FFFF00"/>
                </a:solidFill>
              </a:rPr>
              <a:t> CNS effects include drowsiness, slurred speech, </a:t>
            </a:r>
            <a:r>
              <a:rPr lang="en-US" sz="2800" dirty="0" err="1" smtClean="0">
                <a:solidFill>
                  <a:srgbClr val="FFFF00"/>
                </a:solidFill>
              </a:rPr>
              <a:t>paresthesia</a:t>
            </a:r>
            <a:r>
              <a:rPr lang="en-US" sz="2800" dirty="0" smtClean="0">
                <a:solidFill>
                  <a:srgbClr val="FFFF00"/>
                </a:solidFill>
              </a:rPr>
              <a:t>, agitation, confusion, and convulsions.</a:t>
            </a:r>
          </a:p>
          <a:p>
            <a:pPr algn="l" rtl="0" eaLnBrk="1" hangingPunct="1">
              <a:lnSpc>
                <a:spcPct val="80000"/>
              </a:lnSpc>
              <a:defRPr/>
            </a:pPr>
            <a:r>
              <a:rPr lang="en-US" sz="2800" dirty="0" smtClean="0">
                <a:solidFill>
                  <a:srgbClr val="FFFF00"/>
                </a:solidFill>
              </a:rPr>
              <a:t> Cardiac arrhythmias may also occur.</a:t>
            </a:r>
          </a:p>
          <a:p>
            <a:pPr algn="l" rtl="0" eaLnBrk="1" hangingPunct="1">
              <a:lnSpc>
                <a:spcPct val="80000"/>
              </a:lnSpc>
              <a:defRPr/>
            </a:pPr>
            <a:endParaRPr lang="en-US" sz="800" dirty="0" smtClean="0">
              <a:solidFill>
                <a:srgbClr val="FFFF00"/>
              </a:solidFill>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type="body" idx="1"/>
          </p:nvPr>
        </p:nvSpPr>
        <p:spPr>
          <a:xfrm>
            <a:off x="0" y="0"/>
            <a:ext cx="9144000" cy="6126163"/>
          </a:xfrm>
        </p:spPr>
        <p:txBody>
          <a:bodyPr/>
          <a:lstStyle/>
          <a:p>
            <a:pPr algn="l" rtl="0" eaLnBrk="1" hangingPunct="1">
              <a:lnSpc>
                <a:spcPct val="80000"/>
              </a:lnSpc>
              <a:buFont typeface="Wingdings" pitchFamily="2" charset="2"/>
              <a:buNone/>
              <a:defRPr/>
            </a:pPr>
            <a:r>
              <a:rPr lang="en-US" sz="2800" b="1" i="1" dirty="0" smtClean="0">
                <a:solidFill>
                  <a:srgbClr val="FFFF00"/>
                </a:solidFill>
              </a:rPr>
              <a:t> </a:t>
            </a:r>
            <a:r>
              <a:rPr lang="en-US" sz="2800" b="1" i="1" dirty="0" err="1" smtClean="0">
                <a:solidFill>
                  <a:srgbClr val="FFFF00"/>
                </a:solidFill>
              </a:rPr>
              <a:t>Mexiletine</a:t>
            </a:r>
            <a:r>
              <a:rPr lang="en-US" sz="2800" b="1" i="1" dirty="0" smtClean="0">
                <a:solidFill>
                  <a:srgbClr val="FFFF00"/>
                </a:solidFill>
              </a:rPr>
              <a:t> and </a:t>
            </a:r>
            <a:r>
              <a:rPr lang="en-US" sz="2800" b="1" i="1" dirty="0" err="1" smtClean="0">
                <a:solidFill>
                  <a:srgbClr val="FFFF00"/>
                </a:solidFill>
              </a:rPr>
              <a:t>tocainide</a:t>
            </a:r>
            <a:endParaRPr lang="en-US" sz="2800" b="1" i="1" dirty="0" smtClean="0">
              <a:solidFill>
                <a:srgbClr val="FFFF00"/>
              </a:solidFill>
            </a:endParaRPr>
          </a:p>
          <a:p>
            <a:pPr algn="l" rtl="0" eaLnBrk="1" hangingPunct="1">
              <a:lnSpc>
                <a:spcPct val="80000"/>
              </a:lnSpc>
              <a:defRPr/>
            </a:pPr>
            <a:r>
              <a:rPr lang="en-US" sz="2800" dirty="0" smtClean="0">
                <a:solidFill>
                  <a:srgbClr val="FFFF00"/>
                </a:solidFill>
              </a:rPr>
              <a:t>These Class IB drugs have actions similar to those of </a:t>
            </a:r>
            <a:r>
              <a:rPr lang="en-US" sz="2800" i="1" dirty="0" err="1" smtClean="0">
                <a:solidFill>
                  <a:srgbClr val="FFFF00"/>
                </a:solidFill>
              </a:rPr>
              <a:t>lidocaine</a:t>
            </a:r>
            <a:r>
              <a:rPr lang="en-US" sz="2800" dirty="0" smtClean="0">
                <a:solidFill>
                  <a:srgbClr val="FFFF00"/>
                </a:solidFill>
              </a:rPr>
              <a:t>, and they can be administered orally. </a:t>
            </a:r>
          </a:p>
          <a:p>
            <a:pPr algn="l" rtl="0" eaLnBrk="1" hangingPunct="1">
              <a:lnSpc>
                <a:spcPct val="80000"/>
              </a:lnSpc>
              <a:defRPr/>
            </a:pPr>
            <a:r>
              <a:rPr lang="en-US" sz="2800" i="1" dirty="0" err="1" smtClean="0">
                <a:solidFill>
                  <a:srgbClr val="FFFF00"/>
                </a:solidFill>
              </a:rPr>
              <a:t>Mexiletine</a:t>
            </a:r>
            <a:r>
              <a:rPr lang="en-US" sz="2800" i="1" dirty="0" smtClean="0">
                <a:solidFill>
                  <a:srgbClr val="FFFF00"/>
                </a:solidFill>
              </a:rPr>
              <a:t> </a:t>
            </a:r>
            <a:r>
              <a:rPr lang="en-US" sz="2800" dirty="0" smtClean="0">
                <a:solidFill>
                  <a:srgbClr val="FFFF00"/>
                </a:solidFill>
              </a:rPr>
              <a:t> is used for chronic treatment of ventricular arrhythmias associated with previous myocardial infarction.</a:t>
            </a:r>
          </a:p>
          <a:p>
            <a:pPr algn="l" rtl="0" eaLnBrk="1" hangingPunct="1">
              <a:lnSpc>
                <a:spcPct val="80000"/>
              </a:lnSpc>
              <a:defRPr/>
            </a:pPr>
            <a:r>
              <a:rPr lang="en-US" sz="2800" dirty="0" smtClean="0">
                <a:solidFill>
                  <a:srgbClr val="FFFF00"/>
                </a:solidFill>
              </a:rPr>
              <a:t> </a:t>
            </a:r>
            <a:r>
              <a:rPr lang="en-US" sz="2800" i="1" dirty="0" err="1" smtClean="0">
                <a:solidFill>
                  <a:srgbClr val="FFFF00"/>
                </a:solidFill>
              </a:rPr>
              <a:t>Tocainide</a:t>
            </a:r>
            <a:r>
              <a:rPr lang="en-US" sz="2800" i="1" dirty="0" smtClean="0">
                <a:solidFill>
                  <a:srgbClr val="FFFF00"/>
                </a:solidFill>
              </a:rPr>
              <a:t> </a:t>
            </a:r>
            <a:r>
              <a:rPr lang="en-US" sz="2800" dirty="0" smtClean="0">
                <a:solidFill>
                  <a:srgbClr val="FFFF00"/>
                </a:solidFill>
              </a:rPr>
              <a:t>is used for treatment of ventricular </a:t>
            </a:r>
            <a:r>
              <a:rPr lang="en-US" sz="2800" dirty="0" err="1" smtClean="0">
                <a:solidFill>
                  <a:srgbClr val="FFFF00"/>
                </a:solidFill>
              </a:rPr>
              <a:t>tachyarrhythmias</a:t>
            </a:r>
            <a:endParaRPr lang="en-US" sz="2800" dirty="0" smtClean="0">
              <a:solidFill>
                <a:srgbClr val="FFFF00"/>
              </a:solidFill>
            </a:endParaRPr>
          </a:p>
          <a:p>
            <a:pPr algn="l" rtl="0" eaLnBrk="1" hangingPunct="1">
              <a:lnSpc>
                <a:spcPct val="80000"/>
              </a:lnSpc>
              <a:defRPr/>
            </a:pPr>
            <a:r>
              <a:rPr lang="en-US" sz="2800" dirty="0" smtClean="0">
                <a:solidFill>
                  <a:srgbClr val="FFFF00"/>
                </a:solidFill>
              </a:rPr>
              <a:t> </a:t>
            </a:r>
            <a:r>
              <a:rPr lang="en-US" sz="2800" i="1" dirty="0" err="1" smtClean="0">
                <a:solidFill>
                  <a:srgbClr val="FFFF00"/>
                </a:solidFill>
              </a:rPr>
              <a:t>Tocainide</a:t>
            </a:r>
            <a:r>
              <a:rPr lang="en-US" sz="2800" i="1" dirty="0" smtClean="0">
                <a:solidFill>
                  <a:srgbClr val="FFFF00"/>
                </a:solidFill>
              </a:rPr>
              <a:t>  causes  </a:t>
            </a:r>
            <a:r>
              <a:rPr lang="en-US" sz="2800" dirty="0" smtClean="0">
                <a:solidFill>
                  <a:srgbClr val="FFFF00"/>
                </a:solidFill>
              </a:rPr>
              <a:t>pulmonary fibrosis.</a:t>
            </a:r>
          </a:p>
          <a:p>
            <a:pPr algn="l" rtl="0" eaLnBrk="1" hangingPunct="1">
              <a:lnSpc>
                <a:spcPct val="80000"/>
              </a:lnSpc>
              <a:buFont typeface="Wingdings" pitchFamily="2" charset="2"/>
              <a:buNone/>
              <a:defRPr/>
            </a:pPr>
            <a:r>
              <a:rPr lang="en-US" sz="2800" b="1" i="1" dirty="0" err="1" smtClean="0">
                <a:solidFill>
                  <a:srgbClr val="FFFF00"/>
                </a:solidFill>
              </a:rPr>
              <a:t>Flecainide</a:t>
            </a:r>
            <a:r>
              <a:rPr lang="en-US" sz="2800" b="1" i="1" dirty="0" smtClean="0">
                <a:solidFill>
                  <a:srgbClr val="FFFF00"/>
                </a:solidFill>
              </a:rPr>
              <a:t> </a:t>
            </a:r>
            <a:r>
              <a:rPr lang="en-US" sz="2800" i="1" dirty="0" smtClean="0">
                <a:solidFill>
                  <a:srgbClr val="FFFF00"/>
                </a:solidFill>
              </a:rPr>
              <a:t>It</a:t>
            </a:r>
            <a:r>
              <a:rPr lang="en-US" sz="2800" dirty="0" smtClean="0">
                <a:solidFill>
                  <a:srgbClr val="FFFF00"/>
                </a:solidFill>
              </a:rPr>
              <a:t> is a Class IC drug.  </a:t>
            </a:r>
          </a:p>
          <a:p>
            <a:pPr algn="l" rtl="0" eaLnBrk="1" hangingPunct="1">
              <a:lnSpc>
                <a:spcPct val="80000"/>
              </a:lnSpc>
              <a:defRPr/>
            </a:pPr>
            <a:r>
              <a:rPr lang="en-US" sz="2800" b="1" dirty="0" smtClean="0">
                <a:solidFill>
                  <a:srgbClr val="FFFF00"/>
                </a:solidFill>
              </a:rPr>
              <a:t>Therapeutic uses: </a:t>
            </a:r>
          </a:p>
          <a:p>
            <a:pPr algn="l" rtl="0" eaLnBrk="1" hangingPunct="1">
              <a:lnSpc>
                <a:spcPct val="80000"/>
              </a:lnSpc>
              <a:defRPr/>
            </a:pPr>
            <a:r>
              <a:rPr lang="en-US" sz="2800" dirty="0" smtClean="0">
                <a:solidFill>
                  <a:srgbClr val="FFFF00"/>
                </a:solidFill>
              </a:rPr>
              <a:t> in treating refractory ventricular arrhythmias. It is particularly useful in suppressing premature ventricular contraction. </a:t>
            </a:r>
          </a:p>
          <a:p>
            <a:pPr algn="l" rtl="0" eaLnBrk="1" hangingPunct="1">
              <a:lnSpc>
                <a:spcPct val="80000"/>
              </a:lnSpc>
              <a:defRPr/>
            </a:pPr>
            <a:r>
              <a:rPr lang="en-US" sz="2800" i="1" dirty="0" err="1" smtClean="0">
                <a:solidFill>
                  <a:srgbClr val="FFFF00"/>
                </a:solidFill>
              </a:rPr>
              <a:t>Flecainide</a:t>
            </a:r>
            <a:r>
              <a:rPr lang="en-US" sz="2800" i="1" dirty="0" smtClean="0">
                <a:solidFill>
                  <a:srgbClr val="FFFF00"/>
                </a:solidFill>
              </a:rPr>
              <a:t> </a:t>
            </a:r>
            <a:r>
              <a:rPr lang="en-US" sz="2800" dirty="0" smtClean="0">
                <a:solidFill>
                  <a:srgbClr val="FFFF00"/>
                </a:solidFill>
              </a:rPr>
              <a:t>has a negative </a:t>
            </a:r>
            <a:r>
              <a:rPr lang="en-US" sz="2800" dirty="0" err="1" smtClean="0">
                <a:solidFill>
                  <a:srgbClr val="FFFF00"/>
                </a:solidFill>
              </a:rPr>
              <a:t>inotropic</a:t>
            </a:r>
            <a:r>
              <a:rPr lang="en-US" sz="2800" dirty="0" smtClean="0">
                <a:solidFill>
                  <a:srgbClr val="FFFF00"/>
                </a:solidFill>
              </a:rPr>
              <a:t> effect and can aggravate congestive heart failure.</a:t>
            </a:r>
          </a:p>
          <a:p>
            <a:pPr algn="l" rtl="0" eaLnBrk="1" hangingPunct="1">
              <a:lnSpc>
                <a:spcPct val="80000"/>
              </a:lnSpc>
              <a:defRPr/>
            </a:pPr>
            <a:r>
              <a:rPr lang="en-US" sz="2800" b="1" i="1" dirty="0" smtClean="0">
                <a:solidFill>
                  <a:srgbClr val="FFFF00"/>
                </a:solidFill>
              </a:rPr>
              <a:t> </a:t>
            </a:r>
            <a:r>
              <a:rPr lang="en-US" sz="2800" b="1" i="1" dirty="0" err="1" smtClean="0">
                <a:solidFill>
                  <a:srgbClr val="FFFF00"/>
                </a:solidFill>
              </a:rPr>
              <a:t>Propafenone</a:t>
            </a:r>
            <a:r>
              <a:rPr lang="en-US" sz="2800" b="1" i="1" dirty="0" smtClean="0">
                <a:solidFill>
                  <a:srgbClr val="FFFF00"/>
                </a:solidFill>
              </a:rPr>
              <a:t>: </a:t>
            </a:r>
            <a:r>
              <a:rPr lang="en-US" sz="2800" dirty="0" smtClean="0">
                <a:solidFill>
                  <a:srgbClr val="FFFF00"/>
                </a:solidFill>
              </a:rPr>
              <a:t> Class IC  similar  </a:t>
            </a:r>
            <a:r>
              <a:rPr lang="en-US" sz="2800" i="1" dirty="0" err="1" smtClean="0">
                <a:solidFill>
                  <a:srgbClr val="FFFF00"/>
                </a:solidFill>
              </a:rPr>
              <a:t>flecainide</a:t>
            </a:r>
            <a:r>
              <a:rPr lang="en-US" sz="2800" dirty="0" smtClean="0">
                <a:solidFill>
                  <a:srgbClr val="FFFF00"/>
                </a:solidFill>
              </a:rPr>
              <a:t>. </a:t>
            </a:r>
            <a:r>
              <a:rPr lang="en-US" sz="2800" i="1" dirty="0" smtClean="0">
                <a:solidFill>
                  <a:srgbClr val="FFFF00"/>
                </a:solidFill>
              </a:rPr>
              <a:t> </a:t>
            </a:r>
            <a:endParaRPr lang="en-US" sz="2800" dirty="0" smtClean="0">
              <a:solidFill>
                <a:srgbClr val="FFFF00"/>
              </a:solidFill>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Balance">
  <a:themeElements>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Balance">
      <a:majorFont>
        <a:latin typeface="Arial"/>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Balance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Balance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Balance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lance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Balance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Balanc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Balanc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Balanc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1447</TotalTime>
  <Words>1421</Words>
  <Application>Microsoft Office PowerPoint</Application>
  <PresentationFormat>On-screen Show (4:3)</PresentationFormat>
  <Paragraphs>146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Balance</vt:lpstr>
      <vt:lpstr>Antiarrhythmic Drugs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Pacemakers</vt:lpstr>
      <vt:lpstr>Implantation of Pacemaker</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 Cardiac contraction   The force of contraction of the cardiac muscle is directly related to the concentration of free (unbound) cytosolic calcium. Therefore, agents that increase these calcium levels (or that increase the sensitivity of the contractile machinery to calcium) result in an increased force of contraction (inotropic effect).    Sources of free intracellular calcium:  The first is from outside the cell, where opening of voltage-sensitive calcium channels causes an immediate rise in free cytosolic calcium.  Calcium may aslo enter by exchange with sodium.  Calcium is also released from the sarcoplasmic reticulum and mitochondria, which further increases the cytosolic level of calcium (Figure 16.3).     Figure 16.2 Action potential of a Purkinje fiber. ATPase = adenosine triphosphatase. a. Figure 16.3 Ion movements during the contraction of cardiac muscle. ATPase = adenosine triphosphatase. Uptake of calcium by the sarcoplasmic reticulum and mitochondria: Calcium is also recaptured by the sarcoplasmic reticulum and the mitochondria. More than 99 percent of the intracellular calcium is located in these organelles, and even a modest shift between these stores and free calcium can lead to large changes in the concentration of free cytosolic calcium. C. Compensatory physiological responses in HF The failing heart evokes three major compensatory mechanisms to enhance cardiac output (Figure 16.4). Although initially beneficial, these alterations ultimately result in further deterioration of cardiac function. Increased sympathetic activity: Baroreceptors sense a decrease in blood pressure and activate the sympathetic nervous system which stimulates خ²آ²-adrenergic receptors in the heart.  This results in an increased heart rate and a greater force of contraction of the heart muscle (see Figure 16.4).  In addition, vasoconstriction (خ±1-mediated) enhances venous return and increases cardiac preload.  These compensatory responses increase the work of the heart and, therefore, can contribute to further decline in cardiac function. 1. Activa</dc:title>
  <dc:creator>User</dc:creator>
  <cp:lastModifiedBy>lenovo e550</cp:lastModifiedBy>
  <cp:revision>19</cp:revision>
  <dcterms:created xsi:type="dcterms:W3CDTF">2010-03-21T18:50:36Z</dcterms:created>
  <dcterms:modified xsi:type="dcterms:W3CDTF">2021-02-11T22:39:49Z</dcterms:modified>
</cp:coreProperties>
</file>