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32" r:id="rId3"/>
    <p:sldMasterId id="2147483756" r:id="rId4"/>
  </p:sldMasterIdLst>
  <p:notesMasterIdLst>
    <p:notesMasterId r:id="rId30"/>
  </p:notesMasterIdLst>
  <p:handoutMasterIdLst>
    <p:handoutMasterId r:id="rId31"/>
  </p:handoutMasterIdLst>
  <p:sldIdLst>
    <p:sldId id="272" r:id="rId5"/>
    <p:sldId id="315" r:id="rId6"/>
    <p:sldId id="316" r:id="rId7"/>
    <p:sldId id="287" r:id="rId8"/>
    <p:sldId id="275" r:id="rId9"/>
    <p:sldId id="318" r:id="rId10"/>
    <p:sldId id="288" r:id="rId11"/>
    <p:sldId id="310" r:id="rId12"/>
    <p:sldId id="291" r:id="rId13"/>
    <p:sldId id="312" r:id="rId14"/>
    <p:sldId id="297" r:id="rId15"/>
    <p:sldId id="314" r:id="rId16"/>
    <p:sldId id="292" r:id="rId17"/>
    <p:sldId id="293" r:id="rId18"/>
    <p:sldId id="294" r:id="rId19"/>
    <p:sldId id="299" r:id="rId20"/>
    <p:sldId id="301" r:id="rId21"/>
    <p:sldId id="260" r:id="rId22"/>
    <p:sldId id="261" r:id="rId23"/>
    <p:sldId id="277" r:id="rId24"/>
    <p:sldId id="278" r:id="rId25"/>
    <p:sldId id="320" r:id="rId26"/>
    <p:sldId id="319" r:id="rId27"/>
    <p:sldId id="308" r:id="rId28"/>
    <p:sldId id="256" r:id="rId29"/>
  </p:sldIdLst>
  <p:sldSz cx="12192000" cy="6858000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rCCIRJObrxj4DMhW1hEcg==" hashData="o3qOFdrBbojHBcFzF4Ho7E/Mt5s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B8BDC0"/>
    <a:srgbClr val="90A8BA"/>
    <a:srgbClr val="7B99AD"/>
    <a:srgbClr val="6788A1"/>
    <a:srgbClr val="FFFF66"/>
    <a:srgbClr val="00003E"/>
    <a:srgbClr val="000032"/>
    <a:srgbClr val="66FF33"/>
    <a:srgbClr val="00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33925" autoAdjust="0"/>
  </p:normalViewPr>
  <p:slideViewPr>
    <p:cSldViewPr>
      <p:cViewPr varScale="1">
        <p:scale>
          <a:sx n="84" d="100"/>
          <a:sy n="84" d="100"/>
        </p:scale>
        <p:origin x="55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1" y="0"/>
            <a:ext cx="4036007" cy="342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98DBF-CC56-442D-8B9A-FF0A72070F5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341"/>
            <a:ext cx="4036007" cy="342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1" y="6514341"/>
            <a:ext cx="4036007" cy="342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838DA-211C-4589-B4B6-FF380781A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60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1" y="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0E102-60EA-4CB2-A5E4-7087215B823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1725" y="514350"/>
            <a:ext cx="4570413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268EB-D0BD-4B22-9144-6F685947D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4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71725" y="514350"/>
            <a:ext cx="4570413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BD075D-1FF5-43B8-AAD4-FD693B124F68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71725" y="514350"/>
            <a:ext cx="4570413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1D527-5147-48C8-9D1C-915D07A249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71725" y="514350"/>
            <a:ext cx="4570413" cy="25717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5277856" y="651510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FA475A-CFAB-47CD-8428-6668BFFA9A20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71725" y="514350"/>
            <a:ext cx="4570413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7F13FF-1995-43E1-BC4F-1D2BB210FC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71725" y="514350"/>
            <a:ext cx="4570413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CF26E-0477-4F8C-8BBF-C82FAB62FB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C2979-3805-4AAE-8784-1936C2FFAB68}" type="slidenum">
              <a:rPr lang="en-GB"/>
              <a:pPr/>
              <a:t>20</a:t>
            </a:fld>
            <a:endParaRPr lang="en-GB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71725" y="514350"/>
            <a:ext cx="4570413" cy="257175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100000"/>
              </a:spcAft>
            </a:pPr>
            <a:r>
              <a:rPr lang="en-GB" sz="1800"/>
              <a:t>Antivirals</a:t>
            </a:r>
          </a:p>
          <a:p>
            <a:pPr>
              <a:spcAft>
                <a:spcPct val="100000"/>
              </a:spcAft>
            </a:pPr>
            <a:r>
              <a:rPr lang="en-GB" sz="1800"/>
              <a:t>Vaccines and immunisation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8240C-06A7-4C5E-B262-20A59E40739E}" type="slidenum">
              <a:rPr lang="en-GB"/>
              <a:pPr/>
              <a:t>21</a:t>
            </a:fld>
            <a:endParaRPr lang="en-GB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71725" y="514350"/>
            <a:ext cx="4570413" cy="257175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Attachment/Entry</a:t>
            </a:r>
          </a:p>
          <a:p>
            <a:pPr lvl="1"/>
            <a:r>
              <a:rPr lang="en-GB"/>
              <a:t>Picornaviruses</a:t>
            </a:r>
          </a:p>
          <a:p>
            <a:r>
              <a:rPr lang="en-GB"/>
              <a:t>Nucleic acid replication</a:t>
            </a:r>
          </a:p>
          <a:p>
            <a:pPr lvl="1"/>
            <a:r>
              <a:rPr lang="en-GB"/>
              <a:t>Human immunoideficiency virus (AZT)</a:t>
            </a:r>
          </a:p>
          <a:p>
            <a:pPr lvl="1"/>
            <a:r>
              <a:rPr lang="en-GB"/>
              <a:t>Herpes simplex virus (Acyclovir)</a:t>
            </a:r>
          </a:p>
          <a:p>
            <a:r>
              <a:rPr lang="en-GB"/>
              <a:t>Virus protein processing</a:t>
            </a:r>
          </a:p>
          <a:p>
            <a:pPr lvl="1"/>
            <a:r>
              <a:rPr lang="en-GB"/>
              <a:t>HIV (Protease inhbitors)</a:t>
            </a:r>
          </a:p>
          <a:p>
            <a:r>
              <a:rPr lang="en-GB"/>
              <a:t>Virus maturation</a:t>
            </a:r>
          </a:p>
          <a:p>
            <a:pPr lvl="1"/>
            <a:r>
              <a:rPr lang="en-GB"/>
              <a:t>Influenza A virus (Neuraminidase blockers)</a:t>
            </a:r>
          </a:p>
          <a:p>
            <a:pPr lvl="1"/>
            <a:endParaRPr lang="en-GB"/>
          </a:p>
          <a:p>
            <a:pPr lvl="1"/>
            <a:r>
              <a:rPr lang="en-GB"/>
              <a:t>Problems of antivruals</a:t>
            </a:r>
          </a:p>
          <a:p>
            <a:pPr lvl="1"/>
            <a:r>
              <a:rPr lang="en-GB"/>
              <a:t>Dificuly in finding a virus specific site against which to direct the antivrial</a:t>
            </a:r>
          </a:p>
          <a:p>
            <a:pPr lvl="1"/>
            <a:r>
              <a:rPr lang="en-GB"/>
              <a:t>As with the use of antiiotics – resistant mutant scan be readily generated that are resistant to antiirals – this is particuarly a problem with those against HIV where the drug has to be used for prolonged periods of time.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21" y="6426206"/>
            <a:ext cx="3759199" cy="126999"/>
          </a:xfrm>
        </p:spPr>
        <p:txBody>
          <a:bodyPr/>
          <a:lstStyle/>
          <a:p>
            <a:fld id="{C91608AA-1908-455E-99E9-D1C6E5EE234A}" type="datetime1">
              <a:rPr lang="en-US" smtClean="0"/>
              <a:t>11/13/2018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3" y="6296248"/>
            <a:ext cx="3761316" cy="1524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5B94-2D33-4D88-9C5B-3DEC705694AB}" type="datetime1">
              <a:rPr lang="en-US" smtClean="0"/>
              <a:t>11/13/2018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065-F862-46B1-9C8A-2A8B0DF46F27}" type="datetime1">
              <a:rPr lang="en-US" smtClean="0"/>
              <a:t>11/13/2018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21" y="6426206"/>
            <a:ext cx="3759199" cy="126999"/>
          </a:xfrm>
        </p:spPr>
        <p:txBody>
          <a:bodyPr/>
          <a:lstStyle/>
          <a:p>
            <a:fld id="{C8AB5080-E36E-4C70-87A5-31EAB0622CB7}" type="datetime1">
              <a:rPr lang="en-US" smtClean="0"/>
              <a:t>11/13/2018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3" y="6296248"/>
            <a:ext cx="3761316" cy="1524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5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17A3-2A86-4BB5-BB26-4EF549C8C28C}" type="datetime1">
              <a:rPr lang="en-US" smtClean="0"/>
              <a:t>11/13/2018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21" y="6426206"/>
            <a:ext cx="3759199" cy="126999"/>
          </a:xfrm>
        </p:spPr>
        <p:txBody>
          <a:bodyPr/>
          <a:lstStyle/>
          <a:p>
            <a:fld id="{D72FC12D-E3E2-492A-B4B4-10AAB14C596E}" type="datetime1">
              <a:rPr lang="en-US" smtClean="0"/>
              <a:t>11/13/2018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3" y="6296248"/>
            <a:ext cx="3761316" cy="1524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3" y="3578229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5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A8C8-526A-48DB-8639-45D1DDBA0C55}" type="datetime1">
              <a:rPr lang="en-US" smtClean="0"/>
              <a:t>11/13/2018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5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5C1B-A102-48CF-AF39-969D123BEC49}" type="datetime1">
              <a:rPr lang="en-US" smtClean="0"/>
              <a:t>11/13/2018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B85-5282-47EA-81C2-378D0845BB66}" type="datetime1">
              <a:rPr lang="en-US" smtClean="0"/>
              <a:t>11/13/2018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6A99-C86D-459E-A0DD-809F8E463A85}" type="datetime1">
              <a:rPr lang="en-US" smtClean="0"/>
              <a:t>11/13/2018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5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B304-F951-406D-B0D9-B6A951CF5937}" type="datetime1">
              <a:rPr lang="en-US" smtClean="0"/>
              <a:t>11/13/2018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5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2D1B-4D16-416F-BF64-D817C81D3D9B}" type="datetime1">
              <a:rPr lang="en-US" smtClean="0"/>
              <a:t>11/13/2018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3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035E-43D4-4469-80F7-21AE9F72165C}" type="datetime1">
              <a:rPr lang="en-US" smtClean="0"/>
              <a:t>11/13/2018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42F9-68E6-419E-B5A3-3E28DC3D238D}" type="datetime1">
              <a:rPr lang="en-US" smtClean="0"/>
              <a:t>11/13/2018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2C77-7CF0-4DA6-8208-0F7076EFC2A3}" type="datetime1">
              <a:rPr lang="en-US" smtClean="0"/>
              <a:t>11/13/2018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90BB-B0DA-45C2-A586-E5CBB7C95091}" type="datetime1">
              <a:rPr lang="en-US" smtClean="0"/>
              <a:t>11/13/2018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681F-FC85-4729-84FA-E1793F89E08C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2E36-FEF0-4BC0-B30C-CE6C0961DD58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8D3A-784C-4A56-852E-A173F189C2CD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59762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495E-4C2A-4938-B028-E0015DA497B4}" type="datetime1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474B-89AC-4D08-B16F-A0E25642D4C2}" type="datetime1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804-A004-44BB-A6C8-7DE7AF655C88}" type="datetime1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21" y="6426206"/>
            <a:ext cx="3759199" cy="126999"/>
          </a:xfrm>
        </p:spPr>
        <p:txBody>
          <a:bodyPr/>
          <a:lstStyle/>
          <a:p>
            <a:fld id="{D68BDF65-5C99-490F-B9B2-13A40928FEFA}" type="datetime1">
              <a:rPr lang="en-US" smtClean="0"/>
              <a:t>11/13/2018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3" y="6296248"/>
            <a:ext cx="3761316" cy="1524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3" y="3578229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6619-05A2-4A5C-9569-2B696EBB413E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2487-8EFC-4BC8-B324-E8D76B2D8AD5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5"/>
            <a:ext cx="812800" cy="365125"/>
          </a:xfrm>
        </p:spPr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012-8C8C-4BBE-9014-3E3D33A6034E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E3C-E478-499F-A709-ED2E20F97C85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AB5080-E36E-4C70-87A5-31EAB0622CB7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42136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17A3-2A86-4BB5-BB26-4EF549C8C28C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0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2FC12D-E3E2-492A-B4B4-10AAB14C596E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45449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A8C8-526A-48DB-8639-45D1DDBA0C55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79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5C1B-A102-48CF-AF39-969D123BEC49}" type="datetime1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77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B85-5282-47EA-81C2-378D0845BB66}" type="datetime1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5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0DFF-2EFB-4B1F-9F4E-2C973B1B9032}" type="datetime1">
              <a:rPr lang="en-US" smtClean="0"/>
              <a:t>11/13/2018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A6A99-C86D-459E-A0DD-809F8E463A85}" type="datetime1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68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7EB304-F951-406D-B0D9-B6A951CF5937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77883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B8035E-43D4-4469-80F7-21AE9F72165C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0652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42F9-68E6-419E-B5A3-3E28DC3D238D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94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2C77-7CF0-4DA6-8208-0F7076EFC2A3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0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5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6CF2-025B-44A2-A278-7E14858742DA}" type="datetime1">
              <a:rPr lang="en-US" smtClean="0"/>
              <a:t>11/13/2018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A89C-62D1-49F0-921B-F41EB6F8F3E5}" type="datetime1">
              <a:rPr lang="en-US" smtClean="0"/>
              <a:t>11/13/2018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11E-0846-45D0-85C8-44B48F3C93A9}" type="datetime1">
              <a:rPr lang="en-US" smtClean="0"/>
              <a:t>11/13/2018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5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A008-AB11-41BA-9D51-21B0F6E63AEE}" type="datetime1">
              <a:rPr lang="en-US" smtClean="0"/>
              <a:t>11/13/2018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3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84A5-D62E-47EB-A79F-CC08EE0646D4}" type="datetime1">
              <a:rPr lang="en-US" smtClean="0"/>
              <a:t>11/13/2018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7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5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5" y="6426206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B4F96A-4FAC-463A-9D85-771241C321CE}" type="datetime1">
              <a:rPr lang="en-US" smtClean="0"/>
              <a:t>11/13/2018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7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7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5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5" y="6426206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C964E1-992D-4CE7-B6A2-5BFA3DB10436}" type="datetime1">
              <a:rPr lang="en-US" smtClean="0"/>
              <a:t>11/13/2018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7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D8D618-192F-4E53-861D-C142F358CCDC}" type="datetime1">
              <a:rPr lang="en-US" smtClean="0"/>
              <a:t>11/13/2018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0B4F96A-4FAC-463A-9D85-771241C321CE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A51A433-3714-418E-940A-88F5129675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650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14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4" Type="http://schemas.microsoft.com/office/2007/relationships/hdphoto" Target="../media/hdphoto1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8BDC0"/>
            </a:gs>
            <a:gs pos="83000">
              <a:srgbClr val="90A8BA"/>
            </a:gs>
            <a:gs pos="100000">
              <a:srgbClr val="7B99AD"/>
            </a:gs>
          </a:gsLst>
          <a:path path="circle">
            <a:fillToRect l="75000" t="100000" b="3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BCC\Desktop\lectures and exams Mutah Univ\pictures for presentations In Shaa- Allah\Picture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428"/>
            <a:ext cx="8762999" cy="5933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BCC\Desktop\lectures and exams Mutah Univ\pictures for presentations In Shaa- Allah\animated-wallpaper-mobile-animated-backgrounds-mobile-backgrounds-2984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1925524" cy="19449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BCC\Desktop\lectures and exams Mutah Univ\pictures for presentations In Shaa- Allah\papers.co-mz10-nature-green-grass-bokeh-summer-4-wallpaper-260x46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3076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105405" y="6296248"/>
            <a:ext cx="2820987" cy="152400"/>
          </a:xfrm>
        </p:spPr>
        <p:txBody>
          <a:bodyPr/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149764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33400"/>
            <a:ext cx="9753599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virus Antibody detection: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detection to diagnose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recent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infection.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antibodies: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Indicate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past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infection or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persistent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infection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Paired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samples: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onset and during the recovery, at least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fourfold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titer (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indicate a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infection.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Absence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IgG antibodies can determine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susceptibility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to infection e.g. Rubella in pregnant women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0960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1049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199595"/>
            <a:ext cx="5562600" cy="35702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sunrise" dir="tl"/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Antigen-Antibody reaction causes visible aggregation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e.g. Rota virus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detected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in stool by mixing sample with specific antibody coated particles.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33405"/>
            <a:ext cx="9753600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Types of diagnostic serological tests:</a:t>
            </a:r>
            <a:endParaRPr lang="en-US" sz="3600" b="1" dirty="0">
              <a:ln w="11430"/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43739"/>
            <a:ext cx="3375796" cy="646331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GB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1. Agglutination:</a:t>
            </a:r>
            <a:endParaRPr lang="en-US" sz="36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58674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52"/>
          <a:stretch/>
        </p:blipFill>
        <p:spPr>
          <a:xfrm>
            <a:off x="7162800" y="1981200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762000" y="1295400"/>
            <a:ext cx="5791205" cy="449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Some viruses cause RBC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agglutination </a:t>
            </a:r>
            <a:r>
              <a:rPr lang="en-GB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preventing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them from settling.</a:t>
            </a:r>
          </a:p>
          <a:p>
            <a:pPr>
              <a:lnSpc>
                <a:spcPct val="150000"/>
              </a:lnSpc>
              <a:spcBef>
                <a:spcPts val="500"/>
              </a:spcBef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Addition of serum sample that contain the type specific antibody will inhibit this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haemagglutinantion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(e.g. Influenza &amp; Parainfluenza).</a:t>
            </a:r>
          </a:p>
        </p:txBody>
      </p:sp>
      <p:pic>
        <p:nvPicPr>
          <p:cNvPr id="8" name="Picture 2" descr="C:\Users\Dell\Desktop\lectures and conferences\serological tests\widal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77005" y="921278"/>
            <a:ext cx="4933995" cy="372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 prstMaterial="dkEdge">
            <a:bevelT w="88900" h="88900"/>
          </a:sp3d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0314" y="611622"/>
            <a:ext cx="7221372" cy="94209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GB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GB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Haemagglutination </a:t>
            </a:r>
            <a:r>
              <a:rPr lang="en-GB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Inhibition:</a:t>
            </a:r>
            <a:br>
              <a:rPr lang="en-GB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32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1722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6124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3423"/>
            <a:ext cx="4637690" cy="609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ELISA Procedures: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6" name="Picture 2" descr="Fig. 3. Overview of indirect ELISA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38" y="853440"/>
            <a:ext cx="7456524" cy="237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7136" y="1778095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ELISA</a:t>
            </a:r>
            <a:endParaRPr lang="en-US" sz="2800" b="1" i="0" dirty="0">
              <a:solidFill>
                <a:srgbClr val="00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981" y="4631630"/>
            <a:ext cx="3017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Sandwich ELISA</a:t>
            </a:r>
          </a:p>
        </p:txBody>
      </p:sp>
      <p:pic>
        <p:nvPicPr>
          <p:cNvPr id="10" name="Picture 4" descr="Fig. 4. Overview of direct sandwich ELISA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39" y="3445365"/>
            <a:ext cx="7456523" cy="237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68868480"/>
              </p:ext>
            </p:extLst>
          </p:nvPr>
        </p:nvGraphicFramePr>
        <p:xfrm>
          <a:off x="2514600" y="914400"/>
          <a:ext cx="7136994" cy="4867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PhotoSuite Image" r:id="rId3" imgW="3714750" imgH="2533650" progId="PhotoSuite.Image">
                  <p:embed/>
                </p:oleObj>
              </mc:Choice>
              <mc:Fallback>
                <p:oleObj name="PhotoSuite Image" r:id="rId3" imgW="3714750" imgH="2533650" progId="PhotoSuite.Image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14400"/>
                        <a:ext cx="7136994" cy="486789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3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1722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4950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9150" y="914400"/>
            <a:ext cx="3886200" cy="457200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spcBef>
                <a:spcPct val="0"/>
              </a:spcBef>
              <a:buNone/>
              <a:defRPr kumimoji="0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  <a:p>
            <a:r>
              <a:rPr lang="en-US" sz="3600" u="sng" dirty="0"/>
              <a:t>4. Western Blot: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524000"/>
            <a:ext cx="57150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Viral proteins are blotted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on  membrane </a:t>
            </a:r>
            <a:r>
              <a:rPr lang="en-GB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serum samples are added.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If serum samples have the </a:t>
            </a:r>
            <a:r>
              <a:rPr lang="en-GB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specific antibodies </a:t>
            </a:r>
            <a:r>
              <a:rPr lang="en-GB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interaction </a:t>
            </a:r>
            <a:r>
              <a:rPr lang="en-GB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detected by labelled antihuman antibodies.</a:t>
            </a:r>
          </a:p>
        </p:txBody>
      </p:sp>
      <p:pic>
        <p:nvPicPr>
          <p:cNvPr id="15362" name="Picture 2" descr="Image result for western blot t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40" t="1979" r="10231" b="14729"/>
          <a:stretch/>
        </p:blipFill>
        <p:spPr bwMode="auto">
          <a:xfrm>
            <a:off x="6781800" y="621697"/>
            <a:ext cx="4572000" cy="57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370642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570946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0441" y="1179670"/>
            <a:ext cx="9067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800" b="1" i="1" dirty="0">
                <a:ln w="1905"/>
                <a:solidFill>
                  <a:srgbClr val="00FF00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Direct fluorescent antibody test :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Antigen + fluorescent labeled specific antibody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699" y="526806"/>
            <a:ext cx="7107459" cy="646331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5. Fluorescent antibody tests: (UV)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3810000"/>
            <a:ext cx="8229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en-US" sz="2800" b="1" i="1" dirty="0">
                <a:ln w="1905"/>
                <a:solidFill>
                  <a:srgbClr val="00FF00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Indirect fluorescent antibody test :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Antigen+ unlabelled antibody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wash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 fluorescent labeled anti-species globulin.</a:t>
            </a:r>
            <a:r>
              <a:rPr lang="en-US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2437086" y="2756867"/>
            <a:ext cx="1219200" cy="925513"/>
            <a:chOff x="1828800" y="2743200"/>
            <a:chExt cx="1219200" cy="925037"/>
          </a:xfrm>
        </p:grpSpPr>
        <p:sp>
          <p:nvSpPr>
            <p:cNvPr id="7" name="Teardrop 6"/>
            <p:cNvSpPr/>
            <p:nvPr/>
          </p:nvSpPr>
          <p:spPr>
            <a:xfrm>
              <a:off x="1828800" y="3048000"/>
              <a:ext cx="381000" cy="30480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rise" dir="t"/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ardrop 7"/>
            <p:cNvSpPr/>
            <p:nvPr/>
          </p:nvSpPr>
          <p:spPr>
            <a:xfrm rot="19318877">
              <a:off x="2303477" y="3342164"/>
              <a:ext cx="325231" cy="326073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rise" dir="t"/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>
              <a:off x="2362200" y="2743200"/>
              <a:ext cx="381000" cy="30480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rise" dir="t"/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ardrop 9"/>
            <p:cNvSpPr/>
            <p:nvPr/>
          </p:nvSpPr>
          <p:spPr>
            <a:xfrm>
              <a:off x="2743200" y="3200400"/>
              <a:ext cx="304800" cy="30480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rise" dir="t"/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Plus 11"/>
          <p:cNvSpPr/>
          <p:nvPr/>
        </p:nvSpPr>
        <p:spPr>
          <a:xfrm>
            <a:off x="4267200" y="2942921"/>
            <a:ext cx="457200" cy="457200"/>
          </a:xfrm>
          <a:prstGeom prst="mathPlus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477000" y="3015767"/>
            <a:ext cx="990600" cy="38100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7996411" y="2258062"/>
            <a:ext cx="1447800" cy="1408112"/>
            <a:chOff x="6705600" y="2239431"/>
            <a:chExt cx="1447321" cy="1408219"/>
          </a:xfrm>
        </p:grpSpPr>
        <p:grpSp>
          <p:nvGrpSpPr>
            <p:cNvPr id="132125" name="Group 35"/>
            <p:cNvGrpSpPr>
              <a:grpSpLocks/>
            </p:cNvGrpSpPr>
            <p:nvPr/>
          </p:nvGrpSpPr>
          <p:grpSpPr bwMode="auto">
            <a:xfrm>
              <a:off x="6705600" y="2590800"/>
              <a:ext cx="747240" cy="609586"/>
              <a:chOff x="6858000" y="2667014"/>
              <a:chExt cx="975840" cy="838186"/>
            </a:xfrm>
          </p:grpSpPr>
          <p:grpSp>
            <p:nvGrpSpPr>
              <p:cNvPr id="132141" name="Group 28"/>
              <p:cNvGrpSpPr>
                <a:grpSpLocks/>
              </p:cNvGrpSpPr>
              <p:nvPr/>
            </p:nvGrpSpPr>
            <p:grpSpPr bwMode="auto">
              <a:xfrm rot="-5555176">
                <a:off x="7146491" y="2690538"/>
                <a:ext cx="710873" cy="663825"/>
                <a:chOff x="3708727" y="3298575"/>
                <a:chExt cx="710873" cy="663825"/>
              </a:xfrm>
            </p:grpSpPr>
            <p:grpSp>
              <p:nvGrpSpPr>
                <p:cNvPr id="22" name="Group 29"/>
                <p:cNvGrpSpPr/>
                <p:nvPr/>
              </p:nvGrpSpPr>
              <p:grpSpPr>
                <a:xfrm rot="19473503">
                  <a:off x="3708727" y="3298575"/>
                  <a:ext cx="533400" cy="609600"/>
                  <a:chOff x="1909878" y="339725"/>
                  <a:chExt cx="621467" cy="879475"/>
                </a:xfrm>
                <a:solidFill>
                  <a:srgbClr val="DE00A4"/>
                </a:solidFill>
                <a:scene3d>
                  <a:camera prst="orthographicFront"/>
                  <a:lightRig rig="freezing" dir="t"/>
                </a:scene3d>
              </p:grpSpPr>
              <p:sp>
                <p:nvSpPr>
                  <p:cNvPr id="19" name="Oval 18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grpFill/>
                  <a:ln w="34925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 rot="18614516" flipH="1">
                    <a:off x="2044085" y="385879"/>
                    <a:ext cx="179028" cy="44744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</p:grpSp>
            <p:sp>
              <p:nvSpPr>
                <p:cNvPr id="27" name="Sun 26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/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unset" dir="t"/>
                </a:scene3d>
                <a:sp3d prstMaterial="dkEdg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8" name="Teardrop 27"/>
              <p:cNvSpPr/>
              <p:nvPr/>
            </p:nvSpPr>
            <p:spPr>
              <a:xfrm>
                <a:off x="6858000" y="3200400"/>
                <a:ext cx="381000" cy="304800"/>
              </a:xfrm>
              <a:prstGeom prst="teardrop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unrise" dir="t"/>
              </a:scene3d>
              <a:sp3d prstMaterial="metal">
                <a:bevelT w="88900" h="88900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2126" name="Group 36"/>
            <p:cNvGrpSpPr>
              <a:grpSpLocks/>
            </p:cNvGrpSpPr>
            <p:nvPr/>
          </p:nvGrpSpPr>
          <p:grpSpPr bwMode="auto">
            <a:xfrm rot="4179933">
              <a:off x="7618297" y="2241614"/>
              <a:ext cx="536807" cy="532441"/>
              <a:chOff x="6858000" y="2667014"/>
              <a:chExt cx="975840" cy="838186"/>
            </a:xfrm>
          </p:grpSpPr>
          <p:grpSp>
            <p:nvGrpSpPr>
              <p:cNvPr id="132137" name="Group 28"/>
              <p:cNvGrpSpPr>
                <a:grpSpLocks/>
              </p:cNvGrpSpPr>
              <p:nvPr/>
            </p:nvGrpSpPr>
            <p:grpSpPr bwMode="auto">
              <a:xfrm rot="-5555176">
                <a:off x="7146492" y="2690540"/>
                <a:ext cx="710874" cy="663824"/>
                <a:chOff x="3708726" y="3298576"/>
                <a:chExt cx="710874" cy="663824"/>
              </a:xfrm>
            </p:grpSpPr>
            <p:grpSp>
              <p:nvGrpSpPr>
                <p:cNvPr id="31" name="Group 29"/>
                <p:cNvGrpSpPr/>
                <p:nvPr/>
              </p:nvGrpSpPr>
              <p:grpSpPr>
                <a:xfrm rot="19473503">
                  <a:off x="3708726" y="3298576"/>
                  <a:ext cx="533400" cy="609599"/>
                  <a:chOff x="1909878" y="339725"/>
                  <a:chExt cx="621467" cy="879475"/>
                </a:xfrm>
                <a:solidFill>
                  <a:srgbClr val="DE00A4"/>
                </a:solidFill>
                <a:scene3d>
                  <a:camera prst="orthographicFront"/>
                  <a:lightRig rig="freezing" dir="t"/>
                </a:scene3d>
              </p:grpSpPr>
              <p:sp>
                <p:nvSpPr>
                  <p:cNvPr id="42" name="Oval 41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grpFill/>
                  <a:ln w="34925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8614516" flipH="1">
                    <a:off x="2044085" y="385879"/>
                    <a:ext cx="179028" cy="44744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</p:grpSp>
            <p:sp>
              <p:nvSpPr>
                <p:cNvPr id="41" name="Sun 40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/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unset" dir="t"/>
                </a:scene3d>
                <a:sp3d prstMaterial="dkEdg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9" name="Teardrop 38"/>
              <p:cNvSpPr/>
              <p:nvPr/>
            </p:nvSpPr>
            <p:spPr>
              <a:xfrm>
                <a:off x="6858000" y="3200400"/>
                <a:ext cx="381000" cy="304800"/>
              </a:xfrm>
              <a:prstGeom prst="teardrop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unrise" dir="t"/>
              </a:scene3d>
              <a:sp3d prstMaterial="metal">
                <a:bevelT w="88900" h="88900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2127" name="Group 44"/>
            <p:cNvGrpSpPr>
              <a:grpSpLocks/>
            </p:cNvGrpSpPr>
            <p:nvPr/>
          </p:nvGrpSpPr>
          <p:grpSpPr bwMode="auto">
            <a:xfrm rot="-6812721">
              <a:off x="7530436" y="2642026"/>
              <a:ext cx="543802" cy="659550"/>
              <a:chOff x="6858000" y="2667014"/>
              <a:chExt cx="975840" cy="838186"/>
            </a:xfrm>
          </p:grpSpPr>
          <p:grpSp>
            <p:nvGrpSpPr>
              <p:cNvPr id="132133" name="Group 28"/>
              <p:cNvGrpSpPr>
                <a:grpSpLocks/>
              </p:cNvGrpSpPr>
              <p:nvPr/>
            </p:nvGrpSpPr>
            <p:grpSpPr bwMode="auto">
              <a:xfrm rot="-5555176">
                <a:off x="7146492" y="2690540"/>
                <a:ext cx="710874" cy="663824"/>
                <a:chOff x="3708726" y="3298576"/>
                <a:chExt cx="710874" cy="663824"/>
              </a:xfrm>
            </p:grpSpPr>
            <p:grpSp>
              <p:nvGrpSpPr>
                <p:cNvPr id="38" name="Group 29"/>
                <p:cNvGrpSpPr/>
                <p:nvPr/>
              </p:nvGrpSpPr>
              <p:grpSpPr>
                <a:xfrm rot="19473503">
                  <a:off x="3708726" y="3298576"/>
                  <a:ext cx="533400" cy="609599"/>
                  <a:chOff x="1909878" y="339725"/>
                  <a:chExt cx="621467" cy="879475"/>
                </a:xfrm>
                <a:solidFill>
                  <a:srgbClr val="DE00A4"/>
                </a:solidFill>
                <a:scene3d>
                  <a:camera prst="orthographicFront"/>
                  <a:lightRig rig="freezing" dir="t"/>
                </a:scene3d>
              </p:grpSpPr>
              <p:sp>
                <p:nvSpPr>
                  <p:cNvPr id="50" name="Oval 49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grpFill/>
                  <a:ln w="34925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 rot="18614516" flipH="1">
                    <a:off x="2044085" y="385879"/>
                    <a:ext cx="179028" cy="44744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</p:grpSp>
            <p:sp>
              <p:nvSpPr>
                <p:cNvPr id="49" name="Sun 48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/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unset" dir="t"/>
                </a:scene3d>
                <a:sp3d prstMaterial="dkEdg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7" name="Teardrop 46"/>
              <p:cNvSpPr/>
              <p:nvPr/>
            </p:nvSpPr>
            <p:spPr>
              <a:xfrm>
                <a:off x="6858000" y="3200400"/>
                <a:ext cx="381000" cy="304800"/>
              </a:xfrm>
              <a:prstGeom prst="teardrop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unrise" dir="t"/>
              </a:scene3d>
              <a:sp3d prstMaterial="metal">
                <a:bevelT w="88900" h="88900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2128" name="Group 52"/>
            <p:cNvGrpSpPr>
              <a:grpSpLocks/>
            </p:cNvGrpSpPr>
            <p:nvPr/>
          </p:nvGrpSpPr>
          <p:grpSpPr bwMode="auto">
            <a:xfrm rot="4215147">
              <a:off x="7202286" y="2969237"/>
              <a:ext cx="747240" cy="609586"/>
              <a:chOff x="6858000" y="2667014"/>
              <a:chExt cx="975840" cy="838186"/>
            </a:xfrm>
          </p:grpSpPr>
          <p:grpSp>
            <p:nvGrpSpPr>
              <p:cNvPr id="132129" name="Group 28"/>
              <p:cNvGrpSpPr>
                <a:grpSpLocks/>
              </p:cNvGrpSpPr>
              <p:nvPr/>
            </p:nvGrpSpPr>
            <p:grpSpPr bwMode="auto">
              <a:xfrm rot="-5555176">
                <a:off x="7146492" y="2690540"/>
                <a:ext cx="710874" cy="663824"/>
                <a:chOff x="3708726" y="3298576"/>
                <a:chExt cx="710874" cy="663824"/>
              </a:xfrm>
            </p:grpSpPr>
            <p:grpSp>
              <p:nvGrpSpPr>
                <p:cNvPr id="46" name="Group 29"/>
                <p:cNvGrpSpPr/>
                <p:nvPr/>
              </p:nvGrpSpPr>
              <p:grpSpPr>
                <a:xfrm rot="19473503">
                  <a:off x="3708726" y="3298576"/>
                  <a:ext cx="533400" cy="609599"/>
                  <a:chOff x="1909878" y="339725"/>
                  <a:chExt cx="621467" cy="879475"/>
                </a:xfrm>
                <a:solidFill>
                  <a:srgbClr val="DE00A4"/>
                </a:solidFill>
                <a:scene3d>
                  <a:camera prst="orthographicFront"/>
                  <a:lightRig rig="freezing" dir="t"/>
                </a:scene3d>
              </p:grpSpPr>
              <p:sp>
                <p:nvSpPr>
                  <p:cNvPr id="58" name="Oval 57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grpFill/>
                  <a:ln w="34925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 rot="18614516" flipH="1">
                    <a:off x="2044085" y="385879"/>
                    <a:ext cx="179028" cy="44744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</p:grpSp>
            <p:sp>
              <p:nvSpPr>
                <p:cNvPr id="57" name="Sun 56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/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unset" dir="t"/>
                </a:scene3d>
                <a:sp3d prstMaterial="dkEdg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55" name="Teardrop 54"/>
              <p:cNvSpPr/>
              <p:nvPr/>
            </p:nvSpPr>
            <p:spPr>
              <a:xfrm>
                <a:off x="6858000" y="3200400"/>
                <a:ext cx="381000" cy="304800"/>
              </a:xfrm>
              <a:prstGeom prst="teardrop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unrise" dir="t"/>
              </a:scene3d>
              <a:sp3d prstMaterial="metal">
                <a:bevelT w="88900" h="88900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48" name="Group 63"/>
          <p:cNvGrpSpPr>
            <a:grpSpLocks/>
          </p:cNvGrpSpPr>
          <p:nvPr/>
        </p:nvGrpSpPr>
        <p:grpSpPr bwMode="auto">
          <a:xfrm>
            <a:off x="8037654" y="5114711"/>
            <a:ext cx="2667000" cy="762000"/>
            <a:chOff x="3657600" y="5486400"/>
            <a:chExt cx="2667000" cy="762000"/>
          </a:xfrm>
        </p:grpSpPr>
        <p:sp>
          <p:nvSpPr>
            <p:cNvPr id="61" name="Teardrop 60"/>
            <p:cNvSpPr/>
            <p:nvPr/>
          </p:nvSpPr>
          <p:spPr>
            <a:xfrm rot="18705740">
              <a:off x="4808473" y="5562373"/>
              <a:ext cx="381000" cy="396001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rise" dir="t"/>
            </a:scene3d>
            <a:sp3d prstMaterial="metal">
              <a:bevelT w="88900" h="889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3657600" y="5486400"/>
              <a:ext cx="2667000" cy="762000"/>
            </a:xfrm>
            <a:prstGeom prst="parallelogram">
              <a:avLst>
                <a:gd name="adj" fmla="val 62612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3" name="Group 29"/>
          <p:cNvGrpSpPr/>
          <p:nvPr/>
        </p:nvGrpSpPr>
        <p:grpSpPr>
          <a:xfrm rot="10800000">
            <a:off x="9352163" y="4572000"/>
            <a:ext cx="457200" cy="609600"/>
            <a:chOff x="1909878" y="339725"/>
            <a:chExt cx="621467" cy="879475"/>
          </a:xfrm>
          <a:solidFill>
            <a:srgbClr val="E600AA"/>
          </a:solidFill>
          <a:scene3d>
            <a:camera prst="orthographicFront"/>
            <a:lightRig rig="sunrise" dir="t"/>
          </a:scene3d>
        </p:grpSpPr>
        <p:sp>
          <p:nvSpPr>
            <p:cNvPr id="70" name="Oval 69"/>
            <p:cNvSpPr/>
            <p:nvPr/>
          </p:nvSpPr>
          <p:spPr>
            <a:xfrm rot="2408369">
              <a:off x="2345457" y="339725"/>
              <a:ext cx="185888" cy="488780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 rot="18614516" flipH="1">
              <a:off x="2044085" y="385879"/>
              <a:ext cx="179028" cy="447442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209800" y="685800"/>
              <a:ext cx="152400" cy="533400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dkEdg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</p:grpSp>
      <p:grpSp>
        <p:nvGrpSpPr>
          <p:cNvPr id="54" name="Group 82"/>
          <p:cNvGrpSpPr>
            <a:grpSpLocks/>
          </p:cNvGrpSpPr>
          <p:nvPr/>
        </p:nvGrpSpPr>
        <p:grpSpPr bwMode="auto">
          <a:xfrm>
            <a:off x="9615492" y="3631507"/>
            <a:ext cx="581025" cy="1042988"/>
            <a:chOff x="7391400" y="3962400"/>
            <a:chExt cx="580356" cy="1043152"/>
          </a:xfrm>
        </p:grpSpPr>
        <p:grpSp>
          <p:nvGrpSpPr>
            <p:cNvPr id="56" name="Group 29"/>
            <p:cNvGrpSpPr/>
            <p:nvPr/>
          </p:nvGrpSpPr>
          <p:grpSpPr>
            <a:xfrm rot="10800000">
              <a:off x="7391400" y="4114800"/>
              <a:ext cx="580356" cy="890752"/>
              <a:chOff x="1909878" y="339725"/>
              <a:chExt cx="621467" cy="879475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74" name="Oval 73"/>
              <p:cNvSpPr/>
              <p:nvPr/>
            </p:nvSpPr>
            <p:spPr>
              <a:xfrm rot="2408369">
                <a:off x="2345457" y="339725"/>
                <a:ext cx="185888" cy="488780"/>
              </a:xfrm>
              <a:prstGeom prst="ellipse">
                <a:avLst/>
              </a:prstGeom>
              <a:grpFill/>
              <a:ln w="34925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 rot="18614516" flipH="1">
                <a:off x="2044085" y="385879"/>
                <a:ext cx="179028" cy="44744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209800" y="685800"/>
                <a:ext cx="152400" cy="5334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77" name="Sun 76"/>
            <p:cNvSpPr/>
            <p:nvPr/>
          </p:nvSpPr>
          <p:spPr>
            <a:xfrm>
              <a:off x="7467600" y="3962400"/>
              <a:ext cx="381000" cy="304800"/>
            </a:xfrm>
            <a:prstGeom prst="sun">
              <a:avLst/>
            </a:prstGeom>
            <a:solidFill>
              <a:srgbClr val="00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dkEdg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81"/>
          <p:cNvGrpSpPr>
            <a:grpSpLocks/>
          </p:cNvGrpSpPr>
          <p:nvPr/>
        </p:nvGrpSpPr>
        <p:grpSpPr bwMode="auto">
          <a:xfrm>
            <a:off x="4814448" y="2351374"/>
            <a:ext cx="1371600" cy="1377950"/>
            <a:chOff x="3581400" y="2362200"/>
            <a:chExt cx="1371600" cy="1377288"/>
          </a:xfrm>
        </p:grpSpPr>
        <p:grpSp>
          <p:nvGrpSpPr>
            <p:cNvPr id="132113" name="Group 79"/>
            <p:cNvGrpSpPr>
              <a:grpSpLocks/>
            </p:cNvGrpSpPr>
            <p:nvPr/>
          </p:nvGrpSpPr>
          <p:grpSpPr bwMode="auto">
            <a:xfrm>
              <a:off x="3733800" y="2362200"/>
              <a:ext cx="1044923" cy="1377288"/>
              <a:chOff x="3525973" y="2486937"/>
              <a:chExt cx="1044923" cy="1377288"/>
            </a:xfrm>
          </p:grpSpPr>
          <p:grpSp>
            <p:nvGrpSpPr>
              <p:cNvPr id="65" name="Group 29"/>
              <p:cNvGrpSpPr/>
              <p:nvPr/>
            </p:nvGrpSpPr>
            <p:grpSpPr>
              <a:xfrm rot="7436395">
                <a:off x="3564073" y="2448837"/>
                <a:ext cx="533400" cy="609600"/>
                <a:chOff x="1909878" y="339725"/>
                <a:chExt cx="621467" cy="879475"/>
              </a:xfrm>
              <a:solidFill>
                <a:srgbClr val="DE00A4"/>
              </a:solidFill>
              <a:scene3d>
                <a:camera prst="orthographicFront"/>
                <a:lightRig rig="freezing" dir="t"/>
              </a:scene3d>
            </p:grpSpPr>
            <p:sp>
              <p:nvSpPr>
                <p:cNvPr id="15" name="Oval 14"/>
                <p:cNvSpPr/>
                <p:nvPr/>
              </p:nvSpPr>
              <p:spPr>
                <a:xfrm rot="2408369">
                  <a:off x="2345457" y="339725"/>
                  <a:ext cx="185888" cy="488780"/>
                </a:xfrm>
                <a:prstGeom prst="ellipse">
                  <a:avLst/>
                </a:prstGeom>
                <a:grpFill/>
                <a:ln w="34925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 rot="18614516" flipH="1">
                  <a:off x="2044085" y="385879"/>
                  <a:ext cx="179028" cy="447442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2209800" y="685800"/>
                  <a:ext cx="152400" cy="5334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92D050"/>
                    </a:solidFill>
                  </a:endParaRPr>
                </a:p>
              </p:txBody>
            </p:sp>
          </p:grpSp>
          <p:grpSp>
            <p:nvGrpSpPr>
              <p:cNvPr id="66" name="Group 29"/>
              <p:cNvGrpSpPr/>
              <p:nvPr/>
            </p:nvGrpSpPr>
            <p:grpSpPr>
              <a:xfrm rot="18491844">
                <a:off x="4018567" y="2642389"/>
                <a:ext cx="533548" cy="571111"/>
                <a:chOff x="1909878" y="339725"/>
                <a:chExt cx="621467" cy="879475"/>
              </a:xfrm>
              <a:solidFill>
                <a:srgbClr val="DE00A4"/>
              </a:solidFill>
              <a:scene3d>
                <a:camera prst="orthographicFront"/>
                <a:lightRig rig="freezing" dir="t"/>
              </a:scene3d>
            </p:grpSpPr>
            <p:sp>
              <p:nvSpPr>
                <p:cNvPr id="23" name="Oval 22"/>
                <p:cNvSpPr/>
                <p:nvPr/>
              </p:nvSpPr>
              <p:spPr>
                <a:xfrm rot="2408369">
                  <a:off x="2345457" y="339725"/>
                  <a:ext cx="185888" cy="488780"/>
                </a:xfrm>
                <a:prstGeom prst="ellipse">
                  <a:avLst/>
                </a:prstGeom>
                <a:grpFill/>
                <a:ln w="34925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8614516" flipH="1">
                  <a:off x="2044085" y="385879"/>
                  <a:ext cx="179028" cy="447442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209800" y="685800"/>
                  <a:ext cx="152400" cy="5334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92D050"/>
                    </a:solidFill>
                  </a:endParaRPr>
                </a:p>
              </p:txBody>
            </p:sp>
          </p:grpSp>
          <p:grpSp>
            <p:nvGrpSpPr>
              <p:cNvPr id="132118" name="Group 29"/>
              <p:cNvGrpSpPr>
                <a:grpSpLocks/>
              </p:cNvGrpSpPr>
              <p:nvPr/>
            </p:nvGrpSpPr>
            <p:grpSpPr bwMode="auto">
              <a:xfrm>
                <a:off x="3810000" y="3200400"/>
                <a:ext cx="710873" cy="663825"/>
                <a:chOff x="3708727" y="3298575"/>
                <a:chExt cx="710873" cy="663825"/>
              </a:xfrm>
            </p:grpSpPr>
            <p:grpSp>
              <p:nvGrpSpPr>
                <p:cNvPr id="68" name="Group 29"/>
                <p:cNvGrpSpPr/>
                <p:nvPr/>
              </p:nvGrpSpPr>
              <p:grpSpPr>
                <a:xfrm rot="19473503">
                  <a:off x="3708726" y="3298576"/>
                  <a:ext cx="533400" cy="609599"/>
                  <a:chOff x="1909878" y="339725"/>
                  <a:chExt cx="621467" cy="879475"/>
                </a:xfrm>
                <a:solidFill>
                  <a:srgbClr val="DE00A4"/>
                </a:solidFill>
                <a:scene3d>
                  <a:camera prst="orthographicFront"/>
                  <a:lightRig rig="freezing" dir="t"/>
                </a:scene3d>
              </p:grpSpPr>
              <p:sp>
                <p:nvSpPr>
                  <p:cNvPr id="33" name="Oval 32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grpFill/>
                  <a:ln w="34925"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 rot="18614516" flipH="1">
                    <a:off x="2044085" y="385879"/>
                    <a:ext cx="179028" cy="44744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92D050"/>
                      </a:solidFill>
                    </a:endParaRPr>
                  </a:p>
                </p:txBody>
              </p:sp>
            </p:grpSp>
            <p:sp>
              <p:nvSpPr>
                <p:cNvPr id="32" name="Sun 31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/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unset" dir="t"/>
                </a:scene3d>
                <a:sp3d prstMaterial="dkEdg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6" name="Sun 25"/>
            <p:cNvSpPr/>
            <p:nvPr/>
          </p:nvSpPr>
          <p:spPr>
            <a:xfrm>
              <a:off x="4648200" y="2743200"/>
              <a:ext cx="304800" cy="304800"/>
            </a:xfrm>
            <a:prstGeom prst="sun">
              <a:avLst/>
            </a:prstGeom>
            <a:solidFill>
              <a:srgbClr val="00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dkEdg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Sun 10"/>
            <p:cNvSpPr/>
            <p:nvPr/>
          </p:nvSpPr>
          <p:spPr>
            <a:xfrm>
              <a:off x="3581400" y="2362200"/>
              <a:ext cx="381000" cy="304800"/>
            </a:xfrm>
            <a:prstGeom prst="sun">
              <a:avLst/>
            </a:prstGeom>
            <a:solidFill>
              <a:srgbClr val="00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dkEdg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78" name="Picture 3" descr="C:\Users\Dell\Desktop\lectures and conferences\serological tests\immunof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1636" y="330360"/>
            <a:ext cx="2564564" cy="184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162097" y="61722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688916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Dell\Desktop\lectures and conferences\serological tests\cft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73"/>
          <a:stretch/>
        </p:blipFill>
        <p:spPr bwMode="auto">
          <a:xfrm>
            <a:off x="6553200" y="457106"/>
            <a:ext cx="5109770" cy="57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Dell\Desktop\lectures and conferences\serological tests\CFT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133599"/>
            <a:ext cx="5181600" cy="253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ctangle 1"/>
          <p:cNvSpPr/>
          <p:nvPr/>
        </p:nvSpPr>
        <p:spPr>
          <a:xfrm>
            <a:off x="533400" y="381000"/>
            <a:ext cx="5844870" cy="646331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6. Complement Fixation Test: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8825" y="60960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6098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058" y="1312231"/>
            <a:ext cx="736394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Target amplification </a:t>
            </a:r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methods:</a:t>
            </a:r>
            <a:endParaRPr lang="en-GB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Polymerase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chain reaction (PCR)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 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Real </a:t>
            </a:r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time PCR </a:t>
            </a:r>
            <a:endParaRPr lang="en-US" sz="2200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Signal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Amplification Techniques: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bDNA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Hybrid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Capture.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28290"/>
            <a:ext cx="670343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1500" indent="-571500">
              <a:buSzPct val="200000"/>
              <a:buBlip>
                <a:blip r:embed="rId2"/>
              </a:buBlip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Nucleic acid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detection: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010" y="5232672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Molecular techniques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usually used to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confirm positive serological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due to their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sensitivity and specificity</a:t>
            </a:r>
            <a:endParaRPr lang="en-US" sz="2400" dirty="0"/>
          </a:p>
        </p:txBody>
      </p:sp>
      <p:pic>
        <p:nvPicPr>
          <p:cNvPr id="7" name="Picture 6" descr="P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44027"/>
            <a:ext cx="3286090" cy="283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39200" y="4174552"/>
            <a:ext cx="2295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polymerase chain reaction</a:t>
            </a:r>
            <a:endParaRPr lang="en-US" sz="1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027520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1" y="1600200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Certain 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genotypes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virulence and treatment.</a:t>
            </a:r>
          </a:p>
          <a:p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Testing </a:t>
            </a:r>
            <a:r>
              <a:rPr lang="en-US" sz="28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specific </a:t>
            </a:r>
            <a:r>
              <a:rPr 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mutations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determine antiviral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therapy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85800"/>
            <a:ext cx="556049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1500" indent="-571500">
              <a:buSzPct val="200000"/>
              <a:buBlip>
                <a:blip r:embed="rId2"/>
              </a:buBlip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sequencing: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14800" y="58674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15366" name="Picture 6" descr="Image result for sequenc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87" y="3940314"/>
            <a:ext cx="4079937" cy="22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2035" t="18048" r="13559"/>
          <a:stretch/>
        </p:blipFill>
        <p:spPr>
          <a:xfrm>
            <a:off x="7845799" y="838200"/>
            <a:ext cx="40386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9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ll\Desktop\lectures and conferences\pictures for lectures Inshaa-Allah\syringe_flasks.jpg">
            <a:extLst>
              <a:ext uri="{FF2B5EF4-FFF2-40B4-BE49-F238E27FC236}">
                <a16:creationId xmlns:a16="http://schemas.microsoft.com/office/drawing/2014/main" id="{77D99D6B-F42A-4FDF-903F-75332A8A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663"/>
          <a:stretch>
            <a:fillRect/>
          </a:stretch>
        </p:blipFill>
        <p:spPr bwMode="auto">
          <a:xfrm>
            <a:off x="1153311" y="1527693"/>
            <a:ext cx="9885379" cy="224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brightRoom" dir="t"/>
          </a:scene3d>
          <a:sp3d prstMaterial="translucentPowder"/>
        </p:spPr>
      </p:pic>
      <p:grpSp>
        <p:nvGrpSpPr>
          <p:cNvPr id="6" name="Group 13">
            <a:extLst>
              <a:ext uri="{FF2B5EF4-FFF2-40B4-BE49-F238E27FC236}">
                <a16:creationId xmlns:a16="http://schemas.microsoft.com/office/drawing/2014/main" id="{5300C035-F1A4-48AC-8D5D-7EFD708BB179}"/>
              </a:ext>
            </a:extLst>
          </p:cNvPr>
          <p:cNvGrpSpPr>
            <a:grpSpLocks/>
          </p:cNvGrpSpPr>
          <p:nvPr/>
        </p:nvGrpSpPr>
        <p:grpSpPr bwMode="auto">
          <a:xfrm>
            <a:off x="9036434" y="3244334"/>
            <a:ext cx="1700370" cy="2900704"/>
            <a:chOff x="5943600" y="990600"/>
            <a:chExt cx="3200400" cy="5181600"/>
          </a:xfrm>
        </p:grpSpPr>
        <p:pic>
          <p:nvPicPr>
            <p:cNvPr id="7" name="Picture 4" descr="C:\Users\Dell\Desktop\pictures for lectures Inshaa-Allah\HPV_small[1].jpg">
              <a:extLst>
                <a:ext uri="{FF2B5EF4-FFF2-40B4-BE49-F238E27FC236}">
                  <a16:creationId xmlns:a16="http://schemas.microsoft.com/office/drawing/2014/main" id="{29C96E0B-227E-426B-8D0D-F990571B9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r="96388"/>
            <a:stretch>
              <a:fillRect/>
            </a:stretch>
          </p:blipFill>
          <p:spPr bwMode="auto">
            <a:xfrm>
              <a:off x="5943600" y="990600"/>
              <a:ext cx="3200400" cy="5181600"/>
            </a:xfrm>
            <a:prstGeom prst="su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8" name="Picture 3" descr="C:\Users\Dell\Desktop\lectures and conferences\pictures for lectures Inshaa-Allah\monoclonal-antibody-services[1].jpg">
              <a:extLst>
                <a:ext uri="{FF2B5EF4-FFF2-40B4-BE49-F238E27FC236}">
                  <a16:creationId xmlns:a16="http://schemas.microsoft.com/office/drawing/2014/main" id="{07C225A1-E0FC-4E6C-9F57-90A840ECB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2438400"/>
              <a:ext cx="1352120" cy="2209800"/>
            </a:xfrm>
            <a:prstGeom prst="ellipse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48BFC1B-A9A0-43EC-985E-8858FFDD6F08}"/>
              </a:ext>
            </a:extLst>
          </p:cNvPr>
          <p:cNvSpPr/>
          <p:nvPr/>
        </p:nvSpPr>
        <p:spPr>
          <a:xfrm>
            <a:off x="1863284" y="3783844"/>
            <a:ext cx="7162800" cy="22775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dkEdge">
              <a:bevelT w="9525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3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By: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3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Prof. Dr. Ghada Fahmy Helaly</a:t>
            </a:r>
          </a:p>
          <a:p>
            <a:pPr algn="ctr"/>
            <a:r>
              <a:rPr 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Microbiology  &amp; Immunology Department</a:t>
            </a:r>
          </a:p>
          <a:p>
            <a:pPr algn="ctr"/>
            <a:r>
              <a:rPr 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Faculty of Medicine</a:t>
            </a:r>
          </a:p>
          <a:p>
            <a:pPr algn="ctr"/>
            <a:r>
              <a:rPr lang="en-US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Mu’tah University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76B4DC3-351A-4772-A6DE-FC9173FC2457}"/>
              </a:ext>
            </a:extLst>
          </p:cNvPr>
          <p:cNvSpPr txBox="1">
            <a:spLocks/>
          </p:cNvSpPr>
          <p:nvPr/>
        </p:nvSpPr>
        <p:spPr>
          <a:xfrm>
            <a:off x="1153310" y="1661324"/>
            <a:ext cx="9885379" cy="2283702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b">
            <a:spAutoFit/>
            <a:scene3d>
              <a:camera prst="orthographicFront"/>
              <a:lightRig rig="sunset" dir="tl"/>
            </a:scene3d>
            <a:sp3d extrusionH="25400" contourW="8890" prstMaterial="softEdge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2">
                      <a:lumMod val="7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ea typeface="Adobe Heiti Std R" pitchFamily="34" charset="-128"/>
                <a:cs typeface="+mn-cs"/>
              </a:rPr>
              <a:t>Diagnosis and Management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2">
                      <a:lumMod val="7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ea typeface="Adobe Heiti Std R" pitchFamily="34" charset="-128"/>
                <a:cs typeface="+mn-cs"/>
              </a:rPr>
              <a:t>of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2">
                      <a:lumMod val="7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ea typeface="Adobe Heiti Std R" pitchFamily="34" charset="-128"/>
                <a:cs typeface="+mn-cs"/>
              </a:rPr>
              <a:t>viral infection </a:t>
            </a:r>
            <a:br>
              <a:rPr lang="en-US" sz="40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2">
                      <a:lumMod val="7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ea typeface="Adobe Heiti Std R" pitchFamily="34" charset="-128"/>
                <a:cs typeface="+mn-cs"/>
              </a:rPr>
            </a:br>
            <a:endParaRPr lang="en-US" sz="4000" b="1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127000">
                  <a:schemeClr val="bg2">
                    <a:lumMod val="75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eorgia" pitchFamily="18" charset="0"/>
              <a:ea typeface="Adobe Heiti Std R" pitchFamily="34" charset="-128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42FF9A-5D67-490F-A380-640465BE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E7FB9E0F-A33E-469A-B74E-D9D933A24783}"/>
              </a:ext>
            </a:extLst>
          </p:cNvPr>
          <p:cNvSpPr/>
          <p:nvPr/>
        </p:nvSpPr>
        <p:spPr>
          <a:xfrm>
            <a:off x="10546201" y="307301"/>
            <a:ext cx="1287733" cy="109747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0303" y="466403"/>
            <a:ext cx="9220196" cy="820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ood" dir="t"/>
            </a:scene3d>
            <a:sp3d extrusionH="57150" prstMaterial="powder">
              <a:bevelT w="139700" h="50800"/>
            </a:sp3d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94713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GENERAL Virology</a:t>
            </a:r>
            <a:endParaRPr lang="en-US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94713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96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67" y="76200"/>
            <a:ext cx="12287250" cy="1805050"/>
            <a:chOff x="2314698" y="1676400"/>
            <a:chExt cx="6524502" cy="1805050"/>
          </a:xfrm>
        </p:grpSpPr>
        <p:pic>
          <p:nvPicPr>
            <p:cNvPr id="14338" name="Picture 2" descr="C:\Users\BCC\Desktop\Medical-powerpoint-template-cd-pack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7" b="34854"/>
            <a:stretch/>
          </p:blipFill>
          <p:spPr bwMode="auto">
            <a:xfrm>
              <a:off x="4419600" y="1676400"/>
              <a:ext cx="4419600" cy="18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BCC\Desktop\Medical-powerpoint-template-cd-pack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7" r="54929" b="34854"/>
            <a:stretch/>
          </p:blipFill>
          <p:spPr bwMode="auto">
            <a:xfrm flipH="1">
              <a:off x="2314698" y="1676400"/>
              <a:ext cx="2310253" cy="18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26256"/>
            <a:ext cx="9463009" cy="77628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3600" b="1" spc="50" dirty="0">
                <a:ln w="11430"/>
                <a:solidFill>
                  <a:srgbClr val="0000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Treatment and Prevention of Virus Infections: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43800" y="6019800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8575" y="1981200"/>
            <a:ext cx="4385919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Antiviral agents:</a:t>
            </a:r>
            <a:br>
              <a:rPr lang="en-US" sz="4000" b="1" spc="5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spc="50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05000" y="3200400"/>
            <a:ext cx="9601200" cy="2686113"/>
          </a:xfrm>
        </p:spPr>
        <p:txBody>
          <a:bodyPr>
            <a:noAutofit/>
          </a:bodyPr>
          <a:lstStyle/>
          <a:p>
            <a:pPr>
              <a:buBlip>
                <a:blip r:embed="rId4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Selectively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inhibit viral replication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toxicity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Blip>
                <a:blip r:embed="rId4"/>
              </a:buBlip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Targeting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one of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steps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the viral life cycle.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4"/>
              </a:buBlip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viral infections have antiviral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4"/>
              </a:buBlip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broad-spectrum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antivirals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Generation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resistant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variants.</a:t>
            </a:r>
          </a:p>
          <a:p>
            <a:pPr>
              <a:buBlip>
                <a:blip r:embed="rId4"/>
              </a:buBlip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present,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no antiviral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can eradicate 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latency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539"/>
            <a:ext cx="4267200" cy="762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Antiviral Targets:</a:t>
            </a:r>
            <a:endParaRPr lang="en-GB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70539"/>
            <a:ext cx="11049000" cy="541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GB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Attachment/fusion/un-coating</a:t>
            </a:r>
            <a:r>
              <a:rPr lang="en-GB" sz="2400" u="sng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  <a:p>
            <a:pPr marL="512763" indent="228600"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Raltegravir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CCR5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co-receptor (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228600"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Amantadine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bind to the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 (un-coating)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A virus</a:t>
            </a:r>
          </a:p>
          <a:p>
            <a:pPr marL="512763" indent="228600">
              <a:lnSpc>
                <a:spcPct val="150000"/>
              </a:lnSpc>
            </a:pPr>
            <a:r>
              <a:rPr lang="en-US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Enfuvirtide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viral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fusion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gp41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mRNA 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inhibitors: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Fomivirsen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antisense compound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CMV retinitis. </a:t>
            </a:r>
          </a:p>
          <a:p>
            <a:pPr>
              <a:lnSpc>
                <a:spcPct val="150000"/>
              </a:lnSpc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Inhibitors </a:t>
            </a:r>
            <a:r>
              <a:rPr 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nucleic acid 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synthesis:</a:t>
            </a:r>
            <a:r>
              <a:rPr lang="en-US" sz="2400" b="1" u="sng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6666"/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acyclovir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gancyclovir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, AZT,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lamivudine,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ribavirin (nucleoside analogues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Raltegravir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inhibits HIV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integrase.</a:t>
            </a:r>
          </a:p>
          <a:p>
            <a:pPr marL="0" indent="0">
              <a:lnSpc>
                <a:spcPct val="150000"/>
              </a:lnSpc>
              <a:spcBef>
                <a:spcPct val="70000"/>
              </a:spcBef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6857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43891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GB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Inhibition of cleavage of precursor polypeptide </a:t>
            </a:r>
            <a:r>
              <a:rPr lang="en-GB" sz="2400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0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protease inhibitor 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indinavir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ritonavir,…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for HIV.</a:t>
            </a:r>
          </a:p>
          <a:p>
            <a:pPr marL="685800" indent="-228600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HCV protease inhibitor: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Simeprevir,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grazoprevir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4163" indent="-2841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Inhibition </a:t>
            </a:r>
            <a:r>
              <a:rPr lang="en-GB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viral protein synthesis: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Interferon induces expression of translation inhibitory protein (TIP) that binds to ribosome, inhibits host expression of viral proteins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70000"/>
              </a:spcBef>
              <a:buFont typeface="Wingdings" panose="05000000000000000000" pitchFamily="2" charset="2"/>
              <a:buChar char="q"/>
            </a:pPr>
            <a:r>
              <a:rPr lang="en-GB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Inhibition </a:t>
            </a:r>
            <a:r>
              <a:rPr lang="en-GB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viral release:</a:t>
            </a:r>
            <a:r>
              <a:rPr lang="en-GB" sz="2400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latin typeface="Arial" panose="020B0604020202020204" pitchFamily="34" charset="0"/>
                <a:cs typeface="Arial" pitchFamily="34" charset="0"/>
              </a:rPr>
              <a:t>Oseltamivir</a:t>
            </a:r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itchFamily="34" charset="0"/>
              </a:rPr>
              <a:t> (Tamiflu)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and </a:t>
            </a:r>
            <a:r>
              <a:rPr lang="en-US" sz="2400" b="1" dirty="0" err="1">
                <a:solidFill>
                  <a:srgbClr val="00FF00"/>
                </a:solidFill>
                <a:latin typeface="Arial" panose="020B0604020202020204" pitchFamily="34" charset="0"/>
                <a:cs typeface="Arial" pitchFamily="34" charset="0"/>
              </a:rPr>
              <a:t>Zanamivir</a:t>
            </a:r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itchFamily="34" charset="0"/>
              </a:rPr>
              <a:t> (Relenza)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prophylaxis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ct val="70000"/>
              </a:spcBef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096000"/>
            <a:ext cx="4470400" cy="36512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5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8001000" cy="914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GB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Vaccines and immunisation</a:t>
            </a:r>
            <a:br>
              <a:rPr lang="en-GB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b="1" spc="50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928812"/>
            <a:ext cx="10477500" cy="3914775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Active immunity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 attenuated [e.g.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measles, mumps, rubella ( MMR), poliovirus (Sabin vaccine)]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killed vaccines [e.g.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poliovirus (Salk vaccine), rabies, influenza]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 sz="2400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Passive immunity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Preformed antibodies in preparations called immunoglobulins.</a:t>
            </a:r>
          </a:p>
          <a:p>
            <a:pPr marL="285750" indent="-285750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 sz="2400" b="1" u="sng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Passive-active immunity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Giving both immunoglobulins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immediate protection and a vaccine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 term protection.</a:t>
            </a:r>
          </a:p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725D4-E4D7-4D2B-A0F8-86777064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172200"/>
            <a:ext cx="6280830" cy="404614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70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74" y="838200"/>
            <a:ext cx="9635252" cy="510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2484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5058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zzles.net/wordpress/wp-content/uploads/Damask-Thank-You-Card-A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4627" r="5593" b="12088"/>
          <a:stretch/>
        </p:blipFill>
        <p:spPr bwMode="auto">
          <a:xfrm>
            <a:off x="2667000" y="914400"/>
            <a:ext cx="6553200" cy="5246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486405" y="6477000"/>
            <a:ext cx="2820987" cy="152400"/>
          </a:xfrm>
        </p:spPr>
        <p:txBody>
          <a:bodyPr vert="horz" lIns="91440" tIns="45720" rIns="91440" bIns="45720" rtlCol="0" anchor="b"/>
          <a:lstStyle/>
          <a:p>
            <a:r>
              <a:rPr lang="en-US" sz="1400" b="1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0974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6675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spc="5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Laboratory viral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35814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Detection of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virus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Virus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Isolation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Detection of viral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antigen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Detection of anti-viral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antibody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Detection of virus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nucleic acid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 sequencing.</a:t>
            </a:r>
          </a:p>
          <a:p>
            <a:pPr lvl="1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6E153-6EEE-45B7-A1FC-15814E09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249200"/>
            <a:ext cx="6280830" cy="404614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6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562141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1500" indent="-571500">
              <a:buSzPct val="200000"/>
              <a:buBlip>
                <a:blip r:embed="rId2"/>
              </a:buBlip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Detection of virus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31495"/>
            <a:ext cx="7730364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Electron Microscopy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detects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virus particles, which can be characterized by </a:t>
            </a:r>
            <a:r>
              <a:rPr lang="en-US" sz="28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their size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morphology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(e.g. Rota virus, Ebola virus)</a:t>
            </a:r>
          </a:p>
        </p:txBody>
      </p:sp>
      <p:sp>
        <p:nvSpPr>
          <p:cNvPr id="4" name="AutoShape 2" descr="نتيجة بحث الصور عن ‪rotavirus‬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23844" y="60960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052" y="634281"/>
            <a:ext cx="2534870" cy="286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801"/>
          <a:stretch/>
        </p:blipFill>
        <p:spPr bwMode="auto">
          <a:xfrm>
            <a:off x="9014114" y="4014247"/>
            <a:ext cx="2723808" cy="199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5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674757"/>
            <a:ext cx="481221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1500" indent="-571500">
              <a:buSzPct val="200000"/>
              <a:buBlip>
                <a:blip r:embed="rId3"/>
              </a:buBlip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Virus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Isolation: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3015" y="6203263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586185"/>
            <a:ext cx="3802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Embryonated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egg:</a:t>
            </a:r>
          </a:p>
        </p:txBody>
      </p:sp>
      <p:pic>
        <p:nvPicPr>
          <p:cNvPr id="7" name="Picture 2" descr="Picture">
            <a:extLst>
              <a:ext uri="{FF2B5EF4-FFF2-40B4-BE49-F238E27FC236}">
                <a16:creationId xmlns:a16="http://schemas.microsoft.com/office/drawing/2014/main" id="{C468E8AA-89C1-4154-9B60-F5B261118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86200"/>
            <a:ext cx="3105257" cy="260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نتيجة بحث الصور عن ‪pocks on embryonated egg‬‏">
            <a:extLst>
              <a:ext uri="{FF2B5EF4-FFF2-40B4-BE49-F238E27FC236}">
                <a16:creationId xmlns:a16="http://schemas.microsoft.com/office/drawing/2014/main" id="{E3A6592B-C4C0-45F1-9F99-0016173D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4757"/>
            <a:ext cx="2958903" cy="305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93317"/>
            <a:ext cx="2495843" cy="3014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7591" y="2438235"/>
            <a:ext cx="5387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yolk sac, amniotic cavity, allantoic cavity, chorioallantoic membrane.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Test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presence of Pocks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on chorioallantoic membrane used as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quantitative assay. </a:t>
            </a:r>
          </a:p>
        </p:txBody>
      </p:sp>
    </p:spTree>
    <p:extLst>
      <p:ext uri="{BB962C8B-B14F-4D97-AF65-F5344CB8AC3E}">
        <p14:creationId xmlns:p14="http://schemas.microsoft.com/office/powerpoint/2010/main" val="9479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3" name="Picture 2" descr="https://beta-static.fishersci.com/images/Nunclon-Sphera-Products~w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81000"/>
            <a:ext cx="3124199" cy="2590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685801" y="1290700"/>
            <a:ext cx="5549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When growing virus in a cell culture, the cells affected with virus will evolve morphologic changes, called </a:t>
            </a:r>
            <a:r>
              <a:rPr lang="en-US" altLang="zh-TW" sz="2400" b="1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Cytopathic</a:t>
            </a:r>
            <a:r>
              <a:rPr lang="en-US" altLang="zh-TW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effect  (CPE),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often specific for the type of virus involved. </a:t>
            </a:r>
          </a:p>
          <a:p>
            <a:pPr marL="342900" lvl="2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CPEs of infected cells can be observed with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inverted light microscopes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 such as the </a:t>
            </a:r>
            <a:r>
              <a:rPr lang="en-US" altLang="zh-TW" sz="2400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ballooning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 of cells or </a:t>
            </a:r>
            <a:r>
              <a:rPr lang="en-US" altLang="zh-TW" sz="2400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syncytia 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formation,……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B54D15-E3E1-496E-A92F-3BD3C3D02260}"/>
              </a:ext>
            </a:extLst>
          </p:cNvPr>
          <p:cNvSpPr txBox="1">
            <a:spLocks/>
          </p:cNvSpPr>
          <p:nvPr/>
        </p:nvSpPr>
        <p:spPr>
          <a:xfrm>
            <a:off x="457200" y="598815"/>
            <a:ext cx="329763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457200" indent="-457200">
              <a:buFont typeface="Wingdings" pitchFamily="2" charset="2"/>
              <a:buChar char="q"/>
              <a:defRPr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Tissue </a:t>
            </a:r>
            <a:r>
              <a:rPr lang="fr-FR" dirty="0"/>
              <a:t>culture: </a:t>
            </a:r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629193" y="3352800"/>
            <a:ext cx="5334413" cy="2176468"/>
            <a:chOff x="-9" y="857"/>
            <a:chExt cx="5992" cy="3106"/>
          </a:xfrm>
        </p:grpSpPr>
        <p:pic>
          <p:nvPicPr>
            <p:cNvPr id="7" name="Picture 4" descr="C:\My Documents\My Pictures\adeno-lp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1331"/>
              <a:ext cx="2766" cy="2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C:\My Documents\My Pictures\hsv-lp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" y="1331"/>
              <a:ext cx="2823" cy="2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37" y="857"/>
              <a:ext cx="1632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dirty="0">
                  <a:solidFill>
                    <a:srgbClr val="FFFF00"/>
                  </a:solidFill>
                  <a:latin typeface="Times New Roman" pitchFamily="18" charset="0"/>
                </a:rPr>
                <a:t>Adenovirus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621" y="857"/>
              <a:ext cx="2247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dirty="0">
                  <a:solidFill>
                    <a:srgbClr val="FFFF00"/>
                  </a:solidFill>
                  <a:latin typeface="Times New Roman" pitchFamily="18" charset="0"/>
                </a:rPr>
                <a:t>Herpes virus</a:t>
              </a:r>
            </a:p>
          </p:txBody>
        </p:sp>
      </p:grpSp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6E5634D9-2FE1-4DB8-ABE2-52956C3C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1" y="847166"/>
            <a:ext cx="2599695" cy="189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003209" y="5530058"/>
            <a:ext cx="3111100" cy="569913"/>
          </a:xfrm>
          <a:prstGeom prst="rect">
            <a:avLst/>
          </a:prstGeom>
        </p:spPr>
        <p:txBody>
          <a:bodyPr vert="horz" lIns="92075" tIns="46038" rIns="92075" bIns="46038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000" b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Cytopathic Effect (CPE)</a:t>
            </a:r>
            <a:endParaRPr lang="en-GB" sz="2000" b="1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4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364" y="577522"/>
            <a:ext cx="11055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u="sng" dirty="0"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en-US" altLang="zh-TW" sz="2400" b="1" u="sng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if not producing CPE</a:t>
            </a:r>
            <a:r>
              <a:rPr lang="en-US" altLang="zh-TW" sz="2400" u="sng" dirty="0">
                <a:latin typeface="Arial" pitchFamily="34" charset="0"/>
                <a:ea typeface="PMingLiU" pitchFamily="18" charset="-120"/>
                <a:cs typeface="Arial" pitchFamily="34" charset="0"/>
              </a:rPr>
              <a:t> , the presence of the virus could be detected by </a:t>
            </a:r>
            <a:r>
              <a:rPr lang="en-US" altLang="zh-TW" sz="2400" u="sng" dirty="0" smtClean="0">
                <a:solidFill>
                  <a:srgbClr val="66FF33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:</a:t>
            </a:r>
            <a:endParaRPr lang="en-US" altLang="zh-TW" sz="2400" u="sng" dirty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137160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Haemadsorption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 (</a:t>
            </a:r>
            <a:r>
              <a:rPr lang="en-US" altLang="zh-TW" sz="2400" dirty="0">
                <a:solidFill>
                  <a:srgbClr val="00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mumps, Influenza, and parainfluenza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)as cells acquire the ability to stick to mammalian red blood cells.</a:t>
            </a:r>
          </a:p>
          <a:p>
            <a:pPr marL="137160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Interference. </a:t>
            </a:r>
          </a:p>
          <a:p>
            <a:pPr marL="137160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bodies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immuno-histochemical </a:t>
            </a:r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staining of viral antigens.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886343"/>
            <a:ext cx="2438400" cy="265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3364" y="4419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Tissue culture in plates showing </a:t>
            </a:r>
            <a:r>
              <a:rPr lang="en-US" altLang="zh-TW" sz="2400" b="1" u="sng" dirty="0">
                <a:solidFill>
                  <a:srgbClr val="FFC0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CPE in the form of plaque formation</a:t>
            </a:r>
            <a:r>
              <a:rPr lang="en-US" altLang="zh-TW" sz="2400" u="sng" dirty="0">
                <a:latin typeface="Arial" pitchFamily="34" charset="0"/>
                <a:ea typeface="PMingLiU" pitchFamily="18" charset="-120"/>
                <a:cs typeface="Arial" pitchFamily="34" charset="0"/>
              </a:rPr>
              <a:t> 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used in </a:t>
            </a:r>
            <a:r>
              <a:rPr lang="en-US" altLang="zh-TW" sz="24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quantitative assay 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of viruses.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7" name="Rectangle 6"/>
          <p:cNvSpPr/>
          <p:nvPr/>
        </p:nvSpPr>
        <p:spPr>
          <a:xfrm>
            <a:off x="583364" y="2912350"/>
            <a:ext cx="10846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Confirmation of the identity of the virus 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may be carried out using </a:t>
            </a:r>
            <a:r>
              <a:rPr lang="en-US" altLang="zh-TW" sz="2400" dirty="0">
                <a:solidFill>
                  <a:srgbClr val="00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neutralization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, haemagglutination -inhibition or immunofluorescence tests.</a:t>
            </a:r>
          </a:p>
        </p:txBody>
      </p:sp>
    </p:spTree>
    <p:extLst>
      <p:ext uri="{BB962C8B-B14F-4D97-AF65-F5344CB8AC3E}">
        <p14:creationId xmlns:p14="http://schemas.microsoft.com/office/powerpoint/2010/main" val="1876292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10363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tabLst>
                <a:tab pos="292100" algn="l"/>
              </a:tabLst>
            </a:pPr>
            <a:r>
              <a:rPr lang="en-US" altLang="zh-TW" sz="2400" u="sng" dirty="0" smtClean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3 </a:t>
            </a:r>
            <a:r>
              <a:rPr lang="en-US" altLang="zh-TW" sz="2400" u="sng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types of cell cultures:</a:t>
            </a:r>
          </a:p>
          <a:p>
            <a:pPr marL="838200" lvl="2" indent="-457200">
              <a:lnSpc>
                <a:spcPct val="150000"/>
              </a:lnSpc>
              <a:buFont typeface="+mj-lt"/>
              <a:buAutoNum type="arabicPeriod"/>
              <a:tabLst>
                <a:tab pos="292100" algn="l"/>
              </a:tabLst>
            </a:pPr>
            <a:r>
              <a:rPr lang="en-US" altLang="zh-TW" sz="2400" dirty="0">
                <a:solidFill>
                  <a:srgbClr val="66FF33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Primary cells 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- Primary Monkey Kidney.</a:t>
            </a:r>
          </a:p>
          <a:p>
            <a:pPr marL="838200" lvl="2" indent="-457200">
              <a:lnSpc>
                <a:spcPct val="150000"/>
              </a:lnSpc>
              <a:buFont typeface="+mj-lt"/>
              <a:buAutoNum type="arabicPeriod"/>
              <a:tabLst>
                <a:tab pos="292100" algn="l"/>
              </a:tabLst>
            </a:pPr>
            <a:r>
              <a:rPr lang="en-US" altLang="zh-TW" sz="2400" dirty="0" smtClean="0">
                <a:solidFill>
                  <a:srgbClr val="66FF33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Semi-continuous </a:t>
            </a:r>
            <a:r>
              <a:rPr lang="en-US" altLang="zh-TW" sz="2400" dirty="0">
                <a:solidFill>
                  <a:srgbClr val="66FF33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cells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 - Human embryonic kidney and skin fibroblasts- human diploid fibroblasts.</a:t>
            </a:r>
          </a:p>
          <a:p>
            <a:pPr marL="838200" lvl="2" indent="-457200">
              <a:lnSpc>
                <a:spcPct val="150000"/>
              </a:lnSpc>
              <a:buFont typeface="+mj-lt"/>
              <a:buAutoNum type="arabicPeriod"/>
              <a:tabLst>
                <a:tab pos="292100" algn="l"/>
              </a:tabLst>
            </a:pPr>
            <a:r>
              <a:rPr lang="en-US" altLang="zh-TW" sz="2400" dirty="0" smtClean="0">
                <a:solidFill>
                  <a:srgbClr val="66FF33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Continuous </a:t>
            </a:r>
            <a:r>
              <a:rPr lang="en-US" altLang="zh-TW" sz="2400" dirty="0">
                <a:solidFill>
                  <a:srgbClr val="66FF33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cells </a:t>
            </a:r>
            <a:r>
              <a:rPr lang="en-US" altLang="zh-TW" sz="2400" dirty="0">
                <a:latin typeface="Arial" pitchFamily="34" charset="0"/>
                <a:ea typeface="PMingLiU" pitchFamily="18" charset="-120"/>
                <a:cs typeface="Arial" pitchFamily="34" charset="0"/>
              </a:rPr>
              <a:t>- HeLa, Vero,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PMingLiU" pitchFamily="18" charset="-120"/>
                <a:cs typeface="Arial" pitchFamily="34" charset="0"/>
              </a:rPr>
              <a:t>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PMingLiU" pitchFamily="18" charset="-120"/>
                <a:cs typeface="Arial" pitchFamily="34" charset="0"/>
              </a:rPr>
              <a:t>HEp2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atin typeface="Arial" panose="020B0604020202020204" pitchFamily="34" charset="0"/>
                <a:ea typeface="PMingLiU" pitchFamily="18" charset="-120"/>
                <a:cs typeface="Arial" pitchFamily="34" charset="0"/>
              </a:rPr>
              <a:t> ….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57150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038600"/>
            <a:ext cx="398057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457200" indent="-457200">
              <a:buFont typeface="Wingdings" pitchFamily="2" charset="2"/>
              <a:buChar char="q"/>
              <a:defRPr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Animal inoculation: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597076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Mice are infected and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observe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development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clinical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symptoms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death</a:t>
            </a:r>
            <a:r>
              <a:rPr lang="en-GB" dirty="0" smtClean="0"/>
              <a:t>.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GB" dirty="0"/>
          </a:p>
        </p:txBody>
      </p:sp>
      <p:pic>
        <p:nvPicPr>
          <p:cNvPr id="7" name="Picture 6" descr="Picture">
            <a:extLst>
              <a:ext uri="{FF2B5EF4-FFF2-40B4-BE49-F238E27FC236}">
                <a16:creationId xmlns:a16="http://schemas.microsoft.com/office/drawing/2014/main" id="{5A0C9A27-F260-4F7C-A20E-05076FA7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784442"/>
            <a:ext cx="3410415" cy="255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872038"/>
            <a:ext cx="3370385" cy="363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246070" y="5943605"/>
            <a:ext cx="3352800" cy="365125"/>
          </a:xfrm>
        </p:spPr>
        <p:txBody>
          <a:bodyPr vert="horz" lIns="91440" tIns="45720" rIns="91440" bIns="45720" rtlCol="0" anchor="b"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33335"/>
            <a:ext cx="496578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571500" indent="-571500">
              <a:buSzPct val="200000"/>
              <a:buBlip>
                <a:blip r:embed="rId3"/>
              </a:buBlip>
              <a:defRPr sz="4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Serologic tests: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0380" y="1653242"/>
            <a:ext cx="6400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determine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viral antigens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0793" y="2286000"/>
            <a:ext cx="723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GB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Virus antigen detection: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Immuno-</a:t>
            </a:r>
            <a:r>
              <a:rPr lang="en-GB" sz="2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suppresed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patients do not produce antibodies.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Antibodies take time to be produced (</a:t>
            </a:r>
            <a:r>
              <a:rPr lang="en-GB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window period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549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3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4.xml><?xml version="1.0" encoding="utf-8"?>
<a:themeOverride xmlns:a="http://schemas.openxmlformats.org/drawingml/2006/main">
  <a:clrScheme name="Couture">
    <a:dk1>
      <a:sysClr val="windowText" lastClr="000000"/>
    </a:dk1>
    <a:lt1>
      <a:sysClr val="window" lastClr="FFFFFF"/>
    </a:lt1>
    <a:dk2>
      <a:srgbClr val="37302A"/>
    </a:dk2>
    <a:lt2>
      <a:srgbClr val="D0CCB9"/>
    </a:lt2>
    <a:accent1>
      <a:srgbClr val="9E8E5C"/>
    </a:accent1>
    <a:accent2>
      <a:srgbClr val="A09781"/>
    </a:accent2>
    <a:accent3>
      <a:srgbClr val="85776D"/>
    </a:accent3>
    <a:accent4>
      <a:srgbClr val="AEAFA9"/>
    </a:accent4>
    <a:accent5>
      <a:srgbClr val="8D878B"/>
    </a:accent5>
    <a:accent6>
      <a:srgbClr val="6B6149"/>
    </a:accent6>
    <a:hlink>
      <a:srgbClr val="B6A272"/>
    </a:hlink>
    <a:folHlink>
      <a:srgbClr val="8A784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1068</TotalTime>
  <Words>1099</Words>
  <Application>Microsoft Office PowerPoint</Application>
  <PresentationFormat>Widescreen</PresentationFormat>
  <Paragraphs>161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 Unicode MS</vt:lpstr>
      <vt:lpstr>Adobe Heiti Std R</vt:lpstr>
      <vt:lpstr>Arial</vt:lpstr>
      <vt:lpstr>Bookman Old Style</vt:lpstr>
      <vt:lpstr>Calibri</vt:lpstr>
      <vt:lpstr>Constantia</vt:lpstr>
      <vt:lpstr>Franklin Gothic Book</vt:lpstr>
      <vt:lpstr>Georgia</vt:lpstr>
      <vt:lpstr>新細明體</vt:lpstr>
      <vt:lpstr>新細明體</vt:lpstr>
      <vt:lpstr>Times New Roman</vt:lpstr>
      <vt:lpstr>Wingdings</vt:lpstr>
      <vt:lpstr>Wingdings 2</vt:lpstr>
      <vt:lpstr>Composite</vt:lpstr>
      <vt:lpstr>1_Composite</vt:lpstr>
      <vt:lpstr>Flow</vt:lpstr>
      <vt:lpstr>Crop</vt:lpstr>
      <vt:lpstr>PhotoSuite Image</vt:lpstr>
      <vt:lpstr>PowerPoint Presentation</vt:lpstr>
      <vt:lpstr>PowerPoint Presentation</vt:lpstr>
      <vt:lpstr>Laboratory viral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Haemagglutination Inhibition: </vt:lpstr>
      <vt:lpstr>3. ELISA Procedures: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and Prevention of Virus Infections:</vt:lpstr>
      <vt:lpstr> Antiviral Targets:</vt:lpstr>
      <vt:lpstr>PowerPoint Presentation</vt:lpstr>
      <vt:lpstr>Vaccines and immunisation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100</cp:revision>
  <dcterms:created xsi:type="dcterms:W3CDTF">2015-09-01T22:11:44Z</dcterms:created>
  <dcterms:modified xsi:type="dcterms:W3CDTF">2018-11-13T00:29:23Z</dcterms:modified>
</cp:coreProperties>
</file>