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447" r:id="rId2"/>
    <p:sldId id="449" r:id="rId3"/>
    <p:sldId id="450" r:id="rId4"/>
    <p:sldId id="451" r:id="rId5"/>
    <p:sldId id="452" r:id="rId6"/>
    <p:sldId id="453" r:id="rId7"/>
    <p:sldId id="454" r:id="rId8"/>
    <p:sldId id="458" r:id="rId9"/>
    <p:sldId id="455" r:id="rId10"/>
    <p:sldId id="456" r:id="rId11"/>
    <p:sldId id="457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270" r:id="rId27"/>
  </p:sldIdLst>
  <p:sldSz cx="9144000" cy="5143500" type="screen16x9"/>
  <p:notesSz cx="6858000" cy="9144000"/>
  <p:embeddedFontLst>
    <p:embeddedFont>
      <p:font typeface="Dosis" charset="0"/>
      <p:regular r:id="rId29"/>
      <p:bold r:id="rId30"/>
    </p:embeddedFont>
    <p:embeddedFont>
      <p:font typeface="Source Sans Pr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42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 smtClean="0"/>
              <a:t>Neoplastic </a:t>
            </a:r>
            <a:r>
              <a:rPr lang="en-US" sz="4000" b="1" dirty="0"/>
              <a:t>Proliferations of </a:t>
            </a:r>
            <a:r>
              <a:rPr lang="en-US" sz="4000" b="1" dirty="0" smtClean="0"/>
              <a:t>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Myeloid Neoplasms III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1493" y="3991188"/>
            <a:ext cx="234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Ghadeer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Hayel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, MD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Histopathologist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April 1</a:t>
            </a:r>
            <a:r>
              <a:rPr lang="en-US" sz="2000" baseline="30000" dirty="0" smtClean="0">
                <a:solidFill>
                  <a:srgbClr val="7030A0"/>
                </a:solidFill>
                <a:latin typeface="Dosis" panose="020B0604020202020204" charset="0"/>
              </a:rPr>
              <a:t>st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2021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JAK2 mutations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present in 50% to 60% of cases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of the remaining cases have other mutations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which also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give rise to increased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JAK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signaling.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Why JAK2 mutations are associated PCV in some patients &amp; PM in others is not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understood.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70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Pathogenesis is similar between PM and spent phase MPN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characteristic marrow fibrosis is caused by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inappropriate release of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fibrogenic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factors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from neoplastic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megakaryocytes.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Two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factors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synthesized by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megakaryocytes have been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implicated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fibrogenic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factors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):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latelet-derived growth factor (PDGF).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TGF-β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(collagen deposition and angiogenesis)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27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PB smear is markedly abnormal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Leukoerythroblastosis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 often exhibit bizarre shapes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poikilocytes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teardrop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ucleated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precursors.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Immature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white cells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Along with abnormal large platelets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62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leukoerythroblast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02" y="1940694"/>
            <a:ext cx="7186524" cy="27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2577" y="1171253"/>
            <a:ext cx="7068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PB smear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showing 2 nucleated RBCs (red), 2 tear drop RBCs (black) and  a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(blue)</a:t>
            </a:r>
          </a:p>
        </p:txBody>
      </p:sp>
    </p:spTree>
    <p:extLst>
      <p:ext uri="{BB962C8B-B14F-4D97-AF65-F5344CB8AC3E}">
        <p14:creationId xmlns:p14="http://schemas.microsoft.com/office/powerpoint/2010/main" val="5740208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175" y="1171253"/>
            <a:ext cx="3202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advanced cases is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hypocellular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diffusely fibrotic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  <a:endParaRPr lang="en-US" sz="22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early cases it may be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only focal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fibrosis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lvl="1"/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+Abnormally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large and clustered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megakaryocytes.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050" name="Picture 2" descr="Image result for myelofibr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87" y="1171253"/>
            <a:ext cx="4876800" cy="37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16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</a:t>
            </a:r>
            <a:r>
              <a:rPr lang="en-US" sz="4000" b="1" dirty="0"/>
              <a:t>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Age more than 60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 .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Fatigue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weakness and night sweats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Lab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results; normochromic and normocytic anemia and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Leukoerythroblatosis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is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essential for the diagnosis.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90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Prognosis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4-5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years.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5-20% transform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difficult to treat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than PCV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CML.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Treat with JAK2 inhibitors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HSCT.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81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193265" y="4315135"/>
            <a:ext cx="728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DB7C4"/>
              </a:buClr>
              <a:buSzPts val="2400"/>
            </a:pPr>
            <a:r>
              <a:rPr lang="en-US" sz="3600" b="1" dirty="0" err="1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Myelodysplastic</a:t>
            </a:r>
            <a:r>
              <a:rPr lang="en-US" sz="36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600" b="1" dirty="0" smtClean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Syndromes (MDS)</a:t>
            </a:r>
            <a:endParaRPr lang="en-US" sz="3600" b="1" dirty="0">
              <a:solidFill>
                <a:srgbClr val="0DB7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  <a:ea typeface="Dosis"/>
              <a:cs typeface="Dosis"/>
              <a:sym typeface="Source Sans Pro"/>
            </a:endParaRPr>
          </a:p>
        </p:txBody>
      </p:sp>
      <p:sp>
        <p:nvSpPr>
          <p:cNvPr id="2" name="AutoShape 2" descr="Image result for mds pat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mds path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9" y="312738"/>
            <a:ext cx="6997700" cy="33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err="1"/>
              <a:t>Myelodysplastic</a:t>
            </a:r>
            <a:r>
              <a:rPr lang="en-US" sz="3600" b="1" dirty="0"/>
              <a:t> Syndromes (MDS)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601038"/>
            <a:ext cx="813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group of clonal stem cell disorders characterized by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maturation defects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are associated with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ineffective hematopoiesis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a high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risk of transformation to 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45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err="1"/>
              <a:t>Myelodysplastic</a:t>
            </a:r>
            <a:r>
              <a:rPr lang="en-US" sz="3600" b="1" dirty="0"/>
              <a:t> Syndromes (MDS)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033" y="1148976"/>
            <a:ext cx="79612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replaced by the clonal transformed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multipotent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stem cell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retains the capacity to differentiate into red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cells, granulocytes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and platelets,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but in an ineffective &amp; </a:t>
            </a: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disordered fashion. (cells stay in the BM)</a:t>
            </a:r>
            <a:endParaRPr lang="en-US" sz="2400" u="sng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So;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normocellular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but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shows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one or more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abnormal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are genetically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unstable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prone to the acquisition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additional mutations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transformation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to AML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88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Essential </a:t>
            </a:r>
            <a:r>
              <a:rPr lang="en-US" sz="4000" b="1" dirty="0" err="1" smtClean="0"/>
              <a:t>Thrombocythemia</a:t>
            </a:r>
            <a:r>
              <a:rPr lang="en-US" sz="4000" b="1" dirty="0" smtClean="0"/>
              <a:t> (ET)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 proliferation with overproduction 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 counts (&gt;600x10</a:t>
            </a:r>
            <a:r>
              <a:rPr lang="en-US" sz="2400" baseline="30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x9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/L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Separated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from PCV and primary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based on the absence of polycythemia and marrow fibrosis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respectively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64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Pathogenesis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cases are idiopathic, but some develop after chemotherapy with alkylating agents or exposure to ionizing radiation therapy.</a:t>
            </a: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15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bone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Dysplastic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changes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nuclear contour and iron deposits (ring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sideroblasts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segmentation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granulation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single nuclear lobes 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multiple separate nuclei.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94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nuclear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abnormalities &amp; 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iron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deposits (ring </a:t>
            </a:r>
            <a:r>
              <a:rPr lang="en-US" sz="2400" u="sng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sideroblasts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3" descr="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827"/>
          <a:stretch/>
        </p:blipFill>
        <p:spPr>
          <a:xfrm>
            <a:off x="1992097" y="2051892"/>
            <a:ext cx="5600505" cy="278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17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segmentation;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Pseudo-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Pelger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Hüet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cells,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neutrophils with only two nuclear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lobes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7" y="2095928"/>
            <a:ext cx="5464032" cy="25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05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Megakaryocyte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single nuclear lobes 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multiple separate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nuclei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(pawn ball megakaryocytes)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pawn ball what 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17" y="2126751"/>
            <a:ext cx="2294218" cy="23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f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9" y="2051892"/>
            <a:ext cx="41082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999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– Clinical features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6" y="1220895"/>
            <a:ext cx="78959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redominantly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disease of older adults, 70s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Up to half of cases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discovered incidentally.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If symptomatic, it presents with weakness, infections, and hemorrhages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all due to pancytopenia.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Poor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response to conventional chemotherapy.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Transformation to AML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 10-40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% (rapid in t-MDS)</a:t>
            </a: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Prognosis is variable.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time ranges from 9 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29 months.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03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>
            <a:spLocks noGrp="1"/>
          </p:cNvSpPr>
          <p:nvPr>
            <p:ph type="ctrTitle" idx="4294967295"/>
          </p:nvPr>
        </p:nvSpPr>
        <p:spPr>
          <a:xfrm>
            <a:off x="1475350" y="1659550"/>
            <a:ext cx="578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THANK YOU!</a:t>
            </a:r>
            <a:endParaRPr sz="8800" dirty="0"/>
          </a:p>
        </p:txBody>
      </p:sp>
      <p:sp>
        <p:nvSpPr>
          <p:cNvPr id="265" name="Google Shape;265;p2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 smtClean="0"/>
              <a:t>Essential </a:t>
            </a:r>
            <a:r>
              <a:rPr lang="en-US" sz="3200" b="1" dirty="0" err="1" smtClean="0"/>
              <a:t>Thrombocythemia</a:t>
            </a:r>
            <a:r>
              <a:rPr lang="en-US" sz="3200" b="1" dirty="0" smtClean="0"/>
              <a:t> – Pathogenesis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49514" y="1107879"/>
            <a:ext cx="81305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ET is associated with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activating point mutations in JAK2 (50%),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receptor tyrosine kinase that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normally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activated by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thrombopoietin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Constitutive JAK2 renders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progenitor </a:t>
            </a:r>
            <a:r>
              <a:rPr lang="en-US" sz="2400" u="sng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thrombopoietin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-independent</a:t>
            </a: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leads to </a:t>
            </a:r>
            <a:r>
              <a:rPr lang="en-US" sz="2400" u="sng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hyperproliferation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JAK2 mutation is the same as that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found 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almost all cases of PCV.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Why some patients with JAK2 mutations present with PCV &amp; others with ET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not understood.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20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 smtClean="0"/>
              <a:t>Essential </a:t>
            </a:r>
            <a:r>
              <a:rPr lang="en-US" sz="3200" b="1" dirty="0" err="1" smtClean="0"/>
              <a:t>Thrombocythemia</a:t>
            </a:r>
            <a:r>
              <a:rPr lang="en-US" sz="3200" b="1" dirty="0" smtClean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198617"/>
            <a:ext cx="3368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Bone marrow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cellularity is usually only mildly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increased, but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megakaryocytes are often markedly increased in number with abnormal large forms.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12" y="1200347"/>
            <a:ext cx="4559288" cy="3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441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 smtClean="0"/>
              <a:t>Essential </a:t>
            </a:r>
            <a:r>
              <a:rPr lang="en-US" sz="3200" b="1" dirty="0" err="1" smtClean="0"/>
              <a:t>Thrombocythemia</a:t>
            </a:r>
            <a:r>
              <a:rPr lang="en-US" sz="3200" b="1" dirty="0" smtClean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755918"/>
            <a:ext cx="3368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smears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reveal abnormally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large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platelets often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accompanied by mild leukocytosis.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1433898"/>
            <a:ext cx="5100905" cy="33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13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 smtClean="0"/>
              <a:t>ET– Clinical features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49514" y="1107879"/>
            <a:ext cx="8130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ET is an indolent disorder with long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asymptomatic periods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only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occasional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thrombotic or hemorrhagic crises.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manifests clinically with elevated platelet counts.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auses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reactive thrombocytosis, (such as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inflammatory disorders &amp; iron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deficiency) must be excluded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before 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diagnosis can be established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92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 smtClean="0"/>
              <a:t>ET– Clinical features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49513" y="1107879"/>
            <a:ext cx="813053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Platelets are not only increased in numbers but also frequently demonstrate qualitative abnormalities in functional tests.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types of thrombotic events resemble those observed in PCV.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characteristic symptom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erythromelalgia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 throbbing and burning of hands and feet caused by occlusion of small arterioles by platelet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aggregates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may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also be seen in PCV.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35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/>
          <a:lstStyle/>
          <a:p>
            <a:pPr lvl="0"/>
            <a:r>
              <a:rPr lang="en-US" sz="3200" b="1" dirty="0" smtClean="0"/>
              <a:t>ET– Prognosis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333910"/>
            <a:ext cx="81305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times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12~15years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Transformation to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(spent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phase)is uncommon.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Transformation to acute leukemia is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rare.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68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/>
              <a:t>Primary </a:t>
            </a:r>
            <a:r>
              <a:rPr lang="en-US" sz="4000" b="1" dirty="0" err="1" smtClean="0"/>
              <a:t>Myelofibrosis</a:t>
            </a:r>
            <a:r>
              <a:rPr lang="en-US" sz="4000" b="1" dirty="0" smtClean="0"/>
              <a:t> (PM)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hallmark of primary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myelofibrosis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is the development of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obliterative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fibrosis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reduces bone marrow hematopoiesis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Wingdings" pitchFamily="2" charset="2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C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ytopenias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xtensive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hematopoiesis.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Histologically, the appearance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identical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the spent phase that occurs occasionally late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course of other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MPN.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84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89A7D-62C3-4FCB-8226-E73AC8573B15}"/>
</file>

<file path=customXml/itemProps2.xml><?xml version="1.0" encoding="utf-8"?>
<ds:datastoreItem xmlns:ds="http://schemas.openxmlformats.org/officeDocument/2006/customXml" ds:itemID="{571E4D85-AE9C-4EA4-98DB-7E5A2E95DB48}"/>
</file>

<file path=customXml/itemProps3.xml><?xml version="1.0" encoding="utf-8"?>
<ds:datastoreItem xmlns:ds="http://schemas.openxmlformats.org/officeDocument/2006/customXml" ds:itemID="{BE6E4DA5-8A84-4A7F-8084-BD2E2A1D05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952</Words>
  <Application>Microsoft Office PowerPoint</Application>
  <PresentationFormat>On-screen Show (16:9)</PresentationFormat>
  <Paragraphs>126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Dosis</vt:lpstr>
      <vt:lpstr>Source Sans Pro</vt:lpstr>
      <vt:lpstr>Wingdings</vt:lpstr>
      <vt:lpstr>Cerimon template</vt:lpstr>
      <vt:lpstr>2. Neoplastic Proliferations of White Cells</vt:lpstr>
      <vt:lpstr>Essential Thrombocythemia (ET)</vt:lpstr>
      <vt:lpstr>Essential Thrombocythemia – Pathogenesis</vt:lpstr>
      <vt:lpstr>Essential Thrombocythemia – Morphology</vt:lpstr>
      <vt:lpstr>Essential Thrombocythemia – Morphology</vt:lpstr>
      <vt:lpstr>ET– Clinical features</vt:lpstr>
      <vt:lpstr>ET– Clinical features</vt:lpstr>
      <vt:lpstr>ET– Prognosis</vt:lpstr>
      <vt:lpstr>Primary Myelofibrosis (PM)</vt:lpstr>
      <vt:lpstr>PM - Pathogenesis</vt:lpstr>
      <vt:lpstr>PM - Pathogenesis</vt:lpstr>
      <vt:lpstr>PM - Morphology</vt:lpstr>
      <vt:lpstr>PM - Morphology</vt:lpstr>
      <vt:lpstr>PM - Morphology</vt:lpstr>
      <vt:lpstr>PM - Clinical Features</vt:lpstr>
      <vt:lpstr>PM - Prognosis</vt:lpstr>
      <vt:lpstr>PowerPoint Presentation</vt:lpstr>
      <vt:lpstr>Myelodysplastic Syndromes (MDS)</vt:lpstr>
      <vt:lpstr>Myelodysplastic Syndromes (MDS)</vt:lpstr>
      <vt:lpstr>MDS - Pathogenesis</vt:lpstr>
      <vt:lpstr>MDS - Morphology</vt:lpstr>
      <vt:lpstr>MDS - Morphology</vt:lpstr>
      <vt:lpstr>MDS - Morphology</vt:lpstr>
      <vt:lpstr>MDS - Morphology</vt:lpstr>
      <vt:lpstr>MDS – Clinical features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253</cp:revision>
  <dcterms:modified xsi:type="dcterms:W3CDTF">2021-03-31T21:58:29Z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