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7" r:id="rId2"/>
    <p:sldId id="325" r:id="rId3"/>
    <p:sldId id="337" r:id="rId4"/>
    <p:sldId id="326" r:id="rId5"/>
    <p:sldId id="327" r:id="rId6"/>
    <p:sldId id="328" r:id="rId7"/>
    <p:sldId id="329" r:id="rId8"/>
    <p:sldId id="331" r:id="rId9"/>
    <p:sldId id="330" r:id="rId10"/>
    <p:sldId id="332" r:id="rId11"/>
    <p:sldId id="333" r:id="rId12"/>
    <p:sldId id="334" r:id="rId13"/>
    <p:sldId id="335" r:id="rId14"/>
    <p:sldId id="336" r:id="rId15"/>
    <p:sldId id="264" r:id="rId16"/>
    <p:sldId id="265" r:id="rId17"/>
    <p:sldId id="268" r:id="rId18"/>
    <p:sldId id="269" r:id="rId19"/>
    <p:sldId id="270" r:id="rId20"/>
    <p:sldId id="272" r:id="rId21"/>
    <p:sldId id="299" r:id="rId22"/>
    <p:sldId id="297" r:id="rId23"/>
    <p:sldId id="338" r:id="rId24"/>
    <p:sldId id="298" r:id="rId25"/>
    <p:sldId id="339" r:id="rId26"/>
    <p:sldId id="277" r:id="rId27"/>
    <p:sldId id="278" r:id="rId28"/>
    <p:sldId id="276" r:id="rId29"/>
    <p:sldId id="324" r:id="rId30"/>
    <p:sldId id="280" r:id="rId31"/>
    <p:sldId id="281" r:id="rId32"/>
    <p:sldId id="323" r:id="rId33"/>
    <p:sldId id="27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FF00"/>
    <a:srgbClr val="FF3399"/>
    <a:srgbClr val="00CC00"/>
    <a:srgbClr val="02AE1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1" d="100"/>
          <a:sy n="81" d="100"/>
        </p:scale>
        <p:origin x="150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ACD2A8C-96B7-4CC7-A317-E7138E31AD45}" type="datetimeFigureOut">
              <a:rPr lang="ar-IQ" smtClean="0"/>
              <a:pPr/>
              <a:t>11/04/1444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821F3BA-08C1-47AB-A1ED-974417983D0C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09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E379-8794-4B01-96AD-E66DA69C0D58}" type="slidenum">
              <a:rPr lang="ar-IQ" smtClean="0"/>
              <a:pPr/>
              <a:t>1</a:t>
            </a:fld>
            <a:endParaRPr lang="ar-IQ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1F3BA-08C1-47AB-A1ED-974417983D0C}" type="slidenum">
              <a:rPr lang="ar-IQ" smtClean="0"/>
              <a:pPr/>
              <a:t>20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 November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 November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 November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 November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 November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 November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 November 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 November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 November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 November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 November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6 November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74400"/>
            <a:ext cx="8686800" cy="5509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CARDIOVASCULAR  SYSTEM 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Candara" pitchFamily="34" charset="0"/>
            </a:endParaRPr>
          </a:p>
          <a:p>
            <a:pPr algn="ctr"/>
            <a:r>
              <a:rPr lang="en-US" sz="3200" b="1" dirty="0">
                <a:solidFill>
                  <a:srgbClr val="0033CC"/>
                </a:solidFill>
                <a:latin typeface="Candara" pitchFamily="34" charset="0"/>
              </a:rPr>
              <a:t>MEDIASTINUM &amp; PERCARDIUM</a:t>
            </a:r>
          </a:p>
          <a:p>
            <a:pPr algn="ctr"/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Candara" pitchFamily="34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Dr. Aiman Qais Afar</a:t>
            </a:r>
          </a:p>
          <a:p>
            <a:pPr algn="ctr"/>
            <a:r>
              <a:rPr lang="en-US" sz="3200" b="1" dirty="0">
                <a:solidFill>
                  <a:srgbClr val="00FF00"/>
                </a:solidFill>
                <a:latin typeface="Candara" pitchFamily="34" charset="0"/>
              </a:rPr>
              <a:t>Surgical Anatomist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Candara" pitchFamily="34" charset="0"/>
            </a:endParaRPr>
          </a:p>
          <a:p>
            <a:pPr algn="ctr"/>
            <a:r>
              <a:rPr lang="en-US" sz="3200" b="1" dirty="0">
                <a:solidFill>
                  <a:srgbClr val="0033CC"/>
                </a:solidFill>
                <a:latin typeface="Candara" pitchFamily="34" charset="0"/>
              </a:rPr>
              <a:t>College of Medicine /University Of  Mutah</a:t>
            </a:r>
          </a:p>
          <a:p>
            <a:pPr algn="ctr"/>
            <a:r>
              <a:rPr lang="en-US" sz="3200" b="1" dirty="0">
                <a:solidFill>
                  <a:srgbClr val="3333FF"/>
                </a:solidFill>
                <a:latin typeface="Candara" pitchFamily="34" charset="0"/>
              </a:rPr>
              <a:t>2022-2023</a:t>
            </a:r>
            <a:endParaRPr lang="ar-IQ" sz="3200" b="1" dirty="0">
              <a:solidFill>
                <a:srgbClr val="3333FF"/>
              </a:solidFill>
              <a:latin typeface="Candara" pitchFamily="34" charset="0"/>
            </a:endParaRPr>
          </a:p>
          <a:p>
            <a:pPr algn="ctr"/>
            <a:endParaRPr lang="en-US" sz="3200" b="1" dirty="0">
              <a:solidFill>
                <a:srgbClr val="0033CC"/>
              </a:solidFill>
              <a:latin typeface="Candara" pitchFamily="34" charset="0"/>
            </a:endParaRPr>
          </a:p>
          <a:p>
            <a:pPr algn="ctr"/>
            <a:endParaRPr lang="ar-IQ" sz="3200" b="1" dirty="0">
              <a:solidFill>
                <a:srgbClr val="0033CC"/>
              </a:solidFill>
              <a:latin typeface="Candara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356350"/>
            <a:ext cx="15240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6 November 2022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</a:t>
            </a:fld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340475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0033CC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34B75-2613-4930-0024-A1873AC40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6 November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4BBB61-538A-10E5-AE56-61E4FB37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82195-EC72-0482-4254-EF80A0035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47678-40A3-7A66-1295-31766BE8D846}"/>
              </a:ext>
            </a:extLst>
          </p:cNvPr>
          <p:cNvSpPr txBox="1"/>
          <p:nvPr/>
        </p:nvSpPr>
        <p:spPr>
          <a:xfrm>
            <a:off x="0" y="762000"/>
            <a:ext cx="5029200" cy="5542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2800" b="1" dirty="0">
                <a:solidFill>
                  <a:srgbClr val="0033CC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** Contents </a:t>
            </a:r>
          </a:p>
          <a:p>
            <a:pPr marL="457200" marR="0" indent="-45720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AutoNum type="arabicParenR"/>
              <a:tabLst>
                <a:tab pos="118745" algn="l"/>
              </a:tabLst>
            </a:pP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Thymus gland. </a:t>
            </a:r>
          </a:p>
          <a:p>
            <a:pPr marL="457200" marR="0" indent="-45720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AutoNum type="arabicParenR"/>
              <a:tabLst>
                <a:tab pos="118745" algn="l"/>
              </a:tabLst>
            </a:pPr>
            <a:r>
              <a:rPr lang="en-US" sz="2400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Superior and inferior of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sterno</a:t>
            </a:r>
            <a:r>
              <a:rPr lang="en-US" sz="2400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-pericardial ligaments. 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They connect the fibrous pericardium to the back of the body of the sternum.</a:t>
            </a:r>
            <a:r>
              <a:rPr lang="en-US" sz="2400" b="1" i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endParaRPr lang="en-US" sz="2400" b="1" i="1" dirty="0"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457200" marR="0" indent="-45720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AutoNum type="arabicParenR"/>
              <a:tabLst>
                <a:tab pos="118745" algn="l"/>
              </a:tabLst>
            </a:pPr>
            <a:r>
              <a:rPr lang="en-US" sz="2400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Sternocostalis muscle.</a:t>
            </a:r>
          </a:p>
          <a:p>
            <a:pPr marL="457200" marR="0" indent="-45720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AutoNum type="arabicParenR"/>
              <a:tabLst>
                <a:tab pos="118745" algn="l"/>
              </a:tabLst>
            </a:pPr>
            <a:r>
              <a:rPr lang="en-US" sz="2400" b="1" dirty="0">
                <a:solidFill>
                  <a:srgbClr val="02AE16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Few lymph nodes.</a:t>
            </a:r>
          </a:p>
          <a:p>
            <a:pPr marL="457200" marR="0" indent="-45720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AutoNum type="arabicParenR"/>
              <a:tabLst>
                <a:tab pos="118745" algn="l"/>
              </a:tabLst>
            </a:pPr>
            <a:r>
              <a:rPr lang="en-US" sz="2400" b="1" dirty="0">
                <a:solidFill>
                  <a:srgbClr val="FF3399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Loss areolar connective tissue.</a:t>
            </a:r>
          </a:p>
          <a:p>
            <a:pPr marL="457200" marR="0" indent="-45720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AutoNum type="arabicParenR"/>
              <a:tabLst>
                <a:tab pos="118745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Mediastinal branches of internal thoracic artery.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2375AB-11B8-E0BC-5424-CF2733F18F10}"/>
              </a:ext>
            </a:extLst>
          </p:cNvPr>
          <p:cNvSpPr txBox="1"/>
          <p:nvPr/>
        </p:nvSpPr>
        <p:spPr>
          <a:xfrm>
            <a:off x="76200" y="76200"/>
            <a:ext cx="4114800" cy="570284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R="0" lvl="0" algn="ctr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  <a:tab pos="118745" algn="l"/>
                <a:tab pos="457200" algn="l"/>
              </a:tabLst>
            </a:pPr>
            <a:r>
              <a:rPr lang="en-US" sz="2800" b="1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Anterior mediastinum</a:t>
            </a:r>
            <a:endParaRPr lang="en-US" sz="24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2" descr="Image result for The mediastinum">
            <a:extLst>
              <a:ext uri="{FF2B5EF4-FFF2-40B4-BE49-F238E27FC236}">
                <a16:creationId xmlns:a16="http://schemas.microsoft.com/office/drawing/2014/main" id="{2008E978-6854-0EAA-2F6D-E487925B7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1" y="136863"/>
            <a:ext cx="3886199" cy="2612389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</p:pic>
      <p:pic>
        <p:nvPicPr>
          <p:cNvPr id="9" name="Picture 2" descr="http://webmedia.unmc.edu/medicine/todd/dissection/idg20lungs/p0207mediastinum.jpg">
            <a:extLst>
              <a:ext uri="{FF2B5EF4-FFF2-40B4-BE49-F238E27FC236}">
                <a16:creationId xmlns:a16="http://schemas.microsoft.com/office/drawing/2014/main" id="{DDA3342E-06BD-B53A-7DF8-6D74FCA07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595" y="2895600"/>
            <a:ext cx="3799014" cy="375244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79363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A77B35-156D-6175-3E43-631DE1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6 November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08AF4E-132A-5FC2-6E66-723D3956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6505" y="6318806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B06AB-7DCF-09BC-4C27-7721BEE0F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95600" y="631880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11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13C714-2178-9D73-BDDF-9B49B2EB676C}"/>
              </a:ext>
            </a:extLst>
          </p:cNvPr>
          <p:cNvSpPr txBox="1"/>
          <p:nvPr/>
        </p:nvSpPr>
        <p:spPr>
          <a:xfrm>
            <a:off x="0" y="685800"/>
            <a:ext cx="7848600" cy="2839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2800" b="1" dirty="0">
                <a:solidFill>
                  <a:srgbClr val="0033CC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** Boundaries;</a:t>
            </a:r>
            <a:endParaRPr lang="en-US" sz="2800" b="1" dirty="0">
              <a:solidFill>
                <a:srgbClr val="0033CC"/>
              </a:solidFill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342900" marR="0" indent="-34290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118745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Anteriorly;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anterior mediastinum.</a:t>
            </a:r>
            <a:endParaRPr lang="en-US" sz="2400" b="1" dirty="0"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342900" marR="0" indent="-34290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118745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Posteriorly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: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posterior mediastinum.</a:t>
            </a:r>
            <a:endParaRPr lang="en-US" sz="2400" b="1" dirty="0"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342900" marR="0" indent="-34290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118745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Superiorly: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</a:t>
            </a:r>
            <a:r>
              <a:rPr lang="en-US" sz="2400" b="1" dirty="0">
                <a:solidFill>
                  <a:srgbClr val="0033CC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he horizontal transverse thoracic plane</a:t>
            </a:r>
          </a:p>
          <a:p>
            <a:pPr marL="342900" marR="0" indent="-34290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118745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Inferiorly: 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the diaphragm</a:t>
            </a:r>
            <a:endParaRPr lang="en-US" sz="2400" b="1" dirty="0"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342900" marR="0" indent="-34290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118745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On each side; 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the pleura and lung.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D3391-761C-8E69-AA89-DCC2ABFA56DB}"/>
              </a:ext>
            </a:extLst>
          </p:cNvPr>
          <p:cNvSpPr txBox="1"/>
          <p:nvPr/>
        </p:nvSpPr>
        <p:spPr>
          <a:xfrm>
            <a:off x="152400" y="115516"/>
            <a:ext cx="3810000" cy="570284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R="0" lvl="0" algn="ctr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  <a:tab pos="118745" algn="l"/>
                <a:tab pos="457200" algn="l"/>
              </a:tabLst>
            </a:pPr>
            <a:r>
              <a:rPr lang="en-US" sz="2800" b="1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Middle mediastinum</a:t>
            </a:r>
            <a:endParaRPr lang="en-US" sz="24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2" descr="http://img.tfd.com/dorland/thumbs/mediastinum.jpg">
            <a:extLst>
              <a:ext uri="{FF2B5EF4-FFF2-40B4-BE49-F238E27FC236}">
                <a16:creationId xmlns:a16="http://schemas.microsoft.com/office/drawing/2014/main" id="{E18B2A46-F4EE-51F5-AA25-F835FFF4F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666341"/>
            <a:ext cx="3507903" cy="4055133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1483532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DABA6B-66E1-A0F8-E541-A303B2D856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15200" y="382424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6 November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682B9F-1A80-4621-EB71-E9993926E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7000" y="237258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1DF65-E659-D164-FF46-EBB773C08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8521" y="36797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12</a:t>
            </a:fld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86015F-D452-0A1E-139B-25D85D9A32D4}"/>
              </a:ext>
            </a:extLst>
          </p:cNvPr>
          <p:cNvSpPr txBox="1"/>
          <p:nvPr/>
        </p:nvSpPr>
        <p:spPr>
          <a:xfrm>
            <a:off x="4049205" y="87114"/>
            <a:ext cx="2133600" cy="581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2800" b="1" dirty="0">
                <a:solidFill>
                  <a:srgbClr val="0033CC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** Contents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47EEAD-A2E7-AE21-CAC1-5DFE0BE3DB47}"/>
              </a:ext>
            </a:extLst>
          </p:cNvPr>
          <p:cNvSpPr txBox="1"/>
          <p:nvPr/>
        </p:nvSpPr>
        <p:spPr>
          <a:xfrm>
            <a:off x="152400" y="115516"/>
            <a:ext cx="3810000" cy="570284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R="0" lvl="0" algn="ctr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  <a:tab pos="118745" algn="l"/>
                <a:tab pos="457200" algn="l"/>
              </a:tabLst>
            </a:pPr>
            <a:r>
              <a:rPr lang="en-US" sz="2800" b="1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Middle mediastinum</a:t>
            </a:r>
            <a:endParaRPr lang="en-US" sz="24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Mediastinum Anatomy - Anatomical Charts &amp; Posters">
            <a:extLst>
              <a:ext uri="{FF2B5EF4-FFF2-40B4-BE49-F238E27FC236}">
                <a16:creationId xmlns:a16="http://schemas.microsoft.com/office/drawing/2014/main" id="{FAB00AA7-0542-04BE-3200-AF3EA9029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446" y="3179534"/>
            <a:ext cx="4495800" cy="3601077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CD62BC-7E27-A87A-2D84-9897D7B5D96F}"/>
              </a:ext>
            </a:extLst>
          </p:cNvPr>
          <p:cNvSpPr txBox="1"/>
          <p:nvPr/>
        </p:nvSpPr>
        <p:spPr>
          <a:xfrm>
            <a:off x="4648200" y="762000"/>
            <a:ext cx="4495800" cy="23138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74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3) Deep cardiac plexus.</a:t>
            </a:r>
          </a:p>
          <a:p>
            <a:pPr marL="0" marR="0" lvl="0" indent="0" algn="l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74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4)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Right and left phrenic nerves </a:t>
            </a:r>
          </a:p>
          <a:p>
            <a:pPr marL="0" marR="0" lvl="0" indent="0" algn="l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74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5) The bifurcation of the trachea and the 2 bronchi.</a:t>
            </a:r>
          </a:p>
          <a:p>
            <a:pPr marL="0" marR="0" lvl="0" indent="0" algn="l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74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6) lymph nodes.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8E294B-8953-9DD8-3807-FFD836900A57}"/>
              </a:ext>
            </a:extLst>
          </p:cNvPr>
          <p:cNvSpPr txBox="1"/>
          <p:nvPr/>
        </p:nvSpPr>
        <p:spPr>
          <a:xfrm>
            <a:off x="21210" y="762000"/>
            <a:ext cx="4626990" cy="23138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>
                <a:tab pos="11874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The heart and pericardium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l" defTabSz="91440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>
                <a:tab pos="11874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Beginning and termination of</a:t>
            </a:r>
          </a:p>
          <a:p>
            <a:pPr marL="457200" marR="0" lvl="0" indent="-457200" algn="l" defTabSz="91440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11874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Aorta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and pulmonary trunk. </a:t>
            </a:r>
          </a:p>
          <a:p>
            <a:pPr marL="457200" marR="0" lvl="0" indent="-457200" algn="l" defTabSz="91440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11874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SVC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IVC.</a:t>
            </a:r>
          </a:p>
          <a:p>
            <a:pPr marL="457200" marR="0" lvl="0" indent="-457200" algn="l" defTabSz="91440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11874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4 pulmonary veins.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C13734-DAD2-D978-79C9-7BDA1DE46C77}"/>
              </a:ext>
            </a:extLst>
          </p:cNvPr>
          <p:cNvGrpSpPr/>
          <p:nvPr/>
        </p:nvGrpSpPr>
        <p:grpSpPr>
          <a:xfrm>
            <a:off x="685800" y="3270637"/>
            <a:ext cx="3048000" cy="3442714"/>
            <a:chOff x="4358939" y="2621750"/>
            <a:chExt cx="3037641" cy="417010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0E17B0A-FF50-C3D3-827D-DF67174B64CD}"/>
                </a:ext>
              </a:extLst>
            </p:cNvPr>
            <p:cNvGrpSpPr/>
            <p:nvPr/>
          </p:nvGrpSpPr>
          <p:grpSpPr>
            <a:xfrm>
              <a:off x="4358939" y="2649252"/>
              <a:ext cx="3037641" cy="4142600"/>
              <a:chOff x="4394108" y="2578874"/>
              <a:chExt cx="3037641" cy="4142600"/>
            </a:xfrm>
          </p:grpSpPr>
          <p:pic>
            <p:nvPicPr>
              <p:cNvPr id="16" name="Picture 2" descr="Mediastinum: Definition, anatomy, borders and contents | Kenhub">
                <a:extLst>
                  <a:ext uri="{FF2B5EF4-FFF2-40B4-BE49-F238E27FC236}">
                    <a16:creationId xmlns:a16="http://schemas.microsoft.com/office/drawing/2014/main" id="{D6E1600C-CD45-5627-B3C7-0A51CC80C6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4108" y="2588370"/>
                <a:ext cx="3037641" cy="4133104"/>
              </a:xfrm>
              <a:prstGeom prst="rect">
                <a:avLst/>
              </a:prstGeom>
              <a:noFill/>
              <a:ln w="76200">
                <a:solidFill>
                  <a:srgbClr val="00FF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F87E330-438F-8208-D56F-065E5C0AFB06}"/>
                  </a:ext>
                </a:extLst>
              </p:cNvPr>
              <p:cNvSpPr txBox="1"/>
              <p:nvPr/>
            </p:nvSpPr>
            <p:spPr>
              <a:xfrm>
                <a:off x="4394108" y="2578874"/>
                <a:ext cx="1219200" cy="3693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b="1" i="1" dirty="0">
                    <a:solidFill>
                      <a:srgbClr val="0033CC"/>
                    </a:solidFill>
                    <a:latin typeface="Candara" pitchFamily="34" charset="0"/>
                  </a:rPr>
                  <a:t>P</a:t>
                </a:r>
                <a:r>
                  <a:rPr lang="en-GB" sz="1800" b="1" i="1" dirty="0">
                    <a:solidFill>
                      <a:srgbClr val="0033CC"/>
                    </a:solidFill>
                    <a:latin typeface="Candara" pitchFamily="34" charset="0"/>
                  </a:rPr>
                  <a:t>hrenic N.</a:t>
                </a:r>
                <a:endParaRPr lang="en-US" dirty="0"/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E2EB1D47-9388-A8B0-D9F2-73449E8E6298}"/>
                  </a:ext>
                </a:extLst>
              </p:cNvPr>
              <p:cNvCxnSpPr/>
              <p:nvPr/>
            </p:nvCxnSpPr>
            <p:spPr>
              <a:xfrm>
                <a:off x="4762500" y="2948206"/>
                <a:ext cx="571500" cy="131899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022436-6F98-93FB-DE87-B6269BBA7035}"/>
                </a:ext>
              </a:extLst>
            </p:cNvPr>
            <p:cNvSpPr txBox="1"/>
            <p:nvPr/>
          </p:nvSpPr>
          <p:spPr>
            <a:xfrm>
              <a:off x="6177381" y="2621750"/>
              <a:ext cx="1219199" cy="36933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b="1" i="1" dirty="0">
                  <a:solidFill>
                    <a:srgbClr val="0033CC"/>
                  </a:solidFill>
                  <a:latin typeface="Candara" pitchFamily="34" charset="0"/>
                </a:rPr>
                <a:t>V</a:t>
              </a:r>
              <a:r>
                <a:rPr lang="en-GB" sz="1800" b="1" i="1" dirty="0">
                  <a:solidFill>
                    <a:srgbClr val="0033CC"/>
                  </a:solidFill>
                  <a:latin typeface="Candara" pitchFamily="34" charset="0"/>
                </a:rPr>
                <a:t>agus N.</a:t>
              </a:r>
              <a:endParaRPr lang="en-US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92ACC44-70D3-A30C-3A56-C39EB6CCBD4A}"/>
                </a:ext>
              </a:extLst>
            </p:cNvPr>
            <p:cNvCxnSpPr/>
            <p:nvPr/>
          </p:nvCxnSpPr>
          <p:spPr>
            <a:xfrm flipH="1">
              <a:off x="6019800" y="2991082"/>
              <a:ext cx="1066800" cy="16571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1828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6C51CC-E6B0-FD93-BBF1-0BBDE43AF8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78425" y="239104"/>
            <a:ext cx="2133600" cy="365125"/>
          </a:xfrm>
        </p:spPr>
        <p:txBody>
          <a:bodyPr/>
          <a:lstStyle/>
          <a:p>
            <a:r>
              <a:rPr lang="en-US" b="1" dirty="0">
                <a:solidFill>
                  <a:srgbClr val="0033CC"/>
                </a:solidFill>
              </a:rPr>
              <a:t>6 November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32B7DC-674F-3AB6-3BA4-C0D0B5F8A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16425" y="56541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A9D6C-2533-1073-59D6-4C0798B2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11944" y="99063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13</a:t>
            </a:fld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10F30B-7E35-5B5D-278D-19CEF6BCAEE9}"/>
              </a:ext>
            </a:extLst>
          </p:cNvPr>
          <p:cNvSpPr txBox="1"/>
          <p:nvPr/>
        </p:nvSpPr>
        <p:spPr>
          <a:xfrm>
            <a:off x="0" y="672332"/>
            <a:ext cx="868680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8745" marR="0"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2800" b="1" dirty="0">
                <a:solidFill>
                  <a:srgbClr val="0033CC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** Boundaries;</a:t>
            </a:r>
          </a:p>
          <a:p>
            <a:pPr marL="461645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18745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Anteriorly,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pericardium.</a:t>
            </a:r>
          </a:p>
          <a:p>
            <a:pPr marL="461645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18745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Posteriorly,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T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he bodies of T5 to T12 thoracic vertebrae.</a:t>
            </a:r>
          </a:p>
          <a:p>
            <a:pPr marL="461645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18745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Superiorly,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The horizontal transverse thoracic plane</a:t>
            </a:r>
            <a:endParaRPr lang="en-US" sz="2400" b="1" dirty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461645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18745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Inferiorly, 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diaphragm.</a:t>
            </a:r>
          </a:p>
          <a:p>
            <a:pPr marL="461645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18745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On each side, 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pleura and lung.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E12D40-3960-B455-0992-176DE927F999}"/>
              </a:ext>
            </a:extLst>
          </p:cNvPr>
          <p:cNvSpPr txBox="1"/>
          <p:nvPr/>
        </p:nvSpPr>
        <p:spPr>
          <a:xfrm>
            <a:off x="152400" y="136525"/>
            <a:ext cx="4343400" cy="570284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R="0" lvl="0" algn="ctr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  <a:tab pos="118745" algn="l"/>
                <a:tab pos="457200" algn="l"/>
              </a:tabLst>
            </a:pPr>
            <a:r>
              <a:rPr lang="en-US" sz="2800" b="1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Posterior  mediastinum</a:t>
            </a:r>
            <a:endParaRPr lang="en-US" sz="24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Posterior Mediastinum- Anatomy, Boundaries And Content – Earth's Lab">
            <a:extLst>
              <a:ext uri="{FF2B5EF4-FFF2-40B4-BE49-F238E27FC236}">
                <a16:creationId xmlns:a16="http://schemas.microsoft.com/office/drawing/2014/main" id="{8DFCF283-0180-4FD3-9DB8-B1655C0B5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535" y="2300615"/>
            <a:ext cx="3350965" cy="4445998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834A33A0-A519-ED6D-404D-01DF82F39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44510" t="8333" r="25622" b="8333"/>
          <a:stretch>
            <a:fillRect/>
          </a:stretch>
        </p:blipFill>
        <p:spPr bwMode="auto">
          <a:xfrm>
            <a:off x="3048000" y="3106606"/>
            <a:ext cx="2279453" cy="3575612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607C2FE-83D7-0266-CD01-730CC150F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45095" t="10417" r="27379" b="9375"/>
          <a:stretch>
            <a:fillRect/>
          </a:stretch>
        </p:blipFill>
        <p:spPr bwMode="auto">
          <a:xfrm>
            <a:off x="590402" y="3117364"/>
            <a:ext cx="2182516" cy="3575612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75870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EE7C99-A93F-58C5-CC36-164EA5153F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6 November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8A5D8-BC36-5066-B1E6-0C79001D4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F60C7-1C08-A4A1-EB28-673AA0F13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14</a:t>
            </a:fld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E53BF-7F31-FC96-2656-ABD3C3383322}"/>
              </a:ext>
            </a:extLst>
          </p:cNvPr>
          <p:cNvSpPr txBox="1"/>
          <p:nvPr/>
        </p:nvSpPr>
        <p:spPr>
          <a:xfrm>
            <a:off x="152400" y="838200"/>
            <a:ext cx="48768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1) </a:t>
            </a:r>
            <a:r>
              <a:rPr lang="en-US" sz="2400" b="1" dirty="0" err="1">
                <a:solidFill>
                  <a:srgbClr val="C00000"/>
                </a:solidFill>
              </a:rPr>
              <a:t>Oesophagus</a:t>
            </a:r>
            <a:r>
              <a:rPr lang="en-US" sz="2400" b="1" dirty="0">
                <a:solidFill>
                  <a:srgbClr val="C00000"/>
                </a:solidFill>
              </a:rPr>
              <a:t> and </a:t>
            </a:r>
            <a:r>
              <a:rPr lang="en-US" sz="2400" b="1" dirty="0" err="1">
                <a:solidFill>
                  <a:srgbClr val="C00000"/>
                </a:solidFill>
              </a:rPr>
              <a:t>oesophageal</a:t>
            </a:r>
            <a:r>
              <a:rPr lang="en-US" sz="2400" b="1" dirty="0">
                <a:solidFill>
                  <a:srgbClr val="C00000"/>
                </a:solidFill>
              </a:rPr>
              <a:t> nerve plexus.                                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2) Descending thoracic aorta. </a:t>
            </a:r>
          </a:p>
          <a:p>
            <a:r>
              <a:rPr lang="en-US" sz="2400" b="1" dirty="0">
                <a:solidFill>
                  <a:srgbClr val="00CC00"/>
                </a:solidFill>
              </a:rPr>
              <a:t>3) Thoracic duct.                               </a:t>
            </a:r>
          </a:p>
          <a:p>
            <a:r>
              <a:rPr lang="en-US" sz="2400" b="1" dirty="0">
                <a:solidFill>
                  <a:srgbClr val="0033CC"/>
                </a:solidFill>
              </a:rPr>
              <a:t>4) Azygos vein. </a:t>
            </a:r>
          </a:p>
          <a:p>
            <a:r>
              <a:rPr lang="en-US" sz="2400" b="1" dirty="0">
                <a:solidFill>
                  <a:srgbClr val="0033CC"/>
                </a:solidFill>
              </a:rPr>
              <a:t>5) Hemiazygos vein.</a:t>
            </a:r>
          </a:p>
          <a:p>
            <a:r>
              <a:rPr lang="en-US" sz="2400" b="1" dirty="0">
                <a:solidFill>
                  <a:srgbClr val="0033CC"/>
                </a:solidFill>
              </a:rPr>
              <a:t>6) Accessory hemiazygos vein.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7) Right and left vagus nerves. 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8) Sympathetic chains </a:t>
            </a:r>
          </a:p>
          <a:p>
            <a:r>
              <a:rPr lang="en-US" sz="2400" b="1" dirty="0">
                <a:solidFill>
                  <a:srgbClr val="00CC00"/>
                </a:solidFill>
              </a:rPr>
              <a:t>9) Posterior mediastinal lymph nodes.</a:t>
            </a:r>
          </a:p>
          <a:p>
            <a:r>
              <a:rPr lang="en-US" sz="2400" b="1" dirty="0"/>
              <a:t>10) Pre-vertebral muscles.</a:t>
            </a:r>
          </a:p>
          <a:p>
            <a:r>
              <a:rPr lang="en-US" sz="2400" b="1" dirty="0"/>
              <a:t>11) Anterior longitudinal ligament.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0DE50C-57C6-9B02-E87B-59A7B676D144}"/>
              </a:ext>
            </a:extLst>
          </p:cNvPr>
          <p:cNvSpPr txBox="1"/>
          <p:nvPr/>
        </p:nvSpPr>
        <p:spPr>
          <a:xfrm>
            <a:off x="152400" y="136525"/>
            <a:ext cx="4343400" cy="570284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R="0" lvl="0" algn="ctr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  <a:tab pos="118745" algn="l"/>
                <a:tab pos="457200" algn="l"/>
              </a:tabLst>
            </a:pPr>
            <a:r>
              <a:rPr lang="en-US" sz="2800" b="1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Posterior  mediastinum</a:t>
            </a:r>
            <a:endParaRPr lang="en-US" sz="24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6E383A-2B0F-0F4F-78C7-134441ED8B09}"/>
              </a:ext>
            </a:extLst>
          </p:cNvPr>
          <p:cNvSpPr txBox="1"/>
          <p:nvPr/>
        </p:nvSpPr>
        <p:spPr>
          <a:xfrm>
            <a:off x="5334000" y="130978"/>
            <a:ext cx="2057400" cy="581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74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** Contents </a:t>
            </a:r>
          </a:p>
        </p:txBody>
      </p:sp>
      <p:pic>
        <p:nvPicPr>
          <p:cNvPr id="4098" name="Picture 2" descr="Posterior Mediastinum Contents Mnemonic – MedicoLearning">
            <a:extLst>
              <a:ext uri="{FF2B5EF4-FFF2-40B4-BE49-F238E27FC236}">
                <a16:creationId xmlns:a16="http://schemas.microsoft.com/office/drawing/2014/main" id="{A81F4772-DAAB-AA37-5076-C8B964D7D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930" y="942117"/>
            <a:ext cx="4273458" cy="4273458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779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25146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Pericardium</a:t>
            </a:r>
          </a:p>
        </p:txBody>
      </p:sp>
      <p:sp>
        <p:nvSpPr>
          <p:cNvPr id="6" name="Rectangle 5"/>
          <p:cNvSpPr/>
          <p:nvPr/>
        </p:nvSpPr>
        <p:spPr>
          <a:xfrm>
            <a:off x="58132" y="989736"/>
            <a:ext cx="4451808" cy="5030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ndara" pitchFamily="34" charset="0"/>
              </a:rPr>
              <a:t>The pericardium is a </a:t>
            </a:r>
            <a:r>
              <a:rPr lang="en-US" sz="2400" b="1" dirty="0">
                <a:solidFill>
                  <a:srgbClr val="0033CC"/>
                </a:solidFill>
                <a:latin typeface="Candara" pitchFamily="34" charset="0"/>
              </a:rPr>
              <a:t>fibroserous sac </a:t>
            </a:r>
            <a:r>
              <a:rPr lang="en-US" sz="2400" b="1" dirty="0">
                <a:latin typeface="Candara" pitchFamily="34" charset="0"/>
              </a:rPr>
              <a:t>that encloses the heart and the roots of the great vessels.</a:t>
            </a:r>
          </a:p>
          <a:p>
            <a:endParaRPr lang="en-US" sz="2400" b="1" dirty="0">
              <a:latin typeface="Candara" pitchFamily="34" charset="0"/>
            </a:endParaRPr>
          </a:p>
          <a:p>
            <a:pPr marL="0" marR="0" algn="justLow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2400" b="1" dirty="0">
                <a:latin typeface="Candara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** Functions</a:t>
            </a:r>
          </a:p>
          <a:p>
            <a:pPr marL="228600" marR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2400" b="1" dirty="0">
                <a:solidFill>
                  <a:srgbClr val="FF3399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1- Maintains a constant position of the heart.</a:t>
            </a:r>
          </a:p>
          <a:p>
            <a:pPr marL="228600" marR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2400" b="1" dirty="0">
                <a:solidFill>
                  <a:srgbClr val="0033CC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2- Being non elastic, it prevent over distension of the heart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</a:p>
          <a:p>
            <a:pPr marL="228600" marR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2400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3- Keeps the mouths of the blood vessels open.</a:t>
            </a:r>
          </a:p>
          <a:p>
            <a:pPr marL="533400" marR="0" algn="justLow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2" name="Picture 4" descr="http://www.nlm.nih.gov/medlineplus/ency/images/ency/fullsize/18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"/>
            <a:ext cx="4095750" cy="3276601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Picture 4" descr="http://www.rci.rutgers.edu/~uzwiak/AnatPhys/Cardiovascular_System_files/image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676650"/>
            <a:ext cx="4038600" cy="30289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381000" y="63246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6 November 2022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15</a:t>
            </a:fld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1"/>
          </p:nvPr>
        </p:nvSpPr>
        <p:spPr>
          <a:xfrm>
            <a:off x="2362200" y="63246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  <a:endParaRPr lang="en-US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0467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ndara" pitchFamily="34" charset="0"/>
              </a:rPr>
              <a:t>The pericardium lies within </a:t>
            </a:r>
            <a:r>
              <a:rPr lang="en-US" sz="2400" b="1" dirty="0">
                <a:solidFill>
                  <a:srgbClr val="0033CC"/>
                </a:solidFill>
                <a:latin typeface="Candara" pitchFamily="34" charset="0"/>
              </a:rPr>
              <a:t>the middle mediastinum </a:t>
            </a:r>
            <a:r>
              <a:rPr lang="en-US" sz="2400" b="1" dirty="0">
                <a:latin typeface="Candara" pitchFamily="34" charset="0"/>
              </a:rPr>
              <a:t>, posterior to the body of the sternum and the </a:t>
            </a:r>
            <a:r>
              <a:rPr lang="en-US" sz="2400" b="1" dirty="0">
                <a:solidFill>
                  <a:srgbClr val="FF0000"/>
                </a:solidFill>
                <a:latin typeface="Candara" pitchFamily="34" charset="0"/>
              </a:rPr>
              <a:t>2</a:t>
            </a:r>
            <a:r>
              <a:rPr lang="en-US" sz="2400" b="1" baseline="30000" dirty="0">
                <a:solidFill>
                  <a:srgbClr val="FF0000"/>
                </a:solidFill>
                <a:latin typeface="Candara" pitchFamily="34" charset="0"/>
              </a:rPr>
              <a:t>nd</a:t>
            </a:r>
            <a:r>
              <a:rPr lang="en-US" sz="2400" b="1" dirty="0">
                <a:latin typeface="Candara" pitchFamily="34" charset="0"/>
              </a:rPr>
              <a:t>  to the </a:t>
            </a:r>
            <a:r>
              <a:rPr lang="en-US" sz="2400" b="1" dirty="0">
                <a:solidFill>
                  <a:srgbClr val="FF0000"/>
                </a:solidFill>
                <a:latin typeface="Candara" pitchFamily="34" charset="0"/>
              </a:rPr>
              <a:t>6</a:t>
            </a:r>
            <a:r>
              <a:rPr lang="en-US" sz="2400" b="1" baseline="30000" dirty="0">
                <a:solidFill>
                  <a:srgbClr val="FF0000"/>
                </a:solidFill>
                <a:latin typeface="Candara" pitchFamily="34" charset="0"/>
              </a:rPr>
              <a:t>th</a:t>
            </a:r>
            <a:r>
              <a:rPr lang="en-US" sz="2400" b="1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en-US" sz="2400" b="1" dirty="0">
                <a:latin typeface="Candara" pitchFamily="34" charset="0"/>
              </a:rPr>
              <a:t>costal cartilages and anterior to </a:t>
            </a:r>
            <a:r>
              <a:rPr lang="en-US" sz="2400" b="1" dirty="0">
                <a:solidFill>
                  <a:srgbClr val="FF0000"/>
                </a:solidFill>
                <a:latin typeface="Candara" pitchFamily="34" charset="0"/>
              </a:rPr>
              <a:t>the 5</a:t>
            </a:r>
            <a:r>
              <a:rPr lang="en-US" sz="2400" b="1" baseline="30000" dirty="0">
                <a:solidFill>
                  <a:srgbClr val="FF0000"/>
                </a:solidFill>
                <a:latin typeface="Candara" pitchFamily="34" charset="0"/>
              </a:rPr>
              <a:t>th</a:t>
            </a:r>
            <a:r>
              <a:rPr lang="en-US" sz="2400" b="1" dirty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en-US" sz="2400" b="1" dirty="0">
                <a:latin typeface="Candara" pitchFamily="34" charset="0"/>
              </a:rPr>
              <a:t>to </a:t>
            </a:r>
            <a:r>
              <a:rPr lang="en-US" sz="2400" b="1" dirty="0">
                <a:solidFill>
                  <a:srgbClr val="FF0000"/>
                </a:solidFill>
                <a:latin typeface="Candara" pitchFamily="34" charset="0"/>
              </a:rPr>
              <a:t>the 8</a:t>
            </a:r>
            <a:r>
              <a:rPr lang="en-US" sz="2400" b="1" baseline="30000" dirty="0">
                <a:solidFill>
                  <a:srgbClr val="FF0000"/>
                </a:solidFill>
                <a:latin typeface="Candara" pitchFamily="34" charset="0"/>
              </a:rPr>
              <a:t>th</a:t>
            </a:r>
            <a:r>
              <a:rPr lang="en-US" sz="2400" b="1" dirty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en-US" sz="2400" b="1" dirty="0">
                <a:latin typeface="Candara" pitchFamily="34" charset="0"/>
              </a:rPr>
              <a:t>thoracic vertebrae</a:t>
            </a:r>
            <a:endParaRPr lang="ar-IQ" sz="2400" b="1" dirty="0">
              <a:latin typeface="Candar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01025"/>
            <a:ext cx="2318263" cy="584775"/>
          </a:xfrm>
          <a:prstGeom prst="rect">
            <a:avLst/>
          </a:prstGeom>
          <a:ln w="7620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Pericardium</a:t>
            </a:r>
          </a:p>
        </p:txBody>
      </p:sp>
      <p:pic>
        <p:nvPicPr>
          <p:cNvPr id="6146" name="Picture 2" descr="http://www.elsevierimages.com/images/vpv/000/000/026/26073-0550x0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3948546" cy="45720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6148" name="Picture 4" descr="http://medicine.academic.ru/pictures/medicine/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124200"/>
            <a:ext cx="4503649" cy="35814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>
          <a:xfrm>
            <a:off x="7620000" y="0"/>
            <a:ext cx="1371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6 November 2022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400800" y="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16</a:t>
            </a:fld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5052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  <a:endParaRPr lang="en-US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685800"/>
            <a:ext cx="9067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ndara" pitchFamily="34" charset="0"/>
              </a:rPr>
              <a:t>Is the strong fibrous part of the sac.</a:t>
            </a:r>
          </a:p>
          <a:p>
            <a:r>
              <a:rPr lang="en-US" sz="2400" b="1" dirty="0">
                <a:latin typeface="Candara" pitchFamily="34" charset="0"/>
              </a:rPr>
              <a:t> It is firmly attached below to the central tendon of the diaphragm. </a:t>
            </a:r>
          </a:p>
          <a:p>
            <a:endParaRPr lang="en-US" sz="2400" b="1" dirty="0">
              <a:latin typeface="Candara" pitchFamily="34" charset="0"/>
            </a:endParaRPr>
          </a:p>
          <a:p>
            <a:r>
              <a:rPr lang="en-US" sz="2400" b="1" dirty="0">
                <a:latin typeface="Candara" pitchFamily="34" charset="0"/>
              </a:rPr>
              <a:t>It fuses with the outer coats of the great blood vessels passing through it namely, the </a:t>
            </a:r>
            <a:r>
              <a:rPr lang="en-US" sz="2400" b="1" dirty="0">
                <a:solidFill>
                  <a:srgbClr val="FF0000"/>
                </a:solidFill>
                <a:latin typeface="Candara" pitchFamily="34" charset="0"/>
              </a:rPr>
              <a:t>aorta</a:t>
            </a:r>
            <a:r>
              <a:rPr lang="en-US" sz="2400" b="1" dirty="0">
                <a:latin typeface="Candara" pitchFamily="34" charset="0"/>
              </a:rPr>
              <a:t>, the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pulmonary trunk</a:t>
            </a:r>
            <a:r>
              <a:rPr lang="en-US" sz="2400" b="1" dirty="0">
                <a:latin typeface="Candara" pitchFamily="34" charset="0"/>
              </a:rPr>
              <a:t>, the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superior and inferior venae cavae</a:t>
            </a:r>
            <a:r>
              <a:rPr lang="en-US" sz="2400" b="1" dirty="0">
                <a:latin typeface="Candara" pitchFamily="34" charset="0"/>
              </a:rPr>
              <a:t>, and the </a:t>
            </a:r>
            <a:r>
              <a:rPr lang="en-US" sz="2400" b="1" dirty="0">
                <a:solidFill>
                  <a:srgbClr val="FF0000"/>
                </a:solidFill>
                <a:latin typeface="Candara" pitchFamily="34" charset="0"/>
              </a:rPr>
              <a:t>pulmonary veins </a:t>
            </a:r>
            <a:r>
              <a:rPr lang="en-US" sz="2400" b="1" dirty="0">
                <a:latin typeface="Candara" pitchFamily="34" charset="0"/>
              </a:rPr>
              <a:t> </a:t>
            </a:r>
            <a:endParaRPr lang="ar-IQ" sz="2400" b="1" dirty="0">
              <a:latin typeface="Candar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01025"/>
            <a:ext cx="372089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Fibrous Pericardium</a:t>
            </a:r>
          </a:p>
        </p:txBody>
      </p:sp>
      <p:pic>
        <p:nvPicPr>
          <p:cNvPr id="30722" name="Picture 2" descr="https://classconnection.s3.amazonaws.com/774/flashcards/2059774/png/2-1417696D1ED2EDE7FB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85" y="3151705"/>
            <a:ext cx="3816456" cy="3581246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</p:pic>
      <p:pic>
        <p:nvPicPr>
          <p:cNvPr id="30724" name="Picture 4" descr="http://bioserv.fiu.edu/~walterm/fund_sp2004/heart/FG12_02.jpg"/>
          <p:cNvPicPr>
            <a:picLocks noChangeAspect="1" noChangeArrowheads="1"/>
          </p:cNvPicPr>
          <p:nvPr/>
        </p:nvPicPr>
        <p:blipFill>
          <a:blip r:embed="rId3" cstate="print"/>
          <a:srcRect t="5333" r="42000" b="29333"/>
          <a:stretch>
            <a:fillRect/>
          </a:stretch>
        </p:blipFill>
        <p:spPr bwMode="auto">
          <a:xfrm>
            <a:off x="4648200" y="3176687"/>
            <a:ext cx="4267200" cy="3605050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</p:pic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>
          <a:xfrm>
            <a:off x="6934200" y="274637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6 November 2022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5715000" y="503237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17</a:t>
            </a:fld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6172200" y="115094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0033CC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769203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ndara" pitchFamily="34" charset="0"/>
              </a:rPr>
              <a:t>The fibrous pericardium is attached in front to the sternum by </a:t>
            </a:r>
            <a:r>
              <a:rPr lang="en-US" sz="2400" b="1" dirty="0">
                <a:solidFill>
                  <a:srgbClr val="0033CC"/>
                </a:solidFill>
                <a:latin typeface="Candara" pitchFamily="34" charset="0"/>
              </a:rPr>
              <a:t>the sternopericardial ligaments (Superior and Inferior)</a:t>
            </a:r>
            <a:endParaRPr lang="ar-IQ" sz="2400" b="1" dirty="0">
              <a:solidFill>
                <a:srgbClr val="0033CC"/>
              </a:solidFill>
              <a:latin typeface="Candar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5769" t="16667" r="30308" b="22917"/>
          <a:stretch>
            <a:fillRect/>
          </a:stretch>
        </p:blipFill>
        <p:spPr bwMode="auto">
          <a:xfrm>
            <a:off x="1676400" y="1828800"/>
            <a:ext cx="5715000" cy="44196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6 November 2022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18</a:t>
            </a:fld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228600" y="101025"/>
            <a:ext cx="372089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Fibrous Pericardium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44710"/>
            <a:ext cx="4648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ndara" pitchFamily="34" charset="0"/>
              </a:rPr>
              <a:t>The serous pericardium lines the fibrous pericardium and coats the heart. </a:t>
            </a:r>
          </a:p>
          <a:p>
            <a:endParaRPr lang="en-US" sz="2400" b="1" dirty="0">
              <a:latin typeface="Candara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latin typeface="Candara" pitchFamily="34" charset="0"/>
              </a:rPr>
              <a:t>It is divided into </a:t>
            </a:r>
            <a:r>
              <a:rPr lang="en-US" sz="2400" b="1" dirty="0">
                <a:solidFill>
                  <a:srgbClr val="FF0000"/>
                </a:solidFill>
                <a:latin typeface="Candara" pitchFamily="34" charset="0"/>
              </a:rPr>
              <a:t>parietal</a:t>
            </a:r>
            <a:r>
              <a:rPr lang="en-US" sz="2400" b="1" dirty="0">
                <a:latin typeface="Candara" pitchFamily="34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Candara" pitchFamily="34" charset="0"/>
              </a:rPr>
              <a:t>visceral layers</a:t>
            </a:r>
          </a:p>
          <a:p>
            <a:endParaRPr lang="en-US" sz="2400" b="1" dirty="0">
              <a:latin typeface="Candar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u="sng" dirty="0">
                <a:solidFill>
                  <a:srgbClr val="FF0000"/>
                </a:solidFill>
                <a:latin typeface="Candara" pitchFamily="34" charset="0"/>
              </a:rPr>
              <a:t>The parietal layer </a:t>
            </a:r>
            <a:r>
              <a:rPr lang="en-US" sz="2400" b="1" dirty="0">
                <a:latin typeface="Candara" pitchFamily="34" charset="0"/>
              </a:rPr>
              <a:t>lines the fibrous pericardium and is reflected around the roots of the great vessels to become continuous with </a:t>
            </a:r>
            <a:r>
              <a:rPr lang="en-US" sz="2400" b="1" dirty="0">
                <a:solidFill>
                  <a:srgbClr val="FF0000"/>
                </a:solidFill>
                <a:latin typeface="Candara" pitchFamily="34" charset="0"/>
              </a:rPr>
              <a:t>the visceral layer </a:t>
            </a:r>
            <a:r>
              <a:rPr lang="en-US" sz="2400" b="1" dirty="0">
                <a:latin typeface="Candara" pitchFamily="34" charset="0"/>
              </a:rPr>
              <a:t>of </a:t>
            </a:r>
            <a:r>
              <a:rPr lang="en-US" sz="2400" b="1" dirty="0">
                <a:solidFill>
                  <a:srgbClr val="0033CC"/>
                </a:solidFill>
                <a:latin typeface="Candara" pitchFamily="34" charset="0"/>
              </a:rPr>
              <a:t>serous pericardium</a:t>
            </a:r>
          </a:p>
          <a:p>
            <a:r>
              <a:rPr lang="en-US" sz="2400" b="1" dirty="0">
                <a:latin typeface="Candara" pitchFamily="34" charset="0"/>
              </a:rPr>
              <a:t>that closely covers the heart </a:t>
            </a:r>
            <a:endParaRPr lang="ar-IQ" sz="2400" b="1" dirty="0">
              <a:latin typeface="Candar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76200"/>
            <a:ext cx="361349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Serous Pericardium</a:t>
            </a:r>
          </a:p>
        </p:txBody>
      </p:sp>
      <p:pic>
        <p:nvPicPr>
          <p:cNvPr id="28674" name="Picture 2" descr="http://www.knowyourbody.net/wp-content/uploads/2012/08/Serous-pericardium-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4575" y="3035610"/>
            <a:ext cx="3810000" cy="36858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2" descr="http://4.bp.blogspot.com/-_uX4ocFEnsk/Tje28rlPerI/AAAAAAAAADo/M3wHtlDTJXE/s1600/Pericar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36525"/>
            <a:ext cx="3765550" cy="277835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6 November 2022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902643" y="25458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19</a:t>
            </a:fld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  <a:endParaRPr lang="en-US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DBD60E-49D8-80DC-D434-15B3F8B378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4200" y="160338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6 November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2741BF-5E5D-3F16-0499-02B434E59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31799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A8177-CFA4-8230-D048-3CB63032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4391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B2E035-9B26-6228-4081-20CFFE65F612}"/>
              </a:ext>
            </a:extLst>
          </p:cNvPr>
          <p:cNvSpPr txBox="1"/>
          <p:nvPr/>
        </p:nvSpPr>
        <p:spPr>
          <a:xfrm>
            <a:off x="76200" y="609600"/>
            <a:ext cx="8915400" cy="962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Low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222885" algn="l"/>
              </a:tabLst>
            </a:pP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** It is the space between the two pleural cavities. </a:t>
            </a:r>
          </a:p>
          <a:p>
            <a:pPr marL="0" marR="0" algn="justLow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222885" algn="l"/>
              </a:tabLst>
            </a:pP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** Boundaries of the mediastinum: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6D9910-9ED5-CDC8-4C3A-58211AB6026C}"/>
              </a:ext>
            </a:extLst>
          </p:cNvPr>
          <p:cNvSpPr/>
          <p:nvPr/>
        </p:nvSpPr>
        <p:spPr>
          <a:xfrm>
            <a:off x="152400" y="76200"/>
            <a:ext cx="2491388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Mediastinum</a:t>
            </a:r>
            <a:endParaRPr lang="ar-IQ" sz="32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0E3E1E-23C9-F2B6-88C3-6D7B1CB74550}"/>
              </a:ext>
            </a:extLst>
          </p:cNvPr>
          <p:cNvSpPr txBox="1"/>
          <p:nvPr/>
        </p:nvSpPr>
        <p:spPr>
          <a:xfrm>
            <a:off x="-28673" y="1447800"/>
            <a:ext cx="5419626" cy="1863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2440" marR="0" lvl="0" indent="-342900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29540" algn="l"/>
                <a:tab pos="129540" algn="l"/>
                <a:tab pos="22860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Anteriorly: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Sternum. </a:t>
            </a:r>
          </a:p>
          <a:p>
            <a:pPr marL="472440" marR="0" lvl="0" indent="-342900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29540" algn="l"/>
                <a:tab pos="129540" algn="l"/>
                <a:tab pos="22860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Posteriorly: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All thoracic vertebrae.</a:t>
            </a:r>
          </a:p>
          <a:p>
            <a:pPr marL="472440" marR="0" lvl="0" indent="-342900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29540" algn="l"/>
                <a:tab pos="129540" algn="l"/>
                <a:tab pos="22860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Superiorly: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Thoracic inlet.</a:t>
            </a:r>
          </a:p>
          <a:p>
            <a:pPr marL="472440" marR="0" lvl="0" indent="-342900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29540" algn="l"/>
                <a:tab pos="129540" algn="l"/>
                <a:tab pos="22860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Inferiorly: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Diaphragm.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80E294B-3538-669B-3214-571414DDE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5768" t="52083" r="50220" b="17708"/>
          <a:stretch>
            <a:fillRect/>
          </a:stretch>
        </p:blipFill>
        <p:spPr bwMode="auto">
          <a:xfrm>
            <a:off x="4267201" y="3405199"/>
            <a:ext cx="4724399" cy="3341648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F576A08-4173-29E7-E39C-28CD1483A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57394" t="40625" r="18594" b="26042"/>
          <a:stretch>
            <a:fillRect/>
          </a:stretch>
        </p:blipFill>
        <p:spPr bwMode="auto">
          <a:xfrm>
            <a:off x="76200" y="3458852"/>
            <a:ext cx="3990908" cy="3114855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04361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838200"/>
            <a:ext cx="44196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u="sng" dirty="0">
                <a:solidFill>
                  <a:srgbClr val="FF0000"/>
                </a:solidFill>
                <a:latin typeface="Candara" pitchFamily="34" charset="0"/>
              </a:rPr>
              <a:t>The visceral layer </a:t>
            </a:r>
            <a:r>
              <a:rPr lang="en-US" sz="2400" b="1" dirty="0">
                <a:latin typeface="Candara" pitchFamily="34" charset="0"/>
              </a:rPr>
              <a:t>is closely applied to the heart and is often called </a:t>
            </a:r>
            <a:r>
              <a:rPr lang="en-US" sz="2400" b="1" u="sng" dirty="0">
                <a:solidFill>
                  <a:srgbClr val="0066FF"/>
                </a:solidFill>
                <a:latin typeface="Candara" pitchFamily="34" charset="0"/>
              </a:rPr>
              <a:t>the epicardium</a:t>
            </a:r>
            <a:r>
              <a:rPr lang="en-US" sz="2400" b="1" dirty="0">
                <a:solidFill>
                  <a:srgbClr val="0066FF"/>
                </a:solidFill>
                <a:latin typeface="Candara" pitchFamily="34" charset="0"/>
              </a:rPr>
              <a:t>.</a:t>
            </a:r>
          </a:p>
          <a:p>
            <a:endParaRPr lang="en-US" sz="2400" b="1" dirty="0">
              <a:latin typeface="Candara" pitchFamily="34" charset="0"/>
            </a:endParaRPr>
          </a:p>
          <a:p>
            <a:r>
              <a:rPr lang="en-US" sz="2400" b="1" dirty="0">
                <a:latin typeface="Candara" pitchFamily="34" charset="0"/>
              </a:rPr>
              <a:t> The slitlike space between </a:t>
            </a:r>
            <a:r>
              <a:rPr lang="en-US" sz="2400" b="1" dirty="0">
                <a:solidFill>
                  <a:srgbClr val="FF0000"/>
                </a:solidFill>
                <a:latin typeface="Candara" pitchFamily="34" charset="0"/>
              </a:rPr>
              <a:t>the</a:t>
            </a:r>
          </a:p>
          <a:p>
            <a:r>
              <a:rPr lang="en-US" sz="2400" b="1" dirty="0">
                <a:solidFill>
                  <a:srgbClr val="FF0000"/>
                </a:solidFill>
                <a:latin typeface="Candara" pitchFamily="34" charset="0"/>
              </a:rPr>
              <a:t>parietal </a:t>
            </a:r>
            <a:r>
              <a:rPr lang="en-US" sz="2400" b="1" dirty="0">
                <a:latin typeface="Candara" pitchFamily="34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Candara" pitchFamily="34" charset="0"/>
              </a:rPr>
              <a:t>visceral layers </a:t>
            </a:r>
            <a:r>
              <a:rPr lang="en-US" sz="2400" b="1" dirty="0">
                <a:latin typeface="Candara" pitchFamily="34" charset="0"/>
              </a:rPr>
              <a:t>is referred to as </a:t>
            </a:r>
            <a:r>
              <a:rPr lang="en-US" sz="2400" b="1" u="sng" dirty="0">
                <a:solidFill>
                  <a:srgbClr val="0066FF"/>
                </a:solidFill>
                <a:latin typeface="Candara" pitchFamily="34" charset="0"/>
              </a:rPr>
              <a:t>the pericardial</a:t>
            </a:r>
          </a:p>
          <a:p>
            <a:r>
              <a:rPr lang="en-US" sz="2400" b="1" u="sng" dirty="0">
                <a:solidFill>
                  <a:srgbClr val="0066FF"/>
                </a:solidFill>
                <a:latin typeface="Candara" pitchFamily="34" charset="0"/>
              </a:rPr>
              <a:t>Cavity.</a:t>
            </a:r>
          </a:p>
          <a:p>
            <a:endParaRPr lang="en-US" sz="2400" b="1" dirty="0">
              <a:latin typeface="Candar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5429071"/>
            <a:ext cx="8839200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andara" pitchFamily="34" charset="0"/>
              </a:rPr>
              <a:t>Normally, the cavity contains a small amount of tissue fluid (about 50 mL), </a:t>
            </a:r>
            <a:r>
              <a:rPr lang="en-US" sz="2400" b="1" dirty="0">
                <a:solidFill>
                  <a:srgbClr val="C00000"/>
                </a:solidFill>
                <a:latin typeface="Candara" pitchFamily="34" charset="0"/>
              </a:rPr>
              <a:t>the pericardial fluid</a:t>
            </a:r>
            <a:r>
              <a:rPr lang="en-US" sz="2400" b="1" dirty="0">
                <a:latin typeface="Candara" pitchFamily="34" charset="0"/>
              </a:rPr>
              <a:t>, which acts as a lubricant to facilitate movements of the heart</a:t>
            </a:r>
            <a:endParaRPr lang="ar-IQ" sz="2400" b="1" dirty="0">
              <a:latin typeface="Candara" pitchFamily="34" charset="0"/>
            </a:endParaRPr>
          </a:p>
        </p:txBody>
      </p:sp>
      <p:pic>
        <p:nvPicPr>
          <p:cNvPr id="4" name="Picture 3" descr="http://classconnection.s3.amazonaws.com/425/flashcards/2143425/png/untitledpng213525786760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05858"/>
            <a:ext cx="4419602" cy="5079051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6 November 2022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20</a:t>
            </a:fld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9" name="Rectangle 2"/>
          <p:cNvSpPr/>
          <p:nvPr/>
        </p:nvSpPr>
        <p:spPr>
          <a:xfrm>
            <a:off x="76200" y="101025"/>
            <a:ext cx="361349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Serous Pericardium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67400" y="2286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6 November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05400" y="79248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Dr. Aiman Qais Afar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C00000"/>
                </a:solidFill>
              </a:rPr>
              <a:pPr/>
              <a:t>21</a:t>
            </a:fld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76200"/>
            <a:ext cx="347082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Pericardial Sinuses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710035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ndara" pitchFamily="34" charset="0"/>
              </a:rPr>
              <a:t>Between parietal and visceral layers there are two sinuses: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b="1" dirty="0">
                <a:solidFill>
                  <a:srgbClr val="C00000"/>
                </a:solidFill>
                <a:latin typeface="Candara" pitchFamily="34" charset="0"/>
              </a:rPr>
              <a:t>the transverse sinus </a:t>
            </a:r>
            <a:r>
              <a:rPr lang="en-US" sz="2400" b="1" dirty="0">
                <a:latin typeface="Candara" pitchFamily="34" charset="0"/>
              </a:rPr>
              <a:t>and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b="1" dirty="0">
                <a:solidFill>
                  <a:srgbClr val="C00000"/>
                </a:solidFill>
                <a:latin typeface="Candara" pitchFamily="34" charset="0"/>
              </a:rPr>
              <a:t>the oblique sinus </a:t>
            </a:r>
            <a:r>
              <a:rPr lang="en-US" sz="2400" b="1" dirty="0">
                <a:latin typeface="Candara" pitchFamily="34" charset="0"/>
              </a:rPr>
              <a:t>of the pericardium.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2008187"/>
            <a:ext cx="5175250" cy="477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539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76800" y="920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6 November 2022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38800" y="762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Dr. Aiman Qais Afar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C00000"/>
                </a:solidFill>
              </a:rPr>
              <a:pPr/>
              <a:t>22</a:t>
            </a:fld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6200" y="68580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Candara" pitchFamily="34" charset="0"/>
              </a:rPr>
              <a:t>The transverse sinus </a:t>
            </a:r>
            <a:r>
              <a:rPr lang="en-US" sz="2400" b="1" dirty="0">
                <a:latin typeface="Candara" pitchFamily="34" charset="0"/>
              </a:rPr>
              <a:t>is a passage above the heart, between the </a:t>
            </a:r>
            <a:r>
              <a:rPr lang="en-US" sz="2400" b="1" dirty="0">
                <a:solidFill>
                  <a:srgbClr val="FF0000"/>
                </a:solidFill>
                <a:latin typeface="Candara" pitchFamily="34" charset="0"/>
              </a:rPr>
              <a:t>ascending aorta and pulmonary trunk </a:t>
            </a:r>
            <a:r>
              <a:rPr lang="en-US" sz="2400" b="1" dirty="0">
                <a:latin typeface="Candara" pitchFamily="34" charset="0"/>
              </a:rPr>
              <a:t>in front and </a:t>
            </a:r>
            <a:r>
              <a:rPr lang="en-US" sz="2400" b="1" dirty="0">
                <a:solidFill>
                  <a:srgbClr val="0033CC"/>
                </a:solidFill>
                <a:latin typeface="Candara" pitchFamily="34" charset="0"/>
              </a:rPr>
              <a:t>the superior vena cava, </a:t>
            </a:r>
            <a:r>
              <a:rPr lang="en-US" sz="2400" b="1" dirty="0">
                <a:solidFill>
                  <a:srgbClr val="C00000"/>
                </a:solidFill>
                <a:latin typeface="Candara" pitchFamily="34" charset="0"/>
              </a:rPr>
              <a:t>left atrium </a:t>
            </a:r>
            <a:r>
              <a:rPr lang="en-US" sz="2400" b="1" dirty="0">
                <a:solidFill>
                  <a:srgbClr val="0033CC"/>
                </a:solidFill>
                <a:latin typeface="Candara" pitchFamily="34" charset="0"/>
              </a:rPr>
              <a:t>and pulmonary veins </a:t>
            </a:r>
            <a:r>
              <a:rPr lang="en-US" sz="2400" b="1" dirty="0">
                <a:latin typeface="Candara" pitchFamily="34" charset="0"/>
              </a:rPr>
              <a:t>behind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6354" t="27084" r="30590" b="19792"/>
          <a:stretch>
            <a:fillRect/>
          </a:stretch>
        </p:blipFill>
        <p:spPr bwMode="auto">
          <a:xfrm>
            <a:off x="4438556" y="2357410"/>
            <a:ext cx="4400644" cy="305279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5581471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b="1" dirty="0">
                <a:latin typeface="Candara" pitchFamily="34" charset="0"/>
              </a:rPr>
              <a:t> It is through the transverse sinus that  </a:t>
            </a:r>
            <a:r>
              <a:rPr lang="en-US" sz="2400" b="1" dirty="0">
                <a:solidFill>
                  <a:srgbClr val="FF3399"/>
                </a:solidFill>
                <a:latin typeface="Candara" pitchFamily="34" charset="0"/>
              </a:rPr>
              <a:t>temporary ligature is passed to occlude pulmonary trunk and aorta during pulmonary </a:t>
            </a:r>
            <a:r>
              <a:rPr lang="en-US" sz="2400" b="1" dirty="0" err="1">
                <a:solidFill>
                  <a:srgbClr val="FF3399"/>
                </a:solidFill>
                <a:latin typeface="Candara" pitchFamily="34" charset="0"/>
              </a:rPr>
              <a:t>embolectomy</a:t>
            </a:r>
            <a:r>
              <a:rPr lang="en-US" sz="2400" b="1" dirty="0">
                <a:solidFill>
                  <a:srgbClr val="FF3399"/>
                </a:solidFill>
                <a:latin typeface="Candara" pitchFamily="34" charset="0"/>
              </a:rPr>
              <a:t> and cardiac operations.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76200"/>
            <a:ext cx="347082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Pericardial Sinuses</a:t>
            </a:r>
          </a:p>
        </p:txBody>
      </p:sp>
      <p:pic>
        <p:nvPicPr>
          <p:cNvPr id="2050" name="Picture 2" descr="The Pericardium - TeachMeAnat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3657600" cy="3581172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89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A0FFD9-AF39-85B0-2C83-634FBA27A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6 November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A2799B-7E37-7478-71F4-8A35A45E9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CC423-2728-EE1E-429A-69A0E7769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23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293D44-F9A4-243F-2B68-3732E170A53C}"/>
              </a:ext>
            </a:extLst>
          </p:cNvPr>
          <p:cNvSpPr txBox="1"/>
          <p:nvPr/>
        </p:nvSpPr>
        <p:spPr>
          <a:xfrm>
            <a:off x="76200" y="575608"/>
            <a:ext cx="8915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2885" algn="l"/>
              </a:tabLst>
            </a:pPr>
            <a:r>
              <a:rPr lang="en-US" sz="2400" b="1" dirty="0">
                <a:solidFill>
                  <a:srgbClr val="0033CC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** Formation: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2885" algn="l"/>
              </a:tabLst>
            </a:pP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- It is formed by the reflection of </a:t>
            </a: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the visceral pericardium 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from the front of the </a:t>
            </a: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2 atria 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to the back of the ascending aorta and pulmonary trunk.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2885" algn="l"/>
              </a:tabLst>
            </a:pPr>
            <a:r>
              <a:rPr lang="en-US" sz="2400" b="1" dirty="0">
                <a:solidFill>
                  <a:srgbClr val="0033CC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** Boundaries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33CC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22B037-F135-6E3E-8892-9CC67B04421F}"/>
              </a:ext>
            </a:extLst>
          </p:cNvPr>
          <p:cNvSpPr txBox="1"/>
          <p:nvPr/>
        </p:nvSpPr>
        <p:spPr>
          <a:xfrm>
            <a:off x="114300" y="2388336"/>
            <a:ext cx="41529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Anteriorly,</a:t>
            </a:r>
            <a:r>
              <a:rPr lang="en-US" sz="2400" b="1" dirty="0">
                <a:latin typeface="Candara" panose="020E0502030303020204" pitchFamily="34" charset="0"/>
              </a:rPr>
              <a:t> ascending aorta and pulmonary trunk.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Posteriorly,</a:t>
            </a:r>
            <a:r>
              <a:rPr lang="en-US" sz="2400" b="1" dirty="0">
                <a:latin typeface="Candara" panose="020E0502030303020204" pitchFamily="34" charset="0"/>
              </a:rPr>
              <a:t> SVC and 2 atria.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Superiorly,</a:t>
            </a:r>
            <a:r>
              <a:rPr lang="en-US" sz="2400" b="1" dirty="0">
                <a:latin typeface="Candara" panose="020E0502030303020204" pitchFamily="34" charset="0"/>
              </a:rPr>
              <a:t> Right pulmonary artery.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Inferiorly,</a:t>
            </a:r>
            <a:r>
              <a:rPr lang="en-US" sz="2400" b="1" dirty="0">
                <a:latin typeface="Candara" panose="020E0502030303020204" pitchFamily="34" charset="0"/>
              </a:rPr>
              <a:t> reflection of the visceral pericardium from the front of the 2 atria to the back of the great vessels.</a:t>
            </a:r>
          </a:p>
        </p:txBody>
      </p:sp>
      <p:pic>
        <p:nvPicPr>
          <p:cNvPr id="11" name="Picture 2" descr="The Pericardium - TeachMeAnatomy">
            <a:extLst>
              <a:ext uri="{FF2B5EF4-FFF2-40B4-BE49-F238E27FC236}">
                <a16:creationId xmlns:a16="http://schemas.microsoft.com/office/drawing/2014/main" id="{FCC3D731-AEE7-BB04-EB84-65EF0F123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98" y="1828800"/>
            <a:ext cx="4518002" cy="4423595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790F00-9072-C243-4F29-6CD9B018FF9A}"/>
              </a:ext>
            </a:extLst>
          </p:cNvPr>
          <p:cNvSpPr txBox="1"/>
          <p:nvPr/>
        </p:nvSpPr>
        <p:spPr>
          <a:xfrm>
            <a:off x="161041" y="75791"/>
            <a:ext cx="3429000" cy="52322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The transverse sinus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2263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9028" y="101025"/>
            <a:ext cx="3470822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Pericardial Sinuses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15000" y="1682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6 November 2022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305800" y="15240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24</a:t>
            </a:fld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>
          <a:xfrm>
            <a:off x="3124200" y="152400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0033CC"/>
                </a:solidFill>
              </a:rPr>
              <a:t>Dr. Aiman Qais Afar</a:t>
            </a:r>
          </a:p>
        </p:txBody>
      </p:sp>
      <p:pic>
        <p:nvPicPr>
          <p:cNvPr id="9" name="Picture 2" descr="Image result for the oblique sin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921" y="2008085"/>
            <a:ext cx="5069679" cy="4660835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0" y="762000"/>
            <a:ext cx="88766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dirty="0">
                <a:solidFill>
                  <a:srgbClr val="FF0000"/>
                </a:solidFill>
                <a:latin typeface="Candara" pitchFamily="34" charset="0"/>
              </a:rPr>
              <a:t>The oblique sinus </a:t>
            </a:r>
            <a:r>
              <a:rPr lang="en-US" sz="2400" b="1" dirty="0">
                <a:latin typeface="Candara" pitchFamily="34" charset="0"/>
              </a:rPr>
              <a:t>is a space behind the heart, between </a:t>
            </a:r>
            <a:r>
              <a:rPr lang="en-US" sz="2400" b="1" dirty="0">
                <a:solidFill>
                  <a:srgbClr val="C00000"/>
                </a:solidFill>
                <a:latin typeface="Candara" pitchFamily="34" charset="0"/>
              </a:rPr>
              <a:t>the left atrium </a:t>
            </a:r>
            <a:r>
              <a:rPr lang="en-US" sz="2400" b="1" dirty="0">
                <a:latin typeface="Candara" pitchFamily="34" charset="0"/>
              </a:rPr>
              <a:t>in front and </a:t>
            </a:r>
            <a:r>
              <a:rPr lang="en-US" sz="2400" b="1" dirty="0">
                <a:solidFill>
                  <a:srgbClr val="C00000"/>
                </a:solidFill>
                <a:latin typeface="Candara" pitchFamily="34" charset="0"/>
              </a:rPr>
              <a:t>the fibrous pericardium </a:t>
            </a:r>
            <a:r>
              <a:rPr lang="en-US" sz="2400" b="1" dirty="0">
                <a:latin typeface="Candara" pitchFamily="34" charset="0"/>
              </a:rPr>
              <a:t>behind, posterior to which lies the </a:t>
            </a:r>
            <a:r>
              <a:rPr lang="en-US" sz="2400" b="1" dirty="0" err="1">
                <a:latin typeface="Candara" pitchFamily="34" charset="0"/>
              </a:rPr>
              <a:t>oesophagus</a:t>
            </a:r>
            <a:r>
              <a:rPr lang="en-US" sz="2400" b="1" dirty="0">
                <a:latin typeface="Candara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386548"/>
            <a:ext cx="388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dirty="0">
                <a:latin typeface="Candara" pitchFamily="34" charset="0"/>
              </a:rPr>
              <a:t>A hand passed from below easily enters the oblique sinus, but the fingertips can only pass up as far as a </a:t>
            </a:r>
            <a:r>
              <a:rPr lang="en-US" sz="2400" b="1" dirty="0">
                <a:solidFill>
                  <a:srgbClr val="0033CC"/>
                </a:solidFill>
                <a:latin typeface="Candara" pitchFamily="34" charset="0"/>
              </a:rPr>
              <a:t>double fold of serous pericardium </a:t>
            </a:r>
            <a:r>
              <a:rPr lang="en-US" sz="2400" b="1" dirty="0">
                <a:solidFill>
                  <a:srgbClr val="FF0000"/>
                </a:solidFill>
                <a:latin typeface="Candara" pitchFamily="34" charset="0"/>
              </a:rPr>
              <a:t>that separates the oblique and transverse sinuses from each other</a:t>
            </a:r>
          </a:p>
        </p:txBody>
      </p:sp>
    </p:spTree>
    <p:extLst>
      <p:ext uri="{BB962C8B-B14F-4D97-AF65-F5344CB8AC3E}">
        <p14:creationId xmlns:p14="http://schemas.microsoft.com/office/powerpoint/2010/main" val="4093141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550DF9-C882-F91D-553D-F1F586411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6 November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84A511-2684-A71B-21A3-DA6408423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E32C7-F2D5-5E87-C050-F37523CF1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25</a:t>
            </a:fld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38DF4E-DB5E-8FA0-E098-95816BA025D0}"/>
              </a:ext>
            </a:extLst>
          </p:cNvPr>
          <p:cNvSpPr txBox="1"/>
          <p:nvPr/>
        </p:nvSpPr>
        <p:spPr>
          <a:xfrm>
            <a:off x="76200" y="76200"/>
            <a:ext cx="3124200" cy="52322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 oblique sinus 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43019B-2372-C29A-EF88-18B60823E863}"/>
              </a:ext>
            </a:extLst>
          </p:cNvPr>
          <p:cNvSpPr txBox="1"/>
          <p:nvPr/>
        </p:nvSpPr>
        <p:spPr>
          <a:xfrm>
            <a:off x="76200" y="719832"/>
            <a:ext cx="8991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2400" b="1" dirty="0">
                <a:solidFill>
                  <a:srgbClr val="0033CC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** Formation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: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It is formed by the reflection of the visceral layer at the upper part of the posterior aspect of the left atrium to lined the fibrous pericardium.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45DCB7-EB8B-DB06-4B5B-16AE4949EE99}"/>
              </a:ext>
            </a:extLst>
          </p:cNvPr>
          <p:cNvSpPr txBox="1"/>
          <p:nvPr/>
        </p:nvSpPr>
        <p:spPr>
          <a:xfrm>
            <a:off x="118621" y="1920161"/>
            <a:ext cx="902537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  <a:tab pos="129540" algn="l"/>
                <a:tab pos="3328670" algn="ctr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** Boundaries: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29540" algn="l"/>
                <a:tab pos="129540" algn="l"/>
                <a:tab pos="3328670" algn="ctr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Anteriorly: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posterior wall of the left atrium.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29540" algn="l"/>
                <a:tab pos="129540" algn="l"/>
                <a:tab pos="3328670" algn="ctr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Posteriorly: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Fibrous pericardium which separate the sinus from the contents of the posterior mediastinum.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29540" algn="l"/>
                <a:tab pos="129540" algn="l"/>
                <a:tab pos="3328670" algn="ctr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Superiorly: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it is closed by reflection of the visceral layer from the back of the left atrium to fibrous pericardium.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29540" algn="l"/>
                <a:tab pos="129540" algn="l"/>
                <a:tab pos="3328670" algn="ctr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Inferiorly (opening of the sinus):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continues with the pericardial cavity.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29540" algn="l"/>
                <a:tab pos="129540" algn="l"/>
                <a:tab pos="3328670" algn="ctr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Right side: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I.V.C and 2 right pulmonary veins.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29540" algn="l"/>
                <a:tab pos="129540" algn="l"/>
                <a:tab pos="3328670" algn="ctr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Left side: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2 left pulmonary veins.</a:t>
            </a:r>
          </a:p>
        </p:txBody>
      </p:sp>
    </p:spTree>
    <p:extLst>
      <p:ext uri="{BB962C8B-B14F-4D97-AF65-F5344CB8AC3E}">
        <p14:creationId xmlns:p14="http://schemas.microsoft.com/office/powerpoint/2010/main" val="1345335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6920060" y="1734972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6 November 2022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6172200" y="155241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26</a:t>
            </a:fld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11771" y="1447800"/>
            <a:ext cx="4648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andara" pitchFamily="34" charset="0"/>
              </a:rPr>
              <a:t>  Smaller contributions of blood come from the:</a:t>
            </a:r>
          </a:p>
          <a:p>
            <a:endParaRPr lang="en-GB" sz="2400" b="1" dirty="0">
              <a:latin typeface="Candar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2400" b="1" dirty="0">
                <a:solidFill>
                  <a:srgbClr val="FF0000"/>
                </a:solidFill>
                <a:latin typeface="Candara" pitchFamily="34" charset="0"/>
              </a:rPr>
              <a:t>Musculophrenic artery</a:t>
            </a:r>
            <a:r>
              <a:rPr lang="en-GB" sz="2400" b="1" dirty="0">
                <a:latin typeface="Candara" pitchFamily="34" charset="0"/>
              </a:rPr>
              <a:t>, a terminal branch of the internal thoracic artery.</a:t>
            </a:r>
          </a:p>
          <a:p>
            <a:endParaRPr lang="en-GB" sz="2400" b="1" dirty="0">
              <a:latin typeface="Candar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2400" b="1" dirty="0">
                <a:solidFill>
                  <a:srgbClr val="FF0000"/>
                </a:solidFill>
                <a:latin typeface="Candara" pitchFamily="34" charset="0"/>
              </a:rPr>
              <a:t>Bronchial, </a:t>
            </a:r>
            <a:r>
              <a:rPr lang="en-GB" sz="2400" b="1" dirty="0" err="1">
                <a:solidFill>
                  <a:srgbClr val="FF0000"/>
                </a:solidFill>
                <a:latin typeface="Candara" pitchFamily="34" charset="0"/>
              </a:rPr>
              <a:t>esophageal</a:t>
            </a:r>
            <a:r>
              <a:rPr lang="en-GB" sz="2400" b="1" dirty="0">
                <a:solidFill>
                  <a:srgbClr val="FF0000"/>
                </a:solidFill>
                <a:latin typeface="Candara" pitchFamily="34" charset="0"/>
              </a:rPr>
              <a:t>, and superior phrenic arteries</a:t>
            </a:r>
            <a:r>
              <a:rPr lang="en-GB" sz="2400" b="1" dirty="0">
                <a:latin typeface="Candara" pitchFamily="34" charset="0"/>
              </a:rPr>
              <a:t>, branches of the thoracic aorta</a:t>
            </a:r>
            <a:r>
              <a:rPr lang="en-GB" sz="2400" b="1" dirty="0">
                <a:solidFill>
                  <a:srgbClr val="FF0000"/>
                </a:solidFill>
                <a:latin typeface="Candara" pitchFamily="34" charset="0"/>
              </a:rPr>
              <a:t>.</a:t>
            </a:r>
          </a:p>
          <a:p>
            <a:endParaRPr lang="en-GB" sz="2400" b="1" dirty="0">
              <a:solidFill>
                <a:srgbClr val="FF0000"/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2400" b="1" dirty="0">
                <a:solidFill>
                  <a:srgbClr val="FF0000"/>
                </a:solidFill>
                <a:latin typeface="Candara" pitchFamily="34" charset="0"/>
              </a:rPr>
              <a:t>Coronary arteries </a:t>
            </a:r>
            <a:r>
              <a:rPr lang="en-GB" sz="2400" b="1" dirty="0">
                <a:latin typeface="Candara" pitchFamily="34" charset="0"/>
              </a:rPr>
              <a:t>(visceral layer of serous pericardium only), the first branches of the aorta.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99987" y="76200"/>
            <a:ext cx="6920484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The arterial supply of the pericardium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5769" t="17708" r="29722" b="6250"/>
          <a:stretch>
            <a:fillRect/>
          </a:stretch>
        </p:blipFill>
        <p:spPr bwMode="auto">
          <a:xfrm>
            <a:off x="4572000" y="2051598"/>
            <a:ext cx="4481660" cy="4304752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90842" y="709302"/>
            <a:ext cx="90531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dirty="0">
                <a:solidFill>
                  <a:prstClr val="black"/>
                </a:solidFill>
                <a:latin typeface="Candara" pitchFamily="34" charset="0"/>
              </a:rPr>
              <a:t>is mainly from branch of </a:t>
            </a:r>
            <a:r>
              <a:rPr lang="en-GB" sz="2400" b="1" dirty="0">
                <a:solidFill>
                  <a:srgbClr val="FF0000"/>
                </a:solidFill>
                <a:latin typeface="Candara" pitchFamily="34" charset="0"/>
              </a:rPr>
              <a:t>the internal thoracic artery</a:t>
            </a:r>
            <a:r>
              <a:rPr lang="en-GB" sz="2400" b="1" dirty="0">
                <a:solidFill>
                  <a:prstClr val="black"/>
                </a:solidFill>
                <a:latin typeface="Candara" pitchFamily="34" charset="0"/>
              </a:rPr>
              <a:t>,</a:t>
            </a:r>
          </a:p>
          <a:p>
            <a:pPr lvl="0"/>
            <a:r>
              <a:rPr lang="en-GB" sz="2400" b="1" dirty="0">
                <a:solidFill>
                  <a:srgbClr val="FF0000"/>
                </a:solidFill>
                <a:latin typeface="Candara" pitchFamily="34" charset="0"/>
              </a:rPr>
              <a:t>(the </a:t>
            </a:r>
            <a:r>
              <a:rPr lang="en-GB" sz="2400" b="1" dirty="0" err="1">
                <a:solidFill>
                  <a:srgbClr val="FF0000"/>
                </a:solidFill>
                <a:latin typeface="Candara" pitchFamily="34" charset="0"/>
              </a:rPr>
              <a:t>pericardiacophrenic</a:t>
            </a:r>
            <a:r>
              <a:rPr lang="en-GB" sz="2400" b="1" dirty="0">
                <a:solidFill>
                  <a:srgbClr val="FF0000"/>
                </a:solidFill>
                <a:latin typeface="Candara" pitchFamily="34" charset="0"/>
              </a:rPr>
              <a:t> artery)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6 November 2022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27</a:t>
            </a:fld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42484" y="1396165"/>
            <a:ext cx="4191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err="1">
                <a:latin typeface="Candara" pitchFamily="34" charset="0"/>
              </a:rPr>
              <a:t>Pericardiacophrenic</a:t>
            </a:r>
            <a:r>
              <a:rPr lang="en-GB" sz="2800" b="1" dirty="0">
                <a:latin typeface="Candara" pitchFamily="34" charset="0"/>
              </a:rPr>
              <a:t> veins, tributaries of the </a:t>
            </a:r>
            <a:r>
              <a:rPr lang="en-GB" sz="2800" b="1" dirty="0" err="1">
                <a:solidFill>
                  <a:srgbClr val="0033CC"/>
                </a:solidFill>
                <a:latin typeface="Candara" pitchFamily="34" charset="0"/>
              </a:rPr>
              <a:t>brachiocephalic</a:t>
            </a:r>
            <a:r>
              <a:rPr lang="en-GB" sz="2800" b="1" dirty="0">
                <a:latin typeface="Candara" pitchFamily="34" charset="0"/>
              </a:rPr>
              <a:t> (or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internal thoracic)</a:t>
            </a:r>
            <a:r>
              <a:rPr lang="en-GB" sz="2800" b="1" dirty="0">
                <a:latin typeface="Candara" pitchFamily="34" charset="0"/>
              </a:rPr>
              <a:t> veins.</a:t>
            </a:r>
          </a:p>
          <a:p>
            <a:endParaRPr lang="en-GB" sz="2800" b="1" dirty="0">
              <a:latin typeface="Candara" pitchFamily="34" charset="0"/>
            </a:endParaRPr>
          </a:p>
          <a:p>
            <a:r>
              <a:rPr lang="en-GB" sz="2800" b="1" dirty="0">
                <a:latin typeface="Candara" pitchFamily="34" charset="0"/>
              </a:rPr>
              <a:t>Variable tributaries of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the azygos venous system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0" y="152400"/>
            <a:ext cx="9067800" cy="1077218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33CC"/>
                </a:solidFill>
                <a:latin typeface="Candara" pitchFamily="34" charset="0"/>
              </a:rPr>
              <a:t>The venous drainage of the pericardium is from the: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5769" t="17708" r="29722" b="6250"/>
          <a:stretch>
            <a:fillRect/>
          </a:stretch>
        </p:blipFill>
        <p:spPr bwMode="auto">
          <a:xfrm>
            <a:off x="4267199" y="1396165"/>
            <a:ext cx="4734317" cy="454743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90600"/>
            <a:ext cx="4114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latin typeface="Candara" pitchFamily="34" charset="0"/>
              </a:rPr>
              <a:t>The fibrous pericardium and the parietal layer of the serous pericardium </a:t>
            </a:r>
            <a:r>
              <a:rPr lang="en-US" sz="2800" b="1" dirty="0">
                <a:latin typeface="Candara" pitchFamily="34" charset="0"/>
              </a:rPr>
              <a:t>are supplied by </a:t>
            </a:r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the phrenic nerves.</a:t>
            </a:r>
          </a:p>
          <a:p>
            <a:endParaRPr lang="en-US" sz="2800" b="1" dirty="0">
              <a:latin typeface="Candara" pitchFamily="34" charset="0"/>
            </a:endParaRPr>
          </a:p>
          <a:p>
            <a:r>
              <a:rPr lang="en-US" sz="2800" b="1" dirty="0">
                <a:latin typeface="Candara" pitchFamily="34" charset="0"/>
              </a:rPr>
              <a:t> </a:t>
            </a:r>
            <a:r>
              <a:rPr lang="en-US" sz="2800" b="1" dirty="0">
                <a:solidFill>
                  <a:srgbClr val="0033CC"/>
                </a:solidFill>
                <a:latin typeface="Candara" pitchFamily="34" charset="0"/>
              </a:rPr>
              <a:t>The visceral layer of the serous pericardium </a:t>
            </a:r>
            <a:r>
              <a:rPr lang="en-US" sz="2800" b="1" dirty="0">
                <a:latin typeface="Candara" pitchFamily="34" charset="0"/>
              </a:rPr>
              <a:t>is innervated by branches of the </a:t>
            </a:r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sympathetic trunks </a:t>
            </a:r>
            <a:r>
              <a:rPr lang="en-US" sz="2800" b="1" dirty="0">
                <a:latin typeface="Candara" pitchFamily="34" charset="0"/>
              </a:rPr>
              <a:t>and</a:t>
            </a:r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 the vagus nerves.</a:t>
            </a:r>
            <a:endParaRPr lang="ar-IQ" sz="28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589296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Nerve Supply of the Pericardium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5769" t="17708" r="29722" b="6250"/>
          <a:stretch>
            <a:fillRect/>
          </a:stretch>
        </p:blipFill>
        <p:spPr bwMode="auto">
          <a:xfrm>
            <a:off x="4343400" y="1158494"/>
            <a:ext cx="4668033" cy="448376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6 November 2022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28</a:t>
            </a:fld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  <a:endParaRPr lang="en-US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473700-4B29-49CF-F151-2479C3870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November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8A8CA0-DDE2-1A23-5617-41D50B666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D9383-D439-8E20-3D0E-BBEA3A36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0" y="6373484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29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F97227-D44B-D5E2-F530-8A817FD360A5}"/>
              </a:ext>
            </a:extLst>
          </p:cNvPr>
          <p:cNvSpPr txBox="1"/>
          <p:nvPr/>
        </p:nvSpPr>
        <p:spPr>
          <a:xfrm>
            <a:off x="0" y="0"/>
            <a:ext cx="9144000" cy="27250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justLow">
              <a:spcBef>
                <a:spcPts val="0"/>
              </a:spcBef>
              <a:spcAft>
                <a:spcPts val="0"/>
              </a:spcAft>
              <a:tabLst>
                <a:tab pos="222885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** Applied anatomy; in certain disease the pericardial cavity may contain.</a:t>
            </a:r>
          </a:p>
          <a:p>
            <a:pPr marL="342900" marR="0" lvl="0" indent="-342900" algn="justLow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2885" algn="l"/>
                <a:tab pos="222885" algn="l"/>
                <a:tab pos="342900" algn="l"/>
              </a:tabLst>
            </a:pP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Blood (</a:t>
            </a:r>
            <a:r>
              <a:rPr lang="en-US" sz="2400" b="1" dirty="0">
                <a:solidFill>
                  <a:srgbClr val="0033CC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haemopericardium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). </a:t>
            </a:r>
          </a:p>
          <a:p>
            <a:pPr marL="342900" marR="0" lvl="0" indent="-342900" algn="justLow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2885" algn="l"/>
                <a:tab pos="222885" algn="l"/>
                <a:tab pos="342900" algn="l"/>
              </a:tabLst>
            </a:pP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Pus (</a:t>
            </a:r>
            <a:r>
              <a:rPr lang="en-US" sz="2400" b="1" dirty="0">
                <a:solidFill>
                  <a:srgbClr val="0033CC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pyopericardium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).</a:t>
            </a:r>
          </a:p>
          <a:p>
            <a:pPr marL="342900" marR="0" lvl="0" indent="-342900" algn="justLow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2885" algn="l"/>
                <a:tab pos="222885" algn="l"/>
                <a:tab pos="342900" algn="l"/>
              </a:tabLst>
            </a:pP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Lymphatic (</a:t>
            </a:r>
            <a:r>
              <a:rPr lang="en-US" sz="2400" b="1" dirty="0">
                <a:solidFill>
                  <a:srgbClr val="0033CC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chylopericardium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).</a:t>
            </a:r>
          </a:p>
          <a:p>
            <a:pPr marL="342900" marR="0" lvl="0" indent="-342900" algn="justLow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2885" algn="l"/>
                <a:tab pos="222885" algn="l"/>
                <a:tab pos="342900" algn="l"/>
              </a:tabLst>
            </a:pP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Excess fluid than normal (</a:t>
            </a:r>
            <a:r>
              <a:rPr lang="en-US" sz="2400" b="1" dirty="0">
                <a:solidFill>
                  <a:srgbClr val="0033CC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pericardial effusion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).</a:t>
            </a:r>
          </a:p>
        </p:txBody>
      </p:sp>
      <p:sp>
        <p:nvSpPr>
          <p:cNvPr id="7" name="AutoShape 4" descr="Presentation of haemopericardium at the opening of the pericardial cable. |  Download Scientific Diagram">
            <a:extLst>
              <a:ext uri="{FF2B5EF4-FFF2-40B4-BE49-F238E27FC236}">
                <a16:creationId xmlns:a16="http://schemas.microsoft.com/office/drawing/2014/main" id="{248E3433-8BAD-D8FA-1C9E-1E303D7EB1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Cardiac Tamponade: Causes, Symptoms &amp; Treatment">
            <a:extLst>
              <a:ext uri="{FF2B5EF4-FFF2-40B4-BE49-F238E27FC236}">
                <a16:creationId xmlns:a16="http://schemas.microsoft.com/office/drawing/2014/main" id="{E3EB75C5-AFBF-7C92-C5CA-7B4CE8D2E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81" y="2819400"/>
            <a:ext cx="3169919" cy="3962400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515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E93E1A-27EF-B6B3-3512-AB3D50B0A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6 November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468B9-0677-DCFA-D597-3E153EDEF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Dr. Aiman Qais Afar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568E1-AF93-53A1-B3C7-14983E1B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C00000"/>
                </a:solidFill>
              </a:rPr>
              <a:pPr/>
              <a:t>3</a:t>
            </a:fld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" name="مستطيل 8">
            <a:extLst>
              <a:ext uri="{FF2B5EF4-FFF2-40B4-BE49-F238E27FC236}">
                <a16:creationId xmlns:a16="http://schemas.microsoft.com/office/drawing/2014/main" id="{EF81E174-A1DB-65C0-C825-5DA96DC08529}"/>
              </a:ext>
            </a:extLst>
          </p:cNvPr>
          <p:cNvSpPr/>
          <p:nvPr/>
        </p:nvSpPr>
        <p:spPr>
          <a:xfrm>
            <a:off x="76200" y="762000"/>
            <a:ext cx="89916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latin typeface="Candara" pitchFamily="34" charset="0"/>
              </a:rPr>
              <a:t>• In living persons is a highly mobile region because it consists primarily of hollow (liquid- or air-filled) visceral structures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D9DE6E-A220-FDAB-231C-46B7D08F5769}"/>
              </a:ext>
            </a:extLst>
          </p:cNvPr>
          <p:cNvSpPr/>
          <p:nvPr/>
        </p:nvSpPr>
        <p:spPr>
          <a:xfrm>
            <a:off x="152400" y="76200"/>
            <a:ext cx="2491388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Mediastinum</a:t>
            </a:r>
            <a:endParaRPr lang="ar-IQ" sz="32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7" name="مستطيل 4">
            <a:extLst>
              <a:ext uri="{FF2B5EF4-FFF2-40B4-BE49-F238E27FC236}">
                <a16:creationId xmlns:a16="http://schemas.microsoft.com/office/drawing/2014/main" id="{93061F4A-E61D-BE1B-88CC-F7822C03D94A}"/>
              </a:ext>
            </a:extLst>
          </p:cNvPr>
          <p:cNvSpPr/>
          <p:nvPr/>
        </p:nvSpPr>
        <p:spPr>
          <a:xfrm>
            <a:off x="152400" y="5569803"/>
            <a:ext cx="88392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latin typeface="Candara" pitchFamily="34" charset="0"/>
              </a:rPr>
              <a:t>The connective tissue here becomes more fibrous and rigid with age; hence, the mediastinal structures become less mobile</a:t>
            </a:r>
          </a:p>
        </p:txBody>
      </p:sp>
      <p:pic>
        <p:nvPicPr>
          <p:cNvPr id="6148" name="Picture 4" descr="CV E1: Superior &amp; Posterior Mediastinum Flashcards | Quizlet">
            <a:extLst>
              <a:ext uri="{FF2B5EF4-FFF2-40B4-BE49-F238E27FC236}">
                <a16:creationId xmlns:a16="http://schemas.microsoft.com/office/drawing/2014/main" id="{C7DD8D73-A697-C16B-FB2D-2E413953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17033"/>
            <a:ext cx="4133850" cy="3728733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eart - Wikipedia">
            <a:extLst>
              <a:ext uri="{FF2B5EF4-FFF2-40B4-BE49-F238E27FC236}">
                <a16:creationId xmlns:a16="http://schemas.microsoft.com/office/drawing/2014/main" id="{7AB9C83F-DEB5-AE2F-687F-A09A418D2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38807"/>
            <a:ext cx="2453285" cy="3706959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214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6 November 2022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-304800" y="61722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62000" y="655320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30</a:t>
            </a:fld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52400" y="609600"/>
            <a:ext cx="4953000" cy="6001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>
                <a:latin typeface="Candara" pitchFamily="34" charset="0"/>
              </a:rPr>
              <a:t>The fibrous pericardium is a tough, inelastic, </a:t>
            </a:r>
          </a:p>
          <a:p>
            <a:r>
              <a:rPr lang="en-GB" sz="2400" b="1" dirty="0">
                <a:latin typeface="Candara" pitchFamily="34" charset="0"/>
              </a:rPr>
              <a:t>If </a:t>
            </a:r>
            <a:r>
              <a:rPr lang="en-GB" sz="2400" b="1" dirty="0">
                <a:solidFill>
                  <a:srgbClr val="0033CC"/>
                </a:solidFill>
                <a:latin typeface="Candara" pitchFamily="34" charset="0"/>
              </a:rPr>
              <a:t>extensive pericardial effusion </a:t>
            </a:r>
            <a:r>
              <a:rPr lang="en-GB" sz="2400" b="1" dirty="0">
                <a:latin typeface="Candara" pitchFamily="34" charset="0"/>
              </a:rPr>
              <a:t>exists, the compromised volume of the sac does not allow full expansion of the heart, limiting the amount of blood the heart can receive, which in turn reduces cardiac output.</a:t>
            </a:r>
          </a:p>
          <a:p>
            <a:endParaRPr lang="en-GB" sz="2400" b="1" dirty="0">
              <a:latin typeface="Candara" pitchFamily="34" charset="0"/>
            </a:endParaRPr>
          </a:p>
          <a:p>
            <a:r>
              <a:rPr lang="en-GB" sz="2400" b="1" dirty="0">
                <a:latin typeface="Candara" pitchFamily="34" charset="0"/>
              </a:rPr>
              <a:t> </a:t>
            </a:r>
            <a:r>
              <a:rPr lang="en-GB" sz="2400" b="1" dirty="0">
                <a:solidFill>
                  <a:srgbClr val="C00000"/>
                </a:solidFill>
                <a:latin typeface="Candara" pitchFamily="34" charset="0"/>
              </a:rPr>
              <a:t>Cardiac Tamponade </a:t>
            </a:r>
            <a:r>
              <a:rPr lang="en-GB" sz="2400" b="1" dirty="0">
                <a:latin typeface="Candara" pitchFamily="34" charset="0"/>
              </a:rPr>
              <a:t>(heart compression), is a </a:t>
            </a:r>
            <a:r>
              <a:rPr lang="en-GB" sz="2400" b="1" dirty="0">
                <a:solidFill>
                  <a:srgbClr val="FF0000"/>
                </a:solidFill>
                <a:latin typeface="Candara" pitchFamily="34" charset="0"/>
              </a:rPr>
              <a:t>potentially lethal condition</a:t>
            </a:r>
            <a:r>
              <a:rPr lang="en-GB" sz="2400" b="1" dirty="0">
                <a:solidFill>
                  <a:srgbClr val="0033CC"/>
                </a:solidFill>
                <a:latin typeface="Candara" pitchFamily="34" charset="0"/>
              </a:rPr>
              <a:t> </a:t>
            </a:r>
            <a:r>
              <a:rPr lang="en-GB" sz="2400" b="1" dirty="0">
                <a:latin typeface="Candara" pitchFamily="34" charset="0"/>
              </a:rPr>
              <a:t>because heart volume is increasingly compromised by the fluid outside the heart but inside the pericardial cavity.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59528" y="0"/>
            <a:ext cx="3205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Candara" pitchFamily="34" charset="0"/>
              </a:rPr>
              <a:t>Cardiac Tamponade</a:t>
            </a:r>
          </a:p>
        </p:txBody>
      </p:sp>
      <p:pic>
        <p:nvPicPr>
          <p:cNvPr id="9" name="Picture 4" descr="http://studentsofmedicineplus.weebly.com/uploads/1/0/6/9/10696096/7968201.jpg?5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"/>
            <a:ext cx="3411439" cy="3295218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413" y="3695007"/>
            <a:ext cx="3470787" cy="2934393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6629400" y="15809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6 November 2022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5860330" y="-24468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0033CC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4876800" y="640080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31</a:t>
            </a:fld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6200" y="457200"/>
            <a:ext cx="86868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>
                <a:latin typeface="Candara" pitchFamily="34" charset="0"/>
              </a:rPr>
              <a:t>Drainage of fluid from the pericardial cavity,, is usually necessary to relieve cardiac tamponade, a wide-bore needle may be inserted through the </a:t>
            </a:r>
            <a:r>
              <a:rPr lang="en-GB" sz="2400" b="1" dirty="0">
                <a:solidFill>
                  <a:srgbClr val="0033CC"/>
                </a:solidFill>
                <a:latin typeface="Candara" pitchFamily="34" charset="0"/>
              </a:rPr>
              <a:t>left 5th or 6th intercostal space </a:t>
            </a:r>
            <a:r>
              <a:rPr lang="en-GB" sz="2400" b="1" dirty="0">
                <a:latin typeface="Candara" pitchFamily="34" charset="0"/>
              </a:rPr>
              <a:t>near the sternum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76200" y="0"/>
            <a:ext cx="304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Candara" pitchFamily="34" charset="0"/>
              </a:rPr>
              <a:t>Pericardiocentesis</a:t>
            </a:r>
          </a:p>
        </p:txBody>
      </p:sp>
      <p:pic>
        <p:nvPicPr>
          <p:cNvPr id="11" name="Picture 6" descr="http://www.fprmed.com/Medical/procedures/Pericardiocentesis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910" y="3754725"/>
            <a:ext cx="3035020" cy="3027075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27" y="3752088"/>
            <a:ext cx="4005830" cy="3029712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مستطيل 14"/>
          <p:cNvSpPr/>
          <p:nvPr/>
        </p:nvSpPr>
        <p:spPr>
          <a:xfrm>
            <a:off x="76200" y="2087940"/>
            <a:ext cx="89916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>
                <a:latin typeface="Candara" pitchFamily="34" charset="0"/>
              </a:rPr>
              <a:t> In acute cardiac tamponade from hemopericardium, </a:t>
            </a:r>
            <a:r>
              <a:rPr lang="en-GB" sz="2400" b="1" dirty="0">
                <a:solidFill>
                  <a:srgbClr val="FF0000"/>
                </a:solidFill>
                <a:latin typeface="Candara" pitchFamily="34" charset="0"/>
              </a:rPr>
              <a:t>an emergency thoracotomy</a:t>
            </a:r>
            <a:r>
              <a:rPr lang="en-GB" sz="2400" b="1" dirty="0">
                <a:latin typeface="Candara" pitchFamily="34" charset="0"/>
              </a:rPr>
              <a:t> may be performed so that the pericardial sac may be incised to immediately relieve the tamponade and establish stasis of the hemorrhage </a:t>
            </a:r>
            <a:r>
              <a:rPr lang="en-GB" sz="2400" b="1" dirty="0">
                <a:solidFill>
                  <a:srgbClr val="0033CC"/>
                </a:solidFill>
                <a:latin typeface="Candara" pitchFamily="34" charset="0"/>
              </a:rPr>
              <a:t>(stop the escape of blood) </a:t>
            </a:r>
            <a:r>
              <a:rPr lang="en-GB" sz="2400" b="1" dirty="0">
                <a:latin typeface="Candara" pitchFamily="34" charset="0"/>
              </a:rPr>
              <a:t>from the heart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ECA8E8-5A25-1B3B-F725-164349528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0422" y="632776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November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F1FEF3-E8F4-D922-7D09-672BDCA3E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61755" y="6145203"/>
            <a:ext cx="2895600" cy="365125"/>
          </a:xfrm>
          <a:ln>
            <a:noFill/>
          </a:ln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Dr. Aiman Qais Afar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D6592-F642-DDEA-74E6-DE5E63E82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236484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32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711F5-4718-4677-2EF9-8935B9E6E54F}"/>
              </a:ext>
            </a:extLst>
          </p:cNvPr>
          <p:cNvSpPr txBox="1"/>
          <p:nvPr/>
        </p:nvSpPr>
        <p:spPr>
          <a:xfrm>
            <a:off x="0" y="403891"/>
            <a:ext cx="9157356" cy="3663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2885" algn="l"/>
                <a:tab pos="222885" algn="l"/>
                <a:tab pos="457200" algn="l"/>
              </a:tabLst>
            </a:pP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Junction of superior and inferior mediastinum.</a:t>
            </a:r>
          </a:p>
          <a:p>
            <a:pPr marL="342900" marR="0" lvl="0" indent="-342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2885" algn="l"/>
                <a:tab pos="222885" algn="l"/>
                <a:tab pos="457200" algn="l"/>
              </a:tabLst>
            </a:pP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Level of beginning and termination of arch of aorta.</a:t>
            </a:r>
          </a:p>
          <a:p>
            <a:pPr marL="342900" marR="0" lvl="0" indent="-342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2885" algn="l"/>
                <a:tab pos="222885" algn="l"/>
                <a:tab pos="457200" algn="l"/>
              </a:tabLst>
            </a:pP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Level of beginning of descending aorta.</a:t>
            </a:r>
          </a:p>
          <a:p>
            <a:pPr marL="342900" marR="0" lvl="0" indent="-342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2885" algn="l"/>
                <a:tab pos="222885" algn="l"/>
                <a:tab pos="457200" algn="l"/>
              </a:tabLst>
            </a:pP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Level of termination of azygos vein in the back of SVC.</a:t>
            </a:r>
          </a:p>
          <a:p>
            <a:pPr marL="342900" marR="0" lvl="0" indent="-342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2885" algn="l"/>
                <a:tab pos="222885" algn="l"/>
                <a:tab pos="457200" algn="l"/>
              </a:tabLst>
            </a:pP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Level of bifurcation of the trachea.</a:t>
            </a:r>
          </a:p>
          <a:p>
            <a:pPr marL="342900" marR="0" lvl="0" indent="-342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2885" algn="l"/>
                <a:tab pos="222885" algn="l"/>
                <a:tab pos="457200" algn="l"/>
              </a:tabLst>
            </a:pP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Level of bifurcation of the pulmonary trunk.</a:t>
            </a:r>
          </a:p>
          <a:p>
            <a:pPr marL="342900" marR="0" lvl="0" indent="-342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2885" algn="l"/>
                <a:tab pos="222885" algn="l"/>
                <a:tab pos="457200" algn="l"/>
              </a:tabLst>
            </a:pP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Level of sternal angle and anterior end of the 2</a:t>
            </a:r>
            <a:r>
              <a:rPr lang="en-US" sz="2400" b="1" baseline="30000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nd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rib.</a:t>
            </a:r>
          </a:p>
        </p:txBody>
      </p:sp>
      <p:pic>
        <p:nvPicPr>
          <p:cNvPr id="1026" name="Picture 2" descr="Chase Surgical on Twitter: &quot;The Angle of Louis or sternal angle is the  palpable anatomical feature formed from the manubriosternal junction.  Possibly named after Antoine Louis, French surgeon,anatomist,and  physiologist.Also credited with inventing">
            <a:extLst>
              <a:ext uri="{FF2B5EF4-FFF2-40B4-BE49-F238E27FC236}">
                <a16:creationId xmlns:a16="http://schemas.microsoft.com/office/drawing/2014/main" id="{66E8D05A-A60E-0D2B-68A7-4320DD8E8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214" y="4079442"/>
            <a:ext cx="2367572" cy="2704366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564CB-876A-DCAF-C89A-E0982B5CBF6A}"/>
              </a:ext>
            </a:extLst>
          </p:cNvPr>
          <p:cNvSpPr txBox="1"/>
          <p:nvPr/>
        </p:nvSpPr>
        <p:spPr>
          <a:xfrm>
            <a:off x="228600" y="-205006"/>
            <a:ext cx="8763000" cy="717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8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Importance of the level of T4/T5 (sternal angle)</a:t>
            </a:r>
          </a:p>
        </p:txBody>
      </p:sp>
    </p:spTree>
    <p:extLst>
      <p:ext uri="{BB962C8B-B14F-4D97-AF65-F5344CB8AC3E}">
        <p14:creationId xmlns:p14="http://schemas.microsoft.com/office/powerpoint/2010/main" val="1720956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 November 2022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2" descr="http://1.bp.blogspot.com/-oJW8ygVjpfk/UXZuvOR970I/AAAAAAAARsE/YqhDl2Ygmkc/s1600/Bleeding_Heart_R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33529"/>
            <a:ext cx="9144001" cy="6891529"/>
          </a:xfrm>
          <a:prstGeom prst="rect">
            <a:avLst/>
          </a:prstGeom>
          <a:noFill/>
        </p:spPr>
      </p:pic>
      <p:sp>
        <p:nvSpPr>
          <p:cNvPr id="6" name="عنصر نائب للتاريخ 1"/>
          <p:cNvSpPr txBox="1">
            <a:spLocks/>
          </p:cNvSpPr>
          <p:nvPr/>
        </p:nvSpPr>
        <p:spPr>
          <a:xfrm>
            <a:off x="4495800" y="6188075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rgbClr val="00FF00"/>
                </a:solidFill>
                <a:latin typeface="Candara" pitchFamily="34" charset="0"/>
              </a:rPr>
              <a:t>6 November 2022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7" name="عنصر نائب للتذييل 2"/>
          <p:cNvSpPr txBox="1">
            <a:spLocks/>
          </p:cNvSpPr>
          <p:nvPr/>
        </p:nvSpPr>
        <p:spPr>
          <a:xfrm>
            <a:off x="3505200" y="5715000"/>
            <a:ext cx="579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ndara" pitchFamily="34" charset="0"/>
              </a:rPr>
              <a:t>Dr. Aiman Qais Afar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B85B4F-4B33-F4A0-AF8C-1B91EF2766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28829" y="160338"/>
            <a:ext cx="2133600" cy="3651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6 November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A5FED3-EB15-AFDA-7828-A44B3CD24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5629" y="140699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BB180-3AC9-E84F-2F31-0A146B786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140699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4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A18C80-5CDA-66D1-577C-5BA95C09AA21}"/>
              </a:ext>
            </a:extLst>
          </p:cNvPr>
          <p:cNvSpPr txBox="1"/>
          <p:nvPr/>
        </p:nvSpPr>
        <p:spPr>
          <a:xfrm>
            <a:off x="76200" y="609600"/>
            <a:ext cx="8686800" cy="1412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Low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222885" algn="l"/>
              </a:tabLst>
            </a:pP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** The mediastinum is divided by a horizontal imagery line extends from the sternal angle </a:t>
            </a: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(angle of Louis) 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to the </a:t>
            </a: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inter-vertebral disc of T4/T5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into </a:t>
            </a:r>
            <a:r>
              <a:rPr lang="en-US" sz="2400" b="1" dirty="0">
                <a:solidFill>
                  <a:srgbClr val="0033CC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superior and inferior mediastinum.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7C470A-A613-9B24-632C-A8EC5782E375}"/>
              </a:ext>
            </a:extLst>
          </p:cNvPr>
          <p:cNvSpPr/>
          <p:nvPr/>
        </p:nvSpPr>
        <p:spPr>
          <a:xfrm>
            <a:off x="152400" y="76200"/>
            <a:ext cx="2491388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Mediastinum</a:t>
            </a:r>
            <a:endParaRPr lang="ar-IQ" sz="32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4E6C5A-3D0E-D2B6-1777-58DC06F886F1}"/>
              </a:ext>
            </a:extLst>
          </p:cNvPr>
          <p:cNvSpPr txBox="1"/>
          <p:nvPr/>
        </p:nvSpPr>
        <p:spPr>
          <a:xfrm>
            <a:off x="152400" y="3253240"/>
            <a:ext cx="4114800" cy="2764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88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** The inferior mediastinum is divided by the heart and pericardium into:</a:t>
            </a:r>
          </a:p>
          <a:p>
            <a:pPr marL="342900" marR="0" lvl="0" indent="-342900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288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Anterior mediastinum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288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Middle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mediastinum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342900" marR="0" lvl="0" indent="-342900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288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Posterior mediastinum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11" name="Picture 2" descr="http://img.tfd.com/dorland/thumbs/mediastinum.jpg">
            <a:extLst>
              <a:ext uri="{FF2B5EF4-FFF2-40B4-BE49-F238E27FC236}">
                <a16:creationId xmlns:a16="http://schemas.microsoft.com/office/drawing/2014/main" id="{9475AAE3-13E1-CB3B-AB49-13920E64B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2137" y="2106431"/>
            <a:ext cx="3956993" cy="457428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1783173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1588A8-2463-B37F-1142-71426C46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6 November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233010-1DA9-3662-21DE-B56C9CCF7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98515" y="6148191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BE1D-52EF-95AF-7042-76E3C9A6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5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7D9F15-7BCF-AF9E-B8E5-4D5D9C76751E}"/>
              </a:ext>
            </a:extLst>
          </p:cNvPr>
          <p:cNvSpPr txBox="1"/>
          <p:nvPr/>
        </p:nvSpPr>
        <p:spPr>
          <a:xfrm>
            <a:off x="0" y="664589"/>
            <a:ext cx="8839200" cy="2764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Low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** Boundaries:</a:t>
            </a:r>
          </a:p>
          <a:p>
            <a:pPr marL="571500" marR="0" indent="-342900" algn="justLow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18745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Anteriorly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: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manubrium </a:t>
            </a:r>
            <a:r>
              <a:rPr lang="en-US" sz="2400" b="1" dirty="0" err="1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sterni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</a:p>
          <a:p>
            <a:pPr marL="571500" marR="0" indent="-342900" algn="justLow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18745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Posteriorly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upper 4 thoracic vertebrae.</a:t>
            </a:r>
          </a:p>
          <a:p>
            <a:pPr marL="571500" marR="0" indent="-342900" algn="justLow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18745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Superiorly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inlet of the thoracic cavity.</a:t>
            </a:r>
          </a:p>
          <a:p>
            <a:pPr marL="571500" marR="0" indent="-342900" algn="justLow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18745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Inferiorly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the imaginary plane from the sternal angle to the lower border of T4.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9DCCC3-B0EB-3572-B64E-A20120EEF463}"/>
              </a:ext>
            </a:extLst>
          </p:cNvPr>
          <p:cNvSpPr txBox="1"/>
          <p:nvPr/>
        </p:nvSpPr>
        <p:spPr>
          <a:xfrm>
            <a:off x="152400" y="126610"/>
            <a:ext cx="3883843" cy="581378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R="0" lvl="0" algn="ctr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  <a:tab pos="118745" algn="l"/>
                <a:tab pos="457200" algn="l"/>
              </a:tabLst>
            </a:pPr>
            <a:r>
              <a:rPr lang="en-US" sz="2800" b="1" dirty="0">
                <a:solidFill>
                  <a:srgbClr val="0033CC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Superior mediastinum</a:t>
            </a:r>
          </a:p>
        </p:txBody>
      </p:sp>
      <p:pic>
        <p:nvPicPr>
          <p:cNvPr id="9" name="Picture 6" descr="http://www.oganatomy.org/thoraxatlas/mednum.jpg">
            <a:extLst>
              <a:ext uri="{FF2B5EF4-FFF2-40B4-BE49-F238E27FC236}">
                <a16:creationId xmlns:a16="http://schemas.microsoft.com/office/drawing/2014/main" id="{C6416688-C65E-4EA8-7375-AFF212FF6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8980" y="3018833"/>
            <a:ext cx="2982242" cy="374768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8696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9CAFC7-7ECD-F8B8-04F7-3821D2F17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6 November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D7350-AF90-5A53-1688-6CED7F5A0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0D719-FC45-9336-9DD5-EBAEA0B97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6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57541E-B587-8D95-312E-F67EEB48AA43}"/>
              </a:ext>
            </a:extLst>
          </p:cNvPr>
          <p:cNvSpPr txBox="1"/>
          <p:nvPr/>
        </p:nvSpPr>
        <p:spPr>
          <a:xfrm>
            <a:off x="204248" y="112630"/>
            <a:ext cx="5779416" cy="581378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R="0" lvl="0" algn="ctr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  <a:tab pos="118745" algn="l"/>
                <a:tab pos="457200" algn="l"/>
              </a:tabLst>
            </a:pPr>
            <a:r>
              <a:rPr lang="en-US" sz="2800" b="1" dirty="0">
                <a:solidFill>
                  <a:srgbClr val="0033CC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Contents of Superior Mediastinum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5F7547-CF1A-BB17-B88A-208DEDFDE209}"/>
              </a:ext>
            </a:extLst>
          </p:cNvPr>
          <p:cNvSpPr txBox="1"/>
          <p:nvPr/>
        </p:nvSpPr>
        <p:spPr>
          <a:xfrm>
            <a:off x="149258" y="791257"/>
            <a:ext cx="8420100" cy="5467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Low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  <a:tab pos="118745" algn="l"/>
                <a:tab pos="240665" algn="l"/>
              </a:tabLst>
            </a:pPr>
            <a:r>
              <a:rPr lang="en-US" sz="2400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1)	Sternohyoid and sternothyroid muscles.</a:t>
            </a:r>
          </a:p>
          <a:p>
            <a:pPr marL="0" marR="0" algn="justLow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  <a:tab pos="118745" algn="l"/>
                <a:tab pos="240665" algn="l"/>
              </a:tabLst>
            </a:pPr>
            <a:r>
              <a:rPr lang="en-US" sz="2400" b="1" dirty="0">
                <a:solidFill>
                  <a:srgbClr val="FF3399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2) Thymus gland. </a:t>
            </a:r>
          </a:p>
          <a:p>
            <a:pPr marL="0" marR="0" algn="justLow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  <a:tab pos="118745" algn="l"/>
                <a:tab pos="240665" algn="l"/>
              </a:tabLst>
            </a:pPr>
            <a:r>
              <a:rPr lang="en-US" sz="2400" b="1" dirty="0">
                <a:solidFill>
                  <a:srgbClr val="0033CC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3) Large veins;</a:t>
            </a:r>
          </a:p>
          <a:p>
            <a:pPr marL="0" marR="0" algn="justLow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  <a:tab pos="118745" algn="l"/>
                <a:tab pos="240665" algn="l"/>
              </a:tabLst>
            </a:pP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0033CC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	a. left brachiocephalic vein.</a:t>
            </a:r>
          </a:p>
          <a:p>
            <a:pPr marL="0" marR="0" algn="justLow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  <a:tab pos="118745" algn="l"/>
                <a:tab pos="240665" algn="l"/>
              </a:tabLst>
            </a:pPr>
            <a:r>
              <a:rPr lang="en-US" sz="2400" b="1" dirty="0">
                <a:solidFill>
                  <a:srgbClr val="0033CC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		b. Right brachiocephalic vein. </a:t>
            </a:r>
          </a:p>
          <a:p>
            <a:pPr marL="0" marR="0" algn="justLow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  <a:tab pos="118745" algn="l"/>
                <a:tab pos="240665" algn="l"/>
              </a:tabLst>
            </a:pPr>
            <a:r>
              <a:rPr lang="en-US" sz="2400" b="1" dirty="0">
                <a:solidFill>
                  <a:srgbClr val="0033CC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		c. Upper half of superior vena cava.</a:t>
            </a:r>
          </a:p>
          <a:p>
            <a:pPr marL="0" marR="0" algn="justLow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  <a:tab pos="118745" algn="l"/>
                <a:tab pos="240665" algn="l"/>
              </a:tabLst>
            </a:pPr>
            <a:endParaRPr lang="en-US" sz="2400" b="1" dirty="0">
              <a:solidFill>
                <a:srgbClr val="0033CC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0" marR="0" algn="justLow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  <a:tab pos="118745" algn="l"/>
                <a:tab pos="240665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4) Large arteries;</a:t>
            </a:r>
          </a:p>
          <a:p>
            <a:pPr marL="0" marR="0" algn="justLow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  <a:tab pos="118745" algn="l"/>
                <a:tab pos="240665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A. </a:t>
            </a: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Arch of the aorta: </a:t>
            </a:r>
          </a:p>
          <a:p>
            <a:pPr marL="0" marR="0" algn="justLow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  <a:tab pos="118745" algn="l"/>
                <a:tab pos="240665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B. </a:t>
            </a: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Brachiocephalic artery.       </a:t>
            </a:r>
          </a:p>
          <a:p>
            <a:pPr marL="0" marR="0" algn="justLow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  <a:tab pos="118745" algn="l"/>
                <a:tab pos="240665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		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C. </a:t>
            </a: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Left common carotid artery.          </a:t>
            </a:r>
          </a:p>
          <a:p>
            <a:pPr marL="0" marR="0" algn="justLow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  <a:tab pos="118745" algn="l"/>
                <a:tab pos="240665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		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D. </a:t>
            </a: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Left subclavian artery. </a:t>
            </a:r>
          </a:p>
        </p:txBody>
      </p:sp>
      <p:pic>
        <p:nvPicPr>
          <p:cNvPr id="1026" name="Picture 2" descr="The Mediastinum - Gross Anatomy Flashcards | Draw it to Know it">
            <a:extLst>
              <a:ext uri="{FF2B5EF4-FFF2-40B4-BE49-F238E27FC236}">
                <a16:creationId xmlns:a16="http://schemas.microsoft.com/office/drawing/2014/main" id="{DFC319B7-6413-8349-04D0-450AD49C4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886200" cy="3886200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380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63013-1577-FDC3-6F21-3AB85242A3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6218" y="25879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6 November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AC2963-AF49-17EF-EF0F-ACFFBE87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90747" y="57211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Dr. Aiman Qais Afar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31308-CDA1-23D5-8354-D562925AF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83664" y="47324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C00000"/>
                </a:solidFill>
              </a:rPr>
              <a:pPr/>
              <a:t>7</a:t>
            </a:fld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AC8CD3-57EC-74E2-91E5-EA28F0C5F669}"/>
              </a:ext>
            </a:extLst>
          </p:cNvPr>
          <p:cNvSpPr txBox="1"/>
          <p:nvPr/>
        </p:nvSpPr>
        <p:spPr>
          <a:xfrm>
            <a:off x="204248" y="112630"/>
            <a:ext cx="5779416" cy="581378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R="0" lvl="0" algn="ctr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  <a:tab pos="118745" algn="l"/>
                <a:tab pos="457200" algn="l"/>
              </a:tabLst>
            </a:pPr>
            <a:r>
              <a:rPr lang="en-US" sz="2800" b="1">
                <a:solidFill>
                  <a:srgbClr val="0033CC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Contents of Superior Mediastinum </a:t>
            </a:r>
            <a:endParaRPr lang="en-US" sz="2800" b="1" dirty="0">
              <a:solidFill>
                <a:srgbClr val="0033CC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EF9089-8E55-7C53-1A1E-0D4885EE19E2}"/>
              </a:ext>
            </a:extLst>
          </p:cNvPr>
          <p:cNvSpPr txBox="1"/>
          <p:nvPr/>
        </p:nvSpPr>
        <p:spPr>
          <a:xfrm>
            <a:off x="192071" y="730278"/>
            <a:ext cx="4645057" cy="1863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  <a:tab pos="118745" algn="l"/>
                <a:tab pos="240665" algn="l"/>
              </a:tabLst>
            </a:pP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5) Trachea.</a:t>
            </a:r>
          </a:p>
          <a:p>
            <a:pPr marL="0" marR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  <a:tab pos="118745" algn="l"/>
                <a:tab pos="240665" algn="l"/>
              </a:tabLst>
            </a:pP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6) </a:t>
            </a:r>
            <a:r>
              <a:rPr lang="en-US" sz="2400" b="1" dirty="0" err="1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Oesophagus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  <a:tab pos="118745" algn="l"/>
                <a:tab pos="240665" algn="l"/>
              </a:tabLst>
            </a:pP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7) Right and left vagus nerves.</a:t>
            </a:r>
          </a:p>
          <a:p>
            <a:pPr marL="0" marR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  <a:tab pos="118745" algn="l"/>
                <a:tab pos="240665" algn="l"/>
              </a:tabLst>
            </a:pP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8) Right and left phrenic nerves</a:t>
            </a:r>
          </a:p>
        </p:txBody>
      </p:sp>
      <p:pic>
        <p:nvPicPr>
          <p:cNvPr id="2050" name="Picture 2" descr="Mediastinum">
            <a:extLst>
              <a:ext uri="{FF2B5EF4-FFF2-40B4-BE49-F238E27FC236}">
                <a16:creationId xmlns:a16="http://schemas.microsoft.com/office/drawing/2014/main" id="{362184FD-8DD8-3413-6F07-F4BF26AAB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664" y="2968552"/>
            <a:ext cx="2880281" cy="3709452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The superior mediastinum contains">
            <a:extLst>
              <a:ext uri="{FF2B5EF4-FFF2-40B4-BE49-F238E27FC236}">
                <a16:creationId xmlns:a16="http://schemas.microsoft.com/office/drawing/2014/main" id="{78D9D89F-75B9-6C1E-F3CD-5FC9198F9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6547" t="15319" b="6383"/>
          <a:stretch>
            <a:fillRect/>
          </a:stretch>
        </p:blipFill>
        <p:spPr bwMode="auto">
          <a:xfrm>
            <a:off x="192071" y="3066172"/>
            <a:ext cx="5557009" cy="3581400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3956F15-75B3-7263-7D21-960579A841AC}"/>
              </a:ext>
            </a:extLst>
          </p:cNvPr>
          <p:cNvSpPr txBox="1"/>
          <p:nvPr/>
        </p:nvSpPr>
        <p:spPr>
          <a:xfrm>
            <a:off x="4539006" y="684350"/>
            <a:ext cx="5354424" cy="2313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745" algn="l"/>
                <a:tab pos="118745" algn="l"/>
                <a:tab pos="24066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9) Thoracic duct.   </a:t>
            </a:r>
          </a:p>
          <a:p>
            <a:pPr marL="0" marR="0" lvl="0" indent="0" algn="l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745" algn="l"/>
                <a:tab pos="118745" algn="l"/>
                <a:tab pos="24066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10) Lymph nodes.</a:t>
            </a:r>
          </a:p>
          <a:p>
            <a:pPr marL="0" marR="0" lvl="0" indent="0" algn="l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745" algn="l"/>
                <a:tab pos="118745" algn="l"/>
                <a:tab pos="24066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11) Left recurrent laryngeal nerve. </a:t>
            </a:r>
          </a:p>
          <a:p>
            <a:pPr marL="0" marR="0" lvl="0" indent="0" algn="l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745" algn="l"/>
                <a:tab pos="118745" algn="l"/>
                <a:tab pos="24066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12) Left superior intercostals vein.</a:t>
            </a:r>
          </a:p>
          <a:p>
            <a:pPr marL="0" marR="0" lvl="0" indent="0" algn="l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745" algn="l"/>
                <a:tab pos="118745" algn="l"/>
                <a:tab pos="24066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13) Cardiac plexus.</a:t>
            </a:r>
          </a:p>
        </p:txBody>
      </p:sp>
    </p:spTree>
    <p:extLst>
      <p:ext uri="{BB962C8B-B14F-4D97-AF65-F5344CB8AC3E}">
        <p14:creationId xmlns:p14="http://schemas.microsoft.com/office/powerpoint/2010/main" val="1404151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7315200" y="140343"/>
            <a:ext cx="21336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November 2022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953000" y="1403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08384" y="74519"/>
            <a:ext cx="4745210" cy="584775"/>
          </a:xfrm>
          <a:prstGeom prst="rect">
            <a:avLst/>
          </a:prstGeom>
          <a:solidFill>
            <a:srgbClr val="00CC00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Widening of Mediastinum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30380" y="939482"/>
            <a:ext cx="4572000" cy="3477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It is often observed after trauma which produces hemorrhage into the mediastinum from lacerated great vessels such as the </a:t>
            </a:r>
            <a:r>
              <a:rPr kumimoji="0" lang="en-GB" sz="20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aorta</a:t>
            </a:r>
            <a:r>
              <a:rPr kumimoji="0" lang="en-GB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or </a:t>
            </a:r>
            <a:r>
              <a:rPr kumimoji="0" lang="en-GB" sz="2000" b="1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SVC.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Malignant lymphoma (cancer of lymphatic tissue)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GB" sz="2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Hypertrophy (enlargement) of the heart (often occurring due to congestive heart failure)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716" y="915107"/>
            <a:ext cx="4170405" cy="3429000"/>
          </a:xfrm>
          <a:prstGeom prst="rect">
            <a:avLst/>
          </a:prstGeom>
          <a:noFill/>
          <a:ln w="57150">
            <a:solidFill>
              <a:srgbClr val="00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019E87-C8C9-D343-845E-CA84A0A16A08}"/>
              </a:ext>
            </a:extLst>
          </p:cNvPr>
          <p:cNvSpPr txBox="1"/>
          <p:nvPr/>
        </p:nvSpPr>
        <p:spPr>
          <a:xfrm>
            <a:off x="0" y="4599920"/>
            <a:ext cx="9220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1- Compression of veins leading to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venous congestion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of upper limb, head and Neck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2- Compression of the arteries leading to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ischemia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of upper limb, head &amp; neck.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3- Compression of the trachea leading to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dyspnea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(difficult of respiration).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4- Compression of the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oesophagus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leading to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dysphagia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(difficult in swallowing).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Tracheal tag: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trachea ends at the level of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T4/T5.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This level descends during inspiration to the level of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T6.</a:t>
            </a:r>
          </a:p>
        </p:txBody>
      </p:sp>
    </p:spTree>
    <p:extLst>
      <p:ext uri="{BB962C8B-B14F-4D97-AF65-F5344CB8AC3E}">
        <p14:creationId xmlns:p14="http://schemas.microsoft.com/office/powerpoint/2010/main" val="1506400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16DCDC-5E14-E684-C90F-E79465383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6 November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436AFE-E2A0-4A29-3781-6B80C58D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5435" y="6335142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CA018-1B96-67BB-7CD9-E6B1134F3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9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0150F-59ED-AF42-4BAE-448D77574D53}"/>
              </a:ext>
            </a:extLst>
          </p:cNvPr>
          <p:cNvSpPr txBox="1"/>
          <p:nvPr/>
        </p:nvSpPr>
        <p:spPr>
          <a:xfrm>
            <a:off x="76200" y="76200"/>
            <a:ext cx="4114800" cy="570284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R="0" lvl="0" algn="ctr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  <a:tab pos="118745" algn="l"/>
                <a:tab pos="457200" algn="l"/>
              </a:tabLst>
            </a:pPr>
            <a:r>
              <a:rPr lang="en-US" sz="2800" b="1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Anterior mediastinum</a:t>
            </a:r>
            <a:endParaRPr lang="en-US" sz="24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27A9D0-12B1-B5ED-DFE3-EB937E4E6746}"/>
              </a:ext>
            </a:extLst>
          </p:cNvPr>
          <p:cNvSpPr txBox="1"/>
          <p:nvPr/>
        </p:nvSpPr>
        <p:spPr>
          <a:xfrm>
            <a:off x="-76200" y="609600"/>
            <a:ext cx="9101579" cy="2839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0" algn="justLow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2800" b="1" dirty="0">
                <a:solidFill>
                  <a:srgbClr val="0033CC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** Boundaries;</a:t>
            </a:r>
          </a:p>
          <a:p>
            <a:pPr marL="457200" marR="0" indent="-34290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118745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Anteriorly;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The body of the </a:t>
            </a:r>
            <a:r>
              <a:rPr lang="en-US" sz="2400" b="1" dirty="0" err="1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strnum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</a:p>
          <a:p>
            <a:pPr marL="457200" marR="0" indent="-34290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118745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Posteriorly;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the pericardium and the heart.</a:t>
            </a:r>
          </a:p>
          <a:p>
            <a:pPr marL="457200" marR="0" indent="-34290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118745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Superiorly;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>
                <a:latin typeface="Candara" pitchFamily="34" charset="0"/>
              </a:rPr>
              <a:t>the horizontal transverse thoracic plane</a:t>
            </a:r>
            <a:endParaRPr lang="en-US" sz="2400" b="1" dirty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457200" marR="0" indent="-34290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118745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Inferiorly;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the diaphragm.</a:t>
            </a:r>
          </a:p>
          <a:p>
            <a:pPr marL="457200" marR="0" indent="-34290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118745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On each side;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the pleura and lung.</a:t>
            </a:r>
          </a:p>
        </p:txBody>
      </p:sp>
      <p:pic>
        <p:nvPicPr>
          <p:cNvPr id="10" name="Picture 2" descr="http://img.tfd.com/dorland/thumbs/mediastinum.jpg">
            <a:extLst>
              <a:ext uri="{FF2B5EF4-FFF2-40B4-BE49-F238E27FC236}">
                <a16:creationId xmlns:a16="http://schemas.microsoft.com/office/drawing/2014/main" id="{0CCC3929-29CE-7000-BF4A-8192BAD8E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499543"/>
            <a:ext cx="3652193" cy="422193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3209490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3318</TotalTime>
  <Words>2121</Words>
  <Application>Microsoft Office PowerPoint</Application>
  <PresentationFormat>On-screen Show (4:3)</PresentationFormat>
  <Paragraphs>320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Candara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Aiman Afar</cp:lastModifiedBy>
  <cp:revision>209</cp:revision>
  <dcterms:created xsi:type="dcterms:W3CDTF">2006-08-16T00:00:00Z</dcterms:created>
  <dcterms:modified xsi:type="dcterms:W3CDTF">2022-11-05T16:52:59Z</dcterms:modified>
</cp:coreProperties>
</file>