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65" r:id="rId3"/>
    <p:sldId id="266" r:id="rId4"/>
    <p:sldId id="267" r:id="rId5"/>
    <p:sldId id="268" r:id="rId6"/>
    <p:sldId id="296" r:id="rId7"/>
    <p:sldId id="279" r:id="rId8"/>
    <p:sldId id="269" r:id="rId9"/>
    <p:sldId id="295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99" r:id="rId18"/>
    <p:sldId id="297" r:id="rId19"/>
    <p:sldId id="283" r:id="rId20"/>
    <p:sldId id="284" r:id="rId21"/>
    <p:sldId id="287" r:id="rId22"/>
    <p:sldId id="285" r:id="rId23"/>
    <p:sldId id="286" r:id="rId24"/>
    <p:sldId id="288" r:id="rId25"/>
    <p:sldId id="298" r:id="rId26"/>
    <p:sldId id="292" r:id="rId27"/>
    <p:sldId id="289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33"/>
    <a:srgbClr val="FF33CC"/>
    <a:srgbClr val="0EE013"/>
    <a:srgbClr val="0033CC"/>
    <a:srgbClr val="33CC33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7579B8-EC52-4927-8625-3C78363EE4A9}" type="datetimeFigureOut">
              <a:rPr lang="ar-IQ" smtClean="0"/>
              <a:pPr/>
              <a:t>13/04/1444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EA99E9-D25A-464D-B395-D34FE9178E6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010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HEART CHAMBERS &amp; CARDIAC VALVES</a:t>
            </a: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College of Medicine / University of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Mutah</a:t>
            </a:r>
            <a:endParaRPr lang="en-US" sz="2800" b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2022-2023</a:t>
            </a:r>
            <a:endParaRPr lang="ar-IQ" sz="28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21506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1981200" cy="1318399"/>
          </a:xfrm>
          <a:prstGeom prst="rect">
            <a:avLst/>
          </a:prstGeom>
          <a:noFill/>
        </p:spPr>
      </p:pic>
      <p:pic>
        <p:nvPicPr>
          <p:cNvPr id="31746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733800"/>
            <a:ext cx="3962400" cy="2971801"/>
          </a:xfrm>
          <a:prstGeom prst="rect">
            <a:avLst/>
          </a:prstGeom>
          <a:noFill/>
        </p:spPr>
      </p:pic>
      <p:pic>
        <p:nvPicPr>
          <p:cNvPr id="8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1981200" cy="131839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EE121-C374-B993-5D35-591205AB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46194" y="76696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-80212" y="748605"/>
            <a:ext cx="94528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Forms the largest part of the anterior surface of the heart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a small part of the diaphragmatic surface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and almost the entire inferior border of the heart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199" y="2632770"/>
            <a:ext cx="51152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Superiorly it tapers into an arterial cone,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conus arteriosus (infundibulum) </a:t>
            </a:r>
            <a:r>
              <a:rPr lang="en-GB" sz="2800" b="1" dirty="0">
                <a:latin typeface="Candara" pitchFamily="34" charset="0"/>
              </a:rPr>
              <a:t>which leads into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pulmonary trunk.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 The interior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right ventricle</a:t>
            </a:r>
            <a:r>
              <a:rPr lang="en-GB" sz="2800" b="1" dirty="0">
                <a:latin typeface="Candara" pitchFamily="34" charset="0"/>
              </a:rPr>
              <a:t> has irregular muscular elevations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(trabeculae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carneae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).</a:t>
            </a:r>
            <a:endParaRPr lang="en-GB" sz="2800" b="1" dirty="0">
              <a:latin typeface="Candara" pitchFamily="34" charset="0"/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2127708" y="649287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BBA184-F30A-A7ED-43DF-0CD204B03C96}"/>
              </a:ext>
            </a:extLst>
          </p:cNvPr>
          <p:cNvGrpSpPr/>
          <p:nvPr/>
        </p:nvGrpSpPr>
        <p:grpSpPr>
          <a:xfrm>
            <a:off x="5191415" y="2133599"/>
            <a:ext cx="3819819" cy="4696119"/>
            <a:chOff x="4724400" y="1663919"/>
            <a:chExt cx="4093590" cy="5201268"/>
          </a:xfrm>
        </p:grpSpPr>
        <p:pic>
          <p:nvPicPr>
            <p:cNvPr id="4098" name="Picture 2" descr="Ventrículos do coração: anatomia, função, características | Kenhub">
              <a:extLst>
                <a:ext uri="{FF2B5EF4-FFF2-40B4-BE49-F238E27FC236}">
                  <a16:creationId xmlns:a16="http://schemas.microsoft.com/office/drawing/2014/main" id="{51354158-D84D-3C5C-A424-CAE3CB9A1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663919"/>
              <a:ext cx="4093590" cy="520126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B61862B-350A-78BF-7894-6B361C595E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729" y="2991472"/>
              <a:ext cx="1405379" cy="13742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73136E-F55F-0F90-5CD6-D862C2B6249D}"/>
                </a:ext>
              </a:extLst>
            </p:cNvPr>
            <p:cNvSpPr txBox="1"/>
            <p:nvPr/>
          </p:nvSpPr>
          <p:spPr>
            <a:xfrm>
              <a:off x="7505700" y="2331001"/>
              <a:ext cx="1205060" cy="61543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333FF"/>
                  </a:solidFill>
                  <a:latin typeface="Candara" panose="020E0502030303020204" pitchFamily="34" charset="0"/>
                </a:rPr>
                <a:t>Conus arteriosus 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931F83-A291-A004-FC30-DBF2F613108E}"/>
              </a:ext>
            </a:extLst>
          </p:cNvPr>
          <p:cNvSpPr/>
          <p:nvPr/>
        </p:nvSpPr>
        <p:spPr>
          <a:xfrm>
            <a:off x="155575" y="76697"/>
            <a:ext cx="41681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711" y="685800"/>
            <a:ext cx="899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A thick muscular ridge, </a:t>
            </a:r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supraventricular crest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, </a:t>
            </a:r>
            <a:r>
              <a:rPr lang="en-GB" sz="2800" b="1" dirty="0">
                <a:latin typeface="Candara" pitchFamily="34" charset="0"/>
              </a:rPr>
              <a:t>separates the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ridged muscular wall </a:t>
            </a:r>
            <a:r>
              <a:rPr lang="en-GB" sz="2800" b="1" dirty="0">
                <a:latin typeface="Candara" pitchFamily="34" charset="0"/>
              </a:rPr>
              <a:t>of the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inflow part </a:t>
            </a:r>
            <a:r>
              <a:rPr lang="en-GB" sz="2800" b="1" dirty="0">
                <a:latin typeface="Candara" pitchFamily="34" charset="0"/>
              </a:rPr>
              <a:t>of the chamber from the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smooth wall of the conus arteriosus</a:t>
            </a:r>
            <a:r>
              <a:rPr lang="en-GB" sz="2800" b="1" dirty="0">
                <a:latin typeface="Candara" pitchFamily="34" charset="0"/>
              </a:rPr>
              <a:t>, or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outflow part.</a:t>
            </a:r>
            <a:endParaRPr lang="en-GB" sz="2800" b="1" dirty="0">
              <a:solidFill>
                <a:srgbClr val="3333FF"/>
              </a:solidFill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0104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5791200" y="39953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392BD-0094-14D8-D8DA-C66EF514723E}"/>
              </a:ext>
            </a:extLst>
          </p:cNvPr>
          <p:cNvSpPr txBox="1"/>
          <p:nvPr/>
        </p:nvSpPr>
        <p:spPr>
          <a:xfrm>
            <a:off x="134332" y="3505200"/>
            <a:ext cx="51403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inflow part of the ventricle receives blood from the right atrium through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AV (tricuspid) orifice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located posterior to the body of the sternum at the level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4th and 5th intercostal spaces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BFF0EA-29B3-537A-84D2-21B71689F652}"/>
              </a:ext>
            </a:extLst>
          </p:cNvPr>
          <p:cNvGrpSpPr/>
          <p:nvPr/>
        </p:nvGrpSpPr>
        <p:grpSpPr>
          <a:xfrm>
            <a:off x="5257800" y="2139156"/>
            <a:ext cx="3577842" cy="4550569"/>
            <a:chOff x="5269213" y="2139156"/>
            <a:chExt cx="3577842" cy="4550569"/>
          </a:xfrm>
        </p:grpSpPr>
        <p:pic>
          <p:nvPicPr>
            <p:cNvPr id="14338" name="Picture 2" descr="https://dw9r2us9jo9xp.cloudfront.net/images/library/472/content_ventriculus_dexter_4_large_9XgGsGQv5zQHAi3elzok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9213" y="2139156"/>
              <a:ext cx="3577842" cy="4550569"/>
            </a:xfrm>
            <a:prstGeom prst="rect">
              <a:avLst/>
            </a:prstGeom>
            <a:noFill/>
            <a:ln w="57150">
              <a:solidFill>
                <a:srgbClr val="33CC33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05F497-E4D2-B8B4-42D2-CF7A090B0272}"/>
                </a:ext>
              </a:extLst>
            </p:cNvPr>
            <p:cNvSpPr txBox="1"/>
            <p:nvPr/>
          </p:nvSpPr>
          <p:spPr>
            <a:xfrm>
              <a:off x="7073845" y="2175678"/>
              <a:ext cx="1773210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FF"/>
                  </a:solidFill>
                </a:rPr>
                <a:t>Supraventricular crest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043CDD-8AF0-F565-15FC-42A6E4C757B5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7010400" y="2760453"/>
              <a:ext cx="950050" cy="22990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2400" y="778083"/>
            <a:ext cx="906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33CC"/>
                </a:solidFill>
                <a:latin typeface="Candara" pitchFamily="34" charset="0"/>
              </a:rPr>
              <a:t>The tricuspid valve </a:t>
            </a:r>
            <a:r>
              <a:rPr lang="en-GB" sz="2800" b="1" dirty="0">
                <a:latin typeface="Candara" pitchFamily="34" charset="0"/>
              </a:rPr>
              <a:t>guards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right AV orifice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r>
              <a:rPr lang="en-GB" sz="2800" b="1" dirty="0">
                <a:latin typeface="Candara" pitchFamily="34" charset="0"/>
              </a:rPr>
              <a:t>The bases of the valve cusps are attached to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fibrous ring around the orifice.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Tricuspid valve - Echocardiografie.nl">
            <a:extLst>
              <a:ext uri="{FF2B5EF4-FFF2-40B4-BE49-F238E27FC236}">
                <a16:creationId xmlns:a16="http://schemas.microsoft.com/office/drawing/2014/main" id="{67494E18-C070-21AF-C335-DFC1FB01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1"/>
            <a:ext cx="4973575" cy="445135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7050BF-E460-1649-D9BE-3F52A99F9445}"/>
              </a:ext>
            </a:extLst>
          </p:cNvPr>
          <p:cNvSpPr txBox="1"/>
          <p:nvPr/>
        </p:nvSpPr>
        <p:spPr>
          <a:xfrm>
            <a:off x="0" y="2920886"/>
            <a:ext cx="4267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Because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fibrous ring maintains the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caliber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of the orifice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the attached valve cusps contact each other in the same way with each heartbeat. 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1923" y="3352800"/>
            <a:ext cx="4350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tendinous cords </a:t>
            </a:r>
            <a:r>
              <a:rPr lang="en-GB" sz="2800" b="1" dirty="0">
                <a:latin typeface="Candara" pitchFamily="34" charset="0"/>
              </a:rPr>
              <a:t>arise from the apices of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papillary muscles</a:t>
            </a:r>
            <a:r>
              <a:rPr lang="en-GB" sz="2800" b="1" dirty="0">
                <a:latin typeface="Candara" pitchFamily="34" charset="0"/>
              </a:rPr>
              <a:t>, which are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conical muscular projections </a:t>
            </a:r>
            <a:r>
              <a:rPr lang="en-GB" sz="2800" b="1" dirty="0">
                <a:latin typeface="Candara" pitchFamily="34" charset="0"/>
              </a:rPr>
              <a:t>with bases attached to the ventricular wall. </a:t>
            </a:r>
          </a:p>
        </p:txBody>
      </p:sp>
      <p:pic>
        <p:nvPicPr>
          <p:cNvPr id="6" name="Picture 2" descr="http://clinanat.com/images/MTD/LargeImages/rightventricl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25610"/>
            <a:ext cx="3195065" cy="4261418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391400" y="2108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5022522" y="11493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522563" y="1902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F0E7A-0625-135E-DA05-37CE5DAD053F}"/>
              </a:ext>
            </a:extLst>
          </p:cNvPr>
          <p:cNvSpPr txBox="1"/>
          <p:nvPr/>
        </p:nvSpPr>
        <p:spPr>
          <a:xfrm>
            <a:off x="114300" y="685800"/>
            <a:ext cx="9029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Tendinous cords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(L.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chordae tendineae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) attach to the free edges and ventricular surfaces of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anterior, posterior,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septal cusps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much like the cords attaching to a parachute.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76200" y="1433871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anterior papillary muscle,</a:t>
            </a:r>
            <a:r>
              <a:rPr lang="en-GB" sz="2400" b="1" dirty="0">
                <a:latin typeface="Candara" pitchFamily="34" charset="0"/>
              </a:rPr>
              <a:t> the largest one, arises from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anterior wall </a:t>
            </a:r>
            <a:r>
              <a:rPr lang="en-GB" sz="2400" b="1" dirty="0">
                <a:latin typeface="Candara" pitchFamily="34" charset="0"/>
              </a:rPr>
              <a:t>of the right ventricle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6749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Three papillary muscles </a:t>
            </a:r>
            <a:r>
              <a:rPr lang="en-GB" sz="2400" b="1" dirty="0">
                <a:latin typeface="Candara" pitchFamily="34" charset="0"/>
              </a:rPr>
              <a:t>in the right ventricle correspond to the cusps of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tricuspid valve</a:t>
            </a:r>
            <a:r>
              <a:rPr lang="en-GB" sz="2400" b="1" dirty="0">
                <a:latin typeface="Candara" pitchFamily="34" charset="0"/>
              </a:rPr>
              <a:t>:</a:t>
            </a:r>
          </a:p>
        </p:txBody>
      </p:sp>
      <p:pic>
        <p:nvPicPr>
          <p:cNvPr id="7170" name="Picture 2" descr="http://mvpresource.com/wp-content/uploads/2014/04/Right-Ventr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2325994"/>
            <a:ext cx="5258004" cy="3428218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239000" y="2486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477000" y="6799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The Heart Valves - Tricuspid - Aortic - Mitral - Pulmonary - TeachMeAnatomy">
            <a:extLst>
              <a:ext uri="{FF2B5EF4-FFF2-40B4-BE49-F238E27FC236}">
                <a16:creationId xmlns:a16="http://schemas.microsoft.com/office/drawing/2014/main" id="{A037DF52-F423-4053-5113-C0F77EF2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96" y="4648199"/>
            <a:ext cx="2364871" cy="14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88BE17-2784-6DD1-6EB6-DB7D3FD90D66}"/>
              </a:ext>
            </a:extLst>
          </p:cNvPr>
          <p:cNvSpPr txBox="1"/>
          <p:nvPr/>
        </p:nvSpPr>
        <p:spPr>
          <a:xfrm>
            <a:off x="76200" y="5715000"/>
            <a:ext cx="90404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posterior papillary muscle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smaller than the anterior muscle, may consist of several parts; it arises from the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inferior wall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of the right ventricle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39914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The septal papillary muscle </a:t>
            </a:r>
            <a:r>
              <a:rPr lang="en-GB" sz="2800" b="1" dirty="0">
                <a:latin typeface="Candara" pitchFamily="34" charset="0"/>
              </a:rPr>
              <a:t>arises from the </a:t>
            </a:r>
            <a:r>
              <a:rPr lang="en-GB" sz="2800" b="1" dirty="0" err="1">
                <a:solidFill>
                  <a:srgbClr val="3333FF"/>
                </a:solidFill>
                <a:latin typeface="Candara" pitchFamily="34" charset="0"/>
              </a:rPr>
              <a:t>interventricular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 septum</a:t>
            </a:r>
            <a:r>
              <a:rPr lang="en-GB" sz="2800" b="1" dirty="0">
                <a:latin typeface="Candara" pitchFamily="34" charset="0"/>
              </a:rPr>
              <a:t>, and its tendinous cords attach to the anterior and septal cusps of the tricuspid valve.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101025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1AC58-363A-DA11-24B5-5E22278D6933}"/>
              </a:ext>
            </a:extLst>
          </p:cNvPr>
          <p:cNvGrpSpPr/>
          <p:nvPr/>
        </p:nvGrpSpPr>
        <p:grpSpPr>
          <a:xfrm>
            <a:off x="1524000" y="2179023"/>
            <a:ext cx="6781800" cy="4214913"/>
            <a:chOff x="1981200" y="1940243"/>
            <a:chExt cx="6781800" cy="4214913"/>
          </a:xfrm>
        </p:grpSpPr>
        <p:pic>
          <p:nvPicPr>
            <p:cNvPr id="5122" name="Picture 2" descr="heart Flashcards | Quizlet">
              <a:extLst>
                <a:ext uri="{FF2B5EF4-FFF2-40B4-BE49-F238E27FC236}">
                  <a16:creationId xmlns:a16="http://schemas.microsoft.com/office/drawing/2014/main" id="{776EEEAC-49FC-B4F9-CDAE-BBA2F569A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76"/>
            <a:stretch/>
          </p:blipFill>
          <p:spPr bwMode="auto">
            <a:xfrm>
              <a:off x="1981200" y="1940243"/>
              <a:ext cx="6781800" cy="4214913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884E9-E82E-2C86-0F8C-1D2BAC029C7B}"/>
                </a:ext>
              </a:extLst>
            </p:cNvPr>
            <p:cNvSpPr txBox="1"/>
            <p:nvPr/>
          </p:nvSpPr>
          <p:spPr>
            <a:xfrm>
              <a:off x="6248400" y="2402264"/>
              <a:ext cx="2438399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septal papillary muscle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035FE33-2761-4A38-5A58-1F24DC788ABC}"/>
                </a:ext>
              </a:extLst>
            </p:cNvPr>
            <p:cNvCxnSpPr/>
            <p:nvPr/>
          </p:nvCxnSpPr>
          <p:spPr>
            <a:xfrm flipH="1">
              <a:off x="5181600" y="2819400"/>
              <a:ext cx="220980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5135849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Superiorly and posteriorly, a thin membrane, part of the fibrous skeleton of the heart , forms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much smaller membranous part of the IVS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54677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32292" r="40264" b="13542"/>
          <a:stretch>
            <a:fillRect/>
          </a:stretch>
        </p:blipFill>
        <p:spPr bwMode="auto">
          <a:xfrm>
            <a:off x="10925907" y="4953000"/>
            <a:ext cx="1096108" cy="838200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  <a:effectLst/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391400" y="268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553200" y="8764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nterventricular septum - Keyword Search - Science Photo Library">
            <a:extLst>
              <a:ext uri="{FF2B5EF4-FFF2-40B4-BE49-F238E27FC236}">
                <a16:creationId xmlns:a16="http://schemas.microsoft.com/office/drawing/2014/main" id="{4FBA515A-045F-A3C9-E0A8-DA9F3CA2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22" y="840083"/>
            <a:ext cx="5194585" cy="389593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B47DC1-E2D2-1585-748D-FA3D426F753A}"/>
              </a:ext>
            </a:extLst>
          </p:cNvPr>
          <p:cNvSpPr txBox="1"/>
          <p:nvPr/>
        </p:nvSpPr>
        <p:spPr>
          <a:xfrm>
            <a:off x="0" y="685800"/>
            <a:ext cx="37152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interventricular septum (IVS)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composed of muscular and membranous parts</a:t>
            </a:r>
            <a:r>
              <a:rPr lang="en-GB" sz="2800" b="1" dirty="0">
                <a:latin typeface="Candara" pitchFamily="34" charset="0"/>
              </a:rPr>
              <a:t>, is a strong, obliquely placed partition between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ventricles.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C1A98-F252-18D7-AB69-2C8D4E8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8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60604-836E-7686-43FC-2EBC6F6E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5225" y="6195054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34027-C2E3-76CB-CE91-0C3BC42F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0" y="656692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940CF-E521-780B-5309-65B8070AB645}"/>
              </a:ext>
            </a:extLst>
          </p:cNvPr>
          <p:cNvSpPr txBox="1"/>
          <p:nvPr/>
        </p:nvSpPr>
        <p:spPr>
          <a:xfrm>
            <a:off x="191353" y="969299"/>
            <a:ext cx="4358651" cy="48320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Because of the much higher blood pressure in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left ventricle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muscular part of the IVS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which forms the majority of the septum</a:t>
            </a:r>
            <a:r>
              <a:rPr lang="en-GB" sz="2800" b="1" dirty="0">
                <a:latin typeface="Candara" pitchFamily="34" charset="0"/>
              </a:rPr>
              <a:t>, has the thickness of the remainder of the wall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 ventricle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(two to three times as thick as the wall of the right ventricle)</a:t>
            </a:r>
          </a:p>
        </p:txBody>
      </p:sp>
      <p:pic>
        <p:nvPicPr>
          <p:cNvPr id="2050" name="Picture 2" descr="internal anatomy of the heart Diagram | Quizlet">
            <a:extLst>
              <a:ext uri="{FF2B5EF4-FFF2-40B4-BE49-F238E27FC236}">
                <a16:creationId xmlns:a16="http://schemas.microsoft.com/office/drawing/2014/main" id="{AA675A32-A36C-E243-D32F-5F32EC1A2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2830" r="22170" b="8946"/>
          <a:stretch/>
        </p:blipFill>
        <p:spPr bwMode="auto">
          <a:xfrm>
            <a:off x="4700442" y="969299"/>
            <a:ext cx="4358652" cy="5225755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3">
            <a:extLst>
              <a:ext uri="{FF2B5EF4-FFF2-40B4-BE49-F238E27FC236}">
                <a16:creationId xmlns:a16="http://schemas.microsoft.com/office/drawing/2014/main" id="{C81A1EFB-AFD2-94A2-69B4-370A81E073CF}"/>
              </a:ext>
            </a:extLst>
          </p:cNvPr>
          <p:cNvSpPr/>
          <p:nvPr/>
        </p:nvSpPr>
        <p:spPr>
          <a:xfrm>
            <a:off x="76200" y="54677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</p:spTree>
    <p:extLst>
      <p:ext uri="{BB962C8B-B14F-4D97-AF65-F5344CB8AC3E}">
        <p14:creationId xmlns:p14="http://schemas.microsoft.com/office/powerpoint/2010/main" val="609972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2C4D4-8DF6-A50B-0658-316BC518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0" y="30920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AB66A-E1D4-D7CF-EEDC-580B1FCC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126642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14270-D0EE-C0DF-384C-7BDAABE7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مستطيل 2">
            <a:extLst>
              <a:ext uri="{FF2B5EF4-FFF2-40B4-BE49-F238E27FC236}">
                <a16:creationId xmlns:a16="http://schemas.microsoft.com/office/drawing/2014/main" id="{843FC9B8-C0A5-D83E-A0D4-622C4DACECA5}"/>
              </a:ext>
            </a:extLst>
          </p:cNvPr>
          <p:cNvSpPr/>
          <p:nvPr/>
        </p:nvSpPr>
        <p:spPr>
          <a:xfrm>
            <a:off x="0" y="679042"/>
            <a:ext cx="906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C00000"/>
                </a:solidFill>
                <a:latin typeface="Candara" pitchFamily="34" charset="0"/>
              </a:rPr>
              <a:t>septomarginal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 trabecula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(moderator band) </a:t>
            </a:r>
            <a:r>
              <a:rPr lang="en-GB" sz="2400" b="1" dirty="0">
                <a:latin typeface="Candara" pitchFamily="34" charset="0"/>
              </a:rPr>
              <a:t>is a curved muscular bundle that traverses the right ventricular chamber from the inferior part of the IVS to the base of the anterior papillary muscle.</a:t>
            </a:r>
          </a:p>
        </p:txBody>
      </p:sp>
      <p:sp>
        <p:nvSpPr>
          <p:cNvPr id="6" name="مستطيل 3">
            <a:extLst>
              <a:ext uri="{FF2B5EF4-FFF2-40B4-BE49-F238E27FC236}">
                <a16:creationId xmlns:a16="http://schemas.microsoft.com/office/drawing/2014/main" id="{FE61C23A-DA3C-A137-2A05-55F8A46FDC89}"/>
              </a:ext>
            </a:extLst>
          </p:cNvPr>
          <p:cNvSpPr/>
          <p:nvPr/>
        </p:nvSpPr>
        <p:spPr>
          <a:xfrm>
            <a:off x="76200" y="54677"/>
            <a:ext cx="2792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Right Ventricle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41689-8B65-F2E3-0564-6E8BC867093E}"/>
              </a:ext>
            </a:extLst>
          </p:cNvPr>
          <p:cNvSpPr txBox="1"/>
          <p:nvPr/>
        </p:nvSpPr>
        <p:spPr>
          <a:xfrm>
            <a:off x="76200" y="5636327"/>
            <a:ext cx="9228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itchFamily="34" charset="0"/>
              </a:rPr>
              <a:t>This trabecula is important because it carries part of </a:t>
            </a:r>
            <a:r>
              <a:rPr lang="en-GB" sz="2400" b="1" dirty="0">
                <a:solidFill>
                  <a:srgbClr val="FF33CC"/>
                </a:solidFill>
                <a:latin typeface="Candara" pitchFamily="34" charset="0"/>
              </a:rPr>
              <a:t>the right branch of the AV bundle</a:t>
            </a:r>
            <a:r>
              <a:rPr lang="en-GB" sz="2400" b="1" dirty="0">
                <a:latin typeface="Candara" pitchFamily="34" charset="0"/>
              </a:rPr>
              <a:t>, a part of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conducting system </a:t>
            </a:r>
            <a:r>
              <a:rPr lang="en-GB" sz="2400" b="1" dirty="0">
                <a:latin typeface="Candara" pitchFamily="34" charset="0"/>
              </a:rPr>
              <a:t>of the heart to the anterior papillary muscle </a:t>
            </a:r>
            <a:endParaRPr lang="en-US" sz="2400" b="1" dirty="0"/>
          </a:p>
        </p:txBody>
      </p:sp>
      <p:pic>
        <p:nvPicPr>
          <p:cNvPr id="3074" name="Picture 2" descr="C 1GA1 Cardiac Anatomy Flashcards | Memorang">
            <a:extLst>
              <a:ext uri="{FF2B5EF4-FFF2-40B4-BE49-F238E27FC236}">
                <a16:creationId xmlns:a16="http://schemas.microsoft.com/office/drawing/2014/main" id="{800FF091-4CF0-9D63-BB52-99D98454B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4211" b="6991"/>
          <a:stretch/>
        </p:blipFill>
        <p:spPr bwMode="auto">
          <a:xfrm>
            <a:off x="1905000" y="2021702"/>
            <a:ext cx="5657654" cy="3542040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5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76200"/>
            <a:ext cx="2555315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ATRIUM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2400" y="72800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Similar to the right atrium, the left atrium consists of a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main cavity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a left auricle</a:t>
            </a:r>
            <a:r>
              <a:rPr lang="en-GB" sz="2800" b="1" dirty="0">
                <a:latin typeface="Candara" pitchFamily="34" charset="0"/>
              </a:rPr>
              <a:t>.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left atrium </a:t>
            </a:r>
            <a:r>
              <a:rPr lang="en-GB" sz="2800" b="1" u="sng" dirty="0">
                <a:latin typeface="Candara" pitchFamily="34" charset="0"/>
              </a:rPr>
              <a:t>is situated behind the </a:t>
            </a:r>
            <a:r>
              <a:rPr lang="en-GB" sz="2800" b="1" u="sng" dirty="0">
                <a:solidFill>
                  <a:srgbClr val="0033CC"/>
                </a:solidFill>
                <a:latin typeface="Candara" pitchFamily="34" charset="0"/>
              </a:rPr>
              <a:t>right atrium </a:t>
            </a:r>
            <a:r>
              <a:rPr lang="en-GB" sz="2800" b="1" u="sng" dirty="0">
                <a:latin typeface="Candara" pitchFamily="34" charset="0"/>
              </a:rPr>
              <a:t>and forms the </a:t>
            </a:r>
            <a:r>
              <a:rPr lang="en-GB" sz="2800" b="1" u="sng" dirty="0">
                <a:solidFill>
                  <a:srgbClr val="3333FF"/>
                </a:solidFill>
                <a:latin typeface="Candara" pitchFamily="34" charset="0"/>
              </a:rPr>
              <a:t>greater part of the base </a:t>
            </a:r>
            <a:r>
              <a:rPr lang="en-GB" sz="2800" b="1" u="sng" dirty="0">
                <a:latin typeface="Candara" pitchFamily="34" charset="0"/>
              </a:rPr>
              <a:t>or the posterior surface of the heart</a:t>
            </a:r>
            <a:endParaRPr lang="en-GB" sz="2800" b="1" dirty="0">
              <a:latin typeface="Candara" pitchFamily="34" charset="0"/>
            </a:endParaRP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543800" y="244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248400" y="457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781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www.quran-m.com/firas/ar_photo/12486268158.jpg">
            <a:extLst>
              <a:ext uri="{FF2B5EF4-FFF2-40B4-BE49-F238E27FC236}">
                <a16:creationId xmlns:a16="http://schemas.microsoft.com/office/drawing/2014/main" id="{AFC30B2D-7B57-EEC7-AD23-2B4FEB7D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43890"/>
            <a:ext cx="4000843" cy="4161923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179DCB-BDC9-C6F7-B299-7EEE95FA40B8}"/>
              </a:ext>
            </a:extLst>
          </p:cNvPr>
          <p:cNvSpPr txBox="1"/>
          <p:nvPr/>
        </p:nvSpPr>
        <p:spPr>
          <a:xfrm>
            <a:off x="0" y="3190726"/>
            <a:ext cx="48320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Behind it lies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oblique sinus of the serous pericardium,</a:t>
            </a:r>
            <a:r>
              <a:rPr lang="en-GB" sz="2800" b="1" dirty="0">
                <a:latin typeface="Candara" pitchFamily="34" charset="0"/>
              </a:rPr>
              <a:t> and the fibrous pericardium separates it from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0033CC"/>
                </a:solidFill>
                <a:latin typeface="Candara" pitchFamily="34" charset="0"/>
              </a:rPr>
              <a:t>esophagus</a:t>
            </a:r>
            <a:endParaRPr lang="en-GB" sz="2800" b="1" dirty="0">
              <a:solidFill>
                <a:srgbClr val="0033CC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14485"/>
            <a:ext cx="464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The heart is divided by vertical septa into four chambers:</a:t>
            </a:r>
          </a:p>
          <a:p>
            <a:endParaRPr lang="en-US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and left atria </a:t>
            </a:r>
            <a:r>
              <a:rPr lang="en-US" sz="2800" b="1" dirty="0">
                <a:latin typeface="Candara" pitchFamily="34" charset="0"/>
              </a:rPr>
              <a:t>and 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and left ventricles</a:t>
            </a:r>
            <a:r>
              <a:rPr lang="en-US" sz="2800" b="1" dirty="0">
                <a:latin typeface="Candara" pitchFamily="34" charset="0"/>
              </a:rPr>
              <a:t>. </a:t>
            </a:r>
          </a:p>
          <a:p>
            <a:endParaRPr lang="en-US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atrium </a:t>
            </a:r>
            <a:r>
              <a:rPr lang="en-US" sz="2800" b="1" dirty="0">
                <a:latin typeface="Candara" pitchFamily="34" charset="0"/>
              </a:rPr>
              <a:t>lies </a:t>
            </a:r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anterior to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left atrium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solidFill>
                <a:srgbClr val="C0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right ventricle </a:t>
            </a:r>
            <a:r>
              <a:rPr lang="en-US" sz="2800" b="1" dirty="0">
                <a:latin typeface="Candara" pitchFamily="34" charset="0"/>
              </a:rPr>
              <a:t>lies </a:t>
            </a:r>
            <a:r>
              <a:rPr lang="en-US" sz="2800" b="1" dirty="0">
                <a:solidFill>
                  <a:srgbClr val="0033CC"/>
                </a:solidFill>
                <a:latin typeface="Candara" pitchFamily="34" charset="0"/>
              </a:rPr>
              <a:t>anterior to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>
                <a:latin typeface="Candara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itchFamily="34" charset="0"/>
              </a:rPr>
              <a:t>left ventricle</a:t>
            </a:r>
            <a:r>
              <a:rPr lang="en-US" sz="2800" b="1" dirty="0">
                <a:latin typeface="Candara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4658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sp>
        <p:nvSpPr>
          <p:cNvPr id="6146" name="AutoShape 2" descr="نتيجة بحث الصور عن ‪heart chambers picture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 descr="نتيجة بحث الصور عن ‪heart chambers picture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://img.webmd.com/dtmcms/live/webmd/consumer_assets/site_images/media/medical/hw/h9991324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108420" cy="2743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pic>
        <p:nvPicPr>
          <p:cNvPr id="6152" name="Picture 8" descr="http://www.highlands.edu/academics/divisions/scipe/biology/faculty/harnden/2122/images/antext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9696"/>
            <a:ext cx="3581400" cy="3511779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28008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interior of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atrium </a:t>
            </a:r>
            <a:r>
              <a:rPr lang="en-GB" sz="2800" b="1" dirty="0">
                <a:latin typeface="Candara" pitchFamily="34" charset="0"/>
              </a:rPr>
              <a:t>is smooth, but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left auricle </a:t>
            </a:r>
            <a:r>
              <a:rPr lang="en-GB" sz="2800" b="1" dirty="0">
                <a:latin typeface="Candara" pitchFamily="34" charset="0"/>
              </a:rPr>
              <a:t>possesses muscular ridges as in the right auricle.</a:t>
            </a:r>
          </a:p>
          <a:p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Openings into the Left Atrium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101025"/>
            <a:ext cx="2555315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ATRIUM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63257" y="650654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4419600" y="647590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Left Atrium – Earth's Lab">
            <a:extLst>
              <a:ext uri="{FF2B5EF4-FFF2-40B4-BE49-F238E27FC236}">
                <a16:creationId xmlns:a16="http://schemas.microsoft.com/office/drawing/2014/main" id="{774E33A8-8156-F21C-1202-5C4E637E8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t="4011" r="4510" b="572"/>
          <a:stretch/>
        </p:blipFill>
        <p:spPr bwMode="auto">
          <a:xfrm>
            <a:off x="4114801" y="2119389"/>
            <a:ext cx="4862660" cy="4195335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70997-89E9-78C1-56D6-03DB8BF92295}"/>
              </a:ext>
            </a:extLst>
          </p:cNvPr>
          <p:cNvSpPr txBox="1"/>
          <p:nvPr/>
        </p:nvSpPr>
        <p:spPr>
          <a:xfrm>
            <a:off x="152400" y="2708970"/>
            <a:ext cx="37700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four pulmonary veins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two from each lung, open through the posterior wall and have no valves.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left atrioventricular orifice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is guarded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mitral valve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1030" y="598300"/>
            <a:ext cx="90528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Forms the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apex of the heart</a:t>
            </a:r>
            <a:r>
              <a:rPr lang="en-GB" sz="2400" b="1" dirty="0">
                <a:latin typeface="Candara" pitchFamily="34" charset="0"/>
              </a:rPr>
              <a:t>, and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most of the diaphragmatic surface. </a:t>
            </a:r>
          </a:p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interior of the left ventricle has: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752600"/>
            <a:ext cx="8962535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Walls that are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two to three times as thick </a:t>
            </a:r>
            <a:r>
              <a:rPr lang="en-GB" sz="2800" b="1" dirty="0">
                <a:latin typeface="Candara" pitchFamily="34" charset="0"/>
              </a:rPr>
              <a:t>as those of the right ventricle.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781800" y="26314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43700" y="17265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5943600" y="76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6BB9D-9016-E5AE-9EED-B2550848DE81}"/>
              </a:ext>
            </a:extLst>
          </p:cNvPr>
          <p:cNvSpPr txBox="1"/>
          <p:nvPr/>
        </p:nvSpPr>
        <p:spPr>
          <a:xfrm>
            <a:off x="246668" y="5917306"/>
            <a:ext cx="8821132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conical cavity that is longer than that of the right ventricle.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E9280-1946-4422-9765-F219D6F3DDCF}"/>
              </a:ext>
            </a:extLst>
          </p:cNvPr>
          <p:cNvSpPr txBox="1"/>
          <p:nvPr/>
        </p:nvSpPr>
        <p:spPr>
          <a:xfrm>
            <a:off x="229386" y="2967067"/>
            <a:ext cx="4185502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Walls that are mostly covered with a mesh of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trabeculae </a:t>
            </a:r>
            <a:r>
              <a:rPr kumimoji="0" lang="en-GB" sz="28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carneae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are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finer and more numerous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than those of the right ventricle</a:t>
            </a:r>
          </a:p>
        </p:txBody>
      </p:sp>
      <p:pic>
        <p:nvPicPr>
          <p:cNvPr id="4098" name="Picture 2" descr="Anatomy of the Heart">
            <a:extLst>
              <a:ext uri="{FF2B5EF4-FFF2-40B4-BE49-F238E27FC236}">
                <a16:creationId xmlns:a16="http://schemas.microsoft.com/office/drawing/2014/main" id="{C4BF01BE-AD7E-9C36-E259-3953F091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8" y="2804652"/>
            <a:ext cx="3052762" cy="3052762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16573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188" y="4191000"/>
            <a:ext cx="3223464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An aortic orifice that lies in its right posterosuperior part .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ascending aorta </a:t>
            </a:r>
            <a:r>
              <a:rPr lang="en-GB" sz="2400" b="1" dirty="0">
                <a:latin typeface="Candara" pitchFamily="34" charset="0"/>
              </a:rPr>
              <a:t>begins at the aortic orifice.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22917" r="35578" b="15625"/>
          <a:stretch>
            <a:fillRect/>
          </a:stretch>
        </p:blipFill>
        <p:spPr bwMode="auto">
          <a:xfrm>
            <a:off x="3724004" y="2598003"/>
            <a:ext cx="5267596" cy="4089318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413943" y="32542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28621" y="17067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4610100" y="11657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018E5-A787-E664-E5AC-244C204F9F9D}"/>
              </a:ext>
            </a:extLst>
          </p:cNvPr>
          <p:cNvSpPr txBox="1"/>
          <p:nvPr/>
        </p:nvSpPr>
        <p:spPr>
          <a:xfrm>
            <a:off x="76200" y="765991"/>
            <a:ext cx="89806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Anterior and posterior papillary muscles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are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larger than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those in the right ventricle.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48864-6DE5-9D4F-4418-24C73EB7CB10}"/>
              </a:ext>
            </a:extLst>
          </p:cNvPr>
          <p:cNvSpPr txBox="1"/>
          <p:nvPr/>
        </p:nvSpPr>
        <p:spPr>
          <a:xfrm>
            <a:off x="87198" y="1649567"/>
            <a:ext cx="89806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smooth-walled, non-muscular, </a:t>
            </a:r>
            <a:r>
              <a:rPr kumimoji="0" lang="en-GB" sz="2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superoanterior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outflow part,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aortic vestibule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leading to the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aortic orifice and aortic valve.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AE2F4-05DD-EB64-FE13-19DB29867DC2}"/>
              </a:ext>
            </a:extLst>
          </p:cNvPr>
          <p:cNvSpPr txBox="1"/>
          <p:nvPr/>
        </p:nvSpPr>
        <p:spPr>
          <a:xfrm>
            <a:off x="87198" y="2763227"/>
            <a:ext cx="340464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double-leaflet mitral valve 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that guards the left AV orifice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672" y="62974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mitral valve</a:t>
            </a:r>
          </a:p>
          <a:p>
            <a:r>
              <a:rPr lang="en-GB" sz="2800" b="1" dirty="0">
                <a:latin typeface="Candara" pitchFamily="34" charset="0"/>
              </a:rPr>
              <a:t>guards the atrioventricular orifice. It consists of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two cusps</a:t>
            </a:r>
            <a:r>
              <a:rPr lang="en-GB" sz="2800" b="1" dirty="0">
                <a:latin typeface="Candara" pitchFamily="34" charset="0"/>
              </a:rPr>
              <a:t>, one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</a:t>
            </a:r>
            <a:r>
              <a:rPr lang="en-GB" sz="2800" b="1" dirty="0">
                <a:latin typeface="Candara" pitchFamily="34" charset="0"/>
              </a:rPr>
              <a:t>and one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posterior.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5862" y="101025"/>
            <a:ext cx="302198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420" y="1987601"/>
            <a:ext cx="9054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 cusp is the larger </a:t>
            </a:r>
            <a:r>
              <a:rPr lang="en-GB" sz="2800" b="1" dirty="0">
                <a:latin typeface="Candara" pitchFamily="34" charset="0"/>
              </a:rPr>
              <a:t>and  intervenes between the atrioventricular and aortic orifices.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3891" y="5802868"/>
            <a:ext cx="9096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mitral valve </a:t>
            </a:r>
            <a:r>
              <a:rPr lang="en-GB" sz="2800" b="1" dirty="0">
                <a:latin typeface="Candara" pitchFamily="34" charset="0"/>
              </a:rPr>
              <a:t>is located posterior to the sternum at the level of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4th costal cartilage.</a:t>
            </a:r>
            <a:endParaRPr lang="en-GB" sz="2800" b="1" dirty="0">
              <a:latin typeface="Candar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2167" t="42708" r="29136" b="29167"/>
          <a:stretch>
            <a:fillRect/>
          </a:stretch>
        </p:blipFill>
        <p:spPr bwMode="auto">
          <a:xfrm>
            <a:off x="3505200" y="3040145"/>
            <a:ext cx="4991586" cy="2750466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629400" y="31212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885961" y="22148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5823405" y="17634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6773" y="666570"/>
            <a:ext cx="9041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aortic valve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guards the aortic orifice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One cusp is situated on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anterior</a:t>
            </a:r>
            <a:r>
              <a:rPr lang="en-GB" sz="2800" b="1" dirty="0">
                <a:latin typeface="Candara" pitchFamily="34" charset="0"/>
              </a:rPr>
              <a:t> wall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(right cusp) </a:t>
            </a:r>
            <a:r>
              <a:rPr lang="en-GB" sz="2800" b="1" dirty="0">
                <a:latin typeface="Candara" pitchFamily="34" charset="0"/>
              </a:rPr>
              <a:t>and two are located on the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posterior</a:t>
            </a:r>
            <a:r>
              <a:rPr lang="en-GB" sz="2800" b="1" dirty="0">
                <a:latin typeface="Candara" pitchFamily="34" charset="0"/>
              </a:rPr>
              <a:t> wall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(left and posterior cusps).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Behind each cusp, the aortic wall bulges to form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an aortic sinus.</a:t>
            </a:r>
          </a:p>
          <a:p>
            <a:endParaRPr lang="en-GB" sz="2800" b="1" dirty="0"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304923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itchFamily="34" charset="0"/>
              </a:rPr>
              <a:t>LEFT VENTRICLE</a:t>
            </a:r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553200" y="2285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81800" y="906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5762920" y="35778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  <p:pic>
        <p:nvPicPr>
          <p:cNvPr id="5122" name="Picture 2" descr="Aortic Valve Repair | Thoracic Key">
            <a:extLst>
              <a:ext uri="{FF2B5EF4-FFF2-40B4-BE49-F238E27FC236}">
                <a16:creationId xmlns:a16="http://schemas.microsoft.com/office/drawing/2014/main" id="{A0B4BADD-92AB-5201-8E0A-E300EC85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421144"/>
            <a:ext cx="3752850" cy="3272485"/>
          </a:xfrm>
          <a:prstGeom prst="rect">
            <a:avLst/>
          </a:prstGeom>
          <a:noFill/>
          <a:ln w="7620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ontiers | Biomechanical Identification of High-Risk Patients Requiring  Permanent Pacemaker After Transcatheter Aortic Valve Replacement">
            <a:extLst>
              <a:ext uri="{FF2B5EF4-FFF2-40B4-BE49-F238E27FC236}">
                <a16:creationId xmlns:a16="http://schemas.microsoft.com/office/drawing/2014/main" id="{D77E7B99-EB30-EB67-FB23-6DC5DF42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779084"/>
            <a:ext cx="3752850" cy="3045137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346A5-BDA6-7D8A-5604-2D4A691D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33CC"/>
                </a:solidFill>
              </a:rPr>
              <a:t>8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9DF1B-C8D0-6878-3F1B-ACA00022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33CC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D3270-BCB3-E3C4-C526-06D6DC2C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33CC"/>
                </a:solidFill>
              </a:rPr>
              <a:pPr/>
              <a:t>25</a:t>
            </a:fld>
            <a:endParaRPr lang="en-US" b="1">
              <a:solidFill>
                <a:srgbClr val="FF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0B6F0-A88B-D7D9-18F3-D1873C9950D1}"/>
              </a:ext>
            </a:extLst>
          </p:cNvPr>
          <p:cNvSpPr txBox="1"/>
          <p:nvPr/>
        </p:nvSpPr>
        <p:spPr>
          <a:xfrm>
            <a:off x="0" y="569857"/>
            <a:ext cx="8915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anterior aortic sinus gives origin to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coronary artery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and the left posterior sinus gives origin to the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left coronary artery</a:t>
            </a:r>
          </a:p>
        </p:txBody>
      </p:sp>
      <p:sp>
        <p:nvSpPr>
          <p:cNvPr id="8" name="مستطيل 3">
            <a:extLst>
              <a:ext uri="{FF2B5EF4-FFF2-40B4-BE49-F238E27FC236}">
                <a16:creationId xmlns:a16="http://schemas.microsoft.com/office/drawing/2014/main" id="{2CD3616D-E8E9-9A1B-B4EC-D16E54552258}"/>
              </a:ext>
            </a:extLst>
          </p:cNvPr>
          <p:cNvSpPr/>
          <p:nvPr/>
        </p:nvSpPr>
        <p:spPr>
          <a:xfrm>
            <a:off x="175967" y="5570782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It is located posterior to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left side of the sternum at the level of the 3rd intercostal space.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9016D-783E-F2C5-9285-0157813AE5E7}"/>
              </a:ext>
            </a:extLst>
          </p:cNvPr>
          <p:cNvSpPr txBox="1"/>
          <p:nvPr/>
        </p:nvSpPr>
        <p:spPr>
          <a:xfrm>
            <a:off x="175967" y="106962"/>
            <a:ext cx="3405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The aortic valve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F56963-560E-EB4F-5EA8-30A01E4357D8}"/>
              </a:ext>
            </a:extLst>
          </p:cNvPr>
          <p:cNvGrpSpPr/>
          <p:nvPr/>
        </p:nvGrpSpPr>
        <p:grpSpPr>
          <a:xfrm>
            <a:off x="4358326" y="1600295"/>
            <a:ext cx="4328474" cy="3926302"/>
            <a:chOff x="4419600" y="1487456"/>
            <a:chExt cx="4629279" cy="4310947"/>
          </a:xfrm>
        </p:grpSpPr>
        <p:pic>
          <p:nvPicPr>
            <p:cNvPr id="6146" name="Picture 2" descr="Aortic valve: definition, anatomy, structure and function | Kenhub">
              <a:extLst>
                <a:ext uri="{FF2B5EF4-FFF2-40B4-BE49-F238E27FC236}">
                  <a16:creationId xmlns:a16="http://schemas.microsoft.com/office/drawing/2014/main" id="{7DF8E8B3-E71A-53A4-1558-1F7D77085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487456"/>
              <a:ext cx="4629279" cy="431094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3AC011-9E0E-1DDC-8E4E-B715E3E72504}"/>
                </a:ext>
              </a:extLst>
            </p:cNvPr>
            <p:cNvSpPr txBox="1"/>
            <p:nvPr/>
          </p:nvSpPr>
          <p:spPr>
            <a:xfrm>
              <a:off x="4464771" y="1487456"/>
              <a:ext cx="1478830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Rt. Coronary A.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79AB5E3-1E71-D71F-FC22-D71EA0D23FEB}"/>
                </a:ext>
              </a:extLst>
            </p:cNvPr>
            <p:cNvCxnSpPr/>
            <p:nvPr/>
          </p:nvCxnSpPr>
          <p:spPr>
            <a:xfrm>
              <a:off x="5181600" y="1863749"/>
              <a:ext cx="609600" cy="9556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2E3EC-8CAA-2645-B81D-DB7F8B2871FD}"/>
                </a:ext>
              </a:extLst>
            </p:cNvPr>
            <p:cNvSpPr txBox="1"/>
            <p:nvPr/>
          </p:nvSpPr>
          <p:spPr>
            <a:xfrm>
              <a:off x="7372479" y="1494417"/>
              <a:ext cx="164890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Lt. Coronary 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A1C3675-9F67-0AA1-17BE-730F92647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3689" y="1877622"/>
              <a:ext cx="607311" cy="8759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22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8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20153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26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4525213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ATRIAL SEPTAL DEFECTS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914400"/>
            <a:ext cx="45720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A congenital anomaly of the </a:t>
            </a:r>
            <a:r>
              <a:rPr lang="en-GB" sz="2800" b="1" dirty="0" err="1">
                <a:latin typeface="Candara" pitchFamily="34" charset="0"/>
              </a:rPr>
              <a:t>interatrial</a:t>
            </a:r>
            <a:r>
              <a:rPr lang="en-GB" sz="2800" b="1" dirty="0">
                <a:latin typeface="Candara" pitchFamily="34" charset="0"/>
              </a:rPr>
              <a:t> septum, usually incomplete closure of the oval foramen, is an atrial septal defect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(ASD).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65755" y="3269119"/>
            <a:ext cx="4495800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small openings, by themselves, cause no hemodynamic abnormalities and are, therefore, of no clinical significance and should not be considered forms of ASDs.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5" t="36458" r="55490" b="14583"/>
          <a:stretch>
            <a:fillRect/>
          </a:stretch>
        </p:blipFill>
        <p:spPr bwMode="auto">
          <a:xfrm>
            <a:off x="5029200" y="629265"/>
            <a:ext cx="3706238" cy="5619135"/>
          </a:xfrm>
          <a:prstGeom prst="rect">
            <a:avLst/>
          </a:prstGeom>
          <a:noFill/>
          <a:ln w="57150">
            <a:solidFill>
              <a:srgbClr val="0EE01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8 November 2022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610600" y="-29653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27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"/>
            <a:ext cx="5742085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VENTRICULAR SEPTAL DEFECTS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0636" y="748605"/>
            <a:ext cx="9113363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Membranous  part is the common site of ventricular septal defects (VSDs), although defects also occur in the muscular part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637" y="2093416"/>
            <a:ext cx="5684363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VSDs rank first on all lists of cardiac defects. Isolated VSDs account for approximately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25%</a:t>
            </a:r>
            <a:r>
              <a:rPr lang="en-GB" sz="2400" b="1" dirty="0">
                <a:latin typeface="Candara" pitchFamily="34" charset="0"/>
              </a:rPr>
              <a:t> of all forms of congenital heart disease. </a:t>
            </a:r>
          </a:p>
          <a:p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dirty="0">
                <a:latin typeface="Candara" pitchFamily="34" charset="0"/>
              </a:rPr>
              <a:t> A VSD causes a left to right shunt of blood through the defect. A large shunt </a:t>
            </a:r>
            <a:r>
              <a:rPr lang="en-GB" sz="2400" b="1" dirty="0">
                <a:solidFill>
                  <a:srgbClr val="3333FF"/>
                </a:solidFill>
                <a:latin typeface="Candara" pitchFamily="34" charset="0"/>
              </a:rPr>
              <a:t>increases pulmonary blood flow</a:t>
            </a:r>
            <a:r>
              <a:rPr lang="en-GB" sz="2400" b="1" dirty="0">
                <a:latin typeface="Candara" pitchFamily="34" charset="0"/>
              </a:rPr>
              <a:t>, which causes severe pulmonary disease (hypertension, or increased blood pressure) and may cause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cardiac failure.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16667" r="30893" b="34375"/>
          <a:stretch>
            <a:fillRect/>
          </a:stretch>
        </p:blipFill>
        <p:spPr bwMode="auto">
          <a:xfrm>
            <a:off x="5715000" y="2087632"/>
            <a:ext cx="3276600" cy="4666673"/>
          </a:xfrm>
          <a:prstGeom prst="rect">
            <a:avLst/>
          </a:prstGeom>
          <a:noFill/>
          <a:ln w="57150">
            <a:solidFill>
              <a:srgbClr val="0EE01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November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442" cy="6858000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228600"/>
            <a:ext cx="41148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</p:txBody>
      </p:sp>
      <p:sp>
        <p:nvSpPr>
          <p:cNvPr id="7" name="عنصر نائب للتاريخ 1"/>
          <p:cNvSpPr txBox="1">
            <a:spLocks/>
          </p:cNvSpPr>
          <p:nvPr/>
        </p:nvSpPr>
        <p:spPr>
          <a:xfrm>
            <a:off x="5486400" y="601980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</a:rPr>
              <a:t>8  November 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37534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itchFamily="34" charset="0"/>
              </a:rPr>
              <a:t>The walls of the heart are composed of cardiac muscle </a:t>
            </a:r>
            <a:r>
              <a:rPr lang="en-US" sz="2800" b="1" u="sng" dirty="0">
                <a:solidFill>
                  <a:srgbClr val="0070C0"/>
                </a:solidFill>
                <a:latin typeface="Candara" pitchFamily="34" charset="0"/>
              </a:rPr>
              <a:t>The myocardium</a:t>
            </a:r>
            <a:r>
              <a:rPr lang="en-US" sz="2800" b="1" dirty="0">
                <a:latin typeface="Candara" pitchFamily="34" charset="0"/>
              </a:rPr>
              <a:t>; </a:t>
            </a:r>
          </a:p>
          <a:p>
            <a:endParaRPr lang="en-US" sz="2800" b="1" dirty="0">
              <a:latin typeface="Candara" pitchFamily="34" charset="0"/>
            </a:endParaRPr>
          </a:p>
          <a:p>
            <a:r>
              <a:rPr lang="en-US" sz="2800" b="1" dirty="0">
                <a:latin typeface="Candara" pitchFamily="34" charset="0"/>
              </a:rPr>
              <a:t>covered externally with </a:t>
            </a:r>
          </a:p>
          <a:p>
            <a:r>
              <a:rPr lang="en-US" sz="2800" b="1" dirty="0">
                <a:latin typeface="Candara" pitchFamily="34" charset="0"/>
              </a:rPr>
              <a:t>serous pericardium</a:t>
            </a:r>
            <a:r>
              <a:rPr lang="en-US" sz="2800" b="1" u="sng" dirty="0">
                <a:solidFill>
                  <a:srgbClr val="0070C0"/>
                </a:solidFill>
                <a:latin typeface="Candara" pitchFamily="34" charset="0"/>
              </a:rPr>
              <a:t> The epicardium</a:t>
            </a:r>
          </a:p>
        </p:txBody>
      </p:sp>
      <p:sp>
        <p:nvSpPr>
          <p:cNvPr id="5" name="Rectangle 2"/>
          <p:cNvSpPr/>
          <p:nvPr/>
        </p:nvSpPr>
        <p:spPr>
          <a:xfrm>
            <a:off x="152400" y="152400"/>
            <a:ext cx="4658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pic>
        <p:nvPicPr>
          <p:cNvPr id="5122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360" y="1274970"/>
            <a:ext cx="5107240" cy="383043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DE8C8-C99F-B26E-8504-0FD1E47A8A15}"/>
              </a:ext>
            </a:extLst>
          </p:cNvPr>
          <p:cNvSpPr txBox="1"/>
          <p:nvPr/>
        </p:nvSpPr>
        <p:spPr>
          <a:xfrm>
            <a:off x="152400" y="5336480"/>
            <a:ext cx="8915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lined internally with a layer of endothelium called 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endocardium</a:t>
            </a:r>
            <a:endParaRPr kumimoji="0" lang="ar-IQ" sz="2800" b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9372" y="126961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sp>
        <p:nvSpPr>
          <p:cNvPr id="5" name="Rectangle 2"/>
          <p:cNvSpPr/>
          <p:nvPr/>
        </p:nvSpPr>
        <p:spPr>
          <a:xfrm>
            <a:off x="155575" y="76697"/>
            <a:ext cx="41681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Chambers of the Heart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4416" y="2165023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The ear-like right auricle </a:t>
            </a:r>
            <a:r>
              <a:rPr lang="en-GB" sz="2800" b="1" dirty="0">
                <a:latin typeface="Candara" pitchFamily="34" charset="0"/>
              </a:rPr>
              <a:t>is a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conical muscular pouch </a:t>
            </a:r>
            <a:r>
              <a:rPr lang="en-GB" sz="2800" b="1" dirty="0">
                <a:latin typeface="Candara" pitchFamily="34" charset="0"/>
              </a:rPr>
              <a:t>that projects from this chamber like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an add-on room</a:t>
            </a:r>
            <a:r>
              <a:rPr lang="en-GB" sz="2800" b="1" dirty="0">
                <a:latin typeface="Candara" pitchFamily="34" charset="0"/>
              </a:rPr>
              <a:t>, increasing the capacity of the atrium as it overlaps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ascending aorta</a:t>
            </a:r>
            <a:r>
              <a:rPr lang="en-GB" sz="2800" b="1" dirty="0">
                <a:latin typeface="Candara" pitchFamily="34" charset="0"/>
              </a:rPr>
              <a:t>.</a:t>
            </a:r>
          </a:p>
        </p:txBody>
      </p:sp>
      <p:sp>
        <p:nvSpPr>
          <p:cNvPr id="19458" name="AutoShape 2" descr="نتيجة بحث الصور عن ‪tricuspid valv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نتيجة بحث الصور عن ‪tricuspid valv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https://encrypted-tbn3.gstatic.com/images?q=tbn:ANd9GcS6UYgFlZojSyaGmsAxacllTD5yuzEcdOH5O1JmZbqbJG6QVC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6200" y="762000"/>
            <a:ext cx="922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right atrium forms the right border of the heart and receives venous blood from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SVC, IVC</a:t>
            </a:r>
            <a:r>
              <a:rPr lang="en-GB" sz="2800" b="1" dirty="0">
                <a:latin typeface="Candara" pitchFamily="34" charset="0"/>
              </a:rPr>
              <a:t>, and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coronary sinus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27DAC7-806F-B7A4-0665-63F9D894B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3415940" y="2133600"/>
            <a:ext cx="5575660" cy="3819487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96625" y="772180"/>
            <a:ext cx="592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interior of the right atrium has a: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174441" y="40698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67056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DE065-6C97-15B3-6C6E-948372AD9E21}"/>
              </a:ext>
            </a:extLst>
          </p:cNvPr>
          <p:cNvSpPr/>
          <p:nvPr/>
        </p:nvSpPr>
        <p:spPr>
          <a:xfrm>
            <a:off x="228600" y="76697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10" name="Picture 2" descr="لا يتوفر وصف للصورة.">
            <a:extLst>
              <a:ext uri="{FF2B5EF4-FFF2-40B4-BE49-F238E27FC236}">
                <a16:creationId xmlns:a16="http://schemas.microsoft.com/office/drawing/2014/main" id="{230EE4B9-F9BE-52BF-9E22-171742B1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2" y="1480906"/>
            <a:ext cx="5042397" cy="5240569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A3863-249C-BCB0-288A-BFD5BF136C45}"/>
              </a:ext>
            </a:extLst>
          </p:cNvPr>
          <p:cNvSpPr txBox="1"/>
          <p:nvPr/>
        </p:nvSpPr>
        <p:spPr>
          <a:xfrm>
            <a:off x="132781" y="1772609"/>
            <a:ext cx="36583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Smooth, thin-posterior wall,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on which the venae </a:t>
            </a:r>
            <a:r>
              <a:rPr kumimoji="0" lang="en-GB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cavae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(SVC and IVC)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coronary sinus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open, bringing poorly oxygenated blood into the heart.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8E623-47A4-3093-E7FA-028DB584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ADC3C-65A0-360E-5610-9F0C122A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49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ACCEA-7E18-856D-3445-665B1B2C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6FF8D-3F69-76E3-5A5C-28564B1637B0}"/>
              </a:ext>
            </a:extLst>
          </p:cNvPr>
          <p:cNvSpPr txBox="1"/>
          <p:nvPr/>
        </p:nvSpPr>
        <p:spPr>
          <a:xfrm>
            <a:off x="0" y="1066800"/>
            <a:ext cx="41681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Rough, muscular anterior wall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composed of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pectinate muscles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Right AV orifice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through which the right atrium discharges the poorly oxygenated blood, it has received into </a:t>
            </a:r>
            <a:r>
              <a:rPr kumimoji="0" lang="en-GB" sz="2800" b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right ventricle.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B7BB5-3AAC-9347-BB6E-8934C2FEE52F}"/>
              </a:ext>
            </a:extLst>
          </p:cNvPr>
          <p:cNvSpPr/>
          <p:nvPr/>
        </p:nvSpPr>
        <p:spPr>
          <a:xfrm>
            <a:off x="202005" y="178456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2050" name="Picture 2" descr="لا يتوفر وصف للصورة.">
            <a:extLst>
              <a:ext uri="{FF2B5EF4-FFF2-40B4-BE49-F238E27FC236}">
                <a16:creationId xmlns:a16="http://schemas.microsoft.com/office/drawing/2014/main" id="{F3069613-FCCF-C131-9B9E-C3ACD071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68" y="1165259"/>
            <a:ext cx="4844118" cy="5034498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3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90372" y="793116"/>
            <a:ext cx="89853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smooth and rough parts of the atrial wall </a:t>
            </a:r>
            <a:r>
              <a:rPr lang="en-GB" sz="2800" b="1" dirty="0">
                <a:latin typeface="Candara" pitchFamily="34" charset="0"/>
              </a:rPr>
              <a:t>are separated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externally by</a:t>
            </a:r>
            <a:r>
              <a:rPr lang="en-GB" sz="2800" b="1" dirty="0">
                <a:latin typeface="Candara" pitchFamily="34" charset="0"/>
              </a:rPr>
              <a:t> a shallow vertical groove,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sulcus terminalis </a:t>
            </a:r>
            <a:r>
              <a:rPr lang="en-GB" sz="2800" b="1" dirty="0">
                <a:latin typeface="Candara" pitchFamily="34" charset="0"/>
              </a:rPr>
              <a:t>or (terminal groove)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internally by </a:t>
            </a:r>
            <a:r>
              <a:rPr lang="en-GB" sz="2800" b="1" dirty="0">
                <a:latin typeface="Candara" pitchFamily="34" charset="0"/>
              </a:rPr>
              <a:t>a vertical ridge,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crista terminalis </a:t>
            </a:r>
            <a:r>
              <a:rPr lang="en-GB" sz="2800" b="1" dirty="0">
                <a:latin typeface="Candara" pitchFamily="34" charset="0"/>
              </a:rPr>
              <a:t>or (terminal crest).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7391400" y="23719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927915" y="14179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6553200" y="4639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classconnection.s3.amazonaws.com/611/flashcards/3524611/png/screen_shot_2013-10-23_at_65505_pm-141E7BE6CEF4CB58A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217516"/>
            <a:ext cx="5878644" cy="3564284"/>
          </a:xfrm>
          <a:prstGeom prst="rect">
            <a:avLst/>
          </a:prstGeom>
          <a:noFill/>
          <a:ln w="57150">
            <a:solidFill>
              <a:srgbClr val="0EE013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1E579A-C805-1995-027D-12BB49728C88}"/>
              </a:ext>
            </a:extLst>
          </p:cNvPr>
          <p:cNvSpPr/>
          <p:nvPr/>
        </p:nvSpPr>
        <p:spPr>
          <a:xfrm>
            <a:off x="202006" y="121980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1028" name="Picture 4" descr="Anatomy of the Heart">
            <a:extLst>
              <a:ext uri="{FF2B5EF4-FFF2-40B4-BE49-F238E27FC236}">
                <a16:creationId xmlns:a16="http://schemas.microsoft.com/office/drawing/2014/main" id="{4E28C8FF-CE67-BDDC-19B9-858D5EA8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51294"/>
            <a:ext cx="2729028" cy="3514658"/>
          </a:xfrm>
          <a:prstGeom prst="rect">
            <a:avLst/>
          </a:prstGeom>
          <a:noFill/>
          <a:ln w="57150"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0564" y="3048000"/>
            <a:ext cx="4399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IVC </a:t>
            </a:r>
            <a:r>
              <a:rPr lang="en-GB" sz="2800" b="1" dirty="0">
                <a:latin typeface="Candara" pitchFamily="34" charset="0"/>
              </a:rPr>
              <a:t>opens into the inferior part of the right atrium almost in line with the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SVC</a:t>
            </a:r>
            <a:r>
              <a:rPr lang="en-GB" sz="2800" b="1" dirty="0">
                <a:latin typeface="Candara" pitchFamily="34" charset="0"/>
              </a:rPr>
              <a:t> at approximately the level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5th costal cartilage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-864795" y="653670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-304800" y="6188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914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SVC </a:t>
            </a:r>
            <a:r>
              <a:rPr lang="en-GB" sz="2800" b="1" dirty="0">
                <a:latin typeface="Candara" pitchFamily="34" charset="0"/>
              </a:rPr>
              <a:t>opens into the superior part of the right atrium at the level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right 3rd costal cartilage</a:t>
            </a:r>
            <a:r>
              <a:rPr lang="en-GB" sz="2800" b="1" dirty="0">
                <a:latin typeface="Candara" pitchFamily="34" charset="0"/>
              </a:rPr>
              <a:t>. </a:t>
            </a:r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663" y="2057400"/>
            <a:ext cx="4419600" cy="4593296"/>
          </a:xfrm>
          <a:prstGeom prst="rect">
            <a:avLst/>
          </a:prstGeom>
          <a:noFill/>
          <a:ln w="76200">
            <a:solidFill>
              <a:srgbClr val="0EE013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8AE74-897A-4D56-FD3F-17E9198EAAC4}"/>
              </a:ext>
            </a:extLst>
          </p:cNvPr>
          <p:cNvSpPr/>
          <p:nvPr/>
        </p:nvSpPr>
        <p:spPr>
          <a:xfrm>
            <a:off x="202005" y="123222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8 November 2022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4300" y="2354282"/>
            <a:ext cx="4229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</a:t>
            </a:r>
            <a:r>
              <a:rPr lang="en-GB" sz="2800" b="1" dirty="0" err="1">
                <a:solidFill>
                  <a:srgbClr val="C00000"/>
                </a:solidFill>
                <a:latin typeface="Candara" pitchFamily="34" charset="0"/>
              </a:rPr>
              <a:t>interatrial</a:t>
            </a:r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 septum </a:t>
            </a:r>
            <a:r>
              <a:rPr lang="en-GB" sz="2800" b="1" dirty="0">
                <a:latin typeface="Candara" pitchFamily="34" charset="0"/>
              </a:rPr>
              <a:t>separating the atria has an </a:t>
            </a:r>
            <a:r>
              <a:rPr lang="en-GB" sz="2800" b="1" dirty="0">
                <a:solidFill>
                  <a:srgbClr val="3333FF"/>
                </a:solidFill>
                <a:latin typeface="Candara" pitchFamily="34" charset="0"/>
              </a:rPr>
              <a:t>oval, thumbprint-size depression,</a:t>
            </a: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oval </a:t>
            </a:r>
            <a:r>
              <a:rPr lang="en-GB" sz="2800" b="1" dirty="0" err="1">
                <a:solidFill>
                  <a:srgbClr val="FF0000"/>
                </a:solidFill>
                <a:latin typeface="Candara" pitchFamily="34" charset="0"/>
              </a:rPr>
              <a:t>fossa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(L.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fossa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GB" sz="2800" b="1" dirty="0" err="1">
                <a:solidFill>
                  <a:srgbClr val="7030A0"/>
                </a:solidFill>
                <a:latin typeface="Candara" pitchFamily="34" charset="0"/>
              </a:rPr>
              <a:t>ovalis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), </a:t>
            </a:r>
            <a:r>
              <a:rPr lang="en-GB" sz="2800" b="1" dirty="0">
                <a:latin typeface="Candara" pitchFamily="34" charset="0"/>
              </a:rPr>
              <a:t>which is a remnant of the oval foramen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(L. foramen ovale) </a:t>
            </a:r>
            <a:r>
              <a:rPr lang="en-GB" sz="2800" b="1" dirty="0">
                <a:latin typeface="Candara" pitchFamily="34" charset="0"/>
              </a:rPr>
              <a:t>and its valve in the fetus.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72354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opening of the coronary sinus</a:t>
            </a:r>
            <a:r>
              <a:rPr lang="en-GB" sz="2800" b="1" dirty="0">
                <a:latin typeface="Candara" pitchFamily="34" charset="0"/>
              </a:rPr>
              <a:t>, receiving most of the cardiac veins, is between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right AV orifice</a:t>
            </a:r>
            <a:r>
              <a:rPr lang="en-GB" sz="2800" b="1" dirty="0">
                <a:latin typeface="Candara" pitchFamily="34" charset="0"/>
              </a:rPr>
              <a:t> and 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IVC orifice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A9482-1CF6-439D-4698-3F18AF039554}"/>
              </a:ext>
            </a:extLst>
          </p:cNvPr>
          <p:cNvSpPr/>
          <p:nvPr/>
        </p:nvSpPr>
        <p:spPr>
          <a:xfrm>
            <a:off x="172153" y="71028"/>
            <a:ext cx="2454518" cy="58477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Right Atrium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112C6F1-A5B1-F3BB-70CD-2495BB3B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9006" y="1725809"/>
            <a:ext cx="4419600" cy="4593296"/>
          </a:xfrm>
          <a:prstGeom prst="rect">
            <a:avLst/>
          </a:prstGeom>
          <a:noFill/>
          <a:ln w="76200">
            <a:solidFill>
              <a:srgbClr val="0EE013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1763</Words>
  <Application>Microsoft Office PowerPoint</Application>
  <PresentationFormat>On-screen Show (4:3)</PresentationFormat>
  <Paragraphs>203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Aiman Afar</cp:lastModifiedBy>
  <cp:revision>206</cp:revision>
  <dcterms:created xsi:type="dcterms:W3CDTF">2006-08-16T00:00:00Z</dcterms:created>
  <dcterms:modified xsi:type="dcterms:W3CDTF">2022-11-07T18:54:35Z</dcterms:modified>
</cp:coreProperties>
</file>