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5" Type="http://schemas.openxmlformats.org/officeDocument/2006/relationships/custom-properties" Target="docProps/custom.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autoCompressPictures="0">
  <p:sldMasterIdLst>
    <p:sldMasterId id="2147483648" r:id="rId4"/>
  </p:sldMasterIdLst>
  <p:notesMasterIdLst>
    <p:notesMasterId r:id="rId40"/>
  </p:notesMasterIdLst>
  <p:handoutMasterIdLst>
    <p:handoutMasterId r:id="rId41"/>
  </p:handoutMasterIdLst>
  <p:sldIdLst>
    <p:sldId id="256" r:id="rId5"/>
    <p:sldId id="257" r:id="rId6"/>
    <p:sldId id="285" r:id="rId7"/>
    <p:sldId id="260" r:id="rId8"/>
    <p:sldId id="259" r:id="rId9"/>
    <p:sldId id="261" r:id="rId10"/>
    <p:sldId id="262" r:id="rId11"/>
    <p:sldId id="263" r:id="rId12"/>
    <p:sldId id="264" r:id="rId13"/>
    <p:sldId id="265" r:id="rId14"/>
    <p:sldId id="266"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6" r:id="rId33"/>
    <p:sldId id="287" r:id="rId34"/>
    <p:sldId id="288" r:id="rId35"/>
    <p:sldId id="289" r:id="rId36"/>
    <p:sldId id="290" r:id="rId37"/>
    <p:sldId id="291" r:id="rId38"/>
    <p:sldId id="292" r:id="rId3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2" d="100"/>
          <a:sy n="72" d="100"/>
        </p:scale>
        <p:origin x="660" y="72"/>
      </p:cViewPr>
      <p:guideLst/>
    </p:cSldViewPr>
  </p:slideViewPr>
  <p:notesTextViewPr>
    <p:cViewPr>
      <p:scale>
        <a:sx n="1" d="1"/>
        <a:sy n="1" d="1"/>
      </p:scale>
      <p:origin x="0" y="0"/>
    </p:cViewPr>
  </p:notesTextViewPr>
  <p:notesViewPr>
    <p:cSldViewPr snapToGrid="0">
      <p:cViewPr varScale="1">
        <p:scale>
          <a:sx n="60" d="100"/>
          <a:sy n="60" d="100"/>
        </p:scale>
        <p:origin x="3187" y="4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 /><Relationship Id="rId13" Type="http://schemas.openxmlformats.org/officeDocument/2006/relationships/slide" Target="slides/slide9.xml" /><Relationship Id="rId18" Type="http://schemas.openxmlformats.org/officeDocument/2006/relationships/slide" Target="slides/slide14.xml" /><Relationship Id="rId26" Type="http://schemas.openxmlformats.org/officeDocument/2006/relationships/slide" Target="slides/slide22.xml" /><Relationship Id="rId39" Type="http://schemas.openxmlformats.org/officeDocument/2006/relationships/slide" Target="slides/slide35.xml" /><Relationship Id="rId3" Type="http://schemas.openxmlformats.org/officeDocument/2006/relationships/customXml" Target="../customXml/item3.xml" /><Relationship Id="rId21" Type="http://schemas.openxmlformats.org/officeDocument/2006/relationships/slide" Target="slides/slide17.xml" /><Relationship Id="rId34" Type="http://schemas.openxmlformats.org/officeDocument/2006/relationships/slide" Target="slides/slide30.xml" /><Relationship Id="rId42" Type="http://schemas.openxmlformats.org/officeDocument/2006/relationships/presProps" Target="presProps.xml" /><Relationship Id="rId7" Type="http://schemas.openxmlformats.org/officeDocument/2006/relationships/slide" Target="slides/slide3.xml" /><Relationship Id="rId12" Type="http://schemas.openxmlformats.org/officeDocument/2006/relationships/slide" Target="slides/slide8.xml" /><Relationship Id="rId17" Type="http://schemas.openxmlformats.org/officeDocument/2006/relationships/slide" Target="slides/slide13.xml" /><Relationship Id="rId25" Type="http://schemas.openxmlformats.org/officeDocument/2006/relationships/slide" Target="slides/slide21.xml" /><Relationship Id="rId33" Type="http://schemas.openxmlformats.org/officeDocument/2006/relationships/slide" Target="slides/slide29.xml" /><Relationship Id="rId38" Type="http://schemas.openxmlformats.org/officeDocument/2006/relationships/slide" Target="slides/slide34.xml" /><Relationship Id="rId2" Type="http://schemas.openxmlformats.org/officeDocument/2006/relationships/customXml" Target="../customXml/item2.xml" /><Relationship Id="rId16" Type="http://schemas.openxmlformats.org/officeDocument/2006/relationships/slide" Target="slides/slide12.xml" /><Relationship Id="rId20" Type="http://schemas.openxmlformats.org/officeDocument/2006/relationships/slide" Target="slides/slide16.xml" /><Relationship Id="rId29" Type="http://schemas.openxmlformats.org/officeDocument/2006/relationships/slide" Target="slides/slide25.xml" /><Relationship Id="rId41" Type="http://schemas.openxmlformats.org/officeDocument/2006/relationships/handoutMaster" Target="handoutMasters/handoutMaster1.xml" /><Relationship Id="rId1" Type="http://schemas.openxmlformats.org/officeDocument/2006/relationships/customXml" Target="../customXml/item1.xml" /><Relationship Id="rId6" Type="http://schemas.openxmlformats.org/officeDocument/2006/relationships/slide" Target="slides/slide2.xml" /><Relationship Id="rId11" Type="http://schemas.openxmlformats.org/officeDocument/2006/relationships/slide" Target="slides/slide7.xml" /><Relationship Id="rId24" Type="http://schemas.openxmlformats.org/officeDocument/2006/relationships/slide" Target="slides/slide20.xml" /><Relationship Id="rId32" Type="http://schemas.openxmlformats.org/officeDocument/2006/relationships/slide" Target="slides/slide28.xml" /><Relationship Id="rId37" Type="http://schemas.openxmlformats.org/officeDocument/2006/relationships/slide" Target="slides/slide33.xml" /><Relationship Id="rId40" Type="http://schemas.openxmlformats.org/officeDocument/2006/relationships/notesMaster" Target="notesMasters/notesMaster1.xml" /><Relationship Id="rId45" Type="http://schemas.openxmlformats.org/officeDocument/2006/relationships/tableStyles" Target="tableStyles.xml" /><Relationship Id="rId5" Type="http://schemas.openxmlformats.org/officeDocument/2006/relationships/slide" Target="slides/slide1.xml" /><Relationship Id="rId15" Type="http://schemas.openxmlformats.org/officeDocument/2006/relationships/slide" Target="slides/slide11.xml" /><Relationship Id="rId23" Type="http://schemas.openxmlformats.org/officeDocument/2006/relationships/slide" Target="slides/slide19.xml" /><Relationship Id="rId28" Type="http://schemas.openxmlformats.org/officeDocument/2006/relationships/slide" Target="slides/slide24.xml" /><Relationship Id="rId36" Type="http://schemas.openxmlformats.org/officeDocument/2006/relationships/slide" Target="slides/slide32.xml" /><Relationship Id="rId10" Type="http://schemas.openxmlformats.org/officeDocument/2006/relationships/slide" Target="slides/slide6.xml" /><Relationship Id="rId19" Type="http://schemas.openxmlformats.org/officeDocument/2006/relationships/slide" Target="slides/slide15.xml" /><Relationship Id="rId31" Type="http://schemas.openxmlformats.org/officeDocument/2006/relationships/slide" Target="slides/slide27.xml" /><Relationship Id="rId44" Type="http://schemas.openxmlformats.org/officeDocument/2006/relationships/theme" Target="theme/theme1.xml" /><Relationship Id="rId4" Type="http://schemas.openxmlformats.org/officeDocument/2006/relationships/slideMaster" Target="slideMasters/slideMaster1.xml" /><Relationship Id="rId9" Type="http://schemas.openxmlformats.org/officeDocument/2006/relationships/slide" Target="slides/slide5.xml" /><Relationship Id="rId14" Type="http://schemas.openxmlformats.org/officeDocument/2006/relationships/slide" Target="slides/slide10.xml" /><Relationship Id="rId22" Type="http://schemas.openxmlformats.org/officeDocument/2006/relationships/slide" Target="slides/slide18.xml" /><Relationship Id="rId27" Type="http://schemas.openxmlformats.org/officeDocument/2006/relationships/slide" Target="slides/slide23.xml" /><Relationship Id="rId30" Type="http://schemas.openxmlformats.org/officeDocument/2006/relationships/slide" Target="slides/slide26.xml" /><Relationship Id="rId35" Type="http://schemas.openxmlformats.org/officeDocument/2006/relationships/slide" Target="slides/slide31.xml" /><Relationship Id="rId43" Type="http://schemas.openxmlformats.org/officeDocument/2006/relationships/viewProps" Target="viewProps.xml" /></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A76F12D-2985-47C3-A07C-9F03DD159D5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24F83A19-1DC2-46DB-B3A1-ECF7C417E9E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C9919E1-43AC-4CED-9500-DF4C100BDBF7}" type="datetimeFigureOut">
              <a:rPr lang="en-US" smtClean="0"/>
              <a:t>5/10/2023</a:t>
            </a:fld>
            <a:endParaRPr lang="en-US"/>
          </a:p>
        </p:txBody>
      </p:sp>
      <p:sp>
        <p:nvSpPr>
          <p:cNvPr id="4" name="Footer Placeholder 3">
            <a:extLst>
              <a:ext uri="{FF2B5EF4-FFF2-40B4-BE49-F238E27FC236}">
                <a16:creationId xmlns:a16="http://schemas.microsoft.com/office/drawing/2014/main" id="{6A3D6289-F1C3-4041-A186-E428808BD1C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CE17ECA2-D3CC-4290-9914-977FED6D365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0D98A85-43CB-4CDC-8FF1-647F52B29F1B}" type="slidenum">
              <a:rPr lang="en-US" smtClean="0"/>
              <a:t>‹#›</a:t>
            </a:fld>
            <a:endParaRPr lang="en-US"/>
          </a:p>
        </p:txBody>
      </p:sp>
    </p:spTree>
    <p:extLst>
      <p:ext uri="{BB962C8B-B14F-4D97-AF65-F5344CB8AC3E}">
        <p14:creationId xmlns:p14="http://schemas.microsoft.com/office/powerpoint/2010/main" val="28210913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49B7A66-B7EB-42C9-B5DD-873741A09959}" type="datetimeFigureOut">
              <a:rPr lang="en-US" smtClean="0"/>
              <a:t>5/10/2023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F3B4569-3B6E-468D-B981-DA515F47BCE4}" type="slidenum">
              <a:rPr lang="en-US" smtClean="0"/>
              <a:t>‹#›</a:t>
            </a:fld>
            <a:endParaRPr lang="en-US"/>
          </a:p>
        </p:txBody>
      </p:sp>
    </p:spTree>
    <p:extLst>
      <p:ext uri="{BB962C8B-B14F-4D97-AF65-F5344CB8AC3E}">
        <p14:creationId xmlns:p14="http://schemas.microsoft.com/office/powerpoint/2010/main" val="23382088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 /><Relationship Id="rId1"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F3B4569-3B6E-468D-B981-DA515F47BCE4}" type="slidenum">
              <a:rPr lang="en-US" smtClean="0"/>
              <a:t>1</a:t>
            </a:fld>
            <a:endParaRPr lang="en-US"/>
          </a:p>
        </p:txBody>
      </p:sp>
    </p:spTree>
    <p:extLst>
      <p:ext uri="{BB962C8B-B14F-4D97-AF65-F5344CB8AC3E}">
        <p14:creationId xmlns:p14="http://schemas.microsoft.com/office/powerpoint/2010/main" val="34065696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89" name="Group 88"/>
          <p:cNvGrpSpPr/>
          <p:nvPr/>
        </p:nvGrpSpPr>
        <p:grpSpPr>
          <a:xfrm>
            <a:off x="-329674" y="-59376"/>
            <a:ext cx="12515851" cy="6934071"/>
            <a:chOff x="-329674" y="-51881"/>
            <a:chExt cx="12515851" cy="6934071"/>
          </a:xfrm>
        </p:grpSpPr>
        <p:sp>
          <p:nvSpPr>
            <p:cNvPr id="90"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3"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9"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00"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01"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02"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3" name="Freeform 18"/>
            <p:cNvSpPr/>
            <p:nvPr/>
          </p:nvSpPr>
          <p:spPr bwMode="auto">
            <a:xfrm>
              <a:off x="6463239" y="15853"/>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4"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5"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6"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7"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08"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9" name="Group 8"/>
          <p:cNvGrpSpPr/>
          <p:nvPr/>
        </p:nvGrpSpPr>
        <p:grpSpPr>
          <a:xfrm>
            <a:off x="1669293" y="1186483"/>
            <a:ext cx="8848345" cy="4477933"/>
            <a:chOff x="1669293" y="1186483"/>
            <a:chExt cx="8848345" cy="4477933"/>
          </a:xfrm>
        </p:grpSpPr>
        <p:sp>
          <p:nvSpPr>
            <p:cNvPr id="39" name="Rectangle 38"/>
            <p:cNvSpPr/>
            <p:nvPr/>
          </p:nvSpPr>
          <p:spPr>
            <a:xfrm>
              <a:off x="1674042" y="1186483"/>
              <a:ext cx="8843596"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0" name="Isosceles Triangle 39"/>
            <p:cNvSpPr/>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1" name="Rectangle 40"/>
            <p:cNvSpPr/>
            <p:nvPr/>
          </p:nvSpPr>
          <p:spPr>
            <a:xfrm>
              <a:off x="1669293" y="1991156"/>
              <a:ext cx="8845667"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ctrTitle"/>
          </p:nvPr>
        </p:nvSpPr>
        <p:spPr>
          <a:xfrm>
            <a:off x="1759236" y="2075504"/>
            <a:ext cx="8679915" cy="1748729"/>
          </a:xfrm>
        </p:spPr>
        <p:txBody>
          <a:bodyPr bIns="0" anchor="b">
            <a:normAutofit/>
          </a:bodyPr>
          <a:lstStyle>
            <a:lvl1pPr algn="ctr">
              <a:lnSpc>
                <a:spcPct val="80000"/>
              </a:lnSpc>
              <a:defRPr sz="5400" spc="-150">
                <a:solidFill>
                  <a:srgbClr val="FFFEFF"/>
                </a:solidFill>
              </a:defRPr>
            </a:lvl1pPr>
          </a:lstStyle>
          <a:p>
            <a:r>
              <a:rPr lang="en-US"/>
              <a:t>Click to edit Master title style</a:t>
            </a:r>
            <a:endParaRPr lang="en-US" dirty="0"/>
          </a:p>
        </p:txBody>
      </p:sp>
      <p:sp>
        <p:nvSpPr>
          <p:cNvPr id="3" name="Subtitle 2"/>
          <p:cNvSpPr>
            <a:spLocks noGrp="1"/>
          </p:cNvSpPr>
          <p:nvPr>
            <p:ph type="subTitle" idx="1"/>
          </p:nvPr>
        </p:nvSpPr>
        <p:spPr>
          <a:xfrm>
            <a:off x="1759237" y="3906266"/>
            <a:ext cx="8673427" cy="1322587"/>
          </a:xfrm>
        </p:spPr>
        <p:txBody>
          <a:bodyPr tIns="0">
            <a:normAutofit/>
          </a:bodyPr>
          <a:lstStyle>
            <a:lvl1pPr marL="0" indent="0" algn="ctr">
              <a:lnSpc>
                <a:spcPct val="100000"/>
              </a:lnSpc>
              <a:buNone/>
              <a:defRPr sz="1800" b="0">
                <a:solidFill>
                  <a:srgbClr val="FFFEFF"/>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804672" y="320040"/>
            <a:ext cx="3657600" cy="320040"/>
          </a:xfrm>
        </p:spPr>
        <p:txBody>
          <a:bodyPr vert="horz" lIns="91440" tIns="45720" rIns="91440" bIns="45720" rtlCol="0" anchor="ctr"/>
          <a:lstStyle>
            <a:lvl1pPr>
              <a:defRPr lang="en-US"/>
            </a:lvl1pPr>
          </a:lstStyle>
          <a:p>
            <a:fld id="{48A87A34-81AB-432B-8DAE-1953F412C126}" type="datetimeFigureOut">
              <a:rPr lang="en-US" dirty="0"/>
              <a:pPr/>
              <a:t>5/10/2023</a:t>
            </a:fld>
            <a:endParaRPr lang="en-US" dirty="0"/>
          </a:p>
        </p:txBody>
      </p:sp>
      <p:sp>
        <p:nvSpPr>
          <p:cNvPr id="5" name="Footer Placeholder 4"/>
          <p:cNvSpPr>
            <a:spLocks noGrp="1"/>
          </p:cNvSpPr>
          <p:nvPr>
            <p:ph type="ftr" sz="quarter" idx="11"/>
          </p:nvPr>
        </p:nvSpPr>
        <p:spPr>
          <a:xfrm>
            <a:off x="804672" y="6227064"/>
            <a:ext cx="10588752" cy="320040"/>
          </a:xfrm>
        </p:spPr>
        <p:txBody>
          <a:bodyPr/>
          <a:lstStyle>
            <a:lvl1pPr algn="ctr">
              <a:defRPr/>
            </a:lvl1pPr>
          </a:lstStyle>
          <a:p>
            <a:endParaRPr lang="en-US" dirty="0"/>
          </a:p>
        </p:txBody>
      </p:sp>
      <p:sp>
        <p:nvSpPr>
          <p:cNvPr id="6" name="Slide Number Placeholder 5"/>
          <p:cNvSpPr>
            <a:spLocks noGrp="1"/>
          </p:cNvSpPr>
          <p:nvPr>
            <p:ph type="sldNum" sz="quarter" idx="12"/>
          </p:nvPr>
        </p:nvSpPr>
        <p:spPr>
          <a:xfrm>
            <a:off x="10469880" y="320040"/>
            <a:ext cx="914400" cy="320040"/>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75" name="Group 74"/>
          <p:cNvGrpSpPr/>
          <p:nvPr/>
        </p:nvGrpSpPr>
        <p:grpSpPr>
          <a:xfrm>
            <a:off x="-417513" y="0"/>
            <a:ext cx="12584114" cy="6853238"/>
            <a:chOff x="-417513" y="0"/>
            <a:chExt cx="12584114" cy="6853238"/>
          </a:xfrm>
        </p:grpSpPr>
        <p:sp>
          <p:nvSpPr>
            <p:cNvPr id="76"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3"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2" name="Group 21"/>
          <p:cNvGrpSpPr/>
          <p:nvPr/>
        </p:nvGrpSpPr>
        <p:grpSpPr>
          <a:xfrm>
            <a:off x="800144" y="1699589"/>
            <a:ext cx="3674476" cy="3470421"/>
            <a:chOff x="697883" y="1816768"/>
            <a:chExt cx="3674476" cy="3470421"/>
          </a:xfrm>
        </p:grpSpPr>
        <p:sp>
          <p:nvSpPr>
            <p:cNvPr id="23" name="Rectangle 22"/>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2" y="2349925"/>
            <a:ext cx="3501196" cy="2456441"/>
          </a:xfrm>
        </p:spPr>
        <p:txBody>
          <a:bodyPr/>
          <a:lstStyle>
            <a:lvl1pPr>
              <a:defRPr>
                <a:solidFill>
                  <a:srgbClr val="FFFEFF"/>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5109983" y="794719"/>
            <a:ext cx="6275035" cy="525709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5/10/2023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75" name="Group 74"/>
          <p:cNvGrpSpPr/>
          <p:nvPr/>
        </p:nvGrpSpPr>
        <p:grpSpPr>
          <a:xfrm flipH="1">
            <a:off x="0" y="0"/>
            <a:ext cx="12584114" cy="6853238"/>
            <a:chOff x="-417513" y="0"/>
            <a:chExt cx="12584114" cy="6853238"/>
          </a:xfrm>
        </p:grpSpPr>
        <p:sp>
          <p:nvSpPr>
            <p:cNvPr id="76"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3"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2" name="Group 21"/>
          <p:cNvGrpSpPr/>
          <p:nvPr/>
        </p:nvGrpSpPr>
        <p:grpSpPr>
          <a:xfrm>
            <a:off x="7718948" y="1699589"/>
            <a:ext cx="3674476" cy="3470421"/>
            <a:chOff x="697883" y="1816768"/>
            <a:chExt cx="3674476" cy="3470421"/>
          </a:xfrm>
        </p:grpSpPr>
        <p:sp>
          <p:nvSpPr>
            <p:cNvPr id="23" name="Rectangle 22"/>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Vertical Title 1"/>
          <p:cNvSpPr>
            <a:spLocks noGrp="1"/>
          </p:cNvSpPr>
          <p:nvPr>
            <p:ph type="title" orient="vert"/>
          </p:nvPr>
        </p:nvSpPr>
        <p:spPr>
          <a:xfrm>
            <a:off x="7807437" y="2349925"/>
            <a:ext cx="3501195" cy="2456442"/>
          </a:xfrm>
        </p:spPr>
        <p:txBody>
          <a:bodyPr vert="eaVert"/>
          <a:lstStyle>
            <a:lvl1pPr algn="l">
              <a:lnSpc>
                <a:spcPct val="80000"/>
              </a:lnSpc>
              <a:defRPr>
                <a:solidFill>
                  <a:srgbClr val="FFFEFF"/>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802747" y="798444"/>
            <a:ext cx="6268622" cy="5257303"/>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04672" y="320040"/>
            <a:ext cx="3657600" cy="320040"/>
          </a:xfrm>
        </p:spPr>
        <p:txBody>
          <a:bodyPr/>
          <a:lstStyle/>
          <a:p>
            <a:fld id="{48A87A34-81AB-432B-8DAE-1953F412C126}" type="datetimeFigureOut">
              <a:rPr lang="en-US" dirty="0"/>
              <a:t>5/10/2023</a:t>
            </a:fld>
            <a:endParaRPr lang="en-US" dirty="0"/>
          </a:p>
        </p:txBody>
      </p:sp>
      <p:sp>
        <p:nvSpPr>
          <p:cNvPr id="5" name="Footer Placeholder 4"/>
          <p:cNvSpPr>
            <a:spLocks noGrp="1"/>
          </p:cNvSpPr>
          <p:nvPr>
            <p:ph type="ftr" sz="quarter" idx="11"/>
          </p:nvPr>
        </p:nvSpPr>
        <p:spPr>
          <a:xfrm>
            <a:off x="804672" y="6227064"/>
            <a:ext cx="10588752" cy="320040"/>
          </a:xfrm>
        </p:spPr>
        <p:txBody>
          <a:bodyPr/>
          <a:lstStyle/>
          <a:p>
            <a:endParaRPr lang="en-US" dirty="0"/>
          </a:p>
        </p:txBody>
      </p:sp>
      <p:sp>
        <p:nvSpPr>
          <p:cNvPr id="6" name="Slide Number Placeholder 5"/>
          <p:cNvSpPr>
            <a:spLocks noGrp="1"/>
          </p:cNvSpPr>
          <p:nvPr>
            <p:ph type="sldNum" sz="quarter" idx="12"/>
          </p:nvPr>
        </p:nvSpPr>
        <p:spPr>
          <a:xfrm>
            <a:off x="10469880" y="320040"/>
            <a:ext cx="914400" cy="320040"/>
          </a:xfrm>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80" name="Group 79"/>
          <p:cNvGrpSpPr/>
          <p:nvPr/>
        </p:nvGrpSpPr>
        <p:grpSpPr>
          <a:xfrm>
            <a:off x="-417513" y="0"/>
            <a:ext cx="12584114" cy="6853238"/>
            <a:chOff x="-417513" y="0"/>
            <a:chExt cx="12584114" cy="6853238"/>
          </a:xfrm>
        </p:grpSpPr>
        <p:sp>
          <p:nvSpPr>
            <p:cNvPr id="81"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5"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6"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7"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7"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8"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9"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0"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1"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7" name="Group 26"/>
          <p:cNvGrpSpPr/>
          <p:nvPr/>
        </p:nvGrpSpPr>
        <p:grpSpPr>
          <a:xfrm>
            <a:off x="800144" y="1699589"/>
            <a:ext cx="3674476" cy="3470421"/>
            <a:chOff x="697883" y="1816768"/>
            <a:chExt cx="3674476" cy="3470421"/>
          </a:xfrm>
        </p:grpSpPr>
        <p:sp>
          <p:nvSpPr>
            <p:cNvPr id="28" name="Rectangle 27"/>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9"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Rectangle 29"/>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1" y="2349925"/>
            <a:ext cx="3498979" cy="2456442"/>
          </a:xfrm>
        </p:spPr>
        <p:txBody>
          <a:bodyPr/>
          <a:lstStyle>
            <a:lvl1pPr>
              <a:defRPr>
                <a:solidFill>
                  <a:srgbClr val="FFFEFF"/>
                </a:solidFill>
              </a:defRPr>
            </a:lvl1pPr>
          </a:lstStyle>
          <a:p>
            <a:r>
              <a:rPr lang="en-US"/>
              <a:t>Click to edit Master title style</a:t>
            </a:r>
            <a:endParaRPr lang="en-US" dirty="0"/>
          </a:p>
        </p:txBody>
      </p:sp>
      <p:sp>
        <p:nvSpPr>
          <p:cNvPr id="3" name="Content Placeholder 2"/>
          <p:cNvSpPr>
            <a:spLocks noGrp="1"/>
          </p:cNvSpPr>
          <p:nvPr>
            <p:ph idx="1"/>
          </p:nvPr>
        </p:nvSpPr>
        <p:spPr>
          <a:xfrm>
            <a:off x="5118447" y="803186"/>
            <a:ext cx="6281873" cy="5248622"/>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5/10/2023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77" name="Group 76"/>
          <p:cNvGrpSpPr/>
          <p:nvPr/>
        </p:nvGrpSpPr>
        <p:grpSpPr>
          <a:xfrm>
            <a:off x="-329674" y="-59376"/>
            <a:ext cx="12515851" cy="6923798"/>
            <a:chOff x="-329674" y="-51881"/>
            <a:chExt cx="12515851" cy="6923798"/>
          </a:xfrm>
        </p:grpSpPr>
        <p:sp>
          <p:nvSpPr>
            <p:cNvPr id="78"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0"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7"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8"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89"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0"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6"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9" name="Group 8"/>
          <p:cNvGrpSpPr/>
          <p:nvPr/>
        </p:nvGrpSpPr>
        <p:grpSpPr>
          <a:xfrm>
            <a:off x="3259545" y="1186483"/>
            <a:ext cx="5666145" cy="4477933"/>
            <a:chOff x="3259545" y="1186483"/>
            <a:chExt cx="5666145" cy="4477933"/>
          </a:xfrm>
        </p:grpSpPr>
        <p:sp>
          <p:nvSpPr>
            <p:cNvPr id="99" name="Rectangle 98"/>
            <p:cNvSpPr/>
            <p:nvPr/>
          </p:nvSpPr>
          <p:spPr>
            <a:xfrm>
              <a:off x="3259545" y="1186483"/>
              <a:ext cx="5657881"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0" name="Isosceles Triangle 39"/>
            <p:cNvSpPr/>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1" name="Rectangle 100"/>
            <p:cNvSpPr/>
            <p:nvPr/>
          </p:nvSpPr>
          <p:spPr>
            <a:xfrm>
              <a:off x="3259545" y="1991156"/>
              <a:ext cx="5666145"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3344216" y="2074730"/>
            <a:ext cx="5490224" cy="1689390"/>
          </a:xfrm>
        </p:spPr>
        <p:txBody>
          <a:bodyPr bIns="0" anchor="b">
            <a:normAutofit/>
          </a:bodyPr>
          <a:lstStyle>
            <a:lvl1pPr algn="ctr">
              <a:defRPr sz="4400">
                <a:solidFill>
                  <a:srgbClr val="FFFEFF"/>
                </a:solidFill>
              </a:defRPr>
            </a:lvl1pPr>
          </a:lstStyle>
          <a:p>
            <a:r>
              <a:rPr lang="en-US"/>
              <a:t>Click to edit Master title style</a:t>
            </a:r>
            <a:endParaRPr lang="en-US" dirty="0"/>
          </a:p>
        </p:txBody>
      </p:sp>
      <p:sp>
        <p:nvSpPr>
          <p:cNvPr id="3" name="Text Placeholder 2"/>
          <p:cNvSpPr>
            <a:spLocks noGrp="1"/>
          </p:cNvSpPr>
          <p:nvPr>
            <p:ph type="body" idx="1"/>
          </p:nvPr>
        </p:nvSpPr>
        <p:spPr>
          <a:xfrm>
            <a:off x="3344215" y="3846851"/>
            <a:ext cx="5490223" cy="1383770"/>
          </a:xfrm>
        </p:spPr>
        <p:txBody>
          <a:bodyPr tIns="0">
            <a:normAutofit/>
          </a:bodyPr>
          <a:lstStyle>
            <a:lvl1pPr marL="0" indent="0" algn="ctr">
              <a:buNone/>
              <a:defRPr sz="1800">
                <a:solidFill>
                  <a:srgbClr val="FFFEFF"/>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04672" y="320040"/>
            <a:ext cx="3657600" cy="320040"/>
          </a:xfrm>
        </p:spPr>
        <p:txBody>
          <a:bodyPr/>
          <a:lstStyle/>
          <a:p>
            <a:fld id="{48A87A34-81AB-432B-8DAE-1953F412C126}" type="datetimeFigureOut">
              <a:rPr lang="en-US" dirty="0"/>
              <a:t>5/10/2023</a:t>
            </a:fld>
            <a:endParaRPr lang="en-US" dirty="0"/>
          </a:p>
        </p:txBody>
      </p:sp>
      <p:sp>
        <p:nvSpPr>
          <p:cNvPr id="5" name="Footer Placeholder 4"/>
          <p:cNvSpPr>
            <a:spLocks noGrp="1"/>
          </p:cNvSpPr>
          <p:nvPr>
            <p:ph type="ftr" sz="quarter" idx="11"/>
          </p:nvPr>
        </p:nvSpPr>
        <p:spPr>
          <a:xfrm>
            <a:off x="804672" y="6227064"/>
            <a:ext cx="10588752" cy="320040"/>
          </a:xfrm>
        </p:spPr>
        <p:txBody>
          <a:bodyPr/>
          <a:lstStyle>
            <a:lvl1pPr algn="ctr">
              <a:defRPr/>
            </a:lvl1pPr>
          </a:lstStyle>
          <a:p>
            <a:endParaRPr lang="en-US" dirty="0"/>
          </a:p>
        </p:txBody>
      </p:sp>
      <p:sp>
        <p:nvSpPr>
          <p:cNvPr id="6" name="Slide Number Placeholder 5"/>
          <p:cNvSpPr>
            <a:spLocks noGrp="1"/>
          </p:cNvSpPr>
          <p:nvPr>
            <p:ph type="sldNum" sz="quarter" idx="12"/>
          </p:nvPr>
        </p:nvSpPr>
        <p:spPr>
          <a:xfrm>
            <a:off x="10469880" y="320040"/>
            <a:ext cx="914400" cy="320040"/>
          </a:xfrm>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37" name="Group 36"/>
          <p:cNvGrpSpPr/>
          <p:nvPr/>
        </p:nvGrpSpPr>
        <p:grpSpPr>
          <a:xfrm>
            <a:off x="-417513" y="0"/>
            <a:ext cx="12584114" cy="6853238"/>
            <a:chOff x="-417513" y="0"/>
            <a:chExt cx="12584114" cy="6853238"/>
          </a:xfrm>
        </p:grpSpPr>
        <p:sp>
          <p:nvSpPr>
            <p:cNvPr id="38"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9"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0"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1"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2"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3"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4"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5"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6"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7"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8"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9"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0"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4"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55"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6"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7"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8"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59" name="Group 58"/>
          <p:cNvGrpSpPr/>
          <p:nvPr/>
        </p:nvGrpSpPr>
        <p:grpSpPr>
          <a:xfrm>
            <a:off x="800144" y="1699589"/>
            <a:ext cx="3674476" cy="3470421"/>
            <a:chOff x="697883" y="1816768"/>
            <a:chExt cx="3674476" cy="3470421"/>
          </a:xfrm>
        </p:grpSpPr>
        <p:sp>
          <p:nvSpPr>
            <p:cNvPr id="60" name="Rectangle 59"/>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 name="Rectangle 61"/>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9000" y="2339669"/>
            <a:ext cx="3500828" cy="2470065"/>
          </a:xfrm>
        </p:spPr>
        <p:txBody>
          <a:bodyPr lIns="91440" tIns="91440" rIns="91440" bIns="91440"/>
          <a:lstStyle>
            <a:lvl1pPr>
              <a:defRPr>
                <a:solidFill>
                  <a:srgbClr val="FFFEFF"/>
                </a:solidFill>
              </a:defRPr>
            </a:lvl1pPr>
          </a:lstStyle>
          <a:p>
            <a:r>
              <a:rPr lang="en-US"/>
              <a:t>Click to edit Master title style</a:t>
            </a:r>
            <a:endParaRPr lang="en-US" dirty="0"/>
          </a:p>
        </p:txBody>
      </p:sp>
      <p:sp>
        <p:nvSpPr>
          <p:cNvPr id="3" name="Content Placeholder 2"/>
          <p:cNvSpPr>
            <a:spLocks noGrp="1"/>
          </p:cNvSpPr>
          <p:nvPr>
            <p:ph sz="half" idx="1"/>
          </p:nvPr>
        </p:nvSpPr>
        <p:spPr>
          <a:xfrm>
            <a:off x="5120878" y="803187"/>
            <a:ext cx="6269591" cy="238265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118447" y="3672162"/>
            <a:ext cx="6272022" cy="238358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804672" y="320040"/>
            <a:ext cx="3657600" cy="320040"/>
          </a:xfrm>
        </p:spPr>
        <p:txBody>
          <a:bodyPr/>
          <a:lstStyle/>
          <a:p>
            <a:fld id="{48A87A34-81AB-432B-8DAE-1953F412C126}" type="datetimeFigureOut">
              <a:rPr lang="en-US" dirty="0"/>
              <a:t>5/10/2023</a:t>
            </a:fld>
            <a:endParaRPr lang="en-US" dirty="0"/>
          </a:p>
        </p:txBody>
      </p:sp>
      <p:sp>
        <p:nvSpPr>
          <p:cNvPr id="6" name="Footer Placeholder 5"/>
          <p:cNvSpPr>
            <a:spLocks noGrp="1"/>
          </p:cNvSpPr>
          <p:nvPr>
            <p:ph type="ftr" sz="quarter" idx="11"/>
          </p:nvPr>
        </p:nvSpPr>
        <p:spPr>
          <a:xfrm>
            <a:off x="804672" y="6227064"/>
            <a:ext cx="10588752" cy="320040"/>
          </a:xfrm>
        </p:spPr>
        <p:txBody>
          <a:bodyPr/>
          <a:lstStyle/>
          <a:p>
            <a:endParaRPr lang="en-US" dirty="0"/>
          </a:p>
        </p:txBody>
      </p:sp>
      <p:sp>
        <p:nvSpPr>
          <p:cNvPr id="7" name="Slide Number Placeholder 6"/>
          <p:cNvSpPr>
            <a:spLocks noGrp="1"/>
          </p:cNvSpPr>
          <p:nvPr>
            <p:ph type="sldNum" sz="quarter" idx="12"/>
          </p:nvPr>
        </p:nvSpPr>
        <p:spPr>
          <a:xfrm>
            <a:off x="10469880" y="320040"/>
            <a:ext cx="914400" cy="320040"/>
          </a:xfrm>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39" name="Group 38"/>
          <p:cNvGrpSpPr/>
          <p:nvPr/>
        </p:nvGrpSpPr>
        <p:grpSpPr>
          <a:xfrm>
            <a:off x="-417513" y="0"/>
            <a:ext cx="12584114" cy="6853238"/>
            <a:chOff x="-417513" y="0"/>
            <a:chExt cx="12584114" cy="6853238"/>
          </a:xfrm>
        </p:grpSpPr>
        <p:sp>
          <p:nvSpPr>
            <p:cNvPr id="40"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1"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2"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3"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4"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5"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6"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7"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8"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9"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0"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4"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5"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6"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57"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8"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9"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0"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61" name="Group 60"/>
          <p:cNvGrpSpPr/>
          <p:nvPr/>
        </p:nvGrpSpPr>
        <p:grpSpPr>
          <a:xfrm>
            <a:off x="800144" y="1699589"/>
            <a:ext cx="3674476" cy="3470421"/>
            <a:chOff x="697883" y="1816768"/>
            <a:chExt cx="3674476" cy="3470421"/>
          </a:xfrm>
        </p:grpSpPr>
        <p:sp>
          <p:nvSpPr>
            <p:cNvPr id="62" name="Rectangle 61"/>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 name="Rectangle 63"/>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9001" y="2363915"/>
            <a:ext cx="3500828" cy="2460497"/>
          </a:xfrm>
        </p:spPr>
        <p:txBody>
          <a:bodyPr lIns="91440" tIns="91440" rIns="91440" bIns="91440"/>
          <a:lstStyle>
            <a:lvl1pPr>
              <a:defRPr>
                <a:solidFill>
                  <a:srgbClr val="FFFEFF"/>
                </a:solidFill>
              </a:defRPr>
            </a:lvl1pPr>
          </a:lstStyle>
          <a:p>
            <a:r>
              <a:rPr lang="en-US"/>
              <a:t>Click to edit Master title style</a:t>
            </a:r>
            <a:endParaRPr lang="en-US" dirty="0"/>
          </a:p>
        </p:txBody>
      </p:sp>
      <p:sp>
        <p:nvSpPr>
          <p:cNvPr id="3" name="Text Placeholder 2"/>
          <p:cNvSpPr>
            <a:spLocks noGrp="1"/>
          </p:cNvSpPr>
          <p:nvPr>
            <p:ph type="body" idx="1"/>
          </p:nvPr>
        </p:nvSpPr>
        <p:spPr>
          <a:xfrm>
            <a:off x="5125137" y="803185"/>
            <a:ext cx="6265088" cy="685800"/>
          </a:xfrm>
        </p:spPr>
        <p:txBody>
          <a:bodyPr anchor="ctr">
            <a:noAutofit/>
          </a:bodyPr>
          <a:lstStyle>
            <a:lvl1pPr marL="0" indent="0" algn="l">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5125305" y="1488985"/>
            <a:ext cx="6264350" cy="169685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118653" y="3665887"/>
            <a:ext cx="6264414" cy="685800"/>
          </a:xfrm>
        </p:spPr>
        <p:txBody>
          <a:bodyPr anchor="ctr">
            <a:noAutofit/>
          </a:bodyPr>
          <a:lstStyle>
            <a:lvl1pPr marL="0" indent="0" algn="l">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118447" y="4351687"/>
            <a:ext cx="6265588" cy="17040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804672" y="320040"/>
            <a:ext cx="3657600" cy="320040"/>
          </a:xfrm>
        </p:spPr>
        <p:txBody>
          <a:bodyPr/>
          <a:lstStyle/>
          <a:p>
            <a:fld id="{48A87A34-81AB-432B-8DAE-1953F412C126}" type="datetimeFigureOut">
              <a:rPr lang="en-US" dirty="0"/>
              <a:t>5/10/2023</a:t>
            </a:fld>
            <a:endParaRPr lang="en-US" dirty="0"/>
          </a:p>
        </p:txBody>
      </p:sp>
      <p:sp>
        <p:nvSpPr>
          <p:cNvPr id="8" name="Footer Placeholder 7"/>
          <p:cNvSpPr>
            <a:spLocks noGrp="1"/>
          </p:cNvSpPr>
          <p:nvPr>
            <p:ph type="ftr" sz="quarter" idx="11"/>
          </p:nvPr>
        </p:nvSpPr>
        <p:spPr>
          <a:xfrm>
            <a:off x="804672" y="6227064"/>
            <a:ext cx="10588752" cy="320040"/>
          </a:xfrm>
        </p:spPr>
        <p:txBody>
          <a:bodyPr/>
          <a:lstStyle/>
          <a:p>
            <a:endParaRPr lang="en-US" dirty="0"/>
          </a:p>
        </p:txBody>
      </p:sp>
      <p:sp>
        <p:nvSpPr>
          <p:cNvPr id="9" name="Slide Number Placeholder 8"/>
          <p:cNvSpPr>
            <a:spLocks noGrp="1"/>
          </p:cNvSpPr>
          <p:nvPr>
            <p:ph type="sldNum" sz="quarter" idx="12"/>
          </p:nvPr>
        </p:nvSpPr>
        <p:spPr>
          <a:xfrm>
            <a:off x="10469880" y="320040"/>
            <a:ext cx="914400" cy="320040"/>
          </a:xfrm>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77" name="Group 76"/>
          <p:cNvGrpSpPr/>
          <p:nvPr/>
        </p:nvGrpSpPr>
        <p:grpSpPr>
          <a:xfrm>
            <a:off x="-417513" y="0"/>
            <a:ext cx="12584114" cy="6853238"/>
            <a:chOff x="-417513" y="0"/>
            <a:chExt cx="12584114" cy="6853238"/>
          </a:xfrm>
        </p:grpSpPr>
        <p:sp>
          <p:nvSpPr>
            <p:cNvPr id="78"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0"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1"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3"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4"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4"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5"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4" name="Group 23"/>
          <p:cNvGrpSpPr/>
          <p:nvPr/>
        </p:nvGrpSpPr>
        <p:grpSpPr>
          <a:xfrm>
            <a:off x="800144" y="1699589"/>
            <a:ext cx="3674476" cy="3470421"/>
            <a:chOff x="697883" y="1816768"/>
            <a:chExt cx="3674476" cy="3470421"/>
          </a:xfrm>
        </p:grpSpPr>
        <p:sp>
          <p:nvSpPr>
            <p:cNvPr id="25" name="Rectangle 24"/>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2" y="2349925"/>
            <a:ext cx="3501196" cy="2456442"/>
          </a:xfrm>
        </p:spPr>
        <p:txBody>
          <a:bodyPr/>
          <a:lstStyle>
            <a:lvl1pPr>
              <a:defRPr>
                <a:solidFill>
                  <a:srgbClr val="FFFEFF"/>
                </a:solidFill>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5/10/2023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04672" y="320040"/>
            <a:ext cx="3657600" cy="320040"/>
          </a:xfrm>
        </p:spPr>
        <p:txBody>
          <a:bodyPr/>
          <a:lstStyle/>
          <a:p>
            <a:fld id="{48A87A34-81AB-432B-8DAE-1953F412C126}" type="datetimeFigureOut">
              <a:rPr lang="en-US" dirty="0"/>
              <a:t>5/10/2023</a:t>
            </a:fld>
            <a:endParaRPr lang="en-US" dirty="0"/>
          </a:p>
        </p:txBody>
      </p:sp>
      <p:sp>
        <p:nvSpPr>
          <p:cNvPr id="3" name="Footer Placeholder 2"/>
          <p:cNvSpPr>
            <a:spLocks noGrp="1"/>
          </p:cNvSpPr>
          <p:nvPr>
            <p:ph type="ftr" sz="quarter" idx="11"/>
          </p:nvPr>
        </p:nvSpPr>
        <p:spPr>
          <a:xfrm>
            <a:off x="804672" y="6227064"/>
            <a:ext cx="10588752" cy="320040"/>
          </a:xfrm>
        </p:spPr>
        <p:txBody>
          <a:bodyPr/>
          <a:lstStyle/>
          <a:p>
            <a:endParaRPr lang="en-US" dirty="0"/>
          </a:p>
        </p:txBody>
      </p:sp>
      <p:sp>
        <p:nvSpPr>
          <p:cNvPr id="4" name="Slide Number Placeholder 3"/>
          <p:cNvSpPr>
            <a:spLocks noGrp="1"/>
          </p:cNvSpPr>
          <p:nvPr>
            <p:ph type="sldNum" sz="quarter" idx="12"/>
          </p:nvPr>
        </p:nvSpPr>
        <p:spPr>
          <a:xfrm>
            <a:off x="10469880" y="320040"/>
            <a:ext cx="914400" cy="320040"/>
          </a:xfrm>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74" name="Group 73"/>
          <p:cNvGrpSpPr/>
          <p:nvPr/>
        </p:nvGrpSpPr>
        <p:grpSpPr>
          <a:xfrm>
            <a:off x="-417513" y="0"/>
            <a:ext cx="12584114" cy="6853238"/>
            <a:chOff x="-417513" y="0"/>
            <a:chExt cx="12584114" cy="6853238"/>
          </a:xfrm>
        </p:grpSpPr>
        <p:sp>
          <p:nvSpPr>
            <p:cNvPr id="75"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6"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79"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1"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2"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1" name="Group 20"/>
          <p:cNvGrpSpPr/>
          <p:nvPr/>
        </p:nvGrpSpPr>
        <p:grpSpPr>
          <a:xfrm>
            <a:off x="800144" y="1699589"/>
            <a:ext cx="3674476" cy="3470421"/>
            <a:chOff x="697883" y="1816768"/>
            <a:chExt cx="3674476" cy="3470421"/>
          </a:xfrm>
        </p:grpSpPr>
        <p:sp>
          <p:nvSpPr>
            <p:cNvPr id="22" name="Rectangle 21"/>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2"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3" name="Rectangle 32"/>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1" y="2352026"/>
            <a:ext cx="3501197" cy="1223298"/>
          </a:xfrm>
        </p:spPr>
        <p:txBody>
          <a:bodyPr bIns="0" anchor="b">
            <a:noAutofit/>
          </a:bodyPr>
          <a:lstStyle>
            <a:lvl1pPr algn="ctr">
              <a:defRPr sz="3200">
                <a:solidFill>
                  <a:srgbClr val="FFFEFF"/>
                </a:solidFill>
              </a:defRPr>
            </a:lvl1pPr>
          </a:lstStyle>
          <a:p>
            <a:r>
              <a:rPr lang="en-US"/>
              <a:t>Click to edit Master title style</a:t>
            </a:r>
            <a:endParaRPr lang="en-US" dirty="0"/>
          </a:p>
        </p:txBody>
      </p:sp>
      <p:sp>
        <p:nvSpPr>
          <p:cNvPr id="3" name="Content Placeholder 2"/>
          <p:cNvSpPr>
            <a:spLocks noGrp="1"/>
          </p:cNvSpPr>
          <p:nvPr>
            <p:ph idx="1"/>
          </p:nvPr>
        </p:nvSpPr>
        <p:spPr>
          <a:xfrm>
            <a:off x="5109983" y="802809"/>
            <a:ext cx="6275035" cy="5249940"/>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88631" y="3580186"/>
            <a:ext cx="3501197" cy="1221164"/>
          </a:xfrm>
        </p:spPr>
        <p:txBody>
          <a:bodyPr/>
          <a:lstStyle>
            <a:lvl1pPr marL="0" indent="0" algn="ctr">
              <a:buNone/>
              <a:defRPr sz="1600">
                <a:solidFill>
                  <a:srgbClr val="FFFE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5/10/2023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73" name="Group 72"/>
          <p:cNvGrpSpPr/>
          <p:nvPr/>
        </p:nvGrpSpPr>
        <p:grpSpPr>
          <a:xfrm>
            <a:off x="-329674" y="-59376"/>
            <a:ext cx="12515851" cy="6923798"/>
            <a:chOff x="-329674" y="-51881"/>
            <a:chExt cx="12515851" cy="6923798"/>
          </a:xfrm>
        </p:grpSpPr>
        <p:sp>
          <p:nvSpPr>
            <p:cNvPr id="81"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4"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0"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1"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3"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9"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76" name="Group 75"/>
          <p:cNvGrpSpPr/>
          <p:nvPr/>
        </p:nvGrpSpPr>
        <p:grpSpPr>
          <a:xfrm>
            <a:off x="805336" y="1698331"/>
            <a:ext cx="5941540" cy="3470421"/>
            <a:chOff x="805336" y="1698331"/>
            <a:chExt cx="5941540" cy="3470421"/>
          </a:xfrm>
        </p:grpSpPr>
        <p:sp>
          <p:nvSpPr>
            <p:cNvPr id="77" name="Rectangle 76"/>
            <p:cNvSpPr/>
            <p:nvPr/>
          </p:nvSpPr>
          <p:spPr>
            <a:xfrm>
              <a:off x="805336" y="1698331"/>
              <a:ext cx="5941540"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8" name="Isosceles Triangle 9"/>
            <p:cNvSpPr/>
            <p:nvPr/>
          </p:nvSpPr>
          <p:spPr>
            <a:xfrm rot="10800000">
              <a:off x="3618113" y="4896349"/>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 name="Rectangle 78"/>
            <p:cNvSpPr/>
            <p:nvPr/>
          </p:nvSpPr>
          <p:spPr>
            <a:xfrm>
              <a:off x="805336" y="2274403"/>
              <a:ext cx="5941540"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3" name="Picture Placeholder 2"/>
          <p:cNvSpPr>
            <a:spLocks noGrp="1" noChangeAspect="1"/>
          </p:cNvSpPr>
          <p:nvPr>
            <p:ph type="pic" idx="1"/>
          </p:nvPr>
        </p:nvSpPr>
        <p:spPr>
          <a:xfrm>
            <a:off x="7543510" y="0"/>
            <a:ext cx="4648490" cy="6858000"/>
          </a:xfrm>
          <a:solidFill>
            <a:schemeClr val="bg1">
              <a:lumMod val="65000"/>
              <a:lumOff val="3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 name="Title 1"/>
          <p:cNvSpPr>
            <a:spLocks noGrp="1"/>
          </p:cNvSpPr>
          <p:nvPr>
            <p:ph type="title"/>
          </p:nvPr>
        </p:nvSpPr>
        <p:spPr>
          <a:xfrm>
            <a:off x="885443" y="2360255"/>
            <a:ext cx="5776646" cy="1178032"/>
          </a:xfrm>
        </p:spPr>
        <p:txBody>
          <a:bodyPr bIns="0" anchor="b">
            <a:normAutofit/>
          </a:bodyPr>
          <a:lstStyle>
            <a:lvl1pPr>
              <a:defRPr sz="3600">
                <a:solidFill>
                  <a:srgbClr val="FFFE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885443" y="3545012"/>
            <a:ext cx="5776646" cy="1274198"/>
          </a:xfrm>
        </p:spPr>
        <p:txBody>
          <a:bodyPr>
            <a:normAutofit/>
          </a:bodyPr>
          <a:lstStyle>
            <a:lvl1pPr marL="0" indent="0" algn="ctr">
              <a:buNone/>
              <a:defRPr sz="1800">
                <a:solidFill>
                  <a:srgbClr val="FFFE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04672" y="320040"/>
            <a:ext cx="3657600" cy="320040"/>
          </a:xfrm>
        </p:spPr>
        <p:txBody>
          <a:bodyPr/>
          <a:lstStyle/>
          <a:p>
            <a:fld id="{48A87A34-81AB-432B-8DAE-1953F412C126}" type="datetimeFigureOut">
              <a:rPr lang="en-US" dirty="0"/>
              <a:t>5/10/2023</a:t>
            </a:fld>
            <a:endParaRPr lang="en-US" dirty="0"/>
          </a:p>
        </p:txBody>
      </p:sp>
      <p:sp>
        <p:nvSpPr>
          <p:cNvPr id="6" name="Footer Placeholder 5"/>
          <p:cNvSpPr>
            <a:spLocks noGrp="1"/>
          </p:cNvSpPr>
          <p:nvPr>
            <p:ph type="ftr" sz="quarter" idx="11"/>
          </p:nvPr>
        </p:nvSpPr>
        <p:spPr>
          <a:xfrm>
            <a:off x="804672" y="6227064"/>
            <a:ext cx="5942203" cy="320040"/>
          </a:xfrm>
        </p:spPr>
        <p:txBody>
          <a:bodyPr/>
          <a:lstStyle/>
          <a:p>
            <a:endParaRPr lang="en-US" dirty="0"/>
          </a:p>
        </p:txBody>
      </p:sp>
      <p:sp>
        <p:nvSpPr>
          <p:cNvPr id="7" name="Slide Number Placeholder 6"/>
          <p:cNvSpPr>
            <a:spLocks noGrp="1"/>
          </p:cNvSpPr>
          <p:nvPr>
            <p:ph type="sldNum" sz="quarter" idx="12"/>
          </p:nvPr>
        </p:nvSpPr>
        <p:spPr>
          <a:xfrm>
            <a:off x="5828377" y="320040"/>
            <a:ext cx="914400" cy="320040"/>
          </a:xfrm>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theme" Target="../theme/theme1.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91161" y="2358391"/>
            <a:ext cx="3498667" cy="2456485"/>
          </a:xfrm>
          <a:prstGeom prst="rect">
            <a:avLst/>
          </a:prstGeom>
        </p:spPr>
        <p:txBody>
          <a:bodyPr vert="horz" lIns="228600" tIns="228600" rIns="228600" bIns="22860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434982" y="794719"/>
            <a:ext cx="5950036" cy="525709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6</a:t>
            </a:r>
          </a:p>
          <a:p>
            <a:pPr lvl="6"/>
            <a:r>
              <a:rPr lang="en-US" dirty="0"/>
              <a:t>7</a:t>
            </a:r>
          </a:p>
          <a:p>
            <a:pPr lvl="7"/>
            <a:r>
              <a:rPr lang="en-US" dirty="0"/>
              <a:t>8</a:t>
            </a:r>
          </a:p>
          <a:p>
            <a:pPr lvl="8"/>
            <a:r>
              <a:rPr lang="en-US" dirty="0"/>
              <a:t>9</a:t>
            </a:r>
          </a:p>
        </p:txBody>
      </p:sp>
      <p:sp>
        <p:nvSpPr>
          <p:cNvPr id="4" name="Date Placeholder 3"/>
          <p:cNvSpPr>
            <a:spLocks noGrp="1"/>
          </p:cNvSpPr>
          <p:nvPr>
            <p:ph type="dt" sz="half" idx="2"/>
          </p:nvPr>
        </p:nvSpPr>
        <p:spPr>
          <a:xfrm>
            <a:off x="804672" y="320040"/>
            <a:ext cx="3657600" cy="320040"/>
          </a:xfrm>
          <a:prstGeom prst="rect">
            <a:avLst/>
          </a:prstGeom>
        </p:spPr>
        <p:txBody>
          <a:bodyPr vert="horz" lIns="91440" tIns="45720" rIns="91440" bIns="45720" rtlCol="0" anchor="ctr"/>
          <a:lstStyle>
            <a:lvl1pPr algn="l">
              <a:defRPr sz="1000">
                <a:solidFill>
                  <a:schemeClr val="tx1">
                    <a:tint val="75000"/>
                  </a:schemeClr>
                </a:solidFill>
              </a:defRPr>
            </a:lvl1pPr>
          </a:lstStyle>
          <a:p>
            <a:fld id="{48A87A34-81AB-432B-8DAE-1953F412C126}" type="datetimeFigureOut">
              <a:rPr lang="en-US" dirty="0"/>
              <a:pPr/>
              <a:t>5/10/2023</a:t>
            </a:fld>
            <a:endParaRPr lang="en-US" dirty="0"/>
          </a:p>
        </p:txBody>
      </p:sp>
      <p:sp>
        <p:nvSpPr>
          <p:cNvPr id="5" name="Footer Placeholder 4"/>
          <p:cNvSpPr>
            <a:spLocks noGrp="1"/>
          </p:cNvSpPr>
          <p:nvPr>
            <p:ph type="ftr" sz="quarter" idx="3"/>
          </p:nvPr>
        </p:nvSpPr>
        <p:spPr>
          <a:xfrm>
            <a:off x="804672" y="6227064"/>
            <a:ext cx="10588752" cy="320040"/>
          </a:xfrm>
          <a:prstGeom prst="rect">
            <a:avLst/>
          </a:prstGeom>
        </p:spPr>
        <p:txBody>
          <a:bodyPr vert="horz" lIns="91440" tIns="45720" rIns="91440" bIns="45720" rtlCol="0" anchor="ctr"/>
          <a:lstStyle>
            <a:lvl1pPr algn="r">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469880" y="320040"/>
            <a:ext cx="914400" cy="320040"/>
          </a:xfrm>
          <a:prstGeom prst="rect">
            <a:avLst/>
          </a:prstGeom>
        </p:spPr>
        <p:txBody>
          <a:bodyPr vert="horz" lIns="91440" tIns="45720" rIns="91440" bIns="45720" rtlCol="0" anchor="ctr"/>
          <a:lstStyle>
            <a:lvl1pPr algn="r">
              <a:defRPr sz="1000">
                <a:solidFill>
                  <a:schemeClr val="tx1">
                    <a:tint val="75000"/>
                  </a:schemeClr>
                </a:solidFill>
              </a:defRPr>
            </a:lvl1pPr>
          </a:lstStyle>
          <a:p>
            <a:fld id="{6D22F896-40B5-4ADD-8801-0D06FADFA09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lnSpc>
          <a:spcPct val="85000"/>
        </a:lnSpc>
        <a:spcBef>
          <a:spcPct val="0"/>
        </a:spcBef>
        <a:buNone/>
        <a:defRPr sz="4000" b="0" i="0" kern="1200" cap="none" spc="-15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10000"/>
        <a:buFont typeface="Wingdings" panose="05000000000000000000" pitchFamily="2" charset="2"/>
        <a:buChar char="§"/>
        <a:defRPr sz="18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600" kern="120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4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 /><Relationship Id="rId1" Type="http://schemas.openxmlformats.org/officeDocument/2006/relationships/slideLayout" Target="../slideLayouts/slideLayout1.xml" /></Relationships>
</file>

<file path=ppt/slides/_rels/slide10.xml.rels><?xml version="1.0" encoding="UTF-8" standalone="yes"?>
<Relationships xmlns="http://schemas.openxmlformats.org/package/2006/relationships"><Relationship Id="rId2" Type="http://schemas.openxmlformats.org/officeDocument/2006/relationships/image" Target="../media/image11.png" /><Relationship Id="rId1" Type="http://schemas.openxmlformats.org/officeDocument/2006/relationships/slideLayout" Target="../slideLayouts/slideLayout2.xml" /></Relationships>
</file>

<file path=ppt/slides/_rels/slide11.xml.rels><?xml version="1.0" encoding="UTF-8" standalone="yes"?>
<Relationships xmlns="http://schemas.openxmlformats.org/package/2006/relationships"><Relationship Id="rId3" Type="http://schemas.openxmlformats.org/officeDocument/2006/relationships/image" Target="../media/image13.jpeg" /><Relationship Id="rId2" Type="http://schemas.openxmlformats.org/officeDocument/2006/relationships/image" Target="../media/image12.jpeg" /><Relationship Id="rId1" Type="http://schemas.openxmlformats.org/officeDocument/2006/relationships/slideLayout" Target="../slideLayouts/slideLayout7.xml" /></Relationships>
</file>

<file path=ppt/slides/_rels/slide12.xml.rels><?xml version="1.0" encoding="UTF-8" standalone="yes"?>
<Relationships xmlns="http://schemas.openxmlformats.org/package/2006/relationships"><Relationship Id="rId2" Type="http://schemas.openxmlformats.org/officeDocument/2006/relationships/image" Target="../media/image14.jpeg" /><Relationship Id="rId1" Type="http://schemas.openxmlformats.org/officeDocument/2006/relationships/slideLayout" Target="../slideLayouts/slideLayout2.xml" /></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4.xml.rels><?xml version="1.0" encoding="UTF-8" standalone="yes"?>
<Relationships xmlns="http://schemas.openxmlformats.org/package/2006/relationships"><Relationship Id="rId2" Type="http://schemas.openxmlformats.org/officeDocument/2006/relationships/image" Target="../media/image15.jpeg" /><Relationship Id="rId1" Type="http://schemas.openxmlformats.org/officeDocument/2006/relationships/slideLayout" Target="../slideLayouts/slideLayout2.xml" /></Relationships>
</file>

<file path=ppt/slides/_rels/slide15.xml.rels><?xml version="1.0" encoding="UTF-8" standalone="yes"?>
<Relationships xmlns="http://schemas.openxmlformats.org/package/2006/relationships"><Relationship Id="rId2" Type="http://schemas.openxmlformats.org/officeDocument/2006/relationships/image" Target="../media/image16.png" /><Relationship Id="rId1" Type="http://schemas.openxmlformats.org/officeDocument/2006/relationships/slideLayout" Target="../slideLayouts/slideLayout2.xml" /></Relationships>
</file>

<file path=ppt/slides/_rels/slide16.xml.rels><?xml version="1.0" encoding="UTF-8" standalone="yes"?>
<Relationships xmlns="http://schemas.openxmlformats.org/package/2006/relationships"><Relationship Id="rId3" Type="http://schemas.openxmlformats.org/officeDocument/2006/relationships/image" Target="../media/image18.png" /><Relationship Id="rId2" Type="http://schemas.openxmlformats.org/officeDocument/2006/relationships/image" Target="../media/image17.png" /><Relationship Id="rId1" Type="http://schemas.openxmlformats.org/officeDocument/2006/relationships/slideLayout" Target="../slideLayouts/slideLayout2.xml" /></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8.xml.rels><?xml version="1.0" encoding="UTF-8" standalone="yes"?>
<Relationships xmlns="http://schemas.openxmlformats.org/package/2006/relationships"><Relationship Id="rId3" Type="http://schemas.openxmlformats.org/officeDocument/2006/relationships/image" Target="../media/image20.png" /><Relationship Id="rId2" Type="http://schemas.openxmlformats.org/officeDocument/2006/relationships/image" Target="../media/image19.png" /><Relationship Id="rId1" Type="http://schemas.openxmlformats.org/officeDocument/2006/relationships/slideLayout" Target="../slideLayouts/slideLayout2.xml" /></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xml.rels><?xml version="1.0" encoding="UTF-8" standalone="yes"?>
<Relationships xmlns="http://schemas.openxmlformats.org/package/2006/relationships"><Relationship Id="rId2" Type="http://schemas.openxmlformats.org/officeDocument/2006/relationships/image" Target="../media/image1.png" /><Relationship Id="rId1" Type="http://schemas.openxmlformats.org/officeDocument/2006/relationships/slideLayout" Target="../slideLayouts/slideLayout2.xml" /></Relationships>
</file>

<file path=ppt/slides/_rels/slide20.xml.rels><?xml version="1.0" encoding="UTF-8" standalone="yes"?>
<Relationships xmlns="http://schemas.openxmlformats.org/package/2006/relationships"><Relationship Id="rId2" Type="http://schemas.openxmlformats.org/officeDocument/2006/relationships/image" Target="../media/image21.png" /><Relationship Id="rId1" Type="http://schemas.openxmlformats.org/officeDocument/2006/relationships/slideLayout" Target="../slideLayouts/slideLayout6.xml" /></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2.xml.rels><?xml version="1.0" encoding="UTF-8" standalone="yes"?>
<Relationships xmlns="http://schemas.openxmlformats.org/package/2006/relationships"><Relationship Id="rId2" Type="http://schemas.openxmlformats.org/officeDocument/2006/relationships/image" Target="../media/image22.jpeg" /><Relationship Id="rId1" Type="http://schemas.openxmlformats.org/officeDocument/2006/relationships/slideLayout" Target="../slideLayouts/slideLayout7.xml" /></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5.xml.rels><?xml version="1.0" encoding="UTF-8" standalone="yes"?>
<Relationships xmlns="http://schemas.openxmlformats.org/package/2006/relationships"><Relationship Id="rId3" Type="http://schemas.openxmlformats.org/officeDocument/2006/relationships/image" Target="../media/image24.jpeg" /><Relationship Id="rId2" Type="http://schemas.openxmlformats.org/officeDocument/2006/relationships/image" Target="../media/image23.jpeg" /><Relationship Id="rId1" Type="http://schemas.openxmlformats.org/officeDocument/2006/relationships/slideLayout" Target="../slideLayouts/slideLayout7.xml" /><Relationship Id="rId5" Type="http://schemas.openxmlformats.org/officeDocument/2006/relationships/image" Target="../media/image26.jpeg" /><Relationship Id="rId4" Type="http://schemas.openxmlformats.org/officeDocument/2006/relationships/image" Target="../media/image25.jpeg" /></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8.xml.rels><?xml version="1.0" encoding="UTF-8" standalone="yes"?>
<Relationships xmlns="http://schemas.openxmlformats.org/package/2006/relationships"><Relationship Id="rId2" Type="http://schemas.openxmlformats.org/officeDocument/2006/relationships/image" Target="../media/image27.png" /><Relationship Id="rId1" Type="http://schemas.openxmlformats.org/officeDocument/2006/relationships/slideLayout" Target="../slideLayouts/slideLayout2.xml" /></Relationships>
</file>

<file path=ppt/slides/_rels/slide29.xml.rels><?xml version="1.0" encoding="UTF-8" standalone="yes"?>
<Relationships xmlns="http://schemas.openxmlformats.org/package/2006/relationships"><Relationship Id="rId2" Type="http://schemas.openxmlformats.org/officeDocument/2006/relationships/image" Target="../media/image28.png" /><Relationship Id="rId1" Type="http://schemas.openxmlformats.org/officeDocument/2006/relationships/slideLayout" Target="../slideLayouts/slideLayout6.xml" /></Relationships>
</file>

<file path=ppt/slides/_rels/slide3.xml.rels><?xml version="1.0" encoding="UTF-8" standalone="yes"?>
<Relationships xmlns="http://schemas.openxmlformats.org/package/2006/relationships"><Relationship Id="rId3" Type="http://schemas.openxmlformats.org/officeDocument/2006/relationships/image" Target="../media/image3.jpeg" /><Relationship Id="rId2" Type="http://schemas.openxmlformats.org/officeDocument/2006/relationships/image" Target="../media/image2.jpeg" /><Relationship Id="rId1" Type="http://schemas.openxmlformats.org/officeDocument/2006/relationships/slideLayout" Target="../slideLayouts/slideLayout6.xml" /></Relationships>
</file>

<file path=ppt/slides/_rels/slide30.xml.rels><?xml version="1.0" encoding="UTF-8" standalone="yes"?>
<Relationships xmlns="http://schemas.openxmlformats.org/package/2006/relationships"><Relationship Id="rId2" Type="http://schemas.openxmlformats.org/officeDocument/2006/relationships/image" Target="../media/image29.jpeg" /><Relationship Id="rId1" Type="http://schemas.openxmlformats.org/officeDocument/2006/relationships/slideLayout" Target="../slideLayouts/slideLayout2.xml" /></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4.xml.rels><?xml version="1.0" encoding="UTF-8" standalone="yes"?>
<Relationships xmlns="http://schemas.openxmlformats.org/package/2006/relationships"><Relationship Id="rId3" Type="http://schemas.openxmlformats.org/officeDocument/2006/relationships/image" Target="../media/image31.jpeg" /><Relationship Id="rId2" Type="http://schemas.openxmlformats.org/officeDocument/2006/relationships/image" Target="../media/image30.png" /><Relationship Id="rId1" Type="http://schemas.openxmlformats.org/officeDocument/2006/relationships/slideLayout" Target="../slideLayouts/slideLayout6.xml" /></Relationships>
</file>

<file path=ppt/slides/_rels/slide35.xml.rels><?xml version="1.0" encoding="UTF-8" standalone="yes"?>
<Relationships xmlns="http://schemas.openxmlformats.org/package/2006/relationships"><Relationship Id="rId3" Type="http://schemas.openxmlformats.org/officeDocument/2006/relationships/image" Target="../media/image33.png" /><Relationship Id="rId2" Type="http://schemas.openxmlformats.org/officeDocument/2006/relationships/image" Target="../media/image32.png" /><Relationship Id="rId1" Type="http://schemas.openxmlformats.org/officeDocument/2006/relationships/slideLayout" Target="../slideLayouts/slideLayout2.xml" /></Relationships>
</file>

<file path=ppt/slides/_rels/slide4.xml.rels><?xml version="1.0" encoding="UTF-8" standalone="yes"?>
<Relationships xmlns="http://schemas.openxmlformats.org/package/2006/relationships"><Relationship Id="rId2" Type="http://schemas.openxmlformats.org/officeDocument/2006/relationships/image" Target="../media/image4.jpeg" /><Relationship Id="rId1" Type="http://schemas.openxmlformats.org/officeDocument/2006/relationships/slideLayout" Target="../slideLayouts/slideLayout7.xml" /></Relationships>
</file>

<file path=ppt/slides/_rels/slide5.xml.rels><?xml version="1.0" encoding="UTF-8" standalone="yes"?>
<Relationships xmlns="http://schemas.openxmlformats.org/package/2006/relationships"><Relationship Id="rId2" Type="http://schemas.openxmlformats.org/officeDocument/2006/relationships/image" Target="../media/image5.jpeg" /><Relationship Id="rId1" Type="http://schemas.openxmlformats.org/officeDocument/2006/relationships/slideLayout" Target="../slideLayouts/slideLayout2.xml" /></Relationships>
</file>

<file path=ppt/slides/_rels/slide6.xml.rels><?xml version="1.0" encoding="UTF-8" standalone="yes"?>
<Relationships xmlns="http://schemas.openxmlformats.org/package/2006/relationships"><Relationship Id="rId2" Type="http://schemas.openxmlformats.org/officeDocument/2006/relationships/image" Target="../media/image6.jpeg" /><Relationship Id="rId1" Type="http://schemas.openxmlformats.org/officeDocument/2006/relationships/slideLayout" Target="../slideLayouts/slideLayout7.xml" /></Relationships>
</file>

<file path=ppt/slides/_rels/slide7.xml.rels><?xml version="1.0" encoding="UTF-8" standalone="yes"?>
<Relationships xmlns="http://schemas.openxmlformats.org/package/2006/relationships"><Relationship Id="rId2" Type="http://schemas.openxmlformats.org/officeDocument/2006/relationships/image" Target="../media/image7.png" /><Relationship Id="rId1" Type="http://schemas.openxmlformats.org/officeDocument/2006/relationships/slideLayout" Target="../slideLayouts/slideLayout2.xml" /></Relationships>
</file>

<file path=ppt/slides/_rels/slide8.xml.rels><?xml version="1.0" encoding="UTF-8" standalone="yes"?>
<Relationships xmlns="http://schemas.openxmlformats.org/package/2006/relationships"><Relationship Id="rId2" Type="http://schemas.openxmlformats.org/officeDocument/2006/relationships/image" Target="../media/image8.jpeg" /><Relationship Id="rId1" Type="http://schemas.openxmlformats.org/officeDocument/2006/relationships/slideLayout" Target="../slideLayouts/slideLayout2.xml" /></Relationships>
</file>

<file path=ppt/slides/_rels/slide9.xml.rels><?xml version="1.0" encoding="UTF-8" standalone="yes"?>
<Relationships xmlns="http://schemas.openxmlformats.org/package/2006/relationships"><Relationship Id="rId3" Type="http://schemas.openxmlformats.org/officeDocument/2006/relationships/image" Target="../media/image10.jpeg" /><Relationship Id="rId2" Type="http://schemas.openxmlformats.org/officeDocument/2006/relationships/image" Target="../media/image9.jpeg" /><Relationship Id="rId1" Type="http://schemas.openxmlformats.org/officeDocument/2006/relationships/slideLayout" Target="../slideLayouts/slideLayout7.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752FD7-76EF-4EBF-8807-5A08A9C8EA09}"/>
              </a:ext>
            </a:extLst>
          </p:cNvPr>
          <p:cNvSpPr>
            <a:spLocks noGrp="1"/>
          </p:cNvSpPr>
          <p:nvPr>
            <p:ph type="ctrTitle"/>
          </p:nvPr>
        </p:nvSpPr>
        <p:spPr/>
        <p:txBody>
          <a:bodyPr/>
          <a:lstStyle/>
          <a:p>
            <a:r>
              <a:rPr lang="en-US" dirty="0"/>
              <a:t>Endocrine system-I.</a:t>
            </a:r>
            <a:br>
              <a:rPr lang="en-US" dirty="0"/>
            </a:br>
            <a:r>
              <a:rPr lang="en-US" dirty="0"/>
              <a:t>Thyroid gland pathology.</a:t>
            </a:r>
          </a:p>
        </p:txBody>
      </p:sp>
      <p:sp>
        <p:nvSpPr>
          <p:cNvPr id="3" name="Subtitle 2">
            <a:extLst>
              <a:ext uri="{FF2B5EF4-FFF2-40B4-BE49-F238E27FC236}">
                <a16:creationId xmlns:a16="http://schemas.microsoft.com/office/drawing/2014/main" id="{F4C8D8C1-1062-49B2-BB56-D9F8E5DA6EB6}"/>
              </a:ext>
            </a:extLst>
          </p:cNvPr>
          <p:cNvSpPr>
            <a:spLocks noGrp="1"/>
          </p:cNvSpPr>
          <p:nvPr>
            <p:ph type="subTitle" idx="1"/>
          </p:nvPr>
        </p:nvSpPr>
        <p:spPr>
          <a:xfrm>
            <a:off x="1765724" y="4481032"/>
            <a:ext cx="8673427" cy="1322587"/>
          </a:xfrm>
        </p:spPr>
        <p:txBody>
          <a:bodyPr/>
          <a:lstStyle/>
          <a:p>
            <a:pPr algn="r"/>
            <a:r>
              <a:rPr lang="en-US" dirty="0"/>
              <a:t>Dr. </a:t>
            </a:r>
            <a:r>
              <a:rPr lang="en-US" dirty="0" err="1"/>
              <a:t>Eman</a:t>
            </a:r>
            <a:r>
              <a:rPr lang="en-US" dirty="0"/>
              <a:t> </a:t>
            </a:r>
            <a:r>
              <a:rPr lang="en-US" dirty="0" err="1"/>
              <a:t>Krieshan</a:t>
            </a:r>
            <a:r>
              <a:rPr lang="en-US" dirty="0"/>
              <a:t>, M.D.</a:t>
            </a:r>
          </a:p>
          <a:p>
            <a:pPr algn="r"/>
            <a:r>
              <a:rPr lang="en-US" dirty="0"/>
              <a:t>10-5-2023</a:t>
            </a:r>
          </a:p>
        </p:txBody>
      </p:sp>
    </p:spTree>
    <p:extLst>
      <p:ext uri="{BB962C8B-B14F-4D97-AF65-F5344CB8AC3E}">
        <p14:creationId xmlns:p14="http://schemas.microsoft.com/office/powerpoint/2010/main" val="42628684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5589" y="2349925"/>
            <a:ext cx="3642022" cy="2456442"/>
          </a:xfrm>
        </p:spPr>
        <p:txBody>
          <a:bodyPr>
            <a:normAutofit/>
          </a:bodyPr>
          <a:lstStyle/>
          <a:p>
            <a:r>
              <a:rPr lang="en-US" sz="3200" dirty="0"/>
              <a:t>2. HYPOTHYROIDISM</a:t>
            </a:r>
          </a:p>
        </p:txBody>
      </p:sp>
      <p:sp>
        <p:nvSpPr>
          <p:cNvPr id="3" name="Content Placeholder 2"/>
          <p:cNvSpPr>
            <a:spLocks noGrp="1"/>
          </p:cNvSpPr>
          <p:nvPr>
            <p:ph idx="1"/>
          </p:nvPr>
        </p:nvSpPr>
        <p:spPr>
          <a:xfrm>
            <a:off x="4931726" y="0"/>
            <a:ext cx="6281873" cy="5248622"/>
          </a:xfrm>
        </p:spPr>
        <p:txBody>
          <a:bodyPr/>
          <a:lstStyle/>
          <a:p>
            <a:r>
              <a:rPr lang="en-US" dirty="0"/>
              <a:t>Hypothyroidism is caused by structural or functional derangements that interfere with thyroid hormone production.</a:t>
            </a:r>
          </a:p>
          <a:p>
            <a:endParaRPr lang="en-US" dirty="0"/>
          </a:p>
          <a:p>
            <a:endParaRPr lang="en-US" dirty="0"/>
          </a:p>
          <a:p>
            <a:endParaRPr lang="en-US" dirty="0"/>
          </a:p>
        </p:txBody>
      </p:sp>
      <p:pic>
        <p:nvPicPr>
          <p:cNvPr id="4" name="Picture 3"/>
          <p:cNvPicPr>
            <a:picLocks noChangeAspect="1"/>
          </p:cNvPicPr>
          <p:nvPr/>
        </p:nvPicPr>
        <p:blipFill rotWithShape="1">
          <a:blip r:embed="rId2"/>
          <a:srcRect l="51261" t="43894" r="20087" b="24567"/>
          <a:stretch/>
        </p:blipFill>
        <p:spPr>
          <a:xfrm>
            <a:off x="5349739" y="2988338"/>
            <a:ext cx="5445845" cy="3370259"/>
          </a:xfrm>
          <a:prstGeom prst="rect">
            <a:avLst/>
          </a:prstGeom>
        </p:spPr>
      </p:pic>
    </p:spTree>
    <p:extLst>
      <p:ext uri="{BB962C8B-B14F-4D97-AF65-F5344CB8AC3E}">
        <p14:creationId xmlns:p14="http://schemas.microsoft.com/office/powerpoint/2010/main" val="19209817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See the source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1589"/>
            <a:ext cx="6889588" cy="6889589"/>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See the source image"/>
          <p:cNvPicPr>
            <a:picLocks noChangeAspect="1" noChangeArrowheads="1"/>
          </p:cNvPicPr>
          <p:nvPr/>
        </p:nvPicPr>
        <p:blipFill rotWithShape="1">
          <a:blip r:embed="rId3">
            <a:extLst>
              <a:ext uri="{28A0092B-C50C-407E-A947-70E740481C1C}">
                <a14:useLocalDpi xmlns:a14="http://schemas.microsoft.com/office/drawing/2010/main" val="0"/>
              </a:ext>
            </a:extLst>
          </a:blip>
          <a:srcRect l="57234" t="29417" r="8859" b="12332"/>
          <a:stretch/>
        </p:blipFill>
        <p:spPr bwMode="auto">
          <a:xfrm>
            <a:off x="8719929" y="1637413"/>
            <a:ext cx="2756453" cy="35515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03184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CRETINISM</a:t>
            </a:r>
          </a:p>
        </p:txBody>
      </p:sp>
      <p:sp>
        <p:nvSpPr>
          <p:cNvPr id="3" name="Content Placeholder 2"/>
          <p:cNvSpPr>
            <a:spLocks noGrp="1"/>
          </p:cNvSpPr>
          <p:nvPr>
            <p:ph idx="1"/>
          </p:nvPr>
        </p:nvSpPr>
        <p:spPr/>
        <p:txBody>
          <a:bodyPr/>
          <a:lstStyle/>
          <a:p>
            <a:r>
              <a:rPr lang="en-US" dirty="0"/>
              <a:t>Cretinism refers to hypothyroidism developing in infancy or early childhood. </a:t>
            </a:r>
          </a:p>
          <a:p>
            <a:r>
              <a:rPr lang="en-US" dirty="0"/>
              <a:t>common in areas of the world where dietary iodine deficiency is endemic.</a:t>
            </a:r>
          </a:p>
          <a:p>
            <a:r>
              <a:rPr lang="en-US" dirty="0"/>
              <a:t>Clinical features:</a:t>
            </a:r>
          </a:p>
          <a:p>
            <a:pPr>
              <a:buFont typeface="Wingdings" panose="05000000000000000000" pitchFamily="2" charset="2"/>
              <a:buChar char="ü"/>
            </a:pPr>
            <a:r>
              <a:rPr lang="en-US" dirty="0"/>
              <a:t>impaired development of the skeletal system and central nervous system.</a:t>
            </a:r>
          </a:p>
          <a:p>
            <a:pPr>
              <a:buFont typeface="Wingdings" panose="05000000000000000000" pitchFamily="2" charset="2"/>
              <a:buChar char="ü"/>
            </a:pPr>
            <a:r>
              <a:rPr lang="en-US" dirty="0"/>
              <a:t>severe mental retardation.</a:t>
            </a:r>
          </a:p>
          <a:p>
            <a:pPr>
              <a:buFont typeface="Wingdings" panose="05000000000000000000" pitchFamily="2" charset="2"/>
              <a:buChar char="ü"/>
            </a:pPr>
            <a:r>
              <a:rPr lang="en-US" dirty="0"/>
              <a:t>short stature.</a:t>
            </a:r>
          </a:p>
          <a:p>
            <a:pPr>
              <a:buFont typeface="Wingdings" panose="05000000000000000000" pitchFamily="2" charset="2"/>
              <a:buChar char="ü"/>
            </a:pPr>
            <a:r>
              <a:rPr lang="en-US" dirty="0"/>
              <a:t>coarse facial features, a protruding tongue.</a:t>
            </a:r>
          </a:p>
          <a:p>
            <a:pPr>
              <a:buFont typeface="Wingdings" panose="05000000000000000000" pitchFamily="2" charset="2"/>
              <a:buChar char="ü"/>
            </a:pPr>
            <a:r>
              <a:rPr lang="en-US" dirty="0"/>
              <a:t>umbilical hernia</a:t>
            </a:r>
          </a:p>
        </p:txBody>
      </p:sp>
      <p:pic>
        <p:nvPicPr>
          <p:cNvPr id="11266" name="Picture 2" descr="See the source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45207" y="4061376"/>
            <a:ext cx="1885950" cy="28098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40327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ar-SA" dirty="0">
                <a:latin typeface="Tahoma" pitchFamily="34" charset="0"/>
                <a:cs typeface="Tahoma" pitchFamily="34" charset="0"/>
              </a:rPr>
              <a:t>Autoimmune thyroiditis.</a:t>
            </a:r>
            <a:endParaRPr lang="en-US" dirty="0"/>
          </a:p>
        </p:txBody>
      </p:sp>
      <p:sp>
        <p:nvSpPr>
          <p:cNvPr id="3" name="Content Placeholder 2"/>
          <p:cNvSpPr>
            <a:spLocks noGrp="1"/>
          </p:cNvSpPr>
          <p:nvPr>
            <p:ph idx="1"/>
          </p:nvPr>
        </p:nvSpPr>
        <p:spPr/>
        <p:txBody>
          <a:bodyPr/>
          <a:lstStyle/>
          <a:p>
            <a:r>
              <a:rPr lang="en-US" b="1" u="sng" dirty="0">
                <a:solidFill>
                  <a:schemeClr val="accent2">
                    <a:lumMod val="75000"/>
                  </a:schemeClr>
                </a:solidFill>
              </a:rPr>
              <a:t>1. HASHIMOTO’s THYROIDITIS :</a:t>
            </a:r>
          </a:p>
          <a:p>
            <a:pPr>
              <a:buFont typeface="Wingdings" panose="05000000000000000000" pitchFamily="2" charset="2"/>
              <a:buChar char="ü"/>
            </a:pPr>
            <a:r>
              <a:rPr lang="en-US" altLang="en-US" dirty="0">
                <a:solidFill>
                  <a:schemeClr val="accent2">
                    <a:lumMod val="75000"/>
                  </a:schemeClr>
                </a:solidFill>
                <a:latin typeface="Tahoma" pitchFamily="34" charset="0"/>
                <a:cs typeface="Times New Roman" pitchFamily="18" charset="0"/>
              </a:rPr>
              <a:t>Autoimmune disease characterized by progressive destruction of thyroid tissue</a:t>
            </a:r>
          </a:p>
          <a:p>
            <a:pPr>
              <a:buFont typeface="Wingdings" panose="05000000000000000000" pitchFamily="2" charset="2"/>
              <a:buChar char="ü"/>
            </a:pPr>
            <a:r>
              <a:rPr lang="en-US" altLang="en-US" dirty="0">
                <a:solidFill>
                  <a:schemeClr val="accent2">
                    <a:lumMod val="75000"/>
                  </a:schemeClr>
                </a:solidFill>
                <a:latin typeface="Tahoma" pitchFamily="34" charset="0"/>
                <a:cs typeface="Times New Roman" pitchFamily="18" charset="0"/>
              </a:rPr>
              <a:t>Commonest type of thyroiditis</a:t>
            </a:r>
          </a:p>
          <a:p>
            <a:pPr>
              <a:buFont typeface="Wingdings" panose="05000000000000000000" pitchFamily="2" charset="2"/>
              <a:buChar char="ü"/>
            </a:pPr>
            <a:r>
              <a:rPr lang="en-US" altLang="en-US" dirty="0">
                <a:solidFill>
                  <a:schemeClr val="accent2">
                    <a:lumMod val="75000"/>
                  </a:schemeClr>
                </a:solidFill>
                <a:latin typeface="Tahoma" pitchFamily="34" charset="0"/>
                <a:cs typeface="Times New Roman" pitchFamily="18" charset="0"/>
              </a:rPr>
              <a:t>Commonest cause of hypothyroidism in areas</a:t>
            </a:r>
          </a:p>
          <a:p>
            <a:pPr marL="0" indent="0">
              <a:buNone/>
            </a:pPr>
            <a:r>
              <a:rPr lang="en-US" altLang="en-US" dirty="0">
                <a:solidFill>
                  <a:schemeClr val="accent2">
                    <a:lumMod val="75000"/>
                  </a:schemeClr>
                </a:solidFill>
                <a:latin typeface="Tahoma" pitchFamily="34" charset="0"/>
                <a:cs typeface="Times New Roman" pitchFamily="18" charset="0"/>
              </a:rPr>
              <a:t>   of sufficient iodine levels</a:t>
            </a:r>
          </a:p>
          <a:p>
            <a:pPr>
              <a:buFont typeface="Wingdings" panose="05000000000000000000" pitchFamily="2" charset="2"/>
              <a:buChar char="ü"/>
            </a:pPr>
            <a:r>
              <a:rPr lang="en-US" altLang="en-US" dirty="0">
                <a:solidFill>
                  <a:schemeClr val="accent2">
                    <a:lumMod val="75000"/>
                  </a:schemeClr>
                </a:solidFill>
                <a:latin typeface="Tahoma" pitchFamily="34" charset="0"/>
                <a:cs typeface="Times New Roman" pitchFamily="18" charset="0"/>
              </a:rPr>
              <a:t>F:M = 10-20 :1, 45-65 yrs.</a:t>
            </a:r>
          </a:p>
          <a:p>
            <a:pPr marL="228600" lvl="1">
              <a:spcBef>
                <a:spcPts val="1000"/>
              </a:spcBef>
              <a:buFont typeface="Wingdings" panose="05000000000000000000" pitchFamily="2" charset="2"/>
              <a:buChar char="ü"/>
            </a:pPr>
            <a:r>
              <a:rPr lang="en-US" altLang="en-US" dirty="0">
                <a:solidFill>
                  <a:schemeClr val="accent2">
                    <a:lumMod val="75000"/>
                  </a:schemeClr>
                </a:solidFill>
                <a:latin typeface="Tahoma" pitchFamily="34" charset="0"/>
                <a:cs typeface="Times New Roman" pitchFamily="18" charset="0"/>
              </a:rPr>
              <a:t>Patient presented with </a:t>
            </a:r>
            <a:r>
              <a:rPr lang="en-US" altLang="en-US" dirty="0">
                <a:solidFill>
                  <a:schemeClr val="accent2">
                    <a:lumMod val="75000"/>
                  </a:schemeClr>
                </a:solidFill>
                <a:latin typeface="Tahoma" pitchFamily="34" charset="0"/>
                <a:cs typeface="Tahoma" pitchFamily="34" charset="0"/>
              </a:rPr>
              <a:t>Painless symmetrical diffuse goiter</a:t>
            </a:r>
            <a:endParaRPr lang="en-US" altLang="ar-SA" dirty="0">
              <a:solidFill>
                <a:schemeClr val="accent2">
                  <a:lumMod val="75000"/>
                </a:schemeClr>
              </a:solidFill>
              <a:latin typeface="Tahoma" pitchFamily="34" charset="0"/>
              <a:cs typeface="Tahoma" pitchFamily="34" charset="0"/>
            </a:endParaRPr>
          </a:p>
          <a:p>
            <a:pPr>
              <a:buFont typeface="Wingdings" panose="05000000000000000000" pitchFamily="2" charset="2"/>
              <a:buChar char="ü"/>
            </a:pPr>
            <a:endParaRPr lang="en-US" dirty="0">
              <a:solidFill>
                <a:schemeClr val="accent2">
                  <a:lumMod val="75000"/>
                </a:schemeClr>
              </a:solidFill>
            </a:endParaRPr>
          </a:p>
        </p:txBody>
      </p:sp>
    </p:spTree>
    <p:extLst>
      <p:ext uri="{BB962C8B-B14F-4D97-AF65-F5344CB8AC3E}">
        <p14:creationId xmlns:p14="http://schemas.microsoft.com/office/powerpoint/2010/main" val="3774256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tLang="en-US" dirty="0"/>
              <a:t>Hashimoto…</a:t>
            </a:r>
            <a:br>
              <a:rPr lang="en-US" altLang="en-US" dirty="0"/>
            </a:br>
            <a:r>
              <a:rPr lang="en-US" altLang="en-US" dirty="0"/>
              <a:t>Pathogenesis</a:t>
            </a:r>
            <a:br>
              <a:rPr lang="en-US" altLang="en-US" dirty="0"/>
            </a:br>
            <a:br>
              <a:rPr lang="en-US" altLang="en-US" dirty="0"/>
            </a:br>
            <a:endParaRPr lang="en-US" dirty="0"/>
          </a:p>
        </p:txBody>
      </p:sp>
      <p:pic>
        <p:nvPicPr>
          <p:cNvPr id="4" name="Content Placeholder 1"/>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4902895" y="1357122"/>
            <a:ext cx="6855296" cy="4442048"/>
          </a:xfrm>
        </p:spPr>
      </p:pic>
      <p:sp>
        <p:nvSpPr>
          <p:cNvPr id="5" name="Rectangle 4"/>
          <p:cNvSpPr/>
          <p:nvPr/>
        </p:nvSpPr>
        <p:spPr>
          <a:xfrm>
            <a:off x="9348591" y="5936717"/>
            <a:ext cx="3089753" cy="646331"/>
          </a:xfrm>
          <a:prstGeom prst="rect">
            <a:avLst/>
          </a:prstGeom>
        </p:spPr>
        <p:txBody>
          <a:bodyPr wrap="square">
            <a:spAutoFit/>
          </a:bodyPr>
          <a:lstStyle/>
          <a:p>
            <a:pPr marL="285750" indent="-285750">
              <a:buFont typeface="Wingdings" panose="05000000000000000000" pitchFamily="2" charset="2"/>
              <a:buChar char="Ø"/>
            </a:pPr>
            <a:r>
              <a:rPr lang="en-US" dirty="0">
                <a:solidFill>
                  <a:schemeClr val="accent2">
                    <a:lumMod val="75000"/>
                  </a:schemeClr>
                </a:solidFill>
              </a:rPr>
              <a:t>Anti thyroglobulin</a:t>
            </a:r>
          </a:p>
          <a:p>
            <a:pPr marL="342900" indent="-342900">
              <a:buFont typeface="Wingdings" panose="05000000000000000000" pitchFamily="2" charset="2"/>
              <a:buChar char="Ø"/>
            </a:pPr>
            <a:r>
              <a:rPr lang="en-US" dirty="0">
                <a:solidFill>
                  <a:schemeClr val="accent2">
                    <a:lumMod val="75000"/>
                  </a:schemeClr>
                </a:solidFill>
              </a:rPr>
              <a:t>antithyroid peroxidase </a:t>
            </a:r>
          </a:p>
        </p:txBody>
      </p:sp>
      <p:sp>
        <p:nvSpPr>
          <p:cNvPr id="6" name="Down Arrow 5"/>
          <p:cNvSpPr/>
          <p:nvPr/>
        </p:nvSpPr>
        <p:spPr>
          <a:xfrm>
            <a:off x="10333973" y="5561556"/>
            <a:ext cx="162838" cy="36325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805025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Morphology </a:t>
            </a:r>
          </a:p>
        </p:txBody>
      </p:sp>
      <p:pic>
        <p:nvPicPr>
          <p:cNvPr id="5" name="Picture 4"/>
          <p:cNvPicPr>
            <a:picLocks noChangeAspect="1"/>
          </p:cNvPicPr>
          <p:nvPr/>
        </p:nvPicPr>
        <p:blipFill rotWithShape="1">
          <a:blip r:embed="rId2"/>
          <a:srcRect l="41359" t="15453" r="42621" b="59732"/>
          <a:stretch/>
        </p:blipFill>
        <p:spPr>
          <a:xfrm>
            <a:off x="5852160" y="2442213"/>
            <a:ext cx="4689566" cy="4099885"/>
          </a:xfrm>
          <a:prstGeom prst="rect">
            <a:avLst/>
          </a:prstGeom>
        </p:spPr>
      </p:pic>
      <p:sp>
        <p:nvSpPr>
          <p:cNvPr id="6" name="Rectangle 5"/>
          <p:cNvSpPr/>
          <p:nvPr/>
        </p:nvSpPr>
        <p:spPr>
          <a:xfrm>
            <a:off x="5033555" y="1263972"/>
            <a:ext cx="6096000" cy="646331"/>
          </a:xfrm>
          <a:prstGeom prst="rect">
            <a:avLst/>
          </a:prstGeom>
        </p:spPr>
        <p:txBody>
          <a:bodyPr>
            <a:spAutoFit/>
          </a:bodyPr>
          <a:lstStyle/>
          <a:p>
            <a:r>
              <a:rPr lang="en-US" altLang="ar-SA" dirty="0">
                <a:latin typeface="Tahoma" pitchFamily="34" charset="0"/>
                <a:cs typeface="Tahoma" pitchFamily="34" charset="0"/>
              </a:rPr>
              <a:t>Gland is a smooth pale goiter, minimally nodular, well demarcated.</a:t>
            </a:r>
          </a:p>
        </p:txBody>
      </p:sp>
    </p:spTree>
    <p:extLst>
      <p:ext uri="{BB962C8B-B14F-4D97-AF65-F5344CB8AC3E}">
        <p14:creationId xmlns:p14="http://schemas.microsoft.com/office/powerpoint/2010/main" val="34671417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Microscopic</a:t>
            </a:r>
            <a:br>
              <a:rPr lang="en-US" dirty="0"/>
            </a:br>
            <a:endParaRPr lang="en-US" dirty="0"/>
          </a:p>
        </p:txBody>
      </p:sp>
      <p:sp>
        <p:nvSpPr>
          <p:cNvPr id="3" name="Content Placeholder 2"/>
          <p:cNvSpPr>
            <a:spLocks noGrp="1"/>
          </p:cNvSpPr>
          <p:nvPr>
            <p:ph idx="1"/>
          </p:nvPr>
        </p:nvSpPr>
        <p:spPr>
          <a:xfrm>
            <a:off x="5157636" y="-555352"/>
            <a:ext cx="6281873" cy="5248622"/>
          </a:xfrm>
        </p:spPr>
        <p:txBody>
          <a:bodyPr/>
          <a:lstStyle/>
          <a:p>
            <a:r>
              <a:rPr lang="en-US" dirty="0">
                <a:latin typeface="+mj-lt"/>
              </a:rPr>
              <a:t>Dense infiltration by lymphocytes &amp;  plasma  cells</a:t>
            </a:r>
          </a:p>
          <a:p>
            <a:r>
              <a:rPr lang="en-US" dirty="0">
                <a:latin typeface="+mj-lt"/>
              </a:rPr>
              <a:t>    Formation of lymphoid follicles, with germinal centers</a:t>
            </a:r>
          </a:p>
          <a:p>
            <a:r>
              <a:rPr lang="en-US" dirty="0">
                <a:latin typeface="+mj-lt"/>
              </a:rPr>
              <a:t>     Presence of </a:t>
            </a:r>
            <a:r>
              <a:rPr lang="en-US" u="sng" dirty="0">
                <a:latin typeface="+mj-lt"/>
              </a:rPr>
              <a:t>HURTHLE CELLS</a:t>
            </a:r>
          </a:p>
          <a:p>
            <a:endParaRPr lang="en-US" dirty="0">
              <a:latin typeface="+mj-lt"/>
            </a:endParaRPr>
          </a:p>
        </p:txBody>
      </p:sp>
      <p:pic>
        <p:nvPicPr>
          <p:cNvPr id="4" name="Picture 3"/>
          <p:cNvPicPr>
            <a:picLocks noChangeAspect="1"/>
          </p:cNvPicPr>
          <p:nvPr/>
        </p:nvPicPr>
        <p:blipFill rotWithShape="1">
          <a:blip r:embed="rId2"/>
          <a:srcRect l="24030" t="16339" r="25068" b="18482"/>
          <a:stretch/>
        </p:blipFill>
        <p:spPr>
          <a:xfrm>
            <a:off x="4820702" y="2863705"/>
            <a:ext cx="3421961" cy="2463543"/>
          </a:xfrm>
          <a:prstGeom prst="rect">
            <a:avLst/>
          </a:prstGeom>
        </p:spPr>
      </p:pic>
      <p:pic>
        <p:nvPicPr>
          <p:cNvPr id="5" name="Picture 4"/>
          <p:cNvPicPr>
            <a:picLocks noChangeAspect="1"/>
          </p:cNvPicPr>
          <p:nvPr/>
        </p:nvPicPr>
        <p:blipFill rotWithShape="1">
          <a:blip r:embed="rId3"/>
          <a:srcRect l="16099" t="14554" r="32899" b="19910"/>
          <a:stretch/>
        </p:blipFill>
        <p:spPr>
          <a:xfrm>
            <a:off x="8345419" y="4062549"/>
            <a:ext cx="3792819" cy="2740088"/>
          </a:xfrm>
          <a:prstGeom prst="rect">
            <a:avLst/>
          </a:prstGeom>
        </p:spPr>
      </p:pic>
    </p:spTree>
    <p:extLst>
      <p:ext uri="{BB962C8B-B14F-4D97-AF65-F5344CB8AC3E}">
        <p14:creationId xmlns:p14="http://schemas.microsoft.com/office/powerpoint/2010/main" val="12205402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 De Quervain Thyroiditis</a:t>
            </a:r>
          </a:p>
        </p:txBody>
      </p:sp>
      <p:sp>
        <p:nvSpPr>
          <p:cNvPr id="3" name="Content Placeholder 2"/>
          <p:cNvSpPr>
            <a:spLocks noGrp="1"/>
          </p:cNvSpPr>
          <p:nvPr>
            <p:ph idx="1"/>
          </p:nvPr>
        </p:nvSpPr>
        <p:spPr/>
        <p:txBody>
          <a:bodyPr>
            <a:normAutofit/>
          </a:bodyPr>
          <a:lstStyle/>
          <a:p>
            <a:r>
              <a:rPr lang="en-US" sz="2400" dirty="0">
                <a:latin typeface="+mj-lt"/>
              </a:rPr>
              <a:t>Also called subacute </a:t>
            </a:r>
            <a:r>
              <a:rPr lang="en-US" sz="2400" u="sng" dirty="0">
                <a:latin typeface="+mj-lt"/>
              </a:rPr>
              <a:t>granulomatous</a:t>
            </a:r>
            <a:r>
              <a:rPr lang="en-US" sz="2400" dirty="0">
                <a:latin typeface="+mj-lt"/>
              </a:rPr>
              <a:t> thyroiditis .</a:t>
            </a:r>
          </a:p>
          <a:p>
            <a:pPr>
              <a:lnSpc>
                <a:spcPct val="90000"/>
              </a:lnSpc>
            </a:pPr>
            <a:r>
              <a:rPr lang="en-US" altLang="ar-SA" sz="2400" dirty="0">
                <a:latin typeface="+mj-lt"/>
                <a:cs typeface="Tahoma" pitchFamily="34" charset="0"/>
              </a:rPr>
              <a:t>Middle aged , more in females. Viral etiology ?</a:t>
            </a:r>
          </a:p>
          <a:p>
            <a:pPr>
              <a:lnSpc>
                <a:spcPct val="90000"/>
              </a:lnSpc>
            </a:pPr>
            <a:r>
              <a:rPr lang="en-US" altLang="ar-SA" sz="2400" dirty="0">
                <a:latin typeface="+mj-lt"/>
                <a:cs typeface="Tahoma" pitchFamily="34" charset="0"/>
              </a:rPr>
              <a:t> Self-limited (6-8w)</a:t>
            </a:r>
          </a:p>
          <a:p>
            <a:pPr>
              <a:lnSpc>
                <a:spcPct val="90000"/>
              </a:lnSpc>
            </a:pPr>
            <a:r>
              <a:rPr lang="en-US" altLang="ar-SA" sz="2400" dirty="0">
                <a:latin typeface="+mj-lt"/>
                <a:cs typeface="Tahoma" pitchFamily="34" charset="0"/>
              </a:rPr>
              <a:t> Acute onset of pain in the neck , fever, </a:t>
            </a:r>
          </a:p>
          <a:p>
            <a:pPr>
              <a:lnSpc>
                <a:spcPct val="90000"/>
              </a:lnSpc>
              <a:buNone/>
            </a:pPr>
            <a:r>
              <a:rPr lang="en-US" altLang="ar-SA" sz="2400" dirty="0">
                <a:latin typeface="+mj-lt"/>
                <a:cs typeface="Tahoma" pitchFamily="34" charset="0"/>
                <a:sym typeface="Symbol" pitchFamily="18" charset="2"/>
              </a:rPr>
              <a:t>    ESR,</a:t>
            </a:r>
            <a:r>
              <a:rPr lang="en-US" altLang="ar-SA" sz="2400" dirty="0">
                <a:latin typeface="+mj-lt"/>
                <a:cs typeface="Tahoma" pitchFamily="34" charset="0"/>
              </a:rPr>
              <a:t> </a:t>
            </a:r>
            <a:r>
              <a:rPr lang="en-US" altLang="ar-SA" sz="2400" dirty="0">
                <a:latin typeface="+mj-lt"/>
                <a:cs typeface="Tahoma" pitchFamily="34" charset="0"/>
                <a:sym typeface="Symbol" pitchFamily="18" charset="2"/>
              </a:rPr>
              <a:t></a:t>
            </a:r>
            <a:r>
              <a:rPr lang="en-US" altLang="ar-SA" sz="2400" dirty="0">
                <a:latin typeface="+mj-lt"/>
                <a:cs typeface="Tahoma" pitchFamily="34" charset="0"/>
              </a:rPr>
              <a:t> </a:t>
            </a:r>
            <a:r>
              <a:rPr lang="en-US" altLang="ar-SA" sz="2400" dirty="0">
                <a:latin typeface="+mj-lt"/>
                <a:cs typeface="Tahoma" pitchFamily="34" charset="0"/>
                <a:sym typeface="Symbol" pitchFamily="18" charset="2"/>
              </a:rPr>
              <a:t>WBC</a:t>
            </a:r>
          </a:p>
          <a:p>
            <a:pPr>
              <a:lnSpc>
                <a:spcPct val="90000"/>
              </a:lnSpc>
            </a:pPr>
            <a:r>
              <a:rPr lang="en-US" altLang="ar-SA" sz="2400" dirty="0">
                <a:latin typeface="+mj-lt"/>
                <a:cs typeface="Tahoma" pitchFamily="34" charset="0"/>
                <a:sym typeface="Symbol" pitchFamily="18" charset="2"/>
              </a:rPr>
              <a:t>Transient  thyrotoxicosis.</a:t>
            </a:r>
          </a:p>
          <a:p>
            <a:endParaRPr lang="en-US" sz="2400" dirty="0">
              <a:latin typeface="+mj-lt"/>
            </a:endParaRPr>
          </a:p>
        </p:txBody>
      </p:sp>
    </p:spTree>
    <p:extLst>
      <p:ext uri="{BB962C8B-B14F-4D97-AF65-F5344CB8AC3E}">
        <p14:creationId xmlns:p14="http://schemas.microsoft.com/office/powerpoint/2010/main" val="40697762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Morphology</a:t>
            </a:r>
            <a:br>
              <a:rPr lang="en-US" dirty="0"/>
            </a:br>
            <a:endParaRPr lang="en-US" dirty="0"/>
          </a:p>
        </p:txBody>
      </p:sp>
      <p:sp>
        <p:nvSpPr>
          <p:cNvPr id="3" name="Content Placeholder 2"/>
          <p:cNvSpPr>
            <a:spLocks noGrp="1"/>
          </p:cNvSpPr>
          <p:nvPr>
            <p:ph idx="1"/>
          </p:nvPr>
        </p:nvSpPr>
        <p:spPr>
          <a:xfrm>
            <a:off x="4372476" y="1107986"/>
            <a:ext cx="7743546" cy="5248622"/>
          </a:xfrm>
        </p:spPr>
        <p:txBody>
          <a:bodyPr>
            <a:normAutofit/>
          </a:bodyPr>
          <a:lstStyle/>
          <a:p>
            <a:pPr lvl="1">
              <a:lnSpc>
                <a:spcPct val="90000"/>
              </a:lnSpc>
            </a:pPr>
            <a:r>
              <a:rPr lang="en-US" altLang="ar-SA" sz="2000" dirty="0">
                <a:latin typeface="Tahoma" pitchFamily="34" charset="0"/>
                <a:cs typeface="Tahoma" pitchFamily="34" charset="0"/>
                <a:sym typeface="Symbol" pitchFamily="18" charset="2"/>
              </a:rPr>
              <a:t>Destruction of acini leads to mixed inflammatory infiltrate.</a:t>
            </a:r>
          </a:p>
          <a:p>
            <a:pPr lvl="1">
              <a:lnSpc>
                <a:spcPct val="90000"/>
              </a:lnSpc>
            </a:pPr>
            <a:endParaRPr lang="en-US" altLang="ar-SA" sz="2000" dirty="0">
              <a:latin typeface="Tahoma" pitchFamily="34" charset="0"/>
              <a:cs typeface="Tahoma" pitchFamily="34" charset="0"/>
              <a:sym typeface="Symbol" pitchFamily="18" charset="2"/>
            </a:endParaRPr>
          </a:p>
          <a:p>
            <a:pPr lvl="1">
              <a:lnSpc>
                <a:spcPct val="90000"/>
              </a:lnSpc>
            </a:pPr>
            <a:r>
              <a:rPr lang="en-US" altLang="ar-SA" sz="2000" dirty="0">
                <a:latin typeface="Tahoma" pitchFamily="34" charset="0"/>
                <a:cs typeface="Tahoma" pitchFamily="34" charset="0"/>
                <a:sym typeface="Symbol" pitchFamily="18" charset="2"/>
              </a:rPr>
              <a:t> Neutrophils , Macrophages &amp; Giant cells &amp; </a:t>
            </a:r>
          </a:p>
          <a:p>
            <a:pPr lvl="1">
              <a:lnSpc>
                <a:spcPct val="90000"/>
              </a:lnSpc>
              <a:buNone/>
            </a:pPr>
            <a:r>
              <a:rPr lang="en-US" altLang="ar-SA" sz="2000" dirty="0">
                <a:latin typeface="Tahoma" pitchFamily="34" charset="0"/>
                <a:cs typeface="Times New Roman" pitchFamily="18" charset="0"/>
                <a:sym typeface="Symbol" pitchFamily="18" charset="2"/>
              </a:rPr>
              <a:t>   formation of g</a:t>
            </a:r>
            <a:r>
              <a:rPr lang="en-US" altLang="ar-SA" sz="2000" dirty="0">
                <a:latin typeface="Tahoma" pitchFamily="34" charset="0"/>
                <a:cs typeface="Tahoma" pitchFamily="34" charset="0"/>
                <a:sym typeface="Symbol" pitchFamily="18" charset="2"/>
              </a:rPr>
              <a:t>ranulomas.</a:t>
            </a:r>
          </a:p>
          <a:p>
            <a:pPr lvl="1">
              <a:lnSpc>
                <a:spcPct val="90000"/>
              </a:lnSpc>
              <a:buNone/>
            </a:pPr>
            <a:endParaRPr lang="en-US" altLang="ar-SA" sz="2000" dirty="0">
              <a:latin typeface="Tahoma" pitchFamily="34" charset="0"/>
              <a:cs typeface="Tahoma" pitchFamily="34" charset="0"/>
              <a:sym typeface="Symbol" pitchFamily="18" charset="2"/>
            </a:endParaRPr>
          </a:p>
          <a:p>
            <a:pPr lvl="1">
              <a:lnSpc>
                <a:spcPct val="90000"/>
              </a:lnSpc>
              <a:buNone/>
            </a:pPr>
            <a:endParaRPr lang="en-US" altLang="ar-SA" sz="2000" dirty="0">
              <a:latin typeface="Tahoma" pitchFamily="34" charset="0"/>
              <a:cs typeface="Tahoma" pitchFamily="34" charset="0"/>
              <a:sym typeface="Symbol" pitchFamily="18" charset="2"/>
            </a:endParaRPr>
          </a:p>
          <a:p>
            <a:pPr lvl="1">
              <a:lnSpc>
                <a:spcPct val="90000"/>
              </a:lnSpc>
              <a:buNone/>
            </a:pPr>
            <a:endParaRPr lang="en-US" altLang="ar-SA" sz="2000" dirty="0">
              <a:latin typeface="Tahoma" pitchFamily="34" charset="0"/>
              <a:cs typeface="Tahoma" pitchFamily="34" charset="0"/>
              <a:sym typeface="Symbol" pitchFamily="18" charset="2"/>
            </a:endParaRPr>
          </a:p>
          <a:p>
            <a:pPr lvl="1">
              <a:lnSpc>
                <a:spcPct val="90000"/>
              </a:lnSpc>
              <a:buNone/>
            </a:pPr>
            <a:endParaRPr lang="en-US" altLang="ar-SA" sz="2000" dirty="0">
              <a:latin typeface="Tahoma" pitchFamily="34" charset="0"/>
              <a:cs typeface="Tahoma" pitchFamily="34" charset="0"/>
              <a:sym typeface="Symbol" pitchFamily="18" charset="2"/>
            </a:endParaRPr>
          </a:p>
          <a:p>
            <a:pPr lvl="1">
              <a:lnSpc>
                <a:spcPct val="90000"/>
              </a:lnSpc>
              <a:buNone/>
            </a:pPr>
            <a:endParaRPr lang="en-US" altLang="ar-SA" sz="2000" dirty="0">
              <a:latin typeface="Tahoma" pitchFamily="34" charset="0"/>
              <a:cs typeface="Tahoma" pitchFamily="34" charset="0"/>
              <a:sym typeface="Symbol" pitchFamily="18" charset="2"/>
            </a:endParaRPr>
          </a:p>
          <a:p>
            <a:pPr lvl="1">
              <a:lnSpc>
                <a:spcPct val="90000"/>
              </a:lnSpc>
              <a:buNone/>
            </a:pPr>
            <a:endParaRPr lang="en-US" altLang="ar-SA" sz="2000" dirty="0">
              <a:latin typeface="Tahoma" pitchFamily="34" charset="0"/>
              <a:cs typeface="Tahoma" pitchFamily="34" charset="0"/>
              <a:sym typeface="Symbol" pitchFamily="18" charset="2"/>
            </a:endParaRPr>
          </a:p>
          <a:p>
            <a:pPr lvl="1">
              <a:lnSpc>
                <a:spcPct val="90000"/>
              </a:lnSpc>
              <a:buNone/>
            </a:pPr>
            <a:endParaRPr lang="en-US" altLang="ar-SA" sz="2000" dirty="0">
              <a:latin typeface="Tahoma" pitchFamily="34" charset="0"/>
              <a:cs typeface="Tahoma" pitchFamily="34" charset="0"/>
              <a:sym typeface="Symbol" pitchFamily="18" charset="2"/>
            </a:endParaRPr>
          </a:p>
          <a:p>
            <a:pPr lvl="1">
              <a:lnSpc>
                <a:spcPct val="90000"/>
              </a:lnSpc>
              <a:buNone/>
            </a:pPr>
            <a:endParaRPr lang="en-US" altLang="ar-SA" sz="2000" dirty="0">
              <a:latin typeface="Tahoma" pitchFamily="34" charset="0"/>
              <a:cs typeface="Tahoma" pitchFamily="34" charset="0"/>
              <a:sym typeface="Symbol" pitchFamily="18" charset="2"/>
            </a:endParaRPr>
          </a:p>
          <a:p>
            <a:pPr lvl="1">
              <a:lnSpc>
                <a:spcPct val="90000"/>
              </a:lnSpc>
              <a:buNone/>
            </a:pPr>
            <a:endParaRPr lang="en-US" altLang="ar-SA" sz="2000" dirty="0">
              <a:latin typeface="Tahoma" pitchFamily="34" charset="0"/>
              <a:cs typeface="Tahoma" pitchFamily="34" charset="0"/>
              <a:sym typeface="Symbol" pitchFamily="18" charset="2"/>
            </a:endParaRPr>
          </a:p>
          <a:p>
            <a:pPr lvl="1">
              <a:lnSpc>
                <a:spcPct val="90000"/>
              </a:lnSpc>
              <a:buNone/>
            </a:pPr>
            <a:endParaRPr lang="en-US" altLang="ar-SA" sz="2000" dirty="0">
              <a:latin typeface="Tahoma" pitchFamily="34" charset="0"/>
              <a:cs typeface="Tahoma" pitchFamily="34" charset="0"/>
              <a:sym typeface="Symbol" pitchFamily="18" charset="2"/>
            </a:endParaRPr>
          </a:p>
        </p:txBody>
      </p:sp>
      <p:pic>
        <p:nvPicPr>
          <p:cNvPr id="4" name="Picture 3"/>
          <p:cNvPicPr>
            <a:picLocks noChangeAspect="1"/>
          </p:cNvPicPr>
          <p:nvPr/>
        </p:nvPicPr>
        <p:blipFill rotWithShape="1">
          <a:blip r:embed="rId2"/>
          <a:srcRect l="23629" t="16339" r="24566" b="14375"/>
          <a:stretch/>
        </p:blipFill>
        <p:spPr>
          <a:xfrm>
            <a:off x="4387610" y="3905794"/>
            <a:ext cx="3856639" cy="2899954"/>
          </a:xfrm>
          <a:prstGeom prst="rect">
            <a:avLst/>
          </a:prstGeom>
        </p:spPr>
      </p:pic>
      <p:pic>
        <p:nvPicPr>
          <p:cNvPr id="5" name="Picture 4"/>
          <p:cNvPicPr>
            <a:picLocks noChangeAspect="1"/>
          </p:cNvPicPr>
          <p:nvPr/>
        </p:nvPicPr>
        <p:blipFill rotWithShape="1">
          <a:blip r:embed="rId3"/>
          <a:srcRect l="23529" t="15088" r="24466" b="12947"/>
          <a:stretch/>
        </p:blipFill>
        <p:spPr>
          <a:xfrm>
            <a:off x="8259383" y="3853543"/>
            <a:ext cx="3861807" cy="3004457"/>
          </a:xfrm>
          <a:prstGeom prst="rect">
            <a:avLst/>
          </a:prstGeom>
        </p:spPr>
      </p:pic>
    </p:spTree>
    <p:extLst>
      <p:ext uri="{BB962C8B-B14F-4D97-AF65-F5344CB8AC3E}">
        <p14:creationId xmlns:p14="http://schemas.microsoft.com/office/powerpoint/2010/main" val="22269043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3.</a:t>
            </a:r>
            <a:r>
              <a:rPr lang="en-US" altLang="en-US" sz="3200" dirty="0">
                <a:latin typeface="Tahoma" pitchFamily="34" charset="0"/>
                <a:cs typeface="Tahoma" pitchFamily="34" charset="0"/>
              </a:rPr>
              <a:t> </a:t>
            </a:r>
            <a:r>
              <a:rPr lang="en-US" altLang="en-US" sz="2800" dirty="0">
                <a:latin typeface="Tahoma" pitchFamily="34" charset="0"/>
                <a:cs typeface="Tahoma" pitchFamily="34" charset="0"/>
              </a:rPr>
              <a:t>SUBACUTE LYMPHOCYTIC THYROIDITIS : (Silent)</a:t>
            </a:r>
            <a:endParaRPr lang="en-US" sz="2800" dirty="0"/>
          </a:p>
        </p:txBody>
      </p:sp>
      <p:sp>
        <p:nvSpPr>
          <p:cNvPr id="3" name="Content Placeholder 2"/>
          <p:cNvSpPr>
            <a:spLocks noGrp="1"/>
          </p:cNvSpPr>
          <p:nvPr>
            <p:ph idx="1"/>
          </p:nvPr>
        </p:nvSpPr>
        <p:spPr/>
        <p:txBody>
          <a:bodyPr>
            <a:normAutofit/>
          </a:bodyPr>
          <a:lstStyle/>
          <a:p>
            <a:r>
              <a:rPr lang="en-US" altLang="ar-SA" sz="2400" dirty="0">
                <a:latin typeface="Tahoma" pitchFamily="34" charset="0"/>
                <a:cs typeface="Tahoma" pitchFamily="34" charset="0"/>
                <a:sym typeface="Symbol" pitchFamily="18" charset="2"/>
              </a:rPr>
              <a:t>Middle aged females &amp; post partum patients</a:t>
            </a:r>
          </a:p>
          <a:p>
            <a:r>
              <a:rPr lang="en-US" altLang="ar-SA" sz="2400" dirty="0">
                <a:latin typeface="Tahoma" pitchFamily="34" charset="0"/>
                <a:cs typeface="Tahoma" pitchFamily="34" charset="0"/>
                <a:sym typeface="Symbol" pitchFamily="18" charset="2"/>
              </a:rPr>
              <a:t>Probably autoimmune with circulating AB.</a:t>
            </a:r>
          </a:p>
          <a:p>
            <a:r>
              <a:rPr lang="en-US" altLang="ar-SA" sz="2400" dirty="0">
                <a:latin typeface="Tahoma" pitchFamily="34" charset="0"/>
                <a:cs typeface="Tahoma" pitchFamily="34" charset="0"/>
                <a:sym typeface="Symbol" pitchFamily="18" charset="2"/>
              </a:rPr>
              <a:t>May recur in subsequent pregnancies</a:t>
            </a:r>
          </a:p>
          <a:p>
            <a:r>
              <a:rPr lang="en-US" altLang="ar-SA" sz="2400" dirty="0">
                <a:latin typeface="Tahoma" pitchFamily="34" charset="0"/>
                <a:cs typeface="Tahoma" pitchFamily="34" charset="0"/>
                <a:sym typeface="Symbol" pitchFamily="18" charset="2"/>
              </a:rPr>
              <a:t>May progress to hypothyroidism</a:t>
            </a:r>
          </a:p>
        </p:txBody>
      </p:sp>
    </p:spTree>
    <p:extLst>
      <p:ext uri="{BB962C8B-B14F-4D97-AF65-F5344CB8AC3E}">
        <p14:creationId xmlns:p14="http://schemas.microsoft.com/office/powerpoint/2010/main" val="29889600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3955" y="2349925"/>
            <a:ext cx="3773656" cy="2600898"/>
          </a:xfrm>
        </p:spPr>
        <p:txBody>
          <a:bodyPr/>
          <a:lstStyle/>
          <a:p>
            <a:r>
              <a:rPr lang="en-US" dirty="0"/>
              <a:t>Thyroid. Anatomy.</a:t>
            </a:r>
          </a:p>
        </p:txBody>
      </p:sp>
      <p:pic>
        <p:nvPicPr>
          <p:cNvPr id="1026" name="Picture 2" descr="The Thyroid Gland - Location - Blood Supply - TeachMeAnatom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66451" y="1684796"/>
            <a:ext cx="5373354" cy="39311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51418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Morphology</a:t>
            </a:r>
          </a:p>
        </p:txBody>
      </p:sp>
      <p:sp>
        <p:nvSpPr>
          <p:cNvPr id="3" name="Rectangle 2"/>
          <p:cNvSpPr/>
          <p:nvPr/>
        </p:nvSpPr>
        <p:spPr>
          <a:xfrm>
            <a:off x="4833825" y="909461"/>
            <a:ext cx="7093131" cy="1938992"/>
          </a:xfrm>
          <a:prstGeom prst="rect">
            <a:avLst/>
          </a:prstGeom>
        </p:spPr>
        <p:txBody>
          <a:bodyPr wrap="square">
            <a:spAutoFit/>
          </a:bodyPr>
          <a:lstStyle/>
          <a:p>
            <a:pPr fontAlgn="base">
              <a:buFont typeface="Arial" panose="020B0604020202020204" pitchFamily="34" charset="0"/>
              <a:buChar char="•"/>
            </a:pPr>
            <a:r>
              <a:rPr lang="en-US" sz="2400" dirty="0">
                <a:solidFill>
                  <a:srgbClr val="000000"/>
                </a:solidFill>
                <a:latin typeface="Arial" panose="020B0604020202020204" pitchFamily="34" charset="0"/>
              </a:rPr>
              <a:t>Preserved lobular pattern with follicular destruction.</a:t>
            </a:r>
          </a:p>
          <a:p>
            <a:pPr fontAlgn="base">
              <a:buFont typeface="Arial" panose="020B0604020202020204" pitchFamily="34" charset="0"/>
              <a:buChar char="•"/>
            </a:pPr>
            <a:r>
              <a:rPr lang="en-US" sz="2400" dirty="0">
                <a:solidFill>
                  <a:srgbClr val="000000"/>
                </a:solidFill>
                <a:latin typeface="Arial" panose="020B0604020202020204" pitchFamily="34" charset="0"/>
              </a:rPr>
              <a:t>variable lymphocytic infiltrate.</a:t>
            </a:r>
          </a:p>
          <a:p>
            <a:pPr fontAlgn="base">
              <a:buFont typeface="Arial" panose="020B0604020202020204" pitchFamily="34" charset="0"/>
              <a:buChar char="•"/>
            </a:pPr>
            <a:r>
              <a:rPr lang="en-US" sz="2400" dirty="0">
                <a:solidFill>
                  <a:srgbClr val="000000"/>
                </a:solidFill>
                <a:latin typeface="Arial" panose="020B0604020202020204" pitchFamily="34" charset="0"/>
              </a:rPr>
              <a:t>rare / no </a:t>
            </a:r>
            <a:r>
              <a:rPr lang="en-US" sz="2400" dirty="0" err="1">
                <a:solidFill>
                  <a:srgbClr val="000000"/>
                </a:solidFill>
                <a:latin typeface="Arial" panose="020B0604020202020204" pitchFamily="34" charset="0"/>
              </a:rPr>
              <a:t>oncocytic</a:t>
            </a:r>
            <a:r>
              <a:rPr lang="en-US" sz="2400" dirty="0">
                <a:solidFill>
                  <a:srgbClr val="000000"/>
                </a:solidFill>
                <a:latin typeface="Arial" panose="020B0604020202020204" pitchFamily="34" charset="0"/>
              </a:rPr>
              <a:t> change.</a:t>
            </a:r>
          </a:p>
          <a:p>
            <a:pPr fontAlgn="base">
              <a:buFont typeface="Arial" panose="020B0604020202020204" pitchFamily="34" charset="0"/>
              <a:buChar char="•"/>
            </a:pPr>
            <a:r>
              <a:rPr lang="en-US" sz="2400" dirty="0">
                <a:solidFill>
                  <a:srgbClr val="000000"/>
                </a:solidFill>
                <a:latin typeface="Arial" panose="020B0604020202020204" pitchFamily="34" charset="0"/>
              </a:rPr>
              <a:t> no / focal fibrosis</a:t>
            </a:r>
            <a:endParaRPr lang="en-US" sz="2400" b="0" i="0" dirty="0">
              <a:solidFill>
                <a:srgbClr val="000000"/>
              </a:solidFill>
              <a:effectLst/>
              <a:latin typeface="Arial" panose="020B0604020202020204" pitchFamily="34" charset="0"/>
            </a:endParaRPr>
          </a:p>
        </p:txBody>
      </p:sp>
      <p:pic>
        <p:nvPicPr>
          <p:cNvPr id="1026" name="Picture 2" descr="See the source image"/>
          <p:cNvPicPr>
            <a:picLocks noChangeAspect="1" noChangeArrowheads="1"/>
          </p:cNvPicPr>
          <p:nvPr/>
        </p:nvPicPr>
        <p:blipFill rotWithShape="1">
          <a:blip r:embed="rId2">
            <a:extLst>
              <a:ext uri="{28A0092B-C50C-407E-A947-70E740481C1C}">
                <a14:useLocalDpi xmlns:a14="http://schemas.microsoft.com/office/drawing/2010/main" val="0"/>
              </a:ext>
            </a:extLst>
          </a:blip>
          <a:srcRect l="47772"/>
          <a:stretch/>
        </p:blipFill>
        <p:spPr bwMode="auto">
          <a:xfrm>
            <a:off x="6966404" y="3316818"/>
            <a:ext cx="4228465" cy="3314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14226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4. Reidel’s Thyroiditis</a:t>
            </a:r>
          </a:p>
        </p:txBody>
      </p:sp>
      <p:sp>
        <p:nvSpPr>
          <p:cNvPr id="3" name="Content Placeholder 2"/>
          <p:cNvSpPr>
            <a:spLocks noGrp="1"/>
          </p:cNvSpPr>
          <p:nvPr>
            <p:ph idx="1"/>
          </p:nvPr>
        </p:nvSpPr>
        <p:spPr/>
        <p:txBody>
          <a:bodyPr>
            <a:normAutofit/>
          </a:bodyPr>
          <a:lstStyle/>
          <a:p>
            <a:pPr fontAlgn="base"/>
            <a:r>
              <a:rPr lang="en-US" sz="2400" dirty="0">
                <a:latin typeface="+mj-lt"/>
              </a:rPr>
              <a:t>Densely fibrotic inflammatory process involving thyroid gland and adjacent neck tissue.</a:t>
            </a:r>
          </a:p>
          <a:p>
            <a:pPr fontAlgn="base"/>
            <a:r>
              <a:rPr lang="en-US" sz="2400" dirty="0">
                <a:latin typeface="+mj-lt"/>
              </a:rPr>
              <a:t>65% have antithyroid antibodies</a:t>
            </a:r>
          </a:p>
          <a:p>
            <a:pPr fontAlgn="base"/>
            <a:r>
              <a:rPr lang="en-US" sz="2400" dirty="0">
                <a:latin typeface="+mj-lt"/>
              </a:rPr>
              <a:t>Clinically resembles carcinoma.</a:t>
            </a:r>
          </a:p>
        </p:txBody>
      </p:sp>
    </p:spTree>
    <p:extLst>
      <p:ext uri="{BB962C8B-B14F-4D97-AF65-F5344CB8AC3E}">
        <p14:creationId xmlns:p14="http://schemas.microsoft.com/office/powerpoint/2010/main" val="8834872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1" descr="Riedel's thyroiditi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56217" y="1763485"/>
            <a:ext cx="5225143" cy="39188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346171" y="2704294"/>
            <a:ext cx="6096000" cy="707886"/>
          </a:xfrm>
          <a:prstGeom prst="rect">
            <a:avLst/>
          </a:prstGeom>
        </p:spPr>
        <p:txBody>
          <a:bodyPr>
            <a:spAutoFit/>
          </a:bodyPr>
          <a:lstStyle/>
          <a:p>
            <a:r>
              <a:rPr lang="en-US" sz="2000" dirty="0">
                <a:solidFill>
                  <a:srgbClr val="000000"/>
                </a:solidFill>
                <a:latin typeface="Arial" panose="020B0604020202020204" pitchFamily="34" charset="0"/>
              </a:rPr>
              <a:t>Follicles are obliterated or compressed </a:t>
            </a:r>
          </a:p>
          <a:p>
            <a:r>
              <a:rPr lang="en-US" sz="2000" dirty="0">
                <a:solidFill>
                  <a:srgbClr val="000000"/>
                </a:solidFill>
                <a:latin typeface="Arial" panose="020B0604020202020204" pitchFamily="34" charset="0"/>
              </a:rPr>
              <a:t>by extensive dense fibrous tissue</a:t>
            </a:r>
            <a:endParaRPr lang="en-US" sz="2000" dirty="0"/>
          </a:p>
        </p:txBody>
      </p:sp>
      <p:sp>
        <p:nvSpPr>
          <p:cNvPr id="4" name="Rectangle 3"/>
          <p:cNvSpPr/>
          <p:nvPr/>
        </p:nvSpPr>
        <p:spPr>
          <a:xfrm>
            <a:off x="346171" y="550706"/>
            <a:ext cx="4837607" cy="1754326"/>
          </a:xfrm>
          <a:prstGeom prst="rect">
            <a:avLst/>
          </a:prstGeom>
          <a:noFill/>
        </p:spPr>
        <p:txBody>
          <a:bodyPr wrap="none" lIns="91440" tIns="45720" rIns="91440" bIns="45720">
            <a:spAutoFit/>
          </a:bodyPr>
          <a:lstStyle/>
          <a:p>
            <a:pPr algn="ctr"/>
            <a:r>
              <a:rPr lang="en-US" sz="54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**Morphology</a:t>
            </a:r>
          </a:p>
          <a:p>
            <a:pPr algn="ctr"/>
            <a:endParaRPr lang="en-US" sz="54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spTree>
    <p:extLst>
      <p:ext uri="{BB962C8B-B14F-4D97-AF65-F5344CB8AC3E}">
        <p14:creationId xmlns:p14="http://schemas.microsoft.com/office/powerpoint/2010/main" val="7321324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5. </a:t>
            </a:r>
            <a:r>
              <a:rPr lang="en-US" altLang="en-US" b="1" dirty="0"/>
              <a:t>GRAVE’S DISEASE .</a:t>
            </a:r>
            <a:endParaRPr lang="en-US" dirty="0"/>
          </a:p>
        </p:txBody>
      </p:sp>
      <p:sp>
        <p:nvSpPr>
          <p:cNvPr id="3" name="Content Placeholder 2"/>
          <p:cNvSpPr>
            <a:spLocks noGrp="1"/>
          </p:cNvSpPr>
          <p:nvPr>
            <p:ph idx="1"/>
          </p:nvPr>
        </p:nvSpPr>
        <p:spPr/>
        <p:txBody>
          <a:bodyPr>
            <a:normAutofit fontScale="85000" lnSpcReduction="10000"/>
          </a:bodyPr>
          <a:lstStyle/>
          <a:p>
            <a:pPr>
              <a:buNone/>
            </a:pPr>
            <a:endParaRPr lang="en-US" altLang="ar-SA" sz="2000" dirty="0">
              <a:latin typeface="Times New Roman" pitchFamily="18" charset="0"/>
              <a:cs typeface="Times New Roman" pitchFamily="18" charset="0"/>
            </a:endParaRPr>
          </a:p>
          <a:p>
            <a:r>
              <a:rPr lang="en-US" altLang="ar-SA" sz="2000" dirty="0">
                <a:latin typeface="Tahoma" pitchFamily="34" charset="0"/>
                <a:cs typeface="Tahoma" pitchFamily="34" charset="0"/>
              </a:rPr>
              <a:t>Autoimmune disease characterized by hyperthyroidism due to circulating autoantibodies against thyrotropin (TSH receptor) that activates the receptor, leading to increased thyroid hormone synthesis and secretion and growth of the thyroid gland</a:t>
            </a:r>
          </a:p>
          <a:p>
            <a:endParaRPr lang="en-US" altLang="ar-SA" sz="2000" dirty="0">
              <a:latin typeface="Tahoma" pitchFamily="34" charset="0"/>
              <a:cs typeface="Tahoma" pitchFamily="34" charset="0"/>
            </a:endParaRPr>
          </a:p>
          <a:p>
            <a:r>
              <a:rPr lang="en-US" altLang="ar-SA" sz="2000" dirty="0">
                <a:latin typeface="Tahoma" pitchFamily="34" charset="0"/>
                <a:cs typeface="Tahoma" pitchFamily="34" charset="0"/>
              </a:rPr>
              <a:t>Commonest cause of endogenous hyperthyroidism</a:t>
            </a:r>
          </a:p>
          <a:p>
            <a:r>
              <a:rPr lang="en-US" altLang="ar-SA" sz="2000" dirty="0">
                <a:latin typeface="Tahoma" pitchFamily="34" charset="0"/>
                <a:cs typeface="Tahoma" pitchFamily="34" charset="0"/>
              </a:rPr>
              <a:t>Age 20- 40 y.</a:t>
            </a:r>
          </a:p>
          <a:p>
            <a:r>
              <a:rPr lang="en-US" altLang="ar-SA" sz="2000" dirty="0">
                <a:latin typeface="Tahoma" pitchFamily="34" charset="0"/>
                <a:cs typeface="Tahoma" pitchFamily="34" charset="0"/>
              </a:rPr>
              <a:t>M: F ratio is 1: 7</a:t>
            </a:r>
          </a:p>
          <a:p>
            <a:r>
              <a:rPr lang="en-US" altLang="ar-SA" sz="2000" dirty="0">
                <a:latin typeface="Tahoma" pitchFamily="34" charset="0"/>
                <a:cs typeface="Tahoma" pitchFamily="34" charset="0"/>
              </a:rPr>
              <a:t>More common in western races</a:t>
            </a:r>
          </a:p>
          <a:p>
            <a:pPr>
              <a:buNone/>
            </a:pPr>
            <a:r>
              <a:rPr lang="en-US" altLang="en-US" sz="2000" dirty="0">
                <a:latin typeface="Times New Roman" pitchFamily="18" charset="0"/>
                <a:cs typeface="Times New Roman" pitchFamily="18" charset="0"/>
              </a:rPr>
              <a:t>               </a:t>
            </a:r>
            <a:endParaRPr lang="en-US" altLang="en-US" sz="2000" dirty="0">
              <a:solidFill>
                <a:srgbClr val="FFFF66"/>
              </a:solidFill>
              <a:latin typeface="Times New Roman" pitchFamily="18" charset="0"/>
              <a:cs typeface="Times New Roman" pitchFamily="18" charset="0"/>
            </a:endParaRPr>
          </a:p>
          <a:p>
            <a:pPr>
              <a:buNone/>
            </a:pPr>
            <a:r>
              <a:rPr lang="en-US" altLang="en-US" sz="2000" dirty="0">
                <a:solidFill>
                  <a:srgbClr val="FFFF66"/>
                </a:solidFill>
                <a:latin typeface="Times New Roman" pitchFamily="18" charset="0"/>
                <a:cs typeface="Times New Roman" pitchFamily="18" charset="0"/>
                <a:sym typeface="Symbol" pitchFamily="18" charset="2"/>
              </a:rPr>
              <a:t>        </a:t>
            </a:r>
          </a:p>
          <a:p>
            <a:pPr>
              <a:buNone/>
            </a:pPr>
            <a:r>
              <a:rPr lang="en-US" altLang="en-US" sz="2000" b="1" dirty="0"/>
              <a:t>        </a:t>
            </a:r>
          </a:p>
          <a:p>
            <a:pPr>
              <a:buNone/>
            </a:pPr>
            <a:endParaRPr lang="en-US" altLang="en-US" sz="2000" b="1" u="sng" dirty="0"/>
          </a:p>
        </p:txBody>
      </p:sp>
    </p:spTree>
    <p:extLst>
      <p:ext uri="{BB962C8B-B14F-4D97-AF65-F5344CB8AC3E}">
        <p14:creationId xmlns:p14="http://schemas.microsoft.com/office/powerpoint/2010/main" val="15083084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Associated with…</a:t>
            </a:r>
          </a:p>
        </p:txBody>
      </p:sp>
      <p:sp>
        <p:nvSpPr>
          <p:cNvPr id="3" name="Content Placeholder 2"/>
          <p:cNvSpPr>
            <a:spLocks noGrp="1"/>
          </p:cNvSpPr>
          <p:nvPr>
            <p:ph idx="1"/>
          </p:nvPr>
        </p:nvSpPr>
        <p:spPr/>
        <p:txBody>
          <a:bodyPr>
            <a:normAutofit/>
          </a:bodyPr>
          <a:lstStyle/>
          <a:p>
            <a:r>
              <a:rPr lang="en-US" sz="2400" dirty="0">
                <a:latin typeface="+mj-lt"/>
              </a:rPr>
              <a:t>diffuse goiter.</a:t>
            </a:r>
          </a:p>
          <a:p>
            <a:r>
              <a:rPr lang="en-US" sz="2400" dirty="0">
                <a:latin typeface="+mj-lt"/>
              </a:rPr>
              <a:t>infiltrative ophthalmopathy .</a:t>
            </a:r>
          </a:p>
          <a:p>
            <a:r>
              <a:rPr lang="en-US" sz="2400" dirty="0">
                <a:latin typeface="+mj-lt"/>
              </a:rPr>
              <a:t>infiltrative dermopathy, including:</a:t>
            </a:r>
          </a:p>
          <a:p>
            <a:pPr>
              <a:buFont typeface="Wingdings" panose="05000000000000000000" pitchFamily="2" charset="2"/>
              <a:buChar char="q"/>
            </a:pPr>
            <a:r>
              <a:rPr lang="en-US" sz="2400" dirty="0">
                <a:latin typeface="+mj-lt"/>
              </a:rPr>
              <a:t> pretibial myxedema .</a:t>
            </a:r>
          </a:p>
          <a:p>
            <a:pPr>
              <a:buFont typeface="Wingdings" panose="05000000000000000000" pitchFamily="2" charset="2"/>
              <a:buChar char="q"/>
            </a:pPr>
            <a:r>
              <a:rPr lang="en-US" sz="2400" dirty="0">
                <a:latin typeface="+mj-lt"/>
              </a:rPr>
              <a:t> thyroid acropachy (extremity swelling, clubbing of fingers and toes due to periosteal new bone formation)</a:t>
            </a:r>
          </a:p>
        </p:txBody>
      </p:sp>
    </p:spTree>
    <p:extLst>
      <p:ext uri="{BB962C8B-B14F-4D97-AF65-F5344CB8AC3E}">
        <p14:creationId xmlns:p14="http://schemas.microsoft.com/office/powerpoint/2010/main" val="20550622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See the source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3404" y="1088888"/>
            <a:ext cx="3366802" cy="2451146"/>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See the source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6712" y="1043168"/>
            <a:ext cx="3650387" cy="2496866"/>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See the source ima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15805" y="1043168"/>
            <a:ext cx="3332207" cy="2776840"/>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See the source imag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55885" y="4145848"/>
            <a:ext cx="3541214" cy="23194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6039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Diagnosis</a:t>
            </a:r>
            <a:endParaRPr lang="en-US" dirty="0"/>
          </a:p>
        </p:txBody>
      </p:sp>
      <p:sp>
        <p:nvSpPr>
          <p:cNvPr id="3" name="Content Placeholder 2"/>
          <p:cNvSpPr>
            <a:spLocks noGrp="1"/>
          </p:cNvSpPr>
          <p:nvPr>
            <p:ph idx="1"/>
          </p:nvPr>
        </p:nvSpPr>
        <p:spPr/>
        <p:txBody>
          <a:bodyPr>
            <a:normAutofit/>
          </a:bodyPr>
          <a:lstStyle/>
          <a:p>
            <a:r>
              <a:rPr lang="en-US" sz="2000" dirty="0">
                <a:latin typeface="+mj-lt"/>
              </a:rPr>
              <a:t>clinically by symptoms.</a:t>
            </a:r>
          </a:p>
          <a:p>
            <a:r>
              <a:rPr lang="en-US" sz="2000" dirty="0">
                <a:latin typeface="+mj-lt"/>
              </a:rPr>
              <a:t>presence of laboratory markers of hyperthyroidism.</a:t>
            </a:r>
          </a:p>
          <a:p>
            <a:pPr marL="0" indent="0">
              <a:buNone/>
            </a:pPr>
            <a:r>
              <a:rPr lang="en-US" sz="2000" dirty="0">
                <a:latin typeface="+mj-lt"/>
              </a:rPr>
              <a:t>(Increased T3 / T4, increased uptake of radioactive iodine, decreased TSH).</a:t>
            </a:r>
          </a:p>
          <a:p>
            <a:r>
              <a:rPr lang="en-US" sz="2000" dirty="0">
                <a:latin typeface="+mj-lt"/>
              </a:rPr>
              <a:t> presence of serum anti thyrotropin antibodies.</a:t>
            </a:r>
          </a:p>
          <a:p>
            <a:pPr marL="0" indent="0">
              <a:buNone/>
            </a:pPr>
            <a:r>
              <a:rPr lang="en-US" sz="2000" dirty="0">
                <a:latin typeface="+mj-lt"/>
              </a:rPr>
              <a:t>(thyroglobulin, thyroid peroxidase, sodium iodide symporter and thyrotropin / TSH receptor).</a:t>
            </a:r>
          </a:p>
        </p:txBody>
      </p:sp>
    </p:spTree>
    <p:extLst>
      <p:ext uri="{BB962C8B-B14F-4D97-AF65-F5344CB8AC3E}">
        <p14:creationId xmlns:p14="http://schemas.microsoft.com/office/powerpoint/2010/main" val="220198686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latin typeface="Tahoma" pitchFamily="34" charset="0"/>
                <a:cs typeface="Tahoma" pitchFamily="34" charset="0"/>
              </a:rPr>
              <a:t>Pathogenesis</a:t>
            </a:r>
            <a:endParaRPr lang="en-US" dirty="0"/>
          </a:p>
        </p:txBody>
      </p:sp>
      <p:sp>
        <p:nvSpPr>
          <p:cNvPr id="3" name="Content Placeholder 2"/>
          <p:cNvSpPr>
            <a:spLocks noGrp="1"/>
          </p:cNvSpPr>
          <p:nvPr>
            <p:ph idx="1"/>
          </p:nvPr>
        </p:nvSpPr>
        <p:spPr/>
        <p:txBody>
          <a:bodyPr>
            <a:normAutofit/>
          </a:bodyPr>
          <a:lstStyle/>
          <a:p>
            <a:pPr fontAlgn="base"/>
            <a:r>
              <a:rPr lang="en-US" sz="2000" dirty="0">
                <a:latin typeface="+mj-lt"/>
              </a:rPr>
              <a:t>Exact cause is unclear.</a:t>
            </a:r>
          </a:p>
          <a:p>
            <a:pPr fontAlgn="base"/>
            <a:r>
              <a:rPr lang="en-US" sz="2000" dirty="0">
                <a:latin typeface="+mj-lt"/>
              </a:rPr>
              <a:t>It is believed to involve a combination:</a:t>
            </a:r>
          </a:p>
          <a:p>
            <a:pPr fontAlgn="base">
              <a:buFont typeface="Wingdings" panose="05000000000000000000" pitchFamily="2" charset="2"/>
              <a:buChar char="v"/>
            </a:pPr>
            <a:r>
              <a:rPr lang="en-US" sz="2000" dirty="0">
                <a:latin typeface="+mj-lt"/>
              </a:rPr>
              <a:t>Genetic (Caused by B and T cell mediated immune responses leading to production of autoantibodies to thyrotropin / TSH receptor).</a:t>
            </a:r>
          </a:p>
          <a:p>
            <a:pPr fontAlgn="base">
              <a:buFont typeface="Wingdings" panose="05000000000000000000" pitchFamily="2" charset="2"/>
              <a:buChar char="v"/>
            </a:pPr>
            <a:r>
              <a:rPr lang="en-US" sz="2000" dirty="0">
                <a:latin typeface="+mj-lt"/>
              </a:rPr>
              <a:t>environmental factors (Onset of disease may be triggered by stress, infection or giving birth).</a:t>
            </a:r>
          </a:p>
          <a:p>
            <a:pPr fontAlgn="base">
              <a:buFont typeface="Wingdings" panose="05000000000000000000" pitchFamily="2" charset="2"/>
              <a:buChar char="v"/>
            </a:pPr>
            <a:endParaRPr lang="en-US" sz="2000" dirty="0">
              <a:latin typeface="+mj-lt"/>
            </a:endParaRPr>
          </a:p>
          <a:p>
            <a:pPr fontAlgn="base"/>
            <a:r>
              <a:rPr lang="en-US" sz="2000" dirty="0">
                <a:latin typeface="+mj-lt"/>
              </a:rPr>
              <a:t>May exist with other similar diseases   e.g. SLE, Pernicious anemia, Diabetes type I, Addison’s disease.</a:t>
            </a:r>
          </a:p>
          <a:p>
            <a:pPr fontAlgn="base">
              <a:buFont typeface="Wingdings" panose="05000000000000000000" pitchFamily="2" charset="2"/>
              <a:buChar char="v"/>
            </a:pPr>
            <a:endParaRPr lang="en-US" sz="2000" dirty="0">
              <a:latin typeface="+mj-lt"/>
            </a:endParaRPr>
          </a:p>
          <a:p>
            <a:pPr fontAlgn="base">
              <a:buFont typeface="Wingdings" panose="05000000000000000000" pitchFamily="2" charset="2"/>
              <a:buChar char="v"/>
            </a:pPr>
            <a:endParaRPr lang="en-US" sz="2000" dirty="0">
              <a:latin typeface="+mj-lt"/>
            </a:endParaRPr>
          </a:p>
        </p:txBody>
      </p:sp>
    </p:spTree>
    <p:extLst>
      <p:ext uri="{BB962C8B-B14F-4D97-AF65-F5344CB8AC3E}">
        <p14:creationId xmlns:p14="http://schemas.microsoft.com/office/powerpoint/2010/main" val="10468132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latin typeface="Tahoma" pitchFamily="34" charset="0"/>
                <a:cs typeface="Tahoma" pitchFamily="34" charset="0"/>
              </a:rPr>
              <a:t>Morphology.</a:t>
            </a:r>
            <a:endParaRPr lang="en-US" dirty="0"/>
          </a:p>
        </p:txBody>
      </p:sp>
      <p:sp>
        <p:nvSpPr>
          <p:cNvPr id="3" name="Content Placeholder 2"/>
          <p:cNvSpPr>
            <a:spLocks noGrp="1"/>
          </p:cNvSpPr>
          <p:nvPr>
            <p:ph idx="1"/>
          </p:nvPr>
        </p:nvSpPr>
        <p:spPr/>
        <p:txBody>
          <a:bodyPr/>
          <a:lstStyle/>
          <a:p>
            <a:r>
              <a:rPr lang="en-US" dirty="0">
                <a:latin typeface="+mj-lt"/>
              </a:rPr>
              <a:t>Diffuse and symmetrically enlarged thyroid gland with beefy red cut surface.</a:t>
            </a:r>
          </a:p>
          <a:p>
            <a:endParaRPr lang="en-US" dirty="0">
              <a:latin typeface="+mj-lt"/>
            </a:endParaRPr>
          </a:p>
          <a:p>
            <a:endParaRPr lang="en-US" dirty="0">
              <a:latin typeface="+mj-lt"/>
            </a:endParaRPr>
          </a:p>
          <a:p>
            <a:endParaRPr lang="en-US" dirty="0">
              <a:latin typeface="+mj-lt"/>
            </a:endParaRPr>
          </a:p>
          <a:p>
            <a:endParaRPr lang="en-US" dirty="0">
              <a:latin typeface="+mj-lt"/>
            </a:endParaRPr>
          </a:p>
          <a:p>
            <a:endParaRPr lang="en-US" dirty="0">
              <a:latin typeface="+mj-lt"/>
            </a:endParaRPr>
          </a:p>
          <a:p>
            <a:endParaRPr lang="en-US" dirty="0">
              <a:latin typeface="+mj-lt"/>
            </a:endParaRPr>
          </a:p>
        </p:txBody>
      </p:sp>
      <p:pic>
        <p:nvPicPr>
          <p:cNvPr id="4" name="Picture 3"/>
          <p:cNvPicPr>
            <a:picLocks noChangeAspect="1"/>
          </p:cNvPicPr>
          <p:nvPr/>
        </p:nvPicPr>
        <p:blipFill rotWithShape="1">
          <a:blip r:embed="rId2"/>
          <a:srcRect l="20116" t="29374" r="32697" b="10090"/>
          <a:stretch/>
        </p:blipFill>
        <p:spPr>
          <a:xfrm>
            <a:off x="5878286" y="2848351"/>
            <a:ext cx="4441371" cy="3203457"/>
          </a:xfrm>
          <a:prstGeom prst="rect">
            <a:avLst/>
          </a:prstGeom>
        </p:spPr>
      </p:pic>
    </p:spTree>
    <p:extLst>
      <p:ext uri="{BB962C8B-B14F-4D97-AF65-F5344CB8AC3E}">
        <p14:creationId xmlns:p14="http://schemas.microsoft.com/office/powerpoint/2010/main" val="228593648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Histology</a:t>
            </a:r>
            <a:br>
              <a:rPr lang="en-US" dirty="0"/>
            </a:br>
            <a:endParaRPr lang="en-US" dirty="0"/>
          </a:p>
        </p:txBody>
      </p:sp>
      <p:pic>
        <p:nvPicPr>
          <p:cNvPr id="3" name="Picture 2"/>
          <p:cNvPicPr>
            <a:picLocks noChangeAspect="1"/>
          </p:cNvPicPr>
          <p:nvPr/>
        </p:nvPicPr>
        <p:blipFill rotWithShape="1">
          <a:blip r:embed="rId2"/>
          <a:srcRect l="24533" t="15982" r="25369" b="18839"/>
          <a:stretch/>
        </p:blipFill>
        <p:spPr>
          <a:xfrm>
            <a:off x="5963245" y="3127095"/>
            <a:ext cx="4591543" cy="3358544"/>
          </a:xfrm>
          <a:prstGeom prst="rect">
            <a:avLst/>
          </a:prstGeom>
        </p:spPr>
      </p:pic>
      <p:sp>
        <p:nvSpPr>
          <p:cNvPr id="4" name="Rectangle 3"/>
          <p:cNvSpPr/>
          <p:nvPr/>
        </p:nvSpPr>
        <p:spPr>
          <a:xfrm>
            <a:off x="5294334" y="984460"/>
            <a:ext cx="5548314" cy="369332"/>
          </a:xfrm>
          <a:prstGeom prst="rect">
            <a:avLst/>
          </a:prstGeom>
        </p:spPr>
        <p:txBody>
          <a:bodyPr wrap="none">
            <a:spAutoFit/>
          </a:bodyPr>
          <a:lstStyle/>
          <a:p>
            <a:pPr fontAlgn="base">
              <a:buFont typeface="Arial" panose="020B0604020202020204" pitchFamily="34" charset="0"/>
              <a:buChar char="•"/>
            </a:pPr>
            <a:r>
              <a:rPr lang="en-US" dirty="0">
                <a:solidFill>
                  <a:srgbClr val="000000"/>
                </a:solidFill>
                <a:latin typeface="Arial" panose="020B0604020202020204" pitchFamily="34" charset="0"/>
              </a:rPr>
              <a:t>Hyperplastic thyroid follicles with papillary infolding.</a:t>
            </a:r>
            <a:endParaRPr lang="en-US" b="0" i="0" dirty="0">
              <a:solidFill>
                <a:srgbClr val="000000"/>
              </a:solidFill>
              <a:effectLst/>
              <a:latin typeface="Arial" panose="020B0604020202020204" pitchFamily="34" charset="0"/>
            </a:endParaRPr>
          </a:p>
        </p:txBody>
      </p:sp>
      <p:sp>
        <p:nvSpPr>
          <p:cNvPr id="5" name="Rectangle 4"/>
          <p:cNvSpPr/>
          <p:nvPr/>
        </p:nvSpPr>
        <p:spPr>
          <a:xfrm>
            <a:off x="5294334" y="1703594"/>
            <a:ext cx="6096000" cy="646331"/>
          </a:xfrm>
          <a:prstGeom prst="rect">
            <a:avLst/>
          </a:prstGeom>
        </p:spPr>
        <p:txBody>
          <a:bodyPr>
            <a:spAutoFit/>
          </a:bodyPr>
          <a:lstStyle/>
          <a:p>
            <a:pPr fontAlgn="base">
              <a:buFont typeface="Arial" panose="020B0604020202020204" pitchFamily="34" charset="0"/>
              <a:buChar char="•"/>
            </a:pPr>
            <a:r>
              <a:rPr lang="en-US" dirty="0">
                <a:solidFill>
                  <a:srgbClr val="000000"/>
                </a:solidFill>
                <a:latin typeface="Arial" panose="020B0604020202020204" pitchFamily="34" charset="0"/>
              </a:rPr>
              <a:t>Colloid is typically decreased, when present shows peripheral scalloping</a:t>
            </a:r>
            <a:endParaRPr lang="en-US" b="0" i="0" dirty="0">
              <a:solidFill>
                <a:srgbClr val="000000"/>
              </a:solidFill>
              <a:effectLst/>
              <a:latin typeface="Arial" panose="020B0604020202020204" pitchFamily="34" charset="0"/>
            </a:endParaRPr>
          </a:p>
        </p:txBody>
      </p:sp>
    </p:spTree>
    <p:extLst>
      <p:ext uri="{BB962C8B-B14F-4D97-AF65-F5344CB8AC3E}">
        <p14:creationId xmlns:p14="http://schemas.microsoft.com/office/powerpoint/2010/main" val="4095924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Gross</a:t>
            </a:r>
            <a:br>
              <a:rPr lang="ar-JO" dirty="0"/>
            </a:br>
            <a:r>
              <a:rPr lang="en-US" dirty="0"/>
              <a:t>histology</a:t>
            </a:r>
            <a:br>
              <a:rPr lang="en-US" dirty="0"/>
            </a:br>
            <a:br>
              <a:rPr lang="en-US" dirty="0"/>
            </a:br>
            <a:endParaRPr lang="en-US" dirty="0"/>
          </a:p>
        </p:txBody>
      </p:sp>
      <p:pic>
        <p:nvPicPr>
          <p:cNvPr id="3074" name="Picture 2" descr="See the source image"/>
          <p:cNvPicPr>
            <a:picLocks noChangeAspect="1" noChangeArrowheads="1"/>
          </p:cNvPicPr>
          <p:nvPr/>
        </p:nvPicPr>
        <p:blipFill rotWithShape="1">
          <a:blip r:embed="rId2">
            <a:extLst>
              <a:ext uri="{28A0092B-C50C-407E-A947-70E740481C1C}">
                <a14:useLocalDpi xmlns:a14="http://schemas.microsoft.com/office/drawing/2010/main" val="0"/>
              </a:ext>
            </a:extLst>
          </a:blip>
          <a:srcRect l="33494" t="36488" r="2086" b="8334"/>
          <a:stretch/>
        </p:blipFill>
        <p:spPr bwMode="auto">
          <a:xfrm>
            <a:off x="6519161" y="470806"/>
            <a:ext cx="4572909" cy="293769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Thyroid Gland Histology - Thyroid (labels) - histology slide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4935" y="3548715"/>
            <a:ext cx="4427135" cy="33092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873951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3143" y="2349925"/>
            <a:ext cx="3734467" cy="2456442"/>
          </a:xfrm>
        </p:spPr>
        <p:txBody>
          <a:bodyPr/>
          <a:lstStyle/>
          <a:p>
            <a:r>
              <a:rPr lang="en-US" dirty="0"/>
              <a:t>DIFFUSE &amp; MULTINODULAR GOITRE</a:t>
            </a:r>
          </a:p>
        </p:txBody>
      </p:sp>
      <p:sp>
        <p:nvSpPr>
          <p:cNvPr id="3" name="Content Placeholder 2"/>
          <p:cNvSpPr>
            <a:spLocks noGrp="1"/>
          </p:cNvSpPr>
          <p:nvPr>
            <p:ph idx="1"/>
          </p:nvPr>
        </p:nvSpPr>
        <p:spPr/>
        <p:txBody>
          <a:bodyPr/>
          <a:lstStyle/>
          <a:p>
            <a:pPr fontAlgn="base"/>
            <a:r>
              <a:rPr lang="en-US" dirty="0">
                <a:latin typeface="+mj-lt"/>
              </a:rPr>
              <a:t>Goiter is clinical term meaning enlarged thyroid, which can be either diffuse or nodular (e.g. multinodular or solitary / dominant nodule).</a:t>
            </a:r>
          </a:p>
          <a:p>
            <a:pPr fontAlgn="base"/>
            <a:r>
              <a:rPr lang="en-US" dirty="0">
                <a:latin typeface="+mj-lt"/>
              </a:rPr>
              <a:t>Multinodular goiter: irregular enlargement of thyroid gland due to repeated episodes of hyperplasia and involution (degeneration) .</a:t>
            </a:r>
          </a:p>
          <a:p>
            <a:pPr fontAlgn="base"/>
            <a:r>
              <a:rPr lang="en-US" dirty="0">
                <a:latin typeface="+mj-lt"/>
              </a:rPr>
              <a:t>Iodine deficiency is most common cause worldwide.</a:t>
            </a:r>
          </a:p>
          <a:p>
            <a:pPr fontAlgn="base"/>
            <a:endParaRPr lang="en-US" dirty="0">
              <a:latin typeface="+mj-lt"/>
            </a:endParaRPr>
          </a:p>
          <a:p>
            <a:pPr fontAlgn="base"/>
            <a:endParaRPr lang="en-US" dirty="0">
              <a:latin typeface="+mj-lt"/>
            </a:endParaRPr>
          </a:p>
          <a:p>
            <a:pPr fontAlgn="base"/>
            <a:endParaRPr lang="en-US" dirty="0">
              <a:latin typeface="+mj-lt"/>
            </a:endParaRPr>
          </a:p>
          <a:p>
            <a:pPr fontAlgn="base"/>
            <a:endParaRPr lang="en-US" dirty="0">
              <a:latin typeface="+mj-lt"/>
            </a:endParaRPr>
          </a:p>
          <a:p>
            <a:pPr fontAlgn="base"/>
            <a:endParaRPr lang="en-US" dirty="0">
              <a:latin typeface="+mj-lt"/>
            </a:endParaRPr>
          </a:p>
          <a:p>
            <a:pPr fontAlgn="base"/>
            <a:endParaRPr lang="en-US" dirty="0">
              <a:latin typeface="+mj-lt"/>
            </a:endParaRPr>
          </a:p>
        </p:txBody>
      </p:sp>
      <p:pic>
        <p:nvPicPr>
          <p:cNvPr id="4098" name="Picture 2" descr="An external file that holds a picture, illustration, etc.&#10;Object name is js.2018-00012f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9383" y="3578146"/>
            <a:ext cx="2860808" cy="28141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494469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2365" y="2349925"/>
            <a:ext cx="3685245" cy="2456442"/>
          </a:xfrm>
        </p:spPr>
        <p:txBody>
          <a:bodyPr/>
          <a:lstStyle/>
          <a:p>
            <a:r>
              <a:rPr lang="en-US" dirty="0"/>
              <a:t>DIFFUSE &amp; MULTINODULAR GOITRE</a:t>
            </a:r>
          </a:p>
        </p:txBody>
      </p:sp>
      <p:sp>
        <p:nvSpPr>
          <p:cNvPr id="3" name="Content Placeholder 2"/>
          <p:cNvSpPr>
            <a:spLocks noGrp="1"/>
          </p:cNvSpPr>
          <p:nvPr>
            <p:ph idx="1"/>
          </p:nvPr>
        </p:nvSpPr>
        <p:spPr>
          <a:xfrm>
            <a:off x="5024318" y="332539"/>
            <a:ext cx="6281873" cy="5248622"/>
          </a:xfrm>
        </p:spPr>
        <p:txBody>
          <a:bodyPr/>
          <a:lstStyle/>
          <a:p>
            <a:pPr fontAlgn="base"/>
            <a:r>
              <a:rPr lang="en-US" dirty="0">
                <a:latin typeface="+mj-lt"/>
              </a:rPr>
              <a:t>90% of those affected are women (F &gt; &gt; &gt; M)</a:t>
            </a:r>
          </a:p>
          <a:p>
            <a:pPr fontAlgn="base"/>
            <a:r>
              <a:rPr lang="en-US" dirty="0">
                <a:latin typeface="+mj-lt"/>
              </a:rPr>
              <a:t>Variable age; develops more frequently during adolescence and pregnancy.</a:t>
            </a:r>
          </a:p>
          <a:p>
            <a:pPr fontAlgn="base"/>
            <a:r>
              <a:rPr lang="en-US" dirty="0">
                <a:latin typeface="+mj-lt"/>
              </a:rPr>
              <a:t>Increase in TSH secretion is the main cause in iodine deficiency related goiter.</a:t>
            </a:r>
          </a:p>
          <a:p>
            <a:pPr fontAlgn="base">
              <a:buFont typeface="Wingdings" panose="05000000000000000000" pitchFamily="2" charset="2"/>
              <a:buChar char="v"/>
            </a:pPr>
            <a:r>
              <a:rPr lang="en-US" dirty="0">
                <a:latin typeface="+mj-lt"/>
              </a:rPr>
              <a:t>Endemic :   10% of population have goiter</a:t>
            </a:r>
          </a:p>
          <a:p>
            <a:pPr fontAlgn="base">
              <a:buFont typeface="Wingdings" panose="05000000000000000000" pitchFamily="2" charset="2"/>
              <a:buChar char="v"/>
            </a:pPr>
            <a:r>
              <a:rPr lang="en-US" dirty="0">
                <a:latin typeface="+mj-lt"/>
              </a:rPr>
              <a:t>   Sporadic  : 1- Physiological demand</a:t>
            </a:r>
          </a:p>
          <a:p>
            <a:pPr marL="0" indent="0" fontAlgn="base">
              <a:buNone/>
            </a:pPr>
            <a:r>
              <a:rPr lang="en-US" dirty="0">
                <a:latin typeface="+mj-lt"/>
              </a:rPr>
              <a:t>                   2- Dietary intake of excessive  calcium &amp; cabbages.                          </a:t>
            </a:r>
          </a:p>
          <a:p>
            <a:pPr marL="0" indent="0" fontAlgn="base">
              <a:buNone/>
            </a:pPr>
            <a:r>
              <a:rPr lang="en-US" dirty="0">
                <a:latin typeface="+mj-lt"/>
              </a:rPr>
              <a:t>3- Hereditary enzyme defects</a:t>
            </a:r>
          </a:p>
        </p:txBody>
      </p:sp>
    </p:spTree>
    <p:extLst>
      <p:ext uri="{BB962C8B-B14F-4D97-AF65-F5344CB8AC3E}">
        <p14:creationId xmlns:p14="http://schemas.microsoft.com/office/powerpoint/2010/main" val="411504558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Clinical features</a:t>
            </a:r>
            <a:endParaRPr lang="en-US" dirty="0"/>
          </a:p>
        </p:txBody>
      </p:sp>
      <p:sp>
        <p:nvSpPr>
          <p:cNvPr id="3" name="Content Placeholder 2"/>
          <p:cNvSpPr>
            <a:spLocks noGrp="1"/>
          </p:cNvSpPr>
          <p:nvPr>
            <p:ph idx="1"/>
          </p:nvPr>
        </p:nvSpPr>
        <p:spPr/>
        <p:txBody>
          <a:bodyPr>
            <a:normAutofit/>
          </a:bodyPr>
          <a:lstStyle/>
          <a:p>
            <a:pPr fontAlgn="base"/>
            <a:r>
              <a:rPr lang="en-US" sz="2400" dirty="0">
                <a:latin typeface="+mj-lt"/>
              </a:rPr>
              <a:t>neck mass</a:t>
            </a:r>
          </a:p>
          <a:p>
            <a:pPr fontAlgn="base"/>
            <a:r>
              <a:rPr lang="en-US" sz="2400" dirty="0">
                <a:latin typeface="+mj-lt"/>
              </a:rPr>
              <a:t>Majority asymptomatic and euthyroid.</a:t>
            </a:r>
          </a:p>
          <a:p>
            <a:pPr fontAlgn="base"/>
            <a:r>
              <a:rPr lang="en-US" sz="2400" dirty="0">
                <a:latin typeface="+mj-lt"/>
              </a:rPr>
              <a:t>Pressure symptoms due to compression of trachea and esophagus</a:t>
            </a:r>
          </a:p>
        </p:txBody>
      </p:sp>
    </p:spTree>
    <p:extLst>
      <p:ext uri="{BB962C8B-B14F-4D97-AF65-F5344CB8AC3E}">
        <p14:creationId xmlns:p14="http://schemas.microsoft.com/office/powerpoint/2010/main" val="60594866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Diagnosis</a:t>
            </a:r>
            <a:endParaRPr lang="en-US" dirty="0"/>
          </a:p>
        </p:txBody>
      </p:sp>
      <p:sp>
        <p:nvSpPr>
          <p:cNvPr id="3" name="Content Placeholder 2"/>
          <p:cNvSpPr>
            <a:spLocks noGrp="1"/>
          </p:cNvSpPr>
          <p:nvPr>
            <p:ph idx="1"/>
          </p:nvPr>
        </p:nvSpPr>
        <p:spPr/>
        <p:txBody>
          <a:bodyPr>
            <a:normAutofit/>
          </a:bodyPr>
          <a:lstStyle/>
          <a:p>
            <a:pPr fontAlgn="base"/>
            <a:r>
              <a:rPr lang="en-US" sz="2000" dirty="0">
                <a:latin typeface="+mj-lt"/>
              </a:rPr>
              <a:t>Clinical examination</a:t>
            </a:r>
          </a:p>
          <a:p>
            <a:pPr fontAlgn="base"/>
            <a:r>
              <a:rPr lang="en-US" sz="2000" dirty="0">
                <a:latin typeface="+mj-lt"/>
              </a:rPr>
              <a:t>Thyroid function tests: TSH, T3, T4</a:t>
            </a:r>
          </a:p>
          <a:p>
            <a:pPr marL="0" indent="0" fontAlgn="base">
              <a:buNone/>
            </a:pPr>
            <a:r>
              <a:rPr lang="en-US" sz="2000" dirty="0">
                <a:latin typeface="+mj-lt"/>
              </a:rPr>
              <a:t>(Usually normal T3 / T4, TSH, normal radioactive iodine uptake)</a:t>
            </a:r>
          </a:p>
          <a:p>
            <a:pPr fontAlgn="base"/>
            <a:r>
              <a:rPr lang="en-US" sz="2000" dirty="0">
                <a:latin typeface="+mj-lt"/>
              </a:rPr>
              <a:t>Thyroid ultrasound</a:t>
            </a:r>
          </a:p>
          <a:p>
            <a:pPr fontAlgn="base"/>
            <a:r>
              <a:rPr lang="en-US" sz="2000" dirty="0">
                <a:latin typeface="+mj-lt"/>
              </a:rPr>
              <a:t>CT or MRI to evaluate extent of goiter</a:t>
            </a:r>
          </a:p>
        </p:txBody>
      </p:sp>
    </p:spTree>
    <p:extLst>
      <p:ext uri="{BB962C8B-B14F-4D97-AF65-F5344CB8AC3E}">
        <p14:creationId xmlns:p14="http://schemas.microsoft.com/office/powerpoint/2010/main" val="280915905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Morphology</a:t>
            </a:r>
            <a:br>
              <a:rPr lang="en-US" dirty="0"/>
            </a:br>
            <a:endParaRPr lang="en-US" dirty="0"/>
          </a:p>
        </p:txBody>
      </p:sp>
      <p:pic>
        <p:nvPicPr>
          <p:cNvPr id="3" name="Picture 2"/>
          <p:cNvPicPr>
            <a:picLocks noChangeAspect="1"/>
          </p:cNvPicPr>
          <p:nvPr/>
        </p:nvPicPr>
        <p:blipFill rotWithShape="1">
          <a:blip r:embed="rId2"/>
          <a:srcRect l="39217" t="18015" r="40216" b="21691"/>
          <a:stretch/>
        </p:blipFill>
        <p:spPr>
          <a:xfrm>
            <a:off x="9265024" y="2191871"/>
            <a:ext cx="2675964" cy="4410635"/>
          </a:xfrm>
          <a:prstGeom prst="rect">
            <a:avLst/>
          </a:prstGeom>
        </p:spPr>
      </p:pic>
      <p:pic>
        <p:nvPicPr>
          <p:cNvPr id="5122" name="Picture 2" descr="https://v2.pathorama.ch/storage/samples/00030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93320" y="2877670"/>
            <a:ext cx="4468211" cy="3325626"/>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4593319" y="1092804"/>
            <a:ext cx="6567739" cy="369332"/>
          </a:xfrm>
          <a:prstGeom prst="rect">
            <a:avLst/>
          </a:prstGeom>
        </p:spPr>
        <p:txBody>
          <a:bodyPr wrap="square">
            <a:spAutoFit/>
          </a:bodyPr>
          <a:lstStyle/>
          <a:p>
            <a:r>
              <a:rPr lang="en-US" dirty="0">
                <a:solidFill>
                  <a:srgbClr val="000000"/>
                </a:solidFill>
                <a:latin typeface="Arial" panose="020B0604020202020204" pitchFamily="34" charset="0"/>
              </a:rPr>
              <a:t>Multinodular goiters are asymmetric, large</a:t>
            </a:r>
            <a:endParaRPr lang="en-US" dirty="0"/>
          </a:p>
        </p:txBody>
      </p:sp>
      <p:sp>
        <p:nvSpPr>
          <p:cNvPr id="5" name="Rectangle 4"/>
          <p:cNvSpPr/>
          <p:nvPr/>
        </p:nvSpPr>
        <p:spPr>
          <a:xfrm>
            <a:off x="4507006" y="1462136"/>
            <a:ext cx="6096000" cy="369332"/>
          </a:xfrm>
          <a:prstGeom prst="rect">
            <a:avLst/>
          </a:prstGeom>
        </p:spPr>
        <p:txBody>
          <a:bodyPr>
            <a:spAutoFit/>
          </a:bodyPr>
          <a:lstStyle/>
          <a:p>
            <a:r>
              <a:rPr lang="en-US" dirty="0">
                <a:solidFill>
                  <a:srgbClr val="000000"/>
                </a:solidFill>
                <a:latin typeface="Arial" panose="020B0604020202020204" pitchFamily="34" charset="0"/>
              </a:rPr>
              <a:t>Nodular, bumpy outer surface and variegated cut surface</a:t>
            </a:r>
            <a:endParaRPr lang="en-US" dirty="0"/>
          </a:p>
        </p:txBody>
      </p:sp>
    </p:spTree>
    <p:extLst>
      <p:ext uri="{BB962C8B-B14F-4D97-AF65-F5344CB8AC3E}">
        <p14:creationId xmlns:p14="http://schemas.microsoft.com/office/powerpoint/2010/main" val="396733624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Histology</a:t>
            </a:r>
            <a:br>
              <a:rPr lang="en-US" dirty="0"/>
            </a:br>
            <a:endParaRPr lang="en-US" dirty="0"/>
          </a:p>
        </p:txBody>
      </p:sp>
      <p:sp>
        <p:nvSpPr>
          <p:cNvPr id="3" name="Content Placeholder 2"/>
          <p:cNvSpPr>
            <a:spLocks noGrp="1"/>
          </p:cNvSpPr>
          <p:nvPr>
            <p:ph idx="1"/>
          </p:nvPr>
        </p:nvSpPr>
        <p:spPr/>
        <p:txBody>
          <a:bodyPr>
            <a:normAutofit/>
          </a:bodyPr>
          <a:lstStyle/>
          <a:p>
            <a:pPr fontAlgn="base"/>
            <a:r>
              <a:rPr lang="en-US" sz="2000" dirty="0">
                <a:latin typeface="+mj-lt"/>
              </a:rPr>
              <a:t>Variable sized dilated follicles with flattened to hyperplastic epithelium.</a:t>
            </a:r>
          </a:p>
          <a:p>
            <a:pPr fontAlgn="base"/>
            <a:r>
              <a:rPr lang="en-US" sz="2000" dirty="0">
                <a:latin typeface="+mj-lt"/>
              </a:rPr>
              <a:t>Nodules may be present.</a:t>
            </a:r>
          </a:p>
          <a:p>
            <a:pPr fontAlgn="base"/>
            <a:endParaRPr lang="en-US" sz="2000" dirty="0">
              <a:latin typeface="+mj-lt"/>
            </a:endParaRPr>
          </a:p>
          <a:p>
            <a:pPr fontAlgn="base"/>
            <a:endParaRPr lang="en-US" sz="2000" dirty="0">
              <a:latin typeface="+mj-lt"/>
            </a:endParaRPr>
          </a:p>
          <a:p>
            <a:pPr fontAlgn="base"/>
            <a:endParaRPr lang="en-US" sz="2000" dirty="0">
              <a:latin typeface="+mj-lt"/>
            </a:endParaRPr>
          </a:p>
          <a:p>
            <a:pPr fontAlgn="base"/>
            <a:endParaRPr lang="en-US" sz="2000" dirty="0">
              <a:latin typeface="+mj-lt"/>
            </a:endParaRPr>
          </a:p>
          <a:p>
            <a:pPr fontAlgn="base"/>
            <a:endParaRPr lang="en-US" sz="2000" dirty="0">
              <a:latin typeface="+mj-lt"/>
            </a:endParaRPr>
          </a:p>
        </p:txBody>
      </p:sp>
      <p:pic>
        <p:nvPicPr>
          <p:cNvPr id="4" name="Picture 3"/>
          <p:cNvPicPr>
            <a:picLocks noChangeAspect="1"/>
          </p:cNvPicPr>
          <p:nvPr/>
        </p:nvPicPr>
        <p:blipFill rotWithShape="1">
          <a:blip r:embed="rId2"/>
          <a:srcRect l="26019" t="15579" r="26925" b="18841"/>
          <a:stretch/>
        </p:blipFill>
        <p:spPr>
          <a:xfrm>
            <a:off x="8313453" y="3599975"/>
            <a:ext cx="3878547" cy="3039035"/>
          </a:xfrm>
          <a:prstGeom prst="rect">
            <a:avLst/>
          </a:prstGeom>
        </p:spPr>
      </p:pic>
      <p:pic>
        <p:nvPicPr>
          <p:cNvPr id="5" name="عنصر نائب للمحتوى 5"/>
          <p:cNvPicPr>
            <a:picLocks/>
          </p:cNvPicPr>
          <p:nvPr/>
        </p:nvPicPr>
        <p:blipFill>
          <a:blip r:embed="rId3"/>
          <a:srcRect/>
          <a:stretch>
            <a:fillRect/>
          </a:stretch>
        </p:blipFill>
        <p:spPr bwMode="auto">
          <a:xfrm>
            <a:off x="4478411" y="3599975"/>
            <a:ext cx="3509141" cy="3223451"/>
          </a:xfrm>
          <a:prstGeom prst="rect">
            <a:avLst/>
          </a:prstGeom>
          <a:noFill/>
          <a:ln w="9525">
            <a:noFill/>
            <a:miter lim="800000"/>
            <a:headEnd/>
            <a:tailEnd/>
          </a:ln>
        </p:spPr>
      </p:pic>
    </p:spTree>
    <p:extLst>
      <p:ext uri="{BB962C8B-B14F-4D97-AF65-F5344CB8AC3E}">
        <p14:creationId xmlns:p14="http://schemas.microsoft.com/office/powerpoint/2010/main" val="15309214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See the source image"/>
          <p:cNvPicPr>
            <a:picLocks noChangeAspect="1" noChangeArrowheads="1"/>
          </p:cNvPicPr>
          <p:nvPr/>
        </p:nvPicPr>
        <p:blipFill rotWithShape="1">
          <a:blip r:embed="rId2">
            <a:extLst>
              <a:ext uri="{28A0092B-C50C-407E-A947-70E740481C1C}">
                <a14:useLocalDpi xmlns:a14="http://schemas.microsoft.com/office/drawing/2010/main" val="0"/>
              </a:ext>
            </a:extLst>
          </a:blip>
          <a:srcRect b="17088"/>
          <a:stretch/>
        </p:blipFill>
        <p:spPr bwMode="auto">
          <a:xfrm>
            <a:off x="185586" y="185593"/>
            <a:ext cx="6515660" cy="6293586"/>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5792773" y="635269"/>
            <a:ext cx="5936112" cy="769441"/>
          </a:xfrm>
          <a:prstGeom prst="rect">
            <a:avLst/>
          </a:prstGeom>
          <a:noFill/>
        </p:spPr>
        <p:txBody>
          <a:bodyPr wrap="none" lIns="91440" tIns="45720" rIns="91440" bIns="45720">
            <a:spAutoFit/>
          </a:bodyPr>
          <a:lstStyle/>
          <a:p>
            <a:pPr algn="ctr"/>
            <a:r>
              <a:rPr lang="en-US" sz="4400"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Thyroid function test</a:t>
            </a:r>
          </a:p>
        </p:txBody>
      </p:sp>
      <p:sp>
        <p:nvSpPr>
          <p:cNvPr id="3" name="Rectangle 2"/>
          <p:cNvSpPr/>
          <p:nvPr/>
        </p:nvSpPr>
        <p:spPr>
          <a:xfrm>
            <a:off x="7988021" y="2211961"/>
            <a:ext cx="1545616" cy="2585323"/>
          </a:xfrm>
          <a:prstGeom prst="rect">
            <a:avLst/>
          </a:prstGeom>
          <a:noFill/>
        </p:spPr>
        <p:txBody>
          <a:bodyPr wrap="none" lIns="91440" tIns="45720" rIns="91440" bIns="45720">
            <a:spAutoFit/>
          </a:bodyPr>
          <a:lstStyle/>
          <a:p>
            <a:pPr algn="ctr"/>
            <a:r>
              <a:rPr lang="en-US"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TSH</a:t>
            </a:r>
          </a:p>
          <a:p>
            <a:pPr algn="ctr"/>
            <a:r>
              <a:rPr lang="en-US" sz="54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T3</a:t>
            </a:r>
          </a:p>
          <a:p>
            <a:pPr algn="ctr"/>
            <a:r>
              <a:rPr lang="en-US"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T4</a:t>
            </a:r>
          </a:p>
        </p:txBody>
      </p:sp>
    </p:spTree>
    <p:extLst>
      <p:ext uri="{BB962C8B-B14F-4D97-AF65-F5344CB8AC3E}">
        <p14:creationId xmlns:p14="http://schemas.microsoft.com/office/powerpoint/2010/main" val="11914196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Diseases of thyroid gland</a:t>
            </a:r>
          </a:p>
        </p:txBody>
      </p:sp>
      <p:sp>
        <p:nvSpPr>
          <p:cNvPr id="3" name="Content Placeholder 2"/>
          <p:cNvSpPr>
            <a:spLocks noGrp="1"/>
          </p:cNvSpPr>
          <p:nvPr>
            <p:ph idx="1"/>
          </p:nvPr>
        </p:nvSpPr>
        <p:spPr/>
        <p:txBody>
          <a:bodyPr/>
          <a:lstStyle/>
          <a:p>
            <a:pPr>
              <a:buFont typeface="Wingdings" panose="05000000000000000000" pitchFamily="2" charset="2"/>
              <a:buChar char="v"/>
            </a:pPr>
            <a:r>
              <a:rPr lang="en-US" b="1" u="sng" dirty="0">
                <a:solidFill>
                  <a:schemeClr val="accent2">
                    <a:lumMod val="75000"/>
                  </a:schemeClr>
                </a:solidFill>
              </a:rPr>
              <a:t>Non-neoplastic:</a:t>
            </a:r>
          </a:p>
          <a:p>
            <a:r>
              <a:rPr lang="en-US" dirty="0"/>
              <a:t>Hyperthyroidism.</a:t>
            </a:r>
          </a:p>
          <a:p>
            <a:r>
              <a:rPr lang="en-US" dirty="0"/>
              <a:t>Hypothyroidism.</a:t>
            </a:r>
          </a:p>
          <a:p>
            <a:r>
              <a:rPr lang="en-US" dirty="0"/>
              <a:t>Autoimmune Thyroid Disease </a:t>
            </a:r>
          </a:p>
          <a:p>
            <a:pPr>
              <a:buFont typeface="Wingdings" panose="05000000000000000000" pitchFamily="2" charset="2"/>
              <a:buChar char="ü"/>
            </a:pPr>
            <a:r>
              <a:rPr lang="en-US" dirty="0"/>
              <a:t>Hashimoto Thyroiditis .</a:t>
            </a:r>
          </a:p>
          <a:p>
            <a:pPr>
              <a:buFont typeface="Wingdings" panose="05000000000000000000" pitchFamily="2" charset="2"/>
              <a:buChar char="ü"/>
            </a:pPr>
            <a:r>
              <a:rPr lang="en-US" dirty="0"/>
              <a:t>de Quervain Thyroiditis.</a:t>
            </a:r>
          </a:p>
          <a:p>
            <a:pPr>
              <a:buFont typeface="Wingdings" panose="05000000000000000000" pitchFamily="2" charset="2"/>
              <a:buChar char="ü"/>
            </a:pPr>
            <a:r>
              <a:rPr lang="en-US" dirty="0"/>
              <a:t> Subacute Lymphocytic Thyroiditis </a:t>
            </a:r>
          </a:p>
          <a:p>
            <a:pPr>
              <a:buFont typeface="Wingdings" panose="05000000000000000000" pitchFamily="2" charset="2"/>
              <a:buChar char="ü"/>
            </a:pPr>
            <a:r>
              <a:rPr lang="en-US" dirty="0"/>
              <a:t>Graves Disease.</a:t>
            </a:r>
          </a:p>
          <a:p>
            <a:r>
              <a:rPr lang="en-US" dirty="0"/>
              <a:t>Diffuse and Multinodular Goiter</a:t>
            </a:r>
          </a:p>
          <a:p>
            <a:endParaRPr lang="en-US" dirty="0"/>
          </a:p>
          <a:p>
            <a:pPr>
              <a:buFont typeface="Wingdings" panose="05000000000000000000" pitchFamily="2" charset="2"/>
              <a:buChar char="v"/>
            </a:pPr>
            <a:r>
              <a:rPr lang="en-US" b="1" u="sng" dirty="0">
                <a:solidFill>
                  <a:schemeClr val="accent2">
                    <a:lumMod val="75000"/>
                  </a:schemeClr>
                </a:solidFill>
              </a:rPr>
              <a:t>Neoplastic.</a:t>
            </a:r>
          </a:p>
        </p:txBody>
      </p:sp>
      <p:pic>
        <p:nvPicPr>
          <p:cNvPr id="4" name="Picture 2" descr="See the source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25989" y="120078"/>
            <a:ext cx="3405168" cy="22629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61505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See the source image"/>
          <p:cNvPicPr>
            <a:picLocks noChangeAspect="1" noChangeArrowheads="1"/>
          </p:cNvPicPr>
          <p:nvPr/>
        </p:nvPicPr>
        <p:blipFill rotWithShape="1">
          <a:blip r:embed="rId2">
            <a:extLst>
              <a:ext uri="{28A0092B-C50C-407E-A947-70E740481C1C}">
                <a14:useLocalDpi xmlns:a14="http://schemas.microsoft.com/office/drawing/2010/main" val="0"/>
              </a:ext>
            </a:extLst>
          </a:blip>
          <a:srcRect b="5671"/>
          <a:stretch/>
        </p:blipFill>
        <p:spPr bwMode="auto">
          <a:xfrm>
            <a:off x="740420" y="367073"/>
            <a:ext cx="10497424" cy="55699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03317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1703" y="2349924"/>
            <a:ext cx="4101737" cy="2561709"/>
          </a:xfrm>
        </p:spPr>
        <p:txBody>
          <a:bodyPr>
            <a:normAutofit/>
          </a:bodyPr>
          <a:lstStyle/>
          <a:p>
            <a:r>
              <a:rPr lang="en-US" sz="2800" dirty="0"/>
              <a:t>1. </a:t>
            </a:r>
            <a:r>
              <a:rPr lang="en-US" altLang="en-US" sz="2800" dirty="0">
                <a:latin typeface="Times New Roman" pitchFamily="18" charset="0"/>
                <a:cs typeface="Times New Roman" pitchFamily="18" charset="0"/>
              </a:rPr>
              <a:t>THYROTOXICOSIS:</a:t>
            </a:r>
            <a:endParaRPr lang="en-US" sz="2800" dirty="0"/>
          </a:p>
        </p:txBody>
      </p:sp>
      <p:sp>
        <p:nvSpPr>
          <p:cNvPr id="3" name="Content Placeholder 2"/>
          <p:cNvSpPr>
            <a:spLocks noGrp="1"/>
          </p:cNvSpPr>
          <p:nvPr>
            <p:ph idx="1"/>
          </p:nvPr>
        </p:nvSpPr>
        <p:spPr>
          <a:xfrm>
            <a:off x="5066196" y="10634"/>
            <a:ext cx="6281873" cy="5248622"/>
          </a:xfrm>
        </p:spPr>
        <p:txBody>
          <a:bodyPr>
            <a:normAutofit/>
          </a:bodyPr>
          <a:lstStyle/>
          <a:p>
            <a:r>
              <a:rPr lang="en-US" sz="2000" dirty="0">
                <a:latin typeface="+mj-lt"/>
              </a:rPr>
              <a:t>Hypermetabolic state caused by elevated T4, T3. </a:t>
            </a:r>
          </a:p>
          <a:p>
            <a:endParaRPr lang="en-US" sz="2000" dirty="0">
              <a:latin typeface="+mj-lt"/>
            </a:endParaRPr>
          </a:p>
          <a:p>
            <a:endParaRPr lang="en-US" sz="2000" dirty="0">
              <a:latin typeface="+mj-lt"/>
            </a:endParaRPr>
          </a:p>
          <a:p>
            <a:endParaRPr lang="en-US" sz="2000" dirty="0">
              <a:latin typeface="+mj-lt"/>
            </a:endParaRPr>
          </a:p>
          <a:p>
            <a:endParaRPr lang="en-US" sz="2000" dirty="0">
              <a:latin typeface="+mj-lt"/>
            </a:endParaRPr>
          </a:p>
          <a:p>
            <a:endParaRPr lang="en-US" sz="2000" dirty="0">
              <a:latin typeface="+mj-lt"/>
            </a:endParaRPr>
          </a:p>
        </p:txBody>
      </p:sp>
      <p:pic>
        <p:nvPicPr>
          <p:cNvPr id="4" name="Picture 3"/>
          <p:cNvPicPr>
            <a:picLocks noChangeAspect="1"/>
          </p:cNvPicPr>
          <p:nvPr/>
        </p:nvPicPr>
        <p:blipFill rotWithShape="1">
          <a:blip r:embed="rId2"/>
          <a:srcRect l="49632" t="25804" r="21353" b="36160"/>
          <a:stretch/>
        </p:blipFill>
        <p:spPr>
          <a:xfrm>
            <a:off x="5355771" y="2060179"/>
            <a:ext cx="5499462" cy="4053237"/>
          </a:xfrm>
          <a:prstGeom prst="rect">
            <a:avLst/>
          </a:prstGeom>
        </p:spPr>
      </p:pic>
    </p:spTree>
    <p:extLst>
      <p:ext uri="{BB962C8B-B14F-4D97-AF65-F5344CB8AC3E}">
        <p14:creationId xmlns:p14="http://schemas.microsoft.com/office/powerpoint/2010/main" val="42870406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clinical manifestations</a:t>
            </a:r>
          </a:p>
        </p:txBody>
      </p:sp>
      <p:pic>
        <p:nvPicPr>
          <p:cNvPr id="7170" name="Picture 2" descr="See the source image"/>
          <p:cNvPicPr>
            <a:picLocks noChangeAspect="1" noChangeArrowheads="1"/>
          </p:cNvPicPr>
          <p:nvPr/>
        </p:nvPicPr>
        <p:blipFill rotWithShape="1">
          <a:blip r:embed="rId2">
            <a:extLst>
              <a:ext uri="{28A0092B-C50C-407E-A947-70E740481C1C}">
                <a14:useLocalDpi xmlns:a14="http://schemas.microsoft.com/office/drawing/2010/main" val="0"/>
              </a:ext>
            </a:extLst>
          </a:blip>
          <a:srcRect b="9595"/>
          <a:stretch/>
        </p:blipFill>
        <p:spPr bwMode="auto">
          <a:xfrm>
            <a:off x="4967550" y="0"/>
            <a:ext cx="6732494" cy="65734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62404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See the source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19311" y="464506"/>
            <a:ext cx="3312599" cy="3594170"/>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See the source image"/>
          <p:cNvPicPr>
            <a:picLocks noChangeAspect="1" noChangeArrowheads="1"/>
          </p:cNvPicPr>
          <p:nvPr/>
        </p:nvPicPr>
        <p:blipFill rotWithShape="1">
          <a:blip r:embed="rId3">
            <a:extLst>
              <a:ext uri="{28A0092B-C50C-407E-A947-70E740481C1C}">
                <a14:useLocalDpi xmlns:a14="http://schemas.microsoft.com/office/drawing/2010/main" val="0"/>
              </a:ext>
            </a:extLst>
          </a:blip>
          <a:srcRect r="49554"/>
          <a:stretch/>
        </p:blipFill>
        <p:spPr bwMode="auto">
          <a:xfrm>
            <a:off x="6049108" y="928426"/>
            <a:ext cx="5289454" cy="266633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205132" y="4697661"/>
            <a:ext cx="9303434" cy="1200329"/>
          </a:xfrm>
          <a:prstGeom prst="rect">
            <a:avLst/>
          </a:prstGeom>
        </p:spPr>
        <p:txBody>
          <a:bodyPr wrap="square">
            <a:spAutoFit/>
          </a:bodyPr>
          <a:lstStyle/>
          <a:p>
            <a:r>
              <a:rPr lang="en-US" sz="2400" dirty="0"/>
              <a:t>Diagnosis:</a:t>
            </a:r>
          </a:p>
          <a:p>
            <a:r>
              <a:rPr lang="en-US" sz="2400" dirty="0"/>
              <a:t>1. TFT.</a:t>
            </a:r>
          </a:p>
          <a:p>
            <a:r>
              <a:rPr lang="en-US" sz="2400" dirty="0"/>
              <a:t>2. Radioactive Iodine uptake </a:t>
            </a:r>
          </a:p>
        </p:txBody>
      </p:sp>
    </p:spTree>
    <p:extLst>
      <p:ext uri="{BB962C8B-B14F-4D97-AF65-F5344CB8AC3E}">
        <p14:creationId xmlns:p14="http://schemas.microsoft.com/office/powerpoint/2010/main" val="2796236964"/>
      </p:ext>
    </p:extLst>
  </p:cSld>
  <p:clrMapOvr>
    <a:masterClrMapping/>
  </p:clrMapOvr>
</p:sld>
</file>

<file path=ppt/theme/theme1.xml><?xml version="1.0" encoding="utf-8"?>
<a:theme xmlns:a="http://schemas.openxmlformats.org/drawingml/2006/main" name="Atlas">
  <a:themeElements>
    <a:clrScheme name="Violet II">
      <a:dk1>
        <a:sysClr val="windowText" lastClr="000000"/>
      </a:dk1>
      <a:lt1>
        <a:sysClr val="window" lastClr="FFFFFF"/>
      </a:lt1>
      <a:dk2>
        <a:srgbClr val="632E62"/>
      </a:dk2>
      <a:lt2>
        <a:srgbClr val="EAE5EB"/>
      </a:lt2>
      <a:accent1>
        <a:srgbClr val="92278F"/>
      </a:accent1>
      <a:accent2>
        <a:srgbClr val="9B57D3"/>
      </a:accent2>
      <a:accent3>
        <a:srgbClr val="755DD9"/>
      </a:accent3>
      <a:accent4>
        <a:srgbClr val="665EB8"/>
      </a:accent4>
      <a:accent5>
        <a:srgbClr val="45A5ED"/>
      </a:accent5>
      <a:accent6>
        <a:srgbClr val="5982DB"/>
      </a:accent6>
      <a:hlink>
        <a:srgbClr val="0066FF"/>
      </a:hlink>
      <a:folHlink>
        <a:srgbClr val="666699"/>
      </a:folHlink>
    </a:clrScheme>
    <a:fontScheme name="Atlas">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tlas">
      <a:fillStyleLst>
        <a:solidFill>
          <a:schemeClr val="phClr"/>
        </a:solidFill>
        <a:gradFill rotWithShape="1">
          <a:gsLst>
            <a:gs pos="0">
              <a:schemeClr val="phClr">
                <a:tint val="62000"/>
                <a:alpha val="60000"/>
                <a:satMod val="109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4000"/>
                <a:satMod val="130000"/>
                <a:lumMod val="92000"/>
              </a:schemeClr>
            </a:gs>
            <a:gs pos="100000">
              <a:schemeClr val="phClr">
                <a:shade val="76000"/>
                <a:satMod val="130000"/>
                <a:lumMod val="88000"/>
              </a:schemeClr>
            </a:gs>
          </a:gsLst>
          <a:lin ang="5400000" scaled="0"/>
        </a:gradFill>
      </a:fillStyleLst>
      <a:lnStyleLst>
        <a:ln w="9525" cap="flat" cmpd="sng" algn="ctr">
          <a:solidFill>
            <a:schemeClr val="phClr">
              <a:shade val="90000"/>
            </a:schemeClr>
          </a:solidFill>
          <a:prstDash val="solid"/>
        </a:ln>
        <a:ln w="15875" cap="flat" cmpd="sng" algn="ctr">
          <a:solidFill>
            <a:schemeClr val="phClr">
              <a:shade val="90000"/>
            </a:scheme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38100" dist="25400" dir="5400000" rotWithShape="0">
              <a:srgbClr val="000000">
                <a:alpha val="75000"/>
              </a:srgbClr>
            </a:outerShdw>
          </a:effectLst>
          <a:scene3d>
            <a:camera prst="orthographicFront">
              <a:rot lat="0" lon="0" rev="0"/>
            </a:camera>
            <a:lightRig rig="threePt" dir="tl"/>
          </a:scene3d>
          <a:sp3d>
            <a:bevelT w="0" h="0"/>
          </a:sp3d>
        </a:effectStyle>
      </a:effectStyleLst>
      <a:bgFillStyleLst>
        <a:solidFill>
          <a:schemeClr val="phClr"/>
        </a:solidFill>
        <a:solidFill>
          <a:schemeClr val="phClr"/>
        </a:solidFill>
        <a:gradFill rotWithShape="1">
          <a:gsLst>
            <a:gs pos="10000">
              <a:schemeClr val="phClr">
                <a:tint val="94000"/>
                <a:lumMod val="116000"/>
              </a:schemeClr>
            </a:gs>
            <a:gs pos="100000">
              <a:schemeClr val="phClr">
                <a:tint val="98000"/>
                <a:shade val="86000"/>
                <a:satMod val="90000"/>
                <a:lumMod val="88000"/>
              </a:schemeClr>
            </a:gs>
          </a:gsLst>
          <a:path path="circle">
            <a:fillToRect l="50000" t="15000" r="50000" b="169000"/>
          </a:path>
        </a:gradFill>
      </a:bgFillStyleLst>
    </a:fmtScheme>
  </a:themeElements>
  <a:objectDefaults/>
  <a:extraClrSchemeLst/>
  <a:extLst>
    <a:ext uri="{05A4C25C-085E-4340-85A3-A5531E510DB2}">
      <thm15:themeFamily xmlns:thm15="http://schemas.microsoft.com/office/thememl/2012/main" name="Atlas" id="{5156B0E4-0EB1-49FE-A26B-15F6F698AEC6}" vid="{508F7963-D0B5-43F7-BB2C-FCE3009C08E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 /></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 /></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 /></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MediaServiceKeyPoints xmlns="71af3243-3dd4-4a8d-8c0d-dd76da1f02a5"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0" ma:contentTypeDescription="Create a new document." ma:contentTypeScope="" ma:versionID="1267097ee5f5874adfcc408041ae252e">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395891a93df65b14727750f2c06c306c"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element ref="ns1:_ip_UnifiedCompliancePolicyProperties" minOccurs="0"/>
                <xsd:element ref="ns1:_ip_UnifiedCompliancePolicyUIAction" minOccurs="0"/>
                <xsd:element ref="ns2:Image" minOccurs="0"/>
                <xsd:element ref="ns4:TaxCatchAll" minOccurs="0"/>
                <xsd:element ref="ns2:ImageTagsTaxHTFiel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element name="Image" ma:index="22" nillable="true" ma:displayName="Image" ma:format="Image" ma:internalName="Image">
      <xsd:complexType>
        <xsd:complexContent>
          <xsd:extension base="dms:URL">
            <xsd:sequence>
              <xsd:element name="Url" type="dms:ValidUrl" minOccurs="0" nillable="true"/>
              <xsd:element name="Description" type="xsd:string" nillable="true"/>
            </xsd:sequence>
          </xsd:extension>
        </xsd:complexContent>
      </xsd:complex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C239BB0-53B8-40A5-8BB9-15D2ED1AEBC9}">
  <ds:schemaRefs>
    <ds:schemaRef ds:uri="http://schemas.microsoft.com/office/2006/metadata/properties"/>
    <ds:schemaRef ds:uri="http://www.w3.org/2000/xmlns/"/>
    <ds:schemaRef ds:uri="http://schemas.microsoft.com/sharepoint/v3"/>
    <ds:schemaRef ds:uri="http://www.w3.org/2001/XMLSchema-instance"/>
    <ds:schemaRef ds:uri="71af3243-3dd4-4a8d-8c0d-dd76da1f02a5"/>
    <ds:schemaRef ds:uri="http://schemas.microsoft.com/office/infopath/2007/PartnerControls"/>
    <ds:schemaRef ds:uri="230e9df3-be65-4c73-a93b-d1236ebd677e"/>
  </ds:schemaRefs>
</ds:datastoreItem>
</file>

<file path=customXml/itemProps2.xml><?xml version="1.0" encoding="utf-8"?>
<ds:datastoreItem xmlns:ds="http://schemas.openxmlformats.org/officeDocument/2006/customXml" ds:itemID="{1E480F86-A978-4060-BF60-56AAB322FDAA}">
  <ds:schemaRefs>
    <ds:schemaRef ds:uri="http://schemas.microsoft.com/office/2006/metadata/contentType"/>
    <ds:schemaRef ds:uri="http://schemas.microsoft.com/office/2006/metadata/properties/metaAttributes"/>
    <ds:schemaRef ds:uri="http://www.w3.org/2000/xmlns/"/>
    <ds:schemaRef ds:uri="http://www.w3.org/2001/XMLSchema"/>
    <ds:schemaRef ds:uri="http://schemas.microsoft.com/sharepoint/v3"/>
    <ds:schemaRef ds:uri="71af3243-3dd4-4a8d-8c0d-dd76da1f02a5"/>
    <ds:schemaRef ds:uri="16c05727-aa75-4e4a-9b5f-8a80a1165891"/>
    <ds:schemaRef ds:uri="230e9df3-be65-4c73-a93b-d1236ebd677e"/>
  </ds:schemaRefs>
</ds:datastoreItem>
</file>

<file path=customXml/itemProps3.xml><?xml version="1.0" encoding="utf-8"?>
<ds:datastoreItem xmlns:ds="http://schemas.openxmlformats.org/officeDocument/2006/customXml" ds:itemID="{BA7C683C-DA35-4A0E-ADD0-CC297892D8C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tf16401370_wac</Template>
  <TotalTime>0</TotalTime>
  <Words>868</Words>
  <Application>Microsoft Office PowerPoint</Application>
  <PresentationFormat>Widescreen</PresentationFormat>
  <Paragraphs>171</Paragraphs>
  <Slides>35</Slides>
  <Notes>1</Notes>
  <HiddenSlides>0</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Atlas</vt:lpstr>
      <vt:lpstr>Endocrine system-I. Thyroid gland pathology.</vt:lpstr>
      <vt:lpstr>Thyroid. Anatomy.</vt:lpstr>
      <vt:lpstr>Gross histology  </vt:lpstr>
      <vt:lpstr>PowerPoint Presentation</vt:lpstr>
      <vt:lpstr>Diseases of thyroid gland</vt:lpstr>
      <vt:lpstr>PowerPoint Presentation</vt:lpstr>
      <vt:lpstr>1. THYROTOXICOSIS:</vt:lpstr>
      <vt:lpstr>clinical manifestations</vt:lpstr>
      <vt:lpstr>PowerPoint Presentation</vt:lpstr>
      <vt:lpstr>2. HYPOTHYROIDISM</vt:lpstr>
      <vt:lpstr>PowerPoint Presentation</vt:lpstr>
      <vt:lpstr>CRETINISM</vt:lpstr>
      <vt:lpstr>Autoimmune thyroiditis.</vt:lpstr>
      <vt:lpstr>Hashimoto… Pathogenesis  </vt:lpstr>
      <vt:lpstr>Morphology </vt:lpstr>
      <vt:lpstr>Microscopic </vt:lpstr>
      <vt:lpstr>2. De Quervain Thyroiditis</vt:lpstr>
      <vt:lpstr>Morphology </vt:lpstr>
      <vt:lpstr>3. SUBACUTE LYMPHOCYTIC THYROIDITIS : (Silent)</vt:lpstr>
      <vt:lpstr>Morphology</vt:lpstr>
      <vt:lpstr>4. Reidel’s Thyroiditis</vt:lpstr>
      <vt:lpstr>PowerPoint Presentation</vt:lpstr>
      <vt:lpstr>5. GRAVE’S DISEASE .</vt:lpstr>
      <vt:lpstr>Associated with…</vt:lpstr>
      <vt:lpstr>PowerPoint Presentation</vt:lpstr>
      <vt:lpstr>Diagnosis</vt:lpstr>
      <vt:lpstr>Pathogenesis</vt:lpstr>
      <vt:lpstr>Morphology.</vt:lpstr>
      <vt:lpstr>Histology </vt:lpstr>
      <vt:lpstr>DIFFUSE &amp; MULTINODULAR GOITRE</vt:lpstr>
      <vt:lpstr>DIFFUSE &amp; MULTINODULAR GOITRE</vt:lpstr>
      <vt:lpstr>Clinical features</vt:lpstr>
      <vt:lpstr>Diagnosis</vt:lpstr>
      <vt:lpstr>Morphology </vt:lpstr>
      <vt:lpstr>Histology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Endocrine system-I. Thyroid gland pathology.</dc:title>
  <dc:creator/>
  <cp:lastModifiedBy>razanemad852@gmail.com</cp:lastModifiedBy>
  <cp:revision>2</cp:revision>
  <dcterms:created xsi:type="dcterms:W3CDTF">2022-05-09T15:28:01Z</dcterms:created>
  <dcterms:modified xsi:type="dcterms:W3CDTF">2023-05-10T05:33:20Z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