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7" r:id="rId2"/>
    <p:sldId id="258" r:id="rId3"/>
    <p:sldId id="294" r:id="rId4"/>
    <p:sldId id="299" r:id="rId5"/>
    <p:sldId id="300" r:id="rId6"/>
    <p:sldId id="296" r:id="rId7"/>
    <p:sldId id="262" r:id="rId8"/>
    <p:sldId id="265" r:id="rId9"/>
    <p:sldId id="302" r:id="rId10"/>
    <p:sldId id="292" r:id="rId11"/>
    <p:sldId id="266" r:id="rId12"/>
    <p:sldId id="267" r:id="rId13"/>
    <p:sldId id="291" r:id="rId14"/>
    <p:sldId id="271" r:id="rId15"/>
    <p:sldId id="272" r:id="rId16"/>
    <p:sldId id="273" r:id="rId17"/>
    <p:sldId id="276" r:id="rId18"/>
    <p:sldId id="303" r:id="rId19"/>
    <p:sldId id="277" r:id="rId20"/>
    <p:sldId id="279" r:id="rId21"/>
    <p:sldId id="280" r:id="rId22"/>
    <p:sldId id="298" r:id="rId23"/>
    <p:sldId id="281" r:id="rId24"/>
    <p:sldId id="283" r:id="rId25"/>
    <p:sldId id="284" r:id="rId26"/>
    <p:sldId id="286" r:id="rId27"/>
    <p:sldId id="287" r:id="rId28"/>
    <p:sldId id="304" r:id="rId29"/>
    <p:sldId id="289" r:id="rId30"/>
    <p:sldId id="30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6D695-5741-4884-9BC8-FBB9B0252128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4C471-7109-4004-808E-E70190F24B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3097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4C471-7109-4004-808E-E70190F24B2E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620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7A14A3E-5DF4-4DA8-A738-2912CD7BF3CB}" type="slidenum">
              <a:rPr lang="en-MY" smtClean="0"/>
              <a:pPr eaLnBrk="1" hangingPunct="1"/>
              <a:t>13</a:t>
            </a:fld>
            <a:endParaRPr lang="en-MY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5650A-A5B6-47C3-BC18-29926F3EA04D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952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34DA6DE8-72F5-4938-94E5-19320E0D54AE}" type="slidenum">
              <a:rPr lang="en-MY" smtClean="0"/>
              <a:pPr eaLnBrk="1" hangingPunct="1"/>
              <a:t>29</a:t>
            </a:fld>
            <a:endParaRPr lang="en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285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999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005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5750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9978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510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9878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340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0379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69641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031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21A60-6F0A-46C6-8160-A929B12B88DE}" type="datetimeFigureOut">
              <a:rPr lang="en-MY" smtClean="0"/>
              <a:t>10/12/2022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8F286-578D-4BFB-AF37-FE7AE58A692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901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FEF1080-7F1F-47EA-8196-93E7F23B3B1D}" type="datetime1">
              <a:rPr lang="en-US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12/10/2022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11850C4-3B13-4900-951C-9388BE580739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8135938" cy="2133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221163"/>
            <a:ext cx="2952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57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7345"/>
            <a:ext cx="9145016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c)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Infective Material</a:t>
            </a:r>
            <a:r>
              <a:rPr lang="en-MY" sz="2800" u="sng" dirty="0">
                <a:solidFill>
                  <a:srgbClr val="C00000"/>
                </a:solidFill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cs typeface="Times New Roman" pitchFamily="18" charset="0"/>
              </a:rPr>
              <a:t>Contaminated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blood </a:t>
            </a:r>
            <a:r>
              <a:rPr lang="en-MY" sz="2500" b="1" dirty="0">
                <a:cs typeface="Times New Roman" pitchFamily="18" charset="0"/>
              </a:rPr>
              <a:t>is the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main source </a:t>
            </a:r>
            <a:r>
              <a:rPr lang="en-MY" sz="2500" b="1" dirty="0">
                <a:cs typeface="Times New Roman" pitchFamily="18" charset="0"/>
              </a:rPr>
              <a:t>of infection</a:t>
            </a:r>
            <a:r>
              <a:rPr lang="en-MY" sz="25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dirty="0">
                <a:cs typeface="Times New Roman" pitchFamily="18" charset="0"/>
              </a:rPr>
              <a:t>the virus has been found </a:t>
            </a:r>
            <a:r>
              <a:rPr lang="en-MY" sz="2500" dirty="0">
                <a:solidFill>
                  <a:schemeClr val="accent2"/>
                </a:solidFill>
                <a:cs typeface="Times New Roman" pitchFamily="18" charset="0"/>
              </a:rPr>
              <a:t>in </a:t>
            </a:r>
            <a:r>
              <a:rPr lang="en-MY" sz="2500" b="1" dirty="0">
                <a:solidFill>
                  <a:schemeClr val="accent2"/>
                </a:solidFill>
                <a:cs typeface="Times New Roman" pitchFamily="18" charset="0"/>
              </a:rPr>
              <a:t>body secretions </a:t>
            </a:r>
            <a:r>
              <a:rPr lang="en-MY" sz="2500" dirty="0">
                <a:cs typeface="Times New Roman" pitchFamily="18" charset="0"/>
              </a:rPr>
              <a:t>such as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saliva, vaginal secretions</a:t>
            </a: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and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semen</a:t>
            </a:r>
            <a:r>
              <a:rPr lang="en-MY" sz="2500" b="1" dirty="0">
                <a:cs typeface="Times New Roman" pitchFamily="18" charset="0"/>
              </a:rPr>
              <a:t> of infected </a:t>
            </a:r>
            <a:r>
              <a:rPr lang="en-MY" sz="2500" dirty="0">
                <a:cs typeface="Times New Roman" pitchFamily="18" charset="0"/>
              </a:rPr>
              <a:t>persons</a:t>
            </a:r>
            <a:r>
              <a:rPr lang="en-MY" sz="2500" dirty="0" smtClean="0">
                <a:cs typeface="Times New Roman" pitchFamily="18" charset="0"/>
              </a:rPr>
              <a:t>.</a:t>
            </a:r>
            <a:endParaRPr lang="en-MY" sz="25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d)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Resistance </a:t>
            </a:r>
            <a:r>
              <a:rPr lang="en-MY" sz="2800" u="sng" dirty="0">
                <a:solidFill>
                  <a:srgbClr val="C00000"/>
                </a:solidFill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500" dirty="0">
                <a:cs typeface="Times New Roman" pitchFamily="18" charset="0"/>
              </a:rPr>
              <a:t>HBV is </a:t>
            </a:r>
            <a:r>
              <a:rPr lang="en-MY" sz="2500" b="1" dirty="0">
                <a:cs typeface="Times New Roman" pitchFamily="18" charset="0"/>
              </a:rPr>
              <a:t>quite stable </a:t>
            </a:r>
            <a:r>
              <a:rPr lang="en-MY" sz="2500" dirty="0">
                <a:cs typeface="Times New Roman" pitchFamily="18" charset="0"/>
              </a:rPr>
              <a:t>and </a:t>
            </a:r>
          </a:p>
          <a:p>
            <a:pPr marL="342900" indent="-342900" eaLnBrk="0" hangingPunct="0">
              <a:buFont typeface="Wingdings" pitchFamily="2" charset="2"/>
              <a:buChar char="v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capable </a:t>
            </a:r>
            <a:r>
              <a:rPr lang="en-MY" sz="2500" b="1" dirty="0">
                <a:cs typeface="Times New Roman" pitchFamily="18" charset="0"/>
              </a:rPr>
              <a:t>of surviving for at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least 7 days </a:t>
            </a:r>
            <a:r>
              <a:rPr lang="en-MY" sz="2500" b="1" dirty="0">
                <a:cs typeface="Times New Roman" pitchFamily="18" charset="0"/>
              </a:rPr>
              <a:t>on environmental' surfaces</a:t>
            </a:r>
            <a:r>
              <a:rPr lang="en-MY" sz="2500" dirty="0">
                <a:cs typeface="Times New Roman" pitchFamily="18" charset="0"/>
              </a:rPr>
              <a:t>.</a:t>
            </a:r>
            <a:r>
              <a:rPr lang="en-US" sz="2500" dirty="0">
                <a:solidFill>
                  <a:srgbClr val="333333"/>
                </a:solidFill>
                <a:cs typeface="Times New Roman" pitchFamily="18" charset="0"/>
              </a:rPr>
              <a:t> It is an </a:t>
            </a:r>
            <a:r>
              <a:rPr lang="en-US" sz="2500" b="1" dirty="0">
                <a:solidFill>
                  <a:srgbClr val="002060"/>
                </a:solidFill>
                <a:cs typeface="Times New Roman" pitchFamily="18" charset="0"/>
              </a:rPr>
              <a:t>important </a:t>
            </a:r>
            <a:r>
              <a:rPr lang="en-US" sz="2500" b="1" dirty="0">
                <a:solidFill>
                  <a:srgbClr val="0070C0"/>
                </a:solidFill>
                <a:cs typeface="Times New Roman" pitchFamily="18" charset="0"/>
              </a:rPr>
              <a:t>occupational hazard </a:t>
            </a:r>
            <a:r>
              <a:rPr lang="en-US" sz="2500" b="1" dirty="0">
                <a:solidFill>
                  <a:srgbClr val="333333"/>
                </a:solidFill>
                <a:cs typeface="Times New Roman" pitchFamily="18" charset="0"/>
              </a:rPr>
              <a:t>for HCWs</a:t>
            </a:r>
            <a:endParaRPr lang="en-US" sz="2500" b="1" dirty="0">
              <a:solidFill>
                <a:prstClr val="black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b="1" dirty="0">
                <a:solidFill>
                  <a:srgbClr val="00B050"/>
                </a:solidFill>
                <a:cs typeface="Times New Roman" pitchFamily="18" charset="0"/>
              </a:rPr>
              <a:t>   It can </a:t>
            </a:r>
            <a:r>
              <a:rPr lang="en-MY" sz="2500" dirty="0">
                <a:cs typeface="Times New Roman" pitchFamily="18" charset="0"/>
              </a:rPr>
              <a:t>be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readily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destroyed </a:t>
            </a:r>
            <a:r>
              <a:rPr lang="en-MY" sz="2500" b="1" dirty="0">
                <a:cs typeface="Times New Roman" pitchFamily="18" charset="0"/>
              </a:rPr>
              <a:t>by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sodium hypochlorite</a:t>
            </a:r>
            <a:r>
              <a:rPr lang="en-MY" sz="2500" dirty="0">
                <a:solidFill>
                  <a:srgbClr val="0070C0"/>
                </a:solidFill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dirty="0">
                <a:cs typeface="Times New Roman" pitchFamily="18" charset="0"/>
              </a:rPr>
              <a:t>    by </a:t>
            </a:r>
            <a:r>
              <a:rPr lang="en-MY" sz="2500" b="1" dirty="0">
                <a:cs typeface="Times New Roman" pitchFamily="18" charset="0"/>
              </a:rPr>
              <a:t>heat sterilization </a:t>
            </a:r>
            <a:r>
              <a:rPr lang="en-MY" sz="2500" dirty="0">
                <a:cs typeface="Times New Roman" pitchFamily="18" charset="0"/>
              </a:rPr>
              <a:t>in an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autoclave</a:t>
            </a: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b="1" u="sng" dirty="0">
                <a:cs typeface="Times New Roman" pitchFamily="18" charset="0"/>
              </a:rPr>
              <a:t>for </a:t>
            </a:r>
            <a:r>
              <a:rPr lang="en-MY" sz="2500" b="1" u="sng" dirty="0">
                <a:solidFill>
                  <a:srgbClr val="FF0000"/>
                </a:solidFill>
                <a:cs typeface="Times New Roman" pitchFamily="18" charset="0"/>
              </a:rPr>
              <a:t>30 -60 </a:t>
            </a:r>
            <a:r>
              <a:rPr lang="en-MY" sz="2500" b="1" dirty="0" smtClean="0">
                <a:cs typeface="Times New Roman" pitchFamily="18" charset="0"/>
              </a:rPr>
              <a:t>minutes</a:t>
            </a:r>
          </a:p>
          <a:p>
            <a:pPr>
              <a:defRPr/>
            </a:pP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(e) Period of Communicability </a:t>
            </a:r>
            <a:r>
              <a:rPr lang="en-MY" sz="2800" dirty="0">
                <a:solidFill>
                  <a:srgbClr val="C00000"/>
                </a:solidFill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500" b="1" dirty="0">
                <a:cs typeface="Times New Roman" pitchFamily="18" charset="0"/>
              </a:rPr>
              <a:t>HBV is present </a:t>
            </a:r>
            <a:r>
              <a:rPr lang="en-MY" sz="2500" dirty="0">
                <a:cs typeface="Times New Roman" pitchFamily="18" charset="0"/>
              </a:rPr>
              <a:t>in the </a:t>
            </a:r>
            <a:r>
              <a:rPr lang="en-MY" sz="2500" b="1" dirty="0">
                <a:cs typeface="Times New Roman" pitchFamily="18" charset="0"/>
              </a:rPr>
              <a:t>blood</a:t>
            </a:r>
            <a:r>
              <a:rPr lang="en-MY" sz="2500" dirty="0">
                <a:cs typeface="Times New Roman" pitchFamily="18" charset="0"/>
              </a:rPr>
              <a:t> </a:t>
            </a:r>
            <a:r>
              <a:rPr lang="en-MY" sz="2500" b="1" dirty="0">
                <a:cs typeface="Times New Roman" pitchFamily="18" charset="0"/>
              </a:rPr>
              <a:t>during the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incubation period </a:t>
            </a:r>
            <a:r>
              <a:rPr lang="en-MY" sz="2500" b="1" dirty="0">
                <a:cs typeface="Times New Roman" pitchFamily="18" charset="0"/>
              </a:rPr>
              <a:t>(for a month before jaundice</a:t>
            </a:r>
            <a:r>
              <a:rPr lang="en-MY" sz="2500" dirty="0">
                <a:cs typeface="Times New Roman" pitchFamily="18" charset="0"/>
              </a:rPr>
              <a:t>) </a:t>
            </a:r>
            <a:r>
              <a:rPr lang="en-MY" sz="2500" b="1" dirty="0"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acute </a:t>
            </a:r>
            <a:r>
              <a:rPr lang="en-MY" sz="2500" b="1" dirty="0">
                <a:cs typeface="Times New Roman" pitchFamily="18" charset="0"/>
              </a:rPr>
              <a:t>phase of the disease</a:t>
            </a:r>
            <a:r>
              <a:rPr lang="en-MY" sz="2500" dirty="0"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500" b="1" dirty="0">
                <a:cs typeface="Times New Roman" pitchFamily="18" charset="0"/>
              </a:rPr>
              <a:t>Period of communicability </a:t>
            </a:r>
            <a:r>
              <a:rPr lang="en-MY" sz="2500" dirty="0">
                <a:cs typeface="Times New Roman" pitchFamily="18" charset="0"/>
              </a:rPr>
              <a:t>is usually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several months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500" dirty="0">
                <a:cs typeface="Times New Roman" pitchFamily="18" charset="0"/>
              </a:rPr>
              <a:t>{occasionally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years </a:t>
            </a:r>
            <a:r>
              <a:rPr lang="en-MY" sz="2500" b="1" dirty="0">
                <a:cs typeface="Times New Roman" pitchFamily="18" charset="0"/>
              </a:rPr>
              <a:t>in chronic carriers</a:t>
            </a:r>
            <a:r>
              <a:rPr lang="en-MY" sz="2500" dirty="0">
                <a:cs typeface="Times New Roman" pitchFamily="18" charset="0"/>
              </a:rPr>
              <a:t>) </a:t>
            </a:r>
            <a:r>
              <a:rPr lang="en-MY" sz="2500" b="1" dirty="0">
                <a:cs typeface="Times New Roman" pitchFamily="18" charset="0"/>
              </a:rPr>
              <a:t>or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500" b="1" dirty="0">
                <a:cs typeface="Times New Roman" pitchFamily="18" charset="0"/>
              </a:rPr>
              <a:t>until </a:t>
            </a:r>
            <a:r>
              <a:rPr lang="en-MY" sz="2500" b="1" dirty="0">
                <a:solidFill>
                  <a:schemeClr val="accent1"/>
                </a:solidFill>
                <a:cs typeface="Times New Roman" pitchFamily="18" charset="0"/>
              </a:rPr>
              <a:t>disappearance</a:t>
            </a: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of </a:t>
            </a:r>
            <a:r>
              <a:rPr lang="en-MY" sz="25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and </a:t>
            </a:r>
            <a:r>
              <a:rPr lang="en-MY" sz="2500" b="1" dirty="0">
                <a:cs typeface="Times New Roman" pitchFamily="18" charset="0"/>
              </a:rPr>
              <a:t>appearance of surface Abs</a:t>
            </a:r>
            <a:endParaRPr lang="en-US" sz="25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endParaRPr lang="en-US" sz="2600" b="1" dirty="0"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91880" y="97345"/>
            <a:ext cx="1871662" cy="43180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Agent factors</a:t>
            </a:r>
          </a:p>
        </p:txBody>
      </p:sp>
    </p:spTree>
    <p:extLst>
      <p:ext uri="{BB962C8B-B14F-4D97-AF65-F5344CB8AC3E}">
        <p14:creationId xmlns:p14="http://schemas.microsoft.com/office/powerpoint/2010/main" val="1272364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347FE35-DDCC-46B0-8C20-D45906781715}" type="slidenum">
              <a:rPr lang="ar-SA" smtClean="0"/>
              <a:pPr eaLnBrk="1" hangingPunct="1"/>
              <a:t>11</a:t>
            </a:fld>
            <a:endParaRPr lang="en-US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771800" y="116632"/>
            <a:ext cx="2520950" cy="523220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  <a:ln w="158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xtLst/>
        </p:spPr>
        <p:txBody>
          <a:bodyPr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Host factors</a:t>
            </a:r>
          </a:p>
        </p:txBody>
      </p:sp>
      <p:sp>
        <p:nvSpPr>
          <p:cNvPr id="2" name="Rectangle 1"/>
          <p:cNvSpPr/>
          <p:nvPr/>
        </p:nvSpPr>
        <p:spPr>
          <a:xfrm>
            <a:off x="125518" y="604325"/>
            <a:ext cx="901848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    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  (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a)AGE </a:t>
            </a:r>
            <a:r>
              <a:rPr lang="en-MY" sz="2400" dirty="0">
                <a:cs typeface="Times New Roman" pitchFamily="18" charset="0"/>
              </a:rPr>
              <a:t>: </a:t>
            </a:r>
            <a:endParaRPr lang="en-US" sz="2400" b="1" dirty="0">
              <a:cs typeface="Times New Roman" pitchFamily="18" charset="0"/>
            </a:endParaRPr>
          </a:p>
          <a:p>
            <a:pPr>
              <a:defRPr/>
            </a:pPr>
            <a:r>
              <a:rPr lang="en-MY" sz="2600" dirty="0">
                <a:cs typeface="Times New Roman" pitchFamily="18" charset="0"/>
              </a:rPr>
              <a:t>The outcomes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HBV infection are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age dependent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HBV </a:t>
            </a:r>
            <a:r>
              <a:rPr lang="en-MY" sz="2600" dirty="0">
                <a:cs typeface="Times New Roman" pitchFamily="18" charset="0"/>
              </a:rPr>
              <a:t>occurs in approximately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1 %of </a:t>
            </a:r>
            <a:r>
              <a:rPr lang="en-MY" sz="2600" dirty="0" smtClean="0">
                <a:cs typeface="Times New Roman" pitchFamily="18" charset="0"/>
              </a:rPr>
              <a:t>perinatal,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10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%of </a:t>
            </a:r>
            <a:r>
              <a:rPr lang="en-MY" sz="2600" b="1" dirty="0">
                <a:cs typeface="Times New Roman" pitchFamily="18" charset="0"/>
              </a:rPr>
              <a:t>early childhood (1-5 years of age</a:t>
            </a:r>
            <a:r>
              <a:rPr lang="en-MY" sz="2600" b="1" dirty="0" smtClean="0">
                <a:cs typeface="Times New Roman" pitchFamily="18" charset="0"/>
              </a:rPr>
              <a:t>) </a:t>
            </a:r>
            <a:r>
              <a:rPr lang="en-MY" sz="2600" dirty="0" smtClean="0">
                <a:cs typeface="Times New Roman" pitchFamily="18" charset="0"/>
              </a:rPr>
              <a:t>and </a:t>
            </a:r>
            <a:endParaRPr lang="en-MY" sz="26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30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%</a:t>
            </a:r>
            <a:r>
              <a:rPr lang="en-MY" sz="2600" b="1" dirty="0">
                <a:cs typeface="Times New Roman" pitchFamily="18" charset="0"/>
              </a:rPr>
              <a:t>of late (&gt; 5 years age) </a:t>
            </a:r>
            <a:r>
              <a:rPr lang="en-MY" sz="2600" dirty="0">
                <a:cs typeface="Times New Roman" pitchFamily="18" charset="0"/>
              </a:rPr>
              <a:t>HBV infections.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Mortality </a:t>
            </a:r>
            <a:r>
              <a:rPr lang="en-MY" sz="2600" b="1" dirty="0">
                <a:cs typeface="Times New Roman" pitchFamily="18" charset="0"/>
              </a:rPr>
              <a:t>from fulminant HB is approximately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70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%</a:t>
            </a:r>
          </a:p>
          <a:p>
            <a:pPr>
              <a:defRPr/>
            </a:pPr>
            <a:endParaRPr lang="en-MY" sz="26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600" b="1" dirty="0">
                <a:cs typeface="Times New Roman" pitchFamily="18" charset="0"/>
              </a:rPr>
              <a:t>The development of </a:t>
            </a: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Chronic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HBV</a:t>
            </a:r>
            <a:r>
              <a:rPr lang="en-MY" sz="2600" b="1" dirty="0">
                <a:cs typeface="Times New Roman" pitchFamily="18" charset="0"/>
              </a:rPr>
              <a:t> infection is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inversely </a:t>
            </a:r>
            <a:r>
              <a:rPr lang="en-MY" sz="2600" b="1" dirty="0">
                <a:cs typeface="Times New Roman" pitchFamily="18" charset="0"/>
              </a:rPr>
              <a:t>related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to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age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and </a:t>
            </a:r>
            <a:r>
              <a:rPr lang="en-MY" sz="2600" b="1" dirty="0">
                <a:cs typeface="Times New Roman" pitchFamily="18" charset="0"/>
              </a:rPr>
              <a:t>occurs in approximately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95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MY" sz="2600" b="1" dirty="0">
                <a:cs typeface="Times New Roman" pitchFamily="18" charset="0"/>
              </a:rPr>
              <a:t>of persons infected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perinatally</a:t>
            </a:r>
            <a:r>
              <a:rPr lang="en-MY" sz="2600" dirty="0"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600" dirty="0">
                <a:cs typeface="Times New Roman" pitchFamily="18" charset="0"/>
              </a:rPr>
              <a:t>                 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30 %</a:t>
            </a: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infected in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childhood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(&lt;</a:t>
            </a:r>
            <a:r>
              <a:rPr lang="en-MY" sz="2600" b="1" dirty="0">
                <a:cs typeface="Times New Roman" pitchFamily="18" charset="0"/>
              </a:rPr>
              <a:t>6 years of age</a:t>
            </a:r>
            <a:r>
              <a:rPr lang="en-MY" sz="2600" dirty="0">
                <a:cs typeface="Times New Roman" pitchFamily="18" charset="0"/>
              </a:rPr>
              <a:t>)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600" dirty="0">
                <a:cs typeface="Times New Roman" pitchFamily="18" charset="0"/>
              </a:rPr>
              <a:t>     in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5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MY" sz="2600" b="1" dirty="0">
                <a:cs typeface="Times New Roman" pitchFamily="18" charset="0"/>
              </a:rPr>
              <a:t>infected</a:t>
            </a: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a≥ 6 years </a:t>
            </a:r>
            <a:r>
              <a:rPr lang="en-MY" sz="2600" b="1" dirty="0">
                <a:cs typeface="Times New Roman" pitchFamily="18" charset="0"/>
              </a:rPr>
              <a:t>of age</a:t>
            </a:r>
          </a:p>
        </p:txBody>
      </p:sp>
    </p:spTree>
    <p:extLst>
      <p:ext uri="{BB962C8B-B14F-4D97-AF65-F5344CB8AC3E}">
        <p14:creationId xmlns:p14="http://schemas.microsoft.com/office/powerpoint/2010/main" val="18650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32F02F6-528B-4AB8-AEF7-69ACF5AE6D4A}" type="slidenum">
              <a:rPr lang="ar-SA" smtClean="0"/>
              <a:pPr eaLnBrk="1" hangingPunct="1"/>
              <a:t>12</a:t>
            </a:fld>
            <a:endParaRPr lang="en-US" smtClean="0"/>
          </a:p>
        </p:txBody>
      </p:sp>
      <p:pic>
        <p:nvPicPr>
          <p:cNvPr id="46085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4624"/>
            <a:ext cx="1835695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1976" y="513330"/>
            <a:ext cx="911202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1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endParaRPr lang="en-MY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(b) High-risk Groups :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Certain groups carry higher risks.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Health care workers  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Laboratory personnel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, </a:t>
            </a:r>
          </a:p>
          <a:p>
            <a:pPr algn="ctr">
              <a:defRPr/>
            </a:pPr>
            <a:r>
              <a:rPr lang="en-MY" sz="2600" b="1" dirty="0">
                <a:cs typeface="Times New Roman" pitchFamily="18" charset="0"/>
              </a:rPr>
              <a:t>Annual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incidence</a:t>
            </a:r>
            <a:r>
              <a:rPr lang="en-MY" sz="2600" b="1" dirty="0">
                <a:cs typeface="Times New Roman" pitchFamily="18" charset="0"/>
              </a:rPr>
              <a:t> of HBV infection 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surgeons</a:t>
            </a:r>
            <a:r>
              <a:rPr lang="en-MY" sz="2600" b="1" dirty="0">
                <a:cs typeface="Times New Roman" pitchFamily="18" charset="0"/>
              </a:rPr>
              <a:t> is estimated to be </a:t>
            </a:r>
          </a:p>
          <a:p>
            <a:pPr algn="ctr">
              <a:defRPr/>
            </a:pP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50 times greater </a:t>
            </a:r>
            <a:r>
              <a:rPr lang="en-MY" sz="2600" b="1" dirty="0">
                <a:cs typeface="Times New Roman" pitchFamily="18" charset="0"/>
              </a:rPr>
              <a:t>than that in the general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population</a:t>
            </a:r>
            <a:r>
              <a:rPr lang="en-MY" sz="2600" dirty="0">
                <a:cs typeface="Times New Roman" pitchFamily="18" charset="0"/>
              </a:rPr>
              <a:t>,  and</a:t>
            </a:r>
          </a:p>
          <a:p>
            <a:pPr algn="ctr">
              <a:defRPr/>
            </a:pPr>
            <a:r>
              <a:rPr lang="en-MY" sz="2600" dirty="0">
                <a:cs typeface="Times New Roman" pitchFamily="18" charset="0"/>
              </a:rPr>
              <a:t>  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more </a:t>
            </a:r>
            <a:r>
              <a:rPr lang="en-MY" sz="2600" b="1" dirty="0">
                <a:cs typeface="Times New Roman" pitchFamily="18" charset="0"/>
              </a:rPr>
              <a:t>than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twice </a:t>
            </a:r>
            <a:r>
              <a:rPr lang="en-MY" sz="2600" b="1" dirty="0">
                <a:cs typeface="Times New Roman" pitchFamily="18" charset="0"/>
              </a:rPr>
              <a:t>that of other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physicians</a:t>
            </a:r>
            <a:r>
              <a:rPr lang="en-MY" sz="2600" b="1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Recipients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blood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 transfusions,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Homosexuals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, Prostitutes, Percutaneous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drug abusers,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Infants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HBV carrier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mothers,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dirty="0">
                <a:solidFill>
                  <a:schemeClr val="tx2"/>
                </a:solidFill>
                <a:cs typeface="Times New Roman" pitchFamily="18" charset="0"/>
              </a:rPr>
              <a:t>Recipients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solid organ </a:t>
            </a: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transplants and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600" b="1" dirty="0">
                <a:solidFill>
                  <a:schemeClr val="tx2"/>
                </a:solidFill>
                <a:cs typeface="Times New Roman" pitchFamily="18" charset="0"/>
              </a:rPr>
              <a:t> Patients who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are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immuno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compromised</a:t>
            </a:r>
            <a:r>
              <a:rPr lang="en-MY" sz="2600" b="1" dirty="0" smtClean="0">
                <a:solidFill>
                  <a:schemeClr val="tx2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endParaRPr lang="en-MY" sz="2600" b="1" dirty="0">
              <a:solidFill>
                <a:schemeClr val="tx2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7030A0"/>
                </a:solidFill>
                <a:cs typeface="Times New Roman" pitchFamily="18" charset="0"/>
              </a:rPr>
              <a:t>Serological screening &amp; vaccination of high-risk groups is highly </a:t>
            </a:r>
            <a:r>
              <a:rPr lang="en-MY" sz="2600" b="1" dirty="0" smtClean="0">
                <a:solidFill>
                  <a:srgbClr val="7030A0"/>
                </a:solidFill>
                <a:cs typeface="Times New Roman" pitchFamily="18" charset="0"/>
              </a:rPr>
              <a:t>recommended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779912" y="44624"/>
            <a:ext cx="2520950" cy="369332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  <a:ln w="158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xtLst/>
        </p:spPr>
        <p:txBody>
          <a:bodyPr>
            <a:spAutoFit/>
          </a:bodyPr>
          <a:lstStyle/>
          <a:p>
            <a:r>
              <a:rPr lang="en-MY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Cont. …Host </a:t>
            </a:r>
            <a:r>
              <a:rPr lang="en-MY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4" name="Right Arrow 3"/>
          <p:cNvSpPr/>
          <p:nvPr/>
        </p:nvSpPr>
        <p:spPr>
          <a:xfrm>
            <a:off x="8165591" y="604252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344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38802B0-F248-45CE-A48B-0383D856D6A7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-180528" y="0"/>
            <a:ext cx="9117013" cy="3954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16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16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(c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Hepatitis B  and HIV 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Infection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About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1%</a:t>
            </a:r>
            <a:r>
              <a:rPr lang="en-MY" sz="2600" b="1" dirty="0">
                <a:cs typeface="Times New Roman" pitchFamily="18" charset="0"/>
              </a:rPr>
              <a:t> HBV </a:t>
            </a:r>
            <a:r>
              <a:rPr lang="en-MY" sz="2600" b="1" dirty="0" err="1">
                <a:cs typeface="Times New Roman" pitchFamily="18" charset="0"/>
              </a:rPr>
              <a:t>pts</a:t>
            </a:r>
            <a:r>
              <a:rPr lang="en-MY" sz="2600" b="1" dirty="0">
                <a:cs typeface="Times New Roman" pitchFamily="18" charset="0"/>
              </a:rPr>
              <a:t>  (2.7 million) are also infected with HIV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Conversely, WW  the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Globally </a:t>
            </a:r>
            <a:r>
              <a:rPr lang="en-MY" sz="2600" b="1" dirty="0" smtClean="0">
                <a:cs typeface="Times New Roman" pitchFamily="18" charset="0"/>
              </a:rPr>
              <a:t>prevalence </a:t>
            </a:r>
            <a:r>
              <a:rPr lang="en-MY" sz="2600" b="1" dirty="0"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HBV in HIV-infected </a:t>
            </a:r>
            <a:r>
              <a:rPr lang="en-MY" sz="2600" b="1" dirty="0">
                <a:cs typeface="Times New Roman" pitchFamily="18" charset="0"/>
              </a:rPr>
              <a:t>persons </a:t>
            </a:r>
            <a:r>
              <a:rPr lang="en-MY" sz="2600" dirty="0"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7.4%.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Although </a:t>
            </a:r>
            <a:r>
              <a:rPr lang="en-MY" sz="26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HBV infection have </a:t>
            </a:r>
            <a:r>
              <a:rPr lang="en-MY" sz="26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 minimal effect on </a:t>
            </a:r>
            <a:r>
              <a:rPr lang="en-MY" sz="2600" b="1" dirty="0">
                <a:cs typeface="Times New Roman" pitchFamily="18" charset="0"/>
              </a:rPr>
              <a:t>the  progression of HIV,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HIV</a:t>
            </a:r>
            <a:r>
              <a:rPr lang="en-MY" sz="2600" dirty="0">
                <a:cs typeface="Times New Roman" pitchFamily="18" charset="0"/>
              </a:rPr>
              <a:t> markedly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increases the risk </a:t>
            </a:r>
            <a:r>
              <a:rPr lang="en-MY" sz="2600" b="1" dirty="0">
                <a:cs typeface="Times New Roman" pitchFamily="18" charset="0"/>
              </a:rPr>
              <a:t>of developing </a:t>
            </a:r>
            <a:r>
              <a:rPr lang="en-MY" sz="2600" b="1" dirty="0" smtClean="0">
                <a:cs typeface="Times New Roman" pitchFamily="18" charset="0"/>
              </a:rPr>
              <a:t>HBV-associated </a:t>
            </a:r>
            <a:r>
              <a:rPr lang="en-MY" sz="2600" b="1" dirty="0">
                <a:cs typeface="Times New Roman" pitchFamily="18" charset="0"/>
              </a:rPr>
              <a:t>liver  cirrhosis &amp;HCC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cs typeface="Times New Roman" pitchFamily="18" charset="0"/>
              </a:rPr>
              <a:t>mortality rate increases among HIV-+</a:t>
            </a:r>
            <a:r>
              <a:rPr lang="en-MY" sz="2500" b="1" dirty="0" err="1">
                <a:cs typeface="Times New Roman" pitchFamily="18" charset="0"/>
              </a:rPr>
              <a:t>ve</a:t>
            </a:r>
            <a:r>
              <a:rPr lang="en-MY" sz="2500" b="1" dirty="0">
                <a:cs typeface="Times New Roman" pitchFamily="18" charset="0"/>
              </a:rPr>
              <a:t> due to HBV co </a:t>
            </a:r>
            <a:r>
              <a:rPr lang="en-MY" sz="2500" b="1" dirty="0" smtClean="0">
                <a:cs typeface="Times New Roman" pitchFamily="18" charset="0"/>
              </a:rPr>
              <a:t>infection</a:t>
            </a:r>
            <a:endParaRPr lang="en-MY" sz="2500" dirty="0">
              <a:cs typeface="Times New Roman" pitchFamily="18" charset="0"/>
            </a:endParaRPr>
          </a:p>
        </p:txBody>
      </p:sp>
      <p:pic>
        <p:nvPicPr>
          <p:cNvPr id="48132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753" y="-50861"/>
            <a:ext cx="836093" cy="959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3528" y="3629084"/>
            <a:ext cx="91450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MY" sz="2400" b="1" u="sng" dirty="0" smtClean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  <a:p>
            <a:pPr lvl="0">
              <a:defRPr/>
            </a:pPr>
            <a:endParaRPr lang="en-MY" sz="2400" b="1" u="sng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716016" y="0"/>
            <a:ext cx="2520950" cy="369332"/>
          </a:xfrm>
          <a:prstGeom prst="rect">
            <a:avLst/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  <a:ln w="158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  <a:extLst/>
        </p:spPr>
        <p:txBody>
          <a:bodyPr>
            <a:spAutoFit/>
          </a:bodyPr>
          <a:lstStyle/>
          <a:p>
            <a:r>
              <a:rPr lang="en-MY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Cont. …Host </a:t>
            </a:r>
            <a:r>
              <a:rPr lang="en-MY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2" name="Rectangle 1"/>
          <p:cNvSpPr/>
          <p:nvPr/>
        </p:nvSpPr>
        <p:spPr>
          <a:xfrm>
            <a:off x="323528" y="4168772"/>
            <a:ext cx="854278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Incubation Period   </a:t>
            </a:r>
            <a:endParaRPr lang="en-MY" sz="2800" b="1" u="sng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0"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30 - 180 days</a:t>
            </a:r>
            <a:r>
              <a:rPr lang="en-MY" sz="2600" dirty="0" smtClean="0">
                <a:solidFill>
                  <a:prstClr val="black"/>
                </a:solidFill>
                <a:cs typeface="Times New Roman" pitchFamily="18" charset="0"/>
              </a:rPr>
              <a:t>. </a:t>
            </a:r>
          </a:p>
          <a:p>
            <a:pPr lvl="0" algn="ctr">
              <a:defRPr/>
            </a:pPr>
            <a:r>
              <a:rPr lang="en-MY" sz="2600" b="1" dirty="0" smtClean="0">
                <a:solidFill>
                  <a:prstClr val="black"/>
                </a:solidFill>
                <a:cs typeface="Times New Roman" pitchFamily="18" charset="0"/>
              </a:rPr>
              <a:t>        Lower doses of the virus result often in longer IP</a:t>
            </a:r>
            <a:r>
              <a:rPr lang="en-MY" sz="2600" dirty="0" smtClean="0">
                <a:solidFill>
                  <a:prstClr val="black"/>
                </a:solidFill>
                <a:cs typeface="Times New Roman" pitchFamily="18" charset="0"/>
              </a:rPr>
              <a:t>. </a:t>
            </a:r>
          </a:p>
          <a:p>
            <a:pPr lvl="0" algn="ctr">
              <a:defRPr/>
            </a:pPr>
            <a:r>
              <a:rPr lang="en-MY" sz="2600" dirty="0" smtClean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prstClr val="black"/>
                </a:solidFill>
                <a:cs typeface="Times New Roman" pitchFamily="18" charset="0"/>
              </a:rPr>
              <a:t>average IP  is about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75 days</a:t>
            </a: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2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494D3E2-8164-4C9C-85E2-18954E9558AE}" type="slidenum">
              <a:rPr lang="ar-SA" smtClean="0"/>
              <a:pPr eaLnBrk="1" hangingPunct="1"/>
              <a:t>14</a:t>
            </a:fld>
            <a:endParaRPr lang="en-US" smtClean="0"/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-16769" y="548680"/>
            <a:ext cx="9172643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  It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is not possible, on clinical grounds, to differentiate HB from other  viral hepatitis </a:t>
            </a:r>
            <a:endParaRPr lang="en-MY" sz="2400" b="1" dirty="0" smtClean="0">
              <a:solidFill>
                <a:srgbClr val="3C4245"/>
              </a:solidFill>
              <a:cs typeface="Times New Roman" pitchFamily="18" charset="0"/>
            </a:endParaRPr>
          </a:p>
          <a:p>
            <a:pPr algn="ctr">
              <a:defRPr/>
            </a:pPr>
            <a:endParaRPr lang="en-MY" sz="2400" b="1" dirty="0">
              <a:solidFill>
                <a:srgbClr val="3C4245"/>
              </a:solidFill>
              <a:cs typeface="Times New Roman" pitchFamily="18" charset="0"/>
            </a:endParaRPr>
          </a:p>
          <a:p>
            <a:pPr algn="ctr">
              <a:defRPr/>
            </a:pPr>
            <a:endParaRPr lang="en-MY" sz="2400" b="1" dirty="0">
              <a:solidFill>
                <a:srgbClr val="3C4245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600" dirty="0" smtClean="0">
                <a:solidFill>
                  <a:srgbClr val="3C4245"/>
                </a:solidFill>
                <a:cs typeface="Times New Roman" pitchFamily="18" charset="0"/>
              </a:rPr>
              <a:t>   </a:t>
            </a: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Laboratory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BL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tests for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confirmation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of the diagnosis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is essential </a:t>
            </a:r>
          </a:p>
          <a:p>
            <a:pPr>
              <a:defRPr/>
            </a:pP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  They </a:t>
            </a: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can be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used to distinguish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acute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and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chronic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infections.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Laboratory diagnosis of HBV infection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focuses </a:t>
            </a:r>
            <a:r>
              <a:rPr lang="en-MY" sz="2400" b="1" dirty="0" smtClean="0">
                <a:cs typeface="Times New Roman" pitchFamily="18" charset="0"/>
              </a:rPr>
              <a:t>on the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smtClean="0">
                <a:cs typeface="Times New Roman" pitchFamily="18" charset="0"/>
              </a:rPr>
              <a:t>detection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of 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(HBs Ag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u="sng" dirty="0" smtClean="0">
                <a:solidFill>
                  <a:srgbClr val="C00000"/>
                </a:solidFill>
                <a:cs typeface="Times New Roman" pitchFamily="18" charset="0"/>
              </a:rPr>
              <a:t>Acute </a:t>
            </a:r>
            <a:r>
              <a:rPr lang="en-MY" sz="2400" b="1" u="sng" dirty="0">
                <a:solidFill>
                  <a:srgbClr val="C00000"/>
                </a:solidFill>
                <a:cs typeface="Times New Roman" pitchFamily="18" charset="0"/>
              </a:rPr>
              <a:t>HBV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infection </a:t>
            </a:r>
            <a:endParaRPr lang="en-MY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characterized by the presence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of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and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IgM </a:t>
            </a: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antibody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to the,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HBcAg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. 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During the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initial phase </a:t>
            </a:r>
            <a:r>
              <a:rPr lang="en-MY" sz="2400" b="1" dirty="0">
                <a:cs typeface="Times New Roman" pitchFamily="18" charset="0"/>
              </a:rPr>
              <a:t>of infection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, patients are also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seropositive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for  </a:t>
            </a:r>
            <a:r>
              <a:rPr lang="en-MY" sz="2400" b="1" dirty="0" err="1" smtClean="0">
                <a:solidFill>
                  <a:srgbClr val="FF0000"/>
                </a:solidFill>
                <a:cs typeface="Times New Roman" pitchFamily="18" charset="0"/>
              </a:rPr>
              <a:t>HBeAg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. </a:t>
            </a:r>
            <a:endParaRPr lang="en-MY" sz="2400" b="1" dirty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HBeAg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is </a:t>
            </a:r>
            <a:r>
              <a:rPr lang="en-MY" sz="2400" dirty="0">
                <a:cs typeface="Times New Roman" pitchFamily="18" charset="0"/>
              </a:rPr>
              <a:t>a </a:t>
            </a:r>
            <a:r>
              <a:rPr lang="en-MY" sz="2400" b="1" dirty="0">
                <a:cs typeface="Times New Roman" pitchFamily="18" charset="0"/>
              </a:rPr>
              <a:t>marker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of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400" b="1" dirty="0">
                <a:cs typeface="Times New Roman" pitchFamily="18" charset="0"/>
              </a:rPr>
              <a:t>levels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replication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of the virus.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The presence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of </a:t>
            </a:r>
            <a:r>
              <a:rPr lang="en-MY" sz="2400" b="1" dirty="0" err="1">
                <a:solidFill>
                  <a:srgbClr val="C00000"/>
                </a:solidFill>
                <a:cs typeface="Times New Roman" pitchFamily="18" charset="0"/>
              </a:rPr>
              <a:t>HBeAg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 indicates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 that </a:t>
            </a: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patient’s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blood </a:t>
            </a:r>
            <a:endParaRPr lang="en-MY" sz="2400" b="1" dirty="0" smtClean="0">
              <a:solidFill>
                <a:srgbClr val="3C4245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          and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body fluids 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are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HIGHLY INFECTIOUS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50180" name="Rectangle 1"/>
          <p:cNvSpPr>
            <a:spLocks noChangeArrowheads="1"/>
          </p:cNvSpPr>
          <p:nvPr/>
        </p:nvSpPr>
        <p:spPr bwMode="auto">
          <a:xfrm>
            <a:off x="971600" y="177510"/>
            <a:ext cx="2641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DIAGNOSIS</a:t>
            </a:r>
          </a:p>
        </p:txBody>
      </p:sp>
      <p:sp>
        <p:nvSpPr>
          <p:cNvPr id="50181" name="Rectangle 2"/>
          <p:cNvSpPr>
            <a:spLocks noChangeArrowheads="1"/>
          </p:cNvSpPr>
          <p:nvPr/>
        </p:nvSpPr>
        <p:spPr bwMode="auto">
          <a:xfrm>
            <a:off x="-22595" y="1268760"/>
            <a:ext cx="8493383" cy="707886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These Abs and their </a:t>
            </a:r>
            <a:r>
              <a:rPr lang="de-DE" sz="2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Ags </a:t>
            </a:r>
            <a:r>
              <a:rPr lang="en-MY" sz="2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constitute very useful markers of HBV infection.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0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Pts</a:t>
            </a:r>
            <a:r>
              <a:rPr lang="en-MY" sz="20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with HBV infection are expected to have one or more HBV markers. </a:t>
            </a:r>
          </a:p>
        </p:txBody>
      </p:sp>
    </p:spTree>
    <p:extLst>
      <p:ext uri="{BB962C8B-B14F-4D97-AF65-F5344CB8AC3E}">
        <p14:creationId xmlns:p14="http://schemas.microsoft.com/office/powerpoint/2010/main" val="178076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973DBC54-0139-40C6-A8AC-7D805C89A416}" type="slidenum">
              <a:rPr lang="ar-SA" smtClean="0"/>
              <a:pPr eaLnBrk="1" hangingPunct="1"/>
              <a:t>15</a:t>
            </a:fld>
            <a:endParaRPr lang="en-US" smtClean="0"/>
          </a:p>
        </p:txBody>
      </p:sp>
      <p:pic>
        <p:nvPicPr>
          <p:cNvPr id="5120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23925"/>
            <a:ext cx="8821043" cy="545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04" name="Rectangle 2"/>
          <p:cNvSpPr>
            <a:spLocks noChangeArrowheads="1"/>
          </p:cNvSpPr>
          <p:nvPr/>
        </p:nvSpPr>
        <p:spPr bwMode="auto">
          <a:xfrm>
            <a:off x="1473200" y="6378575"/>
            <a:ext cx="5976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dirty="0"/>
              <a:t>Low levels of </a:t>
            </a:r>
            <a:r>
              <a:rPr lang="en-MY" dirty="0" err="1"/>
              <a:t>lgM</a:t>
            </a:r>
            <a:r>
              <a:rPr lang="en-MY" dirty="0"/>
              <a:t> anti-</a:t>
            </a:r>
            <a:r>
              <a:rPr lang="en-MY" dirty="0" err="1"/>
              <a:t>HBc</a:t>
            </a:r>
            <a:r>
              <a:rPr lang="en-MY" dirty="0"/>
              <a:t> may also be detected.</a:t>
            </a:r>
          </a:p>
        </p:txBody>
      </p:sp>
      <p:sp>
        <p:nvSpPr>
          <p:cNvPr id="51205" name="Rectangle 1"/>
          <p:cNvSpPr>
            <a:spLocks noChangeArrowheads="1"/>
          </p:cNvSpPr>
          <p:nvPr/>
        </p:nvSpPr>
        <p:spPr bwMode="auto">
          <a:xfrm>
            <a:off x="34925" y="0"/>
            <a:ext cx="90376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There are three distinct antigen antibody systems that relate to HBV infection and a variety of circulating makers that are useful in diagnosis.  Interpretation of common serological patterns is as shown in </a:t>
            </a:r>
            <a:r>
              <a:rPr lang="en-MY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Table  </a:t>
            </a:r>
            <a:r>
              <a:rPr lang="en-MY" dirty="0" smtClean="0">
                <a:solidFill>
                  <a:schemeClr val="tx2"/>
                </a:solidFill>
              </a:rPr>
              <a:t>below</a:t>
            </a:r>
            <a:endParaRPr lang="en-MY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B999EE3-7076-4A5A-BF1A-0A99C180C8CC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58399" y="95145"/>
            <a:ext cx="91455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Chronic infection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is characterized by the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persistence of </a:t>
            </a:r>
            <a:r>
              <a:rPr lang="en-MY" sz="2400" b="1" dirty="0" err="1" smtClean="0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for at least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6 months </a:t>
            </a:r>
            <a:r>
              <a:rPr lang="en-MY" sz="2400" dirty="0" smtClean="0">
                <a:solidFill>
                  <a:srgbClr val="3C4245"/>
                </a:solidFill>
                <a:cs typeface="Times New Roman" pitchFamily="18" charset="0"/>
              </a:rPr>
              <a:t>(</a:t>
            </a:r>
            <a:r>
              <a:rPr lang="en-MY" sz="22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with or without </a:t>
            </a:r>
            <a:r>
              <a:rPr lang="en-MY" sz="2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HBeAg</a:t>
            </a:r>
            <a:r>
              <a:rPr lang="en-MY" sz="22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). </a:t>
            </a:r>
            <a:endParaRPr lang="en-MY" sz="2200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Persistence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HBs Ag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is the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principal marker of risk for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Developing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chronic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liver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disease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liver cancer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(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HCC) later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in life</a:t>
            </a:r>
            <a:r>
              <a:rPr lang="en-MY" sz="2200" b="1" dirty="0">
                <a:solidFill>
                  <a:srgbClr val="3C4245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27784" y="1689445"/>
            <a:ext cx="3329389" cy="46166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Modes Of Transmission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-83577" y="2060848"/>
            <a:ext cx="929702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 smtClean="0">
                <a:cs typeface="Times New Roman" pitchFamily="18" charset="0"/>
              </a:rPr>
              <a:t>HBV </a:t>
            </a:r>
            <a:r>
              <a:rPr lang="en-MY" sz="2200" dirty="0">
                <a:cs typeface="Times New Roman" pitchFamily="18" charset="0"/>
              </a:rPr>
              <a:t>is spread by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percutaneous</a:t>
            </a:r>
            <a:r>
              <a:rPr lang="en-MY" sz="2200" b="1" dirty="0">
                <a:cs typeface="Times New Roman" pitchFamily="18" charset="0"/>
              </a:rPr>
              <a:t> or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mucosal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chemeClr val="tx2"/>
                </a:solidFill>
                <a:cs typeface="Times New Roman" pitchFamily="18" charset="0"/>
              </a:rPr>
              <a:t>Exposure to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infected </a:t>
            </a: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blood and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3C4245"/>
                </a:solidFill>
                <a:cs typeface="Times New Roman" pitchFamily="18" charset="0"/>
              </a:rPr>
              <a:t>various body fluids</a:t>
            </a: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, (</a:t>
            </a:r>
            <a:r>
              <a:rPr lang="en-MY" sz="2200" i="1" dirty="0">
                <a:solidFill>
                  <a:srgbClr val="3C4245"/>
                </a:solidFill>
                <a:cs typeface="Times New Roman" pitchFamily="18" charset="0"/>
              </a:rPr>
              <a:t>saliva, menstrual, vaginal, &amp; </a:t>
            </a:r>
            <a:r>
              <a:rPr lang="en-MY" sz="2200" dirty="0">
                <a:solidFill>
                  <a:srgbClr val="3C4245"/>
                </a:solidFill>
                <a:cs typeface="Times New Roman" pitchFamily="18" charset="0"/>
              </a:rPr>
              <a:t>seminal fluids</a:t>
            </a:r>
            <a:r>
              <a:rPr lang="en-MY" sz="2200" dirty="0" smtClean="0">
                <a:solidFill>
                  <a:srgbClr val="3C4245"/>
                </a:solidFill>
                <a:cs typeface="Times New Roman" pitchFamily="18" charset="0"/>
              </a:rPr>
              <a:t>.</a:t>
            </a:r>
            <a:endParaRPr lang="en-MY" sz="2200" b="1" dirty="0">
              <a:solidFill>
                <a:srgbClr val="FF0000"/>
              </a:solidFill>
              <a:ea typeface="SimHei" pitchFamily="49" charset="-122"/>
              <a:cs typeface="Times New Roman" pitchFamily="18" charset="0"/>
            </a:endParaRPr>
          </a:p>
          <a:p>
            <a:pPr>
              <a:defRPr/>
            </a:pPr>
            <a:r>
              <a:rPr lang="en-MY" sz="2200" b="1" dirty="0">
                <a:solidFill>
                  <a:srgbClr val="C00000"/>
                </a:solidFill>
                <a:ea typeface="SimHei" pitchFamily="49" charset="-122"/>
                <a:cs typeface="Times New Roman" pitchFamily="18" charset="0"/>
              </a:rPr>
              <a:t>a. </a:t>
            </a:r>
            <a:r>
              <a:rPr lang="en-MY" sz="2200" b="1" i="1" dirty="0">
                <a:solidFill>
                  <a:srgbClr val="C00000"/>
                </a:solidFill>
                <a:ea typeface="SimHei" pitchFamily="49" charset="-122"/>
                <a:cs typeface="Times New Roman" pitchFamily="18" charset="0"/>
              </a:rPr>
              <a:t>Parenteral route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Hepatitis B is </a:t>
            </a:r>
            <a:r>
              <a:rPr lang="en-MY" sz="2200" b="1" dirty="0">
                <a:solidFill>
                  <a:srgbClr val="9900CC"/>
                </a:solidFill>
                <a:cs typeface="Times New Roman" pitchFamily="18" charset="0"/>
              </a:rPr>
              <a:t>a blood-borne infection</a:t>
            </a:r>
            <a:r>
              <a:rPr lang="en-MY" sz="2200" dirty="0"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200" b="1" dirty="0">
                <a:cs typeface="Times New Roman" pitchFamily="18" charset="0"/>
              </a:rPr>
              <a:t>It is transmitted by infected </a:t>
            </a:r>
            <a:r>
              <a:rPr lang="en-MY" sz="2200" b="1" dirty="0" err="1">
                <a:cs typeface="Times New Roman" pitchFamily="18" charset="0"/>
              </a:rPr>
              <a:t>Bl</a:t>
            </a:r>
            <a:r>
              <a:rPr lang="en-MY" sz="2200" b="1" dirty="0">
                <a:cs typeface="Times New Roman" pitchFamily="18" charset="0"/>
              </a:rPr>
              <a:t> and Bl. products through</a:t>
            </a:r>
          </a:p>
          <a:p>
            <a:pPr algn="just">
              <a:defRPr/>
            </a:pPr>
            <a:r>
              <a:rPr lang="en-MY" sz="2200" i="1" dirty="0">
                <a:cs typeface="Times New Roman" pitchFamily="18" charset="0"/>
              </a:rPr>
              <a:t>  </a:t>
            </a:r>
            <a:r>
              <a:rPr lang="en-MY" sz="2200" b="1" i="1" dirty="0">
                <a:solidFill>
                  <a:srgbClr val="FF0000"/>
                </a:solidFill>
                <a:cs typeface="Times New Roman" pitchFamily="18" charset="0"/>
              </a:rPr>
              <a:t>transfusions</a:t>
            </a:r>
            <a:r>
              <a:rPr lang="en-MY" sz="2200" i="1" dirty="0">
                <a:cs typeface="Times New Roman" pitchFamily="18" charset="0"/>
              </a:rPr>
              <a:t> </a:t>
            </a:r>
            <a:r>
              <a:rPr lang="en-MY" sz="2200" b="1" i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dialysis</a:t>
            </a:r>
            <a:r>
              <a:rPr lang="en-MY" sz="2200" b="1" i="1" dirty="0">
                <a:cs typeface="Times New Roman" pitchFamily="18" charset="0"/>
              </a:rPr>
              <a:t>, </a:t>
            </a:r>
            <a:r>
              <a:rPr lang="en-MY" sz="2200" b="1" i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contaminated syringes </a:t>
            </a:r>
            <a:r>
              <a:rPr lang="en-MY" sz="2200" i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an</a:t>
            </a:r>
            <a:r>
              <a:rPr lang="en-MY" sz="2200" b="1" i="1" dirty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d needles</a:t>
            </a:r>
            <a:r>
              <a:rPr lang="en-MY" sz="2200" i="1" dirty="0">
                <a:cs typeface="Times New Roman" pitchFamily="18" charset="0"/>
              </a:rPr>
              <a:t>, </a:t>
            </a:r>
          </a:p>
          <a:p>
            <a:pPr algn="just">
              <a:defRPr/>
            </a:pPr>
            <a:r>
              <a:rPr lang="en-MY" sz="2200" b="1" i="1" dirty="0">
                <a:solidFill>
                  <a:srgbClr val="009900"/>
                </a:solidFill>
                <a:cs typeface="Times New Roman" pitchFamily="18" charset="0"/>
              </a:rPr>
              <a:t>     pricks of skin</a:t>
            </a:r>
            <a:r>
              <a:rPr lang="en-MY" sz="2200" i="1" dirty="0">
                <a:cs typeface="Times New Roman" pitchFamily="18" charset="0"/>
              </a:rPr>
              <a:t>, </a:t>
            </a:r>
            <a:r>
              <a:rPr lang="en-MY" sz="2200" b="1" i="1" dirty="0">
                <a:solidFill>
                  <a:srgbClr val="FF0000"/>
                </a:solidFill>
                <a:cs typeface="Times New Roman" pitchFamily="18" charset="0"/>
              </a:rPr>
              <a:t>handling of infected blood</a:t>
            </a:r>
            <a:r>
              <a:rPr lang="en-MY" sz="2200" i="1" dirty="0">
                <a:cs typeface="Times New Roman" pitchFamily="18" charset="0"/>
              </a:rPr>
              <a:t>, </a:t>
            </a:r>
          </a:p>
          <a:p>
            <a:pPr algn="just">
              <a:defRPr/>
            </a:pPr>
            <a:r>
              <a:rPr lang="en-MY" sz="2200" b="1" i="1" dirty="0">
                <a:cs typeface="Times New Roman" pitchFamily="18" charset="0"/>
              </a:rPr>
              <a:t>    accidental inoculation of minute quantities </a:t>
            </a:r>
            <a:r>
              <a:rPr lang="en-MY" sz="2200" b="1" dirty="0">
                <a:cs typeface="Times New Roman" pitchFamily="18" charset="0"/>
              </a:rPr>
              <a:t>of blood </a:t>
            </a:r>
            <a:r>
              <a:rPr lang="en-MY" sz="2200" dirty="0">
                <a:cs typeface="Times New Roman" pitchFamily="18" charset="0"/>
              </a:rPr>
              <a:t>such as may</a:t>
            </a:r>
          </a:p>
          <a:p>
            <a:pPr algn="just">
              <a:defRPr/>
            </a:pPr>
            <a:r>
              <a:rPr lang="en-MY" sz="2200" dirty="0">
                <a:cs typeface="Times New Roman" pitchFamily="18" charset="0"/>
              </a:rPr>
              <a:t>   occur during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surgical</a:t>
            </a:r>
            <a:r>
              <a:rPr lang="en-MY" sz="2200" dirty="0">
                <a:solidFill>
                  <a:srgbClr val="0070C0"/>
                </a:solidFill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dental procedures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cs typeface="Times New Roman" pitchFamily="18" charset="0"/>
              </a:rPr>
              <a:t>immunization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tattooing</a:t>
            </a:r>
            <a:r>
              <a:rPr lang="en-MY" sz="2200" dirty="0">
                <a:cs typeface="Times New Roman" pitchFamily="18" charset="0"/>
              </a:rPr>
              <a:t>, </a:t>
            </a:r>
          </a:p>
          <a:p>
            <a:pPr algn="just">
              <a:defRPr/>
            </a:pPr>
            <a:r>
              <a:rPr lang="en-MY" sz="2200" b="1" dirty="0">
                <a:cs typeface="Times New Roman" pitchFamily="18" charset="0"/>
              </a:rPr>
              <a:t>     ear piercing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cs typeface="Times New Roman" pitchFamily="18" charset="0"/>
              </a:rPr>
              <a:t>nose piercing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cs typeface="Times New Roman" pitchFamily="18" charset="0"/>
              </a:rPr>
              <a:t>circumcision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acupuncture,</a:t>
            </a:r>
            <a:r>
              <a:rPr lang="en-MY" sz="2200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  <a:r>
              <a:rPr lang="en-MY" sz="2200" dirty="0" err="1">
                <a:cs typeface="Times New Roman" pitchFamily="18" charset="0"/>
              </a:rPr>
              <a:t>etc</a:t>
            </a:r>
            <a:r>
              <a:rPr lang="en-MY" sz="2200" dirty="0">
                <a:cs typeface="Times New Roman" pitchFamily="18" charset="0"/>
              </a:rPr>
              <a:t>  .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200" dirty="0" smtClean="0">
                <a:solidFill>
                  <a:srgbClr val="3C4245"/>
                </a:solidFill>
                <a:cs typeface="Times New Roman" pitchFamily="18" charset="0"/>
              </a:rPr>
              <a:t>also occur through the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reuse of needles </a:t>
            </a:r>
            <a:r>
              <a:rPr lang="en-MY" sz="2200" b="1" dirty="0" smtClean="0">
                <a:solidFill>
                  <a:srgbClr val="3C4245"/>
                </a:solidFill>
                <a:cs typeface="Times New Roman" pitchFamily="18" charset="0"/>
              </a:rPr>
              <a:t>and syringes </a:t>
            </a:r>
            <a:r>
              <a:rPr lang="en-MY" sz="2200" dirty="0" smtClean="0">
                <a:solidFill>
                  <a:srgbClr val="3C4245"/>
                </a:solidFill>
                <a:cs typeface="Times New Roman" pitchFamily="18" charset="0"/>
              </a:rPr>
              <a:t>either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200" dirty="0" smtClean="0">
                <a:solidFill>
                  <a:srgbClr val="3C4245"/>
                </a:solidFill>
                <a:cs typeface="Times New Roman" pitchFamily="18" charset="0"/>
              </a:rPr>
              <a:t> in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health-care settings </a:t>
            </a:r>
            <a:r>
              <a:rPr lang="en-MY" sz="2200" dirty="0" smtClean="0">
                <a:solidFill>
                  <a:srgbClr val="3C4245"/>
                </a:solidFill>
                <a:cs typeface="Times New Roman" pitchFamily="18" charset="0"/>
              </a:rPr>
              <a:t>or among </a:t>
            </a:r>
            <a:r>
              <a:rPr lang="en-MY" sz="2200" b="1" dirty="0" smtClean="0">
                <a:solidFill>
                  <a:srgbClr val="3C4245"/>
                </a:solidFill>
                <a:cs typeface="Times New Roman" pitchFamily="18" charset="0"/>
              </a:rPr>
              <a:t>persons who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inject drugs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200" dirty="0" smtClean="0">
                <a:cs typeface="Times New Roman" pitchFamily="18" charset="0"/>
              </a:rPr>
              <a:t>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Accidental percutaneous </a:t>
            </a:r>
            <a:r>
              <a:rPr lang="en-MY" sz="2200" b="1" dirty="0" smtClean="0">
                <a:cs typeface="Times New Roman" pitchFamily="18" charset="0"/>
              </a:rPr>
              <a:t>inoculations</a:t>
            </a:r>
            <a:r>
              <a:rPr lang="en-MY" sz="2200" dirty="0" smtClean="0">
                <a:cs typeface="Times New Roman" pitchFamily="18" charset="0"/>
              </a:rPr>
              <a:t> by </a:t>
            </a:r>
            <a:r>
              <a:rPr lang="en-MY" sz="2200" b="1" dirty="0" smtClean="0">
                <a:cs typeface="Times New Roman" pitchFamily="18" charset="0"/>
              </a:rPr>
              <a:t>shared 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razors </a:t>
            </a:r>
            <a:r>
              <a:rPr lang="en-MY" sz="2200" dirty="0" smtClean="0">
                <a:solidFill>
                  <a:srgbClr val="0070C0"/>
                </a:solidFill>
                <a:cs typeface="Times New Roman" pitchFamily="18" charset="0"/>
              </a:rPr>
              <a:t>&amp;</a:t>
            </a:r>
            <a:r>
              <a:rPr lang="en-MY" sz="2200" b="1" dirty="0" smtClean="0">
                <a:solidFill>
                  <a:srgbClr val="0070C0"/>
                </a:solidFill>
                <a:cs typeface="Times New Roman" pitchFamily="18" charset="0"/>
              </a:rPr>
              <a:t>tooth brushes</a:t>
            </a:r>
            <a:endParaRPr lang="en-MY" sz="2200" dirty="0">
              <a:solidFill>
                <a:srgbClr val="0070C0"/>
              </a:solidFill>
              <a:cs typeface="Times New Roman" pitchFamily="18" charset="0"/>
            </a:endParaRPr>
          </a:p>
        </p:txBody>
      </p:sp>
      <p:pic>
        <p:nvPicPr>
          <p:cNvPr id="7" name="Picture 9" descr="Hepatitis Ways of Transmission Stick Figure Pictogram Ic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56792"/>
            <a:ext cx="1423179" cy="11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39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5C31914C-53F0-4714-A00F-4949CC420321}" type="slidenum">
              <a:rPr lang="ar-SA" smtClean="0"/>
              <a:pPr eaLnBrk="1" hangingPunct="1"/>
              <a:t>17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18655" y="641734"/>
            <a:ext cx="909166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 </a:t>
            </a:r>
            <a:r>
              <a:rPr lang="en-MY" sz="26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b</a:t>
            </a:r>
            <a:r>
              <a:rPr lang="en-MY" sz="2600" b="1" u="sng" dirty="0">
                <a:solidFill>
                  <a:srgbClr val="C00000"/>
                </a:solidFill>
                <a:cs typeface="Times New Roman" pitchFamily="18" charset="0"/>
              </a:rPr>
              <a:t>. </a:t>
            </a:r>
            <a:r>
              <a:rPr lang="en-MY" sz="2600" b="1" i="1" u="sng" dirty="0">
                <a:solidFill>
                  <a:srgbClr val="C00000"/>
                </a:solidFill>
                <a:ea typeface="SimHei" pitchFamily="49" charset="-122"/>
                <a:cs typeface="Times New Roman" pitchFamily="18" charset="0"/>
              </a:rPr>
              <a:t>Perinatal transmission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Spread of infection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from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HBV carrier mothers </a:t>
            </a:r>
            <a:r>
              <a:rPr lang="en-MY" sz="2600" b="1" dirty="0">
                <a:cs typeface="Times New Roman" pitchFamily="18" charset="0"/>
              </a:rPr>
              <a:t>to their </a:t>
            </a:r>
            <a:r>
              <a:rPr lang="en-MY" sz="2600" b="1" dirty="0" smtClean="0">
                <a:cs typeface="Times New Roman" pitchFamily="18" charset="0"/>
              </a:rPr>
              <a:t>babies</a:t>
            </a:r>
          </a:p>
          <a:p>
            <a:pPr algn="just">
              <a:defRPr/>
            </a:pPr>
            <a:endParaRPr lang="en-MY" sz="26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u="sng" dirty="0">
                <a:solidFill>
                  <a:srgbClr val="FF0000"/>
                </a:solidFill>
                <a:cs typeface="Times New Roman" pitchFamily="18" charset="0"/>
              </a:rPr>
              <a:t>In highly endemic </a:t>
            </a:r>
            <a:r>
              <a:rPr lang="en-MY" sz="2600" u="sng" dirty="0">
                <a:solidFill>
                  <a:srgbClr val="3C4245"/>
                </a:solidFill>
                <a:cs typeface="Times New Roman" pitchFamily="18" charset="0"/>
              </a:rPr>
              <a:t>areas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HBV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is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most commonly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spread   from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mother to child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at birth (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perinatal transmission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),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or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   </a:t>
            </a:r>
            <a:r>
              <a:rPr lang="en-MY" sz="2600" b="1" dirty="0">
                <a:cs typeface="Times New Roman" pitchFamily="18" charset="0"/>
              </a:rPr>
              <a:t>through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horizontal transmission 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especially from an infected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child to an uninfected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child during the first 5 years of life. </a:t>
            </a:r>
          </a:p>
          <a:p>
            <a:pPr marL="457200" indent="-457200" algn="just">
              <a:buFont typeface="Wingdings" pitchFamily="2" charset="2"/>
              <a:buChar char="v"/>
              <a:defRPr/>
            </a:pP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600" dirty="0" smtClean="0">
                <a:solidFill>
                  <a:srgbClr val="3C4245"/>
                </a:solidFill>
                <a:cs typeface="Times New Roman" pitchFamily="18" charset="0"/>
              </a:rPr>
              <a:t>   </a:t>
            </a:r>
            <a:r>
              <a:rPr lang="en-MY" sz="2600" b="1" dirty="0" smtClean="0">
                <a:solidFill>
                  <a:srgbClr val="3C4245"/>
                </a:solidFill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development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chronic infection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is very common </a:t>
            </a:r>
          </a:p>
          <a:p>
            <a:pPr algn="just"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  </a:t>
            </a:r>
            <a:r>
              <a:rPr lang="en-MY" sz="2600" dirty="0" smtClean="0">
                <a:solidFill>
                  <a:srgbClr val="3C4245"/>
                </a:solidFill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infants infected 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from their mothers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or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 before the age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of 5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years</a:t>
            </a:r>
            <a:r>
              <a:rPr lang="en-MY" sz="2600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cs typeface="Times New Roman" pitchFamily="18" charset="0"/>
              </a:rPr>
              <a:t>appears </a:t>
            </a:r>
            <a:r>
              <a:rPr lang="en-MY" sz="2600" b="1" dirty="0">
                <a:cs typeface="Times New Roman" pitchFamily="18" charset="0"/>
              </a:rPr>
              <a:t>to be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an important </a:t>
            </a:r>
            <a:r>
              <a:rPr lang="en-MY" sz="2600" b="1" dirty="0">
                <a:cs typeface="Times New Roman" pitchFamily="18" charset="0"/>
              </a:rPr>
              <a:t>factor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for 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high prevalence </a:t>
            </a:r>
            <a:r>
              <a:rPr lang="en-MY" sz="2500" b="1" dirty="0" smtClean="0">
                <a:cs typeface="Times New Roman" pitchFamily="18" charset="0"/>
              </a:rPr>
              <a:t>of </a:t>
            </a:r>
            <a:r>
              <a:rPr lang="en-MY" sz="2500" b="1" dirty="0">
                <a:cs typeface="Times New Roman" pitchFamily="18" charset="0"/>
              </a:rPr>
              <a:t>HBV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infection in some regions</a:t>
            </a:r>
            <a:r>
              <a:rPr lang="en-MY" sz="2500" dirty="0">
                <a:cs typeface="Times New Roman" pitchFamily="18" charset="0"/>
              </a:rPr>
              <a:t>, particularly China and </a:t>
            </a:r>
            <a:r>
              <a:rPr lang="en-MY" sz="2500" dirty="0" smtClean="0">
                <a:cs typeface="Times New Roman" pitchFamily="18" charset="0"/>
              </a:rPr>
              <a:t>Southeast Asia</a:t>
            </a:r>
            <a:endParaRPr lang="en-MY" sz="2500" dirty="0">
              <a:cs typeface="Times New Roman" pitchFamily="18" charset="0"/>
            </a:endParaRPr>
          </a:p>
          <a:p>
            <a:pPr marL="457200" indent="-457200" algn="ctr">
              <a:buFont typeface="Wingdings" panose="05000000000000000000" pitchFamily="2" charset="2"/>
              <a:buChar char="q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Majority</a:t>
            </a:r>
            <a:r>
              <a:rPr lang="en-MY" sz="26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of children </a:t>
            </a:r>
            <a:r>
              <a:rPr lang="en-MY" sz="2600" b="1" dirty="0">
                <a:cs typeface="Times New Roman" pitchFamily="18" charset="0"/>
              </a:rPr>
              <a:t>born to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HBeAg+Ve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mothers </a:t>
            </a:r>
            <a:r>
              <a:rPr lang="en-MY" sz="2600" dirty="0">
                <a:cs typeface="Times New Roman" pitchFamily="18" charset="0"/>
              </a:rPr>
              <a:t>become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chronically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infected.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347864" y="30162"/>
            <a:ext cx="3455988" cy="36988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Cont.…Modes Of Transmission</a:t>
            </a:r>
          </a:p>
        </p:txBody>
      </p:sp>
      <p:pic>
        <p:nvPicPr>
          <p:cNvPr id="5" name="Picture 9" descr="Hepatitis Ways of Transmission Stick Figure Pictogram Ic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524" y="30162"/>
            <a:ext cx="1134795" cy="950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" y="4119609"/>
            <a:ext cx="89644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50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2823" y="18864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MY" sz="2600" b="1" u="sng" dirty="0">
                <a:solidFill>
                  <a:srgbClr val="002060"/>
                </a:solidFill>
                <a:cs typeface="Times New Roman" pitchFamily="18" charset="0"/>
              </a:rPr>
              <a:t>The mechanism of perinatal infection is uncertain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Although HBV can infect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the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foetus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 utero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this rarely happens</a:t>
            </a:r>
          </a:p>
          <a:p>
            <a:pPr marL="342900" indent="-342900" algn="just">
              <a:buFont typeface="Wingdings" pitchFamily="2" charset="2"/>
              <a:buChar char="ü"/>
              <a:defRPr/>
            </a:pPr>
            <a:r>
              <a:rPr lang="en-MY" sz="2400" dirty="0">
                <a:cs typeface="Times New Roman" pitchFamily="18" charset="0"/>
              </a:rPr>
              <a:t> and </a:t>
            </a:r>
            <a:r>
              <a:rPr lang="en-MY" sz="2400" b="1" dirty="0">
                <a:cs typeface="Times New Roman" pitchFamily="18" charset="0"/>
              </a:rPr>
              <a:t>most infections appear </a:t>
            </a:r>
            <a:r>
              <a:rPr lang="en-MY" sz="2400" dirty="0">
                <a:cs typeface="Times New Roman" pitchFamily="18" charset="0"/>
              </a:rPr>
              <a:t>to </a:t>
            </a:r>
            <a:r>
              <a:rPr lang="en-MY" sz="2400" b="1" dirty="0">
                <a:cs typeface="Times New Roman" pitchFamily="18" charset="0"/>
              </a:rPr>
              <a:t>occur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at birth</a:t>
            </a:r>
            <a:r>
              <a:rPr lang="en-MY" sz="2400" b="1" dirty="0">
                <a:cs typeface="Times New Roman" pitchFamily="18" charset="0"/>
              </a:rPr>
              <a:t>, </a:t>
            </a:r>
            <a:r>
              <a:rPr lang="en-MY" sz="2400" dirty="0">
                <a:cs typeface="Times New Roman" pitchFamily="18" charset="0"/>
              </a:rPr>
              <a:t>as a result of a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leak </a:t>
            </a:r>
            <a:r>
              <a:rPr lang="en-MY" sz="2400" b="1" dirty="0">
                <a:cs typeface="Times New Roman" pitchFamily="18" charset="0"/>
              </a:rPr>
              <a:t>of maternal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 into </a:t>
            </a:r>
            <a:r>
              <a:rPr lang="en-MY" sz="2400" b="1" dirty="0">
                <a:cs typeface="Times New Roman" pitchFamily="18" charset="0"/>
              </a:rPr>
              <a:t>the baby's circulation</a:t>
            </a:r>
            <a:r>
              <a:rPr lang="en-MY" sz="2400" dirty="0">
                <a:cs typeface="Times New Roman" pitchFamily="18" charset="0"/>
              </a:rPr>
              <a:t>, or 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en-MY" sz="2400" dirty="0">
                <a:cs typeface="Times New Roman" pitchFamily="18" charset="0"/>
              </a:rPr>
              <a:t> 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ingestion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accidental inoculation of blood </a:t>
            </a:r>
            <a:r>
              <a:rPr lang="en-MY" sz="2400" dirty="0" smtClean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en-MY" sz="2400" b="1" dirty="0">
                <a:cs typeface="Times New Roman" pitchFamily="18" charset="0"/>
              </a:rPr>
              <a:t>Infection of the baby is usually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anicteric </a:t>
            </a:r>
            <a:r>
              <a:rPr lang="en-MY" sz="2400" b="1" dirty="0">
                <a:cs typeface="Times New Roman" pitchFamily="18" charset="0"/>
              </a:rPr>
              <a:t>and is recognized by</a:t>
            </a:r>
          </a:p>
          <a:p>
            <a:pPr marL="342900" indent="-342900" algn="just">
              <a:buFont typeface="Wingdings" pitchFamily="2" charset="2"/>
              <a:buChar char="§"/>
              <a:defRPr/>
            </a:pPr>
            <a:r>
              <a:rPr lang="en-MY" sz="2400" b="1" dirty="0">
                <a:cs typeface="Times New Roman" pitchFamily="18" charset="0"/>
              </a:rPr>
              <a:t>The appearance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surface antigen </a:t>
            </a:r>
            <a:r>
              <a:rPr lang="en-MY" sz="2400" dirty="0">
                <a:cs typeface="Times New Roman" pitchFamily="18" charset="0"/>
              </a:rPr>
              <a:t>(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) </a:t>
            </a:r>
            <a:r>
              <a:rPr lang="en-MY" sz="2400" b="1" dirty="0">
                <a:cs typeface="Times New Roman" pitchFamily="18" charset="0"/>
              </a:rPr>
              <a:t>between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60-120 days </a:t>
            </a:r>
            <a:r>
              <a:rPr lang="en-MY" sz="2400" b="1" dirty="0">
                <a:cs typeface="Times New Roman" pitchFamily="18" charset="0"/>
              </a:rPr>
              <a:t>after birth </a:t>
            </a:r>
            <a:endParaRPr lang="en-MY" sz="2400" b="1" dirty="0" smtClean="0">
              <a:cs typeface="Times New Roman" pitchFamily="18" charset="0"/>
            </a:endParaRPr>
          </a:p>
          <a:p>
            <a:pPr algn="just">
              <a:defRPr/>
            </a:pPr>
            <a:r>
              <a:rPr lang="en-MY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en-MY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Sexual transmission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There is </a:t>
            </a:r>
            <a:r>
              <a:rPr lang="en-MY" sz="2600" b="1" dirty="0">
                <a:cs typeface="Times New Roman" pitchFamily="18" charset="0"/>
              </a:rPr>
              <a:t>ample evidence </a:t>
            </a:r>
            <a:r>
              <a:rPr lang="en-MY" sz="2600" dirty="0">
                <a:cs typeface="Times New Roman" pitchFamily="18" charset="0"/>
              </a:rPr>
              <a:t>for the spread of infection by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sexual route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The sexually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promiscuous</a:t>
            </a:r>
            <a:r>
              <a:rPr lang="en-MY" sz="2600" dirty="0">
                <a:cs typeface="Times New Roman" pitchFamily="18" charset="0"/>
              </a:rPr>
              <a:t>,</a:t>
            </a:r>
            <a:r>
              <a:rPr lang="en-MY" sz="2600" b="1" dirty="0">
                <a:cs typeface="Times New Roman" pitchFamily="18" charset="0"/>
              </a:rPr>
              <a:t> particularly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male homosexuals</a:t>
            </a:r>
            <a:r>
              <a:rPr lang="en-MY" sz="2600" dirty="0">
                <a:cs typeface="Times New Roman" pitchFamily="18" charset="0"/>
              </a:rPr>
              <a:t>, </a:t>
            </a:r>
            <a:r>
              <a:rPr lang="en-MY" sz="2600" b="1" dirty="0">
                <a:cs typeface="Times New Roman" pitchFamily="18" charset="0"/>
              </a:rPr>
              <a:t>are at very   high risk of infection with HBV.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Heterosexual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persons with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multiple sex partners </a:t>
            </a:r>
            <a:r>
              <a:rPr lang="en-MY" sz="2600" dirty="0">
                <a:cs typeface="Times New Roman" pitchFamily="18" charset="0"/>
              </a:rPr>
              <a:t>or </a:t>
            </a:r>
          </a:p>
          <a:p>
            <a:pPr marL="457200" indent="-457200">
              <a:buFont typeface="Wingdings" pitchFamily="2" charset="2"/>
              <a:buChar char="ü"/>
              <a:defRPr/>
            </a:pPr>
            <a:r>
              <a:rPr lang="en-MY" sz="2600" dirty="0">
                <a:cs typeface="Times New Roman" pitchFamily="18" charset="0"/>
              </a:rPr>
              <a:t>contact with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sex workers</a:t>
            </a:r>
            <a:endParaRPr lang="en-MY" sz="26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75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20A59EA-D020-4735-956E-B1C64C253E8C}" type="slidenum">
              <a:rPr lang="ar-SA" smtClean="0"/>
              <a:pPr eaLnBrk="1" hangingPunct="1"/>
              <a:t>19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196752" y="94397"/>
            <a:ext cx="8928992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u="sng" dirty="0" smtClean="0">
                <a:solidFill>
                  <a:srgbClr val="C00000"/>
                </a:solidFill>
                <a:cs typeface="Times New Roman" pitchFamily="18" charset="0"/>
              </a:rPr>
              <a:t>d</a:t>
            </a:r>
            <a:r>
              <a:rPr lang="en-MY" sz="2600" b="1" u="sng" dirty="0">
                <a:solidFill>
                  <a:srgbClr val="C00000"/>
                </a:solidFill>
                <a:cs typeface="Times New Roman" pitchFamily="18" charset="0"/>
              </a:rPr>
              <a:t>. Other routes</a:t>
            </a:r>
          </a:p>
          <a:p>
            <a:pPr>
              <a:defRPr/>
            </a:pPr>
            <a:r>
              <a:rPr lang="en-MY" sz="2600" dirty="0">
                <a:cs typeface="Times New Roman" pitchFamily="18" charset="0"/>
              </a:rPr>
              <a:t>    </a:t>
            </a:r>
            <a:r>
              <a:rPr lang="en-MY" sz="2400" dirty="0">
                <a:cs typeface="Times New Roman" pitchFamily="18" charset="0"/>
              </a:rPr>
              <a:t>Transmission from </a:t>
            </a:r>
            <a:r>
              <a:rPr lang="en-MY" sz="2400" b="1" dirty="0">
                <a:cs typeface="Times New Roman" pitchFamily="18" charset="0"/>
              </a:rPr>
              <a:t>child-to-child</a:t>
            </a:r>
            <a:r>
              <a:rPr lang="en-MY" sz="2400" dirty="0">
                <a:cs typeface="Times New Roman" pitchFamily="18" charset="0"/>
              </a:rPr>
              <a:t>, often </a:t>
            </a:r>
            <a:r>
              <a:rPr lang="en-MY" sz="2400" b="1" dirty="0">
                <a:cs typeface="Times New Roman" pitchFamily="18" charset="0"/>
              </a:rPr>
              <a:t>called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horizontal  transmission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is responsible for a majority of HBV infections and carriers i</a:t>
            </a:r>
            <a:r>
              <a:rPr lang="en-MY" sz="2400" dirty="0">
                <a:cs typeface="Times New Roman" pitchFamily="18" charset="0"/>
              </a:rPr>
              <a:t>n parts of the world other than Asia. The spread occurs through </a:t>
            </a:r>
            <a:r>
              <a:rPr lang="en-MY" sz="2400" b="1" dirty="0">
                <a:cs typeface="Times New Roman" pitchFamily="18" charset="0"/>
              </a:rPr>
              <a:t>physical contact </a:t>
            </a:r>
            <a:r>
              <a:rPr lang="en-MY" sz="2400" dirty="0">
                <a:cs typeface="Times New Roman" pitchFamily="18" charset="0"/>
              </a:rPr>
              <a:t>between children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In addition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, infection can occur during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medical, surgical and dental procedures</a:t>
            </a:r>
            <a:r>
              <a:rPr lang="en-MY" sz="2400" dirty="0" smtClean="0">
                <a:solidFill>
                  <a:srgbClr val="0070C0"/>
                </a:solidFill>
                <a:cs typeface="Times New Roman" pitchFamily="18" charset="0"/>
              </a:rPr>
              <a:t>,</a:t>
            </a:r>
            <a:endParaRPr lang="en-MY" sz="2400" dirty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 through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tattooing,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 or through the use of razors and similar objects that are contaminated with infected blood.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HB is an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important occupational </a:t>
            </a:r>
            <a:r>
              <a:rPr lang="en-MY" sz="2400" b="1" dirty="0">
                <a:cs typeface="Times New Roman" pitchFamily="18" charset="0"/>
              </a:rPr>
              <a:t>hazard for </a:t>
            </a:r>
            <a:r>
              <a:rPr lang="en-MY" sz="2400" b="1" dirty="0" smtClean="0">
                <a:cs typeface="Times New Roman" pitchFamily="18" charset="0"/>
              </a:rPr>
              <a:t>HCWs</a:t>
            </a:r>
          </a:p>
          <a:p>
            <a:pPr>
              <a:defRPr/>
            </a:pPr>
            <a:endParaRPr lang="en-MY" sz="24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In short, </a:t>
            </a:r>
            <a:r>
              <a:rPr lang="en-MY" sz="2400" b="1" dirty="0" smtClean="0">
                <a:cs typeface="Times New Roman" pitchFamily="18" charset="0"/>
              </a:rPr>
              <a:t>transmission occurs in a wide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variety of epidemiological </a:t>
            </a:r>
            <a:r>
              <a:rPr lang="en-MY" sz="2400" b="1" dirty="0" smtClean="0">
                <a:cs typeface="Times New Roman" pitchFamily="18" charset="0"/>
              </a:rPr>
              <a:t>settings</a:t>
            </a:r>
            <a:r>
              <a:rPr lang="en-MY" sz="2400" dirty="0" smtClean="0">
                <a:cs typeface="Times New Roman" pitchFamily="18" charset="0"/>
              </a:rPr>
              <a:t>. </a:t>
            </a:r>
            <a:endParaRPr lang="en-MY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It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can spread </a:t>
            </a:r>
            <a:r>
              <a:rPr lang="en-MY" sz="2400" dirty="0">
                <a:cs typeface="Times New Roman" pitchFamily="18" charset="0"/>
              </a:rPr>
              <a:t>either from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carriers </a:t>
            </a:r>
            <a:r>
              <a:rPr lang="en-MY" sz="2400" b="1" dirty="0">
                <a:cs typeface="Times New Roman" pitchFamily="18" charset="0"/>
              </a:rPr>
              <a:t>or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b="1" dirty="0">
                <a:cs typeface="Times New Roman" pitchFamily="18" charset="0"/>
              </a:rPr>
              <a:t> from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people with no apparent infection,</a:t>
            </a:r>
            <a:r>
              <a:rPr lang="en-MY" sz="2400" dirty="0">
                <a:cs typeface="Times New Roman" pitchFamily="18" charset="0"/>
              </a:rPr>
              <a:t> or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dirty="0">
                <a:cs typeface="Times New Roman" pitchFamily="18" charset="0"/>
              </a:rPr>
              <a:t>during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the incubation period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illness</a:t>
            </a:r>
            <a:r>
              <a:rPr lang="en-MY" sz="2400" dirty="0">
                <a:cs typeface="Times New Roman" pitchFamily="18" charset="0"/>
              </a:rPr>
              <a:t> or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400" dirty="0">
                <a:cs typeface="Times New Roman" pitchFamily="18" charset="0"/>
              </a:rPr>
              <a:t>                    early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convalescence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51920" y="61099"/>
            <a:ext cx="2304976" cy="27699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1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Cont. ..Modes </a:t>
            </a:r>
            <a:r>
              <a:rPr lang="en-MY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Of Transmission</a:t>
            </a:r>
          </a:p>
        </p:txBody>
      </p:sp>
      <p:pic>
        <p:nvPicPr>
          <p:cNvPr id="6" name="Picture 8" descr="Liver disease progression in Hepatitis B and C viral infection, 3D illustrat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097969"/>
            <a:ext cx="133164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73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81359A1F-507B-4CC6-8E1E-D0E9D950679F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2132013" y="3068638"/>
            <a:ext cx="50387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4000" b="1" dirty="0"/>
              <a:t>HEPATITIS </a:t>
            </a:r>
            <a:r>
              <a:rPr lang="en-MY" sz="4000" b="1" dirty="0" smtClean="0"/>
              <a:t>B </a:t>
            </a:r>
          </a:p>
        </p:txBody>
      </p:sp>
      <p:pic>
        <p:nvPicPr>
          <p:cNvPr id="36868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13" y="260350"/>
            <a:ext cx="316865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1259632" y="4437112"/>
            <a:ext cx="6157198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Prof  DR. Waqar Al – Kubaisy</a:t>
            </a: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63212" y="5517232"/>
            <a:ext cx="21568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 smtClean="0"/>
              <a:t>12  </a:t>
            </a:r>
            <a:r>
              <a:rPr lang="en-MY" sz="2000" b="1" dirty="0" smtClean="0"/>
              <a:t>Dec.. </a:t>
            </a:r>
            <a:r>
              <a:rPr lang="en-MY" sz="2000" b="1" dirty="0" smtClean="0"/>
              <a:t>2022</a:t>
            </a:r>
            <a:endParaRPr lang="en-MY" sz="2000" b="1" dirty="0"/>
          </a:p>
        </p:txBody>
      </p:sp>
    </p:spTree>
    <p:extLst>
      <p:ext uri="{BB962C8B-B14F-4D97-AF65-F5344CB8AC3E}">
        <p14:creationId xmlns:p14="http://schemas.microsoft.com/office/powerpoint/2010/main" val="10744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8AC4A0C-2FE6-480B-BEF0-E664E3998757}" type="slidenum">
              <a:rPr lang="ar-SA" smtClean="0"/>
              <a:pPr eaLnBrk="1" hangingPunct="1"/>
              <a:t>20</a:t>
            </a:fld>
            <a:endParaRPr lang="en-US" smtClean="0"/>
          </a:p>
        </p:txBody>
      </p:sp>
      <p:sp>
        <p:nvSpPr>
          <p:cNvPr id="66564" name="Rectangle 3"/>
          <p:cNvSpPr>
            <a:spLocks noChangeArrowheads="1"/>
          </p:cNvSpPr>
          <p:nvPr/>
        </p:nvSpPr>
        <p:spPr bwMode="auto">
          <a:xfrm>
            <a:off x="107504" y="260648"/>
            <a:ext cx="8772128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           </a:t>
            </a:r>
            <a:r>
              <a:rPr lang="en-MY" sz="2400" b="1" u="sng" dirty="0" smtClean="0">
                <a:solidFill>
                  <a:srgbClr val="C00000"/>
                </a:solidFill>
                <a:cs typeface="Times New Roman" pitchFamily="18" charset="0"/>
              </a:rPr>
              <a:t> Who </a:t>
            </a:r>
            <a:r>
              <a:rPr lang="en-MY" sz="2400" b="1" u="sng" dirty="0">
                <a:solidFill>
                  <a:srgbClr val="C00000"/>
                </a:solidFill>
                <a:cs typeface="Times New Roman" pitchFamily="18" charset="0"/>
              </a:rPr>
              <a:t>is at risk for chronic disease?</a:t>
            </a:r>
          </a:p>
          <a:p>
            <a:pPr>
              <a:defRPr/>
            </a:pP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          The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probability of HBV to becomes </a:t>
            </a:r>
            <a:r>
              <a:rPr lang="en-MY" sz="2200" b="1" dirty="0">
                <a:solidFill>
                  <a:schemeClr val="accent1"/>
                </a:solidFill>
                <a:cs typeface="Times New Roman" pitchFamily="18" charset="0"/>
              </a:rPr>
              <a:t>chronic depends </a:t>
            </a:r>
            <a:r>
              <a:rPr lang="en-MY" sz="2200" dirty="0">
                <a:solidFill>
                  <a:schemeClr val="tx2"/>
                </a:solidFill>
                <a:cs typeface="Times New Roman" pitchFamily="18" charset="0"/>
              </a:rPr>
              <a:t>upon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age at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    </a:t>
            </a: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which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a person becomes infected</a:t>
            </a:r>
            <a:r>
              <a:rPr lang="en-MY" sz="22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Children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&lt;6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years </a:t>
            </a:r>
            <a:r>
              <a:rPr lang="en-MY" sz="2200" dirty="0">
                <a:solidFill>
                  <a:srgbClr val="002060"/>
                </a:solidFill>
                <a:cs typeface="Times New Roman" pitchFamily="18" charset="0"/>
              </a:rPr>
              <a:t>of age who become HBV infected </a:t>
            </a:r>
            <a:r>
              <a:rPr lang="en-MY" sz="2200" dirty="0">
                <a:solidFill>
                  <a:srgbClr val="C00000"/>
                </a:solidFill>
                <a:cs typeface="Times New Roman" pitchFamily="18" charset="0"/>
              </a:rPr>
              <a:t>are the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most likely to </a:t>
            </a: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MY" sz="2200" b="1" dirty="0" smtClean="0">
                <a:solidFill>
                  <a:srgbClr val="C00000"/>
                </a:solidFill>
                <a:cs typeface="Times New Roman" pitchFamily="18" charset="0"/>
              </a:rPr>
              <a:t>develop </a:t>
            </a:r>
            <a:r>
              <a:rPr lang="en-MY" sz="2200" b="1" dirty="0">
                <a:solidFill>
                  <a:srgbClr val="C00000"/>
                </a:solidFill>
                <a:cs typeface="Times New Roman" pitchFamily="18" charset="0"/>
              </a:rPr>
              <a:t>chronic infections</a:t>
            </a:r>
            <a:r>
              <a:rPr lang="en-MY" sz="2200" dirty="0">
                <a:solidFill>
                  <a:srgbClr val="C00000"/>
                </a:solidFill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MY" sz="2400" i="1" dirty="0" smtClean="0">
                <a:solidFill>
                  <a:srgbClr val="C00000"/>
                </a:solidFill>
                <a:cs typeface="Times New Roman" pitchFamily="18" charset="0"/>
              </a:rPr>
              <a:t>          </a:t>
            </a:r>
            <a:r>
              <a:rPr lang="en-MY" sz="2400" i="1" u="sng" dirty="0" smtClean="0">
                <a:solidFill>
                  <a:srgbClr val="C00000"/>
                </a:solidFill>
                <a:cs typeface="Times New Roman" pitchFamily="18" charset="0"/>
              </a:rPr>
              <a:t> In</a:t>
            </a:r>
            <a:r>
              <a:rPr lang="en-MY" sz="2400" b="1" i="1" u="sng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MY" sz="2400" b="1" i="1" u="sng" dirty="0">
                <a:solidFill>
                  <a:srgbClr val="C00000"/>
                </a:solidFill>
                <a:cs typeface="Times New Roman" pitchFamily="18" charset="0"/>
              </a:rPr>
              <a:t>infants and children</a:t>
            </a:r>
            <a:r>
              <a:rPr lang="en-MY" sz="2400" b="1" i="1" dirty="0">
                <a:solidFill>
                  <a:srgbClr val="C00000"/>
                </a:solidFill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 smtClean="0">
                <a:solidFill>
                  <a:srgbClr val="C00000"/>
                </a:solidFill>
                <a:cs typeface="Times New Roman" pitchFamily="18" charset="0"/>
              </a:rPr>
              <a:t>80–95%</a:t>
            </a:r>
            <a:r>
              <a:rPr lang="en-MY" sz="22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MY" sz="2200" dirty="0">
                <a:solidFill>
                  <a:srgbClr val="C00000"/>
                </a:solidFill>
                <a:cs typeface="Times New Roman" pitchFamily="18" charset="0"/>
              </a:rPr>
              <a:t>of </a:t>
            </a:r>
            <a:r>
              <a:rPr lang="en-MY" sz="2200" dirty="0">
                <a:cs typeface="Times New Roman" pitchFamily="18" charset="0"/>
              </a:rPr>
              <a:t>infants infected during </a:t>
            </a:r>
            <a:r>
              <a:rPr lang="en-MY" sz="2200" b="1" dirty="0"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first year of 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life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develop chronic HBV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30–50% </a:t>
            </a:r>
            <a:r>
              <a:rPr lang="en-MY" sz="2200" dirty="0">
                <a:cs typeface="Times New Roman" pitchFamily="18" charset="0"/>
              </a:rPr>
              <a:t>of children infected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before</a:t>
            </a:r>
            <a:r>
              <a:rPr lang="en-MY" sz="2200" b="1" dirty="0">
                <a:cs typeface="Times New Roman" pitchFamily="18" charset="0"/>
              </a:rPr>
              <a:t> the age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of 6 years </a:t>
            </a:r>
            <a:r>
              <a:rPr lang="en-MY" sz="2200" b="1" dirty="0">
                <a:cs typeface="Times New Roman" pitchFamily="18" charset="0"/>
              </a:rPr>
              <a:t>develop chronic HBV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MY" sz="2400" b="1" i="1" dirty="0" smtClean="0">
                <a:solidFill>
                  <a:srgbClr val="002060"/>
                </a:solidFill>
                <a:cs typeface="Times New Roman" pitchFamily="18" charset="0"/>
              </a:rPr>
              <a:t>                 </a:t>
            </a:r>
            <a:r>
              <a:rPr lang="en-MY" sz="2400" b="1" i="1" u="sng" dirty="0" smtClean="0">
                <a:solidFill>
                  <a:srgbClr val="002060"/>
                </a:solidFill>
                <a:cs typeface="Times New Roman" pitchFamily="18" charset="0"/>
              </a:rPr>
              <a:t>In </a:t>
            </a:r>
            <a:r>
              <a:rPr lang="en-MY" sz="2400" b="1" i="1" u="sng" dirty="0">
                <a:solidFill>
                  <a:srgbClr val="002060"/>
                </a:solidFill>
                <a:cs typeface="Times New Roman" pitchFamily="18" charset="0"/>
              </a:rPr>
              <a:t>adults: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&lt;5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MY" sz="2400" dirty="0">
                <a:cs typeface="Times New Roman" pitchFamily="18" charset="0"/>
              </a:rPr>
              <a:t>who are infected as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adults </a:t>
            </a:r>
            <a:r>
              <a:rPr lang="en-MY" sz="2400" dirty="0">
                <a:cs typeface="Times New Roman" pitchFamily="18" charset="0"/>
              </a:rPr>
              <a:t>will </a:t>
            </a:r>
            <a:r>
              <a:rPr lang="en-MY" sz="2400" b="1" dirty="0">
                <a:cs typeface="Times New Roman" pitchFamily="18" charset="0"/>
              </a:rPr>
              <a:t>develop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chronic </a:t>
            </a: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infection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20–30% </a:t>
            </a:r>
            <a:r>
              <a:rPr lang="en-MY" sz="2400" dirty="0">
                <a:cs typeface="Times New Roman" pitchFamily="18" charset="0"/>
              </a:rPr>
              <a:t>of </a:t>
            </a:r>
            <a:r>
              <a:rPr lang="en-MY" sz="2400" b="1" dirty="0">
                <a:cs typeface="Times New Roman" pitchFamily="18" charset="0"/>
              </a:rPr>
              <a:t>chronically infected adults will develop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cirrhosis </a:t>
            </a:r>
            <a:r>
              <a:rPr lang="en-MY" sz="2400" b="1" dirty="0">
                <a:cs typeface="Times New Roman" pitchFamily="18" charset="0"/>
              </a:rPr>
              <a:t>and/or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liver cancer</a:t>
            </a:r>
          </a:p>
        </p:txBody>
      </p:sp>
    </p:spTree>
    <p:extLst>
      <p:ext uri="{BB962C8B-B14F-4D97-AF65-F5344CB8AC3E}">
        <p14:creationId xmlns:p14="http://schemas.microsoft.com/office/powerpoint/2010/main" val="1366184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91F27DC-8B44-4953-95F7-94ACD8899C70}" type="slidenum">
              <a:rPr lang="ar-SA" smtClean="0"/>
              <a:pPr eaLnBrk="1" hangingPunct="1"/>
              <a:t>21</a:t>
            </a:fld>
            <a:endParaRPr lang="en-US" smtClean="0"/>
          </a:p>
        </p:txBody>
      </p:sp>
      <p:sp>
        <p:nvSpPr>
          <p:cNvPr id="32771" name="Rectangle 1"/>
          <p:cNvSpPr>
            <a:spLocks noChangeArrowheads="1"/>
          </p:cNvSpPr>
          <p:nvPr/>
        </p:nvSpPr>
        <p:spPr bwMode="auto">
          <a:xfrm>
            <a:off x="1465695" y="-27384"/>
            <a:ext cx="4834498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Prevention and Containment</a:t>
            </a:r>
            <a:endParaRPr lang="en-MY" sz="28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-180528" y="633949"/>
            <a:ext cx="9433048" cy="6401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40911F"/>
                </a:solidFill>
                <a:cs typeface="Times New Roman" pitchFamily="18" charset="0"/>
              </a:rPr>
              <a:t>    SINCE </a:t>
            </a:r>
            <a:r>
              <a:rPr lang="en-MY" sz="2400" b="1" dirty="0">
                <a:solidFill>
                  <a:srgbClr val="40911F"/>
                </a:solidFill>
                <a:cs typeface="Times New Roman" pitchFamily="18" charset="0"/>
              </a:rPr>
              <a:t>THERE IS NO SPECIFIC TREATMENT,  </a:t>
            </a:r>
          </a:p>
          <a:p>
            <a:pPr marL="342900" indent="-342900" eaLnBrk="0" hangingPunct="0">
              <a:buFont typeface="Wingdings" pitchFamily="2" charset="2"/>
              <a:buChar char="Ø"/>
              <a:defRPr/>
            </a:pPr>
            <a:r>
              <a:rPr lang="en-MY" sz="2400" b="1" dirty="0">
                <a:cs typeface="Times New Roman" pitchFamily="18" charset="0"/>
              </a:rPr>
              <a:t>Prevention has been the major aim in managing HBV. </a:t>
            </a:r>
          </a:p>
          <a:p>
            <a:pPr marL="342900" indent="-342900" eaLnBrk="0" hangingPunct="0">
              <a:buFont typeface="Wingdings" pitchFamily="2" charset="2"/>
              <a:buChar char="q"/>
              <a:defRPr/>
            </a:pPr>
            <a:r>
              <a:rPr lang="en-US" sz="2400" b="1" dirty="0" smtClean="0">
                <a:solidFill>
                  <a:srgbClr val="333333"/>
                </a:solidFill>
                <a:cs typeface="Times New Roman" pitchFamily="18" charset="0"/>
              </a:rPr>
              <a:t> HB </a:t>
            </a:r>
            <a:r>
              <a:rPr lang="en-US" sz="2400" b="1" dirty="0">
                <a:solidFill>
                  <a:srgbClr val="333333"/>
                </a:solidFill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preventable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333333"/>
                </a:solidFill>
                <a:cs typeface="Times New Roman" pitchFamily="18" charset="0"/>
              </a:rPr>
              <a:t>with currently available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safe</a:t>
            </a:r>
            <a:r>
              <a:rPr lang="en-US" sz="2400" b="1" dirty="0">
                <a:solidFill>
                  <a:srgbClr val="333333"/>
                </a:solidFill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effective vaccines</a:t>
            </a:r>
            <a:r>
              <a:rPr lang="en-US" sz="2400" dirty="0">
                <a:solidFill>
                  <a:srgbClr val="00B050"/>
                </a:solidFill>
                <a:cs typeface="Times New Roman" pitchFamily="18" charset="0"/>
              </a:rPr>
              <a:t>.</a:t>
            </a:r>
            <a:endParaRPr lang="en-MY" sz="2400" b="1" dirty="0"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en-US" sz="2400" b="1" dirty="0" smtClean="0">
                <a:solidFill>
                  <a:srgbClr val="00B0F0"/>
                </a:solidFill>
                <a:cs typeface="Times New Roman" pitchFamily="18" charset="0"/>
              </a:rPr>
              <a:t>   WHO </a:t>
            </a:r>
            <a:r>
              <a:rPr lang="en-US" sz="2400" b="1" i="1" dirty="0">
                <a:solidFill>
                  <a:srgbClr val="002060"/>
                </a:solidFill>
                <a:cs typeface="Times New Roman" pitchFamily="18" charset="0"/>
              </a:rPr>
              <a:t>strongly recommends that all regions and countries </a:t>
            </a:r>
            <a:r>
              <a:rPr lang="en-US" sz="2400" b="1" i="1" dirty="0" smtClean="0">
                <a:solidFill>
                  <a:srgbClr val="002060"/>
                </a:solidFill>
                <a:cs typeface="Times New Roman" pitchFamily="18" charset="0"/>
              </a:rPr>
              <a:t> develop </a:t>
            </a:r>
            <a:endParaRPr lang="en-US" sz="2400" b="1" i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n-US" sz="2400" b="1" i="1" dirty="0" smtClean="0">
                <a:solidFill>
                  <a:srgbClr val="002060"/>
                </a:solidFill>
                <a:cs typeface="Times New Roman" pitchFamily="18" charset="0"/>
              </a:rPr>
              <a:t>goals </a:t>
            </a:r>
            <a:r>
              <a:rPr lang="en-US" sz="2400" b="1" i="1" dirty="0">
                <a:solidFill>
                  <a:srgbClr val="002060"/>
                </a:solidFill>
                <a:cs typeface="Times New Roman" pitchFamily="18" charset="0"/>
              </a:rPr>
              <a:t>for </a:t>
            </a:r>
            <a:r>
              <a:rPr lang="en-US" sz="2400" b="1" i="1" dirty="0" smtClean="0">
                <a:solidFill>
                  <a:srgbClr val="002060"/>
                </a:solidFill>
                <a:cs typeface="Times New Roman" pitchFamily="18" charset="0"/>
              </a:rPr>
              <a:t>HBV </a:t>
            </a:r>
            <a:r>
              <a:rPr lang="en-US" sz="2400" b="1" i="1" dirty="0">
                <a:solidFill>
                  <a:srgbClr val="002060"/>
                </a:solidFill>
                <a:cs typeface="Times New Roman" pitchFamily="18" charset="0"/>
              </a:rPr>
              <a:t>control appropriate to their epidemiological situation.</a:t>
            </a:r>
            <a:endParaRPr lang="en-MY" sz="2400" b="1" i="1" dirty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        The </a:t>
            </a:r>
            <a:r>
              <a:rPr lang="en-MY" sz="2400" b="1" dirty="0">
                <a:cs typeface="Times New Roman" pitchFamily="18" charset="0"/>
              </a:rPr>
              <a:t>following measures are available </a:t>
            </a:r>
            <a:r>
              <a:rPr lang="en-MY" sz="2400" dirty="0">
                <a:cs typeface="Times New Roman" pitchFamily="18" charset="0"/>
              </a:rPr>
              <a:t>: . </a:t>
            </a:r>
            <a:endParaRPr lang="en-US" sz="2400" dirty="0"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   </a:t>
            </a:r>
            <a:r>
              <a:rPr lang="en-MY" sz="2600" b="1" dirty="0" smtClean="0">
                <a:solidFill>
                  <a:srgbClr val="C00000"/>
                </a:solidFill>
                <a:ea typeface="SimHei" pitchFamily="49" charset="-122"/>
                <a:cs typeface="Times New Roman" pitchFamily="18" charset="0"/>
              </a:rPr>
              <a:t>a</a:t>
            </a:r>
            <a:r>
              <a:rPr lang="en-MY" sz="2600" b="1" u="sng" dirty="0">
                <a:solidFill>
                  <a:srgbClr val="C00000"/>
                </a:solidFill>
                <a:ea typeface="SimHei" pitchFamily="49" charset="-122"/>
                <a:cs typeface="Times New Roman" pitchFamily="18" charset="0"/>
              </a:rPr>
              <a:t>. Hepatitis B Vaccine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ea typeface="SimHei" pitchFamily="49" charset="-122"/>
                <a:cs typeface="Times New Roman" pitchFamily="18" charset="0"/>
              </a:rPr>
              <a:t>The recombinant hepatitis B vaccine was introduced in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1986.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ea typeface="SimHei" pitchFamily="49" charset="-122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active s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ubstance in hepatitis B vaccine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is </a:t>
            </a:r>
            <a:r>
              <a:rPr lang="en-MY" sz="2400" b="1" dirty="0" err="1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HBsAg</a:t>
            </a:r>
            <a:endParaRPr lang="en-MY" sz="2400" b="1" dirty="0">
              <a:solidFill>
                <a:srgbClr val="FF0000"/>
              </a:solidFill>
              <a:ea typeface="SimHei" pitchFamily="49" charset="-122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dirty="0">
                <a:ea typeface="SimHei" pitchFamily="49" charset="-122"/>
                <a:cs typeface="Times New Roman" pitchFamily="18" charset="0"/>
              </a:rPr>
              <a:t>The vaccine is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95% effective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in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preventing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 infection </a:t>
            </a:r>
            <a:r>
              <a:rPr lang="en-MY" sz="2400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and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ea typeface="SimHei" pitchFamily="49" charset="-122"/>
                <a:cs typeface="Times New Roman" pitchFamily="18" charset="0"/>
              </a:rPr>
              <a:t>prevent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 the development of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chronic disease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HCC</a:t>
            </a:r>
            <a:r>
              <a:rPr lang="en-MY" sz="2400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due </a:t>
            </a:r>
            <a:r>
              <a:rPr lang="en-MY" sz="2400" dirty="0" err="1" smtClean="0">
                <a:ea typeface="SimHei" pitchFamily="49" charset="-122"/>
                <a:cs typeface="Times New Roman" pitchFamily="18" charset="0"/>
              </a:rPr>
              <a:t>toHBV</a:t>
            </a:r>
            <a:r>
              <a:rPr lang="en-MY" sz="2400" dirty="0" smtClean="0">
                <a:ea typeface="SimHei" pitchFamily="49" charset="-122"/>
                <a:cs typeface="Times New Roman" pitchFamily="18" charset="0"/>
              </a:rPr>
              <a:t>.</a:t>
            </a:r>
            <a:endParaRPr lang="en-MY" sz="2400" dirty="0" smtClean="0">
              <a:ea typeface="SimHei" pitchFamily="49" charset="-122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Adults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 dose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of  10-20 </a:t>
            </a: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micrograms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initially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 and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again </a:t>
            </a:r>
            <a:r>
              <a:rPr lang="en-MY" sz="2400" b="1" dirty="0" smtClean="0">
                <a:ea typeface="SimHei" pitchFamily="49" charset="-122"/>
                <a:cs typeface="Times New Roman" pitchFamily="18" charset="0"/>
              </a:rPr>
              <a:t>at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1 and 6 months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.(0 ,1, 6 month</a:t>
            </a:r>
            <a:r>
              <a:rPr lang="en-MY" sz="2400" dirty="0" smtClean="0">
                <a:ea typeface="SimHei" pitchFamily="49" charset="-122"/>
                <a:cs typeface="Times New Roman" pitchFamily="18" charset="0"/>
              </a:rPr>
              <a:t>)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Children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 age &lt;10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years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half </a:t>
            </a: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of the adult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dose at the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same time intervals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.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Deltoid muscle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is preferred for injection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endParaRPr lang="en-MY" sz="2400" dirty="0">
              <a:ea typeface="SimHei" pitchFamily="49" charset="-122"/>
              <a:cs typeface="Times New Roman" pitchFamily="18" charset="0"/>
            </a:endParaRPr>
          </a:p>
        </p:txBody>
      </p:sp>
      <p:pic>
        <p:nvPicPr>
          <p:cNvPr id="34821" name="Picture 6" descr="Person Receiving A Vacc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4" y="0"/>
            <a:ext cx="1576386" cy="999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5811242" y="6408737"/>
            <a:ext cx="2721197" cy="3127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98395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94" y="188640"/>
            <a:ext cx="90364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smtClean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Deltoid </a:t>
            </a: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muscle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is preferred for injection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400" b="1" dirty="0">
                <a:ea typeface="SimHei" pitchFamily="49" charset="-122"/>
                <a:cs typeface="Times New Roman" pitchFamily="18" charset="0"/>
              </a:rPr>
              <a:t>For infants &amp; children under 2 years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anterolateral aspect of thigh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is used.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ea typeface="SimHei" pitchFamily="49" charset="-122"/>
                <a:cs typeface="Times New Roman" pitchFamily="18" charset="0"/>
              </a:rPr>
              <a:t>Intradermal administration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 is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NOT recommended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because the immune response is less reliable particularly in </a:t>
            </a:r>
            <a:r>
              <a:rPr lang="en-MY" sz="2400" dirty="0" smtClean="0">
                <a:ea typeface="SimHei" pitchFamily="49" charset="-122"/>
                <a:cs typeface="Times New Roman" pitchFamily="18" charset="0"/>
              </a:rPr>
              <a:t>children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dirty="0" smtClean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HB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vaccine</a:t>
            </a:r>
            <a:r>
              <a:rPr lang="en-MY" sz="2400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does not interfere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with immune response to any other vaccine &amp; vice-versa. 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The birth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dose of H B</a:t>
            </a:r>
            <a:r>
              <a:rPr lang="en-MY" sz="2400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 vaccine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 can be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given safely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together with </a:t>
            </a:r>
            <a:r>
              <a:rPr lang="en-MY" sz="2400" dirty="0" smtClean="0">
                <a:ea typeface="SimHei" pitchFamily="49" charset="-122"/>
                <a:cs typeface="Times New Roman" pitchFamily="18" charset="0"/>
              </a:rPr>
              <a:t>BCG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MY" sz="2400" dirty="0" smtClean="0">
                <a:ea typeface="SimHei" pitchFamily="49" charset="-122"/>
                <a:cs typeface="Times New Roman" pitchFamily="18" charset="0"/>
              </a:rPr>
              <a:t> However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, the vaccines should be </a:t>
            </a:r>
            <a:r>
              <a:rPr lang="en-MY" sz="2400" b="1" dirty="0">
                <a:ea typeface="SimHei" pitchFamily="49" charset="-122"/>
                <a:cs typeface="Times New Roman" pitchFamily="18" charset="0"/>
              </a:rPr>
              <a:t>given at different </a:t>
            </a:r>
            <a:r>
              <a:rPr lang="en-MY" sz="2400" b="1" dirty="0" smtClean="0">
                <a:ea typeface="SimHei" pitchFamily="49" charset="-122"/>
                <a:cs typeface="Times New Roman" pitchFamily="18" charset="0"/>
              </a:rPr>
              <a:t>sites</a:t>
            </a:r>
          </a:p>
          <a:p>
            <a:pPr>
              <a:defRPr/>
            </a:pPr>
            <a:endParaRPr lang="en-MY" sz="2400" b="1" dirty="0">
              <a:ea typeface="SimHei" pitchFamily="49" charset="-122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  </a:t>
            </a:r>
            <a:r>
              <a:rPr lang="en-MY" sz="2400" b="1" dirty="0" smtClean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ea typeface="SimHei" pitchFamily="49" charset="-122"/>
                <a:cs typeface="Times New Roman" pitchFamily="18" charset="0"/>
              </a:rPr>
              <a:t>vaccine should be stored at 2-8°C. </a:t>
            </a:r>
            <a:r>
              <a:rPr lang="en-MY" sz="2400" dirty="0">
                <a:ea typeface="SimHei" pitchFamily="49" charset="-122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ea typeface="SimHei" pitchFamily="49" charset="-122"/>
                <a:cs typeface="Times New Roman" pitchFamily="18" charset="0"/>
              </a:rPr>
              <a:t>Freezing must be avoided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There are multiple options for incorporating (</a:t>
            </a:r>
            <a:r>
              <a:rPr lang="en-MY" sz="2400" b="1" u="sng" dirty="0">
                <a:cs typeface="Times New Roman" pitchFamily="18" charset="0"/>
              </a:rPr>
              <a:t>combine)</a:t>
            </a:r>
            <a:r>
              <a:rPr lang="en-MY" sz="2400" b="1" dirty="0"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chemeClr val="accent1"/>
                </a:solidFill>
                <a:cs typeface="Times New Roman" pitchFamily="18" charset="0"/>
              </a:rPr>
              <a:t>HB vaccine into national immunization programmes.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choice of schedule depends on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local epidemiological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situation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programme considerations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endParaRPr lang="en-MY" sz="2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40911F"/>
                </a:solidFill>
                <a:cs typeface="Times New Roman" pitchFamily="18" charset="0"/>
              </a:rPr>
              <a:t>The recommended schedule for vaccination categorized into </a:t>
            </a:r>
            <a:r>
              <a:rPr lang="en-MY" sz="2400" b="1" dirty="0" smtClean="0">
                <a:solidFill>
                  <a:srgbClr val="40911F"/>
                </a:solidFill>
                <a:cs typeface="Times New Roman" pitchFamily="18" charset="0"/>
              </a:rPr>
              <a:t>those</a:t>
            </a:r>
            <a:endParaRPr lang="en-MY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6228184" y="6373368"/>
            <a:ext cx="234656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46373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3014" y="397225"/>
            <a:ext cx="9167014" cy="620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40911F"/>
                </a:solidFill>
                <a:cs typeface="Times New Roman" pitchFamily="18" charset="0"/>
              </a:rPr>
              <a:t>   The </a:t>
            </a:r>
            <a:r>
              <a:rPr lang="en-MY" sz="2400" b="1" dirty="0">
                <a:solidFill>
                  <a:srgbClr val="40911F"/>
                </a:solidFill>
                <a:cs typeface="Times New Roman" pitchFamily="18" charset="0"/>
              </a:rPr>
              <a:t>recommended schedule for vaccination categorized into those: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C31391"/>
                </a:solidFill>
                <a:cs typeface="Times New Roman" pitchFamily="18" charset="0"/>
              </a:rPr>
              <a:t>a birth-dose and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C31391"/>
                </a:solidFill>
                <a:cs typeface="Times New Roman" pitchFamily="18" charset="0"/>
              </a:rPr>
              <a:t>   those that do not</a:t>
            </a:r>
            <a:r>
              <a:rPr lang="en-MY" sz="2400" dirty="0" smtClean="0">
                <a:cs typeface="Times New Roman" pitchFamily="18" charset="0"/>
              </a:rPr>
              <a:t>.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      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Schedules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with a </a:t>
            </a:r>
            <a:r>
              <a:rPr lang="en-MY" sz="2800" b="1" u="sng" dirty="0" smtClean="0">
                <a:solidFill>
                  <a:srgbClr val="C00000"/>
                </a:solidFill>
                <a:cs typeface="Times New Roman" pitchFamily="18" charset="0"/>
              </a:rPr>
              <a:t>birth-dose</a:t>
            </a: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MY" sz="2300" dirty="0" smtClean="0">
                <a:cs typeface="Times New Roman" pitchFamily="18" charset="0"/>
              </a:rPr>
              <a:t>In </a:t>
            </a:r>
            <a:r>
              <a:rPr lang="en-MY" sz="2300" dirty="0">
                <a:cs typeface="Times New Roman" pitchFamily="18" charset="0"/>
              </a:rPr>
              <a:t>countries with </a:t>
            </a:r>
            <a:r>
              <a:rPr lang="en-MY" sz="2300" dirty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en-MY" sz="2300" dirty="0">
                <a:cs typeface="Times New Roman" pitchFamily="18" charset="0"/>
              </a:rPr>
              <a:t>a </a:t>
            </a:r>
            <a:r>
              <a:rPr lang="en-MY" sz="2300" b="1" u="sng" dirty="0">
                <a:solidFill>
                  <a:srgbClr val="FF0000"/>
                </a:solidFill>
                <a:cs typeface="Times New Roman" pitchFamily="18" charset="0"/>
              </a:rPr>
              <a:t>high perinatal HBV </a:t>
            </a:r>
            <a:r>
              <a:rPr lang="en-MY" sz="2300" b="1" dirty="0">
                <a:cs typeface="Times New Roman" pitchFamily="18" charset="0"/>
              </a:rPr>
              <a:t>infection, </a:t>
            </a:r>
            <a:r>
              <a:rPr lang="en-MY" sz="2300" b="1" dirty="0">
                <a:solidFill>
                  <a:srgbClr val="40911F"/>
                </a:solidFill>
                <a:cs typeface="Times New Roman" pitchFamily="18" charset="0"/>
              </a:rPr>
              <a:t>specifically </a:t>
            </a:r>
            <a:r>
              <a:rPr lang="en-MY" sz="2300" dirty="0" smtClean="0">
                <a:cs typeface="Times New Roman" pitchFamily="18" charset="0"/>
              </a:rPr>
              <a:t>where </a:t>
            </a:r>
            <a:endParaRPr lang="en-MY" sz="2300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300" dirty="0" smtClean="0">
                <a:cs typeface="Times New Roman" pitchFamily="18" charset="0"/>
              </a:rPr>
              <a:t> </a:t>
            </a:r>
            <a:r>
              <a:rPr lang="en-MY" sz="2300" dirty="0" smtClean="0">
                <a:cs typeface="Times New Roman" pitchFamily="18" charset="0"/>
              </a:rPr>
              <a:t>the  prevalence </a:t>
            </a:r>
            <a:r>
              <a:rPr lang="en-MY" sz="2300" dirty="0">
                <a:cs typeface="Times New Roman" pitchFamily="18" charset="0"/>
              </a:rPr>
              <a:t>of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chronic</a:t>
            </a:r>
            <a:r>
              <a:rPr lang="en-MY" sz="2300" dirty="0">
                <a:cs typeface="Times New Roman" pitchFamily="18" charset="0"/>
              </a:rPr>
              <a:t> HBV infection in the </a:t>
            </a:r>
            <a:r>
              <a:rPr lang="en-MY" sz="2300" b="1" dirty="0" smtClean="0">
                <a:cs typeface="Times New Roman" pitchFamily="18" charset="0"/>
              </a:rPr>
              <a:t>general </a:t>
            </a:r>
            <a:r>
              <a:rPr lang="en-MY" sz="2300" b="1" dirty="0" smtClean="0">
                <a:cs typeface="Times New Roman" pitchFamily="18" charset="0"/>
              </a:rPr>
              <a:t>population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is &gt;8 %,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First </a:t>
            </a:r>
            <a:r>
              <a:rPr lang="en-MY" sz="2400" b="1" dirty="0">
                <a:cs typeface="Times New Roman" pitchFamily="18" charset="0"/>
              </a:rPr>
              <a:t>dose </a:t>
            </a:r>
            <a:r>
              <a:rPr lang="en-MY" sz="2400" dirty="0">
                <a:cs typeface="Times New Roman" pitchFamily="18" charset="0"/>
              </a:rPr>
              <a:t>of HB vaccine should be given </a:t>
            </a:r>
            <a:r>
              <a:rPr lang="en-MY" sz="2400" b="1" dirty="0">
                <a:cs typeface="Times New Roman" pitchFamily="18" charset="0"/>
              </a:rPr>
              <a:t>within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24 hrs </a:t>
            </a:r>
            <a:r>
              <a:rPr lang="en-MY" sz="2400" b="1" dirty="0">
                <a:cs typeface="Times New Roman" pitchFamily="18" charset="0"/>
              </a:rPr>
              <a:t>after birth </a:t>
            </a:r>
            <a:r>
              <a:rPr lang="en-MY" sz="2400" dirty="0">
                <a:cs typeface="Times New Roman" pitchFamily="18" charset="0"/>
              </a:rPr>
              <a:t>to prevent </a:t>
            </a:r>
            <a:r>
              <a:rPr lang="en-MY" sz="2400" dirty="0" smtClean="0">
                <a:cs typeface="Times New Roman" pitchFamily="18" charset="0"/>
              </a:rPr>
              <a:t>perinatal</a:t>
            </a:r>
            <a:endParaRPr lang="en-MY" sz="2400" dirty="0" smtClean="0">
              <a:cs typeface="Times New Roman" pitchFamily="18" charset="0"/>
            </a:endParaRPr>
          </a:p>
          <a:p>
            <a:pPr marL="457200" indent="-457200" eaLnBrk="0" hangingPunct="0">
              <a:buFont typeface="Wingdings" pitchFamily="2" charset="2"/>
              <a:buChar char="q"/>
              <a:defRPr/>
            </a:pPr>
            <a:r>
              <a:rPr lang="en-US" sz="24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US" sz="2600" dirty="0">
                <a:cs typeface="Times New Roman" pitchFamily="18" charset="0"/>
              </a:rPr>
              <a:t>recommends that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all infants </a:t>
            </a:r>
            <a:r>
              <a:rPr lang="en-US" sz="2600" b="1" dirty="0">
                <a:cs typeface="Times New Roman" pitchFamily="18" charset="0"/>
              </a:rPr>
              <a:t>should </a:t>
            </a:r>
            <a:r>
              <a:rPr lang="en-US" sz="2600" dirty="0">
                <a:cs typeface="Times New Roman" pitchFamily="18" charset="0"/>
              </a:rPr>
              <a:t>receive their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first dose </a:t>
            </a:r>
            <a:r>
              <a:rPr lang="en-US" sz="2600" dirty="0">
                <a:cs typeface="Times New Roman" pitchFamily="18" charset="0"/>
              </a:rPr>
              <a:t>of  vaccine as soon as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possible after birth,  </a:t>
            </a:r>
            <a:r>
              <a:rPr lang="en-US" sz="2600" dirty="0">
                <a:cs typeface="Times New Roman" pitchFamily="18" charset="0"/>
              </a:rPr>
              <a:t>preferably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within 24 hours</a:t>
            </a:r>
            <a:r>
              <a:rPr lang="en-US" sz="2600" dirty="0">
                <a:cs typeface="Times New Roman" pitchFamily="18" charset="0"/>
              </a:rPr>
              <a:t>.</a:t>
            </a:r>
            <a:r>
              <a:rPr lang="en-US" sz="2600" b="1" dirty="0">
                <a:solidFill>
                  <a:srgbClr val="40911F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Birth</a:t>
            </a:r>
            <a:r>
              <a:rPr lang="en-US" sz="2600" dirty="0">
                <a:cs typeface="Times New Roman" pitchFamily="18" charset="0"/>
              </a:rPr>
              <a:t> (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first) dose 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and</a:t>
            </a:r>
            <a:r>
              <a:rPr lang="en-US" sz="2600" dirty="0">
                <a:cs typeface="Times New Roman" pitchFamily="18" charset="0"/>
              </a:rPr>
              <a:t> followed by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2</a:t>
            </a:r>
            <a:r>
              <a:rPr lang="en-US" sz="2600" b="1" baseline="30000" dirty="0">
                <a:solidFill>
                  <a:srgbClr val="FF0000"/>
                </a:solidFill>
                <a:cs typeface="Times New Roman" pitchFamily="18" charset="0"/>
              </a:rPr>
              <a:t>nd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 , 3</a:t>
            </a:r>
            <a:r>
              <a:rPr lang="en-US" sz="2600" b="1" baseline="30000" dirty="0">
                <a:solidFill>
                  <a:srgbClr val="FF0000"/>
                </a:solidFill>
                <a:cs typeface="Times New Roman" pitchFamily="18" charset="0"/>
              </a:rPr>
              <a:t>rd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or 4</a:t>
            </a:r>
            <a:r>
              <a:rPr lang="en-US" sz="2600" b="1" baseline="30000" dirty="0">
                <a:solidFill>
                  <a:srgbClr val="FF0000"/>
                </a:solidFill>
                <a:cs typeface="Times New Roman" pitchFamily="18" charset="0"/>
              </a:rPr>
              <a:t>th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 doses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to complete the primary series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usually given with other routine infant vaccines</a:t>
            </a:r>
          </a:p>
          <a:p>
            <a:pPr marL="342900" indent="-342900" eaLnBrk="0" hangingPunct="0">
              <a:buFont typeface="Wingdings" pitchFamily="2" charset="2"/>
              <a:buChar char="v"/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minimum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recommended </a:t>
            </a:r>
            <a:r>
              <a:rPr lang="en-MY" sz="2400" b="1" dirty="0">
                <a:cs typeface="Times New Roman" pitchFamily="18" charset="0"/>
              </a:rPr>
              <a:t>interval between the doses is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four weeks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WHO </a:t>
            </a:r>
            <a:r>
              <a:rPr lang="en-MY" sz="2400" b="1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does not recommend 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a booster dose of HB vaccine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7091" y="27893"/>
            <a:ext cx="2909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u="sng" dirty="0">
                <a:latin typeface="Garamond" pitchFamily="18" charset="0"/>
                <a:ea typeface="SimHei" pitchFamily="49" charset="-122"/>
                <a:cs typeface="Times New Roman" pitchFamily="18" charset="0"/>
              </a:rPr>
              <a:t>Hepatitis B </a:t>
            </a:r>
            <a:r>
              <a:rPr lang="en-MY" b="1" u="sng" dirty="0" smtClean="0">
                <a:latin typeface="Garamond" pitchFamily="18" charset="0"/>
                <a:ea typeface="SimHei" pitchFamily="49" charset="-122"/>
                <a:cs typeface="Times New Roman" pitchFamily="18" charset="0"/>
              </a:rPr>
              <a:t>Vaccine Cont.   </a:t>
            </a:r>
            <a:endParaRPr lang="en-MY" dirty="0"/>
          </a:p>
        </p:txBody>
      </p:sp>
      <p:pic>
        <p:nvPicPr>
          <p:cNvPr id="4" name="Picture 6" descr="Person Receiving A Vacc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836712"/>
            <a:ext cx="989706" cy="93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4988545" y="6075703"/>
            <a:ext cx="415545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30548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131892"/>
            <a:ext cx="946854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WHO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does not </a:t>
            </a:r>
            <a:r>
              <a:rPr lang="en-MY" sz="2600" b="1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recommend 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a booster dose of HB </a:t>
            </a: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vaccine. </a:t>
            </a:r>
          </a:p>
          <a:p>
            <a:pPr marL="457200" indent="-457200" eaLnBrk="0" hangingPunct="0">
              <a:buFont typeface="Wingdings" panose="05000000000000000000" pitchFamily="2" charset="2"/>
              <a:buChar char="q"/>
              <a:defRPr/>
            </a:pPr>
            <a:r>
              <a:rPr lang="en-US" sz="26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Protecti</a:t>
            </a:r>
            <a:r>
              <a:rPr lang="en-US" sz="2600" b="1" dirty="0" smtClean="0">
                <a:cs typeface="Times New Roman" pitchFamily="18" charset="0"/>
              </a:rPr>
              <a:t>on </a:t>
            </a:r>
            <a:r>
              <a:rPr lang="en-US" sz="2600" dirty="0">
                <a:cs typeface="Times New Roman" pitchFamily="18" charset="0"/>
              </a:rPr>
              <a:t>lasts at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least 20 years</a:t>
            </a:r>
            <a:r>
              <a:rPr lang="en-US" sz="2600" dirty="0">
                <a:cs typeface="Times New Roman" pitchFamily="18" charset="0"/>
              </a:rPr>
              <a:t>, and is possibly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life-long</a:t>
            </a:r>
          </a:p>
          <a:p>
            <a:pPr marL="457200" indent="-457200" eaLnBrk="0" hangingPunct="0">
              <a:buFont typeface="Wingdings" panose="05000000000000000000" pitchFamily="2" charset="2"/>
              <a:buChar char="q"/>
              <a:defRPr/>
            </a:pPr>
            <a:r>
              <a:rPr lang="en-MY" sz="2600" dirty="0" smtClean="0">
                <a:solidFill>
                  <a:srgbClr val="002060"/>
                </a:solidFill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low incidence 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of chronic HBV infection in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children under 5 years 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of age at present can be attributed to the widespread </a:t>
            </a:r>
            <a:r>
              <a:rPr lang="en-MY" sz="2600" dirty="0" smtClean="0">
                <a:solidFill>
                  <a:srgbClr val="002060"/>
                </a:solidFill>
                <a:cs typeface="Times New Roman" pitchFamily="18" charset="0"/>
              </a:rPr>
              <a:t>use</a:t>
            </a:r>
          </a:p>
          <a:p>
            <a:pPr marL="457200" indent="-457200" eaLnBrk="0" hangingPunct="0">
              <a:buFont typeface="Wingdings" panose="05000000000000000000" pitchFamily="2" charset="2"/>
              <a:buChar char="q"/>
              <a:defRPr/>
            </a:pPr>
            <a:r>
              <a:rPr lang="en-MY" sz="2600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of 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HB</a:t>
            </a:r>
            <a:r>
              <a:rPr lang="en-MY" sz="26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600" dirty="0" smtClean="0">
                <a:solidFill>
                  <a:srgbClr val="002060"/>
                </a:solidFill>
                <a:cs typeface="Times New Roman" pitchFamily="18" charset="0"/>
              </a:rPr>
              <a:t>vaccine</a:t>
            </a:r>
          </a:p>
          <a:p>
            <a:pPr>
              <a:defRPr/>
            </a:pP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       </a:t>
            </a:r>
            <a:r>
              <a:rPr lang="en-MY" sz="2600" b="1" dirty="0" smtClean="0">
                <a:solidFill>
                  <a:srgbClr val="C00000"/>
                </a:solidFill>
                <a:cs typeface="Times New Roman" pitchFamily="18" charset="0"/>
              </a:rPr>
              <a:t>low </a:t>
            </a:r>
            <a:r>
              <a:rPr lang="en-MY" sz="2600" b="1" u="sng" dirty="0">
                <a:solidFill>
                  <a:srgbClr val="C00000"/>
                </a:solidFill>
                <a:cs typeface="Times New Roman" pitchFamily="18" charset="0"/>
              </a:rPr>
              <a:t>or intermediate </a:t>
            </a:r>
            <a:r>
              <a:rPr lang="en-MY" sz="2600" b="1" u="sng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.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(</a:t>
            </a:r>
            <a:r>
              <a:rPr lang="en-MY" sz="2600" b="1" i="1" dirty="0">
                <a:solidFill>
                  <a:srgbClr val="993366"/>
                </a:solidFill>
                <a:cs typeface="Times New Roman" pitchFamily="18" charset="0"/>
              </a:rPr>
              <a:t>Immunization in adults</a:t>
            </a:r>
            <a:r>
              <a:rPr lang="en-MY" sz="2600" b="1" i="1" dirty="0">
                <a:cs typeface="Times New Roman" pitchFamily="18" charset="0"/>
              </a:rPr>
              <a:t> )</a:t>
            </a:r>
            <a:endParaRPr lang="en-MY" sz="26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those settings </a:t>
            </a:r>
            <a:r>
              <a:rPr lang="en-MY" sz="2400" b="1" dirty="0">
                <a:cs typeface="Times New Roman" pitchFamily="18" charset="0"/>
              </a:rPr>
              <a:t>Routine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pre-exposure</a:t>
            </a:r>
            <a:r>
              <a:rPr lang="en-MY" sz="2400" b="1" dirty="0">
                <a:cs typeface="Times New Roman" pitchFamily="18" charset="0"/>
              </a:rPr>
              <a:t> vaccination should be 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400" b="1" dirty="0" smtClean="0">
                <a:cs typeface="Times New Roman" pitchFamily="18" charset="0"/>
              </a:rPr>
              <a:t>considered </a:t>
            </a:r>
            <a:r>
              <a:rPr lang="en-MY" sz="2400" b="1" dirty="0">
                <a:cs typeface="Times New Roman" pitchFamily="18" charset="0"/>
              </a:rPr>
              <a:t>for groups of adults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high-risk groups </a:t>
            </a:r>
            <a:r>
              <a:rPr lang="en-MY" sz="2400" b="1" dirty="0">
                <a:cs typeface="Times New Roman" pitchFamily="18" charset="0"/>
              </a:rPr>
              <a:t>They include: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 smtClean="0">
                <a:cs typeface="Times New Roman" pitchFamily="18" charset="0"/>
              </a:rPr>
              <a:t>  People </a:t>
            </a:r>
            <a:r>
              <a:rPr lang="en-MY" sz="2400" dirty="0">
                <a:cs typeface="Times New Roman" pitchFamily="18" charset="0"/>
              </a:rPr>
              <a:t>who </a:t>
            </a:r>
            <a:r>
              <a:rPr lang="en-MY" sz="2400" b="1" dirty="0">
                <a:cs typeface="Times New Roman" pitchFamily="18" charset="0"/>
              </a:rPr>
              <a:t>frequently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require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blood products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dialysis patients, recipients of solid organ transplantation</a:t>
            </a:r>
            <a:r>
              <a:rPr lang="en-MY" sz="2400" i="1" dirty="0">
                <a:solidFill>
                  <a:srgbClr val="0070C0"/>
                </a:solidFill>
                <a:cs typeface="Times New Roman" pitchFamily="18" charset="0"/>
              </a:rPr>
              <a:t>s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 People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interned in prisons</a:t>
            </a:r>
            <a:r>
              <a:rPr lang="en-MY" sz="2400" dirty="0">
                <a:solidFill>
                  <a:srgbClr val="0070C0"/>
                </a:solidFill>
                <a:cs typeface="Times New Roman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 Persons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who inject drugs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 household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sexual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contacts of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people with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chronic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HBV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infection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People with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multiple sexual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partners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Healthcare workers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others who may be exposed to blood and blood products through their work;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and</a:t>
            </a:r>
            <a:endParaRPr lang="en-MY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5580112" y="6383661"/>
            <a:ext cx="32826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b="1">
                <a:solidFill>
                  <a:srgbClr val="FF0000"/>
                </a:solidFill>
                <a:cs typeface="Times New Roman" pitchFamily="18" charset="0"/>
              </a:rPr>
              <a:t>travellers who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067508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60129" y="15472"/>
            <a:ext cx="9100043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</a:t>
            </a:r>
            <a:r>
              <a:rPr lang="en-MY" sz="1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14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MY" sz="1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….low </a:t>
            </a:r>
            <a:r>
              <a:rPr lang="en-MY" sz="1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 intermediate </a:t>
            </a:r>
            <a:r>
              <a:rPr lang="en-MY" sz="1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endemicity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MY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travellers </a:t>
            </a:r>
            <a:r>
              <a:rPr lang="en-MY" sz="2400" b="1" dirty="0">
                <a:cs typeface="Times New Roman" pitchFamily="18" charset="0"/>
              </a:rPr>
              <a:t>who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have not completed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their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HB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vaccination series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     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before leaving for endemic areas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 Adults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age ≥20 </a:t>
            </a:r>
            <a:r>
              <a:rPr lang="en-MY" sz="2400" b="1" dirty="0">
                <a:cs typeface="Times New Roman" pitchFamily="18" charset="0"/>
              </a:rPr>
              <a:t>years should receive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 ml of adult formulation</a:t>
            </a:r>
            <a:r>
              <a:rPr lang="en-MY" sz="2400" dirty="0">
                <a:cs typeface="Times New Roman" pitchFamily="18" charset="0"/>
              </a:rPr>
              <a:t>. </a:t>
            </a:r>
            <a:endParaRPr lang="en-MY" sz="2400" dirty="0" smtClean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usual </a:t>
            </a:r>
            <a:r>
              <a:rPr lang="en-MY" sz="2400" b="1" dirty="0">
                <a:cs typeface="Times New Roman" pitchFamily="18" charset="0"/>
              </a:rPr>
              <a:t>schedule for adults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two doses </a:t>
            </a:r>
            <a:r>
              <a:rPr lang="en-MY" sz="2400" b="1" dirty="0">
                <a:solidFill>
                  <a:srgbClr val="009900"/>
                </a:solidFill>
                <a:cs typeface="Times New Roman" pitchFamily="18" charset="0"/>
              </a:rPr>
              <a:t>separated by </a:t>
            </a:r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no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less than </a:t>
            </a:r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4 </a:t>
            </a:r>
            <a:r>
              <a:rPr lang="en-MY" sz="2400" b="1" dirty="0" smtClean="0">
                <a:cs typeface="Times New Roman" pitchFamily="18" charset="0"/>
              </a:rPr>
              <a:t>weeks</a:t>
            </a:r>
            <a:r>
              <a:rPr lang="en-MY" sz="2400" b="1" dirty="0">
                <a:cs typeface="Times New Roman" pitchFamily="18" charset="0"/>
              </a:rPr>
              <a:t>, </a:t>
            </a:r>
            <a:r>
              <a:rPr lang="en-MY" sz="2400" b="1" dirty="0" smtClean="0">
                <a:cs typeface="Times New Roman" pitchFamily="18" charset="0"/>
              </a:rPr>
              <a:t>and </a:t>
            </a:r>
            <a:r>
              <a:rPr lang="en-MY" sz="2400" b="1" dirty="0">
                <a:cs typeface="Times New Roman" pitchFamily="18" charset="0"/>
              </a:rPr>
              <a:t>a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third dose </a:t>
            </a:r>
            <a:r>
              <a:rPr lang="en-MY" sz="2400" b="1" dirty="0">
                <a:solidFill>
                  <a:srgbClr val="009900"/>
                </a:solidFill>
                <a:cs typeface="Times New Roman" pitchFamily="18" charset="0"/>
              </a:rPr>
              <a:t>4 to 6 months </a:t>
            </a:r>
            <a:r>
              <a:rPr lang="en-MY" sz="2400" b="1" dirty="0">
                <a:cs typeface="Times New Roman" pitchFamily="18" charset="0"/>
              </a:rPr>
              <a:t>after the second </a:t>
            </a:r>
            <a:r>
              <a:rPr lang="en-MY" sz="2400" b="1" dirty="0" smtClean="0">
                <a:cs typeface="Times New Roman" pitchFamily="18" charset="0"/>
              </a:rPr>
              <a:t>dose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All children and adolescents younger than 18 years-old and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previously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vaccinated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should receive the vaccine </a:t>
            </a:r>
            <a:r>
              <a:rPr lang="en-MY" sz="2400" dirty="0">
                <a:solidFill>
                  <a:srgbClr val="3C4245"/>
                </a:solidFill>
                <a:cs typeface="Times New Roman" pitchFamily="18" charset="0"/>
              </a:rPr>
              <a:t>if they </a:t>
            </a:r>
            <a:r>
              <a:rPr lang="en-MY" sz="2400" b="1" dirty="0">
                <a:solidFill>
                  <a:srgbClr val="3C4245"/>
                </a:solidFill>
                <a:cs typeface="Times New Roman" pitchFamily="18" charset="0"/>
              </a:rPr>
              <a:t>live in countries where there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low or intermediate </a:t>
            </a:r>
            <a:r>
              <a:rPr lang="en-MY" sz="2400" b="1" dirty="0" err="1">
                <a:solidFill>
                  <a:srgbClr val="002060"/>
                </a:solidFill>
                <a:cs typeface="Times New Roman" pitchFamily="18" charset="0"/>
              </a:rPr>
              <a:t>endemicity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endParaRPr lang="en-MY" sz="2400" dirty="0"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                           </a:t>
            </a:r>
            <a:r>
              <a:rPr lang="en-MY" sz="2400" b="1" u="sng" dirty="0" smtClean="0">
                <a:solidFill>
                  <a:srgbClr val="C00000"/>
                </a:solidFill>
                <a:cs typeface="Times New Roman" pitchFamily="18" charset="0"/>
              </a:rPr>
              <a:t>Hepatitis </a:t>
            </a:r>
            <a:r>
              <a:rPr lang="en-MY" sz="2400" b="1" u="sng" dirty="0">
                <a:solidFill>
                  <a:srgbClr val="C00000"/>
                </a:solidFill>
                <a:cs typeface="Times New Roman" pitchFamily="18" charset="0"/>
              </a:rPr>
              <a:t>B immunoglobulin (HBIG)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For immediate protection, HBIG is used for those acutely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exposed to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-positive</a:t>
            </a:r>
            <a:r>
              <a:rPr lang="en-MY" sz="2400" b="1" dirty="0">
                <a:cs typeface="Times New Roman" pitchFamily="18" charset="0"/>
              </a:rPr>
              <a:t> blood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for example </a:t>
            </a:r>
          </a:p>
          <a:p>
            <a:pPr marL="457200" indent="-457200">
              <a:buFontTx/>
              <a:buAutoNum type="alphaLcParenBoth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surgeons</a:t>
            </a:r>
            <a:r>
              <a:rPr lang="en-MY" sz="2400" b="1" dirty="0">
                <a:cs typeface="Times New Roman" pitchFamily="18" charset="0"/>
              </a:rPr>
              <a:t>, nurses or laboratory workers </a:t>
            </a: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       (</a:t>
            </a:r>
            <a:r>
              <a:rPr lang="en-MY" sz="2400" b="1" dirty="0">
                <a:cs typeface="Times New Roman" pitchFamily="18" charset="0"/>
              </a:rPr>
              <a:t>b)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New born infants </a:t>
            </a:r>
            <a:r>
              <a:rPr lang="en-MY" sz="2400" b="1" dirty="0">
                <a:cs typeface="Times New Roman" pitchFamily="18" charset="0"/>
              </a:rPr>
              <a:t>of carrier mothers </a:t>
            </a: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      (</a:t>
            </a:r>
            <a:r>
              <a:rPr lang="en-MY" sz="2400" b="1" dirty="0">
                <a:cs typeface="Times New Roman" pitchFamily="18" charset="0"/>
              </a:rPr>
              <a:t>c)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sexual contacts </a:t>
            </a:r>
            <a:r>
              <a:rPr lang="en-MY" sz="2400" b="1" dirty="0">
                <a:cs typeface="Times New Roman" pitchFamily="18" charset="0"/>
              </a:rPr>
              <a:t>of acute hepatitis B patients, and</a:t>
            </a:r>
          </a:p>
          <a:p>
            <a:pPr algn="ctr">
              <a:defRPr/>
            </a:pPr>
            <a:r>
              <a:rPr lang="en-MY" sz="2400" b="1" dirty="0">
                <a:cs typeface="Times New Roman" pitchFamily="18" charset="0"/>
              </a:rPr>
              <a:t> (d) patients who need protection against </a:t>
            </a:r>
            <a:r>
              <a:rPr lang="en-MY" sz="2400" dirty="0">
                <a:cs typeface="Times New Roman" pitchFamily="18" charset="0"/>
              </a:rPr>
              <a:t>HBV infection after liver </a:t>
            </a:r>
            <a:r>
              <a:rPr lang="en-MY" sz="2400" dirty="0" smtClean="0">
                <a:cs typeface="Times New Roman" pitchFamily="18" charset="0"/>
              </a:rPr>
              <a:t>     transplantation</a:t>
            </a:r>
            <a:r>
              <a:rPr lang="en-MY" sz="2400" dirty="0">
                <a:cs typeface="Times New Roman" pitchFamily="18" charset="0"/>
              </a:rPr>
              <a:t>. </a:t>
            </a:r>
            <a:endParaRPr lang="en-US" sz="2400" dirty="0"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5076056" y="6372297"/>
            <a:ext cx="385847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MY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HBIG </a:t>
            </a:r>
            <a:r>
              <a:rPr lang="en-MY" b="1" dirty="0">
                <a:latin typeface="Times New Roman" pitchFamily="18" charset="0"/>
                <a:cs typeface="Times New Roman" pitchFamily="18" charset="0"/>
              </a:rPr>
              <a:t>should be given</a:t>
            </a:r>
            <a:r>
              <a:rPr lang="en-MY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47618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66216" y="443036"/>
            <a:ext cx="9073008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HBIG </a:t>
            </a:r>
            <a:r>
              <a:rPr lang="en-MY" sz="2200" b="1" dirty="0">
                <a:cs typeface="Times New Roman" pitchFamily="18" charset="0"/>
              </a:rPr>
              <a:t>should be given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as soon as possible </a:t>
            </a:r>
            <a:r>
              <a:rPr lang="en-MY" sz="2200" b="1" dirty="0">
                <a:cs typeface="Times New Roman" pitchFamily="18" charset="0"/>
              </a:rPr>
              <a:t>after an accidental </a:t>
            </a:r>
            <a:r>
              <a:rPr lang="en-MY" sz="2100" b="1" dirty="0" smtClean="0">
                <a:solidFill>
                  <a:srgbClr val="FF0000"/>
                </a:solidFill>
                <a:cs typeface="Times New Roman" pitchFamily="18" charset="0"/>
              </a:rPr>
              <a:t>inoculation</a:t>
            </a:r>
            <a:r>
              <a:rPr lang="en-MY" sz="2100" dirty="0" smtClean="0">
                <a:cs typeface="Times New Roman" pitchFamily="18" charset="0"/>
              </a:rPr>
              <a:t> </a:t>
            </a:r>
            <a:r>
              <a:rPr lang="en-MY" sz="2100" dirty="0">
                <a:cs typeface="Times New Roman" pitchFamily="18" charset="0"/>
              </a:rPr>
              <a:t>(</a:t>
            </a:r>
            <a:r>
              <a:rPr lang="en-MY" sz="2100" b="1" dirty="0">
                <a:cs typeface="Times New Roman" pitchFamily="18" charset="0"/>
              </a:rPr>
              <a:t>ideally </a:t>
            </a:r>
            <a:r>
              <a:rPr lang="en-MY" sz="2100" b="1" u="sng" dirty="0">
                <a:solidFill>
                  <a:srgbClr val="FF0000"/>
                </a:solidFill>
                <a:cs typeface="Times New Roman" pitchFamily="18" charset="0"/>
              </a:rPr>
              <a:t>within 6 hours </a:t>
            </a:r>
            <a:r>
              <a:rPr lang="en-MY" sz="2100" b="1" dirty="0">
                <a:cs typeface="Times New Roman" pitchFamily="18" charset="0"/>
              </a:rPr>
              <a:t>and preferably </a:t>
            </a:r>
            <a:r>
              <a:rPr lang="en-MY" sz="2100" b="1" dirty="0">
                <a:solidFill>
                  <a:srgbClr val="FF0000"/>
                </a:solidFill>
                <a:cs typeface="Times New Roman" pitchFamily="18" charset="0"/>
              </a:rPr>
              <a:t>not </a:t>
            </a:r>
            <a:r>
              <a:rPr lang="en-MY" sz="2100" b="1" u="sng" dirty="0">
                <a:solidFill>
                  <a:srgbClr val="FF0000"/>
                </a:solidFill>
                <a:cs typeface="Times New Roman" pitchFamily="18" charset="0"/>
              </a:rPr>
              <a:t>later than 48 hours</a:t>
            </a:r>
            <a:r>
              <a:rPr lang="en-MY" sz="2100" b="1" dirty="0">
                <a:solidFill>
                  <a:srgbClr val="FF0000"/>
                </a:solidFill>
                <a:cs typeface="Times New Roman" pitchFamily="18" charset="0"/>
              </a:rPr>
              <a:t>)</a:t>
            </a:r>
            <a:r>
              <a:rPr lang="en-MY" sz="21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 At the same time the </a:t>
            </a:r>
            <a:r>
              <a:rPr lang="en-MY" sz="2200" dirty="0">
                <a:solidFill>
                  <a:srgbClr val="002060"/>
                </a:solidFill>
                <a:cs typeface="Times New Roman" pitchFamily="18" charset="0"/>
              </a:rPr>
              <a:t>victim's blood is drawn </a:t>
            </a:r>
            <a:r>
              <a:rPr lang="en-MY" sz="2200" dirty="0">
                <a:cs typeface="Times New Roman" pitchFamily="18" charset="0"/>
              </a:rPr>
              <a:t>for </a:t>
            </a:r>
            <a:r>
              <a:rPr lang="en-MY" sz="22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testing</a:t>
            </a:r>
            <a:r>
              <a:rPr lang="en-MY" sz="22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dirty="0">
                <a:cs typeface="Times New Roman" pitchFamily="18" charset="0"/>
              </a:rPr>
              <a:t>If </a:t>
            </a:r>
            <a:r>
              <a:rPr lang="en-MY" sz="2200" b="1" dirty="0">
                <a:cs typeface="Times New Roman" pitchFamily="18" charset="0"/>
              </a:rPr>
              <a:t>the test is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negative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vaccination should be started immediately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dirty="0">
                <a:cs typeface="Times New Roman" pitchFamily="18" charset="0"/>
              </a:rPr>
              <a:t>and a full course given</a:t>
            </a:r>
            <a:r>
              <a:rPr lang="en-MY" sz="2200" dirty="0" smtClean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200" b="1" dirty="0">
                <a:cs typeface="Times New Roman" pitchFamily="18" charset="0"/>
              </a:rPr>
              <a:t>If the test is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positiv</a:t>
            </a:r>
            <a:r>
              <a:rPr lang="en-MY" sz="2200" b="1" dirty="0">
                <a:cs typeface="Times New Roman" pitchFamily="18" charset="0"/>
              </a:rPr>
              <a:t>e </a:t>
            </a:r>
            <a:r>
              <a:rPr lang="en-MY" sz="2200" b="1" dirty="0">
                <a:solidFill>
                  <a:srgbClr val="009900"/>
                </a:solidFill>
                <a:cs typeface="Times New Roman" pitchFamily="18" charset="0"/>
              </a:rPr>
              <a:t>for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surface antibody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cs typeface="Times New Roman" pitchFamily="18" charset="0"/>
              </a:rPr>
              <a:t>no further action is needed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200" b="1" dirty="0">
                <a:cs typeface="Times New Roman" pitchFamily="18" charset="0"/>
              </a:rPr>
              <a:t>Recommended dose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is 0.05 to 0.07 ml/kg of body weight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Two doses </a:t>
            </a:r>
            <a:r>
              <a:rPr lang="en-MY" sz="2200" b="1" dirty="0">
                <a:cs typeface="Times New Roman" pitchFamily="18" charset="0"/>
              </a:rPr>
              <a:t>should be given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30 days apart </a:t>
            </a:r>
            <a:r>
              <a:rPr lang="en-MY" sz="2200" i="1" dirty="0">
                <a:cs typeface="Times New Roman" pitchFamily="18" charset="0"/>
              </a:rPr>
              <a:t>.</a:t>
            </a:r>
            <a:r>
              <a:rPr lang="en-MY" sz="2200" b="1" dirty="0"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cs typeface="Times New Roman" pitchFamily="18" charset="0"/>
              </a:rPr>
              <a:t>HBIG provides short-term passive protection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approximately 3 months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endParaRPr lang="en-MY" sz="2200" b="1" i="1" dirty="0"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       </a:t>
            </a:r>
          </a:p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      Passive-active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immunization </a:t>
            </a:r>
            <a:r>
              <a:rPr lang="en-MY" sz="2400" dirty="0">
                <a:solidFill>
                  <a:srgbClr val="C00000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000" b="1" dirty="0">
                <a:cs typeface="Times New Roman" pitchFamily="18" charset="0"/>
              </a:rPr>
              <a:t>The administration of HBIG and HB vaccine is more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efficacious than HBIG </a:t>
            </a:r>
            <a:r>
              <a:rPr lang="en-MY" sz="2000" b="1" dirty="0">
                <a:cs typeface="Times New Roman" pitchFamily="18" charset="0"/>
              </a:rPr>
              <a:t>alone</a:t>
            </a:r>
            <a:r>
              <a:rPr lang="en-MY" sz="20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HBIG does not interfere with the antibody response to the HB vaccine</a:t>
            </a:r>
            <a:r>
              <a:rPr lang="en-MY" sz="22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cs typeface="Times New Roman" pitchFamily="18" charset="0"/>
              </a:rPr>
              <a:t>This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combined procedure is ideal,</a:t>
            </a:r>
            <a:r>
              <a:rPr lang="en-MY" sz="2200" b="1" dirty="0">
                <a:cs typeface="Times New Roman" pitchFamily="18" charset="0"/>
              </a:rPr>
              <a:t> both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for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prophylaxis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 of persons accidentally exposed to blood known to contain HBV </a:t>
            </a:r>
            <a:r>
              <a:rPr lang="en-MY" sz="2200" b="1" dirty="0">
                <a:cs typeface="Times New Roman" pitchFamily="18" charset="0"/>
              </a:rPr>
              <a:t>, and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prevention of the carrier </a:t>
            </a:r>
            <a:r>
              <a:rPr lang="en-MY" sz="2200" b="1" dirty="0">
                <a:cs typeface="Times New Roman" pitchFamily="18" charset="0"/>
              </a:rPr>
              <a:t>state in the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new-born </a:t>
            </a:r>
            <a:r>
              <a:rPr lang="en-MY" sz="2200" b="1" dirty="0">
                <a:cs typeface="Times New Roman" pitchFamily="18" charset="0"/>
              </a:rPr>
              <a:t>babies of </a:t>
            </a:r>
            <a:r>
              <a:rPr lang="en-MY" sz="2200" dirty="0">
                <a:cs typeface="Times New Roman" pitchFamily="18" charset="0"/>
              </a:rPr>
              <a:t>carrier mother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s. </a:t>
            </a:r>
          </a:p>
        </p:txBody>
      </p:sp>
      <p:sp>
        <p:nvSpPr>
          <p:cNvPr id="3" name="Rectangle 2"/>
          <p:cNvSpPr/>
          <p:nvPr/>
        </p:nvSpPr>
        <p:spPr>
          <a:xfrm>
            <a:off x="2483768" y="67629"/>
            <a:ext cx="36724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1400" b="1" u="sng" dirty="0" smtClean="0">
                <a:latin typeface="Times New Roman" pitchFamily="18" charset="0"/>
                <a:cs typeface="Times New Roman" pitchFamily="18" charset="0"/>
              </a:rPr>
              <a:t>Cont. …Hepatitis </a:t>
            </a:r>
            <a:r>
              <a:rPr lang="en-MY" sz="1400" b="1" u="sng" dirty="0">
                <a:latin typeface="Times New Roman" pitchFamily="18" charset="0"/>
                <a:cs typeface="Times New Roman" pitchFamily="18" charset="0"/>
              </a:rPr>
              <a:t>B immunoglobulin (HBIG)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508104" y="6441440"/>
            <a:ext cx="34986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b="1" dirty="0">
                <a:latin typeface="Times New Roman" pitchFamily="18" charset="0"/>
                <a:cs typeface="Times New Roman" pitchFamily="18" charset="0"/>
              </a:rPr>
              <a:t>HBIG (0.05-0.07 ml/kg)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4151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5CF36D2C-EFB3-469D-AFC9-42C32054CED1}" type="slidenum">
              <a:rPr lang="ar-SA" smtClean="0"/>
              <a:pPr eaLnBrk="1" hangingPunct="1"/>
              <a:t>27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108520" y="115887"/>
            <a:ext cx="92525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  <a:r>
              <a:rPr lang="en-MY" sz="2000" b="1" dirty="0" smtClean="0">
                <a:latin typeface="Times New Roman" pitchFamily="18" charset="0"/>
                <a:cs typeface="Times New Roman" pitchFamily="18" charset="0"/>
              </a:rPr>
              <a:t>Cont. … Passive-active immunization </a:t>
            </a:r>
            <a:r>
              <a:rPr lang="en-MY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000" b="1" dirty="0" smtClean="0">
                <a:cs typeface="Times New Roman" pitchFamily="18" charset="0"/>
              </a:rPr>
              <a:t>HBIG (0.05-0.07 ml/kg) should be given </a:t>
            </a:r>
            <a:r>
              <a:rPr lang="en-MY" sz="2000" b="1" dirty="0" smtClean="0">
                <a:solidFill>
                  <a:srgbClr val="FF0000"/>
                </a:solidFill>
                <a:cs typeface="Times New Roman" pitchFamily="18" charset="0"/>
              </a:rPr>
              <a:t>ASAP and within 24 hours</a:t>
            </a:r>
            <a:r>
              <a:rPr lang="en-MY" sz="2000" b="1" dirty="0" smtClean="0">
                <a:cs typeface="Times New Roman" pitchFamily="18" charset="0"/>
              </a:rPr>
              <a:t>, if possible.</a:t>
            </a:r>
            <a:r>
              <a:rPr lang="en-MY" sz="2000" dirty="0" smtClean="0"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000" b="1" dirty="0" smtClean="0">
                <a:cs typeface="Times New Roman" pitchFamily="18" charset="0"/>
              </a:rPr>
              <a:t>HB  </a:t>
            </a:r>
            <a:r>
              <a:rPr lang="en-MY" sz="2000" b="1" dirty="0">
                <a:cs typeface="Times New Roman" pitchFamily="18" charset="0"/>
              </a:rPr>
              <a:t>vaccine 1.0 ml (20 mcg/1.0 ml) should be given </a:t>
            </a:r>
            <a:r>
              <a:rPr lang="en-MY" sz="2000" b="1" dirty="0" smtClean="0">
                <a:cs typeface="Times New Roman" pitchFamily="18" charset="0"/>
              </a:rPr>
              <a:t>IM  within </a:t>
            </a:r>
            <a:r>
              <a:rPr lang="en-MY" sz="2000" b="1" dirty="0">
                <a:cs typeface="Times New Roman" pitchFamily="18" charset="0"/>
              </a:rPr>
              <a:t>7 days of exposure, and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000" b="1" dirty="0">
                <a:cs typeface="Times New Roman" pitchFamily="18" charset="0"/>
              </a:rPr>
              <a:t>2</a:t>
            </a:r>
            <a:r>
              <a:rPr lang="en-MY" sz="2000" b="1" baseline="30000" dirty="0">
                <a:cs typeface="Times New Roman" pitchFamily="18" charset="0"/>
              </a:rPr>
              <a:t>nd</a:t>
            </a:r>
            <a:r>
              <a:rPr lang="en-MY" sz="2000" b="1" dirty="0">
                <a:cs typeface="Times New Roman" pitchFamily="18" charset="0"/>
              </a:rPr>
              <a:t> </a:t>
            </a:r>
            <a:r>
              <a:rPr lang="en-MY" sz="2000" b="1" dirty="0" smtClean="0">
                <a:cs typeface="Times New Roman" pitchFamily="18" charset="0"/>
              </a:rPr>
              <a:t>&amp;3</a:t>
            </a:r>
            <a:r>
              <a:rPr lang="en-MY" sz="2000" b="1" baseline="30000" dirty="0" smtClean="0">
                <a:cs typeface="Times New Roman" pitchFamily="18" charset="0"/>
              </a:rPr>
              <a:t>rd</a:t>
            </a:r>
            <a:r>
              <a:rPr lang="en-MY" sz="2000" b="1" dirty="0" smtClean="0">
                <a:cs typeface="Times New Roman" pitchFamily="18" charset="0"/>
              </a:rPr>
              <a:t>  </a:t>
            </a:r>
            <a:r>
              <a:rPr lang="en-MY" sz="2000" b="1" dirty="0">
                <a:cs typeface="Times New Roman" pitchFamily="18" charset="0"/>
              </a:rPr>
              <a:t>doses should be given 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one</a:t>
            </a:r>
            <a:r>
              <a:rPr lang="en-MY" sz="2000" b="1" dirty="0">
                <a:cs typeface="Times New Roman" pitchFamily="18" charset="0"/>
              </a:rPr>
              <a:t> and </a:t>
            </a:r>
            <a:r>
              <a:rPr lang="en-MY" sz="2000" b="1" dirty="0">
                <a:solidFill>
                  <a:srgbClr val="FF0000"/>
                </a:solidFill>
                <a:cs typeface="Times New Roman" pitchFamily="18" charset="0"/>
              </a:rPr>
              <a:t>six </a:t>
            </a:r>
            <a:r>
              <a:rPr lang="en-MY" sz="2000" b="1" dirty="0">
                <a:cs typeface="Times New Roman" pitchFamily="18" charset="0"/>
              </a:rPr>
              <a:t>months</a:t>
            </a:r>
            <a:r>
              <a:rPr lang="en-MY" b="1" dirty="0">
                <a:cs typeface="Times New Roman" pitchFamily="18" charset="0"/>
              </a:rPr>
              <a:t>, respectively</a:t>
            </a:r>
            <a:r>
              <a:rPr lang="en-MY" sz="2000" b="1" dirty="0">
                <a:cs typeface="Times New Roman" pitchFamily="18" charset="0"/>
              </a:rPr>
              <a:t>, after the first dose. </a:t>
            </a:r>
          </a:p>
        </p:txBody>
      </p:sp>
      <p:sp>
        <p:nvSpPr>
          <p:cNvPr id="2" name="Rectangle 1"/>
          <p:cNvSpPr/>
          <p:nvPr/>
        </p:nvSpPr>
        <p:spPr>
          <a:xfrm>
            <a:off x="53244" y="2054879"/>
            <a:ext cx="892899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d. Other Measures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dirty="0" smtClean="0">
                <a:solidFill>
                  <a:srgbClr val="3C4245"/>
                </a:solidFill>
                <a:cs typeface="Times New Roman" pitchFamily="18" charset="0"/>
              </a:rPr>
              <a:t>implementation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of blood safety strategies, </a:t>
            </a:r>
            <a:r>
              <a:rPr lang="en-MY" dirty="0">
                <a:solidFill>
                  <a:srgbClr val="3C4245"/>
                </a:solidFill>
                <a:cs typeface="Times New Roman" pitchFamily="18" charset="0"/>
              </a:rPr>
              <a:t>including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screening of all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donated blood </a:t>
            </a: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and blood components</a:t>
            </a:r>
          </a:p>
          <a:p>
            <a:pPr>
              <a:defRPr/>
            </a:pP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      </a:t>
            </a:r>
            <a:r>
              <a:rPr lang="en-MY" dirty="0">
                <a:solidFill>
                  <a:srgbClr val="3C4245"/>
                </a:solidFill>
                <a:cs typeface="Times New Roman" pitchFamily="18" charset="0"/>
              </a:rPr>
              <a:t>used for transfusion, can prevent transmission of HBV. Worldwide,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b="1" dirty="0">
                <a:cs typeface="Times New Roman" pitchFamily="18" charset="0"/>
              </a:rPr>
              <a:t>All blood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 donors </a:t>
            </a:r>
            <a:r>
              <a:rPr lang="en-MY" b="1" dirty="0">
                <a:cs typeface="Times New Roman" pitchFamily="18" charset="0"/>
              </a:rPr>
              <a:t>should be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screened for </a:t>
            </a:r>
            <a:r>
              <a:rPr lang="en-MY" b="1" dirty="0">
                <a:cs typeface="Times New Roman" pitchFamily="18" charset="0"/>
              </a:rPr>
              <a:t>HBV infection,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b="1" dirty="0">
                <a:cs typeface="Times New Roman" pitchFamily="18" charset="0"/>
              </a:rPr>
              <a:t> and those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positive </a:t>
            </a:r>
            <a:r>
              <a:rPr lang="en-MY" b="1" dirty="0">
                <a:cs typeface="Times New Roman" pitchFamily="18" charset="0"/>
              </a:rPr>
              <a:t>for </a:t>
            </a:r>
            <a:r>
              <a:rPr lang="en-MY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b="1" dirty="0">
                <a:cs typeface="Times New Roman" pitchFamily="18" charset="0"/>
              </a:rPr>
              <a:t>should be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rejected</a:t>
            </a:r>
            <a:r>
              <a:rPr lang="en-MY" b="1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b="1" dirty="0">
                <a:cs typeface="Times New Roman" pitchFamily="18" charset="0"/>
              </a:rPr>
              <a:t>Voluntary blood donation should be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 encouraged </a:t>
            </a:r>
            <a:r>
              <a:rPr lang="en-MY" b="1" dirty="0">
                <a:cs typeface="Times New Roman" pitchFamily="18" charset="0"/>
              </a:rPr>
              <a:t>because purchased blood has shown a higher risk of post-transfusion hepatitis 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Safe injection </a:t>
            </a: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practices</a:t>
            </a:r>
            <a:r>
              <a:rPr lang="en-MY" dirty="0">
                <a:solidFill>
                  <a:srgbClr val="3C4245"/>
                </a:solidFill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Unsafe injections </a:t>
            </a: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decreased </a:t>
            </a:r>
            <a:r>
              <a:rPr lang="en-MY" dirty="0">
                <a:solidFill>
                  <a:srgbClr val="3C4245"/>
                </a:solidFill>
                <a:cs typeface="Times New Roman" pitchFamily="18" charset="0"/>
              </a:rPr>
              <a:t>from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39% in </a:t>
            </a:r>
            <a:r>
              <a:rPr lang="en-MY" b="1" dirty="0">
                <a:solidFill>
                  <a:srgbClr val="002060"/>
                </a:solidFill>
                <a:cs typeface="Times New Roman" pitchFamily="18" charset="0"/>
              </a:rPr>
              <a:t>2000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 to 5% in 2010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dirty="0">
                <a:solidFill>
                  <a:srgbClr val="3C4245"/>
                </a:solidFill>
                <a:cs typeface="Times New Roman" pitchFamily="18" charset="0"/>
              </a:rPr>
              <a:t>. Furthermore,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safer sex </a:t>
            </a: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practices, including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minimizing the number </a:t>
            </a: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of partners and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using barrier </a:t>
            </a:r>
            <a:r>
              <a:rPr lang="en-MY" b="1" dirty="0">
                <a:solidFill>
                  <a:srgbClr val="3C4245"/>
                </a:solidFill>
                <a:cs typeface="Times New Roman" pitchFamily="18" charset="0"/>
              </a:rPr>
              <a:t>protective measures</a:t>
            </a:r>
            <a:endParaRPr lang="en-MY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Health personnel should </a:t>
            </a:r>
            <a:r>
              <a:rPr lang="en-MY" b="1" dirty="0">
                <a:cs typeface="Times New Roman" pitchFamily="18" charset="0"/>
              </a:rPr>
              <a:t>be alerted to the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importance of </a:t>
            </a:r>
            <a:r>
              <a:rPr lang="en-MY" b="1" dirty="0">
                <a:cs typeface="Times New Roman" pitchFamily="18" charset="0"/>
              </a:rPr>
              <a:t>a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dequate sterilization</a:t>
            </a:r>
            <a:r>
              <a:rPr lang="en-MY" b="1" dirty="0">
                <a:cs typeface="Times New Roman" pitchFamily="18" charset="0"/>
              </a:rPr>
              <a:t> of all instruments and to the practice of simple hygienic measures.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b="1" dirty="0">
                <a:cs typeface="Times New Roman" pitchFamily="18" charset="0"/>
              </a:rPr>
              <a:t>HB Carriers should be told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not to share razors </a:t>
            </a:r>
            <a:r>
              <a:rPr lang="en-MY" b="1" dirty="0">
                <a:cs typeface="Times New Roman" pitchFamily="18" charset="0"/>
              </a:rPr>
              <a:t>or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tooth brushes </a:t>
            </a:r>
            <a:r>
              <a:rPr lang="en-MY" b="1" dirty="0">
                <a:cs typeface="Times New Roman" pitchFamily="18" charset="0"/>
              </a:rPr>
              <a:t>and use </a:t>
            </a:r>
            <a:r>
              <a:rPr lang="en-MY" b="1" dirty="0">
                <a:solidFill>
                  <a:srgbClr val="002060"/>
                </a:solidFill>
                <a:cs typeface="Times New Roman" pitchFamily="18" charset="0"/>
              </a:rPr>
              <a:t>barrier methods of contraception</a:t>
            </a:r>
            <a:r>
              <a:rPr lang="en-MY" b="1" dirty="0">
                <a:cs typeface="Times New Roman" pitchFamily="18" charset="0"/>
              </a:rPr>
              <a:t>; </a:t>
            </a:r>
            <a:r>
              <a:rPr lang="en-MY" b="1" dirty="0">
                <a:solidFill>
                  <a:srgbClr val="FF0000"/>
                </a:solidFill>
                <a:cs typeface="Times New Roman" pitchFamily="18" charset="0"/>
              </a:rPr>
              <a:t>they should not donate blood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628008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BBACD0F-AAB6-4665-ABFA-5FF1F5D3AC7C}" type="slidenum">
              <a:rPr lang="ar-SA" smtClean="0"/>
              <a:pPr eaLnBrk="1" hangingPunct="1"/>
              <a:t>28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0" y="836613"/>
            <a:ext cx="5041900" cy="4800600"/>
          </a:xfrm>
          <a:prstGeom prst="rect">
            <a:avLst/>
          </a:prstGeom>
          <a:ln w="22225">
            <a:solidFill>
              <a:schemeClr val="bg2">
                <a:lumMod val="2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MY" sz="2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Pre-vaccination serological testing</a:t>
            </a:r>
            <a:r>
              <a:rPr lang="en-MY" sz="22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is recommended for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persons born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 Africa, Asia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the Pacific Islands, and other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regions with </a:t>
            </a:r>
            <a:r>
              <a:rPr lang="en-MY" sz="2200" b="1" dirty="0" err="1">
                <a:latin typeface="Times New Roman" pitchFamily="18" charset="0"/>
                <a:cs typeface="Times New Roman" pitchFamily="18" charset="0"/>
              </a:rPr>
              <a:t>HBsAg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prevalence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≥2%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Household, sex and needle sharing contacts of </a:t>
            </a:r>
            <a:r>
              <a:rPr lang="en-MY" sz="2200" b="1" dirty="0" err="1">
                <a:latin typeface="Times New Roman" pitchFamily="18" charset="0"/>
                <a:cs typeface="Times New Roman" pitchFamily="18" charset="0"/>
              </a:rPr>
              <a:t>HBsAg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-positive persons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Homosexuals;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Injecting drug users;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Certain persons receiving cytotoxic or immunosuppressive therapy</a:t>
            </a:r>
            <a:r>
              <a:rPr lang="en-MY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MY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 not indicated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before routine vaccination of </a:t>
            </a:r>
            <a:r>
              <a:rPr lang="en-MY" sz="2200" b="1" dirty="0">
                <a:solidFill>
                  <a:srgbClr val="9900FF"/>
                </a:solidFill>
                <a:latin typeface="Times New Roman" pitchFamily="18" charset="0"/>
                <a:cs typeface="Times New Roman" pitchFamily="18" charset="0"/>
              </a:rPr>
              <a:t>infants and children</a:t>
            </a:r>
            <a:endParaRPr lang="en-MY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8" name="Rectangle 3"/>
          <p:cNvSpPr>
            <a:spLocks noChangeArrowheads="1"/>
          </p:cNvSpPr>
          <p:nvPr/>
        </p:nvSpPr>
        <p:spPr bwMode="auto">
          <a:xfrm>
            <a:off x="5041900" y="881063"/>
            <a:ext cx="4102100" cy="4462462"/>
          </a:xfrm>
          <a:prstGeom prst="rect">
            <a:avLst/>
          </a:prstGeom>
          <a:noFill/>
          <a:ln w="28575">
            <a:solidFill>
              <a:srgbClr val="40911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1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Post vaccination </a:t>
            </a:r>
            <a:r>
              <a:rPr lang="en-MY" sz="21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serological testing</a:t>
            </a:r>
            <a:endParaRPr lang="en-MY" sz="21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is recommended </a:t>
            </a:r>
            <a:r>
              <a:rPr lang="en-MY" sz="22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chronic haemodialysis </a:t>
            </a:r>
            <a:r>
              <a:rPr lang="en-MY" sz="2000" b="1" dirty="0">
                <a:latin typeface="Times New Roman" pitchFamily="18" charset="0"/>
                <a:cs typeface="Times New Roman" pitchFamily="18" charset="0"/>
              </a:rPr>
              <a:t>patients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200" b="1" dirty="0" err="1">
                <a:latin typeface="Times New Roman" pitchFamily="18" charset="0"/>
                <a:cs typeface="Times New Roman" pitchFamily="18" charset="0"/>
              </a:rPr>
              <a:t>Immunocompromised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persons with HIV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sex partners of </a:t>
            </a:r>
            <a:r>
              <a:rPr lang="en-MY" sz="2200" b="1" dirty="0" err="1">
                <a:latin typeface="Times New Roman" pitchFamily="18" charset="0"/>
                <a:cs typeface="Times New Roman" pitchFamily="18" charset="0"/>
              </a:rPr>
              <a:t>HBsAg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+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infants of </a:t>
            </a:r>
            <a:r>
              <a:rPr lang="en-MY" sz="2200" b="1" dirty="0" err="1">
                <a:latin typeface="Times New Roman" pitchFamily="18" charset="0"/>
                <a:cs typeface="Times New Roman" pitchFamily="18" charset="0"/>
              </a:rPr>
              <a:t>HBsAg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+ women certain HCWs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 routinely recommended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following vaccination of infants, children, adolescents, or most adults</a:t>
            </a:r>
            <a:r>
              <a:rPr lang="en-MY" sz="22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MY" sz="22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endParaRPr lang="en-MY" sz="2200" dirty="0"/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2051050" y="188913"/>
            <a:ext cx="5959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>
                <a:latin typeface="Times New Roman" pitchFamily="18" charset="0"/>
                <a:cs typeface="Times New Roman" pitchFamily="18" charset="0"/>
              </a:rPr>
              <a:t>Serological testing in vaccine recipients </a:t>
            </a:r>
            <a:endParaRPr lang="en-MY" sz="2400" i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42" name="Picture 6" descr="Person Receiving A Vacc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-53975"/>
            <a:ext cx="1054100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405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9144000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rnd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67544" y="5229200"/>
            <a:ext cx="453650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MY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Qs ???</a:t>
            </a:r>
          </a:p>
        </p:txBody>
      </p:sp>
      <p:sp>
        <p:nvSpPr>
          <p:cNvPr id="4" name="Rectangle 3"/>
          <p:cNvSpPr/>
          <p:nvPr/>
        </p:nvSpPr>
        <p:spPr>
          <a:xfrm>
            <a:off x="5822541" y="5224798"/>
            <a:ext cx="253947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MY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Qs ???</a:t>
            </a:r>
          </a:p>
        </p:txBody>
      </p:sp>
      <p:sp>
        <p:nvSpPr>
          <p:cNvPr id="5427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B17DF5F0-6298-4A93-85EC-B88DECD204E6}" type="slidenum">
              <a:rPr lang="ar-SA" smtClean="0"/>
              <a:pPr eaLnBrk="1" hangingPunct="1"/>
              <a:t>29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97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548633"/>
            <a:ext cx="921702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600" b="1" dirty="0" smtClean="0">
                <a:cs typeface="Times New Roman" pitchFamily="18" charset="0"/>
              </a:rPr>
              <a:t>        Hepatitis </a:t>
            </a:r>
            <a:r>
              <a:rPr lang="en-MY" sz="2600" b="1" dirty="0">
                <a:cs typeface="Times New Roman" pitchFamily="18" charset="0"/>
              </a:rPr>
              <a:t>B (formerly known as "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serum"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hepatitis</a:t>
            </a:r>
          </a:p>
          <a:p>
            <a:pPr algn="ctr"/>
            <a:r>
              <a:rPr lang="en-US" sz="2600" dirty="0" smtClean="0">
                <a:solidFill>
                  <a:srgbClr val="333333"/>
                </a:solidFill>
              </a:rPr>
              <a:t>     Hepatitis </a:t>
            </a:r>
            <a:r>
              <a:rPr lang="en-US" sz="2600" dirty="0">
                <a:solidFill>
                  <a:srgbClr val="333333"/>
                </a:solidFill>
              </a:rPr>
              <a:t>B is a global public health threat and the world’s </a:t>
            </a:r>
            <a:r>
              <a:rPr lang="en-US" sz="2600" dirty="0" smtClean="0">
                <a:solidFill>
                  <a:srgbClr val="333333"/>
                </a:solidFill>
              </a:rPr>
              <a:t> most </a:t>
            </a:r>
            <a:r>
              <a:rPr lang="en-US" sz="2600" dirty="0">
                <a:solidFill>
                  <a:srgbClr val="333333"/>
                </a:solidFill>
              </a:rPr>
              <a:t>common serious liver infection</a:t>
            </a:r>
            <a:r>
              <a:rPr lang="en-US" sz="2600" dirty="0" smtClean="0">
                <a:solidFill>
                  <a:srgbClr val="333333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rgbClr val="333333"/>
                </a:solidFill>
              </a:rPr>
              <a:t> </a:t>
            </a:r>
            <a:r>
              <a:rPr lang="en-US" sz="2600" dirty="0">
                <a:solidFill>
                  <a:srgbClr val="333333"/>
                </a:solidFill>
              </a:rPr>
              <a:t>It is up to </a:t>
            </a:r>
            <a:r>
              <a:rPr lang="en-US" sz="2600" b="1" dirty="0">
                <a:solidFill>
                  <a:srgbClr val="FF0000"/>
                </a:solidFill>
              </a:rPr>
              <a:t>100 times more </a:t>
            </a:r>
            <a:r>
              <a:rPr lang="en-US" sz="2600" dirty="0">
                <a:solidFill>
                  <a:srgbClr val="333333"/>
                </a:solidFill>
              </a:rPr>
              <a:t>infectious than the </a:t>
            </a:r>
            <a:r>
              <a:rPr lang="en-US" sz="2600" b="1" dirty="0">
                <a:solidFill>
                  <a:schemeClr val="tx2"/>
                </a:solidFill>
              </a:rPr>
              <a:t>HIV/AIDS virus</a:t>
            </a:r>
            <a:r>
              <a:rPr lang="en-US" sz="2600" dirty="0" smtClean="0">
                <a:solidFill>
                  <a:srgbClr val="333333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dirty="0" smtClean="0">
                <a:solidFill>
                  <a:srgbClr val="333333"/>
                </a:solidFill>
              </a:rPr>
              <a:t> </a:t>
            </a:r>
            <a:r>
              <a:rPr lang="en-US" sz="2600" dirty="0">
                <a:solidFill>
                  <a:srgbClr val="333333"/>
                </a:solidFill>
              </a:rPr>
              <a:t>It also is the primary cause of liver cancer (</a:t>
            </a:r>
            <a:r>
              <a:rPr lang="en-US" sz="2600" b="1" dirty="0">
                <a:solidFill>
                  <a:schemeClr val="tx2"/>
                </a:solidFill>
              </a:rPr>
              <a:t>also known </a:t>
            </a:r>
            <a:r>
              <a:rPr lang="en-US" sz="2600" b="1" dirty="0" smtClean="0">
                <a:solidFill>
                  <a:schemeClr val="tx2"/>
                </a:solidFill>
              </a:rPr>
              <a:t>as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chemeClr val="tx2"/>
                </a:solidFill>
              </a:rPr>
              <a:t> </a:t>
            </a:r>
            <a:r>
              <a:rPr lang="en-US" sz="2600" b="1" dirty="0">
                <a:solidFill>
                  <a:schemeClr val="tx2"/>
                </a:solidFill>
              </a:rPr>
              <a:t>hepatocellular carcinoma or HCC</a:t>
            </a:r>
            <a:r>
              <a:rPr lang="en-US" sz="2600" dirty="0">
                <a:solidFill>
                  <a:srgbClr val="333333"/>
                </a:solidFill>
              </a:rPr>
              <a:t>), which is the </a:t>
            </a:r>
            <a:r>
              <a:rPr lang="en-US" sz="2600" b="1" dirty="0">
                <a:solidFill>
                  <a:schemeClr val="tx2"/>
                </a:solidFill>
              </a:rPr>
              <a:t>second-leading cause of cancer deaths </a:t>
            </a:r>
            <a:r>
              <a:rPr lang="en-US" sz="2600" dirty="0">
                <a:solidFill>
                  <a:srgbClr val="333333"/>
                </a:solidFill>
              </a:rPr>
              <a:t>in the world</a:t>
            </a:r>
            <a:r>
              <a:rPr lang="en-US" sz="2600" dirty="0" smtClean="0">
                <a:solidFill>
                  <a:srgbClr val="333333"/>
                </a:solidFill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US" sz="2600" b="1" dirty="0" smtClean="0">
                <a:cs typeface="Times New Roman" pitchFamily="18" charset="0"/>
              </a:rPr>
              <a:t>It </a:t>
            </a:r>
            <a:r>
              <a:rPr lang="en-US" sz="2600" b="1" dirty="0">
                <a:cs typeface="Times New Roman" pitchFamily="18" charset="0"/>
              </a:rPr>
              <a:t>is a major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global health problem</a:t>
            </a:r>
            <a:r>
              <a:rPr lang="en-US" sz="2600" b="1" dirty="0">
                <a:cs typeface="Times New Roman" pitchFamily="18" charset="0"/>
              </a:rPr>
              <a:t>, &amp; the most serious type of viral hepatitis.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However, it can be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prevented</a:t>
            </a:r>
            <a:r>
              <a:rPr lang="en-MY" sz="2600" b="1" dirty="0">
                <a:solidFill>
                  <a:srgbClr val="3C4245"/>
                </a:solidFill>
                <a:cs typeface="Times New Roman" pitchFamily="18" charset="0"/>
              </a:rPr>
              <a:t> by currently available </a:t>
            </a:r>
          </a:p>
          <a:p>
            <a:pPr marL="457200" indent="-457200" algn="just">
              <a:buFont typeface="Wingdings" pitchFamily="2" charset="2"/>
              <a:buChar char="§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safe </a:t>
            </a:r>
            <a:r>
              <a:rPr lang="en-MY" sz="2600" b="1" dirty="0">
                <a:cs typeface="Times New Roman" pitchFamily="18" charset="0"/>
              </a:rPr>
              <a:t>and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effective vaccine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400" b="1" dirty="0"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Clinically it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is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characterized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 by variety  of outcomes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Usually, it is an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acute self-limiting </a:t>
            </a:r>
            <a:r>
              <a:rPr lang="en-MY" sz="2600" dirty="0">
                <a:cs typeface="Times New Roman" pitchFamily="18" charset="0"/>
              </a:rPr>
              <a:t>i</a:t>
            </a:r>
            <a:r>
              <a:rPr lang="en-MY" sz="2600" b="1" dirty="0">
                <a:cs typeface="Times New Roman" pitchFamily="18" charset="0"/>
              </a:rPr>
              <a:t>nfection</a:t>
            </a:r>
            <a:r>
              <a:rPr lang="en-MY" sz="2600" dirty="0">
                <a:cs typeface="Times New Roman" pitchFamily="18" charset="0"/>
              </a:rPr>
              <a:t>, which may be either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ubclinical </a:t>
            </a:r>
            <a:r>
              <a:rPr lang="en-MY" sz="2600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Symptomatic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.</a:t>
            </a:r>
            <a:r>
              <a:rPr lang="en-MY" sz="2400" dirty="0">
                <a:solidFill>
                  <a:srgbClr val="222222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Roughly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70 %of  </a:t>
            </a:r>
            <a:r>
              <a:rPr lang="en-MY" sz="2400" b="1" dirty="0">
                <a:solidFill>
                  <a:srgbClr val="222222"/>
                </a:solidFill>
                <a:latin typeface="Garamond" pitchFamily="18" charset="0"/>
                <a:cs typeface="Times New Roman" pitchFamily="18" charset="0"/>
              </a:rPr>
              <a:t>an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acute </a:t>
            </a:r>
            <a:r>
              <a:rPr lang="en-MY" sz="2400" b="1" dirty="0">
                <a:solidFill>
                  <a:srgbClr val="222222"/>
                </a:solidFill>
                <a:latin typeface="Garamond" pitchFamily="18" charset="0"/>
                <a:cs typeface="Times New Roman" pitchFamily="18" charset="0"/>
              </a:rPr>
              <a:t>HBV infection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have symptoms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43808" y="84233"/>
            <a:ext cx="2592388" cy="461665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HEPATITIS B</a:t>
            </a:r>
          </a:p>
        </p:txBody>
      </p:sp>
      <p:pic>
        <p:nvPicPr>
          <p:cNvPr id="4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032" y="52652"/>
            <a:ext cx="1241968" cy="980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4208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AF823551-89E5-4FB0-80F9-12630467758C}" type="slidenum">
              <a:rPr lang="ar-SA" smtClean="0"/>
              <a:pPr eaLnBrk="1" hangingPunct="1"/>
              <a:t>30</a:t>
            </a:fld>
            <a:endParaRPr lang="en-US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07950" y="333375"/>
          <a:ext cx="8856665" cy="6156324"/>
        </p:xfrm>
        <a:graphic>
          <a:graphicData uri="http://schemas.openxmlformats.org/drawingml/2006/table">
            <a:tbl>
              <a:tblPr/>
              <a:tblGrid>
                <a:gridCol w="18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54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9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09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09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655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09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4655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655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655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4655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72131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189476">
                <a:tc>
                  <a:txBody>
                    <a:bodyPr/>
                    <a:lstStyle/>
                    <a:p>
                      <a:r>
                        <a:rPr lang="en-MY" sz="1200" dirty="0"/>
                        <a:t>ear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2006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2007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2008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2009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2010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2011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2012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2013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1000" dirty="0"/>
                        <a:t>2014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/>
                        <a:t>Capital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885">
                <a:tc>
                  <a:txBody>
                    <a:bodyPr/>
                    <a:lstStyle/>
                    <a:p>
                      <a:r>
                        <a:rPr lang="en-MY" sz="1000" dirty="0" err="1"/>
                        <a:t>Madaba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088">
                <a:tc>
                  <a:txBody>
                    <a:bodyPr/>
                    <a:lstStyle/>
                    <a:p>
                      <a:r>
                        <a:rPr lang="en-MY" sz="1000" dirty="0" err="1"/>
                        <a:t>Balqa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 err="1"/>
                        <a:t>Ramtha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088">
                <a:tc>
                  <a:txBody>
                    <a:bodyPr/>
                    <a:lstStyle/>
                    <a:p>
                      <a:r>
                        <a:rPr lang="en-MY" sz="1000" dirty="0" err="1"/>
                        <a:t>Ma'an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885">
                <a:tc>
                  <a:txBody>
                    <a:bodyPr/>
                    <a:lstStyle/>
                    <a:p>
                      <a:r>
                        <a:rPr lang="en-MY" sz="1000" dirty="0" err="1"/>
                        <a:t>Deir</a:t>
                      </a:r>
                      <a:r>
                        <a:rPr lang="en-MY" sz="1000" dirty="0"/>
                        <a:t> </a:t>
                      </a:r>
                      <a:r>
                        <a:rPr lang="en-MY" sz="1000" dirty="0" err="1"/>
                        <a:t>Alla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243">
                <a:tc>
                  <a:txBody>
                    <a:bodyPr/>
                    <a:lstStyle/>
                    <a:p>
                      <a:r>
                        <a:rPr lang="en-MY" sz="1000" dirty="0" err="1"/>
                        <a:t>Agwar</a:t>
                      </a:r>
                      <a:r>
                        <a:rPr lang="en-MY" sz="1000" dirty="0"/>
                        <a:t> </a:t>
                      </a:r>
                      <a:r>
                        <a:rPr lang="en-MY" sz="1000" dirty="0" err="1"/>
                        <a:t>Shamaliyah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6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885">
                <a:tc>
                  <a:txBody>
                    <a:bodyPr/>
                    <a:lstStyle/>
                    <a:p>
                      <a:r>
                        <a:rPr lang="en-MY" sz="1000" dirty="0" err="1"/>
                        <a:t>Tafeileh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6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892">
                <a:tc>
                  <a:txBody>
                    <a:bodyPr/>
                    <a:lstStyle/>
                    <a:p>
                      <a:r>
                        <a:rPr lang="en-MY" sz="1000" dirty="0" err="1"/>
                        <a:t>Bani</a:t>
                      </a:r>
                      <a:r>
                        <a:rPr lang="en-MY" sz="1000" dirty="0"/>
                        <a:t> </a:t>
                      </a:r>
                      <a:r>
                        <a:rPr lang="en-MY" sz="1000" dirty="0" err="1"/>
                        <a:t>Kenaneh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0243">
                <a:tc>
                  <a:txBody>
                    <a:bodyPr/>
                    <a:lstStyle/>
                    <a:p>
                      <a:r>
                        <a:rPr lang="en-MY" sz="1000" dirty="0" err="1"/>
                        <a:t>Badia</a:t>
                      </a:r>
                      <a:r>
                        <a:rPr lang="en-MY" sz="1000" dirty="0"/>
                        <a:t> </a:t>
                      </a:r>
                      <a:r>
                        <a:rPr lang="en-MY" sz="1000" dirty="0" err="1"/>
                        <a:t>Shamaliyah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088">
                <a:tc>
                  <a:txBody>
                    <a:bodyPr/>
                    <a:lstStyle/>
                    <a:p>
                      <a:r>
                        <a:rPr lang="en-MY" sz="1000" dirty="0"/>
                        <a:t>Irbid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8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21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 err="1"/>
                        <a:t>Ajloun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/>
                        <a:t>Mafraq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 err="1"/>
                        <a:t>Karak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892">
                <a:tc>
                  <a:txBody>
                    <a:bodyPr/>
                    <a:lstStyle/>
                    <a:p>
                      <a:r>
                        <a:rPr lang="en-MY" sz="1000" dirty="0"/>
                        <a:t>East Amman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18030">
                <a:tc>
                  <a:txBody>
                    <a:bodyPr/>
                    <a:lstStyle/>
                    <a:p>
                      <a:r>
                        <a:rPr lang="en-MY" sz="1000" dirty="0" err="1"/>
                        <a:t>Shounah</a:t>
                      </a:r>
                      <a:r>
                        <a:rPr lang="en-MY" sz="1000" dirty="0"/>
                        <a:t> </a:t>
                      </a:r>
                      <a:r>
                        <a:rPr lang="en-MY" sz="1000" dirty="0" err="1"/>
                        <a:t>Janoobiyah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/>
                        <a:t>Koura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 err="1"/>
                        <a:t>Zarqa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16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/>
                        <a:t>Aqaba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7538">
                <a:tc>
                  <a:txBody>
                    <a:bodyPr/>
                    <a:lstStyle/>
                    <a:p>
                      <a:r>
                        <a:rPr lang="en-MY" sz="1000" dirty="0" err="1"/>
                        <a:t>Jerash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9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64791">
                <a:tc>
                  <a:txBody>
                    <a:bodyPr/>
                    <a:lstStyle/>
                    <a:p>
                      <a:r>
                        <a:rPr lang="en-MY" sz="1000" dirty="0" err="1"/>
                        <a:t>Agwar</a:t>
                      </a:r>
                      <a:r>
                        <a:rPr lang="en-MY" sz="1000" dirty="0"/>
                        <a:t> </a:t>
                      </a:r>
                      <a:r>
                        <a:rPr lang="en-MY" sz="1000" dirty="0" err="1"/>
                        <a:t>Janoobiyah</a:t>
                      </a:r>
                      <a:r>
                        <a:rPr lang="en-MY" sz="1000" dirty="0"/>
                        <a:t> Directorate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-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-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-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-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-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-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8996">
                <a:tc>
                  <a:txBody>
                    <a:bodyPr/>
                    <a:lstStyle/>
                    <a:p>
                      <a:r>
                        <a:rPr lang="en-MY" sz="1000" dirty="0"/>
                        <a:t>Total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39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71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56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45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28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32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25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15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13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4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/>
                        <a:t>5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 dirty="0"/>
                        <a:t>2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 dirty="0"/>
                        <a:t>0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b="1" dirty="0"/>
                        <a:t>1</a:t>
                      </a:r>
                    </a:p>
                  </a:txBody>
                  <a:tcPr marL="6598" marR="6598" marT="3298" marB="3298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2627313" y="-93663"/>
          <a:ext cx="4824412" cy="427038"/>
        </p:xfrm>
        <a:graphic>
          <a:graphicData uri="http://schemas.openxmlformats.org/drawingml/2006/table">
            <a:tbl>
              <a:tblPr/>
              <a:tblGrid>
                <a:gridCol w="4824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3519">
                <a:tc>
                  <a:txBody>
                    <a:bodyPr/>
                    <a:lstStyle/>
                    <a:p>
                      <a:r>
                        <a:rPr lang="en-MY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Hepatitis B In Jordan </a:t>
                      </a:r>
                      <a:r>
                        <a:rPr lang="en-MY" sz="14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by Health </a:t>
                      </a:r>
                      <a:r>
                        <a:rPr lang="en-MY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District Year:2000-2014</a:t>
                      </a:r>
                      <a:endParaRPr lang="en-MY" sz="1400" b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519">
                <a:tc>
                  <a:txBody>
                    <a:bodyPr/>
                    <a:lstStyle/>
                    <a:p>
                      <a:endParaRPr lang="en-MY" sz="1400" b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43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10CACA82-AE93-4CAD-A698-3C1891AD18D6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-69273" y="377611"/>
            <a:ext cx="9073455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800" b="1" u="sng" dirty="0" smtClean="0">
                <a:solidFill>
                  <a:srgbClr val="FF0000"/>
                </a:solidFill>
                <a:cs typeface="Times New Roman" pitchFamily="18" charset="0"/>
              </a:rPr>
              <a:t>Chronic 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HBV </a:t>
            </a:r>
            <a:r>
              <a:rPr lang="en-MY" sz="2800" b="1" dirty="0">
                <a:solidFill>
                  <a:srgbClr val="222222"/>
                </a:solidFill>
                <a:cs typeface="Times New Roman" pitchFamily="18" charset="0"/>
              </a:rPr>
              <a:t>infection</a:t>
            </a:r>
            <a:r>
              <a:rPr lang="en-MY" sz="2800" dirty="0" smtClean="0">
                <a:solidFill>
                  <a:srgbClr val="222222"/>
                </a:solidFill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222222"/>
                </a:solidFill>
                <a:cs typeface="Times New Roman" pitchFamily="18" charset="0"/>
              </a:rPr>
              <a:t>around </a:t>
            </a:r>
            <a:r>
              <a:rPr lang="en-MY" sz="2400" b="1" dirty="0" smtClean="0">
                <a:solidFill>
                  <a:srgbClr val="DA1F28"/>
                </a:solidFill>
                <a:cs typeface="Times New Roman" pitchFamily="18" charset="0"/>
              </a:rPr>
              <a:t>5</a:t>
            </a:r>
            <a:r>
              <a:rPr lang="en-MY" sz="2400" b="1" dirty="0" smtClean="0">
                <a:solidFill>
                  <a:srgbClr val="DA1F28"/>
                </a:solidFill>
                <a:cs typeface="Times New Roman" pitchFamily="18" charset="0"/>
              </a:rPr>
              <a:t>% </a:t>
            </a:r>
            <a:r>
              <a:rPr lang="en-MY" sz="2400" b="1" dirty="0" smtClean="0">
                <a:cs typeface="Times New Roman" pitchFamily="18" charset="0"/>
              </a:rPr>
              <a:t>of</a:t>
            </a:r>
            <a:r>
              <a:rPr lang="en-MY" sz="2400" b="1" dirty="0" smtClean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222222"/>
                </a:solidFill>
                <a:cs typeface="Times New Roman" pitchFamily="18" charset="0"/>
              </a:rPr>
              <a:t>adults, </a:t>
            </a:r>
            <a:endParaRPr lang="en-MY" sz="2400" b="1" dirty="0" smtClean="0">
              <a:solidFill>
                <a:srgbClr val="22222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DA1F28"/>
                </a:solidFill>
                <a:cs typeface="Times New Roman" pitchFamily="18" charset="0"/>
              </a:rPr>
              <a:t>30 </a:t>
            </a:r>
            <a:r>
              <a:rPr lang="en-MY" sz="2400" b="1" dirty="0">
                <a:solidFill>
                  <a:srgbClr val="DA1F28"/>
                </a:solidFill>
                <a:cs typeface="Times New Roman" pitchFamily="18" charset="0"/>
              </a:rPr>
              <a:t>% </a:t>
            </a:r>
            <a:r>
              <a:rPr lang="en-MY" sz="2400" b="1" dirty="0">
                <a:solidFill>
                  <a:srgbClr val="222222"/>
                </a:solidFill>
                <a:cs typeface="Times New Roman" pitchFamily="18" charset="0"/>
              </a:rPr>
              <a:t>of children, and </a:t>
            </a:r>
            <a:r>
              <a:rPr lang="en-MY" sz="2400" b="1" dirty="0">
                <a:solidFill>
                  <a:srgbClr val="222222"/>
                </a:solidFill>
                <a:cs typeface="Times New Roman" pitchFamily="18" charset="0"/>
              </a:rPr>
              <a:t>roughly</a:t>
            </a:r>
            <a:endParaRPr lang="en-MY" sz="2400" b="1" dirty="0" smtClean="0">
              <a:solidFill>
                <a:srgbClr val="22222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DA1F28"/>
                </a:solidFill>
                <a:cs typeface="Times New Roman" pitchFamily="18" charset="0"/>
              </a:rPr>
              <a:t>95% </a:t>
            </a:r>
            <a:r>
              <a:rPr lang="en-MY" sz="2400" b="1" dirty="0" smtClean="0">
                <a:solidFill>
                  <a:srgbClr val="222222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222222"/>
                </a:solidFill>
                <a:cs typeface="Times New Roman" pitchFamily="18" charset="0"/>
              </a:rPr>
              <a:t>early childhood and infants </a:t>
            </a:r>
            <a:endParaRPr lang="en-MY" sz="2400" b="1" dirty="0" smtClean="0">
              <a:solidFill>
                <a:srgbClr val="222222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222222"/>
                </a:solidFill>
                <a:cs typeface="Times New Roman" pitchFamily="18" charset="0"/>
              </a:rPr>
              <a:t>    </a:t>
            </a:r>
            <a:r>
              <a:rPr lang="en-MY" sz="2400" b="1" dirty="0" smtClean="0">
                <a:solidFill>
                  <a:srgbClr val="222222"/>
                </a:solidFill>
                <a:cs typeface="Times New Roman" pitchFamily="18" charset="0"/>
              </a:rPr>
              <a:t>exposed </a:t>
            </a:r>
            <a:r>
              <a:rPr lang="en-MY" sz="2400" b="1" dirty="0">
                <a:solidFill>
                  <a:srgbClr val="222222"/>
                </a:solidFill>
                <a:cs typeface="Times New Roman" pitchFamily="18" charset="0"/>
              </a:rPr>
              <a:t>at </a:t>
            </a:r>
            <a:r>
              <a:rPr lang="en-MY" sz="2400" b="1" dirty="0" smtClean="0">
                <a:solidFill>
                  <a:srgbClr val="222222"/>
                </a:solidFill>
                <a:cs typeface="Times New Roman" pitchFamily="18" charset="0"/>
              </a:rPr>
              <a:t>birth</a:t>
            </a:r>
            <a:endParaRPr lang="en-MY" sz="2400" dirty="0">
              <a:solidFill>
                <a:srgbClr val="22222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dirty="0">
                <a:solidFill>
                  <a:srgbClr val="222222"/>
                </a:solidFill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222222"/>
                </a:solidFill>
                <a:cs typeface="Times New Roman" pitchFamily="18" charset="0"/>
              </a:rPr>
              <a:t>These people are considered </a:t>
            </a:r>
            <a:r>
              <a:rPr lang="en-MY" sz="2600" b="1" dirty="0">
                <a:solidFill>
                  <a:srgbClr val="DA1F28"/>
                </a:solidFill>
                <a:cs typeface="Times New Roman" pitchFamily="18" charset="0"/>
              </a:rPr>
              <a:t>carriers</a:t>
            </a:r>
            <a:r>
              <a:rPr lang="en-MY" sz="2600" b="1" dirty="0">
                <a:solidFill>
                  <a:srgbClr val="222222"/>
                </a:solidFill>
                <a:cs typeface="Times New Roman" pitchFamily="18" charset="0"/>
              </a:rPr>
              <a:t> since the virus remains in their blood</a:t>
            </a:r>
            <a:r>
              <a:rPr lang="en-MY" sz="2600" dirty="0"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In approximately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5 to 15 % </a:t>
            </a:r>
            <a:r>
              <a:rPr lang="en-MY" sz="2600" b="1" dirty="0">
                <a:cs typeface="Times New Roman" pitchFamily="18" charset="0"/>
              </a:rPr>
              <a:t>of cases, HBV infection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fails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to resolve  </a:t>
            </a:r>
            <a:r>
              <a:rPr lang="en-MY" sz="2600" b="1" dirty="0">
                <a:cs typeface="Times New Roman" pitchFamily="18" charset="0"/>
              </a:rPr>
              <a:t>and become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persistent carriers </a:t>
            </a:r>
            <a:r>
              <a:rPr lang="en-MY" sz="2600" b="1" dirty="0">
                <a:cs typeface="Times New Roman" pitchFamily="18" charset="0"/>
              </a:rPr>
              <a:t>of the virus</a:t>
            </a:r>
            <a:endParaRPr lang="en-MY" sz="2600" dirty="0"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Persistent</a:t>
            </a:r>
            <a:r>
              <a:rPr lang="en-MY" sz="2600" dirty="0">
                <a:cs typeface="Times New Roman" pitchFamily="18" charset="0"/>
              </a:rPr>
              <a:t> HBV infection may cause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progressive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liver disease </a:t>
            </a:r>
            <a:r>
              <a:rPr lang="en-MY" sz="2600" dirty="0">
                <a:cs typeface="Times New Roman" pitchFamily="18" charset="0"/>
              </a:rPr>
              <a:t>including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chronic active hepatitis </a:t>
            </a:r>
            <a:r>
              <a:rPr lang="en-MY" sz="2600" dirty="0"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HCC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endParaRPr lang="en-MY" sz="24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 smtClean="0">
                <a:solidFill>
                  <a:srgbClr val="0070C0"/>
                </a:solidFill>
                <a:cs typeface="Times New Roman" pitchFamily="18" charset="0"/>
              </a:rPr>
              <a:t>HBV</a:t>
            </a:r>
            <a:r>
              <a:rPr lang="en-MY" sz="2600" dirty="0" smtClean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can </a:t>
            </a:r>
            <a:r>
              <a:rPr lang="en-MY" sz="2600" b="1" dirty="0">
                <a:cs typeface="Times New Roman" pitchFamily="18" charset="0"/>
              </a:rPr>
              <a:t>form a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dangerous alliance </a:t>
            </a:r>
            <a:r>
              <a:rPr lang="en-MY" sz="2600" b="1" dirty="0">
                <a:cs typeface="Times New Roman" pitchFamily="18" charset="0"/>
              </a:rPr>
              <a:t>with</a:t>
            </a: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Delta Virus </a:t>
            </a:r>
            <a:r>
              <a:rPr lang="en-MY" sz="2600" dirty="0">
                <a:cs typeface="Times New Roman" pitchFamily="18" charset="0"/>
              </a:rPr>
              <a:t>and </a:t>
            </a:r>
            <a:endParaRPr lang="en-MY" sz="2600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 smtClean="0">
                <a:cs typeface="Times New Roman" pitchFamily="18" charset="0"/>
              </a:rPr>
              <a:t>produce </a:t>
            </a:r>
            <a:r>
              <a:rPr lang="en-MY" sz="2600" dirty="0">
                <a:cs typeface="Times New Roman" pitchFamily="18" charset="0"/>
              </a:rPr>
              <a:t>a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new  form </a:t>
            </a:r>
            <a:r>
              <a:rPr lang="en-MY" sz="2600" b="1" dirty="0">
                <a:cs typeface="Times New Roman" pitchFamily="18" charset="0"/>
              </a:rPr>
              <a:t>of virulent hepatitis </a:t>
            </a:r>
            <a:r>
              <a:rPr lang="en-MY" sz="2600" dirty="0">
                <a:cs typeface="Times New Roman" pitchFamily="18" charset="0"/>
              </a:rPr>
              <a:t>which is considered to be a widespread threat for much of the world</a:t>
            </a:r>
            <a:r>
              <a:rPr lang="en-MY" sz="2600" dirty="0" smtClean="0">
                <a:cs typeface="Times New Roman" pitchFamily="18" charset="0"/>
              </a:rPr>
              <a:t>.</a:t>
            </a:r>
            <a:endParaRPr lang="en-MY" sz="2600" dirty="0">
              <a:cs typeface="Times New Roman" pitchFamily="18" charset="0"/>
            </a:endParaRP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3146842" y="35390"/>
            <a:ext cx="2603500" cy="36830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>
                <a:solidFill>
                  <a:srgbClr val="C00000"/>
                </a:solidFill>
              </a:rPr>
              <a:t>Cont.… HEPATITIS B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113" y="89919"/>
            <a:ext cx="1222375" cy="57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139159" y="764704"/>
            <a:ext cx="3825329" cy="1292662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will not clear the virus </a:t>
            </a:r>
            <a:r>
              <a:rPr lang="en-MY" sz="2600" b="1" dirty="0">
                <a:solidFill>
                  <a:srgbClr val="222222"/>
                </a:solidFill>
                <a:cs typeface="Times New Roman" pitchFamily="18" charset="0"/>
              </a:rPr>
              <a:t>and will develop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 chronic HBV </a:t>
            </a:r>
            <a:r>
              <a:rPr lang="en-MY" sz="2600" b="1" dirty="0">
                <a:solidFill>
                  <a:srgbClr val="222222"/>
                </a:solidFill>
                <a:cs typeface="Times New Roman" pitchFamily="18" charset="0"/>
              </a:rPr>
              <a:t>infection</a:t>
            </a:r>
            <a:endParaRPr lang="ar-JO" sz="2600" dirty="0"/>
          </a:p>
        </p:txBody>
      </p:sp>
      <p:sp>
        <p:nvSpPr>
          <p:cNvPr id="3" name="Right Brace 2"/>
          <p:cNvSpPr/>
          <p:nvPr/>
        </p:nvSpPr>
        <p:spPr>
          <a:xfrm>
            <a:off x="3347864" y="1052736"/>
            <a:ext cx="2201457" cy="1227993"/>
          </a:xfrm>
          <a:prstGeom prst="righ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85344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835696" y="116632"/>
            <a:ext cx="3768725" cy="46196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xtLst/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3C4245"/>
                </a:solidFill>
                <a:latin typeface="Times New Roman" pitchFamily="18" charset="0"/>
                <a:cs typeface="Times New Roman" pitchFamily="18" charset="0"/>
              </a:rPr>
              <a:t>Geographical Distribution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-180528" y="692696"/>
            <a:ext cx="9324528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q"/>
              <a:defRPr/>
            </a:pPr>
            <a:r>
              <a:rPr lang="en-US" sz="2600" b="1" dirty="0" smtClean="0">
                <a:solidFill>
                  <a:srgbClr val="333333"/>
                </a:solidFill>
                <a:cs typeface="Times New Roman" pitchFamily="18" charset="0"/>
              </a:rPr>
              <a:t>Hepatitis B is </a:t>
            </a:r>
            <a:r>
              <a:rPr lang="en-US" sz="2600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major global </a:t>
            </a:r>
            <a:r>
              <a:rPr lang="en-US" sz="2600" dirty="0" smtClean="0">
                <a:cs typeface="Times New Roman" pitchFamily="18" charset="0"/>
              </a:rPr>
              <a:t>health problem, and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US" sz="2600" dirty="0" smtClean="0">
                <a:solidFill>
                  <a:srgbClr val="FF0000"/>
                </a:solidFill>
                <a:cs typeface="Times New Roman" pitchFamily="18" charset="0"/>
              </a:rPr>
              <a:t> the most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serious type of viral hepatitis</a:t>
            </a:r>
            <a:r>
              <a:rPr lang="en-US" sz="2600" dirty="0" smtClean="0">
                <a:solidFill>
                  <a:srgbClr val="333333"/>
                </a:solidFill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More than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2 Billion </a:t>
            </a:r>
            <a:r>
              <a:rPr lang="en-MY" sz="2600" b="1" dirty="0" smtClean="0">
                <a:cs typeface="Times New Roman" pitchFamily="18" charset="0"/>
              </a:rPr>
              <a:t>people </a:t>
            </a:r>
            <a:r>
              <a:rPr lang="en-MY" sz="2600" b="1" dirty="0" smtClean="0">
                <a:cs typeface="Times New Roman" pitchFamily="18" charset="0"/>
              </a:rPr>
              <a:t>WW </a:t>
            </a:r>
            <a:r>
              <a:rPr lang="en-MY" sz="2600" b="1" dirty="0" smtClean="0">
                <a:cs typeface="Times New Roman" pitchFamily="18" charset="0"/>
              </a:rPr>
              <a:t>have evidence</a:t>
            </a:r>
            <a:r>
              <a:rPr lang="en-US" sz="2600" b="1" dirty="0" smtClean="0">
                <a:solidFill>
                  <a:srgbClr val="0070C0"/>
                </a:solidFill>
              </a:rPr>
              <a:t>(one out of three people</a:t>
            </a:r>
            <a:r>
              <a:rPr lang="en-US" sz="2600" b="1" dirty="0" smtClean="0">
                <a:solidFill>
                  <a:schemeClr val="tx2"/>
                </a:solidFill>
              </a:rPr>
              <a:t>)</a:t>
            </a:r>
            <a:r>
              <a:rPr lang="en-US" sz="2600" dirty="0" smtClean="0">
                <a:solidFill>
                  <a:srgbClr val="333333"/>
                </a:solidFill>
              </a:rPr>
              <a:t> </a:t>
            </a:r>
            <a:r>
              <a:rPr lang="en-MY" sz="2600" b="1" dirty="0" smtClean="0">
                <a:solidFill>
                  <a:srgbClr val="0070C0"/>
                </a:solidFill>
                <a:cs typeface="Times New Roman" pitchFamily="18" charset="0"/>
              </a:rPr>
              <a:t>of past or current HBV infectio</a:t>
            </a:r>
            <a:r>
              <a:rPr lang="en-MY" sz="2600" dirty="0" smtClean="0">
                <a:cs typeface="Times New Roman" pitchFamily="18" charset="0"/>
              </a:rPr>
              <a:t>n and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US" sz="2500" dirty="0" smtClean="0">
                <a:solidFill>
                  <a:srgbClr val="222222"/>
                </a:solidFill>
                <a:cs typeface="Times New Roman" pitchFamily="18" charset="0"/>
              </a:rPr>
              <a:t>Approximately </a:t>
            </a:r>
            <a:r>
              <a:rPr lang="en-US" sz="2500" b="1" dirty="0" smtClean="0">
                <a:solidFill>
                  <a:srgbClr val="FF0000"/>
                </a:solidFill>
                <a:cs typeface="Times New Roman" pitchFamily="18" charset="0"/>
              </a:rPr>
              <a:t>1.5 million </a:t>
            </a:r>
            <a:r>
              <a:rPr lang="en-US" sz="2500" dirty="0" smtClean="0">
                <a:solidFill>
                  <a:srgbClr val="222222"/>
                </a:solidFill>
                <a:cs typeface="Times New Roman" pitchFamily="18" charset="0"/>
              </a:rPr>
              <a:t>people become newly infected </a:t>
            </a:r>
            <a:r>
              <a:rPr lang="en-US" sz="2500" b="1" dirty="0" smtClean="0">
                <a:solidFill>
                  <a:srgbClr val="FF0000"/>
                </a:solidFill>
                <a:cs typeface="Times New Roman" pitchFamily="18" charset="0"/>
              </a:rPr>
              <a:t>each year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US" sz="2600" dirty="0" smtClean="0">
                <a:solidFill>
                  <a:srgbClr val="333333"/>
                </a:solidFill>
              </a:rPr>
              <a:t>Almost </a:t>
            </a:r>
            <a:r>
              <a:rPr lang="en-US" sz="2600" b="1" dirty="0" smtClean="0">
                <a:solidFill>
                  <a:srgbClr val="FF0000"/>
                </a:solidFill>
              </a:rPr>
              <a:t>300 million </a:t>
            </a:r>
            <a:r>
              <a:rPr lang="en-US" sz="2600" dirty="0" smtClean="0">
                <a:solidFill>
                  <a:srgbClr val="333333"/>
                </a:solidFill>
              </a:rPr>
              <a:t>people are 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</a:rPr>
              <a:t>chronically infected</a:t>
            </a:r>
            <a:endParaRPr lang="en-US" sz="2600" b="1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US" sz="2600" dirty="0" smtClean="0">
                <a:solidFill>
                  <a:srgbClr val="333333"/>
                </a:solidFill>
              </a:rPr>
              <a:t>Approximately </a:t>
            </a:r>
            <a:r>
              <a:rPr lang="en-US" sz="2600" b="1" dirty="0" smtClean="0">
                <a:solidFill>
                  <a:srgbClr val="FF0000"/>
                </a:solidFill>
              </a:rPr>
              <a:t>10% </a:t>
            </a:r>
            <a:r>
              <a:rPr lang="en-US" sz="2600" dirty="0" smtClean="0">
                <a:solidFill>
                  <a:srgbClr val="333333"/>
                </a:solidFill>
              </a:rPr>
              <a:t>of infected individuals </a:t>
            </a:r>
            <a:r>
              <a:rPr lang="en-US" sz="2600" b="1" dirty="0" smtClean="0">
                <a:solidFill>
                  <a:schemeClr val="tx2">
                    <a:lumMod val="75000"/>
                  </a:schemeClr>
                </a:solidFill>
              </a:rPr>
              <a:t>are diagnosed</a:t>
            </a:r>
            <a:endParaRPr lang="en-MY" sz="2600" b="1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rgbClr val="333333"/>
                </a:solidFill>
              </a:rPr>
              <a:t>Approximately </a:t>
            </a:r>
            <a:r>
              <a:rPr lang="en-US" sz="2400" b="1" dirty="0" smtClean="0">
                <a:solidFill>
                  <a:srgbClr val="FF0000"/>
                </a:solidFill>
              </a:rPr>
              <a:t>two people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die </a:t>
            </a:r>
            <a:r>
              <a:rPr lang="en-US" sz="2400" b="1" dirty="0" smtClean="0">
                <a:solidFill>
                  <a:schemeClr val="tx2"/>
                </a:solidFill>
              </a:rPr>
              <a:t>each minute </a:t>
            </a:r>
            <a:r>
              <a:rPr lang="en-US" sz="2400" dirty="0" smtClean="0">
                <a:solidFill>
                  <a:srgbClr val="333333"/>
                </a:solidFill>
              </a:rPr>
              <a:t>from hepatitis B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 smtClean="0">
                <a:cs typeface="Times New Roman" pitchFamily="18" charset="0"/>
              </a:rPr>
              <a:t>HBV is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the leading cause of liver </a:t>
            </a:r>
            <a:r>
              <a:rPr lang="en-MY" sz="2400" b="1" dirty="0" smtClean="0">
                <a:cs typeface="Times New Roman" pitchFamily="18" charset="0"/>
              </a:rPr>
              <a:t>cirrhosis </a:t>
            </a:r>
            <a:r>
              <a:rPr lang="en-MY" sz="2400" dirty="0" smtClean="0">
                <a:cs typeface="Times New Roman" pitchFamily="18" charset="0"/>
              </a:rPr>
              <a:t>&amp; </a:t>
            </a:r>
            <a:r>
              <a:rPr lang="en-MY" sz="2400" b="1" dirty="0" smtClean="0">
                <a:solidFill>
                  <a:srgbClr val="3C4245"/>
                </a:solidFill>
                <a:cs typeface="Times New Roman" pitchFamily="18" charset="0"/>
              </a:rPr>
              <a:t>HCC </a:t>
            </a:r>
            <a:r>
              <a:rPr lang="en-MY" sz="2400" dirty="0" smtClean="0">
                <a:cs typeface="Times New Roman" pitchFamily="18" charset="0"/>
              </a:rPr>
              <a:t>WW  </a:t>
            </a:r>
            <a:endParaRPr lang="en-US" sz="2400" dirty="0" smtClean="0"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dirty="0" smtClean="0">
                <a:cs typeface="Times New Roman" pitchFamily="18" charset="0"/>
              </a:rPr>
              <a:t>The virus </a:t>
            </a: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causes 60-80% of all primary liver cancer.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400" b="1" dirty="0" smtClean="0">
                <a:cs typeface="Times New Roman" pitchFamily="18" charset="0"/>
              </a:rPr>
              <a:t>Between </a:t>
            </a: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5-15 % </a:t>
            </a:r>
            <a:r>
              <a:rPr lang="en-MY" sz="2400" b="1" dirty="0" smtClean="0">
                <a:cs typeface="Times New Roman" pitchFamily="18" charset="0"/>
              </a:rPr>
              <a:t>of adults, and </a:t>
            </a:r>
          </a:p>
          <a:p>
            <a:pPr marL="342900" indent="-342900" algn="just">
              <a:buFont typeface="Wingdings" pitchFamily="2" charset="2"/>
              <a:buChar char="Ø"/>
              <a:defRPr/>
            </a:pPr>
            <a:r>
              <a:rPr lang="en-MY" sz="2400" b="1" dirty="0" smtClean="0">
                <a:cs typeface="Times New Roman" pitchFamily="18" charset="0"/>
              </a:rPr>
              <a:t>    up </a:t>
            </a:r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to 95 %of</a:t>
            </a:r>
            <a:r>
              <a:rPr lang="en-MY" sz="2400" b="1" dirty="0" smtClean="0">
                <a:cs typeface="Times New Roman" pitchFamily="18" charset="0"/>
              </a:rPr>
              <a:t> infants infected </a:t>
            </a:r>
          </a:p>
          <a:p>
            <a:pPr algn="just">
              <a:defRPr/>
            </a:pPr>
            <a:r>
              <a:rPr lang="en-MY" sz="2400" dirty="0" smtClean="0">
                <a:cs typeface="Times New Roman" pitchFamily="18" charset="0"/>
              </a:rPr>
              <a:t>.            </a:t>
            </a:r>
            <a:r>
              <a:rPr lang="en-MY" sz="2400" b="1" dirty="0" smtClean="0">
                <a:cs typeface="Times New Roman" pitchFamily="18" charset="0"/>
              </a:rPr>
              <a:t>Among these</a:t>
            </a:r>
            <a:r>
              <a:rPr lang="en-MY" sz="2400" dirty="0" smtClean="0">
                <a:cs typeface="Times New Roman" pitchFamily="18" charset="0"/>
              </a:rPr>
              <a:t>, </a:t>
            </a:r>
          </a:p>
          <a:p>
            <a:pPr algn="just">
              <a:defRPr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endParaRPr lang="en-MY" sz="2400" b="1" dirty="0" smtClean="0">
              <a:cs typeface="Times New Roman" pitchFamily="18" charset="0"/>
            </a:endParaRPr>
          </a:p>
          <a:p>
            <a:pPr algn="just">
              <a:defRPr/>
            </a:pP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25</a:t>
            </a:r>
            <a:r>
              <a:rPr lang="en-MY" sz="2400" b="1" dirty="0" smtClean="0">
                <a:cs typeface="Times New Roman" pitchFamily="18" charset="0"/>
              </a:rPr>
              <a:t>%, in the long term, develop  </a:t>
            </a: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serious liver disease </a:t>
            </a:r>
            <a:endParaRPr lang="en-MY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3962541" y="4599236"/>
            <a:ext cx="792088" cy="914400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358585" y="4640937"/>
            <a:ext cx="2275946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with HBV </a:t>
            </a:r>
          </a:p>
          <a:p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become carriers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535" y="80478"/>
            <a:ext cx="1875946" cy="14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6701133" y="4136179"/>
            <a:ext cx="2376264" cy="2677656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MY" sz="2000" b="1" dirty="0" smtClean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B050"/>
                </a:solidFill>
                <a:cs typeface="Times New Roman" pitchFamily="18" charset="0"/>
              </a:rPr>
              <a:t>About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1/2million</a:t>
            </a:r>
            <a:r>
              <a:rPr lang="en-MY" sz="2400" b="1" dirty="0" smtClean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deaths/year </a:t>
            </a:r>
            <a:r>
              <a:rPr lang="en-MY" sz="2400" b="1" dirty="0">
                <a:cs typeface="Times New Roman" pitchFamily="18" charset="0"/>
              </a:rPr>
              <a:t>are due </a:t>
            </a:r>
            <a:r>
              <a:rPr lang="en-MY" sz="2400" b="1" dirty="0" smtClean="0">
                <a:cs typeface="Times New Roman" pitchFamily="18" charset="0"/>
              </a:rPr>
              <a:t>to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advanced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chronic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hepatitis</a:t>
            </a:r>
            <a:r>
              <a:rPr lang="en-MY" sz="2400" b="1" dirty="0">
                <a:cs typeface="Times New Roman" pitchFamily="18" charset="0"/>
              </a:rPr>
              <a:t>, and </a:t>
            </a:r>
          </a:p>
          <a:p>
            <a:pPr algn="just"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340000 </a:t>
            </a:r>
            <a:r>
              <a:rPr lang="en-MY" sz="2400" b="1" dirty="0">
                <a:cs typeface="Times New Roman" pitchFamily="18" charset="0"/>
              </a:rPr>
              <a:t>are due to </a:t>
            </a:r>
            <a:r>
              <a:rPr lang="en-MY" sz="2400" b="1" dirty="0" smtClean="0">
                <a:cs typeface="Times New Roman" pitchFamily="18" charset="0"/>
              </a:rPr>
              <a:t>(</a:t>
            </a:r>
            <a:r>
              <a:rPr lang="en-MY" sz="2400" b="1" dirty="0">
                <a:cs typeface="Times New Roman" pitchFamily="18" charset="0"/>
              </a:rPr>
              <a:t>HCC</a:t>
            </a:r>
            <a:endParaRPr lang="en-US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58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60205"/>
            <a:ext cx="9255852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3C4245"/>
                </a:solidFill>
              </a:rPr>
              <a:t>The burden of hepatitis B infection </a:t>
            </a:r>
            <a:r>
              <a:rPr lang="en-US" sz="2400" dirty="0" smtClean="0">
                <a:solidFill>
                  <a:srgbClr val="3C4245"/>
                </a:solidFill>
              </a:rPr>
              <a:t>is </a:t>
            </a:r>
            <a:r>
              <a:rPr lang="en-US" sz="2400" dirty="0">
                <a:solidFill>
                  <a:srgbClr val="3C4245"/>
                </a:solidFill>
              </a:rPr>
              <a:t>highest in </a:t>
            </a:r>
            <a:r>
              <a:rPr lang="en-US" sz="2400" dirty="0" smtClean="0">
                <a:solidFill>
                  <a:srgbClr val="3C4245"/>
                </a:solidFill>
              </a:rPr>
              <a:t>the</a:t>
            </a:r>
          </a:p>
          <a:p>
            <a:r>
              <a:rPr lang="en-US" sz="2400" dirty="0" smtClean="0">
                <a:solidFill>
                  <a:srgbClr val="3C4245"/>
                </a:solidFill>
              </a:rPr>
              <a:t>   WHO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Western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Pacific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Region(</a:t>
            </a:r>
            <a:r>
              <a:rPr lang="en-US" sz="2400" dirty="0">
                <a:solidFill>
                  <a:srgbClr val="FF0000"/>
                </a:solidFill>
              </a:rPr>
              <a:t>116 million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  WHO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African Region,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81 million</a:t>
            </a:r>
            <a:r>
              <a:rPr lang="en-US" sz="2400" dirty="0" smtClean="0">
                <a:solidFill>
                  <a:srgbClr val="3C4245"/>
                </a:solidFill>
              </a:rPr>
              <a:t>) </a:t>
            </a:r>
            <a:r>
              <a:rPr lang="en-US" sz="2400" dirty="0">
                <a:solidFill>
                  <a:srgbClr val="3C4245"/>
                </a:solidFill>
              </a:rPr>
              <a:t>people, </a:t>
            </a:r>
            <a:r>
              <a:rPr lang="en-US" sz="2400" dirty="0" smtClean="0">
                <a:solidFill>
                  <a:srgbClr val="3C4245"/>
                </a:solidFill>
              </a:rPr>
              <a:t>are </a:t>
            </a:r>
            <a:r>
              <a:rPr lang="en-US" sz="2400" dirty="0">
                <a:solidFill>
                  <a:srgbClr val="3C4245"/>
                </a:solidFill>
              </a:rPr>
              <a:t>chronically infected. </a:t>
            </a:r>
            <a:endParaRPr lang="en-US" sz="2400" dirty="0" smtClean="0">
              <a:solidFill>
                <a:srgbClr val="3C4245"/>
              </a:solidFill>
            </a:endParaRPr>
          </a:p>
          <a:p>
            <a:r>
              <a:rPr lang="en-US" sz="2400" dirty="0" smtClean="0">
                <a:solidFill>
                  <a:srgbClr val="3C4245"/>
                </a:solidFill>
              </a:rPr>
              <a:t> WHO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</a:rPr>
              <a:t>Eastern Mediterranean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Region</a:t>
            </a:r>
            <a:r>
              <a:rPr lang="en-US" sz="2400" b="1" dirty="0">
                <a:solidFill>
                  <a:srgbClr val="FF0000"/>
                </a:solidFill>
              </a:rPr>
              <a:t> Sixty million </a:t>
            </a:r>
            <a:r>
              <a:rPr lang="en-US" sz="2400" dirty="0">
                <a:solidFill>
                  <a:srgbClr val="3C4245"/>
                </a:solidFill>
              </a:rPr>
              <a:t>people are infected </a:t>
            </a:r>
            <a:r>
              <a:rPr lang="en-US" sz="2400" dirty="0" smtClean="0">
                <a:solidFill>
                  <a:srgbClr val="3C4245"/>
                </a:solidFill>
              </a:rPr>
              <a:t>      WHO </a:t>
            </a:r>
            <a:r>
              <a:rPr lang="en-US" sz="2400" b="1" dirty="0">
                <a:solidFill>
                  <a:schemeClr val="tx2"/>
                </a:solidFill>
              </a:rPr>
              <a:t>South-East Asia </a:t>
            </a:r>
            <a:r>
              <a:rPr lang="en-US" sz="2400" b="1" dirty="0" smtClean="0">
                <a:solidFill>
                  <a:schemeClr val="tx2"/>
                </a:solidFill>
              </a:rPr>
              <a:t>Region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400" b="1" dirty="0" smtClean="0">
                <a:solidFill>
                  <a:srgbClr val="FF0000"/>
                </a:solidFill>
              </a:rPr>
              <a:t>18 </a:t>
            </a:r>
            <a:r>
              <a:rPr lang="en-US" sz="2400" b="1" dirty="0">
                <a:solidFill>
                  <a:srgbClr val="FF0000"/>
                </a:solidFill>
              </a:rPr>
              <a:t>million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3C4245"/>
                </a:solidFill>
              </a:rPr>
              <a:t>  WHO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European Region </a:t>
            </a:r>
            <a:r>
              <a:rPr lang="en-US" sz="2400" b="1" dirty="0" smtClean="0">
                <a:solidFill>
                  <a:srgbClr val="FF0000"/>
                </a:solidFill>
              </a:rPr>
              <a:t>14 million </a:t>
            </a:r>
            <a:r>
              <a:rPr lang="en-US" sz="2400" dirty="0" smtClean="0">
                <a:solidFill>
                  <a:srgbClr val="3C4245"/>
                </a:solidFill>
              </a:rPr>
              <a:t>and </a:t>
            </a:r>
          </a:p>
          <a:p>
            <a:r>
              <a:rPr lang="en-US" sz="2400" dirty="0" smtClean="0">
                <a:solidFill>
                  <a:srgbClr val="3C4245"/>
                </a:solidFill>
              </a:rPr>
              <a:t>  WHO </a:t>
            </a:r>
            <a:r>
              <a:rPr lang="en-US" sz="2400" b="1" dirty="0">
                <a:solidFill>
                  <a:schemeClr val="tx2"/>
                </a:solidFill>
              </a:rPr>
              <a:t>Region of the Americas </a:t>
            </a:r>
            <a:r>
              <a:rPr lang="en-US" sz="2400" b="1" dirty="0" smtClean="0">
                <a:solidFill>
                  <a:srgbClr val="FF0000"/>
                </a:solidFill>
              </a:rPr>
              <a:t>5 million </a:t>
            </a:r>
          </a:p>
          <a:p>
            <a:r>
              <a:rPr lang="en-MY" sz="2500" b="1" dirty="0" smtClean="0">
                <a:cs typeface="Times New Roman" pitchFamily="18" charset="0"/>
              </a:rPr>
              <a:t>Hepatitis B </a:t>
            </a:r>
            <a:r>
              <a:rPr lang="en-MY" sz="2500" b="1" u="sng" dirty="0" smtClean="0">
                <a:solidFill>
                  <a:srgbClr val="0070C0"/>
                </a:solidFill>
                <a:cs typeface="Times New Roman" pitchFamily="18" charset="0"/>
              </a:rPr>
              <a:t>is </a:t>
            </a:r>
            <a:r>
              <a:rPr lang="en-MY" sz="2500" b="1" u="sng" dirty="0" smtClean="0">
                <a:solidFill>
                  <a:srgbClr val="FF0000"/>
                </a:solidFill>
                <a:cs typeface="Times New Roman" pitchFamily="18" charset="0"/>
              </a:rPr>
              <a:t>Endemic</a:t>
            </a:r>
            <a:r>
              <a:rPr lang="en-MY" sz="2500" b="1" u="sng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throughout the world</a:t>
            </a:r>
            <a:r>
              <a:rPr lang="en-MY" sz="2500" dirty="0" smtClean="0">
                <a:cs typeface="Times New Roman" pitchFamily="18" charset="0"/>
              </a:rPr>
              <a:t>, especially </a:t>
            </a:r>
            <a:r>
              <a:rPr lang="en-MY" sz="2500" b="1" dirty="0" smtClean="0">
                <a:solidFill>
                  <a:srgbClr val="0070C0"/>
                </a:solidFill>
                <a:cs typeface="Times New Roman" pitchFamily="18" charset="0"/>
              </a:rPr>
              <a:t>in </a:t>
            </a:r>
          </a:p>
          <a:p>
            <a:pPr marL="457200" indent="-457200" algn="just">
              <a:buFont typeface="Wingdings" pitchFamily="2" charset="2"/>
              <a:buChar char="v"/>
              <a:defRPr/>
            </a:pPr>
            <a:r>
              <a:rPr lang="en-MY" sz="2500" b="1" dirty="0" smtClean="0">
                <a:solidFill>
                  <a:srgbClr val="002060"/>
                </a:solidFill>
                <a:cs typeface="Times New Roman" pitchFamily="18" charset="0"/>
              </a:rPr>
              <a:t>Tropical&amp; Developing </a:t>
            </a:r>
            <a:r>
              <a:rPr lang="en-MY" sz="2500" b="1" dirty="0">
                <a:cs typeface="Times New Roman" pitchFamily="18" charset="0"/>
              </a:rPr>
              <a:t>countries</a:t>
            </a:r>
            <a:r>
              <a:rPr lang="en-MY" sz="25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500" dirty="0" smtClean="0">
                <a:solidFill>
                  <a:srgbClr val="002060"/>
                </a:solidFill>
                <a:cs typeface="Times New Roman" pitchFamily="18" charset="0"/>
              </a:rPr>
              <a:t>&amp;</a:t>
            </a:r>
            <a:r>
              <a:rPr lang="en-MY" sz="2500" dirty="0" smtClean="0">
                <a:cs typeface="Times New Roman" pitchFamily="18" charset="0"/>
              </a:rPr>
              <a:t>also </a:t>
            </a:r>
            <a:r>
              <a:rPr lang="en-MY" sz="2500" dirty="0">
                <a:cs typeface="Times New Roman" pitchFamily="18" charset="0"/>
              </a:rPr>
              <a:t>in some </a:t>
            </a:r>
            <a:r>
              <a:rPr lang="en-MY" sz="2500" b="1" dirty="0">
                <a:solidFill>
                  <a:srgbClr val="0070C0"/>
                </a:solidFill>
                <a:cs typeface="Times New Roman" pitchFamily="18" charset="0"/>
              </a:rPr>
              <a:t>regions of Europe </a:t>
            </a:r>
            <a:endParaRPr lang="en-MY" sz="2500" i="1" dirty="0"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500" dirty="0">
                <a:cs typeface="Times New Roman" pitchFamily="18" charset="0"/>
              </a:rPr>
              <a:t>  </a:t>
            </a:r>
            <a:r>
              <a:rPr lang="en-MY" sz="2500" dirty="0">
                <a:solidFill>
                  <a:srgbClr val="FF0000"/>
                </a:solidFill>
                <a:cs typeface="Times New Roman" pitchFamily="18" charset="0"/>
              </a:rPr>
              <a:t> Its </a:t>
            </a:r>
            <a:r>
              <a:rPr lang="en-MY" sz="2500" b="1" dirty="0">
                <a:cs typeface="Times New Roman" pitchFamily="18" charset="0"/>
              </a:rPr>
              <a:t>prevalence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varies</a:t>
            </a:r>
            <a:r>
              <a:rPr lang="en-MY" sz="2500" b="1" dirty="0">
                <a:cs typeface="Times New Roman" pitchFamily="18" charset="0"/>
              </a:rPr>
              <a:t> from country to country </a:t>
            </a:r>
            <a:r>
              <a:rPr lang="en-MY" sz="2500" dirty="0">
                <a:cs typeface="Times New Roman" pitchFamily="18" charset="0"/>
              </a:rPr>
              <a:t>and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500" b="1" dirty="0">
                <a:cs typeface="Times New Roman" pitchFamily="18" charset="0"/>
              </a:rPr>
              <a:t>  depends upon a complex mix of </a:t>
            </a:r>
            <a:r>
              <a:rPr lang="en-MY" sz="2500" b="1" dirty="0">
                <a:solidFill>
                  <a:srgbClr val="9900CC"/>
                </a:solidFill>
                <a:cs typeface="Times New Roman" pitchFamily="18" charset="0"/>
              </a:rPr>
              <a:t>Behavioural</a:t>
            </a:r>
            <a:r>
              <a:rPr lang="en-MY" sz="2500" b="1" dirty="0">
                <a:cs typeface="Times New Roman" pitchFamily="18" charset="0"/>
              </a:rPr>
              <a:t>, </a:t>
            </a:r>
            <a:r>
              <a:rPr lang="en-MY" sz="2500" b="1" dirty="0">
                <a:solidFill>
                  <a:srgbClr val="9900CC"/>
                </a:solidFill>
                <a:cs typeface="Times New Roman" pitchFamily="18" charset="0"/>
              </a:rPr>
              <a:t>Environmenta</a:t>
            </a:r>
            <a:r>
              <a:rPr lang="en-MY" sz="2500" b="1" dirty="0">
                <a:cs typeface="Times New Roman" pitchFamily="18" charset="0"/>
              </a:rPr>
              <a:t>l </a:t>
            </a:r>
          </a:p>
          <a:p>
            <a:pPr algn="just">
              <a:defRPr/>
            </a:pPr>
            <a:r>
              <a:rPr lang="en-MY" sz="2500" b="1" dirty="0">
                <a:cs typeface="Times New Roman" pitchFamily="18" charset="0"/>
              </a:rPr>
              <a:t>                                                                 and </a:t>
            </a:r>
            <a:r>
              <a:rPr lang="en-MY" sz="2500" b="1" dirty="0">
                <a:solidFill>
                  <a:srgbClr val="9900CC"/>
                </a:solidFill>
                <a:cs typeface="Times New Roman" pitchFamily="18" charset="0"/>
              </a:rPr>
              <a:t>Host </a:t>
            </a:r>
            <a:r>
              <a:rPr lang="en-MY" sz="2500" b="1" dirty="0" smtClean="0">
                <a:solidFill>
                  <a:srgbClr val="9900CC"/>
                </a:solidFill>
                <a:cs typeface="Times New Roman" pitchFamily="18" charset="0"/>
              </a:rPr>
              <a:t>Factors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en-MY" sz="2200" b="1" dirty="0">
                <a:cs typeface="Times New Roman" pitchFamily="18" charset="0"/>
              </a:rPr>
              <a:t>In general it is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lowest </a:t>
            </a:r>
            <a:r>
              <a:rPr lang="en-MY" sz="2200" b="1" dirty="0">
                <a:cs typeface="Times New Roman" pitchFamily="18" charset="0"/>
              </a:rPr>
              <a:t>in countries or areas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with high standards </a:t>
            </a:r>
            <a:r>
              <a:rPr lang="en-MY" sz="2200" b="1" dirty="0">
                <a:cs typeface="Times New Roman" pitchFamily="18" charset="0"/>
              </a:rPr>
              <a:t>of </a:t>
            </a:r>
            <a:r>
              <a:rPr lang="en-MY" sz="2200" b="1" dirty="0" smtClean="0">
                <a:cs typeface="Times New Roman" pitchFamily="18" charset="0"/>
              </a:rPr>
              <a:t>living.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en-MY" sz="2200" b="1" dirty="0" smtClean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The HBV infection is a global problem, with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66 %of all </a:t>
            </a:r>
            <a:r>
              <a:rPr lang="en-MY" sz="2400" b="1" dirty="0">
                <a:cs typeface="Times New Roman" pitchFamily="18" charset="0"/>
              </a:rPr>
              <a:t>the world's population living in areas where there are high levels of </a:t>
            </a:r>
            <a:r>
              <a:rPr lang="en-MY" sz="2400" b="1" dirty="0" smtClean="0">
                <a:cs typeface="Times New Roman" pitchFamily="18" charset="0"/>
              </a:rPr>
              <a:t>infection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7430" y="116632"/>
            <a:ext cx="3730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b="1" dirty="0" smtClean="0">
                <a:solidFill>
                  <a:srgbClr val="3C4245"/>
                </a:solidFill>
                <a:latin typeface="Times New Roman" pitchFamily="18" charset="0"/>
                <a:cs typeface="Times New Roman" pitchFamily="18" charset="0"/>
              </a:rPr>
              <a:t> Cont.  …Geographical </a:t>
            </a:r>
            <a:r>
              <a:rPr lang="en-MY" b="1" dirty="0">
                <a:solidFill>
                  <a:srgbClr val="3C4245"/>
                </a:solidFill>
                <a:latin typeface="Times New Roman" pitchFamily="18" charset="0"/>
                <a:cs typeface="Times New Roman" pitchFamily="18" charset="0"/>
              </a:rPr>
              <a:t>Distribution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563888" y="6336496"/>
            <a:ext cx="5328593" cy="502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/>
            <a:r>
              <a:rPr lang="en-MY" sz="1400" b="1" dirty="0">
                <a:solidFill>
                  <a:schemeClr val="bg1"/>
                </a:solidFill>
                <a:cs typeface="Times New Roman" pitchFamily="18" charset="0"/>
              </a:rPr>
              <a:t>Based on </a:t>
            </a:r>
            <a:r>
              <a:rPr lang="en-MY" sz="1400" b="1" dirty="0" err="1">
                <a:solidFill>
                  <a:schemeClr val="bg1"/>
                </a:solidFill>
                <a:cs typeface="Times New Roman" pitchFamily="18" charset="0"/>
              </a:rPr>
              <a:t>HBsAg</a:t>
            </a:r>
            <a:r>
              <a:rPr lang="en-MY" sz="1400" b="1" dirty="0">
                <a:solidFill>
                  <a:schemeClr val="bg1"/>
                </a:solidFill>
                <a:cs typeface="Times New Roman" pitchFamily="18" charset="0"/>
              </a:rPr>
              <a:t> carrier rates, countries categorized into 3groups</a:t>
            </a:r>
          </a:p>
        </p:txBody>
      </p:sp>
    </p:spTree>
    <p:extLst>
      <p:ext uri="{BB962C8B-B14F-4D97-AF65-F5344CB8AC3E}">
        <p14:creationId xmlns:p14="http://schemas.microsoft.com/office/powerpoint/2010/main" val="3878819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DD605628-4D5D-42E9-91F9-2CC31CD5B3D0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9" name="Rectangle 8"/>
          <p:cNvSpPr/>
          <p:nvPr/>
        </p:nvSpPr>
        <p:spPr>
          <a:xfrm>
            <a:off x="2771800" y="52829"/>
            <a:ext cx="2781531" cy="369332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MY" b="1" dirty="0">
                <a:solidFill>
                  <a:srgbClr val="3C4245"/>
                </a:solidFill>
                <a:latin typeface="Times New Roman" pitchFamily="18" charset="0"/>
                <a:cs typeface="Times New Roman" pitchFamily="18" charset="0"/>
              </a:rPr>
              <a:t>Geographical Distribution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-96091" y="560144"/>
            <a:ext cx="941907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cs typeface="Times New Roman" pitchFamily="18" charset="0"/>
              </a:rPr>
              <a:t>Based on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carrier rates</a:t>
            </a:r>
            <a:r>
              <a:rPr lang="en-MY" sz="2600" b="1" dirty="0">
                <a:cs typeface="Times New Roman" pitchFamily="18" charset="0"/>
              </a:rPr>
              <a:t>, countries categorized into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3groups</a:t>
            </a:r>
            <a:endParaRPr lang="en-MY" sz="26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High </a:t>
            </a:r>
            <a:r>
              <a:rPr lang="en-MY" sz="2600" b="1" dirty="0" err="1">
                <a:solidFill>
                  <a:srgbClr val="002060"/>
                </a:solidFill>
                <a:cs typeface="Times New Roman" pitchFamily="18" charset="0"/>
              </a:rPr>
              <a:t>Endemicity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(≥ 8 %),</a:t>
            </a:r>
          </a:p>
          <a:p>
            <a:pPr marL="514350" indent="-514350">
              <a:buFont typeface="+mj-lt"/>
              <a:buAutoNum type="romanUcPeriod"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Intermediate (2-8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%), and </a:t>
            </a:r>
          </a:p>
          <a:p>
            <a:pPr marL="514350" indent="-514350">
              <a:buFont typeface="+mj-lt"/>
              <a:buAutoNum type="romanUcPeriod"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Low </a:t>
            </a:r>
            <a:r>
              <a:rPr lang="en-MY" sz="2600" b="1" dirty="0" err="1">
                <a:solidFill>
                  <a:srgbClr val="002060"/>
                </a:solidFill>
                <a:cs typeface="Times New Roman" pitchFamily="18" charset="0"/>
              </a:rPr>
              <a:t>Endemicity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 ( &lt; 2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%).</a:t>
            </a:r>
          </a:p>
        </p:txBody>
      </p:sp>
      <p:sp>
        <p:nvSpPr>
          <p:cNvPr id="3" name="Rectangle 2"/>
          <p:cNvSpPr/>
          <p:nvPr/>
        </p:nvSpPr>
        <p:spPr>
          <a:xfrm>
            <a:off x="-122526" y="2390898"/>
            <a:ext cx="923855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MY" sz="2600" b="1" dirty="0">
                <a:cs typeface="Times New Roman" pitchFamily="18" charset="0"/>
              </a:rPr>
              <a:t>Hepatitis B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endemic i</a:t>
            </a:r>
            <a:r>
              <a:rPr lang="en-MY" sz="2600" b="1" dirty="0">
                <a:cs typeface="Times New Roman" pitchFamily="18" charset="0"/>
              </a:rPr>
              <a:t>n China and other parts of Asia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600" b="1" dirty="0"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these regions </a:t>
            </a:r>
            <a:r>
              <a:rPr lang="en-MY" sz="2600" b="1" dirty="0">
                <a:cs typeface="Times New Roman" pitchFamily="18" charset="0"/>
              </a:rPr>
              <a:t>most people become infected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 childhood </a:t>
            </a:r>
            <a:r>
              <a:rPr lang="en-MY" sz="2600" b="1" dirty="0">
                <a:cs typeface="Times New Roman" pitchFamily="18" charset="0"/>
              </a:rPr>
              <a:t>and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 8-10% 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of the </a:t>
            </a:r>
            <a:r>
              <a:rPr lang="en-MY" sz="2600" b="1" dirty="0">
                <a:cs typeface="Times New Roman" pitchFamily="18" charset="0"/>
              </a:rPr>
              <a:t>adult population are chronically infected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MY" sz="2600" b="1" dirty="0" smtClean="0">
                <a:cs typeface="Times New Roman" pitchFamily="18" charset="0"/>
              </a:rPr>
              <a:t>In </a:t>
            </a:r>
            <a:r>
              <a:rPr lang="en-MY" sz="2600" b="1" dirty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Middle East </a:t>
            </a:r>
            <a:r>
              <a:rPr lang="en-MY" sz="2600" b="1" dirty="0">
                <a:cs typeface="Times New Roman" pitchFamily="18" charset="0"/>
              </a:rPr>
              <a:t>an estimated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2-5% </a:t>
            </a:r>
            <a:r>
              <a:rPr lang="en-MY" sz="2600" dirty="0">
                <a:cs typeface="Times New Roman" pitchFamily="18" charset="0"/>
              </a:rPr>
              <a:t>of the </a:t>
            </a:r>
            <a:r>
              <a:rPr lang="en-MY" sz="2600" b="1" dirty="0">
                <a:cs typeface="Times New Roman" pitchFamily="18" charset="0"/>
              </a:rPr>
              <a:t>general   population is chronically infected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 Western Europe and North America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&lt;1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%</a:t>
            </a:r>
            <a:r>
              <a:rPr lang="en-MY" sz="2600" dirty="0">
                <a:cs typeface="Times New Roman" pitchFamily="18" charset="0"/>
              </a:rPr>
              <a:t> population is infected</a:t>
            </a:r>
            <a:endParaRPr lang="ar-JO" sz="2600" dirty="0"/>
          </a:p>
        </p:txBody>
      </p:sp>
      <p:sp>
        <p:nvSpPr>
          <p:cNvPr id="4" name="Rectangle 3"/>
          <p:cNvSpPr/>
          <p:nvPr/>
        </p:nvSpPr>
        <p:spPr>
          <a:xfrm>
            <a:off x="203212" y="5421981"/>
            <a:ext cx="8820472" cy="1292662"/>
          </a:xfrm>
          <a:prstGeom prst="rect">
            <a:avLst/>
          </a:prstGeom>
          <a:ln w="254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</a:rPr>
              <a:t>In Jordan </a:t>
            </a:r>
            <a:r>
              <a:rPr lang="en-US" sz="2600" dirty="0" smtClean="0">
                <a:solidFill>
                  <a:srgbClr val="000000"/>
                </a:solidFill>
              </a:rPr>
              <a:t>The </a:t>
            </a:r>
            <a:r>
              <a:rPr lang="en-US" sz="2600" dirty="0">
                <a:solidFill>
                  <a:srgbClr val="000000"/>
                </a:solidFill>
              </a:rPr>
              <a:t>national prevalence of HBV is estimated to be around </a:t>
            </a:r>
            <a:r>
              <a:rPr lang="en-US" sz="2600" dirty="0">
                <a:solidFill>
                  <a:srgbClr val="FF0000"/>
                </a:solidFill>
              </a:rPr>
              <a:t>2.4% </a:t>
            </a:r>
            <a:r>
              <a:rPr lang="en-US" sz="2600" dirty="0">
                <a:solidFill>
                  <a:srgbClr val="000000"/>
                </a:solidFill>
              </a:rPr>
              <a:t>( </a:t>
            </a:r>
            <a:r>
              <a:rPr lang="en-US" sz="2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2017)</a:t>
            </a:r>
            <a:r>
              <a:rPr lang="en-US" sz="2600" dirty="0">
                <a:solidFill>
                  <a:srgbClr val="000000"/>
                </a:solidFill>
              </a:rPr>
              <a:t>and has declined from </a:t>
            </a:r>
            <a:r>
              <a:rPr lang="en-US" sz="2600" b="1" dirty="0" smtClean="0">
                <a:solidFill>
                  <a:srgbClr val="FF0000"/>
                </a:solidFill>
              </a:rPr>
              <a:t>9.9% (</a:t>
            </a:r>
            <a:r>
              <a:rPr lang="en-US" sz="2600" dirty="0" smtClean="0">
                <a:solidFill>
                  <a:srgbClr val="000000"/>
                </a:solidFill>
              </a:rPr>
              <a:t>1985</a:t>
            </a:r>
            <a:r>
              <a:rPr lang="en-US" sz="2600" dirty="0">
                <a:solidFill>
                  <a:srgbClr val="000000"/>
                </a:solidFill>
              </a:rPr>
              <a:t>) in the pre-vaccination era</a:t>
            </a:r>
            <a:r>
              <a:rPr lang="en-US" sz="2600" dirty="0" smtClean="0">
                <a:solidFill>
                  <a:srgbClr val="000000"/>
                </a:solidFill>
              </a:rPr>
              <a:t>.</a:t>
            </a:r>
            <a:endParaRPr lang="ar-JO" sz="2600" dirty="0"/>
          </a:p>
        </p:txBody>
      </p:sp>
    </p:spTree>
    <p:extLst>
      <p:ext uri="{BB962C8B-B14F-4D97-AF65-F5344CB8AC3E}">
        <p14:creationId xmlns:p14="http://schemas.microsoft.com/office/powerpoint/2010/main" val="1349237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263CB546-EC8E-4F76-9E58-5FC21F286648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54275" name="Rectangle 2"/>
          <p:cNvSpPr>
            <a:spLocks noChangeArrowheads="1"/>
          </p:cNvSpPr>
          <p:nvPr/>
        </p:nvSpPr>
        <p:spPr bwMode="auto">
          <a:xfrm>
            <a:off x="-37577" y="1077913"/>
            <a:ext cx="9024416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 (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a)  Hepatitis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 virus </a:t>
            </a:r>
            <a:r>
              <a:rPr lang="en-MY" sz="2600" dirty="0">
                <a:cs typeface="Times New Roman" pitchFamily="18" charset="0"/>
              </a:rPr>
              <a:t>was discovered in 1963. </a:t>
            </a:r>
          </a:p>
          <a:p>
            <a:pPr marL="342900" indent="-342900">
              <a:buFont typeface="Wingdings" panose="05000000000000000000" pitchFamily="2" charset="2"/>
              <a:buChar char="§"/>
              <a:defRPr/>
            </a:pPr>
            <a:r>
              <a:rPr lang="en-US" sz="2600" b="1" dirty="0" smtClean="0">
                <a:solidFill>
                  <a:srgbClr val="333333"/>
                </a:solidFill>
                <a:cs typeface="Times New Roman" pitchFamily="18" charset="0"/>
              </a:rPr>
              <a:t>The </a:t>
            </a:r>
            <a:r>
              <a:rPr lang="en-US" sz="2600" b="1" dirty="0">
                <a:solidFill>
                  <a:srgbClr val="333333"/>
                </a:solidFill>
                <a:cs typeface="Times New Roman" pitchFamily="18" charset="0"/>
              </a:rPr>
              <a:t>virus is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highly contagious </a:t>
            </a:r>
            <a:endParaRPr lang="en-US" sz="2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In</a:t>
            </a:r>
            <a:r>
              <a:rPr lang="en-US" sz="2600" dirty="0" smtClean="0"/>
              <a:t> </a:t>
            </a:r>
            <a:r>
              <a:rPr lang="en-US" sz="2600" dirty="0">
                <a:solidFill>
                  <a:schemeClr val="tx2"/>
                </a:solidFill>
              </a:rPr>
              <a:t>highly endemic areas</a:t>
            </a:r>
            <a:r>
              <a:rPr lang="en-US" sz="2600" dirty="0"/>
              <a:t>, hepatitis B is most commonly </a:t>
            </a:r>
            <a:r>
              <a:rPr lang="en-US" sz="2600" dirty="0" smtClean="0">
                <a:solidFill>
                  <a:srgbClr val="FF0000"/>
                </a:solidFill>
              </a:rPr>
              <a:t>spread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600" dirty="0" smtClean="0">
                <a:solidFill>
                  <a:srgbClr val="FF0000"/>
                </a:solidFill>
              </a:rPr>
              <a:t>through vertical, </a:t>
            </a:r>
            <a:r>
              <a:rPr lang="en-US" sz="2600" dirty="0" smtClean="0"/>
              <a:t>from </a:t>
            </a:r>
            <a:r>
              <a:rPr lang="en-US" sz="2600" dirty="0"/>
              <a:t>mother to child at birth (</a:t>
            </a:r>
            <a:r>
              <a:rPr lang="en-US" sz="2400" b="1" dirty="0">
                <a:solidFill>
                  <a:srgbClr val="FF0000"/>
                </a:solidFill>
              </a:rPr>
              <a:t>perinatal transmission</a:t>
            </a:r>
            <a:r>
              <a:rPr lang="en-US" sz="2600" dirty="0"/>
              <a:t>) </a:t>
            </a:r>
            <a:r>
              <a:rPr lang="en-US" sz="2600" dirty="0" smtClean="0"/>
              <a:t>or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600" dirty="0" smtClean="0">
                <a:solidFill>
                  <a:srgbClr val="FF0000"/>
                </a:solidFill>
              </a:rPr>
              <a:t>through </a:t>
            </a:r>
            <a:r>
              <a:rPr lang="en-US" sz="2600" dirty="0">
                <a:solidFill>
                  <a:srgbClr val="FF0000"/>
                </a:solidFill>
              </a:rPr>
              <a:t>horizontal </a:t>
            </a:r>
            <a:r>
              <a:rPr lang="en-US" sz="2600" dirty="0"/>
              <a:t>transmission (exposure to infected blood</a:t>
            </a:r>
            <a:r>
              <a:rPr lang="en-US" sz="2600" dirty="0" smtClean="0"/>
              <a:t>) </a:t>
            </a:r>
            <a:r>
              <a:rPr lang="en-US" sz="2600" dirty="0"/>
              <a:t>especially from an infected child to an uninfected child during the first 5 years </a:t>
            </a:r>
            <a:r>
              <a:rPr lang="en-US" sz="2600" dirty="0" smtClean="0"/>
              <a:t>of </a:t>
            </a:r>
            <a:r>
              <a:rPr lang="en-US" sz="2600" dirty="0"/>
              <a:t>life. </a:t>
            </a:r>
            <a:endParaRPr lang="en-US" sz="2600" dirty="0" smtClean="0"/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dirty="0" smtClean="0"/>
              <a:t>The </a:t>
            </a:r>
            <a:r>
              <a:rPr lang="en-US" sz="2600" dirty="0"/>
              <a:t>development of </a:t>
            </a:r>
            <a:r>
              <a:rPr lang="en-US" sz="2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chronic infection </a:t>
            </a:r>
            <a:r>
              <a:rPr lang="en-US" sz="2600" dirty="0"/>
              <a:t>is </a:t>
            </a:r>
            <a:r>
              <a:rPr lang="en-US" sz="2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common in infants </a:t>
            </a:r>
            <a:r>
              <a:rPr lang="en-US" sz="2600" dirty="0"/>
              <a:t>infected from their mothers or before the age of 5 years</a:t>
            </a:r>
            <a:r>
              <a:rPr lang="en-US" sz="2600" dirty="0" smtClean="0"/>
              <a:t>.</a:t>
            </a:r>
          </a:p>
          <a:p>
            <a:pPr>
              <a:defRPr/>
            </a:pPr>
            <a:endParaRPr lang="en-US" sz="2600" dirty="0">
              <a:solidFill>
                <a:srgbClr val="333333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transmitted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also </a:t>
            </a:r>
            <a:r>
              <a:rPr lang="en-US" sz="2600" b="1" dirty="0" smtClean="0">
                <a:cs typeface="Times New Roman" pitchFamily="18" charset="0"/>
              </a:rPr>
              <a:t>through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contact </a:t>
            </a:r>
            <a:r>
              <a:rPr lang="en-US" sz="2600" b="1" dirty="0">
                <a:cs typeface="Times New Roman" pitchFamily="18" charset="0"/>
              </a:rPr>
              <a:t>with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cs typeface="Times New Roman" pitchFamily="18" charset="0"/>
              </a:rPr>
              <a:t>the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blood</a:t>
            </a:r>
          </a:p>
          <a:p>
            <a:pPr>
              <a:defRPr/>
            </a:pP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      or other body 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fluids </a:t>
            </a:r>
            <a:r>
              <a:rPr lang="en-US" sz="2600" b="1" dirty="0">
                <a:solidFill>
                  <a:srgbClr val="333333"/>
                </a:solidFill>
                <a:cs typeface="Times New Roman" pitchFamily="18" charset="0"/>
              </a:rPr>
              <a:t>of an infected person</a:t>
            </a:r>
            <a:r>
              <a:rPr lang="en-US" sz="2600" dirty="0" smtClean="0">
                <a:solidFill>
                  <a:srgbClr val="333333"/>
                </a:solidFill>
                <a:cs typeface="Times New Roman" pitchFamily="18" charset="0"/>
              </a:rPr>
              <a:t>.</a:t>
            </a:r>
          </a:p>
        </p:txBody>
      </p:sp>
      <p:sp>
        <p:nvSpPr>
          <p:cNvPr id="44036" name="Rectangle 1"/>
          <p:cNvSpPr>
            <a:spLocks noChangeArrowheads="1"/>
          </p:cNvSpPr>
          <p:nvPr/>
        </p:nvSpPr>
        <p:spPr bwMode="auto">
          <a:xfrm>
            <a:off x="539552" y="-34925"/>
            <a:ext cx="5184775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Epidemiological determinants</a:t>
            </a:r>
          </a:p>
        </p:txBody>
      </p:sp>
      <p:pic>
        <p:nvPicPr>
          <p:cNvPr id="4403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5" y="-34926"/>
            <a:ext cx="1678534" cy="1519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8" name="Rectangle 2"/>
          <p:cNvSpPr>
            <a:spLocks noChangeArrowheads="1"/>
          </p:cNvSpPr>
          <p:nvPr/>
        </p:nvSpPr>
        <p:spPr bwMode="auto">
          <a:xfrm>
            <a:off x="2771800" y="493281"/>
            <a:ext cx="1871662" cy="43180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Agent factors</a:t>
            </a:r>
          </a:p>
        </p:txBody>
      </p:sp>
    </p:spTree>
    <p:extLst>
      <p:ext uri="{BB962C8B-B14F-4D97-AF65-F5344CB8AC3E}">
        <p14:creationId xmlns:p14="http://schemas.microsoft.com/office/powerpoint/2010/main" val="3842915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516" y="332656"/>
            <a:ext cx="86409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HBV has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three distinct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antigens (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Ags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)</a:t>
            </a:r>
            <a:r>
              <a:rPr lang="en-MY" sz="2600" b="1" dirty="0">
                <a:cs typeface="Times New Roman" pitchFamily="18" charset="0"/>
              </a:rPr>
              <a:t>stimulating the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      production of 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three </a:t>
            </a:r>
            <a:r>
              <a:rPr lang="en-MY" sz="2600" b="1" dirty="0">
                <a:cs typeface="Times New Roman" pitchFamily="18" charset="0"/>
              </a:rPr>
              <a:t>corresponding Abs </a:t>
            </a:r>
            <a:endParaRPr lang="en-MY" sz="26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Surfac</a:t>
            </a:r>
            <a:r>
              <a:rPr lang="en-MY" sz="2600" b="1" dirty="0">
                <a:cs typeface="Times New Roman" pitchFamily="18" charset="0"/>
              </a:rPr>
              <a:t>e Ag</a:t>
            </a:r>
            <a:r>
              <a:rPr lang="en-MY" sz="2600" dirty="0">
                <a:cs typeface="Times New Roman" pitchFamily="18" charset="0"/>
              </a:rPr>
              <a:t> "</a:t>
            </a:r>
            <a:r>
              <a:rPr lang="en-MY" sz="2600" b="1" dirty="0">
                <a:cs typeface="Times New Roman" pitchFamily="18" charset="0"/>
              </a:rPr>
              <a:t>Australia Ag</a:t>
            </a:r>
            <a:r>
              <a:rPr lang="en-MY" sz="2600" dirty="0">
                <a:cs typeface="Times New Roman" pitchFamily="18" charset="0"/>
              </a:rPr>
              <a:t>"{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HBsAg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) </a:t>
            </a:r>
            <a:r>
              <a:rPr lang="en-MY" sz="2600" b="1" dirty="0">
                <a:cs typeface="Times New Roman" pitchFamily="18" charset="0"/>
              </a:rPr>
              <a:t>surface Abs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(anti-HBs</a:t>
            </a:r>
            <a:endParaRPr lang="en-MY" sz="26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Core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de-DE" sz="2600" b="1" dirty="0">
                <a:cs typeface="Times New Roman" pitchFamily="18" charset="0"/>
              </a:rPr>
              <a:t>Ag </a:t>
            </a:r>
            <a:r>
              <a:rPr lang="de-DE" sz="2600" dirty="0">
                <a:cs typeface="Times New Roman" pitchFamily="18" charset="0"/>
              </a:rPr>
              <a:t>{</a:t>
            </a:r>
            <a:r>
              <a:rPr lang="de-DE" sz="2600" b="1" dirty="0">
                <a:solidFill>
                  <a:srgbClr val="FF0000"/>
                </a:solidFill>
                <a:cs typeface="Times New Roman" pitchFamily="18" charset="0"/>
              </a:rPr>
              <a:t>HBcAg</a:t>
            </a:r>
            <a:r>
              <a:rPr lang="de-DE" sz="2600" dirty="0">
                <a:cs typeface="Times New Roman" pitchFamily="18" charset="0"/>
              </a:rPr>
              <a:t>), </a:t>
            </a:r>
            <a:r>
              <a:rPr lang="en-MY" sz="2600" b="1" dirty="0">
                <a:cs typeface="Times New Roman" pitchFamily="18" charset="0"/>
              </a:rPr>
              <a:t>core Abs  (anti-</a:t>
            </a:r>
            <a:r>
              <a:rPr lang="en-MY" sz="2600" b="1" dirty="0" err="1">
                <a:cs typeface="Times New Roman" pitchFamily="18" charset="0"/>
              </a:rPr>
              <a:t>HBc</a:t>
            </a:r>
            <a:r>
              <a:rPr lang="en-MY" sz="2600" b="1" dirty="0">
                <a:cs typeface="Times New Roman" pitchFamily="18" charset="0"/>
              </a:rPr>
              <a:t> )</a:t>
            </a:r>
            <a:r>
              <a:rPr lang="de-DE" sz="2600" dirty="0"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de-DE" sz="2600" b="1" dirty="0">
                <a:solidFill>
                  <a:srgbClr val="FF0000"/>
                </a:solidFill>
                <a:cs typeface="Times New Roman" pitchFamily="18" charset="0"/>
              </a:rPr>
              <a:t>"e" </a:t>
            </a:r>
            <a:r>
              <a:rPr lang="de-DE" sz="2600" b="1" dirty="0">
                <a:cs typeface="Times New Roman" pitchFamily="18" charset="0"/>
              </a:rPr>
              <a:t>Ag </a:t>
            </a:r>
            <a:r>
              <a:rPr lang="de-DE" sz="2600" dirty="0">
                <a:cs typeface="Times New Roman" pitchFamily="18" charset="0"/>
              </a:rPr>
              <a:t>(</a:t>
            </a:r>
            <a:r>
              <a:rPr lang="de-DE" sz="2600" b="1" dirty="0">
                <a:solidFill>
                  <a:srgbClr val="FF0000"/>
                </a:solidFill>
                <a:cs typeface="Times New Roman" pitchFamily="18" charset="0"/>
              </a:rPr>
              <a:t>HBeAg</a:t>
            </a:r>
            <a:r>
              <a:rPr lang="de-DE" sz="2600" dirty="0">
                <a:cs typeface="Times New Roman" pitchFamily="18" charset="0"/>
              </a:rPr>
              <a:t>). </a:t>
            </a:r>
            <a:r>
              <a:rPr lang="en-MY" sz="2600" b="1" dirty="0">
                <a:cs typeface="Times New Roman" pitchFamily="18" charset="0"/>
              </a:rPr>
              <a:t>"e" Abs (anti-</a:t>
            </a:r>
            <a:r>
              <a:rPr lang="en-MY" sz="2600" b="1" dirty="0" err="1">
                <a:cs typeface="Times New Roman" pitchFamily="18" charset="0"/>
              </a:rPr>
              <a:t>HBe</a:t>
            </a:r>
            <a:r>
              <a:rPr lang="en-MY" sz="2600" b="1" dirty="0">
                <a:cs typeface="Times New Roman" pitchFamily="18" charset="0"/>
              </a:rPr>
              <a:t>).</a:t>
            </a:r>
            <a:r>
              <a:rPr lang="en-MY" sz="2600" dirty="0">
                <a:cs typeface="Times New Roman" pitchFamily="18" charset="0"/>
              </a:rPr>
              <a:t> </a:t>
            </a:r>
            <a:endParaRPr lang="de-DE" sz="2600" dirty="0"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45012" y="2425537"/>
            <a:ext cx="9369540" cy="830997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r>
              <a:rPr lang="en-MY" sz="2400" b="1" dirty="0">
                <a:cs typeface="Times New Roman" pitchFamily="18" charset="0"/>
              </a:rPr>
              <a:t>These Abs and their </a:t>
            </a:r>
            <a:r>
              <a:rPr lang="de-DE" sz="2400" b="1" dirty="0">
                <a:cs typeface="Times New Roman" pitchFamily="18" charset="0"/>
              </a:rPr>
              <a:t>Ags </a:t>
            </a:r>
            <a:r>
              <a:rPr lang="en-MY" sz="2400" b="1" dirty="0">
                <a:cs typeface="Times New Roman" pitchFamily="18" charset="0"/>
              </a:rPr>
              <a:t>constitute very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useful markers </a:t>
            </a:r>
            <a:r>
              <a:rPr lang="en-MY" sz="2400" b="1" dirty="0">
                <a:cs typeface="Times New Roman" pitchFamily="18" charset="0"/>
              </a:rPr>
              <a:t>of HBV infection. </a:t>
            </a:r>
          </a:p>
          <a:p>
            <a:r>
              <a:rPr lang="en-MY" sz="2400" b="1" dirty="0">
                <a:cs typeface="Times New Roman" pitchFamily="18" charset="0"/>
              </a:rPr>
              <a:t>Pts with HBV infection are expected to </a:t>
            </a:r>
            <a:r>
              <a:rPr lang="en-MY" sz="2400" b="1" dirty="0" err="1" smtClean="0">
                <a:cs typeface="Times New Roman" pitchFamily="18" charset="0"/>
              </a:rPr>
              <a:t>have</a:t>
            </a:r>
            <a:r>
              <a:rPr lang="en-MY" sz="2400" b="1" dirty="0" err="1" smtClean="0">
                <a:solidFill>
                  <a:srgbClr val="FF0000"/>
                </a:solidFill>
                <a:cs typeface="Times New Roman" pitchFamily="18" charset="0"/>
              </a:rPr>
              <a:t>one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or more </a:t>
            </a:r>
            <a:r>
              <a:rPr lang="en-MY" sz="2400" b="1" dirty="0">
                <a:cs typeface="Times New Roman" pitchFamily="18" charset="0"/>
              </a:rPr>
              <a:t>HBV markers</a:t>
            </a:r>
            <a:endParaRPr lang="en-MY" sz="2400" dirty="0"/>
          </a:p>
        </p:txBody>
      </p:sp>
      <p:sp>
        <p:nvSpPr>
          <p:cNvPr id="4" name="Rectangle 3"/>
          <p:cNvSpPr/>
          <p:nvPr/>
        </p:nvSpPr>
        <p:spPr>
          <a:xfrm>
            <a:off x="-23727" y="3501008"/>
            <a:ext cx="918901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(b) 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Reservoir of Infection </a:t>
            </a:r>
            <a:r>
              <a:rPr lang="en-MY" sz="2800" dirty="0"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Man is the only </a:t>
            </a:r>
            <a:r>
              <a:rPr lang="en-MY" sz="2600" b="1" dirty="0">
                <a:cs typeface="Times New Roman" pitchFamily="18" charset="0"/>
              </a:rPr>
              <a:t>reservoir of infection ;either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carriers </a:t>
            </a:r>
            <a:r>
              <a:rPr lang="en-MY" sz="2600" b="1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cases.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dirty="0">
                <a:cs typeface="Times New Roman" pitchFamily="18" charset="0"/>
              </a:rPr>
              <a:t>continued infection is due to the </a:t>
            </a:r>
            <a:r>
              <a:rPr lang="en-MY" sz="2600" b="1" dirty="0">
                <a:cs typeface="Times New Roman" pitchFamily="18" charset="0"/>
              </a:rPr>
              <a:t>large number </a:t>
            </a:r>
            <a:r>
              <a:rPr lang="en-MY" sz="2600" dirty="0">
                <a:cs typeface="Times New Roman" pitchFamily="18" charset="0"/>
              </a:rPr>
              <a:t>of </a:t>
            </a:r>
            <a:r>
              <a:rPr lang="en-MY" sz="2600" b="1" dirty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carriers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Persistent Carrier </a:t>
            </a:r>
            <a:r>
              <a:rPr lang="en-MY" sz="2600" dirty="0">
                <a:cs typeface="Times New Roman" pitchFamily="18" charset="0"/>
              </a:rPr>
              <a:t>state has been </a:t>
            </a:r>
            <a:r>
              <a:rPr lang="en-MY" sz="2600" b="1" dirty="0">
                <a:cs typeface="Times New Roman" pitchFamily="18" charset="0"/>
              </a:rPr>
              <a:t>defined </a:t>
            </a:r>
            <a:r>
              <a:rPr lang="en-MY" sz="2600" dirty="0">
                <a:cs typeface="Times New Roman" pitchFamily="18" charset="0"/>
              </a:rPr>
              <a:t>as the </a:t>
            </a:r>
            <a:r>
              <a:rPr lang="en-MY" sz="2600" b="1" dirty="0">
                <a:cs typeface="Times New Roman" pitchFamily="18" charset="0"/>
              </a:rPr>
              <a:t>presence </a:t>
            </a:r>
            <a:endParaRPr lang="en-MY" sz="26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of </a:t>
            </a:r>
            <a:r>
              <a:rPr lang="en-MY" sz="2600" b="1" dirty="0" err="1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HBsAg</a:t>
            </a:r>
            <a:r>
              <a:rPr lang="en-MY" sz="26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 </a:t>
            </a:r>
            <a:r>
              <a:rPr lang="en-MY" sz="2600" dirty="0">
                <a:solidFill>
                  <a:srgbClr val="40911F"/>
                </a:solidFill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with or without </a:t>
            </a:r>
            <a:r>
              <a:rPr lang="en-MY" sz="2600" b="1" dirty="0">
                <a:cs typeface="Times New Roman" pitchFamily="18" charset="0"/>
              </a:rPr>
              <a:t>concurrent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HBeAg</a:t>
            </a:r>
            <a:r>
              <a:rPr lang="en-MY" sz="2600" dirty="0">
                <a:cs typeface="Times New Roman" pitchFamily="18" charset="0"/>
              </a:rPr>
              <a:t>) </a:t>
            </a:r>
            <a:r>
              <a:rPr lang="en-MY" sz="2600" b="1" dirty="0">
                <a:cs typeface="Times New Roman" pitchFamily="18" charset="0"/>
              </a:rPr>
              <a:t>for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more </a:t>
            </a:r>
            <a:r>
              <a:rPr lang="en-MY" sz="2600" b="1" dirty="0">
                <a:cs typeface="Times New Roman" pitchFamily="18" charset="0"/>
              </a:rPr>
              <a:t>than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6 months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MY" sz="2600" b="1" dirty="0">
                <a:cs typeface="Times New Roman" pitchFamily="18" charset="0"/>
              </a:rPr>
              <a:t> may range from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unapparent</a:t>
            </a:r>
            <a:r>
              <a:rPr lang="en-MY" sz="2600" b="1" dirty="0">
                <a:cs typeface="Times New Roman" pitchFamily="18" charset="0"/>
              </a:rPr>
              <a:t> to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symptomatic </a:t>
            </a:r>
            <a:r>
              <a:rPr lang="en-MY" sz="2600" b="1" dirty="0">
                <a:cs typeface="Times New Roman" pitchFamily="18" charset="0"/>
              </a:rPr>
              <a:t>cases.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771800" y="493281"/>
            <a:ext cx="1871662" cy="43180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Agent factors</a:t>
            </a:r>
          </a:p>
        </p:txBody>
      </p:sp>
    </p:spTree>
    <p:extLst>
      <p:ext uri="{BB962C8B-B14F-4D97-AF65-F5344CB8AC3E}">
        <p14:creationId xmlns:p14="http://schemas.microsoft.com/office/powerpoint/2010/main" val="2595899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3901</Words>
  <Application>Microsoft Office PowerPoint</Application>
  <PresentationFormat>On-screen Show (4:3)</PresentationFormat>
  <Paragraphs>755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SimHei</vt:lpstr>
      <vt:lpstr>Arial</vt:lpstr>
      <vt:lpstr>Calibri</vt:lpstr>
      <vt:lpstr>Courier New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132</cp:revision>
  <dcterms:created xsi:type="dcterms:W3CDTF">2019-12-11T17:25:40Z</dcterms:created>
  <dcterms:modified xsi:type="dcterms:W3CDTF">2022-12-10T19:50:23Z</dcterms:modified>
</cp:coreProperties>
</file>