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256" r:id="rId5"/>
    <p:sldId id="313" r:id="rId6"/>
    <p:sldId id="336" r:id="rId7"/>
    <p:sldId id="268" r:id="rId8"/>
    <p:sldId id="360" r:id="rId9"/>
    <p:sldId id="314" r:id="rId10"/>
    <p:sldId id="315" r:id="rId11"/>
    <p:sldId id="316" r:id="rId12"/>
    <p:sldId id="318" r:id="rId13"/>
    <p:sldId id="320" r:id="rId14"/>
    <p:sldId id="319" r:id="rId15"/>
    <p:sldId id="317" r:id="rId16"/>
    <p:sldId id="322" r:id="rId17"/>
    <p:sldId id="323" r:id="rId18"/>
    <p:sldId id="327" r:id="rId19"/>
    <p:sldId id="328" r:id="rId20"/>
    <p:sldId id="329" r:id="rId21"/>
    <p:sldId id="364" r:id="rId22"/>
    <p:sldId id="362" r:id="rId23"/>
    <p:sldId id="331" r:id="rId24"/>
    <p:sldId id="332" r:id="rId25"/>
    <p:sldId id="333" r:id="rId26"/>
    <p:sldId id="334" r:id="rId27"/>
    <p:sldId id="335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61" r:id="rId37"/>
    <p:sldId id="345" r:id="rId38"/>
    <p:sldId id="346" r:id="rId39"/>
    <p:sldId id="348" r:id="rId40"/>
    <p:sldId id="349" r:id="rId41"/>
    <p:sldId id="350" r:id="rId42"/>
    <p:sldId id="351" r:id="rId43"/>
    <p:sldId id="352" r:id="rId44"/>
    <p:sldId id="359" r:id="rId45"/>
    <p:sldId id="353" r:id="rId46"/>
    <p:sldId id="355" r:id="rId47"/>
    <p:sldId id="356" r:id="rId48"/>
    <p:sldId id="357" r:id="rId49"/>
    <p:sldId id="358" r:id="rId50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E23B4"/>
    <a:srgbClr val="F587D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2760A3-0CC4-428B-91E0-1D3CD8451F6D}" v="1" dt="2021-04-21T10:18:32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Nesrin R. Muafi" userId="S::drnesrin@mutah.edu.jo::f16d8992-28c9-474c-a98e-3e295194e5ac" providerId="AD" clId="Web-{DE2760A3-0CC4-428B-91E0-1D3CD8451F6D}"/>
    <pc:docChg chg="modSld">
      <pc:chgData name="Dr. Nesrin R. Muafi" userId="S::drnesrin@mutah.edu.jo::f16d8992-28c9-474c-a98e-3e295194e5ac" providerId="AD" clId="Web-{DE2760A3-0CC4-428B-91E0-1D3CD8451F6D}" dt="2021-04-21T10:18:32.316" v="0"/>
      <pc:docMkLst>
        <pc:docMk/>
      </pc:docMkLst>
      <pc:sldChg chg="delSp delAnim">
        <pc:chgData name="Dr. Nesrin R. Muafi" userId="S::drnesrin@mutah.edu.jo::f16d8992-28c9-474c-a98e-3e295194e5ac" providerId="AD" clId="Web-{DE2760A3-0CC4-428B-91E0-1D3CD8451F6D}" dt="2021-04-21T10:18:32.316" v="0"/>
        <pc:sldMkLst>
          <pc:docMk/>
          <pc:sldMk cId="588039530" sldId="337"/>
        </pc:sldMkLst>
        <pc:picChg chg="del">
          <ac:chgData name="Dr. Nesrin R. Muafi" userId="S::drnesrin@mutah.edu.jo::f16d8992-28c9-474c-a98e-3e295194e5ac" providerId="AD" clId="Web-{DE2760A3-0CC4-428B-91E0-1D3CD8451F6D}" dt="2021-04-21T10:18:32.316" v="0"/>
          <ac:picMkLst>
            <pc:docMk/>
            <pc:sldMk cId="588039530" sldId="337"/>
            <ac:picMk id="4" creationId="{DBFF4F55-EDB5-F647-A9FA-5B724EF9C63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BDC42-47E7-A84C-A880-603F6BB56395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3" csCatId="accent1" phldr="1"/>
      <dgm:spPr/>
    </dgm:pt>
    <dgm:pt modelId="{AD1B404A-3EA5-6B49-AC05-97BD91210074}">
      <dgm:prSet phldrT="[Text]"/>
      <dgm:spPr/>
      <dgm:t>
        <a:bodyPr/>
        <a:lstStyle/>
        <a:p>
          <a:r>
            <a:rPr lang="en-US"/>
            <a:t>DNA damage</a:t>
          </a:r>
        </a:p>
      </dgm:t>
    </dgm:pt>
    <dgm:pt modelId="{0A062D88-08B3-BA4B-A857-F2EDF525153D}" type="parTrans" cxnId="{98FF72E9-AAA2-D547-9099-0AC90F518167}">
      <dgm:prSet/>
      <dgm:spPr/>
      <dgm:t>
        <a:bodyPr/>
        <a:lstStyle/>
        <a:p>
          <a:endParaRPr lang="en-US"/>
        </a:p>
      </dgm:t>
    </dgm:pt>
    <dgm:pt modelId="{07E1F4E7-44EC-8246-8CAA-1110471D05AE}" type="sibTrans" cxnId="{98FF72E9-AAA2-D547-9099-0AC90F518167}">
      <dgm:prSet/>
      <dgm:spPr/>
      <dgm:t>
        <a:bodyPr/>
        <a:lstStyle/>
        <a:p>
          <a:endParaRPr lang="en-US"/>
        </a:p>
      </dgm:t>
    </dgm:pt>
    <dgm:pt modelId="{8DE29688-6247-4444-B606-7679786B0F3A}">
      <dgm:prSet phldrT="[Text]"/>
      <dgm:spPr/>
      <dgm:t>
        <a:bodyPr/>
        <a:lstStyle/>
        <a:p>
          <a:r>
            <a:rPr lang="en-US"/>
            <a:t>Repair enzymes</a:t>
          </a:r>
          <a:r>
            <a:rPr lang="en-US" baseline="0"/>
            <a:t> </a:t>
          </a:r>
          <a:endParaRPr lang="en-US"/>
        </a:p>
      </dgm:t>
    </dgm:pt>
    <dgm:pt modelId="{A36ADE6F-32D9-8146-87E7-960B248C2D1E}" type="parTrans" cxnId="{B3236069-EC37-FD44-96E4-DC5536196A75}">
      <dgm:prSet/>
      <dgm:spPr/>
      <dgm:t>
        <a:bodyPr/>
        <a:lstStyle/>
        <a:p>
          <a:endParaRPr lang="en-US"/>
        </a:p>
      </dgm:t>
    </dgm:pt>
    <dgm:pt modelId="{0EEFE66A-8C67-A743-B0A9-33D12AAEC0BA}" type="sibTrans" cxnId="{B3236069-EC37-FD44-96E4-DC5536196A75}">
      <dgm:prSet/>
      <dgm:spPr/>
      <dgm:t>
        <a:bodyPr/>
        <a:lstStyle/>
        <a:p>
          <a:endParaRPr lang="en-US"/>
        </a:p>
      </dgm:t>
    </dgm:pt>
    <dgm:pt modelId="{C4A423AA-5B15-3249-87A1-775E16CFF89A}">
      <dgm:prSet phldrT="[Text]"/>
      <dgm:spPr/>
      <dgm:t>
        <a:bodyPr/>
        <a:lstStyle/>
        <a:p>
          <a:r>
            <a:rPr lang="en-US"/>
            <a:t>Normal cells </a:t>
          </a:r>
        </a:p>
      </dgm:t>
    </dgm:pt>
    <dgm:pt modelId="{17571417-9ADA-4547-A8DA-35CE272B631B}" type="parTrans" cxnId="{83902F4F-7A43-A345-919C-B2D32691ECD4}">
      <dgm:prSet/>
      <dgm:spPr/>
      <dgm:t>
        <a:bodyPr/>
        <a:lstStyle/>
        <a:p>
          <a:endParaRPr lang="en-US"/>
        </a:p>
      </dgm:t>
    </dgm:pt>
    <dgm:pt modelId="{7DE51959-9F4C-674E-BB22-8CEC13E3B4CE}" type="sibTrans" cxnId="{83902F4F-7A43-A345-919C-B2D32691ECD4}">
      <dgm:prSet/>
      <dgm:spPr/>
      <dgm:t>
        <a:bodyPr/>
        <a:lstStyle/>
        <a:p>
          <a:endParaRPr lang="en-US"/>
        </a:p>
      </dgm:t>
    </dgm:pt>
    <dgm:pt modelId="{C8964236-D24C-9544-91A0-59F4F213413A}" type="pres">
      <dgm:prSet presAssocID="{4F5BDC42-47E7-A84C-A880-603F6BB56395}" presName="rootnode" presStyleCnt="0">
        <dgm:presLayoutVars>
          <dgm:chMax/>
          <dgm:chPref/>
          <dgm:dir/>
          <dgm:animLvl val="lvl"/>
        </dgm:presLayoutVars>
      </dgm:prSet>
      <dgm:spPr/>
    </dgm:pt>
    <dgm:pt modelId="{7253C677-298B-CA49-B9B7-293E513C40B2}" type="pres">
      <dgm:prSet presAssocID="{AD1B404A-3EA5-6B49-AC05-97BD91210074}" presName="composite" presStyleCnt="0"/>
      <dgm:spPr/>
    </dgm:pt>
    <dgm:pt modelId="{041DDEB1-A406-6340-A84D-825C831AE2F9}" type="pres">
      <dgm:prSet presAssocID="{AD1B404A-3EA5-6B49-AC05-97BD91210074}" presName="bentUpArrow1" presStyleLbl="alignImgPlace1" presStyleIdx="0" presStyleCnt="2"/>
      <dgm:spPr/>
    </dgm:pt>
    <dgm:pt modelId="{15893EE8-75A5-504B-96A5-7EC931ED36F6}" type="pres">
      <dgm:prSet presAssocID="{AD1B404A-3EA5-6B49-AC05-97BD9121007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AE9499D-2666-8A46-B623-A83627BE14A1}" type="pres">
      <dgm:prSet presAssocID="{AD1B404A-3EA5-6B49-AC05-97BD91210074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0DCB151-6601-B442-ACB1-42BE46014A61}" type="pres">
      <dgm:prSet presAssocID="{07E1F4E7-44EC-8246-8CAA-1110471D05AE}" presName="sibTrans" presStyleCnt="0"/>
      <dgm:spPr/>
    </dgm:pt>
    <dgm:pt modelId="{30D5D773-7721-174F-80D5-E4185F2985DB}" type="pres">
      <dgm:prSet presAssocID="{8DE29688-6247-4444-B606-7679786B0F3A}" presName="composite" presStyleCnt="0"/>
      <dgm:spPr/>
    </dgm:pt>
    <dgm:pt modelId="{6478CA51-BE05-1F47-B8C7-1F304F4D193C}" type="pres">
      <dgm:prSet presAssocID="{8DE29688-6247-4444-B606-7679786B0F3A}" presName="bentUpArrow1" presStyleLbl="alignImgPlace1" presStyleIdx="1" presStyleCnt="2"/>
      <dgm:spPr/>
    </dgm:pt>
    <dgm:pt modelId="{7ACD752D-6A4B-E34F-BED5-06B3C0AED718}" type="pres">
      <dgm:prSet presAssocID="{8DE29688-6247-4444-B606-7679786B0F3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F8C36398-03DD-2948-B46E-3CE9DBBE83CE}" type="pres">
      <dgm:prSet presAssocID="{8DE29688-6247-4444-B606-7679786B0F3A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5354B930-6323-B448-8390-8F3DBDBD757E}" type="pres">
      <dgm:prSet presAssocID="{0EEFE66A-8C67-A743-B0A9-33D12AAEC0BA}" presName="sibTrans" presStyleCnt="0"/>
      <dgm:spPr/>
    </dgm:pt>
    <dgm:pt modelId="{363A0639-C82A-F448-AB27-678F3383307B}" type="pres">
      <dgm:prSet presAssocID="{C4A423AA-5B15-3249-87A1-775E16CFF89A}" presName="composite" presStyleCnt="0"/>
      <dgm:spPr/>
    </dgm:pt>
    <dgm:pt modelId="{CABDAFFC-8E93-7841-AE50-33FC5F3392A7}" type="pres">
      <dgm:prSet presAssocID="{C4A423AA-5B15-3249-87A1-775E16CFF89A}" presName="ParentText" presStyleLbl="node1" presStyleIdx="2" presStyleCnt="3" custLinFactNeighborY="-456">
        <dgm:presLayoutVars>
          <dgm:chMax val="1"/>
          <dgm:chPref val="1"/>
          <dgm:bulletEnabled val="1"/>
        </dgm:presLayoutVars>
      </dgm:prSet>
      <dgm:spPr/>
    </dgm:pt>
  </dgm:ptLst>
  <dgm:cxnLst>
    <dgm:cxn modelId="{B3236069-EC37-FD44-96E4-DC5536196A75}" srcId="{4F5BDC42-47E7-A84C-A880-603F6BB56395}" destId="{8DE29688-6247-4444-B606-7679786B0F3A}" srcOrd="1" destOrd="0" parTransId="{A36ADE6F-32D9-8146-87E7-960B248C2D1E}" sibTransId="{0EEFE66A-8C67-A743-B0A9-33D12AAEC0BA}"/>
    <dgm:cxn modelId="{AD1ADE6C-1D3C-CA4D-BA5D-79E91B96E363}" type="presOf" srcId="{4F5BDC42-47E7-A84C-A880-603F6BB56395}" destId="{C8964236-D24C-9544-91A0-59F4F213413A}" srcOrd="0" destOrd="0" presId="urn:microsoft.com/office/officeart/2005/8/layout/StepDownProcess"/>
    <dgm:cxn modelId="{83902F4F-7A43-A345-919C-B2D32691ECD4}" srcId="{4F5BDC42-47E7-A84C-A880-603F6BB56395}" destId="{C4A423AA-5B15-3249-87A1-775E16CFF89A}" srcOrd="2" destOrd="0" parTransId="{17571417-9ADA-4547-A8DA-35CE272B631B}" sibTransId="{7DE51959-9F4C-674E-BB22-8CEC13E3B4CE}"/>
    <dgm:cxn modelId="{4C248170-FA65-1E43-AD16-987814F93119}" type="presOf" srcId="{C4A423AA-5B15-3249-87A1-775E16CFF89A}" destId="{CABDAFFC-8E93-7841-AE50-33FC5F3392A7}" srcOrd="0" destOrd="0" presId="urn:microsoft.com/office/officeart/2005/8/layout/StepDownProcess"/>
    <dgm:cxn modelId="{8443C358-9D0A-8B45-A5FB-B1BEC56CB396}" type="presOf" srcId="{AD1B404A-3EA5-6B49-AC05-97BD91210074}" destId="{15893EE8-75A5-504B-96A5-7EC931ED36F6}" srcOrd="0" destOrd="0" presId="urn:microsoft.com/office/officeart/2005/8/layout/StepDownProcess"/>
    <dgm:cxn modelId="{04E8C48E-B79E-BC4C-8565-38D1851EC7E2}" type="presOf" srcId="{8DE29688-6247-4444-B606-7679786B0F3A}" destId="{7ACD752D-6A4B-E34F-BED5-06B3C0AED718}" srcOrd="0" destOrd="0" presId="urn:microsoft.com/office/officeart/2005/8/layout/StepDownProcess"/>
    <dgm:cxn modelId="{98FF72E9-AAA2-D547-9099-0AC90F518167}" srcId="{4F5BDC42-47E7-A84C-A880-603F6BB56395}" destId="{AD1B404A-3EA5-6B49-AC05-97BD91210074}" srcOrd="0" destOrd="0" parTransId="{0A062D88-08B3-BA4B-A857-F2EDF525153D}" sibTransId="{07E1F4E7-44EC-8246-8CAA-1110471D05AE}"/>
    <dgm:cxn modelId="{A23DAE72-28D8-7A48-BAD6-94582526E0EA}" type="presParOf" srcId="{C8964236-D24C-9544-91A0-59F4F213413A}" destId="{7253C677-298B-CA49-B9B7-293E513C40B2}" srcOrd="0" destOrd="0" presId="urn:microsoft.com/office/officeart/2005/8/layout/StepDownProcess"/>
    <dgm:cxn modelId="{22ABC475-627B-8E43-8842-D7DB93D02596}" type="presParOf" srcId="{7253C677-298B-CA49-B9B7-293E513C40B2}" destId="{041DDEB1-A406-6340-A84D-825C831AE2F9}" srcOrd="0" destOrd="0" presId="urn:microsoft.com/office/officeart/2005/8/layout/StepDownProcess"/>
    <dgm:cxn modelId="{942B358B-141C-FA4B-A687-9B48752CAE27}" type="presParOf" srcId="{7253C677-298B-CA49-B9B7-293E513C40B2}" destId="{15893EE8-75A5-504B-96A5-7EC931ED36F6}" srcOrd="1" destOrd="0" presId="urn:microsoft.com/office/officeart/2005/8/layout/StepDownProcess"/>
    <dgm:cxn modelId="{AF2EE892-3A4B-2646-A994-1419018126AB}" type="presParOf" srcId="{7253C677-298B-CA49-B9B7-293E513C40B2}" destId="{EAE9499D-2666-8A46-B623-A83627BE14A1}" srcOrd="2" destOrd="0" presId="urn:microsoft.com/office/officeart/2005/8/layout/StepDownProcess"/>
    <dgm:cxn modelId="{C4B054AF-3467-BC44-BFAF-F2AF8A3CED21}" type="presParOf" srcId="{C8964236-D24C-9544-91A0-59F4F213413A}" destId="{10DCB151-6601-B442-ACB1-42BE46014A61}" srcOrd="1" destOrd="0" presId="urn:microsoft.com/office/officeart/2005/8/layout/StepDownProcess"/>
    <dgm:cxn modelId="{5B03EE0E-47D9-1C43-AD92-5D01F4D646E5}" type="presParOf" srcId="{C8964236-D24C-9544-91A0-59F4F213413A}" destId="{30D5D773-7721-174F-80D5-E4185F2985DB}" srcOrd="2" destOrd="0" presId="urn:microsoft.com/office/officeart/2005/8/layout/StepDownProcess"/>
    <dgm:cxn modelId="{611AD995-6C04-0947-99E1-5E7B5702DD5A}" type="presParOf" srcId="{30D5D773-7721-174F-80D5-E4185F2985DB}" destId="{6478CA51-BE05-1F47-B8C7-1F304F4D193C}" srcOrd="0" destOrd="0" presId="urn:microsoft.com/office/officeart/2005/8/layout/StepDownProcess"/>
    <dgm:cxn modelId="{2279A6BE-A651-3E41-B12A-F9BF569F9379}" type="presParOf" srcId="{30D5D773-7721-174F-80D5-E4185F2985DB}" destId="{7ACD752D-6A4B-E34F-BED5-06B3C0AED718}" srcOrd="1" destOrd="0" presId="urn:microsoft.com/office/officeart/2005/8/layout/StepDownProcess"/>
    <dgm:cxn modelId="{C2442704-CF2D-5C45-AF1E-976C450E3E17}" type="presParOf" srcId="{30D5D773-7721-174F-80D5-E4185F2985DB}" destId="{F8C36398-03DD-2948-B46E-3CE9DBBE83CE}" srcOrd="2" destOrd="0" presId="urn:microsoft.com/office/officeart/2005/8/layout/StepDownProcess"/>
    <dgm:cxn modelId="{5ECE9BDC-ECF9-5840-AB7C-0BE112048B11}" type="presParOf" srcId="{C8964236-D24C-9544-91A0-59F4F213413A}" destId="{5354B930-6323-B448-8390-8F3DBDBD757E}" srcOrd="3" destOrd="0" presId="urn:microsoft.com/office/officeart/2005/8/layout/StepDownProcess"/>
    <dgm:cxn modelId="{C0D37C98-F547-874F-ACA1-C81265071612}" type="presParOf" srcId="{C8964236-D24C-9544-91A0-59F4F213413A}" destId="{363A0639-C82A-F448-AB27-678F3383307B}" srcOrd="4" destOrd="0" presId="urn:microsoft.com/office/officeart/2005/8/layout/StepDownProcess"/>
    <dgm:cxn modelId="{8F313FE4-1DF8-6944-824D-0C483A4F9BC9}" type="presParOf" srcId="{363A0639-C82A-F448-AB27-678F3383307B}" destId="{CABDAFFC-8E93-7841-AE50-33FC5F3392A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5BDC42-47E7-A84C-A880-603F6BB56395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3_4" csCatId="accent3" phldr="1"/>
      <dgm:spPr/>
    </dgm:pt>
    <dgm:pt modelId="{AD1B404A-3EA5-6B49-AC05-97BD91210074}">
      <dgm:prSet phldrT="[Text]"/>
      <dgm:spPr/>
      <dgm:t>
        <a:bodyPr/>
        <a:lstStyle/>
        <a:p>
          <a:r>
            <a:rPr lang="en-US"/>
            <a:t>DNA damage</a:t>
          </a:r>
        </a:p>
      </dgm:t>
    </dgm:pt>
    <dgm:pt modelId="{0A062D88-08B3-BA4B-A857-F2EDF525153D}" type="parTrans" cxnId="{98FF72E9-AAA2-D547-9099-0AC90F518167}">
      <dgm:prSet/>
      <dgm:spPr/>
      <dgm:t>
        <a:bodyPr/>
        <a:lstStyle/>
        <a:p>
          <a:endParaRPr lang="en-US"/>
        </a:p>
      </dgm:t>
    </dgm:pt>
    <dgm:pt modelId="{07E1F4E7-44EC-8246-8CAA-1110471D05AE}" type="sibTrans" cxnId="{98FF72E9-AAA2-D547-9099-0AC90F518167}">
      <dgm:prSet/>
      <dgm:spPr/>
      <dgm:t>
        <a:bodyPr/>
        <a:lstStyle/>
        <a:p>
          <a:endParaRPr lang="en-US"/>
        </a:p>
      </dgm:t>
    </dgm:pt>
    <dgm:pt modelId="{8DE29688-6247-4444-B606-7679786B0F3A}">
      <dgm:prSet phldrT="[Text]"/>
      <dgm:spPr/>
      <dgm:t>
        <a:bodyPr/>
        <a:lstStyle/>
        <a:p>
          <a:r>
            <a:rPr lang="en-US"/>
            <a:t>Defective Repair systems</a:t>
          </a:r>
          <a:r>
            <a:rPr lang="en-US" baseline="0"/>
            <a:t> </a:t>
          </a:r>
          <a:endParaRPr lang="en-US"/>
        </a:p>
      </dgm:t>
    </dgm:pt>
    <dgm:pt modelId="{A36ADE6F-32D9-8146-87E7-960B248C2D1E}" type="parTrans" cxnId="{B3236069-EC37-FD44-96E4-DC5536196A75}">
      <dgm:prSet/>
      <dgm:spPr/>
      <dgm:t>
        <a:bodyPr/>
        <a:lstStyle/>
        <a:p>
          <a:endParaRPr lang="en-US"/>
        </a:p>
      </dgm:t>
    </dgm:pt>
    <dgm:pt modelId="{0EEFE66A-8C67-A743-B0A9-33D12AAEC0BA}" type="sibTrans" cxnId="{B3236069-EC37-FD44-96E4-DC5536196A75}">
      <dgm:prSet/>
      <dgm:spPr/>
      <dgm:t>
        <a:bodyPr/>
        <a:lstStyle/>
        <a:p>
          <a:endParaRPr lang="en-US"/>
        </a:p>
      </dgm:t>
    </dgm:pt>
    <dgm:pt modelId="{C4A423AA-5B15-3249-87A1-775E16CFF89A}">
      <dgm:prSet phldrT="[Text]"/>
      <dgm:spPr/>
      <dgm:t>
        <a:bodyPr/>
        <a:lstStyle/>
        <a:p>
          <a:r>
            <a:rPr lang="en-US"/>
            <a:t>Mutation</a:t>
          </a:r>
          <a:r>
            <a:rPr lang="en-US" baseline="0"/>
            <a:t> </a:t>
          </a:r>
          <a:endParaRPr lang="en-US"/>
        </a:p>
      </dgm:t>
    </dgm:pt>
    <dgm:pt modelId="{17571417-9ADA-4547-A8DA-35CE272B631B}" type="parTrans" cxnId="{83902F4F-7A43-A345-919C-B2D32691ECD4}">
      <dgm:prSet/>
      <dgm:spPr/>
      <dgm:t>
        <a:bodyPr/>
        <a:lstStyle/>
        <a:p>
          <a:endParaRPr lang="en-US"/>
        </a:p>
      </dgm:t>
    </dgm:pt>
    <dgm:pt modelId="{7DE51959-9F4C-674E-BB22-8CEC13E3B4CE}" type="sibTrans" cxnId="{83902F4F-7A43-A345-919C-B2D32691ECD4}">
      <dgm:prSet/>
      <dgm:spPr/>
      <dgm:t>
        <a:bodyPr/>
        <a:lstStyle/>
        <a:p>
          <a:endParaRPr lang="en-US"/>
        </a:p>
      </dgm:t>
    </dgm:pt>
    <dgm:pt modelId="{F3C947E5-60C3-7040-AAF1-BC31CF2683DB}">
      <dgm:prSet phldrT="[Text]"/>
      <dgm:spPr/>
      <dgm:t>
        <a:bodyPr/>
        <a:lstStyle/>
        <a:p>
          <a:r>
            <a:rPr lang="en-US"/>
            <a:t>Diseased cells </a:t>
          </a:r>
        </a:p>
      </dgm:t>
    </dgm:pt>
    <dgm:pt modelId="{463609DF-DE41-0843-8C05-D2A2FEF28C39}" type="parTrans" cxnId="{206278D1-86B1-FF49-B5E6-9A960E6BDCD3}">
      <dgm:prSet/>
      <dgm:spPr/>
      <dgm:t>
        <a:bodyPr/>
        <a:lstStyle/>
        <a:p>
          <a:endParaRPr lang="en-US"/>
        </a:p>
      </dgm:t>
    </dgm:pt>
    <dgm:pt modelId="{C8435E4B-24BB-BB4D-914C-6210114ACB78}" type="sibTrans" cxnId="{206278D1-86B1-FF49-B5E6-9A960E6BDCD3}">
      <dgm:prSet/>
      <dgm:spPr/>
      <dgm:t>
        <a:bodyPr/>
        <a:lstStyle/>
        <a:p>
          <a:endParaRPr lang="en-US"/>
        </a:p>
      </dgm:t>
    </dgm:pt>
    <dgm:pt modelId="{E98D1F08-5F2B-4C43-B6F9-16A2CFEC805D}" type="pres">
      <dgm:prSet presAssocID="{4F5BDC42-47E7-A84C-A880-603F6BB56395}" presName="rootnode" presStyleCnt="0">
        <dgm:presLayoutVars>
          <dgm:chMax/>
          <dgm:chPref/>
          <dgm:dir/>
          <dgm:animLvl val="lvl"/>
        </dgm:presLayoutVars>
      </dgm:prSet>
      <dgm:spPr/>
    </dgm:pt>
    <dgm:pt modelId="{41307B2A-B454-6645-AE95-5541557FBCAB}" type="pres">
      <dgm:prSet presAssocID="{AD1B404A-3EA5-6B49-AC05-97BD91210074}" presName="composite" presStyleCnt="0"/>
      <dgm:spPr/>
    </dgm:pt>
    <dgm:pt modelId="{DCDE3904-1791-C444-A74F-289810C6086B}" type="pres">
      <dgm:prSet presAssocID="{AD1B404A-3EA5-6B49-AC05-97BD91210074}" presName="bentUpArrow1" presStyleLbl="alignImgPlace1" presStyleIdx="0" presStyleCnt="3"/>
      <dgm:spPr/>
    </dgm:pt>
    <dgm:pt modelId="{65988AFB-F953-7D4C-A421-34364086CEA4}" type="pres">
      <dgm:prSet presAssocID="{AD1B404A-3EA5-6B49-AC05-97BD9121007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A3D48C43-2CCD-9D4A-B3DC-6CCA4BC79A9F}" type="pres">
      <dgm:prSet presAssocID="{AD1B404A-3EA5-6B49-AC05-97BD9121007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C37B0D4-D749-8345-9579-C2910E543EDC}" type="pres">
      <dgm:prSet presAssocID="{07E1F4E7-44EC-8246-8CAA-1110471D05AE}" presName="sibTrans" presStyleCnt="0"/>
      <dgm:spPr/>
    </dgm:pt>
    <dgm:pt modelId="{689F9ECB-40BD-B14D-8279-7F44C21A5A78}" type="pres">
      <dgm:prSet presAssocID="{8DE29688-6247-4444-B606-7679786B0F3A}" presName="composite" presStyleCnt="0"/>
      <dgm:spPr/>
    </dgm:pt>
    <dgm:pt modelId="{F13DD0F1-BD13-FC4C-97F3-F41002867DEF}" type="pres">
      <dgm:prSet presAssocID="{8DE29688-6247-4444-B606-7679786B0F3A}" presName="bentUpArrow1" presStyleLbl="alignImgPlace1" presStyleIdx="1" presStyleCnt="3"/>
      <dgm:spPr/>
    </dgm:pt>
    <dgm:pt modelId="{0E7F5522-53F8-BB44-9F1A-C274F250B2B2}" type="pres">
      <dgm:prSet presAssocID="{8DE29688-6247-4444-B606-7679786B0F3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54B1FFA7-D25E-584D-A248-88B8815CFE67}" type="pres">
      <dgm:prSet presAssocID="{8DE29688-6247-4444-B606-7679786B0F3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E8DBEDF-A557-9B47-9EBB-FCE596A327F4}" type="pres">
      <dgm:prSet presAssocID="{0EEFE66A-8C67-A743-B0A9-33D12AAEC0BA}" presName="sibTrans" presStyleCnt="0"/>
      <dgm:spPr/>
    </dgm:pt>
    <dgm:pt modelId="{2E76D9C0-F725-9144-A0B6-2B4C33927DE9}" type="pres">
      <dgm:prSet presAssocID="{C4A423AA-5B15-3249-87A1-775E16CFF89A}" presName="composite" presStyleCnt="0"/>
      <dgm:spPr/>
    </dgm:pt>
    <dgm:pt modelId="{F325125E-CD5C-1048-A46B-BFB56FA02EB0}" type="pres">
      <dgm:prSet presAssocID="{C4A423AA-5B15-3249-87A1-775E16CFF89A}" presName="bentUpArrow1" presStyleLbl="alignImgPlace1" presStyleIdx="2" presStyleCnt="3"/>
      <dgm:spPr/>
    </dgm:pt>
    <dgm:pt modelId="{76FBA25D-296C-A74E-86BB-564820301306}" type="pres">
      <dgm:prSet presAssocID="{C4A423AA-5B15-3249-87A1-775E16CFF89A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627F51E-5434-3D45-80C7-276999D11EE6}" type="pres">
      <dgm:prSet presAssocID="{C4A423AA-5B15-3249-87A1-775E16CFF89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B4A9F9D-FBC8-CE43-BA61-B92642193951}" type="pres">
      <dgm:prSet presAssocID="{7DE51959-9F4C-674E-BB22-8CEC13E3B4CE}" presName="sibTrans" presStyleCnt="0"/>
      <dgm:spPr/>
    </dgm:pt>
    <dgm:pt modelId="{56A9C344-F51B-A44E-B96E-1BD4063AA0F2}" type="pres">
      <dgm:prSet presAssocID="{F3C947E5-60C3-7040-AAF1-BC31CF2683DB}" presName="composite" presStyleCnt="0"/>
      <dgm:spPr/>
    </dgm:pt>
    <dgm:pt modelId="{A79C5871-F861-754E-BF6D-2AD7C6173F74}" type="pres">
      <dgm:prSet presAssocID="{F3C947E5-60C3-7040-AAF1-BC31CF2683D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01599A13-10CC-BB46-9C00-152E0C29A99F}" type="presOf" srcId="{C4A423AA-5B15-3249-87A1-775E16CFF89A}" destId="{76FBA25D-296C-A74E-86BB-564820301306}" srcOrd="0" destOrd="0" presId="urn:microsoft.com/office/officeart/2005/8/layout/StepDownProcess"/>
    <dgm:cxn modelId="{B9EE131A-5DC7-7647-B9E6-FDEFA3698D0F}" type="presOf" srcId="{F3C947E5-60C3-7040-AAF1-BC31CF2683DB}" destId="{A79C5871-F861-754E-BF6D-2AD7C6173F74}" srcOrd="0" destOrd="0" presId="urn:microsoft.com/office/officeart/2005/8/layout/StepDownProcess"/>
    <dgm:cxn modelId="{CADF4A29-4196-CB40-9351-C59671647A39}" type="presOf" srcId="{AD1B404A-3EA5-6B49-AC05-97BD91210074}" destId="{65988AFB-F953-7D4C-A421-34364086CEA4}" srcOrd="0" destOrd="0" presId="urn:microsoft.com/office/officeart/2005/8/layout/StepDownProcess"/>
    <dgm:cxn modelId="{B3236069-EC37-FD44-96E4-DC5536196A75}" srcId="{4F5BDC42-47E7-A84C-A880-603F6BB56395}" destId="{8DE29688-6247-4444-B606-7679786B0F3A}" srcOrd="1" destOrd="0" parTransId="{A36ADE6F-32D9-8146-87E7-960B248C2D1E}" sibTransId="{0EEFE66A-8C67-A743-B0A9-33D12AAEC0BA}"/>
    <dgm:cxn modelId="{83902F4F-7A43-A345-919C-B2D32691ECD4}" srcId="{4F5BDC42-47E7-A84C-A880-603F6BB56395}" destId="{C4A423AA-5B15-3249-87A1-775E16CFF89A}" srcOrd="2" destOrd="0" parTransId="{17571417-9ADA-4547-A8DA-35CE272B631B}" sibTransId="{7DE51959-9F4C-674E-BB22-8CEC13E3B4CE}"/>
    <dgm:cxn modelId="{57C1B476-4323-4348-98FB-C8C0402F4790}" type="presOf" srcId="{4F5BDC42-47E7-A84C-A880-603F6BB56395}" destId="{E98D1F08-5F2B-4C43-B6F9-16A2CFEC805D}" srcOrd="0" destOrd="0" presId="urn:microsoft.com/office/officeart/2005/8/layout/StepDownProcess"/>
    <dgm:cxn modelId="{9558FEB8-0078-E94A-A699-9331D4E3FB8A}" type="presOf" srcId="{8DE29688-6247-4444-B606-7679786B0F3A}" destId="{0E7F5522-53F8-BB44-9F1A-C274F250B2B2}" srcOrd="0" destOrd="0" presId="urn:microsoft.com/office/officeart/2005/8/layout/StepDownProcess"/>
    <dgm:cxn modelId="{206278D1-86B1-FF49-B5E6-9A960E6BDCD3}" srcId="{4F5BDC42-47E7-A84C-A880-603F6BB56395}" destId="{F3C947E5-60C3-7040-AAF1-BC31CF2683DB}" srcOrd="3" destOrd="0" parTransId="{463609DF-DE41-0843-8C05-D2A2FEF28C39}" sibTransId="{C8435E4B-24BB-BB4D-914C-6210114ACB78}"/>
    <dgm:cxn modelId="{98FF72E9-AAA2-D547-9099-0AC90F518167}" srcId="{4F5BDC42-47E7-A84C-A880-603F6BB56395}" destId="{AD1B404A-3EA5-6B49-AC05-97BD91210074}" srcOrd="0" destOrd="0" parTransId="{0A062D88-08B3-BA4B-A857-F2EDF525153D}" sibTransId="{07E1F4E7-44EC-8246-8CAA-1110471D05AE}"/>
    <dgm:cxn modelId="{EE7D2133-8940-D946-B110-F5C832E00C2E}" type="presParOf" srcId="{E98D1F08-5F2B-4C43-B6F9-16A2CFEC805D}" destId="{41307B2A-B454-6645-AE95-5541557FBCAB}" srcOrd="0" destOrd="0" presId="urn:microsoft.com/office/officeart/2005/8/layout/StepDownProcess"/>
    <dgm:cxn modelId="{465FFE6E-9276-BC42-ABFB-BC5425B3B22D}" type="presParOf" srcId="{41307B2A-B454-6645-AE95-5541557FBCAB}" destId="{DCDE3904-1791-C444-A74F-289810C6086B}" srcOrd="0" destOrd="0" presId="urn:microsoft.com/office/officeart/2005/8/layout/StepDownProcess"/>
    <dgm:cxn modelId="{129E2DA5-7C32-7D4B-BC59-C0690F21F35F}" type="presParOf" srcId="{41307B2A-B454-6645-AE95-5541557FBCAB}" destId="{65988AFB-F953-7D4C-A421-34364086CEA4}" srcOrd="1" destOrd="0" presId="urn:microsoft.com/office/officeart/2005/8/layout/StepDownProcess"/>
    <dgm:cxn modelId="{6E15C6E9-FDC0-9F45-A4C0-0E2211786728}" type="presParOf" srcId="{41307B2A-B454-6645-AE95-5541557FBCAB}" destId="{A3D48C43-2CCD-9D4A-B3DC-6CCA4BC79A9F}" srcOrd="2" destOrd="0" presId="urn:microsoft.com/office/officeart/2005/8/layout/StepDownProcess"/>
    <dgm:cxn modelId="{1D244184-630D-3245-8200-F7745CFE964E}" type="presParOf" srcId="{E98D1F08-5F2B-4C43-B6F9-16A2CFEC805D}" destId="{4C37B0D4-D749-8345-9579-C2910E543EDC}" srcOrd="1" destOrd="0" presId="urn:microsoft.com/office/officeart/2005/8/layout/StepDownProcess"/>
    <dgm:cxn modelId="{662F722A-7545-D742-907B-402FC566CBB4}" type="presParOf" srcId="{E98D1F08-5F2B-4C43-B6F9-16A2CFEC805D}" destId="{689F9ECB-40BD-B14D-8279-7F44C21A5A78}" srcOrd="2" destOrd="0" presId="urn:microsoft.com/office/officeart/2005/8/layout/StepDownProcess"/>
    <dgm:cxn modelId="{2675FD96-279F-E643-AA0C-943F2C63814B}" type="presParOf" srcId="{689F9ECB-40BD-B14D-8279-7F44C21A5A78}" destId="{F13DD0F1-BD13-FC4C-97F3-F41002867DEF}" srcOrd="0" destOrd="0" presId="urn:microsoft.com/office/officeart/2005/8/layout/StepDownProcess"/>
    <dgm:cxn modelId="{F3F6810E-F125-C748-8722-BC0D6E6E9540}" type="presParOf" srcId="{689F9ECB-40BD-B14D-8279-7F44C21A5A78}" destId="{0E7F5522-53F8-BB44-9F1A-C274F250B2B2}" srcOrd="1" destOrd="0" presId="urn:microsoft.com/office/officeart/2005/8/layout/StepDownProcess"/>
    <dgm:cxn modelId="{2CCBD961-BA45-FB49-A30A-89938D72BA98}" type="presParOf" srcId="{689F9ECB-40BD-B14D-8279-7F44C21A5A78}" destId="{54B1FFA7-D25E-584D-A248-88B8815CFE67}" srcOrd="2" destOrd="0" presId="urn:microsoft.com/office/officeart/2005/8/layout/StepDownProcess"/>
    <dgm:cxn modelId="{0E0C24C5-22AE-414C-BA56-D44FC6180F44}" type="presParOf" srcId="{E98D1F08-5F2B-4C43-B6F9-16A2CFEC805D}" destId="{FE8DBEDF-A557-9B47-9EBB-FCE596A327F4}" srcOrd="3" destOrd="0" presId="urn:microsoft.com/office/officeart/2005/8/layout/StepDownProcess"/>
    <dgm:cxn modelId="{562BD035-E081-EE49-8FC5-B4D12502BA35}" type="presParOf" srcId="{E98D1F08-5F2B-4C43-B6F9-16A2CFEC805D}" destId="{2E76D9C0-F725-9144-A0B6-2B4C33927DE9}" srcOrd="4" destOrd="0" presId="urn:microsoft.com/office/officeart/2005/8/layout/StepDownProcess"/>
    <dgm:cxn modelId="{1E88C734-27BD-1D48-96F0-5A434CD9BF68}" type="presParOf" srcId="{2E76D9C0-F725-9144-A0B6-2B4C33927DE9}" destId="{F325125E-CD5C-1048-A46B-BFB56FA02EB0}" srcOrd="0" destOrd="0" presId="urn:microsoft.com/office/officeart/2005/8/layout/StepDownProcess"/>
    <dgm:cxn modelId="{3EE7CF8E-CDD2-494B-8705-57E784E6DBD4}" type="presParOf" srcId="{2E76D9C0-F725-9144-A0B6-2B4C33927DE9}" destId="{76FBA25D-296C-A74E-86BB-564820301306}" srcOrd="1" destOrd="0" presId="urn:microsoft.com/office/officeart/2005/8/layout/StepDownProcess"/>
    <dgm:cxn modelId="{240110DF-EB10-E042-B068-F3CD598953C9}" type="presParOf" srcId="{2E76D9C0-F725-9144-A0B6-2B4C33927DE9}" destId="{6627F51E-5434-3D45-80C7-276999D11EE6}" srcOrd="2" destOrd="0" presId="urn:microsoft.com/office/officeart/2005/8/layout/StepDownProcess"/>
    <dgm:cxn modelId="{293F1E60-21C9-8E48-B38A-E8F7A06597C9}" type="presParOf" srcId="{E98D1F08-5F2B-4C43-B6F9-16A2CFEC805D}" destId="{5B4A9F9D-FBC8-CE43-BA61-B92642193951}" srcOrd="5" destOrd="0" presId="urn:microsoft.com/office/officeart/2005/8/layout/StepDownProcess"/>
    <dgm:cxn modelId="{1E930B63-BE2B-264D-BF6A-4C2FCF43135F}" type="presParOf" srcId="{E98D1F08-5F2B-4C43-B6F9-16A2CFEC805D}" destId="{56A9C344-F51B-A44E-B96E-1BD4063AA0F2}" srcOrd="6" destOrd="0" presId="urn:microsoft.com/office/officeart/2005/8/layout/StepDownProcess"/>
    <dgm:cxn modelId="{4BF31C2F-4ED6-2F45-89A0-FDB7972B4C40}" type="presParOf" srcId="{56A9C344-F51B-A44E-B96E-1BD4063AA0F2}" destId="{A79C5871-F861-754E-BF6D-2AD7C6173F7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0BE1D5-0589-1D4F-AD48-CDFCD8D3D72C}" type="doc">
      <dgm:prSet loTypeId="urn:microsoft.com/office/officeart/2005/8/layout/hierarchy6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9DB542-13B6-D247-8F44-0DA942931C2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b="0">
              <a:solidFill>
                <a:schemeClr val="tx1"/>
              </a:solidFill>
            </a:rPr>
            <a:t>Mutation </a:t>
          </a:r>
          <a:endParaRPr lang="en-US" sz="2400" b="0">
            <a:solidFill>
              <a:schemeClr val="tx1"/>
            </a:solidFill>
          </a:endParaRPr>
        </a:p>
      </dgm:t>
    </dgm:pt>
    <dgm:pt modelId="{6F51F783-33FA-8148-B536-D43B1DE67B5C}" type="parTrans" cxnId="{DDC123BC-7B78-2246-B066-3794CC3ADD4B}">
      <dgm:prSet/>
      <dgm:spPr/>
      <dgm:t>
        <a:bodyPr/>
        <a:lstStyle/>
        <a:p>
          <a:endParaRPr lang="en-US"/>
        </a:p>
      </dgm:t>
    </dgm:pt>
    <dgm:pt modelId="{E9F4E892-E42F-574E-9BA4-A3A6B414CCD9}" type="sibTrans" cxnId="{DDC123BC-7B78-2246-B066-3794CC3ADD4B}">
      <dgm:prSet/>
      <dgm:spPr/>
      <dgm:t>
        <a:bodyPr/>
        <a:lstStyle/>
        <a:p>
          <a:endParaRPr lang="en-US"/>
        </a:p>
      </dgm:t>
    </dgm:pt>
    <dgm:pt modelId="{5D8884E4-ECC7-484A-A959-41ACF06183E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Frameshift mutation</a:t>
          </a:r>
          <a:r>
            <a:rPr lang="en-US" baseline="0">
              <a:solidFill>
                <a:schemeClr val="tx1"/>
              </a:solidFill>
            </a:rPr>
            <a:t> </a:t>
          </a:r>
          <a:endParaRPr lang="en-US">
            <a:solidFill>
              <a:schemeClr val="tx1"/>
            </a:solidFill>
          </a:endParaRPr>
        </a:p>
      </dgm:t>
    </dgm:pt>
    <dgm:pt modelId="{9210E644-D764-D248-91BA-4FF34B534A37}" type="parTrans" cxnId="{FDABF630-932C-DD4E-83FC-1FC222F6298D}">
      <dgm:prSet/>
      <dgm:spPr/>
      <dgm:t>
        <a:bodyPr/>
        <a:lstStyle/>
        <a:p>
          <a:endParaRPr lang="en-US"/>
        </a:p>
      </dgm:t>
    </dgm:pt>
    <dgm:pt modelId="{4379589B-ABCD-8C4E-ABE4-99B211216ABB}" type="sibTrans" cxnId="{FDABF630-932C-DD4E-83FC-1FC222F6298D}">
      <dgm:prSet/>
      <dgm:spPr/>
      <dgm:t>
        <a:bodyPr/>
        <a:lstStyle/>
        <a:p>
          <a:endParaRPr lang="en-US"/>
        </a:p>
      </dgm:t>
    </dgm:pt>
    <dgm:pt modelId="{B778B6DA-2D18-074A-8DF4-39F013F23DFA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Insertion </a:t>
          </a:r>
        </a:p>
      </dgm:t>
    </dgm:pt>
    <dgm:pt modelId="{AE69D788-F713-094F-8633-CA2D3AC30A8F}" type="parTrans" cxnId="{15A3BD80-60EE-9E4C-B437-4A3BD554DAA6}">
      <dgm:prSet/>
      <dgm:spPr/>
      <dgm:t>
        <a:bodyPr/>
        <a:lstStyle/>
        <a:p>
          <a:endParaRPr lang="en-US"/>
        </a:p>
      </dgm:t>
    </dgm:pt>
    <dgm:pt modelId="{B757E096-91A5-C742-98F6-16BDF5379DBA}" type="sibTrans" cxnId="{15A3BD80-60EE-9E4C-B437-4A3BD554DAA6}">
      <dgm:prSet/>
      <dgm:spPr/>
      <dgm:t>
        <a:bodyPr/>
        <a:lstStyle/>
        <a:p>
          <a:endParaRPr lang="en-US"/>
        </a:p>
      </dgm:t>
    </dgm:pt>
    <dgm:pt modelId="{C609E4CB-C6C7-B84A-B7FD-A8615BFE59EE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Deletion </a:t>
          </a:r>
        </a:p>
      </dgm:t>
    </dgm:pt>
    <dgm:pt modelId="{364C00ED-245B-1B43-914B-FF61ACC15B1F}" type="parTrans" cxnId="{5D11621E-DCAD-B741-BC8A-51B1AB566765}">
      <dgm:prSet/>
      <dgm:spPr/>
      <dgm:t>
        <a:bodyPr/>
        <a:lstStyle/>
        <a:p>
          <a:endParaRPr lang="en-US"/>
        </a:p>
      </dgm:t>
    </dgm:pt>
    <dgm:pt modelId="{BFAEE016-49E9-7B47-B2A5-1060156BBC34}" type="sibTrans" cxnId="{5D11621E-DCAD-B741-BC8A-51B1AB566765}">
      <dgm:prSet/>
      <dgm:spPr/>
      <dgm:t>
        <a:bodyPr/>
        <a:lstStyle/>
        <a:p>
          <a:endParaRPr lang="en-US"/>
        </a:p>
      </dgm:t>
    </dgm:pt>
    <dgm:pt modelId="{E609E073-1AEB-C644-BCBA-67DD52FD73C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Point mutation </a:t>
          </a:r>
        </a:p>
      </dgm:t>
    </dgm:pt>
    <dgm:pt modelId="{E8A4C581-964D-8D49-A3B9-69D1606D0FFE}" type="parTrans" cxnId="{8BBE43D8-E7A8-B342-AAA6-FB4DCDAF4B42}">
      <dgm:prSet/>
      <dgm:spPr/>
      <dgm:t>
        <a:bodyPr/>
        <a:lstStyle/>
        <a:p>
          <a:endParaRPr lang="en-US"/>
        </a:p>
      </dgm:t>
    </dgm:pt>
    <dgm:pt modelId="{AD0BADF8-3999-FD45-9DAE-EE9C7C3FCC17}" type="sibTrans" cxnId="{8BBE43D8-E7A8-B342-AAA6-FB4DCDAF4B42}">
      <dgm:prSet/>
      <dgm:spPr/>
      <dgm:t>
        <a:bodyPr/>
        <a:lstStyle/>
        <a:p>
          <a:endParaRPr lang="en-US"/>
        </a:p>
      </dgm:t>
    </dgm:pt>
    <dgm:pt modelId="{927E6458-02FF-864E-9750-EECEC5B1F601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Substitution</a:t>
          </a:r>
          <a:r>
            <a:rPr lang="en-US" baseline="0">
              <a:solidFill>
                <a:schemeClr val="tx1"/>
              </a:solidFill>
            </a:rPr>
            <a:t> </a:t>
          </a:r>
          <a:endParaRPr lang="en-US">
            <a:solidFill>
              <a:schemeClr val="tx1"/>
            </a:solidFill>
          </a:endParaRPr>
        </a:p>
      </dgm:t>
    </dgm:pt>
    <dgm:pt modelId="{7AC1D21B-02D5-E24C-A4FD-1C752D815C8C}" type="parTrans" cxnId="{EF35915E-C8F5-D543-AF76-389357502990}">
      <dgm:prSet/>
      <dgm:spPr/>
      <dgm:t>
        <a:bodyPr/>
        <a:lstStyle/>
        <a:p>
          <a:endParaRPr lang="en-US"/>
        </a:p>
      </dgm:t>
    </dgm:pt>
    <dgm:pt modelId="{8FF1EB66-54A8-0B49-B25D-51EFF0990145}" type="sibTrans" cxnId="{EF35915E-C8F5-D543-AF76-389357502990}">
      <dgm:prSet/>
      <dgm:spPr/>
      <dgm:t>
        <a:bodyPr/>
        <a:lstStyle/>
        <a:p>
          <a:endParaRPr lang="en-US"/>
        </a:p>
      </dgm:t>
    </dgm:pt>
    <dgm:pt modelId="{10242351-E336-FE40-892A-799660C175B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Transition </a:t>
          </a:r>
        </a:p>
      </dgm:t>
    </dgm:pt>
    <dgm:pt modelId="{65FCE777-5F35-FD4D-818F-1811D09BE865}" type="parTrans" cxnId="{9AD2C19D-9F21-894D-8D01-1F283AF08B25}">
      <dgm:prSet/>
      <dgm:spPr/>
      <dgm:t>
        <a:bodyPr/>
        <a:lstStyle/>
        <a:p>
          <a:endParaRPr lang="en-US"/>
        </a:p>
      </dgm:t>
    </dgm:pt>
    <dgm:pt modelId="{74E0F8B6-CF8C-2741-BCCC-9B1C69982C9F}" type="sibTrans" cxnId="{9AD2C19D-9F21-894D-8D01-1F283AF08B25}">
      <dgm:prSet/>
      <dgm:spPr/>
      <dgm:t>
        <a:bodyPr/>
        <a:lstStyle/>
        <a:p>
          <a:endParaRPr lang="en-US"/>
        </a:p>
      </dgm:t>
    </dgm:pt>
    <dgm:pt modelId="{DFB39C11-5C8E-0E4D-8B0E-F9E470CD0AC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Transversion </a:t>
          </a:r>
        </a:p>
      </dgm:t>
    </dgm:pt>
    <dgm:pt modelId="{4B3ABE5A-6ACC-0141-ACB9-C92C62DD0204}" type="parTrans" cxnId="{01E7A766-C9F3-4441-BB76-34913E7DFA20}">
      <dgm:prSet/>
      <dgm:spPr/>
      <dgm:t>
        <a:bodyPr/>
        <a:lstStyle/>
        <a:p>
          <a:endParaRPr lang="en-US"/>
        </a:p>
      </dgm:t>
    </dgm:pt>
    <dgm:pt modelId="{7DF82EC7-C6AB-224F-9000-2B546CF8F0DB}" type="sibTrans" cxnId="{01E7A766-C9F3-4441-BB76-34913E7DFA20}">
      <dgm:prSet/>
      <dgm:spPr/>
      <dgm:t>
        <a:bodyPr/>
        <a:lstStyle/>
        <a:p>
          <a:endParaRPr lang="en-US"/>
        </a:p>
      </dgm:t>
    </dgm:pt>
    <dgm:pt modelId="{B45C8A35-7236-1049-9D91-91C922643E97}" type="pres">
      <dgm:prSet presAssocID="{260BE1D5-0589-1D4F-AD48-CDFCD8D3D72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A9964D-FA53-5644-9C18-45B6274E0D19}" type="pres">
      <dgm:prSet presAssocID="{260BE1D5-0589-1D4F-AD48-CDFCD8D3D72C}" presName="hierFlow" presStyleCnt="0"/>
      <dgm:spPr/>
    </dgm:pt>
    <dgm:pt modelId="{0A8B14CF-CFBB-5F41-A647-F792D4CF1DDE}" type="pres">
      <dgm:prSet presAssocID="{260BE1D5-0589-1D4F-AD48-CDFCD8D3D72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852FCF4-761E-174E-AE34-A6FD84F01B22}" type="pres">
      <dgm:prSet presAssocID="{419DB542-13B6-D247-8F44-0DA942931C2D}" presName="Name14" presStyleCnt="0"/>
      <dgm:spPr/>
    </dgm:pt>
    <dgm:pt modelId="{C6BE30E4-B7EF-7648-9497-B06EE47EFC6B}" type="pres">
      <dgm:prSet presAssocID="{419DB542-13B6-D247-8F44-0DA942931C2D}" presName="level1Shape" presStyleLbl="node0" presStyleIdx="0" presStyleCnt="1" custScaleX="128097">
        <dgm:presLayoutVars>
          <dgm:chPref val="3"/>
        </dgm:presLayoutVars>
      </dgm:prSet>
      <dgm:spPr/>
    </dgm:pt>
    <dgm:pt modelId="{88B935D0-3FBA-6242-A805-45EB10C23303}" type="pres">
      <dgm:prSet presAssocID="{419DB542-13B6-D247-8F44-0DA942931C2D}" presName="hierChild2" presStyleCnt="0"/>
      <dgm:spPr/>
    </dgm:pt>
    <dgm:pt modelId="{518492C8-A3B4-5B47-B0C7-6758D22354C9}" type="pres">
      <dgm:prSet presAssocID="{E8A4C581-964D-8D49-A3B9-69D1606D0FFE}" presName="Name19" presStyleLbl="parChTrans1D2" presStyleIdx="0" presStyleCnt="2"/>
      <dgm:spPr/>
    </dgm:pt>
    <dgm:pt modelId="{849D3DFB-6142-9B40-A3E9-769B70C4327F}" type="pres">
      <dgm:prSet presAssocID="{E609E073-1AEB-C644-BCBA-67DD52FD73CE}" presName="Name21" presStyleCnt="0"/>
      <dgm:spPr/>
    </dgm:pt>
    <dgm:pt modelId="{6957468A-F731-1D41-8F84-170C00A35A23}" type="pres">
      <dgm:prSet presAssocID="{E609E073-1AEB-C644-BCBA-67DD52FD73CE}" presName="level2Shape" presStyleLbl="node2" presStyleIdx="0" presStyleCnt="2"/>
      <dgm:spPr/>
    </dgm:pt>
    <dgm:pt modelId="{A5C74B12-A188-DC47-A349-2A76F067B992}" type="pres">
      <dgm:prSet presAssocID="{E609E073-1AEB-C644-BCBA-67DD52FD73CE}" presName="hierChild3" presStyleCnt="0"/>
      <dgm:spPr/>
    </dgm:pt>
    <dgm:pt modelId="{487E2B88-FB2B-2C43-B482-267189AD7AE6}" type="pres">
      <dgm:prSet presAssocID="{7AC1D21B-02D5-E24C-A4FD-1C752D815C8C}" presName="Name19" presStyleLbl="parChTrans1D3" presStyleIdx="0" presStyleCnt="3"/>
      <dgm:spPr/>
    </dgm:pt>
    <dgm:pt modelId="{E181CEA8-2A8D-DC41-B143-8D48C3FE899A}" type="pres">
      <dgm:prSet presAssocID="{927E6458-02FF-864E-9750-EECEC5B1F601}" presName="Name21" presStyleCnt="0"/>
      <dgm:spPr/>
    </dgm:pt>
    <dgm:pt modelId="{4C4781A7-439E-BF49-B0B1-341E0EE09DCA}" type="pres">
      <dgm:prSet presAssocID="{927E6458-02FF-864E-9750-EECEC5B1F601}" presName="level2Shape" presStyleLbl="node3" presStyleIdx="0" presStyleCnt="3"/>
      <dgm:spPr/>
    </dgm:pt>
    <dgm:pt modelId="{695C07ED-63EA-F645-806E-3D627730E1DD}" type="pres">
      <dgm:prSet presAssocID="{927E6458-02FF-864E-9750-EECEC5B1F601}" presName="hierChild3" presStyleCnt="0"/>
      <dgm:spPr/>
    </dgm:pt>
    <dgm:pt modelId="{F4C88841-1169-F649-8F5A-1A7081C35CF4}" type="pres">
      <dgm:prSet presAssocID="{65FCE777-5F35-FD4D-818F-1811D09BE865}" presName="Name19" presStyleLbl="parChTrans1D4" presStyleIdx="0" presStyleCnt="2"/>
      <dgm:spPr/>
    </dgm:pt>
    <dgm:pt modelId="{762C7DAA-D923-7246-84FA-707B4493DA7E}" type="pres">
      <dgm:prSet presAssocID="{10242351-E336-FE40-892A-799660C175B3}" presName="Name21" presStyleCnt="0"/>
      <dgm:spPr/>
    </dgm:pt>
    <dgm:pt modelId="{3F43C44F-DD51-B44B-9502-C9EC45D59F7A}" type="pres">
      <dgm:prSet presAssocID="{10242351-E336-FE40-892A-799660C175B3}" presName="level2Shape" presStyleLbl="node4" presStyleIdx="0" presStyleCnt="2"/>
      <dgm:spPr/>
    </dgm:pt>
    <dgm:pt modelId="{ED4D8618-BB4D-3D44-A894-B19ED8DB6685}" type="pres">
      <dgm:prSet presAssocID="{10242351-E336-FE40-892A-799660C175B3}" presName="hierChild3" presStyleCnt="0"/>
      <dgm:spPr/>
    </dgm:pt>
    <dgm:pt modelId="{F3ACFBF9-6A3C-AB42-A615-ABF82D117B07}" type="pres">
      <dgm:prSet presAssocID="{4B3ABE5A-6ACC-0141-ACB9-C92C62DD0204}" presName="Name19" presStyleLbl="parChTrans1D4" presStyleIdx="1" presStyleCnt="2"/>
      <dgm:spPr/>
    </dgm:pt>
    <dgm:pt modelId="{72C44993-9A88-7A4A-90EA-9632F67E8F01}" type="pres">
      <dgm:prSet presAssocID="{DFB39C11-5C8E-0E4D-8B0E-F9E470CD0AC1}" presName="Name21" presStyleCnt="0"/>
      <dgm:spPr/>
    </dgm:pt>
    <dgm:pt modelId="{8C1E6A4E-FD1B-0E40-93AD-6EF3A616654D}" type="pres">
      <dgm:prSet presAssocID="{DFB39C11-5C8E-0E4D-8B0E-F9E470CD0AC1}" presName="level2Shape" presStyleLbl="node4" presStyleIdx="1" presStyleCnt="2"/>
      <dgm:spPr/>
    </dgm:pt>
    <dgm:pt modelId="{682D31C6-98E0-D645-9387-3DBC5A1E743E}" type="pres">
      <dgm:prSet presAssocID="{DFB39C11-5C8E-0E4D-8B0E-F9E470CD0AC1}" presName="hierChild3" presStyleCnt="0"/>
      <dgm:spPr/>
    </dgm:pt>
    <dgm:pt modelId="{46A06537-E8DA-9343-B2D8-1839E5BA2F74}" type="pres">
      <dgm:prSet presAssocID="{9210E644-D764-D248-91BA-4FF34B534A37}" presName="Name19" presStyleLbl="parChTrans1D2" presStyleIdx="1" presStyleCnt="2"/>
      <dgm:spPr/>
    </dgm:pt>
    <dgm:pt modelId="{224C33E7-F2E5-4844-8B64-3396343DEFB3}" type="pres">
      <dgm:prSet presAssocID="{5D8884E4-ECC7-484A-A959-41ACF06183EE}" presName="Name21" presStyleCnt="0"/>
      <dgm:spPr/>
    </dgm:pt>
    <dgm:pt modelId="{74C30510-76CF-7049-8E92-6466BDFC921D}" type="pres">
      <dgm:prSet presAssocID="{5D8884E4-ECC7-484A-A959-41ACF06183EE}" presName="level2Shape" presStyleLbl="node2" presStyleIdx="1" presStyleCnt="2"/>
      <dgm:spPr/>
    </dgm:pt>
    <dgm:pt modelId="{3C033807-6743-BB4A-BD9C-AA41C3F5DA5F}" type="pres">
      <dgm:prSet presAssocID="{5D8884E4-ECC7-484A-A959-41ACF06183EE}" presName="hierChild3" presStyleCnt="0"/>
      <dgm:spPr/>
    </dgm:pt>
    <dgm:pt modelId="{9FC296A4-FCF2-4047-BA75-2BF83C396626}" type="pres">
      <dgm:prSet presAssocID="{AE69D788-F713-094F-8633-CA2D3AC30A8F}" presName="Name19" presStyleLbl="parChTrans1D3" presStyleIdx="1" presStyleCnt="3"/>
      <dgm:spPr/>
    </dgm:pt>
    <dgm:pt modelId="{B145F485-4EC0-C647-80E8-7AD6FC0FF1E3}" type="pres">
      <dgm:prSet presAssocID="{B778B6DA-2D18-074A-8DF4-39F013F23DFA}" presName="Name21" presStyleCnt="0"/>
      <dgm:spPr/>
    </dgm:pt>
    <dgm:pt modelId="{4A7C49A1-B42D-7040-AB8A-A47396D5AC94}" type="pres">
      <dgm:prSet presAssocID="{B778B6DA-2D18-074A-8DF4-39F013F23DFA}" presName="level2Shape" presStyleLbl="node3" presStyleIdx="1" presStyleCnt="3"/>
      <dgm:spPr/>
    </dgm:pt>
    <dgm:pt modelId="{7B20AE4F-8AA6-EC49-B714-7C34D27562BB}" type="pres">
      <dgm:prSet presAssocID="{B778B6DA-2D18-074A-8DF4-39F013F23DFA}" presName="hierChild3" presStyleCnt="0"/>
      <dgm:spPr/>
    </dgm:pt>
    <dgm:pt modelId="{F94B06D5-D27C-1B42-9407-C578B605C997}" type="pres">
      <dgm:prSet presAssocID="{364C00ED-245B-1B43-914B-FF61ACC15B1F}" presName="Name19" presStyleLbl="parChTrans1D3" presStyleIdx="2" presStyleCnt="3"/>
      <dgm:spPr/>
    </dgm:pt>
    <dgm:pt modelId="{1E3B4D83-E416-DB49-9440-56B1F4DC840B}" type="pres">
      <dgm:prSet presAssocID="{C609E4CB-C6C7-B84A-B7FD-A8615BFE59EE}" presName="Name21" presStyleCnt="0"/>
      <dgm:spPr/>
    </dgm:pt>
    <dgm:pt modelId="{DC306052-65C7-264B-B1A8-D18D8BD7F91D}" type="pres">
      <dgm:prSet presAssocID="{C609E4CB-C6C7-B84A-B7FD-A8615BFE59EE}" presName="level2Shape" presStyleLbl="node3" presStyleIdx="2" presStyleCnt="3"/>
      <dgm:spPr/>
    </dgm:pt>
    <dgm:pt modelId="{51CD6F04-E730-B742-941A-57FB8718A14D}" type="pres">
      <dgm:prSet presAssocID="{C609E4CB-C6C7-B84A-B7FD-A8615BFE59EE}" presName="hierChild3" presStyleCnt="0"/>
      <dgm:spPr/>
    </dgm:pt>
    <dgm:pt modelId="{C43D3B8D-7360-274C-9FF5-0044F1E8A8B0}" type="pres">
      <dgm:prSet presAssocID="{260BE1D5-0589-1D4F-AD48-CDFCD8D3D72C}" presName="bgShapesFlow" presStyleCnt="0"/>
      <dgm:spPr/>
    </dgm:pt>
  </dgm:ptLst>
  <dgm:cxnLst>
    <dgm:cxn modelId="{16D6C70B-A872-8B4C-9B73-31582ED652F9}" type="presOf" srcId="{927E6458-02FF-864E-9750-EECEC5B1F601}" destId="{4C4781A7-439E-BF49-B0B1-341E0EE09DCA}" srcOrd="0" destOrd="0" presId="urn:microsoft.com/office/officeart/2005/8/layout/hierarchy6"/>
    <dgm:cxn modelId="{5D11621E-DCAD-B741-BC8A-51B1AB566765}" srcId="{5D8884E4-ECC7-484A-A959-41ACF06183EE}" destId="{C609E4CB-C6C7-B84A-B7FD-A8615BFE59EE}" srcOrd="1" destOrd="0" parTransId="{364C00ED-245B-1B43-914B-FF61ACC15B1F}" sibTransId="{BFAEE016-49E9-7B47-B2A5-1060156BBC34}"/>
    <dgm:cxn modelId="{6CDCC726-BF2E-EC4C-A846-D3723F34E491}" type="presOf" srcId="{65FCE777-5F35-FD4D-818F-1811D09BE865}" destId="{F4C88841-1169-F649-8F5A-1A7081C35CF4}" srcOrd="0" destOrd="0" presId="urn:microsoft.com/office/officeart/2005/8/layout/hierarchy6"/>
    <dgm:cxn modelId="{6701382C-DECD-EE41-AD44-83F622D79751}" type="presOf" srcId="{260BE1D5-0589-1D4F-AD48-CDFCD8D3D72C}" destId="{B45C8A35-7236-1049-9D91-91C922643E97}" srcOrd="0" destOrd="0" presId="urn:microsoft.com/office/officeart/2005/8/layout/hierarchy6"/>
    <dgm:cxn modelId="{FDABF630-932C-DD4E-83FC-1FC222F6298D}" srcId="{419DB542-13B6-D247-8F44-0DA942931C2D}" destId="{5D8884E4-ECC7-484A-A959-41ACF06183EE}" srcOrd="1" destOrd="0" parTransId="{9210E644-D764-D248-91BA-4FF34B534A37}" sibTransId="{4379589B-ABCD-8C4E-ABE4-99B211216ABB}"/>
    <dgm:cxn modelId="{EF35915E-C8F5-D543-AF76-389357502990}" srcId="{E609E073-1AEB-C644-BCBA-67DD52FD73CE}" destId="{927E6458-02FF-864E-9750-EECEC5B1F601}" srcOrd="0" destOrd="0" parTransId="{7AC1D21B-02D5-E24C-A4FD-1C752D815C8C}" sibTransId="{8FF1EB66-54A8-0B49-B25D-51EFF0990145}"/>
    <dgm:cxn modelId="{01E7A766-C9F3-4441-BB76-34913E7DFA20}" srcId="{927E6458-02FF-864E-9750-EECEC5B1F601}" destId="{DFB39C11-5C8E-0E4D-8B0E-F9E470CD0AC1}" srcOrd="1" destOrd="0" parTransId="{4B3ABE5A-6ACC-0141-ACB9-C92C62DD0204}" sibTransId="{7DF82EC7-C6AB-224F-9000-2B546CF8F0DB}"/>
    <dgm:cxn modelId="{513E9E59-8C25-5444-8666-C02C4224D5EF}" type="presOf" srcId="{10242351-E336-FE40-892A-799660C175B3}" destId="{3F43C44F-DD51-B44B-9502-C9EC45D59F7A}" srcOrd="0" destOrd="0" presId="urn:microsoft.com/office/officeart/2005/8/layout/hierarchy6"/>
    <dgm:cxn modelId="{F493F059-5646-FE43-BAC7-51D8C2EF161B}" type="presOf" srcId="{DFB39C11-5C8E-0E4D-8B0E-F9E470CD0AC1}" destId="{8C1E6A4E-FD1B-0E40-93AD-6EF3A616654D}" srcOrd="0" destOrd="0" presId="urn:microsoft.com/office/officeart/2005/8/layout/hierarchy6"/>
    <dgm:cxn modelId="{15A3BD80-60EE-9E4C-B437-4A3BD554DAA6}" srcId="{5D8884E4-ECC7-484A-A959-41ACF06183EE}" destId="{B778B6DA-2D18-074A-8DF4-39F013F23DFA}" srcOrd="0" destOrd="0" parTransId="{AE69D788-F713-094F-8633-CA2D3AC30A8F}" sibTransId="{B757E096-91A5-C742-98F6-16BDF5379DBA}"/>
    <dgm:cxn modelId="{54EB2B94-A3DD-1747-81E2-7D9D09D1A450}" type="presOf" srcId="{C609E4CB-C6C7-B84A-B7FD-A8615BFE59EE}" destId="{DC306052-65C7-264B-B1A8-D18D8BD7F91D}" srcOrd="0" destOrd="0" presId="urn:microsoft.com/office/officeart/2005/8/layout/hierarchy6"/>
    <dgm:cxn modelId="{9AD2C19D-9F21-894D-8D01-1F283AF08B25}" srcId="{927E6458-02FF-864E-9750-EECEC5B1F601}" destId="{10242351-E336-FE40-892A-799660C175B3}" srcOrd="0" destOrd="0" parTransId="{65FCE777-5F35-FD4D-818F-1811D09BE865}" sibTransId="{74E0F8B6-CF8C-2741-BCCC-9B1C69982C9F}"/>
    <dgm:cxn modelId="{685DC29D-FEC9-ED4F-8349-25005D4074CA}" type="presOf" srcId="{7AC1D21B-02D5-E24C-A4FD-1C752D815C8C}" destId="{487E2B88-FB2B-2C43-B482-267189AD7AE6}" srcOrd="0" destOrd="0" presId="urn:microsoft.com/office/officeart/2005/8/layout/hierarchy6"/>
    <dgm:cxn modelId="{D13D29A9-5A8D-3F4C-A0ED-31AB6F4E2132}" type="presOf" srcId="{5D8884E4-ECC7-484A-A959-41ACF06183EE}" destId="{74C30510-76CF-7049-8E92-6466BDFC921D}" srcOrd="0" destOrd="0" presId="urn:microsoft.com/office/officeart/2005/8/layout/hierarchy6"/>
    <dgm:cxn modelId="{A038A5AC-29BF-A54B-BAE9-1E69F23B266D}" type="presOf" srcId="{9210E644-D764-D248-91BA-4FF34B534A37}" destId="{46A06537-E8DA-9343-B2D8-1839E5BA2F74}" srcOrd="0" destOrd="0" presId="urn:microsoft.com/office/officeart/2005/8/layout/hierarchy6"/>
    <dgm:cxn modelId="{5E6332B2-BDBF-574E-8F47-EE1FB37F49E1}" type="presOf" srcId="{4B3ABE5A-6ACC-0141-ACB9-C92C62DD0204}" destId="{F3ACFBF9-6A3C-AB42-A615-ABF82D117B07}" srcOrd="0" destOrd="0" presId="urn:microsoft.com/office/officeart/2005/8/layout/hierarchy6"/>
    <dgm:cxn modelId="{DDC123BC-7B78-2246-B066-3794CC3ADD4B}" srcId="{260BE1D5-0589-1D4F-AD48-CDFCD8D3D72C}" destId="{419DB542-13B6-D247-8F44-0DA942931C2D}" srcOrd="0" destOrd="0" parTransId="{6F51F783-33FA-8148-B536-D43B1DE67B5C}" sibTransId="{E9F4E892-E42F-574E-9BA4-A3A6B414CCD9}"/>
    <dgm:cxn modelId="{7482F7BC-54BB-6C45-8FF8-7E43D7A3B0D3}" type="presOf" srcId="{AE69D788-F713-094F-8633-CA2D3AC30A8F}" destId="{9FC296A4-FCF2-4047-BA75-2BF83C396626}" srcOrd="0" destOrd="0" presId="urn:microsoft.com/office/officeart/2005/8/layout/hierarchy6"/>
    <dgm:cxn modelId="{6D37FAC1-FCC7-9647-8C35-CE8F3969CBD4}" type="presOf" srcId="{E8A4C581-964D-8D49-A3B9-69D1606D0FFE}" destId="{518492C8-A3B4-5B47-B0C7-6758D22354C9}" srcOrd="0" destOrd="0" presId="urn:microsoft.com/office/officeart/2005/8/layout/hierarchy6"/>
    <dgm:cxn modelId="{FABBB8D3-91FF-F14F-9F51-10E8EDFD1C4C}" type="presOf" srcId="{B778B6DA-2D18-074A-8DF4-39F013F23DFA}" destId="{4A7C49A1-B42D-7040-AB8A-A47396D5AC94}" srcOrd="0" destOrd="0" presId="urn:microsoft.com/office/officeart/2005/8/layout/hierarchy6"/>
    <dgm:cxn modelId="{8BBE43D8-E7A8-B342-AAA6-FB4DCDAF4B42}" srcId="{419DB542-13B6-D247-8F44-0DA942931C2D}" destId="{E609E073-1AEB-C644-BCBA-67DD52FD73CE}" srcOrd="0" destOrd="0" parTransId="{E8A4C581-964D-8D49-A3B9-69D1606D0FFE}" sibTransId="{AD0BADF8-3999-FD45-9DAE-EE9C7C3FCC17}"/>
    <dgm:cxn modelId="{1352A9E1-91D4-4445-A96E-23637FE07F5A}" type="presOf" srcId="{419DB542-13B6-D247-8F44-0DA942931C2D}" destId="{C6BE30E4-B7EF-7648-9497-B06EE47EFC6B}" srcOrd="0" destOrd="0" presId="urn:microsoft.com/office/officeart/2005/8/layout/hierarchy6"/>
    <dgm:cxn modelId="{580760FD-46ED-F34B-B047-ADB14E8D65EE}" type="presOf" srcId="{E609E073-1AEB-C644-BCBA-67DD52FD73CE}" destId="{6957468A-F731-1D41-8F84-170C00A35A23}" srcOrd="0" destOrd="0" presId="urn:microsoft.com/office/officeart/2005/8/layout/hierarchy6"/>
    <dgm:cxn modelId="{121D71FF-508A-0D4E-AB2D-F9D00F958DA1}" type="presOf" srcId="{364C00ED-245B-1B43-914B-FF61ACC15B1F}" destId="{F94B06D5-D27C-1B42-9407-C578B605C997}" srcOrd="0" destOrd="0" presId="urn:microsoft.com/office/officeart/2005/8/layout/hierarchy6"/>
    <dgm:cxn modelId="{E56B292E-7628-9440-9E71-9D0356391E8F}" type="presParOf" srcId="{B45C8A35-7236-1049-9D91-91C922643E97}" destId="{12A9964D-FA53-5644-9C18-45B6274E0D19}" srcOrd="0" destOrd="0" presId="urn:microsoft.com/office/officeart/2005/8/layout/hierarchy6"/>
    <dgm:cxn modelId="{85F7042A-DFAE-5448-98FE-D0591408EC3B}" type="presParOf" srcId="{12A9964D-FA53-5644-9C18-45B6274E0D19}" destId="{0A8B14CF-CFBB-5F41-A647-F792D4CF1DDE}" srcOrd="0" destOrd="0" presId="urn:microsoft.com/office/officeart/2005/8/layout/hierarchy6"/>
    <dgm:cxn modelId="{8342905F-4FF1-1748-B27F-ACE7193A3D69}" type="presParOf" srcId="{0A8B14CF-CFBB-5F41-A647-F792D4CF1DDE}" destId="{4852FCF4-761E-174E-AE34-A6FD84F01B22}" srcOrd="0" destOrd="0" presId="urn:microsoft.com/office/officeart/2005/8/layout/hierarchy6"/>
    <dgm:cxn modelId="{00B5B1A1-1DCF-BA48-A13C-9DC70653AED7}" type="presParOf" srcId="{4852FCF4-761E-174E-AE34-A6FD84F01B22}" destId="{C6BE30E4-B7EF-7648-9497-B06EE47EFC6B}" srcOrd="0" destOrd="0" presId="urn:microsoft.com/office/officeart/2005/8/layout/hierarchy6"/>
    <dgm:cxn modelId="{E5543DBC-51DB-8146-B407-641FD9EE89FF}" type="presParOf" srcId="{4852FCF4-761E-174E-AE34-A6FD84F01B22}" destId="{88B935D0-3FBA-6242-A805-45EB10C23303}" srcOrd="1" destOrd="0" presId="urn:microsoft.com/office/officeart/2005/8/layout/hierarchy6"/>
    <dgm:cxn modelId="{B0EBB21F-6421-D14C-815F-4B078E0D1353}" type="presParOf" srcId="{88B935D0-3FBA-6242-A805-45EB10C23303}" destId="{518492C8-A3B4-5B47-B0C7-6758D22354C9}" srcOrd="0" destOrd="0" presId="urn:microsoft.com/office/officeart/2005/8/layout/hierarchy6"/>
    <dgm:cxn modelId="{4B8D64CD-3AE3-6D48-A70D-EDE6EB677066}" type="presParOf" srcId="{88B935D0-3FBA-6242-A805-45EB10C23303}" destId="{849D3DFB-6142-9B40-A3E9-769B70C4327F}" srcOrd="1" destOrd="0" presId="urn:microsoft.com/office/officeart/2005/8/layout/hierarchy6"/>
    <dgm:cxn modelId="{7BFDD312-E55F-BA41-9601-6400B842F01B}" type="presParOf" srcId="{849D3DFB-6142-9B40-A3E9-769B70C4327F}" destId="{6957468A-F731-1D41-8F84-170C00A35A23}" srcOrd="0" destOrd="0" presId="urn:microsoft.com/office/officeart/2005/8/layout/hierarchy6"/>
    <dgm:cxn modelId="{9B0B9EF8-159D-DA49-8305-835A60322B7E}" type="presParOf" srcId="{849D3DFB-6142-9B40-A3E9-769B70C4327F}" destId="{A5C74B12-A188-DC47-A349-2A76F067B992}" srcOrd="1" destOrd="0" presId="urn:microsoft.com/office/officeart/2005/8/layout/hierarchy6"/>
    <dgm:cxn modelId="{A7F921E6-1C3A-5348-98BC-77DFD7BF1000}" type="presParOf" srcId="{A5C74B12-A188-DC47-A349-2A76F067B992}" destId="{487E2B88-FB2B-2C43-B482-267189AD7AE6}" srcOrd="0" destOrd="0" presId="urn:microsoft.com/office/officeart/2005/8/layout/hierarchy6"/>
    <dgm:cxn modelId="{963684E4-1EE8-0D47-87D9-0C934C9909F1}" type="presParOf" srcId="{A5C74B12-A188-DC47-A349-2A76F067B992}" destId="{E181CEA8-2A8D-DC41-B143-8D48C3FE899A}" srcOrd="1" destOrd="0" presId="urn:microsoft.com/office/officeart/2005/8/layout/hierarchy6"/>
    <dgm:cxn modelId="{ECCADD92-FCDF-0040-89BC-3AE49A96DACE}" type="presParOf" srcId="{E181CEA8-2A8D-DC41-B143-8D48C3FE899A}" destId="{4C4781A7-439E-BF49-B0B1-341E0EE09DCA}" srcOrd="0" destOrd="0" presId="urn:microsoft.com/office/officeart/2005/8/layout/hierarchy6"/>
    <dgm:cxn modelId="{6B592EFE-2A3B-5545-80CC-FA0CC298020E}" type="presParOf" srcId="{E181CEA8-2A8D-DC41-B143-8D48C3FE899A}" destId="{695C07ED-63EA-F645-806E-3D627730E1DD}" srcOrd="1" destOrd="0" presId="urn:microsoft.com/office/officeart/2005/8/layout/hierarchy6"/>
    <dgm:cxn modelId="{37173348-0F6F-C449-AB25-FEE43E98AFF4}" type="presParOf" srcId="{695C07ED-63EA-F645-806E-3D627730E1DD}" destId="{F4C88841-1169-F649-8F5A-1A7081C35CF4}" srcOrd="0" destOrd="0" presId="urn:microsoft.com/office/officeart/2005/8/layout/hierarchy6"/>
    <dgm:cxn modelId="{D0054439-0793-A34A-9AFD-8C86CDD3A71A}" type="presParOf" srcId="{695C07ED-63EA-F645-806E-3D627730E1DD}" destId="{762C7DAA-D923-7246-84FA-707B4493DA7E}" srcOrd="1" destOrd="0" presId="urn:microsoft.com/office/officeart/2005/8/layout/hierarchy6"/>
    <dgm:cxn modelId="{DAD06972-731A-DB4F-9216-5B740E69FC3F}" type="presParOf" srcId="{762C7DAA-D923-7246-84FA-707B4493DA7E}" destId="{3F43C44F-DD51-B44B-9502-C9EC45D59F7A}" srcOrd="0" destOrd="0" presId="urn:microsoft.com/office/officeart/2005/8/layout/hierarchy6"/>
    <dgm:cxn modelId="{AC35CC51-6CCE-CA40-92E6-60D3FDF2037A}" type="presParOf" srcId="{762C7DAA-D923-7246-84FA-707B4493DA7E}" destId="{ED4D8618-BB4D-3D44-A894-B19ED8DB6685}" srcOrd="1" destOrd="0" presId="urn:microsoft.com/office/officeart/2005/8/layout/hierarchy6"/>
    <dgm:cxn modelId="{FA1DBEB3-546F-3149-A653-D27BEBDAEFE3}" type="presParOf" srcId="{695C07ED-63EA-F645-806E-3D627730E1DD}" destId="{F3ACFBF9-6A3C-AB42-A615-ABF82D117B07}" srcOrd="2" destOrd="0" presId="urn:microsoft.com/office/officeart/2005/8/layout/hierarchy6"/>
    <dgm:cxn modelId="{0D9CD1A8-5831-F643-A2B8-F53F803FC954}" type="presParOf" srcId="{695C07ED-63EA-F645-806E-3D627730E1DD}" destId="{72C44993-9A88-7A4A-90EA-9632F67E8F01}" srcOrd="3" destOrd="0" presId="urn:microsoft.com/office/officeart/2005/8/layout/hierarchy6"/>
    <dgm:cxn modelId="{C6B68337-8310-CD47-A948-49B7FF3D779A}" type="presParOf" srcId="{72C44993-9A88-7A4A-90EA-9632F67E8F01}" destId="{8C1E6A4E-FD1B-0E40-93AD-6EF3A616654D}" srcOrd="0" destOrd="0" presId="urn:microsoft.com/office/officeart/2005/8/layout/hierarchy6"/>
    <dgm:cxn modelId="{8F9B85AF-2A9A-574E-AFCE-0A475111F945}" type="presParOf" srcId="{72C44993-9A88-7A4A-90EA-9632F67E8F01}" destId="{682D31C6-98E0-D645-9387-3DBC5A1E743E}" srcOrd="1" destOrd="0" presId="urn:microsoft.com/office/officeart/2005/8/layout/hierarchy6"/>
    <dgm:cxn modelId="{3511A57E-94EA-2E45-9653-7B7ADF15FB75}" type="presParOf" srcId="{88B935D0-3FBA-6242-A805-45EB10C23303}" destId="{46A06537-E8DA-9343-B2D8-1839E5BA2F74}" srcOrd="2" destOrd="0" presId="urn:microsoft.com/office/officeart/2005/8/layout/hierarchy6"/>
    <dgm:cxn modelId="{054B3C64-2739-E34F-8BA8-DF63733ED743}" type="presParOf" srcId="{88B935D0-3FBA-6242-A805-45EB10C23303}" destId="{224C33E7-F2E5-4844-8B64-3396343DEFB3}" srcOrd="3" destOrd="0" presId="urn:microsoft.com/office/officeart/2005/8/layout/hierarchy6"/>
    <dgm:cxn modelId="{2CF1A11F-FBF1-DC4D-8ED5-A1CA6F5BE3B6}" type="presParOf" srcId="{224C33E7-F2E5-4844-8B64-3396343DEFB3}" destId="{74C30510-76CF-7049-8E92-6466BDFC921D}" srcOrd="0" destOrd="0" presId="urn:microsoft.com/office/officeart/2005/8/layout/hierarchy6"/>
    <dgm:cxn modelId="{734D9BEE-6041-FC42-8C86-B09BCB6A3F5D}" type="presParOf" srcId="{224C33E7-F2E5-4844-8B64-3396343DEFB3}" destId="{3C033807-6743-BB4A-BD9C-AA41C3F5DA5F}" srcOrd="1" destOrd="0" presId="urn:microsoft.com/office/officeart/2005/8/layout/hierarchy6"/>
    <dgm:cxn modelId="{B9F259F9-1D51-404A-8534-C8C6151AB5D2}" type="presParOf" srcId="{3C033807-6743-BB4A-BD9C-AA41C3F5DA5F}" destId="{9FC296A4-FCF2-4047-BA75-2BF83C396626}" srcOrd="0" destOrd="0" presId="urn:microsoft.com/office/officeart/2005/8/layout/hierarchy6"/>
    <dgm:cxn modelId="{035B0331-9142-3744-88AB-0356A20B7C38}" type="presParOf" srcId="{3C033807-6743-BB4A-BD9C-AA41C3F5DA5F}" destId="{B145F485-4EC0-C647-80E8-7AD6FC0FF1E3}" srcOrd="1" destOrd="0" presId="urn:microsoft.com/office/officeart/2005/8/layout/hierarchy6"/>
    <dgm:cxn modelId="{E3653754-D5AD-5D4F-8E9C-93196A37597F}" type="presParOf" srcId="{B145F485-4EC0-C647-80E8-7AD6FC0FF1E3}" destId="{4A7C49A1-B42D-7040-AB8A-A47396D5AC94}" srcOrd="0" destOrd="0" presId="urn:microsoft.com/office/officeart/2005/8/layout/hierarchy6"/>
    <dgm:cxn modelId="{96328FF8-8953-9645-A131-5B117C9451E1}" type="presParOf" srcId="{B145F485-4EC0-C647-80E8-7AD6FC0FF1E3}" destId="{7B20AE4F-8AA6-EC49-B714-7C34D27562BB}" srcOrd="1" destOrd="0" presId="urn:microsoft.com/office/officeart/2005/8/layout/hierarchy6"/>
    <dgm:cxn modelId="{451FBB0A-4718-F740-8259-1A73D4D7094C}" type="presParOf" srcId="{3C033807-6743-BB4A-BD9C-AA41C3F5DA5F}" destId="{F94B06D5-D27C-1B42-9407-C578B605C997}" srcOrd="2" destOrd="0" presId="urn:microsoft.com/office/officeart/2005/8/layout/hierarchy6"/>
    <dgm:cxn modelId="{375C54D1-F9A2-3646-A62F-62F9D9A27FF8}" type="presParOf" srcId="{3C033807-6743-BB4A-BD9C-AA41C3F5DA5F}" destId="{1E3B4D83-E416-DB49-9440-56B1F4DC840B}" srcOrd="3" destOrd="0" presId="urn:microsoft.com/office/officeart/2005/8/layout/hierarchy6"/>
    <dgm:cxn modelId="{BA362C9A-2B76-4D4B-8599-7072446AA500}" type="presParOf" srcId="{1E3B4D83-E416-DB49-9440-56B1F4DC840B}" destId="{DC306052-65C7-264B-B1A8-D18D8BD7F91D}" srcOrd="0" destOrd="0" presId="urn:microsoft.com/office/officeart/2005/8/layout/hierarchy6"/>
    <dgm:cxn modelId="{8100411A-69FB-6B4A-B4E3-96A5CB354BF0}" type="presParOf" srcId="{1E3B4D83-E416-DB49-9440-56B1F4DC840B}" destId="{51CD6F04-E730-B742-941A-57FB8718A14D}" srcOrd="1" destOrd="0" presId="urn:microsoft.com/office/officeart/2005/8/layout/hierarchy6"/>
    <dgm:cxn modelId="{17EC6F33-A9C0-104D-9D2A-1F1953B1D0DF}" type="presParOf" srcId="{B45C8A35-7236-1049-9D91-91C922643E97}" destId="{C43D3B8D-7360-274C-9FF5-0044F1E8A8B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0BE1D5-0589-1D4F-AD48-CDFCD8D3D72C}" type="doc">
      <dgm:prSet loTypeId="urn:microsoft.com/office/officeart/2005/8/layout/hierarchy6" loCatId="hierarchy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19DB542-13B6-D247-8F44-0DA942931C2D}">
      <dgm:prSet phldrT="[Text]" custT="1"/>
      <dgm:spPr/>
      <dgm:t>
        <a:bodyPr/>
        <a:lstStyle/>
        <a:p>
          <a:r>
            <a:rPr lang="en-US" sz="2800" b="0"/>
            <a:t>Point</a:t>
          </a:r>
          <a:r>
            <a:rPr lang="en-US" sz="2400" b="0"/>
            <a:t> </a:t>
          </a:r>
          <a:r>
            <a:rPr lang="en-US" sz="2800" b="0"/>
            <a:t>mutation</a:t>
          </a:r>
          <a:r>
            <a:rPr lang="en-US" sz="2400" b="0"/>
            <a:t> </a:t>
          </a:r>
        </a:p>
      </dgm:t>
    </dgm:pt>
    <dgm:pt modelId="{6F51F783-33FA-8148-B536-D43B1DE67B5C}" type="parTrans" cxnId="{DDC123BC-7B78-2246-B066-3794CC3ADD4B}">
      <dgm:prSet/>
      <dgm:spPr/>
      <dgm:t>
        <a:bodyPr/>
        <a:lstStyle/>
        <a:p>
          <a:endParaRPr lang="en-US"/>
        </a:p>
      </dgm:t>
    </dgm:pt>
    <dgm:pt modelId="{E9F4E892-E42F-574E-9BA4-A3A6B414CCD9}" type="sibTrans" cxnId="{DDC123BC-7B78-2246-B066-3794CC3ADD4B}">
      <dgm:prSet/>
      <dgm:spPr/>
      <dgm:t>
        <a:bodyPr/>
        <a:lstStyle/>
        <a:p>
          <a:endParaRPr lang="en-US"/>
        </a:p>
      </dgm:t>
    </dgm:pt>
    <dgm:pt modelId="{5D8884E4-ECC7-484A-A959-41ACF06183EE}">
      <dgm:prSet phldrT="[Text]" custT="1"/>
      <dgm:spPr/>
      <dgm:t>
        <a:bodyPr/>
        <a:lstStyle/>
        <a:p>
          <a:r>
            <a:rPr lang="en-US" sz="2400"/>
            <a:t>Silent</a:t>
          </a:r>
          <a:r>
            <a:rPr lang="en-US" sz="3000" baseline="0"/>
            <a:t> </a:t>
          </a:r>
          <a:endParaRPr lang="en-US" sz="3000"/>
        </a:p>
      </dgm:t>
    </dgm:pt>
    <dgm:pt modelId="{9210E644-D764-D248-91BA-4FF34B534A37}" type="parTrans" cxnId="{FDABF630-932C-DD4E-83FC-1FC222F6298D}">
      <dgm:prSet/>
      <dgm:spPr/>
      <dgm:t>
        <a:bodyPr/>
        <a:lstStyle/>
        <a:p>
          <a:endParaRPr lang="en-US"/>
        </a:p>
      </dgm:t>
    </dgm:pt>
    <dgm:pt modelId="{4379589B-ABCD-8C4E-ABE4-99B211216ABB}" type="sibTrans" cxnId="{FDABF630-932C-DD4E-83FC-1FC222F6298D}">
      <dgm:prSet/>
      <dgm:spPr/>
      <dgm:t>
        <a:bodyPr/>
        <a:lstStyle/>
        <a:p>
          <a:endParaRPr lang="en-US"/>
        </a:p>
      </dgm:t>
    </dgm:pt>
    <dgm:pt modelId="{E609E073-1AEB-C644-BCBA-67DD52FD73CE}">
      <dgm:prSet phldrT="[Text]" custT="1"/>
      <dgm:spPr/>
      <dgm:t>
        <a:bodyPr/>
        <a:lstStyle/>
        <a:p>
          <a:r>
            <a:rPr lang="en-US" sz="2400"/>
            <a:t>Nonsense</a:t>
          </a:r>
          <a:r>
            <a:rPr lang="en-US" sz="2000"/>
            <a:t> </a:t>
          </a:r>
          <a:endParaRPr lang="en-US" sz="1100"/>
        </a:p>
      </dgm:t>
    </dgm:pt>
    <dgm:pt modelId="{E8A4C581-964D-8D49-A3B9-69D1606D0FFE}" type="parTrans" cxnId="{8BBE43D8-E7A8-B342-AAA6-FB4DCDAF4B42}">
      <dgm:prSet/>
      <dgm:spPr/>
      <dgm:t>
        <a:bodyPr/>
        <a:lstStyle/>
        <a:p>
          <a:endParaRPr lang="en-US"/>
        </a:p>
      </dgm:t>
    </dgm:pt>
    <dgm:pt modelId="{AD0BADF8-3999-FD45-9DAE-EE9C7C3FCC17}" type="sibTrans" cxnId="{8BBE43D8-E7A8-B342-AAA6-FB4DCDAF4B42}">
      <dgm:prSet/>
      <dgm:spPr/>
      <dgm:t>
        <a:bodyPr/>
        <a:lstStyle/>
        <a:p>
          <a:endParaRPr lang="en-US"/>
        </a:p>
      </dgm:t>
    </dgm:pt>
    <dgm:pt modelId="{10242351-E336-FE40-892A-799660C175B3}">
      <dgm:prSet custT="1"/>
      <dgm:spPr/>
      <dgm:t>
        <a:bodyPr/>
        <a:lstStyle/>
        <a:p>
          <a:r>
            <a:rPr lang="en-US" sz="2400"/>
            <a:t>Missense</a:t>
          </a:r>
          <a:r>
            <a:rPr lang="en-US" sz="2600"/>
            <a:t> </a:t>
          </a:r>
        </a:p>
      </dgm:t>
    </dgm:pt>
    <dgm:pt modelId="{65FCE777-5F35-FD4D-818F-1811D09BE865}" type="parTrans" cxnId="{9AD2C19D-9F21-894D-8D01-1F283AF08B25}">
      <dgm:prSet/>
      <dgm:spPr/>
      <dgm:t>
        <a:bodyPr/>
        <a:lstStyle/>
        <a:p>
          <a:endParaRPr lang="en-US"/>
        </a:p>
      </dgm:t>
    </dgm:pt>
    <dgm:pt modelId="{74E0F8B6-CF8C-2741-BCCC-9B1C69982C9F}" type="sibTrans" cxnId="{9AD2C19D-9F21-894D-8D01-1F283AF08B25}">
      <dgm:prSet/>
      <dgm:spPr/>
      <dgm:t>
        <a:bodyPr/>
        <a:lstStyle/>
        <a:p>
          <a:endParaRPr lang="en-US"/>
        </a:p>
      </dgm:t>
    </dgm:pt>
    <dgm:pt modelId="{A7DF73EA-FFA4-FC45-A4E5-46626B09DEEF}">
      <dgm:prSet/>
      <dgm:spPr/>
      <dgm:t>
        <a:bodyPr/>
        <a:lstStyle/>
        <a:p>
          <a:r>
            <a:rPr lang="en-US"/>
            <a:t>Conservative </a:t>
          </a:r>
        </a:p>
      </dgm:t>
    </dgm:pt>
    <dgm:pt modelId="{DEE8AC04-3AC5-234E-A463-CA16542BA918}" type="parTrans" cxnId="{074B95F0-87E5-1345-979F-4E724BA81856}">
      <dgm:prSet/>
      <dgm:spPr/>
      <dgm:t>
        <a:bodyPr/>
        <a:lstStyle/>
        <a:p>
          <a:endParaRPr lang="en-US"/>
        </a:p>
      </dgm:t>
    </dgm:pt>
    <dgm:pt modelId="{6D6B28BA-E4E3-0447-9970-839FC74DE56F}" type="sibTrans" cxnId="{074B95F0-87E5-1345-979F-4E724BA81856}">
      <dgm:prSet/>
      <dgm:spPr/>
      <dgm:t>
        <a:bodyPr/>
        <a:lstStyle/>
        <a:p>
          <a:endParaRPr lang="en-US"/>
        </a:p>
      </dgm:t>
    </dgm:pt>
    <dgm:pt modelId="{57E25F78-0F74-B145-82F7-4A6F1346F64D}">
      <dgm:prSet/>
      <dgm:spPr/>
      <dgm:t>
        <a:bodyPr/>
        <a:lstStyle/>
        <a:p>
          <a:r>
            <a:rPr lang="en-US"/>
            <a:t>Non-conservative</a:t>
          </a:r>
          <a:r>
            <a:rPr lang="en-US" baseline="0"/>
            <a:t> </a:t>
          </a:r>
          <a:endParaRPr lang="en-US"/>
        </a:p>
      </dgm:t>
    </dgm:pt>
    <dgm:pt modelId="{B5D89728-E4AB-364C-98F9-9C29ADAE8FA7}" type="parTrans" cxnId="{11DFF1EB-B2F9-9745-B562-E58D860E9102}">
      <dgm:prSet/>
      <dgm:spPr/>
      <dgm:t>
        <a:bodyPr/>
        <a:lstStyle/>
        <a:p>
          <a:endParaRPr lang="en-US"/>
        </a:p>
      </dgm:t>
    </dgm:pt>
    <dgm:pt modelId="{2D38CD71-233A-C14C-9F95-A5CAEDD4D79F}" type="sibTrans" cxnId="{11DFF1EB-B2F9-9745-B562-E58D860E9102}">
      <dgm:prSet/>
      <dgm:spPr/>
      <dgm:t>
        <a:bodyPr/>
        <a:lstStyle/>
        <a:p>
          <a:endParaRPr lang="en-US"/>
        </a:p>
      </dgm:t>
    </dgm:pt>
    <dgm:pt modelId="{B45C8A35-7236-1049-9D91-91C922643E97}" type="pres">
      <dgm:prSet presAssocID="{260BE1D5-0589-1D4F-AD48-CDFCD8D3D72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A9964D-FA53-5644-9C18-45B6274E0D19}" type="pres">
      <dgm:prSet presAssocID="{260BE1D5-0589-1D4F-AD48-CDFCD8D3D72C}" presName="hierFlow" presStyleCnt="0"/>
      <dgm:spPr/>
    </dgm:pt>
    <dgm:pt modelId="{0A8B14CF-CFBB-5F41-A647-F792D4CF1DDE}" type="pres">
      <dgm:prSet presAssocID="{260BE1D5-0589-1D4F-AD48-CDFCD8D3D72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852FCF4-761E-174E-AE34-A6FD84F01B22}" type="pres">
      <dgm:prSet presAssocID="{419DB542-13B6-D247-8F44-0DA942931C2D}" presName="Name14" presStyleCnt="0"/>
      <dgm:spPr/>
    </dgm:pt>
    <dgm:pt modelId="{C6BE30E4-B7EF-7648-9497-B06EE47EFC6B}" type="pres">
      <dgm:prSet presAssocID="{419DB542-13B6-D247-8F44-0DA942931C2D}" presName="level1Shape" presStyleLbl="node0" presStyleIdx="0" presStyleCnt="1" custScaleX="172875" custLinFactNeighborY="-5262">
        <dgm:presLayoutVars>
          <dgm:chPref val="3"/>
        </dgm:presLayoutVars>
      </dgm:prSet>
      <dgm:spPr/>
    </dgm:pt>
    <dgm:pt modelId="{88B935D0-3FBA-6242-A805-45EB10C23303}" type="pres">
      <dgm:prSet presAssocID="{419DB542-13B6-D247-8F44-0DA942931C2D}" presName="hierChild2" presStyleCnt="0"/>
      <dgm:spPr/>
    </dgm:pt>
    <dgm:pt modelId="{518492C8-A3B4-5B47-B0C7-6758D22354C9}" type="pres">
      <dgm:prSet presAssocID="{E8A4C581-964D-8D49-A3B9-69D1606D0FFE}" presName="Name19" presStyleLbl="parChTrans1D2" presStyleIdx="0" presStyleCnt="3"/>
      <dgm:spPr/>
    </dgm:pt>
    <dgm:pt modelId="{849D3DFB-6142-9B40-A3E9-769B70C4327F}" type="pres">
      <dgm:prSet presAssocID="{E609E073-1AEB-C644-BCBA-67DD52FD73CE}" presName="Name21" presStyleCnt="0"/>
      <dgm:spPr/>
    </dgm:pt>
    <dgm:pt modelId="{6957468A-F731-1D41-8F84-170C00A35A23}" type="pres">
      <dgm:prSet presAssocID="{E609E073-1AEB-C644-BCBA-67DD52FD73CE}" presName="level2Shape" presStyleLbl="node2" presStyleIdx="0" presStyleCnt="3" custScaleX="123347"/>
      <dgm:spPr/>
    </dgm:pt>
    <dgm:pt modelId="{A5C74B12-A188-DC47-A349-2A76F067B992}" type="pres">
      <dgm:prSet presAssocID="{E609E073-1AEB-C644-BCBA-67DD52FD73CE}" presName="hierChild3" presStyleCnt="0"/>
      <dgm:spPr/>
    </dgm:pt>
    <dgm:pt modelId="{F4C88841-1169-F649-8F5A-1A7081C35CF4}" type="pres">
      <dgm:prSet presAssocID="{65FCE777-5F35-FD4D-818F-1811D09BE865}" presName="Name19" presStyleLbl="parChTrans1D2" presStyleIdx="1" presStyleCnt="3"/>
      <dgm:spPr/>
    </dgm:pt>
    <dgm:pt modelId="{762C7DAA-D923-7246-84FA-707B4493DA7E}" type="pres">
      <dgm:prSet presAssocID="{10242351-E336-FE40-892A-799660C175B3}" presName="Name21" presStyleCnt="0"/>
      <dgm:spPr/>
    </dgm:pt>
    <dgm:pt modelId="{3F43C44F-DD51-B44B-9502-C9EC45D59F7A}" type="pres">
      <dgm:prSet presAssocID="{10242351-E336-FE40-892A-799660C175B3}" presName="level2Shape" presStyleLbl="node2" presStyleIdx="1" presStyleCnt="3"/>
      <dgm:spPr/>
    </dgm:pt>
    <dgm:pt modelId="{ED4D8618-BB4D-3D44-A894-B19ED8DB6685}" type="pres">
      <dgm:prSet presAssocID="{10242351-E336-FE40-892A-799660C175B3}" presName="hierChild3" presStyleCnt="0"/>
      <dgm:spPr/>
    </dgm:pt>
    <dgm:pt modelId="{97951412-6372-6D49-AE75-02D95D0CEE32}" type="pres">
      <dgm:prSet presAssocID="{DEE8AC04-3AC5-234E-A463-CA16542BA918}" presName="Name19" presStyleLbl="parChTrans1D3" presStyleIdx="0" presStyleCnt="2"/>
      <dgm:spPr/>
    </dgm:pt>
    <dgm:pt modelId="{0F43B614-3A82-7148-A4F6-056F8CB18578}" type="pres">
      <dgm:prSet presAssocID="{A7DF73EA-FFA4-FC45-A4E5-46626B09DEEF}" presName="Name21" presStyleCnt="0"/>
      <dgm:spPr/>
    </dgm:pt>
    <dgm:pt modelId="{A6D3337A-9C40-6F44-A497-B5A348AC5B3F}" type="pres">
      <dgm:prSet presAssocID="{A7DF73EA-FFA4-FC45-A4E5-46626B09DEEF}" presName="level2Shape" presStyleLbl="node3" presStyleIdx="0" presStyleCnt="2"/>
      <dgm:spPr/>
    </dgm:pt>
    <dgm:pt modelId="{916E844D-DDF3-6649-B5F0-2B010BF98F42}" type="pres">
      <dgm:prSet presAssocID="{A7DF73EA-FFA4-FC45-A4E5-46626B09DEEF}" presName="hierChild3" presStyleCnt="0"/>
      <dgm:spPr/>
    </dgm:pt>
    <dgm:pt modelId="{DD7F9629-4960-A142-BBCE-65647ED53CC6}" type="pres">
      <dgm:prSet presAssocID="{B5D89728-E4AB-364C-98F9-9C29ADAE8FA7}" presName="Name19" presStyleLbl="parChTrans1D3" presStyleIdx="1" presStyleCnt="2"/>
      <dgm:spPr/>
    </dgm:pt>
    <dgm:pt modelId="{52FA0A1A-A4C4-5B46-9C8F-DAD72A4C00FF}" type="pres">
      <dgm:prSet presAssocID="{57E25F78-0F74-B145-82F7-4A6F1346F64D}" presName="Name21" presStyleCnt="0"/>
      <dgm:spPr/>
    </dgm:pt>
    <dgm:pt modelId="{47B751B2-F27F-7745-9AE9-B72EBA34A7DD}" type="pres">
      <dgm:prSet presAssocID="{57E25F78-0F74-B145-82F7-4A6F1346F64D}" presName="level2Shape" presStyleLbl="node3" presStyleIdx="1" presStyleCnt="2"/>
      <dgm:spPr/>
    </dgm:pt>
    <dgm:pt modelId="{4BC446BE-929F-134B-A881-F794CB63B812}" type="pres">
      <dgm:prSet presAssocID="{57E25F78-0F74-B145-82F7-4A6F1346F64D}" presName="hierChild3" presStyleCnt="0"/>
      <dgm:spPr/>
    </dgm:pt>
    <dgm:pt modelId="{46A06537-E8DA-9343-B2D8-1839E5BA2F74}" type="pres">
      <dgm:prSet presAssocID="{9210E644-D764-D248-91BA-4FF34B534A37}" presName="Name19" presStyleLbl="parChTrans1D2" presStyleIdx="2" presStyleCnt="3"/>
      <dgm:spPr/>
    </dgm:pt>
    <dgm:pt modelId="{224C33E7-F2E5-4844-8B64-3396343DEFB3}" type="pres">
      <dgm:prSet presAssocID="{5D8884E4-ECC7-484A-A959-41ACF06183EE}" presName="Name21" presStyleCnt="0"/>
      <dgm:spPr/>
    </dgm:pt>
    <dgm:pt modelId="{74C30510-76CF-7049-8E92-6466BDFC921D}" type="pres">
      <dgm:prSet presAssocID="{5D8884E4-ECC7-484A-A959-41ACF06183EE}" presName="level2Shape" presStyleLbl="node2" presStyleIdx="2" presStyleCnt="3"/>
      <dgm:spPr/>
    </dgm:pt>
    <dgm:pt modelId="{3C033807-6743-BB4A-BD9C-AA41C3F5DA5F}" type="pres">
      <dgm:prSet presAssocID="{5D8884E4-ECC7-484A-A959-41ACF06183EE}" presName="hierChild3" presStyleCnt="0"/>
      <dgm:spPr/>
    </dgm:pt>
    <dgm:pt modelId="{C43D3B8D-7360-274C-9FF5-0044F1E8A8B0}" type="pres">
      <dgm:prSet presAssocID="{260BE1D5-0589-1D4F-AD48-CDFCD8D3D72C}" presName="bgShapesFlow" presStyleCnt="0"/>
      <dgm:spPr/>
    </dgm:pt>
  </dgm:ptLst>
  <dgm:cxnLst>
    <dgm:cxn modelId="{62A2AE01-7CDA-7942-A899-32181E033E50}" type="presOf" srcId="{A7DF73EA-FFA4-FC45-A4E5-46626B09DEEF}" destId="{A6D3337A-9C40-6F44-A497-B5A348AC5B3F}" srcOrd="0" destOrd="0" presId="urn:microsoft.com/office/officeart/2005/8/layout/hierarchy6"/>
    <dgm:cxn modelId="{75DB2F06-6F4D-BD46-8B9D-24DD37D8A38C}" type="presOf" srcId="{E609E073-1AEB-C644-BCBA-67DD52FD73CE}" destId="{6957468A-F731-1D41-8F84-170C00A35A23}" srcOrd="0" destOrd="0" presId="urn:microsoft.com/office/officeart/2005/8/layout/hierarchy6"/>
    <dgm:cxn modelId="{B2241F1E-A264-1347-9DD4-FA6A9E92A84F}" type="presOf" srcId="{E8A4C581-964D-8D49-A3B9-69D1606D0FFE}" destId="{518492C8-A3B4-5B47-B0C7-6758D22354C9}" srcOrd="0" destOrd="0" presId="urn:microsoft.com/office/officeart/2005/8/layout/hierarchy6"/>
    <dgm:cxn modelId="{FDABF630-932C-DD4E-83FC-1FC222F6298D}" srcId="{419DB542-13B6-D247-8F44-0DA942931C2D}" destId="{5D8884E4-ECC7-484A-A959-41ACF06183EE}" srcOrd="2" destOrd="0" parTransId="{9210E644-D764-D248-91BA-4FF34B534A37}" sibTransId="{4379589B-ABCD-8C4E-ABE4-99B211216ABB}"/>
    <dgm:cxn modelId="{BE6EB53F-5BD3-EC4B-AAD9-6832AFD4430C}" type="presOf" srcId="{10242351-E336-FE40-892A-799660C175B3}" destId="{3F43C44F-DD51-B44B-9502-C9EC45D59F7A}" srcOrd="0" destOrd="0" presId="urn:microsoft.com/office/officeart/2005/8/layout/hierarchy6"/>
    <dgm:cxn modelId="{B4B28242-7ABA-4E41-83D1-6F0E90B09C14}" type="presOf" srcId="{57E25F78-0F74-B145-82F7-4A6F1346F64D}" destId="{47B751B2-F27F-7745-9AE9-B72EBA34A7DD}" srcOrd="0" destOrd="0" presId="urn:microsoft.com/office/officeart/2005/8/layout/hierarchy6"/>
    <dgm:cxn modelId="{855CAA7A-E533-9C47-A89A-06572381A7A1}" type="presOf" srcId="{419DB542-13B6-D247-8F44-0DA942931C2D}" destId="{C6BE30E4-B7EF-7648-9497-B06EE47EFC6B}" srcOrd="0" destOrd="0" presId="urn:microsoft.com/office/officeart/2005/8/layout/hierarchy6"/>
    <dgm:cxn modelId="{82F26580-F4DC-D649-A2F0-11EF790570C3}" type="presOf" srcId="{5D8884E4-ECC7-484A-A959-41ACF06183EE}" destId="{74C30510-76CF-7049-8E92-6466BDFC921D}" srcOrd="0" destOrd="0" presId="urn:microsoft.com/office/officeart/2005/8/layout/hierarchy6"/>
    <dgm:cxn modelId="{B376C486-5E06-9140-829C-4E48AD4B9A0B}" type="presOf" srcId="{DEE8AC04-3AC5-234E-A463-CA16542BA918}" destId="{97951412-6372-6D49-AE75-02D95D0CEE32}" srcOrd="0" destOrd="0" presId="urn:microsoft.com/office/officeart/2005/8/layout/hierarchy6"/>
    <dgm:cxn modelId="{126F9B9B-D79F-5A48-A9CD-F3F617989DBC}" type="presOf" srcId="{B5D89728-E4AB-364C-98F9-9C29ADAE8FA7}" destId="{DD7F9629-4960-A142-BBCE-65647ED53CC6}" srcOrd="0" destOrd="0" presId="urn:microsoft.com/office/officeart/2005/8/layout/hierarchy6"/>
    <dgm:cxn modelId="{9AD2C19D-9F21-894D-8D01-1F283AF08B25}" srcId="{419DB542-13B6-D247-8F44-0DA942931C2D}" destId="{10242351-E336-FE40-892A-799660C175B3}" srcOrd="1" destOrd="0" parTransId="{65FCE777-5F35-FD4D-818F-1811D09BE865}" sibTransId="{74E0F8B6-CF8C-2741-BCCC-9B1C69982C9F}"/>
    <dgm:cxn modelId="{6F0F7C9E-6D97-7745-9FFB-F5642E0D74DA}" type="presOf" srcId="{9210E644-D764-D248-91BA-4FF34B534A37}" destId="{46A06537-E8DA-9343-B2D8-1839E5BA2F74}" srcOrd="0" destOrd="0" presId="urn:microsoft.com/office/officeart/2005/8/layout/hierarchy6"/>
    <dgm:cxn modelId="{DDC123BC-7B78-2246-B066-3794CC3ADD4B}" srcId="{260BE1D5-0589-1D4F-AD48-CDFCD8D3D72C}" destId="{419DB542-13B6-D247-8F44-0DA942931C2D}" srcOrd="0" destOrd="0" parTransId="{6F51F783-33FA-8148-B536-D43B1DE67B5C}" sibTransId="{E9F4E892-E42F-574E-9BA4-A3A6B414CCD9}"/>
    <dgm:cxn modelId="{380A7BBE-5EFC-D14E-B881-9402B48491AE}" type="presOf" srcId="{65FCE777-5F35-FD4D-818F-1811D09BE865}" destId="{F4C88841-1169-F649-8F5A-1A7081C35CF4}" srcOrd="0" destOrd="0" presId="urn:microsoft.com/office/officeart/2005/8/layout/hierarchy6"/>
    <dgm:cxn modelId="{F4F132C2-6AC5-2A44-92D3-6912BDEDA3EB}" type="presOf" srcId="{260BE1D5-0589-1D4F-AD48-CDFCD8D3D72C}" destId="{B45C8A35-7236-1049-9D91-91C922643E97}" srcOrd="0" destOrd="0" presId="urn:microsoft.com/office/officeart/2005/8/layout/hierarchy6"/>
    <dgm:cxn modelId="{8BBE43D8-E7A8-B342-AAA6-FB4DCDAF4B42}" srcId="{419DB542-13B6-D247-8F44-0DA942931C2D}" destId="{E609E073-1AEB-C644-BCBA-67DD52FD73CE}" srcOrd="0" destOrd="0" parTransId="{E8A4C581-964D-8D49-A3B9-69D1606D0FFE}" sibTransId="{AD0BADF8-3999-FD45-9DAE-EE9C7C3FCC17}"/>
    <dgm:cxn modelId="{11DFF1EB-B2F9-9745-B562-E58D860E9102}" srcId="{10242351-E336-FE40-892A-799660C175B3}" destId="{57E25F78-0F74-B145-82F7-4A6F1346F64D}" srcOrd="1" destOrd="0" parTransId="{B5D89728-E4AB-364C-98F9-9C29ADAE8FA7}" sibTransId="{2D38CD71-233A-C14C-9F95-A5CAEDD4D79F}"/>
    <dgm:cxn modelId="{074B95F0-87E5-1345-979F-4E724BA81856}" srcId="{10242351-E336-FE40-892A-799660C175B3}" destId="{A7DF73EA-FFA4-FC45-A4E5-46626B09DEEF}" srcOrd="0" destOrd="0" parTransId="{DEE8AC04-3AC5-234E-A463-CA16542BA918}" sibTransId="{6D6B28BA-E4E3-0447-9970-839FC74DE56F}"/>
    <dgm:cxn modelId="{5821B456-0DC7-0F4F-A763-78DCF6652693}" type="presParOf" srcId="{B45C8A35-7236-1049-9D91-91C922643E97}" destId="{12A9964D-FA53-5644-9C18-45B6274E0D19}" srcOrd="0" destOrd="0" presId="urn:microsoft.com/office/officeart/2005/8/layout/hierarchy6"/>
    <dgm:cxn modelId="{54091B72-E67D-D346-8AD5-7F41D72F70BE}" type="presParOf" srcId="{12A9964D-FA53-5644-9C18-45B6274E0D19}" destId="{0A8B14CF-CFBB-5F41-A647-F792D4CF1DDE}" srcOrd="0" destOrd="0" presId="urn:microsoft.com/office/officeart/2005/8/layout/hierarchy6"/>
    <dgm:cxn modelId="{1439121E-ED89-0840-93A1-7AA73F8C5A64}" type="presParOf" srcId="{0A8B14CF-CFBB-5F41-A647-F792D4CF1DDE}" destId="{4852FCF4-761E-174E-AE34-A6FD84F01B22}" srcOrd="0" destOrd="0" presId="urn:microsoft.com/office/officeart/2005/8/layout/hierarchy6"/>
    <dgm:cxn modelId="{4414C3B6-89AA-EC4A-9CB3-5A865794B547}" type="presParOf" srcId="{4852FCF4-761E-174E-AE34-A6FD84F01B22}" destId="{C6BE30E4-B7EF-7648-9497-B06EE47EFC6B}" srcOrd="0" destOrd="0" presId="urn:microsoft.com/office/officeart/2005/8/layout/hierarchy6"/>
    <dgm:cxn modelId="{EC3415F3-A9F7-9443-935B-DF4BAFED17A3}" type="presParOf" srcId="{4852FCF4-761E-174E-AE34-A6FD84F01B22}" destId="{88B935D0-3FBA-6242-A805-45EB10C23303}" srcOrd="1" destOrd="0" presId="urn:microsoft.com/office/officeart/2005/8/layout/hierarchy6"/>
    <dgm:cxn modelId="{C8997CCB-DBAC-C049-9604-3FC65AE653F5}" type="presParOf" srcId="{88B935D0-3FBA-6242-A805-45EB10C23303}" destId="{518492C8-A3B4-5B47-B0C7-6758D22354C9}" srcOrd="0" destOrd="0" presId="urn:microsoft.com/office/officeart/2005/8/layout/hierarchy6"/>
    <dgm:cxn modelId="{990E6C19-EC51-2D4B-AD6B-91DCF539AE99}" type="presParOf" srcId="{88B935D0-3FBA-6242-A805-45EB10C23303}" destId="{849D3DFB-6142-9B40-A3E9-769B70C4327F}" srcOrd="1" destOrd="0" presId="urn:microsoft.com/office/officeart/2005/8/layout/hierarchy6"/>
    <dgm:cxn modelId="{BD6EAE49-DABC-3044-8D51-C202A512C371}" type="presParOf" srcId="{849D3DFB-6142-9B40-A3E9-769B70C4327F}" destId="{6957468A-F731-1D41-8F84-170C00A35A23}" srcOrd="0" destOrd="0" presId="urn:microsoft.com/office/officeart/2005/8/layout/hierarchy6"/>
    <dgm:cxn modelId="{BFFB3D87-894D-1441-9ADB-F8AAAF759204}" type="presParOf" srcId="{849D3DFB-6142-9B40-A3E9-769B70C4327F}" destId="{A5C74B12-A188-DC47-A349-2A76F067B992}" srcOrd="1" destOrd="0" presId="urn:microsoft.com/office/officeart/2005/8/layout/hierarchy6"/>
    <dgm:cxn modelId="{59D686EC-9E65-C248-8245-BB6CC5E9CD50}" type="presParOf" srcId="{88B935D0-3FBA-6242-A805-45EB10C23303}" destId="{F4C88841-1169-F649-8F5A-1A7081C35CF4}" srcOrd="2" destOrd="0" presId="urn:microsoft.com/office/officeart/2005/8/layout/hierarchy6"/>
    <dgm:cxn modelId="{D16E0B8A-D325-5D47-ABF1-DD4E79D29F06}" type="presParOf" srcId="{88B935D0-3FBA-6242-A805-45EB10C23303}" destId="{762C7DAA-D923-7246-84FA-707B4493DA7E}" srcOrd="3" destOrd="0" presId="urn:microsoft.com/office/officeart/2005/8/layout/hierarchy6"/>
    <dgm:cxn modelId="{2781A901-0A9D-8141-BACD-0CD48F78F88A}" type="presParOf" srcId="{762C7DAA-D923-7246-84FA-707B4493DA7E}" destId="{3F43C44F-DD51-B44B-9502-C9EC45D59F7A}" srcOrd="0" destOrd="0" presId="urn:microsoft.com/office/officeart/2005/8/layout/hierarchy6"/>
    <dgm:cxn modelId="{57BBF441-9B1E-C645-B289-BF43E3724BFE}" type="presParOf" srcId="{762C7DAA-D923-7246-84FA-707B4493DA7E}" destId="{ED4D8618-BB4D-3D44-A894-B19ED8DB6685}" srcOrd="1" destOrd="0" presId="urn:microsoft.com/office/officeart/2005/8/layout/hierarchy6"/>
    <dgm:cxn modelId="{9BABB11E-8D2C-E948-95A4-DE5F5A933C00}" type="presParOf" srcId="{ED4D8618-BB4D-3D44-A894-B19ED8DB6685}" destId="{97951412-6372-6D49-AE75-02D95D0CEE32}" srcOrd="0" destOrd="0" presId="urn:microsoft.com/office/officeart/2005/8/layout/hierarchy6"/>
    <dgm:cxn modelId="{532878A2-91C9-A44C-A85C-9E57815004B9}" type="presParOf" srcId="{ED4D8618-BB4D-3D44-A894-B19ED8DB6685}" destId="{0F43B614-3A82-7148-A4F6-056F8CB18578}" srcOrd="1" destOrd="0" presId="urn:microsoft.com/office/officeart/2005/8/layout/hierarchy6"/>
    <dgm:cxn modelId="{CF0C4321-ADD1-C445-86D9-C7F9B20BBD3D}" type="presParOf" srcId="{0F43B614-3A82-7148-A4F6-056F8CB18578}" destId="{A6D3337A-9C40-6F44-A497-B5A348AC5B3F}" srcOrd="0" destOrd="0" presId="urn:microsoft.com/office/officeart/2005/8/layout/hierarchy6"/>
    <dgm:cxn modelId="{BEBA3DED-C310-294B-BD1C-CF7450F18CE5}" type="presParOf" srcId="{0F43B614-3A82-7148-A4F6-056F8CB18578}" destId="{916E844D-DDF3-6649-B5F0-2B010BF98F42}" srcOrd="1" destOrd="0" presId="urn:microsoft.com/office/officeart/2005/8/layout/hierarchy6"/>
    <dgm:cxn modelId="{80A6842E-4293-5349-965A-ECD4EA5D399C}" type="presParOf" srcId="{ED4D8618-BB4D-3D44-A894-B19ED8DB6685}" destId="{DD7F9629-4960-A142-BBCE-65647ED53CC6}" srcOrd="2" destOrd="0" presId="urn:microsoft.com/office/officeart/2005/8/layout/hierarchy6"/>
    <dgm:cxn modelId="{5D67E818-AF03-D742-B1CF-A0302B5508E3}" type="presParOf" srcId="{ED4D8618-BB4D-3D44-A894-B19ED8DB6685}" destId="{52FA0A1A-A4C4-5B46-9C8F-DAD72A4C00FF}" srcOrd="3" destOrd="0" presId="urn:microsoft.com/office/officeart/2005/8/layout/hierarchy6"/>
    <dgm:cxn modelId="{28842142-6DAA-DF4C-BC23-9E028C78A8C2}" type="presParOf" srcId="{52FA0A1A-A4C4-5B46-9C8F-DAD72A4C00FF}" destId="{47B751B2-F27F-7745-9AE9-B72EBA34A7DD}" srcOrd="0" destOrd="0" presId="urn:microsoft.com/office/officeart/2005/8/layout/hierarchy6"/>
    <dgm:cxn modelId="{60BDA468-7093-E24D-B33A-195488D0BFD8}" type="presParOf" srcId="{52FA0A1A-A4C4-5B46-9C8F-DAD72A4C00FF}" destId="{4BC446BE-929F-134B-A881-F794CB63B812}" srcOrd="1" destOrd="0" presId="urn:microsoft.com/office/officeart/2005/8/layout/hierarchy6"/>
    <dgm:cxn modelId="{0F897025-286F-B245-A094-6782748E784A}" type="presParOf" srcId="{88B935D0-3FBA-6242-A805-45EB10C23303}" destId="{46A06537-E8DA-9343-B2D8-1839E5BA2F74}" srcOrd="4" destOrd="0" presId="urn:microsoft.com/office/officeart/2005/8/layout/hierarchy6"/>
    <dgm:cxn modelId="{04E60CC3-3617-4A45-90EA-AD6E79EB20FF}" type="presParOf" srcId="{88B935D0-3FBA-6242-A805-45EB10C23303}" destId="{224C33E7-F2E5-4844-8B64-3396343DEFB3}" srcOrd="5" destOrd="0" presId="urn:microsoft.com/office/officeart/2005/8/layout/hierarchy6"/>
    <dgm:cxn modelId="{9616F697-83E2-B840-BEE0-A08CC97BB3E1}" type="presParOf" srcId="{224C33E7-F2E5-4844-8B64-3396343DEFB3}" destId="{74C30510-76CF-7049-8E92-6466BDFC921D}" srcOrd="0" destOrd="0" presId="urn:microsoft.com/office/officeart/2005/8/layout/hierarchy6"/>
    <dgm:cxn modelId="{FAE7563B-0D16-084F-8B68-5E9AAF602D64}" type="presParOf" srcId="{224C33E7-F2E5-4844-8B64-3396343DEFB3}" destId="{3C033807-6743-BB4A-BD9C-AA41C3F5DA5F}" srcOrd="1" destOrd="0" presId="urn:microsoft.com/office/officeart/2005/8/layout/hierarchy6"/>
    <dgm:cxn modelId="{A2F0414F-FC68-3043-9982-0446E7B67140}" type="presParOf" srcId="{B45C8A35-7236-1049-9D91-91C922643E97}" destId="{C43D3B8D-7360-274C-9FF5-0044F1E8A8B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DDEB1-A406-6340-A84D-825C831AE2F9}">
      <dsp:nvSpPr>
        <dsp:cNvPr id="0" name=""/>
        <dsp:cNvSpPr/>
      </dsp:nvSpPr>
      <dsp:spPr>
        <a:xfrm rot="5400000">
          <a:off x="178631" y="1367598"/>
          <a:ext cx="668157" cy="7606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893EE8-75A5-504B-96A5-7EC931ED36F6}">
      <dsp:nvSpPr>
        <dsp:cNvPr id="0" name=""/>
        <dsp:cNvSpPr/>
      </dsp:nvSpPr>
      <dsp:spPr>
        <a:xfrm>
          <a:off x="1610" y="626932"/>
          <a:ext cx="1124784" cy="7873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DNA damage</a:t>
          </a:r>
        </a:p>
      </dsp:txBody>
      <dsp:txXfrm>
        <a:off x="40050" y="665372"/>
        <a:ext cx="1047904" cy="710432"/>
      </dsp:txXfrm>
    </dsp:sp>
    <dsp:sp modelId="{EAE9499D-2666-8A46-B623-A83627BE14A1}">
      <dsp:nvSpPr>
        <dsp:cNvPr id="0" name=""/>
        <dsp:cNvSpPr/>
      </dsp:nvSpPr>
      <dsp:spPr>
        <a:xfrm>
          <a:off x="1126394" y="702020"/>
          <a:ext cx="818060" cy="63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8CA51-BE05-1F47-B8C7-1F304F4D193C}">
      <dsp:nvSpPr>
        <dsp:cNvPr id="0" name=""/>
        <dsp:cNvSpPr/>
      </dsp:nvSpPr>
      <dsp:spPr>
        <a:xfrm rot="5400000">
          <a:off x="1111197" y="2252009"/>
          <a:ext cx="668157" cy="7606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6391"/>
            <a:satOff val="-2645"/>
            <a:lumOff val="1129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CD752D-6A4B-E34F-BED5-06B3C0AED718}">
      <dsp:nvSpPr>
        <dsp:cNvPr id="0" name=""/>
        <dsp:cNvSpPr/>
      </dsp:nvSpPr>
      <dsp:spPr>
        <a:xfrm>
          <a:off x="934175" y="1511343"/>
          <a:ext cx="1124784" cy="7873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Repair enzymes</a:t>
          </a:r>
          <a:r>
            <a:rPr lang="en-US" sz="1900" kern="1200" baseline="0"/>
            <a:t> </a:t>
          </a:r>
          <a:endParaRPr lang="en-US" sz="1900" kern="1200"/>
        </a:p>
      </dsp:txBody>
      <dsp:txXfrm>
        <a:off x="972615" y="1549783"/>
        <a:ext cx="1047904" cy="710432"/>
      </dsp:txXfrm>
    </dsp:sp>
    <dsp:sp modelId="{F8C36398-03DD-2948-B46E-3CE9DBBE83CE}">
      <dsp:nvSpPr>
        <dsp:cNvPr id="0" name=""/>
        <dsp:cNvSpPr/>
      </dsp:nvSpPr>
      <dsp:spPr>
        <a:xfrm>
          <a:off x="2058960" y="1586431"/>
          <a:ext cx="818060" cy="63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DAFFC-8E93-7841-AE50-33FC5F3392A7}">
      <dsp:nvSpPr>
        <dsp:cNvPr id="0" name=""/>
        <dsp:cNvSpPr/>
      </dsp:nvSpPr>
      <dsp:spPr>
        <a:xfrm>
          <a:off x="1866741" y="2392165"/>
          <a:ext cx="1124784" cy="7873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Normal cells </a:t>
          </a:r>
        </a:p>
      </dsp:txBody>
      <dsp:txXfrm>
        <a:off x="1905181" y="2430605"/>
        <a:ext cx="1047904" cy="71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E3904-1791-C444-A74F-289810C6086B}">
      <dsp:nvSpPr>
        <dsp:cNvPr id="0" name=""/>
        <dsp:cNvSpPr/>
      </dsp:nvSpPr>
      <dsp:spPr>
        <a:xfrm rot="5400000">
          <a:off x="198311" y="1050130"/>
          <a:ext cx="738998" cy="8413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988AFB-F953-7D4C-A421-34364086CEA4}">
      <dsp:nvSpPr>
        <dsp:cNvPr id="0" name=""/>
        <dsp:cNvSpPr/>
      </dsp:nvSpPr>
      <dsp:spPr>
        <a:xfrm>
          <a:off x="2521" y="230936"/>
          <a:ext cx="1244037" cy="8707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DNA damage</a:t>
          </a:r>
        </a:p>
      </dsp:txBody>
      <dsp:txXfrm>
        <a:off x="45037" y="273452"/>
        <a:ext cx="1159005" cy="785754"/>
      </dsp:txXfrm>
    </dsp:sp>
    <dsp:sp modelId="{A3D48C43-2CCD-9D4A-B3DC-6CCA4BC79A9F}">
      <dsp:nvSpPr>
        <dsp:cNvPr id="0" name=""/>
        <dsp:cNvSpPr/>
      </dsp:nvSpPr>
      <dsp:spPr>
        <a:xfrm>
          <a:off x="1246559" y="313985"/>
          <a:ext cx="904794" cy="70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DD0F1-BD13-FC4C-97F3-F41002867DEF}">
      <dsp:nvSpPr>
        <dsp:cNvPr id="0" name=""/>
        <dsp:cNvSpPr/>
      </dsp:nvSpPr>
      <dsp:spPr>
        <a:xfrm rot="5400000">
          <a:off x="1229750" y="2028311"/>
          <a:ext cx="738998" cy="8413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6387"/>
            <a:satOff val="266"/>
            <a:lumOff val="-105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7F5522-53F8-BB44-9F1A-C274F250B2B2}">
      <dsp:nvSpPr>
        <dsp:cNvPr id="0" name=""/>
        <dsp:cNvSpPr/>
      </dsp:nvSpPr>
      <dsp:spPr>
        <a:xfrm>
          <a:off x="1033961" y="1209116"/>
          <a:ext cx="1244037" cy="8707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Defective Repair systems</a:t>
          </a:r>
          <a:r>
            <a:rPr lang="en-US" sz="1500" kern="1200" baseline="0"/>
            <a:t> </a:t>
          </a:r>
          <a:endParaRPr lang="en-US" sz="1500" kern="1200"/>
        </a:p>
      </dsp:txBody>
      <dsp:txXfrm>
        <a:off x="1076477" y="1251632"/>
        <a:ext cx="1159005" cy="785754"/>
      </dsp:txXfrm>
    </dsp:sp>
    <dsp:sp modelId="{54B1FFA7-D25E-584D-A248-88B8815CFE67}">
      <dsp:nvSpPr>
        <dsp:cNvPr id="0" name=""/>
        <dsp:cNvSpPr/>
      </dsp:nvSpPr>
      <dsp:spPr>
        <a:xfrm>
          <a:off x="2277999" y="1292166"/>
          <a:ext cx="904794" cy="70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5125E-CD5C-1048-A46B-BFB56FA02EB0}">
      <dsp:nvSpPr>
        <dsp:cNvPr id="0" name=""/>
        <dsp:cNvSpPr/>
      </dsp:nvSpPr>
      <dsp:spPr>
        <a:xfrm rot="5400000">
          <a:off x="2261190" y="3006491"/>
          <a:ext cx="738998" cy="8413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12774"/>
            <a:satOff val="533"/>
            <a:lumOff val="-209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FBA25D-296C-A74E-86BB-564820301306}">
      <dsp:nvSpPr>
        <dsp:cNvPr id="0" name=""/>
        <dsp:cNvSpPr/>
      </dsp:nvSpPr>
      <dsp:spPr>
        <a:xfrm>
          <a:off x="2065400" y="2187297"/>
          <a:ext cx="1244037" cy="8707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67556"/>
                <a:satOff val="-4269"/>
                <a:lumOff val="4110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Mutation</a:t>
          </a:r>
          <a:r>
            <a:rPr lang="en-US" sz="1500" kern="1200" baseline="0"/>
            <a:t> </a:t>
          </a:r>
          <a:endParaRPr lang="en-US" sz="1500" kern="1200"/>
        </a:p>
      </dsp:txBody>
      <dsp:txXfrm>
        <a:off x="2107916" y="2229813"/>
        <a:ext cx="1159005" cy="785754"/>
      </dsp:txXfrm>
    </dsp:sp>
    <dsp:sp modelId="{6627F51E-5434-3D45-80C7-276999D11EE6}">
      <dsp:nvSpPr>
        <dsp:cNvPr id="0" name=""/>
        <dsp:cNvSpPr/>
      </dsp:nvSpPr>
      <dsp:spPr>
        <a:xfrm>
          <a:off x="3309438" y="2270346"/>
          <a:ext cx="904794" cy="70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C5871-F861-754E-BF6D-2AD7C6173F74}">
      <dsp:nvSpPr>
        <dsp:cNvPr id="0" name=""/>
        <dsp:cNvSpPr/>
      </dsp:nvSpPr>
      <dsp:spPr>
        <a:xfrm>
          <a:off x="3096840" y="3165477"/>
          <a:ext cx="1244037" cy="8707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Diseased cells </a:t>
          </a:r>
        </a:p>
      </dsp:txBody>
      <dsp:txXfrm>
        <a:off x="3139356" y="3207993"/>
        <a:ext cx="1159005" cy="785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E30E4-B7EF-7648-9497-B06EE47EFC6B}">
      <dsp:nvSpPr>
        <dsp:cNvPr id="0" name=""/>
        <dsp:cNvSpPr/>
      </dsp:nvSpPr>
      <dsp:spPr>
        <a:xfrm>
          <a:off x="2412742" y="517"/>
          <a:ext cx="2015275" cy="104882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solidFill>
                <a:schemeClr val="tx1"/>
              </a:solidFill>
            </a:rPr>
            <a:t>Mutation </a:t>
          </a:r>
          <a:endParaRPr lang="en-US" sz="2400" b="0" kern="1200">
            <a:solidFill>
              <a:schemeClr val="tx1"/>
            </a:solidFill>
          </a:endParaRPr>
        </a:p>
      </dsp:txBody>
      <dsp:txXfrm>
        <a:off x="2443461" y="31236"/>
        <a:ext cx="1953837" cy="987389"/>
      </dsp:txXfrm>
    </dsp:sp>
    <dsp:sp modelId="{518492C8-A3B4-5B47-B0C7-6758D22354C9}">
      <dsp:nvSpPr>
        <dsp:cNvPr id="0" name=""/>
        <dsp:cNvSpPr/>
      </dsp:nvSpPr>
      <dsp:spPr>
        <a:xfrm>
          <a:off x="1886470" y="1049344"/>
          <a:ext cx="1533910" cy="419531"/>
        </a:xfrm>
        <a:custGeom>
          <a:avLst/>
          <a:gdLst/>
          <a:ahLst/>
          <a:cxnLst/>
          <a:rect l="0" t="0" r="0" b="0"/>
          <a:pathLst>
            <a:path>
              <a:moveTo>
                <a:pt x="1533910" y="0"/>
              </a:moveTo>
              <a:lnTo>
                <a:pt x="1533910" y="209765"/>
              </a:lnTo>
              <a:lnTo>
                <a:pt x="0" y="209765"/>
              </a:lnTo>
              <a:lnTo>
                <a:pt x="0" y="4195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7468A-F731-1D41-8F84-170C00A35A23}">
      <dsp:nvSpPr>
        <dsp:cNvPr id="0" name=""/>
        <dsp:cNvSpPr/>
      </dsp:nvSpPr>
      <dsp:spPr>
        <a:xfrm>
          <a:off x="1099849" y="1468875"/>
          <a:ext cx="1573241" cy="104882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Point mutation </a:t>
          </a:r>
        </a:p>
      </dsp:txBody>
      <dsp:txXfrm>
        <a:off x="1130568" y="1499594"/>
        <a:ext cx="1511803" cy="987389"/>
      </dsp:txXfrm>
    </dsp:sp>
    <dsp:sp modelId="{487E2B88-FB2B-2C43-B482-267189AD7AE6}">
      <dsp:nvSpPr>
        <dsp:cNvPr id="0" name=""/>
        <dsp:cNvSpPr/>
      </dsp:nvSpPr>
      <dsp:spPr>
        <a:xfrm>
          <a:off x="1840750" y="2517703"/>
          <a:ext cx="91440" cy="419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5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781A7-439E-BF49-B0B1-341E0EE09DCA}">
      <dsp:nvSpPr>
        <dsp:cNvPr id="0" name=""/>
        <dsp:cNvSpPr/>
      </dsp:nvSpPr>
      <dsp:spPr>
        <a:xfrm>
          <a:off x="1099849" y="2937234"/>
          <a:ext cx="1573241" cy="104882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Substitution</a:t>
          </a:r>
          <a:r>
            <a:rPr lang="en-US" sz="2000" kern="1200" baseline="0">
              <a:solidFill>
                <a:schemeClr val="tx1"/>
              </a:solidFill>
            </a:rPr>
            <a:t> </a:t>
          </a:r>
          <a:endParaRPr lang="en-US" sz="2000" kern="1200">
            <a:solidFill>
              <a:schemeClr val="tx1"/>
            </a:solidFill>
          </a:endParaRPr>
        </a:p>
      </dsp:txBody>
      <dsp:txXfrm>
        <a:off x="1130568" y="2967953"/>
        <a:ext cx="1511803" cy="987389"/>
      </dsp:txXfrm>
    </dsp:sp>
    <dsp:sp modelId="{F4C88841-1169-F649-8F5A-1A7081C35CF4}">
      <dsp:nvSpPr>
        <dsp:cNvPr id="0" name=""/>
        <dsp:cNvSpPr/>
      </dsp:nvSpPr>
      <dsp:spPr>
        <a:xfrm>
          <a:off x="863863" y="3986062"/>
          <a:ext cx="1022606" cy="419531"/>
        </a:xfrm>
        <a:custGeom>
          <a:avLst/>
          <a:gdLst/>
          <a:ahLst/>
          <a:cxnLst/>
          <a:rect l="0" t="0" r="0" b="0"/>
          <a:pathLst>
            <a:path>
              <a:moveTo>
                <a:pt x="1022606" y="0"/>
              </a:moveTo>
              <a:lnTo>
                <a:pt x="1022606" y="209765"/>
              </a:lnTo>
              <a:lnTo>
                <a:pt x="0" y="209765"/>
              </a:lnTo>
              <a:lnTo>
                <a:pt x="0" y="4195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3C44F-DD51-B44B-9502-C9EC45D59F7A}">
      <dsp:nvSpPr>
        <dsp:cNvPr id="0" name=""/>
        <dsp:cNvSpPr/>
      </dsp:nvSpPr>
      <dsp:spPr>
        <a:xfrm>
          <a:off x="77242" y="4405593"/>
          <a:ext cx="1573241" cy="104882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Transition </a:t>
          </a:r>
        </a:p>
      </dsp:txBody>
      <dsp:txXfrm>
        <a:off x="107961" y="4436312"/>
        <a:ext cx="1511803" cy="987389"/>
      </dsp:txXfrm>
    </dsp:sp>
    <dsp:sp modelId="{F3ACFBF9-6A3C-AB42-A615-ABF82D117B07}">
      <dsp:nvSpPr>
        <dsp:cNvPr id="0" name=""/>
        <dsp:cNvSpPr/>
      </dsp:nvSpPr>
      <dsp:spPr>
        <a:xfrm>
          <a:off x="1886470" y="3986062"/>
          <a:ext cx="1022606" cy="419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65"/>
              </a:lnTo>
              <a:lnTo>
                <a:pt x="1022606" y="209765"/>
              </a:lnTo>
              <a:lnTo>
                <a:pt x="1022606" y="4195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E6A4E-FD1B-0E40-93AD-6EF3A616654D}">
      <dsp:nvSpPr>
        <dsp:cNvPr id="0" name=""/>
        <dsp:cNvSpPr/>
      </dsp:nvSpPr>
      <dsp:spPr>
        <a:xfrm>
          <a:off x="2122456" y="4405593"/>
          <a:ext cx="1573241" cy="104882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Transversion </a:t>
          </a:r>
        </a:p>
      </dsp:txBody>
      <dsp:txXfrm>
        <a:off x="2153175" y="4436312"/>
        <a:ext cx="1511803" cy="987389"/>
      </dsp:txXfrm>
    </dsp:sp>
    <dsp:sp modelId="{46A06537-E8DA-9343-B2D8-1839E5BA2F74}">
      <dsp:nvSpPr>
        <dsp:cNvPr id="0" name=""/>
        <dsp:cNvSpPr/>
      </dsp:nvSpPr>
      <dsp:spPr>
        <a:xfrm>
          <a:off x="3420380" y="1049344"/>
          <a:ext cx="1533910" cy="419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65"/>
              </a:lnTo>
              <a:lnTo>
                <a:pt x="1533910" y="209765"/>
              </a:lnTo>
              <a:lnTo>
                <a:pt x="1533910" y="4195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30510-76CF-7049-8E92-6466BDFC921D}">
      <dsp:nvSpPr>
        <dsp:cNvPr id="0" name=""/>
        <dsp:cNvSpPr/>
      </dsp:nvSpPr>
      <dsp:spPr>
        <a:xfrm>
          <a:off x="4167670" y="1468875"/>
          <a:ext cx="1573241" cy="104882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Frameshift mutation</a:t>
          </a:r>
          <a:r>
            <a:rPr lang="en-US" sz="2000" kern="1200" baseline="0">
              <a:solidFill>
                <a:schemeClr val="tx1"/>
              </a:solidFill>
            </a:rPr>
            <a:t> </a:t>
          </a:r>
          <a:endParaRPr lang="en-US" sz="2000" kern="1200">
            <a:solidFill>
              <a:schemeClr val="tx1"/>
            </a:solidFill>
          </a:endParaRPr>
        </a:p>
      </dsp:txBody>
      <dsp:txXfrm>
        <a:off x="4198389" y="1499594"/>
        <a:ext cx="1511803" cy="987389"/>
      </dsp:txXfrm>
    </dsp:sp>
    <dsp:sp modelId="{9FC296A4-FCF2-4047-BA75-2BF83C396626}">
      <dsp:nvSpPr>
        <dsp:cNvPr id="0" name=""/>
        <dsp:cNvSpPr/>
      </dsp:nvSpPr>
      <dsp:spPr>
        <a:xfrm>
          <a:off x="3931683" y="2517703"/>
          <a:ext cx="1022606" cy="419531"/>
        </a:xfrm>
        <a:custGeom>
          <a:avLst/>
          <a:gdLst/>
          <a:ahLst/>
          <a:cxnLst/>
          <a:rect l="0" t="0" r="0" b="0"/>
          <a:pathLst>
            <a:path>
              <a:moveTo>
                <a:pt x="1022606" y="0"/>
              </a:moveTo>
              <a:lnTo>
                <a:pt x="1022606" y="209765"/>
              </a:lnTo>
              <a:lnTo>
                <a:pt x="0" y="209765"/>
              </a:lnTo>
              <a:lnTo>
                <a:pt x="0" y="4195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C49A1-B42D-7040-AB8A-A47396D5AC94}">
      <dsp:nvSpPr>
        <dsp:cNvPr id="0" name=""/>
        <dsp:cNvSpPr/>
      </dsp:nvSpPr>
      <dsp:spPr>
        <a:xfrm>
          <a:off x="3145063" y="2937234"/>
          <a:ext cx="1573241" cy="104882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Insertion </a:t>
          </a:r>
        </a:p>
      </dsp:txBody>
      <dsp:txXfrm>
        <a:off x="3175782" y="2967953"/>
        <a:ext cx="1511803" cy="987389"/>
      </dsp:txXfrm>
    </dsp:sp>
    <dsp:sp modelId="{F94B06D5-D27C-1B42-9407-C578B605C997}">
      <dsp:nvSpPr>
        <dsp:cNvPr id="0" name=""/>
        <dsp:cNvSpPr/>
      </dsp:nvSpPr>
      <dsp:spPr>
        <a:xfrm>
          <a:off x="4954290" y="2517703"/>
          <a:ext cx="1022606" cy="419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65"/>
              </a:lnTo>
              <a:lnTo>
                <a:pt x="1022606" y="209765"/>
              </a:lnTo>
              <a:lnTo>
                <a:pt x="1022606" y="4195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06052-65C7-264B-B1A8-D18D8BD7F91D}">
      <dsp:nvSpPr>
        <dsp:cNvPr id="0" name=""/>
        <dsp:cNvSpPr/>
      </dsp:nvSpPr>
      <dsp:spPr>
        <a:xfrm>
          <a:off x="5190277" y="2937234"/>
          <a:ext cx="1573241" cy="104882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Deletion </a:t>
          </a:r>
        </a:p>
      </dsp:txBody>
      <dsp:txXfrm>
        <a:off x="5220996" y="2967953"/>
        <a:ext cx="1511803" cy="987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E30E4-B7EF-7648-9497-B06EE47EFC6B}">
      <dsp:nvSpPr>
        <dsp:cNvPr id="0" name=""/>
        <dsp:cNvSpPr/>
      </dsp:nvSpPr>
      <dsp:spPr>
        <a:xfrm>
          <a:off x="2513547" y="0"/>
          <a:ext cx="2533744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Point</a:t>
          </a:r>
          <a:r>
            <a:rPr lang="en-US" sz="2400" b="0" kern="1200"/>
            <a:t> </a:t>
          </a:r>
          <a:r>
            <a:rPr lang="en-US" sz="2800" b="0" kern="1200"/>
            <a:t>mutation</a:t>
          </a:r>
          <a:r>
            <a:rPr lang="en-US" sz="2400" b="0" kern="1200"/>
            <a:t> </a:t>
          </a:r>
        </a:p>
      </dsp:txBody>
      <dsp:txXfrm>
        <a:off x="2542165" y="28618"/>
        <a:ext cx="2476508" cy="919864"/>
      </dsp:txXfrm>
    </dsp:sp>
    <dsp:sp modelId="{518492C8-A3B4-5B47-B0C7-6758D22354C9}">
      <dsp:nvSpPr>
        <dsp:cNvPr id="0" name=""/>
        <dsp:cNvSpPr/>
      </dsp:nvSpPr>
      <dsp:spPr>
        <a:xfrm>
          <a:off x="1875073" y="977100"/>
          <a:ext cx="1905346" cy="391220"/>
        </a:xfrm>
        <a:custGeom>
          <a:avLst/>
          <a:gdLst/>
          <a:ahLst/>
          <a:cxnLst/>
          <a:rect l="0" t="0" r="0" b="0"/>
          <a:pathLst>
            <a:path>
              <a:moveTo>
                <a:pt x="1905346" y="0"/>
              </a:moveTo>
              <a:lnTo>
                <a:pt x="1905346" y="195610"/>
              </a:lnTo>
              <a:lnTo>
                <a:pt x="0" y="195610"/>
              </a:lnTo>
              <a:lnTo>
                <a:pt x="0" y="39122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7468A-F731-1D41-8F84-170C00A35A23}">
      <dsp:nvSpPr>
        <dsp:cNvPr id="0" name=""/>
        <dsp:cNvSpPr/>
      </dsp:nvSpPr>
      <dsp:spPr>
        <a:xfrm>
          <a:off x="971155" y="1368321"/>
          <a:ext cx="1807836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Nonsense</a:t>
          </a:r>
          <a:r>
            <a:rPr lang="en-US" sz="2000" kern="1200"/>
            <a:t> </a:t>
          </a:r>
          <a:endParaRPr lang="en-US" sz="1100" kern="1200"/>
        </a:p>
      </dsp:txBody>
      <dsp:txXfrm>
        <a:off x="999773" y="1396939"/>
        <a:ext cx="1750600" cy="919864"/>
      </dsp:txXfrm>
    </dsp:sp>
    <dsp:sp modelId="{F4C88841-1169-F649-8F5A-1A7081C35CF4}">
      <dsp:nvSpPr>
        <dsp:cNvPr id="0" name=""/>
        <dsp:cNvSpPr/>
      </dsp:nvSpPr>
      <dsp:spPr>
        <a:xfrm>
          <a:off x="3780420" y="977100"/>
          <a:ext cx="171092" cy="391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10"/>
              </a:lnTo>
              <a:lnTo>
                <a:pt x="171092" y="195610"/>
              </a:lnTo>
              <a:lnTo>
                <a:pt x="171092" y="39122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3C44F-DD51-B44B-9502-C9EC45D59F7A}">
      <dsp:nvSpPr>
        <dsp:cNvPr id="0" name=""/>
        <dsp:cNvSpPr/>
      </dsp:nvSpPr>
      <dsp:spPr>
        <a:xfrm>
          <a:off x="3218687" y="1368321"/>
          <a:ext cx="1465651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Missense</a:t>
          </a:r>
          <a:r>
            <a:rPr lang="en-US" sz="2600" kern="1200"/>
            <a:t> </a:t>
          </a:r>
        </a:p>
      </dsp:txBody>
      <dsp:txXfrm>
        <a:off x="3247305" y="1396939"/>
        <a:ext cx="1408415" cy="919864"/>
      </dsp:txXfrm>
    </dsp:sp>
    <dsp:sp modelId="{97951412-6372-6D49-AE75-02D95D0CEE32}">
      <dsp:nvSpPr>
        <dsp:cNvPr id="0" name=""/>
        <dsp:cNvSpPr/>
      </dsp:nvSpPr>
      <dsp:spPr>
        <a:xfrm>
          <a:off x="2998839" y="2345421"/>
          <a:ext cx="952673" cy="390840"/>
        </a:xfrm>
        <a:custGeom>
          <a:avLst/>
          <a:gdLst/>
          <a:ahLst/>
          <a:cxnLst/>
          <a:rect l="0" t="0" r="0" b="0"/>
          <a:pathLst>
            <a:path>
              <a:moveTo>
                <a:pt x="952673" y="0"/>
              </a:moveTo>
              <a:lnTo>
                <a:pt x="952673" y="195420"/>
              </a:lnTo>
              <a:lnTo>
                <a:pt x="0" y="195420"/>
              </a:lnTo>
              <a:lnTo>
                <a:pt x="0" y="39084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3337A-9C40-6F44-A497-B5A348AC5B3F}">
      <dsp:nvSpPr>
        <dsp:cNvPr id="0" name=""/>
        <dsp:cNvSpPr/>
      </dsp:nvSpPr>
      <dsp:spPr>
        <a:xfrm>
          <a:off x="2266014" y="2736262"/>
          <a:ext cx="1465651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Conservative </a:t>
          </a:r>
        </a:p>
      </dsp:txBody>
      <dsp:txXfrm>
        <a:off x="2294632" y="2764880"/>
        <a:ext cx="1408415" cy="919864"/>
      </dsp:txXfrm>
    </dsp:sp>
    <dsp:sp modelId="{DD7F9629-4960-A142-BBCE-65647ED53CC6}">
      <dsp:nvSpPr>
        <dsp:cNvPr id="0" name=""/>
        <dsp:cNvSpPr/>
      </dsp:nvSpPr>
      <dsp:spPr>
        <a:xfrm>
          <a:off x="3951512" y="2345421"/>
          <a:ext cx="952673" cy="390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20"/>
              </a:lnTo>
              <a:lnTo>
                <a:pt x="952673" y="195420"/>
              </a:lnTo>
              <a:lnTo>
                <a:pt x="952673" y="39084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751B2-F27F-7745-9AE9-B72EBA34A7DD}">
      <dsp:nvSpPr>
        <dsp:cNvPr id="0" name=""/>
        <dsp:cNvSpPr/>
      </dsp:nvSpPr>
      <dsp:spPr>
        <a:xfrm>
          <a:off x="4171360" y="2736262"/>
          <a:ext cx="1465651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Non-conservative</a:t>
          </a:r>
          <a:r>
            <a:rPr lang="en-US" sz="1800" kern="1200" baseline="0"/>
            <a:t> </a:t>
          </a:r>
          <a:endParaRPr lang="en-US" sz="1800" kern="1200"/>
        </a:p>
      </dsp:txBody>
      <dsp:txXfrm>
        <a:off x="4199978" y="2764880"/>
        <a:ext cx="1408415" cy="919864"/>
      </dsp:txXfrm>
    </dsp:sp>
    <dsp:sp modelId="{46A06537-E8DA-9343-B2D8-1839E5BA2F74}">
      <dsp:nvSpPr>
        <dsp:cNvPr id="0" name=""/>
        <dsp:cNvSpPr/>
      </dsp:nvSpPr>
      <dsp:spPr>
        <a:xfrm>
          <a:off x="3780420" y="977100"/>
          <a:ext cx="2076439" cy="391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10"/>
              </a:lnTo>
              <a:lnTo>
                <a:pt x="2076439" y="195610"/>
              </a:lnTo>
              <a:lnTo>
                <a:pt x="2076439" y="39122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30510-76CF-7049-8E92-6466BDFC921D}">
      <dsp:nvSpPr>
        <dsp:cNvPr id="0" name=""/>
        <dsp:cNvSpPr/>
      </dsp:nvSpPr>
      <dsp:spPr>
        <a:xfrm>
          <a:off x="5124033" y="1368321"/>
          <a:ext cx="1465651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Silent</a:t>
          </a:r>
          <a:r>
            <a:rPr lang="en-US" sz="3000" kern="1200" baseline="0"/>
            <a:t> </a:t>
          </a:r>
          <a:endParaRPr lang="en-US" sz="3000" kern="1200"/>
        </a:p>
      </dsp:txBody>
      <dsp:txXfrm>
        <a:off x="5152651" y="1396939"/>
        <a:ext cx="1408415" cy="919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EFF64-4F38-1E43-B86D-71D14F1D4FC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AD81-3789-5242-9657-988EB7A6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9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10/09/1442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6131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4794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55792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99368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30827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2273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34525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5162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716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9441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4863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5149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0917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8293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63080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31900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416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084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3054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5451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1626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4734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159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5160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4686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515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10/09/1442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10/09/1442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10/09/1442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10/09/1442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10/09/1442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10/09/1442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10/09/1442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.gif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.gif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.gif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.gif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.gif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.gif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2.gif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2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gi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0040" y="1340768"/>
            <a:ext cx="7772400" cy="1470025"/>
          </a:xfrm>
        </p:spPr>
        <p:txBody>
          <a:bodyPr>
            <a:normAutofit fontScale="90000"/>
          </a:bodyPr>
          <a:lstStyle/>
          <a:p>
            <a:pPr rtl="0"/>
            <a:r>
              <a:rPr lang="en-US" sz="6000"/>
              <a:t>DNA Damage, Mutations and Repair Mechanisms</a:t>
            </a:r>
            <a:endParaRPr lang="ar-JO" sz="600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00034" y="5176862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/>
          </a:p>
        </p:txBody>
      </p:sp>
      <p:grpSp>
        <p:nvGrpSpPr>
          <p:cNvPr id="8" name="Group 7"/>
          <p:cNvGrpSpPr/>
          <p:nvPr/>
        </p:nvGrpSpPr>
        <p:grpSpPr>
          <a:xfrm>
            <a:off x="1669764" y="3212976"/>
            <a:ext cx="5823568" cy="1656184"/>
            <a:chOff x="1669764" y="3212976"/>
            <a:chExt cx="5823568" cy="16561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4" y="3212976"/>
              <a:ext cx="5782556" cy="160465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989276" y="436510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مستطيل 9">
            <a:extLst>
              <a:ext uri="{FF2B5EF4-FFF2-40B4-BE49-F238E27FC236}">
                <a16:creationId xmlns:a16="http://schemas.microsoft.com/office/drawing/2014/main" id="{0F14A0E8-1692-BB4B-A724-ACC1E21ECF86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2" name="Picture 2" descr="http://www.mutah.edu.jo/images/banners/medi-sign.gif">
            <a:extLst>
              <a:ext uri="{FF2B5EF4-FFF2-40B4-BE49-F238E27FC236}">
                <a16:creationId xmlns:a16="http://schemas.microsoft.com/office/drawing/2014/main" id="{693913B1-8135-2A41-8FFE-25A55D69B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79"/>
    </mc:Choice>
    <mc:Fallback>
      <p:transition spd="slow" advTm="120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   Deamination </a:t>
            </a:r>
            <a:endParaRPr lang="ar-JO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2366" y="4358678"/>
            <a:ext cx="593129" cy="492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096" y="-2115616"/>
            <a:ext cx="593129" cy="492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71655" r="58839" b="14695"/>
          <a:stretch/>
        </p:blipFill>
        <p:spPr>
          <a:xfrm>
            <a:off x="5580111" y="2780928"/>
            <a:ext cx="3384377" cy="936104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3"/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547664" y="1044438"/>
            <a:ext cx="3744416" cy="3032634"/>
            <a:chOff x="1835696" y="1124744"/>
            <a:chExt cx="3744416" cy="30326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9" t="20087" r="52362" b="29513"/>
            <a:stretch/>
          </p:blipFill>
          <p:spPr>
            <a:xfrm>
              <a:off x="2042038" y="1124744"/>
              <a:ext cx="3538074" cy="303263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35696" y="3717032"/>
              <a:ext cx="648072" cy="353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29128"/>
              </p:ext>
            </p:extLst>
          </p:nvPr>
        </p:nvGraphicFramePr>
        <p:xfrm>
          <a:off x="1060377" y="4005064"/>
          <a:ext cx="748883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46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Nitrogenous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Original</a:t>
                      </a:r>
                      <a:r>
                        <a:rPr lang="en-US" baseline="0"/>
                        <a:t> base pair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Deamination product which base pairs with (    ) </a:t>
                      </a:r>
                    </a:p>
                    <a:p>
                      <a:pPr algn="ctr"/>
                      <a:r>
                        <a:rPr lang="en-US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baseline="30000">
                          <a:solidFill>
                            <a:srgbClr val="C00000"/>
                          </a:solidFill>
                        </a:rPr>
                        <a:t>st</a:t>
                      </a:r>
                      <a:r>
                        <a:rPr lang="en-US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>
                          <a:solidFill>
                            <a:srgbClr val="C00000"/>
                          </a:solidFill>
                        </a:rPr>
                        <a:t>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Substituted base pair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baseline="30000">
                          <a:solidFill>
                            <a:srgbClr val="C00000"/>
                          </a:solidFill>
                        </a:rPr>
                        <a:t>nd</a:t>
                      </a:r>
                      <a:r>
                        <a:rPr lang="en-US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>
                          <a:solidFill>
                            <a:srgbClr val="C00000"/>
                          </a:solidFill>
                        </a:rPr>
                        <a:t>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Cytosine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C-G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Uracil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Adenine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Hypoxanthine (C)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Guanine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Xanthine</a:t>
                      </a:r>
                      <a:r>
                        <a:rPr lang="en-US" baseline="0"/>
                        <a:t> (T)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A-T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5-Me cytosine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C-G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Thymine (A)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Thymine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Thymine</a:t>
                      </a:r>
                      <a:r>
                        <a:rPr lang="en-US" baseline="0"/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8067" r="60209" b="82821"/>
          <a:stretch/>
        </p:blipFill>
        <p:spPr>
          <a:xfrm>
            <a:off x="611560" y="1124744"/>
            <a:ext cx="1647800" cy="360519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5088078" y="1062702"/>
            <a:ext cx="1994520" cy="1615099"/>
            <a:chOff x="5088078" y="1062702"/>
            <a:chExt cx="1994520" cy="16150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71" t="26819" r="58374" b="62411"/>
            <a:stretch/>
          </p:blipFill>
          <p:spPr>
            <a:xfrm>
              <a:off x="5786454" y="1062702"/>
              <a:ext cx="1296144" cy="6480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5" t="39489" r="71280" b="47852"/>
            <a:stretch/>
          </p:blipFill>
          <p:spPr>
            <a:xfrm>
              <a:off x="5088078" y="1602537"/>
              <a:ext cx="720080" cy="761751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779217" y="2029729"/>
              <a:ext cx="1296144" cy="648072"/>
              <a:chOff x="5779217" y="2029729"/>
              <a:chExt cx="1296144" cy="64807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71" t="26819" r="58374" b="62411"/>
              <a:stretch/>
            </p:blipFill>
            <p:spPr>
              <a:xfrm>
                <a:off x="5779217" y="2029729"/>
                <a:ext cx="1296144" cy="648072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242136" y="2161322"/>
                <a:ext cx="114718" cy="115059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>
                    <a:solidFill>
                      <a:sysClr val="windowText" lastClr="000000"/>
                    </a:solidFill>
                  </a:rPr>
                  <a:t>T</a:t>
                </a:r>
              </a:p>
            </p:txBody>
          </p:sp>
        </p:grpSp>
      </p:grpSp>
      <p:sp>
        <p:nvSpPr>
          <p:cNvPr id="23" name="مستطيل 9">
            <a:extLst>
              <a:ext uri="{FF2B5EF4-FFF2-40B4-BE49-F238E27FC236}">
                <a16:creationId xmlns:a16="http://schemas.microsoft.com/office/drawing/2014/main" id="{B4751D80-08BE-5246-AD44-615B874AE941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24" name="Picture 2" descr="http://www.mutah.edu.jo/images/banners/medi-sign.gif">
            <a:extLst>
              <a:ext uri="{FF2B5EF4-FFF2-40B4-BE49-F238E27FC236}">
                <a16:creationId xmlns:a16="http://schemas.microsoft.com/office/drawing/2014/main" id="{A0202D93-9917-6549-ACCF-3AAC09B2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09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904"/>
    </mc:Choice>
    <mc:Fallback>
      <p:transition spd="slow" advTm="328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  Deamination </a:t>
            </a:r>
            <a:endParaRPr lang="ar-JO">
              <a:solidFill>
                <a:srgbClr val="0000FF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The chemistry of DNA four bases facilitates the damage detection through mismatched base pairs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Specific DNA repair enzymes (i.e. DNA                 N- glycosylases) are capable of detection and removal of such unusual bases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If left uncorrected, during DNA replication most of these changes would lead to mutations in the daughter DNA chain </a:t>
            </a:r>
            <a:r>
              <a:rPr lang="en-GB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(particularly base pair substitution)</a:t>
            </a:r>
            <a:r>
              <a:rPr lang="en-GB" sz="280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These mutations will propagate throughout subsequent cell generations (inherited)</a:t>
            </a:r>
          </a:p>
        </p:txBody>
      </p:sp>
      <p:sp>
        <p:nvSpPr>
          <p:cNvPr id="9" name="مستطيل 9">
            <a:extLst>
              <a:ext uri="{FF2B5EF4-FFF2-40B4-BE49-F238E27FC236}">
                <a16:creationId xmlns:a16="http://schemas.microsoft.com/office/drawing/2014/main" id="{047A2FA2-7CF3-0E4A-9B8A-2A8A60F9BB41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0" name="Picture 2" descr="http://www.mutah.edu.jo/images/banners/medi-sign.gif">
            <a:extLst>
              <a:ext uri="{FF2B5EF4-FFF2-40B4-BE49-F238E27FC236}">
                <a16:creationId xmlns:a16="http://schemas.microsoft.com/office/drawing/2014/main" id="{4B6DD07D-4F8A-FF42-A13F-77C6D798B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770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262"/>
    </mc:Choice>
    <mc:Fallback>
      <p:transition spd="slow" advTm="107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0000FF"/>
                </a:solidFill>
              </a:rPr>
              <a:t>   </a:t>
            </a:r>
            <a:r>
              <a:rPr lang="en-US">
                <a:solidFill>
                  <a:srgbClr val="7030A0"/>
                </a:solidFill>
              </a:rPr>
              <a:t>Spontaneous DNA Damage</a:t>
            </a:r>
            <a:endParaRPr lang="ar-JO">
              <a:solidFill>
                <a:srgbClr val="7030A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877272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2"/>
            </a:pPr>
            <a:r>
              <a:rPr lang="en-GB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Depurination: </a:t>
            </a:r>
            <a:r>
              <a:rPr lang="en-GB" sz="2800">
                <a:latin typeface="Arial" pitchFamily="34" charset="0"/>
                <a:cs typeface="Arial" pitchFamily="34" charset="0"/>
              </a:rPr>
              <a:t>the loss of a purine base by spontaneous hydrolysis of the N-glycosidic bond that links it to deoxyribose C1</a:t>
            </a:r>
            <a:r>
              <a:rPr lang="fr-FR" sz="2800">
                <a:latin typeface="Arial" pitchFamily="34" charset="0"/>
                <a:cs typeface="Arial" pitchFamily="34" charset="0"/>
              </a:rPr>
              <a:t>’         </a:t>
            </a:r>
            <a:r>
              <a:rPr lang="fr-FR" sz="2800" b="1">
                <a:latin typeface="Arial" pitchFamily="34" charset="0"/>
                <a:cs typeface="Arial" pitchFamily="34" charset="0"/>
              </a:rPr>
              <a:t>apurinic</a:t>
            </a:r>
            <a:r>
              <a:rPr lang="fr-FR" sz="2800">
                <a:latin typeface="Arial" pitchFamily="34" charset="0"/>
                <a:cs typeface="Arial" pitchFamily="34" charset="0"/>
              </a:rPr>
              <a:t> site </a:t>
            </a:r>
            <a:r>
              <a:rPr lang="fr-FR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(AP site)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Under physiological conditions, depurination occurs at a rate of about 5000 bases/cell/day</a:t>
            </a:r>
          </a:p>
          <a:p>
            <a:pPr marL="0" indent="0" algn="l" rtl="0">
              <a:buNone/>
            </a:pPr>
            <a:endParaRPr lang="en-GB" sz="28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2903" y="3959399"/>
            <a:ext cx="8615394" cy="2925985"/>
            <a:chOff x="492903" y="3311328"/>
            <a:chExt cx="8615394" cy="29259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6" t="-707" r="111" b="52061"/>
            <a:stretch/>
          </p:blipFill>
          <p:spPr>
            <a:xfrm>
              <a:off x="492903" y="3311328"/>
              <a:ext cx="8615394" cy="29259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1" t="9131" r="81438" b="85313"/>
            <a:stretch/>
          </p:blipFill>
          <p:spPr>
            <a:xfrm>
              <a:off x="4201293" y="3861048"/>
              <a:ext cx="1666851" cy="330110"/>
            </a:xfrm>
            <a:prstGeom prst="rect">
              <a:avLst/>
            </a:prstGeom>
          </p:spPr>
        </p:pic>
      </p:grpSp>
      <p:sp>
        <p:nvSpPr>
          <p:cNvPr id="12" name="Minus 11"/>
          <p:cNvSpPr/>
          <p:nvPr/>
        </p:nvSpPr>
        <p:spPr>
          <a:xfrm rot="1805088">
            <a:off x="2021477" y="5142230"/>
            <a:ext cx="678315" cy="451419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AD0A95-9732-4343-B416-64A2BD2DC905}"/>
              </a:ext>
            </a:extLst>
          </p:cNvPr>
          <p:cNvCxnSpPr/>
          <p:nvPr/>
        </p:nvCxnSpPr>
        <p:spPr>
          <a:xfrm>
            <a:off x="5868144" y="2132856"/>
            <a:ext cx="720080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479FF2-C1EE-5F4E-8763-52DE4506AD8D}"/>
              </a:ext>
            </a:extLst>
          </p:cNvPr>
          <p:cNvGrpSpPr/>
          <p:nvPr/>
        </p:nvGrpSpPr>
        <p:grpSpPr>
          <a:xfrm>
            <a:off x="8532440" y="5143463"/>
            <a:ext cx="737125" cy="642430"/>
            <a:chOff x="8532440" y="4586770"/>
            <a:chExt cx="737125" cy="64243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BACF4C4-56C1-B041-9D1A-2EA2D1E904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4857" y="4586770"/>
              <a:ext cx="376026" cy="32403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1BA8BA-7F26-694C-92D2-7D27FE4D6265}"/>
                </a:ext>
              </a:extLst>
            </p:cNvPr>
            <p:cNvSpPr txBox="1"/>
            <p:nvPr/>
          </p:nvSpPr>
          <p:spPr>
            <a:xfrm>
              <a:off x="8532440" y="4921423"/>
              <a:ext cx="737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>
                  <a:solidFill>
                    <a:srgbClr val="C00000"/>
                  </a:solidFill>
                </a:rPr>
                <a:t>AP site </a:t>
              </a:r>
            </a:p>
          </p:txBody>
        </p:sp>
      </p:grpSp>
      <p:sp>
        <p:nvSpPr>
          <p:cNvPr id="22" name="مستطيل 9">
            <a:extLst>
              <a:ext uri="{FF2B5EF4-FFF2-40B4-BE49-F238E27FC236}">
                <a16:creationId xmlns:a16="http://schemas.microsoft.com/office/drawing/2014/main" id="{869E1163-3D05-A84B-9D51-E8C09C97FF84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23" name="Picture 2" descr="http://www.mutah.edu.jo/images/banners/medi-sign.gif">
            <a:extLst>
              <a:ext uri="{FF2B5EF4-FFF2-40B4-BE49-F238E27FC236}">
                <a16:creationId xmlns:a16="http://schemas.microsoft.com/office/drawing/2014/main" id="{FFB1EFD2-EF9E-5F4C-94B1-B3E7F52DC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87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668"/>
    </mc:Choice>
    <mc:Fallback>
      <p:transition spd="slow" advTm="69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  Depurination</a:t>
            </a:r>
            <a:endParaRPr lang="ar-JO">
              <a:solidFill>
                <a:srgbClr val="0000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2B1E51-25AA-FF4F-BCF4-9DFEE60178CA}"/>
              </a:ext>
            </a:extLst>
          </p:cNvPr>
          <p:cNvGrpSpPr/>
          <p:nvPr/>
        </p:nvGrpSpPr>
        <p:grpSpPr>
          <a:xfrm>
            <a:off x="5486325" y="1412190"/>
            <a:ext cx="3608401" cy="2952328"/>
            <a:chOff x="5486325" y="1412190"/>
            <a:chExt cx="3608401" cy="29523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7971000-4A86-E045-9563-53FD2491CA65}"/>
                </a:ext>
              </a:extLst>
            </p:cNvPr>
            <p:cNvGrpSpPr/>
            <p:nvPr/>
          </p:nvGrpSpPr>
          <p:grpSpPr>
            <a:xfrm>
              <a:off x="5486325" y="1412190"/>
              <a:ext cx="3608401" cy="2952328"/>
              <a:chOff x="5486325" y="1412190"/>
              <a:chExt cx="3608401" cy="295232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937" t="16372" b="28634"/>
              <a:stretch/>
            </p:blipFill>
            <p:spPr>
              <a:xfrm>
                <a:off x="5486325" y="1412190"/>
                <a:ext cx="3608401" cy="2952328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580112" y="4076486"/>
                <a:ext cx="593129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5A4A36-DFA6-7248-8DBB-DB3CD26337AC}"/>
                </a:ext>
              </a:extLst>
            </p:cNvPr>
            <p:cNvSpPr txBox="1"/>
            <p:nvPr/>
          </p:nvSpPr>
          <p:spPr>
            <a:xfrm>
              <a:off x="5910416" y="1988840"/>
              <a:ext cx="1037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>
                  <a:solidFill>
                    <a:srgbClr val="C00000"/>
                  </a:solidFill>
                </a:rPr>
                <a:t>(AP site) </a:t>
              </a:r>
            </a:p>
          </p:txBody>
        </p:sp>
      </p:grpSp>
      <p:sp>
        <p:nvSpPr>
          <p:cNvPr id="13" name="مستطيل 9">
            <a:extLst>
              <a:ext uri="{FF2B5EF4-FFF2-40B4-BE49-F238E27FC236}">
                <a16:creationId xmlns:a16="http://schemas.microsoft.com/office/drawing/2014/main" id="{0287CD22-9BCC-1146-BCA7-A728926AC4B3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8" name="Picture 2" descr="http://www.mutah.edu.jo/images/banners/medi-sign.gif">
            <a:extLst>
              <a:ext uri="{FF2B5EF4-FFF2-40B4-BE49-F238E27FC236}">
                <a16:creationId xmlns:a16="http://schemas.microsoft.com/office/drawing/2014/main" id="{51BB52FC-0001-FB42-8B60-B422DC99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  <p:sp>
        <p:nvSpPr>
          <p:cNvPr id="14" name="عنصر نائب للمحتوى 2">
            <a:extLst>
              <a:ext uri="{FF2B5EF4-FFF2-40B4-BE49-F238E27FC236}">
                <a16:creationId xmlns:a16="http://schemas.microsoft.com/office/drawing/2014/main" id="{0873C320-830D-944A-8DCA-AB438294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615394" cy="5976664"/>
          </a:xfrm>
        </p:spPr>
        <p:txBody>
          <a:bodyPr>
            <a:normAutofit/>
          </a:bodyPr>
          <a:lstStyle/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Depurination results in apurinic site                              (AP site) which can be recognized                            and repaired by specific repair                        mechanisms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If left uncorrected, during                                        DNA replication these changes                                 would lead to mutations in the                               daughter DNA chain </a:t>
            </a:r>
            <a:r>
              <a:rPr lang="en-GB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(base pair deletion)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This error will propagate throughout subsequent generations (inherited)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DNA is </a:t>
            </a:r>
            <a:r>
              <a:rPr lang="en-GB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repairable</a:t>
            </a:r>
            <a:r>
              <a:rPr lang="en-GB" sz="2800">
                <a:latin typeface="Arial" pitchFamily="34" charset="0"/>
                <a:cs typeface="Arial" pitchFamily="34" charset="0"/>
              </a:rPr>
              <a:t> due to presence of two backup systems: DNA 2</a:t>
            </a:r>
            <a:r>
              <a:rPr lang="en-GB" sz="2800" baseline="30000">
                <a:latin typeface="Arial" pitchFamily="34" charset="0"/>
                <a:cs typeface="Arial" pitchFamily="34" charset="0"/>
              </a:rPr>
              <a:t>nd</a:t>
            </a:r>
            <a:r>
              <a:rPr lang="en-GB" sz="2800">
                <a:latin typeface="Arial" pitchFamily="34" charset="0"/>
                <a:cs typeface="Arial" pitchFamily="34" charset="0"/>
              </a:rPr>
              <a:t> complementary strand, homologous chromosomes  </a:t>
            </a:r>
          </a:p>
        </p:txBody>
      </p:sp>
    </p:spTree>
    <p:extLst>
      <p:ext uri="{BB962C8B-B14F-4D97-AF65-F5344CB8AC3E}">
        <p14:creationId xmlns:p14="http://schemas.microsoft.com/office/powerpoint/2010/main" val="97799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889"/>
    </mc:Choice>
    <mc:Fallback>
      <p:transition spd="slow" advTm="206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7030A0"/>
                </a:solidFill>
              </a:rPr>
              <a:t>   Spontaneous DNA Damage</a:t>
            </a:r>
            <a:endParaRPr lang="ar-JO">
              <a:solidFill>
                <a:srgbClr val="7030A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3"/>
            </a:pPr>
            <a:r>
              <a:rPr lang="en-GB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Replication errors: </a:t>
            </a:r>
            <a:r>
              <a:rPr lang="en-GB" sz="2800">
                <a:latin typeface="Arial" pitchFamily="34" charset="0"/>
                <a:cs typeface="Arial" pitchFamily="34" charset="0"/>
              </a:rPr>
              <a:t>spontaneous lesions may occur during DNA replication in which the </a:t>
            </a:r>
            <a:r>
              <a:rPr lang="en-GB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wrong base </a:t>
            </a:r>
            <a:r>
              <a:rPr lang="en-GB" sz="2800">
                <a:latin typeface="Arial" pitchFamily="34" charset="0"/>
                <a:cs typeface="Arial" pitchFamily="34" charset="0"/>
              </a:rPr>
              <a:t>is add to the newly synthesized strand (base substitution), a DNA </a:t>
            </a:r>
            <a:r>
              <a:rPr lang="en-GB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base is skipped </a:t>
            </a:r>
            <a:r>
              <a:rPr lang="en-GB" sz="2800">
                <a:latin typeface="Arial" pitchFamily="34" charset="0"/>
                <a:cs typeface="Arial" pitchFamily="34" charset="0"/>
              </a:rPr>
              <a:t>(base deletion) or </a:t>
            </a:r>
            <a:r>
              <a:rPr lang="en-GB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extra base </a:t>
            </a:r>
            <a:r>
              <a:rPr lang="en-GB" sz="2800">
                <a:latin typeface="Arial" pitchFamily="34" charset="0"/>
                <a:cs typeface="Arial" pitchFamily="34" charset="0"/>
              </a:rPr>
              <a:t>is added (base insertion)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Such errors are normally detected and repaired immediately by the proofreading/editing activity of DNA polymerase enzyme (3’-5’ exonuclease activity) </a:t>
            </a:r>
          </a:p>
          <a:p>
            <a:pPr algn="l" rtl="0"/>
            <a:endParaRPr lang="en-GB" sz="280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Otherwise, DNA repair enzymes will recognize the mismatched base pairs and repair them</a:t>
            </a:r>
          </a:p>
          <a:p>
            <a:pPr marL="0" indent="0" algn="l" rtl="0">
              <a:buNone/>
            </a:pPr>
            <a:endParaRPr lang="en-GB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59832" y="4725144"/>
            <a:ext cx="5824898" cy="1138615"/>
            <a:chOff x="3211598" y="4581128"/>
            <a:chExt cx="5824898" cy="113861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49" b="55559"/>
            <a:stretch/>
          </p:blipFill>
          <p:spPr>
            <a:xfrm>
              <a:off x="5056288" y="4581128"/>
              <a:ext cx="3980208" cy="11386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6" t="769" r="71909" b="93673"/>
            <a:stretch/>
          </p:blipFill>
          <p:spPr>
            <a:xfrm>
              <a:off x="3211598" y="5013176"/>
              <a:ext cx="1720442" cy="312829"/>
            </a:xfrm>
            <a:prstGeom prst="rect">
              <a:avLst/>
            </a:prstGeom>
            <a:solidFill>
              <a:srgbClr val="FF0000"/>
            </a:solidFill>
          </p:spPr>
        </p:pic>
      </p:grpSp>
      <p:sp>
        <p:nvSpPr>
          <p:cNvPr id="13" name="مستطيل 9">
            <a:extLst>
              <a:ext uri="{FF2B5EF4-FFF2-40B4-BE49-F238E27FC236}">
                <a16:creationId xmlns:a16="http://schemas.microsoft.com/office/drawing/2014/main" id="{FA2D9E60-AEC2-8E43-8E5C-8678BDD4236B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4" name="Picture 2" descr="http://www.mutah.edu.jo/images/banners/medi-sign.gif">
            <a:extLst>
              <a:ext uri="{FF2B5EF4-FFF2-40B4-BE49-F238E27FC236}">
                <a16:creationId xmlns:a16="http://schemas.microsoft.com/office/drawing/2014/main" id="{3F3F32D3-81CA-CF4B-A8D3-448B500C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20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053"/>
    </mc:Choice>
    <mc:Fallback>
      <p:transition spd="slow" advTm="316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7030A0"/>
                </a:solidFill>
              </a:rPr>
              <a:t>  Spontaneous DNA Damage</a:t>
            </a:r>
            <a:endParaRPr lang="ar-JO">
              <a:solidFill>
                <a:srgbClr val="7030A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406400" indent="-406400" algn="l" rtl="0">
              <a:buNone/>
            </a:pPr>
            <a:r>
              <a:rPr lang="en-GB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Oxidative DNA Damage: </a:t>
            </a:r>
            <a:r>
              <a:rPr lang="en-GB" sz="2800">
                <a:latin typeface="Arial" pitchFamily="34" charset="0"/>
                <a:cs typeface="Arial" pitchFamily="34" charset="0"/>
              </a:rPr>
              <a:t>Endogenous Reactive        Oxygen Species (ROS) are produced as byproducts during normal metabolic processes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ROS such as superoxide radical </a:t>
            </a:r>
            <a:r>
              <a:rPr lang="en-GB" sz="3600" b="1" baseline="30000">
                <a:latin typeface="Arial" pitchFamily="34" charset="0"/>
                <a:cs typeface="Arial" pitchFamily="34" charset="0"/>
              </a:rPr>
              <a:t>.</a:t>
            </a:r>
            <a:r>
              <a:rPr lang="en-GB" sz="2800">
                <a:latin typeface="Arial" pitchFamily="34" charset="0"/>
                <a:cs typeface="Arial" pitchFamily="34" charset="0"/>
              </a:rPr>
              <a:t>O</a:t>
            </a:r>
            <a:r>
              <a:rPr lang="en-GB" sz="2800" baseline="-25000">
                <a:latin typeface="Arial" pitchFamily="34" charset="0"/>
                <a:cs typeface="Arial" pitchFamily="34" charset="0"/>
              </a:rPr>
              <a:t>2</a:t>
            </a:r>
            <a:r>
              <a:rPr lang="en-GB" sz="4000" baseline="30000">
                <a:latin typeface="Arial" pitchFamily="34" charset="0"/>
                <a:cs typeface="Arial" pitchFamily="34" charset="0"/>
              </a:rPr>
              <a:t>-</a:t>
            </a:r>
            <a:r>
              <a:rPr lang="en-GB" sz="2800">
                <a:latin typeface="Arial" pitchFamily="34" charset="0"/>
                <a:cs typeface="Arial" pitchFamily="34" charset="0"/>
              </a:rPr>
              <a:t> attack DNA leading to damage. 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When ROS levels exceed the antioxidant capacity of a cell, a deleterious condition known as </a:t>
            </a:r>
            <a:r>
              <a:rPr lang="en-GB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oxidative stress </a:t>
            </a:r>
            <a:r>
              <a:rPr lang="en-GB" sz="2800">
                <a:latin typeface="Arial" pitchFamily="34" charset="0"/>
                <a:cs typeface="Arial" pitchFamily="34" charset="0"/>
              </a:rPr>
              <a:t>occurs </a:t>
            </a:r>
            <a:endParaRPr lang="en-GB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They can chemically modify nitrogenous bases leading to </a:t>
            </a:r>
            <a:r>
              <a:rPr lang="en-GB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mispairing</a:t>
            </a:r>
            <a:r>
              <a:rPr lang="en-GB" sz="2800" b="1">
                <a:latin typeface="Arial" pitchFamily="34" charset="0"/>
                <a:cs typeface="Arial" pitchFamily="34" charset="0"/>
              </a:rPr>
              <a:t>.</a:t>
            </a:r>
            <a:r>
              <a:rPr lang="en-GB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>
                <a:latin typeface="Arial" pitchFamily="34" charset="0"/>
                <a:cs typeface="Arial" pitchFamily="34" charset="0"/>
              </a:rPr>
              <a:t>8-oxoguanine (8-oxo G) is one of the major product of DNA oxidation. Another modified base is thymine glycol </a:t>
            </a:r>
            <a:r>
              <a:rPr lang="en-GB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ستطيل 9">
            <a:extLst>
              <a:ext uri="{FF2B5EF4-FFF2-40B4-BE49-F238E27FC236}">
                <a16:creationId xmlns:a16="http://schemas.microsoft.com/office/drawing/2014/main" id="{3B2DB539-1065-AB40-B38E-A5CF024469F3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3" name="Picture 2" descr="http://www.mutah.edu.jo/images/banners/medi-sign.gif">
            <a:extLst>
              <a:ext uri="{FF2B5EF4-FFF2-40B4-BE49-F238E27FC236}">
                <a16:creationId xmlns:a16="http://schemas.microsoft.com/office/drawing/2014/main" id="{5B8C3C2C-8952-1645-BE6A-838488EDD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107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280"/>
    </mc:Choice>
    <mc:Fallback>
      <p:transition spd="slow" advTm="186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GB" sz="40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Oxidative DNA Damage</a:t>
            </a:r>
            <a:endParaRPr lang="ar-JO" sz="4000">
              <a:solidFill>
                <a:srgbClr val="0000FF"/>
              </a:solidFill>
            </a:endParaRPr>
          </a:p>
        </p:txBody>
      </p:sp>
      <p:sp>
        <p:nvSpPr>
          <p:cNvPr id="17" name="مستطيل 84"/>
          <p:cNvSpPr/>
          <p:nvPr/>
        </p:nvSpPr>
        <p:spPr>
          <a:xfrm rot="12775553">
            <a:off x="6040150" y="4731880"/>
            <a:ext cx="608166" cy="1077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grpSp>
        <p:nvGrpSpPr>
          <p:cNvPr id="11" name="Group 10"/>
          <p:cNvGrpSpPr/>
          <p:nvPr/>
        </p:nvGrpSpPr>
        <p:grpSpPr>
          <a:xfrm>
            <a:off x="1310165" y="4442435"/>
            <a:ext cx="7102313" cy="2728079"/>
            <a:chOff x="1310165" y="4442435"/>
            <a:chExt cx="7102313" cy="2728079"/>
          </a:xfrm>
        </p:grpSpPr>
        <p:grpSp>
          <p:nvGrpSpPr>
            <p:cNvPr id="21" name="Group 20"/>
            <p:cNvGrpSpPr/>
            <p:nvPr/>
          </p:nvGrpSpPr>
          <p:grpSpPr>
            <a:xfrm>
              <a:off x="1310165" y="4442435"/>
              <a:ext cx="7102313" cy="2728079"/>
              <a:chOff x="1310165" y="4442435"/>
              <a:chExt cx="7102313" cy="27280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475656" y="4442435"/>
                <a:ext cx="1900965" cy="1506845"/>
                <a:chOff x="1421810" y="4318324"/>
                <a:chExt cx="1900965" cy="1506845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701725" y="4318324"/>
                  <a:ext cx="1165539" cy="648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649" t="-4671" b="44614"/>
                <a:stretch/>
              </p:blipFill>
              <p:spPr>
                <a:xfrm>
                  <a:off x="1421810" y="4422127"/>
                  <a:ext cx="1900965" cy="1403042"/>
                </a:xfrm>
                <a:prstGeom prst="rect">
                  <a:avLst/>
                </a:prstGeom>
              </p:spPr>
            </p:pic>
          </p:grpSp>
          <p:sp>
            <p:nvSpPr>
              <p:cNvPr id="19" name="TextBox 18"/>
              <p:cNvSpPr txBox="1"/>
              <p:nvPr/>
            </p:nvSpPr>
            <p:spPr>
              <a:xfrm>
                <a:off x="6781454" y="6093296"/>
                <a:ext cx="163102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0000FF"/>
                    </a:solidFill>
                  </a:rPr>
                  <a:t>8-oxoguanine</a:t>
                </a:r>
                <a:endParaRPr lang="en-US" sz="2400" b="1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2000" b="1">
                    <a:solidFill>
                      <a:srgbClr val="0000FF"/>
                    </a:solidFill>
                  </a:rPr>
                  <a:t>(8-oxo G)</a:t>
                </a:r>
              </a:p>
              <a:p>
                <a:endParaRPr lang="en-US" sz="2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310165" y="6165304"/>
                <a:ext cx="15199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rgbClr val="0000FF"/>
                    </a:solidFill>
                  </a:rPr>
                  <a:t>Guanine (G) 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88024" y="4666917"/>
              <a:ext cx="3576960" cy="1858427"/>
              <a:chOff x="5148064" y="3789041"/>
              <a:chExt cx="3576960" cy="185842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148064" y="3789041"/>
                <a:ext cx="3576960" cy="1448903"/>
                <a:chOff x="5148064" y="3789041"/>
                <a:chExt cx="3576960" cy="1448903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4882"/>
                <a:stretch/>
              </p:blipFill>
              <p:spPr>
                <a:xfrm>
                  <a:off x="5364088" y="3789041"/>
                  <a:ext cx="3360936" cy="1440160"/>
                </a:xfrm>
                <a:prstGeom prst="rect">
                  <a:avLst/>
                </a:prstGeom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5148064" y="4442435"/>
                  <a:ext cx="1042069" cy="7955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6050211" y="5085111"/>
                <a:ext cx="1042069" cy="562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79" t="57004" r="39559" b="31094"/>
            <a:stretch/>
          </p:blipFill>
          <p:spPr>
            <a:xfrm>
              <a:off x="3925060" y="5373216"/>
              <a:ext cx="1656184" cy="576064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36350" r="4327" b="9050"/>
          <a:stretch/>
        </p:blipFill>
        <p:spPr>
          <a:xfrm>
            <a:off x="2348136" y="1628800"/>
            <a:ext cx="4608512" cy="2102129"/>
          </a:xfrm>
          <a:prstGeom prst="rect">
            <a:avLst/>
          </a:prstGeom>
        </p:spPr>
      </p:pic>
      <p:sp>
        <p:nvSpPr>
          <p:cNvPr id="30" name="مستطيل 9">
            <a:extLst>
              <a:ext uri="{FF2B5EF4-FFF2-40B4-BE49-F238E27FC236}">
                <a16:creationId xmlns:a16="http://schemas.microsoft.com/office/drawing/2014/main" id="{2E722FA7-E219-B04F-B617-88A71F34080F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31" name="Picture 2" descr="http://www.mutah.edu.jo/images/banners/medi-sign.gif">
            <a:extLst>
              <a:ext uri="{FF2B5EF4-FFF2-40B4-BE49-F238E27FC236}">
                <a16:creationId xmlns:a16="http://schemas.microsoft.com/office/drawing/2014/main" id="{8B9ABCD6-A3AF-7A4D-BB64-5E32386F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69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11"/>
    </mc:Choice>
    <mc:Fallback>
      <p:transition spd="slow" advTm="31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Induced DNA damage </a:t>
            </a:r>
            <a:endParaRPr lang="en-US" sz="4000" b="1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GB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Radiation damage: </a:t>
            </a:r>
            <a:r>
              <a:rPr lang="en-GB" sz="2800">
                <a:latin typeface="Arial" pitchFamily="34" charset="0"/>
                <a:cs typeface="Arial" pitchFamily="34" charset="0"/>
              </a:rPr>
              <a:t>which includes both UV light and ionizing radiation</a:t>
            </a:r>
            <a:endParaRPr lang="en-GB" sz="28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7CCDFA-3087-7345-87D3-F6CC4D908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15374"/>
            <a:ext cx="7312894" cy="3905085"/>
          </a:xfrm>
          <a:prstGeom prst="rect">
            <a:avLst/>
          </a:prstGeom>
        </p:spPr>
      </p:pic>
      <p:sp>
        <p:nvSpPr>
          <p:cNvPr id="11" name="مستطيل 9">
            <a:extLst>
              <a:ext uri="{FF2B5EF4-FFF2-40B4-BE49-F238E27FC236}">
                <a16:creationId xmlns:a16="http://schemas.microsoft.com/office/drawing/2014/main" id="{D682C1FE-F4B7-1E42-828C-993090A9A040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2" name="Picture 2" descr="http://www.mutah.edu.jo/images/banners/medi-sign.gif">
            <a:extLst>
              <a:ext uri="{FF2B5EF4-FFF2-40B4-BE49-F238E27FC236}">
                <a16:creationId xmlns:a16="http://schemas.microsoft.com/office/drawing/2014/main" id="{BED4A87C-C180-D24A-AB32-361AEEE2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27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339"/>
    </mc:Choice>
    <mc:Fallback>
      <p:transition spd="slow" advTm="7633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Induced DNA damage </a:t>
            </a:r>
            <a:endParaRPr lang="en-US" sz="4000" b="1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GB" sz="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GB" sz="2400" b="1">
                <a:solidFill>
                  <a:srgbClr val="6E23B4"/>
                </a:solidFill>
                <a:latin typeface="Arial" pitchFamily="34" charset="0"/>
                <a:cs typeface="Arial" pitchFamily="34" charset="0"/>
              </a:rPr>
              <a:t>Ultraviolet Radiation</a:t>
            </a:r>
          </a:p>
          <a:p>
            <a:pPr marL="0" indent="0" algn="l" rtl="0">
              <a:buNone/>
            </a:pPr>
            <a:endParaRPr lang="en-GB" sz="14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85570" y="1628800"/>
            <a:ext cx="8587024" cy="5229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itchFamily="34" charset="0"/>
              <a:buNone/>
            </a:pPr>
            <a:endParaRPr lang="en-GB" sz="14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 rtl="0"/>
            <a:r>
              <a:rPr lang="en-GB" sz="2400">
                <a:latin typeface="Arial" pitchFamily="34" charset="0"/>
                <a:cs typeface="Arial" pitchFamily="34" charset="0"/>
              </a:rPr>
              <a:t>Pyrimidines are highly sensitive to UV light. They form pyrimidine dimer (intra-strand crosslinking) particularly thymine dimer (T-dimer)</a:t>
            </a:r>
          </a:p>
          <a:p>
            <a:pPr marL="514350" indent="-514350" algn="l" rtl="0"/>
            <a:r>
              <a:rPr lang="en-GB" sz="2400">
                <a:latin typeface="Arial" pitchFamily="34" charset="0"/>
                <a:cs typeface="Arial" pitchFamily="34" charset="0"/>
              </a:rPr>
              <a:t>Dimers alter DNA structure (kink or knot in DNA strand)</a:t>
            </a:r>
          </a:p>
          <a:p>
            <a:pPr marL="514350" indent="-514350" algn="l" rtl="0"/>
            <a:r>
              <a:rPr lang="en-GB" sz="2400">
                <a:latin typeface="Arial" pitchFamily="34" charset="0"/>
                <a:cs typeface="Arial" pitchFamily="34" charset="0"/>
              </a:rPr>
              <a:t>Thymine dimers prevent                                             proper replication. The cell                                           either dies (apoptosis) or                                             forms a malignant tumour                                        (cancer)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7918" y="3645024"/>
            <a:ext cx="1734676" cy="272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5076056" y="4077072"/>
            <a:ext cx="2952328" cy="1577182"/>
            <a:chOff x="5076056" y="4149080"/>
            <a:chExt cx="2952328" cy="15771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74"/>
            <a:stretch/>
          </p:blipFill>
          <p:spPr>
            <a:xfrm>
              <a:off x="5076056" y="4149080"/>
              <a:ext cx="2055279" cy="157718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H="1" flipV="1">
              <a:off x="7131335" y="4149080"/>
              <a:ext cx="897049" cy="436319"/>
            </a:xfrm>
            <a:prstGeom prst="line">
              <a:avLst/>
            </a:prstGeom>
            <a:ln w="2222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159705" y="5273292"/>
              <a:ext cx="868679" cy="424394"/>
            </a:xfrm>
            <a:prstGeom prst="line">
              <a:avLst/>
            </a:prstGeom>
            <a:ln w="254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مستطيل 9">
            <a:extLst>
              <a:ext uri="{FF2B5EF4-FFF2-40B4-BE49-F238E27FC236}">
                <a16:creationId xmlns:a16="http://schemas.microsoft.com/office/drawing/2014/main" id="{67777BE0-E2A0-B04A-9BE6-5F20E4EC2480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20" name="Picture 2" descr="http://www.mutah.edu.jo/images/banners/medi-sign.gif">
            <a:extLst>
              <a:ext uri="{FF2B5EF4-FFF2-40B4-BE49-F238E27FC236}">
                <a16:creationId xmlns:a16="http://schemas.microsoft.com/office/drawing/2014/main" id="{6F8CCFA7-8D57-F249-A04E-65A173FF6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33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511"/>
    </mc:Choice>
    <mc:Fallback>
      <p:transition spd="slow" advTm="190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-27384"/>
            <a:ext cx="9144000" cy="1143000"/>
          </a:xfrm>
        </p:spPr>
        <p:txBody>
          <a:bodyPr>
            <a:normAutofit/>
          </a:bodyPr>
          <a:lstStyle/>
          <a:p>
            <a:pPr marL="2171700" lvl="5" algn="l" rtl="0"/>
            <a:r>
              <a:rPr lang="en-GB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T-Dimer Types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47664" y="908720"/>
            <a:ext cx="6120680" cy="5832648"/>
            <a:chOff x="539552" y="1082265"/>
            <a:chExt cx="5040560" cy="50240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17"/>
            <a:stretch/>
          </p:blipFill>
          <p:spPr>
            <a:xfrm>
              <a:off x="539552" y="1082265"/>
              <a:ext cx="5040560" cy="46085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557" r="58085" b="-599"/>
            <a:stretch/>
          </p:blipFill>
          <p:spPr>
            <a:xfrm>
              <a:off x="753854" y="5754633"/>
              <a:ext cx="2112733" cy="3516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2" t="93557" r="10166" b="2117"/>
            <a:stretch/>
          </p:blipFill>
          <p:spPr>
            <a:xfrm>
              <a:off x="3911122" y="5796164"/>
              <a:ext cx="1440160" cy="216025"/>
            </a:xfrm>
            <a:prstGeom prst="rect">
              <a:avLst/>
            </a:prstGeom>
          </p:spPr>
        </p:pic>
      </p:grpSp>
      <p:sp>
        <p:nvSpPr>
          <p:cNvPr id="16" name="مستطيل 9">
            <a:extLst>
              <a:ext uri="{FF2B5EF4-FFF2-40B4-BE49-F238E27FC236}">
                <a16:creationId xmlns:a16="http://schemas.microsoft.com/office/drawing/2014/main" id="{1EEF0410-04AA-D746-9E27-65AED08B323D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7" name="Picture 2" descr="http://www.mutah.edu.jo/images/banners/medi-sign.gif">
            <a:extLst>
              <a:ext uri="{FF2B5EF4-FFF2-40B4-BE49-F238E27FC236}">
                <a16:creationId xmlns:a16="http://schemas.microsoft.com/office/drawing/2014/main" id="{DBA2E44A-6037-5F4C-9AC1-6148F23BD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2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59"/>
    </mc:Choice>
    <mc:Fallback>
      <p:transition spd="slow" advTm="4485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 DNA Damage </a:t>
            </a:r>
            <a:endParaRPr lang="ar-JO">
              <a:solidFill>
                <a:srgbClr val="C0000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3000">
                <a:latin typeface="Arial" pitchFamily="34" charset="0"/>
                <a:cs typeface="Arial" pitchFamily="34" charset="0"/>
              </a:rPr>
              <a:t>DNA molecules like all other biomolecules can be damaged in numerous ways</a:t>
            </a:r>
          </a:p>
          <a:p>
            <a:pPr algn="l" rtl="0"/>
            <a:r>
              <a:rPr lang="en-GB" sz="3000">
                <a:latin typeface="Arial" pitchFamily="34" charset="0"/>
                <a:cs typeface="Arial" pitchFamily="34" charset="0"/>
              </a:rPr>
              <a:t>DNA damage occurs at a rate of  10</a:t>
            </a:r>
            <a:r>
              <a:rPr lang="en-GB" sz="3000" baseline="30000">
                <a:latin typeface="Arial" pitchFamily="34" charset="0"/>
                <a:cs typeface="Arial" pitchFamily="34" charset="0"/>
              </a:rPr>
              <a:t>4 </a:t>
            </a:r>
            <a:r>
              <a:rPr lang="en-GB" sz="3000">
                <a:latin typeface="Arial" pitchFamily="34" charset="0"/>
                <a:cs typeface="Arial" pitchFamily="34" charset="0"/>
              </a:rPr>
              <a:t>– 10</a:t>
            </a:r>
            <a:r>
              <a:rPr lang="en-GB" sz="3000" baseline="30000">
                <a:latin typeface="Arial" pitchFamily="34" charset="0"/>
                <a:cs typeface="Arial" pitchFamily="34" charset="0"/>
              </a:rPr>
              <a:t>6 </a:t>
            </a:r>
            <a:r>
              <a:rPr lang="en-GB" sz="3000">
                <a:latin typeface="Arial" pitchFamily="34" charset="0"/>
                <a:cs typeface="Arial" pitchFamily="34" charset="0"/>
              </a:rPr>
              <a:t>molecular lesions per cell per day </a:t>
            </a:r>
          </a:p>
          <a:p>
            <a:pPr algn="l" rtl="0"/>
            <a:r>
              <a:rPr lang="en-GB" sz="3000">
                <a:latin typeface="Arial" pitchFamily="34" charset="0"/>
                <a:cs typeface="Arial" pitchFamily="34" charset="0"/>
              </a:rPr>
              <a:t>What are the sources and types of this damage?</a:t>
            </a:r>
          </a:p>
          <a:p>
            <a:pPr algn="l" rtl="0"/>
            <a:r>
              <a:rPr lang="en-GB" sz="3000">
                <a:latin typeface="Arial" pitchFamily="34" charset="0"/>
                <a:cs typeface="Arial" pitchFamily="34" charset="0"/>
              </a:rPr>
              <a:t>Can our cells recognise and repair this damage?</a:t>
            </a:r>
          </a:p>
          <a:p>
            <a:pPr algn="l" rtl="0"/>
            <a:r>
              <a:rPr lang="en-GB" sz="3000">
                <a:latin typeface="Arial" pitchFamily="34" charset="0"/>
                <a:cs typeface="Arial" pitchFamily="34" charset="0"/>
              </a:rPr>
              <a:t>What are the consequences of unrepaired damage on the cell fate? </a:t>
            </a:r>
          </a:p>
          <a:p>
            <a:pPr marL="0" indent="0" algn="l" rtl="0">
              <a:buNone/>
            </a:pPr>
            <a:endParaRPr lang="en-GB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ستطيل 9">
            <a:extLst>
              <a:ext uri="{FF2B5EF4-FFF2-40B4-BE49-F238E27FC236}">
                <a16:creationId xmlns:a16="http://schemas.microsoft.com/office/drawing/2014/main" id="{AA6B00B2-B6C8-2B46-84FA-1F93164AA82A}"/>
              </a:ext>
            </a:extLst>
          </p:cNvPr>
          <p:cNvSpPr/>
          <p:nvPr/>
        </p:nvSpPr>
        <p:spPr>
          <a:xfrm>
            <a:off x="38948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6" name="Picture 2" descr="http://www.mutah.edu.jo/images/banners/medi-sign.gif">
            <a:extLst>
              <a:ext uri="{FF2B5EF4-FFF2-40B4-BE49-F238E27FC236}">
                <a16:creationId xmlns:a16="http://schemas.microsoft.com/office/drawing/2014/main" id="{FE1D48FA-17E0-524E-BA5C-2FA5CF3C8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795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582"/>
    </mc:Choice>
    <mc:Fallback>
      <p:transition spd="slow" advTm="251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Induced DNA damage </a:t>
            </a:r>
            <a:endParaRPr lang="en-US" sz="4000" b="1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lphaUcPeriod" startAt="2"/>
            </a:pPr>
            <a:r>
              <a:rPr lang="en-GB" sz="2400" b="1">
                <a:solidFill>
                  <a:srgbClr val="6E23B4"/>
                </a:solidFill>
                <a:latin typeface="Arial" pitchFamily="34" charset="0"/>
                <a:cs typeface="Arial" pitchFamily="34" charset="0"/>
              </a:rPr>
              <a:t>Ionizing Radiation: </a:t>
            </a:r>
            <a:r>
              <a:rPr lang="en-GB" sz="2400">
                <a:latin typeface="Arial" pitchFamily="34" charset="0"/>
                <a:cs typeface="Arial" pitchFamily="34" charset="0"/>
              </a:rPr>
              <a:t>like cosmic rays, X-rays and gamma        rays can damage DNA molecules in 2 ways:</a:t>
            </a:r>
          </a:p>
          <a:p>
            <a:pPr marL="457200" indent="-457200" algn="l" rtl="0">
              <a:buFont typeface="+mj-lt"/>
              <a:buAutoNum type="alphaUcPeriod" startAt="2"/>
            </a:pPr>
            <a:endParaRPr lang="en-GB" sz="120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5"/>
          <a:stretch/>
        </p:blipFill>
        <p:spPr>
          <a:xfrm>
            <a:off x="5170769" y="4365104"/>
            <a:ext cx="3816123" cy="2366136"/>
          </a:xfrm>
          <a:prstGeom prst="rect">
            <a:avLst/>
          </a:prstGeom>
        </p:spPr>
      </p:pic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214266" y="1916832"/>
            <a:ext cx="4717774" cy="564357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endParaRPr lang="en-GB" sz="1200">
              <a:latin typeface="Arial" pitchFamily="34" charset="0"/>
              <a:cs typeface="Arial" pitchFamily="34" charset="0"/>
            </a:endParaRPr>
          </a:p>
          <a:p>
            <a:pPr lvl="1" algn="l" rtl="0">
              <a:buFont typeface="Arial" charset="0"/>
              <a:buChar char="•"/>
            </a:pPr>
            <a:r>
              <a:rPr lang="en-GB" sz="2400">
                <a:latin typeface="Arial" pitchFamily="34" charset="0"/>
                <a:cs typeface="Arial" pitchFamily="34" charset="0"/>
              </a:rPr>
              <a:t>Direct DNA damage by producing single strand break (SSB) and the more severe double strand break (DSB)</a:t>
            </a:r>
          </a:p>
          <a:p>
            <a:pPr marL="457200" lvl="1" indent="0" algn="l" rtl="0">
              <a:buNone/>
            </a:pPr>
            <a:endParaRPr lang="en-GB" sz="2400">
              <a:latin typeface="Arial" pitchFamily="34" charset="0"/>
              <a:cs typeface="Arial" pitchFamily="34" charset="0"/>
            </a:endParaRPr>
          </a:p>
          <a:p>
            <a:pPr lvl="1" algn="l" rtl="0">
              <a:buFont typeface="Arial" charset="0"/>
              <a:buChar char="•"/>
            </a:pPr>
            <a:r>
              <a:rPr lang="en-GB" sz="2400">
                <a:latin typeface="Arial" pitchFamily="34" charset="0"/>
                <a:cs typeface="Arial" pitchFamily="34" charset="0"/>
              </a:rPr>
              <a:t>Indirect DNA damage by production of free radicals </a:t>
            </a:r>
            <a:r>
              <a:rPr lang="en-GB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(exogenous ROS) </a:t>
            </a:r>
            <a:r>
              <a:rPr lang="en-GB" sz="2400">
                <a:latin typeface="Arial" pitchFamily="34" charset="0"/>
                <a:cs typeface="Arial" pitchFamily="34" charset="0"/>
              </a:rPr>
              <a:t>which alter the structure of bases </a:t>
            </a:r>
          </a:p>
          <a:p>
            <a:pPr marL="0" indent="0" algn="l" rtl="0">
              <a:buFont typeface="Arial" pitchFamily="34" charset="0"/>
              <a:buNone/>
            </a:pPr>
            <a:endParaRPr lang="en-GB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7" b="19053"/>
          <a:stretch/>
        </p:blipFill>
        <p:spPr>
          <a:xfrm>
            <a:off x="5146338" y="2339711"/>
            <a:ext cx="3840554" cy="1835586"/>
          </a:xfrm>
          <a:prstGeom prst="rect">
            <a:avLst/>
          </a:prstGeom>
        </p:spPr>
      </p:pic>
      <p:sp>
        <p:nvSpPr>
          <p:cNvPr id="14" name="مستطيل 9">
            <a:extLst>
              <a:ext uri="{FF2B5EF4-FFF2-40B4-BE49-F238E27FC236}">
                <a16:creationId xmlns:a16="http://schemas.microsoft.com/office/drawing/2014/main" id="{D80B06F4-3192-D24A-8231-432F0E8A378C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5" name="Picture 2" descr="http://www.mutah.edu.jo/images/banners/medi-sign.gif">
            <a:extLst>
              <a:ext uri="{FF2B5EF4-FFF2-40B4-BE49-F238E27FC236}">
                <a16:creationId xmlns:a16="http://schemas.microsoft.com/office/drawing/2014/main" id="{EC19CB27-C50A-2746-A883-7C5ADF116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694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725"/>
    </mc:Choice>
    <mc:Fallback>
      <p:transition spd="slow" advTm="408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Induced DNA damage </a:t>
            </a:r>
            <a:endParaRPr lang="en-US" sz="4000" b="1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2"/>
            </a:pPr>
            <a:r>
              <a:rPr lang="en-GB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Chemical mutagens: </a:t>
            </a:r>
            <a:r>
              <a:rPr lang="en-GB" sz="2800">
                <a:latin typeface="Arial" pitchFamily="34" charset="0"/>
                <a:cs typeface="Arial" pitchFamily="34" charset="0"/>
              </a:rPr>
              <a:t>are agents which induce mutations if their damaging effects on DNA have not been recognized and repaired</a:t>
            </a:r>
          </a:p>
          <a:p>
            <a:pPr marL="0" indent="0" algn="l" rtl="0">
              <a:buNone/>
            </a:pPr>
            <a:r>
              <a:rPr lang="en-GB" sz="1400">
                <a:latin typeface="Arial" pitchFamily="34" charset="0"/>
                <a:cs typeface="Arial" pitchFamily="34" charset="0"/>
              </a:rPr>
              <a:t> </a:t>
            </a:r>
            <a:endParaRPr lang="en-GB" sz="20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GB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Base modifying agents</a:t>
            </a:r>
          </a:p>
          <a:p>
            <a:pPr lvl="1" algn="l" rtl="0"/>
            <a:r>
              <a:rPr lang="en-GB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Base analogs</a:t>
            </a:r>
          </a:p>
          <a:p>
            <a:pPr lvl="1" algn="l" rtl="0"/>
            <a:r>
              <a:rPr lang="en-GB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Intercalating agents </a:t>
            </a:r>
          </a:p>
          <a:p>
            <a:pPr marL="0" indent="0" algn="l" rtl="0">
              <a:buNone/>
            </a:pPr>
            <a:endParaRPr lang="en-GB" sz="14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ستطيل 9">
            <a:extLst>
              <a:ext uri="{FF2B5EF4-FFF2-40B4-BE49-F238E27FC236}">
                <a16:creationId xmlns:a16="http://schemas.microsoft.com/office/drawing/2014/main" id="{03E15DED-5E24-F14A-97B5-7FE5B356A4B3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3" name="Picture 2" descr="http://www.mutah.edu.jo/images/banners/medi-sign.gif">
            <a:extLst>
              <a:ext uri="{FF2B5EF4-FFF2-40B4-BE49-F238E27FC236}">
                <a16:creationId xmlns:a16="http://schemas.microsoft.com/office/drawing/2014/main" id="{5040E04C-B67F-9841-8C72-36F2C3CF5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00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13"/>
    </mc:Choice>
    <mc:Fallback>
      <p:transition spd="slow" advTm="34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lvl="1" algn="ctr" rtl="1">
              <a:spcBef>
                <a:spcPct val="0"/>
              </a:spcBef>
            </a:pPr>
            <a:r>
              <a:rPr lang="en-GB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Base Modifying Agents</a:t>
            </a:r>
            <a:endParaRPr lang="en-US" sz="6600" b="1">
              <a:solidFill>
                <a:srgbClr val="7030A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400">
                <a:latin typeface="Arial" pitchFamily="34" charset="0"/>
                <a:cs typeface="Arial" pitchFamily="34" charset="0"/>
              </a:rPr>
              <a:t>Change or </a:t>
            </a:r>
            <a:r>
              <a:rPr lang="en-GB" sz="2400" err="1">
                <a:latin typeface="Arial" pitchFamily="34" charset="0"/>
                <a:cs typeface="Arial" pitchFamily="34" charset="0"/>
              </a:rPr>
              <a:t>modifiy</a:t>
            </a:r>
            <a:r>
              <a:rPr lang="en-GB" sz="2400">
                <a:latin typeface="Arial" pitchFamily="34" charset="0"/>
                <a:cs typeface="Arial" pitchFamily="34" charset="0"/>
              </a:rPr>
              <a:t> the chemical structure of DNA bases resulting in mispairing and other problems</a:t>
            </a:r>
          </a:p>
          <a:p>
            <a:pPr algn="l" rtl="0"/>
            <a:r>
              <a:rPr lang="en-GB" sz="2400">
                <a:latin typeface="Arial" pitchFamily="34" charset="0"/>
                <a:cs typeface="Arial" pitchFamily="34" charset="0"/>
              </a:rPr>
              <a:t>These includes alkylating agents such as  SAM                  (s-</a:t>
            </a:r>
            <a:r>
              <a:rPr lang="en-GB" sz="2400" err="1">
                <a:latin typeface="Arial" pitchFamily="34" charset="0"/>
                <a:cs typeface="Arial" pitchFamily="34" charset="0"/>
              </a:rPr>
              <a:t>adenosyl</a:t>
            </a:r>
            <a:r>
              <a:rPr lang="en-GB" sz="2400">
                <a:latin typeface="Arial" pitchFamily="34" charset="0"/>
                <a:cs typeface="Arial" pitchFamily="34" charset="0"/>
              </a:rPr>
              <a:t> Methionine) which adds methyl group to guanine leading to O</a:t>
            </a:r>
            <a:r>
              <a:rPr lang="en-GB" sz="2400" baseline="30000">
                <a:latin typeface="Arial" pitchFamily="34" charset="0"/>
                <a:cs typeface="Arial" pitchFamily="34" charset="0"/>
              </a:rPr>
              <a:t>6</a:t>
            </a:r>
            <a:r>
              <a:rPr lang="en-GB" sz="2400">
                <a:latin typeface="Arial" pitchFamily="34" charset="0"/>
                <a:cs typeface="Arial" pitchFamily="34" charset="0"/>
              </a:rPr>
              <a:t> methylguanine (O</a:t>
            </a:r>
            <a:r>
              <a:rPr lang="en-GB" sz="2400" baseline="30000">
                <a:latin typeface="Arial" pitchFamily="34" charset="0"/>
                <a:cs typeface="Arial" pitchFamily="34" charset="0"/>
              </a:rPr>
              <a:t>6 </a:t>
            </a:r>
            <a:r>
              <a:rPr lang="en-GB" sz="2400">
                <a:latin typeface="Arial" pitchFamily="34" charset="0"/>
                <a:cs typeface="Arial" pitchFamily="34" charset="0"/>
              </a:rPr>
              <a:t>MeG) </a:t>
            </a:r>
          </a:p>
          <a:p>
            <a:pPr algn="l" rtl="0"/>
            <a:r>
              <a:rPr lang="en-GB" sz="2400">
                <a:latin typeface="Arial" pitchFamily="34" charset="0"/>
                <a:cs typeface="Arial" pitchFamily="34" charset="0"/>
              </a:rPr>
              <a:t>If not repaired, this lesion can lead to a </a:t>
            </a:r>
            <a:r>
              <a:rPr lang="en-GB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                   pair substitution</a:t>
            </a:r>
            <a:r>
              <a:rPr lang="en-GB" sz="2400">
                <a:latin typeface="Arial" pitchFamily="34" charset="0"/>
                <a:cs typeface="Arial" pitchFamily="34" charset="0"/>
              </a:rPr>
              <a:t> (base pair changers) </a:t>
            </a:r>
            <a:endParaRPr lang="en-GB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217" y="4020612"/>
            <a:ext cx="3282759" cy="286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2987" y="3645024"/>
            <a:ext cx="231551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9">
            <a:extLst>
              <a:ext uri="{FF2B5EF4-FFF2-40B4-BE49-F238E27FC236}">
                <a16:creationId xmlns:a16="http://schemas.microsoft.com/office/drawing/2014/main" id="{2E69FD81-3D73-1543-B75F-260815A3A262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5" name="Picture 2" descr="http://www.mutah.edu.jo/images/banners/medi-sign.gif">
            <a:extLst>
              <a:ext uri="{FF2B5EF4-FFF2-40B4-BE49-F238E27FC236}">
                <a16:creationId xmlns:a16="http://schemas.microsoft.com/office/drawing/2014/main" id="{70635505-85AB-6E4C-8E9A-2864491B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81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659"/>
    </mc:Choice>
    <mc:Fallback>
      <p:transition spd="slow" advTm="150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lvl="1" algn="l" rtl="0"/>
            <a:r>
              <a:rPr lang="en-GB" sz="3600" b="1">
                <a:solidFill>
                  <a:srgbClr val="6E23B4"/>
                </a:solidFill>
                <a:latin typeface="Arial" pitchFamily="34" charset="0"/>
                <a:cs typeface="Arial" pitchFamily="34" charset="0"/>
              </a:rPr>
              <a:t>                          Base analogs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80120"/>
            <a:ext cx="8147248" cy="5949280"/>
          </a:xfrm>
        </p:spPr>
        <p:txBody>
          <a:bodyPr>
            <a:normAutofit/>
          </a:bodyPr>
          <a:lstStyle/>
          <a:p>
            <a:pPr algn="l" rtl="0"/>
            <a:r>
              <a:rPr lang="en-GB">
                <a:latin typeface="Arial" pitchFamily="34" charset="0"/>
                <a:cs typeface="Arial" pitchFamily="34" charset="0"/>
              </a:rPr>
              <a:t>Chemicals with structures similar to that of any of the four standard bases of DNA like 2-amino purine the base analog               of adenine (6-amino purine).                They replace them in DNA                  strand but do not </a:t>
            </a:r>
            <a:r>
              <a:rPr lang="en-GB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always</a:t>
            </a:r>
            <a:r>
              <a:rPr lang="en-GB">
                <a:latin typeface="Arial" pitchFamily="34" charset="0"/>
                <a:cs typeface="Arial" pitchFamily="34" charset="0"/>
              </a:rPr>
              <a:t> pair                 with normal bases leading to                </a:t>
            </a:r>
            <a:r>
              <a:rPr lang="en-GB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pair substitution                         </a:t>
            </a:r>
            <a:r>
              <a:rPr lang="en-GB">
                <a:latin typeface="Arial" pitchFamily="34" charset="0"/>
                <a:cs typeface="Arial" pitchFamily="34" charset="0"/>
              </a:rPr>
              <a:t>(e.g. AT </a:t>
            </a:r>
            <a:r>
              <a:rPr lang="en-GB" err="1">
                <a:latin typeface="Arial" pitchFamily="34" charset="0"/>
                <a:cs typeface="Arial" pitchFamily="34" charset="0"/>
              </a:rPr>
              <a:t>bp</a:t>
            </a:r>
            <a:r>
              <a:rPr lang="en-GB">
                <a:latin typeface="Arial" pitchFamily="34" charset="0"/>
                <a:cs typeface="Arial" pitchFamily="34" charset="0"/>
              </a:rPr>
              <a:t> is replaced with                     GC </a:t>
            </a:r>
            <a:r>
              <a:rPr lang="en-GB" err="1">
                <a:latin typeface="Arial" pitchFamily="34" charset="0"/>
                <a:cs typeface="Arial" pitchFamily="34" charset="0"/>
              </a:rPr>
              <a:t>bp</a:t>
            </a:r>
            <a:r>
              <a:rPr lang="en-GB">
                <a:latin typeface="Arial" pitchFamily="34" charset="0"/>
                <a:cs typeface="Arial" pitchFamily="34" charset="0"/>
              </a:rPr>
              <a:t>)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92164"/>
            <a:ext cx="2488747" cy="4005188"/>
          </a:xfrm>
          <a:prstGeom prst="rect">
            <a:avLst/>
          </a:prstGeom>
        </p:spPr>
      </p:pic>
      <p:sp>
        <p:nvSpPr>
          <p:cNvPr id="13" name="مستطيل 9">
            <a:extLst>
              <a:ext uri="{FF2B5EF4-FFF2-40B4-BE49-F238E27FC236}">
                <a16:creationId xmlns:a16="http://schemas.microsoft.com/office/drawing/2014/main" id="{F9E59732-114D-BB41-BED7-07A891A2FA9F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4" name="Picture 2" descr="http://www.mutah.edu.jo/images/banners/medi-sign.gif">
            <a:extLst>
              <a:ext uri="{FF2B5EF4-FFF2-40B4-BE49-F238E27FC236}">
                <a16:creationId xmlns:a16="http://schemas.microsoft.com/office/drawing/2014/main" id="{CED3931C-2DEF-024A-8BFB-A204EBD1E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39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410"/>
    </mc:Choice>
    <mc:Fallback>
      <p:transition spd="slow" advTm="14241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86"/>
          <a:stretch/>
        </p:blipFill>
        <p:spPr>
          <a:xfrm>
            <a:off x="4944077" y="1484784"/>
            <a:ext cx="4236435" cy="532859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 fontScale="90000"/>
          </a:bodyPr>
          <a:lstStyle/>
          <a:p>
            <a:pPr lvl="1" algn="l" rtl="0"/>
            <a:r>
              <a:rPr lang="en-GB" sz="3600" b="1">
                <a:solidFill>
                  <a:srgbClr val="6E23B4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br>
              <a:rPr lang="en-GB" sz="3600" b="1">
                <a:solidFill>
                  <a:srgbClr val="6E23B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>
                <a:solidFill>
                  <a:srgbClr val="6E23B4"/>
                </a:solidFill>
                <a:latin typeface="Arial" pitchFamily="34" charset="0"/>
                <a:cs typeface="Arial" pitchFamily="34" charset="0"/>
              </a:rPr>
              <a:t>                       Intercalating Agents </a:t>
            </a:r>
            <a:br>
              <a:rPr lang="en-GB" sz="3600" b="1">
                <a:solidFill>
                  <a:srgbClr val="6E23B4"/>
                </a:solidFill>
                <a:latin typeface="Arial" pitchFamily="34" charset="0"/>
                <a:cs typeface="Arial" pitchFamily="34" charset="0"/>
              </a:rPr>
            </a:br>
            <a:endParaRPr lang="en-GB" sz="3600" b="1">
              <a:solidFill>
                <a:srgbClr val="6E23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5626968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Sandwich themselves between adjacent DNA bases</a:t>
            </a:r>
            <a:r>
              <a:rPr lang="en-GB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>
                <a:latin typeface="Arial" pitchFamily="34" charset="0"/>
                <a:cs typeface="Arial" pitchFamily="34" charset="0"/>
              </a:rPr>
              <a:t>like acridine orange, benzopyrene (cigarette smoke), aflatoxin B1                (mycotoxins produced by some fungi)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They affect DNA structure causing insertion or         deletion of an entire base       pair leading to            </a:t>
            </a:r>
            <a:r>
              <a:rPr lang="en-GB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frameshift mutation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sz="280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ستطيل 9">
            <a:extLst>
              <a:ext uri="{FF2B5EF4-FFF2-40B4-BE49-F238E27FC236}">
                <a16:creationId xmlns:a16="http://schemas.microsoft.com/office/drawing/2014/main" id="{5A11DD7C-6B8F-0141-B630-4D8E13AC6D43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3" name="Picture 2" descr="http://www.mutah.edu.jo/images/banners/medi-sign.gif">
            <a:extLst>
              <a:ext uri="{FF2B5EF4-FFF2-40B4-BE49-F238E27FC236}">
                <a16:creationId xmlns:a16="http://schemas.microsoft.com/office/drawing/2014/main" id="{D8222935-A92A-4B43-AF8E-CE1073598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49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753"/>
    </mc:Choice>
    <mc:Fallback>
      <p:transition spd="slow" advTm="12775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0040" y="1340768"/>
            <a:ext cx="7772400" cy="3024336"/>
          </a:xfrm>
        </p:spPr>
        <p:txBody>
          <a:bodyPr>
            <a:normAutofit/>
          </a:bodyPr>
          <a:lstStyle/>
          <a:p>
            <a:pPr rtl="0"/>
            <a:r>
              <a:rPr lang="en-US" sz="6600">
                <a:solidFill>
                  <a:srgbClr val="C00000"/>
                </a:solidFill>
              </a:rPr>
              <a:t>DNA Repair Pathways</a:t>
            </a:r>
            <a:endParaRPr lang="ar-JO" sz="660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5178633-8689-D644-AE27-996910D1C9F0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1" name="Picture 2" descr="http://www.mutah.edu.jo/images/banners/medi-sign.gif">
            <a:extLst>
              <a:ext uri="{FF2B5EF4-FFF2-40B4-BE49-F238E27FC236}">
                <a16:creationId xmlns:a16="http://schemas.microsoft.com/office/drawing/2014/main" id="{1DC2C48F-B537-6346-8D63-83948105F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03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40"/>
    </mc:Choice>
    <mc:Fallback>
      <p:transition spd="slow" advTm="3564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l" rtl="0"/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DNA Repair Mechanisms 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15394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DNA repair system : is a collection of processes by which a cell identifies and corrects various DNA lesions</a:t>
            </a:r>
            <a:endParaRPr lang="en-GB" sz="80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Several repair strategies are available:</a:t>
            </a:r>
          </a:p>
          <a:p>
            <a:pPr marL="0" indent="0" algn="l" rtl="0">
              <a:buNone/>
            </a:pPr>
            <a:endParaRPr lang="en-GB" sz="50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Direct/reversal repair 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excision repair (BER)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Nucleotide excision repair (NER)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Strand-directed Mismatch repair (MMR)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Double strand breaks repair (DSB)    </a:t>
            </a:r>
          </a:p>
          <a:p>
            <a:pPr marL="0" indent="0" algn="l" rtl="0">
              <a:buNone/>
            </a:pPr>
            <a:endParaRPr lang="en-GB" sz="280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ستطيل 9">
            <a:extLst>
              <a:ext uri="{FF2B5EF4-FFF2-40B4-BE49-F238E27FC236}">
                <a16:creationId xmlns:a16="http://schemas.microsoft.com/office/drawing/2014/main" id="{F2DF5F93-AF37-D143-8B2D-9F21C7AF87FB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3" name="Picture 2" descr="http://www.mutah.edu.jo/images/banners/medi-sign.gif">
            <a:extLst>
              <a:ext uri="{FF2B5EF4-FFF2-40B4-BE49-F238E27FC236}">
                <a16:creationId xmlns:a16="http://schemas.microsoft.com/office/drawing/2014/main" id="{EE7FAC5A-7880-FC4F-A441-4E06BAE42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31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916"/>
    </mc:Choice>
    <mc:Fallback>
      <p:transition spd="slow" advTm="7191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 Repair system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15394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Direct repair also called direct reversal because the damage can be directly recognized and reversed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Two specific enzymes are                            involved in direct repair:</a:t>
            </a:r>
          </a:p>
          <a:p>
            <a:pPr marL="0" indent="0" algn="l" rtl="0">
              <a:buNone/>
            </a:pPr>
            <a:endParaRPr lang="en-GB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609600" y="3645024"/>
            <a:ext cx="4754488" cy="32403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+mj-lt"/>
              <a:buAutoNum type="arabicPeriod"/>
            </a:pPr>
            <a:r>
              <a:rPr lang="en-GB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Photolyases</a:t>
            </a:r>
            <a:r>
              <a:rPr lang="en-GB" sz="2800">
                <a:latin typeface="Arial" pitchFamily="34" charset="0"/>
                <a:cs typeface="Arial" pitchFamily="34" charset="0"/>
              </a:rPr>
              <a:t> which repair UV induced damage in plants, bacteria and some animals (excluding humans) by splitting the dimers</a:t>
            </a:r>
          </a:p>
          <a:p>
            <a:pPr marL="0" indent="0" algn="l" rtl="0">
              <a:buFont typeface="Arial" pitchFamily="34" charset="0"/>
              <a:buNone/>
            </a:pPr>
            <a:endParaRPr lang="en-GB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76548"/>
            <a:ext cx="2560417" cy="4536828"/>
          </a:xfrm>
          <a:prstGeom prst="rect">
            <a:avLst/>
          </a:prstGeom>
        </p:spPr>
      </p:pic>
      <p:sp>
        <p:nvSpPr>
          <p:cNvPr id="14" name="مستطيل 9">
            <a:extLst>
              <a:ext uri="{FF2B5EF4-FFF2-40B4-BE49-F238E27FC236}">
                <a16:creationId xmlns:a16="http://schemas.microsoft.com/office/drawing/2014/main" id="{A6CB22EB-525B-B346-8733-42E615B5E4B0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5" name="Picture 2" descr="http://www.mutah.edu.jo/images/banners/medi-sign.gif">
            <a:extLst>
              <a:ext uri="{FF2B5EF4-FFF2-40B4-BE49-F238E27FC236}">
                <a16:creationId xmlns:a16="http://schemas.microsoft.com/office/drawing/2014/main" id="{E2990F42-8536-3243-A5E8-C7EF52088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6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851"/>
    </mc:Choice>
    <mc:Fallback>
      <p:transition spd="slow" advTm="128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 Repair system</a:t>
            </a:r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467544" y="1214422"/>
            <a:ext cx="8605050" cy="564357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+mj-lt"/>
              <a:buAutoNum type="arabicPeriod" startAt="2"/>
            </a:pPr>
            <a:r>
              <a:rPr lang="en-GB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O6-methylguanine methyltransferase (MGMT) </a:t>
            </a:r>
            <a:r>
              <a:rPr lang="en-GB" sz="2800">
                <a:latin typeface="Arial" pitchFamily="34" charset="0"/>
                <a:cs typeface="Arial" pitchFamily="34" charset="0"/>
              </a:rPr>
              <a:t>which transfer methyl group from G to a cysteine residue within the enzyme itself</a:t>
            </a:r>
          </a:p>
          <a:p>
            <a:pPr marL="514350" indent="-514350" algn="l" rtl="0">
              <a:buFont typeface="+mj-lt"/>
              <a:buAutoNum type="arabicPeriod" startAt="2"/>
            </a:pPr>
            <a:endParaRPr lang="en-GB" sz="280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80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80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80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80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This reaction is stoichiometric rather than catalytic because each enzyme can be used only once (suicide)                   </a:t>
            </a:r>
          </a:p>
          <a:p>
            <a:pPr marL="0" indent="0" algn="l" rtl="0">
              <a:buFont typeface="Arial" pitchFamily="34" charset="0"/>
              <a:buNone/>
            </a:pPr>
            <a:endParaRPr lang="en-GB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t="5445" r="112" b="16066"/>
          <a:stretch/>
        </p:blipFill>
        <p:spPr>
          <a:xfrm>
            <a:off x="2555776" y="2492896"/>
            <a:ext cx="4320480" cy="2800803"/>
          </a:xfrm>
          <a:prstGeom prst="rect">
            <a:avLst/>
          </a:prstGeom>
        </p:spPr>
      </p:pic>
      <p:sp>
        <p:nvSpPr>
          <p:cNvPr id="12" name="مستطيل 9">
            <a:extLst>
              <a:ext uri="{FF2B5EF4-FFF2-40B4-BE49-F238E27FC236}">
                <a16:creationId xmlns:a16="http://schemas.microsoft.com/office/drawing/2014/main" id="{E584239D-5F09-6E46-973C-A41520E9ECA2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3" name="Picture 2" descr="http://www.mutah.edu.jo/images/banners/medi-sign.gif">
            <a:extLst>
              <a:ext uri="{FF2B5EF4-FFF2-40B4-BE49-F238E27FC236}">
                <a16:creationId xmlns:a16="http://schemas.microsoft.com/office/drawing/2014/main" id="{040EF0B0-9DA4-194C-8F03-B548632F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53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477"/>
    </mc:Choice>
    <mc:Fallback>
      <p:transition spd="slow" advTm="174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Excision Repair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15394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Base excision repair </a:t>
            </a:r>
            <a:r>
              <a:rPr lang="en-GB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(BER) </a:t>
            </a:r>
            <a:r>
              <a:rPr lang="en-GB" sz="2800">
                <a:latin typeface="Arial" pitchFamily="34" charset="0"/>
                <a:cs typeface="Arial" pitchFamily="34" charset="0"/>
              </a:rPr>
              <a:t>involves a category of enzymes known as DNA-N-glycosylases like uracil DNA glycosylase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Glycosylases recognize damaged bases and remove them resulting in apurinic or apyrimidinic (AP) site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AP endonucleases enzymes nick the damaged backbone at </a:t>
            </a:r>
            <a:r>
              <a:rPr lang="en-GB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5’ end </a:t>
            </a:r>
            <a:r>
              <a:rPr lang="en-GB" sz="2800">
                <a:latin typeface="Arial" pitchFamily="34" charset="0"/>
                <a:cs typeface="Arial" pitchFamily="34" charset="0"/>
              </a:rPr>
              <a:t>of AP site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DNA polymerase removes the damaged region using its 5’ to 3’ exonuclease activity and correctly synthesizes the new strand. Finally, DNA ligase seals the strand.   </a:t>
            </a:r>
            <a:endParaRPr lang="en-GB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ستطيل 9">
            <a:extLst>
              <a:ext uri="{FF2B5EF4-FFF2-40B4-BE49-F238E27FC236}">
                <a16:creationId xmlns:a16="http://schemas.microsoft.com/office/drawing/2014/main" id="{813D3C5F-F033-384C-90CC-4B542FE1589F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3" name="Picture 2" descr="http://www.mutah.edu.jo/images/banners/medi-sign.gif">
            <a:extLst>
              <a:ext uri="{FF2B5EF4-FFF2-40B4-BE49-F238E27FC236}">
                <a16:creationId xmlns:a16="http://schemas.microsoft.com/office/drawing/2014/main" id="{B703055A-DDB3-F04B-9C4D-DD26DD45F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88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844"/>
    </mc:Choice>
    <mc:Fallback>
      <p:transition spd="slow" advTm="111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0040" y="1340768"/>
            <a:ext cx="7772400" cy="3024336"/>
          </a:xfrm>
        </p:spPr>
        <p:txBody>
          <a:bodyPr>
            <a:normAutofit/>
          </a:bodyPr>
          <a:lstStyle/>
          <a:p>
            <a:pPr rtl="0"/>
            <a:r>
              <a:rPr lang="en-US" sz="7200">
                <a:solidFill>
                  <a:srgbClr val="C00000"/>
                </a:solidFill>
              </a:rPr>
              <a:t>DNA Damage</a:t>
            </a:r>
            <a:endParaRPr lang="ar-JO" sz="7200">
              <a:solidFill>
                <a:srgbClr val="C00000"/>
              </a:solidFill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5C3FD75A-0856-3141-9DA3-2080E095BD32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9" name="Picture 2" descr="http://www.mutah.edu.jo/images/banners/medi-sign.gif">
            <a:extLst>
              <a:ext uri="{FF2B5EF4-FFF2-40B4-BE49-F238E27FC236}">
                <a16:creationId xmlns:a16="http://schemas.microsoft.com/office/drawing/2014/main" id="{4B381B5B-B721-0E43-A6DF-0C04F4A0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151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76"/>
    </mc:Choice>
    <mc:Fallback>
      <p:transition spd="slow" advTm="1337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Excision Repair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43608" y="1332220"/>
            <a:ext cx="7260788" cy="5112568"/>
            <a:chOff x="1588144" y="1332220"/>
            <a:chExt cx="7260788" cy="5112568"/>
          </a:xfrm>
        </p:grpSpPr>
        <p:grpSp>
          <p:nvGrpSpPr>
            <p:cNvPr id="16" name="Group 15"/>
            <p:cNvGrpSpPr/>
            <p:nvPr/>
          </p:nvGrpSpPr>
          <p:grpSpPr>
            <a:xfrm>
              <a:off x="1588144" y="1332220"/>
              <a:ext cx="6912768" cy="5112568"/>
              <a:chOff x="875607" y="1016732"/>
              <a:chExt cx="6912768" cy="511256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75607" y="1016732"/>
                <a:ext cx="6912768" cy="5112568"/>
                <a:chOff x="1331640" y="1484784"/>
                <a:chExt cx="6912768" cy="5112568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1640" y="1484784"/>
                  <a:ext cx="6846788" cy="5096712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7740352" y="6165304"/>
                  <a:ext cx="504056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5330608" y="1916832"/>
                <a:ext cx="2193719" cy="440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043145" y="2169147"/>
              <a:ext cx="2805787" cy="504056"/>
              <a:chOff x="1702671" y="2060848"/>
              <a:chExt cx="2805787" cy="50405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206" t="16747" b="73363"/>
              <a:stretch/>
            </p:blipFill>
            <p:spPr>
              <a:xfrm>
                <a:off x="2126166" y="2060848"/>
                <a:ext cx="2382292" cy="504056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702671" y="2060848"/>
                <a:ext cx="55175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Uracil-</a:t>
                </a:r>
              </a:p>
            </p:txBody>
          </p:sp>
        </p:grpSp>
      </p:grpSp>
      <p:sp>
        <p:nvSpPr>
          <p:cNvPr id="24" name="مستطيل 9">
            <a:extLst>
              <a:ext uri="{FF2B5EF4-FFF2-40B4-BE49-F238E27FC236}">
                <a16:creationId xmlns:a16="http://schemas.microsoft.com/office/drawing/2014/main" id="{FC8B2557-B1C1-D447-9403-914E48CD4BBD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25" name="Picture 2" descr="http://www.mutah.edu.jo/images/banners/medi-sign.gif">
            <a:extLst>
              <a:ext uri="{FF2B5EF4-FFF2-40B4-BE49-F238E27FC236}">
                <a16:creationId xmlns:a16="http://schemas.microsoft.com/office/drawing/2014/main" id="{648BFFEB-4AF0-4D4D-881A-ED9B2AC19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207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856"/>
    </mc:Choice>
    <mc:Fallback>
      <p:transition spd="slow" advTm="32085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Nucleotide Excision Repair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352104" y="1196752"/>
            <a:ext cx="8720490" cy="5976664"/>
          </a:xfrm>
        </p:spPr>
        <p:txBody>
          <a:bodyPr>
            <a:normAutofit/>
          </a:bodyPr>
          <a:lstStyle/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Nucleotide excision repair system </a:t>
            </a:r>
            <a:r>
              <a:rPr lang="en-GB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(NER) </a:t>
            </a:r>
            <a:r>
              <a:rPr lang="en-GB" sz="2800">
                <a:latin typeface="Arial" pitchFamily="34" charset="0"/>
                <a:cs typeface="Arial" pitchFamily="34" charset="0"/>
              </a:rPr>
              <a:t>corrects lesions which commonly cause bulk distortions in DNA helix like UV-induced pyrimidine dimers. NER is highly conserved used in both eukaryotes and prokaryotes 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The damaged region is removed in 3 steps process: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>
                <a:latin typeface="Arial" pitchFamily="34" charset="0"/>
                <a:cs typeface="Arial" pitchFamily="34" charset="0"/>
              </a:rPr>
              <a:t>Recognition of the damage by NER enzymes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>
                <a:latin typeface="Arial" pitchFamily="34" charset="0"/>
                <a:cs typeface="Arial" pitchFamily="34" charset="0"/>
              </a:rPr>
              <a:t>Excision of damaged DNA (12-24 nucleotides long) by endonucleases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>
                <a:latin typeface="Arial" pitchFamily="34" charset="0"/>
                <a:cs typeface="Arial" pitchFamily="34" charset="0"/>
              </a:rPr>
              <a:t>Resynthesis of removed DNA region by DNA polymerase followed by ligase to seal the region </a:t>
            </a:r>
          </a:p>
        </p:txBody>
      </p:sp>
      <p:sp>
        <p:nvSpPr>
          <p:cNvPr id="12" name="مستطيل 9">
            <a:extLst>
              <a:ext uri="{FF2B5EF4-FFF2-40B4-BE49-F238E27FC236}">
                <a16:creationId xmlns:a16="http://schemas.microsoft.com/office/drawing/2014/main" id="{9A50AFAB-6BAD-7944-A5D1-4580C5D2D8C9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3" name="Picture 2" descr="http://www.mutah.edu.jo/images/banners/medi-sign.gif">
            <a:extLst>
              <a:ext uri="{FF2B5EF4-FFF2-40B4-BE49-F238E27FC236}">
                <a16:creationId xmlns:a16="http://schemas.microsoft.com/office/drawing/2014/main" id="{01EEDA0B-26E4-4D48-ACA5-537CEA5A6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28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690"/>
    </mc:Choice>
    <mc:Fallback>
      <p:transition spd="slow" advTm="179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Nucleotide Excision Repair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1562258"/>
            <a:ext cx="8673433" cy="5044217"/>
          </a:xfrm>
          <a:prstGeom prst="rect">
            <a:avLst/>
          </a:prstGeom>
        </p:spPr>
      </p:pic>
      <p:sp>
        <p:nvSpPr>
          <p:cNvPr id="11" name="مستطيل 9">
            <a:extLst>
              <a:ext uri="{FF2B5EF4-FFF2-40B4-BE49-F238E27FC236}">
                <a16:creationId xmlns:a16="http://schemas.microsoft.com/office/drawing/2014/main" id="{692DE313-9043-3048-9819-DA0705580220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2" name="Picture 2" descr="http://www.mutah.edu.jo/images/banners/medi-sign.gif">
            <a:extLst>
              <a:ext uri="{FF2B5EF4-FFF2-40B4-BE49-F238E27FC236}">
                <a16:creationId xmlns:a16="http://schemas.microsoft.com/office/drawing/2014/main" id="{F54240C4-9C47-914D-8779-3FD3C467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0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4"/>
    </mc:Choice>
    <mc:Fallback>
      <p:transition spd="slow" advTm="3044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4822" r="3252" b="4459"/>
          <a:stretch/>
        </p:blipFill>
        <p:spPr>
          <a:xfrm>
            <a:off x="2555776" y="3501008"/>
            <a:ext cx="4137430" cy="2889633"/>
          </a:xfrm>
          <a:prstGeom prst="rect">
            <a:avLst/>
          </a:prstGeom>
        </p:spPr>
      </p:pic>
      <p:sp>
        <p:nvSpPr>
          <p:cNvPr id="14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107103"/>
            <a:ext cx="8532441" cy="564357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GB" sz="14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 rtl="0"/>
            <a:r>
              <a:rPr lang="en-GB" sz="2200">
                <a:latin typeface="Arial" pitchFamily="34" charset="0"/>
                <a:cs typeface="Arial" pitchFamily="34" charset="0"/>
              </a:rPr>
              <a:t>Xeroderma pigmentosum (XP) is a recessive disorder in which victims lack the normal UV repair enzymes (NER genes). This creates hypersensitivity to sunlight and a tendency to develop skin cancer</a:t>
            </a:r>
          </a:p>
        </p:txBody>
      </p:sp>
      <p:sp>
        <p:nvSpPr>
          <p:cNvPr id="15" name="عنوان 1"/>
          <p:cNvSpPr>
            <a:spLocks noGrp="1"/>
          </p:cNvSpPr>
          <p:nvPr>
            <p:ph type="title"/>
          </p:nvPr>
        </p:nvSpPr>
        <p:spPr>
          <a:xfrm>
            <a:off x="-428625" y="71438"/>
            <a:ext cx="914400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Nucleotide Excision Repair</a:t>
            </a:r>
          </a:p>
        </p:txBody>
      </p:sp>
      <p:sp>
        <p:nvSpPr>
          <p:cNvPr id="11" name="مستطيل 9">
            <a:extLst>
              <a:ext uri="{FF2B5EF4-FFF2-40B4-BE49-F238E27FC236}">
                <a16:creationId xmlns:a16="http://schemas.microsoft.com/office/drawing/2014/main" id="{CE0D9E15-175B-C34F-8821-ED4B4CFFC8C1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2" name="Picture 2" descr="http://www.mutah.edu.jo/images/banners/medi-sign.gif">
            <a:extLst>
              <a:ext uri="{FF2B5EF4-FFF2-40B4-BE49-F238E27FC236}">
                <a16:creationId xmlns:a16="http://schemas.microsoft.com/office/drawing/2014/main" id="{D8D8F074-5896-B243-B933-EF1515CC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52"/>
    </mc:Choice>
    <mc:Fallback>
      <p:transition spd="slow" advTm="50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Strand-directed Mismatch Repair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85822"/>
            <a:ext cx="8615394" cy="5211530"/>
          </a:xfrm>
        </p:spPr>
        <p:txBody>
          <a:bodyPr>
            <a:normAutofit/>
          </a:bodyPr>
          <a:lstStyle/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Mismatch repair </a:t>
            </a:r>
            <a:r>
              <a:rPr lang="en-GB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(MMR) </a:t>
            </a:r>
            <a:r>
              <a:rPr lang="en-GB" sz="2800">
                <a:latin typeface="Arial" pitchFamily="34" charset="0"/>
                <a:cs typeface="Arial" pitchFamily="34" charset="0"/>
              </a:rPr>
              <a:t>corrects errors introduced during DNA replication (e.g. base substitution, deletions or insertions)</a:t>
            </a:r>
          </a:p>
          <a:p>
            <a:pPr marL="0" indent="0" algn="l" rtl="0">
              <a:buNone/>
            </a:pPr>
            <a:endParaRPr lang="en-GB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3479" r="6760" b="3287"/>
          <a:stretch/>
        </p:blipFill>
        <p:spPr>
          <a:xfrm>
            <a:off x="5186830" y="2665164"/>
            <a:ext cx="3960440" cy="4103588"/>
          </a:xfrm>
          <a:prstGeom prst="rect">
            <a:avLst/>
          </a:prstGeom>
        </p:spPr>
      </p:pic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539552" y="2780928"/>
            <a:ext cx="4572602" cy="417646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Replication errors are rare due to high fidelity of DNA replication process  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DNA polymerases have proofreading 3’-5’ exonuclease (reverse)  activity which recognizes </a:t>
            </a:r>
            <a:r>
              <a:rPr lang="en-GB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mismatched bases </a:t>
            </a:r>
            <a:r>
              <a:rPr lang="en-GB" sz="2800">
                <a:latin typeface="Arial" pitchFamily="34" charset="0"/>
                <a:cs typeface="Arial" pitchFamily="34" charset="0"/>
              </a:rPr>
              <a:t>and excises them</a:t>
            </a:r>
          </a:p>
          <a:p>
            <a:pPr algn="l" rtl="0"/>
            <a:endParaRPr lang="en-GB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ستطيل 9">
            <a:extLst>
              <a:ext uri="{FF2B5EF4-FFF2-40B4-BE49-F238E27FC236}">
                <a16:creationId xmlns:a16="http://schemas.microsoft.com/office/drawing/2014/main" id="{431658B7-896D-7541-A2BD-D3E32ED5418F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4" name="Picture 2" descr="http://www.mutah.edu.jo/images/banners/medi-sign.gif">
            <a:extLst>
              <a:ext uri="{FF2B5EF4-FFF2-40B4-BE49-F238E27FC236}">
                <a16:creationId xmlns:a16="http://schemas.microsoft.com/office/drawing/2014/main" id="{899B2EBD-42B7-D841-9AD7-646135E02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20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340"/>
    </mc:Choice>
    <mc:Fallback>
      <p:transition spd="slow" advTm="279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Strand-directed Mismatch Repair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15394" cy="1278474"/>
          </a:xfrm>
        </p:spPr>
        <p:txBody>
          <a:bodyPr>
            <a:normAutofit/>
          </a:bodyPr>
          <a:lstStyle/>
          <a:p>
            <a:pPr algn="l" rtl="0"/>
            <a:r>
              <a:rPr lang="en-GB" sz="2400">
                <a:latin typeface="Arial" pitchFamily="34" charset="0"/>
                <a:cs typeface="Arial" pitchFamily="34" charset="0"/>
              </a:rPr>
              <a:t>Mismatch system recognizes and corrects errors that escaped from DNA polymerase proofreading machinery</a:t>
            </a: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84132" y="2060848"/>
            <a:ext cx="5384012" cy="53285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 </a:t>
            </a:r>
            <a:r>
              <a:rPr lang="en-GB" sz="2400">
                <a:latin typeface="Arial" pitchFamily="34" charset="0"/>
                <a:cs typeface="Arial" pitchFamily="34" charset="0"/>
              </a:rPr>
              <a:t>3 steps process:</a:t>
            </a:r>
          </a:p>
          <a:p>
            <a:pPr marL="0" indent="0" algn="l" rtl="0">
              <a:buNone/>
            </a:pPr>
            <a:endParaRPr lang="en-GB" sz="30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GB" sz="2300">
                <a:latin typeface="Arial" pitchFamily="34" charset="0"/>
                <a:cs typeface="Arial" pitchFamily="34" charset="0"/>
              </a:rPr>
              <a:t>Mismatched base pair is recognized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300">
                <a:latin typeface="Arial" pitchFamily="34" charset="0"/>
                <a:cs typeface="Arial" pitchFamily="34" charset="0"/>
              </a:rPr>
              <a:t>Excision of DNA segment containing the mismatched nucleotide from the newly synthesized strand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300">
                <a:latin typeface="Arial" pitchFamily="34" charset="0"/>
                <a:cs typeface="Arial" pitchFamily="34" charset="0"/>
              </a:rPr>
              <a:t>Resynthesis of the excised segment</a:t>
            </a:r>
          </a:p>
          <a:p>
            <a:pPr algn="l" rtl="0"/>
            <a:r>
              <a:rPr lang="en-GB" sz="2300">
                <a:latin typeface="Arial" pitchFamily="34" charset="0"/>
                <a:cs typeface="Arial" pitchFamily="34" charset="0"/>
              </a:rPr>
              <a:t>It is called strand-directed MMR because MMR enzymes are selectively directed to the newly synthesized strand rather than to the old strand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3823" r="11309" b="2751"/>
          <a:stretch/>
        </p:blipFill>
        <p:spPr>
          <a:xfrm>
            <a:off x="5868144" y="2158594"/>
            <a:ext cx="2700808" cy="4699406"/>
          </a:xfrm>
          <a:prstGeom prst="rect">
            <a:avLst/>
          </a:prstGeom>
        </p:spPr>
      </p:pic>
      <p:sp>
        <p:nvSpPr>
          <p:cNvPr id="13" name="مستطيل 9">
            <a:extLst>
              <a:ext uri="{FF2B5EF4-FFF2-40B4-BE49-F238E27FC236}">
                <a16:creationId xmlns:a16="http://schemas.microsoft.com/office/drawing/2014/main" id="{F7D15232-F6A2-7F4B-828A-65B369EB4451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4" name="Picture 2" descr="http://www.mutah.edu.jo/images/banners/medi-sign.gif">
            <a:extLst>
              <a:ext uri="{FF2B5EF4-FFF2-40B4-BE49-F238E27FC236}">
                <a16:creationId xmlns:a16="http://schemas.microsoft.com/office/drawing/2014/main" id="{5ED32FD7-0B55-C240-A742-379EB7C8A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9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046"/>
    </mc:Choice>
    <mc:Fallback>
      <p:transition spd="slow" advTm="337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Double strand breaks repair (DSB)   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85822"/>
            <a:ext cx="8615394" cy="5211530"/>
          </a:xfrm>
        </p:spPr>
        <p:txBody>
          <a:bodyPr>
            <a:normAutofit fontScale="92500"/>
          </a:bodyPr>
          <a:lstStyle/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A dangerous type of DNA damage which can lead to chromosomes fragmentation and consequently loss of genes </a:t>
            </a:r>
            <a:r>
              <a:rPr lang="en-GB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(chromosomal aberration) </a:t>
            </a:r>
            <a:r>
              <a:rPr lang="en-GB" sz="2800">
                <a:latin typeface="Arial" pitchFamily="34" charset="0"/>
                <a:cs typeface="Arial" pitchFamily="34" charset="0"/>
              </a:rPr>
              <a:t>if left unrepaired</a:t>
            </a:r>
          </a:p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Two types of repair mechanisms: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>
                <a:latin typeface="Arial" pitchFamily="34" charset="0"/>
                <a:cs typeface="Arial" pitchFamily="34" charset="0"/>
              </a:rPr>
              <a:t>Non-homologous End Joining (NHEJ): it is an error-prone mechanism of repair because it results in a change of DNA sequence at the site of breakage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>
                <a:latin typeface="Arial" pitchFamily="34" charset="0"/>
                <a:cs typeface="Arial" pitchFamily="34" charset="0"/>
              </a:rPr>
              <a:t>Homologous recombination (HR) is an error-free mechanism of repair because the damage is accurately repaired using information from sister chromatid   </a:t>
            </a:r>
          </a:p>
        </p:txBody>
      </p:sp>
      <p:sp>
        <p:nvSpPr>
          <p:cNvPr id="12" name="مستطيل 9">
            <a:extLst>
              <a:ext uri="{FF2B5EF4-FFF2-40B4-BE49-F238E27FC236}">
                <a16:creationId xmlns:a16="http://schemas.microsoft.com/office/drawing/2014/main" id="{53B6E172-39D6-EF4D-9E83-3FD57D6D4842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3" name="Picture 2" descr="http://www.mutah.edu.jo/images/banners/medi-sign.gif">
            <a:extLst>
              <a:ext uri="{FF2B5EF4-FFF2-40B4-BE49-F238E27FC236}">
                <a16:creationId xmlns:a16="http://schemas.microsoft.com/office/drawing/2014/main" id="{1D4BA64D-0C58-4748-80A5-6005CD73B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539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718"/>
    </mc:Choice>
    <mc:Fallback>
      <p:transition spd="slow" advTm="180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1" y="1205626"/>
            <a:ext cx="8433933" cy="564360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Double strand breaks repair (DSB)   </a:t>
            </a:r>
          </a:p>
        </p:txBody>
      </p:sp>
      <p:sp>
        <p:nvSpPr>
          <p:cNvPr id="11" name="مستطيل 9">
            <a:extLst>
              <a:ext uri="{FF2B5EF4-FFF2-40B4-BE49-F238E27FC236}">
                <a16:creationId xmlns:a16="http://schemas.microsoft.com/office/drawing/2014/main" id="{66CAB30B-1585-EC41-B10F-3E51D942AD7D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2" name="Picture 2" descr="http://www.mutah.edu.jo/images/banners/medi-sign.gif">
            <a:extLst>
              <a:ext uri="{FF2B5EF4-FFF2-40B4-BE49-F238E27FC236}">
                <a16:creationId xmlns:a16="http://schemas.microsoft.com/office/drawing/2014/main" id="{DEF1C126-4791-DB49-B5D3-E3ECFBF4F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38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999"/>
    </mc:Choice>
    <mc:Fallback>
      <p:transition spd="slow" advTm="111999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0040" y="1340768"/>
            <a:ext cx="7772400" cy="3024336"/>
          </a:xfrm>
        </p:spPr>
        <p:txBody>
          <a:bodyPr>
            <a:normAutofit/>
          </a:bodyPr>
          <a:lstStyle/>
          <a:p>
            <a:pPr rtl="0"/>
            <a:r>
              <a:rPr lang="en-US" sz="6600">
                <a:solidFill>
                  <a:srgbClr val="C00000"/>
                </a:solidFill>
              </a:rPr>
              <a:t>Mutation </a:t>
            </a:r>
            <a:endParaRPr lang="ar-JO" sz="660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34FA3EA-97FF-A14E-BA8B-7AB42A5DEF86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1" name="Picture 2" descr="http://www.mutah.edu.jo/images/banners/medi-sign.gif">
            <a:extLst>
              <a:ext uri="{FF2B5EF4-FFF2-40B4-BE49-F238E27FC236}">
                <a16:creationId xmlns:a16="http://schemas.microsoft.com/office/drawing/2014/main" id="{F1C7DAD5-6138-4B4F-B41A-0A979113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621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19"/>
    </mc:Choice>
    <mc:Fallback>
      <p:transition spd="slow" advTm="9019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DNA Damage and Mutation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15635" y="4869160"/>
            <a:ext cx="8795320" cy="1944216"/>
          </a:xfrm>
        </p:spPr>
        <p:txBody>
          <a:bodyPr>
            <a:normAutofit/>
          </a:bodyPr>
          <a:lstStyle/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Mutation is an alteration in genetic sequence having tricked the DNA repair systems and thus getting replicated in the future (inherited, permanent and unrepaired lesion) 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258962"/>
              </p:ext>
            </p:extLst>
          </p:nvPr>
        </p:nvGraphicFramePr>
        <p:xfrm>
          <a:off x="930792" y="987152"/>
          <a:ext cx="2993136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398403"/>
              </p:ext>
            </p:extLst>
          </p:nvPr>
        </p:nvGraphicFramePr>
        <p:xfrm>
          <a:off x="4477072" y="764704"/>
          <a:ext cx="434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مستطيل 9">
            <a:extLst>
              <a:ext uri="{FF2B5EF4-FFF2-40B4-BE49-F238E27FC236}">
                <a16:creationId xmlns:a16="http://schemas.microsoft.com/office/drawing/2014/main" id="{D72E642D-8503-1E47-9E0A-C77820B553FF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5" name="Picture 2" descr="http://www.mutah.edu.jo/images/banners/medi-sign.gif">
            <a:extLst>
              <a:ext uri="{FF2B5EF4-FFF2-40B4-BE49-F238E27FC236}">
                <a16:creationId xmlns:a16="http://schemas.microsoft.com/office/drawing/2014/main" id="{42FBE6C5-F9BC-714E-9EC3-98C44075B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92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650"/>
    </mc:Choice>
    <mc:Fallback>
      <p:transition spd="slow" advTm="94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Classification of DNA Damage</a:t>
            </a:r>
            <a:endParaRPr lang="ar-JO">
              <a:solidFill>
                <a:srgbClr val="C0000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>
                <a:latin typeface="Arial" pitchFamily="34" charset="0"/>
                <a:cs typeface="Arial" pitchFamily="34" charset="0"/>
              </a:rPr>
              <a:t>DNA damage can be classified according to the causative agents into two main types:</a:t>
            </a:r>
          </a:p>
          <a:p>
            <a:pPr marL="0" indent="0" algn="l" rtl="0">
              <a:buNone/>
            </a:pPr>
            <a:endParaRPr lang="en-GB" sz="80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lphaUcPeriod"/>
            </a:pPr>
            <a:r>
              <a:rPr lang="en-GB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Spontaneous damage (Endogenous): </a:t>
            </a:r>
            <a:r>
              <a:rPr lang="en-GB">
                <a:latin typeface="Arial" pitchFamily="34" charset="0"/>
                <a:cs typeface="Arial" pitchFamily="34" charset="0"/>
              </a:rPr>
              <a:t>arising naturally and in the absence of known causative agents. Spontaneous DNA lesions are random events </a:t>
            </a:r>
          </a:p>
          <a:p>
            <a:pPr marL="914400" lvl="1" indent="-514350" algn="l" rtl="0">
              <a:buFont typeface="+mj-lt"/>
              <a:buAutoNum type="alphaUcPeriod"/>
            </a:pPr>
            <a:endParaRPr lang="en-GB" sz="140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lphaUcPeriod"/>
            </a:pPr>
            <a:r>
              <a:rPr lang="en-GB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Induced damage (Exogenous): </a:t>
            </a:r>
            <a:r>
              <a:rPr lang="en-GB">
                <a:latin typeface="Arial" pitchFamily="34" charset="0"/>
                <a:cs typeface="Arial" pitchFamily="34" charset="0"/>
              </a:rPr>
              <a:t>occurs in the presence of known causative agents (external factors)</a:t>
            </a:r>
          </a:p>
        </p:txBody>
      </p:sp>
      <p:sp>
        <p:nvSpPr>
          <p:cNvPr id="9" name="مستطيل 9">
            <a:extLst>
              <a:ext uri="{FF2B5EF4-FFF2-40B4-BE49-F238E27FC236}">
                <a16:creationId xmlns:a16="http://schemas.microsoft.com/office/drawing/2014/main" id="{0F41BC1E-3FDF-F647-9577-9672F1F40561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0" name="Picture 2" descr="http://www.mutah.edu.jo/images/banners/medi-sign.gif">
            <a:extLst>
              <a:ext uri="{FF2B5EF4-FFF2-40B4-BE49-F238E27FC236}">
                <a16:creationId xmlns:a16="http://schemas.microsoft.com/office/drawing/2014/main" id="{81586276-9618-D94A-92CE-19B1C017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91"/>
    </mc:Choice>
    <mc:Fallback>
      <p:transition spd="slow" advTm="98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Structural Classification of Mutation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0486506"/>
              </p:ext>
            </p:extLst>
          </p:nvPr>
        </p:nvGraphicFramePr>
        <p:xfrm>
          <a:off x="1115615" y="1196752"/>
          <a:ext cx="6840761" cy="545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مستطيل 9">
            <a:extLst>
              <a:ext uri="{FF2B5EF4-FFF2-40B4-BE49-F238E27FC236}">
                <a16:creationId xmlns:a16="http://schemas.microsoft.com/office/drawing/2014/main" id="{B69937B3-E005-624D-A3F3-9570F283DC37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2" name="Picture 2" descr="http://www.mutah.edu.jo/images/banners/medi-sign.gif">
            <a:extLst>
              <a:ext uri="{FF2B5EF4-FFF2-40B4-BE49-F238E27FC236}">
                <a16:creationId xmlns:a16="http://schemas.microsoft.com/office/drawing/2014/main" id="{542EA22F-04DA-4B4E-8846-D6E327F7C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78"/>
    </mc:Choice>
    <mc:Fallback>
      <p:transition spd="slow" advTm="54078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Frameshift Mutation 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66832"/>
            <a:ext cx="8795320" cy="5230520"/>
          </a:xfrm>
        </p:spPr>
        <p:txBody>
          <a:bodyPr>
            <a:normAutofit/>
          </a:bodyPr>
          <a:lstStyle/>
          <a:p>
            <a:pPr algn="l" rtl="0"/>
            <a:r>
              <a:rPr lang="en-GB" sz="2900">
                <a:latin typeface="Arial" pitchFamily="34" charset="0"/>
                <a:cs typeface="Arial" pitchFamily="34" charset="0"/>
              </a:rPr>
              <a:t>Frameshift mutation: any addition (insertion) or deletion which alters the reading frame (i.e. not in a multiple of three)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47664" y="3173008"/>
            <a:ext cx="6226531" cy="3064304"/>
            <a:chOff x="1391291" y="1700808"/>
            <a:chExt cx="6226531" cy="3064304"/>
          </a:xfrm>
        </p:grpSpPr>
        <p:grpSp>
          <p:nvGrpSpPr>
            <p:cNvPr id="15" name="Group 14"/>
            <p:cNvGrpSpPr/>
            <p:nvPr/>
          </p:nvGrpSpPr>
          <p:grpSpPr>
            <a:xfrm>
              <a:off x="1391291" y="1700808"/>
              <a:ext cx="6226531" cy="3064304"/>
              <a:chOff x="1391291" y="3068960"/>
              <a:chExt cx="6226531" cy="306430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391291" y="3068960"/>
                <a:ext cx="6226531" cy="3064304"/>
                <a:chOff x="1464590" y="2704539"/>
                <a:chExt cx="4610427" cy="243920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7406"/>
                <a:stretch/>
              </p:blipFill>
              <p:spPr>
                <a:xfrm>
                  <a:off x="1464590" y="2704539"/>
                  <a:ext cx="4610427" cy="1278649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43" t="55709" r="3148" b="16247"/>
                <a:stretch/>
              </p:blipFill>
              <p:spPr>
                <a:xfrm>
                  <a:off x="1619672" y="3980389"/>
                  <a:ext cx="3456384" cy="1163354"/>
                </a:xfrm>
                <a:prstGeom prst="rect">
                  <a:avLst/>
                </a:prstGeom>
              </p:spPr>
            </p:pic>
          </p:grpSp>
          <p:sp>
            <p:nvSpPr>
              <p:cNvPr id="14" name="Rectangle 13"/>
              <p:cNvSpPr/>
              <p:nvPr/>
            </p:nvSpPr>
            <p:spPr>
              <a:xfrm>
                <a:off x="1403648" y="3106031"/>
                <a:ext cx="6192688" cy="3024336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403648" y="3307564"/>
              <a:ext cx="6192688" cy="1454651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مستطيل 9">
            <a:extLst>
              <a:ext uri="{FF2B5EF4-FFF2-40B4-BE49-F238E27FC236}">
                <a16:creationId xmlns:a16="http://schemas.microsoft.com/office/drawing/2014/main" id="{24085D02-524D-FD44-B7C4-53B79EAA5473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22" name="Picture 2" descr="http://www.mutah.edu.jo/images/banners/medi-sign.gif">
            <a:extLst>
              <a:ext uri="{FF2B5EF4-FFF2-40B4-BE49-F238E27FC236}">
                <a16:creationId xmlns:a16="http://schemas.microsoft.com/office/drawing/2014/main" id="{AE413773-D782-F146-B8F4-A4E9B9C2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047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901"/>
    </mc:Choice>
    <mc:Fallback>
      <p:transition spd="slow" advTm="161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15635" y="1268760"/>
            <a:ext cx="8795320" cy="1440160"/>
          </a:xfrm>
        </p:spPr>
        <p:txBody>
          <a:bodyPr>
            <a:normAutofit/>
          </a:bodyPr>
          <a:lstStyle/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Point mutation: an alteration in DNA sequence by a single nucleotide base and consequently a change in single base pair (substitution)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1283" r="4603" b="3223"/>
          <a:stretch/>
        </p:blipFill>
        <p:spPr>
          <a:xfrm>
            <a:off x="5484219" y="3284984"/>
            <a:ext cx="3590505" cy="3456384"/>
          </a:xfrm>
          <a:prstGeom prst="rect">
            <a:avLst/>
          </a:prstGeom>
        </p:spPr>
      </p:pic>
      <p:sp>
        <p:nvSpPr>
          <p:cNvPr id="12" name="عنصر نائب للمحتوى 2"/>
          <p:cNvSpPr txBox="1">
            <a:spLocks/>
          </p:cNvSpPr>
          <p:nvPr/>
        </p:nvSpPr>
        <p:spPr>
          <a:xfrm>
            <a:off x="414709" y="2852936"/>
            <a:ext cx="4724045" cy="4032448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Substitution at a point is called </a:t>
            </a:r>
            <a:r>
              <a:rPr lang="en-GB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Transition</a:t>
            </a:r>
            <a:r>
              <a:rPr lang="en-GB" sz="2800">
                <a:latin typeface="Arial" pitchFamily="34" charset="0"/>
                <a:cs typeface="Arial" pitchFamily="34" charset="0"/>
              </a:rPr>
              <a:t> if one purine is replaced with another purine or one pyrimidine with another pyrimidine and it is called </a:t>
            </a:r>
            <a:r>
              <a:rPr lang="en-GB" sz="28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Transversion</a:t>
            </a:r>
            <a:r>
              <a:rPr lang="en-GB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>
                <a:latin typeface="Arial" pitchFamily="34" charset="0"/>
                <a:cs typeface="Arial" pitchFamily="34" charset="0"/>
              </a:rPr>
              <a:t>if one purine is replaced with one pyrimidine or vise versa </a:t>
            </a:r>
          </a:p>
        </p:txBody>
      </p:sp>
      <p:sp>
        <p:nvSpPr>
          <p:cNvPr id="13" name="مستطيل 9">
            <a:extLst>
              <a:ext uri="{FF2B5EF4-FFF2-40B4-BE49-F238E27FC236}">
                <a16:creationId xmlns:a16="http://schemas.microsoft.com/office/drawing/2014/main" id="{0C5F2AF6-67C5-9245-B2B4-BDCBC8BC32CE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4" name="Picture 2" descr="http://www.mutah.edu.jo/images/banners/medi-sign.gif">
            <a:extLst>
              <a:ext uri="{FF2B5EF4-FFF2-40B4-BE49-F238E27FC236}">
                <a16:creationId xmlns:a16="http://schemas.microsoft.com/office/drawing/2014/main" id="{1FADA8F3-5920-1547-B2A2-AFD1A092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017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38"/>
    </mc:Choice>
    <mc:Fallback>
      <p:transition spd="slow" advTm="91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5157192"/>
            <a:ext cx="8795320" cy="1656184"/>
          </a:xfrm>
        </p:spPr>
        <p:txBody>
          <a:bodyPr>
            <a:normAutofit/>
          </a:bodyPr>
          <a:lstStyle/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At the protein level, point mutation is classified: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sz="2000">
                <a:latin typeface="Arial" pitchFamily="34" charset="0"/>
                <a:cs typeface="Arial" pitchFamily="34" charset="0"/>
              </a:rPr>
              <a:t>Silent mutation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sz="2000">
                <a:latin typeface="Arial" pitchFamily="34" charset="0"/>
                <a:cs typeface="Arial" pitchFamily="34" charset="0"/>
              </a:rPr>
              <a:t>Nonsense mutation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sz="2000">
                <a:latin typeface="Arial" pitchFamily="34" charset="0"/>
                <a:cs typeface="Arial" pitchFamily="34" charset="0"/>
              </a:rPr>
              <a:t>Missense mutation (conservative and non-conservative)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29768394"/>
              </p:ext>
            </p:extLst>
          </p:nvPr>
        </p:nvGraphicFramePr>
        <p:xfrm>
          <a:off x="936224" y="1155417"/>
          <a:ext cx="7560840" cy="371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مستطيل 9">
            <a:extLst>
              <a:ext uri="{FF2B5EF4-FFF2-40B4-BE49-F238E27FC236}">
                <a16:creationId xmlns:a16="http://schemas.microsoft.com/office/drawing/2014/main" id="{68D078EA-1523-ED49-90FE-B4142DF222B3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4" name="Picture 2" descr="http://www.mutah.edu.jo/images/banners/medi-sign.gif">
            <a:extLst>
              <a:ext uri="{FF2B5EF4-FFF2-40B4-BE49-F238E27FC236}">
                <a16:creationId xmlns:a16="http://schemas.microsoft.com/office/drawing/2014/main" id="{BD0BAEE6-DBD0-0F4D-8636-FDE5EFF2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30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389"/>
    </mc:Choice>
    <mc:Fallback>
      <p:transition spd="slow" advTm="99389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66832"/>
            <a:ext cx="8795320" cy="523052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GB" sz="2900">
                <a:latin typeface="Arial" pitchFamily="34" charset="0"/>
                <a:cs typeface="Arial" pitchFamily="34" charset="0"/>
              </a:rPr>
              <a:t>Silent mutation: a change in triplet codon without a change in the encoded amino acid. Thus, it has no effect on the protein sequence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900">
                <a:latin typeface="Arial" pitchFamily="34" charset="0"/>
                <a:cs typeface="Arial" pitchFamily="34" charset="0"/>
              </a:rPr>
              <a:t>Nonsense mutation: the codon changes from amino acid codon to stop codon resulting in truncated protein (mostly non-functional)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900">
                <a:latin typeface="Arial" pitchFamily="34" charset="0"/>
                <a:cs typeface="Arial" pitchFamily="34" charset="0"/>
              </a:rPr>
              <a:t>Missense mutation: codon change alters the amino acid encoded. It could be conservative if the new amino acid is chemically similar to the original one or non-conservative if it is chemically dissimilar   </a:t>
            </a:r>
          </a:p>
        </p:txBody>
      </p:sp>
      <p:sp>
        <p:nvSpPr>
          <p:cNvPr id="12" name="مستطيل 9">
            <a:extLst>
              <a:ext uri="{FF2B5EF4-FFF2-40B4-BE49-F238E27FC236}">
                <a16:creationId xmlns:a16="http://schemas.microsoft.com/office/drawing/2014/main" id="{3591861D-9689-7C45-AE9E-C4F22F2A3788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3" name="Picture 2" descr="http://www.mutah.edu.jo/images/banners/medi-sign.gif">
            <a:extLst>
              <a:ext uri="{FF2B5EF4-FFF2-40B4-BE49-F238E27FC236}">
                <a16:creationId xmlns:a16="http://schemas.microsoft.com/office/drawing/2014/main" id="{847768EE-3DE8-134F-9B79-5B460E0A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15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033"/>
    </mc:Choice>
    <mc:Fallback>
      <p:transition spd="slow" advTm="159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71838"/>
            <a:ext cx="7774384" cy="4128769"/>
          </a:xfrm>
          <a:prstGeom prst="rect">
            <a:avLst/>
          </a:prstGeom>
        </p:spPr>
      </p:pic>
      <p:sp>
        <p:nvSpPr>
          <p:cNvPr id="11" name="مستطيل 9">
            <a:extLst>
              <a:ext uri="{FF2B5EF4-FFF2-40B4-BE49-F238E27FC236}">
                <a16:creationId xmlns:a16="http://schemas.microsoft.com/office/drawing/2014/main" id="{B4BAFB03-97BE-604B-AC84-1A27C17C927E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2" name="Picture 2" descr="http://www.mutah.edu.jo/images/banners/medi-sign.gif">
            <a:extLst>
              <a:ext uri="{FF2B5EF4-FFF2-40B4-BE49-F238E27FC236}">
                <a16:creationId xmlns:a16="http://schemas.microsoft.com/office/drawing/2014/main" id="{93D2AD2A-8D67-7E4C-A88F-BEF7CAD46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99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493"/>
    </mc:Choice>
    <mc:Fallback>
      <p:transition spd="slow" advTm="103493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-90264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08720"/>
            <a:ext cx="6472001" cy="4594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96"/>
          <a:stretch/>
        </p:blipFill>
        <p:spPr>
          <a:xfrm>
            <a:off x="5148064" y="3959892"/>
            <a:ext cx="3498519" cy="2892403"/>
          </a:xfrm>
          <a:prstGeom prst="rect">
            <a:avLst/>
          </a:prstGeom>
        </p:spPr>
      </p:pic>
      <p:sp>
        <p:nvSpPr>
          <p:cNvPr id="12" name="مستطيل 9">
            <a:extLst>
              <a:ext uri="{FF2B5EF4-FFF2-40B4-BE49-F238E27FC236}">
                <a16:creationId xmlns:a16="http://schemas.microsoft.com/office/drawing/2014/main" id="{06666CDE-0584-D048-B3DA-E22A09AC1D07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3" name="Picture 2" descr="http://www.mutah.edu.jo/images/banners/medi-sign.gif">
            <a:extLst>
              <a:ext uri="{FF2B5EF4-FFF2-40B4-BE49-F238E27FC236}">
                <a16:creationId xmlns:a16="http://schemas.microsoft.com/office/drawing/2014/main" id="{59C5BE94-626B-D845-AB7C-CF5AAC74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47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131"/>
    </mc:Choice>
    <mc:Fallback>
      <p:transition spd="slow" advTm="107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0000FF"/>
                </a:solidFill>
              </a:rPr>
              <a:t>  </a:t>
            </a:r>
            <a:r>
              <a:rPr lang="en-US">
                <a:solidFill>
                  <a:srgbClr val="7030A0"/>
                </a:solidFill>
              </a:rPr>
              <a:t>Spontaneous DNA Damage</a:t>
            </a:r>
            <a:endParaRPr lang="ar-JO">
              <a:solidFill>
                <a:srgbClr val="7030A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Although DNA is highly stable, nevertheless it is susceptible to the following spontaneous changes under normal cell conditions: </a:t>
            </a:r>
          </a:p>
          <a:p>
            <a:pPr marL="0" indent="0" algn="l" rtl="0">
              <a:buNone/>
            </a:pPr>
            <a:endParaRPr lang="en-GB" sz="160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/>
            </a:pPr>
            <a:r>
              <a:rPr lang="en-GB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Deamination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Depurination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Replication errors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Oxidative DNA damage</a:t>
            </a:r>
          </a:p>
        </p:txBody>
      </p:sp>
      <p:sp>
        <p:nvSpPr>
          <p:cNvPr id="9" name="مستطيل 9">
            <a:extLst>
              <a:ext uri="{FF2B5EF4-FFF2-40B4-BE49-F238E27FC236}">
                <a16:creationId xmlns:a16="http://schemas.microsoft.com/office/drawing/2014/main" id="{2FBF618E-BCA6-1D45-B47A-8FCB9D6A50E0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0" name="Picture 2" descr="http://www.mutah.edu.jo/images/banners/medi-sign.gif">
            <a:extLst>
              <a:ext uri="{FF2B5EF4-FFF2-40B4-BE49-F238E27FC236}">
                <a16:creationId xmlns:a16="http://schemas.microsoft.com/office/drawing/2014/main" id="{B31DCC06-3579-CF4C-9829-CA7C75E03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25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90"/>
    </mc:Choice>
    <mc:Fallback>
      <p:transition spd="slow" advTm="842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7030A0"/>
                </a:solidFill>
              </a:rPr>
              <a:t>  Spontaneous DNA Damage</a:t>
            </a:r>
            <a:endParaRPr lang="ar-JO">
              <a:solidFill>
                <a:srgbClr val="7030A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GB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Deamination:  </a:t>
            </a:r>
            <a:r>
              <a:rPr lang="en-GB" sz="2800">
                <a:latin typeface="Arial" pitchFamily="34" charset="0"/>
                <a:cs typeface="Arial" pitchFamily="34" charset="0"/>
              </a:rPr>
              <a:t>the most common type is the spontaneous deamination of cytosine to uracil which occurs at a rate of about 100 bases/cell/day 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42976" y="3115852"/>
            <a:ext cx="7073440" cy="2617404"/>
            <a:chOff x="1037568" y="3371569"/>
            <a:chExt cx="7073440" cy="2617404"/>
          </a:xfrm>
        </p:grpSpPr>
        <p:grpSp>
          <p:nvGrpSpPr>
            <p:cNvPr id="21" name="Group 20"/>
            <p:cNvGrpSpPr/>
            <p:nvPr/>
          </p:nvGrpSpPr>
          <p:grpSpPr>
            <a:xfrm>
              <a:off x="1037568" y="3371569"/>
              <a:ext cx="7073440" cy="2617404"/>
              <a:chOff x="1037568" y="3371569"/>
              <a:chExt cx="7073440" cy="261740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037568" y="3501692"/>
                <a:ext cx="6960132" cy="2487281"/>
                <a:chOff x="1037568" y="3501692"/>
                <a:chExt cx="6960132" cy="248728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81" t="47175" b="3420"/>
                <a:stretch/>
              </p:blipFill>
              <p:spPr>
                <a:xfrm>
                  <a:off x="1037568" y="3612709"/>
                  <a:ext cx="6931496" cy="2376264"/>
                </a:xfrm>
                <a:prstGeom prst="rect">
                  <a:avLst/>
                </a:prstGeom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2051720" y="3506579"/>
                  <a:ext cx="1152128" cy="12905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45572" y="3501692"/>
                  <a:ext cx="1152128" cy="12905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51" r="55801" b="60074"/>
              <a:stretch/>
            </p:blipFill>
            <p:spPr>
              <a:xfrm>
                <a:off x="2116227" y="3371569"/>
                <a:ext cx="1055197" cy="141851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49" t="4826" b="60074"/>
              <a:stretch/>
            </p:blipFill>
            <p:spPr>
              <a:xfrm>
                <a:off x="7052356" y="3515745"/>
                <a:ext cx="1058652" cy="1297811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193126" y="3695961"/>
                <a:ext cx="2619454" cy="12905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32" t="54388" r="25625" b="20161"/>
            <a:stretch/>
          </p:blipFill>
          <p:spPr>
            <a:xfrm>
              <a:off x="3268355" y="4476805"/>
              <a:ext cx="2376264" cy="1224136"/>
            </a:xfrm>
            <a:prstGeom prst="rect">
              <a:avLst/>
            </a:prstGeom>
          </p:spPr>
        </p:pic>
      </p:grpSp>
      <p:sp>
        <p:nvSpPr>
          <p:cNvPr id="16" name="Minus 15"/>
          <p:cNvSpPr/>
          <p:nvPr/>
        </p:nvSpPr>
        <p:spPr>
          <a:xfrm>
            <a:off x="2512344" y="3529478"/>
            <a:ext cx="537415" cy="15897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ستطيل 9">
            <a:extLst>
              <a:ext uri="{FF2B5EF4-FFF2-40B4-BE49-F238E27FC236}">
                <a16:creationId xmlns:a16="http://schemas.microsoft.com/office/drawing/2014/main" id="{DCC135C2-1B87-8848-81E0-08F9C97C9F3A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29" name="Picture 2" descr="http://www.mutah.edu.jo/images/banners/medi-sign.gif">
            <a:extLst>
              <a:ext uri="{FF2B5EF4-FFF2-40B4-BE49-F238E27FC236}">
                <a16:creationId xmlns:a16="http://schemas.microsoft.com/office/drawing/2014/main" id="{2E6F4D2E-C62A-2B4F-AC5C-CD28FF2DD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263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341"/>
    </mc:Choice>
    <mc:Fallback>
      <p:transition spd="slow" advTm="76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-90264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Nitrogenous Bases</a:t>
            </a:r>
            <a:endParaRPr lang="ar-JO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5"/>
          <a:stretch/>
        </p:blipFill>
        <p:spPr>
          <a:xfrm>
            <a:off x="2483720" y="869278"/>
            <a:ext cx="4176464" cy="26981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83768" y="3567458"/>
            <a:ext cx="5648548" cy="3285124"/>
            <a:chOff x="2483768" y="3567458"/>
            <a:chExt cx="5648548" cy="3285124"/>
          </a:xfrm>
        </p:grpSpPr>
        <p:grpSp>
          <p:nvGrpSpPr>
            <p:cNvPr id="8" name="Group 7"/>
            <p:cNvGrpSpPr/>
            <p:nvPr/>
          </p:nvGrpSpPr>
          <p:grpSpPr>
            <a:xfrm>
              <a:off x="2483768" y="3567458"/>
              <a:ext cx="5648548" cy="3285124"/>
              <a:chOff x="2483768" y="3567458"/>
              <a:chExt cx="5648548" cy="328512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210"/>
              <a:stretch/>
            </p:blipFill>
            <p:spPr>
              <a:xfrm>
                <a:off x="2483768" y="3567458"/>
                <a:ext cx="5648548" cy="3285124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417968" y="6628348"/>
                <a:ext cx="426566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323775" y="6592852"/>
              <a:ext cx="60946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rgbClr val="C00000"/>
                  </a:solidFill>
                </a:rPr>
                <a:t>(in RNA )</a:t>
              </a:r>
            </a:p>
          </p:txBody>
        </p:sp>
      </p:grpSp>
      <p:sp>
        <p:nvSpPr>
          <p:cNvPr id="14" name="مستطيل 9">
            <a:extLst>
              <a:ext uri="{FF2B5EF4-FFF2-40B4-BE49-F238E27FC236}">
                <a16:creationId xmlns:a16="http://schemas.microsoft.com/office/drawing/2014/main" id="{16E335B5-520B-8540-8006-854CFC1FF2CF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9" name="Picture 2" descr="http://www.mutah.edu.jo/images/banners/medi-sign.gif">
            <a:extLst>
              <a:ext uri="{FF2B5EF4-FFF2-40B4-BE49-F238E27FC236}">
                <a16:creationId xmlns:a16="http://schemas.microsoft.com/office/drawing/2014/main" id="{794A4007-1016-F840-B589-30FFA587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9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595"/>
    </mc:Choice>
    <mc:Fallback>
      <p:transition spd="slow" advTm="112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Nitrogenous Bases</a:t>
            </a:r>
            <a:endParaRPr lang="ar-JO">
              <a:solidFill>
                <a:srgbClr val="C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1754" y="1214422"/>
            <a:ext cx="8342734" cy="5401159"/>
            <a:chOff x="621754" y="1214422"/>
            <a:chExt cx="8342734" cy="54011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1214422"/>
              <a:ext cx="4023682" cy="540115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21754" y="3451447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Purines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80208" y="3492297"/>
              <a:ext cx="22842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Pyrimidines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13912" y="236013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02422" y="202985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6829" y="4952419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908" y="5203686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7332" y="4643407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1800" y="2135758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C00000"/>
                  </a:solidFill>
                </a:rPr>
                <a:t>9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0804" y="4705399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C00000"/>
                  </a:solidFill>
                </a:rPr>
                <a:t>9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4075" y="2329135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1495" y="4962435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71973" y="2648163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53895" y="524045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73605" y="202985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2019" y="461241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82617" y="2019836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5</a:t>
              </a:r>
            </a:p>
          </p:txBody>
        </p:sp>
      </p:grpSp>
      <p:sp>
        <p:nvSpPr>
          <p:cNvPr id="26" name="مستطيل 9">
            <a:extLst>
              <a:ext uri="{FF2B5EF4-FFF2-40B4-BE49-F238E27FC236}">
                <a16:creationId xmlns:a16="http://schemas.microsoft.com/office/drawing/2014/main" id="{78F982FE-BAA9-704D-A245-603C07B470FD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27" name="Picture 2" descr="http://www.mutah.edu.jo/images/banners/medi-sign.gif">
            <a:extLst>
              <a:ext uri="{FF2B5EF4-FFF2-40B4-BE49-F238E27FC236}">
                <a16:creationId xmlns:a16="http://schemas.microsoft.com/office/drawing/2014/main" id="{A14EF67C-F226-2D42-AB8A-BEC0F4243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61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58"/>
    </mc:Choice>
    <mc:Fallback>
      <p:transition spd="slow" advTm="2605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  Deamination </a:t>
            </a:r>
            <a:endParaRPr lang="ar-JO">
              <a:solidFill>
                <a:srgbClr val="C0000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>
                <a:latin typeface="Arial" pitchFamily="34" charset="0"/>
                <a:cs typeface="Arial" pitchFamily="34" charset="0"/>
              </a:rPr>
              <a:t>Other possible deamination events in DNA: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55949" y="1844824"/>
            <a:ext cx="5452355" cy="4824536"/>
            <a:chOff x="1351893" y="-751573"/>
            <a:chExt cx="6237906" cy="5836757"/>
          </a:xfrm>
        </p:grpSpPr>
        <p:grpSp>
          <p:nvGrpSpPr>
            <p:cNvPr id="4" name="Group 3"/>
            <p:cNvGrpSpPr/>
            <p:nvPr/>
          </p:nvGrpSpPr>
          <p:grpSpPr>
            <a:xfrm>
              <a:off x="2051151" y="3786533"/>
              <a:ext cx="5538648" cy="1298651"/>
              <a:chOff x="2051151" y="3748282"/>
              <a:chExt cx="5538648" cy="129865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73" t="74477" r="16848" b="-1"/>
              <a:stretch/>
            </p:blipFill>
            <p:spPr>
              <a:xfrm>
                <a:off x="2936577" y="3820290"/>
                <a:ext cx="1296144" cy="122664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29" t="74477" b="-1"/>
              <a:stretch/>
            </p:blipFill>
            <p:spPr>
              <a:xfrm>
                <a:off x="4304221" y="3748282"/>
                <a:ext cx="3285578" cy="122664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054" t="81143" r="3249" b="11365"/>
              <a:stretch/>
            </p:blipFill>
            <p:spPr>
              <a:xfrm>
                <a:off x="2051151" y="4134224"/>
                <a:ext cx="792089" cy="360041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4"/>
            <a:stretch/>
          </p:blipFill>
          <p:spPr>
            <a:xfrm>
              <a:off x="1351893" y="-751573"/>
              <a:ext cx="6237906" cy="4589954"/>
            </a:xfrm>
            <a:prstGeom prst="rect">
              <a:avLst/>
            </a:prstGeom>
          </p:spPr>
        </p:pic>
      </p:grpSp>
      <p:sp>
        <p:nvSpPr>
          <p:cNvPr id="15" name="مستطيل 9">
            <a:extLst>
              <a:ext uri="{FF2B5EF4-FFF2-40B4-BE49-F238E27FC236}">
                <a16:creationId xmlns:a16="http://schemas.microsoft.com/office/drawing/2014/main" id="{C4889ACB-15D6-3C48-A9F8-EB2BF7291D6F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>
              <a:solidFill>
                <a:schemeClr val="tx1"/>
              </a:solidFill>
              <a:highlight>
                <a:srgbClr val="6E23B4"/>
              </a:highlight>
            </a:endParaRPr>
          </a:p>
        </p:txBody>
      </p:sp>
      <p:pic>
        <p:nvPicPr>
          <p:cNvPr id="16" name="Picture 2" descr="http://www.mutah.edu.jo/images/banners/medi-sign.gif">
            <a:extLst>
              <a:ext uri="{FF2B5EF4-FFF2-40B4-BE49-F238E27FC236}">
                <a16:creationId xmlns:a16="http://schemas.microsoft.com/office/drawing/2014/main" id="{17A85DCC-DA38-BC4B-9C5E-18722FB6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5358"/>
            <a:ext cx="1143008" cy="129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94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150"/>
    </mc:Choice>
    <mc:Fallback>
      <p:transition spd="slow" advTm="19515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2.9|8.4|6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|0.9|10.5|4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8.4|4.7|123.1|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3.7|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4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5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|6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65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736.7|1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32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5|3.1|7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41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4|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51.4|57.8|2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23.9|2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0.8|1|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|12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4E3F62F58E31954599AF5D7BF24514D4" ma:contentTypeVersion="3" ma:contentTypeDescription="إنشاء مستند جديد." ma:contentTypeScope="" ma:versionID="031267896a76a8b909ef6da6d159d9cc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c6afcb89279c592aea320cad8459a004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D20379-105B-4B44-BC55-580C8157DE0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21D842-F6A3-4A1B-B76D-8CA17CEE80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0CE421-0EE6-4F92-920A-E43A9792C932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46</Slides>
  <Notes>28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سمة Office</vt:lpstr>
      <vt:lpstr>DNA Damage, Mutations and Repair Mechanisms</vt:lpstr>
      <vt:lpstr> DNA Damage </vt:lpstr>
      <vt:lpstr>DNA Damage</vt:lpstr>
      <vt:lpstr>Classification of DNA Damage</vt:lpstr>
      <vt:lpstr>  Spontaneous DNA Damage</vt:lpstr>
      <vt:lpstr>  Spontaneous DNA Damage</vt:lpstr>
      <vt:lpstr>Nitrogenous Bases</vt:lpstr>
      <vt:lpstr>Nitrogenous Bases</vt:lpstr>
      <vt:lpstr>  Deamination </vt:lpstr>
      <vt:lpstr>   Deamination </vt:lpstr>
      <vt:lpstr>  Deamination </vt:lpstr>
      <vt:lpstr>   Spontaneous DNA Damage</vt:lpstr>
      <vt:lpstr>  Depurination</vt:lpstr>
      <vt:lpstr>   Spontaneous DNA Damage</vt:lpstr>
      <vt:lpstr>  Spontaneous DNA Damage</vt:lpstr>
      <vt:lpstr>  Oxidative DNA Damage</vt:lpstr>
      <vt:lpstr>  Induced DNA damage </vt:lpstr>
      <vt:lpstr>  Induced DNA damage </vt:lpstr>
      <vt:lpstr>        T-Dimer Types</vt:lpstr>
      <vt:lpstr> Induced DNA damage </vt:lpstr>
      <vt:lpstr>  Induced DNA damage </vt:lpstr>
      <vt:lpstr>Base Modifying Agents</vt:lpstr>
      <vt:lpstr>                          Base analogs</vt:lpstr>
      <vt:lpstr>                                              Intercalating Agents  </vt:lpstr>
      <vt:lpstr>DNA Repair Pathways</vt:lpstr>
      <vt:lpstr>         DNA Repair Mechanisms </vt:lpstr>
      <vt:lpstr>Direct Repair system</vt:lpstr>
      <vt:lpstr>Direct Repair system</vt:lpstr>
      <vt:lpstr>Base Excision Repair</vt:lpstr>
      <vt:lpstr>Base Excision Repair</vt:lpstr>
      <vt:lpstr>Nucleotide Excision Repair</vt:lpstr>
      <vt:lpstr>Nucleotide Excision Repair</vt:lpstr>
      <vt:lpstr>Nucleotide Excision Repair</vt:lpstr>
      <vt:lpstr>Strand-directed Mismatch Repair</vt:lpstr>
      <vt:lpstr>Strand-directed Mismatch Repair</vt:lpstr>
      <vt:lpstr>Double strand breaks repair (DSB)   </vt:lpstr>
      <vt:lpstr>Double strand breaks repair (DSB)   </vt:lpstr>
      <vt:lpstr>Mutation </vt:lpstr>
      <vt:lpstr>DNA Damage and Mutation</vt:lpstr>
      <vt:lpstr>Structural Classification of Mutation </vt:lpstr>
      <vt:lpstr>Frameshift Mutation </vt:lpstr>
      <vt:lpstr>Point Mutation </vt:lpstr>
      <vt:lpstr>Point Mutation </vt:lpstr>
      <vt:lpstr>Point Mutation </vt:lpstr>
      <vt:lpstr>Point Mutation </vt:lpstr>
      <vt:lpstr>Point Mutation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revision>1</cp:revision>
  <dcterms:created xsi:type="dcterms:W3CDTF">2014-10-12T07:45:16Z</dcterms:created>
  <dcterms:modified xsi:type="dcterms:W3CDTF">2021-04-21T10:18:55Z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