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33" r:id="rId1"/>
  </p:sldMasterIdLst>
  <p:notesMasterIdLst>
    <p:notesMasterId r:id="rId59"/>
  </p:notesMasterIdLst>
  <p:sldIdLst>
    <p:sldId id="256" r:id="rId2"/>
    <p:sldId id="260" r:id="rId3"/>
    <p:sldId id="261" r:id="rId4"/>
    <p:sldId id="271" r:id="rId5"/>
    <p:sldId id="262" r:id="rId6"/>
    <p:sldId id="263" r:id="rId7"/>
    <p:sldId id="264" r:id="rId8"/>
    <p:sldId id="265" r:id="rId9"/>
    <p:sldId id="266" r:id="rId10"/>
    <p:sldId id="267" r:id="rId11"/>
    <p:sldId id="268" r:id="rId12"/>
    <p:sldId id="269" r:id="rId13"/>
    <p:sldId id="272" r:id="rId14"/>
    <p:sldId id="273" r:id="rId15"/>
    <p:sldId id="274" r:id="rId16"/>
    <p:sldId id="270" r:id="rId17"/>
    <p:sldId id="275" r:id="rId18"/>
    <p:sldId id="276" r:id="rId19"/>
    <p:sldId id="277" r:id="rId20"/>
    <p:sldId id="294" r:id="rId21"/>
    <p:sldId id="353" r:id="rId22"/>
    <p:sldId id="325" r:id="rId23"/>
    <p:sldId id="295" r:id="rId24"/>
    <p:sldId id="300" r:id="rId25"/>
    <p:sldId id="296" r:id="rId26"/>
    <p:sldId id="297" r:id="rId27"/>
    <p:sldId id="298" r:id="rId28"/>
    <p:sldId id="301" r:id="rId29"/>
    <p:sldId id="299" r:id="rId30"/>
    <p:sldId id="302" r:id="rId31"/>
    <p:sldId id="303" r:id="rId32"/>
    <p:sldId id="304" r:id="rId33"/>
    <p:sldId id="355" r:id="rId34"/>
    <p:sldId id="305" r:id="rId35"/>
    <p:sldId id="314" r:id="rId36"/>
    <p:sldId id="354" r:id="rId37"/>
    <p:sldId id="356" r:id="rId38"/>
    <p:sldId id="315" r:id="rId39"/>
    <p:sldId id="316" r:id="rId40"/>
    <p:sldId id="333" r:id="rId41"/>
    <p:sldId id="335" r:id="rId42"/>
    <p:sldId id="336" r:id="rId43"/>
    <p:sldId id="258" r:id="rId44"/>
    <p:sldId id="259" r:id="rId45"/>
    <p:sldId id="337" r:id="rId46"/>
    <p:sldId id="338" r:id="rId47"/>
    <p:sldId id="339" r:id="rId48"/>
    <p:sldId id="340" r:id="rId49"/>
    <p:sldId id="341" r:id="rId50"/>
    <p:sldId id="342" r:id="rId51"/>
    <p:sldId id="343" r:id="rId52"/>
    <p:sldId id="289" r:id="rId53"/>
    <p:sldId id="344" r:id="rId54"/>
    <p:sldId id="345" r:id="rId55"/>
    <p:sldId id="290" r:id="rId56"/>
    <p:sldId id="278" r:id="rId57"/>
    <p:sldId id="351"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21" autoAdjust="0"/>
    <p:restoredTop sz="83808" autoAdjust="0"/>
  </p:normalViewPr>
  <p:slideViewPr>
    <p:cSldViewPr>
      <p:cViewPr varScale="1">
        <p:scale>
          <a:sx n="54" d="100"/>
          <a:sy n="54" d="100"/>
        </p:scale>
        <p:origin x="189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F075C00-4A8C-48F2-9B07-7B8C1ECC108A}" type="datetimeFigureOut">
              <a:rPr lang="ar-SA" smtClean="0"/>
              <a:t>15/02/1446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821F9AC-C218-4B8F-BA36-B13C8625F578}" type="slidenum">
              <a:rPr lang="ar-SA" smtClean="0"/>
              <a:t>‹#›</a:t>
            </a:fld>
            <a:endParaRPr lang="ar-SA"/>
          </a:p>
        </p:txBody>
      </p:sp>
    </p:spTree>
    <p:extLst>
      <p:ext uri="{BB962C8B-B14F-4D97-AF65-F5344CB8AC3E}">
        <p14:creationId xmlns:p14="http://schemas.microsoft.com/office/powerpoint/2010/main" val="28476333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Oligohydramnios"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The degree of reflux is graded I–V  of the ureteric orifice changes with increasing severity of reflux, classically described as stadium, horseshoe, golf-hole, or patulous.</a:t>
            </a:r>
          </a:p>
          <a:p>
            <a:endParaRPr lang="ar-SA" dirty="0"/>
          </a:p>
        </p:txBody>
      </p:sp>
      <p:sp>
        <p:nvSpPr>
          <p:cNvPr id="4" name="عنصر نائب لرقم الشريحة 3"/>
          <p:cNvSpPr>
            <a:spLocks noGrp="1"/>
          </p:cNvSpPr>
          <p:nvPr>
            <p:ph type="sldNum" sz="quarter" idx="10"/>
          </p:nvPr>
        </p:nvSpPr>
        <p:spPr/>
        <p:txBody>
          <a:bodyPr/>
          <a:lstStyle/>
          <a:p>
            <a:fld id="{0821F9AC-C218-4B8F-BA36-B13C8625F578}" type="slidenum">
              <a:rPr lang="ar-SA" smtClean="0"/>
              <a:t>11</a:t>
            </a:fld>
            <a:endParaRPr lang="ar-SA"/>
          </a:p>
        </p:txBody>
      </p:sp>
    </p:spTree>
    <p:extLst>
      <p:ext uri="{BB962C8B-B14F-4D97-AF65-F5344CB8AC3E}">
        <p14:creationId xmlns:p14="http://schemas.microsoft.com/office/powerpoint/2010/main" val="1103939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822960" lvl="1" algn="l" rtl="0" eaLnBrk="1" fontAlgn="auto" hangingPunct="1">
              <a:spcAft>
                <a:spcPts val="0"/>
              </a:spcAft>
              <a:buFont typeface="Wingdings" pitchFamily="2" charset="2"/>
              <a:buChar char="Ø"/>
              <a:defRPr/>
            </a:pPr>
            <a:r>
              <a:rPr lang="en-US" dirty="0">
                <a:latin typeface="Comic Sans MS" pitchFamily="66" charset="0"/>
              </a:rPr>
              <a:t>A low-set umbilicus, </a:t>
            </a:r>
          </a:p>
          <a:p>
            <a:pPr marL="822960" lvl="1" algn="l" rtl="0" eaLnBrk="1" fontAlgn="auto" hangingPunct="1">
              <a:spcAft>
                <a:spcPts val="0"/>
              </a:spcAft>
              <a:buFont typeface="Wingdings" pitchFamily="2" charset="2"/>
              <a:buChar char="Ø"/>
              <a:defRPr/>
            </a:pPr>
            <a:r>
              <a:rPr lang="en-US" dirty="0">
                <a:latin typeface="Comic Sans MS" pitchFamily="66" charset="0"/>
              </a:rPr>
              <a:t>Widening of the pubic </a:t>
            </a:r>
            <a:r>
              <a:rPr lang="en-US" dirty="0" err="1">
                <a:latin typeface="Comic Sans MS" pitchFamily="66" charset="0"/>
              </a:rPr>
              <a:t>ramus</a:t>
            </a:r>
            <a:r>
              <a:rPr lang="en-US" dirty="0">
                <a:latin typeface="Comic Sans MS" pitchFamily="66" charset="0"/>
              </a:rPr>
              <a:t>, </a:t>
            </a:r>
          </a:p>
          <a:p>
            <a:pPr marL="822960" lvl="1" algn="l" rtl="0" eaLnBrk="1" fontAlgn="auto" hangingPunct="1">
              <a:spcAft>
                <a:spcPts val="0"/>
              </a:spcAft>
              <a:buFont typeface="Wingdings" pitchFamily="2" charset="2"/>
              <a:buChar char="Ø"/>
              <a:defRPr/>
            </a:pPr>
            <a:r>
              <a:rPr lang="en-US" dirty="0">
                <a:latin typeface="Comic Sans MS" pitchFamily="66" charset="0"/>
              </a:rPr>
              <a:t>Small external genitalia and a lower abdominal mass. </a:t>
            </a:r>
          </a:p>
          <a:p>
            <a:endParaRPr lang="ar-JO" dirty="0"/>
          </a:p>
        </p:txBody>
      </p:sp>
      <p:sp>
        <p:nvSpPr>
          <p:cNvPr id="4" name="عنصر نائب لرقم الشريحة 3"/>
          <p:cNvSpPr>
            <a:spLocks noGrp="1"/>
          </p:cNvSpPr>
          <p:nvPr>
            <p:ph type="sldNum" sz="quarter" idx="10"/>
          </p:nvPr>
        </p:nvSpPr>
        <p:spPr/>
        <p:txBody>
          <a:bodyPr/>
          <a:lstStyle/>
          <a:p>
            <a:fld id="{04CB92E8-488E-48D9-B891-AFE984C9C652}" type="slidenum">
              <a:rPr lang="ar-JO" smtClean="0"/>
              <a:pPr/>
              <a:t>45</a:t>
            </a:fld>
            <a:endParaRPr lang="ar-J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dirty="0">
                <a:solidFill>
                  <a:srgbClr val="FFFF00"/>
                </a:solidFill>
              </a:rPr>
              <a:t>Bladder closure may be delayed</a:t>
            </a:r>
            <a:r>
              <a:rPr lang="en-US" sz="1200" dirty="0"/>
              <a:t> if the bladder is deemed too small to close. </a:t>
            </a:r>
          </a:p>
          <a:p>
            <a:r>
              <a:rPr lang="en-US" sz="1200" dirty="0"/>
              <a:t>Reconstruction of the </a:t>
            </a:r>
            <a:r>
              <a:rPr lang="en-US" sz="1200" dirty="0">
                <a:solidFill>
                  <a:srgbClr val="FFFF00"/>
                </a:solidFill>
              </a:rPr>
              <a:t>bladder neck is typically done at (approximately age 4-5)</a:t>
            </a:r>
            <a:r>
              <a:rPr lang="en-US" sz="1200" dirty="0"/>
              <a:t>, </a:t>
            </a:r>
            <a:endParaRPr lang="ar-JO" dirty="0"/>
          </a:p>
        </p:txBody>
      </p:sp>
      <p:sp>
        <p:nvSpPr>
          <p:cNvPr id="4" name="عنصر نائب لرقم الشريحة 3"/>
          <p:cNvSpPr>
            <a:spLocks noGrp="1"/>
          </p:cNvSpPr>
          <p:nvPr>
            <p:ph type="sldNum" sz="quarter" idx="10"/>
          </p:nvPr>
        </p:nvSpPr>
        <p:spPr/>
        <p:txBody>
          <a:bodyPr/>
          <a:lstStyle/>
          <a:p>
            <a:fld id="{04CB92E8-488E-48D9-B891-AFE984C9C652}" type="slidenum">
              <a:rPr lang="ar-JO" smtClean="0"/>
              <a:pPr/>
              <a:t>46</a:t>
            </a:fld>
            <a:endParaRPr lang="ar-J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err="1"/>
              <a:t>Balanitis</a:t>
            </a:r>
            <a:r>
              <a:rPr lang="en-GB" dirty="0"/>
              <a:t> is inflammation of the glans penis </a:t>
            </a:r>
          </a:p>
        </p:txBody>
      </p:sp>
      <p:sp>
        <p:nvSpPr>
          <p:cNvPr id="4" name="Slide Number Placeholder 3"/>
          <p:cNvSpPr>
            <a:spLocks noGrp="1"/>
          </p:cNvSpPr>
          <p:nvPr>
            <p:ph type="sldNum" sz="quarter" idx="10"/>
          </p:nvPr>
        </p:nvSpPr>
        <p:spPr/>
        <p:txBody>
          <a:bodyPr/>
          <a:lstStyle/>
          <a:p>
            <a:fld id="{0821F9AC-C218-4B8F-BA36-B13C8625F578}" type="slidenum">
              <a:rPr lang="ar-SA" smtClean="0"/>
              <a:t>52</a:t>
            </a:fld>
            <a:endParaRPr lang="ar-SA"/>
          </a:p>
        </p:txBody>
      </p:sp>
    </p:spTree>
    <p:extLst>
      <p:ext uri="{BB962C8B-B14F-4D97-AF65-F5344CB8AC3E}">
        <p14:creationId xmlns:p14="http://schemas.microsoft.com/office/powerpoint/2010/main" val="3401317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04CB92E8-488E-48D9-B891-AFE984C9C652}" type="slidenum">
              <a:rPr lang="ar-JO" smtClean="0"/>
              <a:pPr/>
              <a:t>56</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r>
              <a:rPr lang="en-US" dirty="0"/>
              <a:t>• VUR is also seen with duplex ureters. The </a:t>
            </a:r>
            <a:r>
              <a:rPr lang="en-US" dirty="0" err="1"/>
              <a:t>Weigert</a:t>
            </a:r>
            <a:r>
              <a:rPr lang="en-US" dirty="0"/>
              <a:t>–Meyer rule states that the lower-pole ureter enters the bladder proximally and laterally,</a:t>
            </a:r>
          </a:p>
          <a:p>
            <a:pPr algn="l"/>
            <a:r>
              <a:rPr lang="en-US" dirty="0"/>
              <a:t>resulting in a shorter intramural tunnel, which predisposes to reflux.</a:t>
            </a:r>
          </a:p>
          <a:p>
            <a:pPr algn="l"/>
            <a:endParaRPr lang="ar-SA" dirty="0"/>
          </a:p>
        </p:txBody>
      </p:sp>
      <p:sp>
        <p:nvSpPr>
          <p:cNvPr id="4" name="عنصر نائب لرقم الشريحة 3"/>
          <p:cNvSpPr>
            <a:spLocks noGrp="1"/>
          </p:cNvSpPr>
          <p:nvPr>
            <p:ph type="sldNum" sz="quarter" idx="10"/>
          </p:nvPr>
        </p:nvSpPr>
        <p:spPr/>
        <p:txBody>
          <a:bodyPr/>
          <a:lstStyle/>
          <a:p>
            <a:fld id="{0821F9AC-C218-4B8F-BA36-B13C8625F578}" type="slidenum">
              <a:rPr lang="ar-SA" smtClean="0"/>
              <a:t>12</a:t>
            </a:fld>
            <a:endParaRPr lang="ar-SA"/>
          </a:p>
        </p:txBody>
      </p:sp>
    </p:spTree>
    <p:extLst>
      <p:ext uri="{BB962C8B-B14F-4D97-AF65-F5344CB8AC3E}">
        <p14:creationId xmlns:p14="http://schemas.microsoft.com/office/powerpoint/2010/main" val="1310854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r>
              <a:rPr lang="en-US" dirty="0"/>
              <a:t>DMSA</a:t>
            </a:r>
          </a:p>
          <a:p>
            <a:pPr algn="l"/>
            <a:r>
              <a:rPr lang="en-US" dirty="0"/>
              <a:t>It is considered the best </a:t>
            </a:r>
            <a:r>
              <a:rPr lang="en-US" b="1" dirty="0"/>
              <a:t>nuclear agent </a:t>
            </a:r>
            <a:r>
              <a:rPr lang="en-US" dirty="0"/>
              <a:t>for visualizing the </a:t>
            </a:r>
            <a:r>
              <a:rPr lang="en-US" b="1" dirty="0"/>
              <a:t>cortical tissue</a:t>
            </a:r>
            <a:r>
              <a:rPr lang="en-US" dirty="0"/>
              <a:t>, </a:t>
            </a:r>
            <a:r>
              <a:rPr lang="en-US" b="1" dirty="0"/>
              <a:t>evaluating renal function</a:t>
            </a:r>
            <a:r>
              <a:rPr lang="en-US" dirty="0"/>
              <a:t>, and revealing the presence of </a:t>
            </a:r>
            <a:r>
              <a:rPr lang="en-US" b="1" dirty="0"/>
              <a:t>renal scars</a:t>
            </a:r>
            <a:r>
              <a:rPr lang="en-US" dirty="0"/>
              <a:t>. </a:t>
            </a:r>
          </a:p>
          <a:p>
            <a:pPr algn="l"/>
            <a:r>
              <a:rPr lang="en-US" dirty="0"/>
              <a:t>the presence of </a:t>
            </a:r>
            <a:r>
              <a:rPr lang="en-US" dirty="0" err="1"/>
              <a:t>photopenic</a:t>
            </a:r>
            <a:r>
              <a:rPr lang="en-US" dirty="0"/>
              <a:t> areas within the kidney reflects a history of previous pyelonephritis.  </a:t>
            </a:r>
          </a:p>
          <a:p>
            <a:pPr algn="l"/>
            <a:r>
              <a:rPr lang="en-US" dirty="0"/>
              <a:t>Development of new </a:t>
            </a:r>
            <a:r>
              <a:rPr lang="en-US" dirty="0" err="1"/>
              <a:t>photopenic</a:t>
            </a:r>
            <a:r>
              <a:rPr lang="en-US" dirty="0"/>
              <a:t> areas within the renal cortex, especially in the polar regions, indicates new scar formation. </a:t>
            </a:r>
          </a:p>
          <a:p>
            <a:pPr algn="l"/>
            <a:r>
              <a:rPr lang="en-US" dirty="0"/>
              <a:t>Diffuse decreased uptake of the radionuclide may indicate renal dysplasia.</a:t>
            </a:r>
          </a:p>
          <a:p>
            <a:pPr algn="l"/>
            <a:endParaRPr lang="ar-SA" dirty="0"/>
          </a:p>
        </p:txBody>
      </p:sp>
      <p:sp>
        <p:nvSpPr>
          <p:cNvPr id="4" name="عنصر نائب لرقم الشريحة 3"/>
          <p:cNvSpPr>
            <a:spLocks noGrp="1"/>
          </p:cNvSpPr>
          <p:nvPr>
            <p:ph type="sldNum" sz="quarter" idx="10"/>
          </p:nvPr>
        </p:nvSpPr>
        <p:spPr/>
        <p:txBody>
          <a:bodyPr/>
          <a:lstStyle/>
          <a:p>
            <a:fld id="{0821F9AC-C218-4B8F-BA36-B13C8625F578}" type="slidenum">
              <a:rPr lang="ar-SA" smtClean="0"/>
              <a:t>14</a:t>
            </a:fld>
            <a:endParaRPr lang="ar-SA"/>
          </a:p>
        </p:txBody>
      </p:sp>
    </p:spTree>
    <p:extLst>
      <p:ext uri="{BB962C8B-B14F-4D97-AF65-F5344CB8AC3E}">
        <p14:creationId xmlns:p14="http://schemas.microsoft.com/office/powerpoint/2010/main" val="2832421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a:endParaRPr lang="ar-SA" dirty="0"/>
          </a:p>
        </p:txBody>
      </p:sp>
      <p:sp>
        <p:nvSpPr>
          <p:cNvPr id="4" name="عنصر نائب لرقم الشريحة 3"/>
          <p:cNvSpPr>
            <a:spLocks noGrp="1"/>
          </p:cNvSpPr>
          <p:nvPr>
            <p:ph type="sldNum" sz="quarter" idx="10"/>
          </p:nvPr>
        </p:nvSpPr>
        <p:spPr/>
        <p:txBody>
          <a:bodyPr/>
          <a:lstStyle/>
          <a:p>
            <a:fld id="{0821F9AC-C218-4B8F-BA36-B13C8625F578}" type="slidenum">
              <a:rPr lang="ar-SA" smtClean="0"/>
              <a:t>16</a:t>
            </a:fld>
            <a:endParaRPr lang="ar-SA"/>
          </a:p>
        </p:txBody>
      </p:sp>
    </p:spTree>
    <p:extLst>
      <p:ext uri="{BB962C8B-B14F-4D97-AF65-F5344CB8AC3E}">
        <p14:creationId xmlns:p14="http://schemas.microsoft.com/office/powerpoint/2010/main" val="340751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0821F9AC-C218-4B8F-BA36-B13C8625F578}" type="slidenum">
              <a:rPr lang="ar-SA" smtClean="0"/>
              <a:t>23</a:t>
            </a:fld>
            <a:endParaRPr lang="ar-SA"/>
          </a:p>
        </p:txBody>
      </p:sp>
    </p:spTree>
    <p:extLst>
      <p:ext uri="{BB962C8B-B14F-4D97-AF65-F5344CB8AC3E}">
        <p14:creationId xmlns:p14="http://schemas.microsoft.com/office/powerpoint/2010/main" val="234828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b="0" i="0" kern="1200" dirty="0">
                <a:solidFill>
                  <a:schemeClr val="tx1"/>
                </a:solidFill>
                <a:latin typeface="+mn-lt"/>
                <a:ea typeface="+mn-ea"/>
                <a:cs typeface="+mn-cs"/>
              </a:rPr>
              <a:t>as result of </a:t>
            </a:r>
            <a:r>
              <a:rPr lang="en-US" sz="1200" b="0" i="0" u="sng" kern="1200" dirty="0">
                <a:solidFill>
                  <a:schemeClr val="tx1"/>
                </a:solidFill>
                <a:latin typeface="+mn-lt"/>
                <a:ea typeface="+mn-ea"/>
                <a:cs typeface="+mn-cs"/>
                <a:hlinkClick r:id="rId3" tooltip="Oligohydramnios"/>
              </a:rPr>
              <a:t>low amniotic fluid volumes</a:t>
            </a:r>
            <a:endParaRPr lang="en-US" sz="1200" b="0" i="0" u="sng" kern="1200" dirty="0">
              <a:solidFill>
                <a:schemeClr val="tx1"/>
              </a:solidFill>
              <a:latin typeface="+mn-lt"/>
              <a:ea typeface="+mn-ea"/>
              <a:cs typeface="+mn-cs"/>
            </a:endParaRPr>
          </a:p>
        </p:txBody>
      </p:sp>
      <p:sp>
        <p:nvSpPr>
          <p:cNvPr id="4" name="عنصر نائب لرقم الشريحة 3"/>
          <p:cNvSpPr>
            <a:spLocks noGrp="1"/>
          </p:cNvSpPr>
          <p:nvPr>
            <p:ph type="sldNum" sz="quarter" idx="10"/>
          </p:nvPr>
        </p:nvSpPr>
        <p:spPr/>
        <p:txBody>
          <a:bodyPr/>
          <a:lstStyle/>
          <a:p>
            <a:fld id="{04CB92E8-488E-48D9-B891-AFE984C9C652}" type="slidenum">
              <a:rPr lang="ar-JO" smtClean="0"/>
              <a:pPr/>
              <a:t>35</a:t>
            </a:fld>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Hydronephrosis</a:t>
            </a:r>
            <a:r>
              <a:rPr lang="en-GB" dirty="0"/>
              <a:t>/</a:t>
            </a:r>
            <a:r>
              <a:rPr lang="en-GB" baseline="0" dirty="0"/>
              <a:t> </a:t>
            </a:r>
            <a:r>
              <a:rPr lang="en-GB" baseline="0" dirty="0" err="1"/>
              <a:t>hydroureters</a:t>
            </a:r>
            <a:r>
              <a:rPr lang="en-GB" baseline="0" dirty="0"/>
              <a:t>/ thickened bladder wall with </a:t>
            </a:r>
            <a:r>
              <a:rPr lang="en-GB" baseline="0" dirty="0" err="1"/>
              <a:t>diverticulae</a:t>
            </a:r>
            <a:r>
              <a:rPr lang="en-GB" baseline="0" dirty="0"/>
              <a:t>/ thickened bladder neck +- obstruction/ dilated elongated prostatic urethra</a:t>
            </a:r>
            <a:endParaRPr lang="en-GB" dirty="0"/>
          </a:p>
        </p:txBody>
      </p:sp>
      <p:sp>
        <p:nvSpPr>
          <p:cNvPr id="4" name="Slide Number Placeholder 3"/>
          <p:cNvSpPr>
            <a:spLocks noGrp="1"/>
          </p:cNvSpPr>
          <p:nvPr>
            <p:ph type="sldNum" sz="quarter" idx="10"/>
          </p:nvPr>
        </p:nvSpPr>
        <p:spPr/>
        <p:txBody>
          <a:bodyPr/>
          <a:lstStyle/>
          <a:p>
            <a:fld id="{0821F9AC-C218-4B8F-BA36-B13C8625F578}" type="slidenum">
              <a:rPr lang="ar-SA" smtClean="0"/>
              <a:t>36</a:t>
            </a:fld>
            <a:endParaRPr lang="ar-SA"/>
          </a:p>
        </p:txBody>
      </p:sp>
    </p:spTree>
    <p:extLst>
      <p:ext uri="{BB962C8B-B14F-4D97-AF65-F5344CB8AC3E}">
        <p14:creationId xmlns:p14="http://schemas.microsoft.com/office/powerpoint/2010/main" val="33364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a:solidFill>
                  <a:schemeClr val="tx1"/>
                </a:solidFill>
                <a:latin typeface="+mn-lt"/>
                <a:ea typeface="+mn-ea"/>
                <a:cs typeface="+mn-cs"/>
              </a:rPr>
              <a:t>Type I PUV: This type of obstruction is believed to result from abnormal insertion and absorption of the most distal aspects of the </a:t>
            </a:r>
            <a:r>
              <a:rPr lang="en-US" sz="1200" b="0" i="0" kern="1200" dirty="0" err="1">
                <a:solidFill>
                  <a:schemeClr val="tx1"/>
                </a:solidFill>
                <a:latin typeface="+mn-lt"/>
                <a:ea typeface="+mn-ea"/>
                <a:cs typeface="+mn-cs"/>
              </a:rPr>
              <a:t>Wolffian</a:t>
            </a:r>
            <a:r>
              <a:rPr lang="en-US" sz="1200" b="0" i="0" kern="1200" dirty="0">
                <a:solidFill>
                  <a:schemeClr val="tx1"/>
                </a:solidFill>
                <a:latin typeface="+mn-lt"/>
                <a:ea typeface="+mn-ea"/>
                <a:cs typeface="+mn-cs"/>
              </a:rPr>
              <a:t> ducts during bladder development. In the healthy male, the remnants of these ducts are observed as the </a:t>
            </a:r>
            <a:r>
              <a:rPr lang="en-US" sz="1200" b="0" i="0" kern="1200" dirty="0" err="1">
                <a:solidFill>
                  <a:schemeClr val="tx1"/>
                </a:solidFill>
                <a:latin typeface="+mn-lt"/>
                <a:ea typeface="+mn-ea"/>
                <a:cs typeface="+mn-cs"/>
              </a:rPr>
              <a:t>plicae</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colliculi</a:t>
            </a:r>
            <a:r>
              <a:rPr lang="en-US" sz="1200" b="0" i="0" kern="1200" dirty="0">
                <a:solidFill>
                  <a:schemeClr val="tx1"/>
                </a:solidFill>
                <a:latin typeface="+mn-lt"/>
                <a:ea typeface="+mn-ea"/>
                <a:cs typeface="+mn-cs"/>
              </a:rPr>
              <a:t>.</a:t>
            </a:r>
          </a:p>
          <a:p>
            <a:pPr algn="l" rtl="0"/>
            <a:r>
              <a:rPr lang="en-US" sz="1200" b="0" i="0" kern="1200" dirty="0">
                <a:solidFill>
                  <a:schemeClr val="tx1"/>
                </a:solidFill>
                <a:latin typeface="+mn-lt"/>
                <a:ea typeface="+mn-ea"/>
                <a:cs typeface="+mn-cs"/>
              </a:rPr>
              <a:t>Type III PUV: These valves are observed as a membrane in the posterior urethra believed to originate from incomplete canalization between the anterior and posterior urethra.</a:t>
            </a:r>
          </a:p>
          <a:p>
            <a:pPr algn="l" rtl="0"/>
            <a:endParaRPr lang="en-US" sz="1200" b="0" i="0" u="sng"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821F9AC-C218-4B8F-BA36-B13C8625F578}" type="slidenum">
              <a:rPr lang="ar-SA" smtClean="0"/>
              <a:t>37</a:t>
            </a:fld>
            <a:endParaRPr lang="ar-SA"/>
          </a:p>
        </p:txBody>
      </p:sp>
    </p:spTree>
    <p:extLst>
      <p:ext uri="{BB962C8B-B14F-4D97-AF65-F5344CB8AC3E}">
        <p14:creationId xmlns:p14="http://schemas.microsoft.com/office/powerpoint/2010/main" val="3595504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821F9AC-C218-4B8F-BA36-B13C8625F578}" type="slidenum">
              <a:rPr lang="ar-SA" smtClean="0"/>
              <a:t>40</a:t>
            </a:fld>
            <a:endParaRPr lang="ar-SA"/>
          </a:p>
        </p:txBody>
      </p:sp>
    </p:spTree>
    <p:extLst>
      <p:ext uri="{BB962C8B-B14F-4D97-AF65-F5344CB8AC3E}">
        <p14:creationId xmlns:p14="http://schemas.microsoft.com/office/powerpoint/2010/main" val="414030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5018-86A4-4562-63A8-805439F1AA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D7286CC-7C05-CC3D-F754-393DE789169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3AC5C3C-CD58-9908-8732-C5C861734076}"/>
              </a:ext>
            </a:extLst>
          </p:cNvPr>
          <p:cNvSpPr>
            <a:spLocks noGrp="1"/>
          </p:cNvSpPr>
          <p:nvPr>
            <p:ph type="dt" sz="half" idx="10"/>
          </p:nvPr>
        </p:nvSpPr>
        <p:spPr/>
        <p:txBody>
          <a:bodyPr/>
          <a:lstStyle/>
          <a:p>
            <a:fld id="{8BB05DD4-50AB-4F3B-A4D9-64E844709988}" type="datetimeFigureOut">
              <a:rPr lang="ar-SA" smtClean="0"/>
              <a:t>15/02/1446</a:t>
            </a:fld>
            <a:endParaRPr lang="ar-SA"/>
          </a:p>
        </p:txBody>
      </p:sp>
      <p:sp>
        <p:nvSpPr>
          <p:cNvPr id="5" name="Footer Placeholder 4">
            <a:extLst>
              <a:ext uri="{FF2B5EF4-FFF2-40B4-BE49-F238E27FC236}">
                <a16:creationId xmlns:a16="http://schemas.microsoft.com/office/drawing/2014/main" id="{7CBA5EBE-8213-CDB6-3186-9C3CECD4A1C7}"/>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3EEBBC89-F8BF-AF39-6598-584998F61EE3}"/>
              </a:ext>
            </a:extLst>
          </p:cNvPr>
          <p:cNvSpPr>
            <a:spLocks noGrp="1"/>
          </p:cNvSpPr>
          <p:nvPr>
            <p:ph type="sldNum" sz="quarter" idx="12"/>
          </p:nvPr>
        </p:nvSpPr>
        <p:spPr/>
        <p:txBody>
          <a:bodyPr/>
          <a:lstStyle/>
          <a:p>
            <a:fld id="{575A97CF-233B-42DF-A761-4C03BD4D6782}" type="slidenum">
              <a:rPr lang="ar-SA" smtClean="0"/>
              <a:t>‹#›</a:t>
            </a:fld>
            <a:endParaRPr lang="ar-SA"/>
          </a:p>
        </p:txBody>
      </p:sp>
    </p:spTree>
    <p:extLst>
      <p:ext uri="{BB962C8B-B14F-4D97-AF65-F5344CB8AC3E}">
        <p14:creationId xmlns:p14="http://schemas.microsoft.com/office/powerpoint/2010/main" val="343211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1686-BCCB-053E-74E8-3CDBECF870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AB5DE9-EBA7-43D4-9963-3608B30FFB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92372-BFFC-529D-69AC-8304568356B5}"/>
              </a:ext>
            </a:extLst>
          </p:cNvPr>
          <p:cNvSpPr>
            <a:spLocks noGrp="1"/>
          </p:cNvSpPr>
          <p:nvPr>
            <p:ph type="dt" sz="half" idx="10"/>
          </p:nvPr>
        </p:nvSpPr>
        <p:spPr/>
        <p:txBody>
          <a:bodyPr/>
          <a:lstStyle/>
          <a:p>
            <a:fld id="{8BB05DD4-50AB-4F3B-A4D9-64E844709988}" type="datetimeFigureOut">
              <a:rPr lang="ar-SA" smtClean="0"/>
              <a:t>15/02/1446</a:t>
            </a:fld>
            <a:endParaRPr lang="ar-SA"/>
          </a:p>
        </p:txBody>
      </p:sp>
      <p:sp>
        <p:nvSpPr>
          <p:cNvPr id="5" name="Footer Placeholder 4">
            <a:extLst>
              <a:ext uri="{FF2B5EF4-FFF2-40B4-BE49-F238E27FC236}">
                <a16:creationId xmlns:a16="http://schemas.microsoft.com/office/drawing/2014/main" id="{A0D182FC-A695-03A8-1053-AE3FFEA4F4AE}"/>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FD7AE9BF-7AE1-3932-33DB-2747593A8BAB}"/>
              </a:ext>
            </a:extLst>
          </p:cNvPr>
          <p:cNvSpPr>
            <a:spLocks noGrp="1"/>
          </p:cNvSpPr>
          <p:nvPr>
            <p:ph type="sldNum" sz="quarter" idx="12"/>
          </p:nvPr>
        </p:nvSpPr>
        <p:spPr/>
        <p:txBody>
          <a:bodyPr/>
          <a:lstStyle/>
          <a:p>
            <a:fld id="{575A97CF-233B-42DF-A761-4C03BD4D6782}" type="slidenum">
              <a:rPr lang="ar-SA" smtClean="0"/>
              <a:t>‹#›</a:t>
            </a:fld>
            <a:endParaRPr lang="ar-SA"/>
          </a:p>
        </p:txBody>
      </p:sp>
    </p:spTree>
    <p:extLst>
      <p:ext uri="{BB962C8B-B14F-4D97-AF65-F5344CB8AC3E}">
        <p14:creationId xmlns:p14="http://schemas.microsoft.com/office/powerpoint/2010/main" val="3599380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9DCCBD-7449-51A7-317C-D68248E5EF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4F6EFD-A50B-7DFC-AC39-E10A3EE5111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A6DAE-61D3-CA98-4A18-79F8FA649401}"/>
              </a:ext>
            </a:extLst>
          </p:cNvPr>
          <p:cNvSpPr>
            <a:spLocks noGrp="1"/>
          </p:cNvSpPr>
          <p:nvPr>
            <p:ph type="dt" sz="half" idx="10"/>
          </p:nvPr>
        </p:nvSpPr>
        <p:spPr/>
        <p:txBody>
          <a:bodyPr/>
          <a:lstStyle/>
          <a:p>
            <a:fld id="{8BB05DD4-50AB-4F3B-A4D9-64E844709988}" type="datetimeFigureOut">
              <a:rPr lang="ar-SA" smtClean="0"/>
              <a:t>15/02/1446</a:t>
            </a:fld>
            <a:endParaRPr lang="ar-SA"/>
          </a:p>
        </p:txBody>
      </p:sp>
      <p:sp>
        <p:nvSpPr>
          <p:cNvPr id="5" name="Footer Placeholder 4">
            <a:extLst>
              <a:ext uri="{FF2B5EF4-FFF2-40B4-BE49-F238E27FC236}">
                <a16:creationId xmlns:a16="http://schemas.microsoft.com/office/drawing/2014/main" id="{83322BDF-945E-EBA7-63C2-7BAB1161BB37}"/>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33D4662C-A238-BF79-413B-F6CE3FA56F77}"/>
              </a:ext>
            </a:extLst>
          </p:cNvPr>
          <p:cNvSpPr>
            <a:spLocks noGrp="1"/>
          </p:cNvSpPr>
          <p:nvPr>
            <p:ph type="sldNum" sz="quarter" idx="12"/>
          </p:nvPr>
        </p:nvSpPr>
        <p:spPr/>
        <p:txBody>
          <a:bodyPr/>
          <a:lstStyle/>
          <a:p>
            <a:fld id="{575A97CF-233B-42DF-A761-4C03BD4D6782}" type="slidenum">
              <a:rPr lang="ar-SA" smtClean="0"/>
              <a:t>‹#›</a:t>
            </a:fld>
            <a:endParaRPr lang="ar-SA"/>
          </a:p>
        </p:txBody>
      </p:sp>
    </p:spTree>
    <p:extLst>
      <p:ext uri="{BB962C8B-B14F-4D97-AF65-F5344CB8AC3E}">
        <p14:creationId xmlns:p14="http://schemas.microsoft.com/office/powerpoint/2010/main" val="2623797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68C33-403C-D363-6817-503B5E1B76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AF4D2-437E-0443-84A6-DC9D259EC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7BEDE-E306-1BD5-125C-D15B977CC062}"/>
              </a:ext>
            </a:extLst>
          </p:cNvPr>
          <p:cNvSpPr>
            <a:spLocks noGrp="1"/>
          </p:cNvSpPr>
          <p:nvPr>
            <p:ph type="dt" sz="half" idx="10"/>
          </p:nvPr>
        </p:nvSpPr>
        <p:spPr/>
        <p:txBody>
          <a:bodyPr/>
          <a:lstStyle/>
          <a:p>
            <a:fld id="{8BB05DD4-50AB-4F3B-A4D9-64E844709988}" type="datetimeFigureOut">
              <a:rPr lang="ar-SA" smtClean="0"/>
              <a:t>15/02/1446</a:t>
            </a:fld>
            <a:endParaRPr lang="ar-SA"/>
          </a:p>
        </p:txBody>
      </p:sp>
      <p:sp>
        <p:nvSpPr>
          <p:cNvPr id="5" name="Footer Placeholder 4">
            <a:extLst>
              <a:ext uri="{FF2B5EF4-FFF2-40B4-BE49-F238E27FC236}">
                <a16:creationId xmlns:a16="http://schemas.microsoft.com/office/drawing/2014/main" id="{29403938-45FC-FC07-3859-D84DC46F2637}"/>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507DC207-7DE2-70AD-8A86-91796D8755AA}"/>
              </a:ext>
            </a:extLst>
          </p:cNvPr>
          <p:cNvSpPr>
            <a:spLocks noGrp="1"/>
          </p:cNvSpPr>
          <p:nvPr>
            <p:ph type="sldNum" sz="quarter" idx="12"/>
          </p:nvPr>
        </p:nvSpPr>
        <p:spPr/>
        <p:txBody>
          <a:bodyPr/>
          <a:lstStyle/>
          <a:p>
            <a:fld id="{575A97CF-233B-42DF-A761-4C03BD4D6782}" type="slidenum">
              <a:rPr lang="ar-SA" smtClean="0"/>
              <a:t>‹#›</a:t>
            </a:fld>
            <a:endParaRPr lang="ar-SA"/>
          </a:p>
        </p:txBody>
      </p:sp>
    </p:spTree>
    <p:extLst>
      <p:ext uri="{BB962C8B-B14F-4D97-AF65-F5344CB8AC3E}">
        <p14:creationId xmlns:p14="http://schemas.microsoft.com/office/powerpoint/2010/main" val="4147047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1A99-4CE0-46CC-9BAB-A033AD995E3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BFCCFA9-11DA-E82D-16B3-A584EC74E94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00663B-C095-AB3E-59F2-C60D9482B42E}"/>
              </a:ext>
            </a:extLst>
          </p:cNvPr>
          <p:cNvSpPr>
            <a:spLocks noGrp="1"/>
          </p:cNvSpPr>
          <p:nvPr>
            <p:ph type="dt" sz="half" idx="10"/>
          </p:nvPr>
        </p:nvSpPr>
        <p:spPr/>
        <p:txBody>
          <a:bodyPr/>
          <a:lstStyle/>
          <a:p>
            <a:fld id="{8BB05DD4-50AB-4F3B-A4D9-64E844709988}" type="datetimeFigureOut">
              <a:rPr lang="ar-SA" smtClean="0"/>
              <a:t>15/02/1446</a:t>
            </a:fld>
            <a:endParaRPr lang="ar-SA"/>
          </a:p>
        </p:txBody>
      </p:sp>
      <p:sp>
        <p:nvSpPr>
          <p:cNvPr id="5" name="Footer Placeholder 4">
            <a:extLst>
              <a:ext uri="{FF2B5EF4-FFF2-40B4-BE49-F238E27FC236}">
                <a16:creationId xmlns:a16="http://schemas.microsoft.com/office/drawing/2014/main" id="{0E2614EA-E958-D418-4173-6B310E1CA846}"/>
              </a:ext>
            </a:extLst>
          </p:cNvPr>
          <p:cNvSpPr>
            <a:spLocks noGrp="1"/>
          </p:cNvSpPr>
          <p:nvPr>
            <p:ph type="ftr" sz="quarter" idx="11"/>
          </p:nvPr>
        </p:nvSpPr>
        <p:spPr/>
        <p:txBody>
          <a:bodyPr/>
          <a:lstStyle/>
          <a:p>
            <a:endParaRPr lang="ar-SA"/>
          </a:p>
        </p:txBody>
      </p:sp>
      <p:sp>
        <p:nvSpPr>
          <p:cNvPr id="6" name="Slide Number Placeholder 5">
            <a:extLst>
              <a:ext uri="{FF2B5EF4-FFF2-40B4-BE49-F238E27FC236}">
                <a16:creationId xmlns:a16="http://schemas.microsoft.com/office/drawing/2014/main" id="{4895150D-4158-995F-E055-292F90D068E4}"/>
              </a:ext>
            </a:extLst>
          </p:cNvPr>
          <p:cNvSpPr>
            <a:spLocks noGrp="1"/>
          </p:cNvSpPr>
          <p:nvPr>
            <p:ph type="sldNum" sz="quarter" idx="12"/>
          </p:nvPr>
        </p:nvSpPr>
        <p:spPr/>
        <p:txBody>
          <a:bodyPr/>
          <a:lstStyle/>
          <a:p>
            <a:fld id="{575A97CF-233B-42DF-A761-4C03BD4D6782}" type="slidenum">
              <a:rPr lang="ar-SA" smtClean="0"/>
              <a:t>‹#›</a:t>
            </a:fld>
            <a:endParaRPr lang="ar-SA"/>
          </a:p>
        </p:txBody>
      </p:sp>
    </p:spTree>
    <p:extLst>
      <p:ext uri="{BB962C8B-B14F-4D97-AF65-F5344CB8AC3E}">
        <p14:creationId xmlns:p14="http://schemas.microsoft.com/office/powerpoint/2010/main" val="2429671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F4E53-D92A-927D-EE7A-1478B93E44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9621E-B980-3952-973A-DDE62E61A83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5AC744-9D06-0B12-37AA-E56B18A5BF9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AA77CD-9D4E-C354-2DC0-BCCB4332ADC3}"/>
              </a:ext>
            </a:extLst>
          </p:cNvPr>
          <p:cNvSpPr>
            <a:spLocks noGrp="1"/>
          </p:cNvSpPr>
          <p:nvPr>
            <p:ph type="dt" sz="half" idx="10"/>
          </p:nvPr>
        </p:nvSpPr>
        <p:spPr/>
        <p:txBody>
          <a:bodyPr/>
          <a:lstStyle/>
          <a:p>
            <a:fld id="{8BB05DD4-50AB-4F3B-A4D9-64E844709988}" type="datetimeFigureOut">
              <a:rPr lang="ar-SA" smtClean="0"/>
              <a:t>15/02/1446</a:t>
            </a:fld>
            <a:endParaRPr lang="ar-SA"/>
          </a:p>
        </p:txBody>
      </p:sp>
      <p:sp>
        <p:nvSpPr>
          <p:cNvPr id="6" name="Footer Placeholder 5">
            <a:extLst>
              <a:ext uri="{FF2B5EF4-FFF2-40B4-BE49-F238E27FC236}">
                <a16:creationId xmlns:a16="http://schemas.microsoft.com/office/drawing/2014/main" id="{AD37532B-7D98-A394-F70A-A5F8C21EC4B1}"/>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0DCA1FDB-5FEB-0F82-9D11-91D8ECF917A3}"/>
              </a:ext>
            </a:extLst>
          </p:cNvPr>
          <p:cNvSpPr>
            <a:spLocks noGrp="1"/>
          </p:cNvSpPr>
          <p:nvPr>
            <p:ph type="sldNum" sz="quarter" idx="12"/>
          </p:nvPr>
        </p:nvSpPr>
        <p:spPr/>
        <p:txBody>
          <a:bodyPr/>
          <a:lstStyle/>
          <a:p>
            <a:fld id="{575A97CF-233B-42DF-A761-4C03BD4D6782}" type="slidenum">
              <a:rPr lang="ar-SA" smtClean="0"/>
              <a:t>‹#›</a:t>
            </a:fld>
            <a:endParaRPr lang="ar-SA"/>
          </a:p>
        </p:txBody>
      </p:sp>
    </p:spTree>
    <p:extLst>
      <p:ext uri="{BB962C8B-B14F-4D97-AF65-F5344CB8AC3E}">
        <p14:creationId xmlns:p14="http://schemas.microsoft.com/office/powerpoint/2010/main" val="3676339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6ADB-7D4B-9E11-053E-D22EB264E1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D9FC1B-153F-22DE-D154-15955068E4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9048F0B-56EC-9C24-6022-FACA54202A0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D2CEA5-9CD0-9C1C-BB57-409A3452B16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44AD0A5-EA8C-10D2-DC93-4F9251CA1E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FCF800-9E38-12E2-6B0A-733D76A7D5B6}"/>
              </a:ext>
            </a:extLst>
          </p:cNvPr>
          <p:cNvSpPr>
            <a:spLocks noGrp="1"/>
          </p:cNvSpPr>
          <p:nvPr>
            <p:ph type="dt" sz="half" idx="10"/>
          </p:nvPr>
        </p:nvSpPr>
        <p:spPr/>
        <p:txBody>
          <a:bodyPr/>
          <a:lstStyle/>
          <a:p>
            <a:fld id="{8BB05DD4-50AB-4F3B-A4D9-64E844709988}" type="datetimeFigureOut">
              <a:rPr lang="ar-SA" smtClean="0"/>
              <a:t>15/02/1446</a:t>
            </a:fld>
            <a:endParaRPr lang="ar-SA"/>
          </a:p>
        </p:txBody>
      </p:sp>
      <p:sp>
        <p:nvSpPr>
          <p:cNvPr id="8" name="Footer Placeholder 7">
            <a:extLst>
              <a:ext uri="{FF2B5EF4-FFF2-40B4-BE49-F238E27FC236}">
                <a16:creationId xmlns:a16="http://schemas.microsoft.com/office/drawing/2014/main" id="{C0AD051A-A394-32CE-DCFD-2BAD00970AAF}"/>
              </a:ext>
            </a:extLst>
          </p:cNvPr>
          <p:cNvSpPr>
            <a:spLocks noGrp="1"/>
          </p:cNvSpPr>
          <p:nvPr>
            <p:ph type="ftr" sz="quarter" idx="11"/>
          </p:nvPr>
        </p:nvSpPr>
        <p:spPr/>
        <p:txBody>
          <a:bodyPr/>
          <a:lstStyle/>
          <a:p>
            <a:endParaRPr lang="ar-SA"/>
          </a:p>
        </p:txBody>
      </p:sp>
      <p:sp>
        <p:nvSpPr>
          <p:cNvPr id="9" name="Slide Number Placeholder 8">
            <a:extLst>
              <a:ext uri="{FF2B5EF4-FFF2-40B4-BE49-F238E27FC236}">
                <a16:creationId xmlns:a16="http://schemas.microsoft.com/office/drawing/2014/main" id="{BE6A94D6-EE3A-FFFC-EA34-F5F7CDECB2BE}"/>
              </a:ext>
            </a:extLst>
          </p:cNvPr>
          <p:cNvSpPr>
            <a:spLocks noGrp="1"/>
          </p:cNvSpPr>
          <p:nvPr>
            <p:ph type="sldNum" sz="quarter" idx="12"/>
          </p:nvPr>
        </p:nvSpPr>
        <p:spPr/>
        <p:txBody>
          <a:bodyPr/>
          <a:lstStyle/>
          <a:p>
            <a:fld id="{575A97CF-233B-42DF-A761-4C03BD4D6782}" type="slidenum">
              <a:rPr lang="ar-SA" smtClean="0"/>
              <a:t>‹#›</a:t>
            </a:fld>
            <a:endParaRPr lang="ar-SA"/>
          </a:p>
        </p:txBody>
      </p:sp>
    </p:spTree>
    <p:extLst>
      <p:ext uri="{BB962C8B-B14F-4D97-AF65-F5344CB8AC3E}">
        <p14:creationId xmlns:p14="http://schemas.microsoft.com/office/powerpoint/2010/main" val="261421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282F-C3AA-A492-4DF5-404D7305EC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3E095E-F545-C33F-97B9-53EAAA0E7566}"/>
              </a:ext>
            </a:extLst>
          </p:cNvPr>
          <p:cNvSpPr>
            <a:spLocks noGrp="1"/>
          </p:cNvSpPr>
          <p:nvPr>
            <p:ph type="dt" sz="half" idx="10"/>
          </p:nvPr>
        </p:nvSpPr>
        <p:spPr/>
        <p:txBody>
          <a:bodyPr/>
          <a:lstStyle/>
          <a:p>
            <a:fld id="{8BB05DD4-50AB-4F3B-A4D9-64E844709988}" type="datetimeFigureOut">
              <a:rPr lang="ar-SA" smtClean="0"/>
              <a:t>15/02/1446</a:t>
            </a:fld>
            <a:endParaRPr lang="ar-SA"/>
          </a:p>
        </p:txBody>
      </p:sp>
      <p:sp>
        <p:nvSpPr>
          <p:cNvPr id="4" name="Footer Placeholder 3">
            <a:extLst>
              <a:ext uri="{FF2B5EF4-FFF2-40B4-BE49-F238E27FC236}">
                <a16:creationId xmlns:a16="http://schemas.microsoft.com/office/drawing/2014/main" id="{E97CAB17-ED7F-F4DC-A6A8-5A44BD55F063}"/>
              </a:ext>
            </a:extLst>
          </p:cNvPr>
          <p:cNvSpPr>
            <a:spLocks noGrp="1"/>
          </p:cNvSpPr>
          <p:nvPr>
            <p:ph type="ftr" sz="quarter" idx="11"/>
          </p:nvPr>
        </p:nvSpPr>
        <p:spPr/>
        <p:txBody>
          <a:bodyPr/>
          <a:lstStyle/>
          <a:p>
            <a:endParaRPr lang="ar-SA"/>
          </a:p>
        </p:txBody>
      </p:sp>
      <p:sp>
        <p:nvSpPr>
          <p:cNvPr id="5" name="Slide Number Placeholder 4">
            <a:extLst>
              <a:ext uri="{FF2B5EF4-FFF2-40B4-BE49-F238E27FC236}">
                <a16:creationId xmlns:a16="http://schemas.microsoft.com/office/drawing/2014/main" id="{621E1A21-439F-98AE-F4CC-5C7484E29E75}"/>
              </a:ext>
            </a:extLst>
          </p:cNvPr>
          <p:cNvSpPr>
            <a:spLocks noGrp="1"/>
          </p:cNvSpPr>
          <p:nvPr>
            <p:ph type="sldNum" sz="quarter" idx="12"/>
          </p:nvPr>
        </p:nvSpPr>
        <p:spPr/>
        <p:txBody>
          <a:bodyPr/>
          <a:lstStyle/>
          <a:p>
            <a:fld id="{575A97CF-233B-42DF-A761-4C03BD4D6782}" type="slidenum">
              <a:rPr lang="ar-SA" smtClean="0"/>
              <a:t>‹#›</a:t>
            </a:fld>
            <a:endParaRPr lang="ar-SA"/>
          </a:p>
        </p:txBody>
      </p:sp>
    </p:spTree>
    <p:extLst>
      <p:ext uri="{BB962C8B-B14F-4D97-AF65-F5344CB8AC3E}">
        <p14:creationId xmlns:p14="http://schemas.microsoft.com/office/powerpoint/2010/main" val="166694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4A0766-FDB3-EE6F-559F-11831EFAE151}"/>
              </a:ext>
            </a:extLst>
          </p:cNvPr>
          <p:cNvSpPr>
            <a:spLocks noGrp="1"/>
          </p:cNvSpPr>
          <p:nvPr>
            <p:ph type="dt" sz="half" idx="10"/>
          </p:nvPr>
        </p:nvSpPr>
        <p:spPr/>
        <p:txBody>
          <a:bodyPr/>
          <a:lstStyle/>
          <a:p>
            <a:fld id="{8BB05DD4-50AB-4F3B-A4D9-64E844709988}" type="datetimeFigureOut">
              <a:rPr lang="ar-SA" smtClean="0"/>
              <a:t>15/02/1446</a:t>
            </a:fld>
            <a:endParaRPr lang="ar-SA"/>
          </a:p>
        </p:txBody>
      </p:sp>
      <p:sp>
        <p:nvSpPr>
          <p:cNvPr id="3" name="Footer Placeholder 2">
            <a:extLst>
              <a:ext uri="{FF2B5EF4-FFF2-40B4-BE49-F238E27FC236}">
                <a16:creationId xmlns:a16="http://schemas.microsoft.com/office/drawing/2014/main" id="{CD2A8EA2-6ADA-A11F-D35A-39D8FD1F42EF}"/>
              </a:ext>
            </a:extLst>
          </p:cNvPr>
          <p:cNvSpPr>
            <a:spLocks noGrp="1"/>
          </p:cNvSpPr>
          <p:nvPr>
            <p:ph type="ftr" sz="quarter" idx="11"/>
          </p:nvPr>
        </p:nvSpPr>
        <p:spPr/>
        <p:txBody>
          <a:bodyPr/>
          <a:lstStyle/>
          <a:p>
            <a:endParaRPr lang="ar-SA"/>
          </a:p>
        </p:txBody>
      </p:sp>
      <p:sp>
        <p:nvSpPr>
          <p:cNvPr id="4" name="Slide Number Placeholder 3">
            <a:extLst>
              <a:ext uri="{FF2B5EF4-FFF2-40B4-BE49-F238E27FC236}">
                <a16:creationId xmlns:a16="http://schemas.microsoft.com/office/drawing/2014/main" id="{15276CA1-E46A-546E-819E-289EEB69512E}"/>
              </a:ext>
            </a:extLst>
          </p:cNvPr>
          <p:cNvSpPr>
            <a:spLocks noGrp="1"/>
          </p:cNvSpPr>
          <p:nvPr>
            <p:ph type="sldNum" sz="quarter" idx="12"/>
          </p:nvPr>
        </p:nvSpPr>
        <p:spPr/>
        <p:txBody>
          <a:bodyPr/>
          <a:lstStyle/>
          <a:p>
            <a:fld id="{575A97CF-233B-42DF-A761-4C03BD4D6782}" type="slidenum">
              <a:rPr lang="ar-SA" smtClean="0"/>
              <a:t>‹#›</a:t>
            </a:fld>
            <a:endParaRPr lang="ar-SA"/>
          </a:p>
        </p:txBody>
      </p:sp>
    </p:spTree>
    <p:extLst>
      <p:ext uri="{BB962C8B-B14F-4D97-AF65-F5344CB8AC3E}">
        <p14:creationId xmlns:p14="http://schemas.microsoft.com/office/powerpoint/2010/main" val="274325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B6A9F-1DE3-B3AB-58CE-C2D0BA6D2D3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672BB5D-9243-A664-F7BE-6CE25871950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C4B3D9-095C-A83B-C594-4D86A5BF570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6475F07-3909-B368-537D-ECE1EF8838EA}"/>
              </a:ext>
            </a:extLst>
          </p:cNvPr>
          <p:cNvSpPr>
            <a:spLocks noGrp="1"/>
          </p:cNvSpPr>
          <p:nvPr>
            <p:ph type="dt" sz="half" idx="10"/>
          </p:nvPr>
        </p:nvSpPr>
        <p:spPr/>
        <p:txBody>
          <a:bodyPr/>
          <a:lstStyle/>
          <a:p>
            <a:fld id="{8BB05DD4-50AB-4F3B-A4D9-64E844709988}" type="datetimeFigureOut">
              <a:rPr lang="ar-SA" smtClean="0"/>
              <a:t>15/02/1446</a:t>
            </a:fld>
            <a:endParaRPr lang="ar-SA"/>
          </a:p>
        </p:txBody>
      </p:sp>
      <p:sp>
        <p:nvSpPr>
          <p:cNvPr id="6" name="Footer Placeholder 5">
            <a:extLst>
              <a:ext uri="{FF2B5EF4-FFF2-40B4-BE49-F238E27FC236}">
                <a16:creationId xmlns:a16="http://schemas.microsoft.com/office/drawing/2014/main" id="{AB553093-DE60-A42E-5358-0D66AF972DD2}"/>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109EDD77-29F9-F8AC-87A0-DEBEDECB9118}"/>
              </a:ext>
            </a:extLst>
          </p:cNvPr>
          <p:cNvSpPr>
            <a:spLocks noGrp="1"/>
          </p:cNvSpPr>
          <p:nvPr>
            <p:ph type="sldNum" sz="quarter" idx="12"/>
          </p:nvPr>
        </p:nvSpPr>
        <p:spPr/>
        <p:txBody>
          <a:bodyPr/>
          <a:lstStyle/>
          <a:p>
            <a:fld id="{575A97CF-233B-42DF-A761-4C03BD4D6782}" type="slidenum">
              <a:rPr lang="ar-SA" smtClean="0"/>
              <a:t>‹#›</a:t>
            </a:fld>
            <a:endParaRPr lang="ar-SA"/>
          </a:p>
        </p:txBody>
      </p:sp>
    </p:spTree>
    <p:extLst>
      <p:ext uri="{BB962C8B-B14F-4D97-AF65-F5344CB8AC3E}">
        <p14:creationId xmlns:p14="http://schemas.microsoft.com/office/powerpoint/2010/main" val="197541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B5D62-08A2-15D5-1BD2-CFFA8F1F6FB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405831F-B82F-DD6D-D4AE-DBDB7FD6E04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C88766E-8158-73DB-7179-5943D6D4541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20A7301-D250-2B0B-131E-D9B9AE199B26}"/>
              </a:ext>
            </a:extLst>
          </p:cNvPr>
          <p:cNvSpPr>
            <a:spLocks noGrp="1"/>
          </p:cNvSpPr>
          <p:nvPr>
            <p:ph type="dt" sz="half" idx="10"/>
          </p:nvPr>
        </p:nvSpPr>
        <p:spPr/>
        <p:txBody>
          <a:bodyPr/>
          <a:lstStyle/>
          <a:p>
            <a:fld id="{8BB05DD4-50AB-4F3B-A4D9-64E844709988}" type="datetimeFigureOut">
              <a:rPr lang="ar-SA" smtClean="0"/>
              <a:t>15/02/1446</a:t>
            </a:fld>
            <a:endParaRPr lang="ar-SA"/>
          </a:p>
        </p:txBody>
      </p:sp>
      <p:sp>
        <p:nvSpPr>
          <p:cNvPr id="6" name="Footer Placeholder 5">
            <a:extLst>
              <a:ext uri="{FF2B5EF4-FFF2-40B4-BE49-F238E27FC236}">
                <a16:creationId xmlns:a16="http://schemas.microsoft.com/office/drawing/2014/main" id="{44F3F49C-66CA-FC25-73D9-9CA7BA7DCBDB}"/>
              </a:ext>
            </a:extLst>
          </p:cNvPr>
          <p:cNvSpPr>
            <a:spLocks noGrp="1"/>
          </p:cNvSpPr>
          <p:nvPr>
            <p:ph type="ftr" sz="quarter" idx="11"/>
          </p:nvPr>
        </p:nvSpPr>
        <p:spPr/>
        <p:txBody>
          <a:bodyPr/>
          <a:lstStyle/>
          <a:p>
            <a:endParaRPr lang="ar-SA"/>
          </a:p>
        </p:txBody>
      </p:sp>
      <p:sp>
        <p:nvSpPr>
          <p:cNvPr id="7" name="Slide Number Placeholder 6">
            <a:extLst>
              <a:ext uri="{FF2B5EF4-FFF2-40B4-BE49-F238E27FC236}">
                <a16:creationId xmlns:a16="http://schemas.microsoft.com/office/drawing/2014/main" id="{29892738-0287-C678-703C-E4C9921F1964}"/>
              </a:ext>
            </a:extLst>
          </p:cNvPr>
          <p:cNvSpPr>
            <a:spLocks noGrp="1"/>
          </p:cNvSpPr>
          <p:nvPr>
            <p:ph type="sldNum" sz="quarter" idx="12"/>
          </p:nvPr>
        </p:nvSpPr>
        <p:spPr/>
        <p:txBody>
          <a:bodyPr/>
          <a:lstStyle/>
          <a:p>
            <a:fld id="{575A97CF-233B-42DF-A761-4C03BD4D6782}" type="slidenum">
              <a:rPr lang="ar-SA" smtClean="0"/>
              <a:t>‹#›</a:t>
            </a:fld>
            <a:endParaRPr lang="ar-SA"/>
          </a:p>
        </p:txBody>
      </p:sp>
    </p:spTree>
    <p:extLst>
      <p:ext uri="{BB962C8B-B14F-4D97-AF65-F5344CB8AC3E}">
        <p14:creationId xmlns:p14="http://schemas.microsoft.com/office/powerpoint/2010/main" val="59232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E1C364-E589-AB10-824F-5424AC64B5A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410ED7-E913-9E8D-DBE2-69E688FE01C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B2D9B-553B-C257-8DEB-B23242BE37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B05DD4-50AB-4F3B-A4D9-64E844709988}" type="datetimeFigureOut">
              <a:rPr lang="ar-SA" smtClean="0"/>
              <a:t>15/02/1446</a:t>
            </a:fld>
            <a:endParaRPr lang="ar-SA"/>
          </a:p>
        </p:txBody>
      </p:sp>
      <p:sp>
        <p:nvSpPr>
          <p:cNvPr id="5" name="Footer Placeholder 4">
            <a:extLst>
              <a:ext uri="{FF2B5EF4-FFF2-40B4-BE49-F238E27FC236}">
                <a16:creationId xmlns:a16="http://schemas.microsoft.com/office/drawing/2014/main" id="{6A7641DF-E948-A518-873E-D2B030455F7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ar-SA"/>
          </a:p>
        </p:txBody>
      </p:sp>
      <p:sp>
        <p:nvSpPr>
          <p:cNvPr id="6" name="Slide Number Placeholder 5">
            <a:extLst>
              <a:ext uri="{FF2B5EF4-FFF2-40B4-BE49-F238E27FC236}">
                <a16:creationId xmlns:a16="http://schemas.microsoft.com/office/drawing/2014/main" id="{AEF8D067-C8DC-4F8F-CD22-7EBBFBFB16B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5A97CF-233B-42DF-A761-4C03BD4D6782}" type="slidenum">
              <a:rPr lang="ar-SA" smtClean="0"/>
              <a:t>‹#›</a:t>
            </a:fld>
            <a:endParaRPr lang="ar-SA"/>
          </a:p>
        </p:txBody>
      </p:sp>
    </p:spTree>
    <p:extLst>
      <p:ext uri="{BB962C8B-B14F-4D97-AF65-F5344CB8AC3E}">
        <p14:creationId xmlns:p14="http://schemas.microsoft.com/office/powerpoint/2010/main" val="33578776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Verumontanu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n.wikipedia.org/wiki/Prostat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ediatric Urology">
            <a:extLst>
              <a:ext uri="{FF2B5EF4-FFF2-40B4-BE49-F238E27FC236}">
                <a16:creationId xmlns:a16="http://schemas.microsoft.com/office/drawing/2014/main" id="{3FC5A021-3AFD-C2BF-4F74-622EA41050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3202" y="2232702"/>
            <a:ext cx="4094226" cy="2392595"/>
          </a:xfrm>
          <a:prstGeom prst="rect">
            <a:avLst/>
          </a:prstGeom>
          <a:noFill/>
          <a:extLst>
            <a:ext uri="{909E8E84-426E-40DD-AFC4-6F175D3DCCD1}">
              <a14:hiddenFill xmlns:a14="http://schemas.microsoft.com/office/drawing/2010/main">
                <a:solidFill>
                  <a:srgbClr val="FFFFFF"/>
                </a:solidFill>
              </a14:hiddenFill>
            </a:ext>
          </a:extLst>
        </p:spPr>
      </p:pic>
      <p:sp>
        <p:nvSpPr>
          <p:cNvPr id="1033"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4346" y="2372868"/>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مستطيل 6"/>
          <p:cNvSpPr/>
          <p:nvPr/>
        </p:nvSpPr>
        <p:spPr>
          <a:xfrm>
            <a:off x="5706727" y="5157192"/>
            <a:ext cx="18473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ar-SA"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AutoShape 4" descr="Paediatric Urology Victo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ubtitle 2">
            <a:extLst>
              <a:ext uri="{FF2B5EF4-FFF2-40B4-BE49-F238E27FC236}">
                <a16:creationId xmlns:a16="http://schemas.microsoft.com/office/drawing/2014/main" id="{648E9E70-DF2E-41AD-F41C-C3D65471DFF1}"/>
              </a:ext>
            </a:extLst>
          </p:cNvPr>
          <p:cNvSpPr>
            <a:spLocks noGrp="1"/>
          </p:cNvSpPr>
          <p:nvPr>
            <p:ph type="subTitle" idx="1"/>
          </p:nvPr>
        </p:nvSpPr>
        <p:spPr>
          <a:xfrm>
            <a:off x="4438215" y="3002193"/>
            <a:ext cx="4094226" cy="1021498"/>
          </a:xfrm>
        </p:spPr>
        <p:txBody>
          <a:bodyPr>
            <a:normAutofit/>
          </a:bodyPr>
          <a:lstStyle/>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Dr. Fadi Sawaqed</a:t>
            </a:r>
            <a:br>
              <a:rPr lang="en-US" sz="1800" b="1" dirty="0">
                <a:effectLst/>
                <a:latin typeface="Times New Roman" panose="02020603050405020304" pitchFamily="18" charset="0"/>
                <a:ea typeface="Calibri" panose="020F0502020204030204" pitchFamily="34" charset="0"/>
                <a:cs typeface="Arial" panose="020B0604020202020204" pitchFamily="34" charset="0"/>
              </a:rPr>
            </a:br>
            <a:r>
              <a:rPr lang="en-US" sz="1800" b="1" dirty="0">
                <a:effectLst/>
                <a:latin typeface="Times New Roman" panose="02020603050405020304" pitchFamily="18" charset="0"/>
                <a:ea typeface="Calibri" panose="020F0502020204030204" pitchFamily="34" charset="0"/>
                <a:cs typeface="Arial" panose="020B0604020202020204" pitchFamily="34" charset="0"/>
              </a:rPr>
              <a:t>Associate Professor of Urology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Arial" panose="020B0604020202020204" pitchFamily="34" charset="0"/>
              </a:rPr>
              <a:t>Functional &amp; Neuro-Urology</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4546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52445"/>
            <a:ext cx="7239000" cy="770344"/>
          </a:xfrm>
        </p:spPr>
        <p:txBody>
          <a:bodyPr>
            <a:normAutofit/>
          </a:bodyPr>
          <a:lstStyle/>
          <a:p>
            <a:pPr algn="ctr" rtl="0"/>
            <a:r>
              <a:rPr lang="en-US" b="1" dirty="0" err="1">
                <a:solidFill>
                  <a:srgbClr val="002060"/>
                </a:solidFill>
              </a:rPr>
              <a:t>Vesicoureteric</a:t>
            </a:r>
            <a:r>
              <a:rPr lang="en-US" b="1" dirty="0">
                <a:solidFill>
                  <a:srgbClr val="002060"/>
                </a:solidFill>
              </a:rPr>
              <a:t> reflux (VUR)</a:t>
            </a:r>
            <a:endParaRPr lang="ar-SA" b="1" dirty="0">
              <a:solidFill>
                <a:srgbClr val="002060"/>
              </a:solidFill>
            </a:endParaRPr>
          </a:p>
        </p:txBody>
      </p:sp>
      <p:sp>
        <p:nvSpPr>
          <p:cNvPr id="3" name="عنصر نائب للمحتوى 2"/>
          <p:cNvSpPr>
            <a:spLocks noGrp="1"/>
          </p:cNvSpPr>
          <p:nvPr>
            <p:ph idx="1"/>
          </p:nvPr>
        </p:nvSpPr>
        <p:spPr/>
        <p:txBody>
          <a:bodyPr>
            <a:normAutofit/>
          </a:bodyPr>
          <a:lstStyle/>
          <a:p>
            <a:pPr algn="l" rtl="0"/>
            <a:r>
              <a:rPr lang="en-US" b="1" dirty="0">
                <a:solidFill>
                  <a:srgbClr val="FFC000"/>
                </a:solidFill>
              </a:rPr>
              <a:t>Definition </a:t>
            </a:r>
          </a:p>
          <a:p>
            <a:pPr marL="0" indent="0" algn="l" rtl="0">
              <a:buNone/>
            </a:pPr>
            <a:r>
              <a:rPr lang="en-US" dirty="0"/>
              <a:t> Results from abnormal </a:t>
            </a:r>
            <a:r>
              <a:rPr lang="en-US" dirty="0">
                <a:solidFill>
                  <a:srgbClr val="FF0000"/>
                </a:solidFill>
              </a:rPr>
              <a:t>retrograde</a:t>
            </a:r>
            <a:r>
              <a:rPr lang="en-US" dirty="0"/>
              <a:t> flow of urine from the bladder into the upper urinary tract.</a:t>
            </a:r>
          </a:p>
          <a:p>
            <a:pPr algn="l" rtl="0"/>
            <a:endParaRPr lang="en-US" dirty="0"/>
          </a:p>
          <a:p>
            <a:pPr algn="l" rtl="0"/>
            <a:r>
              <a:rPr lang="en-US" b="1" dirty="0">
                <a:solidFill>
                  <a:srgbClr val="FFC000"/>
                </a:solidFill>
              </a:rPr>
              <a:t>Epidemiology</a:t>
            </a:r>
          </a:p>
          <a:p>
            <a:pPr marL="0" indent="0" algn="l" rtl="0">
              <a:buNone/>
            </a:pPr>
            <a:r>
              <a:rPr lang="en-US" dirty="0"/>
              <a:t>incidence  &gt;10%; </a:t>
            </a:r>
          </a:p>
          <a:p>
            <a:pPr marL="0" indent="0" algn="l" rtl="0">
              <a:buNone/>
            </a:pPr>
            <a:r>
              <a:rPr lang="en-US" dirty="0"/>
              <a:t>younger &gt; older;</a:t>
            </a:r>
          </a:p>
          <a:p>
            <a:pPr marL="0" indent="0" algn="l" rtl="0">
              <a:buNone/>
            </a:pPr>
            <a:r>
              <a:rPr lang="en-US" dirty="0"/>
              <a:t>girls &gt; boys (5:1)</a:t>
            </a:r>
          </a:p>
          <a:p>
            <a:pPr marL="0" indent="0" algn="l" rtl="0">
              <a:buNone/>
            </a:pPr>
            <a:r>
              <a:rPr lang="en-US" dirty="0"/>
              <a:t>Siblings of an affected child have a 40% risk of reflux</a:t>
            </a:r>
          </a:p>
          <a:p>
            <a:pPr algn="l" rtl="0"/>
            <a:endParaRPr lang="en-US" dirty="0"/>
          </a:p>
          <a:p>
            <a:pPr algn="l" rtl="0"/>
            <a:endParaRPr lang="en-US" dirty="0"/>
          </a:p>
          <a:p>
            <a:pPr algn="l" rtl="0"/>
            <a:endParaRPr lang="en-US" dirty="0"/>
          </a:p>
          <a:p>
            <a:pPr algn="l" rtl="0"/>
            <a:endParaRPr lang="ar-SA" dirty="0"/>
          </a:p>
        </p:txBody>
      </p:sp>
    </p:spTree>
    <p:extLst>
      <p:ext uri="{BB962C8B-B14F-4D97-AF65-F5344CB8AC3E}">
        <p14:creationId xmlns:p14="http://schemas.microsoft.com/office/powerpoint/2010/main" val="640269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548680"/>
            <a:ext cx="8534400" cy="654896"/>
          </a:xfrm>
        </p:spPr>
        <p:txBody>
          <a:bodyPr>
            <a:normAutofit fontScale="90000"/>
          </a:bodyPr>
          <a:lstStyle/>
          <a:p>
            <a:r>
              <a:rPr lang="en-US" dirty="0">
                <a:solidFill>
                  <a:srgbClr val="FFC000"/>
                </a:solidFill>
              </a:rPr>
              <a:t>Pathogenesis</a:t>
            </a:r>
            <a:br>
              <a:rPr lang="en-US" dirty="0"/>
            </a:br>
            <a:endParaRPr lang="ar-SA" dirty="0"/>
          </a:p>
        </p:txBody>
      </p:sp>
      <p:sp>
        <p:nvSpPr>
          <p:cNvPr id="3" name="عنصر نائب للمحتوى 2"/>
          <p:cNvSpPr>
            <a:spLocks noGrp="1"/>
          </p:cNvSpPr>
          <p:nvPr>
            <p:ph idx="1"/>
          </p:nvPr>
        </p:nvSpPr>
        <p:spPr>
          <a:xfrm>
            <a:off x="323528" y="1340768"/>
            <a:ext cx="4834880" cy="5832648"/>
          </a:xfrm>
        </p:spPr>
        <p:txBody>
          <a:bodyPr>
            <a:normAutofit/>
          </a:bodyPr>
          <a:lstStyle/>
          <a:p>
            <a:pPr algn="l" rtl="0"/>
            <a:r>
              <a:rPr lang="en-US" dirty="0"/>
              <a:t>The ureter passes obliquely through the bladder wall (1–2 cm), where it is supported by muscular attachments that prevent urine reflux during bladder filling and voiding. The normal ratio of intramural ureteric length to ureteric diameter is 5:1.</a:t>
            </a:r>
          </a:p>
          <a:p>
            <a:pPr algn="l" rtl="0"/>
            <a:r>
              <a:rPr lang="en-US" dirty="0"/>
              <a:t>Reflux occurs when the intramural length of ureter is too short (ratio&lt;5:1). </a:t>
            </a:r>
            <a:endParaRPr lang="ar-SA"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976" y="980728"/>
            <a:ext cx="381000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600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solidFill>
                  <a:srgbClr val="FFC000"/>
                </a:solidFill>
              </a:rPr>
              <a:t>Classification:</a:t>
            </a:r>
            <a:endParaRPr lang="ar-SA" dirty="0">
              <a:solidFill>
                <a:srgbClr val="FFC000"/>
              </a:solidFill>
            </a:endParaRPr>
          </a:p>
        </p:txBody>
      </p:sp>
      <p:sp>
        <p:nvSpPr>
          <p:cNvPr id="3" name="عنصر نائب للمحتوى 2"/>
          <p:cNvSpPr>
            <a:spLocks noGrp="1"/>
          </p:cNvSpPr>
          <p:nvPr>
            <p:ph idx="1"/>
          </p:nvPr>
        </p:nvSpPr>
        <p:spPr/>
        <p:txBody>
          <a:bodyPr>
            <a:normAutofit/>
          </a:bodyPr>
          <a:lstStyle/>
          <a:p>
            <a:pPr marL="0" indent="0" algn="l" rtl="0">
              <a:buNone/>
            </a:pPr>
            <a:r>
              <a:rPr lang="en-US" dirty="0"/>
              <a:t>• </a:t>
            </a:r>
            <a:r>
              <a:rPr lang="en-US" b="1" dirty="0">
                <a:solidFill>
                  <a:srgbClr val="FF0000"/>
                </a:solidFill>
              </a:rPr>
              <a:t>Primary reflux </a:t>
            </a:r>
            <a:r>
              <a:rPr lang="en-US" dirty="0"/>
              <a:t>(1%) results from a </a:t>
            </a:r>
            <a:r>
              <a:rPr lang="en-US" dirty="0">
                <a:solidFill>
                  <a:srgbClr val="FF0000"/>
                </a:solidFill>
              </a:rPr>
              <a:t>congenital</a:t>
            </a:r>
            <a:r>
              <a:rPr lang="en-US" dirty="0"/>
              <a:t> abnormality of the </a:t>
            </a:r>
            <a:r>
              <a:rPr lang="en-US" dirty="0" err="1"/>
              <a:t>ureterovesical</a:t>
            </a:r>
            <a:r>
              <a:rPr lang="en-US" dirty="0"/>
              <a:t> junction. </a:t>
            </a:r>
          </a:p>
          <a:p>
            <a:pPr marL="0" indent="0" algn="l" rtl="0">
              <a:buNone/>
            </a:pPr>
            <a:r>
              <a:rPr lang="en-US" dirty="0"/>
              <a:t>• </a:t>
            </a:r>
            <a:r>
              <a:rPr lang="en-US" b="1" dirty="0">
                <a:solidFill>
                  <a:srgbClr val="FF0000"/>
                </a:solidFill>
              </a:rPr>
              <a:t>Secondary reflux </a:t>
            </a:r>
            <a:r>
              <a:rPr lang="en-US" dirty="0"/>
              <a:t>results from urinary tract dysfunction associated with </a:t>
            </a:r>
            <a:r>
              <a:rPr lang="en-US" dirty="0">
                <a:solidFill>
                  <a:srgbClr val="FF0000"/>
                </a:solidFill>
              </a:rPr>
              <a:t>elevated</a:t>
            </a:r>
            <a:r>
              <a:rPr lang="en-US" dirty="0"/>
              <a:t> </a:t>
            </a:r>
            <a:r>
              <a:rPr lang="en-US" dirty="0" err="1">
                <a:solidFill>
                  <a:srgbClr val="FF0000"/>
                </a:solidFill>
              </a:rPr>
              <a:t>intravesical</a:t>
            </a:r>
            <a:r>
              <a:rPr lang="en-US" dirty="0">
                <a:solidFill>
                  <a:srgbClr val="FF0000"/>
                </a:solidFill>
              </a:rPr>
              <a:t> pressures</a:t>
            </a:r>
            <a:r>
              <a:rPr lang="en-US" dirty="0"/>
              <a:t>. </a:t>
            </a:r>
          </a:p>
          <a:p>
            <a:pPr marL="0" indent="0" algn="l" rtl="0">
              <a:buNone/>
            </a:pPr>
            <a:r>
              <a:rPr lang="en-US" dirty="0"/>
              <a:t>Causes include posterior urethral valves (reflux seen in 50%), urethral stenosis, neuropathic bladder, and detrusor sphincter </a:t>
            </a:r>
            <a:r>
              <a:rPr lang="en-US" dirty="0" err="1"/>
              <a:t>dyssynergia</a:t>
            </a:r>
            <a:r>
              <a:rPr lang="en-US" dirty="0"/>
              <a:t> (DSD).</a:t>
            </a:r>
          </a:p>
        </p:txBody>
      </p:sp>
    </p:spTree>
    <p:extLst>
      <p:ext uri="{BB962C8B-B14F-4D97-AF65-F5344CB8AC3E}">
        <p14:creationId xmlns:p14="http://schemas.microsoft.com/office/powerpoint/2010/main" val="569919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b="1" dirty="0">
                <a:solidFill>
                  <a:srgbClr val="FFC000"/>
                </a:solidFill>
              </a:rPr>
              <a:t>Complications</a:t>
            </a:r>
          </a:p>
          <a:p>
            <a:pPr marL="0" indent="0" algn="l" rtl="0">
              <a:buNone/>
            </a:pPr>
            <a:r>
              <a:rPr lang="en-US" dirty="0"/>
              <a:t>VUR associated with UTI can result in reflux nephropathy with hypertension and progressive renal failure.</a:t>
            </a:r>
          </a:p>
          <a:p>
            <a:pPr algn="l" rtl="0"/>
            <a:r>
              <a:rPr lang="en-US" b="1" dirty="0">
                <a:solidFill>
                  <a:srgbClr val="FFC000"/>
                </a:solidFill>
              </a:rPr>
              <a:t>Presentation</a:t>
            </a:r>
          </a:p>
          <a:p>
            <a:pPr marL="0" indent="0" algn="l" rtl="0">
              <a:buNone/>
            </a:pPr>
            <a:r>
              <a:rPr lang="en-US" dirty="0"/>
              <a:t>Patients have </a:t>
            </a:r>
            <a:r>
              <a:rPr lang="en-US" dirty="0">
                <a:solidFill>
                  <a:srgbClr val="FF0000"/>
                </a:solidFill>
              </a:rPr>
              <a:t>symptoms of UTI</a:t>
            </a:r>
            <a:r>
              <a:rPr lang="en-US" dirty="0"/>
              <a:t>, fever, dysuria, </a:t>
            </a:r>
            <a:r>
              <a:rPr lang="en-US" dirty="0" err="1"/>
              <a:t>suprapubic</a:t>
            </a:r>
            <a:r>
              <a:rPr lang="en-US" dirty="0"/>
              <a:t> or </a:t>
            </a:r>
            <a:r>
              <a:rPr lang="en-US" dirty="0">
                <a:solidFill>
                  <a:srgbClr val="FF0000"/>
                </a:solidFill>
              </a:rPr>
              <a:t>abdominal pain</a:t>
            </a:r>
            <a:r>
              <a:rPr lang="en-US" dirty="0"/>
              <a:t>, </a:t>
            </a:r>
            <a:r>
              <a:rPr lang="en-US" dirty="0">
                <a:solidFill>
                  <a:srgbClr val="FF0000"/>
                </a:solidFill>
              </a:rPr>
              <a:t>failure to thrive</a:t>
            </a:r>
            <a:r>
              <a:rPr lang="en-US" dirty="0"/>
              <a:t>,</a:t>
            </a:r>
            <a:r>
              <a:rPr lang="en-US" dirty="0">
                <a:solidFill>
                  <a:srgbClr val="FF0000"/>
                </a:solidFill>
              </a:rPr>
              <a:t> vomiting</a:t>
            </a:r>
            <a:r>
              <a:rPr lang="en-US" dirty="0"/>
              <a:t>, and </a:t>
            </a:r>
            <a:r>
              <a:rPr lang="en-US" dirty="0">
                <a:solidFill>
                  <a:srgbClr val="FF0000"/>
                </a:solidFill>
              </a:rPr>
              <a:t>diarrhea</a:t>
            </a:r>
            <a:r>
              <a:rPr lang="en-US" dirty="0"/>
              <a:t>.</a:t>
            </a:r>
            <a:endParaRPr lang="ar-SA" dirty="0"/>
          </a:p>
        </p:txBody>
      </p:sp>
    </p:spTree>
    <p:extLst>
      <p:ext uri="{BB962C8B-B14F-4D97-AF65-F5344CB8AC3E}">
        <p14:creationId xmlns:p14="http://schemas.microsoft.com/office/powerpoint/2010/main" val="265924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rtl="0"/>
            <a:r>
              <a:rPr lang="en-US" dirty="0"/>
              <a:t>Investigation</a:t>
            </a:r>
          </a:p>
          <a:p>
            <a:pPr marL="0" indent="0" algn="l" rtl="0">
              <a:buNone/>
            </a:pPr>
            <a:r>
              <a:rPr lang="en-US" dirty="0"/>
              <a:t>• Urinalysis and culture to diagnose UTI</a:t>
            </a:r>
          </a:p>
          <a:p>
            <a:pPr marL="0" indent="0" algn="l" rtl="0">
              <a:buNone/>
            </a:pPr>
            <a:r>
              <a:rPr lang="en-US" dirty="0"/>
              <a:t>• Urinary tract </a:t>
            </a:r>
            <a:r>
              <a:rPr lang="en-US" dirty="0">
                <a:solidFill>
                  <a:srgbClr val="FF0000"/>
                </a:solidFill>
              </a:rPr>
              <a:t>ultrasound</a:t>
            </a:r>
            <a:r>
              <a:rPr lang="en-US" dirty="0"/>
              <a:t> scan and </a:t>
            </a:r>
            <a:r>
              <a:rPr lang="en-US" dirty="0">
                <a:solidFill>
                  <a:srgbClr val="FF0000"/>
                </a:solidFill>
              </a:rPr>
              <a:t>VCUG</a:t>
            </a:r>
          </a:p>
          <a:p>
            <a:pPr marL="0" indent="0" algn="l" rtl="0">
              <a:buNone/>
            </a:pPr>
            <a:r>
              <a:rPr lang="en-US" dirty="0"/>
              <a:t>• </a:t>
            </a:r>
            <a:r>
              <a:rPr lang="en-US" dirty="0">
                <a:solidFill>
                  <a:srgbClr val="FF0000"/>
                </a:solidFill>
              </a:rPr>
              <a:t>Urodynamic</a:t>
            </a:r>
            <a:r>
              <a:rPr lang="en-US" dirty="0"/>
              <a:t> assessment </a:t>
            </a:r>
          </a:p>
          <a:p>
            <a:pPr marL="0" indent="0" algn="l" rtl="0">
              <a:buNone/>
            </a:pPr>
            <a:r>
              <a:rPr lang="en-US" dirty="0"/>
              <a:t>• </a:t>
            </a:r>
            <a:r>
              <a:rPr lang="en-US" dirty="0">
                <a:solidFill>
                  <a:srgbClr val="FF0000"/>
                </a:solidFill>
              </a:rPr>
              <a:t>DMSA scan </a:t>
            </a:r>
            <a:r>
              <a:rPr lang="en-US" dirty="0"/>
              <a:t>to detect and monitor associated renal cortical scarring</a:t>
            </a:r>
            <a:endParaRPr lang="ar-SA" dirty="0"/>
          </a:p>
        </p:txBody>
      </p:sp>
    </p:spTree>
    <p:extLst>
      <p:ext uri="{BB962C8B-B14F-4D97-AF65-F5344CB8AC3E}">
        <p14:creationId xmlns:p14="http://schemas.microsoft.com/office/powerpoint/2010/main" val="1906854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a:solidFill>
                  <a:srgbClr val="002060"/>
                </a:solidFill>
              </a:rPr>
              <a:t>Kidney and bladder ultrasound grading</a:t>
            </a:r>
            <a:endParaRPr lang="ar-SA" b="1" dirty="0">
              <a:solidFill>
                <a:srgbClr val="002060"/>
              </a:solidFill>
            </a:endParaRPr>
          </a:p>
        </p:txBody>
      </p:sp>
      <p:sp>
        <p:nvSpPr>
          <p:cNvPr id="3" name="عنصر نائب للمحتوى 2"/>
          <p:cNvSpPr>
            <a:spLocks noGrp="1"/>
          </p:cNvSpPr>
          <p:nvPr>
            <p:ph idx="1"/>
          </p:nvPr>
        </p:nvSpPr>
        <p:spPr>
          <a:xfrm>
            <a:off x="628650" y="1905836"/>
            <a:ext cx="7886700" cy="4351338"/>
          </a:xfrm>
        </p:spPr>
        <p:txBody>
          <a:bodyPr>
            <a:normAutofit/>
          </a:bodyPr>
          <a:lstStyle/>
          <a:p>
            <a:pPr algn="l" rtl="0"/>
            <a:r>
              <a:rPr lang="en-US" b="1" dirty="0">
                <a:solidFill>
                  <a:srgbClr val="FF0000"/>
                </a:solidFill>
              </a:rPr>
              <a:t>Grade I </a:t>
            </a:r>
            <a:r>
              <a:rPr lang="en-US" dirty="0"/>
              <a:t>– reflux into non-dilated ureter</a:t>
            </a:r>
          </a:p>
          <a:p>
            <a:pPr algn="l" rtl="0"/>
            <a:r>
              <a:rPr lang="en-US" b="1" dirty="0">
                <a:solidFill>
                  <a:srgbClr val="FF0000"/>
                </a:solidFill>
              </a:rPr>
              <a:t>Grade II </a:t>
            </a:r>
            <a:r>
              <a:rPr lang="en-US" dirty="0"/>
              <a:t>– reflux into the renal pelvis and calyces without dilatation</a:t>
            </a:r>
          </a:p>
          <a:p>
            <a:pPr algn="l" rtl="0"/>
            <a:r>
              <a:rPr lang="en-US" b="1" dirty="0">
                <a:solidFill>
                  <a:srgbClr val="FF0000"/>
                </a:solidFill>
              </a:rPr>
              <a:t>Grade III </a:t>
            </a:r>
            <a:r>
              <a:rPr lang="en-US" dirty="0"/>
              <a:t>– mild/moderate dilatation of the ureter, renal pelvis and calyces with minimal blunting of the </a:t>
            </a:r>
            <a:r>
              <a:rPr lang="en-US" dirty="0" err="1"/>
              <a:t>fornices</a:t>
            </a:r>
            <a:endParaRPr lang="en-US" dirty="0"/>
          </a:p>
          <a:p>
            <a:pPr algn="l" rtl="0"/>
            <a:r>
              <a:rPr lang="en-US" b="1" dirty="0">
                <a:solidFill>
                  <a:srgbClr val="FF0000"/>
                </a:solidFill>
              </a:rPr>
              <a:t>Grade IV </a:t>
            </a:r>
            <a:r>
              <a:rPr lang="en-US" dirty="0"/>
              <a:t>– dilation of the renal pelvis and calyces with moderate ureteral tortuosity</a:t>
            </a:r>
          </a:p>
          <a:p>
            <a:pPr algn="l" rtl="0"/>
            <a:r>
              <a:rPr lang="en-US" b="1" dirty="0">
                <a:solidFill>
                  <a:srgbClr val="FF0000"/>
                </a:solidFill>
              </a:rPr>
              <a:t>Grade V </a:t>
            </a:r>
            <a:r>
              <a:rPr lang="en-US" dirty="0"/>
              <a:t>– gross dilatation of the ureter, pelvis and calyces; ureteral tortuosity; loss of papillary impressions</a:t>
            </a:r>
          </a:p>
          <a:p>
            <a:pPr algn="l" rtl="0"/>
            <a:endParaRPr lang="en-US" dirty="0"/>
          </a:p>
          <a:p>
            <a:pPr algn="l" rtl="0"/>
            <a:endParaRPr lang="ar-SA" dirty="0"/>
          </a:p>
        </p:txBody>
      </p:sp>
    </p:spTree>
    <p:extLst>
      <p:ext uri="{BB962C8B-B14F-4D97-AF65-F5344CB8AC3E}">
        <p14:creationId xmlns:p14="http://schemas.microsoft.com/office/powerpoint/2010/main" val="144093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476672"/>
            <a:ext cx="6048672"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1691680" y="5885135"/>
            <a:ext cx="3960440" cy="646331"/>
          </a:xfrm>
          <a:prstGeom prst="rect">
            <a:avLst/>
          </a:prstGeom>
          <a:noFill/>
        </p:spPr>
        <p:txBody>
          <a:bodyPr wrap="square" rtlCol="1">
            <a:spAutoFit/>
          </a:bodyPr>
          <a:lstStyle/>
          <a:p>
            <a:r>
              <a:rPr lang="en-US" dirty="0"/>
              <a:t>Massive bilateral reflux is seen on </a:t>
            </a:r>
            <a:r>
              <a:rPr lang="en-US" dirty="0" err="1"/>
              <a:t>cystogram</a:t>
            </a:r>
            <a:r>
              <a:rPr lang="en-US" dirty="0"/>
              <a:t> in young child.</a:t>
            </a:r>
          </a:p>
        </p:txBody>
      </p:sp>
    </p:spTree>
    <p:extLst>
      <p:ext uri="{BB962C8B-B14F-4D97-AF65-F5344CB8AC3E}">
        <p14:creationId xmlns:p14="http://schemas.microsoft.com/office/powerpoint/2010/main" val="2035482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C000"/>
                </a:solidFill>
              </a:rPr>
              <a:t>Management </a:t>
            </a:r>
            <a:endParaRPr lang="ar-SA" dirty="0">
              <a:solidFill>
                <a:srgbClr val="FFC000"/>
              </a:solidFill>
            </a:endParaRPr>
          </a:p>
        </p:txBody>
      </p:sp>
      <p:sp>
        <p:nvSpPr>
          <p:cNvPr id="3" name="عنصر نائب للمحتوى 2"/>
          <p:cNvSpPr>
            <a:spLocks noGrp="1"/>
          </p:cNvSpPr>
          <p:nvPr>
            <p:ph idx="1"/>
          </p:nvPr>
        </p:nvSpPr>
        <p:spPr/>
        <p:txBody>
          <a:bodyPr/>
          <a:lstStyle/>
          <a:p>
            <a:pPr marL="0" indent="0" algn="l" rtl="0">
              <a:buNone/>
            </a:pPr>
            <a:r>
              <a:rPr lang="en-US" dirty="0"/>
              <a:t>Correct problems contributing to secondary reflux. Most primary VUR grade I–II cases will resolve spontaneously (~85%), with 50% resolution in grade III. Observation and medical treatment are initially recommended.</a:t>
            </a:r>
            <a:endParaRPr lang="ar-SA" dirty="0"/>
          </a:p>
        </p:txBody>
      </p:sp>
    </p:spTree>
    <p:extLst>
      <p:ext uri="{BB962C8B-B14F-4D97-AF65-F5344CB8AC3E}">
        <p14:creationId xmlns:p14="http://schemas.microsoft.com/office/powerpoint/2010/main" val="273638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52500" y="476672"/>
            <a:ext cx="7239000" cy="1224136"/>
          </a:xfrm>
        </p:spPr>
        <p:txBody>
          <a:bodyPr>
            <a:normAutofit/>
          </a:bodyPr>
          <a:lstStyle/>
          <a:p>
            <a:r>
              <a:rPr lang="en-US" b="1" dirty="0">
                <a:solidFill>
                  <a:srgbClr val="002060"/>
                </a:solidFill>
              </a:rPr>
              <a:t>Medical treatment</a:t>
            </a:r>
            <a:br>
              <a:rPr lang="en-US" b="1" dirty="0">
                <a:solidFill>
                  <a:srgbClr val="002060"/>
                </a:solidFill>
              </a:rPr>
            </a:br>
            <a:endParaRPr lang="ar-SA" b="1" dirty="0">
              <a:solidFill>
                <a:srgbClr val="002060"/>
              </a:solidFill>
            </a:endParaRPr>
          </a:p>
        </p:txBody>
      </p:sp>
      <p:sp>
        <p:nvSpPr>
          <p:cNvPr id="3" name="عنصر نائب للمحتوى 2"/>
          <p:cNvSpPr>
            <a:spLocks noGrp="1"/>
          </p:cNvSpPr>
          <p:nvPr>
            <p:ph idx="1"/>
          </p:nvPr>
        </p:nvSpPr>
        <p:spPr/>
        <p:txBody>
          <a:bodyPr/>
          <a:lstStyle/>
          <a:p>
            <a:pPr marL="0" indent="0" algn="l" rtl="0">
              <a:buNone/>
            </a:pPr>
            <a:r>
              <a:rPr lang="en-US" b="1" dirty="0">
                <a:solidFill>
                  <a:srgbClr val="FF0000"/>
                </a:solidFill>
              </a:rPr>
              <a:t>Low-dose antibiotic </a:t>
            </a:r>
            <a:r>
              <a:rPr lang="en-US" dirty="0"/>
              <a:t>prophylaxis should be given to keep the urine sterile and lower the risk of renal damage until reflux resolves. </a:t>
            </a:r>
            <a:r>
              <a:rPr lang="en-US" b="1" dirty="0">
                <a:solidFill>
                  <a:srgbClr val="FF0000"/>
                </a:solidFill>
              </a:rPr>
              <a:t>Anticholinergic </a:t>
            </a:r>
            <a:r>
              <a:rPr lang="en-US" dirty="0"/>
              <a:t>drugs are given to treat bladder </a:t>
            </a:r>
            <a:r>
              <a:rPr lang="en-US" dirty="0" err="1"/>
              <a:t>overactivity</a:t>
            </a:r>
            <a:endParaRPr lang="ar-SA" dirty="0"/>
          </a:p>
        </p:txBody>
      </p:sp>
    </p:spTree>
    <p:extLst>
      <p:ext uri="{BB962C8B-B14F-4D97-AF65-F5344CB8AC3E}">
        <p14:creationId xmlns:p14="http://schemas.microsoft.com/office/powerpoint/2010/main" val="1609216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32656"/>
            <a:ext cx="7886700" cy="1325563"/>
          </a:xfrm>
        </p:spPr>
        <p:txBody>
          <a:bodyPr/>
          <a:lstStyle/>
          <a:p>
            <a:r>
              <a:rPr lang="en-US" b="1" dirty="0">
                <a:solidFill>
                  <a:srgbClr val="002060"/>
                </a:solidFill>
              </a:rPr>
              <a:t>Surgical Management</a:t>
            </a:r>
            <a:endParaRPr lang="ar-SA" b="1" dirty="0">
              <a:solidFill>
                <a:srgbClr val="002060"/>
              </a:solidFill>
            </a:endParaRPr>
          </a:p>
        </p:txBody>
      </p:sp>
      <p:sp>
        <p:nvSpPr>
          <p:cNvPr id="3" name="عنصر نائب للمحتوى 2"/>
          <p:cNvSpPr>
            <a:spLocks noGrp="1"/>
          </p:cNvSpPr>
          <p:nvPr>
            <p:ph idx="1"/>
          </p:nvPr>
        </p:nvSpPr>
        <p:spPr/>
        <p:txBody>
          <a:bodyPr>
            <a:normAutofit/>
          </a:bodyPr>
          <a:lstStyle/>
          <a:p>
            <a:pPr algn="l" rtl="0"/>
            <a:r>
              <a:rPr lang="en-US" dirty="0"/>
              <a:t>(</a:t>
            </a:r>
            <a:r>
              <a:rPr lang="en-US" dirty="0" err="1"/>
              <a:t>ureteroneocystostomy</a:t>
            </a:r>
            <a:r>
              <a:rPr lang="en-US" dirty="0"/>
              <a:t>± </a:t>
            </a:r>
            <a:r>
              <a:rPr lang="en-US" dirty="0" err="1"/>
              <a:t>ureteroplasty</a:t>
            </a:r>
            <a:r>
              <a:rPr lang="en-US" dirty="0"/>
              <a:t>) or </a:t>
            </a:r>
            <a:r>
              <a:rPr lang="en-US" dirty="0" err="1"/>
              <a:t>subureteral</a:t>
            </a:r>
            <a:r>
              <a:rPr lang="en-US" dirty="0"/>
              <a:t> injection </a:t>
            </a:r>
          </a:p>
          <a:p>
            <a:pPr algn="l" rtl="0"/>
            <a:endParaRPr lang="en-US" dirty="0"/>
          </a:p>
          <a:p>
            <a:pPr algn="l" rtl="0"/>
            <a:r>
              <a:rPr lang="en-US" sz="3500" b="1" dirty="0">
                <a:solidFill>
                  <a:srgbClr val="FFC000"/>
                </a:solidFill>
              </a:rPr>
              <a:t>Indication for surgery:</a:t>
            </a:r>
          </a:p>
          <a:p>
            <a:pPr algn="l" rtl="0"/>
            <a:r>
              <a:rPr lang="en-US" dirty="0"/>
              <a:t> If it is </a:t>
            </a:r>
            <a:r>
              <a:rPr lang="en-US" dirty="0">
                <a:solidFill>
                  <a:srgbClr val="FF0000"/>
                </a:solidFill>
              </a:rPr>
              <a:t>not possible to keep the urine sterile </a:t>
            </a:r>
            <a:r>
              <a:rPr lang="en-US" dirty="0"/>
              <a:t>and reflux persists </a:t>
            </a:r>
          </a:p>
          <a:p>
            <a:pPr algn="l" rtl="0"/>
            <a:r>
              <a:rPr lang="en-US" dirty="0"/>
              <a:t> If acute pyelonephritis recurs despite a strict medical regimen and chronic suppressive antimicrobial therapy.</a:t>
            </a:r>
          </a:p>
          <a:p>
            <a:pPr algn="l" rtl="0"/>
            <a:r>
              <a:rPr lang="en-US" dirty="0"/>
              <a:t> If increased renal damage is demonstrated by serial excretory </a:t>
            </a:r>
            <a:r>
              <a:rPr lang="en-US" dirty="0" err="1"/>
              <a:t>urograms</a:t>
            </a:r>
            <a:r>
              <a:rPr lang="en-US" dirty="0"/>
              <a:t> or nuclear scan. </a:t>
            </a:r>
          </a:p>
          <a:p>
            <a:pPr algn="l" rtl="0"/>
            <a:r>
              <a:rPr lang="en-US" dirty="0"/>
              <a:t>High grade reflux (grade IV or V - not an absolute indication)</a:t>
            </a:r>
          </a:p>
          <a:p>
            <a:pPr algn="l" rtl="0"/>
            <a:endParaRPr lang="en-US" dirty="0"/>
          </a:p>
          <a:p>
            <a:pPr algn="l" rtl="0"/>
            <a:endParaRPr lang="ar-SA" dirty="0"/>
          </a:p>
        </p:txBody>
      </p:sp>
    </p:spTree>
    <p:extLst>
      <p:ext uri="{BB962C8B-B14F-4D97-AF65-F5344CB8AC3E}">
        <p14:creationId xmlns:p14="http://schemas.microsoft.com/office/powerpoint/2010/main" val="318022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32656"/>
            <a:ext cx="7886700" cy="1325563"/>
          </a:xfrm>
        </p:spPr>
        <p:txBody>
          <a:bodyPr/>
          <a:lstStyle/>
          <a:p>
            <a:r>
              <a:rPr lang="en-US" b="0" i="0" dirty="0">
                <a:solidFill>
                  <a:srgbClr val="202124"/>
                </a:solidFill>
                <a:effectLst/>
                <a:latin typeface="Google Sans"/>
              </a:rPr>
              <a:t>Cryptorchidism: </a:t>
            </a:r>
            <a:r>
              <a:rPr lang="en-US" b="1" dirty="0">
                <a:solidFill>
                  <a:srgbClr val="002060"/>
                </a:solidFill>
              </a:rPr>
              <a:t>Undescended testes</a:t>
            </a:r>
            <a:endParaRPr lang="ar-SA" b="1" dirty="0">
              <a:solidFill>
                <a:srgbClr val="002060"/>
              </a:solidFill>
            </a:endParaRPr>
          </a:p>
        </p:txBody>
      </p:sp>
      <p:sp>
        <p:nvSpPr>
          <p:cNvPr id="3" name="عنصر نائب للمحتوى 2"/>
          <p:cNvSpPr>
            <a:spLocks noGrp="1"/>
          </p:cNvSpPr>
          <p:nvPr>
            <p:ph idx="1"/>
          </p:nvPr>
        </p:nvSpPr>
        <p:spPr/>
        <p:txBody>
          <a:bodyPr>
            <a:normAutofit/>
          </a:bodyPr>
          <a:lstStyle/>
          <a:p>
            <a:pPr algn="l" rtl="0"/>
            <a:r>
              <a:rPr lang="en-US" sz="2400" dirty="0"/>
              <a:t>The testes descend into the scrotum in the third trimester (passing through the inguinal canal at 24–28 weeks) ,</a:t>
            </a:r>
          </a:p>
          <a:p>
            <a:pPr algn="l" rtl="0"/>
            <a:r>
              <a:rPr lang="en-US" sz="2400" dirty="0"/>
              <a:t> Failure of testicular descent results in cryptorchidism (or undescended testes).</a:t>
            </a:r>
          </a:p>
          <a:p>
            <a:pPr algn="l" rtl="0"/>
            <a:r>
              <a:rPr lang="en-US" sz="3600" b="1" dirty="0">
                <a:solidFill>
                  <a:srgbClr val="FFC000"/>
                </a:solidFill>
              </a:rPr>
              <a:t>Incidence:</a:t>
            </a:r>
          </a:p>
          <a:p>
            <a:pPr marL="0" indent="0" algn="l" rtl="0">
              <a:buNone/>
            </a:pPr>
            <a:r>
              <a:rPr lang="en-US" sz="2400" dirty="0"/>
              <a:t>Incidence is 3% at birth (unilateral &gt; bilateral).</a:t>
            </a:r>
          </a:p>
          <a:p>
            <a:pPr marL="0" indent="0" algn="l" rtl="0">
              <a:buNone/>
            </a:pPr>
            <a:r>
              <a:rPr lang="en-US" sz="2400" dirty="0"/>
              <a:t>Approximately 80% will spontaneously descend by 3 months.</a:t>
            </a:r>
          </a:p>
          <a:p>
            <a:pPr marL="0" indent="0" algn="l" rtl="0">
              <a:buNone/>
            </a:pPr>
            <a:r>
              <a:rPr lang="en-US" sz="2400" dirty="0"/>
              <a:t>The incidence at 1 year is 1%.</a:t>
            </a:r>
            <a:endParaRPr lang="ar-SA" sz="2400" dirty="0"/>
          </a:p>
        </p:txBody>
      </p:sp>
    </p:spTree>
    <p:extLst>
      <p:ext uri="{BB962C8B-B14F-4D97-AF65-F5344CB8AC3E}">
        <p14:creationId xmlns:p14="http://schemas.microsoft.com/office/powerpoint/2010/main" val="715362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002060"/>
                </a:solidFill>
              </a:rPr>
              <a:t>Hypospadias</a:t>
            </a:r>
            <a:endParaRPr lang="ar-SA" b="1" dirty="0">
              <a:solidFill>
                <a:srgbClr val="002060"/>
              </a:solidFill>
            </a:endParaRPr>
          </a:p>
        </p:txBody>
      </p:sp>
      <p:sp>
        <p:nvSpPr>
          <p:cNvPr id="3" name="عنصر نائب للمحتوى 2"/>
          <p:cNvSpPr>
            <a:spLocks noGrp="1"/>
          </p:cNvSpPr>
          <p:nvPr>
            <p:ph idx="1"/>
          </p:nvPr>
        </p:nvSpPr>
        <p:spPr>
          <a:xfrm>
            <a:off x="628650" y="1905836"/>
            <a:ext cx="7886700" cy="4351338"/>
          </a:xfrm>
        </p:spPr>
        <p:txBody>
          <a:bodyPr>
            <a:normAutofit/>
          </a:bodyPr>
          <a:lstStyle/>
          <a:p>
            <a:pPr algn="l" rtl="0"/>
            <a:r>
              <a:rPr lang="en-US" b="1" dirty="0">
                <a:solidFill>
                  <a:srgbClr val="FFC000"/>
                </a:solidFill>
              </a:rPr>
              <a:t>Definition</a:t>
            </a:r>
          </a:p>
          <a:p>
            <a:pPr marL="0" indent="0" algn="l" rtl="0">
              <a:buNone/>
            </a:pPr>
            <a:r>
              <a:rPr lang="en-US" dirty="0"/>
              <a:t>Hypospadias is a </a:t>
            </a:r>
            <a:r>
              <a:rPr lang="en-US" dirty="0">
                <a:solidFill>
                  <a:srgbClr val="FF0000"/>
                </a:solidFill>
              </a:rPr>
              <a:t>congenital deformity </a:t>
            </a:r>
            <a:r>
              <a:rPr lang="en-US" dirty="0"/>
              <a:t>in which the opening of the urethra (the meatus) occurs on the underside (</a:t>
            </a:r>
            <a:r>
              <a:rPr lang="en-US" b="1" dirty="0">
                <a:solidFill>
                  <a:srgbClr val="FF0000"/>
                </a:solidFill>
              </a:rPr>
              <a:t>ventral</a:t>
            </a:r>
            <a:r>
              <a:rPr lang="en-US" dirty="0"/>
              <a:t>) part of the penis, </a:t>
            </a:r>
            <a:r>
              <a:rPr lang="en-US" u="sng" dirty="0"/>
              <a:t>anywhere from the glans to the perineum</a:t>
            </a:r>
            <a:r>
              <a:rPr lang="en-US" dirty="0"/>
              <a:t>. It is often associated with a </a:t>
            </a:r>
            <a:r>
              <a:rPr lang="en-US" dirty="0">
                <a:solidFill>
                  <a:srgbClr val="FF0000"/>
                </a:solidFill>
              </a:rPr>
              <a:t>hooded foreskin </a:t>
            </a:r>
            <a:r>
              <a:rPr lang="en-US" dirty="0"/>
              <a:t>and </a:t>
            </a:r>
            <a:r>
              <a:rPr lang="en-US" dirty="0" err="1">
                <a:solidFill>
                  <a:srgbClr val="FF0000"/>
                </a:solidFill>
              </a:rPr>
              <a:t>chordee</a:t>
            </a:r>
            <a:r>
              <a:rPr lang="en-US" dirty="0">
                <a:solidFill>
                  <a:srgbClr val="FF0000"/>
                </a:solidFill>
              </a:rPr>
              <a:t> </a:t>
            </a:r>
            <a:r>
              <a:rPr lang="en-US" dirty="0"/>
              <a:t>(ventral curvature of the penile shaft).</a:t>
            </a:r>
          </a:p>
          <a:p>
            <a:pPr algn="l" rtl="0"/>
            <a:r>
              <a:rPr lang="en-US" dirty="0"/>
              <a:t>It is the most common congenital malformation of the urethra. It occurs in 1 in 250 live male births</a:t>
            </a:r>
            <a:endParaRPr lang="ar-SA" dirty="0"/>
          </a:p>
        </p:txBody>
      </p:sp>
    </p:spTree>
    <p:extLst>
      <p:ext uri="{BB962C8B-B14F-4D97-AF65-F5344CB8AC3E}">
        <p14:creationId xmlns:p14="http://schemas.microsoft.com/office/powerpoint/2010/main" val="2493140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4" y="27246"/>
            <a:ext cx="9133025" cy="683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183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836" b="5324"/>
          <a:stretch/>
        </p:blipFill>
        <p:spPr bwMode="auto">
          <a:xfrm>
            <a:off x="0" y="182561"/>
            <a:ext cx="4427984" cy="649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0"/>
            <a:ext cx="4716016"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418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solidFill>
                  <a:srgbClr val="FFC000"/>
                </a:solidFill>
              </a:rPr>
              <a:t>Classification</a:t>
            </a:r>
            <a:endParaRPr lang="ar-SA" dirty="0">
              <a:solidFill>
                <a:srgbClr val="FFC000"/>
              </a:solidFill>
            </a:endParaRPr>
          </a:p>
        </p:txBody>
      </p:sp>
      <p:sp>
        <p:nvSpPr>
          <p:cNvPr id="3" name="عنصر نائب للمحتوى 2"/>
          <p:cNvSpPr>
            <a:spLocks noGrp="1"/>
          </p:cNvSpPr>
          <p:nvPr>
            <p:ph idx="1"/>
          </p:nvPr>
        </p:nvSpPr>
        <p:spPr>
          <a:xfrm>
            <a:off x="628650" y="1825625"/>
            <a:ext cx="4159374" cy="4351338"/>
          </a:xfrm>
        </p:spPr>
        <p:txBody>
          <a:bodyPr>
            <a:normAutofit/>
          </a:bodyPr>
          <a:lstStyle/>
          <a:p>
            <a:pPr algn="l" rtl="0"/>
            <a:r>
              <a:rPr lang="en-US" dirty="0"/>
              <a:t>Hypospadias can be classified according to the anatomical location of the urethral meatus </a:t>
            </a:r>
          </a:p>
          <a:p>
            <a:pPr marL="0" indent="0" algn="l" rtl="0">
              <a:buNone/>
            </a:pPr>
            <a:r>
              <a:rPr lang="en-US" b="1" dirty="0">
                <a:solidFill>
                  <a:srgbClr val="FF0000"/>
                </a:solidFill>
              </a:rPr>
              <a:t>• Anterior </a:t>
            </a:r>
            <a:r>
              <a:rPr lang="en-US" dirty="0"/>
              <a:t>(or distal)—</a:t>
            </a:r>
            <a:r>
              <a:rPr lang="en-US" dirty="0" err="1"/>
              <a:t>glanular</a:t>
            </a:r>
            <a:r>
              <a:rPr lang="en-US" dirty="0"/>
              <a:t>, coronal, and </a:t>
            </a:r>
            <a:r>
              <a:rPr lang="en-US" dirty="0" err="1"/>
              <a:t>subcoronal</a:t>
            </a:r>
            <a:r>
              <a:rPr lang="en-US" dirty="0"/>
              <a:t> (~50%)</a:t>
            </a:r>
          </a:p>
          <a:p>
            <a:pPr marL="0" indent="0" algn="l" rtl="0">
              <a:buNone/>
            </a:pPr>
            <a:r>
              <a:rPr lang="en-US" b="1" dirty="0">
                <a:solidFill>
                  <a:srgbClr val="FF0000"/>
                </a:solidFill>
              </a:rPr>
              <a:t>• Middle—</a:t>
            </a:r>
            <a:r>
              <a:rPr lang="en-US" dirty="0"/>
              <a:t>distal penile, </a:t>
            </a:r>
            <a:r>
              <a:rPr lang="en-US" dirty="0" err="1"/>
              <a:t>midshaft</a:t>
            </a:r>
            <a:r>
              <a:rPr lang="en-US" dirty="0"/>
              <a:t>, and proximal penile (~30%)</a:t>
            </a:r>
          </a:p>
          <a:p>
            <a:pPr marL="0" indent="0" algn="l" rtl="0">
              <a:buNone/>
            </a:pPr>
            <a:r>
              <a:rPr lang="en-US" b="1" dirty="0">
                <a:solidFill>
                  <a:srgbClr val="FF0000"/>
                </a:solidFill>
              </a:rPr>
              <a:t>• Posterior </a:t>
            </a:r>
            <a:r>
              <a:rPr lang="en-US" dirty="0"/>
              <a:t>(or proximal)—</a:t>
            </a:r>
            <a:r>
              <a:rPr lang="en-US" dirty="0" err="1"/>
              <a:t>penoscrotal</a:t>
            </a:r>
            <a:r>
              <a:rPr lang="en-US" dirty="0"/>
              <a:t>, scrotal, and </a:t>
            </a:r>
            <a:r>
              <a:rPr lang="en-US" dirty="0" err="1"/>
              <a:t>perineal</a:t>
            </a:r>
            <a:r>
              <a:rPr lang="en-US" dirty="0"/>
              <a:t> (~20%)</a:t>
            </a:r>
            <a:endParaRPr lang="ar-SA" dirty="0"/>
          </a:p>
        </p:txBody>
      </p:sp>
      <p:pic>
        <p:nvPicPr>
          <p:cNvPr id="4" name="Picture 2">
            <a:extLst>
              <a:ext uri="{FF2B5EF4-FFF2-40B4-BE49-F238E27FC236}">
                <a16:creationId xmlns:a16="http://schemas.microsoft.com/office/drawing/2014/main" id="{FCBE9B80-D476-1ED9-6250-639CA8781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676" y="1842230"/>
            <a:ext cx="4283968"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174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solidFill>
                  <a:srgbClr val="FFC000"/>
                </a:solidFill>
              </a:rPr>
              <a:t>Etiology</a:t>
            </a:r>
            <a:endParaRPr lang="ar-SA" dirty="0">
              <a:solidFill>
                <a:srgbClr val="FFC000"/>
              </a:solidFill>
            </a:endParaRPr>
          </a:p>
        </p:txBody>
      </p:sp>
      <p:sp>
        <p:nvSpPr>
          <p:cNvPr id="3" name="عنصر نائب للمحتوى 2"/>
          <p:cNvSpPr>
            <a:spLocks noGrp="1"/>
          </p:cNvSpPr>
          <p:nvPr>
            <p:ph idx="1"/>
          </p:nvPr>
        </p:nvSpPr>
        <p:spPr/>
        <p:txBody>
          <a:bodyPr>
            <a:normAutofit/>
          </a:bodyPr>
          <a:lstStyle/>
          <a:p>
            <a:pPr algn="l" rtl="0"/>
            <a:r>
              <a:rPr lang="en-US" dirty="0"/>
              <a:t>Hypospadias results from incomplete closure of urethral folds on the underside of the penis during embryological development.</a:t>
            </a:r>
          </a:p>
          <a:p>
            <a:pPr algn="l" rtl="0"/>
            <a:endParaRPr lang="en-US" dirty="0"/>
          </a:p>
          <a:p>
            <a:pPr algn="l" rtl="0"/>
            <a:r>
              <a:rPr lang="en-US" dirty="0"/>
              <a:t> This is related to a defect in production or metabolism of </a:t>
            </a:r>
            <a:r>
              <a:rPr lang="en-US" dirty="0">
                <a:solidFill>
                  <a:srgbClr val="FF0000"/>
                </a:solidFill>
              </a:rPr>
              <a:t>fetal androgens</a:t>
            </a:r>
            <a:r>
              <a:rPr lang="en-US" dirty="0"/>
              <a:t>, or the number and </a:t>
            </a:r>
            <a:r>
              <a:rPr lang="en-US" dirty="0">
                <a:solidFill>
                  <a:srgbClr val="FF0000"/>
                </a:solidFill>
              </a:rPr>
              <a:t>sensitivity of androgen receptors </a:t>
            </a:r>
            <a:r>
              <a:rPr lang="en-US" dirty="0"/>
              <a:t>in the tissues.</a:t>
            </a:r>
          </a:p>
        </p:txBody>
      </p:sp>
    </p:spTree>
    <p:extLst>
      <p:ext uri="{BB962C8B-B14F-4D97-AF65-F5344CB8AC3E}">
        <p14:creationId xmlns:p14="http://schemas.microsoft.com/office/powerpoint/2010/main" val="1681276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solidFill>
                  <a:srgbClr val="FFC000"/>
                </a:solidFill>
              </a:rPr>
              <a:t>Diagnosis</a:t>
            </a:r>
            <a:endParaRPr lang="ar-SA" dirty="0">
              <a:solidFill>
                <a:srgbClr val="FFC000"/>
              </a:solidFill>
            </a:endParaRPr>
          </a:p>
        </p:txBody>
      </p:sp>
      <p:sp>
        <p:nvSpPr>
          <p:cNvPr id="3" name="عنصر نائب للمحتوى 2"/>
          <p:cNvSpPr>
            <a:spLocks noGrp="1"/>
          </p:cNvSpPr>
          <p:nvPr>
            <p:ph idx="1"/>
          </p:nvPr>
        </p:nvSpPr>
        <p:spPr/>
        <p:txBody>
          <a:bodyPr>
            <a:normAutofit/>
          </a:bodyPr>
          <a:lstStyle/>
          <a:p>
            <a:pPr algn="l" rtl="0"/>
            <a:r>
              <a:rPr lang="en-US" dirty="0"/>
              <a:t>A full clinical examination will make the diagnosis. However, it is also important to seek out </a:t>
            </a:r>
            <a:r>
              <a:rPr lang="en-US" b="1" dirty="0">
                <a:solidFill>
                  <a:srgbClr val="FF0000"/>
                </a:solidFill>
              </a:rPr>
              <a:t>associated abnormalities </a:t>
            </a:r>
            <a:r>
              <a:rPr lang="en-US" dirty="0"/>
              <a:t>that will need treatment (undescended testes, inguinal hernias, and hydroceles).</a:t>
            </a:r>
          </a:p>
          <a:p>
            <a:pPr algn="l" rtl="0"/>
            <a:r>
              <a:rPr lang="en-US" dirty="0"/>
              <a:t>Patients with absent testes and severe hypospadias should undergo </a:t>
            </a:r>
            <a:r>
              <a:rPr lang="en-US" dirty="0">
                <a:solidFill>
                  <a:srgbClr val="FF0000"/>
                </a:solidFill>
              </a:rPr>
              <a:t>chromosomal and endocrine</a:t>
            </a:r>
            <a:r>
              <a:rPr lang="en-US" dirty="0"/>
              <a:t> investigation to exclude intersex conditions</a:t>
            </a:r>
            <a:endParaRPr lang="ar-SA" dirty="0"/>
          </a:p>
        </p:txBody>
      </p:sp>
    </p:spTree>
    <p:extLst>
      <p:ext uri="{BB962C8B-B14F-4D97-AF65-F5344CB8AC3E}">
        <p14:creationId xmlns:p14="http://schemas.microsoft.com/office/powerpoint/2010/main" val="218202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71600" y="-171400"/>
            <a:ext cx="7239000" cy="1080120"/>
          </a:xfrm>
        </p:spPr>
        <p:txBody>
          <a:bodyPr>
            <a:normAutofit/>
          </a:bodyPr>
          <a:lstStyle/>
          <a:p>
            <a:r>
              <a:rPr lang="en-US" dirty="0">
                <a:solidFill>
                  <a:srgbClr val="FFC000"/>
                </a:solidFill>
              </a:rPr>
              <a:t>Treatment</a:t>
            </a:r>
            <a:endParaRPr lang="ar-SA" dirty="0">
              <a:solidFill>
                <a:srgbClr val="FFC000"/>
              </a:solidFill>
            </a:endParaRPr>
          </a:p>
        </p:txBody>
      </p:sp>
      <p:sp>
        <p:nvSpPr>
          <p:cNvPr id="3" name="عنصر نائب للمحتوى 2"/>
          <p:cNvSpPr>
            <a:spLocks noGrp="1"/>
          </p:cNvSpPr>
          <p:nvPr>
            <p:ph idx="1"/>
          </p:nvPr>
        </p:nvSpPr>
        <p:spPr>
          <a:xfrm>
            <a:off x="0" y="1556792"/>
            <a:ext cx="8964488" cy="5301208"/>
          </a:xfrm>
        </p:spPr>
        <p:txBody>
          <a:bodyPr>
            <a:normAutofit/>
          </a:bodyPr>
          <a:lstStyle/>
          <a:p>
            <a:pPr algn="l" rtl="0"/>
            <a:r>
              <a:rPr lang="en-US" dirty="0"/>
              <a:t>Surgery is indicated where deformity is </a:t>
            </a:r>
            <a:r>
              <a:rPr lang="en-US" dirty="0">
                <a:solidFill>
                  <a:srgbClr val="FF0000"/>
                </a:solidFill>
              </a:rPr>
              <a:t>severe</a:t>
            </a:r>
            <a:r>
              <a:rPr lang="en-US" dirty="0"/>
              <a:t>, interferes with </a:t>
            </a:r>
            <a:r>
              <a:rPr lang="en-US" dirty="0">
                <a:solidFill>
                  <a:srgbClr val="FF0000"/>
                </a:solidFill>
              </a:rPr>
              <a:t>voiding</a:t>
            </a:r>
            <a:r>
              <a:rPr lang="en-US" dirty="0"/>
              <a:t>, OR is predicted to interfere with </a:t>
            </a:r>
            <a:r>
              <a:rPr lang="en-US" dirty="0">
                <a:solidFill>
                  <a:srgbClr val="FF0000"/>
                </a:solidFill>
              </a:rPr>
              <a:t>sexual function</a:t>
            </a:r>
            <a:r>
              <a:rPr lang="en-US" dirty="0"/>
              <a:t>. Surgery is now performed between 6 and 12 months of age.</a:t>
            </a:r>
          </a:p>
          <a:p>
            <a:pPr algn="l" rtl="0"/>
            <a:endParaRPr lang="en-US" dirty="0"/>
          </a:p>
          <a:p>
            <a:pPr algn="l" rtl="0"/>
            <a:r>
              <a:rPr lang="en-US" dirty="0"/>
              <a:t> Local application of </a:t>
            </a:r>
            <a:r>
              <a:rPr lang="en-US" dirty="0">
                <a:solidFill>
                  <a:srgbClr val="FF0000"/>
                </a:solidFill>
              </a:rPr>
              <a:t>testosterone</a:t>
            </a:r>
            <a:r>
              <a:rPr lang="en-US" dirty="0"/>
              <a:t> for 1 month preoperatively can </a:t>
            </a:r>
            <a:r>
              <a:rPr lang="en-US" dirty="0">
                <a:solidFill>
                  <a:srgbClr val="FF0000"/>
                </a:solidFill>
              </a:rPr>
              <a:t>help increase tissue size</a:t>
            </a:r>
            <a:r>
              <a:rPr lang="en-US" dirty="0"/>
              <a:t>.</a:t>
            </a:r>
          </a:p>
          <a:p>
            <a:pPr algn="l" rtl="0"/>
            <a:endParaRPr lang="en-US" dirty="0"/>
          </a:p>
          <a:p>
            <a:pPr algn="l" rtl="0"/>
            <a:r>
              <a:rPr lang="en-US" dirty="0"/>
              <a:t>The aim of surgery is to correct penile curvature (</a:t>
            </a:r>
            <a:r>
              <a:rPr lang="en-US" dirty="0" err="1"/>
              <a:t>orthoplasty</a:t>
            </a:r>
            <a:r>
              <a:rPr lang="en-US" dirty="0"/>
              <a:t>), reconstruct a new urethra, and bring the new meatus to the tip of the glans using </a:t>
            </a:r>
            <a:r>
              <a:rPr lang="en-US" dirty="0" err="1"/>
              <a:t>urethroplasy</a:t>
            </a:r>
            <a:r>
              <a:rPr lang="en-US" dirty="0"/>
              <a:t>, </a:t>
            </a:r>
            <a:r>
              <a:rPr lang="en-US" dirty="0" err="1"/>
              <a:t>glanuloplasty</a:t>
            </a:r>
            <a:r>
              <a:rPr lang="en-US" dirty="0"/>
              <a:t>, and </a:t>
            </a:r>
            <a:r>
              <a:rPr lang="en-US" dirty="0" err="1"/>
              <a:t>meatoplasty</a:t>
            </a:r>
            <a:r>
              <a:rPr lang="en-US" dirty="0"/>
              <a:t> techniques.</a:t>
            </a:r>
          </a:p>
          <a:p>
            <a:pPr algn="l" rtl="0"/>
            <a:endParaRPr lang="ar-SA" dirty="0"/>
          </a:p>
        </p:txBody>
      </p:sp>
    </p:spTree>
    <p:extLst>
      <p:ext uri="{BB962C8B-B14F-4D97-AF65-F5344CB8AC3E}">
        <p14:creationId xmlns:p14="http://schemas.microsoft.com/office/powerpoint/2010/main" val="1506919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20040"/>
            <a:ext cx="7239000" cy="1020728"/>
          </a:xfrm>
        </p:spPr>
        <p:txBody>
          <a:bodyPr>
            <a:normAutofit/>
          </a:bodyPr>
          <a:lstStyle/>
          <a:p>
            <a:r>
              <a:rPr lang="en-US" dirty="0">
                <a:solidFill>
                  <a:srgbClr val="FFC000"/>
                </a:solidFill>
              </a:rPr>
              <a:t>Complications</a:t>
            </a:r>
            <a:br>
              <a:rPr lang="en-US" dirty="0">
                <a:solidFill>
                  <a:srgbClr val="FFC000"/>
                </a:solidFill>
              </a:rPr>
            </a:br>
            <a:endParaRPr lang="ar-SA" dirty="0">
              <a:solidFill>
                <a:srgbClr val="FFC000"/>
              </a:solidFill>
            </a:endParaRPr>
          </a:p>
        </p:txBody>
      </p:sp>
      <p:sp>
        <p:nvSpPr>
          <p:cNvPr id="3" name="عنصر نائب للمحتوى 2"/>
          <p:cNvSpPr>
            <a:spLocks noGrp="1"/>
          </p:cNvSpPr>
          <p:nvPr>
            <p:ph idx="1"/>
          </p:nvPr>
        </p:nvSpPr>
        <p:spPr/>
        <p:txBody>
          <a:bodyPr/>
          <a:lstStyle/>
          <a:p>
            <a:pPr algn="l" rtl="0"/>
            <a:r>
              <a:rPr lang="en-US" dirty="0"/>
              <a:t>These include bleeding, infection, urethral strictures, </a:t>
            </a:r>
            <a:r>
              <a:rPr lang="en-US" dirty="0" err="1"/>
              <a:t>meatal</a:t>
            </a:r>
            <a:r>
              <a:rPr lang="en-US" dirty="0"/>
              <a:t> </a:t>
            </a:r>
            <a:r>
              <a:rPr lang="en-US" dirty="0" err="1"/>
              <a:t>stenosis,urethrocutaneous</a:t>
            </a:r>
            <a:r>
              <a:rPr lang="en-US" dirty="0"/>
              <a:t> fistula, urethral diverticulum, and failed procedures requiring reoperation</a:t>
            </a:r>
            <a:endParaRPr lang="ar-SA" dirty="0"/>
          </a:p>
        </p:txBody>
      </p:sp>
    </p:spTree>
    <p:extLst>
      <p:ext uri="{BB962C8B-B14F-4D97-AF65-F5344CB8AC3E}">
        <p14:creationId xmlns:p14="http://schemas.microsoft.com/office/powerpoint/2010/main" val="4043087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543383"/>
            <a:ext cx="8534400" cy="758952"/>
          </a:xfrm>
        </p:spPr>
        <p:txBody>
          <a:bodyPr>
            <a:normAutofit fontScale="90000"/>
          </a:bodyPr>
          <a:lstStyle/>
          <a:p>
            <a:r>
              <a:rPr lang="en-US" b="1" dirty="0">
                <a:solidFill>
                  <a:srgbClr val="002060"/>
                </a:solidFill>
              </a:rPr>
              <a:t>Nocturnal enuresis</a:t>
            </a:r>
            <a:br>
              <a:rPr lang="en-US" b="1" dirty="0">
                <a:solidFill>
                  <a:srgbClr val="002060"/>
                </a:solidFill>
              </a:rPr>
            </a:br>
            <a:endParaRPr lang="ar-SA" b="1" dirty="0">
              <a:solidFill>
                <a:srgbClr val="002060"/>
              </a:solidFill>
            </a:endParaRPr>
          </a:p>
        </p:txBody>
      </p:sp>
      <p:sp>
        <p:nvSpPr>
          <p:cNvPr id="3" name="عنصر نائب للمحتوى 2"/>
          <p:cNvSpPr>
            <a:spLocks noGrp="1"/>
          </p:cNvSpPr>
          <p:nvPr>
            <p:ph idx="1"/>
          </p:nvPr>
        </p:nvSpPr>
        <p:spPr/>
        <p:txBody>
          <a:bodyPr/>
          <a:lstStyle/>
          <a:p>
            <a:pPr algn="l" rtl="0"/>
            <a:r>
              <a:rPr lang="en-US" b="1" dirty="0">
                <a:solidFill>
                  <a:srgbClr val="FFC000"/>
                </a:solidFill>
              </a:rPr>
              <a:t>Nocturnal enuresis :</a:t>
            </a:r>
          </a:p>
          <a:p>
            <a:pPr marL="0" indent="0" algn="l" rtl="0">
              <a:buNone/>
            </a:pPr>
            <a:r>
              <a:rPr lang="en-US" dirty="0"/>
              <a:t>describes any involuntary loss of urine during sleep.</a:t>
            </a:r>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4020" y="4222275"/>
            <a:ext cx="3240360" cy="2147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C:\Users\user1\AppData\Local\Microsoft\Windows\INetCache\IE\CRV9IBR3\enuresi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66163"/>
            <a:ext cx="3888432" cy="2659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19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44824"/>
            <a:ext cx="8255379"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47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l" rtl="0"/>
            <a:r>
              <a:rPr lang="en-US" b="1" dirty="0">
                <a:solidFill>
                  <a:srgbClr val="FF0000"/>
                </a:solidFill>
              </a:rPr>
              <a:t>Retractile</a:t>
            </a:r>
            <a:r>
              <a:rPr lang="en-US" dirty="0"/>
              <a:t>: an intermittent active cremasteric reflex causes the testis to retract up and out of the scrotum.</a:t>
            </a:r>
          </a:p>
          <a:p>
            <a:pPr marL="0" indent="0" algn="l" rtl="0">
              <a:buNone/>
            </a:pPr>
            <a:r>
              <a:rPr lang="en-US" b="1" dirty="0">
                <a:solidFill>
                  <a:srgbClr val="FF0000"/>
                </a:solidFill>
              </a:rPr>
              <a:t> Ectopic </a:t>
            </a:r>
            <a:r>
              <a:rPr lang="en-US" dirty="0"/>
              <a:t>(&lt;5%): abnormal testis migration below the external ring of the inguinal canal (to perineum, base of penis, or femoral areas)</a:t>
            </a:r>
          </a:p>
          <a:p>
            <a:pPr marL="0" indent="0" algn="l" rtl="0">
              <a:buNone/>
            </a:pPr>
            <a:r>
              <a:rPr lang="en-US" b="1" dirty="0">
                <a:solidFill>
                  <a:srgbClr val="FF0000"/>
                </a:solidFill>
              </a:rPr>
              <a:t>Undescended / Incomplete descent </a:t>
            </a:r>
            <a:r>
              <a:rPr lang="en-US" dirty="0"/>
              <a:t>(~95%): testis may be intra-abdominal, </a:t>
            </a:r>
            <a:r>
              <a:rPr lang="en-US" dirty="0" err="1"/>
              <a:t>inguinal,or</a:t>
            </a:r>
            <a:r>
              <a:rPr lang="en-US" dirty="0"/>
              <a:t> </a:t>
            </a:r>
            <a:r>
              <a:rPr lang="en-US" dirty="0" err="1"/>
              <a:t>prescrotal</a:t>
            </a:r>
            <a:endParaRPr lang="en-US" dirty="0"/>
          </a:p>
          <a:p>
            <a:pPr marL="0" indent="0" algn="l" rtl="0">
              <a:buNone/>
            </a:pPr>
            <a:r>
              <a:rPr lang="en-US" b="1" dirty="0">
                <a:solidFill>
                  <a:srgbClr val="FF0000"/>
                </a:solidFill>
              </a:rPr>
              <a:t> Atrophic/absent</a:t>
            </a:r>
            <a:endParaRPr lang="ar-SA" b="1" dirty="0">
              <a:solidFill>
                <a:srgbClr val="FF0000"/>
              </a:solidFill>
            </a:endParaRPr>
          </a:p>
        </p:txBody>
      </p:sp>
      <p:sp>
        <p:nvSpPr>
          <p:cNvPr id="6" name="TextBox 5">
            <a:extLst>
              <a:ext uri="{FF2B5EF4-FFF2-40B4-BE49-F238E27FC236}">
                <a16:creationId xmlns:a16="http://schemas.microsoft.com/office/drawing/2014/main" id="{E7DEE055-8E6D-99C6-C729-D49433C65B4B}"/>
              </a:ext>
            </a:extLst>
          </p:cNvPr>
          <p:cNvSpPr txBox="1"/>
          <p:nvPr/>
        </p:nvSpPr>
        <p:spPr>
          <a:xfrm>
            <a:off x="971600" y="929600"/>
            <a:ext cx="4572000" cy="584775"/>
          </a:xfrm>
          <a:prstGeom prst="rect">
            <a:avLst/>
          </a:prstGeom>
          <a:noFill/>
        </p:spPr>
        <p:txBody>
          <a:bodyPr wrap="square">
            <a:spAutoFit/>
          </a:bodyPr>
          <a:lstStyle/>
          <a:p>
            <a:pPr algn="l" rtl="0"/>
            <a:r>
              <a:rPr lang="en-US" sz="3200" b="1" dirty="0">
                <a:solidFill>
                  <a:srgbClr val="FFC000"/>
                </a:solidFill>
              </a:rPr>
              <a:t>Classification</a:t>
            </a:r>
          </a:p>
        </p:txBody>
      </p:sp>
    </p:spTree>
    <p:extLst>
      <p:ext uri="{BB962C8B-B14F-4D97-AF65-F5344CB8AC3E}">
        <p14:creationId xmlns:p14="http://schemas.microsoft.com/office/powerpoint/2010/main" val="2072559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692696"/>
            <a:ext cx="8568952" cy="5544616"/>
          </a:xfrm>
        </p:spPr>
        <p:txBody>
          <a:bodyPr>
            <a:normAutofit/>
          </a:bodyPr>
          <a:lstStyle/>
          <a:p>
            <a:pPr algn="l" rtl="0"/>
            <a:r>
              <a:rPr lang="en-US" sz="4100" b="1" dirty="0">
                <a:solidFill>
                  <a:srgbClr val="FFC000"/>
                </a:solidFill>
              </a:rPr>
              <a:t>Classification</a:t>
            </a:r>
          </a:p>
          <a:p>
            <a:pPr marL="0" indent="0" algn="l" rtl="0">
              <a:buNone/>
            </a:pPr>
            <a:r>
              <a:rPr lang="en-US" dirty="0"/>
              <a:t>• </a:t>
            </a:r>
            <a:r>
              <a:rPr lang="en-US" b="1" dirty="0">
                <a:solidFill>
                  <a:srgbClr val="FF0000"/>
                </a:solidFill>
              </a:rPr>
              <a:t>Primary</a:t>
            </a:r>
            <a:r>
              <a:rPr lang="en-US" dirty="0"/>
              <a:t>: never been dry for more than a 6-month period</a:t>
            </a:r>
          </a:p>
          <a:p>
            <a:pPr marL="0" indent="0" algn="l" rtl="0">
              <a:buNone/>
            </a:pPr>
            <a:r>
              <a:rPr lang="en-US" dirty="0"/>
              <a:t>• </a:t>
            </a:r>
            <a:r>
              <a:rPr lang="en-US" b="1" dirty="0">
                <a:solidFill>
                  <a:srgbClr val="FF0000"/>
                </a:solidFill>
              </a:rPr>
              <a:t>Secondary</a:t>
            </a:r>
            <a:r>
              <a:rPr lang="en-US" dirty="0"/>
              <a:t>: re-emergence of bed wetting after a period of being dry for at least 6 months</a:t>
            </a:r>
          </a:p>
          <a:p>
            <a:pPr algn="l" rtl="0"/>
            <a:endParaRPr lang="en-US" b="1" dirty="0">
              <a:solidFill>
                <a:schemeClr val="tx2">
                  <a:lumMod val="75000"/>
                </a:schemeClr>
              </a:solidFill>
            </a:endParaRPr>
          </a:p>
          <a:p>
            <a:pPr algn="l" rtl="0"/>
            <a:r>
              <a:rPr lang="en-US" sz="4100" b="1" dirty="0">
                <a:solidFill>
                  <a:srgbClr val="FFC000"/>
                </a:solidFill>
              </a:rPr>
              <a:t>Etiology</a:t>
            </a:r>
          </a:p>
          <a:p>
            <a:pPr marL="0" indent="0" algn="l" rtl="0">
              <a:buNone/>
            </a:pPr>
            <a:r>
              <a:rPr lang="en-US" dirty="0"/>
              <a:t>• Familial</a:t>
            </a:r>
          </a:p>
          <a:p>
            <a:pPr marL="0" indent="0" algn="l" rtl="0">
              <a:buNone/>
            </a:pPr>
            <a:r>
              <a:rPr lang="en-US" dirty="0"/>
              <a:t>• Delay in functional bladder maturation</a:t>
            </a:r>
          </a:p>
          <a:p>
            <a:pPr marL="0" indent="0" algn="l" rtl="0">
              <a:buNone/>
            </a:pPr>
            <a:r>
              <a:rPr lang="en-US" dirty="0"/>
              <a:t>• Altered antidiuretic hormone </a:t>
            </a:r>
            <a:r>
              <a:rPr lang="en-US" dirty="0">
                <a:solidFill>
                  <a:srgbClr val="FF0000"/>
                </a:solidFill>
              </a:rPr>
              <a:t>(ADH</a:t>
            </a:r>
            <a:r>
              <a:rPr lang="en-US" dirty="0"/>
              <a:t>) secretion; abnormal    decrease in ADH levels at night causes increased urine production (nocturnal polyuria)</a:t>
            </a:r>
          </a:p>
          <a:p>
            <a:pPr marL="0" indent="0" algn="l" rtl="0">
              <a:buNone/>
            </a:pPr>
            <a:r>
              <a:rPr lang="en-US" dirty="0"/>
              <a:t>• Altered sleep/arousal mechanism</a:t>
            </a:r>
          </a:p>
          <a:p>
            <a:pPr marL="0" indent="0" algn="l" rtl="0">
              <a:buNone/>
            </a:pPr>
            <a:r>
              <a:rPr lang="en-US" dirty="0"/>
              <a:t>• Psychological factors</a:t>
            </a:r>
          </a:p>
          <a:p>
            <a:pPr marL="0" indent="0" algn="l" rtl="0">
              <a:buNone/>
            </a:pPr>
            <a:r>
              <a:rPr lang="en-US" dirty="0"/>
              <a:t>• UTI (1% of cases)</a:t>
            </a:r>
            <a:endParaRPr lang="ar-SA" dirty="0"/>
          </a:p>
        </p:txBody>
      </p:sp>
    </p:spTree>
    <p:extLst>
      <p:ext uri="{BB962C8B-B14F-4D97-AF65-F5344CB8AC3E}">
        <p14:creationId xmlns:p14="http://schemas.microsoft.com/office/powerpoint/2010/main" val="857020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a:solidFill>
                  <a:srgbClr val="002060"/>
                </a:solidFill>
              </a:rPr>
              <a:t>Evaluation</a:t>
            </a:r>
            <a:endParaRPr lang="ar-SA" b="1" dirty="0">
              <a:solidFill>
                <a:srgbClr val="002060"/>
              </a:solidFill>
            </a:endParaRPr>
          </a:p>
        </p:txBody>
      </p:sp>
      <p:sp>
        <p:nvSpPr>
          <p:cNvPr id="3" name="عنصر نائب للمحتوى 2"/>
          <p:cNvSpPr>
            <a:spLocks noGrp="1"/>
          </p:cNvSpPr>
          <p:nvPr>
            <p:ph idx="1"/>
          </p:nvPr>
        </p:nvSpPr>
        <p:spPr/>
        <p:txBody>
          <a:bodyPr>
            <a:normAutofit/>
          </a:bodyPr>
          <a:lstStyle/>
          <a:p>
            <a:pPr marL="0" indent="0" algn="l" rtl="0">
              <a:buNone/>
            </a:pPr>
            <a:endParaRPr lang="en-US" dirty="0"/>
          </a:p>
          <a:p>
            <a:pPr marL="0" indent="0" algn="l" rtl="0">
              <a:buNone/>
            </a:pPr>
            <a:r>
              <a:rPr lang="en-US" b="1" dirty="0">
                <a:solidFill>
                  <a:srgbClr val="FFC000"/>
                </a:solidFill>
              </a:rPr>
              <a:t>• History</a:t>
            </a:r>
            <a:r>
              <a:rPr lang="en-US" dirty="0"/>
              <a:t>: </a:t>
            </a:r>
            <a:r>
              <a:rPr lang="en-US" u="sng" dirty="0"/>
              <a:t>frequency</a:t>
            </a:r>
            <a:r>
              <a:rPr lang="en-US" dirty="0"/>
              <a:t> of episodes; daytime symptoms; new or recurrent; family history; UTIs; bowel problems; psychosocial history</a:t>
            </a:r>
          </a:p>
          <a:p>
            <a:pPr marL="0" indent="0" algn="l" rtl="0">
              <a:buNone/>
            </a:pPr>
            <a:endParaRPr lang="en-US" b="1" dirty="0">
              <a:solidFill>
                <a:srgbClr val="FF0000"/>
              </a:solidFill>
            </a:endParaRPr>
          </a:p>
          <a:p>
            <a:pPr marL="0" indent="0" algn="l" rtl="0">
              <a:buNone/>
            </a:pPr>
            <a:r>
              <a:rPr lang="en-US" b="1" dirty="0">
                <a:solidFill>
                  <a:srgbClr val="FFC000"/>
                </a:solidFill>
              </a:rPr>
              <a:t>• Examination</a:t>
            </a:r>
            <a:r>
              <a:rPr lang="en-US" dirty="0"/>
              <a:t>: exclude organic causes (neurological disease)</a:t>
            </a:r>
          </a:p>
          <a:p>
            <a:pPr marL="0" indent="0" algn="l" rtl="0">
              <a:buNone/>
            </a:pPr>
            <a:endParaRPr lang="en-US" b="1" dirty="0">
              <a:solidFill>
                <a:srgbClr val="FF0000"/>
              </a:solidFill>
            </a:endParaRPr>
          </a:p>
          <a:p>
            <a:pPr marL="0" indent="0" algn="l" rtl="0">
              <a:buNone/>
            </a:pPr>
            <a:r>
              <a:rPr lang="en-US" b="1" dirty="0">
                <a:solidFill>
                  <a:srgbClr val="FFC000"/>
                </a:solidFill>
              </a:rPr>
              <a:t>• Investigation</a:t>
            </a:r>
            <a:r>
              <a:rPr lang="en-US" dirty="0"/>
              <a:t>: urinalysis (infection, specific gravity is reduced in nocturnal polyuria, glucose, protein); voiding diary</a:t>
            </a:r>
            <a:endParaRPr lang="ar-SA" dirty="0"/>
          </a:p>
        </p:txBody>
      </p:sp>
    </p:spTree>
    <p:extLst>
      <p:ext uri="{BB962C8B-B14F-4D97-AF65-F5344CB8AC3E}">
        <p14:creationId xmlns:p14="http://schemas.microsoft.com/office/powerpoint/2010/main" val="2949964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221350"/>
            <a:ext cx="8534400" cy="758952"/>
          </a:xfrm>
        </p:spPr>
        <p:txBody>
          <a:bodyPr>
            <a:normAutofit fontScale="90000"/>
          </a:bodyPr>
          <a:lstStyle/>
          <a:p>
            <a:r>
              <a:rPr lang="en-US" dirty="0">
                <a:solidFill>
                  <a:srgbClr val="FFC000"/>
                </a:solidFill>
              </a:rPr>
              <a:t>Management</a:t>
            </a:r>
            <a:br>
              <a:rPr lang="en-US" dirty="0">
                <a:solidFill>
                  <a:srgbClr val="FFC000"/>
                </a:solidFill>
              </a:rPr>
            </a:br>
            <a:endParaRPr lang="ar-SA" dirty="0">
              <a:solidFill>
                <a:srgbClr val="FFC000"/>
              </a:solidFill>
            </a:endParaRPr>
          </a:p>
        </p:txBody>
      </p:sp>
      <p:sp>
        <p:nvSpPr>
          <p:cNvPr id="3" name="عنصر نائب للمحتوى 2"/>
          <p:cNvSpPr>
            <a:spLocks noGrp="1"/>
          </p:cNvSpPr>
          <p:nvPr>
            <p:ph idx="1"/>
          </p:nvPr>
        </p:nvSpPr>
        <p:spPr>
          <a:xfrm>
            <a:off x="556642" y="1268398"/>
            <a:ext cx="7886700" cy="2304618"/>
          </a:xfrm>
        </p:spPr>
        <p:txBody>
          <a:bodyPr/>
          <a:lstStyle/>
          <a:p>
            <a:pPr algn="l" rtl="0"/>
            <a:r>
              <a:rPr lang="en-US" sz="3200" dirty="0">
                <a:solidFill>
                  <a:srgbClr val="FFC000"/>
                </a:solidFill>
              </a:rPr>
              <a:t>Behavioral</a:t>
            </a:r>
          </a:p>
          <a:p>
            <a:pPr marL="0" indent="0" algn="l" rtl="0">
              <a:buNone/>
            </a:pPr>
            <a:r>
              <a:rPr lang="en-US" dirty="0"/>
              <a:t>Provide reassurance; bladder training; motivational techniques to </a:t>
            </a:r>
            <a:r>
              <a:rPr lang="en-US" dirty="0">
                <a:solidFill>
                  <a:srgbClr val="FF0000"/>
                </a:solidFill>
              </a:rPr>
              <a:t>improve the child’s self-esteem</a:t>
            </a:r>
            <a:r>
              <a:rPr lang="en-US" dirty="0"/>
              <a:t>; conditioning therapy (an alarm is connected to the child’s underwear, which is triggered with the first few drops of urine).</a:t>
            </a:r>
            <a:endParaRPr lang="ar-SA" dirty="0"/>
          </a:p>
        </p:txBody>
      </p:sp>
      <p:pic>
        <p:nvPicPr>
          <p:cNvPr id="10" name="Picture 9">
            <a:extLst>
              <a:ext uri="{FF2B5EF4-FFF2-40B4-BE49-F238E27FC236}">
                <a16:creationId xmlns:a16="http://schemas.microsoft.com/office/drawing/2014/main" id="{548BC6C8-3796-7B1F-D69E-BAE9188044FF}"/>
              </a:ext>
            </a:extLst>
          </p:cNvPr>
          <p:cNvPicPr>
            <a:picLocks noChangeAspect="1"/>
          </p:cNvPicPr>
          <p:nvPr/>
        </p:nvPicPr>
        <p:blipFill>
          <a:blip r:embed="rId2"/>
          <a:stretch>
            <a:fillRect/>
          </a:stretch>
        </p:blipFill>
        <p:spPr>
          <a:xfrm>
            <a:off x="5265506" y="2724899"/>
            <a:ext cx="2834886" cy="3023878"/>
          </a:xfrm>
          <a:prstGeom prst="rect">
            <a:avLst/>
          </a:prstGeom>
        </p:spPr>
      </p:pic>
      <p:pic>
        <p:nvPicPr>
          <p:cNvPr id="15" name="Picture 14">
            <a:extLst>
              <a:ext uri="{FF2B5EF4-FFF2-40B4-BE49-F238E27FC236}">
                <a16:creationId xmlns:a16="http://schemas.microsoft.com/office/drawing/2014/main" id="{E5E1BE6E-3E9E-4FE0-003F-5D089B3C69E4}"/>
              </a:ext>
            </a:extLst>
          </p:cNvPr>
          <p:cNvPicPr>
            <a:picLocks noChangeAspect="1"/>
          </p:cNvPicPr>
          <p:nvPr/>
        </p:nvPicPr>
        <p:blipFill>
          <a:blip r:embed="rId3"/>
          <a:stretch>
            <a:fillRect/>
          </a:stretch>
        </p:blipFill>
        <p:spPr>
          <a:xfrm>
            <a:off x="1043260" y="3255297"/>
            <a:ext cx="3456732" cy="2493480"/>
          </a:xfrm>
          <a:prstGeom prst="rect">
            <a:avLst/>
          </a:prstGeom>
        </p:spPr>
      </p:pic>
    </p:spTree>
    <p:extLst>
      <p:ext uri="{BB962C8B-B14F-4D97-AF65-F5344CB8AC3E}">
        <p14:creationId xmlns:p14="http://schemas.microsoft.com/office/powerpoint/2010/main" val="4144234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74136" y="1825625"/>
            <a:ext cx="5795727"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413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413792" y="4365104"/>
            <a:ext cx="7239000" cy="1143000"/>
          </a:xfrm>
        </p:spPr>
        <p:txBody>
          <a:bodyPr>
            <a:normAutofit/>
          </a:bodyPr>
          <a:lstStyle/>
          <a:p>
            <a:pPr marL="457200" indent="-457200" algn="l">
              <a:buFont typeface="Arial" pitchFamily="34" charset="0"/>
              <a:buChar char="•"/>
            </a:pPr>
            <a:r>
              <a:rPr lang="en-US" b="1" dirty="0">
                <a:solidFill>
                  <a:srgbClr val="FFC000"/>
                </a:solidFill>
              </a:rPr>
              <a:t>Prognosis</a:t>
            </a:r>
            <a:br>
              <a:rPr lang="en-US" b="1" dirty="0">
                <a:solidFill>
                  <a:srgbClr val="FFC000"/>
                </a:solidFill>
              </a:rPr>
            </a:br>
            <a:endParaRPr lang="ar-SA" b="1" dirty="0">
              <a:solidFill>
                <a:srgbClr val="FFC000"/>
              </a:solidFill>
            </a:endParaRPr>
          </a:p>
        </p:txBody>
      </p:sp>
      <p:sp>
        <p:nvSpPr>
          <p:cNvPr id="3" name="عنصر نائب للمحتوى 2"/>
          <p:cNvSpPr>
            <a:spLocks noGrp="1"/>
          </p:cNvSpPr>
          <p:nvPr>
            <p:ph idx="1"/>
          </p:nvPr>
        </p:nvSpPr>
        <p:spPr>
          <a:xfrm>
            <a:off x="404238" y="1412776"/>
            <a:ext cx="8344225" cy="2880320"/>
          </a:xfrm>
        </p:spPr>
        <p:txBody>
          <a:bodyPr>
            <a:normAutofit/>
          </a:bodyPr>
          <a:lstStyle/>
          <a:p>
            <a:pPr algn="l" rtl="0"/>
            <a:r>
              <a:rPr lang="en-US" sz="3200" b="1" dirty="0">
                <a:solidFill>
                  <a:srgbClr val="FFC000"/>
                </a:solidFill>
              </a:rPr>
              <a:t>Pharmacological</a:t>
            </a:r>
          </a:p>
          <a:p>
            <a:pPr marL="0" indent="0" algn="l" rtl="0">
              <a:buNone/>
            </a:pPr>
            <a:r>
              <a:rPr lang="en-US" dirty="0"/>
              <a:t>• Imipramine—a tricyclic antidepressant with </a:t>
            </a:r>
            <a:r>
              <a:rPr lang="en-US" dirty="0" err="1"/>
              <a:t>anticholinergic,antispasmodic</a:t>
            </a:r>
            <a:r>
              <a:rPr lang="en-US" dirty="0"/>
              <a:t> properties.</a:t>
            </a:r>
          </a:p>
          <a:p>
            <a:pPr algn="l" rtl="0"/>
            <a:r>
              <a:rPr lang="en-US" dirty="0"/>
              <a:t>• DDAVP or </a:t>
            </a:r>
            <a:r>
              <a:rPr lang="en-US" dirty="0" err="1"/>
              <a:t>desmopressin</a:t>
            </a:r>
            <a:r>
              <a:rPr lang="en-US" dirty="0"/>
              <a:t> (synthetic analogue of ADH) given </a:t>
            </a:r>
            <a:r>
              <a:rPr lang="en-US" dirty="0" err="1"/>
              <a:t>intranasally</a:t>
            </a:r>
            <a:r>
              <a:rPr lang="en-US" dirty="0"/>
              <a:t> or orally</a:t>
            </a:r>
            <a:endParaRPr lang="ar-SA" dirty="0"/>
          </a:p>
        </p:txBody>
      </p:sp>
      <p:sp>
        <p:nvSpPr>
          <p:cNvPr id="5" name="عنصر نائب للمحتوى 2"/>
          <p:cNvSpPr txBox="1">
            <a:spLocks/>
          </p:cNvSpPr>
          <p:nvPr/>
        </p:nvSpPr>
        <p:spPr>
          <a:xfrm>
            <a:off x="413792" y="5373216"/>
            <a:ext cx="8406680" cy="2378664"/>
          </a:xfrm>
          <a:prstGeom prst="rect">
            <a:avLst/>
          </a:prstGeom>
        </p:spPr>
        <p:txBody>
          <a:bodyPr vert="horz">
            <a:normAutofit/>
          </a:bodyPr>
          <a:lst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l" rtl="0"/>
            <a:r>
              <a:rPr lang="en-US" dirty="0"/>
              <a:t>15% of patients have spontaneous resolution of symptoms per year.</a:t>
            </a:r>
            <a:endParaRPr lang="ar-SA" dirty="0"/>
          </a:p>
        </p:txBody>
      </p:sp>
    </p:spTree>
    <p:extLst>
      <p:ext uri="{BB962C8B-B14F-4D97-AF65-F5344CB8AC3E}">
        <p14:creationId xmlns:p14="http://schemas.microsoft.com/office/powerpoint/2010/main" val="545520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655676" y="242608"/>
            <a:ext cx="5832648" cy="1143000"/>
          </a:xfrm>
        </p:spPr>
        <p:txBody>
          <a:bodyPr>
            <a:normAutofit/>
          </a:bodyPr>
          <a:lstStyle/>
          <a:p>
            <a:pPr algn="ctr"/>
            <a:r>
              <a:rPr lang="en-US" dirty="0">
                <a:solidFill>
                  <a:srgbClr val="002060"/>
                </a:solidFill>
                <a:latin typeface="Comic Sans MS" pitchFamily="66" charset="0"/>
              </a:rPr>
              <a:t>Posterior urethral valves</a:t>
            </a:r>
            <a:br>
              <a:rPr lang="en-US" dirty="0">
                <a:solidFill>
                  <a:srgbClr val="002060"/>
                </a:solidFill>
                <a:latin typeface="Comic Sans MS" pitchFamily="66" charset="0"/>
              </a:rPr>
            </a:br>
            <a:r>
              <a:rPr lang="en-US" dirty="0">
                <a:solidFill>
                  <a:srgbClr val="002060"/>
                </a:solidFill>
                <a:latin typeface="Comic Sans MS" pitchFamily="66" charset="0"/>
              </a:rPr>
              <a:t>(PUV)</a:t>
            </a:r>
            <a:endParaRPr lang="ar-JO" dirty="0">
              <a:solidFill>
                <a:srgbClr val="002060"/>
              </a:solidFill>
              <a:latin typeface="Comic Sans MS" pitchFamily="66" charset="0"/>
            </a:endParaRPr>
          </a:p>
        </p:txBody>
      </p:sp>
      <p:sp>
        <p:nvSpPr>
          <p:cNvPr id="4" name="مستطيل 3"/>
          <p:cNvSpPr/>
          <p:nvPr/>
        </p:nvSpPr>
        <p:spPr>
          <a:xfrm>
            <a:off x="759566" y="1556792"/>
            <a:ext cx="7527210" cy="1631216"/>
          </a:xfrm>
          <a:prstGeom prst="rect">
            <a:avLst/>
          </a:prstGeom>
        </p:spPr>
        <p:txBody>
          <a:bodyPr wrap="square">
            <a:spAutoFit/>
          </a:bodyPr>
          <a:lstStyle/>
          <a:p>
            <a:pPr algn="l"/>
            <a:r>
              <a:rPr lang="en-US" sz="2800" b="1" dirty="0">
                <a:solidFill>
                  <a:srgbClr val="FF0000"/>
                </a:solidFill>
              </a:rPr>
              <a:t>Definition</a:t>
            </a:r>
          </a:p>
          <a:p>
            <a:pPr algn="l"/>
            <a:r>
              <a:rPr lang="en-US" sz="2400" dirty="0"/>
              <a:t>Posterior urethral valves (PUV) are abnormal congenital mucosal fold in the prostatic (posterior) urethra causing lower urinary tract obstruction. Incidence 1in5000 male.</a:t>
            </a:r>
          </a:p>
        </p:txBody>
      </p:sp>
      <p:sp>
        <p:nvSpPr>
          <p:cNvPr id="8" name="مربع نص 7"/>
          <p:cNvSpPr txBox="1"/>
          <p:nvPr/>
        </p:nvSpPr>
        <p:spPr>
          <a:xfrm>
            <a:off x="759566" y="4149080"/>
            <a:ext cx="6981926" cy="2308324"/>
          </a:xfrm>
          <a:prstGeom prst="rect">
            <a:avLst/>
          </a:prstGeom>
          <a:noFill/>
        </p:spPr>
        <p:txBody>
          <a:bodyPr wrap="square" rtlCol="0">
            <a:spAutoFit/>
          </a:bodyPr>
          <a:lstStyle/>
          <a:p>
            <a:pPr algn="l"/>
            <a:r>
              <a:rPr lang="en-US" sz="2400" dirty="0"/>
              <a:t>Normal male urethra has small, paired lateral folds (</a:t>
            </a:r>
            <a:r>
              <a:rPr lang="en-US" sz="2400" dirty="0">
                <a:solidFill>
                  <a:srgbClr val="FF0000"/>
                </a:solidFill>
              </a:rPr>
              <a:t>plicae  </a:t>
            </a:r>
            <a:r>
              <a:rPr lang="en-US" sz="2400" dirty="0" err="1">
                <a:solidFill>
                  <a:srgbClr val="FF0000"/>
                </a:solidFill>
              </a:rPr>
              <a:t>colliculi</a:t>
            </a:r>
            <a:r>
              <a:rPr lang="en-US" sz="2400" dirty="0"/>
              <a:t>) found between the lateral, distal edge of verumontanum and lateral urethral wall.</a:t>
            </a:r>
          </a:p>
          <a:p>
            <a:pPr algn="l"/>
            <a:r>
              <a:rPr lang="en-US" sz="2400" dirty="0"/>
              <a:t>PUVs probably represent a congenital overgrowth of these folds from abnormal insertion of Wolffian ducts into the posterior urethra during fetal development.</a:t>
            </a:r>
          </a:p>
        </p:txBody>
      </p:sp>
      <p:sp>
        <p:nvSpPr>
          <p:cNvPr id="10" name="مربع نص 9"/>
          <p:cNvSpPr txBox="1"/>
          <p:nvPr/>
        </p:nvSpPr>
        <p:spPr>
          <a:xfrm>
            <a:off x="759566" y="3483495"/>
            <a:ext cx="2000264" cy="523220"/>
          </a:xfrm>
          <a:prstGeom prst="rect">
            <a:avLst/>
          </a:prstGeom>
          <a:noFill/>
        </p:spPr>
        <p:txBody>
          <a:bodyPr wrap="square" rtlCol="0">
            <a:spAutoFit/>
          </a:bodyPr>
          <a:lstStyle/>
          <a:p>
            <a:pPr algn="l"/>
            <a:r>
              <a:rPr lang="en-US" sz="2800" dirty="0">
                <a:solidFill>
                  <a:srgbClr val="FF0000"/>
                </a:solidFill>
              </a:rPr>
              <a:t>Cause: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 y="2450"/>
            <a:ext cx="9143289" cy="685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033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527048"/>
            <a:ext cx="8503920" cy="5330952"/>
          </a:xfrm>
        </p:spPr>
        <p:txBody>
          <a:bodyPr>
            <a:normAutofit/>
          </a:bodyPr>
          <a:lstStyle/>
          <a:p>
            <a:r>
              <a:rPr lang="en-GB" dirty="0"/>
              <a:t>The </a:t>
            </a:r>
            <a:r>
              <a:rPr lang="en-GB" i="1" dirty="0" err="1">
                <a:hlinkClick r:id="rId3" tooltip="Verumontanum"/>
              </a:rPr>
              <a:t>verumontanum</a:t>
            </a:r>
            <a:r>
              <a:rPr lang="en-GB" dirty="0"/>
              <a:t>, or mountain ridge, is a distinctive landmark in the </a:t>
            </a:r>
            <a:r>
              <a:rPr lang="en-GB" dirty="0">
                <a:hlinkClick r:id="rId4" tooltip="Prostate"/>
              </a:rPr>
              <a:t>prostatic</a:t>
            </a:r>
            <a:r>
              <a:rPr lang="en-GB" dirty="0"/>
              <a:t> urethra, important in the systemic division of posterior valve disorders: </a:t>
            </a:r>
          </a:p>
          <a:p>
            <a:pPr marL="514350" indent="-514350">
              <a:buFont typeface="+mj-lt"/>
              <a:buAutoNum type="arabicPeriod"/>
            </a:pPr>
            <a:r>
              <a:rPr lang="en-GB" dirty="0"/>
              <a:t>Type I - Most common type; due to anterior fusing of the </a:t>
            </a:r>
            <a:r>
              <a:rPr lang="en-GB" i="1" dirty="0" err="1"/>
              <a:t>plicae</a:t>
            </a:r>
            <a:r>
              <a:rPr lang="en-GB" i="1" dirty="0"/>
              <a:t> </a:t>
            </a:r>
            <a:r>
              <a:rPr lang="en-GB" i="1" dirty="0" err="1"/>
              <a:t>colliculi</a:t>
            </a:r>
            <a:r>
              <a:rPr lang="en-GB" dirty="0"/>
              <a:t>, mucosal fins extending from the bottom of the </a:t>
            </a:r>
            <a:r>
              <a:rPr lang="en-GB" dirty="0" err="1"/>
              <a:t>verumontanum</a:t>
            </a:r>
            <a:r>
              <a:rPr lang="en-GB" dirty="0"/>
              <a:t> distally along the prostatic and membranous urethra</a:t>
            </a:r>
          </a:p>
          <a:p>
            <a:pPr marL="514350" indent="-514350">
              <a:buFont typeface="+mj-lt"/>
              <a:buAutoNum type="arabicPeriod"/>
            </a:pPr>
            <a:r>
              <a:rPr lang="en-GB" dirty="0"/>
              <a:t>Type II - Least common variant; vertical or longitudinal folds between the </a:t>
            </a:r>
            <a:r>
              <a:rPr lang="en-GB" dirty="0" err="1"/>
              <a:t>verumontanum</a:t>
            </a:r>
            <a:r>
              <a:rPr lang="en-GB" dirty="0"/>
              <a:t> and proximal prostatic urethra and bladder neck</a:t>
            </a:r>
          </a:p>
          <a:p>
            <a:pPr marL="514350" indent="-514350">
              <a:buFont typeface="+mj-lt"/>
              <a:buAutoNum type="arabicPeriod"/>
            </a:pPr>
            <a:r>
              <a:rPr lang="en-GB" dirty="0"/>
              <a:t>Type III - Less common variant; a disc of tissue distal to </a:t>
            </a:r>
            <a:r>
              <a:rPr lang="en-GB" dirty="0" err="1"/>
              <a:t>verumontanum</a:t>
            </a:r>
            <a:r>
              <a:rPr lang="en-GB" dirty="0"/>
              <a:t>, also theorized to be a developmental anomaly of congenital urogenital remnants in the bulbar urethra</a:t>
            </a:r>
          </a:p>
        </p:txBody>
      </p:sp>
    </p:spTree>
    <p:extLst>
      <p:ext uri="{BB962C8B-B14F-4D97-AF65-F5344CB8AC3E}">
        <p14:creationId xmlns:p14="http://schemas.microsoft.com/office/powerpoint/2010/main" val="796165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95536" y="0"/>
            <a:ext cx="7467600" cy="1143000"/>
          </a:xfrm>
        </p:spPr>
        <p:txBody>
          <a:bodyPr/>
          <a:lstStyle/>
          <a:p>
            <a:r>
              <a:rPr lang="en-US" dirty="0">
                <a:solidFill>
                  <a:srgbClr val="FFC000"/>
                </a:solidFill>
                <a:latin typeface="Comic Sans MS" pitchFamily="66" charset="0"/>
              </a:rPr>
              <a:t>Presentation</a:t>
            </a:r>
            <a:endParaRPr lang="ar-JO" dirty="0">
              <a:solidFill>
                <a:srgbClr val="FFC000"/>
              </a:solidFill>
              <a:latin typeface="Comic Sans MS" pitchFamily="66" charset="0"/>
            </a:endParaRPr>
          </a:p>
        </p:txBody>
      </p:sp>
      <p:sp>
        <p:nvSpPr>
          <p:cNvPr id="3" name="Content Placeholder 2"/>
          <p:cNvSpPr>
            <a:spLocks noGrp="1"/>
          </p:cNvSpPr>
          <p:nvPr>
            <p:ph idx="1"/>
          </p:nvPr>
        </p:nvSpPr>
        <p:spPr>
          <a:xfrm>
            <a:off x="611560" y="1143000"/>
            <a:ext cx="7848872" cy="5598368"/>
          </a:xfrm>
        </p:spPr>
        <p:txBody>
          <a:bodyPr rtlCol="0">
            <a:noAutofit/>
          </a:bodyPr>
          <a:lstStyle/>
          <a:p>
            <a:pPr algn="l">
              <a:buNone/>
            </a:pPr>
            <a:r>
              <a:rPr lang="en-US" sz="2000" b="1" i="1" u="sng" dirty="0">
                <a:solidFill>
                  <a:srgbClr val="FF0000"/>
                </a:solidFill>
              </a:rPr>
              <a:t>Prenatal US features</a:t>
            </a:r>
          </a:p>
          <a:p>
            <a:pPr algn="l">
              <a:buNone/>
            </a:pPr>
            <a:r>
              <a:rPr lang="en-US" sz="2000" dirty="0"/>
              <a:t>These include </a:t>
            </a:r>
            <a:r>
              <a:rPr lang="en-US" sz="2000" dirty="0">
                <a:solidFill>
                  <a:srgbClr val="FF0000"/>
                </a:solidFill>
              </a:rPr>
              <a:t>bilateral </a:t>
            </a:r>
            <a:r>
              <a:rPr lang="en-US" sz="2000" dirty="0" err="1">
                <a:solidFill>
                  <a:srgbClr val="FF0000"/>
                </a:solidFill>
              </a:rPr>
              <a:t>hydroureteronephrosis</a:t>
            </a:r>
            <a:r>
              <a:rPr lang="en-US" sz="2000" dirty="0"/>
              <a:t>, dilated bladder with elongated  </a:t>
            </a:r>
            <a:r>
              <a:rPr lang="en-US" sz="2000" dirty="0" err="1"/>
              <a:t>ectatic</a:t>
            </a:r>
            <a:r>
              <a:rPr lang="en-US" sz="2000" dirty="0"/>
              <a:t> posterior urethra, thick-walled bladder, </a:t>
            </a:r>
            <a:r>
              <a:rPr lang="en-US" sz="2000" dirty="0" err="1"/>
              <a:t>oligohydramnios</a:t>
            </a:r>
            <a:r>
              <a:rPr lang="en-US" sz="2000" dirty="0"/>
              <a:t> (reduced amniotic fluid), and renal dysplasia.</a:t>
            </a:r>
          </a:p>
          <a:p>
            <a:pPr algn="l">
              <a:buNone/>
            </a:pPr>
            <a:r>
              <a:rPr lang="en-US" sz="2000" dirty="0"/>
              <a:t>Early features are associated with poor prognosis.</a:t>
            </a:r>
          </a:p>
          <a:p>
            <a:pPr algn="l">
              <a:buNone/>
            </a:pPr>
            <a:r>
              <a:rPr lang="en-US" sz="2000" b="1" i="1" u="sng" dirty="0">
                <a:solidFill>
                  <a:srgbClr val="FF0000"/>
                </a:solidFill>
              </a:rPr>
              <a:t>Newborn and infants</a:t>
            </a:r>
          </a:p>
          <a:p>
            <a:pPr algn="l">
              <a:buNone/>
            </a:pPr>
            <a:r>
              <a:rPr lang="en-US" sz="2000" dirty="0"/>
              <a:t>These children have respiratory distress (secondary to pulmonary hypoplasia),</a:t>
            </a:r>
          </a:p>
          <a:p>
            <a:pPr algn="l">
              <a:buNone/>
            </a:pPr>
            <a:r>
              <a:rPr lang="en-US" sz="2000" dirty="0"/>
              <a:t>palpable abdominal mass (</a:t>
            </a:r>
            <a:r>
              <a:rPr lang="en-US" sz="2000" dirty="0" err="1"/>
              <a:t>hydronephrotic</a:t>
            </a:r>
            <a:r>
              <a:rPr lang="en-US" sz="2000" dirty="0"/>
              <a:t> kidney or distended</a:t>
            </a:r>
          </a:p>
          <a:p>
            <a:pPr algn="l">
              <a:buNone/>
            </a:pPr>
            <a:r>
              <a:rPr lang="en-US" sz="2000" dirty="0"/>
              <a:t>bladder), ascites, UTI, electrolyte abnormalities, and failure to thrive.</a:t>
            </a:r>
          </a:p>
          <a:p>
            <a:pPr algn="l">
              <a:buNone/>
            </a:pPr>
            <a:r>
              <a:rPr lang="en-US" sz="2000" b="1" u="sng" dirty="0">
                <a:solidFill>
                  <a:srgbClr val="FF0000"/>
                </a:solidFill>
              </a:rPr>
              <a:t>Older children</a:t>
            </a:r>
          </a:p>
          <a:p>
            <a:pPr algn="l">
              <a:buNone/>
            </a:pPr>
            <a:r>
              <a:rPr lang="en-US" sz="2000" dirty="0"/>
              <a:t>Milder cases may present later with recurrent UTI, poor urinary stream,</a:t>
            </a:r>
          </a:p>
          <a:p>
            <a:pPr algn="l">
              <a:buNone/>
            </a:pPr>
            <a:r>
              <a:rPr lang="en-US" sz="2000" dirty="0"/>
              <a:t>incomplete bladder emptying, poor growth, and incontinence. There  is a risk of </a:t>
            </a:r>
            <a:r>
              <a:rPr lang="en-US" sz="2000" dirty="0">
                <a:solidFill>
                  <a:srgbClr val="FF0000"/>
                </a:solidFill>
              </a:rPr>
              <a:t>renal failure</a:t>
            </a:r>
            <a:r>
              <a:rPr lang="en-US" sz="2000" dirty="0"/>
              <a:t>, </a:t>
            </a:r>
            <a:r>
              <a:rPr lang="en-US" sz="2000" dirty="0" err="1">
                <a:solidFill>
                  <a:srgbClr val="FF0000"/>
                </a:solidFill>
              </a:rPr>
              <a:t>vesicoureteric</a:t>
            </a:r>
            <a:r>
              <a:rPr lang="en-US" sz="2000" dirty="0">
                <a:solidFill>
                  <a:srgbClr val="FF0000"/>
                </a:solidFill>
              </a:rPr>
              <a:t> reflux</a:t>
            </a:r>
            <a:r>
              <a:rPr lang="en-US" sz="2000" dirty="0"/>
              <a:t>, and </a:t>
            </a:r>
            <a:r>
              <a:rPr lang="en-US" sz="2000" dirty="0">
                <a:solidFill>
                  <a:srgbClr val="FF0000"/>
                </a:solidFill>
              </a:rPr>
              <a:t>voiding dysfunction </a:t>
            </a:r>
          </a:p>
          <a:p>
            <a:pPr algn="l">
              <a:buNone/>
            </a:pPr>
            <a:r>
              <a:rPr lang="en-US" sz="2000" dirty="0"/>
              <a:t>(overactive or underactive bladder), also described as </a:t>
            </a:r>
            <a:r>
              <a:rPr lang="en-US" sz="2000" dirty="0">
                <a:solidFill>
                  <a:srgbClr val="FF0000"/>
                </a:solidFill>
              </a:rPr>
              <a:t>valve bladder syndrome</a:t>
            </a:r>
            <a:r>
              <a:rPr lang="en-US" sz="2000" dirty="0"/>
              <a:t>. </a:t>
            </a:r>
            <a:endParaRPr lang="en-US" sz="2000" b="1" u="sng" dirty="0">
              <a:latin typeface="Comic Sans MS" pitchFamily="66"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03224"/>
            <a:ext cx="8229600" cy="995807"/>
          </a:xfrm>
        </p:spPr>
        <p:txBody>
          <a:bodyPr/>
          <a:lstStyle/>
          <a:p>
            <a:pPr marL="484632" indent="0" eaLnBrk="1" fontAlgn="auto" hangingPunct="1">
              <a:spcAft>
                <a:spcPts val="0"/>
              </a:spcAft>
              <a:defRPr/>
            </a:pPr>
            <a:r>
              <a:rPr lang="en-US" dirty="0">
                <a:solidFill>
                  <a:srgbClr val="FFC000"/>
                </a:solidFill>
                <a:latin typeface="Comic Sans MS" pitchFamily="66" charset="0"/>
                <a:cs typeface="Times New Roman" pitchFamily="18" charset="0"/>
              </a:rPr>
              <a:t>Investigation</a:t>
            </a:r>
          </a:p>
        </p:txBody>
      </p:sp>
      <p:sp>
        <p:nvSpPr>
          <p:cNvPr id="5" name="Content Placeholder 2"/>
          <p:cNvSpPr>
            <a:spLocks noGrp="1"/>
          </p:cNvSpPr>
          <p:nvPr>
            <p:ph idx="1"/>
          </p:nvPr>
        </p:nvSpPr>
        <p:spPr>
          <a:xfrm>
            <a:off x="457200" y="1962986"/>
            <a:ext cx="8229600" cy="4572000"/>
          </a:xfrm>
        </p:spPr>
        <p:txBody>
          <a:bodyPr>
            <a:normAutofit/>
          </a:bodyPr>
          <a:lstStyle/>
          <a:p>
            <a:pPr algn="l">
              <a:buNone/>
            </a:pPr>
            <a:r>
              <a:rPr lang="en-US" b="1" dirty="0"/>
              <a:t>Investigation</a:t>
            </a:r>
          </a:p>
          <a:p>
            <a:pPr algn="l">
              <a:buNone/>
            </a:pPr>
            <a:r>
              <a:rPr lang="en-US" dirty="0"/>
              <a:t>• Ultrasound scan of kidneys and bladder. </a:t>
            </a:r>
          </a:p>
          <a:p>
            <a:pPr algn="l">
              <a:buNone/>
            </a:pPr>
            <a:r>
              <a:rPr lang="en-US" dirty="0"/>
              <a:t>• VCUG shows distended and elongated posterior urethra, partially filled anterior urethra, bladder neck hypertrophy; </a:t>
            </a:r>
            <a:r>
              <a:rPr lang="en-US" dirty="0">
                <a:solidFill>
                  <a:srgbClr val="FF0000"/>
                </a:solidFill>
              </a:rPr>
              <a:t>GOLD STANDARD </a:t>
            </a:r>
            <a:r>
              <a:rPr lang="en-US" dirty="0"/>
              <a:t>FOR DIAGNOSING PUV.</a:t>
            </a:r>
          </a:p>
          <a:p>
            <a:pPr algn="l">
              <a:buNone/>
            </a:pPr>
            <a:r>
              <a:rPr lang="fr-FR" dirty="0"/>
              <a:t>• Isotope </a:t>
            </a:r>
            <a:r>
              <a:rPr lang="fr-FR" dirty="0" err="1"/>
              <a:t>renal</a:t>
            </a:r>
            <a:r>
              <a:rPr lang="fr-FR" dirty="0"/>
              <a:t> scan (MAG-3, DMSA) ……… </a:t>
            </a:r>
            <a:r>
              <a:rPr lang="fr-FR" dirty="0" err="1"/>
              <a:t>renal</a:t>
            </a:r>
            <a:r>
              <a:rPr lang="fr-FR" dirty="0"/>
              <a:t> </a:t>
            </a:r>
            <a:r>
              <a:rPr lang="fr-FR" dirty="0" err="1"/>
              <a:t>function</a:t>
            </a:r>
            <a:r>
              <a:rPr lang="fr-FR" dirty="0"/>
              <a:t>.</a:t>
            </a:r>
          </a:p>
          <a:p>
            <a:pPr algn="l">
              <a:buNone/>
            </a:pPr>
            <a:r>
              <a:rPr lang="en-US" dirty="0"/>
              <a:t>• Video urodynamics allows diagnosis of associated voiding dysfunction, urethra,  bladder neck</a:t>
            </a:r>
            <a:endParaRPr lang="en-US" dirty="0">
              <a:latin typeface="Comic Sans MS" pitchFamily="66"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33896" y="2215011"/>
            <a:ext cx="3676207" cy="357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277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descr="Capture.PNG"/>
          <p:cNvPicPr>
            <a:picLocks noGrp="1" noChangeAspect="1"/>
          </p:cNvPicPr>
          <p:nvPr>
            <p:ph idx="1"/>
          </p:nvPr>
        </p:nvPicPr>
        <p:blipFill>
          <a:blip r:embed="rId3"/>
          <a:stretch>
            <a:fillRect/>
          </a:stretch>
        </p:blipFill>
        <p:spPr>
          <a:xfrm>
            <a:off x="4283968" y="0"/>
            <a:ext cx="4860032" cy="6858000"/>
          </a:xfr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839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692696"/>
            <a:ext cx="7772400" cy="857256"/>
          </a:xfrm>
        </p:spPr>
        <p:txBody>
          <a:bodyPr/>
          <a:lstStyle/>
          <a:p>
            <a:pPr algn="l"/>
            <a:r>
              <a:rPr lang="en-US" dirty="0">
                <a:solidFill>
                  <a:srgbClr val="FFC000"/>
                </a:solidFill>
              </a:rPr>
              <a:t>Treatment:</a:t>
            </a:r>
          </a:p>
        </p:txBody>
      </p:sp>
      <p:sp>
        <p:nvSpPr>
          <p:cNvPr id="3" name="عنوان فرعي 2"/>
          <p:cNvSpPr>
            <a:spLocks noGrp="1"/>
          </p:cNvSpPr>
          <p:nvPr>
            <p:ph type="subTitle" idx="1"/>
          </p:nvPr>
        </p:nvSpPr>
        <p:spPr>
          <a:xfrm>
            <a:off x="251520" y="1772816"/>
            <a:ext cx="8640960" cy="4222822"/>
          </a:xfrm>
        </p:spPr>
        <p:txBody>
          <a:bodyPr>
            <a:normAutofit/>
          </a:bodyPr>
          <a:lstStyle/>
          <a:p>
            <a:pPr marL="171450" indent="-171450" algn="l"/>
            <a:r>
              <a:rPr lang="en-US" sz="2100" dirty="0"/>
              <a:t>Commence prophylactic antibiotics immediately, check serum .electrolytes drain the bladder with a pediatric feeding tube. If there is improvement, cystoscopy and transurethral ablation of valve (cuts at 5 and 7 o’clock with </a:t>
            </a:r>
            <a:r>
              <a:rPr lang="en-US" sz="2100" dirty="0" err="1"/>
              <a:t>electrocautery</a:t>
            </a:r>
            <a:r>
              <a:rPr lang="en-US" sz="2100" dirty="0"/>
              <a:t>) is recommended (complications include urethral strictures).</a:t>
            </a:r>
          </a:p>
          <a:p>
            <a:pPr marL="171450" indent="-171450" algn="l"/>
            <a:r>
              <a:rPr lang="en-US" sz="2100" dirty="0"/>
              <a:t>If upper tracts remain dilated with raised </a:t>
            </a:r>
            <a:r>
              <a:rPr lang="en-US" sz="2100" dirty="0" err="1"/>
              <a:t>creatinine</a:t>
            </a:r>
            <a:r>
              <a:rPr lang="en-US" sz="2100" dirty="0"/>
              <a:t> after bladder drainage, a temporary cutaneous </a:t>
            </a:r>
            <a:r>
              <a:rPr lang="en-US" sz="2100" dirty="0" err="1"/>
              <a:t>vesicostomy</a:t>
            </a:r>
            <a:r>
              <a:rPr lang="en-US" sz="2100" dirty="0"/>
              <a:t> is indicated (communicating stoma between the bladder dome and </a:t>
            </a:r>
            <a:r>
              <a:rPr lang="en-US" sz="2100" dirty="0" err="1"/>
              <a:t>suprapubic</a:t>
            </a:r>
            <a:r>
              <a:rPr lang="en-US" sz="2100" dirty="0"/>
              <a:t> abdominal wall, allowing free drainage of urine). An alternative is </a:t>
            </a:r>
            <a:r>
              <a:rPr lang="en-US" sz="2100" dirty="0" err="1"/>
              <a:t>ureterostomy</a:t>
            </a:r>
            <a:r>
              <a:rPr lang="en-US" sz="2100" dirty="0"/>
              <a:t> drainage. Valve ablation is performed at a later stage.</a:t>
            </a:r>
          </a:p>
          <a:p>
            <a:endParaRPr lang="en-US"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وان 1"/>
          <p:cNvSpPr>
            <a:spLocks noGrp="1"/>
          </p:cNvSpPr>
          <p:nvPr>
            <p:ph type="title"/>
          </p:nvPr>
        </p:nvSpPr>
        <p:spPr/>
        <p:txBody>
          <a:bodyPr>
            <a:normAutofit/>
          </a:bodyPr>
          <a:lstStyle/>
          <a:p>
            <a:pPr rtl="0"/>
            <a:r>
              <a:rPr lang="en-US" b="1" dirty="0" err="1">
                <a:solidFill>
                  <a:srgbClr val="FFC000"/>
                </a:solidFill>
                <a:latin typeface="Comic Sans MS" pitchFamily="66" charset="0"/>
              </a:rPr>
              <a:t>Extrophy</a:t>
            </a:r>
            <a:r>
              <a:rPr lang="en-US" b="1" dirty="0">
                <a:solidFill>
                  <a:srgbClr val="FFC000"/>
                </a:solidFill>
                <a:latin typeface="Comic Sans MS" pitchFamily="66" charset="0"/>
              </a:rPr>
              <a:t> of the Bladder</a:t>
            </a:r>
            <a:endParaRPr lang="ar-SA" b="1" dirty="0">
              <a:solidFill>
                <a:srgbClr val="FFC000"/>
              </a:solidFill>
              <a:latin typeface="Comic Sans MS" pitchFamily="66" charset="0"/>
            </a:endParaRPr>
          </a:p>
        </p:txBody>
      </p:sp>
      <p:sp>
        <p:nvSpPr>
          <p:cNvPr id="3" name="عنصر نائب للمحتوى 2"/>
          <p:cNvSpPr>
            <a:spLocks noGrp="1"/>
          </p:cNvSpPr>
          <p:nvPr>
            <p:ph idx="1"/>
          </p:nvPr>
        </p:nvSpPr>
        <p:spPr>
          <a:xfrm>
            <a:off x="457200" y="1817870"/>
            <a:ext cx="8229600" cy="4779482"/>
          </a:xfrm>
        </p:spPr>
        <p:txBody>
          <a:bodyPr rtlCol="0">
            <a:normAutofit/>
          </a:bodyPr>
          <a:lstStyle/>
          <a:p>
            <a:pPr>
              <a:buNone/>
              <a:defRPr/>
            </a:pPr>
            <a:r>
              <a:rPr lang="en-US" sz="2800" dirty="0"/>
              <a:t>Bladder </a:t>
            </a:r>
            <a:r>
              <a:rPr lang="en-US" sz="2800" dirty="0" err="1"/>
              <a:t>extrophy</a:t>
            </a:r>
            <a:r>
              <a:rPr lang="en-US" sz="2800" dirty="0"/>
              <a:t> results from defective development of the anterior bladder and lower abdominal walls, leaving the posterior bladder wall lying exposed on the abdomen. </a:t>
            </a:r>
          </a:p>
          <a:p>
            <a:pPr>
              <a:buNone/>
              <a:defRPr/>
            </a:pPr>
            <a:endParaRPr lang="en-US" sz="2800" dirty="0"/>
          </a:p>
          <a:p>
            <a:pPr>
              <a:buNone/>
              <a:defRPr/>
            </a:pPr>
            <a:r>
              <a:rPr lang="en-US" sz="2800" dirty="0"/>
              <a:t>M:F  &gt;2:1</a:t>
            </a:r>
          </a:p>
          <a:p>
            <a:pPr>
              <a:buNone/>
              <a:defRPr/>
            </a:pPr>
            <a:endParaRPr lang="en-US" sz="2800" dirty="0"/>
          </a:p>
          <a:p>
            <a:pPr>
              <a:buNone/>
              <a:defRPr/>
            </a:pPr>
            <a:r>
              <a:rPr lang="en-US" sz="2800" dirty="0"/>
              <a:t>Risk increased in family , younger maternal age and increased parity.</a:t>
            </a:r>
          </a:p>
          <a:p>
            <a:pPr algn="l" rtl="0">
              <a:lnSpc>
                <a:spcPct val="90000"/>
              </a:lnSpc>
              <a:buFont typeface="Wingdings" pitchFamily="2" charset="2"/>
              <a:buChar char="v"/>
              <a:defRPr/>
            </a:pPr>
            <a:endParaRPr lang="en-US" sz="2800" dirty="0">
              <a:latin typeface="Comic Sans MS" pitchFamily="66"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C000"/>
                </a:solidFill>
                <a:latin typeface="Comic Sans MS" pitchFamily="66" charset="0"/>
              </a:rPr>
              <a:t>Embryology</a:t>
            </a:r>
            <a:endParaRPr lang="ar-JO" dirty="0">
              <a:solidFill>
                <a:srgbClr val="FFC000"/>
              </a:solidFill>
              <a:latin typeface="Comic Sans MS" pitchFamily="66" charset="0"/>
            </a:endParaRPr>
          </a:p>
        </p:txBody>
      </p:sp>
      <p:sp>
        <p:nvSpPr>
          <p:cNvPr id="3" name="Content Placeholder 2"/>
          <p:cNvSpPr>
            <a:spLocks noGrp="1"/>
          </p:cNvSpPr>
          <p:nvPr>
            <p:ph idx="1"/>
          </p:nvPr>
        </p:nvSpPr>
        <p:spPr/>
        <p:txBody>
          <a:bodyPr>
            <a:normAutofit/>
          </a:bodyPr>
          <a:lstStyle/>
          <a:p>
            <a:pPr algn="l" rtl="0"/>
            <a:r>
              <a:rPr lang="en-US" dirty="0"/>
              <a:t>An embryological malformation results in the abnormal overdevelopment of the cloacal membrane, which prevents in-growth of lower abdominal tissues. </a:t>
            </a:r>
          </a:p>
          <a:p>
            <a:pPr algn="l" rtl="0"/>
            <a:r>
              <a:rPr lang="en-US" dirty="0"/>
              <a:t>The cloacal membrane normally perforates to form the urogenital and anal openings, but in </a:t>
            </a:r>
            <a:r>
              <a:rPr lang="en-US" dirty="0" err="1"/>
              <a:t>extrophy</a:t>
            </a:r>
            <a:r>
              <a:rPr lang="en-US" dirty="0"/>
              <a:t> there is premature rupture, resulting in a triangular defect below the umbilicus. The timing of this rupture determines the type of defect (</a:t>
            </a:r>
            <a:r>
              <a:rPr lang="en-US" dirty="0">
                <a:solidFill>
                  <a:srgbClr val="FF0000"/>
                </a:solidFill>
              </a:rPr>
              <a:t>bladder</a:t>
            </a:r>
            <a:r>
              <a:rPr lang="en-US" dirty="0"/>
              <a:t> </a:t>
            </a:r>
            <a:r>
              <a:rPr lang="en-US" dirty="0" err="1">
                <a:solidFill>
                  <a:srgbClr val="FF0000"/>
                </a:solidFill>
              </a:rPr>
              <a:t>extrophy</a:t>
            </a:r>
            <a:r>
              <a:rPr lang="en-US" dirty="0"/>
              <a:t>, </a:t>
            </a:r>
            <a:r>
              <a:rPr lang="en-US" dirty="0" err="1">
                <a:solidFill>
                  <a:srgbClr val="FF0000"/>
                </a:solidFill>
              </a:rPr>
              <a:t>cloacal</a:t>
            </a:r>
            <a:r>
              <a:rPr lang="en-US" dirty="0">
                <a:solidFill>
                  <a:srgbClr val="FF0000"/>
                </a:solidFill>
              </a:rPr>
              <a:t> </a:t>
            </a:r>
            <a:r>
              <a:rPr lang="en-US" dirty="0" err="1">
                <a:solidFill>
                  <a:srgbClr val="FF0000"/>
                </a:solidFill>
              </a:rPr>
              <a:t>extrophy</a:t>
            </a:r>
            <a:r>
              <a:rPr lang="en-US" dirty="0"/>
              <a:t>, </a:t>
            </a:r>
            <a:r>
              <a:rPr lang="en-US" dirty="0">
                <a:solidFill>
                  <a:srgbClr val="FF0000"/>
                </a:solidFill>
              </a:rPr>
              <a:t>OR </a:t>
            </a:r>
            <a:r>
              <a:rPr lang="en-US" dirty="0" err="1">
                <a:solidFill>
                  <a:srgbClr val="FF0000"/>
                </a:solidFill>
              </a:rPr>
              <a:t>epispadias</a:t>
            </a:r>
            <a:r>
              <a:rPr lang="en-US" dirty="0"/>
              <a:t>).</a:t>
            </a:r>
            <a:endParaRPr lang="ar-JO" dirty="0"/>
          </a:p>
        </p:txBody>
      </p:sp>
      <p:pic>
        <p:nvPicPr>
          <p:cNvPr id="4" name="Content Placeholder 3" descr="image01780-1.jpeg">
            <a:extLst>
              <a:ext uri="{FF2B5EF4-FFF2-40B4-BE49-F238E27FC236}">
                <a16:creationId xmlns:a16="http://schemas.microsoft.com/office/drawing/2014/main" id="{DD6AD39C-2371-CFFC-AB3B-7E1723A9C017}"/>
              </a:ext>
            </a:extLst>
          </p:cNvPr>
          <p:cNvPicPr>
            <a:picLocks noChangeAspect="1"/>
          </p:cNvPicPr>
          <p:nvPr/>
        </p:nvPicPr>
        <p:blipFill>
          <a:blip r:embed="rId2" cstate="print"/>
          <a:stretch>
            <a:fillRect/>
          </a:stretch>
        </p:blipFill>
        <p:spPr>
          <a:xfrm>
            <a:off x="1835696" y="4572634"/>
            <a:ext cx="5032248" cy="192024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760" y="260648"/>
            <a:ext cx="8892480" cy="4286256"/>
          </a:xfrm>
        </p:spPr>
        <p:txBody>
          <a:bodyPr rtlCol="0">
            <a:normAutofit/>
          </a:bodyPr>
          <a:lstStyle/>
          <a:p>
            <a:pPr marL="812800" indent="-812800" algn="l" rtl="0" fontAlgn="auto">
              <a:spcAft>
                <a:spcPts val="0"/>
              </a:spcAft>
              <a:buClr>
                <a:srgbClr val="0070C0"/>
              </a:buClr>
              <a:buFont typeface="Wingdings" pitchFamily="2" charset="2"/>
              <a:buChar char="v"/>
              <a:defRPr/>
            </a:pPr>
            <a:endParaRPr lang="en-US" dirty="0">
              <a:latin typeface="Comic Sans MS" pitchFamily="66" charset="0"/>
            </a:endParaRPr>
          </a:p>
          <a:p>
            <a:pPr fontAlgn="auto">
              <a:spcAft>
                <a:spcPts val="0"/>
              </a:spcAft>
              <a:buNone/>
              <a:defRPr/>
            </a:pPr>
            <a:r>
              <a:rPr lang="en-US" sz="2800" dirty="0"/>
              <a:t>Associated anomaly:</a:t>
            </a:r>
          </a:p>
          <a:p>
            <a:pPr fontAlgn="auto">
              <a:spcAft>
                <a:spcPts val="0"/>
              </a:spcAft>
              <a:buSzPct val="80000"/>
              <a:buNone/>
              <a:defRPr/>
            </a:pPr>
            <a:r>
              <a:rPr lang="en-US" sz="2800" dirty="0"/>
              <a:t>Urinary tract defect:VUR.</a:t>
            </a:r>
          </a:p>
          <a:p>
            <a:pPr>
              <a:buNone/>
              <a:defRPr/>
            </a:pPr>
            <a:r>
              <a:rPr lang="en-US" sz="2800" dirty="0"/>
              <a:t>     Bone defect: Widening of the pubic symphysis</a:t>
            </a:r>
          </a:p>
          <a:p>
            <a:pPr fontAlgn="auto">
              <a:spcAft>
                <a:spcPts val="0"/>
              </a:spcAft>
              <a:buSzPct val="80000"/>
              <a:buNone/>
              <a:defRPr/>
            </a:pPr>
            <a:r>
              <a:rPr lang="en-US" sz="2800" dirty="0"/>
              <a:t>Genital defect:Epispadias.</a:t>
            </a:r>
          </a:p>
          <a:p>
            <a:pPr fontAlgn="auto">
              <a:spcAft>
                <a:spcPts val="0"/>
              </a:spcAft>
              <a:buSzPct val="80000"/>
              <a:buNone/>
              <a:defRPr/>
            </a:pPr>
            <a:r>
              <a:rPr lang="en-US" sz="2800" dirty="0"/>
              <a:t>* </a:t>
            </a:r>
            <a:r>
              <a:rPr lang="en-US" sz="2800" dirty="0" err="1"/>
              <a:t>Musculofascial</a:t>
            </a:r>
            <a:r>
              <a:rPr lang="en-US" sz="2800" dirty="0"/>
              <a:t> defect: Inguinal , femoral hernia</a:t>
            </a:r>
            <a:r>
              <a:rPr lang="en-US" dirty="0">
                <a:latin typeface="Comic Sans MS" pitchFamily="66" charset="0"/>
              </a:rPr>
              <a:t>.</a:t>
            </a:r>
          </a:p>
          <a:p>
            <a:pPr algn="l" rtl="0" fontAlgn="auto">
              <a:spcAft>
                <a:spcPts val="0"/>
              </a:spcAft>
              <a:buFont typeface="Wingdings" pitchFamily="2" charset="2"/>
              <a:buChar char="v"/>
              <a:defRPr/>
            </a:pPr>
            <a:endParaRPr lang="ar-SA" dirty="0">
              <a:latin typeface="Comic Sans MS" pitchFamily="66" charset="0"/>
            </a:endParaRPr>
          </a:p>
        </p:txBody>
      </p:sp>
      <p:pic>
        <p:nvPicPr>
          <p:cNvPr id="7170" name="Picture 2" descr="C:\Users\ELVISION\Desktop\bldexst.jpg"/>
          <p:cNvPicPr>
            <a:picLocks noChangeAspect="1" noChangeArrowheads="1"/>
          </p:cNvPicPr>
          <p:nvPr/>
        </p:nvPicPr>
        <p:blipFill>
          <a:blip r:embed="rId2" cstate="print"/>
          <a:srcRect/>
          <a:stretch>
            <a:fillRect/>
          </a:stretch>
        </p:blipFill>
        <p:spPr bwMode="auto">
          <a:xfrm>
            <a:off x="1907704" y="3284984"/>
            <a:ext cx="4690050" cy="3168352"/>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7494"/>
            <a:ext cx="8229600" cy="929258"/>
          </a:xfrm>
        </p:spPr>
        <p:txBody>
          <a:bodyPr/>
          <a:lstStyle/>
          <a:p>
            <a:pPr marL="484632" algn="l">
              <a:defRPr/>
            </a:pPr>
            <a:r>
              <a:rPr lang="en-US" dirty="0">
                <a:solidFill>
                  <a:srgbClr val="FFC000"/>
                </a:solidFill>
                <a:latin typeface="Comic Sans MS" pitchFamily="66" charset="0"/>
              </a:rPr>
              <a:t>Investigation</a:t>
            </a:r>
            <a:endParaRPr dirty="0">
              <a:solidFill>
                <a:srgbClr val="FFC000"/>
              </a:solidFill>
              <a:latin typeface="Comic Sans MS" pitchFamily="66" charset="0"/>
            </a:endParaRPr>
          </a:p>
        </p:txBody>
      </p:sp>
      <p:sp>
        <p:nvSpPr>
          <p:cNvPr id="5" name="Content Placeholder 2"/>
          <p:cNvSpPr>
            <a:spLocks noGrp="1"/>
          </p:cNvSpPr>
          <p:nvPr>
            <p:ph idx="1"/>
          </p:nvPr>
        </p:nvSpPr>
        <p:spPr>
          <a:xfrm>
            <a:off x="457200" y="1524000"/>
            <a:ext cx="8229600" cy="4930775"/>
          </a:xfrm>
        </p:spPr>
        <p:txBody>
          <a:bodyPr>
            <a:normAutofit/>
          </a:bodyPr>
          <a:lstStyle/>
          <a:p>
            <a:pPr marL="448056" algn="l" rtl="0">
              <a:defRPr/>
            </a:pPr>
            <a:r>
              <a:rPr lang="en-US" dirty="0"/>
              <a:t>Typical features seen on </a:t>
            </a:r>
            <a:r>
              <a:rPr lang="en-US" dirty="0">
                <a:solidFill>
                  <a:srgbClr val="FF0000"/>
                </a:solidFill>
              </a:rPr>
              <a:t>prenatal ultrasound </a:t>
            </a:r>
            <a:r>
              <a:rPr lang="en-US" dirty="0"/>
              <a:t>scan include :</a:t>
            </a:r>
          </a:p>
          <a:p>
            <a:pPr marL="448056" algn="l" rtl="0">
              <a:buFontTx/>
              <a:buChar char="-"/>
              <a:defRPr/>
            </a:pPr>
            <a:r>
              <a:rPr lang="en-US" dirty="0">
                <a:solidFill>
                  <a:srgbClr val="0070C0"/>
                </a:solidFill>
              </a:rPr>
              <a:t>lower abdominal wall mass</a:t>
            </a:r>
          </a:p>
          <a:p>
            <a:pPr marL="448056" algn="l" rtl="0">
              <a:buFontTx/>
              <a:buChar char="-"/>
              <a:defRPr/>
            </a:pPr>
            <a:r>
              <a:rPr lang="en-US" dirty="0">
                <a:solidFill>
                  <a:srgbClr val="0070C0"/>
                </a:solidFill>
              </a:rPr>
              <a:t>absent bladder filling</a:t>
            </a:r>
            <a:endParaRPr lang="en-US" dirty="0"/>
          </a:p>
          <a:p>
            <a:pPr marL="448056" algn="l" rtl="0">
              <a:buFontTx/>
              <a:buChar char="-"/>
              <a:defRPr/>
            </a:pPr>
            <a:r>
              <a:rPr lang="en-US" dirty="0">
                <a:solidFill>
                  <a:srgbClr val="0070C0"/>
                </a:solidFill>
              </a:rPr>
              <a:t>low-set umbilicus</a:t>
            </a:r>
            <a:endParaRPr lang="en-US" dirty="0"/>
          </a:p>
          <a:p>
            <a:pPr marL="448056" algn="l" rtl="0">
              <a:buFontTx/>
              <a:buChar char="-"/>
              <a:defRPr/>
            </a:pPr>
            <a:r>
              <a:rPr lang="en-US" dirty="0">
                <a:solidFill>
                  <a:srgbClr val="0070C0"/>
                </a:solidFill>
              </a:rPr>
              <a:t>small genitalia</a:t>
            </a:r>
            <a:endParaRPr lang="en-US" dirty="0"/>
          </a:p>
          <a:p>
            <a:pPr marL="448056" algn="l" rtl="0">
              <a:buFontTx/>
              <a:buChar char="-"/>
              <a:defRPr/>
            </a:pPr>
            <a:r>
              <a:rPr lang="en-US" dirty="0">
                <a:solidFill>
                  <a:srgbClr val="0070C0"/>
                </a:solidFill>
              </a:rPr>
              <a:t>abnormal iliac crest widening</a:t>
            </a:r>
            <a:r>
              <a:rPr lang="en-US"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609600" indent="-609600" algn="l" rtl="0">
              <a:defRPr/>
            </a:pPr>
            <a:r>
              <a:rPr lang="en-US" dirty="0">
                <a:solidFill>
                  <a:srgbClr val="FFC000"/>
                </a:solidFill>
                <a:latin typeface="Comic Sans MS" pitchFamily="66" charset="0"/>
              </a:rPr>
              <a:t>Management</a:t>
            </a:r>
            <a:r>
              <a:rPr lang="en-US" dirty="0">
                <a:solidFill>
                  <a:srgbClr val="CC00CC"/>
                </a:solidFill>
                <a:latin typeface="Comic Sans MS" pitchFamily="66" charset="0"/>
              </a:rPr>
              <a:t>  </a:t>
            </a:r>
          </a:p>
        </p:txBody>
      </p:sp>
      <p:sp>
        <p:nvSpPr>
          <p:cNvPr id="3" name="عنصر نائب للمحتوى 2"/>
          <p:cNvSpPr>
            <a:spLocks noGrp="1"/>
          </p:cNvSpPr>
          <p:nvPr>
            <p:ph idx="1"/>
          </p:nvPr>
        </p:nvSpPr>
        <p:spPr/>
        <p:txBody>
          <a:bodyPr rtlCol="0">
            <a:noAutofit/>
          </a:bodyPr>
          <a:lstStyle/>
          <a:p>
            <a:pPr marL="609600" indent="-609600" algn="l" rtl="0" fontAlgn="auto">
              <a:spcAft>
                <a:spcPts val="0"/>
              </a:spcAft>
              <a:buFont typeface="Wingdings" pitchFamily="2" charset="2"/>
              <a:buChar char="v"/>
              <a:defRPr/>
            </a:pPr>
            <a:endParaRPr lang="en-US" sz="2400" dirty="0"/>
          </a:p>
          <a:p>
            <a:pPr marL="609600" indent="-609600" algn="l" rtl="0" fontAlgn="auto">
              <a:spcAft>
                <a:spcPts val="0"/>
              </a:spcAft>
              <a:buFont typeface="Wingdings" pitchFamily="2" charset="2"/>
              <a:buChar char="v"/>
              <a:defRPr/>
            </a:pPr>
            <a:r>
              <a:rPr lang="en-US" sz="2400" dirty="0"/>
              <a:t>At birth, cover the bladder with plastic film and irrigate regularly with sterile saline.</a:t>
            </a:r>
          </a:p>
          <a:p>
            <a:pPr marL="609600" indent="-609600" algn="l" rtl="0" fontAlgn="auto">
              <a:spcAft>
                <a:spcPts val="0"/>
              </a:spcAft>
              <a:buFont typeface="Wingdings" pitchFamily="2" charset="2"/>
              <a:buChar char="v"/>
              <a:defRPr/>
            </a:pPr>
            <a:endParaRPr lang="en-US" sz="2400" dirty="0"/>
          </a:p>
          <a:p>
            <a:pPr marL="609600" indent="-609600" algn="l" rtl="0" fontAlgn="auto">
              <a:spcAft>
                <a:spcPts val="0"/>
              </a:spcAft>
              <a:buFont typeface="Wingdings" pitchFamily="2" charset="2"/>
              <a:buChar char="v"/>
              <a:defRPr/>
            </a:pPr>
            <a:r>
              <a:rPr lang="en-US" sz="2400" dirty="0"/>
              <a:t>Trauma to the bladder mucosa can eventually result in </a:t>
            </a:r>
            <a:r>
              <a:rPr lang="en-US" sz="2400" dirty="0" err="1">
                <a:solidFill>
                  <a:srgbClr val="0070C0"/>
                </a:solidFill>
              </a:rPr>
              <a:t>squamous</a:t>
            </a:r>
            <a:r>
              <a:rPr lang="en-US" sz="2400" dirty="0">
                <a:solidFill>
                  <a:srgbClr val="0070C0"/>
                </a:solidFill>
              </a:rPr>
              <a:t> </a:t>
            </a:r>
            <a:r>
              <a:rPr lang="en-US" sz="2400" dirty="0" err="1">
                <a:solidFill>
                  <a:srgbClr val="0070C0"/>
                </a:solidFill>
              </a:rPr>
              <a:t>metaplasia</a:t>
            </a:r>
            <a:r>
              <a:rPr lang="en-US" sz="2400" dirty="0"/>
              <a:t>, </a:t>
            </a:r>
            <a:r>
              <a:rPr lang="en-US" sz="2400" dirty="0">
                <a:solidFill>
                  <a:srgbClr val="0070C0"/>
                </a:solidFill>
              </a:rPr>
              <a:t>cystitis </a:t>
            </a:r>
            <a:r>
              <a:rPr lang="en-US" sz="2400" dirty="0" err="1">
                <a:solidFill>
                  <a:srgbClr val="0070C0"/>
                </a:solidFill>
              </a:rPr>
              <a:t>cystica</a:t>
            </a:r>
            <a:r>
              <a:rPr lang="en-US" sz="2400" dirty="0"/>
              <a:t>, or </a:t>
            </a:r>
            <a:r>
              <a:rPr lang="en-US" sz="2400" dirty="0" err="1">
                <a:solidFill>
                  <a:srgbClr val="0070C0"/>
                </a:solidFill>
              </a:rPr>
              <a:t>adenocarcinoma</a:t>
            </a:r>
            <a:r>
              <a:rPr lang="en-US" sz="2400" dirty="0"/>
              <a:t> and </a:t>
            </a:r>
            <a:r>
              <a:rPr lang="en-US" sz="2400" dirty="0" err="1">
                <a:solidFill>
                  <a:srgbClr val="0070C0"/>
                </a:solidFill>
              </a:rPr>
              <a:t>squamous</a:t>
            </a:r>
            <a:r>
              <a:rPr lang="en-US" sz="2400" dirty="0">
                <a:solidFill>
                  <a:srgbClr val="0070C0"/>
                </a:solidFill>
              </a:rPr>
              <a:t> cell carcinoma </a:t>
            </a:r>
            <a:r>
              <a:rPr lang="en-US" sz="2400" dirty="0"/>
              <a:t>after chronic exposure. </a:t>
            </a:r>
            <a:endParaRPr lang="en-US" sz="2400" dirty="0">
              <a:solidFill>
                <a:srgbClr val="CC66FF"/>
              </a:solidFill>
              <a:latin typeface="Comic Sans MS" pitchFamily="66"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752" y="1527048"/>
            <a:ext cx="8503920" cy="5330952"/>
          </a:xfrm>
        </p:spPr>
        <p:txBody>
          <a:bodyPr>
            <a:normAutofit fontScale="77500" lnSpcReduction="20000"/>
          </a:bodyPr>
          <a:lstStyle/>
          <a:p>
            <a:pPr algn="l" rtl="0"/>
            <a:r>
              <a:rPr lang="en-US" sz="3200" dirty="0"/>
              <a:t>Selected cases are suitable for one-stage repair, but most require a </a:t>
            </a:r>
            <a:r>
              <a:rPr lang="en-US" sz="3200" u="sng" dirty="0"/>
              <a:t>three-stage procedure</a:t>
            </a:r>
            <a:r>
              <a:rPr lang="en-US" sz="3200" dirty="0"/>
              <a:t>:</a:t>
            </a:r>
          </a:p>
          <a:p>
            <a:pPr algn="l" rtl="0"/>
            <a:endParaRPr lang="en-US" sz="3200" dirty="0"/>
          </a:p>
          <a:p>
            <a:pPr algn="l" rtl="0"/>
            <a:r>
              <a:rPr lang="en-US" sz="3200" dirty="0"/>
              <a:t> </a:t>
            </a:r>
            <a:r>
              <a:rPr lang="en-US" sz="3200" b="1" i="1" dirty="0"/>
              <a:t>Newborn</a:t>
            </a:r>
            <a:r>
              <a:rPr lang="en-US" sz="3200" dirty="0"/>
              <a:t>: </a:t>
            </a:r>
            <a:r>
              <a:rPr lang="en-US" sz="3200" dirty="0">
                <a:solidFill>
                  <a:srgbClr val="FF0000"/>
                </a:solidFill>
              </a:rPr>
              <a:t>pelvic </a:t>
            </a:r>
            <a:r>
              <a:rPr lang="en-US" sz="3200" dirty="0" err="1">
                <a:solidFill>
                  <a:srgbClr val="FF0000"/>
                </a:solidFill>
              </a:rPr>
              <a:t>osteotomy</a:t>
            </a:r>
            <a:r>
              <a:rPr lang="en-US" sz="3200" dirty="0">
                <a:solidFill>
                  <a:srgbClr val="FF0000"/>
                </a:solidFill>
              </a:rPr>
              <a:t> </a:t>
            </a:r>
            <a:r>
              <a:rPr lang="en-US" sz="3200" dirty="0"/>
              <a:t>(cutting bone to correct deformity) with external fixation with closure of bladder, abdominal wall, and posterior urethra </a:t>
            </a:r>
          </a:p>
          <a:p>
            <a:pPr algn="l" rtl="0"/>
            <a:endParaRPr lang="en-US" sz="3200" dirty="0"/>
          </a:p>
          <a:p>
            <a:pPr algn="l" rtl="0"/>
            <a:r>
              <a:rPr lang="en-US" sz="3200" b="1" i="1" dirty="0"/>
              <a:t>6–12 months: </a:t>
            </a:r>
            <a:r>
              <a:rPr lang="en-US" sz="3200" dirty="0" err="1">
                <a:solidFill>
                  <a:srgbClr val="FF0000"/>
                </a:solidFill>
              </a:rPr>
              <a:t>epispadias</a:t>
            </a:r>
            <a:r>
              <a:rPr lang="en-US" sz="3200" dirty="0">
                <a:solidFill>
                  <a:srgbClr val="FF0000"/>
                </a:solidFill>
              </a:rPr>
              <a:t> repair</a:t>
            </a:r>
          </a:p>
          <a:p>
            <a:pPr algn="l" rtl="0"/>
            <a:endParaRPr lang="en-US" sz="3200" dirty="0"/>
          </a:p>
          <a:p>
            <a:pPr algn="l" rtl="0"/>
            <a:r>
              <a:rPr lang="en-US" sz="3200" b="1" i="1" dirty="0"/>
              <a:t>4–5 years: </a:t>
            </a:r>
            <a:r>
              <a:rPr lang="en-US" sz="3200" dirty="0">
                <a:solidFill>
                  <a:srgbClr val="FF0000"/>
                </a:solidFill>
              </a:rPr>
              <a:t>Bladder neck reconstruction</a:t>
            </a:r>
            <a:r>
              <a:rPr lang="en-US" sz="3200" dirty="0"/>
              <a:t> (Young–Dees–</a:t>
            </a:r>
            <a:r>
              <a:rPr lang="en-US" sz="3200" dirty="0" err="1"/>
              <a:t>Leadbetter</a:t>
            </a:r>
            <a:r>
              <a:rPr lang="en-US" sz="3200" dirty="0"/>
              <a:t> procedure) and </a:t>
            </a:r>
            <a:r>
              <a:rPr lang="en-US" sz="3200" dirty="0">
                <a:solidFill>
                  <a:srgbClr val="FF0000"/>
                </a:solidFill>
              </a:rPr>
              <a:t>anti-reflux surgery </a:t>
            </a:r>
            <a:r>
              <a:rPr lang="en-US" sz="3200" dirty="0"/>
              <a:t>(</a:t>
            </a:r>
            <a:r>
              <a:rPr lang="en-US" sz="3200" dirty="0" err="1"/>
              <a:t>ureteric</a:t>
            </a:r>
            <a:r>
              <a:rPr lang="en-US" sz="3200" dirty="0"/>
              <a:t> </a:t>
            </a:r>
            <a:r>
              <a:rPr lang="en-US" sz="3200" dirty="0" err="1"/>
              <a:t>reimplantation</a:t>
            </a:r>
            <a:r>
              <a:rPr lang="en-US" sz="3200" dirty="0"/>
              <a:t>) are performed when there is </a:t>
            </a:r>
            <a:r>
              <a:rPr lang="en-US" sz="3200" dirty="0">
                <a:solidFill>
                  <a:srgbClr val="0070C0"/>
                </a:solidFill>
              </a:rPr>
              <a:t>adequate bladder capacity </a:t>
            </a:r>
            <a:r>
              <a:rPr lang="en-US" sz="3200" dirty="0"/>
              <a:t>and </a:t>
            </a:r>
            <a:r>
              <a:rPr lang="en-US" sz="3200" dirty="0">
                <a:solidFill>
                  <a:srgbClr val="0070C0"/>
                </a:solidFill>
              </a:rPr>
              <a:t>children can participate in voiding protocols.</a:t>
            </a:r>
            <a:r>
              <a:rPr lang="en-US" sz="3200" dirty="0"/>
              <a:t> </a:t>
            </a:r>
          </a:p>
          <a:p>
            <a:pPr algn="l" rtl="0">
              <a:buNone/>
            </a:pPr>
            <a:r>
              <a:rPr lang="en-US" dirty="0"/>
              <a:t> - </a:t>
            </a:r>
            <a:r>
              <a:rPr lang="en-US" sz="3200" dirty="0"/>
              <a:t>Where bladder capacity is too small, bladder augmentation or urinary diversion is required.</a:t>
            </a:r>
            <a:endParaRPr lang="ar-JO"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520" y="-99392"/>
            <a:ext cx="8229600" cy="1399032"/>
          </a:xfrm>
        </p:spPr>
        <p:txBody>
          <a:bodyPr/>
          <a:lstStyle/>
          <a:p>
            <a:pPr marL="484632" indent="0" algn="l" eaLnBrk="1" fontAlgn="auto" hangingPunct="1">
              <a:spcAft>
                <a:spcPts val="0"/>
              </a:spcAft>
              <a:defRPr/>
            </a:pPr>
            <a:r>
              <a:rPr dirty="0">
                <a:solidFill>
                  <a:srgbClr val="FFC000"/>
                </a:solidFill>
                <a:effectLst/>
                <a:latin typeface="Comic Sans MS" pitchFamily="66" charset="0"/>
              </a:rPr>
              <a:t>Prognosis </a:t>
            </a:r>
          </a:p>
        </p:txBody>
      </p:sp>
      <p:sp>
        <p:nvSpPr>
          <p:cNvPr id="5" name="Content Placeholder 2"/>
          <p:cNvSpPr>
            <a:spLocks noGrp="1"/>
          </p:cNvSpPr>
          <p:nvPr>
            <p:ph idx="1"/>
          </p:nvPr>
        </p:nvSpPr>
        <p:spPr>
          <a:xfrm>
            <a:off x="457200" y="1882775"/>
            <a:ext cx="8229600" cy="4572000"/>
          </a:xfrm>
        </p:spPr>
        <p:txBody>
          <a:bodyPr>
            <a:normAutofit/>
          </a:bodyPr>
          <a:lstStyle/>
          <a:p>
            <a:pPr marL="448056" indent="-384048" algn="l" rtl="0" eaLnBrk="1" fontAlgn="auto" hangingPunct="1">
              <a:lnSpc>
                <a:spcPct val="80000"/>
              </a:lnSpc>
              <a:spcAft>
                <a:spcPts val="0"/>
              </a:spcAft>
              <a:buFont typeface="Wingdings 2"/>
              <a:buChar char=""/>
              <a:defRPr/>
            </a:pPr>
            <a:r>
              <a:rPr lang="en-US" sz="2400" dirty="0">
                <a:latin typeface="Comic Sans MS" pitchFamily="66" charset="0"/>
              </a:rPr>
              <a:t>Even with successful surgery, patients may have long-term problems with</a:t>
            </a:r>
          </a:p>
          <a:p>
            <a:pPr marL="742950" lvl="1" algn="l" rtl="0" eaLnBrk="1" fontAlgn="auto" hangingPunct="1">
              <a:lnSpc>
                <a:spcPct val="80000"/>
              </a:lnSpc>
              <a:spcAft>
                <a:spcPts val="0"/>
              </a:spcAft>
              <a:buFont typeface="Verdana"/>
              <a:buChar char="›"/>
              <a:defRPr/>
            </a:pPr>
            <a:r>
              <a:rPr lang="en-US" sz="2200" dirty="0">
                <a:latin typeface="Comic Sans MS" pitchFamily="66" charset="0"/>
              </a:rPr>
              <a:t>Incontinence</a:t>
            </a:r>
          </a:p>
          <a:p>
            <a:pPr marL="742950" lvl="1" algn="l" rtl="0" eaLnBrk="1" fontAlgn="auto" hangingPunct="1">
              <a:lnSpc>
                <a:spcPct val="80000"/>
              </a:lnSpc>
              <a:spcAft>
                <a:spcPts val="0"/>
              </a:spcAft>
              <a:buFont typeface="Verdana"/>
              <a:buChar char="›"/>
              <a:defRPr/>
            </a:pPr>
            <a:r>
              <a:rPr lang="en-US" sz="2200" dirty="0">
                <a:latin typeface="Comic Sans MS" pitchFamily="66" charset="0"/>
              </a:rPr>
              <a:t>Urinary reflux</a:t>
            </a:r>
          </a:p>
          <a:p>
            <a:pPr marL="742950" lvl="1" algn="l" rtl="0" eaLnBrk="1" fontAlgn="auto" hangingPunct="1">
              <a:lnSpc>
                <a:spcPct val="80000"/>
              </a:lnSpc>
              <a:spcAft>
                <a:spcPts val="0"/>
              </a:spcAft>
              <a:buFont typeface="Verdana"/>
              <a:buChar char="›"/>
              <a:defRPr/>
            </a:pPr>
            <a:r>
              <a:rPr lang="en-US" sz="2200" dirty="0">
                <a:latin typeface="Comic Sans MS" pitchFamily="66" charset="0"/>
              </a:rPr>
              <a:t>Repeated UTI</a:t>
            </a:r>
          </a:p>
          <a:p>
            <a:pPr marL="742950" lvl="1" algn="l" rtl="0" eaLnBrk="1" fontAlgn="auto" hangingPunct="1">
              <a:lnSpc>
                <a:spcPct val="80000"/>
              </a:lnSpc>
              <a:spcAft>
                <a:spcPts val="0"/>
              </a:spcAft>
              <a:buFont typeface="Verdana"/>
              <a:buChar char="›"/>
              <a:defRPr/>
            </a:pPr>
            <a:r>
              <a:rPr lang="en-US" sz="2200" dirty="0">
                <a:latin typeface="Comic Sans MS" pitchFamily="66" charset="0"/>
              </a:rPr>
              <a:t>Bladder </a:t>
            </a:r>
            <a:r>
              <a:rPr lang="en-US" sz="2200" dirty="0" err="1">
                <a:latin typeface="Comic Sans MS" pitchFamily="66" charset="0"/>
              </a:rPr>
              <a:t>adenocarcinoma</a:t>
            </a:r>
            <a:endParaRPr lang="en-US" sz="2200" dirty="0">
              <a:latin typeface="Comic Sans MS" pitchFamily="66" charset="0"/>
            </a:endParaRPr>
          </a:p>
          <a:p>
            <a:pPr marL="742950" lvl="1" algn="l" rtl="0" eaLnBrk="1" fontAlgn="auto" hangingPunct="1">
              <a:lnSpc>
                <a:spcPct val="80000"/>
              </a:lnSpc>
              <a:spcAft>
                <a:spcPts val="0"/>
              </a:spcAft>
              <a:buFont typeface="Verdana"/>
              <a:buChar char="›"/>
              <a:defRPr/>
            </a:pPr>
            <a:r>
              <a:rPr lang="en-US" sz="2200" dirty="0">
                <a:latin typeface="Comic Sans MS" pitchFamily="66" charset="0"/>
              </a:rPr>
              <a:t>Colonic </a:t>
            </a:r>
            <a:r>
              <a:rPr lang="en-US" sz="2200" dirty="0" err="1">
                <a:latin typeface="Comic Sans MS" pitchFamily="66" charset="0"/>
              </a:rPr>
              <a:t>adenocarcinoma</a:t>
            </a:r>
            <a:endParaRPr lang="en-US" sz="2200" dirty="0">
              <a:latin typeface="Comic Sans MS" pitchFamily="66" charset="0"/>
            </a:endParaRPr>
          </a:p>
          <a:p>
            <a:pPr marL="742950" lvl="1" algn="l" rtl="0" eaLnBrk="1" fontAlgn="auto" hangingPunct="1">
              <a:lnSpc>
                <a:spcPct val="80000"/>
              </a:lnSpc>
              <a:spcAft>
                <a:spcPts val="0"/>
              </a:spcAft>
              <a:buFont typeface="Verdana"/>
              <a:buChar char="›"/>
              <a:defRPr/>
            </a:pPr>
            <a:r>
              <a:rPr lang="en-US" sz="2200" dirty="0">
                <a:latin typeface="Comic Sans MS" pitchFamily="66" charset="0"/>
              </a:rPr>
              <a:t>Uterine </a:t>
            </a:r>
            <a:r>
              <a:rPr lang="en-US" sz="2200" dirty="0" err="1">
                <a:latin typeface="Comic Sans MS" pitchFamily="66" charset="0"/>
              </a:rPr>
              <a:t>prolapse</a:t>
            </a:r>
            <a:endParaRPr lang="en-US" sz="2200" dirty="0">
              <a:latin typeface="Comic Sans MS" pitchFamily="66" charset="0"/>
            </a:endParaRPr>
          </a:p>
          <a:p>
            <a:pPr marL="742950" lvl="1" algn="l" rtl="0" eaLnBrk="1" fontAlgn="auto" hangingPunct="1">
              <a:lnSpc>
                <a:spcPct val="80000"/>
              </a:lnSpc>
              <a:spcAft>
                <a:spcPts val="0"/>
              </a:spcAft>
              <a:buFont typeface="Verdana"/>
              <a:buChar char="›"/>
              <a:defRPr/>
            </a:pPr>
            <a:endParaRPr lang="en-US" sz="2200" dirty="0">
              <a:latin typeface="Comic Sans MS" pitchFamily="66" charset="0"/>
            </a:endParaRPr>
          </a:p>
          <a:p>
            <a:pPr marL="448056" indent="-384048" algn="l" rtl="0" eaLnBrk="1" fontAlgn="auto" hangingPunct="1">
              <a:lnSpc>
                <a:spcPct val="80000"/>
              </a:lnSpc>
              <a:spcAft>
                <a:spcPts val="0"/>
              </a:spcAft>
              <a:buFont typeface="Wingdings 2"/>
              <a:buChar char=""/>
              <a:defRPr/>
            </a:pPr>
            <a:r>
              <a:rPr lang="en-US" sz="2400" dirty="0">
                <a:solidFill>
                  <a:srgbClr val="0070C0"/>
                </a:solidFill>
                <a:latin typeface="Comic Sans MS" pitchFamily="66" charset="0"/>
              </a:rPr>
              <a:t>Sexual function and libido</a:t>
            </a:r>
            <a:r>
              <a:rPr lang="en-US" sz="2400" dirty="0">
                <a:latin typeface="Comic Sans MS" pitchFamily="66" charset="0"/>
              </a:rPr>
              <a:t> are </a:t>
            </a:r>
            <a:r>
              <a:rPr lang="en-US" sz="2400" dirty="0">
                <a:solidFill>
                  <a:srgbClr val="FF0000"/>
                </a:solidFill>
                <a:latin typeface="Comic Sans MS" pitchFamily="66" charset="0"/>
              </a:rPr>
              <a:t>normal</a:t>
            </a:r>
            <a:r>
              <a:rPr lang="en-US" sz="2400" dirty="0">
                <a:latin typeface="Comic Sans MS" pitchFamily="66" charset="0"/>
              </a:rPr>
              <a:t> in </a:t>
            </a:r>
            <a:r>
              <a:rPr lang="en-US" sz="2400" dirty="0" err="1">
                <a:latin typeface="Comic Sans MS" pitchFamily="66" charset="0"/>
              </a:rPr>
              <a:t>extrophy</a:t>
            </a:r>
            <a:r>
              <a:rPr lang="en-US" sz="2400" dirty="0">
                <a:latin typeface="Comic Sans MS" pitchFamily="66" charset="0"/>
              </a:rPr>
              <a:t> patients.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57158" y="214290"/>
            <a:ext cx="8229600" cy="928694"/>
          </a:xfrm>
        </p:spPr>
        <p:txBody>
          <a:bodyPr/>
          <a:lstStyle/>
          <a:p>
            <a:r>
              <a:rPr lang="en-US" b="1" dirty="0" err="1">
                <a:solidFill>
                  <a:srgbClr val="FFC000"/>
                </a:solidFill>
                <a:latin typeface="Comic Sans MS" pitchFamily="66" charset="0"/>
              </a:rPr>
              <a:t>Epispadias</a:t>
            </a:r>
            <a:r>
              <a:rPr lang="en-US" b="1" dirty="0">
                <a:solidFill>
                  <a:srgbClr val="FFC000"/>
                </a:solidFill>
                <a:latin typeface="Comic Sans MS" pitchFamily="66" charset="0"/>
              </a:rPr>
              <a:t> </a:t>
            </a:r>
          </a:p>
        </p:txBody>
      </p:sp>
      <p:sp>
        <p:nvSpPr>
          <p:cNvPr id="20483" name="Rectangle 3"/>
          <p:cNvSpPr>
            <a:spLocks noGrp="1" noChangeArrowheads="1"/>
          </p:cNvSpPr>
          <p:nvPr>
            <p:ph idx="1"/>
          </p:nvPr>
        </p:nvSpPr>
        <p:spPr>
          <a:xfrm>
            <a:off x="395536" y="1412776"/>
            <a:ext cx="9039948" cy="4005947"/>
          </a:xfrm>
        </p:spPr>
        <p:txBody>
          <a:bodyPr>
            <a:normAutofit/>
          </a:bodyPr>
          <a:lstStyle/>
          <a:p>
            <a:pPr algn="l" rtl="0"/>
            <a:r>
              <a:rPr lang="en-US" sz="2400" dirty="0">
                <a:latin typeface="Comic Sans MS" pitchFamily="66" charset="0"/>
              </a:rPr>
              <a:t> </a:t>
            </a:r>
            <a:r>
              <a:rPr lang="en-US" sz="2400" dirty="0">
                <a:solidFill>
                  <a:schemeClr val="tx1">
                    <a:lumMod val="95000"/>
                    <a:lumOff val="5000"/>
                  </a:schemeClr>
                </a:solidFill>
                <a:latin typeface="Comic Sans MS" pitchFamily="66" charset="0"/>
              </a:rPr>
              <a:t>The urethra open in the dorsal surface of the penis any where from the glans, penile shaft or most commonly the </a:t>
            </a:r>
            <a:r>
              <a:rPr lang="en-US" sz="2400" dirty="0" err="1">
                <a:solidFill>
                  <a:srgbClr val="FF0000"/>
                </a:solidFill>
                <a:latin typeface="Comic Sans MS" pitchFamily="66" charset="0"/>
              </a:rPr>
              <a:t>penopubic</a:t>
            </a:r>
            <a:r>
              <a:rPr lang="en-US" sz="2400" dirty="0">
                <a:solidFill>
                  <a:srgbClr val="FF0000"/>
                </a:solidFill>
                <a:latin typeface="Comic Sans MS" pitchFamily="66" charset="0"/>
              </a:rPr>
              <a:t> region </a:t>
            </a:r>
            <a:r>
              <a:rPr lang="en-US" sz="2400" dirty="0">
                <a:solidFill>
                  <a:schemeClr val="tx1">
                    <a:lumMod val="95000"/>
                    <a:lumOff val="5000"/>
                  </a:schemeClr>
                </a:solidFill>
                <a:latin typeface="Comic Sans MS" pitchFamily="66" charset="0"/>
              </a:rPr>
              <a:t>.</a:t>
            </a:r>
          </a:p>
          <a:p>
            <a:pPr marL="448056" algn="l" rtl="0">
              <a:defRPr/>
            </a:pPr>
            <a:r>
              <a:rPr lang="en-US" sz="2400" dirty="0">
                <a:latin typeface="Comic Sans MS" pitchFamily="66" charset="0"/>
              </a:rPr>
              <a:t>Etiology represents </a:t>
            </a:r>
            <a:r>
              <a:rPr lang="en-US" sz="2400" dirty="0">
                <a:solidFill>
                  <a:srgbClr val="0070C0"/>
                </a:solidFill>
                <a:latin typeface="Comic Sans MS" pitchFamily="66" charset="0"/>
              </a:rPr>
              <a:t>failure of closure of the </a:t>
            </a:r>
            <a:r>
              <a:rPr lang="en-US" sz="2400" dirty="0" err="1">
                <a:solidFill>
                  <a:srgbClr val="0070C0"/>
                </a:solidFill>
                <a:latin typeface="Comic Sans MS" pitchFamily="66" charset="0"/>
              </a:rPr>
              <a:t>cloacal</a:t>
            </a:r>
            <a:r>
              <a:rPr lang="en-US" sz="2400" dirty="0">
                <a:solidFill>
                  <a:srgbClr val="0070C0"/>
                </a:solidFill>
                <a:latin typeface="Comic Sans MS" pitchFamily="66" charset="0"/>
              </a:rPr>
              <a:t> membrane</a:t>
            </a:r>
            <a:r>
              <a:rPr lang="en-US" sz="2400" dirty="0">
                <a:latin typeface="Comic Sans MS" pitchFamily="66" charset="0"/>
              </a:rPr>
              <a:t>, resulting in the bladder and urethra opening directly through the abdominal wall</a:t>
            </a:r>
          </a:p>
          <a:p>
            <a:pPr marL="448056" algn="l" rtl="0">
              <a:defRPr/>
            </a:pPr>
            <a:r>
              <a:rPr lang="en-US" sz="2400" dirty="0">
                <a:solidFill>
                  <a:schemeClr val="tx1">
                    <a:lumMod val="95000"/>
                    <a:lumOff val="5000"/>
                  </a:schemeClr>
                </a:solidFill>
                <a:latin typeface="Comic Sans MS" pitchFamily="66" charset="0"/>
              </a:rPr>
              <a:t>M:F … 5:1</a:t>
            </a:r>
            <a:endParaRPr lang="en-US" sz="2400" dirty="0">
              <a:latin typeface="Comic Sans MS" pitchFamily="66" charset="0"/>
            </a:endParaRPr>
          </a:p>
          <a:p>
            <a:pPr marL="448056" algn="l" rtl="0">
              <a:defRPr/>
            </a:pPr>
            <a:r>
              <a:rPr lang="en-US" sz="2800" dirty="0">
                <a:solidFill>
                  <a:srgbClr val="FF0000"/>
                </a:solidFill>
                <a:latin typeface="Comic Sans MS" pitchFamily="66" charset="0"/>
              </a:rPr>
              <a:t>High </a:t>
            </a:r>
            <a:r>
              <a:rPr lang="en-US" sz="2400" dirty="0">
                <a:solidFill>
                  <a:srgbClr val="FF0000"/>
                </a:solidFill>
                <a:latin typeface="Comic Sans MS" pitchFamily="66" charset="0"/>
              </a:rPr>
              <a:t>morbidity </a:t>
            </a:r>
            <a:r>
              <a:rPr lang="en-US" sz="2400" dirty="0">
                <a:latin typeface="Comic Sans MS" pitchFamily="66" charset="0"/>
              </a:rPr>
              <a:t>-+ </a:t>
            </a:r>
            <a:r>
              <a:rPr lang="en-US" sz="2400" dirty="0">
                <a:solidFill>
                  <a:srgbClr val="0070C0"/>
                </a:solidFill>
                <a:latin typeface="Comic Sans MS" pitchFamily="66" charset="0"/>
              </a:rPr>
              <a:t>incontinence, infertility, reflux</a:t>
            </a:r>
            <a:r>
              <a:rPr lang="en-US" sz="2400" dirty="0">
                <a:latin typeface="Comic Sans MS" pitchFamily="66" charset="0"/>
              </a:rPr>
              <a:t>.</a:t>
            </a:r>
          </a:p>
          <a:p>
            <a:pPr marL="448056" lvl="0" algn="l" rtl="0">
              <a:buNone/>
              <a:defRPr/>
            </a:pPr>
            <a:endParaRPr lang="en-US" sz="2400" dirty="0">
              <a:latin typeface="Comic Sans MS" pitchFamily="66" charset="0"/>
            </a:endParaRPr>
          </a:p>
          <a:p>
            <a:pPr marL="448056" lvl="0" algn="l" rtl="0">
              <a:defRPr/>
            </a:pPr>
            <a:endParaRPr lang="en-US" sz="2400" b="1" dirty="0">
              <a:solidFill>
                <a:schemeClr val="bg1">
                  <a:lumMod val="95000"/>
                  <a:lumOff val="5000"/>
                </a:schemeClr>
              </a:solidFill>
              <a:latin typeface="Comic Sans MS" pitchFamily="66" charset="0"/>
            </a:endParaRPr>
          </a:p>
          <a:p>
            <a:pPr algn="l" rtl="0">
              <a:buFontTx/>
              <a:buNone/>
            </a:pPr>
            <a:endParaRPr lang="en-US" sz="2400" dirty="0">
              <a:solidFill>
                <a:schemeClr val="tx1">
                  <a:lumMod val="95000"/>
                  <a:lumOff val="5000"/>
                </a:schemeClr>
              </a:solidFill>
              <a:latin typeface="Comic Sans MS" pitchFamily="66" charset="0"/>
            </a:endParaRPr>
          </a:p>
        </p:txBody>
      </p:sp>
      <p:sp>
        <p:nvSpPr>
          <p:cNvPr id="6" name="Slide Number Placeholder 5"/>
          <p:cNvSpPr>
            <a:spLocks noGrp="1"/>
          </p:cNvSpPr>
          <p:nvPr>
            <p:ph type="sldNum" sz="quarter" idx="12"/>
          </p:nvPr>
        </p:nvSpPr>
        <p:spPr/>
        <p:txBody>
          <a:bodyPr/>
          <a:lstStyle/>
          <a:p>
            <a:fld id="{E33151A0-AE12-41EE-A1DA-CBE96B522E9A}" type="slidenum">
              <a:rPr lang="ar-SA"/>
              <a:pPr/>
              <a:t>49</a:t>
            </a:fld>
            <a:endParaRPr lang="en-US"/>
          </a:p>
        </p:txBody>
      </p:sp>
      <p:pic>
        <p:nvPicPr>
          <p:cNvPr id="1027" name="Picture 3" descr="C:\Users\SFT\Downloads\download"/>
          <p:cNvPicPr>
            <a:picLocks noChangeAspect="1" noChangeArrowheads="1"/>
          </p:cNvPicPr>
          <p:nvPr/>
        </p:nvPicPr>
        <p:blipFill>
          <a:blip r:embed="rId2" cstate="print"/>
          <a:srcRect/>
          <a:stretch>
            <a:fillRect/>
          </a:stretch>
        </p:blipFill>
        <p:spPr bwMode="auto">
          <a:xfrm>
            <a:off x="1000101" y="4714884"/>
            <a:ext cx="7072362" cy="21431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1752" y="836712"/>
            <a:ext cx="8503920" cy="5040560"/>
          </a:xfrm>
        </p:spPr>
        <p:txBody>
          <a:bodyPr>
            <a:normAutofit/>
          </a:bodyPr>
          <a:lstStyle/>
          <a:p>
            <a:pPr algn="l" rtl="0"/>
            <a:r>
              <a:rPr lang="en-US" b="1" dirty="0">
                <a:solidFill>
                  <a:srgbClr val="FFC000"/>
                </a:solidFill>
              </a:rPr>
              <a:t>Risk factors</a:t>
            </a:r>
          </a:p>
          <a:p>
            <a:pPr marL="0" indent="0" algn="l" rtl="0">
              <a:buNone/>
            </a:pPr>
            <a:r>
              <a:rPr lang="en-US" dirty="0"/>
              <a:t>These include preterm infants, low birth weight, small for gestational age, and twins.</a:t>
            </a:r>
          </a:p>
          <a:p>
            <a:pPr algn="l" rtl="0"/>
            <a:endParaRPr lang="en-US" b="1" dirty="0">
              <a:solidFill>
                <a:schemeClr val="tx2">
                  <a:lumMod val="75000"/>
                </a:schemeClr>
              </a:solidFill>
            </a:endParaRPr>
          </a:p>
          <a:p>
            <a:pPr algn="l" rtl="0"/>
            <a:r>
              <a:rPr lang="en-US" b="1" dirty="0">
                <a:solidFill>
                  <a:srgbClr val="FFC000"/>
                </a:solidFill>
              </a:rPr>
              <a:t>Etiology</a:t>
            </a:r>
          </a:p>
          <a:p>
            <a:pPr marL="0" indent="0" algn="l" rtl="0">
              <a:buNone/>
            </a:pPr>
            <a:r>
              <a:rPr lang="en-US" dirty="0"/>
              <a:t>This includes :</a:t>
            </a:r>
          </a:p>
          <a:p>
            <a:pPr marL="514350" indent="-514350" algn="l" rtl="0">
              <a:buFont typeface="+mj-lt"/>
              <a:buAutoNum type="arabicParenR"/>
            </a:pPr>
            <a:r>
              <a:rPr lang="en-US" dirty="0"/>
              <a:t>abnormal testis </a:t>
            </a:r>
          </a:p>
          <a:p>
            <a:pPr marL="514350" indent="-514350" algn="l" rtl="0">
              <a:buFont typeface="+mj-lt"/>
              <a:buAutoNum type="arabicParenR"/>
            </a:pPr>
            <a:r>
              <a:rPr lang="en-US" dirty="0"/>
              <a:t>gubernaculum </a:t>
            </a:r>
          </a:p>
          <a:p>
            <a:pPr marL="514350" indent="-514350" algn="l" rtl="0">
              <a:buFont typeface="+mj-lt"/>
              <a:buAutoNum type="arabicParenR"/>
            </a:pPr>
            <a:r>
              <a:rPr lang="en-US" dirty="0"/>
              <a:t>endocrine abnormalities (low level of </a:t>
            </a:r>
            <a:r>
              <a:rPr lang="en-US" dirty="0">
                <a:solidFill>
                  <a:srgbClr val="FF0000"/>
                </a:solidFill>
              </a:rPr>
              <a:t>androgens</a:t>
            </a:r>
            <a:r>
              <a:rPr lang="en-US" dirty="0"/>
              <a:t> </a:t>
            </a:r>
            <a:r>
              <a:rPr lang="en-US" dirty="0">
                <a:solidFill>
                  <a:srgbClr val="FF0000"/>
                </a:solidFill>
              </a:rPr>
              <a:t>[</a:t>
            </a:r>
            <a:r>
              <a:rPr lang="en-US" dirty="0" err="1">
                <a:solidFill>
                  <a:srgbClr val="FF0000"/>
                </a:solidFill>
              </a:rPr>
              <a:t>hCG</a:t>
            </a:r>
            <a:r>
              <a:rPr lang="en-US" dirty="0">
                <a:solidFill>
                  <a:srgbClr val="FF0000"/>
                </a:solidFill>
              </a:rPr>
              <a:t>], </a:t>
            </a:r>
            <a:r>
              <a:rPr lang="en-US" dirty="0"/>
              <a:t>(</a:t>
            </a:r>
            <a:r>
              <a:rPr lang="en-US" dirty="0">
                <a:solidFill>
                  <a:srgbClr val="FF0000"/>
                </a:solidFill>
              </a:rPr>
              <a:t>LH</a:t>
            </a:r>
            <a:r>
              <a:rPr lang="en-US" dirty="0"/>
              <a:t>), </a:t>
            </a:r>
            <a:r>
              <a:rPr lang="en-US" dirty="0">
                <a:solidFill>
                  <a:srgbClr val="FF0000"/>
                </a:solidFill>
              </a:rPr>
              <a:t>calcitonin</a:t>
            </a:r>
            <a:r>
              <a:rPr lang="en-US" dirty="0"/>
              <a:t> </a:t>
            </a:r>
            <a:r>
              <a:rPr lang="en-US" dirty="0">
                <a:solidFill>
                  <a:srgbClr val="FF0000"/>
                </a:solidFill>
              </a:rPr>
              <a:t>gene–related peptide</a:t>
            </a:r>
            <a:r>
              <a:rPr lang="en-US" dirty="0"/>
              <a:t>)</a:t>
            </a:r>
          </a:p>
          <a:p>
            <a:pPr marL="514350" indent="-514350" algn="l" rtl="0">
              <a:buFont typeface="+mj-lt"/>
              <a:buAutoNum type="arabicParenR"/>
            </a:pPr>
            <a:r>
              <a:rPr lang="en-US" dirty="0"/>
              <a:t>decreased intra abdominal pressure (prune-belly syndrome, </a:t>
            </a:r>
            <a:r>
              <a:rPr lang="en-US" dirty="0" err="1"/>
              <a:t>gastroschisis</a:t>
            </a:r>
            <a:r>
              <a:rPr lang="en-US" dirty="0"/>
              <a:t>).</a:t>
            </a:r>
            <a:endParaRPr lang="ar-SA" dirty="0"/>
          </a:p>
        </p:txBody>
      </p:sp>
    </p:spTree>
    <p:extLst>
      <p:ext uri="{BB962C8B-B14F-4D97-AF65-F5344CB8AC3E}">
        <p14:creationId xmlns:p14="http://schemas.microsoft.com/office/powerpoint/2010/main" val="8732149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C000"/>
                </a:solidFill>
                <a:latin typeface="Comic Sans MS" pitchFamily="66" charset="0"/>
              </a:rPr>
              <a:t>Management</a:t>
            </a:r>
            <a:endParaRPr lang="ar-JO" dirty="0">
              <a:solidFill>
                <a:srgbClr val="FFC000"/>
              </a:solidFill>
              <a:latin typeface="Comic Sans MS" pitchFamily="66" charset="0"/>
            </a:endParaRPr>
          </a:p>
        </p:txBody>
      </p:sp>
      <p:sp>
        <p:nvSpPr>
          <p:cNvPr id="3" name="Content Placeholder 2"/>
          <p:cNvSpPr>
            <a:spLocks noGrp="1"/>
          </p:cNvSpPr>
          <p:nvPr>
            <p:ph idx="1"/>
          </p:nvPr>
        </p:nvSpPr>
        <p:spPr>
          <a:xfrm>
            <a:off x="323528" y="1306528"/>
            <a:ext cx="8686800" cy="5573216"/>
          </a:xfrm>
        </p:spPr>
        <p:txBody>
          <a:bodyPr>
            <a:normAutofit/>
          </a:bodyPr>
          <a:lstStyle/>
          <a:p>
            <a:pPr algn="l" rtl="0"/>
            <a:r>
              <a:rPr lang="en-US" b="1" dirty="0"/>
              <a:t>at 6–12 months &gt;&gt; </a:t>
            </a:r>
            <a:r>
              <a:rPr lang="en-US" dirty="0"/>
              <a:t>This involves </a:t>
            </a:r>
            <a:r>
              <a:rPr lang="en-US" b="1" i="1" dirty="0" err="1">
                <a:solidFill>
                  <a:srgbClr val="FF0000"/>
                </a:solidFill>
              </a:rPr>
              <a:t>urethroplasty</a:t>
            </a:r>
            <a:r>
              <a:rPr lang="en-US" dirty="0"/>
              <a:t> with functional and cosmetic reconstruction of the external genitalia (penile lengthening and correction of </a:t>
            </a:r>
            <a:r>
              <a:rPr lang="en-US" dirty="0" err="1"/>
              <a:t>chordee</a:t>
            </a:r>
            <a:r>
              <a:rPr lang="en-US" dirty="0"/>
              <a:t>) . </a:t>
            </a:r>
          </a:p>
          <a:p>
            <a:pPr algn="l" rtl="0"/>
            <a:endParaRPr lang="en-US" dirty="0"/>
          </a:p>
          <a:p>
            <a:pPr algn="l" rtl="0"/>
            <a:r>
              <a:rPr lang="en-US" dirty="0">
                <a:solidFill>
                  <a:srgbClr val="FF0000"/>
                </a:solidFill>
              </a:rPr>
              <a:t>The modified Cantwell–</a:t>
            </a:r>
            <a:r>
              <a:rPr lang="en-US" dirty="0" err="1">
                <a:solidFill>
                  <a:srgbClr val="FF0000"/>
                </a:solidFill>
              </a:rPr>
              <a:t>Ransley</a:t>
            </a:r>
            <a:r>
              <a:rPr lang="en-US" dirty="0">
                <a:solidFill>
                  <a:srgbClr val="FF0000"/>
                </a:solidFill>
              </a:rPr>
              <a:t> technique </a:t>
            </a:r>
            <a:r>
              <a:rPr lang="en-US" dirty="0"/>
              <a:t>is commonly used in </a:t>
            </a:r>
            <a:r>
              <a:rPr lang="en-US" dirty="0">
                <a:solidFill>
                  <a:srgbClr val="0070C0"/>
                </a:solidFill>
              </a:rPr>
              <a:t>males</a:t>
            </a:r>
            <a:r>
              <a:rPr lang="en-US" dirty="0"/>
              <a:t>. It describes mobilizing the urethra to the ventral aspect of the penis, with advancement of the urethral meatus onto the glans with a reverse MAGPI (</a:t>
            </a:r>
            <a:r>
              <a:rPr lang="en-US" dirty="0" err="1"/>
              <a:t>meatal</a:t>
            </a:r>
            <a:r>
              <a:rPr lang="en-US" dirty="0"/>
              <a:t> advancement-</a:t>
            </a:r>
            <a:r>
              <a:rPr lang="en-US" dirty="0" err="1"/>
              <a:t>glanuloplasty</a:t>
            </a:r>
            <a:r>
              <a:rPr lang="en-US" dirty="0"/>
              <a:t>) .</a:t>
            </a:r>
          </a:p>
          <a:p>
            <a:pPr algn="l" rtl="0"/>
            <a:endParaRPr lang="en-US" dirty="0"/>
          </a:p>
          <a:p>
            <a:pPr algn="l" rtl="0"/>
            <a:r>
              <a:rPr lang="en-US" b="1" dirty="0"/>
              <a:t>From age 4–5 years</a:t>
            </a:r>
            <a:r>
              <a:rPr lang="en-US" dirty="0"/>
              <a:t> &gt;&gt;  when children can be toilet trained, </a:t>
            </a:r>
            <a:r>
              <a:rPr lang="en-US" b="1" i="1" dirty="0">
                <a:solidFill>
                  <a:srgbClr val="FF0000"/>
                </a:solidFill>
              </a:rPr>
              <a:t>bladder neck reconstruction </a:t>
            </a:r>
            <a:r>
              <a:rPr lang="en-US" dirty="0"/>
              <a:t>can be performed </a:t>
            </a:r>
            <a:r>
              <a:rPr lang="en-US" dirty="0">
                <a:solidFill>
                  <a:srgbClr val="0070C0"/>
                </a:solidFill>
              </a:rPr>
              <a:t>(Young–Dees–</a:t>
            </a:r>
            <a:r>
              <a:rPr lang="en-US" dirty="0" err="1">
                <a:solidFill>
                  <a:srgbClr val="0070C0"/>
                </a:solidFill>
              </a:rPr>
              <a:t>Leadbetter</a:t>
            </a:r>
            <a:r>
              <a:rPr lang="en-US" dirty="0">
                <a:solidFill>
                  <a:srgbClr val="0070C0"/>
                </a:solidFill>
              </a:rPr>
              <a:t> procedure). </a:t>
            </a:r>
            <a:r>
              <a:rPr lang="en-US" dirty="0"/>
              <a:t>This achieves continence, and any bladder residuals may then be emptied by urethral catheterization.</a:t>
            </a:r>
          </a:p>
          <a:p>
            <a:pPr algn="l" rtl="0"/>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a:solidFill>
                  <a:srgbClr val="FFC000"/>
                </a:solidFill>
                <a:latin typeface="Comic Sans MS" pitchFamily="66" charset="0"/>
              </a:rPr>
              <a:t>Phimosis</a:t>
            </a:r>
            <a:endParaRPr lang="ar-JO" dirty="0">
              <a:solidFill>
                <a:srgbClr val="FFC000"/>
              </a:solidFill>
            </a:endParaRPr>
          </a:p>
        </p:txBody>
      </p:sp>
      <p:sp>
        <p:nvSpPr>
          <p:cNvPr id="34819" name="Rectangle 3"/>
          <p:cNvSpPr>
            <a:spLocks noGrp="1" noChangeArrowheads="1"/>
          </p:cNvSpPr>
          <p:nvPr>
            <p:ph sz="half" idx="1"/>
          </p:nvPr>
        </p:nvSpPr>
        <p:spPr>
          <a:xfrm>
            <a:off x="179512" y="1543994"/>
            <a:ext cx="4762872" cy="4997152"/>
          </a:xfrm>
        </p:spPr>
        <p:txBody>
          <a:bodyPr>
            <a:normAutofit fontScale="55000" lnSpcReduction="20000"/>
          </a:bodyPr>
          <a:lstStyle/>
          <a:p>
            <a:pPr algn="l" rtl="0">
              <a:buFontTx/>
              <a:buNone/>
            </a:pPr>
            <a:r>
              <a:rPr lang="en-US" sz="4400" dirty="0"/>
              <a:t>Is when the foreskin cannot be retracted behind the glans.</a:t>
            </a:r>
          </a:p>
          <a:p>
            <a:pPr algn="l" rtl="0">
              <a:buFontTx/>
              <a:buNone/>
            </a:pPr>
            <a:endParaRPr lang="en-US" sz="4400" dirty="0"/>
          </a:p>
          <a:p>
            <a:r>
              <a:rPr lang="en-US" sz="4400" dirty="0">
                <a:solidFill>
                  <a:srgbClr val="FF0000"/>
                </a:solidFill>
              </a:rPr>
              <a:t>A physiological </a:t>
            </a:r>
            <a:r>
              <a:rPr lang="en-US" sz="4400" dirty="0" err="1">
                <a:solidFill>
                  <a:srgbClr val="FF0000"/>
                </a:solidFill>
              </a:rPr>
              <a:t>phimosis</a:t>
            </a:r>
            <a:r>
              <a:rPr lang="en-US" sz="4400" dirty="0"/>
              <a:t> is present at birth due to adhesions between the    foreskin and glans. </a:t>
            </a:r>
          </a:p>
          <a:p>
            <a:r>
              <a:rPr lang="en-US" sz="4400" dirty="0"/>
              <a:t>As the penis develops,  epithelial debris (</a:t>
            </a:r>
            <a:r>
              <a:rPr lang="en-US" sz="4400" dirty="0" err="1"/>
              <a:t>smegma</a:t>
            </a:r>
            <a:r>
              <a:rPr lang="en-US" sz="4400" dirty="0"/>
              <a:t>) accumulates under the foreskin, causing gradual separation. </a:t>
            </a:r>
          </a:p>
          <a:p>
            <a:r>
              <a:rPr lang="en-US" sz="4400" dirty="0"/>
              <a:t>90% of foreskins are retractile    at age </a:t>
            </a:r>
            <a:r>
              <a:rPr lang="en-US" sz="4400" dirty="0">
                <a:solidFill>
                  <a:srgbClr val="FF0000"/>
                </a:solidFill>
              </a:rPr>
              <a:t>3 years </a:t>
            </a:r>
            <a:r>
              <a:rPr lang="en-US" sz="4400" dirty="0"/>
              <a:t>, (&lt;1% of </a:t>
            </a:r>
            <a:r>
              <a:rPr lang="en-US" sz="4400" dirty="0" err="1"/>
              <a:t>phimosis</a:t>
            </a:r>
            <a:r>
              <a:rPr lang="en-US" sz="4400" dirty="0"/>
              <a:t> at </a:t>
            </a:r>
            <a:r>
              <a:rPr lang="en-US" sz="4400" dirty="0">
                <a:solidFill>
                  <a:srgbClr val="FF0000"/>
                </a:solidFill>
              </a:rPr>
              <a:t>age 17</a:t>
            </a:r>
            <a:r>
              <a:rPr lang="en-US" sz="4400" dirty="0"/>
              <a:t>)</a:t>
            </a:r>
          </a:p>
        </p:txBody>
      </p:sp>
      <p:sp>
        <p:nvSpPr>
          <p:cNvPr id="6" name="Slide Number Placeholder 5"/>
          <p:cNvSpPr>
            <a:spLocks noGrp="1"/>
          </p:cNvSpPr>
          <p:nvPr>
            <p:ph type="sldNum" sz="quarter" idx="12"/>
          </p:nvPr>
        </p:nvSpPr>
        <p:spPr/>
        <p:txBody>
          <a:bodyPr/>
          <a:lstStyle/>
          <a:p>
            <a:fld id="{8615AC82-150E-42E1-8062-6CC9B1C33775}" type="slidenum">
              <a:rPr lang="ar-SA"/>
              <a:pPr/>
              <a:t>51</a:t>
            </a:fld>
            <a:endParaRPr lang="en-US"/>
          </a:p>
        </p:txBody>
      </p:sp>
      <p:pic>
        <p:nvPicPr>
          <p:cNvPr id="2051" name="Picture 3" descr="C:\Users\SFT\Downloads\Image_201608102119_3634.jpg"/>
          <p:cNvPicPr>
            <a:picLocks noChangeAspect="1" noChangeArrowheads="1"/>
          </p:cNvPicPr>
          <p:nvPr/>
        </p:nvPicPr>
        <p:blipFill>
          <a:blip r:embed="rId2" cstate="print"/>
          <a:srcRect/>
          <a:stretch>
            <a:fillRect/>
          </a:stretch>
        </p:blipFill>
        <p:spPr bwMode="auto">
          <a:xfrm>
            <a:off x="5220072" y="1543994"/>
            <a:ext cx="3744416" cy="4837334"/>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sz="half" idx="1"/>
          </p:nvPr>
        </p:nvSpPr>
        <p:spPr>
          <a:xfrm>
            <a:off x="457200" y="1927373"/>
            <a:ext cx="4038600" cy="4525963"/>
          </a:xfrm>
        </p:spPr>
        <p:txBody>
          <a:bodyPr/>
          <a:lstStyle/>
          <a:p>
            <a:pPr algn="l" rtl="0"/>
            <a:r>
              <a:rPr lang="en-US" b="1" dirty="0">
                <a:solidFill>
                  <a:srgbClr val="0070C0"/>
                </a:solidFill>
              </a:rPr>
              <a:t>Recurrent </a:t>
            </a:r>
            <a:r>
              <a:rPr lang="en-US" b="1" dirty="0" err="1">
                <a:solidFill>
                  <a:srgbClr val="0070C0"/>
                </a:solidFill>
              </a:rPr>
              <a:t>balanitis</a:t>
            </a:r>
            <a:r>
              <a:rPr lang="en-US" b="1" dirty="0">
                <a:solidFill>
                  <a:srgbClr val="0070C0"/>
                </a:solidFill>
              </a:rPr>
              <a:t> in uncircumcised males can cause new </a:t>
            </a:r>
            <a:r>
              <a:rPr lang="en-US" b="1" dirty="0" err="1">
                <a:solidFill>
                  <a:srgbClr val="0070C0"/>
                </a:solidFill>
              </a:rPr>
              <a:t>phimosis</a:t>
            </a:r>
            <a:endParaRPr lang="en-US" sz="3200" b="1" dirty="0">
              <a:solidFill>
                <a:srgbClr val="0070C0"/>
              </a:solidFill>
            </a:endParaRPr>
          </a:p>
          <a:p>
            <a:endParaRPr lang="ar-JO" dirty="0"/>
          </a:p>
        </p:txBody>
      </p:sp>
      <p:sp>
        <p:nvSpPr>
          <p:cNvPr id="4" name="Content Placeholder 3"/>
          <p:cNvSpPr>
            <a:spLocks noGrp="1"/>
          </p:cNvSpPr>
          <p:nvPr>
            <p:ph sz="half" idx="2"/>
          </p:nvPr>
        </p:nvSpPr>
        <p:spPr/>
        <p:txBody>
          <a:bodyPr/>
          <a:lstStyle/>
          <a:p>
            <a:endParaRPr lang="ar-JO"/>
          </a:p>
        </p:txBody>
      </p:sp>
      <p:pic>
        <p:nvPicPr>
          <p:cNvPr id="3074" name="Picture 2" descr="C:\Users\SFT\Downloads\circumcision.jpg"/>
          <p:cNvPicPr>
            <a:picLocks noChangeAspect="1" noChangeArrowheads="1"/>
          </p:cNvPicPr>
          <p:nvPr/>
        </p:nvPicPr>
        <p:blipFill>
          <a:blip r:embed="rId3" cstate="print"/>
          <a:srcRect/>
          <a:stretch>
            <a:fillRect/>
          </a:stretch>
        </p:blipFill>
        <p:spPr bwMode="auto">
          <a:xfrm>
            <a:off x="4355976" y="1340768"/>
            <a:ext cx="4680520" cy="504056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FFC000"/>
                </a:solidFill>
                <a:latin typeface="Comic Sans MS" pitchFamily="66" charset="0"/>
              </a:rPr>
              <a:t>Treatment</a:t>
            </a:r>
            <a:endParaRPr lang="ar-JO" dirty="0">
              <a:solidFill>
                <a:srgbClr val="FFC000"/>
              </a:solidFill>
              <a:latin typeface="Comic Sans MS" pitchFamily="66" charset="0"/>
            </a:endParaRPr>
          </a:p>
        </p:txBody>
      </p:sp>
      <p:sp>
        <p:nvSpPr>
          <p:cNvPr id="3" name="Content Placeholder 2"/>
          <p:cNvSpPr>
            <a:spLocks noGrp="1"/>
          </p:cNvSpPr>
          <p:nvPr>
            <p:ph idx="1"/>
          </p:nvPr>
        </p:nvSpPr>
        <p:spPr/>
        <p:txBody>
          <a:bodyPr>
            <a:normAutofit/>
          </a:bodyPr>
          <a:lstStyle/>
          <a:p>
            <a:pPr algn="l" rtl="0"/>
            <a:r>
              <a:rPr lang="en-US" b="1" dirty="0"/>
              <a:t>Older children</a:t>
            </a:r>
            <a:r>
              <a:rPr lang="en-US" dirty="0"/>
              <a:t> with </a:t>
            </a:r>
            <a:r>
              <a:rPr lang="en-US" dirty="0" err="1"/>
              <a:t>phimosis</a:t>
            </a:r>
            <a:r>
              <a:rPr lang="en-US" dirty="0"/>
              <a:t>, suffering recurrent infection (</a:t>
            </a:r>
            <a:r>
              <a:rPr lang="en-US" dirty="0" err="1"/>
              <a:t>balanitis</a:t>
            </a:r>
            <a:r>
              <a:rPr lang="en-US" dirty="0"/>
              <a:t>), can be treated with a </a:t>
            </a:r>
            <a:r>
              <a:rPr lang="en-US" dirty="0">
                <a:solidFill>
                  <a:srgbClr val="FF0000"/>
                </a:solidFill>
              </a:rPr>
              <a:t>6-week course of topical 0.1% </a:t>
            </a:r>
            <a:r>
              <a:rPr lang="en-US" dirty="0" err="1">
                <a:solidFill>
                  <a:srgbClr val="FF0000"/>
                </a:solidFill>
              </a:rPr>
              <a:t>dexamethasone</a:t>
            </a:r>
            <a:r>
              <a:rPr lang="en-US" dirty="0">
                <a:solidFill>
                  <a:srgbClr val="FF0000"/>
                </a:solidFill>
              </a:rPr>
              <a:t> cream</a:t>
            </a:r>
            <a:r>
              <a:rPr lang="en-US" dirty="0"/>
              <a:t>, which acts to soften the </a:t>
            </a:r>
            <a:r>
              <a:rPr lang="en-US" dirty="0" err="1"/>
              <a:t>phimosis</a:t>
            </a:r>
            <a:r>
              <a:rPr lang="en-US" dirty="0"/>
              <a:t> and allow foreskin retraction (</a:t>
            </a:r>
            <a:r>
              <a:rPr lang="en-US" dirty="0">
                <a:solidFill>
                  <a:srgbClr val="FF0000"/>
                </a:solidFill>
              </a:rPr>
              <a:t>avoid circumcision where possible</a:t>
            </a:r>
            <a:r>
              <a:rPr lang="en-US" dirty="0"/>
              <a:t>).</a:t>
            </a:r>
          </a:p>
          <a:p>
            <a:pPr algn="l" rtl="0"/>
            <a:r>
              <a:rPr lang="en-US" b="1" dirty="0"/>
              <a:t>Adults</a:t>
            </a:r>
            <a:r>
              <a:rPr lang="en-US" dirty="0"/>
              <a:t> may require a </a:t>
            </a:r>
            <a:r>
              <a:rPr lang="en-US" dirty="0">
                <a:solidFill>
                  <a:srgbClr val="FF0000"/>
                </a:solidFill>
              </a:rPr>
              <a:t>dorsal slit or circumcision </a:t>
            </a:r>
            <a:r>
              <a:rPr lang="en-US" dirty="0"/>
              <a:t>for recurrent </a:t>
            </a:r>
            <a:r>
              <a:rPr lang="en-US" dirty="0" err="1"/>
              <a:t>balanitis</a:t>
            </a:r>
            <a:r>
              <a:rPr lang="en-US" dirty="0"/>
              <a:t>, voiding obstruction, or difficulties with sexual intercourse.</a:t>
            </a:r>
            <a:endParaRPr lang="ar-JO"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457200" y="404664"/>
            <a:ext cx="8229600" cy="6120680"/>
          </a:xfrm>
        </p:spPr>
        <p:txBody>
          <a:bodyPr>
            <a:normAutofit lnSpcReduction="10000"/>
          </a:bodyPr>
          <a:lstStyle/>
          <a:p>
            <a:pPr algn="ctr" rtl="0">
              <a:buFontTx/>
              <a:buNone/>
            </a:pPr>
            <a:r>
              <a:rPr lang="en-US" sz="4000" b="1" dirty="0" err="1">
                <a:solidFill>
                  <a:srgbClr val="FFC000"/>
                </a:solidFill>
                <a:latin typeface="Comic Sans MS" pitchFamily="66" charset="0"/>
              </a:rPr>
              <a:t>Paraphimosis</a:t>
            </a:r>
            <a:endParaRPr lang="en-US" sz="4000" b="1" dirty="0">
              <a:solidFill>
                <a:srgbClr val="FFC000"/>
              </a:solidFill>
              <a:latin typeface="Comic Sans MS" pitchFamily="66" charset="0"/>
            </a:endParaRPr>
          </a:p>
          <a:p>
            <a:pPr algn="l" rtl="0"/>
            <a:endParaRPr lang="en-US" sz="2800" dirty="0"/>
          </a:p>
          <a:p>
            <a:pPr algn="l" rtl="0"/>
            <a:r>
              <a:rPr lang="en-US" sz="2800" dirty="0" err="1"/>
              <a:t>Paraphimosis</a:t>
            </a:r>
            <a:r>
              <a:rPr lang="en-US" sz="2800" dirty="0"/>
              <a:t> is when the </a:t>
            </a:r>
            <a:r>
              <a:rPr lang="en-US" sz="2800" dirty="0">
                <a:solidFill>
                  <a:srgbClr val="0070C0"/>
                </a:solidFill>
              </a:rPr>
              <a:t>uncircumcised foreskin </a:t>
            </a:r>
            <a:r>
              <a:rPr lang="en-US" sz="2800" dirty="0"/>
              <a:t>is retracted under the glans penis and the foreskin becomes edematous, and cannot be pulled back over the glans into its normal anatomical position.</a:t>
            </a:r>
          </a:p>
          <a:p>
            <a:pPr algn="l" rtl="0"/>
            <a:endParaRPr lang="en-US" sz="2800" dirty="0"/>
          </a:p>
          <a:p>
            <a:pPr algn="l" rtl="0"/>
            <a:endParaRPr lang="en-US" sz="2800" dirty="0"/>
          </a:p>
          <a:p>
            <a:pPr algn="l" rtl="0"/>
            <a:endParaRPr lang="en-US" sz="2800" dirty="0"/>
          </a:p>
          <a:p>
            <a:pPr algn="l" rtl="0"/>
            <a:endParaRPr lang="en-US" sz="2800" dirty="0"/>
          </a:p>
          <a:p>
            <a:pPr algn="l" rtl="0"/>
            <a:endParaRPr lang="en-US" sz="2800" dirty="0"/>
          </a:p>
          <a:p>
            <a:pPr algn="l" rtl="0"/>
            <a:endParaRPr lang="en-US" sz="2800" dirty="0"/>
          </a:p>
          <a:p>
            <a:pPr algn="l" rtl="0">
              <a:buNone/>
            </a:pPr>
            <a:r>
              <a:rPr lang="en-US" sz="2800" dirty="0"/>
              <a:t>                     </a:t>
            </a:r>
            <a:r>
              <a:rPr lang="en-US" sz="2800" dirty="0" err="1"/>
              <a:t>phimosis</a:t>
            </a:r>
            <a:r>
              <a:rPr lang="en-US" sz="2800" dirty="0"/>
              <a:t>                 </a:t>
            </a:r>
            <a:r>
              <a:rPr lang="en-US" sz="2800" dirty="0" err="1"/>
              <a:t>paraphimosis</a:t>
            </a:r>
            <a:r>
              <a:rPr lang="en-US" sz="2800" dirty="0"/>
              <a:t>   </a:t>
            </a:r>
          </a:p>
        </p:txBody>
      </p:sp>
      <p:sp>
        <p:nvSpPr>
          <p:cNvPr id="6" name="Slide Number Placeholder 5"/>
          <p:cNvSpPr>
            <a:spLocks noGrp="1"/>
          </p:cNvSpPr>
          <p:nvPr>
            <p:ph type="sldNum" sz="quarter" idx="12"/>
          </p:nvPr>
        </p:nvSpPr>
        <p:spPr/>
        <p:txBody>
          <a:bodyPr/>
          <a:lstStyle/>
          <a:p>
            <a:fld id="{7F4B9ACF-3ABC-4734-86D1-04AB0110F019}" type="slidenum">
              <a:rPr lang="ar-SA"/>
              <a:pPr/>
              <a:t>54</a:t>
            </a:fld>
            <a:endParaRPr lang="en-US"/>
          </a:p>
        </p:txBody>
      </p:sp>
      <p:pic>
        <p:nvPicPr>
          <p:cNvPr id="4" name="Picture 3" descr="download.png"/>
          <p:cNvPicPr>
            <a:picLocks noChangeAspect="1"/>
          </p:cNvPicPr>
          <p:nvPr/>
        </p:nvPicPr>
        <p:blipFill>
          <a:blip r:embed="rId2" cstate="print"/>
          <a:srcRect t="35170"/>
          <a:stretch>
            <a:fillRect/>
          </a:stretch>
        </p:blipFill>
        <p:spPr>
          <a:xfrm>
            <a:off x="2051720" y="3068960"/>
            <a:ext cx="4876800" cy="256490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pPr algn="l" rtl="0"/>
            <a:r>
              <a:rPr lang="en-US" dirty="0"/>
              <a:t>It occurs most commonly in </a:t>
            </a:r>
            <a:r>
              <a:rPr lang="en-US" dirty="0">
                <a:solidFill>
                  <a:srgbClr val="0070C0"/>
                </a:solidFill>
              </a:rPr>
              <a:t>teenagers or young men </a:t>
            </a:r>
            <a:r>
              <a:rPr lang="en-US" dirty="0"/>
              <a:t>and also in elderly men (who have had the foreskin retracted during catheterization, but where it has not been returned to its normal position).</a:t>
            </a:r>
          </a:p>
          <a:p>
            <a:pPr algn="l" rtl="0"/>
            <a:r>
              <a:rPr lang="en-US" dirty="0" err="1"/>
              <a:t>Paraphimosis</a:t>
            </a:r>
            <a:r>
              <a:rPr lang="en-US" dirty="0"/>
              <a:t> is usually </a:t>
            </a:r>
            <a:r>
              <a:rPr lang="en-US" dirty="0">
                <a:solidFill>
                  <a:srgbClr val="FF0000"/>
                </a:solidFill>
              </a:rPr>
              <a:t>painful. </a:t>
            </a:r>
            <a:r>
              <a:rPr lang="en-US" dirty="0"/>
              <a:t>The foreskin is edematous and a small area of ulceration of the foreskin may have developed.</a:t>
            </a:r>
            <a:endParaRPr lang="en-US" dirty="0">
              <a:solidFill>
                <a:schemeClr val="tx1">
                  <a:lumMod val="95000"/>
                  <a:lumOff val="5000"/>
                </a:schemeClr>
              </a:solidFill>
              <a:latin typeface="Comic Sans MS" pitchFamily="66" charset="0"/>
            </a:endParaRPr>
          </a:p>
          <a:p>
            <a:pPr algn="l" rtl="0"/>
            <a:endParaRPr lang="ar-JO"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l"/>
            <a:r>
              <a:rPr lang="en-US" dirty="0">
                <a:solidFill>
                  <a:srgbClr val="FFC000"/>
                </a:solidFill>
                <a:latin typeface="Comic Sans MS" pitchFamily="66" charset="0"/>
              </a:rPr>
              <a:t>Treatment :</a:t>
            </a:r>
          </a:p>
        </p:txBody>
      </p:sp>
      <p:sp>
        <p:nvSpPr>
          <p:cNvPr id="43011" name="Rectangle 3"/>
          <p:cNvSpPr>
            <a:spLocks noGrp="1" noChangeArrowheads="1"/>
          </p:cNvSpPr>
          <p:nvPr>
            <p:ph idx="1"/>
          </p:nvPr>
        </p:nvSpPr>
        <p:spPr>
          <a:xfrm>
            <a:off x="161764" y="1556792"/>
            <a:ext cx="8892480" cy="5184576"/>
          </a:xfrm>
        </p:spPr>
        <p:txBody>
          <a:bodyPr>
            <a:normAutofit/>
          </a:bodyPr>
          <a:lstStyle/>
          <a:p>
            <a:pPr algn="l" rtl="0"/>
            <a:r>
              <a:rPr lang="en-US" sz="2400" dirty="0">
                <a:solidFill>
                  <a:srgbClr val="FF0000"/>
                </a:solidFill>
              </a:rPr>
              <a:t>Manual reduction </a:t>
            </a:r>
            <a:r>
              <a:rPr lang="en-US" sz="2400" dirty="0"/>
              <a:t>is preferred using </a:t>
            </a:r>
            <a:r>
              <a:rPr lang="en-US" sz="2400" dirty="0">
                <a:solidFill>
                  <a:srgbClr val="0070C0"/>
                </a:solidFill>
              </a:rPr>
              <a:t>ice packs</a:t>
            </a:r>
            <a:r>
              <a:rPr lang="en-US" sz="2400" dirty="0"/>
              <a:t>, </a:t>
            </a:r>
            <a:r>
              <a:rPr lang="en-US" sz="2400" dirty="0">
                <a:solidFill>
                  <a:srgbClr val="0070C0"/>
                </a:solidFill>
              </a:rPr>
              <a:t>elastic compression</a:t>
            </a:r>
            <a:r>
              <a:rPr lang="en-US" sz="2400" dirty="0"/>
              <a:t>, and </a:t>
            </a:r>
            <a:r>
              <a:rPr lang="en-US" sz="2400" dirty="0">
                <a:solidFill>
                  <a:srgbClr val="0070C0"/>
                </a:solidFill>
              </a:rPr>
              <a:t>topical anesthetic </a:t>
            </a:r>
            <a:r>
              <a:rPr lang="en-US" sz="2400" dirty="0"/>
              <a:t>such as </a:t>
            </a:r>
            <a:r>
              <a:rPr lang="en-US" sz="2400" dirty="0">
                <a:solidFill>
                  <a:srgbClr val="FF0000"/>
                </a:solidFill>
              </a:rPr>
              <a:t>2% </a:t>
            </a:r>
            <a:r>
              <a:rPr lang="en-US" sz="2400" dirty="0" err="1">
                <a:solidFill>
                  <a:srgbClr val="FF0000"/>
                </a:solidFill>
              </a:rPr>
              <a:t>lidocaine</a:t>
            </a:r>
            <a:r>
              <a:rPr lang="en-US" sz="2400" dirty="0">
                <a:solidFill>
                  <a:srgbClr val="FF0000"/>
                </a:solidFill>
              </a:rPr>
              <a:t> gel</a:t>
            </a:r>
            <a:r>
              <a:rPr lang="en-US" sz="2400" dirty="0"/>
              <a:t>.</a:t>
            </a:r>
          </a:p>
          <a:p>
            <a:pPr algn="l" rtl="0"/>
            <a:r>
              <a:rPr lang="en-US" sz="2400" dirty="0"/>
              <a:t>Operative </a:t>
            </a:r>
            <a:r>
              <a:rPr lang="en-US" sz="2400" dirty="0">
                <a:solidFill>
                  <a:srgbClr val="FF0000"/>
                </a:solidFill>
              </a:rPr>
              <a:t>dorsal slit </a:t>
            </a:r>
            <a:r>
              <a:rPr lang="en-US" sz="2400" dirty="0"/>
              <a:t>may be required in refractory cases.</a:t>
            </a:r>
          </a:p>
          <a:p>
            <a:r>
              <a:rPr lang="en-US" sz="2400" dirty="0"/>
              <a:t>  </a:t>
            </a:r>
            <a:r>
              <a:rPr lang="en-US" sz="2400" b="1" dirty="0">
                <a:solidFill>
                  <a:srgbClr val="FF0000"/>
                </a:solidFill>
              </a:rPr>
              <a:t>Elective circumcision </a:t>
            </a:r>
            <a:r>
              <a:rPr lang="en-US" sz="2400" b="1" dirty="0"/>
              <a:t>for definitive treatment </a:t>
            </a:r>
            <a:r>
              <a:rPr lang="en-US" sz="2400" dirty="0"/>
              <a:t>(</a:t>
            </a:r>
            <a:r>
              <a:rPr lang="en-US" sz="2400" dirty="0" err="1"/>
              <a:t>paraphimosis</a:t>
            </a:r>
            <a:r>
              <a:rPr lang="en-US" sz="2400" dirty="0"/>
              <a:t> tends to recur).</a:t>
            </a:r>
          </a:p>
          <a:p>
            <a:pPr algn="l" rtl="0"/>
            <a:endParaRPr lang="en-US" sz="2400" dirty="0">
              <a:solidFill>
                <a:schemeClr val="tx1">
                  <a:lumMod val="95000"/>
                  <a:lumOff val="5000"/>
                </a:schemeClr>
              </a:solidFill>
              <a:latin typeface="Comic Sans MS" pitchFamily="66" charset="0"/>
            </a:endParaRPr>
          </a:p>
        </p:txBody>
      </p:sp>
      <p:sp>
        <p:nvSpPr>
          <p:cNvPr id="6" name="Slide Number Placeholder 5"/>
          <p:cNvSpPr>
            <a:spLocks noGrp="1"/>
          </p:cNvSpPr>
          <p:nvPr>
            <p:ph type="sldNum" sz="quarter" idx="12"/>
          </p:nvPr>
        </p:nvSpPr>
        <p:spPr/>
        <p:txBody>
          <a:bodyPr/>
          <a:lstStyle/>
          <a:p>
            <a:fld id="{9AC9F1D4-DC5B-4292-BFED-E47262AB935F}" type="slidenum">
              <a:rPr lang="ar-SA"/>
              <a:pPr/>
              <a:t>56</a:t>
            </a:fld>
            <a:endParaRPr lang="en-US"/>
          </a:p>
        </p:txBody>
      </p:sp>
      <p:pic>
        <p:nvPicPr>
          <p:cNvPr id="4098" name="Picture 2" descr="C:\Users\SFT\Downloads\Paraphimosis Reduction Emergency Medicine Practice.JPG"/>
          <p:cNvPicPr>
            <a:picLocks noChangeAspect="1" noChangeArrowheads="1"/>
          </p:cNvPicPr>
          <p:nvPr/>
        </p:nvPicPr>
        <p:blipFill>
          <a:blip r:embed="rId3" cstate="print"/>
          <a:srcRect/>
          <a:stretch>
            <a:fillRect/>
          </a:stretch>
        </p:blipFill>
        <p:spPr bwMode="auto">
          <a:xfrm>
            <a:off x="539552" y="3573016"/>
            <a:ext cx="8136904" cy="3300968"/>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191321" y="980728"/>
            <a:ext cx="4791697" cy="923330"/>
          </a:xfrm>
          <a:prstGeom prst="rect">
            <a:avLst/>
          </a:prstGeom>
          <a:noFill/>
        </p:spPr>
        <p:txBody>
          <a:bodyPr wrap="none" lIns="91440" tIns="45720" rIns="91440" bIns="45720">
            <a:spAutoFit/>
          </a:bodyPr>
          <a:lstStyle/>
          <a:p>
            <a:pPr algn="ctr"/>
            <a:r>
              <a:rPr lang="en-US" sz="5400" b="1" cap="all" spc="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Thank you</a:t>
            </a:r>
            <a:endParaRPr lang="ar-SA" sz="5400" b="1" cap="all" spc="0"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pic>
        <p:nvPicPr>
          <p:cNvPr id="1026" name="Picture 2" descr="C:\Program Files (x86)\Microsoft Office\MEDIA\CAGCAT10\j018600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996952"/>
            <a:ext cx="3236393" cy="3326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a:bodyPr>
          <a:lstStyle/>
          <a:p>
            <a:pPr algn="l" rtl="0"/>
            <a:r>
              <a:rPr lang="en-US" b="1" dirty="0">
                <a:solidFill>
                  <a:srgbClr val="FFC000"/>
                </a:solidFill>
              </a:rPr>
              <a:t>Pathology</a:t>
            </a:r>
          </a:p>
          <a:p>
            <a:pPr marL="0" indent="0" algn="l" rtl="0">
              <a:buNone/>
            </a:pPr>
            <a:r>
              <a:rPr lang="en-US" dirty="0"/>
              <a:t>There is degeneration of </a:t>
            </a:r>
            <a:r>
              <a:rPr lang="en-US" dirty="0">
                <a:solidFill>
                  <a:srgbClr val="FF0000"/>
                </a:solidFill>
              </a:rPr>
              <a:t>Sertoli cells,</a:t>
            </a:r>
          </a:p>
          <a:p>
            <a:pPr marL="0" indent="0" algn="l" rtl="0">
              <a:buNone/>
            </a:pPr>
            <a:r>
              <a:rPr lang="en-US" dirty="0"/>
              <a:t>loss of </a:t>
            </a:r>
            <a:r>
              <a:rPr lang="en-US" dirty="0">
                <a:solidFill>
                  <a:srgbClr val="FF0000"/>
                </a:solidFill>
              </a:rPr>
              <a:t>Leydig cells</a:t>
            </a:r>
            <a:r>
              <a:rPr lang="en-US" dirty="0"/>
              <a:t>,</a:t>
            </a:r>
          </a:p>
          <a:p>
            <a:pPr marL="0" indent="0" algn="l" rtl="0">
              <a:buNone/>
            </a:pPr>
            <a:r>
              <a:rPr lang="en-US" dirty="0"/>
              <a:t> atrophy and abnormal </a:t>
            </a:r>
            <a:r>
              <a:rPr lang="en-US" dirty="0">
                <a:solidFill>
                  <a:srgbClr val="FF0000"/>
                </a:solidFill>
              </a:rPr>
              <a:t>spermatogenesis.</a:t>
            </a:r>
          </a:p>
          <a:p>
            <a:pPr algn="l" rtl="0"/>
            <a:r>
              <a:rPr lang="en-US" b="1" dirty="0">
                <a:solidFill>
                  <a:srgbClr val="FFC000"/>
                </a:solidFill>
              </a:rPr>
              <a:t>Long-term complications</a:t>
            </a:r>
            <a:r>
              <a:rPr lang="en-US" b="1" dirty="0">
                <a:solidFill>
                  <a:schemeClr val="tx2">
                    <a:lumMod val="75000"/>
                  </a:schemeClr>
                </a:solidFill>
              </a:rPr>
              <a:t> </a:t>
            </a:r>
          </a:p>
          <a:p>
            <a:pPr algn="l" rtl="0"/>
            <a:r>
              <a:rPr lang="en-US" dirty="0"/>
              <a:t>Relative risk of cancer is 40-fold higher in the undescended testis. Most are </a:t>
            </a:r>
            <a:r>
              <a:rPr lang="en-US" dirty="0">
                <a:solidFill>
                  <a:srgbClr val="FF0000"/>
                </a:solidFill>
              </a:rPr>
              <a:t>seminomas</a:t>
            </a:r>
            <a:r>
              <a:rPr lang="en-US" dirty="0"/>
              <a:t>; carcinoma in situ represents a small percentage (~2%). </a:t>
            </a:r>
          </a:p>
          <a:p>
            <a:pPr algn="l" rtl="0"/>
            <a:r>
              <a:rPr lang="en-US" dirty="0"/>
              <a:t>Reduced fertility </a:t>
            </a:r>
          </a:p>
          <a:p>
            <a:pPr algn="l" rtl="0"/>
            <a:r>
              <a:rPr lang="en-US" dirty="0"/>
              <a:t>Increased risk of testicular torsion </a:t>
            </a:r>
          </a:p>
          <a:p>
            <a:pPr algn="l" rtl="0"/>
            <a:r>
              <a:rPr lang="en-US" dirty="0"/>
              <a:t>Increased risk of direct inguinal hernias</a:t>
            </a:r>
          </a:p>
          <a:p>
            <a:pPr algn="l" rtl="0"/>
            <a:endParaRPr lang="en-US" b="1" dirty="0">
              <a:solidFill>
                <a:schemeClr val="tx2">
                  <a:lumMod val="75000"/>
                </a:schemeClr>
              </a:solidFill>
            </a:endParaRPr>
          </a:p>
        </p:txBody>
      </p:sp>
    </p:spTree>
    <p:extLst>
      <p:ext uri="{BB962C8B-B14F-4D97-AF65-F5344CB8AC3E}">
        <p14:creationId xmlns:p14="http://schemas.microsoft.com/office/powerpoint/2010/main" val="420416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C000"/>
                </a:solidFill>
              </a:rPr>
              <a:t>Diagnosis</a:t>
            </a:r>
            <a:endParaRPr lang="ar-SA" dirty="0">
              <a:solidFill>
                <a:srgbClr val="FFC000"/>
              </a:solidFill>
            </a:endParaRPr>
          </a:p>
        </p:txBody>
      </p:sp>
      <p:sp>
        <p:nvSpPr>
          <p:cNvPr id="3" name="عنصر نائب للمحتوى 2"/>
          <p:cNvSpPr>
            <a:spLocks noGrp="1"/>
          </p:cNvSpPr>
          <p:nvPr>
            <p:ph idx="1"/>
          </p:nvPr>
        </p:nvSpPr>
        <p:spPr/>
        <p:txBody>
          <a:bodyPr/>
          <a:lstStyle/>
          <a:p>
            <a:pPr algn="l" rtl="0"/>
            <a:r>
              <a:rPr lang="en-US" dirty="0"/>
              <a:t>Full examination is required to elucidate if the testis is </a:t>
            </a:r>
            <a:r>
              <a:rPr lang="en-US" dirty="0">
                <a:solidFill>
                  <a:srgbClr val="FF0000"/>
                </a:solidFill>
              </a:rPr>
              <a:t>palpable</a:t>
            </a:r>
            <a:r>
              <a:rPr lang="en-US" dirty="0"/>
              <a:t> and to identify </a:t>
            </a:r>
            <a:r>
              <a:rPr lang="en-US" dirty="0">
                <a:solidFill>
                  <a:srgbClr val="FF0000"/>
                </a:solidFill>
              </a:rPr>
              <a:t>location</a:t>
            </a:r>
            <a:r>
              <a:rPr lang="en-US" dirty="0"/>
              <a:t>.</a:t>
            </a:r>
          </a:p>
          <a:p>
            <a:pPr algn="l" rtl="0"/>
            <a:r>
              <a:rPr lang="en-US" dirty="0"/>
              <a:t>Assess for associated congenital defects.</a:t>
            </a:r>
          </a:p>
          <a:p>
            <a:pPr algn="l" rtl="0"/>
            <a:r>
              <a:rPr lang="en-US" dirty="0"/>
              <a:t>If neither testis is palpable, consider:</a:t>
            </a:r>
          </a:p>
          <a:p>
            <a:pPr algn="l" rtl="0">
              <a:buFontTx/>
              <a:buChar char="-"/>
            </a:pPr>
            <a:r>
              <a:rPr lang="en-US"/>
              <a:t>chromosome </a:t>
            </a:r>
            <a:r>
              <a:rPr lang="en-US" dirty="0"/>
              <a:t>analysis (to exclude an androgenized female</a:t>
            </a:r>
            <a:r>
              <a:rPr lang="en-US"/>
              <a:t>) </a:t>
            </a:r>
          </a:p>
          <a:p>
            <a:pPr algn="l" rtl="0">
              <a:buFontTx/>
              <a:buChar char="-"/>
            </a:pPr>
            <a:r>
              <a:rPr lang="en-US"/>
              <a:t>hormone </a:t>
            </a:r>
            <a:r>
              <a:rPr lang="en-US" dirty="0"/>
              <a:t>testing (high LH and FSH with a low testosterone indicates anorchia).</a:t>
            </a:r>
          </a:p>
          <a:p>
            <a:pPr algn="l" rtl="0"/>
            <a:endParaRPr lang="ar-SA" dirty="0"/>
          </a:p>
        </p:txBody>
      </p:sp>
    </p:spTree>
    <p:extLst>
      <p:ext uri="{BB962C8B-B14F-4D97-AF65-F5344CB8AC3E}">
        <p14:creationId xmlns:p14="http://schemas.microsoft.com/office/powerpoint/2010/main" val="2997732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C000"/>
                </a:solidFill>
              </a:rPr>
              <a:t>Management</a:t>
            </a:r>
            <a:endParaRPr lang="ar-SA" dirty="0">
              <a:solidFill>
                <a:srgbClr val="FFC000"/>
              </a:solidFill>
            </a:endParaRPr>
          </a:p>
        </p:txBody>
      </p:sp>
      <p:sp>
        <p:nvSpPr>
          <p:cNvPr id="3" name="عنصر نائب للمحتوى 2"/>
          <p:cNvSpPr>
            <a:spLocks noGrp="1"/>
          </p:cNvSpPr>
          <p:nvPr>
            <p:ph idx="1"/>
          </p:nvPr>
        </p:nvSpPr>
        <p:spPr/>
        <p:txBody>
          <a:bodyPr>
            <a:normAutofit/>
          </a:bodyPr>
          <a:lstStyle/>
          <a:p>
            <a:pPr algn="l" rtl="0"/>
            <a:r>
              <a:rPr lang="en-US" dirty="0"/>
              <a:t>Treatment should be performed within the first year.</a:t>
            </a:r>
          </a:p>
          <a:p>
            <a:pPr algn="l" rtl="0"/>
            <a:r>
              <a:rPr lang="en-US" dirty="0"/>
              <a:t>Hormone therapy (</a:t>
            </a:r>
            <a:r>
              <a:rPr lang="en-US" dirty="0" err="1"/>
              <a:t>hCG</a:t>
            </a:r>
            <a:r>
              <a:rPr lang="en-US" dirty="0"/>
              <a:t>, LHRH) stimulates testosterone production.</a:t>
            </a:r>
          </a:p>
          <a:p>
            <a:pPr algn="l" rtl="0"/>
            <a:r>
              <a:rPr lang="en-US" b="1" dirty="0">
                <a:solidFill>
                  <a:srgbClr val="FF0000"/>
                </a:solidFill>
              </a:rPr>
              <a:t>Surgery</a:t>
            </a:r>
            <a:r>
              <a:rPr lang="en-US" dirty="0"/>
              <a:t> consists of inguinal exploration, mobilization of spermatic cord, ligation of </a:t>
            </a:r>
            <a:r>
              <a:rPr lang="en-US" dirty="0" err="1"/>
              <a:t>processus</a:t>
            </a:r>
            <a:r>
              <a:rPr lang="en-US" dirty="0"/>
              <a:t> </a:t>
            </a:r>
            <a:r>
              <a:rPr lang="en-US" dirty="0" err="1"/>
              <a:t>vaginalis</a:t>
            </a:r>
            <a:r>
              <a:rPr lang="en-US" dirty="0"/>
              <a:t>, and securing the testis into a </a:t>
            </a:r>
            <a:r>
              <a:rPr lang="en-US" dirty="0" err="1"/>
              <a:t>dartos</a:t>
            </a:r>
            <a:r>
              <a:rPr lang="en-US" dirty="0"/>
              <a:t> pouch in the scrotal wall </a:t>
            </a:r>
            <a:r>
              <a:rPr lang="en-US" b="1" dirty="0">
                <a:solidFill>
                  <a:srgbClr val="FF0000"/>
                </a:solidFill>
              </a:rPr>
              <a:t>(</a:t>
            </a:r>
            <a:r>
              <a:rPr lang="en-US" b="1" dirty="0" err="1">
                <a:solidFill>
                  <a:srgbClr val="FF0000"/>
                </a:solidFill>
              </a:rPr>
              <a:t>orchidopexy</a:t>
            </a:r>
            <a:r>
              <a:rPr lang="en-US" b="1" dirty="0">
                <a:solidFill>
                  <a:srgbClr val="FF0000"/>
                </a:solidFill>
              </a:rPr>
              <a:t>).</a:t>
            </a:r>
          </a:p>
          <a:p>
            <a:pPr algn="l" rtl="0"/>
            <a:endParaRPr lang="ar-SA" dirty="0"/>
          </a:p>
        </p:txBody>
      </p:sp>
    </p:spTree>
    <p:extLst>
      <p:ext uri="{BB962C8B-B14F-4D97-AF65-F5344CB8AC3E}">
        <p14:creationId xmlns:p14="http://schemas.microsoft.com/office/powerpoint/2010/main" val="325765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rtl="0"/>
            <a:r>
              <a:rPr lang="en-US" dirty="0"/>
              <a:t>Intra-abdominal testes may require division of spermatic vessels to provide extra length (Fowler-Stevens procedure, relying on collateral blood flow from vas), two-stage procedures, or </a:t>
            </a:r>
            <a:r>
              <a:rPr lang="en-US" dirty="0" err="1"/>
              <a:t>microvascular</a:t>
            </a:r>
            <a:r>
              <a:rPr lang="en-US" dirty="0"/>
              <a:t> </a:t>
            </a:r>
            <a:r>
              <a:rPr lang="en-US" dirty="0" err="1"/>
              <a:t>autotransplantation</a:t>
            </a:r>
            <a:r>
              <a:rPr lang="en-US" dirty="0"/>
              <a:t>.</a:t>
            </a:r>
          </a:p>
          <a:p>
            <a:pPr algn="l" rtl="0"/>
            <a:endParaRPr lang="ar-SA" dirty="0"/>
          </a:p>
        </p:txBody>
      </p:sp>
    </p:spTree>
    <p:extLst>
      <p:ext uri="{BB962C8B-B14F-4D97-AF65-F5344CB8AC3E}">
        <p14:creationId xmlns:p14="http://schemas.microsoft.com/office/powerpoint/2010/main" val="1992787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1366</TotalTime>
  <Words>3055</Words>
  <Application>Microsoft Office PowerPoint</Application>
  <PresentationFormat>On-screen Show (4:3)</PresentationFormat>
  <Paragraphs>292</Paragraphs>
  <Slides>57</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Calibri</vt:lpstr>
      <vt:lpstr>Calibri Light</vt:lpstr>
      <vt:lpstr>Comic Sans MS</vt:lpstr>
      <vt:lpstr>Google Sans</vt:lpstr>
      <vt:lpstr>Times New Roman</vt:lpstr>
      <vt:lpstr>Verdana</vt:lpstr>
      <vt:lpstr>Wingdings</vt:lpstr>
      <vt:lpstr>Wingdings 2</vt:lpstr>
      <vt:lpstr>Office Theme</vt:lpstr>
      <vt:lpstr>PowerPoint Presentation</vt:lpstr>
      <vt:lpstr>Cryptorchidism: Undescended testes</vt:lpstr>
      <vt:lpstr>PowerPoint Presentation</vt:lpstr>
      <vt:lpstr>PowerPoint Presentation</vt:lpstr>
      <vt:lpstr>PowerPoint Presentation</vt:lpstr>
      <vt:lpstr>PowerPoint Presentation</vt:lpstr>
      <vt:lpstr>Diagnosis</vt:lpstr>
      <vt:lpstr>Management</vt:lpstr>
      <vt:lpstr>PowerPoint Presentation</vt:lpstr>
      <vt:lpstr>Vesicoureteric reflux (VUR)</vt:lpstr>
      <vt:lpstr>Pathogenesis </vt:lpstr>
      <vt:lpstr>Classification:</vt:lpstr>
      <vt:lpstr>PowerPoint Presentation</vt:lpstr>
      <vt:lpstr>PowerPoint Presentation</vt:lpstr>
      <vt:lpstr>Kidney and bladder ultrasound grading</vt:lpstr>
      <vt:lpstr>PowerPoint Presentation</vt:lpstr>
      <vt:lpstr>Management </vt:lpstr>
      <vt:lpstr>Medical treatment </vt:lpstr>
      <vt:lpstr>Surgical Management</vt:lpstr>
      <vt:lpstr>Hypospadias</vt:lpstr>
      <vt:lpstr>PowerPoint Presentation</vt:lpstr>
      <vt:lpstr>PowerPoint Presentation</vt:lpstr>
      <vt:lpstr>Classification</vt:lpstr>
      <vt:lpstr>Etiology</vt:lpstr>
      <vt:lpstr>Diagnosis</vt:lpstr>
      <vt:lpstr>Treatment</vt:lpstr>
      <vt:lpstr>Complications </vt:lpstr>
      <vt:lpstr>Nocturnal enuresis </vt:lpstr>
      <vt:lpstr>PowerPoint Presentation</vt:lpstr>
      <vt:lpstr>PowerPoint Presentation</vt:lpstr>
      <vt:lpstr>Evaluation</vt:lpstr>
      <vt:lpstr>Management </vt:lpstr>
      <vt:lpstr>PowerPoint Presentation</vt:lpstr>
      <vt:lpstr>Prognosis </vt:lpstr>
      <vt:lpstr>Posterior urethral valves (PUV)</vt:lpstr>
      <vt:lpstr>PowerPoint Presentation</vt:lpstr>
      <vt:lpstr>PowerPoint Presentation</vt:lpstr>
      <vt:lpstr>Presentation</vt:lpstr>
      <vt:lpstr>Investigation</vt:lpstr>
      <vt:lpstr>PowerPoint Presentation</vt:lpstr>
      <vt:lpstr>Treatment:</vt:lpstr>
      <vt:lpstr>Extrophy of the Bladder</vt:lpstr>
      <vt:lpstr>Embryology</vt:lpstr>
      <vt:lpstr>PowerPoint Presentation</vt:lpstr>
      <vt:lpstr>Investigation</vt:lpstr>
      <vt:lpstr>Management  </vt:lpstr>
      <vt:lpstr>PowerPoint Presentation</vt:lpstr>
      <vt:lpstr>Prognosis </vt:lpstr>
      <vt:lpstr>Epispadias </vt:lpstr>
      <vt:lpstr>Management</vt:lpstr>
      <vt:lpstr>Phimosis</vt:lpstr>
      <vt:lpstr>PowerPoint Presentation</vt:lpstr>
      <vt:lpstr>Treatment</vt:lpstr>
      <vt:lpstr>PowerPoint Presentation</vt:lpstr>
      <vt:lpstr>PowerPoint Presentation</vt:lpstr>
      <vt:lpstr>Treatment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TOSHIBA</dc:creator>
  <cp:lastModifiedBy>Fadi S. Sawaqed</cp:lastModifiedBy>
  <cp:revision>93</cp:revision>
  <dcterms:created xsi:type="dcterms:W3CDTF">2018-07-01T15:26:19Z</dcterms:created>
  <dcterms:modified xsi:type="dcterms:W3CDTF">2024-08-20T15:18:29Z</dcterms:modified>
</cp:coreProperties>
</file>