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6"/>
  </p:notesMasterIdLst>
  <p:sldIdLst>
    <p:sldId id="257" r:id="rId2"/>
    <p:sldId id="258" r:id="rId3"/>
    <p:sldId id="813" r:id="rId4"/>
    <p:sldId id="814" r:id="rId5"/>
    <p:sldId id="815" r:id="rId6"/>
    <p:sldId id="816" r:id="rId7"/>
    <p:sldId id="817" r:id="rId8"/>
    <p:sldId id="818" r:id="rId9"/>
    <p:sldId id="819" r:id="rId10"/>
    <p:sldId id="820" r:id="rId11"/>
    <p:sldId id="821" r:id="rId12"/>
    <p:sldId id="822" r:id="rId13"/>
    <p:sldId id="823" r:id="rId14"/>
    <p:sldId id="824" r:id="rId15"/>
    <p:sldId id="825" r:id="rId16"/>
    <p:sldId id="826" r:id="rId17"/>
    <p:sldId id="827" r:id="rId18"/>
    <p:sldId id="828" r:id="rId19"/>
    <p:sldId id="829" r:id="rId20"/>
    <p:sldId id="830" r:id="rId21"/>
    <p:sldId id="831" r:id="rId22"/>
    <p:sldId id="832" r:id="rId23"/>
    <p:sldId id="833" r:id="rId24"/>
    <p:sldId id="834" r:id="rId25"/>
    <p:sldId id="835" r:id="rId26"/>
    <p:sldId id="836" r:id="rId27"/>
    <p:sldId id="837" r:id="rId28"/>
    <p:sldId id="838" r:id="rId29"/>
    <p:sldId id="839" r:id="rId30"/>
    <p:sldId id="840" r:id="rId31"/>
    <p:sldId id="841" r:id="rId32"/>
    <p:sldId id="842" r:id="rId33"/>
    <p:sldId id="843" r:id="rId34"/>
    <p:sldId id="844" r:id="rId35"/>
    <p:sldId id="845" r:id="rId36"/>
    <p:sldId id="846" r:id="rId37"/>
    <p:sldId id="847" r:id="rId38"/>
    <p:sldId id="848" r:id="rId39"/>
    <p:sldId id="849" r:id="rId40"/>
    <p:sldId id="850" r:id="rId41"/>
    <p:sldId id="851" r:id="rId42"/>
    <p:sldId id="852" r:id="rId43"/>
    <p:sldId id="853" r:id="rId44"/>
    <p:sldId id="854" r:id="rId45"/>
    <p:sldId id="855" r:id="rId46"/>
    <p:sldId id="856" r:id="rId47"/>
    <p:sldId id="857" r:id="rId48"/>
    <p:sldId id="858" r:id="rId49"/>
    <p:sldId id="859" r:id="rId50"/>
    <p:sldId id="860" r:id="rId51"/>
    <p:sldId id="861" r:id="rId52"/>
    <p:sldId id="862" r:id="rId53"/>
    <p:sldId id="863" r:id="rId54"/>
    <p:sldId id="864" r:id="rId55"/>
    <p:sldId id="865" r:id="rId56"/>
    <p:sldId id="866" r:id="rId57"/>
    <p:sldId id="867" r:id="rId58"/>
    <p:sldId id="868" r:id="rId59"/>
    <p:sldId id="869" r:id="rId60"/>
    <p:sldId id="870" r:id="rId61"/>
    <p:sldId id="871" r:id="rId62"/>
    <p:sldId id="872" r:id="rId63"/>
    <p:sldId id="873" r:id="rId64"/>
    <p:sldId id="874" r:id="rId65"/>
    <p:sldId id="555" r:id="rId66"/>
    <p:sldId id="565" r:id="rId67"/>
    <p:sldId id="568" r:id="rId68"/>
    <p:sldId id="569" r:id="rId69"/>
    <p:sldId id="566" r:id="rId70"/>
    <p:sldId id="567" r:id="rId71"/>
    <p:sldId id="578" r:id="rId72"/>
    <p:sldId id="579" r:id="rId73"/>
    <p:sldId id="570" r:id="rId74"/>
    <p:sldId id="556" r:id="rId75"/>
    <p:sldId id="557" r:id="rId76"/>
    <p:sldId id="558" r:id="rId77"/>
    <p:sldId id="559" r:id="rId78"/>
    <p:sldId id="560" r:id="rId79"/>
    <p:sldId id="561" r:id="rId80"/>
    <p:sldId id="562" r:id="rId81"/>
    <p:sldId id="563" r:id="rId82"/>
    <p:sldId id="571" r:id="rId83"/>
    <p:sldId id="549" r:id="rId84"/>
    <p:sldId id="551" r:id="rId85"/>
    <p:sldId id="552" r:id="rId86"/>
    <p:sldId id="550" r:id="rId87"/>
    <p:sldId id="553" r:id="rId88"/>
    <p:sldId id="573" r:id="rId89"/>
    <p:sldId id="519" r:id="rId90"/>
    <p:sldId id="520" r:id="rId91"/>
    <p:sldId id="521" r:id="rId92"/>
    <p:sldId id="522" r:id="rId93"/>
    <p:sldId id="523" r:id="rId94"/>
    <p:sldId id="524" r:id="rId95"/>
    <p:sldId id="525" r:id="rId96"/>
    <p:sldId id="530" r:id="rId97"/>
    <p:sldId id="531" r:id="rId98"/>
    <p:sldId id="526" r:id="rId99"/>
    <p:sldId id="532" r:id="rId100"/>
    <p:sldId id="527" r:id="rId101"/>
    <p:sldId id="533" r:id="rId102"/>
    <p:sldId id="528" r:id="rId103"/>
    <p:sldId id="529" r:id="rId104"/>
    <p:sldId id="574" r:id="rId105"/>
    <p:sldId id="535" r:id="rId106"/>
    <p:sldId id="536" r:id="rId107"/>
    <p:sldId id="537" r:id="rId108"/>
    <p:sldId id="538" r:id="rId109"/>
    <p:sldId id="539" r:id="rId110"/>
    <p:sldId id="540" r:id="rId111"/>
    <p:sldId id="541" r:id="rId112"/>
    <p:sldId id="542" r:id="rId113"/>
    <p:sldId id="543" r:id="rId114"/>
    <p:sldId id="544" r:id="rId115"/>
    <p:sldId id="545" r:id="rId116"/>
    <p:sldId id="546" r:id="rId117"/>
    <p:sldId id="547" r:id="rId118"/>
    <p:sldId id="575" r:id="rId119"/>
    <p:sldId id="468" r:id="rId120"/>
    <p:sldId id="469" r:id="rId121"/>
    <p:sldId id="470" r:id="rId122"/>
    <p:sldId id="471" r:id="rId123"/>
    <p:sldId id="472" r:id="rId124"/>
    <p:sldId id="473" r:id="rId125"/>
    <p:sldId id="474" r:id="rId126"/>
    <p:sldId id="475" r:id="rId127"/>
    <p:sldId id="476" r:id="rId128"/>
    <p:sldId id="477" r:id="rId129"/>
    <p:sldId id="478" r:id="rId130"/>
    <p:sldId id="479" r:id="rId131"/>
    <p:sldId id="480" r:id="rId132"/>
    <p:sldId id="576" r:id="rId133"/>
    <p:sldId id="482" r:id="rId134"/>
    <p:sldId id="483" r:id="rId135"/>
    <p:sldId id="484" r:id="rId136"/>
    <p:sldId id="485" r:id="rId137"/>
    <p:sldId id="486" r:id="rId138"/>
    <p:sldId id="487" r:id="rId139"/>
    <p:sldId id="577" r:id="rId140"/>
    <p:sldId id="489" r:id="rId141"/>
    <p:sldId id="490" r:id="rId142"/>
    <p:sldId id="491" r:id="rId143"/>
    <p:sldId id="492" r:id="rId144"/>
    <p:sldId id="493" r:id="rId145"/>
    <p:sldId id="494" r:id="rId146"/>
    <p:sldId id="495" r:id="rId147"/>
    <p:sldId id="496" r:id="rId148"/>
    <p:sldId id="497" r:id="rId149"/>
    <p:sldId id="498" r:id="rId150"/>
    <p:sldId id="499" r:id="rId151"/>
    <p:sldId id="500" r:id="rId152"/>
    <p:sldId id="501" r:id="rId153"/>
    <p:sldId id="502" r:id="rId154"/>
    <p:sldId id="503" r:id="rId155"/>
    <p:sldId id="504" r:id="rId156"/>
    <p:sldId id="505" r:id="rId157"/>
    <p:sldId id="506" r:id="rId158"/>
    <p:sldId id="507" r:id="rId159"/>
    <p:sldId id="508" r:id="rId160"/>
    <p:sldId id="509" r:id="rId161"/>
    <p:sldId id="465" r:id="rId162"/>
    <p:sldId id="452" r:id="rId163"/>
    <p:sldId id="453" r:id="rId164"/>
    <p:sldId id="454" r:id="rId165"/>
    <p:sldId id="455" r:id="rId166"/>
    <p:sldId id="456" r:id="rId167"/>
    <p:sldId id="457" r:id="rId168"/>
    <p:sldId id="458" r:id="rId169"/>
    <p:sldId id="256" r:id="rId170"/>
    <p:sldId id="351" r:id="rId171"/>
    <p:sldId id="352" r:id="rId172"/>
    <p:sldId id="353" r:id="rId173"/>
    <p:sldId id="354" r:id="rId174"/>
    <p:sldId id="355" r:id="rId175"/>
    <p:sldId id="356" r:id="rId176"/>
    <p:sldId id="357" r:id="rId177"/>
    <p:sldId id="358" r:id="rId178"/>
    <p:sldId id="348" r:id="rId179"/>
    <p:sldId id="349" r:id="rId180"/>
    <p:sldId id="459" r:id="rId181"/>
    <p:sldId id="461" r:id="rId182"/>
    <p:sldId id="462" r:id="rId183"/>
    <p:sldId id="463" r:id="rId184"/>
    <p:sldId id="464" r:id="rId185"/>
    <p:sldId id="285" r:id="rId186"/>
    <p:sldId id="286" r:id="rId187"/>
    <p:sldId id="287" r:id="rId188"/>
    <p:sldId id="288" r:id="rId189"/>
    <p:sldId id="289" r:id="rId190"/>
    <p:sldId id="290" r:id="rId191"/>
    <p:sldId id="259" r:id="rId192"/>
    <p:sldId id="260" r:id="rId193"/>
    <p:sldId id="261" r:id="rId194"/>
    <p:sldId id="262" r:id="rId195"/>
    <p:sldId id="263" r:id="rId196"/>
    <p:sldId id="264" r:id="rId197"/>
    <p:sldId id="265" r:id="rId198"/>
    <p:sldId id="266" r:id="rId199"/>
    <p:sldId id="267" r:id="rId200"/>
    <p:sldId id="268" r:id="rId201"/>
    <p:sldId id="269" r:id="rId202"/>
    <p:sldId id="270" r:id="rId203"/>
    <p:sldId id="271" r:id="rId204"/>
    <p:sldId id="272" r:id="rId205"/>
    <p:sldId id="273" r:id="rId206"/>
    <p:sldId id="274" r:id="rId207"/>
    <p:sldId id="275" r:id="rId208"/>
    <p:sldId id="276" r:id="rId209"/>
    <p:sldId id="277" r:id="rId210"/>
    <p:sldId id="278" r:id="rId211"/>
    <p:sldId id="279" r:id="rId212"/>
    <p:sldId id="280" r:id="rId213"/>
    <p:sldId id="281" r:id="rId214"/>
    <p:sldId id="282" r:id="rId215"/>
    <p:sldId id="283" r:id="rId216"/>
    <p:sldId id="284" r:id="rId217"/>
    <p:sldId id="291" r:id="rId218"/>
    <p:sldId id="292" r:id="rId219"/>
    <p:sldId id="293" r:id="rId220"/>
    <p:sldId id="294" r:id="rId221"/>
    <p:sldId id="295" r:id="rId222"/>
    <p:sldId id="296" r:id="rId223"/>
    <p:sldId id="297" r:id="rId224"/>
    <p:sldId id="298" r:id="rId225"/>
    <p:sldId id="299" r:id="rId226"/>
    <p:sldId id="300" r:id="rId227"/>
    <p:sldId id="301" r:id="rId228"/>
    <p:sldId id="302" r:id="rId229"/>
    <p:sldId id="303" r:id="rId230"/>
    <p:sldId id="304" r:id="rId231"/>
    <p:sldId id="305" r:id="rId232"/>
    <p:sldId id="306" r:id="rId233"/>
    <p:sldId id="307" r:id="rId234"/>
    <p:sldId id="308" r:id="rId235"/>
    <p:sldId id="309" r:id="rId236"/>
    <p:sldId id="310" r:id="rId237"/>
    <p:sldId id="311" r:id="rId238"/>
    <p:sldId id="312" r:id="rId239"/>
    <p:sldId id="313" r:id="rId240"/>
    <p:sldId id="314" r:id="rId241"/>
    <p:sldId id="315" r:id="rId242"/>
    <p:sldId id="316" r:id="rId243"/>
    <p:sldId id="317" r:id="rId244"/>
    <p:sldId id="318" r:id="rId245"/>
    <p:sldId id="319" r:id="rId246"/>
    <p:sldId id="320" r:id="rId247"/>
    <p:sldId id="321" r:id="rId248"/>
    <p:sldId id="322" r:id="rId249"/>
    <p:sldId id="323" r:id="rId250"/>
    <p:sldId id="324" r:id="rId251"/>
    <p:sldId id="325" r:id="rId252"/>
    <p:sldId id="326" r:id="rId253"/>
    <p:sldId id="327" r:id="rId254"/>
    <p:sldId id="328" r:id="rId255"/>
    <p:sldId id="329" r:id="rId256"/>
    <p:sldId id="330" r:id="rId257"/>
    <p:sldId id="331" r:id="rId258"/>
    <p:sldId id="332" r:id="rId259"/>
    <p:sldId id="333" r:id="rId260"/>
    <p:sldId id="334" r:id="rId261"/>
    <p:sldId id="335" r:id="rId262"/>
    <p:sldId id="336" r:id="rId263"/>
    <p:sldId id="337" r:id="rId264"/>
    <p:sldId id="338" r:id="rId265"/>
    <p:sldId id="339" r:id="rId266"/>
    <p:sldId id="340" r:id="rId267"/>
    <p:sldId id="341" r:id="rId268"/>
    <p:sldId id="342" r:id="rId269"/>
    <p:sldId id="343" r:id="rId270"/>
    <p:sldId id="344" r:id="rId271"/>
    <p:sldId id="345" r:id="rId272"/>
    <p:sldId id="346" r:id="rId273"/>
    <p:sldId id="347" r:id="rId274"/>
    <p:sldId id="593" r:id="rId2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353" autoAdjust="0"/>
  </p:normalViewPr>
  <p:slideViewPr>
    <p:cSldViewPr snapToGrid="0">
      <p:cViewPr>
        <p:scale>
          <a:sx n="76" d="100"/>
          <a:sy n="76" d="100"/>
        </p:scale>
        <p:origin x="-72" y="-48"/>
      </p:cViewPr>
      <p:guideLst>
        <p:guide orient="horz" pos="215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63" Type="http://schemas.openxmlformats.org/officeDocument/2006/relationships/slide" Target="slides/slide62.xml" /><Relationship Id="rId84" Type="http://schemas.openxmlformats.org/officeDocument/2006/relationships/slide" Target="slides/slide83.xml" /><Relationship Id="rId138" Type="http://schemas.openxmlformats.org/officeDocument/2006/relationships/slide" Target="slides/slide137.xml" /><Relationship Id="rId159" Type="http://schemas.openxmlformats.org/officeDocument/2006/relationships/slide" Target="slides/slide158.xml" /><Relationship Id="rId170" Type="http://schemas.openxmlformats.org/officeDocument/2006/relationships/slide" Target="slides/slide169.xml" /><Relationship Id="rId191" Type="http://schemas.openxmlformats.org/officeDocument/2006/relationships/slide" Target="slides/slide190.xml" /><Relationship Id="rId205" Type="http://schemas.openxmlformats.org/officeDocument/2006/relationships/slide" Target="slides/slide204.xml" /><Relationship Id="rId226" Type="http://schemas.openxmlformats.org/officeDocument/2006/relationships/slide" Target="slides/slide225.xml" /><Relationship Id="rId247" Type="http://schemas.openxmlformats.org/officeDocument/2006/relationships/slide" Target="slides/slide246.xml" /><Relationship Id="rId107" Type="http://schemas.openxmlformats.org/officeDocument/2006/relationships/slide" Target="slides/slide106.xml" /><Relationship Id="rId268" Type="http://schemas.openxmlformats.org/officeDocument/2006/relationships/slide" Target="slides/slide267.xml" /><Relationship Id="rId11" Type="http://schemas.openxmlformats.org/officeDocument/2006/relationships/slide" Target="slides/slide10.xml" /><Relationship Id="rId32" Type="http://schemas.openxmlformats.org/officeDocument/2006/relationships/slide" Target="slides/slide31.xml" /><Relationship Id="rId53" Type="http://schemas.openxmlformats.org/officeDocument/2006/relationships/slide" Target="slides/slide52.xml" /><Relationship Id="rId74" Type="http://schemas.openxmlformats.org/officeDocument/2006/relationships/slide" Target="slides/slide73.xml" /><Relationship Id="rId128" Type="http://schemas.openxmlformats.org/officeDocument/2006/relationships/slide" Target="slides/slide127.xml" /><Relationship Id="rId149" Type="http://schemas.openxmlformats.org/officeDocument/2006/relationships/slide" Target="slides/slide148.xml" /><Relationship Id="rId5" Type="http://schemas.openxmlformats.org/officeDocument/2006/relationships/slide" Target="slides/slide4.xml" /><Relationship Id="rId95" Type="http://schemas.openxmlformats.org/officeDocument/2006/relationships/slide" Target="slides/slide94.xml" /><Relationship Id="rId160" Type="http://schemas.openxmlformats.org/officeDocument/2006/relationships/slide" Target="slides/slide159.xml" /><Relationship Id="rId181" Type="http://schemas.openxmlformats.org/officeDocument/2006/relationships/slide" Target="slides/slide180.xml" /><Relationship Id="rId216" Type="http://schemas.openxmlformats.org/officeDocument/2006/relationships/slide" Target="slides/slide215.xml" /><Relationship Id="rId237" Type="http://schemas.openxmlformats.org/officeDocument/2006/relationships/slide" Target="slides/slide236.xml" /><Relationship Id="rId258" Type="http://schemas.openxmlformats.org/officeDocument/2006/relationships/slide" Target="slides/slide257.xml" /><Relationship Id="rId279" Type="http://schemas.openxmlformats.org/officeDocument/2006/relationships/theme" Target="theme/theme1.xml" /><Relationship Id="rId22" Type="http://schemas.openxmlformats.org/officeDocument/2006/relationships/slide" Target="slides/slide21.xml" /><Relationship Id="rId43" Type="http://schemas.openxmlformats.org/officeDocument/2006/relationships/slide" Target="slides/slide42.xml" /><Relationship Id="rId64" Type="http://schemas.openxmlformats.org/officeDocument/2006/relationships/slide" Target="slides/slide63.xml" /><Relationship Id="rId118" Type="http://schemas.openxmlformats.org/officeDocument/2006/relationships/slide" Target="slides/slide117.xml" /><Relationship Id="rId139" Type="http://schemas.openxmlformats.org/officeDocument/2006/relationships/slide" Target="slides/slide138.xml" /><Relationship Id="rId85" Type="http://schemas.openxmlformats.org/officeDocument/2006/relationships/slide" Target="slides/slide84.xml" /><Relationship Id="rId150" Type="http://schemas.openxmlformats.org/officeDocument/2006/relationships/slide" Target="slides/slide149.xml" /><Relationship Id="rId171" Type="http://schemas.openxmlformats.org/officeDocument/2006/relationships/slide" Target="slides/slide170.xml" /><Relationship Id="rId192" Type="http://schemas.openxmlformats.org/officeDocument/2006/relationships/slide" Target="slides/slide191.xml" /><Relationship Id="rId206" Type="http://schemas.openxmlformats.org/officeDocument/2006/relationships/slide" Target="slides/slide205.xml" /><Relationship Id="rId227" Type="http://schemas.openxmlformats.org/officeDocument/2006/relationships/slide" Target="slides/slide226.xml" /><Relationship Id="rId248" Type="http://schemas.openxmlformats.org/officeDocument/2006/relationships/slide" Target="slides/slide247.xml" /><Relationship Id="rId269" Type="http://schemas.openxmlformats.org/officeDocument/2006/relationships/slide" Target="slides/slide268.xml" /><Relationship Id="rId12" Type="http://schemas.openxmlformats.org/officeDocument/2006/relationships/slide" Target="slides/slide11.xml" /><Relationship Id="rId33" Type="http://schemas.openxmlformats.org/officeDocument/2006/relationships/slide" Target="slides/slide32.xml" /><Relationship Id="rId108" Type="http://schemas.openxmlformats.org/officeDocument/2006/relationships/slide" Target="slides/slide107.xml" /><Relationship Id="rId129" Type="http://schemas.openxmlformats.org/officeDocument/2006/relationships/slide" Target="slides/slide128.xml" /><Relationship Id="rId280" Type="http://schemas.openxmlformats.org/officeDocument/2006/relationships/tableStyles" Target="tableStyles.xml" /><Relationship Id="rId54" Type="http://schemas.openxmlformats.org/officeDocument/2006/relationships/slide" Target="slides/slide53.xml" /><Relationship Id="rId75" Type="http://schemas.openxmlformats.org/officeDocument/2006/relationships/slide" Target="slides/slide74.xml" /><Relationship Id="rId96" Type="http://schemas.openxmlformats.org/officeDocument/2006/relationships/slide" Target="slides/slide95.xml" /><Relationship Id="rId140" Type="http://schemas.openxmlformats.org/officeDocument/2006/relationships/slide" Target="slides/slide139.xml" /><Relationship Id="rId161" Type="http://schemas.openxmlformats.org/officeDocument/2006/relationships/slide" Target="slides/slide160.xml" /><Relationship Id="rId182" Type="http://schemas.openxmlformats.org/officeDocument/2006/relationships/slide" Target="slides/slide181.xml" /><Relationship Id="rId217" Type="http://schemas.openxmlformats.org/officeDocument/2006/relationships/slide" Target="slides/slide216.xml" /><Relationship Id="rId6" Type="http://schemas.openxmlformats.org/officeDocument/2006/relationships/slide" Target="slides/slide5.xml" /><Relationship Id="rId238" Type="http://schemas.openxmlformats.org/officeDocument/2006/relationships/slide" Target="slides/slide237.xml" /><Relationship Id="rId259" Type="http://schemas.openxmlformats.org/officeDocument/2006/relationships/slide" Target="slides/slide258.xml" /><Relationship Id="rId23" Type="http://schemas.openxmlformats.org/officeDocument/2006/relationships/slide" Target="slides/slide22.xml" /><Relationship Id="rId119" Type="http://schemas.openxmlformats.org/officeDocument/2006/relationships/slide" Target="slides/slide118.xml" /><Relationship Id="rId270" Type="http://schemas.openxmlformats.org/officeDocument/2006/relationships/slide" Target="slides/slide269.xml" /><Relationship Id="rId44" Type="http://schemas.openxmlformats.org/officeDocument/2006/relationships/slide" Target="slides/slide43.xml" /><Relationship Id="rId65" Type="http://schemas.openxmlformats.org/officeDocument/2006/relationships/slide" Target="slides/slide64.xml" /><Relationship Id="rId86" Type="http://schemas.openxmlformats.org/officeDocument/2006/relationships/slide" Target="slides/slide85.xml" /><Relationship Id="rId130" Type="http://schemas.openxmlformats.org/officeDocument/2006/relationships/slide" Target="slides/slide129.xml" /><Relationship Id="rId151" Type="http://schemas.openxmlformats.org/officeDocument/2006/relationships/slide" Target="slides/slide150.xml" /><Relationship Id="rId172" Type="http://schemas.openxmlformats.org/officeDocument/2006/relationships/slide" Target="slides/slide171.xml" /><Relationship Id="rId193" Type="http://schemas.openxmlformats.org/officeDocument/2006/relationships/slide" Target="slides/slide192.xml" /><Relationship Id="rId202" Type="http://schemas.openxmlformats.org/officeDocument/2006/relationships/slide" Target="slides/slide201.xml" /><Relationship Id="rId207" Type="http://schemas.openxmlformats.org/officeDocument/2006/relationships/slide" Target="slides/slide206.xml" /><Relationship Id="rId223" Type="http://schemas.openxmlformats.org/officeDocument/2006/relationships/slide" Target="slides/slide222.xml" /><Relationship Id="rId228" Type="http://schemas.openxmlformats.org/officeDocument/2006/relationships/slide" Target="slides/slide227.xml" /><Relationship Id="rId244" Type="http://schemas.openxmlformats.org/officeDocument/2006/relationships/slide" Target="slides/slide243.xml" /><Relationship Id="rId249" Type="http://schemas.openxmlformats.org/officeDocument/2006/relationships/slide" Target="slides/slide24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260" Type="http://schemas.openxmlformats.org/officeDocument/2006/relationships/slide" Target="slides/slide259.xml" /><Relationship Id="rId265" Type="http://schemas.openxmlformats.org/officeDocument/2006/relationships/slide" Target="slides/slide264.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167" Type="http://schemas.openxmlformats.org/officeDocument/2006/relationships/slide" Target="slides/slide166.xml" /><Relationship Id="rId188" Type="http://schemas.openxmlformats.org/officeDocument/2006/relationships/slide" Target="slides/slide187.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162" Type="http://schemas.openxmlformats.org/officeDocument/2006/relationships/slide" Target="slides/slide161.xml" /><Relationship Id="rId183" Type="http://schemas.openxmlformats.org/officeDocument/2006/relationships/slide" Target="slides/slide182.xml" /><Relationship Id="rId213" Type="http://schemas.openxmlformats.org/officeDocument/2006/relationships/slide" Target="slides/slide212.xml" /><Relationship Id="rId218" Type="http://schemas.openxmlformats.org/officeDocument/2006/relationships/slide" Target="slides/slide217.xml" /><Relationship Id="rId234" Type="http://schemas.openxmlformats.org/officeDocument/2006/relationships/slide" Target="slides/slide233.xml" /><Relationship Id="rId239" Type="http://schemas.openxmlformats.org/officeDocument/2006/relationships/slide" Target="slides/slide238.xml" /><Relationship Id="rId2" Type="http://schemas.openxmlformats.org/officeDocument/2006/relationships/slide" Target="slides/slide1.xml" /><Relationship Id="rId29" Type="http://schemas.openxmlformats.org/officeDocument/2006/relationships/slide" Target="slides/slide28.xml" /><Relationship Id="rId250" Type="http://schemas.openxmlformats.org/officeDocument/2006/relationships/slide" Target="slides/slide249.xml" /><Relationship Id="rId255" Type="http://schemas.openxmlformats.org/officeDocument/2006/relationships/slide" Target="slides/slide254.xml" /><Relationship Id="rId271" Type="http://schemas.openxmlformats.org/officeDocument/2006/relationships/slide" Target="slides/slide270.xml" /><Relationship Id="rId276" Type="http://schemas.openxmlformats.org/officeDocument/2006/relationships/notesMaster" Target="notesMasters/notesMaster1.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178" Type="http://schemas.openxmlformats.org/officeDocument/2006/relationships/slide" Target="slides/slide177.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73" Type="http://schemas.openxmlformats.org/officeDocument/2006/relationships/slide" Target="slides/slide172.xml" /><Relationship Id="rId194" Type="http://schemas.openxmlformats.org/officeDocument/2006/relationships/slide" Target="slides/slide193.xml" /><Relationship Id="rId199" Type="http://schemas.openxmlformats.org/officeDocument/2006/relationships/slide" Target="slides/slide198.xml" /><Relationship Id="rId203" Type="http://schemas.openxmlformats.org/officeDocument/2006/relationships/slide" Target="slides/slide202.xml" /><Relationship Id="rId208" Type="http://schemas.openxmlformats.org/officeDocument/2006/relationships/slide" Target="slides/slide207.xml" /><Relationship Id="rId229" Type="http://schemas.openxmlformats.org/officeDocument/2006/relationships/slide" Target="slides/slide228.xml" /><Relationship Id="rId19" Type="http://schemas.openxmlformats.org/officeDocument/2006/relationships/slide" Target="slides/slide18.xml" /><Relationship Id="rId224" Type="http://schemas.openxmlformats.org/officeDocument/2006/relationships/slide" Target="slides/slide223.xml" /><Relationship Id="rId240" Type="http://schemas.openxmlformats.org/officeDocument/2006/relationships/slide" Target="slides/slide239.xml" /><Relationship Id="rId245" Type="http://schemas.openxmlformats.org/officeDocument/2006/relationships/slide" Target="slides/slide244.xml" /><Relationship Id="rId261" Type="http://schemas.openxmlformats.org/officeDocument/2006/relationships/slide" Target="slides/slide260.xml" /><Relationship Id="rId266" Type="http://schemas.openxmlformats.org/officeDocument/2006/relationships/slide" Target="slides/slide265.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168" Type="http://schemas.openxmlformats.org/officeDocument/2006/relationships/slide" Target="slides/slide167.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slide" Target="slides/slide162.xml" /><Relationship Id="rId184" Type="http://schemas.openxmlformats.org/officeDocument/2006/relationships/slide" Target="slides/slide183.xml" /><Relationship Id="rId189" Type="http://schemas.openxmlformats.org/officeDocument/2006/relationships/slide" Target="slides/slide188.xml" /><Relationship Id="rId219" Type="http://schemas.openxmlformats.org/officeDocument/2006/relationships/slide" Target="slides/slide218.xml" /><Relationship Id="rId3" Type="http://schemas.openxmlformats.org/officeDocument/2006/relationships/slide" Target="slides/slide2.xml" /><Relationship Id="rId214" Type="http://schemas.openxmlformats.org/officeDocument/2006/relationships/slide" Target="slides/slide213.xml" /><Relationship Id="rId230" Type="http://schemas.openxmlformats.org/officeDocument/2006/relationships/slide" Target="slides/slide229.xml" /><Relationship Id="rId235" Type="http://schemas.openxmlformats.org/officeDocument/2006/relationships/slide" Target="slides/slide234.xml" /><Relationship Id="rId251" Type="http://schemas.openxmlformats.org/officeDocument/2006/relationships/slide" Target="slides/slide250.xml" /><Relationship Id="rId256" Type="http://schemas.openxmlformats.org/officeDocument/2006/relationships/slide" Target="slides/slide255.xml" /><Relationship Id="rId277" Type="http://schemas.openxmlformats.org/officeDocument/2006/relationships/presProps" Target="presProps.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72" Type="http://schemas.openxmlformats.org/officeDocument/2006/relationships/slide" Target="slides/slide271.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 Id="rId174" Type="http://schemas.openxmlformats.org/officeDocument/2006/relationships/slide" Target="slides/slide173.xml" /><Relationship Id="rId179" Type="http://schemas.openxmlformats.org/officeDocument/2006/relationships/slide" Target="slides/slide178.xml" /><Relationship Id="rId195" Type="http://schemas.openxmlformats.org/officeDocument/2006/relationships/slide" Target="slides/slide194.xml" /><Relationship Id="rId209" Type="http://schemas.openxmlformats.org/officeDocument/2006/relationships/slide" Target="slides/slide208.xml" /><Relationship Id="rId190" Type="http://schemas.openxmlformats.org/officeDocument/2006/relationships/slide" Target="slides/slide189.xml" /><Relationship Id="rId204" Type="http://schemas.openxmlformats.org/officeDocument/2006/relationships/slide" Target="slides/slide203.xml" /><Relationship Id="rId220" Type="http://schemas.openxmlformats.org/officeDocument/2006/relationships/slide" Target="slides/slide219.xml" /><Relationship Id="rId225" Type="http://schemas.openxmlformats.org/officeDocument/2006/relationships/slide" Target="slides/slide224.xml" /><Relationship Id="rId241" Type="http://schemas.openxmlformats.org/officeDocument/2006/relationships/slide" Target="slides/slide240.xml" /><Relationship Id="rId246" Type="http://schemas.openxmlformats.org/officeDocument/2006/relationships/slide" Target="slides/slide245.xml" /><Relationship Id="rId267" Type="http://schemas.openxmlformats.org/officeDocument/2006/relationships/slide" Target="slides/slide266.xml" /><Relationship Id="rId15" Type="http://schemas.openxmlformats.org/officeDocument/2006/relationships/slide" Target="slides/slide14.xml" /><Relationship Id="rId36" Type="http://schemas.openxmlformats.org/officeDocument/2006/relationships/slide" Target="slides/slide35.xml" /><Relationship Id="rId57" Type="http://schemas.openxmlformats.org/officeDocument/2006/relationships/slide" Target="slides/slide56.xml" /><Relationship Id="rId106" Type="http://schemas.openxmlformats.org/officeDocument/2006/relationships/slide" Target="slides/slide105.xml" /><Relationship Id="rId127" Type="http://schemas.openxmlformats.org/officeDocument/2006/relationships/slide" Target="slides/slide126.xml" /><Relationship Id="rId262" Type="http://schemas.openxmlformats.org/officeDocument/2006/relationships/slide" Target="slides/slide261.xml" /><Relationship Id="rId10" Type="http://schemas.openxmlformats.org/officeDocument/2006/relationships/slide" Target="slides/slide9.xml" /><Relationship Id="rId31" Type="http://schemas.openxmlformats.org/officeDocument/2006/relationships/slide" Target="slides/slide30.xml" /><Relationship Id="rId52" Type="http://schemas.openxmlformats.org/officeDocument/2006/relationships/slide" Target="slides/slide51.xml" /><Relationship Id="rId73" Type="http://schemas.openxmlformats.org/officeDocument/2006/relationships/slide" Target="slides/slide72.xml" /><Relationship Id="rId78" Type="http://schemas.openxmlformats.org/officeDocument/2006/relationships/slide" Target="slides/slide77.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43" Type="http://schemas.openxmlformats.org/officeDocument/2006/relationships/slide" Target="slides/slide142.xml" /><Relationship Id="rId148" Type="http://schemas.openxmlformats.org/officeDocument/2006/relationships/slide" Target="slides/slide147.xml" /><Relationship Id="rId164" Type="http://schemas.openxmlformats.org/officeDocument/2006/relationships/slide" Target="slides/slide163.xml" /><Relationship Id="rId169" Type="http://schemas.openxmlformats.org/officeDocument/2006/relationships/slide" Target="slides/slide168.xml" /><Relationship Id="rId185" Type="http://schemas.openxmlformats.org/officeDocument/2006/relationships/slide" Target="slides/slide184.xml" /><Relationship Id="rId4" Type="http://schemas.openxmlformats.org/officeDocument/2006/relationships/slide" Target="slides/slide3.xml" /><Relationship Id="rId9" Type="http://schemas.openxmlformats.org/officeDocument/2006/relationships/slide" Target="slides/slide8.xml" /><Relationship Id="rId180" Type="http://schemas.openxmlformats.org/officeDocument/2006/relationships/slide" Target="slides/slide179.xml" /><Relationship Id="rId210" Type="http://schemas.openxmlformats.org/officeDocument/2006/relationships/slide" Target="slides/slide209.xml" /><Relationship Id="rId215" Type="http://schemas.openxmlformats.org/officeDocument/2006/relationships/slide" Target="slides/slide214.xml" /><Relationship Id="rId236" Type="http://schemas.openxmlformats.org/officeDocument/2006/relationships/slide" Target="slides/slide235.xml" /><Relationship Id="rId257" Type="http://schemas.openxmlformats.org/officeDocument/2006/relationships/slide" Target="slides/slide256.xml" /><Relationship Id="rId278" Type="http://schemas.openxmlformats.org/officeDocument/2006/relationships/viewProps" Target="viewProps.xml" /><Relationship Id="rId26" Type="http://schemas.openxmlformats.org/officeDocument/2006/relationships/slide" Target="slides/slide25.xml" /><Relationship Id="rId231" Type="http://schemas.openxmlformats.org/officeDocument/2006/relationships/slide" Target="slides/slide230.xml" /><Relationship Id="rId252" Type="http://schemas.openxmlformats.org/officeDocument/2006/relationships/slide" Target="slides/slide251.xml" /><Relationship Id="rId273" Type="http://schemas.openxmlformats.org/officeDocument/2006/relationships/slide" Target="slides/slide272.xml" /><Relationship Id="rId47" Type="http://schemas.openxmlformats.org/officeDocument/2006/relationships/slide" Target="slides/slide46.xml" /><Relationship Id="rId68" Type="http://schemas.openxmlformats.org/officeDocument/2006/relationships/slide" Target="slides/slide67.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54" Type="http://schemas.openxmlformats.org/officeDocument/2006/relationships/slide" Target="slides/slide153.xml" /><Relationship Id="rId175" Type="http://schemas.openxmlformats.org/officeDocument/2006/relationships/slide" Target="slides/slide174.xml" /><Relationship Id="rId196" Type="http://schemas.openxmlformats.org/officeDocument/2006/relationships/slide" Target="slides/slide195.xml" /><Relationship Id="rId200" Type="http://schemas.openxmlformats.org/officeDocument/2006/relationships/slide" Target="slides/slide199.xml" /><Relationship Id="rId16" Type="http://schemas.openxmlformats.org/officeDocument/2006/relationships/slide" Target="slides/slide15.xml" /><Relationship Id="rId221" Type="http://schemas.openxmlformats.org/officeDocument/2006/relationships/slide" Target="slides/slide220.xml" /><Relationship Id="rId242" Type="http://schemas.openxmlformats.org/officeDocument/2006/relationships/slide" Target="slides/slide241.xml" /><Relationship Id="rId263" Type="http://schemas.openxmlformats.org/officeDocument/2006/relationships/slide" Target="slides/slide262.xml" /><Relationship Id="rId37" Type="http://schemas.openxmlformats.org/officeDocument/2006/relationships/slide" Target="slides/slide36.xml" /><Relationship Id="rId58" Type="http://schemas.openxmlformats.org/officeDocument/2006/relationships/slide" Target="slides/slide57.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44" Type="http://schemas.openxmlformats.org/officeDocument/2006/relationships/slide" Target="slides/slide143.xml" /><Relationship Id="rId90" Type="http://schemas.openxmlformats.org/officeDocument/2006/relationships/slide" Target="slides/slide89.xml" /><Relationship Id="rId165" Type="http://schemas.openxmlformats.org/officeDocument/2006/relationships/slide" Target="slides/slide164.xml" /><Relationship Id="rId186" Type="http://schemas.openxmlformats.org/officeDocument/2006/relationships/slide" Target="slides/slide185.xml" /><Relationship Id="rId211" Type="http://schemas.openxmlformats.org/officeDocument/2006/relationships/slide" Target="slides/slide210.xml" /><Relationship Id="rId232" Type="http://schemas.openxmlformats.org/officeDocument/2006/relationships/slide" Target="slides/slide231.xml" /><Relationship Id="rId253" Type="http://schemas.openxmlformats.org/officeDocument/2006/relationships/slide" Target="slides/slide252.xml" /><Relationship Id="rId274" Type="http://schemas.openxmlformats.org/officeDocument/2006/relationships/slide" Target="slides/slide273.xml" /><Relationship Id="rId27" Type="http://schemas.openxmlformats.org/officeDocument/2006/relationships/slide" Target="slides/slide26.xml" /><Relationship Id="rId48" Type="http://schemas.openxmlformats.org/officeDocument/2006/relationships/slide" Target="slides/slide47.xml" /><Relationship Id="rId69" Type="http://schemas.openxmlformats.org/officeDocument/2006/relationships/slide" Target="slides/slide68.xml" /><Relationship Id="rId113" Type="http://schemas.openxmlformats.org/officeDocument/2006/relationships/slide" Target="slides/slide112.xml" /><Relationship Id="rId134" Type="http://schemas.openxmlformats.org/officeDocument/2006/relationships/slide" Target="slides/slide133.xml" /><Relationship Id="rId80" Type="http://schemas.openxmlformats.org/officeDocument/2006/relationships/slide" Target="slides/slide79.xml" /><Relationship Id="rId155" Type="http://schemas.openxmlformats.org/officeDocument/2006/relationships/slide" Target="slides/slide154.xml" /><Relationship Id="rId176" Type="http://schemas.openxmlformats.org/officeDocument/2006/relationships/slide" Target="slides/slide175.xml" /><Relationship Id="rId197" Type="http://schemas.openxmlformats.org/officeDocument/2006/relationships/slide" Target="slides/slide196.xml" /><Relationship Id="rId201" Type="http://schemas.openxmlformats.org/officeDocument/2006/relationships/slide" Target="slides/slide200.xml" /><Relationship Id="rId222" Type="http://schemas.openxmlformats.org/officeDocument/2006/relationships/slide" Target="slides/slide221.xml" /><Relationship Id="rId243" Type="http://schemas.openxmlformats.org/officeDocument/2006/relationships/slide" Target="slides/slide242.xml" /><Relationship Id="rId264" Type="http://schemas.openxmlformats.org/officeDocument/2006/relationships/slide" Target="slides/slide263.xml" /><Relationship Id="rId17" Type="http://schemas.openxmlformats.org/officeDocument/2006/relationships/slide" Target="slides/slide16.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24" Type="http://schemas.openxmlformats.org/officeDocument/2006/relationships/slide" Target="slides/slide123.xml" /><Relationship Id="rId70" Type="http://schemas.openxmlformats.org/officeDocument/2006/relationships/slide" Target="slides/slide69.xml" /><Relationship Id="rId91" Type="http://schemas.openxmlformats.org/officeDocument/2006/relationships/slide" Target="slides/slide90.xml" /><Relationship Id="rId145" Type="http://schemas.openxmlformats.org/officeDocument/2006/relationships/slide" Target="slides/slide144.xml" /><Relationship Id="rId166" Type="http://schemas.openxmlformats.org/officeDocument/2006/relationships/slide" Target="slides/slide165.xml" /><Relationship Id="rId187" Type="http://schemas.openxmlformats.org/officeDocument/2006/relationships/slide" Target="slides/slide186.xml" /><Relationship Id="rId1" Type="http://schemas.openxmlformats.org/officeDocument/2006/relationships/slideMaster" Target="slideMasters/slideMaster1.xml" /><Relationship Id="rId212" Type="http://schemas.openxmlformats.org/officeDocument/2006/relationships/slide" Target="slides/slide211.xml" /><Relationship Id="rId233" Type="http://schemas.openxmlformats.org/officeDocument/2006/relationships/slide" Target="slides/slide232.xml" /><Relationship Id="rId254" Type="http://schemas.openxmlformats.org/officeDocument/2006/relationships/slide" Target="slides/slide253.xml" /><Relationship Id="rId28" Type="http://schemas.openxmlformats.org/officeDocument/2006/relationships/slide" Target="slides/slide27.xml" /><Relationship Id="rId49" Type="http://schemas.openxmlformats.org/officeDocument/2006/relationships/slide" Target="slides/slide48.xml" /><Relationship Id="rId114" Type="http://schemas.openxmlformats.org/officeDocument/2006/relationships/slide" Target="slides/slide113.xml" /><Relationship Id="rId275" Type="http://schemas.openxmlformats.org/officeDocument/2006/relationships/slide" Target="slides/slide274.xml" /><Relationship Id="rId60" Type="http://schemas.openxmlformats.org/officeDocument/2006/relationships/slide" Target="slides/slide59.xml" /><Relationship Id="rId81" Type="http://schemas.openxmlformats.org/officeDocument/2006/relationships/slide" Target="slides/slide80.xml" /><Relationship Id="rId135" Type="http://schemas.openxmlformats.org/officeDocument/2006/relationships/slide" Target="slides/slide134.xml" /><Relationship Id="rId156" Type="http://schemas.openxmlformats.org/officeDocument/2006/relationships/slide" Target="slides/slide155.xml" /><Relationship Id="rId177" Type="http://schemas.openxmlformats.org/officeDocument/2006/relationships/slide" Target="slides/slide176.xml" /><Relationship Id="rId198" Type="http://schemas.openxmlformats.org/officeDocument/2006/relationships/slide" Target="slides/slide19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0909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1.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t>1</a:t>
            </a:fld>
            <a:endParaRPr lang="en-US" altLang="x-none" sz="1400" dirty="0">
              <a:solidFill>
                <a:srgbClr val="000000"/>
              </a:solidFill>
              <a:latin typeface="Times New Roman" panose="02020603050405020304" pitchFamily="18" charset="0"/>
            </a:endParaRPr>
          </a:p>
        </p:txBody>
      </p:sp>
      <p:sp>
        <p:nvSpPr>
          <p:cNvPr id="614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t>1</a:t>
            </a:fld>
            <a:endParaRPr lang="en-US" altLang="x-none" sz="1400" dirty="0">
              <a:latin typeface="Arial" panose="020B0604020202020204" pitchFamily="34" charset="0"/>
            </a:endParaRPr>
          </a:p>
        </p:txBody>
      </p:sp>
      <p:sp>
        <p:nvSpPr>
          <p:cNvPr id="614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614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889a7b0481d775c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889a7b0481d775c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c432c9939a4841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c432c9939a484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150d57b2f4901b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150d57b2f4901b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73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121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135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274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889a7b0481d775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889a7b0481d775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889a7b0481d775c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889a7b0481d775c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889a7b0481d775c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889a7b0481d775c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889a7b0481d775c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889a7b0481d775c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889a7b0481d775c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889a7b0481d775c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889a7b0481d775c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889a7b0481d775c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889a7b0481d775c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889a7b0481d775c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63A1C593-65D0-4073-BCC9-577B9352EA97}" type="datetimeFigureOut">
              <a:rPr lang="en-US" smtClean="0"/>
              <a:t>8/4/2023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5002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2081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defRPr/>
            </a:pPr>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3A1C593-65D0-4073-BCC9-577B9352EA97}" type="datetimeFigureOut">
              <a:rPr lang="en-US" smtClean="0"/>
              <a:t>8/4/2023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9B618960-8005-486C-9A75-10CB2AAC16F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63A1C593-65D0-4073-BCC9-577B9352EA97}" type="datetimeFigureOut">
              <a:rPr lang="en-US" smtClean="0"/>
              <a:t>8/4/2023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anose="020B0604020202020204" pitchFamily="34" charset="0"/>
        <a:buChar char=" "/>
        <a:defRPr sz="2400" kern="1200">
          <a:solidFill>
            <a:schemeClr val="tx1">
              <a:lumMod val="85000"/>
              <a:lumOff val="15000"/>
            </a:schemeClr>
          </a:solidFill>
          <a:latin typeface="+mn-lt"/>
          <a:ea typeface="+mn-ea"/>
          <a:cs typeface="+mn-cs"/>
        </a:defRPr>
      </a:lvl1pPr>
      <a:lvl2pPr marL="347345" indent="-342900" algn="l" defTabSz="914400" rtl="0" eaLnBrk="1" latinLnBrk="0" hangingPunct="1">
        <a:lnSpc>
          <a:spcPct val="85000"/>
        </a:lnSpc>
        <a:spcBef>
          <a:spcPts val="600"/>
        </a:spcBef>
        <a:buFont typeface="Arial" panose="020B0604020202020204"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anose="020B0604020202020204"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5pPr>
      <a:lvl6pPr marL="1200150"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6pPr>
      <a:lvl7pPr marL="1400175"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7pPr>
      <a:lvl8pPr marL="1600200"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8pPr>
      <a:lvl9pPr marL="1800225"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7.xml" /></Relationships>
</file>

<file path=ppt/slides/_rels/slide10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57.jpeg" /><Relationship Id="rId1" Type="http://schemas.openxmlformats.org/officeDocument/2006/relationships/slideLayout" Target="../slideLayouts/slideLayout7.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4.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image" Target="../media/image54.png" /><Relationship Id="rId1" Type="http://schemas.openxmlformats.org/officeDocument/2006/relationships/slideLayout" Target="../slideLayouts/slideLayout7.xml" /></Relationships>
</file>

<file path=ppt/slides/_rels/slide11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8.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20.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58.png" /><Relationship Id="rId1" Type="http://schemas.openxmlformats.org/officeDocument/2006/relationships/slideLayout" Target="../slideLayouts/slideLayout2.xml" /><Relationship Id="rId4" Type="http://schemas.openxmlformats.org/officeDocument/2006/relationships/image" Target="../media/image50.png" /></Relationships>
</file>

<file path=ppt/slides/_rels/slide123.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12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image" Target="../media/image4.jpeg" /><Relationship Id="rId1" Type="http://schemas.openxmlformats.org/officeDocument/2006/relationships/slideLayout" Target="../slideLayouts/slideLayout2.xml" /><Relationship Id="rId5" Type="http://schemas.openxmlformats.org/officeDocument/2006/relationships/image" Target="../media/image7.jpeg" /><Relationship Id="rId4" Type="http://schemas.openxmlformats.org/officeDocument/2006/relationships/image" Target="../media/image6.jpeg" /></Relationships>
</file>

<file path=ppt/slides/_rels/slide130.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13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132.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58.png" /><Relationship Id="rId1" Type="http://schemas.openxmlformats.org/officeDocument/2006/relationships/slideLayout" Target="../slideLayouts/slideLayout2.xml" /><Relationship Id="rId4" Type="http://schemas.openxmlformats.org/officeDocument/2006/relationships/image" Target="../media/image50.png" /></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3.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60.jpeg" /><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3" Type="http://schemas.openxmlformats.org/officeDocument/2006/relationships/image" Target="../media/image62.png" /><Relationship Id="rId2" Type="http://schemas.openxmlformats.org/officeDocument/2006/relationships/image" Target="../media/image61.jpeg" /><Relationship Id="rId1" Type="http://schemas.openxmlformats.org/officeDocument/2006/relationships/slideLayout" Target="../slideLayouts/slideLayout2.xml" /><Relationship Id="rId4" Type="http://schemas.openxmlformats.org/officeDocument/2006/relationships/image" Target="../media/image50.png" /></Relationships>
</file>

<file path=ppt/slides/_rels/slide148.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1.jpeg" /><Relationship Id="rId7" Type="http://schemas.openxmlformats.org/officeDocument/2006/relationships/image" Target="../media/image15.jpeg" /><Relationship Id="rId2" Type="http://schemas.openxmlformats.org/officeDocument/2006/relationships/image" Target="../media/image10.jpeg" /><Relationship Id="rId1" Type="http://schemas.openxmlformats.org/officeDocument/2006/relationships/slideLayout" Target="../slideLayouts/slideLayout2.xml" /><Relationship Id="rId6" Type="http://schemas.openxmlformats.org/officeDocument/2006/relationships/image" Target="../media/image14.jpeg" /><Relationship Id="rId5" Type="http://schemas.openxmlformats.org/officeDocument/2006/relationships/image" Target="../media/image13.jpeg" /><Relationship Id="rId4" Type="http://schemas.openxmlformats.org/officeDocument/2006/relationships/image" Target="../media/image12.jpeg" /></Relationships>
</file>

<file path=ppt/slides/_rels/slide150.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0.jpeg" /><Relationship Id="rId1" Type="http://schemas.openxmlformats.org/officeDocument/2006/relationships/slideLayout" Target="../slideLayouts/slideLayout2.xml" /><Relationship Id="rId6" Type="http://schemas.openxmlformats.org/officeDocument/2006/relationships/image" Target="../media/image19.jpeg" /><Relationship Id="rId5" Type="http://schemas.openxmlformats.org/officeDocument/2006/relationships/image" Target="../media/image18.jpeg" /><Relationship Id="rId4" Type="http://schemas.openxmlformats.org/officeDocument/2006/relationships/image" Target="../media/image17.jpeg"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7.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2.xml" /><Relationship Id="rId4" Type="http://schemas.openxmlformats.org/officeDocument/2006/relationships/image" Target="../media/image22.jpeg" /></Relationships>
</file>

<file path=ppt/slides/_rels/slide170.xml.rels><?xml version="1.0" encoding="UTF-8" standalone="yes"?>
<Relationships xmlns="http://schemas.openxmlformats.org/package/2006/relationships"><Relationship Id="rId2" Type="http://schemas.openxmlformats.org/officeDocument/2006/relationships/image" Target="../media/image65.jpeg" /><Relationship Id="rId1" Type="http://schemas.openxmlformats.org/officeDocument/2006/relationships/slideLayout" Target="../slideLayouts/slideLayout2.xml" /></Relationships>
</file>

<file path=ppt/slides/_rels/slide171.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image" Target="../media/image66.jpeg" /><Relationship Id="rId1" Type="http://schemas.openxmlformats.org/officeDocument/2006/relationships/slideLayout" Target="../slideLayouts/slideLayout1.xml" /></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83.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1.xml" /></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85.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1.xml" /></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8.xml.rels><?xml version="1.0" encoding="UTF-8" standalone="yes"?>
<Relationships xmlns="http://schemas.openxmlformats.org/package/2006/relationships"><Relationship Id="rId3" Type="http://schemas.openxmlformats.org/officeDocument/2006/relationships/image" Target="../media/image71.jpeg" /><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189.xml.rels><?xml version="1.0" encoding="UTF-8" standalone="yes"?>
<Relationships xmlns="http://schemas.openxmlformats.org/package/2006/relationships"><Relationship Id="rId2" Type="http://schemas.openxmlformats.org/officeDocument/2006/relationships/image" Target="../media/image72.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0.xml.rels><?xml version="1.0" encoding="UTF-8" standalone="yes"?>
<Relationships xmlns="http://schemas.openxmlformats.org/package/2006/relationships"><Relationship Id="rId3" Type="http://schemas.openxmlformats.org/officeDocument/2006/relationships/image" Target="../media/image74.jpeg" /><Relationship Id="rId2" Type="http://schemas.openxmlformats.org/officeDocument/2006/relationships/image" Target="../media/image73.jpeg" /><Relationship Id="rId1" Type="http://schemas.openxmlformats.org/officeDocument/2006/relationships/slideLayout" Target="../slideLayouts/slideLayout2.xml" /></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2.xml" /></Relationships>
</file>

<file path=ppt/slides/_rels/slide193.xml.rels><?xml version="1.0" encoding="UTF-8" standalone="yes"?>
<Relationships xmlns="http://schemas.openxmlformats.org/package/2006/relationships"><Relationship Id="rId2" Type="http://schemas.openxmlformats.org/officeDocument/2006/relationships/image" Target="../media/image76.jpeg" /><Relationship Id="rId1" Type="http://schemas.openxmlformats.org/officeDocument/2006/relationships/slideLayout" Target="../slideLayouts/slideLayout2.xml" /></Relationships>
</file>

<file path=ppt/slides/_rels/slide194.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2.xml" /></Relationships>
</file>

<file path=ppt/slides/_rels/slide195.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196.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2.xml" /></Relationships>
</file>

<file path=ppt/slides/_rels/slide197.xml.rels><?xml version="1.0" encoding="UTF-8" standalone="yes"?>
<Relationships xmlns="http://schemas.openxmlformats.org/package/2006/relationships"><Relationship Id="rId2" Type="http://schemas.openxmlformats.org/officeDocument/2006/relationships/image" Target="../media/image80.jpeg" /><Relationship Id="rId1" Type="http://schemas.openxmlformats.org/officeDocument/2006/relationships/slideLayout" Target="../slideLayouts/slideLayout2.xml" /></Relationships>
</file>

<file path=ppt/slides/_rels/slide198.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2.xml" /></Relationships>
</file>

<file path=ppt/slides/_rels/slide199.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0.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2.xml" /></Relationships>
</file>

<file path=ppt/slides/_rels/slide201.xml.rels><?xml version="1.0" encoding="UTF-8" standalone="yes"?>
<Relationships xmlns="http://schemas.openxmlformats.org/package/2006/relationships"><Relationship Id="rId2" Type="http://schemas.openxmlformats.org/officeDocument/2006/relationships/image" Target="../media/image83.jpeg" /><Relationship Id="rId1" Type="http://schemas.openxmlformats.org/officeDocument/2006/relationships/slideLayout" Target="../slideLayouts/slideLayout2.xml" /></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8.xml.rels><?xml version="1.0" encoding="UTF-8" standalone="yes"?>
<Relationships xmlns="http://schemas.openxmlformats.org/package/2006/relationships"><Relationship Id="rId2" Type="http://schemas.openxmlformats.org/officeDocument/2006/relationships/image" Target="../media/image84.png" /><Relationship Id="rId1" Type="http://schemas.openxmlformats.org/officeDocument/2006/relationships/slideLayout" Target="../slideLayouts/slideLayout1.xml" /></Relationships>
</file>

<file path=ppt/slides/_rels/slide219.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20.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2.xml" /></Relationships>
</file>

<file path=ppt/slides/_rels/slide221.xml.rels><?xml version="1.0" encoding="UTF-8" standalone="yes"?>
<Relationships xmlns="http://schemas.openxmlformats.org/package/2006/relationships"><Relationship Id="rId2" Type="http://schemas.openxmlformats.org/officeDocument/2006/relationships/image" Target="../media/image86.jpeg" /><Relationship Id="rId1" Type="http://schemas.openxmlformats.org/officeDocument/2006/relationships/slideLayout" Target="../slideLayouts/slideLayout2.xml" /></Relationships>
</file>

<file path=ppt/slides/_rels/slide222.xml.rels><?xml version="1.0" encoding="UTF-8" standalone="yes"?>
<Relationships xmlns="http://schemas.openxmlformats.org/package/2006/relationships"><Relationship Id="rId2" Type="http://schemas.openxmlformats.org/officeDocument/2006/relationships/image" Target="../media/image76.jpeg" /><Relationship Id="rId1" Type="http://schemas.openxmlformats.org/officeDocument/2006/relationships/slideLayout" Target="../slideLayouts/slideLayout2.xml" /></Relationships>
</file>

<file path=ppt/slides/_rels/slide223.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2.xml" /></Relationships>
</file>

<file path=ppt/slides/_rels/slide224.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225.xml.rels><?xml version="1.0" encoding="UTF-8" standalone="yes"?>
<Relationships xmlns="http://schemas.openxmlformats.org/package/2006/relationships"><Relationship Id="rId2" Type="http://schemas.openxmlformats.org/officeDocument/2006/relationships/image" Target="../media/image86.jpeg" /><Relationship Id="rId1" Type="http://schemas.openxmlformats.org/officeDocument/2006/relationships/slideLayout" Target="../slideLayouts/slideLayout2.xml" /></Relationships>
</file>

<file path=ppt/slides/_rels/slide226.xml.rels><?xml version="1.0" encoding="UTF-8" standalone="yes"?>
<Relationships xmlns="http://schemas.openxmlformats.org/package/2006/relationships"><Relationship Id="rId2" Type="http://schemas.openxmlformats.org/officeDocument/2006/relationships/image" Target="../media/image87.jpeg" /><Relationship Id="rId1" Type="http://schemas.openxmlformats.org/officeDocument/2006/relationships/slideLayout" Target="../slideLayouts/slideLayout2.xml" /></Relationships>
</file>

<file path=ppt/slides/_rels/slide227.xml.rels><?xml version="1.0" encoding="UTF-8" standalone="yes"?>
<Relationships xmlns="http://schemas.openxmlformats.org/package/2006/relationships"><Relationship Id="rId2" Type="http://schemas.openxmlformats.org/officeDocument/2006/relationships/image" Target="../media/image80.jpeg" /><Relationship Id="rId1" Type="http://schemas.openxmlformats.org/officeDocument/2006/relationships/slideLayout" Target="../slideLayouts/slideLayout2.xml" /></Relationships>
</file>

<file path=ppt/slides/_rels/slide228.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2.xml" /></Relationships>
</file>

<file path=ppt/slides/_rels/slide229.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4.xml" /></Relationships>
</file>

<file path=ppt/slides/_rels/slide230.xml.rels><?xml version="1.0" encoding="UTF-8" standalone="yes"?>
<Relationships xmlns="http://schemas.openxmlformats.org/package/2006/relationships"><Relationship Id="rId2" Type="http://schemas.openxmlformats.org/officeDocument/2006/relationships/image" Target="../media/image89.jpeg" /><Relationship Id="rId1" Type="http://schemas.openxmlformats.org/officeDocument/2006/relationships/slideLayout" Target="../slideLayouts/slideLayout2.xml" /></Relationships>
</file>

<file path=ppt/slides/_rels/slide231.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2.xml" /></Relationships>
</file>

<file path=ppt/slides/_rels/slide232.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2.xml" /></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6.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2.xml" /></Relationships>
</file>

<file path=ppt/slides/_rels/slide237.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91.png" /><Relationship Id="rId1" Type="http://schemas.openxmlformats.org/officeDocument/2006/relationships/slideLayout" Target="../slideLayouts/slideLayout2.xml" /></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4.xml" /></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6.xml.rels><?xml version="1.0" encoding="UTF-8" standalone="yes"?>
<Relationships xmlns="http://schemas.openxmlformats.org/package/2006/relationships"><Relationship Id="rId2" Type="http://schemas.openxmlformats.org/officeDocument/2006/relationships/image" Target="../media/image92.png" /><Relationship Id="rId1" Type="http://schemas.openxmlformats.org/officeDocument/2006/relationships/slideLayout" Target="../slideLayouts/slideLayout2.xml" /></Relationships>
</file>

<file path=ppt/slides/_rels/slide257.xml.rels><?xml version="1.0" encoding="UTF-8" standalone="yes"?>
<Relationships xmlns="http://schemas.openxmlformats.org/package/2006/relationships"><Relationship Id="rId2" Type="http://schemas.openxmlformats.org/officeDocument/2006/relationships/image" Target="../media/image93.png" /><Relationship Id="rId1" Type="http://schemas.openxmlformats.org/officeDocument/2006/relationships/slideLayout" Target="../slideLayouts/slideLayout2.xml" /></Relationships>
</file>

<file path=ppt/slides/_rels/slide258.xml.rels><?xml version="1.0" encoding="UTF-8" standalone="yes"?>
<Relationships xmlns="http://schemas.openxmlformats.org/package/2006/relationships"><Relationship Id="rId2" Type="http://schemas.openxmlformats.org/officeDocument/2006/relationships/image" Target="../media/image94.png" /><Relationship Id="rId1" Type="http://schemas.openxmlformats.org/officeDocument/2006/relationships/slideLayout" Target="../slideLayouts/slideLayout2.xml" /></Relationships>
</file>

<file path=ppt/slides/_rels/slide259.xml.rels><?xml version="1.0" encoding="UTF-8" standalone="yes"?>
<Relationships xmlns="http://schemas.openxmlformats.org/package/2006/relationships"><Relationship Id="rId2" Type="http://schemas.openxmlformats.org/officeDocument/2006/relationships/image" Target="../media/image95.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8" Type="http://schemas.openxmlformats.org/officeDocument/2006/relationships/image" Target="../media/image33.jpeg" /><Relationship Id="rId3" Type="http://schemas.openxmlformats.org/officeDocument/2006/relationships/image" Target="../media/image28.jpeg" /><Relationship Id="rId7" Type="http://schemas.openxmlformats.org/officeDocument/2006/relationships/image" Target="../media/image32.jpeg" /><Relationship Id="rId2" Type="http://schemas.openxmlformats.org/officeDocument/2006/relationships/image" Target="../media/image27.jpeg" /><Relationship Id="rId1" Type="http://schemas.openxmlformats.org/officeDocument/2006/relationships/slideLayout" Target="../slideLayouts/slideLayout1.xml" /><Relationship Id="rId6" Type="http://schemas.openxmlformats.org/officeDocument/2006/relationships/image" Target="../media/image31.jpeg" /><Relationship Id="rId5" Type="http://schemas.openxmlformats.org/officeDocument/2006/relationships/image" Target="../media/image30.jpeg" /><Relationship Id="rId4" Type="http://schemas.openxmlformats.org/officeDocument/2006/relationships/image" Target="../media/image29.jpeg" /></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69.xml.rels><?xml version="1.0" encoding="UTF-8" standalone="yes"?>
<Relationships xmlns="http://schemas.openxmlformats.org/package/2006/relationships"><Relationship Id="rId2" Type="http://schemas.openxmlformats.org/officeDocument/2006/relationships/image" Target="../media/image96.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4.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4.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2.xml" /></Relationships>
</file>

<file path=ppt/slides/_rels/slide36.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notesSlide" Target="../notesSlides/notesSlide5.xml" /><Relationship Id="rId1" Type="http://schemas.openxmlformats.org/officeDocument/2006/relationships/slideLayout" Target="../slideLayouts/slideLayout12.xml" /></Relationships>
</file>

<file path=ppt/slides/_rels/slide37.xml.rels><?xml version="1.0" encoding="UTF-8" standalone="yes"?>
<Relationships xmlns="http://schemas.openxmlformats.org/package/2006/relationships"><Relationship Id="rId3" Type="http://schemas.openxmlformats.org/officeDocument/2006/relationships/image" Target="../media/image37.jpg" /><Relationship Id="rId2" Type="http://schemas.openxmlformats.org/officeDocument/2006/relationships/notesSlide" Target="../notesSlides/notesSlide6.xml" /><Relationship Id="rId1" Type="http://schemas.openxmlformats.org/officeDocument/2006/relationships/slideLayout" Target="../slideLayouts/slideLayout12.xml" /></Relationships>
</file>

<file path=ppt/slides/_rels/slide38.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notesSlide" Target="../notesSlides/notesSlide7.xml" /><Relationship Id="rId1" Type="http://schemas.openxmlformats.org/officeDocument/2006/relationships/slideLayout" Target="../slideLayouts/slideLayout12.xml" /></Relationships>
</file>

<file path=ppt/slides/_rels/slide39.xml.rels><?xml version="1.0" encoding="UTF-8" standalone="yes"?>
<Relationships xmlns="http://schemas.openxmlformats.org/package/2006/relationships"><Relationship Id="rId3" Type="http://schemas.openxmlformats.org/officeDocument/2006/relationships/image" Target="../media/image39.jpg" /><Relationship Id="rId2" Type="http://schemas.openxmlformats.org/officeDocument/2006/relationships/notesSlide" Target="../notesSlides/notesSlide8.xml" /><Relationship Id="rId1" Type="http://schemas.openxmlformats.org/officeDocument/2006/relationships/slideLayout" Target="../slideLayouts/slideLayout12.xml" /></Relationships>
</file>

<file path=ppt/slides/_rels/slide4.xml.rels><?xml version="1.0" encoding="UTF-8" standalone="yes"?>
<Relationships xmlns="http://schemas.openxmlformats.org/package/2006/relationships"><Relationship Id="rId2" Type="http://schemas.openxmlformats.org/officeDocument/2006/relationships/image" Target="../media/image2.emf"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40.jpg" /><Relationship Id="rId2" Type="http://schemas.openxmlformats.org/officeDocument/2006/relationships/notesSlide" Target="../notesSlides/notesSlide9.xml" /><Relationship Id="rId1" Type="http://schemas.openxmlformats.org/officeDocument/2006/relationships/slideLayout" Target="../slideLayouts/slideLayout12.xml"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3.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3.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3.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7.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13.xml" /></Relationships>
</file>

<file path=ppt/slides/_rels/slide48.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13.xml" /></Relationships>
</file>

<file path=ppt/slides/_rels/slide49.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13.xml" /></Relationships>
</file>

<file path=ppt/slides/_rels/slide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13.xml" /></Relationships>
</file>

<file path=ppt/slides/_rels/slide51.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13.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61.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13.xml" /></Relationships>
</file>

<file path=ppt/slides/_rels/slide62.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13.xml" /></Relationships>
</file>

<file path=ppt/slides/_rels/slide63.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13.xml" /></Relationships>
</file>

<file path=ppt/slides/_rels/slide64.xml.rels><?xml version="1.0" encoding="UTF-8" standalone="yes"?>
<Relationships xmlns="http://schemas.openxmlformats.org/package/2006/relationships"><Relationship Id="rId2" Type="http://schemas.openxmlformats.org/officeDocument/2006/relationships/image" Target="../media/image49.jpg" /><Relationship Id="rId1" Type="http://schemas.openxmlformats.org/officeDocument/2006/relationships/slideLayout" Target="../slideLayouts/slideLayout13.xml" /></Relationships>
</file>

<file path=ppt/slides/_rels/slide65.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51.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52.jpeg" /><Relationship Id="rId1" Type="http://schemas.openxmlformats.org/officeDocument/2006/relationships/slideLayout" Target="../slideLayouts/slideLayout7.xml" /></Relationships>
</file>

<file path=ppt/slides/_rels/slide7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72.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75.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7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77.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92.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93.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5.png" /><Relationship Id="rId1" Type="http://schemas.openxmlformats.org/officeDocument/2006/relationships/slideLayout" Target="../slideLayouts/slideLayout7.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99.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5122" name="Text Box 1"/>
          <p:cNvSpPr txBox="1"/>
          <p:nvPr/>
        </p:nvSpPr>
        <p:spPr>
          <a:xfrm>
            <a:off x="1250755" y="383064"/>
            <a:ext cx="10175873" cy="1492017"/>
          </a:xfrm>
          <a:prstGeom prst="rect">
            <a:avLst/>
          </a:prstGeom>
          <a:noFill/>
          <a:ln w="9525">
            <a:noFill/>
          </a:ln>
        </p:spPr>
        <p:txBody>
          <a:bodyPr wrap="none" anchor="ctr"/>
          <a:lstStyle/>
          <a:p>
            <a:pPr eaLnBrk="0" hangingPunct="0">
              <a:buSzPct val="100000"/>
              <a:buFont typeface="Times New Roman" panose="02020603050405020304" pitchFamily="18" charset="0"/>
            </a:pPr>
            <a:endParaRPr lang="en-US" altLang="x-none" dirty="0">
              <a:latin typeface="Arial" panose="020B0604020202020204" pitchFamily="34" charset="0"/>
            </a:endParaRPr>
          </a:p>
        </p:txBody>
      </p:sp>
      <p:pic>
        <p:nvPicPr>
          <p:cNvPr id="5123" name="Picture 2"/>
          <p:cNvPicPr>
            <a:picLocks noChangeAspect="1"/>
          </p:cNvPicPr>
          <p:nvPr/>
        </p:nvPicPr>
        <p:blipFill>
          <a:blip r:embed="rId3"/>
          <a:stretch>
            <a:fillRect/>
          </a:stretch>
        </p:blipFill>
        <p:spPr>
          <a:xfrm>
            <a:off x="0" y="536"/>
            <a:ext cx="12190095" cy="6856929"/>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184" y="13855"/>
            <a:ext cx="10753725" cy="6622473"/>
          </a:xfrm>
        </p:spPr>
        <p:txBody>
          <a:bodyPr>
            <a:normAutofit fontScale="62500" lnSpcReduction="20000"/>
          </a:bodyPr>
          <a:lstStyle/>
          <a:p>
            <a:pPr lvl="0"/>
            <a:r>
              <a:rPr lang="en-US" dirty="0"/>
              <a:t>Sings of oxygen toxicity </a:t>
            </a:r>
          </a:p>
          <a:p>
            <a:pPr lvl="0"/>
            <a:r>
              <a:rPr lang="en-US" dirty="0"/>
              <a:t>Partial rebreather mask oxygen concentration</a:t>
            </a:r>
          </a:p>
          <a:p>
            <a:pPr lvl="0"/>
            <a:r>
              <a:rPr lang="en-US" dirty="0"/>
              <a:t>O2 delivery types </a:t>
            </a:r>
          </a:p>
          <a:p>
            <a:pPr lvl="0"/>
            <a:r>
              <a:rPr lang="en-US" dirty="0"/>
              <a:t>MAC Increasing factors</a:t>
            </a:r>
          </a:p>
          <a:p>
            <a:pPr lvl="0"/>
            <a:r>
              <a:rPr lang="en-US" dirty="0"/>
              <a:t>Amide local </a:t>
            </a:r>
            <a:r>
              <a:rPr lang="en-US" dirty="0" err="1"/>
              <a:t>anaesthetic</a:t>
            </a:r>
            <a:r>
              <a:rPr lang="en-US" dirty="0"/>
              <a:t> </a:t>
            </a:r>
          </a:p>
          <a:p>
            <a:pPr lvl="0"/>
            <a:r>
              <a:rPr lang="en-US" dirty="0"/>
              <a:t>Opioid receptors all</a:t>
            </a:r>
          </a:p>
          <a:p>
            <a:pPr lvl="0"/>
            <a:r>
              <a:rPr lang="en-US" dirty="0"/>
              <a:t>Additive to local </a:t>
            </a:r>
            <a:r>
              <a:rPr lang="en-US" dirty="0" err="1"/>
              <a:t>anaesthesia</a:t>
            </a:r>
            <a:r>
              <a:rPr lang="en-US" dirty="0"/>
              <a:t> (epinephrine , vasopressor e , antihistamine ,</a:t>
            </a:r>
            <a:r>
              <a:rPr lang="ar-SA" dirty="0"/>
              <a:t>لازم خمسه</a:t>
            </a:r>
            <a:r>
              <a:rPr lang="en-US" dirty="0"/>
              <a:t> )</a:t>
            </a:r>
          </a:p>
          <a:p>
            <a:pPr lvl="0"/>
            <a:r>
              <a:rPr lang="en-US" dirty="0"/>
              <a:t>nerve block depend on :  </a:t>
            </a:r>
          </a:p>
          <a:p>
            <a:pPr lvl="0"/>
            <a:r>
              <a:rPr lang="en-US" dirty="0"/>
              <a:t>Indication of spinal </a:t>
            </a:r>
            <a:r>
              <a:rPr lang="en-US" dirty="0" err="1"/>
              <a:t>anaesthesia</a:t>
            </a:r>
            <a:endParaRPr lang="en-US" dirty="0"/>
          </a:p>
          <a:p>
            <a:pPr lvl="0"/>
            <a:r>
              <a:rPr lang="en-US" dirty="0"/>
              <a:t>Contraindication of Facial mask  </a:t>
            </a:r>
          </a:p>
          <a:p>
            <a:pPr lvl="0"/>
            <a:r>
              <a:rPr lang="en-US" dirty="0"/>
              <a:t>Type of oxygen system </a:t>
            </a:r>
          </a:p>
          <a:p>
            <a:pPr lvl="0"/>
            <a:r>
              <a:rPr lang="en-US" dirty="0"/>
              <a:t>Type transfusion</a:t>
            </a:r>
          </a:p>
          <a:p>
            <a:pPr lvl="0"/>
            <a:r>
              <a:rPr lang="en-US" dirty="0"/>
              <a:t>Type of </a:t>
            </a:r>
            <a:r>
              <a:rPr lang="en-US" dirty="0" err="1"/>
              <a:t>anaemia</a:t>
            </a:r>
            <a:endParaRPr lang="en-US" dirty="0"/>
          </a:p>
          <a:p>
            <a:pPr lvl="0"/>
            <a:r>
              <a:rPr lang="en-US" dirty="0"/>
              <a:t>Percentage of air and NO in  E cylinder </a:t>
            </a:r>
          </a:p>
          <a:p>
            <a:pPr lvl="0"/>
            <a:r>
              <a:rPr lang="en-US" dirty="0" err="1"/>
              <a:t>anaesthetics</a:t>
            </a:r>
            <a:r>
              <a:rPr lang="en-US" dirty="0"/>
              <a:t> machine component </a:t>
            </a:r>
          </a:p>
          <a:p>
            <a:pPr lvl="0"/>
            <a:r>
              <a:rPr lang="en-US" dirty="0"/>
              <a:t>evaluate 3 3 2  :</a:t>
            </a:r>
            <a:r>
              <a:rPr lang="ar-SA" dirty="0"/>
              <a:t>) </a:t>
            </a:r>
            <a:r>
              <a:rPr lang="en-US" dirty="0"/>
              <a:t>Mouth open at least 3 fingers widths (&gt;6 cm )  ,</a:t>
            </a:r>
            <a:r>
              <a:rPr lang="en-US" dirty="0" err="1"/>
              <a:t>Thyromental</a:t>
            </a:r>
            <a:r>
              <a:rPr lang="en-US" dirty="0"/>
              <a:t> distance fingers widths (&gt;6 cm ) , </a:t>
            </a:r>
            <a:r>
              <a:rPr lang="en-US" dirty="0" err="1"/>
              <a:t>Hyomental</a:t>
            </a:r>
            <a:r>
              <a:rPr lang="en-US" dirty="0"/>
              <a:t> distance 2 widths</a:t>
            </a:r>
            <a:r>
              <a:rPr lang="ar-SA" dirty="0"/>
              <a:t>(</a:t>
            </a:r>
            <a:endParaRPr lang="en-US" dirty="0"/>
          </a:p>
          <a:p>
            <a:pPr lvl="0"/>
            <a:r>
              <a:rPr lang="en-US" dirty="0"/>
              <a:t>human error in anesthesia : (past slides )</a:t>
            </a:r>
          </a:p>
          <a:p>
            <a:pPr lvl="0"/>
            <a:r>
              <a:rPr lang="en-US" dirty="0"/>
              <a:t>medication ( omission , error , incorrect dose and time error , prescribing error , unauthorized drug error )</a:t>
            </a:r>
          </a:p>
          <a:p>
            <a:pPr lvl="0"/>
            <a:r>
              <a:rPr lang="en-US" dirty="0"/>
              <a:t>Machine : (inadvertent or untimely activation of controls, incorrect </a:t>
            </a:r>
            <a:r>
              <a:rPr lang="en-US" dirty="0" err="1"/>
              <a:t>interpterion</a:t>
            </a:r>
            <a:r>
              <a:rPr lang="en-US" dirty="0"/>
              <a:t> of critical devise  , mistake in setting equipment or device parameters , over reliance on medical device automatic features , failure to follow prescribed instructions and procedures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0" y="269421"/>
            <a:ext cx="12099471" cy="5016758"/>
          </a:xfrm>
          <a:prstGeom prst="rect">
            <a:avLst/>
          </a:prstGeom>
          <a:noFill/>
        </p:spPr>
        <p:txBody>
          <a:bodyPr wrap="square" rtlCol="0">
            <a:spAutoFit/>
          </a:bodyPr>
          <a:lstStyle/>
          <a:p>
            <a:r>
              <a:rPr lang="en-US" sz="2000" b="1" dirty="0">
                <a:solidFill>
                  <a:srgbClr val="FF0000"/>
                </a:solidFill>
              </a:rPr>
              <a:t>19- Indications of IV fluid</a:t>
            </a:r>
          </a:p>
          <a:p>
            <a:r>
              <a:rPr lang="en-US" sz="2000" dirty="0"/>
              <a:t>-intake is insufficient </a:t>
            </a:r>
            <a:br>
              <a:rPr lang="en-US" sz="2000" dirty="0"/>
            </a:br>
            <a:r>
              <a:rPr lang="en-US" sz="2000" dirty="0"/>
              <a:t>- to replace any additional losses. </a:t>
            </a:r>
            <a:br>
              <a:rPr lang="en-US" sz="2000" dirty="0"/>
            </a:br>
            <a:r>
              <a:rPr lang="en-US" sz="2000" dirty="0"/>
              <a:t>These losses may occur from: </a:t>
            </a:r>
            <a:br>
              <a:rPr lang="en-US" sz="2000" dirty="0"/>
            </a:br>
            <a:r>
              <a:rPr lang="en-US" sz="2000" dirty="0"/>
              <a:t>GIT (due to severe vomiting, diarrhea), </a:t>
            </a:r>
            <a:br>
              <a:rPr lang="en-US" sz="2000" dirty="0"/>
            </a:br>
            <a:r>
              <a:rPr lang="en-US" sz="2000" dirty="0"/>
              <a:t>urinary tract (, diabetes insipidus), </a:t>
            </a:r>
            <a:br>
              <a:rPr lang="en-US" sz="2000" dirty="0"/>
            </a:br>
            <a:r>
              <a:rPr lang="en-US" sz="2000" dirty="0"/>
              <a:t>blood loss from trauma or surgery. </a:t>
            </a:r>
            <a:br>
              <a:rPr lang="en-US" sz="2000" dirty="0"/>
            </a:br>
            <a:r>
              <a:rPr lang="en-US" sz="2000" dirty="0"/>
              <a:t>In addition, insensible losses can increase during fever or after suffering from burns because the barrier function of the skin is impaired.</a:t>
            </a:r>
          </a:p>
          <a:p>
            <a:endParaRPr lang="en-US" sz="2000" dirty="0"/>
          </a:p>
          <a:p>
            <a:r>
              <a:rPr lang="en-US" sz="2000" b="1" dirty="0">
                <a:solidFill>
                  <a:srgbClr val="FF0000"/>
                </a:solidFill>
              </a:rPr>
              <a:t>20- Central venous catheter (general talking) –ICU seminar-</a:t>
            </a:r>
          </a:p>
          <a:p>
            <a:r>
              <a:rPr lang="en-US" sz="2000" b="1" dirty="0">
                <a:solidFill>
                  <a:srgbClr val="FF0000"/>
                </a:solidFill>
              </a:rPr>
              <a:t>21- Blood supply of spinal cord</a:t>
            </a:r>
          </a:p>
          <a:p>
            <a:r>
              <a:rPr lang="en-US" sz="2000" b="1" dirty="0">
                <a:solidFill>
                  <a:srgbClr val="FF0000"/>
                </a:solidFill>
              </a:rPr>
              <a:t>22- What is radicular artery?</a:t>
            </a:r>
          </a:p>
          <a:p>
            <a:r>
              <a:rPr lang="en-US" sz="2000" b="1" dirty="0">
                <a:solidFill>
                  <a:srgbClr val="FF0000"/>
                </a:solidFill>
              </a:rPr>
              <a:t>23- Ketamine act on which opioid receptor? </a:t>
            </a:r>
            <a:r>
              <a:rPr lang="en-US" sz="2000" dirty="0"/>
              <a:t>NMDA receptor</a:t>
            </a:r>
          </a:p>
          <a:p>
            <a:r>
              <a:rPr lang="en-US" sz="2000" b="1" dirty="0">
                <a:solidFill>
                  <a:srgbClr val="FF0000"/>
                </a:solidFill>
              </a:rPr>
              <a:t>24- GCS : </a:t>
            </a:r>
            <a:r>
              <a:rPr lang="x-none" sz="2000" dirty="0"/>
              <a:t>Measure a person’s level of consciousness after a </a:t>
            </a:r>
            <a:r>
              <a:rPr lang="en-US" sz="2000" dirty="0"/>
              <a:t>Head</a:t>
            </a:r>
            <a:r>
              <a:rPr lang="x-none" sz="2000" dirty="0"/>
              <a:t> injury</a:t>
            </a:r>
            <a:r>
              <a:rPr lang="en-US" sz="2000" dirty="0"/>
              <a:t>.</a:t>
            </a:r>
          </a:p>
          <a:p>
            <a:endParaRPr lang="en-US" sz="2000" b="1" dirty="0">
              <a:solidFill>
                <a:srgbClr val="FF0000"/>
              </a:solidFill>
            </a:endParaRPr>
          </a:p>
        </p:txBody>
      </p:sp>
      <p:sp>
        <p:nvSpPr>
          <p:cNvPr id="2" name="TextBox 1"/>
          <p:cNvSpPr txBox="1"/>
          <p:nvPr/>
        </p:nvSpPr>
        <p:spPr>
          <a:xfrm>
            <a:off x="4716534" y="531472"/>
            <a:ext cx="6614118" cy="1477328"/>
          </a:xfrm>
          <a:prstGeom prst="rect">
            <a:avLst/>
          </a:prstGeom>
          <a:noFill/>
        </p:spPr>
        <p:txBody>
          <a:bodyPr wrap="none" rtlCol="1">
            <a:spAutoFit/>
          </a:bodyPr>
          <a:lstStyle/>
          <a:p>
            <a:pPr>
              <a:defRPr/>
            </a:pPr>
            <a:r>
              <a:rPr lang="it-IT" b="1" u="sng" dirty="0">
                <a:solidFill>
                  <a:srgbClr val="C00000"/>
                </a:solidFill>
              </a:rPr>
              <a:t>I</a:t>
            </a:r>
            <a:r>
              <a:rPr lang="x-none" b="1" u="sng" dirty="0">
                <a:solidFill>
                  <a:srgbClr val="FF0000"/>
                </a:solidFill>
              </a:rPr>
              <a:t>ndication of IV fluids</a:t>
            </a:r>
            <a:br>
              <a:rPr lang="en-US" b="1" dirty="0"/>
            </a:br>
            <a:r>
              <a:rPr lang="en-US" b="1" dirty="0"/>
              <a:t>1.Maintain or replace body store .     4.Administration of medication</a:t>
            </a:r>
          </a:p>
          <a:p>
            <a:pPr>
              <a:defRPr/>
            </a:pPr>
            <a:r>
              <a:rPr lang="en-US" b="1" dirty="0"/>
              <a:t>2.Restore acid-base balance                5.Provide nutrition</a:t>
            </a:r>
            <a:endParaRPr lang="ar-SA" b="1" dirty="0"/>
          </a:p>
          <a:p>
            <a:pPr>
              <a:defRPr/>
            </a:pPr>
            <a:r>
              <a:rPr lang="en-US" b="1" dirty="0"/>
              <a:t>3.Restore the volume of blood component</a:t>
            </a:r>
            <a:endParaRPr lang="ar-SA" b="1" dirty="0"/>
          </a:p>
          <a:p>
            <a:endParaRPr lang="ar-JO"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1222" y="2871216"/>
            <a:ext cx="3779627" cy="370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456" y="301752"/>
            <a:ext cx="11585448" cy="6245352"/>
          </a:xfrm>
        </p:spPr>
        <p:txBody>
          <a:bodyPr>
            <a:normAutofit/>
          </a:bodyPr>
          <a:lstStyle/>
          <a:p>
            <a:pPr marL="0" indent="0">
              <a:buNone/>
            </a:pPr>
            <a:r>
              <a:rPr lang="en-US" sz="2000" b="1" dirty="0">
                <a:solidFill>
                  <a:srgbClr val="FF0000"/>
                </a:solidFill>
              </a:rPr>
              <a:t>25- OSA –obstructive sleep apnea- (general talking)</a:t>
            </a:r>
          </a:p>
          <a:p>
            <a:pPr marL="0" indent="0">
              <a:buNone/>
            </a:pPr>
            <a:r>
              <a:rPr lang="en-US" sz="2000" b="1" dirty="0">
                <a:solidFill>
                  <a:srgbClr val="FF0000"/>
                </a:solidFill>
              </a:rPr>
              <a:t>26- Signs of cardiac arrest</a:t>
            </a:r>
            <a:br>
              <a:rPr lang="en-US" sz="2000" dirty="0"/>
            </a:br>
            <a:r>
              <a:rPr lang="en-US" sz="2000" dirty="0"/>
              <a:t>1.  Unconsciousness in several seconds</a:t>
            </a:r>
          </a:p>
          <a:p>
            <a:pPr marL="0" indent="0">
              <a:buNone/>
            </a:pPr>
            <a:r>
              <a:rPr lang="en-US" sz="2000" dirty="0"/>
              <a:t>2.   Respiratory arrest ( apnea) or the last gasps (1-3 minutes after cardiac arrest)</a:t>
            </a:r>
          </a:p>
          <a:p>
            <a:pPr marL="0" indent="0">
              <a:buNone/>
            </a:pPr>
            <a:r>
              <a:rPr lang="en-US" sz="2000" dirty="0"/>
              <a:t>3.   Pulse-less on large ( major) arteries       			</a:t>
            </a:r>
          </a:p>
          <a:p>
            <a:pPr marL="0" indent="0">
              <a:buNone/>
            </a:pPr>
            <a:r>
              <a:rPr lang="en-US" sz="2000" dirty="0"/>
              <a:t>4.   Changed general appearance(</a:t>
            </a:r>
            <a:r>
              <a:rPr lang="en-US" sz="2000" dirty="0" err="1"/>
              <a:t>colour</a:t>
            </a:r>
            <a:r>
              <a:rPr lang="en-US" sz="2000" dirty="0"/>
              <a:t> changes, face changes…) </a:t>
            </a:r>
          </a:p>
          <a:p>
            <a:pPr marL="0" indent="0">
              <a:buNone/>
            </a:pPr>
            <a:r>
              <a:rPr lang="en-US" sz="2000" dirty="0"/>
              <a:t>5.   Pupils dilation (</a:t>
            </a:r>
            <a:r>
              <a:rPr lang="en-US" sz="2000" dirty="0" err="1"/>
              <a:t>mydriasis</a:t>
            </a:r>
            <a:r>
              <a:rPr lang="en-US" sz="2000" dirty="0"/>
              <a:t>) – not reliable</a:t>
            </a:r>
          </a:p>
          <a:p>
            <a:pPr marL="0" indent="0">
              <a:buNone/>
            </a:pPr>
            <a:r>
              <a:rPr lang="en-US" sz="2000" b="1" dirty="0">
                <a:solidFill>
                  <a:srgbClr val="FF0000"/>
                </a:solidFill>
              </a:rPr>
              <a:t>27- Talk about neuropathic pain –acute pain seminar-</a:t>
            </a:r>
          </a:p>
          <a:p>
            <a:pPr marL="0" indent="0">
              <a:buNone/>
            </a:pPr>
            <a:r>
              <a:rPr lang="en-US" sz="2000" b="1" dirty="0">
                <a:solidFill>
                  <a:srgbClr val="FF0000"/>
                </a:solidFill>
              </a:rPr>
              <a:t>28- Causes of cardiac arrest</a:t>
            </a:r>
            <a:br>
              <a:rPr lang="en-US" sz="2000" dirty="0"/>
            </a:br>
            <a:r>
              <a:rPr lang="en-US" sz="2000" dirty="0"/>
              <a:t>Adults</a:t>
            </a:r>
          </a:p>
          <a:p>
            <a:pPr marL="0" indent="0">
              <a:buNone/>
            </a:pPr>
            <a:r>
              <a:rPr lang="en-US" sz="2000" dirty="0"/>
              <a:t>- Ischemic heart disease - AMI- with/or ventricular fibrillation (&gt; 80%)</a:t>
            </a:r>
          </a:p>
          <a:p>
            <a:pPr marL="0" indent="0">
              <a:buNone/>
            </a:pPr>
            <a:r>
              <a:rPr lang="en-US" sz="2000" dirty="0"/>
              <a:t>Children </a:t>
            </a:r>
          </a:p>
          <a:p>
            <a:pPr marL="0" indent="0">
              <a:buNone/>
            </a:pPr>
            <a:r>
              <a:rPr lang="en-US" sz="2000" dirty="0"/>
              <a:t>- Suffocation or choking with hypoxemia or asphyxia. </a:t>
            </a:r>
          </a:p>
          <a:p>
            <a:pPr marL="0" indent="0">
              <a:buNone/>
            </a:pPr>
            <a:endParaRPr lang="en-US" sz="2000" dirty="0"/>
          </a:p>
          <a:p>
            <a:pPr marL="0" indent="0">
              <a:buNone/>
            </a:pPr>
            <a:endParaRPr lang="ar-JO"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73478" y="65315"/>
            <a:ext cx="12192000" cy="6524863"/>
          </a:xfrm>
          <a:prstGeom prst="rect">
            <a:avLst/>
          </a:prstGeom>
          <a:noFill/>
        </p:spPr>
        <p:txBody>
          <a:bodyPr wrap="square" rtlCol="0">
            <a:spAutoFit/>
          </a:bodyPr>
          <a:lstStyle/>
          <a:p>
            <a:r>
              <a:rPr lang="en-US" sz="2000" b="1" dirty="0">
                <a:solidFill>
                  <a:srgbClr val="FF0000"/>
                </a:solidFill>
              </a:rPr>
              <a:t>29-  Pain scale –general description-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b="1" dirty="0">
                <a:solidFill>
                  <a:srgbClr val="FF0000"/>
                </a:solidFill>
              </a:rPr>
              <a:t>30- Morphine adverse effects</a:t>
            </a:r>
          </a:p>
          <a:p>
            <a:r>
              <a:rPr lang="en-US" sz="2000" b="1" dirty="0">
                <a:solidFill>
                  <a:srgbClr val="FF0000"/>
                </a:solidFill>
              </a:rPr>
              <a:t>31- General talking about ketamine</a:t>
            </a:r>
          </a:p>
          <a:p>
            <a:r>
              <a:rPr lang="en-US" sz="2000" b="1" dirty="0">
                <a:solidFill>
                  <a:srgbClr val="FF0000"/>
                </a:solidFill>
              </a:rPr>
              <a:t>32- Types of opioid receptors</a:t>
            </a:r>
          </a:p>
          <a:p>
            <a:r>
              <a:rPr lang="en-US" sz="2000" b="1" dirty="0">
                <a:solidFill>
                  <a:srgbClr val="FF0000"/>
                </a:solidFill>
              </a:rPr>
              <a:t>33- Premedications used to prevent aspiration in CS? </a:t>
            </a:r>
            <a:r>
              <a:rPr lang="it-IT" sz="2000" dirty="0"/>
              <a:t>A</a:t>
            </a:r>
            <a:r>
              <a:rPr lang="x-none" sz="2000" dirty="0"/>
              <a:t>ntiacids</a:t>
            </a:r>
            <a:r>
              <a:rPr lang="en-US" sz="2000" dirty="0"/>
              <a:t> , </a:t>
            </a:r>
            <a:r>
              <a:rPr lang="x-none" sz="2000" dirty="0"/>
              <a:t>Antiemetics</a:t>
            </a:r>
            <a:r>
              <a:rPr lang="en-US" sz="2000" dirty="0"/>
              <a:t> (</a:t>
            </a:r>
            <a:r>
              <a:rPr lang="en-US" sz="2000" b="1" dirty="0"/>
              <a:t>metoclopramide)</a:t>
            </a:r>
            <a:endParaRPr lang="en-US" sz="2000" dirty="0"/>
          </a:p>
          <a:p>
            <a:r>
              <a:rPr lang="en-US" sz="2000" b="1" dirty="0">
                <a:solidFill>
                  <a:srgbClr val="FF0000"/>
                </a:solidFill>
              </a:rPr>
              <a:t>34- Indications of albumin?</a:t>
            </a:r>
          </a:p>
          <a:p>
            <a:r>
              <a:rPr lang="en-US" sz="2000" dirty="0"/>
              <a:t>a)plasma volume expansion in acute hypovolemic shock.</a:t>
            </a:r>
          </a:p>
          <a:p>
            <a:r>
              <a:rPr lang="en-US" sz="2000" dirty="0"/>
              <a:t>b)Acute management of burn</a:t>
            </a:r>
          </a:p>
          <a:p>
            <a:r>
              <a:rPr lang="en-US" sz="2000" dirty="0"/>
              <a:t>d) hypo-</a:t>
            </a:r>
            <a:r>
              <a:rPr lang="en-US" sz="2000" dirty="0" err="1"/>
              <a:t>albumineamia</a:t>
            </a:r>
            <a:r>
              <a:rPr lang="en-US" sz="2000" dirty="0"/>
              <a:t> (Patients with liver cirrhosis ALSO After liver transplantation). </a:t>
            </a:r>
          </a:p>
          <a:p>
            <a:r>
              <a:rPr lang="en-US" sz="2000" dirty="0"/>
              <a:t>e)Fluid resuscitation in intensive care. </a:t>
            </a:r>
            <a:br>
              <a:rPr lang="en-US" dirty="0"/>
            </a:br>
            <a:endParaRPr lang="en-US" dirty="0"/>
          </a:p>
        </p:txBody>
      </p:sp>
      <p:pic>
        <p:nvPicPr>
          <p:cNvPr id="3" name="Picture 2" descr="Visual linear analog scale (VAS) (0-10 NUMERIC PAIN DISTRESS SCALE)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80" y="648479"/>
            <a:ext cx="5217550" cy="24966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31352" y="282795"/>
            <a:ext cx="2728247" cy="2862322"/>
          </a:xfrm>
          <a:prstGeom prst="rect">
            <a:avLst/>
          </a:prstGeom>
          <a:noFill/>
        </p:spPr>
        <p:txBody>
          <a:bodyPr wrap="none" rtlCol="1">
            <a:spAutoFit/>
          </a:bodyPr>
          <a:lstStyle/>
          <a:p>
            <a:r>
              <a:rPr lang="en-US" b="1" dirty="0">
                <a:solidFill>
                  <a:srgbClr val="FF0000"/>
                </a:solidFill>
              </a:rPr>
              <a:t>Morphine adverse effects</a:t>
            </a:r>
            <a:endParaRPr lang="en-US" b="1" dirty="0"/>
          </a:p>
          <a:p>
            <a:pPr marL="285750" indent="-285750">
              <a:buFont typeface="Arial" panose="020B0604020202020204" pitchFamily="34" charset="0"/>
              <a:buChar char="•"/>
            </a:pPr>
            <a:r>
              <a:rPr lang="en-US" b="1" dirty="0" err="1"/>
              <a:t>M</a:t>
            </a:r>
            <a:r>
              <a:rPr lang="en-US" dirty="0" err="1"/>
              <a:t>iosis</a:t>
            </a:r>
            <a:endParaRPr lang="en-US" dirty="0"/>
          </a:p>
          <a:p>
            <a:pPr marL="285750" indent="-285750">
              <a:buFont typeface="Arial" panose="020B0604020202020204" pitchFamily="34" charset="0"/>
              <a:buChar char="•"/>
            </a:pPr>
            <a:r>
              <a:rPr lang="en-US" b="1" dirty="0"/>
              <a:t>O</a:t>
            </a:r>
            <a:r>
              <a:rPr lang="en-US" dirty="0"/>
              <a:t>rthostatic </a:t>
            </a:r>
            <a:r>
              <a:rPr lang="en-US" dirty="0" err="1"/>
              <a:t>hypotention</a:t>
            </a:r>
            <a:endParaRPr lang="en-US" dirty="0"/>
          </a:p>
          <a:p>
            <a:pPr marL="285750" indent="-285750">
              <a:buFont typeface="Arial" panose="020B0604020202020204" pitchFamily="34" charset="0"/>
              <a:buChar char="•"/>
            </a:pPr>
            <a:r>
              <a:rPr lang="en-US" b="1" dirty="0"/>
              <a:t>R</a:t>
            </a:r>
            <a:r>
              <a:rPr lang="en-US" dirty="0"/>
              <a:t>espiratory </a:t>
            </a:r>
            <a:r>
              <a:rPr lang="en-US" dirty="0" err="1"/>
              <a:t>debression</a:t>
            </a:r>
            <a:endParaRPr lang="en-US" dirty="0"/>
          </a:p>
          <a:p>
            <a:pPr marL="285750" indent="-285750">
              <a:buFont typeface="Arial" panose="020B0604020202020204" pitchFamily="34" charset="0"/>
              <a:buChar char="•"/>
            </a:pPr>
            <a:r>
              <a:rPr lang="en-US" b="1" dirty="0"/>
              <a:t>P</a:t>
            </a:r>
            <a:r>
              <a:rPr lang="en-US" dirty="0"/>
              <a:t>hysical </a:t>
            </a:r>
            <a:r>
              <a:rPr lang="en-US" dirty="0" err="1"/>
              <a:t>debendency</a:t>
            </a:r>
            <a:endParaRPr lang="en-US" dirty="0"/>
          </a:p>
          <a:p>
            <a:pPr marL="285750" indent="-285750">
              <a:buFont typeface="Arial" panose="020B0604020202020204" pitchFamily="34" charset="0"/>
              <a:buChar char="•"/>
            </a:pPr>
            <a:r>
              <a:rPr lang="en-US" b="1" dirty="0"/>
              <a:t>H</a:t>
            </a:r>
            <a:r>
              <a:rPr lang="en-US" dirty="0"/>
              <a:t>istamine release</a:t>
            </a:r>
          </a:p>
          <a:p>
            <a:pPr marL="285750" indent="-285750">
              <a:buFont typeface="Arial" panose="020B0604020202020204" pitchFamily="34" charset="0"/>
              <a:buChar char="•"/>
            </a:pPr>
            <a:r>
              <a:rPr lang="en-US" b="1" dirty="0" err="1"/>
              <a:t>I</a:t>
            </a:r>
            <a:r>
              <a:rPr lang="en-US" dirty="0" err="1"/>
              <a:t>ncreasd</a:t>
            </a:r>
            <a:r>
              <a:rPr lang="en-US" dirty="0"/>
              <a:t> ICP</a:t>
            </a:r>
          </a:p>
          <a:p>
            <a:pPr marL="285750" indent="-285750">
              <a:buFont typeface="Arial" panose="020B0604020202020204" pitchFamily="34" charset="0"/>
              <a:buChar char="•"/>
            </a:pPr>
            <a:r>
              <a:rPr lang="en-US" b="1" dirty="0"/>
              <a:t>N</a:t>
            </a:r>
            <a:r>
              <a:rPr lang="en-US" dirty="0"/>
              <a:t>ausea</a:t>
            </a:r>
          </a:p>
          <a:p>
            <a:pPr marL="285750" indent="-285750">
              <a:buFont typeface="Arial" panose="020B0604020202020204" pitchFamily="34" charset="0"/>
              <a:buChar char="•"/>
            </a:pPr>
            <a:r>
              <a:rPr lang="en-US" b="1" dirty="0"/>
              <a:t>E</a:t>
            </a:r>
            <a:r>
              <a:rPr lang="en-US" dirty="0"/>
              <a:t>uphoria</a:t>
            </a:r>
          </a:p>
          <a:p>
            <a:pPr marL="285750" indent="-285750">
              <a:buFont typeface="Arial" panose="020B0604020202020204" pitchFamily="34" charset="0"/>
              <a:buChar char="•"/>
            </a:pPr>
            <a:r>
              <a:rPr lang="en-US" dirty="0"/>
              <a:t>Sedation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0" y="506185"/>
            <a:ext cx="12192000" cy="6001643"/>
          </a:xfrm>
          <a:prstGeom prst="rect">
            <a:avLst/>
          </a:prstGeom>
          <a:noFill/>
        </p:spPr>
        <p:txBody>
          <a:bodyPr wrap="square" rtlCol="0">
            <a:spAutoFit/>
          </a:bodyPr>
          <a:lstStyle/>
          <a:p>
            <a:r>
              <a:rPr lang="en-US" sz="2000" b="1" dirty="0">
                <a:solidFill>
                  <a:srgbClr val="FF0000"/>
                </a:solidFill>
              </a:rPr>
              <a:t>35- Mechanism of action of local anesthetic agent</a:t>
            </a:r>
          </a:p>
          <a:p>
            <a:r>
              <a:rPr lang="en-US" sz="2000" b="1" dirty="0">
                <a:solidFill>
                  <a:srgbClr val="FF0000"/>
                </a:solidFill>
              </a:rPr>
              <a:t>36- Criteria of iv fluid assessment?</a:t>
            </a:r>
          </a:p>
          <a:p>
            <a:pPr marL="342900" indent="-342900">
              <a:buAutoNum type="arabicParenR"/>
            </a:pPr>
            <a:r>
              <a:rPr lang="en-US" sz="2000" dirty="0"/>
              <a:t>Central venous pressure</a:t>
            </a:r>
          </a:p>
          <a:p>
            <a:pPr marL="342900" indent="-342900">
              <a:buAutoNum type="arabicParenR"/>
            </a:pPr>
            <a:r>
              <a:rPr lang="en-US" sz="2000" dirty="0"/>
              <a:t>Urine output</a:t>
            </a:r>
          </a:p>
          <a:p>
            <a:pPr marL="342900" indent="-342900">
              <a:buAutoNum type="arabicParenR"/>
            </a:pPr>
            <a:r>
              <a:rPr lang="en-US" sz="2000" dirty="0"/>
              <a:t>Vital signs improvement</a:t>
            </a:r>
          </a:p>
          <a:p>
            <a:pPr marL="342900" indent="-342900">
              <a:buAutoNum type="arabicParenR"/>
            </a:pPr>
            <a:r>
              <a:rPr lang="en-US" sz="2000" dirty="0"/>
              <a:t>Weight increase</a:t>
            </a:r>
          </a:p>
          <a:p>
            <a:pPr marL="342900" indent="-342900">
              <a:buAutoNum type="arabicParenR"/>
            </a:pPr>
            <a:r>
              <a:rPr lang="en-US" sz="2000" dirty="0"/>
              <a:t>If skin still dry or not</a:t>
            </a:r>
          </a:p>
          <a:p>
            <a:r>
              <a:rPr lang="en-US" sz="2000" b="1" dirty="0">
                <a:solidFill>
                  <a:srgbClr val="FF0000"/>
                </a:solidFill>
              </a:rPr>
              <a:t>37-Apnea test:</a:t>
            </a:r>
          </a:p>
          <a:p>
            <a:r>
              <a:rPr lang="en-US" sz="2000" dirty="0"/>
              <a:t>- We test for the respiratory centers in the medulla oblongata by sensitizing them with increasing PaCO2 up to 60mmHg (we anticipate visible signs of respiratory musculature contraction if the brain stem isn't severely damaged beyond repair).</a:t>
            </a:r>
            <a:br>
              <a:rPr lang="en-US" sz="2000" dirty="0"/>
            </a:br>
            <a:r>
              <a:rPr lang="en-US" sz="2000" b="1" dirty="0">
                <a:solidFill>
                  <a:srgbClr val="FF0000"/>
                </a:solidFill>
              </a:rPr>
              <a:t>38-</a:t>
            </a:r>
            <a:r>
              <a:rPr lang="en-US" b="1" dirty="0">
                <a:solidFill>
                  <a:srgbClr val="FF0000"/>
                </a:solidFill>
              </a:rPr>
              <a:t> Advantages of using opioids with spinal and epidural anesthesia:</a:t>
            </a:r>
          </a:p>
          <a:p>
            <a:r>
              <a:rPr lang="en-US" dirty="0"/>
              <a:t>- Exert  Direct Analgesic effect</a:t>
            </a:r>
          </a:p>
          <a:p>
            <a:r>
              <a:rPr lang="en-US" dirty="0"/>
              <a:t>-Prolong the duration of sensory and motor </a:t>
            </a:r>
            <a:r>
              <a:rPr lang="en-US" dirty="0" err="1"/>
              <a:t>blockade,and</a:t>
            </a:r>
            <a:r>
              <a:rPr lang="en-US" dirty="0"/>
              <a:t> increase mean spread of blockade</a:t>
            </a:r>
          </a:p>
          <a:p>
            <a:r>
              <a:rPr lang="en-US" dirty="0"/>
              <a:t>- Allow for reduction in the required dose of local </a:t>
            </a:r>
            <a:r>
              <a:rPr lang="en-US" dirty="0" err="1"/>
              <a:t>anasthetic</a:t>
            </a:r>
            <a:r>
              <a:rPr lang="en-US" dirty="0"/>
              <a:t>.</a:t>
            </a:r>
          </a:p>
          <a:p>
            <a:r>
              <a:rPr lang="en-US" b="1" dirty="0">
                <a:solidFill>
                  <a:srgbClr val="FF0000"/>
                </a:solidFill>
              </a:rPr>
              <a:t>39- Tubes equations </a:t>
            </a:r>
          </a:p>
          <a:p>
            <a:r>
              <a:rPr lang="en-US" b="1" dirty="0">
                <a:solidFill>
                  <a:srgbClr val="FF0000"/>
                </a:solidFill>
              </a:rPr>
              <a:t>40- Treatment of hypovolemic shock</a:t>
            </a:r>
            <a:br>
              <a:rPr lang="en-US" b="1" dirty="0">
                <a:solidFill>
                  <a:srgbClr val="FF0000"/>
                </a:solidFill>
              </a:rPr>
            </a:br>
            <a:r>
              <a:rPr lang="en-US" b="1" dirty="0">
                <a:solidFill>
                  <a:srgbClr val="FF0000"/>
                </a:solidFill>
              </a:rPr>
              <a:t>41- where do we insert central line </a:t>
            </a:r>
            <a:br>
              <a:rPr lang="en-US" b="1" dirty="0">
                <a:solidFill>
                  <a:srgbClr val="FF0000"/>
                </a:solidFill>
              </a:rPr>
            </a:br>
            <a:r>
              <a:rPr lang="en-US" b="1" dirty="0">
                <a:solidFill>
                  <a:srgbClr val="FF0000"/>
                </a:solidFill>
              </a:rPr>
              <a:t>42- what is the treatment of malignant hyperthermia? (Malignant Hyperthermia , Definition, causes and </a:t>
            </a:r>
            <a:r>
              <a:rPr lang="en-US" b="1" dirty="0" err="1">
                <a:solidFill>
                  <a:srgbClr val="FF0000"/>
                </a:solidFill>
              </a:rPr>
              <a:t>Managemen</a:t>
            </a:r>
            <a:r>
              <a:rPr lang="en-US" b="1" dirty="0">
                <a:solidFill>
                  <a:srgbClr val="FF0000"/>
                </a:solidFill>
              </a:rPr>
              <a:t>)</a:t>
            </a:r>
          </a:p>
          <a:p>
            <a:r>
              <a:rPr lang="en-US" sz="2000" b="1" dirty="0">
                <a:solidFill>
                  <a:srgbClr val="FF0000"/>
                </a:solidFill>
              </a:rPr>
              <a:t>43- </a:t>
            </a:r>
            <a:r>
              <a:rPr lang="en-US" b="1" dirty="0" err="1">
                <a:solidFill>
                  <a:srgbClr val="FF0000"/>
                </a:solidFill>
              </a:rPr>
              <a:t>Scholine</a:t>
            </a:r>
            <a:r>
              <a:rPr lang="en-US" b="1" dirty="0">
                <a:solidFill>
                  <a:srgbClr val="FF0000"/>
                </a:solidFill>
              </a:rPr>
              <a:t> Apnea </a:t>
            </a:r>
            <a:r>
              <a:rPr lang="en-US" b="1" dirty="0" err="1">
                <a:solidFill>
                  <a:srgbClr val="FF0000"/>
                </a:solidFill>
              </a:rPr>
              <a:t>Mangement</a:t>
            </a:r>
            <a:endParaRPr lang="en-US" b="1" dirty="0">
              <a:solidFill>
                <a:srgbClr val="FF00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Wareed</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Group 4</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6" name="TextBox 5"/>
          <p:cNvSpPr txBox="1"/>
          <p:nvPr/>
        </p:nvSpPr>
        <p:spPr>
          <a:xfrm>
            <a:off x="0" y="0"/>
            <a:ext cx="5076967" cy="6555641"/>
          </a:xfrm>
          <a:prstGeom prst="rect">
            <a:avLst/>
          </a:prstGeom>
          <a:noFill/>
        </p:spPr>
        <p:txBody>
          <a:bodyPr wrap="square">
            <a:spAutoFit/>
          </a:bodyPr>
          <a:lstStyle/>
          <a:p>
            <a:r>
              <a:rPr lang="en-US" sz="3000" b="1" i="0" dirty="0">
                <a:solidFill>
                  <a:srgbClr val="FF0000"/>
                </a:solidFill>
                <a:effectLst/>
                <a:latin typeface="Segoe UI Historic" panose="020B0502040204020203" pitchFamily="34" charset="0"/>
              </a:rPr>
              <a:t>WRITTEN: </a:t>
            </a:r>
          </a:p>
          <a:p>
            <a:r>
              <a:rPr lang="en-US" sz="3000" b="1" i="0" dirty="0">
                <a:solidFill>
                  <a:srgbClr val="FF0000"/>
                </a:solidFill>
                <a:effectLst/>
                <a:latin typeface="Segoe UI Historic" panose="020B0502040204020203" pitchFamily="34" charset="0"/>
              </a:rPr>
              <a:t>1 - </a:t>
            </a:r>
            <a:r>
              <a:rPr lang="en-US" sz="3000" b="1" dirty="0">
                <a:solidFill>
                  <a:srgbClr val="FF0000"/>
                </a:solidFill>
                <a:latin typeface="Segoe UI Historic" panose="020B0502040204020203" pitchFamily="34" charset="0"/>
              </a:rPr>
              <a:t>I</a:t>
            </a:r>
            <a:r>
              <a:rPr lang="en-US" sz="3000" b="1" i="0" dirty="0">
                <a:solidFill>
                  <a:srgbClr val="FF0000"/>
                </a:solidFill>
                <a:effectLst/>
                <a:latin typeface="Segoe UI Historic" panose="020B0502040204020203" pitchFamily="34" charset="0"/>
              </a:rPr>
              <a:t>ndications to give cryoprecipitate (4 points) </a:t>
            </a:r>
          </a:p>
          <a:p>
            <a:endParaRPr lang="en-US" sz="3000" b="1" i="0" dirty="0">
              <a:solidFill>
                <a:srgbClr val="FF0000"/>
              </a:solidFill>
              <a:effectLst/>
              <a:latin typeface="Segoe UI Historic" panose="020B0502040204020203" pitchFamily="34" charset="0"/>
            </a:endParaRPr>
          </a:p>
          <a:p>
            <a:r>
              <a:rPr lang="en-US" sz="3000" b="1" i="0" dirty="0">
                <a:solidFill>
                  <a:srgbClr val="FF0000"/>
                </a:solidFill>
                <a:effectLst/>
                <a:latin typeface="Segoe UI Historic" panose="020B0502040204020203" pitchFamily="34" charset="0"/>
              </a:rPr>
              <a:t>2 - Adverse effects of succinylcholine (9 points) </a:t>
            </a:r>
          </a:p>
          <a:p>
            <a:endParaRPr lang="en-US" sz="3000" b="1" i="0" dirty="0">
              <a:solidFill>
                <a:srgbClr val="FF0000"/>
              </a:solidFill>
              <a:effectLst/>
              <a:latin typeface="Segoe UI Historic" panose="020B0502040204020203" pitchFamily="34" charset="0"/>
            </a:endParaRPr>
          </a:p>
          <a:p>
            <a:r>
              <a:rPr lang="en-US" sz="3000" b="1" dirty="0">
                <a:solidFill>
                  <a:srgbClr val="FF0000"/>
                </a:solidFill>
                <a:latin typeface="Segoe UI Historic" panose="020B0502040204020203" pitchFamily="34" charset="0"/>
              </a:rPr>
              <a:t>3 - A</a:t>
            </a:r>
            <a:r>
              <a:rPr lang="en-US" sz="3000" b="1" i="0" dirty="0">
                <a:solidFill>
                  <a:srgbClr val="FF0000"/>
                </a:solidFill>
                <a:effectLst/>
                <a:latin typeface="Segoe UI Historic" panose="020B0502040204020203" pitchFamily="34" charset="0"/>
              </a:rPr>
              <a:t>dverse effects of </a:t>
            </a:r>
            <a:r>
              <a:rPr lang="en-US" sz="3000" b="1" i="0" dirty="0" err="1">
                <a:solidFill>
                  <a:srgbClr val="FF0000"/>
                </a:solidFill>
                <a:effectLst/>
                <a:latin typeface="Segoe UI Historic" panose="020B0502040204020203" pitchFamily="34" charset="0"/>
              </a:rPr>
              <a:t>Pancuronium</a:t>
            </a:r>
            <a:r>
              <a:rPr lang="en-US" sz="3000" b="1" i="0" dirty="0">
                <a:solidFill>
                  <a:srgbClr val="FF0000"/>
                </a:solidFill>
                <a:effectLst/>
                <a:latin typeface="Segoe UI Historic" panose="020B0502040204020203" pitchFamily="34" charset="0"/>
              </a:rPr>
              <a:t> (3 points)</a:t>
            </a:r>
          </a:p>
          <a:p>
            <a:endParaRPr lang="en-US" sz="3000" b="1" i="0" dirty="0">
              <a:solidFill>
                <a:srgbClr val="FF0000"/>
              </a:solidFill>
              <a:effectLst/>
              <a:latin typeface="Segoe UI Historic" panose="020B0502040204020203" pitchFamily="34" charset="0"/>
            </a:endParaRPr>
          </a:p>
          <a:p>
            <a:r>
              <a:rPr lang="en-US" sz="3000" b="1" i="0" dirty="0">
                <a:solidFill>
                  <a:srgbClr val="FF0000"/>
                </a:solidFill>
                <a:effectLst/>
                <a:latin typeface="Segoe UI Historic" panose="020B0502040204020203" pitchFamily="34" charset="0"/>
              </a:rPr>
              <a:t> </a:t>
            </a:r>
            <a:r>
              <a:rPr lang="en-US" sz="3000" b="1" dirty="0">
                <a:solidFill>
                  <a:srgbClr val="FF0000"/>
                </a:solidFill>
                <a:latin typeface="Segoe UI Historic" panose="020B0502040204020203" pitchFamily="34" charset="0"/>
              </a:rPr>
              <a:t>4 - S</a:t>
            </a:r>
            <a:r>
              <a:rPr lang="en-US" sz="3000" b="1" i="0" dirty="0">
                <a:solidFill>
                  <a:srgbClr val="FF0000"/>
                </a:solidFill>
                <a:effectLst/>
                <a:latin typeface="Segoe UI Historic" panose="020B0502040204020203" pitchFamily="34" charset="0"/>
              </a:rPr>
              <a:t>eptic shock definition</a:t>
            </a:r>
            <a:endParaRPr lang="en-US" sz="3000" b="1" dirty="0">
              <a:solidFill>
                <a:srgbClr val="FF0000"/>
              </a:solidFill>
              <a:latin typeface="Segoe UI Historic" panose="020B0502040204020203" pitchFamily="34" charset="0"/>
            </a:endParaRPr>
          </a:p>
          <a:p>
            <a:endParaRPr lang="en-US" sz="3000" b="1" i="0" dirty="0">
              <a:solidFill>
                <a:srgbClr val="FF0000"/>
              </a:solidFill>
              <a:effectLst/>
              <a:latin typeface="Segoe UI Historic" panose="020B0502040204020203" pitchFamily="34" charset="0"/>
            </a:endParaRPr>
          </a:p>
          <a:p>
            <a:r>
              <a:rPr lang="en-US" sz="3000" b="1" i="0" dirty="0">
                <a:solidFill>
                  <a:srgbClr val="FF0000"/>
                </a:solidFill>
                <a:effectLst/>
                <a:latin typeface="Segoe UI Historic" panose="020B0502040204020203" pitchFamily="34" charset="0"/>
              </a:rPr>
              <a:t> </a:t>
            </a:r>
            <a:r>
              <a:rPr lang="en-US" sz="3000" b="1" dirty="0">
                <a:solidFill>
                  <a:srgbClr val="FF0000"/>
                </a:solidFill>
                <a:latin typeface="Segoe UI Historic" panose="020B0502040204020203" pitchFamily="34" charset="0"/>
              </a:rPr>
              <a:t>5 - G</a:t>
            </a:r>
            <a:r>
              <a:rPr lang="en-US" sz="3000" b="1" i="0" dirty="0">
                <a:solidFill>
                  <a:srgbClr val="FF0000"/>
                </a:solidFill>
                <a:effectLst/>
                <a:latin typeface="Segoe UI Historic" panose="020B0502040204020203" pitchFamily="34" charset="0"/>
              </a:rPr>
              <a:t>eneral anesthesia definition </a:t>
            </a:r>
          </a:p>
        </p:txBody>
      </p:sp>
      <p:sp>
        <p:nvSpPr>
          <p:cNvPr id="8" name="TextBox 7"/>
          <p:cNvSpPr txBox="1"/>
          <p:nvPr/>
        </p:nvSpPr>
        <p:spPr>
          <a:xfrm>
            <a:off x="5555779" y="0"/>
            <a:ext cx="6636222" cy="6555641"/>
          </a:xfrm>
          <a:prstGeom prst="rect">
            <a:avLst/>
          </a:prstGeom>
          <a:noFill/>
        </p:spPr>
        <p:txBody>
          <a:bodyPr wrap="square">
            <a:spAutoFit/>
          </a:bodyPr>
          <a:lstStyle/>
          <a:p>
            <a:r>
              <a:rPr lang="en-US" sz="3000" b="1" dirty="0">
                <a:solidFill>
                  <a:srgbClr val="FF0000"/>
                </a:solidFill>
                <a:latin typeface="Segoe UI Historic" panose="020B0502040204020203" pitchFamily="34" charset="0"/>
              </a:rPr>
              <a:t>6 - F</a:t>
            </a:r>
            <a:r>
              <a:rPr lang="en-US" sz="3000" b="1" i="0" dirty="0">
                <a:solidFill>
                  <a:srgbClr val="FF0000"/>
                </a:solidFill>
                <a:effectLst/>
                <a:latin typeface="Segoe UI Historic" panose="020B0502040204020203" pitchFamily="34" charset="0"/>
              </a:rPr>
              <a:t>actors affecting inhaled gas concentration </a:t>
            </a:r>
          </a:p>
          <a:p>
            <a:endParaRPr lang="en-US" sz="3000" b="1" i="0" dirty="0">
              <a:solidFill>
                <a:srgbClr val="FF0000"/>
              </a:solidFill>
              <a:effectLst/>
              <a:latin typeface="Segoe UI Historic" panose="020B0502040204020203" pitchFamily="34" charset="0"/>
            </a:endParaRPr>
          </a:p>
          <a:p>
            <a:endParaRPr lang="en-US" sz="3000" b="1" i="0" dirty="0">
              <a:solidFill>
                <a:srgbClr val="FF0000"/>
              </a:solidFill>
              <a:effectLst/>
              <a:latin typeface="Segoe UI Historic" panose="020B0502040204020203" pitchFamily="34" charset="0"/>
            </a:endParaRPr>
          </a:p>
          <a:p>
            <a:r>
              <a:rPr lang="en-US" sz="3000" b="1" i="0" dirty="0">
                <a:solidFill>
                  <a:srgbClr val="FF0000"/>
                </a:solidFill>
                <a:effectLst/>
                <a:latin typeface="Segoe UI Historic" panose="020B0502040204020203" pitchFamily="34" charset="0"/>
              </a:rPr>
              <a:t>7 </a:t>
            </a:r>
            <a:r>
              <a:rPr lang="en-US" sz="3000" b="1" dirty="0">
                <a:solidFill>
                  <a:srgbClr val="FF0000"/>
                </a:solidFill>
                <a:latin typeface="Segoe UI Historic" panose="020B0502040204020203" pitchFamily="34" charset="0"/>
              </a:rPr>
              <a:t>– F</a:t>
            </a:r>
            <a:r>
              <a:rPr lang="en-US" sz="3000" b="1" i="0" dirty="0">
                <a:solidFill>
                  <a:srgbClr val="FF0000"/>
                </a:solidFill>
                <a:effectLst/>
                <a:latin typeface="Segoe UI Historic" panose="020B0502040204020203" pitchFamily="34" charset="0"/>
              </a:rPr>
              <a:t>actors affecting alveolar gas concentration </a:t>
            </a:r>
          </a:p>
          <a:p>
            <a:endParaRPr lang="en-US" sz="3000" b="1" dirty="0">
              <a:solidFill>
                <a:srgbClr val="FF0000"/>
              </a:solidFill>
              <a:latin typeface="Segoe UI Historic" panose="020B0502040204020203" pitchFamily="34" charset="0"/>
            </a:endParaRPr>
          </a:p>
          <a:p>
            <a:endParaRPr lang="en-US" sz="3000" b="1" i="0" dirty="0">
              <a:solidFill>
                <a:srgbClr val="FF0000"/>
              </a:solidFill>
              <a:effectLst/>
              <a:latin typeface="Segoe UI Historic" panose="020B0502040204020203" pitchFamily="34" charset="0"/>
            </a:endParaRPr>
          </a:p>
          <a:p>
            <a:r>
              <a:rPr lang="en-US" sz="3000" b="1" dirty="0">
                <a:solidFill>
                  <a:srgbClr val="FF0000"/>
                </a:solidFill>
                <a:latin typeface="Segoe UI Historic" panose="020B0502040204020203" pitchFamily="34" charset="0"/>
              </a:rPr>
              <a:t>8 - I</a:t>
            </a:r>
            <a:r>
              <a:rPr lang="en-US" sz="3000" b="1" i="0" dirty="0">
                <a:solidFill>
                  <a:srgbClr val="FF0000"/>
                </a:solidFill>
                <a:effectLst/>
                <a:latin typeface="Segoe UI Historic" panose="020B0502040204020203" pitchFamily="34" charset="0"/>
              </a:rPr>
              <a:t>soflurane effects and adverse effects </a:t>
            </a:r>
          </a:p>
          <a:p>
            <a:endParaRPr lang="en-US" sz="3000" b="1" dirty="0">
              <a:solidFill>
                <a:srgbClr val="FF0000"/>
              </a:solidFill>
              <a:latin typeface="Segoe UI Historic" panose="020B0502040204020203" pitchFamily="34" charset="0"/>
            </a:endParaRPr>
          </a:p>
          <a:p>
            <a:endParaRPr lang="en-US" sz="3000" b="1" i="0" dirty="0">
              <a:solidFill>
                <a:srgbClr val="FF0000"/>
              </a:solidFill>
              <a:effectLst/>
              <a:latin typeface="Segoe UI Historic" panose="020B0502040204020203" pitchFamily="34" charset="0"/>
            </a:endParaRPr>
          </a:p>
          <a:p>
            <a:r>
              <a:rPr lang="en-US" sz="3000" b="1" dirty="0">
                <a:solidFill>
                  <a:srgbClr val="FF0000"/>
                </a:solidFill>
                <a:latin typeface="Segoe UI Historic" panose="020B0502040204020203" pitchFamily="34" charset="0"/>
              </a:rPr>
              <a:t>9 -S</a:t>
            </a:r>
            <a:r>
              <a:rPr lang="en-US" sz="3000" b="1" i="0" dirty="0">
                <a:solidFill>
                  <a:srgbClr val="FF0000"/>
                </a:solidFill>
                <a:effectLst/>
                <a:latin typeface="Segoe UI Historic" panose="020B0502040204020203" pitchFamily="34" charset="0"/>
              </a:rPr>
              <a:t>pinal vertebrae differ in size and shape mention 3</a:t>
            </a:r>
            <a:endParaRPr lang="en-US" sz="3000" b="1" dirty="0">
              <a:solidFill>
                <a:srgbClr val="FF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100739" y="402956"/>
            <a:ext cx="11794210" cy="7171194"/>
          </a:xfrm>
          <a:prstGeom prst="rect">
            <a:avLst/>
          </a:prstGeom>
          <a:noFill/>
        </p:spPr>
        <p:txBody>
          <a:bodyPr wrap="square" rtlCol="0">
            <a:spAutoFit/>
          </a:bodyPr>
          <a:lstStyle/>
          <a:p>
            <a:r>
              <a:rPr lang="en-US" sz="2800" b="1" u="sng" dirty="0"/>
              <a:t>1.</a:t>
            </a:r>
          </a:p>
          <a:p>
            <a:pPr>
              <a:buFont typeface="Wingdings" panose="05000000000000000000" pitchFamily="2" charset="2"/>
              <a:buChar char="q"/>
            </a:pPr>
            <a:r>
              <a:rPr lang="en-US" sz="2000" dirty="0"/>
              <a:t>DIC : to replace fibrinogen </a:t>
            </a:r>
          </a:p>
          <a:p>
            <a:pPr>
              <a:buFont typeface="Wingdings" panose="05000000000000000000" pitchFamily="2" charset="2"/>
              <a:buChar char="q"/>
            </a:pPr>
            <a:r>
              <a:rPr lang="en-US" sz="2000" dirty="0"/>
              <a:t>Hemophilia a </a:t>
            </a:r>
          </a:p>
          <a:p>
            <a:pPr>
              <a:buFont typeface="Wingdings" panose="05000000000000000000" pitchFamily="2" charset="2"/>
              <a:buChar char="q"/>
            </a:pPr>
            <a:r>
              <a:rPr lang="en-US" sz="2000" dirty="0"/>
              <a:t>Von willebrand disease</a:t>
            </a:r>
          </a:p>
          <a:p>
            <a:pPr>
              <a:buFont typeface="Wingdings" panose="05000000000000000000" pitchFamily="2" charset="2"/>
              <a:buChar char="q"/>
            </a:pPr>
            <a:r>
              <a:rPr lang="en-US" sz="2000" dirty="0"/>
              <a:t>Factor 8 deficiency</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r>
              <a:rPr lang="en-US" sz="2800" b="1" u="sng" dirty="0"/>
              <a:t>2.</a:t>
            </a:r>
          </a:p>
          <a:p>
            <a:r>
              <a:rPr lang="en-US" sz="2000" dirty="0"/>
              <a:t>CVS effects are found most common in children , bradycardia following administration first dose and 2</a:t>
            </a:r>
            <a:r>
              <a:rPr lang="en-US" sz="2000" baseline="30000" dirty="0"/>
              <a:t>nd</a:t>
            </a:r>
            <a:r>
              <a:rPr lang="en-US" sz="2000" dirty="0"/>
              <a:t> in adult </a:t>
            </a:r>
          </a:p>
          <a:p>
            <a:r>
              <a:rPr lang="en-US" sz="2000" dirty="0"/>
              <a:t>Fasciculation </a:t>
            </a:r>
          </a:p>
          <a:p>
            <a:r>
              <a:rPr lang="en-US" sz="2000" dirty="0"/>
              <a:t>Hyperkalemia </a:t>
            </a:r>
          </a:p>
          <a:p>
            <a:r>
              <a:rPr lang="en-US" sz="2000" dirty="0"/>
              <a:t>Muscle pain </a:t>
            </a:r>
          </a:p>
          <a:p>
            <a:r>
              <a:rPr lang="en-US" sz="2000" dirty="0"/>
              <a:t>Intragastric pressure elevation and increase lower esophageal sphincter tone </a:t>
            </a:r>
          </a:p>
          <a:p>
            <a:r>
              <a:rPr lang="en-US" sz="2000" dirty="0"/>
              <a:t>Intraocular pressure elevation </a:t>
            </a:r>
          </a:p>
          <a:p>
            <a:r>
              <a:rPr lang="en-US" sz="2000" dirty="0"/>
              <a:t>Masster muscle rigidity </a:t>
            </a:r>
          </a:p>
          <a:p>
            <a:r>
              <a:rPr lang="en-US" sz="2000" dirty="0"/>
              <a:t>Malignant hyperthermia </a:t>
            </a:r>
          </a:p>
          <a:p>
            <a:r>
              <a:rPr lang="en-US" sz="2000" dirty="0"/>
              <a:t>ICP ELEVATION </a:t>
            </a:r>
          </a:p>
          <a:p>
            <a:endParaRPr lang="en-US" dirty="0"/>
          </a:p>
          <a:p>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100739" y="178230"/>
            <a:ext cx="11910447" cy="10710624"/>
          </a:xfrm>
          <a:prstGeom prst="rect">
            <a:avLst/>
          </a:prstGeom>
          <a:noFill/>
        </p:spPr>
        <p:txBody>
          <a:bodyPr wrap="square" rtlCol="0">
            <a:spAutoFit/>
          </a:bodyPr>
          <a:lstStyle/>
          <a:p>
            <a:r>
              <a:rPr lang="en-US" sz="2800" b="1" u="sng" dirty="0"/>
              <a:t>3.</a:t>
            </a:r>
          </a:p>
          <a:p>
            <a:r>
              <a:rPr lang="en-US" sz="2000" dirty="0"/>
              <a:t>Hypertension and tachycardia (vagal blockade and sympathetic stimulation </a:t>
            </a:r>
          </a:p>
          <a:p>
            <a:r>
              <a:rPr lang="en-US" sz="2000" dirty="0"/>
              <a:t>Arrhythmias </a:t>
            </a:r>
          </a:p>
          <a:p>
            <a:r>
              <a:rPr lang="en-US" sz="2000" dirty="0"/>
              <a:t>Allergic reaction ( bromide hypersensitivity )</a:t>
            </a:r>
          </a:p>
          <a:p>
            <a:pPr lvl="1"/>
            <a:endParaRPr lang="en-US" sz="2000" dirty="0"/>
          </a:p>
          <a:p>
            <a:pPr lvl="1"/>
            <a:endParaRPr lang="en-US" sz="2000" dirty="0"/>
          </a:p>
          <a:p>
            <a:pPr lvl="1"/>
            <a:r>
              <a:rPr lang="en-US" sz="2800" b="1" u="sng" dirty="0"/>
              <a:t>4.</a:t>
            </a:r>
          </a:p>
          <a:p>
            <a:pPr lvl="1"/>
            <a:r>
              <a:rPr lang="en-US" sz="2000" dirty="0"/>
              <a:t>Dysregulated host response to infection → capillary leakage and systemic vasodilation → acute organ dysfunction.</a:t>
            </a:r>
          </a:p>
          <a:p>
            <a:pPr lvl="1"/>
            <a:r>
              <a:rPr lang="en-US" sz="2000" dirty="0"/>
              <a:t>Circulating inflammatory cytokines → myocardial depression.</a:t>
            </a:r>
          </a:p>
          <a:p>
            <a:pPr lvl="1"/>
            <a:endParaRPr lang="en-US" sz="2000" dirty="0"/>
          </a:p>
          <a:p>
            <a:pPr lvl="1"/>
            <a:r>
              <a:rPr lang="en-US" sz="2800" b="1" u="sng" dirty="0"/>
              <a:t>5.</a:t>
            </a:r>
          </a:p>
          <a:p>
            <a:pPr lvl="1"/>
            <a:r>
              <a:rPr lang="en-US" altLang="en-US" sz="2000" dirty="0"/>
              <a:t>is altered physiological state characterized by reversible loss of consciousness , analgesia of the entire body , amnesia , and some degree of muscle relaxation .</a:t>
            </a:r>
          </a:p>
          <a:p>
            <a:pPr lvl="1"/>
            <a:endParaRPr lang="en-US" altLang="en-US" sz="2000" dirty="0"/>
          </a:p>
          <a:p>
            <a:pPr lvl="1"/>
            <a:r>
              <a:rPr lang="en-US" altLang="en-US" sz="2800" b="1" u="sng" dirty="0"/>
              <a:t>6.</a:t>
            </a:r>
          </a:p>
          <a:p>
            <a:pPr marL="514350" indent="-514350">
              <a:buFont typeface="Calibri" panose="020F0502020204030204" charset="0"/>
              <a:buAutoNum type="arabicPeriod"/>
            </a:pPr>
            <a:r>
              <a:rPr lang="en-US" altLang="en-US" dirty="0"/>
              <a:t>The fresh gas flow rate </a:t>
            </a:r>
          </a:p>
          <a:p>
            <a:pPr marL="514350" indent="-514350">
              <a:buFont typeface="Calibri" panose="020F0502020204030204" charset="0"/>
              <a:buAutoNum type="arabicPeriod"/>
            </a:pPr>
            <a:r>
              <a:rPr lang="en-US" altLang="en-US" dirty="0"/>
              <a:t>The volume of the breathing system </a:t>
            </a:r>
          </a:p>
          <a:p>
            <a:pPr marL="514350" indent="-514350">
              <a:buFont typeface="Calibri" panose="020F0502020204030204" charset="0"/>
              <a:buAutoNum type="arabicPeriod"/>
            </a:pPr>
            <a:r>
              <a:rPr lang="en-US" altLang="en-US" dirty="0"/>
              <a:t>Any absorption by the machine or breathing circuit </a:t>
            </a:r>
          </a:p>
          <a:p>
            <a:pPr lvl="1"/>
            <a:endParaRPr lang="en-US" altLang="en-US" sz="2800" b="1" u="sng" dirty="0"/>
          </a:p>
          <a:p>
            <a:pPr lvl="1"/>
            <a:endParaRPr lang="en-US" sz="2800" b="1" u="sng" dirty="0"/>
          </a:p>
          <a:p>
            <a:pPr lvl="1"/>
            <a:endParaRPr lang="en-US" sz="2800" b="1" u="sng"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endParaRPr lang="en-US" sz="2000" dirty="0"/>
          </a:p>
          <a:p>
            <a:endParaRPr lang="en-US" sz="2000" dirty="0"/>
          </a:p>
          <a:p>
            <a:endParaRPr lang="en-US" sz="20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209227" y="224725"/>
            <a:ext cx="11770963" cy="7663636"/>
          </a:xfrm>
          <a:prstGeom prst="rect">
            <a:avLst/>
          </a:prstGeom>
          <a:noFill/>
        </p:spPr>
        <p:txBody>
          <a:bodyPr wrap="square" rtlCol="0">
            <a:spAutoFit/>
          </a:bodyPr>
          <a:lstStyle/>
          <a:p>
            <a:r>
              <a:rPr lang="en-US" sz="2800" b="1" u="sng" dirty="0"/>
              <a:t>7.</a:t>
            </a:r>
          </a:p>
          <a:p>
            <a:pPr marL="274320" indent="-274320">
              <a:buClr>
                <a:schemeClr val="accent3"/>
              </a:buClr>
              <a:buFont typeface="Wingdings 2" panose="05020102010507070707"/>
              <a:buChar char=""/>
              <a:defRPr/>
            </a:pPr>
            <a:r>
              <a:rPr lang="en-US" sz="2000" dirty="0"/>
              <a:t>UPTAKE :</a:t>
            </a:r>
          </a:p>
          <a:p>
            <a:pPr marL="514350" indent="-514350">
              <a:buClr>
                <a:schemeClr val="accent3"/>
              </a:buClr>
              <a:buFont typeface="+mj-lt"/>
              <a:buAutoNum type="arabicPeriod"/>
              <a:defRPr/>
            </a:pPr>
            <a:r>
              <a:rPr lang="en-US" sz="2000" dirty="0"/>
              <a:t>    solubility in the blood </a:t>
            </a:r>
          </a:p>
          <a:p>
            <a:pPr marL="514350" indent="-514350">
              <a:buClr>
                <a:schemeClr val="accent3"/>
              </a:buClr>
              <a:buFont typeface="+mj-lt"/>
              <a:buAutoNum type="arabicPeriod"/>
              <a:defRPr/>
            </a:pPr>
            <a:r>
              <a:rPr lang="en-US" sz="2000" dirty="0"/>
              <a:t>Alveolar blood flow ( CO )</a:t>
            </a:r>
          </a:p>
          <a:p>
            <a:pPr marL="514350" indent="-514350">
              <a:buClr>
                <a:schemeClr val="accent3"/>
              </a:buClr>
              <a:buFont typeface="+mj-lt"/>
              <a:buAutoNum type="arabicPeriod"/>
              <a:defRPr/>
            </a:pPr>
            <a:r>
              <a:rPr lang="en-US" sz="2000" dirty="0"/>
              <a:t>The difference in partial pressure between alveolar gas and venous blood . </a:t>
            </a:r>
          </a:p>
          <a:p>
            <a:pPr marL="514350" indent="-514350">
              <a:buClr>
                <a:schemeClr val="accent3"/>
              </a:buClr>
              <a:buFont typeface="Wingdings 2" panose="05020102010507070707"/>
              <a:buChar char=""/>
              <a:defRPr/>
            </a:pPr>
            <a:r>
              <a:rPr lang="en-US" sz="2000" dirty="0"/>
              <a:t>CONCENTRATION </a:t>
            </a:r>
          </a:p>
          <a:p>
            <a:pPr marL="514350" indent="-514350">
              <a:buClr>
                <a:schemeClr val="accent3"/>
              </a:buClr>
              <a:buFont typeface="Wingdings 2" panose="05020102010507070707"/>
              <a:buChar char=""/>
              <a:defRPr/>
            </a:pPr>
            <a:r>
              <a:rPr lang="en-US" sz="2000" dirty="0"/>
              <a:t>VENTILATION </a:t>
            </a:r>
          </a:p>
          <a:p>
            <a:pPr marL="514350" indent="-514350">
              <a:buClr>
                <a:schemeClr val="accent3"/>
              </a:buClr>
              <a:buFont typeface="Wingdings 2" panose="05020102010507070707"/>
              <a:buChar char=""/>
              <a:defRPr/>
            </a:pPr>
            <a:endParaRPr lang="en-US" sz="2000" dirty="0"/>
          </a:p>
          <a:p>
            <a:pPr>
              <a:buClr>
                <a:schemeClr val="accent3"/>
              </a:buClr>
              <a:defRPr/>
            </a:pPr>
            <a:r>
              <a:rPr lang="en-US" sz="2800" b="1" u="sng" dirty="0"/>
              <a:t>8.</a:t>
            </a:r>
          </a:p>
          <a:p>
            <a:pPr marL="274320" indent="-274320">
              <a:buClr>
                <a:schemeClr val="accent3"/>
              </a:buClr>
              <a:buFont typeface="Wingdings 2" panose="05020102010507070707"/>
              <a:buChar char=""/>
              <a:defRPr/>
            </a:pPr>
            <a:r>
              <a:rPr lang="en-US" sz="2000" dirty="0"/>
              <a:t>Maintains cardiac output, heart rate, and rhythm</a:t>
            </a:r>
          </a:p>
          <a:p>
            <a:pPr marL="548640" lvl="1" indent="-274320">
              <a:buFont typeface="Wingdings" panose="05000000000000000000"/>
              <a:buChar char=""/>
              <a:defRPr/>
            </a:pPr>
            <a:r>
              <a:rPr lang="en-US" sz="2000" dirty="0"/>
              <a:t>Fewest adverse cardiovascular effects</a:t>
            </a:r>
          </a:p>
          <a:p>
            <a:pPr marL="274320" indent="-274320">
              <a:buClr>
                <a:schemeClr val="accent3"/>
              </a:buClr>
              <a:buFont typeface="Wingdings 2" panose="05020102010507070707"/>
              <a:buChar char=""/>
              <a:defRPr/>
            </a:pPr>
            <a:r>
              <a:rPr lang="en-US" sz="2000" dirty="0"/>
              <a:t>Depresses the respiratory system</a:t>
            </a:r>
          </a:p>
          <a:p>
            <a:pPr marL="274320" indent="-274320">
              <a:buClr>
                <a:schemeClr val="accent3"/>
              </a:buClr>
              <a:buFont typeface="Wingdings 2" panose="05020102010507070707"/>
              <a:buChar char=""/>
              <a:defRPr/>
            </a:pPr>
            <a:r>
              <a:rPr lang="en-US" sz="2000" dirty="0"/>
              <a:t>Maintains cerebral blood flow </a:t>
            </a:r>
          </a:p>
          <a:p>
            <a:pPr marL="274320" indent="-274320">
              <a:buClr>
                <a:schemeClr val="accent3"/>
              </a:buClr>
              <a:buFont typeface="Wingdings 2" panose="05020102010507070707"/>
              <a:buChar char=""/>
              <a:defRPr/>
            </a:pPr>
            <a:r>
              <a:rPr lang="en-US" sz="2000" dirty="0"/>
              <a:t>Almost completely eliminated through the lungs- 0.2% metabolized by the liver</a:t>
            </a:r>
          </a:p>
          <a:p>
            <a:pPr marL="274320" indent="-274320">
              <a:buClr>
                <a:schemeClr val="accent3"/>
              </a:buClr>
              <a:buFont typeface="Wingdings 2" panose="05020102010507070707"/>
              <a:buChar char=""/>
              <a:defRPr/>
            </a:pPr>
            <a:r>
              <a:rPr lang="en-US" sz="2000" dirty="0"/>
              <a:t>Induces adequate to good muscle relaxation</a:t>
            </a:r>
          </a:p>
          <a:p>
            <a:pPr marL="274320" indent="-274320">
              <a:buClr>
                <a:schemeClr val="accent3"/>
              </a:buClr>
              <a:buFont typeface="Wingdings 2" panose="05020102010507070707"/>
              <a:buChar char=""/>
              <a:defRPr/>
            </a:pPr>
            <a:r>
              <a:rPr lang="en-US" sz="2000" dirty="0"/>
              <a:t>Provides little or no analgesia after anesthesia</a:t>
            </a:r>
          </a:p>
          <a:p>
            <a:pPr marL="274320" indent="-274320">
              <a:buClr>
                <a:schemeClr val="accent3"/>
              </a:buClr>
              <a:buFont typeface="Wingdings 2" panose="05020102010507070707"/>
              <a:buChar char=""/>
              <a:defRPr/>
            </a:pPr>
            <a:r>
              <a:rPr lang="en-US" sz="2000" dirty="0"/>
              <a:t>Difficult to mask patient </a:t>
            </a:r>
          </a:p>
          <a:p>
            <a:pPr marL="274320" indent="-274320">
              <a:buClr>
                <a:schemeClr val="accent3"/>
              </a:buClr>
              <a:buFont typeface="Wingdings 2" panose="05020102010507070707"/>
              <a:buChar char=""/>
              <a:defRPr/>
            </a:pPr>
            <a:r>
              <a:rPr lang="en-US" sz="2000" dirty="0"/>
              <a:t>Can produce carbon monoxide when exposed to a desiccated carbon dioxide absorbent</a:t>
            </a:r>
          </a:p>
          <a:p>
            <a:pPr marL="274320" indent="-274320">
              <a:buClr>
                <a:schemeClr val="accent3"/>
              </a:buClr>
              <a:buFont typeface="Wingdings 2" panose="05020102010507070707"/>
              <a:buChar char=""/>
              <a:defRPr/>
            </a:pPr>
            <a:endParaRPr lang="en-US" sz="2000" dirty="0"/>
          </a:p>
          <a:p>
            <a:pPr>
              <a:buClr>
                <a:schemeClr val="accent3"/>
              </a:buClr>
              <a:defRPr/>
            </a:pPr>
            <a:endParaRPr lang="en-US" sz="2800" b="1" u="sng" dirty="0"/>
          </a:p>
          <a:p>
            <a:pPr marL="514350" indent="-514350">
              <a:buClr>
                <a:schemeClr val="accent3"/>
              </a:buClr>
              <a:buFont typeface="Wingdings 2" panose="05020102010507070707"/>
              <a:buChar char=""/>
              <a:defRPr/>
            </a:pPr>
            <a:endParaRPr lang="en-US" sz="2000" dirty="0"/>
          </a:p>
          <a:p>
            <a:pPr>
              <a:buClr>
                <a:schemeClr val="accent3"/>
              </a:buClr>
              <a:defRPr/>
            </a:pPr>
            <a:endParaRPr lang="en-US" sz="2000" dirty="0"/>
          </a:p>
          <a:p>
            <a:endParaRPr lang="en-US" sz="2800" b="1" u="sng"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0" y="179614"/>
            <a:ext cx="12074979" cy="4052391"/>
          </a:xfrm>
          <a:prstGeom prst="rect">
            <a:avLst/>
          </a:prstGeom>
          <a:noFill/>
        </p:spPr>
        <p:txBody>
          <a:bodyPr wrap="square" rtlCol="0">
            <a:spAutoFit/>
          </a:bodyPr>
          <a:lstStyle/>
          <a:p>
            <a:r>
              <a:rPr lang="en-US" sz="3200" b="1" u="sng" dirty="0"/>
              <a:t>9.</a:t>
            </a:r>
          </a:p>
          <a:p>
            <a:pPr marL="195580" marR="116840" indent="-183515">
              <a:lnSpc>
                <a:spcPts val="2590"/>
              </a:lnSpc>
              <a:spcBef>
                <a:spcPts val="425"/>
              </a:spcBef>
              <a:buFont typeface="Arial MT"/>
              <a:buChar char="•"/>
              <a:tabLst>
                <a:tab pos="196215" algn="l"/>
              </a:tabLst>
            </a:pPr>
            <a:r>
              <a:rPr lang="en-US" sz="2000" spc="-5" dirty="0">
                <a:latin typeface="Trebuchet MS" panose="020B0603020202020204"/>
                <a:cs typeface="Trebuchet MS" panose="020B0603020202020204"/>
              </a:rPr>
              <a:t>The first cervical vertebra, the atlas, lacks </a:t>
            </a:r>
            <a:r>
              <a:rPr lang="en-US" sz="2000" dirty="0">
                <a:latin typeface="Trebuchet MS" panose="020B0603020202020204"/>
                <a:cs typeface="Trebuchet MS" panose="020B0603020202020204"/>
              </a:rPr>
              <a:t>a </a:t>
            </a:r>
            <a:r>
              <a:rPr lang="en-US" sz="2000" spc="-5" dirty="0">
                <a:latin typeface="Trebuchet MS" panose="020B0603020202020204"/>
                <a:cs typeface="Trebuchet MS" panose="020B0603020202020204"/>
              </a:rPr>
              <a:t>body and has unique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articulations with the base of the skull and the second vertebra. </a:t>
            </a: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The second vertebra, called the axis, consequently has atypical </a:t>
            </a: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articulating</a:t>
            </a:r>
            <a:r>
              <a:rPr lang="en-US" sz="2000" spc="-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surface </a:t>
            </a:r>
            <a:r>
              <a:rPr lang="en-US" sz="2000" dirty="0">
                <a:latin typeface="Trebuchet MS" panose="020B0603020202020204"/>
                <a:cs typeface="Trebuchet MS" panose="020B0603020202020204"/>
              </a:rPr>
              <a:t>.</a:t>
            </a:r>
          </a:p>
          <a:p>
            <a:pPr marL="195580" marR="5080" indent="-183515">
              <a:lnSpc>
                <a:spcPts val="2590"/>
              </a:lnSpc>
              <a:spcBef>
                <a:spcPts val="1010"/>
              </a:spcBef>
              <a:buFont typeface="Arial MT"/>
              <a:buChar char="•"/>
              <a:tabLst>
                <a:tab pos="196215" algn="l"/>
              </a:tabLst>
            </a:pP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All 12 thoracic vertebrae articulate with their corresponding rib.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Lumbar vertebrae have </a:t>
            </a:r>
            <a:r>
              <a:rPr lang="en-US" sz="2000" dirty="0">
                <a:latin typeface="Trebuchet MS" panose="020B0603020202020204"/>
                <a:cs typeface="Trebuchet MS" panose="020B0603020202020204"/>
              </a:rPr>
              <a:t>a </a:t>
            </a:r>
            <a:r>
              <a:rPr lang="en-US" sz="2000" spc="-5" dirty="0">
                <a:latin typeface="Trebuchet MS" panose="020B0603020202020204"/>
                <a:cs typeface="Trebuchet MS" panose="020B0603020202020204"/>
              </a:rPr>
              <a:t>large anterior cylindrical vertebral body. </a:t>
            </a:r>
            <a:r>
              <a:rPr lang="en-US" sz="2000" spc="-710" dirty="0">
                <a:latin typeface="Trebuchet MS" panose="020B0603020202020204"/>
                <a:cs typeface="Trebuchet MS" panose="020B0603020202020204"/>
              </a:rPr>
              <a:t> </a:t>
            </a:r>
            <a:r>
              <a:rPr lang="en-US" sz="2000" dirty="0">
                <a:latin typeface="Trebuchet MS" panose="020B0603020202020204"/>
                <a:cs typeface="Trebuchet MS" panose="020B0603020202020204"/>
              </a:rPr>
              <a:t>A </a:t>
            </a:r>
            <a:r>
              <a:rPr lang="en-US" sz="2000" spc="-5" dirty="0">
                <a:latin typeface="Trebuchet MS" panose="020B0603020202020204"/>
                <a:cs typeface="Trebuchet MS" panose="020B0603020202020204"/>
              </a:rPr>
              <a:t>hollow ring is defined anteriorly by the vertebral body, laterally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by the pedicles and transverse processes, and posteriorly by the </a:t>
            </a: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lamina</a:t>
            </a:r>
            <a:r>
              <a:rPr lang="en-US" sz="2000" spc="-15"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and </a:t>
            </a:r>
            <a:r>
              <a:rPr lang="en-US" sz="2000" spc="-5" dirty="0" err="1">
                <a:latin typeface="Trebuchet MS" panose="020B0603020202020204"/>
                <a:cs typeface="Trebuchet MS" panose="020B0603020202020204"/>
              </a:rPr>
              <a:t>spinous</a:t>
            </a:r>
            <a:r>
              <a:rPr lang="en-US" sz="2000" spc="-5" dirty="0">
                <a:latin typeface="Trebuchet MS" panose="020B0603020202020204"/>
                <a:cs typeface="Trebuchet MS" panose="020B0603020202020204"/>
              </a:rPr>
              <a:t> processes</a:t>
            </a:r>
            <a:r>
              <a:rPr lang="en-US" sz="2000" spc="-10" dirty="0">
                <a:latin typeface="Trebuchet MS" panose="020B0603020202020204"/>
                <a:cs typeface="Trebuchet MS" panose="020B0603020202020204"/>
              </a:rPr>
              <a:t> </a:t>
            </a:r>
            <a:r>
              <a:rPr lang="en-US" sz="2000" dirty="0">
                <a:latin typeface="Trebuchet MS" panose="020B0603020202020204"/>
                <a:cs typeface="Trebuchet MS" panose="020B0603020202020204"/>
              </a:rPr>
              <a:t>.</a:t>
            </a:r>
          </a:p>
          <a:p>
            <a:pPr marL="195580" marR="67945" indent="-183515">
              <a:lnSpc>
                <a:spcPts val="2590"/>
              </a:lnSpc>
              <a:spcBef>
                <a:spcPts val="1010"/>
              </a:spcBef>
              <a:buFont typeface="Arial MT"/>
              <a:buChar char="•"/>
              <a:tabLst>
                <a:tab pos="196215" algn="l"/>
              </a:tabLst>
            </a:pPr>
            <a:r>
              <a:rPr lang="en-US" sz="2000" spc="-5" dirty="0">
                <a:latin typeface="Trebuchet MS" panose="020B0603020202020204"/>
                <a:cs typeface="Trebuchet MS" panose="020B0603020202020204"/>
              </a:rPr>
              <a:t>The </a:t>
            </a:r>
            <a:r>
              <a:rPr lang="en-US" sz="2000" spc="-5" dirty="0" err="1">
                <a:latin typeface="Trebuchet MS" panose="020B0603020202020204"/>
                <a:cs typeface="Trebuchet MS" panose="020B0603020202020204"/>
              </a:rPr>
              <a:t>laminae</a:t>
            </a:r>
            <a:r>
              <a:rPr lang="en-US" sz="2000" spc="-5" dirty="0">
                <a:latin typeface="Trebuchet MS" panose="020B0603020202020204"/>
                <a:cs typeface="Trebuchet MS" panose="020B0603020202020204"/>
              </a:rPr>
              <a:t> extend between the transverse processes and the </a:t>
            </a:r>
            <a:r>
              <a:rPr lang="en-US" sz="2000" dirty="0">
                <a:latin typeface="Trebuchet MS" panose="020B0603020202020204"/>
                <a:cs typeface="Trebuchet MS" panose="020B0603020202020204"/>
              </a:rPr>
              <a:t> </a:t>
            </a:r>
            <a:r>
              <a:rPr lang="en-US" sz="2000" spc="-5" dirty="0" err="1">
                <a:latin typeface="Trebuchet MS" panose="020B0603020202020204"/>
                <a:cs typeface="Trebuchet MS" panose="020B0603020202020204"/>
              </a:rPr>
              <a:t>spinous</a:t>
            </a:r>
            <a:r>
              <a:rPr lang="en-US" sz="2000" spc="-5" dirty="0">
                <a:latin typeface="Trebuchet MS" panose="020B0603020202020204"/>
                <a:cs typeface="Trebuchet MS" panose="020B0603020202020204"/>
              </a:rPr>
              <a:t> processes, and the pedicle extends between the vertebral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body</a:t>
            </a:r>
            <a:r>
              <a:rPr lang="en-US" sz="2000" spc="-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and the transverse</a:t>
            </a:r>
            <a:r>
              <a:rPr lang="en-US" sz="2000" spc="-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processes.</a:t>
            </a:r>
            <a:endParaRPr lang="en-US" sz="2000" dirty="0">
              <a:latin typeface="Trebuchet MS" panose="020B0603020202020204"/>
              <a:cs typeface="Trebuchet MS" panose="020B0603020202020204"/>
            </a:endParaRPr>
          </a:p>
          <a:p>
            <a:endParaRPr lang="en-US" sz="3200" b="1" u="sng"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753725" cy="6858000"/>
          </a:xfrm>
        </p:spPr>
        <p:txBody>
          <a:bodyPr>
            <a:normAutofit/>
          </a:bodyPr>
          <a:lstStyle/>
          <a:p>
            <a:r>
              <a:rPr lang="en-US" b="1" u="sng" dirty="0"/>
              <a:t>Oral  Dr. </a:t>
            </a:r>
            <a:r>
              <a:rPr lang="en-US" b="1" u="sng" dirty="0" err="1"/>
              <a:t>Malkawi</a:t>
            </a:r>
            <a:r>
              <a:rPr lang="en-US" b="1" u="sng" dirty="0"/>
              <a:t> </a:t>
            </a:r>
            <a:endParaRPr lang="en-US" dirty="0"/>
          </a:p>
          <a:p>
            <a:r>
              <a:rPr lang="ar-SA" dirty="0"/>
              <a:t>اغلب اسئلته كانت بمحاضراته</a:t>
            </a:r>
            <a:r>
              <a:rPr lang="en-US" dirty="0"/>
              <a:t> ( ICU , arterial line , CVL)</a:t>
            </a:r>
          </a:p>
          <a:p>
            <a:r>
              <a:rPr lang="en-US" b="1" dirty="0"/>
              <a:t>Types of fluids :</a:t>
            </a:r>
            <a:r>
              <a:rPr lang="en-US" dirty="0"/>
              <a:t> 1. Crystalloid 2. Colloid </a:t>
            </a:r>
          </a:p>
          <a:p>
            <a:r>
              <a:rPr lang="en-US" b="1" dirty="0"/>
              <a:t>Types of crystalloid : </a:t>
            </a:r>
            <a:endParaRPr lang="en-US" dirty="0"/>
          </a:p>
          <a:p>
            <a:r>
              <a:rPr lang="en-US" dirty="0"/>
              <a:t>1. Normal </a:t>
            </a:r>
          </a:p>
          <a:p>
            <a:r>
              <a:rPr lang="en-US" dirty="0"/>
              <a:t>2. Half normal </a:t>
            </a:r>
          </a:p>
          <a:p>
            <a:r>
              <a:rPr lang="en-US" dirty="0"/>
              <a:t>3. Hypertonic </a:t>
            </a:r>
          </a:p>
          <a:p>
            <a:r>
              <a:rPr lang="en-US" dirty="0"/>
              <a:t>4. Lactate ringers </a:t>
            </a:r>
          </a:p>
          <a:p>
            <a:r>
              <a:rPr lang="en-US" dirty="0"/>
              <a:t>6. D5W </a:t>
            </a:r>
          </a:p>
          <a:p>
            <a:r>
              <a:rPr lang="en-US" b="1" dirty="0"/>
              <a:t>Which one of them resembles blood ? </a:t>
            </a:r>
            <a:endParaRPr lang="en-US" dirty="0"/>
          </a:p>
          <a:p>
            <a:r>
              <a:rPr lang="en-US" dirty="0"/>
              <a:t>Normal and lactate but lactate is resembles more due to it’s </a:t>
            </a:r>
            <a:r>
              <a:rPr lang="en-US" dirty="0" err="1"/>
              <a:t>osmolarity</a:t>
            </a:r>
            <a:r>
              <a:rPr lang="en-US" dirty="0"/>
              <a:t> 278 and normal saline is 308</a:t>
            </a:r>
          </a:p>
          <a:p>
            <a:r>
              <a:rPr lang="en-US" b="1" dirty="0"/>
              <a:t>What is maintenance? 4-2-1</a:t>
            </a:r>
            <a:endParaRPr lang="en-US" dirty="0"/>
          </a:p>
          <a:p>
            <a:r>
              <a:rPr lang="en-US" b="1" dirty="0"/>
              <a:t>If some one refuse take spinal anesthesia what do you do : </a:t>
            </a:r>
            <a:r>
              <a:rPr lang="en-US" dirty="0"/>
              <a:t>nothing</a:t>
            </a:r>
            <a:r>
              <a:rPr lang="en-US" b="1" dirty="0"/>
              <a:t> </a:t>
            </a: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0" y="136057"/>
            <a:ext cx="6093724" cy="553998"/>
          </a:xfrm>
          <a:prstGeom prst="rect">
            <a:avLst/>
          </a:prstGeom>
          <a:noFill/>
        </p:spPr>
        <p:txBody>
          <a:bodyPr wrap="square">
            <a:spAutoFit/>
          </a:bodyPr>
          <a:lstStyle/>
          <a:p>
            <a:r>
              <a:rPr lang="en-US" sz="3000" b="0" i="0" dirty="0">
                <a:effectLst/>
                <a:latin typeface="Segoe UI Historic" panose="020B0502040204020203" pitchFamily="34" charset="0"/>
              </a:rPr>
              <a:t>second degree AV block (</a:t>
            </a:r>
            <a:r>
              <a:rPr lang="en-US" sz="3000" b="0" i="0" dirty="0" err="1">
                <a:effectLst/>
                <a:latin typeface="Segoe UI Historic" panose="020B0502040204020203" pitchFamily="34" charset="0"/>
              </a:rPr>
              <a:t>mobitz</a:t>
            </a:r>
            <a:r>
              <a:rPr lang="en-US" sz="3000" b="0" i="0" dirty="0">
                <a:effectLst/>
                <a:latin typeface="Segoe UI Historic" panose="020B0502040204020203" pitchFamily="34" charset="0"/>
              </a:rPr>
              <a:t> 2)</a:t>
            </a:r>
            <a:endParaRPr lang="en-US" sz="30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3" t="26901" r="1480" b="35300"/>
          <a:stretch>
            <a:fillRect/>
          </a:stretch>
        </p:blipFill>
        <p:spPr bwMode="auto">
          <a:xfrm>
            <a:off x="-2276" y="690055"/>
            <a:ext cx="12194276" cy="198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75" t="21651" r="8262" b="12201"/>
          <a:stretch>
            <a:fillRect/>
          </a:stretch>
        </p:blipFill>
        <p:spPr bwMode="auto">
          <a:xfrm>
            <a:off x="0" y="4020735"/>
            <a:ext cx="12194276" cy="28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5" b="94334"/>
          <a:stretch>
            <a:fillRect/>
          </a:stretch>
        </p:blipFill>
        <p:spPr bwMode="auto">
          <a:xfrm>
            <a:off x="0" y="3226668"/>
            <a:ext cx="9144000"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Content Placeholder 4"/>
          <p:cNvSpPr txBox="1"/>
          <p:nvPr/>
        </p:nvSpPr>
        <p:spPr>
          <a:xfrm>
            <a:off x="664580" y="1918223"/>
            <a:ext cx="10515600" cy="10333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a:latin typeface="Cooper Black" panose="0208090404030B020404" pitchFamily="18" charset="0"/>
              </a:rPr>
              <a:t>Oral Exam</a:t>
            </a:r>
            <a:endParaRPr lang="en-US" sz="5400" dirty="0">
              <a:latin typeface="Cooper Black" panose="0208090404030B020404" pitchFamily="18" charset="0"/>
            </a:endParaRPr>
          </a:p>
        </p:txBody>
      </p:sp>
      <p:sp>
        <p:nvSpPr>
          <p:cNvPr id="3" name="عنصر نائب للمحتوى 2"/>
          <p:cNvSpPr txBox="1"/>
          <p:nvPr/>
        </p:nvSpPr>
        <p:spPr>
          <a:xfrm>
            <a:off x="1981200" y="4305425"/>
            <a:ext cx="8229600" cy="2481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JO" sz="4800" dirty="0">
                <a:latin typeface="Arabic Typesetting" panose="03020402040406030203" pitchFamily="66" charset="-78"/>
                <a:cs typeface="Arabic Typesetting" panose="03020402040406030203" pitchFamily="66" charset="-78"/>
              </a:rPr>
              <a:t>مدته 5 دقائق بتدخل عالدكتور بتختار ورقة فيها 3 أسئلة</a:t>
            </a:r>
            <a:endParaRPr lang="en-US" sz="4800" dirty="0">
              <a:latin typeface="Arabic Typesetting" panose="03020402040406030203" pitchFamily="66" charset="-78"/>
              <a:cs typeface="Arabic Typesetting" panose="03020402040406030203" pitchFamily="66"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2276" y="0"/>
            <a:ext cx="7626823" cy="2246769"/>
          </a:xfrm>
          <a:prstGeom prst="rect">
            <a:avLst/>
          </a:prstGeom>
          <a:noFill/>
        </p:spPr>
        <p:txBody>
          <a:bodyPr wrap="square">
            <a:spAutoFit/>
          </a:bodyPr>
          <a:lstStyle/>
          <a:p>
            <a:r>
              <a:rPr lang="en-US" sz="2000" b="0" i="0" dirty="0">
                <a:effectLst/>
                <a:latin typeface="Segoe UI Historic" panose="020B0502040204020203" pitchFamily="34" charset="0"/>
              </a:rPr>
              <a:t>*All of these cause respiratory depression after induction except? Ketamine </a:t>
            </a:r>
          </a:p>
          <a:p>
            <a:r>
              <a:rPr lang="en-US" sz="2000" b="0" i="0" dirty="0">
                <a:effectLst/>
                <a:latin typeface="Segoe UI Historic" panose="020B0502040204020203" pitchFamily="34" charset="0"/>
              </a:rPr>
              <a:t>*Wrong about lactate in LR solution? cause hyperchloremic metabolic acidosis </a:t>
            </a:r>
          </a:p>
          <a:p>
            <a:r>
              <a:rPr lang="en-US" sz="2000" b="0" i="0" dirty="0">
                <a:effectLst/>
                <a:latin typeface="Segoe UI Historic" panose="020B0502040204020203" pitchFamily="34" charset="0"/>
              </a:rPr>
              <a:t>*</a:t>
            </a:r>
            <a:r>
              <a:rPr lang="en-US" sz="2000" dirty="0">
                <a:latin typeface="Segoe UI Historic" panose="020B0502040204020203" pitchFamily="34" charset="0"/>
              </a:rPr>
              <a:t>G</a:t>
            </a:r>
            <a:r>
              <a:rPr lang="en-US" sz="2000" b="0" i="0" dirty="0">
                <a:effectLst/>
                <a:latin typeface="Segoe UI Historic" panose="020B0502040204020203" pitchFamily="34" charset="0"/>
              </a:rPr>
              <a:t>enerally talk about ketamine and mention its contra indications?</a:t>
            </a:r>
          </a:p>
          <a:p>
            <a:r>
              <a:rPr lang="en-US" sz="2000" b="0" i="0" dirty="0">
                <a:effectLst/>
                <a:latin typeface="Segoe UI Historic" panose="020B0502040204020203" pitchFamily="34" charset="0"/>
              </a:rPr>
              <a:t>*Generally talk about albumin as an IV fluid?</a:t>
            </a:r>
            <a:endParaRPr lang="en-US" sz="2000" dirty="0"/>
          </a:p>
        </p:txBody>
      </p:sp>
      <p:sp>
        <p:nvSpPr>
          <p:cNvPr id="8" name="TextBox 7"/>
          <p:cNvSpPr txBox="1"/>
          <p:nvPr/>
        </p:nvSpPr>
        <p:spPr>
          <a:xfrm>
            <a:off x="0" y="2218257"/>
            <a:ext cx="6264322" cy="1631216"/>
          </a:xfrm>
          <a:prstGeom prst="rect">
            <a:avLst/>
          </a:prstGeom>
          <a:noFill/>
        </p:spPr>
        <p:txBody>
          <a:bodyPr wrap="square" rtlCol="0">
            <a:spAutoFit/>
          </a:bodyPr>
          <a:lstStyle/>
          <a:p>
            <a:r>
              <a:rPr lang="ar-JO" sz="2000" dirty="0"/>
              <a:t>*</a:t>
            </a:r>
            <a:r>
              <a:rPr lang="en-US" sz="2000" dirty="0"/>
              <a:t>Most common corneal complication post </a:t>
            </a:r>
            <a:r>
              <a:rPr lang="en-US" sz="2000" dirty="0" err="1"/>
              <a:t>anesthesia?Abrasion</a:t>
            </a:r>
            <a:r>
              <a:rPr lang="en-US" sz="2000" dirty="0"/>
              <a:t> </a:t>
            </a:r>
            <a:endParaRPr lang="ar-JO" sz="2000" dirty="0"/>
          </a:p>
          <a:p>
            <a:r>
              <a:rPr lang="ar-JO" sz="2000" dirty="0"/>
              <a:t>*</a:t>
            </a:r>
            <a:r>
              <a:rPr lang="en-US" sz="2000" dirty="0"/>
              <a:t>Difference between thiopental and etomidate ?PONV more in etomidate </a:t>
            </a:r>
            <a:endParaRPr lang="ar-JO" sz="2000" dirty="0"/>
          </a:p>
          <a:p>
            <a:r>
              <a:rPr lang="ar-JO" sz="2000" dirty="0"/>
              <a:t>*</a:t>
            </a:r>
            <a:r>
              <a:rPr lang="en-US" sz="2000" dirty="0"/>
              <a:t> GCS in general</a:t>
            </a:r>
          </a:p>
        </p:txBody>
      </p:sp>
      <p:sp>
        <p:nvSpPr>
          <p:cNvPr id="10" name="TextBox 9"/>
          <p:cNvSpPr txBox="1"/>
          <p:nvPr/>
        </p:nvSpPr>
        <p:spPr>
          <a:xfrm>
            <a:off x="0" y="3832489"/>
            <a:ext cx="11689307" cy="1846659"/>
          </a:xfrm>
          <a:prstGeom prst="rect">
            <a:avLst/>
          </a:prstGeom>
          <a:noFill/>
        </p:spPr>
        <p:txBody>
          <a:bodyPr wrap="square">
            <a:spAutoFit/>
          </a:bodyPr>
          <a:lstStyle/>
          <a:p>
            <a:r>
              <a:rPr lang="en-US" sz="2200" dirty="0"/>
              <a:t>*Which one is more preferred fentanyl of morphine?? </a:t>
            </a:r>
            <a:br>
              <a:rPr lang="en-US" sz="2200" dirty="0"/>
            </a:br>
            <a:r>
              <a:rPr lang="en-US" sz="2200" dirty="0"/>
              <a:t>*Morphine cross placenta or not?? </a:t>
            </a:r>
            <a:endParaRPr lang="en-US" sz="2400" dirty="0"/>
          </a:p>
          <a:p>
            <a:r>
              <a:rPr lang="en-US" sz="2400" dirty="0"/>
              <a:t>• All opioids cross the placenta and if given during </a:t>
            </a:r>
            <a:r>
              <a:rPr lang="en-US" sz="2400" dirty="0" err="1"/>
              <a:t>labour</a:t>
            </a:r>
            <a:r>
              <a:rPr lang="en-US" sz="2400" dirty="0"/>
              <a:t>, can cause neonatal respiratory depression</a:t>
            </a:r>
            <a:endParaRPr lang="ar-JO" sz="2200" dirty="0"/>
          </a:p>
          <a:p>
            <a:r>
              <a:rPr lang="en-US" sz="2200" dirty="0"/>
              <a:t>* What is used on induction of GA??</a:t>
            </a:r>
          </a:p>
        </p:txBody>
      </p:sp>
      <p:sp>
        <p:nvSpPr>
          <p:cNvPr id="12" name="TextBox 11"/>
          <p:cNvSpPr txBox="1"/>
          <p:nvPr/>
        </p:nvSpPr>
        <p:spPr>
          <a:xfrm>
            <a:off x="0" y="5457941"/>
            <a:ext cx="12430835" cy="1508105"/>
          </a:xfrm>
          <a:prstGeom prst="rect">
            <a:avLst/>
          </a:prstGeom>
          <a:noFill/>
        </p:spPr>
        <p:txBody>
          <a:bodyPr wrap="square">
            <a:spAutoFit/>
          </a:bodyPr>
          <a:lstStyle/>
          <a:p>
            <a:r>
              <a:rPr lang="en-US" sz="2200" dirty="0"/>
              <a:t>*Mechanism of action for local anesthesia</a:t>
            </a:r>
          </a:p>
          <a:p>
            <a:r>
              <a:rPr lang="en-US" sz="2400" dirty="0"/>
              <a:t>*What method of regional </a:t>
            </a:r>
            <a:r>
              <a:rPr lang="en-US" sz="2400" dirty="0" err="1"/>
              <a:t>anaesthesia</a:t>
            </a:r>
            <a:r>
              <a:rPr lang="en-US" sz="2400" dirty="0"/>
              <a:t> is used in the cesarian section, </a:t>
            </a:r>
            <a:r>
              <a:rPr lang="en-US" sz="2400" b="1" u="sng" dirty="0">
                <a:solidFill>
                  <a:srgbClr val="FF0000"/>
                </a:solidFill>
              </a:rPr>
              <a:t>spinal</a:t>
            </a:r>
            <a:r>
              <a:rPr lang="en-US" sz="2400" dirty="0"/>
              <a:t> or epidural?</a:t>
            </a:r>
          </a:p>
          <a:p>
            <a:r>
              <a:rPr lang="en-US" sz="2400" dirty="0"/>
              <a:t> *what are the steps of spinal </a:t>
            </a:r>
            <a:r>
              <a:rPr lang="en-US" sz="2400" dirty="0" err="1"/>
              <a:t>anaesthesia</a:t>
            </a:r>
            <a:r>
              <a:rPr lang="en-US" sz="2400" dirty="0"/>
              <a:t>?</a:t>
            </a:r>
          </a:p>
          <a:p>
            <a:endParaRPr lang="en-US" sz="22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131736" y="185980"/>
            <a:ext cx="11941444" cy="8710077"/>
          </a:xfrm>
          <a:prstGeom prst="rect">
            <a:avLst/>
          </a:prstGeom>
          <a:noFill/>
        </p:spPr>
        <p:txBody>
          <a:bodyPr wrap="square" rtlCol="0">
            <a:spAutoFit/>
          </a:bodyPr>
          <a:lstStyle/>
          <a:p>
            <a:r>
              <a:rPr lang="en-US" b="1" u="sng" dirty="0">
                <a:solidFill>
                  <a:srgbClr val="FF0000"/>
                </a:solidFill>
              </a:rPr>
              <a:t>Ketamine contraindications </a:t>
            </a:r>
            <a:r>
              <a:rPr lang="en-US" dirty="0"/>
              <a:t>: </a:t>
            </a:r>
          </a:p>
          <a:p>
            <a:r>
              <a:rPr lang="en-US" dirty="0"/>
              <a:t>1.coronary artery disease because it elevates pulmonary arterial pressure and myocardial work</a:t>
            </a:r>
          </a:p>
          <a:p>
            <a:r>
              <a:rPr lang="en-US" dirty="0"/>
              <a:t>2. epilepsy or seizures because it has myoclonic activity</a:t>
            </a:r>
            <a:endParaRPr lang="ar-JO" dirty="0"/>
          </a:p>
          <a:p>
            <a:r>
              <a:rPr lang="en-US" dirty="0"/>
              <a:t>3.schizophrenia because it will exaggerate the underlying condition</a:t>
            </a:r>
            <a:endParaRPr lang="ar-JO" dirty="0"/>
          </a:p>
          <a:p>
            <a:r>
              <a:rPr lang="en-US" dirty="0"/>
              <a:t>4.patients who have shown prior hypersensitivity to the drug</a:t>
            </a:r>
          </a:p>
          <a:p>
            <a:r>
              <a:rPr lang="en-US" dirty="0"/>
              <a:t>5.Any condition with increased blood pressure such as uncontrolled hypertension and aortic dissection</a:t>
            </a:r>
            <a:endParaRPr lang="ar-JO" dirty="0"/>
          </a:p>
          <a:p>
            <a:endParaRPr lang="ar-JO" dirty="0"/>
          </a:p>
          <a:p>
            <a:r>
              <a:rPr lang="en-US" b="1" u="sng" dirty="0">
                <a:solidFill>
                  <a:srgbClr val="FF0000"/>
                </a:solidFill>
                <a:latin typeface="Segoe UI Historic" panose="020B0502040204020203" pitchFamily="34" charset="0"/>
              </a:rPr>
              <a:t>Generally talk about albumin as an IV fluid?</a:t>
            </a:r>
          </a:p>
          <a:p>
            <a:r>
              <a:rPr lang="en-US" u="sng" dirty="0">
                <a:latin typeface="Segoe UI Historic" panose="020B0502040204020203" pitchFamily="34" charset="0"/>
              </a:rPr>
              <a:t>colloid</a:t>
            </a:r>
          </a:p>
          <a:p>
            <a:r>
              <a:rPr lang="en-US" dirty="0"/>
              <a:t>Mainly remains in the intravascular compartment.</a:t>
            </a:r>
          </a:p>
          <a:p>
            <a:pPr>
              <a:defRPr/>
            </a:pPr>
            <a:r>
              <a:rPr lang="en-US" dirty="0"/>
              <a:t>Expensive</a:t>
            </a:r>
          </a:p>
          <a:p>
            <a:pPr>
              <a:defRPr/>
            </a:pPr>
            <a:r>
              <a:rPr lang="en-US" dirty="0"/>
              <a:t>• infusion : blood loss ratio = 1:1</a:t>
            </a:r>
          </a:p>
          <a:p>
            <a:r>
              <a:rPr lang="en-US" b="1" dirty="0">
                <a:latin typeface="Arial Black" panose="020B0A04020102020204" pitchFamily="34" charset="0"/>
              </a:rPr>
              <a:t>Indications of Albumin</a:t>
            </a:r>
          </a:p>
          <a:p>
            <a:pPr fontAlgn="base"/>
            <a:r>
              <a:rPr lang="en-US" dirty="0"/>
              <a:t>a. plasma volume expansion in acute hypovolemic shock.</a:t>
            </a:r>
          </a:p>
          <a:p>
            <a:pPr fontAlgn="base"/>
            <a:r>
              <a:rPr lang="en-US" dirty="0"/>
              <a:t>b. Acute management of burn.</a:t>
            </a:r>
          </a:p>
          <a:p>
            <a:pPr fontAlgn="base"/>
            <a:r>
              <a:rPr lang="en-US" dirty="0"/>
              <a:t>d. hypo-</a:t>
            </a:r>
            <a:r>
              <a:rPr lang="en-US" dirty="0" err="1"/>
              <a:t>albumineamia</a:t>
            </a:r>
            <a:r>
              <a:rPr lang="en-US" dirty="0"/>
              <a:t> (Patients with liver cirrhosis  ALSO After liver transplantation).</a:t>
            </a:r>
          </a:p>
          <a:p>
            <a:pPr fontAlgn="base"/>
            <a:r>
              <a:rPr lang="en-US" dirty="0"/>
              <a:t>e .Fluid resuscitation in intensive care.</a:t>
            </a:r>
            <a:endParaRPr lang="ar-JO" dirty="0"/>
          </a:p>
          <a:p>
            <a:pPr fontAlgn="base"/>
            <a:endParaRPr lang="en-US" dirty="0"/>
          </a:p>
          <a:p>
            <a:pPr fontAlgn="base"/>
            <a:r>
              <a:rPr lang="en-US" sz="2000" b="1" u="sng" dirty="0">
                <a:solidFill>
                  <a:srgbClr val="FF0000"/>
                </a:solidFill>
              </a:rPr>
              <a:t>Thiopental and etomidate:</a:t>
            </a:r>
          </a:p>
          <a:p>
            <a:pPr fontAlgn="base"/>
            <a:r>
              <a:rPr lang="en-US" dirty="0"/>
              <a:t>thiopental (</a:t>
            </a:r>
            <a:r>
              <a:rPr lang="en-US" altLang="en-US" dirty="0">
                <a:effectLst>
                  <a:outerShdw blurRad="38100" dist="38100" dir="2700000" algn="tl">
                    <a:srgbClr val="C0C0C0"/>
                  </a:outerShdw>
                </a:effectLst>
              </a:rPr>
              <a:t>Decrease blood pressure and increase heart rate, Depression of the medullary vasomotor , Histamine release and bronchospasm , Depresses the medullary </a:t>
            </a:r>
            <a:r>
              <a:rPr lang="en-US" altLang="en-US" dirty="0" err="1">
                <a:effectLst>
                  <a:outerShdw blurRad="38100" dist="38100" dir="2700000" algn="tl">
                    <a:srgbClr val="C0C0C0"/>
                  </a:outerShdw>
                </a:effectLst>
              </a:rPr>
              <a:t>ventilatory</a:t>
            </a:r>
            <a:r>
              <a:rPr lang="en-US" altLang="en-US" dirty="0">
                <a:effectLst>
                  <a:outerShdw blurRad="38100" dist="38100" dir="2700000" algn="tl">
                    <a:srgbClr val="C0C0C0"/>
                  </a:outerShdw>
                </a:effectLst>
              </a:rPr>
              <a:t> center , Cerebral perfusion pressure increases )</a:t>
            </a:r>
          </a:p>
          <a:p>
            <a:pPr fontAlgn="base"/>
            <a:endParaRPr lang="en-US" altLang="en-US" dirty="0">
              <a:effectLst>
                <a:outerShdw blurRad="38100" dist="38100" dir="2700000" algn="tl">
                  <a:srgbClr val="C0C0C0"/>
                </a:outerShdw>
              </a:effectLst>
            </a:endParaRPr>
          </a:p>
          <a:p>
            <a:pPr fontAlgn="base"/>
            <a:r>
              <a:rPr lang="en-US" dirty="0">
                <a:effectLst>
                  <a:outerShdw blurRad="38100" dist="38100" dir="2700000" algn="tl">
                    <a:srgbClr val="C0C0C0"/>
                  </a:outerShdw>
                </a:effectLst>
              </a:rPr>
              <a:t>Etomidate (</a:t>
            </a:r>
            <a:r>
              <a:rPr lang="en-US" altLang="en-US" dirty="0">
                <a:effectLst>
                  <a:outerShdw blurRad="38100" dist="38100" dir="2700000" algn="tl">
                    <a:srgbClr val="C0C0C0"/>
                  </a:outerShdw>
                </a:effectLst>
              </a:rPr>
              <a:t>Minimal effect on CVS , Mild reduction in PVR and arterial BP, Ventilation is affected less than barbiturates , histamine not released , CPP is well maintained , PONV are common)</a:t>
            </a:r>
          </a:p>
          <a:p>
            <a:pPr fontAlgn="base"/>
            <a:endParaRPr lang="en-US" altLang="en-US" dirty="0">
              <a:effectLst>
                <a:outerShdw blurRad="38100" dist="38100" dir="2700000" algn="tl">
                  <a:srgbClr val="C0C0C0"/>
                </a:outerShdw>
              </a:effectLst>
            </a:endParaRPr>
          </a:p>
          <a:p>
            <a:pPr fontAlgn="base"/>
            <a:endParaRPr lang="en-US" altLang="en-US" dirty="0">
              <a:effectLst>
                <a:outerShdw blurRad="38100" dist="38100" dir="2700000" algn="tl">
                  <a:srgbClr val="C0C0C0"/>
                </a:outerShdw>
              </a:effectLst>
            </a:endParaRPr>
          </a:p>
          <a:p>
            <a:pPr fontAlgn="base"/>
            <a:endParaRPr lang="en-US" dirty="0"/>
          </a:p>
          <a:p>
            <a:pPr fontAlgn="base"/>
            <a:endParaRPr lang="en-US" dirty="0"/>
          </a:p>
          <a:p>
            <a:pPr fontAlgn="base"/>
            <a:endParaRPr lang="ar-JO" dirty="0"/>
          </a:p>
          <a:p>
            <a:pPr fontAlgn="base"/>
            <a:endParaRPr lang="en-US" dirty="0"/>
          </a:p>
          <a:p>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5" name="TextBox 4"/>
          <p:cNvSpPr txBox="1"/>
          <p:nvPr/>
        </p:nvSpPr>
        <p:spPr>
          <a:xfrm>
            <a:off x="0" y="122409"/>
            <a:ext cx="6451978" cy="923330"/>
          </a:xfrm>
          <a:prstGeom prst="rect">
            <a:avLst/>
          </a:prstGeom>
          <a:noFill/>
        </p:spPr>
        <p:txBody>
          <a:bodyPr wrap="square">
            <a:spAutoFit/>
          </a:bodyPr>
          <a:lstStyle/>
          <a:p>
            <a:r>
              <a:rPr lang="en-US" dirty="0"/>
              <a:t>*propofol </a:t>
            </a:r>
            <a:r>
              <a:rPr lang="ar-JO" dirty="0"/>
              <a:t> </a:t>
            </a:r>
            <a:r>
              <a:rPr lang="en-US" dirty="0"/>
              <a:t>: side effect w uses</a:t>
            </a:r>
          </a:p>
          <a:p>
            <a:r>
              <a:rPr lang="en-US" dirty="0"/>
              <a:t>*Generally speaking about  metoclopramide , Thiopental , Doxacurium</a:t>
            </a:r>
          </a:p>
        </p:txBody>
      </p:sp>
      <p:sp>
        <p:nvSpPr>
          <p:cNvPr id="7" name="TextBox 6"/>
          <p:cNvSpPr txBox="1"/>
          <p:nvPr/>
        </p:nvSpPr>
        <p:spPr>
          <a:xfrm>
            <a:off x="-25020" y="1228931"/>
            <a:ext cx="12192000" cy="1754326"/>
          </a:xfrm>
          <a:prstGeom prst="rect">
            <a:avLst/>
          </a:prstGeom>
          <a:noFill/>
        </p:spPr>
        <p:txBody>
          <a:bodyPr wrap="square">
            <a:spAutoFit/>
          </a:bodyPr>
          <a:lstStyle/>
          <a:p>
            <a:r>
              <a:rPr lang="en-US" dirty="0"/>
              <a:t>*Why do we use general + epidural anesthesia in hip replacement surgery </a:t>
            </a:r>
          </a:p>
          <a:p>
            <a:pPr marL="285750" indent="-285750">
              <a:buFont typeface="Arial" panose="020B0604020202020204" pitchFamily="34" charset="0"/>
              <a:buChar char="•"/>
            </a:pPr>
            <a:r>
              <a:rPr lang="en-US" dirty="0"/>
              <a:t>Generally speaking about  epidural anesthesia (Duration , site , anesthetic agents , dosages) </a:t>
            </a:r>
          </a:p>
          <a:p>
            <a:pPr marL="285750" indent="-285750">
              <a:buFont typeface="Arial" panose="020B0604020202020204" pitchFamily="34" charset="0"/>
              <a:buChar char="•"/>
            </a:pPr>
            <a:r>
              <a:rPr lang="en-US" dirty="0"/>
              <a:t>Which do we use In induction morphine or  fentanyl </a:t>
            </a:r>
          </a:p>
          <a:p>
            <a:pPr marL="285750" indent="-285750">
              <a:buFont typeface="Arial" panose="020B0604020202020204" pitchFamily="34" charset="0"/>
              <a:buChar char="•"/>
            </a:pPr>
            <a:r>
              <a:rPr lang="en-US" dirty="0"/>
              <a:t>Onset , duration of morphine &amp;  fentanyl and What is the best of the two drugs and why?</a:t>
            </a:r>
            <a:endParaRPr lang="ar-JO" dirty="0"/>
          </a:p>
          <a:p>
            <a:pPr marL="285750" indent="-285750">
              <a:buFont typeface="Arial" panose="020B0604020202020204" pitchFamily="34" charset="0"/>
              <a:buChar char="•"/>
            </a:pPr>
            <a:r>
              <a:rPr lang="en-US" dirty="0"/>
              <a:t>Mention muscle relaxants </a:t>
            </a:r>
          </a:p>
          <a:p>
            <a:pPr marL="285750" indent="-285750">
              <a:buFont typeface="Arial" panose="020B0604020202020204" pitchFamily="34" charset="0"/>
              <a:buChar char="•"/>
            </a:pPr>
            <a:r>
              <a:rPr lang="en-US" dirty="0"/>
              <a:t>Define MAC</a:t>
            </a:r>
          </a:p>
        </p:txBody>
      </p:sp>
      <p:sp>
        <p:nvSpPr>
          <p:cNvPr id="9" name="TextBox 8"/>
          <p:cNvSpPr txBox="1"/>
          <p:nvPr/>
        </p:nvSpPr>
        <p:spPr>
          <a:xfrm>
            <a:off x="-25020" y="3166450"/>
            <a:ext cx="6121020" cy="1200329"/>
          </a:xfrm>
          <a:prstGeom prst="rect">
            <a:avLst/>
          </a:prstGeom>
          <a:noFill/>
        </p:spPr>
        <p:txBody>
          <a:bodyPr wrap="square">
            <a:spAutoFit/>
          </a:bodyPr>
          <a:lstStyle/>
          <a:p>
            <a:pPr marL="285750" indent="-285750">
              <a:buFont typeface="Arial" panose="020B0604020202020204" pitchFamily="34" charset="0"/>
              <a:buChar char="•"/>
            </a:pPr>
            <a:r>
              <a:rPr lang="en-US" dirty="0"/>
              <a:t>mode of ventilation</a:t>
            </a:r>
          </a:p>
          <a:p>
            <a:pPr marL="285750" indent="-285750">
              <a:buFont typeface="Arial" panose="020B0604020202020204" pitchFamily="34" charset="0"/>
              <a:buChar char="•"/>
            </a:pPr>
            <a:r>
              <a:rPr lang="en-US" dirty="0"/>
              <a:t>criteria of mechanical ventilation</a:t>
            </a:r>
          </a:p>
          <a:p>
            <a:pPr marL="285750" indent="-285750">
              <a:buFont typeface="Arial" panose="020B0604020202020204" pitchFamily="34" charset="0"/>
              <a:buChar char="•"/>
            </a:pPr>
            <a:r>
              <a:rPr lang="en-US" dirty="0"/>
              <a:t>contraindication of ketamine</a:t>
            </a:r>
          </a:p>
          <a:p>
            <a:pPr marL="285750" indent="-285750">
              <a:buFont typeface="Arial" panose="020B0604020202020204" pitchFamily="34" charset="0"/>
              <a:buChar char="•"/>
            </a:pPr>
            <a:r>
              <a:rPr lang="en-US" dirty="0"/>
              <a:t>ringer lactate (content and % of each)</a:t>
            </a:r>
          </a:p>
        </p:txBody>
      </p:sp>
      <p:sp>
        <p:nvSpPr>
          <p:cNvPr id="11" name="TextBox 10"/>
          <p:cNvSpPr txBox="1"/>
          <p:nvPr/>
        </p:nvSpPr>
        <p:spPr>
          <a:xfrm>
            <a:off x="0" y="4441843"/>
            <a:ext cx="12192000" cy="1200329"/>
          </a:xfrm>
          <a:prstGeom prst="rect">
            <a:avLst/>
          </a:prstGeom>
          <a:noFill/>
        </p:spPr>
        <p:txBody>
          <a:bodyPr wrap="square">
            <a:spAutoFit/>
          </a:bodyPr>
          <a:lstStyle/>
          <a:p>
            <a:pPr marL="285750" indent="-285750">
              <a:buFont typeface="Arial" panose="020B0604020202020204" pitchFamily="34" charset="0"/>
              <a:buChar char="•"/>
            </a:pPr>
            <a:r>
              <a:rPr lang="en-US" dirty="0"/>
              <a:t>propofol dose , side effects , effect on </a:t>
            </a:r>
            <a:r>
              <a:rPr lang="en-US" dirty="0" err="1"/>
              <a:t>cvs</a:t>
            </a:r>
            <a:r>
              <a:rPr lang="en-US" dirty="0"/>
              <a:t> + </a:t>
            </a:r>
            <a:r>
              <a:rPr lang="en-US" dirty="0" err="1"/>
              <a:t>rs</a:t>
            </a:r>
            <a:r>
              <a:rPr lang="en-US" dirty="0"/>
              <a:t> , contents ( eggs and Soy oil</a:t>
            </a:r>
            <a:r>
              <a:rPr lang="ar-JO" dirty="0"/>
              <a:t>(</a:t>
            </a:r>
            <a:r>
              <a:rPr lang="en-US" dirty="0"/>
              <a:t> </a:t>
            </a:r>
          </a:p>
          <a:p>
            <a:pPr marL="285750" indent="-285750">
              <a:buFont typeface="Arial" panose="020B0604020202020204" pitchFamily="34" charset="0"/>
              <a:buChar char="•"/>
            </a:pPr>
            <a:r>
              <a:rPr lang="en-US" dirty="0"/>
              <a:t>succinylcholine metabolism ,when will be prolonged </a:t>
            </a:r>
          </a:p>
          <a:p>
            <a:pPr marL="285750" indent="-285750">
              <a:buFont typeface="Arial" panose="020B0604020202020204" pitchFamily="34" charset="0"/>
              <a:buChar char="•"/>
            </a:pPr>
            <a:r>
              <a:rPr lang="en-US" dirty="0" err="1"/>
              <a:t>pancuronium</a:t>
            </a:r>
            <a:r>
              <a:rPr lang="en-US" dirty="0"/>
              <a:t> side effects</a:t>
            </a:r>
          </a:p>
          <a:p>
            <a:pPr marL="285750" indent="-285750">
              <a:buFont typeface="Arial" panose="020B0604020202020204" pitchFamily="34" charset="0"/>
              <a:buChar char="•"/>
            </a:pPr>
            <a:r>
              <a:rPr lang="en-US" dirty="0"/>
              <a:t>Which of them has a clear effect on nausea?  Thiopental or </a:t>
            </a:r>
            <a:r>
              <a:rPr lang="en-US" b="1" u="sng" dirty="0">
                <a:solidFill>
                  <a:srgbClr val="FF0000"/>
                </a:solidFill>
              </a:rPr>
              <a:t>etomidate</a:t>
            </a:r>
            <a:r>
              <a:rPr lang="en-US" dirty="0"/>
              <a:t> </a:t>
            </a:r>
          </a:p>
        </p:txBody>
      </p:sp>
      <p:sp>
        <p:nvSpPr>
          <p:cNvPr id="13" name="TextBox 12"/>
          <p:cNvSpPr txBox="1"/>
          <p:nvPr/>
        </p:nvSpPr>
        <p:spPr>
          <a:xfrm>
            <a:off x="156218" y="5748600"/>
            <a:ext cx="12035782" cy="923330"/>
          </a:xfrm>
          <a:prstGeom prst="rect">
            <a:avLst/>
          </a:prstGeom>
          <a:noFill/>
        </p:spPr>
        <p:txBody>
          <a:bodyPr wrap="square">
            <a:spAutoFit/>
          </a:bodyPr>
          <a:lstStyle/>
          <a:p>
            <a:pPr marL="285750" indent="-285750">
              <a:buFont typeface="Arial" panose="020B0604020202020204" pitchFamily="34" charset="0"/>
              <a:buChar char="•"/>
            </a:pPr>
            <a:r>
              <a:rPr lang="en-US" dirty="0"/>
              <a:t>How long can we keep whole the blood? 20 Days </a:t>
            </a:r>
          </a:p>
          <a:p>
            <a:pPr marL="285750" indent="-285750">
              <a:buFont typeface="Arial" panose="020B0604020202020204" pitchFamily="34" charset="0"/>
              <a:buChar char="•"/>
            </a:pPr>
            <a:r>
              <a:rPr lang="en-US" dirty="0"/>
              <a:t>Mechanism of action of local anesthesia w name of the receptor</a:t>
            </a:r>
          </a:p>
          <a:p>
            <a:pPr marL="285750" indent="-285750">
              <a:buFont typeface="Arial" panose="020B0604020202020204" pitchFamily="34" charset="0"/>
              <a:buChar char="•"/>
            </a:pP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92990" y="255722"/>
            <a:ext cx="11856204" cy="7786747"/>
          </a:xfrm>
          <a:prstGeom prst="rect">
            <a:avLst/>
          </a:prstGeom>
          <a:noFill/>
        </p:spPr>
        <p:txBody>
          <a:bodyPr wrap="square" rtlCol="0">
            <a:spAutoFit/>
          </a:bodyPr>
          <a:lstStyle/>
          <a:p>
            <a:r>
              <a:rPr lang="en-US" sz="2400" b="1" u="sng" dirty="0">
                <a:solidFill>
                  <a:srgbClr val="FF0000"/>
                </a:solidFill>
              </a:rPr>
              <a:t>doxacurium</a:t>
            </a:r>
            <a:r>
              <a:rPr lang="en-US" sz="2400" dirty="0"/>
              <a:t> is competitive non depolarizing neuromuscular blocker from benzylsoquinolones family rarely used nowadays least rapid and the longest acting muscle relaxant. So ling time needed for recovery execreted unchanged in urine and bile cause histamine release but no histamine release when administrated as a rapid bolus dose. </a:t>
            </a:r>
            <a:r>
              <a:rPr lang="ar-JO" sz="2400" dirty="0"/>
              <a:t>(من النت)</a:t>
            </a:r>
          </a:p>
          <a:p>
            <a:r>
              <a:rPr lang="en-US" sz="2400" b="1" u="sng" dirty="0">
                <a:solidFill>
                  <a:srgbClr val="FF0000"/>
                </a:solidFill>
              </a:rPr>
              <a:t>metochlopramide</a:t>
            </a:r>
            <a:r>
              <a:rPr lang="en-US" sz="2400" dirty="0"/>
              <a:t> is a prokinetic dopamine receptor antagonist (antiemetic) used as premedication preoperatively to prevent risk of aspiration Also used to relieve post operative nausea and vomiting side effects: feeling tired and restless , diarrhea , neuroleptic malignant syndrome and depression more serious side effects. </a:t>
            </a:r>
            <a:r>
              <a:rPr lang="ar-JO" sz="2400" dirty="0"/>
              <a:t>(تجميع معلومات مرت معنا + من النت)</a:t>
            </a:r>
          </a:p>
          <a:p>
            <a:endParaRPr lang="ar-JO" sz="2400" b="1" u="sng" dirty="0">
              <a:solidFill>
                <a:srgbClr val="FF0000"/>
              </a:solidFill>
            </a:endParaRPr>
          </a:p>
          <a:p>
            <a:r>
              <a:rPr lang="en-US" sz="2400" b="1" u="sng" dirty="0">
                <a:solidFill>
                  <a:srgbClr val="FF0000"/>
                </a:solidFill>
              </a:rPr>
              <a:t>Hip replacement :</a:t>
            </a:r>
          </a:p>
          <a:p>
            <a:r>
              <a:rPr lang="en-US" sz="2400" dirty="0"/>
              <a:t>Epidural for post operative pain management</a:t>
            </a:r>
          </a:p>
          <a:p>
            <a:endParaRPr lang="en-US" sz="2400" dirty="0"/>
          </a:p>
          <a:p>
            <a:r>
              <a:rPr lang="en-US" sz="2000" b="1" u="sng" dirty="0">
                <a:solidFill>
                  <a:srgbClr val="FF0000"/>
                </a:solidFill>
              </a:rPr>
              <a:t>Mode of ventilation</a:t>
            </a:r>
          </a:p>
          <a:p>
            <a:r>
              <a:rPr lang="en-US" sz="2400" dirty="0"/>
              <a:t>(positive and negative pressure types)</a:t>
            </a:r>
          </a:p>
          <a:p>
            <a:r>
              <a:rPr lang="en-US" sz="2400" dirty="0"/>
              <a:t>(positive pressure : volume cycled and pressure pre set) </a:t>
            </a:r>
            <a:r>
              <a:rPr lang="ar-JO" sz="2400" dirty="0"/>
              <a:t>شرحهم موجود بمحاضرة </a:t>
            </a:r>
            <a:r>
              <a:rPr lang="en-US" sz="2400" dirty="0"/>
              <a:t>anesthesia machine</a:t>
            </a:r>
          </a:p>
          <a:p>
            <a:endParaRPr lang="en-US" sz="2400" dirty="0"/>
          </a:p>
          <a:p>
            <a:r>
              <a:rPr lang="en-US" sz="2400" b="1" u="sng" dirty="0">
                <a:solidFill>
                  <a:srgbClr val="FF0000"/>
                </a:solidFill>
              </a:rPr>
              <a:t>Criteria of mechanical ventilation??</a:t>
            </a:r>
          </a:p>
          <a:p>
            <a:endParaRPr lang="en-US" sz="2400" dirty="0"/>
          </a:p>
          <a:p>
            <a:endParaRPr lang="en-US" sz="2400" dirty="0"/>
          </a:p>
          <a:p>
            <a:endParaRPr lang="ar-JO" sz="2400" b="1" u="sng" dirty="0">
              <a:solidFill>
                <a:srgbClr val="FF0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0" y="270021"/>
            <a:ext cx="12027829" cy="1754326"/>
          </a:xfrm>
          <a:prstGeom prst="rect">
            <a:avLst/>
          </a:prstGeom>
          <a:noFill/>
        </p:spPr>
        <p:txBody>
          <a:bodyPr wrap="square">
            <a:spAutoFit/>
          </a:bodyPr>
          <a:lstStyle/>
          <a:p>
            <a:pPr marL="285750" indent="-285750">
              <a:buFont typeface="Arial" panose="020B0604020202020204" pitchFamily="34" charset="0"/>
              <a:buChar char="•"/>
            </a:pPr>
            <a:r>
              <a:rPr lang="en-US" dirty="0"/>
              <a:t>Definition and stages of general anesthesia </a:t>
            </a:r>
          </a:p>
          <a:p>
            <a:pPr marL="285750" indent="-285750">
              <a:buFont typeface="Arial" panose="020B0604020202020204" pitchFamily="34" charset="0"/>
              <a:buChar char="•"/>
            </a:pPr>
            <a:r>
              <a:rPr lang="en-US" dirty="0"/>
              <a:t>what should you do to the patient before a surgery and why do we  use propofol in induction ??</a:t>
            </a:r>
          </a:p>
          <a:p>
            <a:pPr marL="285750" indent="-285750">
              <a:buFont typeface="Arial" panose="020B0604020202020204" pitchFamily="34" charset="0"/>
              <a:buChar char="•"/>
            </a:pPr>
            <a:r>
              <a:rPr lang="en-US" dirty="0"/>
              <a:t>Before surgery : ( benzodiazepine anxiolytic-</a:t>
            </a:r>
            <a:r>
              <a:rPr lang="en-US" dirty="0" err="1"/>
              <a:t>pethidine</a:t>
            </a:r>
            <a:r>
              <a:rPr lang="en-US" dirty="0"/>
              <a:t> analgesic if needed-</a:t>
            </a:r>
            <a:r>
              <a:rPr lang="en-US" dirty="0" err="1"/>
              <a:t>antimuscarinic</a:t>
            </a:r>
            <a:r>
              <a:rPr lang="en-US" dirty="0"/>
              <a:t> for dryness of pulmonary secretions and salivation-drugs that prevent risk of aspiration like antacids and antiemetic)</a:t>
            </a:r>
          </a:p>
          <a:p>
            <a:pPr marL="285750" indent="-285750">
              <a:buFont typeface="Arial" panose="020B0604020202020204" pitchFamily="34" charset="0"/>
              <a:buChar char="•"/>
            </a:pPr>
            <a:r>
              <a:rPr lang="en-US" dirty="0"/>
              <a:t>What is the Succinylcholine ?? </a:t>
            </a:r>
          </a:p>
          <a:p>
            <a:pPr marL="285750" indent="-285750">
              <a:buFont typeface="Arial" panose="020B0604020202020204" pitchFamily="34" charset="0"/>
              <a:buChar char="•"/>
            </a:pPr>
            <a:r>
              <a:rPr lang="en-US" dirty="0"/>
              <a:t>Mention muscle relaxants and if the atracurium is not available, what is the alternative? -</a:t>
            </a:r>
            <a:r>
              <a:rPr lang="en-US" dirty="0">
                <a:sym typeface="Wingdings" panose="05000000000000000000" pitchFamily="2" charset="2"/>
              </a:rPr>
              <a:t></a:t>
            </a:r>
            <a:r>
              <a:rPr lang="ar-JO" dirty="0"/>
              <a:t> </a:t>
            </a:r>
            <a:r>
              <a:rPr lang="en-US" dirty="0" err="1"/>
              <a:t>cisatracurium</a:t>
            </a:r>
            <a:r>
              <a:rPr lang="en-US" dirty="0"/>
              <a:t> </a:t>
            </a:r>
          </a:p>
        </p:txBody>
      </p:sp>
      <p:sp>
        <p:nvSpPr>
          <p:cNvPr id="5" name="TextBox 4"/>
          <p:cNvSpPr txBox="1"/>
          <p:nvPr/>
        </p:nvSpPr>
        <p:spPr>
          <a:xfrm>
            <a:off x="77492" y="2412775"/>
            <a:ext cx="10691948" cy="369332"/>
          </a:xfrm>
          <a:prstGeom prst="rect">
            <a:avLst/>
          </a:prstGeom>
          <a:noFill/>
        </p:spPr>
        <p:txBody>
          <a:bodyPr wrap="square">
            <a:spAutoFit/>
          </a:bodyPr>
          <a:lstStyle/>
          <a:p>
            <a:pPr marL="285750" indent="-285750">
              <a:buFont typeface="Arial" panose="020B0604020202020204" pitchFamily="34" charset="0"/>
              <a:buChar char="•"/>
            </a:pPr>
            <a:r>
              <a:rPr lang="en-US" b="1" dirty="0"/>
              <a:t>Mention drugs which we usually use them for induction  ,Maintenance &amp; recovery</a:t>
            </a:r>
          </a:p>
        </p:txBody>
      </p:sp>
      <p:sp>
        <p:nvSpPr>
          <p:cNvPr id="7" name="TextBox 6"/>
          <p:cNvSpPr txBox="1"/>
          <p:nvPr/>
        </p:nvSpPr>
        <p:spPr>
          <a:xfrm>
            <a:off x="178231" y="2776347"/>
            <a:ext cx="12196354" cy="2308324"/>
          </a:xfrm>
          <a:prstGeom prst="rect">
            <a:avLst/>
          </a:prstGeom>
          <a:noFill/>
        </p:spPr>
        <p:txBody>
          <a:bodyPr wrap="square">
            <a:spAutoFit/>
          </a:bodyPr>
          <a:lstStyle/>
          <a:p>
            <a:pPr marL="285750" indent="-285750">
              <a:buFont typeface="Arial" panose="020B0604020202020204" pitchFamily="34" charset="0"/>
              <a:buChar char="•"/>
            </a:pPr>
            <a:r>
              <a:rPr lang="en-US" b="1" dirty="0"/>
              <a:t>Criteria of brain death</a:t>
            </a:r>
          </a:p>
          <a:p>
            <a:r>
              <a:rPr lang="en-US" dirty="0"/>
              <a:t>1- GCS = 3</a:t>
            </a:r>
          </a:p>
          <a:p>
            <a:r>
              <a:rPr lang="en-US" dirty="0"/>
              <a:t>2-loss of Brain stem reflexes</a:t>
            </a:r>
          </a:p>
          <a:p>
            <a:r>
              <a:rPr lang="en-US" dirty="0"/>
              <a:t>3- absent motor activity</a:t>
            </a:r>
          </a:p>
          <a:p>
            <a:r>
              <a:rPr lang="en-US" dirty="0"/>
              <a:t>4-positive apnea test (done twice 12 hours apart)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Generally speaking about Ketamine  &amp; midazolam</a:t>
            </a:r>
          </a:p>
          <a:p>
            <a:pPr marL="285750" indent="-285750">
              <a:buFont typeface="Arial" panose="020B0604020202020204" pitchFamily="34" charset="0"/>
              <a:buChar char="•"/>
            </a:pPr>
            <a:r>
              <a:rPr lang="en-US" b="1" dirty="0"/>
              <a:t>Electrolytes </a:t>
            </a:r>
          </a:p>
        </p:txBody>
      </p:sp>
      <p:sp>
        <p:nvSpPr>
          <p:cNvPr id="9" name="TextBox 8"/>
          <p:cNvSpPr txBox="1"/>
          <p:nvPr/>
        </p:nvSpPr>
        <p:spPr>
          <a:xfrm>
            <a:off x="178231" y="4992337"/>
            <a:ext cx="6348548" cy="646331"/>
          </a:xfrm>
          <a:prstGeom prst="rect">
            <a:avLst/>
          </a:prstGeom>
          <a:noFill/>
        </p:spPr>
        <p:txBody>
          <a:bodyPr wrap="square">
            <a:spAutoFit/>
          </a:bodyPr>
          <a:lstStyle/>
          <a:p>
            <a:pPr marL="285750" indent="-285750">
              <a:buFont typeface="Arial" panose="020B0604020202020204" pitchFamily="34" charset="0"/>
              <a:buChar char="•"/>
            </a:pPr>
            <a:r>
              <a:rPr lang="en-US" b="1" dirty="0"/>
              <a:t>contraindication of muscles relaxant </a:t>
            </a:r>
          </a:p>
          <a:p>
            <a:pPr marL="285750" indent="-285750">
              <a:buFont typeface="Arial" panose="020B0604020202020204" pitchFamily="34" charset="0"/>
              <a:buChar char="•"/>
            </a:pPr>
            <a:r>
              <a:rPr lang="en-US" b="1" dirty="0"/>
              <a:t>Saline + electrolyte </a:t>
            </a:r>
          </a:p>
        </p:txBody>
      </p:sp>
      <p:sp>
        <p:nvSpPr>
          <p:cNvPr id="11" name="TextBox 10"/>
          <p:cNvSpPr txBox="1"/>
          <p:nvPr/>
        </p:nvSpPr>
        <p:spPr>
          <a:xfrm>
            <a:off x="77492" y="5638668"/>
            <a:ext cx="11950337" cy="1200329"/>
          </a:xfrm>
          <a:prstGeom prst="rect">
            <a:avLst/>
          </a:prstGeom>
          <a:noFill/>
        </p:spPr>
        <p:txBody>
          <a:bodyPr wrap="square">
            <a:spAutoFit/>
          </a:bodyPr>
          <a:lstStyle/>
          <a:p>
            <a:pPr marL="285750" indent="-285750">
              <a:buFont typeface="Arial" panose="020B0604020202020204" pitchFamily="34" charset="0"/>
              <a:buChar char="•"/>
            </a:pPr>
            <a:r>
              <a:rPr lang="en-US" b="1" dirty="0"/>
              <a:t>general anesthesia</a:t>
            </a:r>
          </a:p>
          <a:p>
            <a:pPr marL="285750" indent="-285750">
              <a:buFont typeface="Arial" panose="020B0604020202020204" pitchFamily="34" charset="0"/>
              <a:buChar char="•"/>
            </a:pPr>
            <a:r>
              <a:rPr lang="en-US" b="1" dirty="0"/>
              <a:t>Which is better  atracurium or </a:t>
            </a:r>
            <a:r>
              <a:rPr lang="en-US" b="1" dirty="0" err="1"/>
              <a:t>cisatracurium</a:t>
            </a:r>
            <a:endParaRPr lang="en-US" b="1" dirty="0"/>
          </a:p>
          <a:p>
            <a:pPr marL="285750" indent="-285750">
              <a:buFont typeface="Arial" panose="020B0604020202020204" pitchFamily="34" charset="0"/>
              <a:buChar char="•"/>
            </a:pPr>
            <a:r>
              <a:rPr lang="en-US" b="1" dirty="0"/>
              <a:t>what opioid is used in most operations ??</a:t>
            </a:r>
          </a:p>
          <a:p>
            <a:pPr marL="285750" indent="-285750">
              <a:buFont typeface="Arial" panose="020B0604020202020204" pitchFamily="34" charset="0"/>
              <a:buChar char="•"/>
            </a:pPr>
            <a:r>
              <a:rPr lang="en-US" b="1" dirty="0"/>
              <a:t>What analgesic drug is most used ? Morphine or fentanyl and why????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108489" y="511445"/>
            <a:ext cx="11856203" cy="5570756"/>
          </a:xfrm>
          <a:prstGeom prst="rect">
            <a:avLst/>
          </a:prstGeom>
          <a:noFill/>
        </p:spPr>
        <p:txBody>
          <a:bodyPr wrap="square" rtlCol="0">
            <a:spAutoFit/>
          </a:bodyPr>
          <a:lstStyle/>
          <a:p>
            <a:r>
              <a:rPr lang="en-US" sz="2400" b="1" u="sng" dirty="0">
                <a:solidFill>
                  <a:srgbClr val="FF0000"/>
                </a:solidFill>
              </a:rPr>
              <a:t>Fentanyl and morphine : </a:t>
            </a:r>
          </a:p>
          <a:p>
            <a:r>
              <a:rPr lang="en-US" sz="2000" dirty="0"/>
              <a:t>Fentanyl is 100 times more potent and 500 more lipid soluble than morphine</a:t>
            </a:r>
          </a:p>
          <a:p>
            <a:r>
              <a:rPr lang="en-US" sz="2000" dirty="0"/>
              <a:t>Fentanyl (synthetic) morphine (natural)</a:t>
            </a:r>
          </a:p>
          <a:p>
            <a:r>
              <a:rPr lang="en-US" sz="2000" dirty="0"/>
              <a:t>Onset of action(morphine 15 to 20-slow- minutes while fentanyl 30 seconds to 1 minute-rapid-)</a:t>
            </a:r>
          </a:p>
          <a:p>
            <a:r>
              <a:rPr lang="en-US" sz="2000" dirty="0"/>
              <a:t>Duration of action(morphine 3 to 4 hours while fentanyl 30 minutes)</a:t>
            </a:r>
          </a:p>
          <a:p>
            <a:r>
              <a:rPr lang="en-US" sz="2000" dirty="0"/>
              <a:t>Morphine causes more respiratory and cardiovascular depression </a:t>
            </a:r>
          </a:p>
          <a:p>
            <a:r>
              <a:rPr lang="en-US" sz="2000" dirty="0"/>
              <a:t>Doses( morphine 0.1 mg per kg while fentanyl 1-2 microgram per kg)</a:t>
            </a:r>
          </a:p>
          <a:p>
            <a:endParaRPr lang="en-US" sz="2000" dirty="0"/>
          </a:p>
          <a:p>
            <a:r>
              <a:rPr lang="en-US" sz="2400" b="1" u="sng" dirty="0">
                <a:solidFill>
                  <a:srgbClr val="FF0000"/>
                </a:solidFill>
              </a:rPr>
              <a:t>Contraindications of muscle relaxants : </a:t>
            </a:r>
            <a:r>
              <a:rPr lang="ar-JO" sz="2400" b="1" u="sng" dirty="0">
                <a:solidFill>
                  <a:srgbClr val="FF0000"/>
                </a:solidFill>
              </a:rPr>
              <a:t>(استنتاجيات من المحاضرة )</a:t>
            </a:r>
          </a:p>
          <a:p>
            <a:r>
              <a:rPr lang="en-US" sz="2400" dirty="0"/>
              <a:t>Succinyl choline (contraindicated in children from the first dose and contraindicated also to give second dose in adult due to bradycardia, any previous history of malignant hyperthermia or scoline apnea ,peptic ulcer patient, glaucoma) </a:t>
            </a:r>
          </a:p>
          <a:p>
            <a:r>
              <a:rPr lang="en-US" sz="2400" dirty="0"/>
              <a:t>benzylsoquinolones(contraindicated in patients with obstructive airway or allergy because of histamine release or patients with renal failure due to laudanosine accumulation)</a:t>
            </a:r>
          </a:p>
          <a:p>
            <a:r>
              <a:rPr lang="en-US" sz="2400" dirty="0"/>
              <a:t> steroidal agents(uncontrolled hypertension or arrhythmias)</a:t>
            </a:r>
            <a:br>
              <a:rPr lang="en-US" sz="2400" dirty="0"/>
            </a:br>
            <a:endParaRPr lang="en-US" sz="2400" b="1" u="sng" dirty="0">
              <a:solidFill>
                <a:srgbClr val="FF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Wareed</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Group 3</a:t>
            </a:r>
          </a:p>
        </p:txBody>
      </p:sp>
      <p:sp>
        <p:nvSpPr>
          <p:cNvPr id="9" name="TextBox 8"/>
          <p:cNvSpPr txBox="1"/>
          <p:nvPr/>
        </p:nvSpPr>
        <p:spPr>
          <a:xfrm>
            <a:off x="1524000" y="5329534"/>
            <a:ext cx="9144000" cy="115266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90000"/>
              </a:lnSpc>
              <a:spcBef>
                <a:spcPts val="100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DONE BY : </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Ahmad </a:t>
            </a:r>
            <a:r>
              <a:rPr kumimoji="0" lang="en-US" sz="2400" b="0" i="0" u="none" strike="noStrike" kern="1200" cap="none" spc="0" normalizeH="0" baseline="0" noProof="0" dirty="0" err="1">
                <a:ln>
                  <a:noFill/>
                </a:ln>
                <a:solidFill>
                  <a:prstClr val="black"/>
                </a:solidFill>
                <a:effectLst/>
                <a:uLnTx/>
                <a:uFillTx/>
                <a:latin typeface="Calibri Light" panose="020F0302020204030204"/>
                <a:ea typeface="+mn-ea"/>
                <a:cs typeface="Arabic Typesetting" panose="03020402040406030203" pitchFamily="66" charset="-78"/>
              </a:rPr>
              <a:t>Mohannad</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 </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Alaa </a:t>
            </a:r>
            <a:r>
              <a:rPr kumimoji="0" lang="en-US" sz="2400" b="0" i="0" u="none" strike="noStrike" kern="1200" cap="none" spc="0" normalizeH="0" baseline="0" noProof="0" dirty="0" err="1">
                <a:ln>
                  <a:noFill/>
                </a:ln>
                <a:solidFill>
                  <a:prstClr val="black"/>
                </a:solidFill>
                <a:effectLst/>
                <a:uLnTx/>
                <a:uFillTx/>
                <a:latin typeface="Calibri Light" panose="020F0302020204030204"/>
                <a:ea typeface="+mn-ea"/>
                <a:cs typeface="Arabic Typesetting" panose="03020402040406030203" pitchFamily="66" charset="-78"/>
              </a:rPr>
              <a:t>yaseen</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306729" y="796724"/>
            <a:ext cx="8178800" cy="472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defRPr/>
            </a:pPr>
            <a:r>
              <a:rPr lang="en-GB" altLang="en-US" sz="2000" b="1" dirty="0">
                <a:solidFill>
                  <a:srgbClr val="C00000"/>
                </a:solidFill>
                <a:latin typeface="Arial Black" panose="020B0A04020102020204" pitchFamily="34" charset="0"/>
              </a:rPr>
              <a:t>1-The ideal intravenous agent?</a:t>
            </a:r>
          </a:p>
          <a:p>
            <a:pPr>
              <a:lnSpc>
                <a:spcPct val="80000"/>
              </a:lnSpc>
              <a:defRPr/>
            </a:pPr>
            <a:r>
              <a:rPr lang="en-GB" altLang="en-US" sz="2000" dirty="0"/>
              <a:t>Rapid onset</a:t>
            </a:r>
          </a:p>
          <a:p>
            <a:pPr>
              <a:lnSpc>
                <a:spcPct val="80000"/>
              </a:lnSpc>
              <a:defRPr/>
            </a:pPr>
            <a:r>
              <a:rPr lang="en-GB" altLang="en-US" sz="2000" dirty="0"/>
              <a:t>Rapid recovery</a:t>
            </a:r>
          </a:p>
          <a:p>
            <a:pPr>
              <a:lnSpc>
                <a:spcPct val="80000"/>
              </a:lnSpc>
              <a:defRPr/>
            </a:pPr>
            <a:r>
              <a:rPr lang="en-GB" altLang="en-US" sz="2000" dirty="0"/>
              <a:t>Analgesic</a:t>
            </a:r>
          </a:p>
          <a:p>
            <a:pPr>
              <a:lnSpc>
                <a:spcPct val="80000"/>
              </a:lnSpc>
              <a:defRPr/>
            </a:pPr>
            <a:r>
              <a:rPr lang="en-GB" altLang="en-US" sz="2000" dirty="0"/>
              <a:t>No CVS/RS depression</a:t>
            </a:r>
          </a:p>
          <a:p>
            <a:pPr>
              <a:lnSpc>
                <a:spcPct val="80000"/>
              </a:lnSpc>
              <a:defRPr/>
            </a:pPr>
            <a:r>
              <a:rPr lang="en-GB" altLang="en-US" sz="2000" dirty="0"/>
              <a:t>No emetic effects</a:t>
            </a:r>
          </a:p>
          <a:p>
            <a:pPr>
              <a:lnSpc>
                <a:spcPct val="80000"/>
              </a:lnSpc>
              <a:defRPr/>
            </a:pPr>
            <a:r>
              <a:rPr lang="en-GB" altLang="en-US" sz="2000" dirty="0"/>
              <a:t>No excitatory phenomena</a:t>
            </a:r>
          </a:p>
          <a:p>
            <a:pPr>
              <a:lnSpc>
                <a:spcPct val="80000"/>
              </a:lnSpc>
              <a:defRPr/>
            </a:pPr>
            <a:r>
              <a:rPr lang="en-GB" altLang="en-US" sz="2000" dirty="0"/>
              <a:t>No pain on injection</a:t>
            </a:r>
          </a:p>
          <a:p>
            <a:pPr>
              <a:lnSpc>
                <a:spcPct val="80000"/>
              </a:lnSpc>
              <a:defRPr/>
            </a:pPr>
            <a:r>
              <a:rPr lang="en-GB" altLang="en-US" sz="2000" dirty="0"/>
              <a:t>Safe if injected intra-arterially</a:t>
            </a:r>
          </a:p>
          <a:p>
            <a:pPr>
              <a:lnSpc>
                <a:spcPct val="80000"/>
              </a:lnSpc>
              <a:defRPr/>
            </a:pPr>
            <a:r>
              <a:rPr lang="en-GB" altLang="en-US" sz="2000" dirty="0"/>
              <a:t>None toxic to other organs</a:t>
            </a:r>
          </a:p>
          <a:p>
            <a:pPr>
              <a:lnSpc>
                <a:spcPct val="80000"/>
              </a:lnSpc>
              <a:defRPr/>
            </a:pPr>
            <a:r>
              <a:rPr lang="en-GB" altLang="en-US" sz="2000" dirty="0"/>
              <a:t>No histamine release</a:t>
            </a:r>
          </a:p>
          <a:p>
            <a:pPr>
              <a:lnSpc>
                <a:spcPct val="80000"/>
              </a:lnSpc>
              <a:defRPr/>
            </a:pPr>
            <a:r>
              <a:rPr lang="en-GB" altLang="en-US" sz="2000" dirty="0"/>
              <a:t>No allergic reaction</a:t>
            </a:r>
          </a:p>
          <a:p>
            <a:pPr marL="0" indent="0">
              <a:lnSpc>
                <a:spcPct val="80000"/>
              </a:lnSpc>
              <a:buFont typeface="Monotype Sorts" pitchFamily="2" charset="2"/>
              <a:buNone/>
              <a:defRPr/>
            </a:pPr>
            <a:endParaRPr lang="en-US" altLang="en-US" sz="2000" dirty="0"/>
          </a:p>
        </p:txBody>
      </p:sp>
      <p:sp>
        <p:nvSpPr>
          <p:cNvPr id="6" name="TextBox 5"/>
          <p:cNvSpPr txBox="1"/>
          <p:nvPr/>
        </p:nvSpPr>
        <p:spPr>
          <a:xfrm>
            <a:off x="6045843" y="800797"/>
            <a:ext cx="6157731" cy="3293209"/>
          </a:xfrm>
          <a:prstGeom prst="rect">
            <a:avLst/>
          </a:prstGeom>
          <a:noFill/>
        </p:spPr>
        <p:txBody>
          <a:bodyPr wrap="square" rtlCol="0">
            <a:spAutoFit/>
          </a:bodyPr>
          <a:lstStyle/>
          <a:p>
            <a:r>
              <a:rPr lang="en-US" sz="2000" b="1" dirty="0">
                <a:solidFill>
                  <a:srgbClr val="C00000"/>
                </a:solidFill>
                <a:latin typeface="Arial Black" panose="020B0A04020102020204" pitchFamily="34" charset="0"/>
              </a:rPr>
              <a:t>2-Side </a:t>
            </a:r>
            <a:r>
              <a:rPr lang="en-US" sz="2000" b="1" dirty="0" err="1">
                <a:solidFill>
                  <a:srgbClr val="C00000"/>
                </a:solidFill>
                <a:latin typeface="Arial Black" panose="020B0A04020102020204" pitchFamily="34" charset="0"/>
              </a:rPr>
              <a:t>efectts</a:t>
            </a:r>
            <a:r>
              <a:rPr lang="en-US" sz="2000" b="1" dirty="0">
                <a:solidFill>
                  <a:srgbClr val="C00000"/>
                </a:solidFill>
                <a:latin typeface="Arial Black" panose="020B0A04020102020204" pitchFamily="34" charset="0"/>
              </a:rPr>
              <a:t> of Morphine</a:t>
            </a:r>
          </a:p>
          <a:p>
            <a:pPr marL="285750" indent="-285750">
              <a:buFont typeface="Arial" panose="020B0604020202020204" pitchFamily="34" charset="0"/>
              <a:buChar char="•"/>
            </a:pPr>
            <a:r>
              <a:rPr lang="en-US" sz="2000" b="1" dirty="0" err="1"/>
              <a:t>M</a:t>
            </a:r>
            <a:r>
              <a:rPr lang="en-US" sz="2000" dirty="0" err="1"/>
              <a:t>iosis</a:t>
            </a:r>
            <a:endParaRPr lang="en-US" sz="2000" dirty="0"/>
          </a:p>
          <a:p>
            <a:pPr marL="285750" indent="-285750">
              <a:buFont typeface="Arial" panose="020B0604020202020204" pitchFamily="34" charset="0"/>
              <a:buChar char="•"/>
            </a:pPr>
            <a:r>
              <a:rPr lang="en-US" sz="2000" b="1" dirty="0"/>
              <a:t>O</a:t>
            </a:r>
            <a:r>
              <a:rPr lang="en-US" sz="2000" dirty="0"/>
              <a:t>rthostatic </a:t>
            </a:r>
            <a:r>
              <a:rPr lang="en-US" sz="2000" dirty="0" err="1"/>
              <a:t>hypotention</a:t>
            </a:r>
            <a:endParaRPr lang="en-US" sz="2000" dirty="0"/>
          </a:p>
          <a:p>
            <a:pPr marL="285750" indent="-285750">
              <a:buFont typeface="Arial" panose="020B0604020202020204" pitchFamily="34" charset="0"/>
              <a:buChar char="•"/>
            </a:pPr>
            <a:r>
              <a:rPr lang="en-US" sz="2000" b="1" dirty="0"/>
              <a:t>R</a:t>
            </a:r>
            <a:r>
              <a:rPr lang="en-US" sz="2000" dirty="0"/>
              <a:t>espiratory </a:t>
            </a:r>
            <a:r>
              <a:rPr lang="en-US" sz="2000" dirty="0" err="1"/>
              <a:t>debression</a:t>
            </a:r>
            <a:endParaRPr lang="en-US" sz="2000" dirty="0"/>
          </a:p>
          <a:p>
            <a:pPr marL="285750" indent="-285750">
              <a:buFont typeface="Arial" panose="020B0604020202020204" pitchFamily="34" charset="0"/>
              <a:buChar char="•"/>
            </a:pPr>
            <a:r>
              <a:rPr lang="en-US" sz="2000" b="1" dirty="0"/>
              <a:t>P</a:t>
            </a:r>
            <a:r>
              <a:rPr lang="en-US" sz="2000" dirty="0"/>
              <a:t>hysical </a:t>
            </a:r>
            <a:r>
              <a:rPr lang="en-US" sz="2000" dirty="0" err="1"/>
              <a:t>debendency</a:t>
            </a:r>
            <a:endParaRPr lang="en-US" sz="2000" dirty="0"/>
          </a:p>
          <a:p>
            <a:pPr marL="285750" indent="-285750">
              <a:buFont typeface="Arial" panose="020B0604020202020204" pitchFamily="34" charset="0"/>
              <a:buChar char="•"/>
            </a:pPr>
            <a:r>
              <a:rPr lang="en-US" sz="2000" b="1" dirty="0"/>
              <a:t>H</a:t>
            </a:r>
            <a:r>
              <a:rPr lang="en-US" sz="2000" dirty="0"/>
              <a:t>istamine release</a:t>
            </a:r>
          </a:p>
          <a:p>
            <a:pPr marL="285750" indent="-285750">
              <a:buFont typeface="Arial" panose="020B0604020202020204" pitchFamily="34" charset="0"/>
              <a:buChar char="•"/>
            </a:pPr>
            <a:r>
              <a:rPr lang="en-US" sz="2000" b="1" dirty="0" err="1"/>
              <a:t>I</a:t>
            </a:r>
            <a:r>
              <a:rPr lang="en-US" sz="2000" dirty="0" err="1"/>
              <a:t>ncreasd</a:t>
            </a:r>
            <a:r>
              <a:rPr lang="en-US" sz="2000" dirty="0"/>
              <a:t> ICP</a:t>
            </a:r>
          </a:p>
          <a:p>
            <a:pPr marL="285750" indent="-285750">
              <a:buFont typeface="Arial" panose="020B0604020202020204" pitchFamily="34" charset="0"/>
              <a:buChar char="•"/>
            </a:pPr>
            <a:r>
              <a:rPr lang="en-US" sz="2000" b="1" dirty="0"/>
              <a:t>N</a:t>
            </a:r>
            <a:r>
              <a:rPr lang="en-US" sz="2000" dirty="0"/>
              <a:t>ausea</a:t>
            </a:r>
          </a:p>
          <a:p>
            <a:pPr marL="285750" indent="-285750">
              <a:buFont typeface="Arial" panose="020B0604020202020204" pitchFamily="34" charset="0"/>
              <a:buChar char="•"/>
            </a:pPr>
            <a:r>
              <a:rPr lang="en-US" sz="2000" b="1" dirty="0"/>
              <a:t>E</a:t>
            </a:r>
            <a:r>
              <a:rPr lang="en-US" sz="2000" dirty="0"/>
              <a:t>uphoria</a:t>
            </a:r>
          </a:p>
          <a:p>
            <a:pPr marL="285750" indent="-285750">
              <a:buFont typeface="Arial" panose="020B0604020202020204" pitchFamily="34" charset="0"/>
              <a:buChar char="•"/>
            </a:pPr>
            <a:r>
              <a:rPr lang="en-US" sz="2000" dirty="0"/>
              <a:t>Sedation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4800" b="1"/>
              <a:t>Nabed group 2</a:t>
            </a:r>
          </a:p>
        </p:txBody>
      </p:sp>
      <p:sp>
        <p:nvSpPr>
          <p:cNvPr id="5" name="Subtitle 4"/>
          <p:cNvSpPr>
            <a:spLocks noGrp="1"/>
          </p:cNvSpPr>
          <p:nvPr>
            <p:ph type="subTitle" idx="1"/>
          </p:nvPr>
        </p:nvSpPr>
        <p:spPr/>
        <p:txBody>
          <a:bodyPr/>
          <a:lstStyle/>
          <a:p>
            <a:r>
              <a:rPr lang="en-US" sz="2400" b="1" u="sng"/>
              <a:t>Done by:</a:t>
            </a:r>
            <a:r>
              <a:rPr lang="en-US" sz="2400" b="1"/>
              <a:t> Tamara almahadeen &amp; Hamzah Alsarayrh</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293714" y="401054"/>
            <a:ext cx="10696280" cy="4893647"/>
          </a:xfrm>
          <a:prstGeom prst="rect">
            <a:avLst/>
          </a:prstGeom>
          <a:noFill/>
        </p:spPr>
        <p:txBody>
          <a:bodyPr wrap="square" rtlCol="0">
            <a:spAutoFit/>
          </a:bodyPr>
          <a:lstStyle/>
          <a:p>
            <a:r>
              <a:rPr lang="en-US" dirty="0">
                <a:solidFill>
                  <a:srgbClr val="C00000"/>
                </a:solidFill>
                <a:latin typeface="Arial Black" panose="020B0A04020102020204" pitchFamily="34" charset="0"/>
              </a:rPr>
              <a:t>3- Signs of Cardiac arrest:</a:t>
            </a:r>
          </a:p>
          <a:p>
            <a:pPr>
              <a:defRPr/>
            </a:pPr>
            <a:r>
              <a:rPr lang="en-GB" sz="2000" dirty="0"/>
              <a:t>1.  Unconsciousness in several seconds</a:t>
            </a:r>
            <a:endParaRPr lang="cs-CZ" sz="2000" dirty="0"/>
          </a:p>
          <a:p>
            <a:pPr>
              <a:defRPr/>
            </a:pPr>
            <a:r>
              <a:rPr lang="en-GB" sz="2000" dirty="0"/>
              <a:t>2.   Respiratory arrest ( </a:t>
            </a:r>
            <a:r>
              <a:rPr lang="en-GB" sz="2000" dirty="0" err="1"/>
              <a:t>apnea</a:t>
            </a:r>
            <a:r>
              <a:rPr lang="en-GB" sz="2000" dirty="0"/>
              <a:t>) </a:t>
            </a:r>
            <a:r>
              <a:rPr lang="cs-CZ" sz="2000" dirty="0"/>
              <a:t>or</a:t>
            </a:r>
            <a:r>
              <a:rPr lang="en-GB" sz="2000" dirty="0"/>
              <a:t> the last gasps </a:t>
            </a:r>
            <a:r>
              <a:rPr lang="cs-CZ" sz="2000" dirty="0"/>
              <a:t>(</a:t>
            </a:r>
            <a:r>
              <a:rPr lang="en-GB" sz="2000" dirty="0"/>
              <a:t>1-3 minutes after cardiac arrest</a:t>
            </a:r>
            <a:r>
              <a:rPr lang="cs-CZ" sz="2000" dirty="0"/>
              <a:t>)</a:t>
            </a:r>
          </a:p>
          <a:p>
            <a:pPr>
              <a:defRPr/>
            </a:pPr>
            <a:r>
              <a:rPr lang="en-GB" sz="2000" dirty="0"/>
              <a:t>3.   Pulse-less on large ( major) arteries </a:t>
            </a:r>
            <a:r>
              <a:rPr lang="cs-CZ" sz="2000" dirty="0"/>
              <a:t>      			</a:t>
            </a:r>
            <a:endParaRPr lang="en-US" sz="2000" dirty="0"/>
          </a:p>
          <a:p>
            <a:pPr>
              <a:defRPr/>
            </a:pPr>
            <a:r>
              <a:rPr lang="en-GB" sz="2000" dirty="0"/>
              <a:t>4.   Changed general appearance(colour changes</a:t>
            </a:r>
            <a:r>
              <a:rPr lang="cs-CZ" sz="2000" dirty="0"/>
              <a:t>, face changes…)</a:t>
            </a:r>
            <a:r>
              <a:rPr lang="en-GB" sz="2000" dirty="0"/>
              <a:t> </a:t>
            </a:r>
            <a:endParaRPr lang="cs-CZ" sz="2000" dirty="0"/>
          </a:p>
          <a:p>
            <a:pPr>
              <a:defRPr/>
            </a:pPr>
            <a:r>
              <a:rPr lang="cs-CZ" sz="2000" dirty="0"/>
              <a:t>5.   Pupils dilation (mydriasis) – not reliable</a:t>
            </a:r>
          </a:p>
          <a:p>
            <a:endParaRPr lang="en-US" b="1" dirty="0"/>
          </a:p>
          <a:p>
            <a:endParaRPr lang="ar-JO" b="1" dirty="0"/>
          </a:p>
          <a:p>
            <a:r>
              <a:rPr lang="en-US" dirty="0">
                <a:solidFill>
                  <a:srgbClr val="C00000"/>
                </a:solidFill>
                <a:latin typeface="Arial Black" panose="020B0A04020102020204" pitchFamily="34" charset="0"/>
              </a:rPr>
              <a:t> 4- Symptoms of complete airway obstruction:</a:t>
            </a:r>
          </a:p>
          <a:p>
            <a:r>
              <a:rPr lang="en-US" sz="2000" dirty="0">
                <a:cs typeface="Arial" panose="020B0604020202020204" pitchFamily="34" charset="0"/>
              </a:rPr>
              <a:t>1.Lack of any air movement perceived by feeling with the hand over the mouth or  placing the ear over the mouth </a:t>
            </a:r>
          </a:p>
          <a:p>
            <a:r>
              <a:rPr lang="en-US" sz="2000" dirty="0">
                <a:cs typeface="Arial" panose="020B0604020202020204" pitchFamily="34" charset="0"/>
              </a:rPr>
              <a:t>2.Lack of breath sounds with stethoscope </a:t>
            </a:r>
          </a:p>
          <a:p>
            <a:r>
              <a:rPr lang="en-US" sz="2000" dirty="0">
                <a:cs typeface="Arial" panose="020B0604020202020204" pitchFamily="34" charset="0"/>
              </a:rPr>
              <a:t>3. violent coughing .</a:t>
            </a:r>
          </a:p>
          <a:p>
            <a:r>
              <a:rPr lang="en-US" sz="2000" dirty="0">
                <a:cs typeface="Arial" panose="020B0604020202020204" pitchFamily="34" charset="0"/>
              </a:rPr>
              <a:t>4.Retraction of the sternum and rib cage.</a:t>
            </a:r>
          </a:p>
          <a:p>
            <a:r>
              <a:rPr lang="en-US" sz="2000" dirty="0">
                <a:cs typeface="Arial" panose="020B0604020202020204" pitchFamily="34" charset="0"/>
              </a:rPr>
              <a:t>5.Hypoxemia</a:t>
            </a:r>
          </a:p>
          <a:p>
            <a:r>
              <a:rPr lang="en-US" sz="2000" dirty="0">
                <a:cs typeface="Arial" panose="020B0604020202020204" pitchFamily="34" charset="0"/>
              </a:rPr>
              <a:t>6.Hypercapnia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5" name="TextBox 4"/>
          <p:cNvSpPr txBox="1"/>
          <p:nvPr/>
        </p:nvSpPr>
        <p:spPr>
          <a:xfrm>
            <a:off x="385228" y="264039"/>
            <a:ext cx="10168953" cy="6186309"/>
          </a:xfrm>
          <a:prstGeom prst="rect">
            <a:avLst/>
          </a:prstGeom>
          <a:noFill/>
        </p:spPr>
        <p:txBody>
          <a:bodyPr wrap="square" rtlCol="0">
            <a:spAutoFit/>
          </a:bodyPr>
          <a:lstStyle/>
          <a:p>
            <a:r>
              <a:rPr lang="en-US" sz="2000" dirty="0">
                <a:solidFill>
                  <a:srgbClr val="C00000"/>
                </a:solidFill>
                <a:latin typeface="Arial Black" panose="020B0A04020102020204" pitchFamily="34" charset="0"/>
              </a:rPr>
              <a:t>5- Types of Hypoxia:</a:t>
            </a:r>
          </a:p>
          <a:p>
            <a:r>
              <a:rPr lang="en-US" sz="2000" dirty="0"/>
              <a:t>1- Hypoxic Hypoxia.</a:t>
            </a:r>
            <a:br>
              <a:rPr lang="en-US" sz="2000" dirty="0"/>
            </a:br>
            <a:r>
              <a:rPr lang="en-US" sz="2000" dirty="0"/>
              <a:t>2- Anemic Hypoxia.</a:t>
            </a:r>
            <a:br>
              <a:rPr lang="en-US" sz="2000" dirty="0"/>
            </a:br>
            <a:r>
              <a:rPr lang="en-US" sz="2000" dirty="0"/>
              <a:t>3- Circulatory Hypoxia.</a:t>
            </a:r>
            <a:br>
              <a:rPr lang="en-US" sz="2000" dirty="0"/>
            </a:br>
            <a:r>
              <a:rPr lang="en-US" sz="2000" dirty="0"/>
              <a:t>4- </a:t>
            </a:r>
            <a:r>
              <a:rPr lang="en-US" sz="2000" dirty="0" err="1"/>
              <a:t>Histotoxic</a:t>
            </a:r>
            <a:r>
              <a:rPr lang="en-US" sz="2000" dirty="0"/>
              <a:t> Hypoxia.</a:t>
            </a:r>
            <a:br>
              <a:rPr lang="en-US" sz="2000" dirty="0"/>
            </a:br>
            <a:r>
              <a:rPr lang="en-US" sz="2000" dirty="0"/>
              <a:t>5- Demand Hypoxia </a:t>
            </a:r>
            <a:r>
              <a:rPr lang="en-US" sz="2000" b="1" dirty="0"/>
              <a:t>  </a:t>
            </a:r>
          </a:p>
          <a:p>
            <a:endParaRPr lang="ar-JO" dirty="0"/>
          </a:p>
          <a:p>
            <a:r>
              <a:rPr lang="en-US" sz="2000" dirty="0">
                <a:solidFill>
                  <a:srgbClr val="C00000"/>
                </a:solidFill>
                <a:latin typeface="Arial Black" panose="020B0A04020102020204" pitchFamily="34" charset="0"/>
              </a:rPr>
              <a:t>6- Contraindications of Lactated ringers: </a:t>
            </a:r>
          </a:p>
          <a:p>
            <a:pPr lvl="0"/>
            <a:r>
              <a:rPr lang="en-US" sz="2000" dirty="0"/>
              <a:t>1-Poor liver function.  (affect lactate metabolism  → Lactic acidosis )</a:t>
            </a:r>
          </a:p>
          <a:p>
            <a:pPr lvl="0"/>
            <a:r>
              <a:rPr lang="en-US" sz="2000" dirty="0"/>
              <a:t>2-Hyperalkalosis</a:t>
            </a:r>
          </a:p>
          <a:p>
            <a:pPr lvl="0"/>
            <a:r>
              <a:rPr lang="en-US" sz="2000" dirty="0"/>
              <a:t>3-Citrated blood transfusions (Clumping of red cells if it is  co-administered with blood products)</a:t>
            </a:r>
          </a:p>
          <a:p>
            <a:pPr lvl="0"/>
            <a:endParaRPr lang="ar-JO" sz="2000" dirty="0"/>
          </a:p>
          <a:p>
            <a:r>
              <a:rPr lang="en-US" sz="2000" dirty="0">
                <a:solidFill>
                  <a:srgbClr val="C00000"/>
                </a:solidFill>
                <a:latin typeface="Arial Black" panose="020B0A04020102020204" pitchFamily="34" charset="0"/>
              </a:rPr>
              <a:t>7- Disadvantages of Humidifiers</a:t>
            </a:r>
          </a:p>
          <a:p>
            <a:pPr lvl="0"/>
            <a:r>
              <a:rPr lang="en-US" sz="2000" dirty="0"/>
              <a:t>1-Disconnection</a:t>
            </a:r>
          </a:p>
          <a:p>
            <a:pPr lvl="0"/>
            <a:r>
              <a:rPr lang="en-US" sz="2000" dirty="0"/>
              <a:t>2-Overheating</a:t>
            </a:r>
          </a:p>
          <a:p>
            <a:pPr lvl="0"/>
            <a:r>
              <a:rPr lang="en-US" sz="2000" dirty="0"/>
              <a:t>3-Overhydration</a:t>
            </a:r>
          </a:p>
          <a:p>
            <a:pPr lvl="0"/>
            <a:r>
              <a:rPr lang="en-US" sz="2000" dirty="0"/>
              <a:t>4-Infection</a:t>
            </a:r>
          </a:p>
          <a:p>
            <a:pPr lvl="0"/>
            <a:r>
              <a:rPr lang="en-US" sz="2000" dirty="0"/>
              <a:t>5-Interference with other device</a:t>
            </a:r>
          </a:p>
          <a:p>
            <a:pPr lvl="0"/>
            <a:r>
              <a:rPr lang="en-US" sz="2000" dirty="0"/>
              <a:t>6-Circuit resistance</a:t>
            </a:r>
          </a:p>
          <a:p>
            <a:endParaRPr lang="en-US" dirty="0">
              <a:latin typeface="Arial Black" panose="020B0A040201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772" y="233493"/>
            <a:ext cx="10515600" cy="4351338"/>
          </a:xfrm>
        </p:spPr>
        <p:txBody>
          <a:bodyPr/>
          <a:lstStyle/>
          <a:p>
            <a:r>
              <a:rPr lang="en-US" sz="2400" dirty="0">
                <a:latin typeface="Arial Black" panose="020B0A04020102020204" pitchFamily="34" charset="0"/>
              </a:rPr>
              <a:t>ECG :</a:t>
            </a:r>
          </a:p>
          <a:p>
            <a:pPr marL="0" indent="0">
              <a:buNone/>
            </a:pPr>
            <a:endParaRPr lang="en-US" dirty="0"/>
          </a:p>
        </p:txBody>
      </p:sp>
      <p:pic>
        <p:nvPicPr>
          <p:cNvPr id="4" name="Picture 3"/>
          <p:cNvPicPr>
            <a:picLocks noChangeAspect="1"/>
          </p:cNvPicPr>
          <p:nvPr/>
        </p:nvPicPr>
        <p:blipFill>
          <a:blip r:embed="rId2"/>
          <a:stretch>
            <a:fillRect/>
          </a:stretch>
        </p:blipFill>
        <p:spPr>
          <a:xfrm>
            <a:off x="1030147" y="770583"/>
            <a:ext cx="5694744" cy="2993395"/>
          </a:xfrm>
          <a:prstGeom prst="rect">
            <a:avLst/>
          </a:prstGeom>
        </p:spPr>
      </p:pic>
      <p:sp>
        <p:nvSpPr>
          <p:cNvPr id="5" name="TextBox 4"/>
          <p:cNvSpPr txBox="1"/>
          <p:nvPr/>
        </p:nvSpPr>
        <p:spPr>
          <a:xfrm>
            <a:off x="7904188" y="1640959"/>
            <a:ext cx="3393732" cy="461665"/>
          </a:xfrm>
          <a:prstGeom prst="rect">
            <a:avLst/>
          </a:prstGeom>
          <a:noFill/>
        </p:spPr>
        <p:txBody>
          <a:bodyPr wrap="square" rtlCol="0">
            <a:spAutoFit/>
          </a:bodyPr>
          <a:lstStyle/>
          <a:p>
            <a:r>
              <a:rPr lang="en-US" sz="2400" b="1" dirty="0">
                <a:solidFill>
                  <a:srgbClr val="C00000"/>
                </a:solidFill>
                <a:latin typeface="Arial Black" panose="020B0A04020102020204" pitchFamily="34" charset="0"/>
              </a:rPr>
              <a:t>Atrial fibrillation </a:t>
            </a:r>
          </a:p>
        </p:txBody>
      </p:sp>
      <p:pic>
        <p:nvPicPr>
          <p:cNvPr id="6" name="Picture 5"/>
          <p:cNvPicPr>
            <a:picLocks noChangeAspect="1"/>
          </p:cNvPicPr>
          <p:nvPr/>
        </p:nvPicPr>
        <p:blipFill>
          <a:blip r:embed="rId3"/>
          <a:stretch>
            <a:fillRect/>
          </a:stretch>
        </p:blipFill>
        <p:spPr>
          <a:xfrm>
            <a:off x="786565" y="3812923"/>
            <a:ext cx="6340390" cy="2889754"/>
          </a:xfrm>
          <a:prstGeom prst="rect">
            <a:avLst/>
          </a:prstGeom>
        </p:spPr>
      </p:pic>
      <p:sp>
        <p:nvSpPr>
          <p:cNvPr id="7" name="TextBox 6"/>
          <p:cNvSpPr txBox="1"/>
          <p:nvPr/>
        </p:nvSpPr>
        <p:spPr>
          <a:xfrm>
            <a:off x="7540668" y="4803679"/>
            <a:ext cx="4336371" cy="461665"/>
          </a:xfrm>
          <a:prstGeom prst="rect">
            <a:avLst/>
          </a:prstGeom>
          <a:noFill/>
        </p:spPr>
        <p:txBody>
          <a:bodyPr wrap="square" rtlCol="0">
            <a:spAutoFit/>
          </a:bodyPr>
          <a:lstStyle/>
          <a:p>
            <a:r>
              <a:rPr lang="en-US" sz="2400" b="1" dirty="0">
                <a:solidFill>
                  <a:srgbClr val="C00000"/>
                </a:solidFill>
                <a:latin typeface="Arial Black" panose="020B0A04020102020204" pitchFamily="34" charset="0"/>
              </a:rPr>
              <a:t>Normal</a:t>
            </a:r>
            <a:r>
              <a:rPr lang="en-US" dirty="0">
                <a:solidFill>
                  <a:srgbClr val="C00000"/>
                </a:solidFill>
                <a:latin typeface="Arial Black" panose="020B0A04020102020204" pitchFamily="34" charset="0"/>
              </a:rPr>
              <a:t> </a:t>
            </a:r>
            <a:r>
              <a:rPr lang="en-US" sz="2400" b="1" dirty="0">
                <a:solidFill>
                  <a:srgbClr val="C00000"/>
                </a:solidFill>
                <a:latin typeface="Arial Black" panose="020B0A04020102020204" pitchFamily="34" charset="0"/>
              </a:rPr>
              <a:t>Sinus Rhythm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Content Placeholder 4"/>
          <p:cNvSpPr>
            <a:spLocks noGrp="1"/>
          </p:cNvSpPr>
          <p:nvPr>
            <p:ph idx="1"/>
          </p:nvPr>
        </p:nvSpPr>
        <p:spPr>
          <a:xfrm>
            <a:off x="664580" y="1918223"/>
            <a:ext cx="10515600" cy="1033322"/>
          </a:xfrm>
        </p:spPr>
        <p:txBody>
          <a:bodyPr>
            <a:normAutofit/>
          </a:bodyPr>
          <a:lstStyle/>
          <a:p>
            <a:pPr marL="0" indent="0" algn="ctr">
              <a:buNone/>
            </a:pPr>
            <a:r>
              <a:rPr lang="en-US" sz="5400" dirty="0">
                <a:latin typeface="Cooper Black" panose="0208090404030B020404" pitchFamily="18" charset="0"/>
              </a:rPr>
              <a:t>Oral Exam</a:t>
            </a:r>
          </a:p>
        </p:txBody>
      </p:sp>
      <p:sp>
        <p:nvSpPr>
          <p:cNvPr id="5" name="عنصر نائب للمحتوى 2"/>
          <p:cNvSpPr txBox="1"/>
          <p:nvPr/>
        </p:nvSpPr>
        <p:spPr>
          <a:xfrm>
            <a:off x="1981200" y="4305425"/>
            <a:ext cx="8229600" cy="2481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JO" sz="4800" dirty="0">
                <a:latin typeface="Arabic Typesetting" panose="03020402040406030203" pitchFamily="66" charset="-78"/>
                <a:cs typeface="Arabic Typesetting" panose="03020402040406030203" pitchFamily="66" charset="-78"/>
              </a:rPr>
              <a:t>مدته 5 دقائق بتدخل عالدكتور بتختار ورقة فيها 3 أسئلة</a:t>
            </a:r>
            <a:endParaRPr lang="en-US" sz="4800" dirty="0">
              <a:latin typeface="Arabic Typesetting" panose="03020402040406030203" pitchFamily="66" charset="-78"/>
              <a:cs typeface="Arabic Typesetting" panose="03020402040406030203" pitchFamily="66"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913" y="48910"/>
            <a:ext cx="11538996" cy="6809090"/>
          </a:xfrm>
        </p:spPr>
        <p:txBody>
          <a:bodyPr>
            <a:normAutofit lnSpcReduction="10000"/>
          </a:bodyPr>
          <a:lstStyle/>
          <a:p>
            <a:pPr marL="0" indent="0">
              <a:buNone/>
            </a:pPr>
            <a:r>
              <a:rPr lang="en-US" dirty="0"/>
              <a:t>1-</a:t>
            </a:r>
            <a:r>
              <a:rPr lang="en-US" sz="2000" dirty="0">
                <a:latin typeface="Arial Black" panose="020B0A04020102020204" pitchFamily="34" charset="0"/>
              </a:rPr>
              <a:t>A- </a:t>
            </a:r>
            <a:r>
              <a:rPr lang="en-US" sz="2000" dirty="0">
                <a:solidFill>
                  <a:srgbClr val="C00000"/>
                </a:solidFill>
                <a:latin typeface="Arial Black" panose="020B0A04020102020204" pitchFamily="34" charset="0"/>
              </a:rPr>
              <a:t>Factors</a:t>
            </a:r>
            <a:r>
              <a:rPr lang="x-none" sz="2000" dirty="0">
                <a:solidFill>
                  <a:srgbClr val="C00000"/>
                </a:solidFill>
                <a:latin typeface="Arial Black" panose="020B0A04020102020204" pitchFamily="34" charset="0"/>
              </a:rPr>
              <a:t> don’t affect MAC:</a:t>
            </a:r>
          </a:p>
          <a:p>
            <a:pPr marL="0" indent="0">
              <a:buNone/>
            </a:pPr>
            <a:r>
              <a:rPr lang="it-IT" sz="2000" dirty="0"/>
              <a:t>S</a:t>
            </a:r>
            <a:r>
              <a:rPr lang="x-none" sz="2000" dirty="0"/>
              <a:t>ex</a:t>
            </a:r>
            <a:r>
              <a:rPr lang="en-US" sz="2000" dirty="0"/>
              <a:t>,</a:t>
            </a:r>
            <a:r>
              <a:rPr lang="x-none" sz="2000" dirty="0"/>
              <a:t>Duration of anesthesia,Hypo and Hyperthyroidism</a:t>
            </a:r>
            <a:endParaRPr lang="en-US" sz="2000" dirty="0"/>
          </a:p>
          <a:p>
            <a:pPr marL="0" indent="0">
              <a:buNone/>
            </a:pPr>
            <a:endParaRPr lang="x-none" sz="2000" dirty="0"/>
          </a:p>
          <a:p>
            <a:pPr marL="0" indent="0">
              <a:buNone/>
            </a:pPr>
            <a:r>
              <a:rPr lang="it-IT" sz="2000" b="1" dirty="0">
                <a:latin typeface="Arial Black" panose="020B0A04020102020204" pitchFamily="34" charset="0"/>
              </a:rPr>
              <a:t>B-</a:t>
            </a:r>
          </a:p>
          <a:p>
            <a:r>
              <a:rPr lang="it-IT" sz="2000" u="sng" dirty="0">
                <a:solidFill>
                  <a:srgbClr val="C00000"/>
                </a:solidFill>
                <a:latin typeface="Arial Black" panose="020B0A04020102020204" pitchFamily="34" charset="0"/>
              </a:rPr>
              <a:t>A</a:t>
            </a:r>
            <a:r>
              <a:rPr lang="x-none" sz="2000" u="sng" dirty="0">
                <a:solidFill>
                  <a:srgbClr val="C00000"/>
                </a:solidFill>
                <a:latin typeface="Arial Black" panose="020B0A04020102020204" pitchFamily="34" charset="0"/>
              </a:rPr>
              <a:t>dvantages of using opioids with spinal and epidural anesthesia:</a:t>
            </a:r>
          </a:p>
          <a:p>
            <a:pPr marL="0" indent="0">
              <a:buNone/>
            </a:pPr>
            <a:r>
              <a:rPr lang="en-US" sz="2000" dirty="0"/>
              <a:t>- Exert  Direct Analgesic effect</a:t>
            </a:r>
          </a:p>
          <a:p>
            <a:pPr marL="0" indent="0">
              <a:buNone/>
            </a:pPr>
            <a:r>
              <a:rPr lang="x-none" sz="2000" i="1" dirty="0"/>
              <a:t>-</a:t>
            </a:r>
            <a:r>
              <a:rPr lang="it-IT" sz="2000" dirty="0"/>
              <a:t>P</a:t>
            </a:r>
            <a:r>
              <a:rPr lang="x-none" sz="2000" dirty="0"/>
              <a:t>rolong the duration of sensory and motor blockade,and increase mean spread of blockade</a:t>
            </a:r>
            <a:endParaRPr lang="en-US" sz="2000" dirty="0"/>
          </a:p>
          <a:p>
            <a:pPr marL="0" indent="0">
              <a:buNone/>
            </a:pPr>
            <a:r>
              <a:rPr lang="en-US" sz="2000" dirty="0"/>
              <a:t>- Allow for reduction in the required dose of local </a:t>
            </a:r>
            <a:r>
              <a:rPr lang="en-US" sz="2000" dirty="0" err="1"/>
              <a:t>anasthetic</a:t>
            </a:r>
            <a:r>
              <a:rPr lang="en-US" sz="2000" dirty="0"/>
              <a:t>.</a:t>
            </a:r>
            <a:endParaRPr lang="x-none" sz="2000" dirty="0"/>
          </a:p>
          <a:p>
            <a:r>
              <a:rPr lang="it-IT" sz="2000" dirty="0">
                <a:solidFill>
                  <a:srgbClr val="C00000"/>
                </a:solidFill>
                <a:latin typeface="Arial Black" panose="020B0A04020102020204" pitchFamily="34" charset="0"/>
              </a:rPr>
              <a:t>Disa</a:t>
            </a:r>
            <a:r>
              <a:rPr lang="x-none" sz="2000" dirty="0">
                <a:solidFill>
                  <a:srgbClr val="C00000"/>
                </a:solidFill>
                <a:latin typeface="Arial Black" panose="020B0A04020102020204" pitchFamily="34" charset="0"/>
              </a:rPr>
              <a:t>dvantages of using opioids with spinal and epidural anesthesia:</a:t>
            </a:r>
          </a:p>
          <a:p>
            <a:pPr>
              <a:buFontTx/>
              <a:buChar char="-"/>
            </a:pPr>
            <a:r>
              <a:rPr lang="it-IT" sz="2000" dirty="0"/>
              <a:t>C</a:t>
            </a:r>
            <a:r>
              <a:rPr lang="x-none" sz="2000" dirty="0"/>
              <a:t>an cause Respiratory Depression, Nausea and Vomiting,Pruritis,and Urinary retention</a:t>
            </a:r>
            <a:endParaRPr lang="en-US" sz="2000" dirty="0"/>
          </a:p>
          <a:p>
            <a:pPr>
              <a:buFontTx/>
              <a:buChar char="-"/>
            </a:pPr>
            <a:endParaRPr lang="x-none" sz="2000" dirty="0"/>
          </a:p>
          <a:p>
            <a:pPr marL="0" indent="0">
              <a:buNone/>
            </a:pPr>
            <a:r>
              <a:rPr lang="it-IT" sz="2000" b="1" dirty="0">
                <a:latin typeface="Arial Black" panose="020B0A04020102020204" pitchFamily="34" charset="0"/>
              </a:rPr>
              <a:t>C-</a:t>
            </a:r>
            <a:r>
              <a:rPr lang="it-IT" sz="2000" b="1" dirty="0">
                <a:solidFill>
                  <a:srgbClr val="C00000"/>
                </a:solidFill>
                <a:latin typeface="Arial Black" panose="020B0A04020102020204" pitchFamily="34" charset="0"/>
              </a:rPr>
              <a:t> ABGs values :</a:t>
            </a:r>
          </a:p>
          <a:p>
            <a:pPr marL="0" lvl="1" indent="0">
              <a:spcBef>
                <a:spcPts val="600"/>
              </a:spcBef>
              <a:buClr>
                <a:srgbClr val="0DB7C4"/>
              </a:buClr>
              <a:buSzPts val="2400"/>
              <a:buNone/>
            </a:pPr>
            <a:r>
              <a:rPr lang="en-US" sz="2200" dirty="0">
                <a:ea typeface="Source Sans Pro"/>
                <a:cs typeface="Source Sans Pro"/>
              </a:rPr>
              <a:t>1.PO2        80 – 100 mmHg</a:t>
            </a:r>
          </a:p>
          <a:p>
            <a:pPr marL="0" lvl="1" indent="0">
              <a:spcBef>
                <a:spcPts val="600"/>
              </a:spcBef>
              <a:buClr>
                <a:srgbClr val="0DB7C4"/>
              </a:buClr>
              <a:buSzPts val="2400"/>
              <a:buNone/>
            </a:pPr>
            <a:r>
              <a:rPr lang="en-US" sz="2200" dirty="0">
                <a:ea typeface="Source Sans Pro"/>
                <a:cs typeface="Source Sans Pro"/>
              </a:rPr>
              <a:t>2.PCO2      35 – 45 mmHg</a:t>
            </a:r>
          </a:p>
          <a:p>
            <a:pPr marL="0" lvl="1" indent="0">
              <a:spcBef>
                <a:spcPts val="600"/>
              </a:spcBef>
              <a:buClr>
                <a:srgbClr val="0DB7C4"/>
              </a:buClr>
              <a:buSzPts val="2400"/>
              <a:buNone/>
            </a:pPr>
            <a:r>
              <a:rPr lang="en-US" sz="2200" dirty="0">
                <a:ea typeface="Source Sans Pro"/>
                <a:cs typeface="Source Sans Pro"/>
              </a:rPr>
              <a:t>3.pH           7.35 – 7.45</a:t>
            </a:r>
          </a:p>
          <a:p>
            <a:pPr marL="0" lvl="1" indent="0">
              <a:spcBef>
                <a:spcPts val="600"/>
              </a:spcBef>
              <a:buClr>
                <a:srgbClr val="0DB7C4"/>
              </a:buClr>
              <a:buSzPts val="2400"/>
              <a:buNone/>
            </a:pPr>
            <a:r>
              <a:rPr lang="en-US" sz="2200" dirty="0">
                <a:ea typeface="Source Sans Pro"/>
                <a:cs typeface="Source Sans Pro"/>
              </a:rPr>
              <a:t>4.HCO3      22 – 26 </a:t>
            </a:r>
            <a:r>
              <a:rPr lang="en-US" sz="2200" dirty="0" err="1">
                <a:ea typeface="Source Sans Pro"/>
                <a:cs typeface="Source Sans Pro"/>
              </a:rPr>
              <a:t>mmol</a:t>
            </a:r>
            <a:r>
              <a:rPr lang="en-US" sz="2200" dirty="0">
                <a:ea typeface="Source Sans Pro"/>
                <a:cs typeface="Source Sans Pro"/>
              </a:rPr>
              <a:t>/L</a:t>
            </a:r>
          </a:p>
          <a:p>
            <a:pPr marL="0" lvl="1" indent="0">
              <a:spcBef>
                <a:spcPts val="600"/>
              </a:spcBef>
              <a:buClr>
                <a:srgbClr val="0DB7C4"/>
              </a:buClr>
              <a:buSzPts val="2400"/>
              <a:buNone/>
            </a:pPr>
            <a:r>
              <a:rPr lang="en-US" sz="2200" dirty="0">
                <a:ea typeface="Source Sans Pro"/>
                <a:cs typeface="Source Sans Pro"/>
              </a:rPr>
              <a:t>5.SaO2       &gt;95%</a:t>
            </a:r>
            <a:endParaRPr lang="x-none" sz="2200" dirty="0"/>
          </a:p>
          <a:p>
            <a:pPr marL="0" indent="0">
              <a:buNone/>
            </a:pPr>
            <a:endParaRPr lang="it-IT" sz="2000" b="1" dirty="0">
              <a:latin typeface="Arial Black" panose="020B0A04020102020204" pitchFamily="34" charset="0"/>
            </a:endParaRP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9290" y="37812"/>
            <a:ext cx="12191999" cy="6858000"/>
          </a:xfrm>
        </p:spPr>
        <p:txBody>
          <a:bodyPr>
            <a:noAutofit/>
          </a:bodyPr>
          <a:lstStyle/>
          <a:p>
            <a:pPr marL="0" indent="0">
              <a:buNone/>
            </a:pPr>
            <a:r>
              <a:rPr lang="en-US" sz="2000" dirty="0"/>
              <a:t>2-</a:t>
            </a:r>
            <a:r>
              <a:rPr lang="en-US" sz="2000" dirty="0">
                <a:latin typeface="Arial Black" panose="020B0A04020102020204" pitchFamily="34" charset="0"/>
              </a:rPr>
              <a:t>A- </a:t>
            </a:r>
            <a:r>
              <a:rPr lang="en-US" sz="2000" dirty="0">
                <a:solidFill>
                  <a:srgbClr val="C00000"/>
                </a:solidFill>
                <a:latin typeface="Arial Black" panose="020B0A04020102020204" pitchFamily="34" charset="0"/>
              </a:rPr>
              <a:t>Systemic toxicity of local anesthetic</a:t>
            </a:r>
            <a:endParaRPr lang="x-none" sz="2000" dirty="0">
              <a:solidFill>
                <a:srgbClr val="C00000"/>
              </a:solidFill>
              <a:latin typeface="Arial Black" panose="020B0A04020102020204" pitchFamily="34" charset="0"/>
            </a:endParaRPr>
          </a:p>
          <a:p>
            <a:r>
              <a:rPr lang="en-US" sz="2000" dirty="0"/>
              <a:t>CNS: early symptoms numbness , tongue </a:t>
            </a:r>
            <a:r>
              <a:rPr lang="en-US" sz="2000" dirty="0" err="1"/>
              <a:t>paresthesia</a:t>
            </a:r>
            <a:r>
              <a:rPr lang="en-US" sz="2000" dirty="0"/>
              <a:t> , dizziness, sensory </a:t>
            </a:r>
            <a:r>
              <a:rPr lang="en-US" sz="2000" dirty="0" err="1"/>
              <a:t>compliants</a:t>
            </a:r>
            <a:r>
              <a:rPr lang="en-US" sz="2000" dirty="0"/>
              <a:t> may include tinnitus and blurred vision ,excitatory signs may precede CNS depression , muscle twitching and seizures , respiratory arrest often follows </a:t>
            </a:r>
          </a:p>
          <a:p>
            <a:r>
              <a:rPr lang="en-US" sz="2000" dirty="0"/>
              <a:t>RESPIRATORY : apnea can result from phrenic and intercostal nerve paralysis or depression of the medullary respiratory center </a:t>
            </a:r>
          </a:p>
          <a:p>
            <a:r>
              <a:rPr lang="en-US" sz="2000" dirty="0"/>
              <a:t>CARDIOVASCULAR :the </a:t>
            </a:r>
            <a:r>
              <a:rPr lang="en-US" sz="2000" dirty="0" err="1"/>
              <a:t>cardiotoxic</a:t>
            </a:r>
            <a:r>
              <a:rPr lang="en-US" sz="2000" dirty="0"/>
              <a:t> reaction from accidentally intravascular injection of bupivacaine include hypotension , AV block , arrhythmias  </a:t>
            </a:r>
            <a:endParaRPr lang="x-none" sz="2000" dirty="0"/>
          </a:p>
          <a:p>
            <a:pPr marL="0" indent="0">
              <a:buNone/>
            </a:pPr>
            <a:r>
              <a:rPr lang="it-IT" sz="2000" b="1" dirty="0">
                <a:latin typeface="Arial Black" panose="020B0A04020102020204" pitchFamily="34" charset="0"/>
              </a:rPr>
              <a:t>B-</a:t>
            </a:r>
            <a:r>
              <a:rPr lang="en-US" sz="2000" dirty="0">
                <a:solidFill>
                  <a:srgbClr val="C00000"/>
                </a:solidFill>
                <a:latin typeface="Arial Black" panose="020B0A04020102020204" pitchFamily="34" charset="0"/>
              </a:rPr>
              <a:t>S</a:t>
            </a:r>
            <a:r>
              <a:rPr lang="x-none" sz="2000" dirty="0">
                <a:solidFill>
                  <a:srgbClr val="C00000"/>
                </a:solidFill>
                <a:latin typeface="Arial Black" panose="020B0A04020102020204" pitchFamily="34" charset="0"/>
              </a:rPr>
              <a:t>ign</a:t>
            </a:r>
            <a:r>
              <a:rPr lang="en-US" sz="2000" dirty="0">
                <a:solidFill>
                  <a:srgbClr val="C00000"/>
                </a:solidFill>
                <a:latin typeface="Arial Black" panose="020B0A04020102020204" pitchFamily="34" charset="0"/>
              </a:rPr>
              <a:t>s</a:t>
            </a:r>
            <a:r>
              <a:rPr lang="x-none" sz="2000" dirty="0">
                <a:solidFill>
                  <a:srgbClr val="C00000"/>
                </a:solidFill>
                <a:latin typeface="Arial Black" panose="020B0A04020102020204" pitchFamily="34" charset="0"/>
              </a:rPr>
              <a:t> of Malignant Hyperthermia:</a:t>
            </a:r>
          </a:p>
          <a:p>
            <a:pPr marL="0" indent="0">
              <a:buNone/>
            </a:pPr>
            <a:r>
              <a:rPr lang="x-none" sz="2000" b="1" dirty="0"/>
              <a:t>1.High body temperature                          5.Excessive sweating</a:t>
            </a:r>
          </a:p>
          <a:p>
            <a:pPr marL="0" indent="0">
              <a:buNone/>
            </a:pPr>
            <a:r>
              <a:rPr lang="it-IT" sz="2000" b="1" dirty="0"/>
              <a:t>2.S</a:t>
            </a:r>
            <a:r>
              <a:rPr lang="x-none" sz="2000" b="1" dirty="0"/>
              <a:t>evere muscle rigidity                             6.Irregular skin color</a:t>
            </a:r>
          </a:p>
          <a:p>
            <a:pPr marL="0" indent="0">
              <a:buNone/>
            </a:pPr>
            <a:r>
              <a:rPr lang="it-IT" sz="2000" b="1" dirty="0"/>
              <a:t>3.Tachycardia,arrhythmia                          7.Increased CO</a:t>
            </a:r>
            <a:r>
              <a:rPr lang="it-IT" sz="2000" b="1" baseline="-25000" dirty="0"/>
              <a:t>2</a:t>
            </a:r>
            <a:r>
              <a:rPr lang="it-IT" sz="2000" b="1" dirty="0"/>
              <a:t> production</a:t>
            </a:r>
            <a:endParaRPr lang="x-none" sz="2000" b="1" dirty="0"/>
          </a:p>
          <a:p>
            <a:pPr marL="0" indent="0">
              <a:buNone/>
            </a:pPr>
            <a:r>
              <a:rPr lang="x-none" sz="2000" b="1" dirty="0"/>
              <a:t>4.Metabolic acidosis                                    8.Increased </a:t>
            </a:r>
            <a:r>
              <a:rPr lang="it-IT" sz="2000" b="1" dirty="0"/>
              <a:t>O</a:t>
            </a:r>
            <a:r>
              <a:rPr lang="it-IT" sz="2000" b="1" baseline="-25000" dirty="0"/>
              <a:t>2 </a:t>
            </a:r>
            <a:r>
              <a:rPr lang="it-IT" sz="2000" b="1" dirty="0"/>
              <a:t>consumption</a:t>
            </a:r>
            <a:endParaRPr lang="x-none" sz="2000" b="1" dirty="0"/>
          </a:p>
          <a:p>
            <a:pPr marL="0" indent="0">
              <a:buNone/>
            </a:pPr>
            <a:r>
              <a:rPr lang="it-IT" sz="2000" b="1" dirty="0">
                <a:latin typeface="Arial Black" panose="020B0A04020102020204" pitchFamily="34" charset="0"/>
              </a:rPr>
              <a:t>C- </a:t>
            </a:r>
            <a:r>
              <a:rPr lang="it-IT" sz="2000" b="1" dirty="0">
                <a:solidFill>
                  <a:srgbClr val="C00000"/>
                </a:solidFill>
                <a:latin typeface="Arial Black" panose="020B0A04020102020204" pitchFamily="34" charset="0"/>
              </a:rPr>
              <a:t>Arterial line Contraindications:</a:t>
            </a:r>
          </a:p>
          <a:p>
            <a:pPr>
              <a:buFont typeface="Courier New" panose="02070309020205020404" pitchFamily="49" charset="0"/>
              <a:buChar char="o"/>
            </a:pPr>
            <a:r>
              <a:rPr lang="en-US" sz="2000" dirty="0"/>
              <a:t>Absolute: </a:t>
            </a:r>
            <a:br>
              <a:rPr lang="en-US" sz="2000" dirty="0"/>
            </a:br>
            <a:r>
              <a:rPr lang="en-US" sz="2000" dirty="0"/>
              <a:t>- Absent pulse.</a:t>
            </a:r>
            <a:br>
              <a:rPr lang="en-US" sz="2000" dirty="0"/>
            </a:br>
            <a:r>
              <a:rPr lang="en-US" sz="2000" dirty="0"/>
              <a:t>- </a:t>
            </a:r>
            <a:r>
              <a:rPr lang="en-US" sz="2000" dirty="0" err="1"/>
              <a:t>Thromboangitis</a:t>
            </a:r>
            <a:r>
              <a:rPr lang="en-US" sz="2000" dirty="0"/>
              <a:t> </a:t>
            </a:r>
            <a:r>
              <a:rPr lang="en-US" sz="2000" dirty="0" err="1"/>
              <a:t>obliterans</a:t>
            </a:r>
            <a:r>
              <a:rPr lang="en-US" sz="2000" dirty="0"/>
              <a:t>.</a:t>
            </a:r>
            <a:br>
              <a:rPr lang="en-US" sz="2000" dirty="0"/>
            </a:br>
            <a:r>
              <a:rPr lang="en-US" sz="2000" dirty="0"/>
              <a:t>- Full </a:t>
            </a:r>
            <a:r>
              <a:rPr lang="en-US" sz="2000" dirty="0" err="1"/>
              <a:t>thikness</a:t>
            </a:r>
            <a:r>
              <a:rPr lang="en-US" sz="2000" dirty="0"/>
              <a:t> burns over the </a:t>
            </a:r>
            <a:r>
              <a:rPr lang="en-US" sz="2000" dirty="0" err="1"/>
              <a:t>cannulation</a:t>
            </a:r>
            <a:r>
              <a:rPr lang="en-US" sz="2000" dirty="0"/>
              <a:t> site.</a:t>
            </a:r>
            <a:br>
              <a:rPr lang="en-US" sz="2000" dirty="0"/>
            </a:br>
            <a:r>
              <a:rPr lang="en-US" sz="2000" dirty="0"/>
              <a:t>- Raynaud syndrome.</a:t>
            </a:r>
          </a:p>
          <a:p>
            <a:pPr marL="0" indent="0">
              <a:buNone/>
            </a:pP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
        <p:nvSpPr>
          <p:cNvPr id="6" name="TextBox 5"/>
          <p:cNvSpPr txBox="1"/>
          <p:nvPr/>
        </p:nvSpPr>
        <p:spPr>
          <a:xfrm>
            <a:off x="5243332" y="4949785"/>
            <a:ext cx="2951544" cy="1908215"/>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t>Relative:</a:t>
            </a:r>
            <a:br>
              <a:rPr lang="en-US" sz="2000" dirty="0"/>
            </a:br>
            <a:r>
              <a:rPr lang="en-US" sz="2000" dirty="0"/>
              <a:t>- Hemorrhage.</a:t>
            </a:r>
            <a:br>
              <a:rPr lang="en-US" sz="2000" dirty="0"/>
            </a:br>
            <a:r>
              <a:rPr lang="en-US" sz="2000" dirty="0"/>
              <a:t>- </a:t>
            </a:r>
            <a:r>
              <a:rPr lang="en-US" sz="2000" dirty="0" err="1"/>
              <a:t>Angiopathy</a:t>
            </a:r>
            <a:r>
              <a:rPr lang="en-US" sz="2000" dirty="0"/>
              <a:t>.</a:t>
            </a:r>
            <a:br>
              <a:rPr lang="en-US" sz="2000" dirty="0"/>
            </a:br>
            <a:r>
              <a:rPr lang="en-US" sz="2000" dirty="0"/>
              <a:t>- Coagulopathy.</a:t>
            </a:r>
            <a:br>
              <a:rPr lang="en-US" sz="2000" dirty="0"/>
            </a:br>
            <a:r>
              <a:rPr lang="en-US" sz="2000" dirty="0"/>
              <a:t>- Atherosclerosis.</a:t>
            </a:r>
          </a:p>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
        <p:nvSpPr>
          <p:cNvPr id="5" name="TextBox 4"/>
          <p:cNvSpPr txBox="1"/>
          <p:nvPr/>
        </p:nvSpPr>
        <p:spPr>
          <a:xfrm>
            <a:off x="34725" y="0"/>
            <a:ext cx="12095544" cy="6247864"/>
          </a:xfrm>
          <a:prstGeom prst="rect">
            <a:avLst/>
          </a:prstGeom>
          <a:noFill/>
        </p:spPr>
        <p:txBody>
          <a:bodyPr wrap="square" rtlCol="0">
            <a:spAutoFit/>
          </a:bodyPr>
          <a:lstStyle/>
          <a:p>
            <a:r>
              <a:rPr lang="en-US" sz="2000" dirty="0"/>
              <a:t>3-</a:t>
            </a:r>
            <a:r>
              <a:rPr lang="en-US" sz="2000" dirty="0">
                <a:latin typeface="Arial Black" panose="020B0A04020102020204" pitchFamily="34" charset="0"/>
              </a:rPr>
              <a:t>A-</a:t>
            </a:r>
            <a:r>
              <a:rPr lang="en-US" sz="2000" dirty="0"/>
              <a:t> </a:t>
            </a:r>
            <a:r>
              <a:rPr lang="en-GB" altLang="en-US" sz="2000" b="1" dirty="0">
                <a:solidFill>
                  <a:srgbClr val="C00000"/>
                </a:solidFill>
                <a:latin typeface="Arial Black" panose="020B0A04020102020204" pitchFamily="34" charset="0"/>
              </a:rPr>
              <a:t>The ideal intravenous agent? </a:t>
            </a:r>
            <a:endParaRPr lang="ar-JO" altLang="en-US" sz="2000" b="1" dirty="0">
              <a:solidFill>
                <a:srgbClr val="C00000"/>
              </a:solidFill>
              <a:latin typeface="Arial Black" panose="020B0A04020102020204" pitchFamily="34" charset="0"/>
            </a:endParaRPr>
          </a:p>
          <a:p>
            <a:r>
              <a:rPr lang="en-US" altLang="en-US" sz="2000" dirty="0"/>
              <a:t>- </a:t>
            </a:r>
            <a:r>
              <a:rPr lang="en-US" altLang="en-US" sz="2000" dirty="0" err="1"/>
              <a:t>Answerd</a:t>
            </a:r>
            <a:r>
              <a:rPr lang="en-US" altLang="en-US" sz="2000" dirty="0"/>
              <a:t> in written</a:t>
            </a:r>
          </a:p>
          <a:p>
            <a:endParaRPr lang="en-GB" altLang="en-US" sz="2000" b="1" dirty="0">
              <a:latin typeface="Arial Black" panose="020B0A04020102020204" pitchFamily="34" charset="0"/>
            </a:endParaRPr>
          </a:p>
          <a:p>
            <a:r>
              <a:rPr lang="en-GB" altLang="en-US" sz="2000" b="1" dirty="0">
                <a:latin typeface="Arial Black" panose="020B0A04020102020204" pitchFamily="34" charset="0"/>
              </a:rPr>
              <a:t>B-</a:t>
            </a:r>
            <a:r>
              <a:rPr lang="it-IT" sz="2000" u="sng" dirty="0">
                <a:latin typeface="Arial Black" panose="020B0A04020102020204" pitchFamily="34" charset="0"/>
              </a:rPr>
              <a:t> </a:t>
            </a:r>
            <a:r>
              <a:rPr lang="it-IT" sz="2000" u="sng" dirty="0">
                <a:solidFill>
                  <a:srgbClr val="C00000"/>
                </a:solidFill>
                <a:latin typeface="Arial Black" panose="020B0A04020102020204" pitchFamily="34" charset="0"/>
              </a:rPr>
              <a:t>A</a:t>
            </a:r>
            <a:r>
              <a:rPr lang="x-none" sz="2000" u="sng" dirty="0">
                <a:solidFill>
                  <a:srgbClr val="C00000"/>
                </a:solidFill>
                <a:latin typeface="Arial Black" panose="020B0A04020102020204" pitchFamily="34" charset="0"/>
              </a:rPr>
              <a:t>dvantages</a:t>
            </a:r>
            <a:r>
              <a:rPr lang="en-US" sz="2000" u="sng" dirty="0">
                <a:solidFill>
                  <a:srgbClr val="C00000"/>
                </a:solidFill>
                <a:latin typeface="Arial Black" panose="020B0A04020102020204" pitchFamily="34" charset="0"/>
              </a:rPr>
              <a:t> &amp; </a:t>
            </a:r>
            <a:r>
              <a:rPr lang="en-US" sz="2000" u="sng" dirty="0" err="1">
                <a:solidFill>
                  <a:srgbClr val="C00000"/>
                </a:solidFill>
                <a:latin typeface="Arial Black" panose="020B0A04020102020204" pitchFamily="34" charset="0"/>
              </a:rPr>
              <a:t>Disadvatages</a:t>
            </a:r>
            <a:r>
              <a:rPr lang="x-none" sz="2000" u="sng" dirty="0">
                <a:solidFill>
                  <a:srgbClr val="C00000"/>
                </a:solidFill>
                <a:latin typeface="Arial Black" panose="020B0A04020102020204" pitchFamily="34" charset="0"/>
              </a:rPr>
              <a:t> of using opioids with spinal and epidural anesthesia</a:t>
            </a:r>
            <a:endParaRPr lang="en-US" sz="2000" u="sng" dirty="0">
              <a:solidFill>
                <a:srgbClr val="C00000"/>
              </a:solidFill>
              <a:latin typeface="Arial Black" panose="020B0A04020102020204" pitchFamily="34" charset="0"/>
            </a:endParaRPr>
          </a:p>
          <a:p>
            <a:r>
              <a:rPr lang="en-US" altLang="en-US" sz="2000" u="sng" dirty="0"/>
              <a:t>- </a:t>
            </a:r>
            <a:r>
              <a:rPr lang="en-US" altLang="en-US" sz="2000" u="sng" dirty="0" err="1"/>
              <a:t>Answerd</a:t>
            </a:r>
            <a:r>
              <a:rPr lang="en-US" altLang="en-US" sz="2000" u="sng" dirty="0"/>
              <a:t> in the 1</a:t>
            </a:r>
            <a:r>
              <a:rPr lang="en-US" altLang="en-US" sz="2000" u="sng" baseline="30000" dirty="0"/>
              <a:t>st</a:t>
            </a:r>
            <a:r>
              <a:rPr lang="en-US" altLang="en-US" sz="2000" u="sng" dirty="0"/>
              <a:t> paper</a:t>
            </a:r>
            <a:endParaRPr lang="en-GB" altLang="en-US" sz="2000" dirty="0"/>
          </a:p>
          <a:p>
            <a:r>
              <a:rPr lang="en-US" sz="2000" dirty="0"/>
              <a:t> </a:t>
            </a:r>
          </a:p>
          <a:p>
            <a:r>
              <a:rPr lang="en-GB" sz="2000" b="1" dirty="0">
                <a:latin typeface="Arial Black" panose="020B0A04020102020204" pitchFamily="34" charset="0"/>
              </a:rPr>
              <a:t>C- </a:t>
            </a:r>
            <a:r>
              <a:rPr lang="it-IT" sz="2000" b="1" dirty="0">
                <a:solidFill>
                  <a:srgbClr val="C00000"/>
                </a:solidFill>
                <a:latin typeface="Arial Black" panose="020B0A04020102020204" pitchFamily="34" charset="0"/>
              </a:rPr>
              <a:t>Arterial line Contraindications:</a:t>
            </a:r>
          </a:p>
          <a:p>
            <a:r>
              <a:rPr lang="en-US" altLang="en-US" sz="2000" u="sng" dirty="0"/>
              <a:t>- </a:t>
            </a:r>
            <a:r>
              <a:rPr lang="en-US" altLang="en-US" sz="2000" u="sng" dirty="0" err="1"/>
              <a:t>Answerd</a:t>
            </a:r>
            <a:r>
              <a:rPr lang="en-US" altLang="en-US" sz="2000" u="sng" dirty="0"/>
              <a:t> in the 2</a:t>
            </a:r>
            <a:r>
              <a:rPr lang="en-US" altLang="en-US" sz="2000" u="sng" baseline="30000" dirty="0"/>
              <a:t>nd</a:t>
            </a:r>
            <a:r>
              <a:rPr lang="en-US" altLang="en-US" sz="2000" u="sng" dirty="0"/>
              <a:t> paper</a:t>
            </a:r>
            <a:endParaRPr lang="en-GB" altLang="en-US" sz="2000" dirty="0"/>
          </a:p>
          <a:p>
            <a:endParaRPr lang="en-US" sz="2000" dirty="0"/>
          </a:p>
          <a:p>
            <a:r>
              <a:rPr lang="en-US" sz="2000" dirty="0"/>
              <a:t>4-</a:t>
            </a:r>
            <a:r>
              <a:rPr lang="en-US" sz="2000" dirty="0">
                <a:latin typeface="Arial Black" panose="020B0A04020102020204" pitchFamily="34" charset="0"/>
              </a:rPr>
              <a:t>A- </a:t>
            </a:r>
            <a:r>
              <a:rPr lang="x-none" sz="2000" dirty="0">
                <a:solidFill>
                  <a:srgbClr val="C00000"/>
                </a:solidFill>
                <a:latin typeface="Arial Black" panose="020B0A04020102020204" pitchFamily="34" charset="0"/>
              </a:rPr>
              <a:t>Respiratory effects of inhalational agents:</a:t>
            </a:r>
          </a:p>
          <a:p>
            <a:r>
              <a:rPr lang="it-IT" sz="2000" dirty="0"/>
              <a:t>- C</a:t>
            </a:r>
            <a:r>
              <a:rPr lang="x-none" sz="2000" dirty="0"/>
              <a:t>ause Respiratory depression</a:t>
            </a:r>
          </a:p>
          <a:p>
            <a:endParaRPr lang="en-US" sz="2000" dirty="0"/>
          </a:p>
          <a:p>
            <a:r>
              <a:rPr lang="en-GB" altLang="en-US" sz="2000" b="1" dirty="0">
                <a:latin typeface="Arial Black" panose="020B0A04020102020204" pitchFamily="34" charset="0"/>
              </a:rPr>
              <a:t>B- </a:t>
            </a:r>
            <a:r>
              <a:rPr lang="en-GB" altLang="en-US" sz="2000" b="1" dirty="0">
                <a:solidFill>
                  <a:srgbClr val="C00000"/>
                </a:solidFill>
                <a:latin typeface="Arial Black" panose="020B0A04020102020204" pitchFamily="34" charset="0"/>
              </a:rPr>
              <a:t>Human Errors</a:t>
            </a:r>
          </a:p>
          <a:p>
            <a:r>
              <a:rPr lang="en-GB" sz="2000" dirty="0"/>
              <a:t>In medications : </a:t>
            </a:r>
          </a:p>
          <a:p>
            <a:pPr>
              <a:buFont typeface="+mj-lt"/>
              <a:buAutoNum type="arabicPeriod"/>
            </a:pPr>
            <a:r>
              <a:rPr lang="en-GB" sz="2000" dirty="0"/>
              <a:t> Omission error</a:t>
            </a:r>
          </a:p>
          <a:p>
            <a:pPr>
              <a:buFont typeface="+mj-lt"/>
              <a:buAutoNum type="arabicPeriod"/>
            </a:pPr>
            <a:r>
              <a:rPr lang="en-GB" sz="2000" dirty="0"/>
              <a:t> Incorrect dose and time error</a:t>
            </a:r>
          </a:p>
          <a:p>
            <a:pPr>
              <a:buFont typeface="+mj-lt"/>
              <a:buAutoNum type="arabicPeriod"/>
            </a:pPr>
            <a:r>
              <a:rPr lang="en-GB" sz="2000" dirty="0"/>
              <a:t> Incorrect drug preparation and administration error</a:t>
            </a:r>
          </a:p>
          <a:p>
            <a:pPr>
              <a:buFont typeface="+mj-lt"/>
              <a:buAutoNum type="arabicPeriod"/>
            </a:pPr>
            <a:r>
              <a:rPr lang="en-GB" sz="2000" dirty="0"/>
              <a:t> Prescribing error </a:t>
            </a:r>
          </a:p>
          <a:p>
            <a:pPr>
              <a:buFont typeface="+mj-lt"/>
              <a:buAutoNum type="arabicPeriod"/>
            </a:pPr>
            <a:r>
              <a:rPr lang="en-GB" sz="2000" dirty="0"/>
              <a:t> Unauthorised drug error</a:t>
            </a:r>
          </a:p>
          <a:p>
            <a:endParaRPr lang="en-US" sz="2000" dirty="0"/>
          </a:p>
        </p:txBody>
      </p:sp>
      <p:sp>
        <p:nvSpPr>
          <p:cNvPr id="9" name="TextBox 8"/>
          <p:cNvSpPr txBox="1"/>
          <p:nvPr/>
        </p:nvSpPr>
        <p:spPr>
          <a:xfrm>
            <a:off x="5699760" y="4132947"/>
            <a:ext cx="4927600" cy="2585323"/>
          </a:xfrm>
          <a:prstGeom prst="rect">
            <a:avLst/>
          </a:prstGeom>
          <a:noFill/>
        </p:spPr>
        <p:txBody>
          <a:bodyPr wrap="square" rtlCol="0">
            <a:spAutoFit/>
          </a:bodyPr>
          <a:lstStyle/>
          <a:p>
            <a:r>
              <a:rPr lang="en-US" dirty="0"/>
              <a:t>In Medical devices:</a:t>
            </a:r>
          </a:p>
          <a:p>
            <a:r>
              <a:rPr lang="en-US" dirty="0"/>
              <a:t>- Inadvertent or untimely activation of controls</a:t>
            </a:r>
          </a:p>
          <a:p>
            <a:pPr marL="285750" indent="-285750">
              <a:buFontTx/>
              <a:buChar char="-"/>
            </a:pPr>
            <a:r>
              <a:rPr lang="en-US" dirty="0"/>
              <a:t>Incorrect interpretation of critical device </a:t>
            </a:r>
          </a:p>
          <a:p>
            <a:pPr marL="285750" indent="-285750">
              <a:buFontTx/>
              <a:buChar char="-"/>
            </a:pPr>
            <a:r>
              <a:rPr lang="en-US" dirty="0"/>
              <a:t>Mistake in setting equipment or device parameters </a:t>
            </a:r>
          </a:p>
          <a:p>
            <a:pPr marL="285750" indent="-285750">
              <a:buFontTx/>
              <a:buChar char="-"/>
            </a:pPr>
            <a:r>
              <a:rPr lang="en-US" dirty="0"/>
              <a:t>Over reliance on medical device automatic features </a:t>
            </a:r>
          </a:p>
          <a:p>
            <a:pPr marL="285750" indent="-285750">
              <a:buFontTx/>
              <a:buChar char="-"/>
            </a:pPr>
            <a:r>
              <a:rPr lang="en-US" dirty="0"/>
              <a:t>Failure to follow prescribed instructions and procedures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
        <p:nvSpPr>
          <p:cNvPr id="6" name="TextBox 5"/>
          <p:cNvSpPr txBox="1"/>
          <p:nvPr/>
        </p:nvSpPr>
        <p:spPr>
          <a:xfrm>
            <a:off x="121920" y="450611"/>
            <a:ext cx="12070080" cy="5324535"/>
          </a:xfrm>
          <a:prstGeom prst="rect">
            <a:avLst/>
          </a:prstGeom>
          <a:noFill/>
        </p:spPr>
        <p:txBody>
          <a:bodyPr wrap="square" rtlCol="0">
            <a:spAutoFit/>
          </a:bodyPr>
          <a:lstStyle/>
          <a:p>
            <a:r>
              <a:rPr lang="en-US" sz="2000" b="1" dirty="0">
                <a:latin typeface="Arial Black" panose="020B0A04020102020204" pitchFamily="34" charset="0"/>
              </a:rPr>
              <a:t>C- </a:t>
            </a:r>
            <a:r>
              <a:rPr lang="en-US" sz="2000" b="1" dirty="0">
                <a:solidFill>
                  <a:srgbClr val="C00000"/>
                </a:solidFill>
                <a:latin typeface="Arial Black" panose="020B0A04020102020204" pitchFamily="34" charset="0"/>
              </a:rPr>
              <a:t>SDH S&amp;S:</a:t>
            </a:r>
          </a:p>
          <a:p>
            <a:r>
              <a:rPr lang="en-US" sz="2000" dirty="0"/>
              <a:t>1.Severe headache                                 5.Hemiparesis on one side</a:t>
            </a:r>
          </a:p>
          <a:p>
            <a:r>
              <a:rPr lang="en-US" sz="2000" dirty="0"/>
              <a:t>2.N&amp;V                                                       6.Mydriasis</a:t>
            </a:r>
          </a:p>
          <a:p>
            <a:r>
              <a:rPr lang="en-US" sz="2000" dirty="0"/>
              <a:t>3.Confusion                                             7.Loss of consciousness </a:t>
            </a:r>
          </a:p>
          <a:p>
            <a:r>
              <a:rPr lang="en-US" sz="2000" dirty="0"/>
              <a:t>4.Disorientation                                      8.Coma</a:t>
            </a:r>
          </a:p>
          <a:p>
            <a:endParaRPr lang="en-US" sz="2000" dirty="0"/>
          </a:p>
          <a:p>
            <a:r>
              <a:rPr lang="en-US" sz="2000" dirty="0"/>
              <a:t>4-</a:t>
            </a:r>
            <a:r>
              <a:rPr lang="it-IT" sz="2000" dirty="0">
                <a:latin typeface="Arial Black" panose="020B0A04020102020204" pitchFamily="34" charset="0"/>
              </a:rPr>
              <a:t>A- </a:t>
            </a:r>
            <a:r>
              <a:rPr lang="it-IT" sz="2000" dirty="0">
                <a:solidFill>
                  <a:srgbClr val="C00000"/>
                </a:solidFill>
                <a:latin typeface="Arial Black" panose="020B0A04020102020204" pitchFamily="34" charset="0"/>
              </a:rPr>
              <a:t>F</a:t>
            </a:r>
            <a:r>
              <a:rPr lang="x-none" sz="2000" dirty="0">
                <a:solidFill>
                  <a:srgbClr val="C00000"/>
                </a:solidFill>
                <a:latin typeface="Arial Black" panose="020B0A04020102020204" pitchFamily="34" charset="0"/>
              </a:rPr>
              <a:t>actor</a:t>
            </a:r>
            <a:r>
              <a:rPr lang="en-US" sz="2000" dirty="0">
                <a:solidFill>
                  <a:srgbClr val="C00000"/>
                </a:solidFill>
                <a:latin typeface="Arial Black" panose="020B0A04020102020204" pitchFamily="34" charset="0"/>
              </a:rPr>
              <a:t>s</a:t>
            </a:r>
            <a:r>
              <a:rPr lang="x-none" sz="2000" dirty="0">
                <a:solidFill>
                  <a:srgbClr val="C00000"/>
                </a:solidFill>
                <a:latin typeface="Arial Black" panose="020B0A04020102020204" pitchFamily="34" charset="0"/>
              </a:rPr>
              <a:t> increase MAC:</a:t>
            </a:r>
          </a:p>
          <a:p>
            <a:r>
              <a:rPr lang="en-US" sz="2000" dirty="0"/>
              <a:t>- </a:t>
            </a:r>
            <a:r>
              <a:rPr lang="x-none" sz="2000" dirty="0"/>
              <a:t>Chronic use of alcohol,Acute use of amphetamine,Cocaine, Ephydrine, Hypernatremia,Hypocalcemia</a:t>
            </a:r>
          </a:p>
          <a:p>
            <a:r>
              <a:rPr lang="en-US" sz="2000" dirty="0"/>
              <a:t> </a:t>
            </a:r>
          </a:p>
          <a:p>
            <a:r>
              <a:rPr lang="en-US" sz="2000" b="1" dirty="0">
                <a:latin typeface="Arial Black" panose="020B0A04020102020204" pitchFamily="34" charset="0"/>
              </a:rPr>
              <a:t>B- </a:t>
            </a:r>
            <a:r>
              <a:rPr lang="it-IT" sz="2000" dirty="0">
                <a:solidFill>
                  <a:srgbClr val="C00000"/>
                </a:solidFill>
                <a:latin typeface="Arial Black" panose="020B0A04020102020204" pitchFamily="34" charset="0"/>
              </a:rPr>
              <a:t>A</a:t>
            </a:r>
            <a:r>
              <a:rPr lang="x-none" sz="2000" dirty="0">
                <a:solidFill>
                  <a:srgbClr val="C00000"/>
                </a:solidFill>
                <a:latin typeface="Arial Black" panose="020B0A04020102020204" pitchFamily="34" charset="0"/>
              </a:rPr>
              <a:t>pnea test:</a:t>
            </a:r>
          </a:p>
          <a:p>
            <a:r>
              <a:rPr lang="en-US" sz="2000" dirty="0"/>
              <a:t>- We test for the respiratory centers in the medulla oblongata by sensitizing them with increasing PaCO2 up to 60mmHg (we anticipate visible signs of respiratory musculature contraction if the brain stem isn't severely damaged beyond repair).</a:t>
            </a:r>
          </a:p>
          <a:p>
            <a:endParaRPr lang="x-none" sz="2000" dirty="0"/>
          </a:p>
          <a:p>
            <a:r>
              <a:rPr lang="en-US" sz="2000" dirty="0">
                <a:latin typeface="Arial Black" panose="020B0A04020102020204" pitchFamily="34" charset="0"/>
              </a:rPr>
              <a:t>C- </a:t>
            </a:r>
            <a:r>
              <a:rPr lang="it-IT" sz="2000" dirty="0">
                <a:solidFill>
                  <a:srgbClr val="C00000"/>
                </a:solidFill>
                <a:latin typeface="Arial Black" panose="020B0A04020102020204" pitchFamily="34" charset="0"/>
              </a:rPr>
              <a:t>M</a:t>
            </a:r>
            <a:r>
              <a:rPr lang="x-none" sz="2000" dirty="0">
                <a:solidFill>
                  <a:srgbClr val="C00000"/>
                </a:solidFill>
                <a:latin typeface="Arial Black" panose="020B0A04020102020204" pitchFamily="34" charset="0"/>
              </a:rPr>
              <a:t>alignant Hyperthermia effect </a:t>
            </a:r>
            <a:r>
              <a:rPr lang="en-US" sz="2000" dirty="0">
                <a:solidFill>
                  <a:srgbClr val="C00000"/>
                </a:solidFill>
                <a:latin typeface="Arial Black" panose="020B0A04020102020204" pitchFamily="34" charset="0"/>
              </a:rPr>
              <a:t>on</a:t>
            </a:r>
            <a:r>
              <a:rPr lang="x-none" sz="2000" dirty="0">
                <a:solidFill>
                  <a:srgbClr val="C00000"/>
                </a:solidFill>
                <a:latin typeface="Arial Black" panose="020B0A04020102020204" pitchFamily="34" charset="0"/>
              </a:rPr>
              <a:t> muscles:</a:t>
            </a:r>
          </a:p>
          <a:p>
            <a:r>
              <a:rPr lang="it-IT" sz="2000" dirty="0"/>
              <a:t>M</a:t>
            </a:r>
            <a:r>
              <a:rPr lang="x-none" sz="2000" dirty="0"/>
              <a:t>uscle rigidity and Masseter spasm</a:t>
            </a:r>
          </a:p>
          <a:p>
            <a:endParaRPr lang="en-US" sz="2000" b="1" dirty="0">
              <a:latin typeface="Arial Black" panose="020B0A040201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
        <p:nvSpPr>
          <p:cNvPr id="3" name="Rectangle 2"/>
          <p:cNvSpPr/>
          <p:nvPr/>
        </p:nvSpPr>
        <p:spPr>
          <a:xfrm>
            <a:off x="91440" y="78978"/>
            <a:ext cx="12009120" cy="5632311"/>
          </a:xfrm>
          <a:prstGeom prst="rect">
            <a:avLst/>
          </a:prstGeom>
        </p:spPr>
        <p:txBody>
          <a:bodyPr wrap="square">
            <a:spAutoFit/>
          </a:bodyPr>
          <a:lstStyle/>
          <a:p>
            <a:pPr>
              <a:buClr>
                <a:schemeClr val="accent3"/>
              </a:buClr>
              <a:defRPr/>
            </a:pPr>
            <a:r>
              <a:rPr lang="en-US" sz="2000" dirty="0"/>
              <a:t>5- </a:t>
            </a:r>
            <a:r>
              <a:rPr lang="en-US" sz="2000" b="1" dirty="0">
                <a:latin typeface="Arial Black" panose="020B0A04020102020204" pitchFamily="34" charset="0"/>
              </a:rPr>
              <a:t>A- </a:t>
            </a:r>
            <a:r>
              <a:rPr lang="en-US" sz="2000" b="1" dirty="0">
                <a:solidFill>
                  <a:srgbClr val="C00000"/>
                </a:solidFill>
                <a:latin typeface="Arial Black" panose="020B0A04020102020204" pitchFamily="34" charset="0"/>
              </a:rPr>
              <a:t>Systemic effects &amp; side effects of </a:t>
            </a:r>
            <a:r>
              <a:rPr lang="en-US" sz="2000" b="1" dirty="0" err="1">
                <a:solidFill>
                  <a:srgbClr val="C00000"/>
                </a:solidFill>
                <a:latin typeface="Arial Black" panose="020B0A04020102020204" pitchFamily="34" charset="0"/>
              </a:rPr>
              <a:t>isoflurane</a:t>
            </a:r>
            <a:r>
              <a:rPr lang="en-US" sz="2000" b="1" dirty="0">
                <a:solidFill>
                  <a:srgbClr val="C00000"/>
                </a:solidFill>
                <a:latin typeface="Arial Black" panose="020B0A04020102020204" pitchFamily="34" charset="0"/>
              </a:rPr>
              <a:t>:</a:t>
            </a:r>
          </a:p>
          <a:p>
            <a:pPr marL="274320" indent="-274320">
              <a:buClr>
                <a:schemeClr val="accent3"/>
              </a:buClr>
              <a:buFont typeface="Wingdings 2" panose="05020102010507070707"/>
              <a:buChar char=""/>
              <a:defRPr/>
            </a:pPr>
            <a:r>
              <a:rPr lang="en-US" sz="2000" dirty="0"/>
              <a:t>Maintains cardiac output, heart rate, and rhythm</a:t>
            </a:r>
          </a:p>
          <a:p>
            <a:pPr marL="274320" indent="-274320">
              <a:buClr>
                <a:schemeClr val="accent3"/>
              </a:buClr>
              <a:buFont typeface="Wingdings 2" panose="05020102010507070707"/>
              <a:buChar char=""/>
              <a:defRPr/>
            </a:pPr>
            <a:r>
              <a:rPr lang="en-US" sz="2000" dirty="0"/>
              <a:t>Depresses the respiratory system</a:t>
            </a:r>
          </a:p>
          <a:p>
            <a:pPr marL="274320" indent="-274320">
              <a:buClr>
                <a:schemeClr val="accent3"/>
              </a:buClr>
              <a:buFont typeface="Wingdings 2" panose="05020102010507070707"/>
              <a:buChar char=""/>
              <a:defRPr/>
            </a:pPr>
            <a:r>
              <a:rPr lang="en-US" sz="2000" dirty="0"/>
              <a:t>Maintains cerebral blood flow </a:t>
            </a:r>
          </a:p>
          <a:p>
            <a:pPr marL="274320" indent="-274320">
              <a:buClr>
                <a:schemeClr val="accent3"/>
              </a:buClr>
              <a:buFont typeface="Wingdings 2" panose="05020102010507070707"/>
              <a:buChar char=""/>
              <a:defRPr/>
            </a:pPr>
            <a:r>
              <a:rPr lang="en-US" sz="2000" dirty="0"/>
              <a:t>Induces adequate to good muscle relaxation</a:t>
            </a:r>
          </a:p>
          <a:p>
            <a:pPr marL="274320" indent="-274320">
              <a:buClr>
                <a:schemeClr val="accent3"/>
              </a:buClr>
              <a:buFont typeface="Wingdings 2" panose="05020102010507070707"/>
              <a:buChar char=""/>
              <a:defRPr/>
            </a:pPr>
            <a:r>
              <a:rPr lang="en-US" sz="2000" dirty="0"/>
              <a:t>Provides little or no analgesia after anesthesia</a:t>
            </a:r>
          </a:p>
          <a:p>
            <a:pPr marL="274320" indent="-274320">
              <a:buClr>
                <a:schemeClr val="accent3"/>
              </a:buClr>
              <a:buFont typeface="Wingdings 2" panose="05020102010507070707"/>
              <a:buChar char=""/>
              <a:defRPr/>
            </a:pPr>
            <a:r>
              <a:rPr lang="en-US" sz="2000" dirty="0"/>
              <a:t>Difficult to mask patient </a:t>
            </a:r>
          </a:p>
          <a:p>
            <a:pPr marL="274320" indent="-274320">
              <a:buClr>
                <a:schemeClr val="accent3"/>
              </a:buClr>
              <a:buFont typeface="Wingdings 2" panose="05020102010507070707"/>
              <a:buChar char=""/>
              <a:defRPr/>
            </a:pPr>
            <a:r>
              <a:rPr lang="en-US" sz="2000" dirty="0"/>
              <a:t>Can produce carbon monoxide when exposed to a desiccated carbon dioxide absorbent</a:t>
            </a:r>
          </a:p>
          <a:p>
            <a:pPr>
              <a:buClr>
                <a:schemeClr val="accent3"/>
              </a:buClr>
              <a:defRPr/>
            </a:pPr>
            <a:endParaRPr lang="en-US" sz="2000" dirty="0"/>
          </a:p>
          <a:p>
            <a:r>
              <a:rPr lang="en-US" sz="2000" b="1" dirty="0">
                <a:latin typeface="Arial Black" panose="020B0A04020102020204" pitchFamily="34" charset="0"/>
              </a:rPr>
              <a:t>B- </a:t>
            </a:r>
            <a:r>
              <a:rPr lang="en-US" sz="2000" dirty="0">
                <a:solidFill>
                  <a:srgbClr val="C00000"/>
                </a:solidFill>
                <a:latin typeface="Arial Black" panose="020B0A04020102020204" pitchFamily="34" charset="0"/>
              </a:rPr>
              <a:t>P</a:t>
            </a:r>
            <a:r>
              <a:rPr lang="x-none" sz="2000" dirty="0">
                <a:solidFill>
                  <a:srgbClr val="C00000"/>
                </a:solidFill>
                <a:latin typeface="Arial Black" panose="020B0A04020102020204" pitchFamily="34" charset="0"/>
              </a:rPr>
              <a:t>remedication</a:t>
            </a:r>
            <a:r>
              <a:rPr lang="en-US" sz="2000" dirty="0">
                <a:solidFill>
                  <a:srgbClr val="C00000"/>
                </a:solidFill>
                <a:latin typeface="Arial Black" panose="020B0A04020102020204" pitchFamily="34" charset="0"/>
              </a:rPr>
              <a:t>s</a:t>
            </a:r>
            <a:r>
              <a:rPr lang="x-none" sz="2000" dirty="0">
                <a:solidFill>
                  <a:srgbClr val="C00000"/>
                </a:solidFill>
                <a:latin typeface="Arial Black" panose="020B0A04020102020204" pitchFamily="34" charset="0"/>
              </a:rPr>
              <a:t> use</a:t>
            </a:r>
            <a:r>
              <a:rPr lang="en-US" sz="2000" dirty="0">
                <a:solidFill>
                  <a:srgbClr val="C00000"/>
                </a:solidFill>
                <a:latin typeface="Arial Black" panose="020B0A04020102020204" pitchFamily="34" charset="0"/>
              </a:rPr>
              <a:t>d</a:t>
            </a:r>
            <a:r>
              <a:rPr lang="x-none" sz="2000" dirty="0">
                <a:solidFill>
                  <a:srgbClr val="C00000"/>
                </a:solidFill>
                <a:latin typeface="Arial Black" panose="020B0A04020102020204" pitchFamily="34" charset="0"/>
              </a:rPr>
              <a:t> to prevent aspiration in CS:</a:t>
            </a:r>
          </a:p>
          <a:p>
            <a:r>
              <a:rPr lang="it-IT" sz="2000" dirty="0"/>
              <a:t>A</a:t>
            </a:r>
            <a:r>
              <a:rPr lang="x-none" sz="2000" dirty="0"/>
              <a:t>ntiacids</a:t>
            </a:r>
            <a:r>
              <a:rPr lang="en-US" sz="2000" dirty="0"/>
              <a:t> </a:t>
            </a:r>
          </a:p>
          <a:p>
            <a:r>
              <a:rPr lang="x-none" sz="2000" dirty="0"/>
              <a:t>Antiemetics</a:t>
            </a:r>
            <a:r>
              <a:rPr lang="en-US" sz="2000" dirty="0"/>
              <a:t> (</a:t>
            </a:r>
            <a:r>
              <a:rPr lang="en-US" sz="2000" b="1" dirty="0"/>
              <a:t>metoclopramide)</a:t>
            </a:r>
          </a:p>
          <a:p>
            <a:r>
              <a:rPr lang="en-US" sz="2000" b="1" dirty="0"/>
              <a:t> </a:t>
            </a:r>
          </a:p>
          <a:p>
            <a:r>
              <a:rPr lang="en-US" sz="2000" b="1" dirty="0">
                <a:latin typeface="Arial Black" panose="020B0A04020102020204" pitchFamily="34" charset="0"/>
              </a:rPr>
              <a:t>C- </a:t>
            </a:r>
            <a:r>
              <a:rPr lang="x-none" sz="2000" dirty="0">
                <a:solidFill>
                  <a:srgbClr val="C00000"/>
                </a:solidFill>
                <a:latin typeface="Arial Black" panose="020B0A04020102020204" pitchFamily="34" charset="0"/>
              </a:rPr>
              <a:t>O</a:t>
            </a:r>
            <a:r>
              <a:rPr lang="x-none" sz="2000" baseline="-25000" dirty="0">
                <a:solidFill>
                  <a:srgbClr val="C00000"/>
                </a:solidFill>
                <a:latin typeface="Arial Black" panose="020B0A04020102020204" pitchFamily="34" charset="0"/>
              </a:rPr>
              <a:t>2 </a:t>
            </a:r>
            <a:r>
              <a:rPr lang="x-none" sz="2000" dirty="0">
                <a:solidFill>
                  <a:srgbClr val="C00000"/>
                </a:solidFill>
                <a:latin typeface="Arial Black" panose="020B0A04020102020204" pitchFamily="34" charset="0"/>
              </a:rPr>
              <a:t>toxicity </a:t>
            </a:r>
            <a:r>
              <a:rPr lang="en-US" sz="2000" dirty="0">
                <a:solidFill>
                  <a:srgbClr val="C00000"/>
                </a:solidFill>
                <a:latin typeface="Arial Black" panose="020B0A04020102020204" pitchFamily="34" charset="0"/>
              </a:rPr>
              <a:t>signs</a:t>
            </a:r>
            <a:r>
              <a:rPr lang="x-none" sz="2000" dirty="0">
                <a:solidFill>
                  <a:srgbClr val="C00000"/>
                </a:solidFill>
                <a:latin typeface="Arial Black" panose="020B0A04020102020204" pitchFamily="34" charset="0"/>
              </a:rPr>
              <a:t> and symptoms:</a:t>
            </a:r>
          </a:p>
          <a:p>
            <a:r>
              <a:rPr lang="x-none" sz="2000" dirty="0"/>
              <a:t>Non-productive cough,Nausea&amp;Vomiting, Fatigue, Substernal chest pain, Headache, Sore throat,Nasal stuffiness and congestion,Hypoventilation, Dyspnea, Inspiration pain</a:t>
            </a:r>
          </a:p>
          <a:p>
            <a:endParaRPr lang="x-none" sz="2000" dirty="0">
              <a:latin typeface="Arial Black" panose="020B0A04020102020204" pitchFamily="34" charset="0"/>
            </a:endParaRPr>
          </a:p>
          <a:p>
            <a:pPr>
              <a:buClr>
                <a:schemeClr val="accent3"/>
              </a:buClr>
              <a:defRPr/>
            </a:pPr>
            <a:endParaRPr lang="en-US" sz="20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
        <p:nvSpPr>
          <p:cNvPr id="3" name="Rectangle 2"/>
          <p:cNvSpPr/>
          <p:nvPr/>
        </p:nvSpPr>
        <p:spPr>
          <a:xfrm>
            <a:off x="0" y="13355"/>
            <a:ext cx="12192000" cy="6555641"/>
          </a:xfrm>
          <a:prstGeom prst="rect">
            <a:avLst/>
          </a:prstGeom>
        </p:spPr>
        <p:txBody>
          <a:bodyPr wrap="square">
            <a:spAutoFit/>
          </a:bodyPr>
          <a:lstStyle/>
          <a:p>
            <a:r>
              <a:rPr lang="en-US" dirty="0"/>
              <a:t>6-</a:t>
            </a:r>
            <a:r>
              <a:rPr lang="en-US" b="1" dirty="0">
                <a:latin typeface="Arial Black" panose="020B0A04020102020204" pitchFamily="34" charset="0"/>
              </a:rPr>
              <a:t>A- </a:t>
            </a:r>
            <a:r>
              <a:rPr lang="it-IT" sz="2000" dirty="0">
                <a:solidFill>
                  <a:srgbClr val="C00000"/>
                </a:solidFill>
                <a:latin typeface="Arial Black" panose="020B0A04020102020204" pitchFamily="34" charset="0"/>
              </a:rPr>
              <a:t>D</a:t>
            </a:r>
            <a:r>
              <a:rPr lang="x-none" sz="2000" dirty="0">
                <a:solidFill>
                  <a:srgbClr val="C00000"/>
                </a:solidFill>
                <a:latin typeface="Arial Black" panose="020B0A04020102020204" pitchFamily="34" charset="0"/>
              </a:rPr>
              <a:t>efinition of MAC:</a:t>
            </a:r>
            <a:r>
              <a:rPr lang="en-US" sz="2000" dirty="0">
                <a:solidFill>
                  <a:srgbClr val="C00000"/>
                </a:solidFill>
                <a:latin typeface="Arial Black" panose="020B0A04020102020204" pitchFamily="34" charset="0"/>
              </a:rPr>
              <a:t> </a:t>
            </a:r>
          </a:p>
          <a:p>
            <a:r>
              <a:rPr lang="en-US" sz="2000" dirty="0"/>
              <a:t>Minimum</a:t>
            </a:r>
            <a:r>
              <a:rPr lang="x-none" sz="2000" dirty="0"/>
              <a:t> </a:t>
            </a:r>
            <a:r>
              <a:rPr lang="en-US" sz="2000" dirty="0"/>
              <a:t>alveolar </a:t>
            </a:r>
            <a:r>
              <a:rPr lang="x-none" sz="2000" dirty="0"/>
              <a:t>concentration of the vapour that prevents </a:t>
            </a:r>
            <a:r>
              <a:rPr lang="en-US" sz="2000" dirty="0"/>
              <a:t>movements</a:t>
            </a:r>
            <a:r>
              <a:rPr lang="x-none" sz="2000" dirty="0"/>
              <a:t> in</a:t>
            </a:r>
            <a:r>
              <a:rPr lang="en-US" sz="2000" dirty="0"/>
              <a:t> 50% of patients in </a:t>
            </a:r>
            <a:r>
              <a:rPr lang="x-none" sz="2000" dirty="0"/>
              <a:t>response to </a:t>
            </a:r>
            <a:r>
              <a:rPr lang="en-US" sz="2000" dirty="0"/>
              <a:t>any</a:t>
            </a:r>
            <a:r>
              <a:rPr lang="x-none" sz="2000" dirty="0"/>
              <a:t> surgical stimulus </a:t>
            </a:r>
            <a:endParaRPr lang="en-US" dirty="0"/>
          </a:p>
          <a:p>
            <a:r>
              <a:rPr lang="en-US" sz="2000" b="1" dirty="0">
                <a:latin typeface="Arial Black" panose="020B0A04020102020204" pitchFamily="34" charset="0"/>
              </a:rPr>
              <a:t>B- </a:t>
            </a:r>
            <a:r>
              <a:rPr lang="en-US" sz="2000" b="1" dirty="0">
                <a:solidFill>
                  <a:srgbClr val="C00000"/>
                </a:solidFill>
                <a:latin typeface="Arial Black" panose="020B0A04020102020204" pitchFamily="34" charset="0"/>
              </a:rPr>
              <a:t>Stages of GA:</a:t>
            </a:r>
          </a:p>
          <a:p>
            <a:r>
              <a:rPr lang="en-US" sz="2000" dirty="0"/>
              <a:t>1- Analgesia</a:t>
            </a:r>
          </a:p>
          <a:p>
            <a:r>
              <a:rPr lang="en-US" sz="2000" dirty="0"/>
              <a:t>2- Excitement</a:t>
            </a:r>
          </a:p>
          <a:p>
            <a:r>
              <a:rPr lang="en-US" sz="2000" dirty="0"/>
              <a:t>3-Surgical anesthesia</a:t>
            </a:r>
          </a:p>
          <a:p>
            <a:r>
              <a:rPr lang="en-US" sz="2000" dirty="0"/>
              <a:t>4- Medullary depression (overdose)</a:t>
            </a:r>
          </a:p>
          <a:p>
            <a:endParaRPr lang="en-US" sz="2000" dirty="0"/>
          </a:p>
          <a:p>
            <a:r>
              <a:rPr lang="en-US" sz="2000" dirty="0"/>
              <a:t>7- </a:t>
            </a:r>
            <a:r>
              <a:rPr lang="en-US" sz="2000" dirty="0">
                <a:latin typeface="Arial Black" panose="020B0A04020102020204" pitchFamily="34" charset="0"/>
              </a:rPr>
              <a:t>A- </a:t>
            </a:r>
            <a:r>
              <a:rPr lang="en-US" sz="2000" dirty="0">
                <a:solidFill>
                  <a:srgbClr val="C00000"/>
                </a:solidFill>
                <a:latin typeface="Arial Black" panose="020B0A04020102020204" pitchFamily="34" charset="0"/>
              </a:rPr>
              <a:t>Signs of Cardiac arrest:</a:t>
            </a:r>
          </a:p>
          <a:p>
            <a:pPr marL="342900" indent="-342900">
              <a:buFontTx/>
              <a:buChar char="-"/>
            </a:pPr>
            <a:r>
              <a:rPr lang="en-US" altLang="en-US" sz="2000" dirty="0" err="1"/>
              <a:t>Answerd</a:t>
            </a:r>
            <a:r>
              <a:rPr lang="en-US" altLang="en-US" sz="2000" dirty="0"/>
              <a:t> in written</a:t>
            </a:r>
            <a:endParaRPr lang="en-US" sz="2000" dirty="0"/>
          </a:p>
          <a:p>
            <a:r>
              <a:rPr lang="en-US" sz="2000" dirty="0">
                <a:latin typeface="Arial Black" panose="020B0A04020102020204" pitchFamily="34" charset="0"/>
              </a:rPr>
              <a:t>B- </a:t>
            </a:r>
            <a:r>
              <a:rPr lang="en-US" sz="2000" dirty="0">
                <a:solidFill>
                  <a:srgbClr val="C00000"/>
                </a:solidFill>
                <a:latin typeface="Arial Black" panose="020B0A04020102020204" pitchFamily="34" charset="0"/>
              </a:rPr>
              <a:t>Indications of Albumin</a:t>
            </a:r>
          </a:p>
          <a:p>
            <a:pPr fontAlgn="base"/>
            <a:r>
              <a:rPr lang="en-US" sz="2000" dirty="0"/>
              <a:t>a. plasma volume expansion in acute hypovolemic shock.</a:t>
            </a:r>
          </a:p>
          <a:p>
            <a:pPr fontAlgn="base"/>
            <a:r>
              <a:rPr lang="en-US" sz="2000" dirty="0"/>
              <a:t>b. Acute management of burn.</a:t>
            </a:r>
          </a:p>
          <a:p>
            <a:pPr fontAlgn="base"/>
            <a:r>
              <a:rPr lang="en-US" sz="2000" dirty="0"/>
              <a:t>d. hypo-</a:t>
            </a:r>
            <a:r>
              <a:rPr lang="en-US" sz="2000" dirty="0" err="1"/>
              <a:t>albumineamia</a:t>
            </a:r>
            <a:r>
              <a:rPr lang="en-US" sz="2000" dirty="0"/>
              <a:t> (Patients with liver cirrhosis  ALSO After liver transplantation).</a:t>
            </a:r>
          </a:p>
          <a:p>
            <a:pPr fontAlgn="base"/>
            <a:r>
              <a:rPr lang="en-US" sz="2000" dirty="0"/>
              <a:t>e .Fluid resuscitation in intensive care.</a:t>
            </a:r>
          </a:p>
          <a:p>
            <a:r>
              <a:rPr lang="it-IT" sz="2000" dirty="0">
                <a:latin typeface="Arial Black" panose="020B0A04020102020204" pitchFamily="34" charset="0"/>
              </a:rPr>
              <a:t>C- </a:t>
            </a:r>
            <a:r>
              <a:rPr lang="it-IT" sz="2000" dirty="0">
                <a:solidFill>
                  <a:srgbClr val="C00000"/>
                </a:solidFill>
                <a:latin typeface="Arial Black" panose="020B0A04020102020204" pitchFamily="34" charset="0"/>
              </a:rPr>
              <a:t>E</a:t>
            </a:r>
            <a:r>
              <a:rPr lang="x-none" sz="2000" dirty="0">
                <a:solidFill>
                  <a:srgbClr val="C00000"/>
                </a:solidFill>
                <a:latin typeface="Arial Black" panose="020B0A04020102020204" pitchFamily="34" charset="0"/>
              </a:rPr>
              <a:t>ffect of cessation of smoking:</a:t>
            </a:r>
          </a:p>
          <a:p>
            <a:r>
              <a:rPr lang="en-US" sz="2000" dirty="0"/>
              <a:t>&gt; 4-6 </a:t>
            </a:r>
            <a:r>
              <a:rPr lang="en-US" sz="2000" dirty="0" err="1"/>
              <a:t>hr</a:t>
            </a:r>
            <a:r>
              <a:rPr lang="en-US" sz="2000" dirty="0"/>
              <a:t> decrease </a:t>
            </a:r>
            <a:r>
              <a:rPr lang="en-US" sz="2000" dirty="0" err="1"/>
              <a:t>carboxy</a:t>
            </a:r>
            <a:r>
              <a:rPr lang="en-US" sz="2000" dirty="0"/>
              <a:t> </a:t>
            </a:r>
            <a:r>
              <a:rPr lang="en-US" sz="2000" dirty="0" err="1"/>
              <a:t>Hb</a:t>
            </a:r>
            <a:r>
              <a:rPr lang="en-US" sz="2000" dirty="0"/>
              <a:t>                                                     &gt; 12-24 </a:t>
            </a:r>
            <a:r>
              <a:rPr lang="en-US" sz="2000" dirty="0" err="1"/>
              <a:t>hr</a:t>
            </a:r>
            <a:r>
              <a:rPr lang="en-US" sz="2000" dirty="0"/>
              <a:t> decrease </a:t>
            </a:r>
            <a:r>
              <a:rPr lang="en-US" sz="2000" dirty="0" err="1"/>
              <a:t>nicotin</a:t>
            </a:r>
            <a:r>
              <a:rPr lang="en-US" sz="2000" dirty="0"/>
              <a:t> </a:t>
            </a:r>
          </a:p>
          <a:p>
            <a:r>
              <a:rPr lang="en-US" sz="2000" dirty="0"/>
              <a:t>&gt; 6-8 weeks normalize M.C.F                                                &gt; 2-3 month normalize pulmonary function </a:t>
            </a:r>
          </a:p>
          <a:p>
            <a:r>
              <a:rPr lang="en-US" sz="2000" dirty="0"/>
              <a:t>&gt; 6 month -1year return to non-smoker lung</a:t>
            </a:r>
          </a:p>
          <a:p>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666" y="0"/>
            <a:ext cx="6699496" cy="267104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35" y="3097357"/>
            <a:ext cx="5744441" cy="30664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862" y="609178"/>
            <a:ext cx="2728961" cy="19046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747" y="0"/>
            <a:ext cx="5491039" cy="277090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862" y="3097357"/>
            <a:ext cx="4660660" cy="2884632"/>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15449"/>
            <a:ext cx="2404012" cy="1432391"/>
          </a:xfrm>
          <a:prstGeom prst="rect">
            <a:avLst/>
          </a:prstGeom>
        </p:spPr>
      </p:pic>
      <p:sp>
        <p:nvSpPr>
          <p:cNvPr id="3" name="TextBox 2"/>
          <p:cNvSpPr txBox="1"/>
          <p:nvPr/>
        </p:nvSpPr>
        <p:spPr>
          <a:xfrm>
            <a:off x="0" y="0"/>
            <a:ext cx="12192000" cy="6863417"/>
          </a:xfrm>
          <a:prstGeom prst="rect">
            <a:avLst/>
          </a:prstGeom>
          <a:noFill/>
        </p:spPr>
        <p:txBody>
          <a:bodyPr wrap="square" rtlCol="0">
            <a:spAutoFit/>
          </a:bodyPr>
          <a:lstStyle/>
          <a:p>
            <a:r>
              <a:rPr lang="en-US" sz="2000" dirty="0"/>
              <a:t>8-  </a:t>
            </a:r>
            <a:r>
              <a:rPr lang="it-IT" sz="2000" b="1" dirty="0">
                <a:latin typeface="Arial Black" panose="020B0A04020102020204" pitchFamily="34" charset="0"/>
              </a:rPr>
              <a:t>A-</a:t>
            </a:r>
            <a:r>
              <a:rPr lang="en-US" sz="2000" dirty="0">
                <a:solidFill>
                  <a:srgbClr val="C00000"/>
                </a:solidFill>
                <a:latin typeface="Arial Black" panose="020B0A04020102020204" pitchFamily="34" charset="0"/>
              </a:rPr>
              <a:t>S</a:t>
            </a:r>
            <a:r>
              <a:rPr lang="x-none" sz="2000" dirty="0">
                <a:solidFill>
                  <a:srgbClr val="C00000"/>
                </a:solidFill>
                <a:latin typeface="Arial Black" panose="020B0A04020102020204" pitchFamily="34" charset="0"/>
              </a:rPr>
              <a:t>ign</a:t>
            </a:r>
            <a:r>
              <a:rPr lang="en-US" sz="2000" dirty="0">
                <a:solidFill>
                  <a:srgbClr val="C00000"/>
                </a:solidFill>
                <a:latin typeface="Arial Black" panose="020B0A04020102020204" pitchFamily="34" charset="0"/>
              </a:rPr>
              <a:t>s</a:t>
            </a:r>
            <a:r>
              <a:rPr lang="x-none" sz="2000" dirty="0">
                <a:solidFill>
                  <a:srgbClr val="C00000"/>
                </a:solidFill>
                <a:latin typeface="Arial Black" panose="020B0A04020102020204" pitchFamily="34" charset="0"/>
              </a:rPr>
              <a:t> of Malignant Hyperthermia:</a:t>
            </a:r>
            <a:endParaRPr lang="en-US" sz="2000" dirty="0">
              <a:solidFill>
                <a:srgbClr val="C00000"/>
              </a:solidFill>
              <a:latin typeface="Arial Black" panose="020B0A04020102020204" pitchFamily="34" charset="0"/>
            </a:endParaRPr>
          </a:p>
          <a:p>
            <a:r>
              <a:rPr lang="en-US" altLang="en-US" sz="2000" u="sng" dirty="0"/>
              <a:t>- </a:t>
            </a:r>
            <a:r>
              <a:rPr lang="en-US" altLang="en-US" sz="2000" u="sng" dirty="0" err="1"/>
              <a:t>Answerd</a:t>
            </a:r>
            <a:r>
              <a:rPr lang="en-US" altLang="en-US" sz="2000" u="sng" dirty="0"/>
              <a:t> in the 2</a:t>
            </a:r>
            <a:r>
              <a:rPr lang="en-US" altLang="en-US" sz="2000" u="sng" baseline="30000" dirty="0"/>
              <a:t>nd</a:t>
            </a:r>
            <a:r>
              <a:rPr lang="en-US" altLang="en-US" sz="2000" u="sng" dirty="0"/>
              <a:t> paper</a:t>
            </a:r>
            <a:endParaRPr lang="en-US" sz="2000" dirty="0">
              <a:latin typeface="Arial Black" panose="020B0A04020102020204" pitchFamily="34" charset="0"/>
            </a:endParaRPr>
          </a:p>
          <a:p>
            <a:r>
              <a:rPr lang="en-US" sz="2000" dirty="0">
                <a:latin typeface="Arial Black" panose="020B0A04020102020204" pitchFamily="34" charset="0"/>
              </a:rPr>
              <a:t>B-</a:t>
            </a:r>
            <a:r>
              <a:rPr lang="x-none" sz="2000" dirty="0">
                <a:solidFill>
                  <a:srgbClr val="C00000"/>
                </a:solidFill>
                <a:latin typeface="Arial Black" panose="020B0A04020102020204" pitchFamily="34" charset="0"/>
              </a:rPr>
              <a:t>Factors decrease MAC:</a:t>
            </a:r>
          </a:p>
          <a:p>
            <a:r>
              <a:rPr lang="x-none" sz="2000" dirty="0"/>
              <a:t>Temperature, Acute use of alcohol, Chronic use of amphetamine, Anemia, PaO</a:t>
            </a:r>
            <a:r>
              <a:rPr lang="x-none" sz="2000" baseline="-25000" dirty="0"/>
              <a:t>2</a:t>
            </a:r>
            <a:r>
              <a:rPr lang="en-US" sz="2000" dirty="0">
                <a:latin typeface="Sitka Banner" panose="02000505000000020004" pitchFamily="2" charset="0"/>
                <a:ea typeface="Source Sans Pro"/>
                <a:cs typeface="Source Sans Pro"/>
              </a:rPr>
              <a:t> ˂ 40</a:t>
            </a:r>
            <a:r>
              <a:rPr lang="x-none" sz="2000" dirty="0"/>
              <a:t>,  PaCO</a:t>
            </a:r>
            <a:r>
              <a:rPr lang="x-none" sz="2000" baseline="-25000" dirty="0"/>
              <a:t>2</a:t>
            </a:r>
            <a:r>
              <a:rPr lang="en-US" sz="2000" dirty="0">
                <a:latin typeface="Sitka Banner" panose="02000505000000020004" pitchFamily="2" charset="0"/>
                <a:ea typeface="Source Sans Pro"/>
                <a:cs typeface="Source Sans Pro"/>
              </a:rPr>
              <a:t> ˃95</a:t>
            </a:r>
            <a:r>
              <a:rPr lang="x-none" sz="2000" dirty="0"/>
              <a:t>, Hyponatremia, Hypercalcemia, Pregnancy, Blood pressure, IV anesthetic</a:t>
            </a:r>
            <a:endParaRPr lang="en-US" sz="2000" dirty="0">
              <a:latin typeface="Arial Black" panose="020B0A04020102020204" pitchFamily="34" charset="0"/>
            </a:endParaRPr>
          </a:p>
          <a:p>
            <a:r>
              <a:rPr lang="en-US" sz="2000" dirty="0">
                <a:latin typeface="Arial Black" panose="020B0A04020102020204" pitchFamily="34" charset="0"/>
              </a:rPr>
              <a:t>C- </a:t>
            </a:r>
            <a:r>
              <a:rPr lang="x-none" sz="2000" b="1" u="sng" dirty="0">
                <a:solidFill>
                  <a:srgbClr val="C00000"/>
                </a:solidFill>
                <a:latin typeface="Arial Black" panose="020B0A04020102020204" pitchFamily="34" charset="0"/>
              </a:rPr>
              <a:t>GSC used to:</a:t>
            </a:r>
          </a:p>
          <a:p>
            <a:r>
              <a:rPr lang="x-none" sz="2000" dirty="0"/>
              <a:t>Measure a person’s level of consciousness after a </a:t>
            </a:r>
            <a:r>
              <a:rPr lang="en-US" sz="2000" dirty="0"/>
              <a:t>Head</a:t>
            </a:r>
            <a:r>
              <a:rPr lang="x-none" sz="2000" dirty="0"/>
              <a:t> injury</a:t>
            </a:r>
            <a:r>
              <a:rPr lang="en-US" sz="2000" dirty="0"/>
              <a:t>.</a:t>
            </a:r>
          </a:p>
          <a:p>
            <a:r>
              <a:rPr lang="en-US" sz="2000" dirty="0"/>
              <a:t>9- </a:t>
            </a:r>
            <a:r>
              <a:rPr lang="it-IT" sz="2000" dirty="0">
                <a:latin typeface="Arial Black" panose="020B0A04020102020204" pitchFamily="34" charset="0"/>
              </a:rPr>
              <a:t>A- </a:t>
            </a:r>
            <a:r>
              <a:rPr lang="it-IT" sz="2000" dirty="0">
                <a:solidFill>
                  <a:srgbClr val="C00000"/>
                </a:solidFill>
                <a:latin typeface="Arial Black" panose="020B0A04020102020204" pitchFamily="34" charset="0"/>
              </a:rPr>
              <a:t>M</a:t>
            </a:r>
            <a:r>
              <a:rPr lang="x-none" sz="2000" dirty="0">
                <a:solidFill>
                  <a:srgbClr val="C00000"/>
                </a:solidFill>
                <a:latin typeface="Arial Black" panose="020B0A04020102020204" pitchFamily="34" charset="0"/>
              </a:rPr>
              <a:t>alignant Hyperthermia effect </a:t>
            </a:r>
            <a:r>
              <a:rPr lang="en-US" sz="2000" dirty="0">
                <a:solidFill>
                  <a:srgbClr val="C00000"/>
                </a:solidFill>
                <a:latin typeface="Arial Black" panose="020B0A04020102020204" pitchFamily="34" charset="0"/>
              </a:rPr>
              <a:t>on</a:t>
            </a:r>
            <a:r>
              <a:rPr lang="x-none" sz="2000" dirty="0">
                <a:solidFill>
                  <a:srgbClr val="C00000"/>
                </a:solidFill>
                <a:latin typeface="Arial Black" panose="020B0A04020102020204" pitchFamily="34" charset="0"/>
              </a:rPr>
              <a:t> muscles:</a:t>
            </a:r>
          </a:p>
          <a:p>
            <a:r>
              <a:rPr lang="it-IT" sz="2000" dirty="0"/>
              <a:t>M</a:t>
            </a:r>
            <a:r>
              <a:rPr lang="x-none" sz="2000" dirty="0"/>
              <a:t>uscle rigidity and Masseter spasm</a:t>
            </a:r>
            <a:endParaRPr lang="en-US" sz="2000" dirty="0"/>
          </a:p>
          <a:p>
            <a:r>
              <a:rPr lang="en-US" sz="2000" b="1" dirty="0">
                <a:latin typeface="Arial Black" panose="020B0A04020102020204" pitchFamily="34" charset="0"/>
              </a:rPr>
              <a:t>B- </a:t>
            </a:r>
            <a:r>
              <a:rPr lang="en-US" sz="2000" b="1" dirty="0">
                <a:solidFill>
                  <a:srgbClr val="C00000"/>
                </a:solidFill>
                <a:latin typeface="Arial Black" panose="020B0A04020102020204" pitchFamily="34" charset="0"/>
              </a:rPr>
              <a:t>Causes of cardiac arrest</a:t>
            </a:r>
          </a:p>
          <a:p>
            <a:pPr marL="609600" indent="-609600">
              <a:defRPr/>
            </a:pPr>
            <a:r>
              <a:rPr lang="cs-CZ" sz="2000" b="1" dirty="0">
                <a:solidFill>
                  <a:srgbClr val="FF33CC"/>
                </a:solidFill>
              </a:rPr>
              <a:t>Adults</a:t>
            </a:r>
          </a:p>
          <a:p>
            <a:pPr>
              <a:defRPr/>
            </a:pPr>
            <a:r>
              <a:rPr lang="en-US" sz="2000" b="1" dirty="0">
                <a:cs typeface="Times New Roman" panose="02020603050405020304" pitchFamily="18" charset="0"/>
              </a:rPr>
              <a:t>- </a:t>
            </a:r>
            <a:r>
              <a:rPr lang="cs-CZ" sz="2000" b="1" dirty="0">
                <a:cs typeface="Times New Roman" panose="02020603050405020304" pitchFamily="18" charset="0"/>
              </a:rPr>
              <a:t>Ischemic heart disease - </a:t>
            </a:r>
            <a:r>
              <a:rPr lang="en-GB" sz="2000" b="1" dirty="0">
                <a:cs typeface="Times New Roman" panose="02020603050405020304" pitchFamily="18" charset="0"/>
              </a:rPr>
              <a:t>AMI- with/or ventricular fibrillation</a:t>
            </a:r>
            <a:r>
              <a:rPr lang="cs-CZ" sz="2000" b="1" dirty="0"/>
              <a:t> (</a:t>
            </a:r>
            <a:r>
              <a:rPr lang="cs-CZ" sz="2000" b="1" dirty="0">
                <a:cs typeface="Times New Roman" panose="02020603050405020304" pitchFamily="18" charset="0"/>
              </a:rPr>
              <a:t>&gt;</a:t>
            </a:r>
            <a:r>
              <a:rPr lang="cs-CZ" sz="2000" b="1" dirty="0"/>
              <a:t> 80%)</a:t>
            </a:r>
          </a:p>
          <a:p>
            <a:pPr marL="609600" indent="-609600">
              <a:defRPr/>
            </a:pPr>
            <a:r>
              <a:rPr lang="cs-CZ" sz="2000" b="1" dirty="0">
                <a:solidFill>
                  <a:srgbClr val="FF33CC"/>
                </a:solidFill>
              </a:rPr>
              <a:t>C</a:t>
            </a:r>
            <a:r>
              <a:rPr lang="en-GB" sz="2000" b="1" dirty="0" err="1">
                <a:solidFill>
                  <a:srgbClr val="FF33CC"/>
                </a:solidFill>
                <a:cs typeface="Times New Roman" panose="02020603050405020304" pitchFamily="18" charset="0"/>
              </a:rPr>
              <a:t>hildren</a:t>
            </a:r>
            <a:r>
              <a:rPr lang="cs-CZ" sz="2000" b="1" dirty="0">
                <a:solidFill>
                  <a:srgbClr val="FF33CC"/>
                </a:solidFill>
                <a:cs typeface="Times New Roman" panose="02020603050405020304" pitchFamily="18" charset="0"/>
              </a:rPr>
              <a:t> </a:t>
            </a:r>
            <a:endParaRPr lang="cs-CZ" sz="2000" b="1" dirty="0">
              <a:solidFill>
                <a:srgbClr val="FF33CC"/>
              </a:solidFill>
            </a:endParaRPr>
          </a:p>
          <a:p>
            <a:pPr>
              <a:defRPr/>
            </a:pPr>
            <a:r>
              <a:rPr lang="en-US" sz="2000" b="1" dirty="0"/>
              <a:t>- </a:t>
            </a:r>
            <a:r>
              <a:rPr lang="cs-CZ" sz="2000" b="1" dirty="0"/>
              <a:t>S</a:t>
            </a:r>
            <a:r>
              <a:rPr lang="en-GB" sz="2000" b="1" dirty="0" err="1">
                <a:cs typeface="Times New Roman" panose="02020603050405020304" pitchFamily="18" charset="0"/>
              </a:rPr>
              <a:t>uffocation</a:t>
            </a:r>
            <a:r>
              <a:rPr lang="en-GB" sz="2000" b="1" dirty="0">
                <a:cs typeface="Times New Roman" panose="02020603050405020304" pitchFamily="18" charset="0"/>
              </a:rPr>
              <a:t> or choking with hypoxemia or asphyxia. </a:t>
            </a:r>
            <a:endParaRPr lang="en-US" sz="2000" dirty="0"/>
          </a:p>
          <a:p>
            <a:r>
              <a:rPr lang="it-IT" sz="2000" dirty="0">
                <a:latin typeface="Arial Black" panose="020B0A04020102020204" pitchFamily="34" charset="0"/>
              </a:rPr>
              <a:t>C-</a:t>
            </a:r>
            <a:r>
              <a:rPr lang="ar-JO" sz="2000" dirty="0">
                <a:solidFill>
                  <a:srgbClr val="C00000"/>
                </a:solidFill>
                <a:latin typeface="Arial Black" panose="020B0A04020102020204" pitchFamily="34" charset="0"/>
              </a:rPr>
              <a:t> </a:t>
            </a:r>
            <a:r>
              <a:rPr lang="it-IT" sz="2000" dirty="0">
                <a:solidFill>
                  <a:srgbClr val="C00000"/>
                </a:solidFill>
                <a:latin typeface="Arial Black" panose="020B0A04020102020204" pitchFamily="34" charset="0"/>
              </a:rPr>
              <a:t>I</a:t>
            </a:r>
            <a:r>
              <a:rPr lang="x-none" sz="2000" dirty="0">
                <a:solidFill>
                  <a:srgbClr val="C00000"/>
                </a:solidFill>
                <a:latin typeface="Arial Black" panose="020B0A04020102020204" pitchFamily="34" charset="0"/>
              </a:rPr>
              <a:t>ndication</a:t>
            </a:r>
            <a:r>
              <a:rPr lang="en-US" sz="2000" dirty="0">
                <a:solidFill>
                  <a:srgbClr val="C00000"/>
                </a:solidFill>
                <a:latin typeface="Arial Black" panose="020B0A04020102020204" pitchFamily="34" charset="0"/>
              </a:rPr>
              <a:t>s</a:t>
            </a:r>
            <a:r>
              <a:rPr lang="x-none" sz="2000" dirty="0">
                <a:solidFill>
                  <a:srgbClr val="C00000"/>
                </a:solidFill>
                <a:latin typeface="Arial Black" panose="020B0A04020102020204" pitchFamily="34" charset="0"/>
              </a:rPr>
              <a:t> of Propofol:</a:t>
            </a:r>
          </a:p>
          <a:p>
            <a:r>
              <a:rPr lang="it-IT" sz="2000" b="1" dirty="0"/>
              <a:t>1.M</a:t>
            </a:r>
            <a:r>
              <a:rPr lang="x-none" sz="2000" b="1" dirty="0"/>
              <a:t>aintenance of anesthesia                  5.Antipruritic</a:t>
            </a:r>
          </a:p>
          <a:p>
            <a:r>
              <a:rPr lang="it-IT" sz="2000" b="1" dirty="0"/>
              <a:t>2.I</a:t>
            </a:r>
            <a:r>
              <a:rPr lang="x-none" sz="2000" b="1" dirty="0"/>
              <a:t>nduction of anesthesia                        6.Anticonvulsant </a:t>
            </a:r>
          </a:p>
          <a:p>
            <a:r>
              <a:rPr lang="it-IT" sz="2000" b="1" dirty="0"/>
              <a:t>3.S</a:t>
            </a:r>
            <a:r>
              <a:rPr lang="x-none" sz="2000" b="1" dirty="0"/>
              <a:t>edation                                                  7.Attenuation of bronchoconstriction</a:t>
            </a:r>
          </a:p>
          <a:p>
            <a:r>
              <a:rPr lang="it-IT" sz="2000" b="1" dirty="0"/>
              <a:t>4.A</a:t>
            </a:r>
            <a:r>
              <a:rPr lang="x-none" sz="2000" b="1" dirty="0"/>
              <a:t>ntiemetic </a:t>
            </a:r>
          </a:p>
          <a:p>
            <a:r>
              <a:rPr lang="it-IT" sz="2000" u="sng" dirty="0">
                <a:solidFill>
                  <a:srgbClr val="C00000"/>
                </a:solidFill>
                <a:latin typeface="Arial Black" panose="020B0A04020102020204" pitchFamily="34" charset="0"/>
              </a:rPr>
              <a:t>S</a:t>
            </a:r>
            <a:r>
              <a:rPr lang="x-none" sz="2000" u="sng" dirty="0">
                <a:solidFill>
                  <a:srgbClr val="C00000"/>
                </a:solidFill>
                <a:latin typeface="Arial Black" panose="020B0A04020102020204" pitchFamily="34" charset="0"/>
              </a:rPr>
              <a:t>ide effect</a:t>
            </a:r>
            <a:r>
              <a:rPr lang="en-US" sz="2000" u="sng" dirty="0">
                <a:solidFill>
                  <a:srgbClr val="C00000"/>
                </a:solidFill>
                <a:latin typeface="Arial Black" panose="020B0A04020102020204" pitchFamily="34" charset="0"/>
              </a:rPr>
              <a:t>s</a:t>
            </a:r>
            <a:r>
              <a:rPr lang="x-none" sz="2000" u="sng" dirty="0">
                <a:solidFill>
                  <a:srgbClr val="C00000"/>
                </a:solidFill>
                <a:latin typeface="Arial Black" panose="020B0A04020102020204" pitchFamily="34" charset="0"/>
              </a:rPr>
              <a:t> of Propofol:</a:t>
            </a:r>
          </a:p>
          <a:p>
            <a:r>
              <a:rPr lang="it-IT" sz="2000" b="1" dirty="0"/>
              <a:t>A</a:t>
            </a:r>
            <a:r>
              <a:rPr lang="x-none" sz="2000" b="1" dirty="0"/>
              <a:t>llergic reaction                    Bacterial growth</a:t>
            </a:r>
          </a:p>
          <a:p>
            <a:r>
              <a:rPr lang="it-IT" sz="2000" b="1" dirty="0"/>
              <a:t>L</a:t>
            </a:r>
            <a:r>
              <a:rPr lang="x-none" sz="2000" b="1" dirty="0"/>
              <a:t>actic acidosis                        Pain on injection</a:t>
            </a:r>
            <a:endParaRPr lang="en-US" sz="2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2298" y="1632857"/>
            <a:ext cx="4061159" cy="398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
        <p:nvSpPr>
          <p:cNvPr id="3" name="Rectangle 2"/>
          <p:cNvSpPr/>
          <p:nvPr/>
        </p:nvSpPr>
        <p:spPr>
          <a:xfrm>
            <a:off x="17090" y="66040"/>
            <a:ext cx="12174909" cy="4093428"/>
          </a:xfrm>
          <a:prstGeom prst="rect">
            <a:avLst/>
          </a:prstGeom>
        </p:spPr>
        <p:txBody>
          <a:bodyPr wrap="square">
            <a:spAutoFit/>
          </a:bodyPr>
          <a:lstStyle/>
          <a:p>
            <a:r>
              <a:rPr lang="en-US" dirty="0"/>
              <a:t>10- </a:t>
            </a:r>
            <a:r>
              <a:rPr lang="en-US" sz="2000" dirty="0">
                <a:latin typeface="Arial Black" panose="020B0A04020102020204" pitchFamily="34" charset="0"/>
              </a:rPr>
              <a:t>A- </a:t>
            </a:r>
            <a:r>
              <a:rPr lang="en-US" sz="2000" dirty="0">
                <a:solidFill>
                  <a:srgbClr val="C00000"/>
                </a:solidFill>
                <a:latin typeface="Arial Black" panose="020B0A04020102020204" pitchFamily="34" charset="0"/>
              </a:rPr>
              <a:t>Thiopental side effects</a:t>
            </a:r>
          </a:p>
          <a:p>
            <a:r>
              <a:rPr lang="x-none" sz="2000" dirty="0"/>
              <a:t>1.Hypotension                                             5.Respiratory depressant</a:t>
            </a:r>
          </a:p>
          <a:p>
            <a:r>
              <a:rPr lang="it-IT" sz="2000" dirty="0"/>
              <a:t>2.L</a:t>
            </a:r>
            <a:r>
              <a:rPr lang="x-none" sz="2000" dirty="0"/>
              <a:t>aryngeal spasm                                      6.Extravasation tissue necrosis</a:t>
            </a:r>
          </a:p>
          <a:p>
            <a:r>
              <a:rPr lang="it-IT" sz="2000" dirty="0"/>
              <a:t>3.B</a:t>
            </a:r>
            <a:r>
              <a:rPr lang="x-none" sz="2000" dirty="0"/>
              <a:t>ronchospasm                                          7.Intraarterial injection</a:t>
            </a:r>
          </a:p>
          <a:p>
            <a:r>
              <a:rPr lang="it-IT" sz="2000" dirty="0"/>
              <a:t>4.A</a:t>
            </a:r>
            <a:r>
              <a:rPr lang="x-none" sz="2000" dirty="0"/>
              <a:t>llergic reaction                                        8.Thrombophlebits</a:t>
            </a:r>
          </a:p>
          <a:p>
            <a:r>
              <a:rPr lang="en-US" sz="2000" dirty="0">
                <a:latin typeface="Arial Black" panose="020B0A04020102020204" pitchFamily="34" charset="0"/>
              </a:rPr>
              <a:t> </a:t>
            </a:r>
          </a:p>
          <a:p>
            <a:r>
              <a:rPr lang="en-US" sz="2000" dirty="0">
                <a:latin typeface="Arial Black" panose="020B0A04020102020204" pitchFamily="34" charset="0"/>
              </a:rPr>
              <a:t>B- </a:t>
            </a:r>
            <a:r>
              <a:rPr lang="en-US" sz="2000" dirty="0">
                <a:solidFill>
                  <a:srgbClr val="C00000"/>
                </a:solidFill>
                <a:latin typeface="Arial Black" panose="020B0A04020102020204" pitchFamily="34" charset="0"/>
              </a:rPr>
              <a:t>Physiological changes of OSA</a:t>
            </a:r>
          </a:p>
          <a:p>
            <a:r>
              <a:rPr lang="it-IT" sz="2000" dirty="0"/>
              <a:t>Systemic H</a:t>
            </a:r>
            <a:r>
              <a:rPr lang="x-none" sz="2000" dirty="0"/>
              <a:t>ypertension,Hypoxia,Hypercarbia,Polycythemia,Right ventricular failure,Cardiac rhythm disturbances</a:t>
            </a:r>
          </a:p>
          <a:p>
            <a:r>
              <a:rPr lang="en-US" sz="2000" dirty="0">
                <a:latin typeface="Arial Black" panose="020B0A04020102020204" pitchFamily="34" charset="0"/>
              </a:rPr>
              <a:t> </a:t>
            </a:r>
          </a:p>
          <a:p>
            <a:r>
              <a:rPr lang="en-US" sz="2000" dirty="0">
                <a:latin typeface="Arial Black" panose="020B0A04020102020204" pitchFamily="34" charset="0"/>
              </a:rPr>
              <a:t>C- </a:t>
            </a:r>
            <a:r>
              <a:rPr lang="en-US" sz="2000" dirty="0">
                <a:solidFill>
                  <a:srgbClr val="C00000"/>
                </a:solidFill>
                <a:latin typeface="Arial Black" panose="020B0A04020102020204" pitchFamily="34" charset="0"/>
              </a:rPr>
              <a:t>OSA signs &amp; symptoms:</a:t>
            </a:r>
          </a:p>
          <a:p>
            <a:r>
              <a:rPr lang="it-IT" sz="2000" dirty="0"/>
              <a:t>1.E</a:t>
            </a:r>
            <a:r>
              <a:rPr lang="x-none" sz="2000" dirty="0"/>
              <a:t>xcessive daytime sleepiness                     3.Snoring                     5.Increased risk of accident</a:t>
            </a:r>
          </a:p>
          <a:p>
            <a:r>
              <a:rPr lang="it-IT" sz="2000" dirty="0"/>
              <a:t>2.Poor concentration</a:t>
            </a:r>
            <a:r>
              <a:rPr lang="x-none" sz="2000" dirty="0"/>
              <a:t>                                       4.Fatigue</a:t>
            </a:r>
          </a:p>
          <a:p>
            <a:endParaRPr lang="en-US" sz="2000" dirty="0">
              <a:latin typeface="Arial Black" panose="020B0A040201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Wareed</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Group 2</a:t>
            </a:r>
          </a:p>
        </p:txBody>
      </p:sp>
      <p:sp>
        <p:nvSpPr>
          <p:cNvPr id="9" name="TextBox 8"/>
          <p:cNvSpPr txBox="1"/>
          <p:nvPr/>
        </p:nvSpPr>
        <p:spPr>
          <a:xfrm>
            <a:off x="1524000" y="5329534"/>
            <a:ext cx="9144000" cy="115266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90000"/>
              </a:lnSpc>
              <a:spcBef>
                <a:spcPts val="100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DONE BY : </a:t>
            </a:r>
          </a:p>
          <a:p>
            <a:pPr marL="0" marR="0" lvl="0" indent="0" algn="ctr" defTabSz="457200" rtl="0" eaLnBrk="1" fontAlgn="auto" latinLnBrk="0" hangingPunct="1">
              <a:lnSpc>
                <a:spcPct val="100000"/>
              </a:lnSpc>
              <a:spcBef>
                <a:spcPts val="0"/>
              </a:spcBef>
              <a:spcAft>
                <a:spcPts val="0"/>
              </a:spcAft>
              <a:buClrTx/>
              <a:buSzTx/>
              <a:buFontTx/>
              <a:buNone/>
              <a:defRPr/>
            </a:pPr>
            <a:r>
              <a:rPr lang="ar-JO" sz="2400" dirty="0">
                <a:solidFill>
                  <a:prstClr val="black"/>
                </a:solidFill>
                <a:latin typeface="Calibri Light" panose="020F0302020204030204"/>
                <a:cs typeface="Arabic Typesetting" panose="03020402040406030203" pitchFamily="66" charset="-78"/>
              </a:rPr>
              <a:t>تسنيم رواشدة</a:t>
            </a:r>
          </a:p>
          <a:p>
            <a:pPr marL="0" marR="0" lvl="0" indent="0" algn="ctr" defTabSz="457200" rtl="0" eaLnBrk="1" fontAlgn="auto" latinLnBrk="0" hangingPunct="1">
              <a:lnSpc>
                <a:spcPct val="100000"/>
              </a:lnSpc>
              <a:spcBef>
                <a:spcPts val="0"/>
              </a:spcBef>
              <a:spcAft>
                <a:spcPts val="0"/>
              </a:spcAft>
              <a:buClrTx/>
              <a:buSzTx/>
              <a:buFontTx/>
              <a:buNone/>
              <a:defRPr/>
            </a:pPr>
            <a:r>
              <a:rPr kumimoji="0" lang="ar-JO"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رقية محمود</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643094" y="472273"/>
            <a:ext cx="6893169" cy="5632311"/>
          </a:xfrm>
          <a:prstGeom prst="rect">
            <a:avLst/>
          </a:prstGeom>
          <a:noFill/>
        </p:spPr>
        <p:txBody>
          <a:bodyPr wrap="square" rtlCol="0">
            <a:spAutoFit/>
          </a:bodyPr>
          <a:lstStyle/>
          <a:p>
            <a:r>
              <a:rPr lang="en-US" dirty="0">
                <a:latin typeface="Arial Black" panose="020B0A04020102020204" pitchFamily="34" charset="0"/>
              </a:rPr>
              <a:t>1- </a:t>
            </a:r>
            <a:r>
              <a:rPr lang="en-US" dirty="0" err="1">
                <a:latin typeface="Arial Black" panose="020B0A04020102020204" pitchFamily="34" charset="0"/>
              </a:rPr>
              <a:t>Clincal</a:t>
            </a:r>
            <a:r>
              <a:rPr lang="en-US" dirty="0">
                <a:latin typeface="Arial Black" panose="020B0A04020102020204" pitchFamily="34" charset="0"/>
              </a:rPr>
              <a:t> features of hypokalemia: </a:t>
            </a:r>
          </a:p>
          <a:p>
            <a:r>
              <a:rPr lang="en-US" b="1" dirty="0"/>
              <a:t>1. Arrhythmias—prolongs normal cardiac conduction</a:t>
            </a:r>
          </a:p>
          <a:p>
            <a:r>
              <a:rPr lang="en-US" b="1" dirty="0"/>
              <a:t>2. Muscular weakness, fatigue, paralysis, and muscle cramps</a:t>
            </a:r>
          </a:p>
          <a:p>
            <a:r>
              <a:rPr lang="en-US" b="1" dirty="0"/>
              <a:t>3. Decreased deep tendon reflexes</a:t>
            </a:r>
          </a:p>
          <a:p>
            <a:r>
              <a:rPr lang="en-US" b="1" dirty="0"/>
              <a:t>4. Paralytic ileus</a:t>
            </a:r>
          </a:p>
          <a:p>
            <a:r>
              <a:rPr lang="en-US" b="1" dirty="0"/>
              <a:t>5. Polyuria and polydipsia</a:t>
            </a:r>
          </a:p>
          <a:p>
            <a:r>
              <a:rPr lang="en-US" b="1" dirty="0"/>
              <a:t>6. Nausea/vomiting</a:t>
            </a:r>
            <a:br>
              <a:rPr lang="en-US" dirty="0"/>
            </a:br>
            <a:endParaRPr lang="en-US" dirty="0"/>
          </a:p>
          <a:p>
            <a:endParaRPr lang="ar-JO" dirty="0">
              <a:latin typeface="Arial Black" panose="020B0A04020102020204" pitchFamily="34" charset="0"/>
            </a:endParaRPr>
          </a:p>
          <a:p>
            <a:r>
              <a:rPr lang="en-US" dirty="0">
                <a:latin typeface="Arial Black" panose="020B0A04020102020204" pitchFamily="34" charset="0"/>
              </a:rPr>
              <a:t> 2-Causes of </a:t>
            </a:r>
            <a:r>
              <a:rPr lang="en-US" dirty="0" err="1">
                <a:latin typeface="Arial Black" panose="020B0A04020102020204" pitchFamily="34" charset="0"/>
              </a:rPr>
              <a:t>hypocalcemia</a:t>
            </a:r>
            <a:r>
              <a:rPr lang="en-US" dirty="0">
                <a:latin typeface="Arial Black" panose="020B0A04020102020204" pitchFamily="34" charset="0"/>
              </a:rPr>
              <a:t> </a:t>
            </a:r>
          </a:p>
          <a:p>
            <a:r>
              <a:rPr lang="en-US" dirty="0"/>
              <a:t>1</a:t>
            </a:r>
            <a:r>
              <a:rPr lang="en-US" b="1" dirty="0"/>
              <a:t>.  </a:t>
            </a:r>
            <a:r>
              <a:rPr lang="en-US" b="1" dirty="0" err="1"/>
              <a:t>Hypoparathyroidism</a:t>
            </a:r>
            <a:r>
              <a:rPr lang="en-US" b="1" dirty="0"/>
              <a:t> (most common cause)</a:t>
            </a:r>
          </a:p>
          <a:p>
            <a:r>
              <a:rPr lang="en-US" b="1" dirty="0"/>
              <a:t>2. Renal insufficiency/ pancreatitis</a:t>
            </a:r>
          </a:p>
          <a:p>
            <a:r>
              <a:rPr lang="en-US" b="1" dirty="0"/>
              <a:t>3. </a:t>
            </a:r>
            <a:r>
              <a:rPr lang="en-US" b="1" dirty="0" err="1"/>
              <a:t>Hyperphosphatemia</a:t>
            </a:r>
            <a:r>
              <a:rPr lang="en-US" b="1" dirty="0"/>
              <a:t> </a:t>
            </a:r>
          </a:p>
          <a:p>
            <a:r>
              <a:rPr lang="en-US" b="1" dirty="0"/>
              <a:t>4. </a:t>
            </a:r>
            <a:r>
              <a:rPr lang="en-US" b="1" dirty="0" err="1"/>
              <a:t>Hypomagnesemia</a:t>
            </a:r>
            <a:r>
              <a:rPr lang="en-US" b="1" dirty="0"/>
              <a:t>—results in decreased PTH secretion. </a:t>
            </a:r>
          </a:p>
          <a:p>
            <a:r>
              <a:rPr lang="en-US" b="1" dirty="0"/>
              <a:t>5. </a:t>
            </a:r>
            <a:r>
              <a:rPr lang="en-US" b="1" dirty="0" err="1"/>
              <a:t>Alkalemia</a:t>
            </a:r>
            <a:r>
              <a:rPr lang="en-US" b="1" dirty="0"/>
              <a:t>— increase in pH causes increased calcium binding, serum levels will be normal but clinically important as ionized fraction is low</a:t>
            </a:r>
          </a:p>
          <a:p>
            <a:r>
              <a:rPr lang="en-US" b="1" dirty="0"/>
              <a:t>6. Blood transfusion (with citrated blood)—calcium binds to citrate </a:t>
            </a:r>
          </a:p>
          <a:p>
            <a:endParaRPr lang="en-US" b="1" dirty="0"/>
          </a:p>
          <a:p>
            <a:endParaRPr lang="en-US" b="1" dirty="0"/>
          </a:p>
          <a:p>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1309714" y="868414"/>
            <a:ext cx="9244483" cy="4524315"/>
          </a:xfrm>
          <a:prstGeom prst="rect">
            <a:avLst/>
          </a:prstGeom>
          <a:noFill/>
        </p:spPr>
        <p:txBody>
          <a:bodyPr wrap="square" rtlCol="0">
            <a:spAutoFit/>
          </a:bodyPr>
          <a:lstStyle/>
          <a:p>
            <a:r>
              <a:rPr lang="en-US" dirty="0">
                <a:latin typeface="Arial Black" panose="020B0A04020102020204" pitchFamily="34" charset="0"/>
              </a:rPr>
              <a:t>3- sings of Cardiac arrest:</a:t>
            </a:r>
          </a:p>
          <a:p>
            <a:pPr>
              <a:defRPr/>
            </a:pPr>
            <a:r>
              <a:rPr lang="en-GB" b="1" dirty="0"/>
              <a:t>1.  Unconsciousness in several seconds</a:t>
            </a:r>
            <a:endParaRPr lang="cs-CZ" b="1" dirty="0"/>
          </a:p>
          <a:p>
            <a:pPr>
              <a:defRPr/>
            </a:pPr>
            <a:r>
              <a:rPr lang="en-GB" b="1" dirty="0"/>
              <a:t>2.   Respiratory arrest ( </a:t>
            </a:r>
            <a:r>
              <a:rPr lang="en-GB" b="1" dirty="0" err="1"/>
              <a:t>apnea</a:t>
            </a:r>
            <a:r>
              <a:rPr lang="en-GB" b="1" dirty="0"/>
              <a:t>) </a:t>
            </a:r>
            <a:r>
              <a:rPr lang="cs-CZ" b="1" dirty="0"/>
              <a:t>or</a:t>
            </a:r>
            <a:r>
              <a:rPr lang="en-GB" b="1" dirty="0"/>
              <a:t> the last gasps </a:t>
            </a:r>
            <a:r>
              <a:rPr lang="cs-CZ" b="1" dirty="0"/>
              <a:t>(</a:t>
            </a:r>
            <a:r>
              <a:rPr lang="en-GB" b="1" dirty="0"/>
              <a:t>1-3 minutes after cardiac arrest</a:t>
            </a:r>
            <a:r>
              <a:rPr lang="cs-CZ" b="1" dirty="0"/>
              <a:t>)</a:t>
            </a:r>
          </a:p>
          <a:p>
            <a:pPr>
              <a:defRPr/>
            </a:pPr>
            <a:r>
              <a:rPr lang="en-GB" b="1" dirty="0"/>
              <a:t>3.   Pulse-less on large ( major) arteries </a:t>
            </a:r>
            <a:r>
              <a:rPr lang="cs-CZ" b="1" dirty="0"/>
              <a:t>      			</a:t>
            </a:r>
            <a:endParaRPr lang="en-US" b="1" dirty="0"/>
          </a:p>
          <a:p>
            <a:pPr>
              <a:defRPr/>
            </a:pPr>
            <a:r>
              <a:rPr lang="en-GB" b="1" dirty="0"/>
              <a:t>4.   Changed general appearance(colour changes</a:t>
            </a:r>
            <a:r>
              <a:rPr lang="cs-CZ" b="1" dirty="0"/>
              <a:t>, face changes…)</a:t>
            </a:r>
            <a:r>
              <a:rPr lang="en-GB" b="1" dirty="0"/>
              <a:t> </a:t>
            </a:r>
            <a:endParaRPr lang="cs-CZ" b="1" dirty="0"/>
          </a:p>
          <a:p>
            <a:pPr>
              <a:defRPr/>
            </a:pPr>
            <a:r>
              <a:rPr lang="cs-CZ" b="1" dirty="0"/>
              <a:t>5.   Pupils dilation (mydriasis) – not reliable</a:t>
            </a:r>
          </a:p>
          <a:p>
            <a:endParaRPr lang="en-US" b="1" dirty="0"/>
          </a:p>
          <a:p>
            <a:endParaRPr lang="ar-JO" b="1" dirty="0"/>
          </a:p>
          <a:p>
            <a:r>
              <a:rPr lang="en-US" dirty="0">
                <a:latin typeface="Arial Black" panose="020B0A04020102020204" pitchFamily="34" charset="0"/>
              </a:rPr>
              <a:t> 4- ASA classification :</a:t>
            </a:r>
          </a:p>
          <a:p>
            <a:r>
              <a:rPr lang="en-US" b="1" dirty="0"/>
              <a:t>ASA I  normal healthy patient.</a:t>
            </a:r>
          </a:p>
          <a:p>
            <a:r>
              <a:rPr lang="en-US" b="1" dirty="0"/>
              <a:t>ASA II A patient with mild systemic disease. </a:t>
            </a:r>
          </a:p>
          <a:p>
            <a:r>
              <a:rPr lang="en-US" b="1" dirty="0"/>
              <a:t>ASA III A patient with severe systemic disease. </a:t>
            </a:r>
          </a:p>
          <a:p>
            <a:r>
              <a:rPr lang="en-US" b="1" dirty="0"/>
              <a:t>ASA IV A patient with severe systemic disease that is a constant threat to life.</a:t>
            </a:r>
          </a:p>
          <a:p>
            <a:r>
              <a:rPr lang="en-US" b="1" dirty="0"/>
              <a:t>ASA V A moribund patient who is not expected to survive without the operation. </a:t>
            </a:r>
          </a:p>
          <a:p>
            <a:r>
              <a:rPr lang="en-US" b="1" dirty="0"/>
              <a:t>ASA VI A declared brain-dead patient whose organs are being removed for donor purposes. </a:t>
            </a:r>
          </a:p>
          <a:p>
            <a:endParaRPr lang="ar-JO"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5" name="TextBox 4"/>
          <p:cNvSpPr txBox="1"/>
          <p:nvPr/>
        </p:nvSpPr>
        <p:spPr>
          <a:xfrm>
            <a:off x="757548" y="333487"/>
            <a:ext cx="9726805" cy="6186309"/>
          </a:xfrm>
          <a:prstGeom prst="rect">
            <a:avLst/>
          </a:prstGeom>
          <a:noFill/>
        </p:spPr>
        <p:txBody>
          <a:bodyPr wrap="square" rtlCol="0">
            <a:spAutoFit/>
          </a:bodyPr>
          <a:lstStyle/>
          <a:p>
            <a:r>
              <a:rPr lang="en-US" dirty="0">
                <a:latin typeface="Arial Black" panose="020B0A04020102020204" pitchFamily="34" charset="0"/>
              </a:rPr>
              <a:t>5- Increased Risks of mortality and </a:t>
            </a:r>
            <a:r>
              <a:rPr lang="en-US" dirty="0" err="1">
                <a:latin typeface="Arial Black" panose="020B0A04020102020204" pitchFamily="34" charset="0"/>
              </a:rPr>
              <a:t>morbidinty</a:t>
            </a:r>
            <a:r>
              <a:rPr lang="en-US" dirty="0">
                <a:latin typeface="Arial Black" panose="020B0A04020102020204" pitchFamily="34" charset="0"/>
              </a:rPr>
              <a:t> in anesthesia :</a:t>
            </a:r>
          </a:p>
          <a:p>
            <a:r>
              <a:rPr lang="en-US" b="1" dirty="0"/>
              <a:t>1-Age &gt; 70 </a:t>
            </a:r>
          </a:p>
          <a:p>
            <a:r>
              <a:rPr lang="en-US" b="1" dirty="0"/>
              <a:t>2-Smoking </a:t>
            </a:r>
          </a:p>
          <a:p>
            <a:r>
              <a:rPr lang="en-US" b="1" dirty="0"/>
              <a:t>3-MI &lt; 6 months OR unstable angina within 3 m </a:t>
            </a:r>
          </a:p>
          <a:p>
            <a:r>
              <a:rPr lang="en-US" b="1" dirty="0"/>
              <a:t>4-Pulmonary edema &lt; 1 week</a:t>
            </a:r>
          </a:p>
          <a:p>
            <a:r>
              <a:rPr lang="en-US" b="1" dirty="0"/>
              <a:t>5-Hb &lt; 10 g/dl </a:t>
            </a:r>
          </a:p>
          <a:p>
            <a:r>
              <a:rPr lang="en-US" b="1" dirty="0"/>
              <a:t>6-Urea &gt; 20 </a:t>
            </a:r>
            <a:r>
              <a:rPr lang="en-US" b="1" dirty="0" err="1"/>
              <a:t>mmol</a:t>
            </a:r>
            <a:r>
              <a:rPr lang="en-US" b="1" dirty="0"/>
              <a:t>/L &amp; dehydration </a:t>
            </a:r>
          </a:p>
          <a:p>
            <a:r>
              <a:rPr lang="en-US" b="1" dirty="0"/>
              <a:t>7-Wt. loss &gt; 10% in 1 month</a:t>
            </a:r>
          </a:p>
          <a:p>
            <a:r>
              <a:rPr lang="en-US" b="1" dirty="0"/>
              <a:t>8- Severe medical illness ,also sepsis  , emergency , major operation  </a:t>
            </a:r>
          </a:p>
          <a:p>
            <a:endParaRPr lang="ar-JO" dirty="0"/>
          </a:p>
          <a:p>
            <a:r>
              <a:rPr lang="en-US" dirty="0"/>
              <a:t> </a:t>
            </a:r>
            <a:r>
              <a:rPr lang="en-US" dirty="0">
                <a:latin typeface="Arial Black" panose="020B0A04020102020204" pitchFamily="34" charset="0"/>
              </a:rPr>
              <a:t>6- Adjuvants of </a:t>
            </a:r>
            <a:r>
              <a:rPr lang="en-US" dirty="0" err="1">
                <a:latin typeface="Arial Black" panose="020B0A04020102020204" pitchFamily="34" charset="0"/>
              </a:rPr>
              <a:t>anasthesia</a:t>
            </a:r>
            <a:r>
              <a:rPr lang="en-US" dirty="0">
                <a:latin typeface="Arial Black" panose="020B0A04020102020204" pitchFamily="34" charset="0"/>
              </a:rPr>
              <a:t> </a:t>
            </a:r>
          </a:p>
          <a:p>
            <a:pPr lvl="0"/>
            <a:r>
              <a:rPr lang="en-US" b="1" dirty="0"/>
              <a:t>1-Local anesthetics</a:t>
            </a:r>
          </a:p>
          <a:p>
            <a:pPr lvl="0"/>
            <a:r>
              <a:rPr lang="en-US" dirty="0"/>
              <a:t>2-</a:t>
            </a:r>
            <a:r>
              <a:rPr lang="en-US" b="1" dirty="0"/>
              <a:t>Anti histamines</a:t>
            </a:r>
          </a:p>
          <a:p>
            <a:pPr lvl="0"/>
            <a:r>
              <a:rPr lang="en-US" dirty="0"/>
              <a:t>3-</a:t>
            </a:r>
            <a:r>
              <a:rPr lang="en-US" b="1" dirty="0"/>
              <a:t>Muscle relaxants</a:t>
            </a:r>
          </a:p>
          <a:p>
            <a:pPr lvl="0"/>
            <a:r>
              <a:rPr lang="en-US" dirty="0"/>
              <a:t>4-</a:t>
            </a:r>
            <a:r>
              <a:rPr lang="en-US" b="1" dirty="0"/>
              <a:t>Corticosteroids</a:t>
            </a:r>
          </a:p>
          <a:p>
            <a:pPr lvl="0"/>
            <a:r>
              <a:rPr lang="en-US" dirty="0"/>
              <a:t>5-</a:t>
            </a:r>
            <a:r>
              <a:rPr lang="en-US" b="1" dirty="0"/>
              <a:t>Anticonvulsants</a:t>
            </a:r>
            <a:endParaRPr lang="en-US" dirty="0"/>
          </a:p>
          <a:p>
            <a:pPr lvl="0"/>
            <a:r>
              <a:rPr lang="en-US" dirty="0"/>
              <a:t>6-</a:t>
            </a:r>
            <a:r>
              <a:rPr lang="en-US" b="1" dirty="0"/>
              <a:t>Antidepressants</a:t>
            </a:r>
            <a:endParaRPr lang="en-US" dirty="0"/>
          </a:p>
          <a:p>
            <a:endParaRPr lang="ar-JO" dirty="0"/>
          </a:p>
          <a:p>
            <a:r>
              <a:rPr lang="en-US" dirty="0">
                <a:latin typeface="Arial Black" panose="020B0A04020102020204" pitchFamily="34" charset="0"/>
              </a:rPr>
              <a:t>7- CPR definition </a:t>
            </a:r>
          </a:p>
          <a:p>
            <a:pPr>
              <a:defRPr/>
            </a:pPr>
            <a:r>
              <a:rPr lang="en-GB" b="1" dirty="0"/>
              <a:t>CPR is an emergency first-aid procedure that is used to maintain respiration and blood circulation in a person, whose breathing and heartbeats have suddenly stopped, </a:t>
            </a:r>
            <a:endParaRPr lang="cs-CZ" b="1" dirty="0"/>
          </a:p>
          <a:p>
            <a:pPr>
              <a:defRPr/>
            </a:pPr>
            <a:r>
              <a:rPr lang="cs-CZ" b="1" dirty="0"/>
              <a:t>(</a:t>
            </a:r>
            <a:r>
              <a:rPr lang="en-GB" b="1" dirty="0"/>
              <a:t>one or more vital functions failed</a:t>
            </a:r>
            <a:r>
              <a:rPr lang="cs-CZ" b="1" dirty="0"/>
              <a:t> ).</a:t>
            </a:r>
            <a:endParaRPr lang="ar-JO"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772" y="233493"/>
            <a:ext cx="10515600" cy="4351338"/>
          </a:xfrm>
        </p:spPr>
        <p:txBody>
          <a:bodyPr/>
          <a:lstStyle/>
          <a:p>
            <a:r>
              <a:rPr lang="en-US" dirty="0"/>
              <a:t>ECG :</a:t>
            </a:r>
          </a:p>
          <a:p>
            <a:pPr marL="0" indent="0">
              <a:buNone/>
            </a:pPr>
            <a:endParaRPr lang="en-US" dirty="0"/>
          </a:p>
        </p:txBody>
      </p:sp>
      <p:pic>
        <p:nvPicPr>
          <p:cNvPr id="4" name="Picture 3"/>
          <p:cNvPicPr>
            <a:picLocks noChangeAspect="1"/>
          </p:cNvPicPr>
          <p:nvPr/>
        </p:nvPicPr>
        <p:blipFill>
          <a:blip r:embed="rId2"/>
          <a:stretch>
            <a:fillRect/>
          </a:stretch>
        </p:blipFill>
        <p:spPr>
          <a:xfrm>
            <a:off x="2633814" y="598354"/>
            <a:ext cx="4493141" cy="2993395"/>
          </a:xfrm>
          <a:prstGeom prst="rect">
            <a:avLst/>
          </a:prstGeom>
        </p:spPr>
      </p:pic>
      <p:sp>
        <p:nvSpPr>
          <p:cNvPr id="5" name="TextBox 4"/>
          <p:cNvSpPr txBox="1"/>
          <p:nvPr/>
        </p:nvSpPr>
        <p:spPr>
          <a:xfrm>
            <a:off x="7904188" y="1640959"/>
            <a:ext cx="2672379" cy="461665"/>
          </a:xfrm>
          <a:prstGeom prst="rect">
            <a:avLst/>
          </a:prstGeom>
          <a:noFill/>
        </p:spPr>
        <p:txBody>
          <a:bodyPr wrap="square" rtlCol="0">
            <a:spAutoFit/>
          </a:bodyPr>
          <a:lstStyle/>
          <a:p>
            <a:r>
              <a:rPr lang="en-US" sz="2400" b="1" dirty="0"/>
              <a:t>Atrial fibrillation </a:t>
            </a:r>
          </a:p>
        </p:txBody>
      </p:sp>
      <p:pic>
        <p:nvPicPr>
          <p:cNvPr id="6" name="Picture 5"/>
          <p:cNvPicPr>
            <a:picLocks noChangeAspect="1"/>
          </p:cNvPicPr>
          <p:nvPr/>
        </p:nvPicPr>
        <p:blipFill>
          <a:blip r:embed="rId3"/>
          <a:stretch>
            <a:fillRect/>
          </a:stretch>
        </p:blipFill>
        <p:spPr>
          <a:xfrm>
            <a:off x="786565" y="3812923"/>
            <a:ext cx="6340390" cy="2889754"/>
          </a:xfrm>
          <a:prstGeom prst="rect">
            <a:avLst/>
          </a:prstGeom>
        </p:spPr>
      </p:pic>
      <p:sp>
        <p:nvSpPr>
          <p:cNvPr id="7" name="TextBox 6"/>
          <p:cNvSpPr txBox="1"/>
          <p:nvPr/>
        </p:nvSpPr>
        <p:spPr>
          <a:xfrm>
            <a:off x="7904188" y="4951256"/>
            <a:ext cx="3399416" cy="461665"/>
          </a:xfrm>
          <a:prstGeom prst="rect">
            <a:avLst/>
          </a:prstGeom>
          <a:noFill/>
        </p:spPr>
        <p:txBody>
          <a:bodyPr wrap="square" rtlCol="0">
            <a:spAutoFit/>
          </a:bodyPr>
          <a:lstStyle/>
          <a:p>
            <a:r>
              <a:rPr lang="en-US" sz="2400" b="1" dirty="0"/>
              <a:t>Normal</a:t>
            </a:r>
            <a:r>
              <a:rPr lang="en-US" dirty="0"/>
              <a:t> </a:t>
            </a:r>
            <a:r>
              <a:rPr lang="en-US" sz="2400" b="1" dirty="0"/>
              <a:t>Sinus Rhythm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014" y="12495"/>
            <a:ext cx="10515600" cy="1325563"/>
          </a:xfrm>
        </p:spPr>
        <p:txBody>
          <a:bodyPr/>
          <a:lstStyle/>
          <a:p>
            <a:r>
              <a:rPr lang="en-US" dirty="0"/>
              <a:t>Orally :</a:t>
            </a:r>
          </a:p>
        </p:txBody>
      </p:sp>
      <p:sp>
        <p:nvSpPr>
          <p:cNvPr id="5" name="TextBox 4"/>
          <p:cNvSpPr txBox="1"/>
          <p:nvPr/>
        </p:nvSpPr>
        <p:spPr>
          <a:xfrm>
            <a:off x="333488" y="1011218"/>
            <a:ext cx="7412018" cy="5632311"/>
          </a:xfrm>
          <a:prstGeom prst="rect">
            <a:avLst/>
          </a:prstGeom>
          <a:noFill/>
        </p:spPr>
        <p:txBody>
          <a:bodyPr wrap="square" rtlCol="0">
            <a:spAutoFit/>
          </a:bodyPr>
          <a:lstStyle/>
          <a:p>
            <a:pPr marL="285750" indent="-285750">
              <a:buFont typeface="Wingdings" panose="05000000000000000000" pitchFamily="2" charset="2"/>
              <a:buChar char="ü"/>
            </a:pPr>
            <a:r>
              <a:rPr lang="en-US" dirty="0"/>
              <a:t>Clinical sign of malignant hyperthermia .</a:t>
            </a:r>
          </a:p>
          <a:p>
            <a:r>
              <a:rPr lang="en-US" dirty="0"/>
              <a:t>GSC used to</a:t>
            </a:r>
          </a:p>
          <a:p>
            <a:r>
              <a:rPr lang="en-US" dirty="0"/>
              <a:t> Factors affect mac </a:t>
            </a:r>
          </a:p>
          <a:p>
            <a:pPr marL="285750" indent="-285750">
              <a:buFont typeface="Wingdings" panose="05000000000000000000" pitchFamily="2" charset="2"/>
              <a:buChar char="ü"/>
            </a:pPr>
            <a:r>
              <a:rPr lang="en-US" dirty="0"/>
              <a:t>SDH sign and symptoms</a:t>
            </a:r>
          </a:p>
          <a:p>
            <a:r>
              <a:rPr lang="en-US" dirty="0"/>
              <a:t> Inhalational agents </a:t>
            </a:r>
          </a:p>
          <a:p>
            <a:r>
              <a:rPr lang="en-US" dirty="0"/>
              <a:t>Human errors</a:t>
            </a:r>
          </a:p>
          <a:p>
            <a:pPr marL="285750" indent="-285750">
              <a:buFont typeface="Wingdings" panose="05000000000000000000" pitchFamily="2" charset="2"/>
              <a:buChar char="ü"/>
            </a:pPr>
            <a:r>
              <a:rPr lang="en-US" dirty="0"/>
              <a:t> factors Decrease mac</a:t>
            </a:r>
          </a:p>
          <a:p>
            <a:r>
              <a:rPr lang="en-US" dirty="0"/>
              <a:t> ABG </a:t>
            </a:r>
          </a:p>
          <a:p>
            <a:r>
              <a:rPr lang="en-US" dirty="0"/>
              <a:t>Complication of epidural </a:t>
            </a:r>
            <a:r>
              <a:rPr lang="en-US" dirty="0" err="1"/>
              <a:t>anaesthesia</a:t>
            </a:r>
            <a:r>
              <a:rPr lang="en-US" dirty="0"/>
              <a:t> </a:t>
            </a:r>
          </a:p>
          <a:p>
            <a:pPr marL="285750" indent="-285750">
              <a:buFont typeface="Wingdings" panose="05000000000000000000" pitchFamily="2" charset="2"/>
              <a:buChar char="ü"/>
            </a:pPr>
            <a:r>
              <a:rPr lang="en-US" dirty="0"/>
              <a:t>OSA sign and symptoms</a:t>
            </a:r>
          </a:p>
          <a:p>
            <a:r>
              <a:rPr lang="en-US" dirty="0"/>
              <a:t> Thiopental side effect </a:t>
            </a:r>
          </a:p>
          <a:p>
            <a:r>
              <a:rPr lang="en-US" dirty="0"/>
              <a:t>Cardiac arrest signs </a:t>
            </a:r>
          </a:p>
          <a:p>
            <a:pPr marL="285750" indent="-285750">
              <a:buFont typeface="Wingdings" panose="05000000000000000000" pitchFamily="2" charset="2"/>
              <a:buChar char="ü"/>
            </a:pPr>
            <a:r>
              <a:rPr lang="en-US" dirty="0"/>
              <a:t> Signs and symptoms of SDH </a:t>
            </a:r>
          </a:p>
          <a:p>
            <a:r>
              <a:rPr lang="en-US" dirty="0"/>
              <a:t>Human errors </a:t>
            </a:r>
          </a:p>
          <a:p>
            <a:r>
              <a:rPr lang="en-US" dirty="0"/>
              <a:t>Respiratory effect of Inhalational agents </a:t>
            </a:r>
          </a:p>
          <a:p>
            <a:pPr marL="285750" indent="-285750">
              <a:buFont typeface="Wingdings" panose="05000000000000000000" pitchFamily="2" charset="2"/>
              <a:buChar char="ü"/>
            </a:pPr>
            <a:r>
              <a:rPr lang="en-US" dirty="0"/>
              <a:t>Complication of ED </a:t>
            </a:r>
            <a:r>
              <a:rPr lang="en-US" dirty="0" err="1"/>
              <a:t>anaesthesia</a:t>
            </a:r>
            <a:r>
              <a:rPr lang="en-US" dirty="0"/>
              <a:t> </a:t>
            </a:r>
          </a:p>
          <a:p>
            <a:r>
              <a:rPr lang="en-US" dirty="0"/>
              <a:t>Management of </a:t>
            </a:r>
            <a:r>
              <a:rPr lang="en-US" dirty="0" err="1"/>
              <a:t>hypovolmic</a:t>
            </a:r>
            <a:r>
              <a:rPr lang="en-US" dirty="0"/>
              <a:t> shock</a:t>
            </a:r>
          </a:p>
          <a:p>
            <a:pPr marL="285750" indent="-285750">
              <a:buFont typeface="Wingdings" panose="05000000000000000000" pitchFamily="2" charset="2"/>
              <a:buChar char="ü"/>
            </a:pPr>
            <a:r>
              <a:rPr lang="en-US" dirty="0"/>
              <a:t> O2 Toxicity signs and symptoms </a:t>
            </a:r>
          </a:p>
          <a:p>
            <a:r>
              <a:rPr lang="en-US" dirty="0"/>
              <a:t> HUMAN errors </a:t>
            </a:r>
          </a:p>
          <a:p>
            <a:r>
              <a:rPr lang="en-US" dirty="0"/>
              <a:t> HYPOVOLEMIC SHOCK causes </a:t>
            </a:r>
          </a:p>
        </p:txBody>
      </p:sp>
      <p:sp>
        <p:nvSpPr>
          <p:cNvPr id="7" name="TextBox 6"/>
          <p:cNvSpPr txBox="1"/>
          <p:nvPr/>
        </p:nvSpPr>
        <p:spPr>
          <a:xfrm>
            <a:off x="7250654" y="327191"/>
            <a:ext cx="4851698" cy="369332"/>
          </a:xfrm>
          <a:prstGeom prst="rect">
            <a:avLst/>
          </a:prstGeom>
          <a:noFill/>
        </p:spPr>
        <p:txBody>
          <a:bodyPr wrap="square" rtlCol="0">
            <a:spAutoFit/>
          </a:bodyPr>
          <a:lstStyle/>
          <a:p>
            <a:r>
              <a:rPr lang="ar-JO" dirty="0"/>
              <a:t>مدته 5 دقائق بتدخل عالدكتور بتختار ورقة فيها 3 أسئلة : </a:t>
            </a:r>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867783" y="215152"/>
            <a:ext cx="9427285" cy="6463308"/>
          </a:xfrm>
          <a:prstGeom prst="rect">
            <a:avLst/>
          </a:prstGeom>
          <a:noFill/>
        </p:spPr>
        <p:txBody>
          <a:bodyPr wrap="square" rtlCol="0">
            <a:spAutoFit/>
          </a:bodyPr>
          <a:lstStyle/>
          <a:p>
            <a:pPr marL="285750" indent="-285750">
              <a:buFont typeface="Wingdings" panose="05000000000000000000" pitchFamily="2" charset="2"/>
              <a:buChar char="ü"/>
            </a:pPr>
            <a:r>
              <a:rPr lang="en-US" dirty="0"/>
              <a:t> Definition of mac?</a:t>
            </a:r>
          </a:p>
          <a:p>
            <a:r>
              <a:rPr lang="en-US" dirty="0"/>
              <a:t> What is the predisposing factors of obstructive sleep apnea?</a:t>
            </a:r>
          </a:p>
          <a:p>
            <a:r>
              <a:rPr lang="en-US" dirty="0"/>
              <a:t> What is the sign of cardiac arrest?</a:t>
            </a:r>
          </a:p>
          <a:p>
            <a:pPr marL="285750" indent="-285750">
              <a:buFont typeface="Wingdings" panose="05000000000000000000" pitchFamily="2" charset="2"/>
              <a:buChar char="ü"/>
            </a:pPr>
            <a:r>
              <a:rPr lang="en-US" dirty="0"/>
              <a:t> Contradictions and side effects of thiopental </a:t>
            </a:r>
          </a:p>
          <a:p>
            <a:r>
              <a:rPr lang="en-US" dirty="0"/>
              <a:t>Contradictions of spinal anesthesia </a:t>
            </a:r>
          </a:p>
          <a:p>
            <a:r>
              <a:rPr lang="en-US" dirty="0"/>
              <a:t>ABGs</a:t>
            </a:r>
          </a:p>
          <a:p>
            <a:pPr marL="285750" indent="-285750">
              <a:buFont typeface="Wingdings" panose="05000000000000000000" pitchFamily="2" charset="2"/>
              <a:buChar char="ü"/>
            </a:pPr>
            <a:r>
              <a:rPr lang="en-US" dirty="0"/>
              <a:t> What’s the premedication we use to prevent aspiration in </a:t>
            </a:r>
            <a:r>
              <a:rPr lang="en-US" dirty="0" err="1"/>
              <a:t>cs</a:t>
            </a:r>
            <a:r>
              <a:rPr lang="en-US" dirty="0"/>
              <a:t> ? A:Antacid .. anti emetic ..</a:t>
            </a:r>
          </a:p>
          <a:p>
            <a:r>
              <a:rPr lang="en-US" dirty="0"/>
              <a:t> Side effects of </a:t>
            </a:r>
            <a:r>
              <a:rPr lang="en-US" dirty="0" err="1"/>
              <a:t>isoflurane</a:t>
            </a:r>
            <a:r>
              <a:rPr lang="en-US" dirty="0"/>
              <a:t> </a:t>
            </a:r>
          </a:p>
          <a:p>
            <a:r>
              <a:rPr lang="en-US" dirty="0"/>
              <a:t>O2 toxicity sign and symptom ?</a:t>
            </a:r>
          </a:p>
          <a:p>
            <a:pPr marL="285750" indent="-285750">
              <a:buFont typeface="Wingdings" panose="05000000000000000000" pitchFamily="2" charset="2"/>
              <a:buChar char="ü"/>
            </a:pPr>
            <a:r>
              <a:rPr lang="en-US" dirty="0"/>
              <a:t> Advantages and side effect of using opioid in Spinal and epidural </a:t>
            </a:r>
            <a:r>
              <a:rPr lang="en-US" dirty="0" err="1"/>
              <a:t>anaesthesia</a:t>
            </a:r>
            <a:r>
              <a:rPr lang="en-US" dirty="0"/>
              <a:t>!?</a:t>
            </a:r>
          </a:p>
          <a:p>
            <a:r>
              <a:rPr lang="en-US" dirty="0"/>
              <a:t> Factors don’t affect Mac?? </a:t>
            </a:r>
          </a:p>
          <a:p>
            <a:pPr marL="285750" indent="-285750">
              <a:buFont typeface="Wingdings" panose="05000000000000000000" pitchFamily="2" charset="2"/>
              <a:buChar char="ü"/>
            </a:pPr>
            <a:r>
              <a:rPr lang="en-US" dirty="0"/>
              <a:t>Indication and side effects in </a:t>
            </a:r>
            <a:r>
              <a:rPr lang="en-US" dirty="0" err="1"/>
              <a:t>propophol</a:t>
            </a:r>
            <a:r>
              <a:rPr lang="en-US" dirty="0"/>
              <a:t> </a:t>
            </a:r>
          </a:p>
          <a:p>
            <a:r>
              <a:rPr lang="en-US" dirty="0"/>
              <a:t>malignant hyperthermia effect in muscles</a:t>
            </a:r>
          </a:p>
          <a:p>
            <a:r>
              <a:rPr lang="en-US" dirty="0"/>
              <a:t> Causes of cardiac arrest </a:t>
            </a:r>
          </a:p>
          <a:p>
            <a:pPr marL="285750" indent="-285750">
              <a:buFont typeface="Wingdings" panose="05000000000000000000" pitchFamily="2" charset="2"/>
              <a:buChar char="ü"/>
            </a:pPr>
            <a:r>
              <a:rPr lang="en-US" dirty="0"/>
              <a:t>Spinal anesthesia contradiction? </a:t>
            </a:r>
          </a:p>
          <a:p>
            <a:r>
              <a:rPr lang="en-US" dirty="0"/>
              <a:t>Side effects and contradiction of thiopental? </a:t>
            </a:r>
          </a:p>
          <a:p>
            <a:r>
              <a:rPr lang="en-US" dirty="0"/>
              <a:t>ABG values? </a:t>
            </a:r>
          </a:p>
          <a:p>
            <a:pPr marL="285750" indent="-285750">
              <a:buFont typeface="Wingdings" panose="05000000000000000000" pitchFamily="2" charset="2"/>
              <a:buChar char="ü"/>
            </a:pPr>
            <a:r>
              <a:rPr lang="en-US" dirty="0"/>
              <a:t>.Complication of epidural anesthesia?</a:t>
            </a:r>
          </a:p>
          <a:p>
            <a:r>
              <a:rPr lang="en-US" dirty="0"/>
              <a:t> .Factors that decrease the MAC ?</a:t>
            </a:r>
          </a:p>
          <a:p>
            <a:r>
              <a:rPr lang="en-US" dirty="0"/>
              <a:t> .ABG value ? </a:t>
            </a:r>
          </a:p>
          <a:p>
            <a:pPr marL="285750" indent="-285750">
              <a:buFont typeface="Wingdings" panose="05000000000000000000" pitchFamily="2" charset="2"/>
              <a:buChar char="ü"/>
            </a:pPr>
            <a:r>
              <a:rPr lang="en-US" dirty="0"/>
              <a:t>Adverse effects and contraindications of Thiopental </a:t>
            </a:r>
          </a:p>
          <a:p>
            <a:r>
              <a:rPr lang="en-US" dirty="0"/>
              <a:t>OSA symptoms and risk factors </a:t>
            </a:r>
          </a:p>
          <a:p>
            <a:r>
              <a:rPr lang="en-US" dirty="0"/>
              <a:t>risk factor Signs of cardiac arrest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Wareed</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Group 1</a:t>
            </a:r>
          </a:p>
        </p:txBody>
      </p:sp>
      <p:sp>
        <p:nvSpPr>
          <p:cNvPr id="9" name="TextBox 8"/>
          <p:cNvSpPr txBox="1"/>
          <p:nvPr/>
        </p:nvSpPr>
        <p:spPr>
          <a:xfrm>
            <a:off x="1524000" y="5329534"/>
            <a:ext cx="9144000" cy="1152663"/>
          </a:xfrm>
          <a:prstGeom prst="rect">
            <a:avLst/>
          </a:prstGeom>
        </p:spPr>
        <p:txBody>
          <a:bodyPr vert="horz" lIns="91440" tIns="45720" rIns="91440" bIns="45720" rtlCol="0">
            <a:normAutofit fontScale="92500" lnSpcReduction="10000"/>
          </a:bodyPr>
          <a:lstStyle/>
          <a:p>
            <a:pPr marL="0" marR="0" lvl="0" indent="0" algn="ctr" defTabSz="457200" rtl="0" eaLnBrk="1" fontAlgn="auto" latinLnBrk="0" hangingPunct="1">
              <a:lnSpc>
                <a:spcPct val="90000"/>
              </a:lnSpc>
              <a:spcBef>
                <a:spcPts val="100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DONE BY : </a:t>
            </a:r>
            <a:endParaRPr lang="en-US" sz="2400" dirty="0">
              <a:solidFill>
                <a:prstClr val="black"/>
              </a:solidFill>
              <a:latin typeface="Calibri Light" panose="020F0302020204030204"/>
              <a:cs typeface="Arabic Typesetting" panose="03020402040406030203" pitchFamily="66" charset="-78"/>
            </a:endParaRPr>
          </a:p>
          <a:p>
            <a:pPr marL="0" marR="0" lvl="0" indent="0" algn="ctr" defTabSz="457200" rtl="0" eaLnBrk="1" fontAlgn="auto" latinLnBrk="0" hangingPunct="1">
              <a:lnSpc>
                <a:spcPct val="90000"/>
              </a:lnSpc>
              <a:spcBef>
                <a:spcPts val="100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rPr>
              <a:t>Mohammad </a:t>
            </a:r>
            <a:r>
              <a:rPr kumimoji="0" lang="en-US" sz="2400" b="0" i="0" u="none" strike="noStrike" kern="1200" cap="none" spc="0" normalizeH="0" baseline="0" noProof="0" dirty="0" err="1">
                <a:ln>
                  <a:noFill/>
                </a:ln>
                <a:solidFill>
                  <a:prstClr val="black"/>
                </a:solidFill>
                <a:effectLst/>
                <a:uLnTx/>
                <a:uFillTx/>
                <a:latin typeface="Calibri Light" panose="020F0302020204030204"/>
                <a:ea typeface="+mn-ea"/>
                <a:cs typeface="Arabic Typesetting" panose="03020402040406030203" pitchFamily="66" charset="-78"/>
              </a:rPr>
              <a:t>alrfou</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endParaRPr>
          </a:p>
          <a:p>
            <a:pPr marL="0" marR="0" lvl="0" indent="0" algn="ctr" defTabSz="457200" rtl="0" eaLnBrk="1" fontAlgn="auto" latinLnBrk="0" hangingPunct="1">
              <a:lnSpc>
                <a:spcPct val="90000"/>
              </a:lnSpc>
              <a:spcBef>
                <a:spcPts val="1000"/>
              </a:spcBef>
              <a:spcAft>
                <a:spcPts val="0"/>
              </a:spcAft>
              <a:buClrTx/>
              <a:buSzTx/>
              <a:buFontTx/>
              <a:buNone/>
              <a:defRPr/>
            </a:pPr>
            <a:r>
              <a:rPr lang="en-US" sz="2400" dirty="0">
                <a:solidFill>
                  <a:prstClr val="black"/>
                </a:solidFill>
                <a:latin typeface="Calibri Light" panose="020F0302020204030204"/>
                <a:cs typeface="Arabic Typesetting" panose="03020402040406030203" pitchFamily="66" charset="-78"/>
              </a:rPr>
              <a:t>Fatima Hisham</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abic Typesetting" panose="03020402040406030203" pitchFamily="66"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822" y="254649"/>
            <a:ext cx="8955770" cy="22530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49" y="2638850"/>
            <a:ext cx="8052088" cy="3801782"/>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548681"/>
            <a:ext cx="8229600" cy="5577483"/>
          </a:xfrm>
        </p:spPr>
        <p:txBody>
          <a:bodyPr>
            <a:normAutofit/>
          </a:bodyPr>
          <a:lstStyle/>
          <a:p>
            <a:pPr marL="0" indent="0" algn="ctr">
              <a:buNone/>
            </a:pPr>
            <a:r>
              <a:rPr lang="en-US" sz="2800" dirty="0">
                <a:solidFill>
                  <a:srgbClr val="FF0000"/>
                </a:solidFill>
              </a:rPr>
              <a:t>MINI</a:t>
            </a:r>
            <a:r>
              <a:rPr lang="en-US" dirty="0">
                <a:solidFill>
                  <a:srgbClr val="FF0000"/>
                </a:solidFill>
              </a:rPr>
              <a:t>OSCE</a:t>
            </a:r>
            <a:r>
              <a:rPr lang="en-US" sz="2800" dirty="0">
                <a:solidFill>
                  <a:srgbClr val="FF0000"/>
                </a:solidFill>
              </a:rPr>
              <a:t>: </a:t>
            </a:r>
            <a:endParaRPr lang="en-US" dirty="0"/>
          </a:p>
          <a:p>
            <a:pPr marL="514350" indent="-514350">
              <a:buFont typeface="+mj-lt"/>
              <a:buAutoNum type="arabicPeriod"/>
            </a:pPr>
            <a:r>
              <a:rPr lang="en-US" dirty="0"/>
              <a:t>Relative and absolute Contraindications of Arterial line:</a:t>
            </a:r>
          </a:p>
          <a:p>
            <a:pPr algn="l" rtl="0">
              <a:buFont typeface="Courier New" panose="02070309020205020404" pitchFamily="49" charset="0"/>
              <a:buChar char="o"/>
            </a:pPr>
            <a:r>
              <a:rPr lang="en-US" dirty="0">
                <a:solidFill>
                  <a:srgbClr val="FF0000"/>
                </a:solidFill>
              </a:rPr>
              <a:t>Absolute: </a:t>
            </a:r>
            <a:br>
              <a:rPr lang="en-US" dirty="0">
                <a:solidFill>
                  <a:srgbClr val="FF0000"/>
                </a:solidFill>
              </a:rPr>
            </a:br>
            <a:r>
              <a:rPr lang="en-US" dirty="0">
                <a:solidFill>
                  <a:schemeClr val="accent1">
                    <a:lumMod val="75000"/>
                  </a:schemeClr>
                </a:solidFill>
              </a:rPr>
              <a:t>- Absent pulse.</a:t>
            </a:r>
            <a:br>
              <a:rPr lang="en-US" dirty="0">
                <a:solidFill>
                  <a:schemeClr val="accent1">
                    <a:lumMod val="75000"/>
                  </a:schemeClr>
                </a:solidFill>
              </a:rPr>
            </a:br>
            <a:r>
              <a:rPr lang="en-US" dirty="0">
                <a:solidFill>
                  <a:schemeClr val="accent1">
                    <a:lumMod val="75000"/>
                  </a:schemeClr>
                </a:solidFill>
              </a:rPr>
              <a:t>- </a:t>
            </a:r>
            <a:r>
              <a:rPr lang="en-US" dirty="0" err="1">
                <a:solidFill>
                  <a:schemeClr val="accent1">
                    <a:lumMod val="75000"/>
                  </a:schemeClr>
                </a:solidFill>
              </a:rPr>
              <a:t>Thromboangitis</a:t>
            </a:r>
            <a:r>
              <a:rPr lang="en-US" dirty="0">
                <a:solidFill>
                  <a:schemeClr val="accent1">
                    <a:lumMod val="75000"/>
                  </a:schemeClr>
                </a:solidFill>
              </a:rPr>
              <a:t> </a:t>
            </a:r>
            <a:r>
              <a:rPr lang="en-US" dirty="0" err="1">
                <a:solidFill>
                  <a:schemeClr val="accent1">
                    <a:lumMod val="75000"/>
                  </a:schemeClr>
                </a:solidFill>
              </a:rPr>
              <a:t>obliterans</a:t>
            </a:r>
            <a:r>
              <a:rPr lang="en-US" dirty="0">
                <a:solidFill>
                  <a:schemeClr val="accent1">
                    <a:lumMod val="75000"/>
                  </a:schemeClr>
                </a:solidFill>
              </a:rPr>
              <a:t>.</a:t>
            </a:r>
            <a:br>
              <a:rPr lang="en-US" dirty="0">
                <a:solidFill>
                  <a:schemeClr val="accent1">
                    <a:lumMod val="75000"/>
                  </a:schemeClr>
                </a:solidFill>
              </a:rPr>
            </a:br>
            <a:r>
              <a:rPr lang="en-US" dirty="0">
                <a:solidFill>
                  <a:schemeClr val="accent1">
                    <a:lumMod val="75000"/>
                  </a:schemeClr>
                </a:solidFill>
              </a:rPr>
              <a:t>- Full thickness burns over the </a:t>
            </a:r>
            <a:r>
              <a:rPr lang="en-US" dirty="0" err="1">
                <a:solidFill>
                  <a:schemeClr val="accent1">
                    <a:lumMod val="75000"/>
                  </a:schemeClr>
                </a:solidFill>
              </a:rPr>
              <a:t>cannulation</a:t>
            </a:r>
            <a:r>
              <a:rPr lang="en-US" dirty="0">
                <a:solidFill>
                  <a:schemeClr val="accent1">
                    <a:lumMod val="75000"/>
                  </a:schemeClr>
                </a:solidFill>
              </a:rPr>
              <a:t> site.</a:t>
            </a:r>
            <a:br>
              <a:rPr lang="en-US" dirty="0">
                <a:solidFill>
                  <a:schemeClr val="accent1">
                    <a:lumMod val="75000"/>
                  </a:schemeClr>
                </a:solidFill>
              </a:rPr>
            </a:br>
            <a:r>
              <a:rPr lang="en-US" dirty="0">
                <a:solidFill>
                  <a:schemeClr val="accent1">
                    <a:lumMod val="75000"/>
                  </a:schemeClr>
                </a:solidFill>
              </a:rPr>
              <a:t>- Raynaud syndrome.</a:t>
            </a:r>
          </a:p>
          <a:p>
            <a:pPr algn="l" rtl="0">
              <a:buFont typeface="Courier New" panose="02070309020205020404" pitchFamily="49" charset="0"/>
              <a:buChar char="o"/>
            </a:pPr>
            <a:r>
              <a:rPr lang="en-US" dirty="0">
                <a:solidFill>
                  <a:srgbClr val="FF0000"/>
                </a:solidFill>
              </a:rPr>
              <a:t>Relative:</a:t>
            </a:r>
            <a:br>
              <a:rPr lang="en-US" dirty="0">
                <a:solidFill>
                  <a:srgbClr val="FF0000"/>
                </a:solidFill>
              </a:rPr>
            </a:br>
            <a:r>
              <a:rPr lang="en-US" dirty="0">
                <a:solidFill>
                  <a:schemeClr val="accent1">
                    <a:lumMod val="75000"/>
                  </a:schemeClr>
                </a:solidFill>
              </a:rPr>
              <a:t>- Hemorrhage.</a:t>
            </a:r>
            <a:br>
              <a:rPr lang="en-US" dirty="0">
                <a:solidFill>
                  <a:schemeClr val="accent1">
                    <a:lumMod val="75000"/>
                  </a:schemeClr>
                </a:solidFill>
              </a:rPr>
            </a:br>
            <a:r>
              <a:rPr lang="en-US" dirty="0">
                <a:solidFill>
                  <a:schemeClr val="accent1">
                    <a:lumMod val="75000"/>
                  </a:schemeClr>
                </a:solidFill>
              </a:rPr>
              <a:t>- </a:t>
            </a:r>
            <a:r>
              <a:rPr lang="en-US" dirty="0" err="1">
                <a:solidFill>
                  <a:schemeClr val="accent1">
                    <a:lumMod val="75000"/>
                  </a:schemeClr>
                </a:solidFill>
              </a:rPr>
              <a:t>Angiopathy</a:t>
            </a:r>
            <a:r>
              <a:rPr lang="en-US" dirty="0">
                <a:solidFill>
                  <a:schemeClr val="accent1">
                    <a:lumMod val="75000"/>
                  </a:schemeClr>
                </a:solidFill>
              </a:rPr>
              <a:t>.</a:t>
            </a:r>
            <a:br>
              <a:rPr lang="en-US" dirty="0">
                <a:solidFill>
                  <a:schemeClr val="accent1">
                    <a:lumMod val="75000"/>
                  </a:schemeClr>
                </a:solidFill>
              </a:rPr>
            </a:br>
            <a:r>
              <a:rPr lang="en-US" dirty="0">
                <a:solidFill>
                  <a:schemeClr val="accent1">
                    <a:lumMod val="75000"/>
                  </a:schemeClr>
                </a:solidFill>
              </a:rPr>
              <a:t>- Coagulopathy.</a:t>
            </a:r>
            <a:br>
              <a:rPr lang="en-US" dirty="0">
                <a:solidFill>
                  <a:schemeClr val="accent1">
                    <a:lumMod val="75000"/>
                  </a:schemeClr>
                </a:solidFill>
              </a:rPr>
            </a:br>
            <a:r>
              <a:rPr lang="en-US" dirty="0">
                <a:solidFill>
                  <a:schemeClr val="accent1">
                    <a:lumMod val="75000"/>
                  </a:schemeClr>
                </a:solidFill>
              </a:rPr>
              <a:t>- Atherosclerosis.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847528" y="476673"/>
            <a:ext cx="8363272" cy="5649491"/>
          </a:xfrm>
        </p:spPr>
        <p:txBody>
          <a:bodyPr/>
          <a:lstStyle/>
          <a:p>
            <a:pPr marL="514350" indent="-514350">
              <a:buFont typeface="+mj-lt"/>
              <a:buAutoNum type="arabicPeriod" startAt="2"/>
            </a:pPr>
            <a:r>
              <a:rPr lang="en-US" dirty="0"/>
              <a:t>ASA classification of physical status:</a:t>
            </a:r>
          </a:p>
          <a:p>
            <a:pPr algn="l" rtl="0">
              <a:buFont typeface="Courier New" panose="02070309020205020404" pitchFamily="49" charset="0"/>
              <a:buChar char="o"/>
            </a:pPr>
            <a:r>
              <a:rPr lang="en-US" dirty="0">
                <a:solidFill>
                  <a:schemeClr val="accent1">
                    <a:lumMod val="75000"/>
                  </a:schemeClr>
                </a:solidFill>
              </a:rPr>
              <a:t>I.   A normal healthy patient</a:t>
            </a:r>
            <a:br>
              <a:rPr lang="en-US" dirty="0">
                <a:solidFill>
                  <a:schemeClr val="accent1">
                    <a:lumMod val="75000"/>
                  </a:schemeClr>
                </a:solidFill>
              </a:rPr>
            </a:br>
            <a:r>
              <a:rPr lang="en-US" dirty="0">
                <a:solidFill>
                  <a:schemeClr val="accent1">
                    <a:lumMod val="75000"/>
                  </a:schemeClr>
                </a:solidFill>
              </a:rPr>
              <a:t>II.  A patient with mild systemic disease.</a:t>
            </a:r>
            <a:br>
              <a:rPr lang="en-US" dirty="0">
                <a:solidFill>
                  <a:schemeClr val="accent1">
                    <a:lumMod val="75000"/>
                  </a:schemeClr>
                </a:solidFill>
              </a:rPr>
            </a:br>
            <a:r>
              <a:rPr lang="en-US" dirty="0">
                <a:solidFill>
                  <a:schemeClr val="accent1">
                    <a:lumMod val="75000"/>
                  </a:schemeClr>
                </a:solidFill>
              </a:rPr>
              <a:t>III. A patient with severe systemic disease.</a:t>
            </a:r>
            <a:br>
              <a:rPr lang="en-US" dirty="0">
                <a:solidFill>
                  <a:schemeClr val="accent1">
                    <a:lumMod val="75000"/>
                  </a:schemeClr>
                </a:solidFill>
              </a:rPr>
            </a:br>
            <a:r>
              <a:rPr lang="en-US" dirty="0">
                <a:solidFill>
                  <a:schemeClr val="accent1">
                    <a:lumMod val="75000"/>
                  </a:schemeClr>
                </a:solidFill>
              </a:rPr>
              <a:t>IV. A patient with severe systemic disease that</a:t>
            </a:r>
            <a:br>
              <a:rPr lang="en-US" dirty="0">
                <a:solidFill>
                  <a:schemeClr val="accent1">
                    <a:lumMod val="75000"/>
                  </a:schemeClr>
                </a:solidFill>
              </a:rPr>
            </a:br>
            <a:r>
              <a:rPr lang="en-US" dirty="0">
                <a:solidFill>
                  <a:schemeClr val="accent1">
                    <a:lumMod val="75000"/>
                  </a:schemeClr>
                </a:solidFill>
              </a:rPr>
              <a:t>      is a constant threat to life.</a:t>
            </a:r>
            <a:br>
              <a:rPr lang="en-US" dirty="0">
                <a:solidFill>
                  <a:schemeClr val="accent1">
                    <a:lumMod val="75000"/>
                  </a:schemeClr>
                </a:solidFill>
              </a:rPr>
            </a:br>
            <a:r>
              <a:rPr lang="en-US" dirty="0">
                <a:solidFill>
                  <a:schemeClr val="accent1">
                    <a:lumMod val="75000"/>
                  </a:schemeClr>
                </a:solidFill>
              </a:rPr>
              <a:t>V.  A moribund patient who is not expected to</a:t>
            </a:r>
            <a:br>
              <a:rPr lang="en-US" dirty="0">
                <a:solidFill>
                  <a:schemeClr val="accent1">
                    <a:lumMod val="75000"/>
                  </a:schemeClr>
                </a:solidFill>
              </a:rPr>
            </a:br>
            <a:r>
              <a:rPr lang="en-US" dirty="0">
                <a:solidFill>
                  <a:schemeClr val="accent1">
                    <a:lumMod val="75000"/>
                  </a:schemeClr>
                </a:solidFill>
              </a:rPr>
              <a:t>    survive without surgical procedure.</a:t>
            </a:r>
            <a:br>
              <a:rPr lang="en-US" dirty="0">
                <a:solidFill>
                  <a:schemeClr val="accent1">
                    <a:lumMod val="75000"/>
                  </a:schemeClr>
                </a:solidFill>
              </a:rPr>
            </a:br>
            <a:r>
              <a:rPr lang="en-US" dirty="0">
                <a:solidFill>
                  <a:schemeClr val="accent1">
                    <a:lumMod val="75000"/>
                  </a:schemeClr>
                </a:solidFill>
              </a:rPr>
              <a:t>VI. A declared brain-dead patient whose organs</a:t>
            </a:r>
            <a:br>
              <a:rPr lang="en-US" dirty="0">
                <a:solidFill>
                  <a:schemeClr val="accent1">
                    <a:lumMod val="75000"/>
                  </a:schemeClr>
                </a:solidFill>
              </a:rPr>
            </a:br>
            <a:r>
              <a:rPr lang="en-US" dirty="0">
                <a:solidFill>
                  <a:schemeClr val="accent1">
                    <a:lumMod val="75000"/>
                  </a:schemeClr>
                </a:solidFill>
              </a:rPr>
              <a:t>      are being removed for donor purposes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19536" y="476672"/>
            <a:ext cx="8291264" cy="6192688"/>
          </a:xfrm>
        </p:spPr>
        <p:txBody>
          <a:bodyPr>
            <a:normAutofit/>
          </a:bodyPr>
          <a:lstStyle/>
          <a:p>
            <a:pPr marL="514350" indent="-514350">
              <a:buFont typeface="+mj-lt"/>
              <a:buAutoNum type="arabicPeriod" startAt="3"/>
            </a:pPr>
            <a:r>
              <a:rPr lang="en-US" dirty="0"/>
              <a:t>Causes of hemorrhagic and non-hemorrhagic Hypovolemic shock:</a:t>
            </a:r>
          </a:p>
          <a:p>
            <a:pPr algn="l" rtl="0">
              <a:buFont typeface="Courier New" panose="02070309020205020404" pitchFamily="49" charset="0"/>
              <a:buChar char="o"/>
            </a:pPr>
            <a:r>
              <a:rPr lang="en-US" dirty="0">
                <a:solidFill>
                  <a:srgbClr val="FF0000"/>
                </a:solidFill>
              </a:rPr>
              <a:t>Hemorrhagic:</a:t>
            </a:r>
            <a:br>
              <a:rPr lang="en-US" dirty="0">
                <a:solidFill>
                  <a:schemeClr val="accent1">
                    <a:lumMod val="75000"/>
                  </a:schemeClr>
                </a:solidFill>
              </a:rPr>
            </a:br>
            <a:r>
              <a:rPr lang="en-US" dirty="0">
                <a:solidFill>
                  <a:schemeClr val="accent1">
                    <a:lumMod val="75000"/>
                  </a:schemeClr>
                </a:solidFill>
              </a:rPr>
              <a:t>- GI bleeding.</a:t>
            </a:r>
            <a:br>
              <a:rPr lang="en-US" dirty="0">
                <a:solidFill>
                  <a:schemeClr val="accent1">
                    <a:lumMod val="75000"/>
                  </a:schemeClr>
                </a:solidFill>
              </a:rPr>
            </a:br>
            <a:r>
              <a:rPr lang="en-US" dirty="0">
                <a:solidFill>
                  <a:schemeClr val="accent1">
                    <a:lumMod val="75000"/>
                  </a:schemeClr>
                </a:solidFill>
              </a:rPr>
              <a:t>- Trauma.</a:t>
            </a:r>
            <a:br>
              <a:rPr lang="en-US" dirty="0">
                <a:solidFill>
                  <a:schemeClr val="accent1">
                    <a:lumMod val="75000"/>
                  </a:schemeClr>
                </a:solidFill>
              </a:rPr>
            </a:br>
            <a:r>
              <a:rPr lang="en-US" dirty="0">
                <a:solidFill>
                  <a:schemeClr val="accent1">
                    <a:lumMod val="75000"/>
                  </a:schemeClr>
                </a:solidFill>
              </a:rPr>
              <a:t>- Massive hemoptysis.</a:t>
            </a:r>
            <a:br>
              <a:rPr lang="en-US" dirty="0">
                <a:solidFill>
                  <a:schemeClr val="accent1">
                    <a:lumMod val="75000"/>
                  </a:schemeClr>
                </a:solidFill>
              </a:rPr>
            </a:br>
            <a:r>
              <a:rPr lang="en-US" dirty="0">
                <a:solidFill>
                  <a:schemeClr val="accent1">
                    <a:lumMod val="75000"/>
                  </a:schemeClr>
                </a:solidFill>
              </a:rPr>
              <a:t>- Post-partum bleeding.</a:t>
            </a:r>
            <a:br>
              <a:rPr lang="en-US" dirty="0">
                <a:solidFill>
                  <a:schemeClr val="accent1">
                    <a:lumMod val="75000"/>
                  </a:schemeClr>
                </a:solidFill>
              </a:rPr>
            </a:br>
            <a:r>
              <a:rPr lang="en-US" dirty="0">
                <a:solidFill>
                  <a:schemeClr val="accent1">
                    <a:lumMod val="75000"/>
                  </a:schemeClr>
                </a:solidFill>
              </a:rPr>
              <a:t>- Aortic aneurysm rupture.</a:t>
            </a:r>
          </a:p>
          <a:p>
            <a:pPr algn="l" rtl="0">
              <a:buFont typeface="Courier New" panose="02070309020205020404" pitchFamily="49" charset="0"/>
              <a:buChar char="o"/>
            </a:pPr>
            <a:r>
              <a:rPr lang="en-US" dirty="0">
                <a:solidFill>
                  <a:srgbClr val="FF0000"/>
                </a:solidFill>
              </a:rPr>
              <a:t>Non-hemorrhagic:</a:t>
            </a:r>
            <a:br>
              <a:rPr lang="en-US" dirty="0">
                <a:solidFill>
                  <a:schemeClr val="accent1">
                    <a:lumMod val="75000"/>
                  </a:schemeClr>
                </a:solidFill>
              </a:rPr>
            </a:br>
            <a:r>
              <a:rPr lang="en-US" dirty="0">
                <a:solidFill>
                  <a:schemeClr val="accent1">
                    <a:lumMod val="75000"/>
                  </a:schemeClr>
                </a:solidFill>
              </a:rPr>
              <a:t>- Vomiting.</a:t>
            </a:r>
            <a:br>
              <a:rPr lang="en-US" dirty="0">
                <a:solidFill>
                  <a:schemeClr val="accent1">
                    <a:lumMod val="75000"/>
                  </a:schemeClr>
                </a:solidFill>
              </a:rPr>
            </a:br>
            <a:r>
              <a:rPr lang="en-US" dirty="0">
                <a:solidFill>
                  <a:schemeClr val="accent1">
                    <a:lumMod val="75000"/>
                  </a:schemeClr>
                </a:solidFill>
              </a:rPr>
              <a:t>- Diarrhea.</a:t>
            </a:r>
            <a:br>
              <a:rPr lang="en-US" dirty="0">
                <a:solidFill>
                  <a:schemeClr val="accent1">
                    <a:lumMod val="75000"/>
                  </a:schemeClr>
                </a:solidFill>
              </a:rPr>
            </a:br>
            <a:r>
              <a:rPr lang="en-US" dirty="0">
                <a:solidFill>
                  <a:schemeClr val="accent1">
                    <a:lumMod val="75000"/>
                  </a:schemeClr>
                </a:solidFill>
              </a:rPr>
              <a:t>- Bowel obstruction.</a:t>
            </a:r>
            <a:br>
              <a:rPr lang="en-US" dirty="0">
                <a:solidFill>
                  <a:schemeClr val="accent1">
                    <a:lumMod val="75000"/>
                  </a:schemeClr>
                </a:solidFill>
              </a:rPr>
            </a:br>
            <a:r>
              <a:rPr lang="en-US" dirty="0">
                <a:solidFill>
                  <a:schemeClr val="accent1">
                    <a:lumMod val="75000"/>
                  </a:schemeClr>
                </a:solidFill>
              </a:rPr>
              <a:t>- Burns.</a:t>
            </a:r>
            <a:br>
              <a:rPr lang="en-US" dirty="0">
                <a:solidFill>
                  <a:schemeClr val="accent1">
                    <a:lumMod val="75000"/>
                  </a:schemeClr>
                </a:solidFill>
              </a:rPr>
            </a:br>
            <a:r>
              <a:rPr lang="en-US" dirty="0">
                <a:solidFill>
                  <a:schemeClr val="accent1">
                    <a:lumMod val="75000"/>
                  </a:schemeClr>
                </a:solidFill>
              </a:rPr>
              <a:t>- Dehydration.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19536" y="332656"/>
            <a:ext cx="8496944" cy="6525344"/>
          </a:xfrm>
        </p:spPr>
        <p:txBody>
          <a:bodyPr>
            <a:normAutofit/>
          </a:bodyPr>
          <a:lstStyle/>
          <a:p>
            <a:pPr marL="514350" indent="-514350">
              <a:buFont typeface="+mj-lt"/>
              <a:buAutoNum type="arabicPeriod" startAt="4"/>
            </a:pPr>
            <a:r>
              <a:rPr lang="en-US" dirty="0"/>
              <a:t>Types of Hypoxia:</a:t>
            </a:r>
          </a:p>
          <a:p>
            <a:pPr algn="l" rtl="0">
              <a:buFont typeface="Courier New" panose="02070309020205020404" pitchFamily="49" charset="0"/>
              <a:buChar char="o"/>
            </a:pPr>
            <a:r>
              <a:rPr lang="en-US" dirty="0">
                <a:solidFill>
                  <a:schemeClr val="accent1">
                    <a:lumMod val="75000"/>
                  </a:schemeClr>
                </a:solidFill>
              </a:rPr>
              <a:t>1- Hypoxic Hypoxia.</a:t>
            </a:r>
            <a:br>
              <a:rPr lang="en-US" dirty="0">
                <a:solidFill>
                  <a:schemeClr val="accent1">
                    <a:lumMod val="75000"/>
                  </a:schemeClr>
                </a:solidFill>
              </a:rPr>
            </a:br>
            <a:r>
              <a:rPr lang="en-US" dirty="0">
                <a:solidFill>
                  <a:schemeClr val="accent1">
                    <a:lumMod val="75000"/>
                  </a:schemeClr>
                </a:solidFill>
              </a:rPr>
              <a:t>2- Anemic Hypoxia.</a:t>
            </a:r>
            <a:br>
              <a:rPr lang="en-US" dirty="0">
                <a:solidFill>
                  <a:schemeClr val="accent1">
                    <a:lumMod val="75000"/>
                  </a:schemeClr>
                </a:solidFill>
              </a:rPr>
            </a:br>
            <a:r>
              <a:rPr lang="en-US" dirty="0">
                <a:solidFill>
                  <a:schemeClr val="accent1">
                    <a:lumMod val="75000"/>
                  </a:schemeClr>
                </a:solidFill>
              </a:rPr>
              <a:t>3- Circulatory Hypoxia.</a:t>
            </a:r>
            <a:br>
              <a:rPr lang="en-US" dirty="0">
                <a:solidFill>
                  <a:schemeClr val="accent1">
                    <a:lumMod val="75000"/>
                  </a:schemeClr>
                </a:solidFill>
              </a:rPr>
            </a:br>
            <a:r>
              <a:rPr lang="en-US" dirty="0">
                <a:solidFill>
                  <a:schemeClr val="accent1">
                    <a:lumMod val="75000"/>
                  </a:schemeClr>
                </a:solidFill>
              </a:rPr>
              <a:t>4- </a:t>
            </a:r>
            <a:r>
              <a:rPr lang="en-US" dirty="0" err="1">
                <a:solidFill>
                  <a:schemeClr val="accent1">
                    <a:lumMod val="75000"/>
                  </a:schemeClr>
                </a:solidFill>
              </a:rPr>
              <a:t>Histotoxic</a:t>
            </a:r>
            <a:r>
              <a:rPr lang="en-US" dirty="0">
                <a:solidFill>
                  <a:schemeClr val="accent1">
                    <a:lumMod val="75000"/>
                  </a:schemeClr>
                </a:solidFill>
              </a:rPr>
              <a:t> Hypoxia.</a:t>
            </a:r>
            <a:br>
              <a:rPr lang="en-US" dirty="0">
                <a:solidFill>
                  <a:schemeClr val="accent1">
                    <a:lumMod val="75000"/>
                  </a:schemeClr>
                </a:solidFill>
              </a:rPr>
            </a:br>
            <a:r>
              <a:rPr lang="en-US" dirty="0">
                <a:solidFill>
                  <a:schemeClr val="accent1">
                    <a:lumMod val="75000"/>
                  </a:schemeClr>
                </a:solidFill>
              </a:rPr>
              <a:t>5- Demand Hypoxia.</a:t>
            </a:r>
          </a:p>
          <a:p>
            <a:pPr marL="0" indent="0">
              <a:buNone/>
            </a:pPr>
            <a:endParaRPr lang="en-US" dirty="0">
              <a:solidFill>
                <a:schemeClr val="accent1">
                  <a:lumMod val="75000"/>
                </a:schemeClr>
              </a:solidFill>
            </a:endParaRPr>
          </a:p>
          <a:p>
            <a:pPr marL="514350" indent="-514350">
              <a:buFont typeface="+mj-lt"/>
              <a:buAutoNum type="arabicPeriod" startAt="5"/>
            </a:pPr>
            <a:r>
              <a:rPr lang="en-US" dirty="0"/>
              <a:t>Essential Management in ICU:</a:t>
            </a:r>
          </a:p>
          <a:p>
            <a:pPr algn="l" rtl="0">
              <a:buFont typeface="Courier New" panose="02070309020205020404" pitchFamily="49" charset="0"/>
              <a:buChar char="o"/>
            </a:pPr>
            <a:r>
              <a:rPr lang="en-US" dirty="0">
                <a:solidFill>
                  <a:srgbClr val="FF0000"/>
                </a:solidFill>
              </a:rPr>
              <a:t>FAST HUG</a:t>
            </a:r>
          </a:p>
          <a:p>
            <a:pPr lvl="1" algn="l" rtl="0">
              <a:buFont typeface="Courier New" panose="02070309020205020404" pitchFamily="49" charset="0"/>
              <a:buChar char="o"/>
            </a:pPr>
            <a:r>
              <a:rPr lang="en-US" dirty="0">
                <a:solidFill>
                  <a:srgbClr val="FF0000"/>
                </a:solidFill>
              </a:rPr>
              <a:t>F: </a:t>
            </a:r>
            <a:r>
              <a:rPr lang="en-US" dirty="0">
                <a:solidFill>
                  <a:schemeClr val="accent1">
                    <a:lumMod val="75000"/>
                  </a:schemeClr>
                </a:solidFill>
              </a:rPr>
              <a:t>Feeding.</a:t>
            </a:r>
            <a:br>
              <a:rPr lang="en-US" dirty="0">
                <a:solidFill>
                  <a:srgbClr val="FF0000"/>
                </a:solidFill>
              </a:rPr>
            </a:br>
            <a:r>
              <a:rPr lang="en-US" dirty="0">
                <a:solidFill>
                  <a:srgbClr val="FF0000"/>
                </a:solidFill>
              </a:rPr>
              <a:t>A:</a:t>
            </a:r>
            <a:r>
              <a:rPr lang="en-US" dirty="0">
                <a:solidFill>
                  <a:schemeClr val="accent1">
                    <a:lumMod val="75000"/>
                  </a:schemeClr>
                </a:solidFill>
              </a:rPr>
              <a:t> Analgesia.</a:t>
            </a:r>
            <a:br>
              <a:rPr lang="en-US" dirty="0">
                <a:solidFill>
                  <a:srgbClr val="FF0000"/>
                </a:solidFill>
              </a:rPr>
            </a:br>
            <a:r>
              <a:rPr lang="en-US" dirty="0">
                <a:solidFill>
                  <a:srgbClr val="FF0000"/>
                </a:solidFill>
              </a:rPr>
              <a:t>S: </a:t>
            </a:r>
            <a:r>
              <a:rPr lang="en-US" dirty="0">
                <a:solidFill>
                  <a:schemeClr val="accent1">
                    <a:lumMod val="75000"/>
                  </a:schemeClr>
                </a:solidFill>
              </a:rPr>
              <a:t>Sedation.</a:t>
            </a:r>
            <a:br>
              <a:rPr lang="en-US" dirty="0">
                <a:solidFill>
                  <a:srgbClr val="FF0000"/>
                </a:solidFill>
              </a:rPr>
            </a:br>
            <a:r>
              <a:rPr lang="en-US" dirty="0">
                <a:solidFill>
                  <a:srgbClr val="FF0000"/>
                </a:solidFill>
              </a:rPr>
              <a:t>T: </a:t>
            </a:r>
            <a:r>
              <a:rPr lang="en-US" dirty="0" err="1">
                <a:solidFill>
                  <a:schemeClr val="accent1">
                    <a:lumMod val="75000"/>
                  </a:schemeClr>
                </a:solidFill>
              </a:rPr>
              <a:t>Thrombo</a:t>
            </a:r>
            <a:r>
              <a:rPr lang="en-US" dirty="0">
                <a:solidFill>
                  <a:schemeClr val="accent1">
                    <a:lumMod val="75000"/>
                  </a:schemeClr>
                </a:solidFill>
              </a:rPr>
              <a:t>-embolism prophylaxis</a:t>
            </a:r>
            <a:br>
              <a:rPr lang="en-US" dirty="0">
                <a:solidFill>
                  <a:schemeClr val="accent1">
                    <a:lumMod val="75000"/>
                  </a:schemeClr>
                </a:solidFill>
              </a:rPr>
            </a:br>
            <a:br>
              <a:rPr lang="en-US" dirty="0">
                <a:solidFill>
                  <a:srgbClr val="FF0000"/>
                </a:solidFill>
              </a:rPr>
            </a:br>
            <a:r>
              <a:rPr lang="en-US" dirty="0">
                <a:solidFill>
                  <a:srgbClr val="FF0000"/>
                </a:solidFill>
              </a:rPr>
              <a:t>H: </a:t>
            </a:r>
            <a:r>
              <a:rPr lang="en-US" dirty="0">
                <a:solidFill>
                  <a:schemeClr val="accent1">
                    <a:lumMod val="75000"/>
                  </a:schemeClr>
                </a:solidFill>
              </a:rPr>
              <a:t>Head of bed elevation (30-45).</a:t>
            </a:r>
            <a:br>
              <a:rPr lang="en-US" dirty="0">
                <a:solidFill>
                  <a:schemeClr val="accent1">
                    <a:lumMod val="75000"/>
                  </a:schemeClr>
                </a:solidFill>
              </a:rPr>
            </a:br>
            <a:r>
              <a:rPr lang="en-US" dirty="0">
                <a:solidFill>
                  <a:srgbClr val="FF0000"/>
                </a:solidFill>
              </a:rPr>
              <a:t>U: </a:t>
            </a:r>
            <a:r>
              <a:rPr lang="en-US" dirty="0">
                <a:solidFill>
                  <a:schemeClr val="accent1">
                    <a:lumMod val="75000"/>
                  </a:schemeClr>
                </a:solidFill>
              </a:rPr>
              <a:t>Ulcer prophylaxis (stress ulcer, bed sores).</a:t>
            </a:r>
            <a:br>
              <a:rPr lang="en-US" dirty="0">
                <a:solidFill>
                  <a:srgbClr val="FF0000"/>
                </a:solidFill>
              </a:rPr>
            </a:br>
            <a:r>
              <a:rPr lang="en-US" dirty="0">
                <a:solidFill>
                  <a:srgbClr val="FF0000"/>
                </a:solidFill>
              </a:rPr>
              <a:t>G: </a:t>
            </a:r>
            <a:r>
              <a:rPr lang="en-US" dirty="0">
                <a:solidFill>
                  <a:schemeClr val="accent1">
                    <a:lumMod val="75000"/>
                  </a:schemeClr>
                </a:solidFill>
              </a:rPr>
              <a:t>Glucose control.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847528" y="476672"/>
            <a:ext cx="8568952" cy="6264696"/>
          </a:xfrm>
        </p:spPr>
        <p:txBody>
          <a:bodyPr>
            <a:normAutofit/>
          </a:bodyPr>
          <a:lstStyle/>
          <a:p>
            <a:pPr marL="514350" indent="-514350">
              <a:buFont typeface="+mj-lt"/>
              <a:buAutoNum type="arabicPeriod" startAt="6"/>
            </a:pPr>
            <a:r>
              <a:rPr lang="en-US" dirty="0"/>
              <a:t>Definition of MAC:</a:t>
            </a:r>
            <a:br>
              <a:rPr lang="en-US" dirty="0"/>
            </a:br>
            <a:r>
              <a:rPr lang="en-US" dirty="0">
                <a:solidFill>
                  <a:schemeClr val="accent1">
                    <a:lumMod val="75000"/>
                  </a:schemeClr>
                </a:solidFill>
              </a:rPr>
              <a:t>Minimum Alveolar Concentration (MAC) of an inhaled anesthetic agent is the alveolar concentration that prevents movement in 50% of patients in response to a standardized stimulus (surgical incision).</a:t>
            </a:r>
          </a:p>
          <a:p>
            <a:pPr marL="0" indent="0">
              <a:buNone/>
            </a:pPr>
            <a:endParaRPr lang="en-US" dirty="0"/>
          </a:p>
          <a:p>
            <a:pPr marL="514350" indent="-514350">
              <a:buFont typeface="+mj-lt"/>
              <a:buAutoNum type="arabicPeriod" startAt="7"/>
            </a:pPr>
            <a:r>
              <a:rPr lang="en-US" dirty="0"/>
              <a:t>Sites of Body Temperature Monitoring:</a:t>
            </a:r>
            <a:br>
              <a:rPr lang="en-US" dirty="0"/>
            </a:br>
            <a:r>
              <a:rPr lang="en-US" dirty="0">
                <a:solidFill>
                  <a:schemeClr val="accent1">
                    <a:lumMod val="75000"/>
                  </a:schemeClr>
                </a:solidFill>
              </a:rPr>
              <a:t>- Oral.</a:t>
            </a:r>
            <a:br>
              <a:rPr lang="en-US" dirty="0">
                <a:solidFill>
                  <a:schemeClr val="accent1">
                    <a:lumMod val="75000"/>
                  </a:schemeClr>
                </a:solidFill>
              </a:rPr>
            </a:br>
            <a:r>
              <a:rPr lang="en-US" dirty="0">
                <a:solidFill>
                  <a:schemeClr val="accent1">
                    <a:lumMod val="75000"/>
                  </a:schemeClr>
                </a:solidFill>
              </a:rPr>
              <a:t>- Rectal.</a:t>
            </a:r>
            <a:br>
              <a:rPr lang="en-US" dirty="0">
                <a:solidFill>
                  <a:schemeClr val="accent1">
                    <a:lumMod val="75000"/>
                  </a:schemeClr>
                </a:solidFill>
              </a:rPr>
            </a:br>
            <a:r>
              <a:rPr lang="en-US" dirty="0">
                <a:solidFill>
                  <a:schemeClr val="accent1">
                    <a:lumMod val="75000"/>
                  </a:schemeClr>
                </a:solidFill>
              </a:rPr>
              <a:t>- Axillary.</a:t>
            </a:r>
            <a:br>
              <a:rPr lang="en-US" dirty="0">
                <a:solidFill>
                  <a:schemeClr val="accent1">
                    <a:lumMod val="75000"/>
                  </a:schemeClr>
                </a:solidFill>
              </a:rPr>
            </a:br>
            <a:r>
              <a:rPr lang="en-US" dirty="0">
                <a:solidFill>
                  <a:schemeClr val="accent1">
                    <a:lumMod val="75000"/>
                  </a:schemeClr>
                </a:solidFill>
              </a:rPr>
              <a:t>- Forehead.</a:t>
            </a:r>
            <a:br>
              <a:rPr lang="en-US" dirty="0">
                <a:solidFill>
                  <a:schemeClr val="accent1">
                    <a:lumMod val="75000"/>
                  </a:schemeClr>
                </a:solidFill>
              </a:rPr>
            </a:br>
            <a:r>
              <a:rPr lang="en-US" dirty="0">
                <a:solidFill>
                  <a:schemeClr val="accent1">
                    <a:lumMod val="75000"/>
                  </a:schemeClr>
                </a:solidFill>
              </a:rPr>
              <a:t>- Tympanic Membrane.</a:t>
            </a:r>
            <a:br>
              <a:rPr lang="en-US" dirty="0">
                <a:solidFill>
                  <a:schemeClr val="accent1">
                    <a:lumMod val="75000"/>
                  </a:schemeClr>
                </a:solidFill>
              </a:rPr>
            </a:br>
            <a:r>
              <a:rPr lang="en-US" dirty="0">
                <a:solidFill>
                  <a:schemeClr val="accent1">
                    <a:lumMod val="75000"/>
                  </a:schemeClr>
                </a:solidFill>
              </a:rPr>
              <a:t>- Esophageal.</a:t>
            </a:r>
            <a:br>
              <a:rPr lang="en-US" dirty="0">
                <a:solidFill>
                  <a:schemeClr val="accent1">
                    <a:lumMod val="75000"/>
                  </a:schemeClr>
                </a:solidFill>
              </a:rPr>
            </a:br>
            <a:r>
              <a:rPr lang="en-US" dirty="0">
                <a:solidFill>
                  <a:schemeClr val="accent1">
                    <a:lumMod val="75000"/>
                  </a:schemeClr>
                </a:solidFill>
              </a:rPr>
              <a:t>- Nasopharyngeal.</a:t>
            </a:r>
            <a:br>
              <a:rPr lang="en-US" dirty="0">
                <a:solidFill>
                  <a:schemeClr val="accent1">
                    <a:lumMod val="75000"/>
                  </a:schemeClr>
                </a:solidFill>
              </a:rPr>
            </a:br>
            <a:r>
              <a:rPr lang="en-US" dirty="0">
                <a:solidFill>
                  <a:schemeClr val="accent1">
                    <a:lumMod val="75000"/>
                  </a:schemeClr>
                </a:solidFill>
              </a:rPr>
              <a:t>- Bladder.</a:t>
            </a:r>
            <a:br>
              <a:rPr lang="en-US" dirty="0">
                <a:solidFill>
                  <a:schemeClr val="accent1">
                    <a:lumMod val="75000"/>
                  </a:schemeClr>
                </a:solidFill>
              </a:rPr>
            </a:br>
            <a:r>
              <a:rPr lang="en-US" dirty="0">
                <a:solidFill>
                  <a:schemeClr val="accent1">
                    <a:lumMod val="75000"/>
                  </a:schemeClr>
                </a:solidFill>
              </a:rPr>
              <a:t>- Pulmonary arterial blood.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graphicFrame>
        <p:nvGraphicFramePr>
          <p:cNvPr id="4" name="جدول 3"/>
          <p:cNvGraphicFramePr>
            <a:graphicFrameLocks noGrp="1"/>
          </p:cNvGraphicFramePr>
          <p:nvPr/>
        </p:nvGraphicFramePr>
        <p:xfrm>
          <a:off x="1847528" y="548680"/>
          <a:ext cx="8424936" cy="2853586"/>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792088">
                <a:tc>
                  <a:txBody>
                    <a:bodyPr/>
                    <a:lstStyle/>
                    <a:p>
                      <a:pPr algn="ctr" rtl="0"/>
                      <a:r>
                        <a:rPr lang="en-US" sz="2400" dirty="0">
                          <a:solidFill>
                            <a:schemeClr val="tx1"/>
                          </a:solidFill>
                        </a:rPr>
                        <a:t>IV</a:t>
                      </a:r>
                      <a:r>
                        <a:rPr lang="en-US" sz="2400" baseline="0" dirty="0">
                          <a:solidFill>
                            <a:schemeClr val="tx1"/>
                          </a:solidFill>
                        </a:rPr>
                        <a:t> Cannula</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en-US" sz="2400" dirty="0">
                          <a:solidFill>
                            <a:schemeClr val="tx1"/>
                          </a:solidFill>
                        </a:rPr>
                        <a:t>Gauge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en-US" sz="2400" dirty="0">
                          <a:solidFill>
                            <a:schemeClr val="tx1"/>
                          </a:solidFill>
                        </a:rPr>
                        <a:t>Flow Rate</a:t>
                      </a:r>
                      <a:br>
                        <a:rPr lang="en-US" sz="2400" dirty="0">
                          <a:solidFill>
                            <a:schemeClr val="tx1"/>
                          </a:solidFill>
                        </a:rPr>
                      </a:br>
                      <a:r>
                        <a:rPr lang="en-US" sz="2400" dirty="0">
                          <a:solidFill>
                            <a:schemeClr val="tx1"/>
                          </a:solidFill>
                        </a:rPr>
                        <a:t>(mL/min)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18458">
                <a:tc>
                  <a:txBody>
                    <a:bodyPr/>
                    <a:lstStyle/>
                    <a:p>
                      <a:pPr algn="ctr" rtl="0"/>
                      <a:r>
                        <a:rPr lang="en-US" sz="2400" dirty="0">
                          <a:solidFill>
                            <a:schemeClr val="tx1"/>
                          </a:solidFill>
                        </a:rPr>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FF0000"/>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FF0000"/>
                          </a:solidFill>
                        </a:rPr>
                        <a:t>80-100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04056">
                <a:tc>
                  <a:txBody>
                    <a:bodyPr/>
                    <a:lstStyle/>
                    <a:p>
                      <a:pPr algn="ctr"/>
                      <a:r>
                        <a:rPr lang="en-US" sz="2400" dirty="0">
                          <a:solidFill>
                            <a:srgbClr val="FF0000"/>
                          </a:solidFill>
                        </a:rPr>
                        <a:t>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en-US" sz="2400" dirty="0">
                          <a:solidFill>
                            <a:srgbClr val="FF0000"/>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04056">
                <a:tc>
                  <a:txBody>
                    <a:bodyPr/>
                    <a:lstStyle/>
                    <a:p>
                      <a:pPr algn="ctr" rtl="0"/>
                      <a:r>
                        <a:rPr lang="en-US" sz="2400" dirty="0">
                          <a:solidFill>
                            <a:schemeClr val="tx1"/>
                          </a:solidFill>
                        </a:rPr>
                        <a:t>Pink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FF0000"/>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FF0000"/>
                          </a:solidFill>
                        </a:rPr>
                        <a:t>50-60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04056">
                <a:tc>
                  <a:txBody>
                    <a:bodyPr/>
                    <a:lstStyle/>
                    <a:p>
                      <a:pPr algn="ctr"/>
                      <a:r>
                        <a:rPr lang="en-US" sz="2400" dirty="0">
                          <a:solidFill>
                            <a:srgbClr val="FF0000"/>
                          </a:solidFill>
                        </a:rPr>
                        <a:t>Blue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FF0000"/>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 name="مربع نص 5"/>
          <p:cNvSpPr txBox="1"/>
          <p:nvPr/>
        </p:nvSpPr>
        <p:spPr>
          <a:xfrm>
            <a:off x="1847528" y="0"/>
            <a:ext cx="1944216" cy="523220"/>
          </a:xfrm>
          <a:prstGeom prst="rect">
            <a:avLst/>
          </a:prstGeom>
          <a:noFill/>
        </p:spPr>
        <p:txBody>
          <a:bodyPr wrap="square" rtlCol="0">
            <a:spAutoFit/>
          </a:bodyPr>
          <a:lstStyle/>
          <a:p>
            <a:pPr marL="342900" indent="-342900">
              <a:buFont typeface="+mj-lt"/>
              <a:buAutoNum type="arabicPeriod" startAt="8"/>
            </a:pPr>
            <a:r>
              <a:rPr lang="en-US" sz="2800" dirty="0"/>
              <a:t>     </a:t>
            </a:r>
          </a:p>
        </p:txBody>
      </p:sp>
      <p:sp>
        <p:nvSpPr>
          <p:cNvPr id="7" name="مربع نص 6"/>
          <p:cNvSpPr txBox="1"/>
          <p:nvPr/>
        </p:nvSpPr>
        <p:spPr>
          <a:xfrm>
            <a:off x="1847528" y="3573016"/>
            <a:ext cx="1944216" cy="1569660"/>
          </a:xfrm>
          <a:prstGeom prst="rect">
            <a:avLst/>
          </a:prstGeom>
          <a:noFill/>
        </p:spPr>
        <p:txBody>
          <a:bodyPr wrap="square" rtlCol="0">
            <a:spAutoFit/>
          </a:bodyPr>
          <a:lstStyle/>
          <a:p>
            <a:pPr marL="514350" indent="-514350">
              <a:buFont typeface="+mj-lt"/>
              <a:buAutoNum type="arabicPeriod" startAt="9"/>
            </a:pPr>
            <a:r>
              <a:rPr lang="en-US" sz="2400" dirty="0"/>
              <a:t>Write down the parts of ETT:     </a:t>
            </a:r>
          </a:p>
        </p:txBody>
      </p:sp>
      <p:pic>
        <p:nvPicPr>
          <p:cNvPr id="9" name="Content Placeholder 3"/>
          <p:cNvPicPr>
            <a:picLocks noGrp="1" noChangeAspect="1"/>
          </p:cNvPicPr>
          <p:nvPr/>
        </p:nvPicPr>
        <p:blipFill rotWithShape="1">
          <a:blip r:embed="rId2">
            <a:extLst>
              <a:ext uri="{28A0092B-C50C-407E-A947-70E740481C1C}">
                <a14:useLocalDpi xmlns:a14="http://schemas.microsoft.com/office/drawing/2010/main" val="0"/>
              </a:ext>
            </a:extLst>
          </a:blip>
          <a:srcRect l="1839" t="10264" r="570" b="17069"/>
          <a:stretch>
            <a:fillRect/>
          </a:stretch>
        </p:blipFill>
        <p:spPr>
          <a:xfrm>
            <a:off x="4191145" y="3573016"/>
            <a:ext cx="5256893" cy="2935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764704"/>
            <a:ext cx="9144000" cy="1143000"/>
          </a:xfrm>
          <a:ln>
            <a:solidFill>
              <a:schemeClr val="accent1"/>
            </a:solidFill>
          </a:ln>
        </p:spPr>
        <p:txBody>
          <a:bodyPr>
            <a:normAutofit/>
          </a:bodyPr>
          <a:lstStyle/>
          <a:p>
            <a:r>
              <a:rPr lang="en-US" sz="6600" dirty="0"/>
              <a:t>ECG</a:t>
            </a:r>
          </a:p>
        </p:txBody>
      </p:sp>
      <p:sp>
        <p:nvSpPr>
          <p:cNvPr id="3" name="عنصر نائب للمحتوى 2"/>
          <p:cNvSpPr>
            <a:spLocks noGrp="1"/>
          </p:cNvSpPr>
          <p:nvPr>
            <p:ph idx="1"/>
          </p:nvPr>
        </p:nvSpPr>
        <p:spPr>
          <a:xfrm>
            <a:off x="1981200" y="3717033"/>
            <a:ext cx="8229600" cy="2409131"/>
          </a:xfrm>
        </p:spPr>
        <p:txBody>
          <a:bodyPr/>
          <a:lstStyle/>
          <a:p>
            <a:r>
              <a:rPr lang="ar-JO" dirty="0"/>
              <a:t>مش نفس الصور 100% ولكن قريبة منها</a:t>
            </a:r>
          </a:p>
          <a:p>
            <a:r>
              <a:rPr lang="ar-JO" dirty="0"/>
              <a:t>سؤال </a:t>
            </a:r>
            <a:r>
              <a:rPr lang="en-US" dirty="0"/>
              <a:t>Normal Rhythm</a:t>
            </a:r>
            <a:r>
              <a:rPr lang="ar-JO" dirty="0"/>
              <a:t> لازم ننتبه لآخر </a:t>
            </a:r>
            <a:r>
              <a:rPr lang="en-US" dirty="0"/>
              <a:t>lead</a:t>
            </a:r>
            <a:r>
              <a:rPr lang="ar-JO" dirty="0"/>
              <a:t> لأنه </a:t>
            </a:r>
            <a:r>
              <a:rPr lang="en-US" dirty="0"/>
              <a:t>lead II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03512" y="692697"/>
            <a:ext cx="1728192" cy="1761059"/>
          </a:xfrm>
        </p:spPr>
        <p:txBody>
          <a:bodyPr>
            <a:normAutofit/>
          </a:bodyPr>
          <a:lstStyle/>
          <a:p>
            <a:pPr algn="l" rtl="0"/>
            <a:r>
              <a:rPr lang="en-US" dirty="0"/>
              <a:t>Normal Sinus Rhythm </a:t>
            </a:r>
          </a:p>
        </p:txBody>
      </p:sp>
      <p:pic>
        <p:nvPicPr>
          <p:cNvPr id="1026" name="Picture 2" descr="ECG Normal sinus rhyth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6" y="96386"/>
            <a:ext cx="6336704" cy="2890426"/>
          </a:xfrm>
          <a:prstGeom prst="rect">
            <a:avLst/>
          </a:prstGeom>
          <a:noFill/>
          <a:extLst>
            <a:ext uri="{909E8E84-426E-40DD-AFC4-6F175D3DCCD1}">
              <a14:hiddenFill xmlns:a14="http://schemas.microsoft.com/office/drawing/2010/main">
                <a:solidFill>
                  <a:srgbClr val="FFFFFF"/>
                </a:solidFill>
              </a14:hiddenFill>
            </a:ext>
          </a:extLst>
        </p:spPr>
      </p:pic>
      <p:sp>
        <p:nvSpPr>
          <p:cNvPr id="6" name="عنصر نائب للمحتوى 2"/>
          <p:cNvSpPr txBox="1"/>
          <p:nvPr/>
        </p:nvSpPr>
        <p:spPr>
          <a:xfrm>
            <a:off x="1494114" y="4388300"/>
            <a:ext cx="1728192" cy="1761059"/>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rtl="0"/>
            <a:r>
              <a:rPr lang="en-US" sz="2800" dirty="0"/>
              <a:t>Inferior MI</a:t>
            </a:r>
          </a:p>
        </p:txBody>
      </p:sp>
      <p:pic>
        <p:nvPicPr>
          <p:cNvPr id="2" name="Picture 2" descr="لا يتوفر وص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008" y="3356993"/>
            <a:ext cx="5040560" cy="3252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1568" y="5491275"/>
            <a:ext cx="2404012" cy="1432391"/>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5014" y="-180545"/>
            <a:ext cx="10515600" cy="1325563"/>
          </a:xfrm>
        </p:spPr>
        <p:txBody>
          <a:bodyPr/>
          <a:lstStyle/>
          <a:p>
            <a:r>
              <a:rPr lang="en-US" dirty="0"/>
              <a:t>Orally :</a:t>
            </a:r>
          </a:p>
        </p:txBody>
      </p:sp>
      <p:sp>
        <p:nvSpPr>
          <p:cNvPr id="3" name="عنصر نائب للمحتوى 2"/>
          <p:cNvSpPr>
            <a:spLocks noGrp="1"/>
          </p:cNvSpPr>
          <p:nvPr>
            <p:ph idx="1"/>
          </p:nvPr>
        </p:nvSpPr>
        <p:spPr>
          <a:xfrm>
            <a:off x="1015296" y="1134408"/>
            <a:ext cx="8640960" cy="6408712"/>
          </a:xfrm>
        </p:spPr>
        <p:txBody>
          <a:bodyPr>
            <a:normAutofit/>
          </a:bodyPr>
          <a:lstStyle/>
          <a:p>
            <a:pPr marL="514350" indent="-514350">
              <a:buFont typeface="+mj-lt"/>
              <a:buAutoNum type="arabicPeriod"/>
            </a:pPr>
            <a:r>
              <a:rPr lang="en-US" dirty="0"/>
              <a:t>- Adverse effects of </a:t>
            </a:r>
            <a:r>
              <a:rPr lang="en-US" dirty="0" err="1"/>
              <a:t>Atracurium</a:t>
            </a:r>
            <a:r>
              <a:rPr lang="en-US" dirty="0"/>
              <a:t>.</a:t>
            </a:r>
            <a:br>
              <a:rPr lang="en-US" dirty="0"/>
            </a:br>
            <a:r>
              <a:rPr lang="en-US" dirty="0"/>
              <a:t>- Effects of cessation of smoking.</a:t>
            </a:r>
            <a:br>
              <a:rPr lang="en-US" dirty="0"/>
            </a:br>
            <a:r>
              <a:rPr lang="en-US" dirty="0"/>
              <a:t>- </a:t>
            </a:r>
            <a:r>
              <a:rPr lang="en-US" dirty="0" err="1"/>
              <a:t>Glascow</a:t>
            </a:r>
            <a:r>
              <a:rPr lang="en-US" dirty="0"/>
              <a:t> coma scale.</a:t>
            </a:r>
          </a:p>
          <a:p>
            <a:pPr marL="514350" indent="-514350">
              <a:buFont typeface="+mj-lt"/>
              <a:buAutoNum type="arabicPeriod"/>
            </a:pPr>
            <a:r>
              <a:rPr lang="en-US" dirty="0"/>
              <a:t>- Signs of cardiac arrest.</a:t>
            </a:r>
            <a:br>
              <a:rPr lang="en-US" dirty="0"/>
            </a:br>
            <a:r>
              <a:rPr lang="en-US" dirty="0"/>
              <a:t>- Physiological changes of OSA.</a:t>
            </a:r>
            <a:br>
              <a:rPr lang="en-US" dirty="0"/>
            </a:br>
            <a:r>
              <a:rPr lang="en-US" dirty="0"/>
              <a:t>- Adverse effects and contraindication of</a:t>
            </a:r>
            <a:br>
              <a:rPr lang="en-US" dirty="0"/>
            </a:br>
            <a:r>
              <a:rPr lang="en-US" dirty="0"/>
              <a:t>   Thiopental.</a:t>
            </a:r>
          </a:p>
          <a:p>
            <a:pPr marL="514350" indent="-514350">
              <a:buFont typeface="+mj-lt"/>
              <a:buAutoNum type="arabicPeriod"/>
            </a:pPr>
            <a:r>
              <a:rPr lang="en-US" dirty="0"/>
              <a:t>- Indication of IV fluid.</a:t>
            </a:r>
            <a:br>
              <a:rPr lang="en-US" dirty="0"/>
            </a:br>
            <a:r>
              <a:rPr lang="en-US" dirty="0"/>
              <a:t>- S&amp;S of Oxygen toxicity.</a:t>
            </a:r>
            <a:br>
              <a:rPr lang="en-US" dirty="0"/>
            </a:br>
            <a:r>
              <a:rPr lang="en-US" dirty="0"/>
              <a:t>- Adverse effects of </a:t>
            </a:r>
            <a:r>
              <a:rPr lang="en-US" dirty="0" err="1"/>
              <a:t>Atracurium</a:t>
            </a:r>
            <a:r>
              <a:rPr lang="en-US" dirty="0"/>
              <a:t>.</a:t>
            </a:r>
          </a:p>
          <a:p>
            <a:pPr marL="514350" indent="-514350">
              <a:buFont typeface="+mj-lt"/>
              <a:buAutoNum type="arabicPeriod"/>
            </a:pPr>
            <a:r>
              <a:rPr lang="en-US" dirty="0"/>
              <a:t>- Effects of malignant hyperthermia on </a:t>
            </a:r>
            <a:br>
              <a:rPr lang="en-US" dirty="0"/>
            </a:br>
            <a:r>
              <a:rPr lang="en-US" dirty="0"/>
              <a:t>   electrolytes and nerve damage.</a:t>
            </a:r>
            <a:br>
              <a:rPr lang="en-US" dirty="0"/>
            </a:br>
            <a:r>
              <a:rPr lang="en-US" dirty="0"/>
              <a:t>- Indications and adverse effects of propanol.</a:t>
            </a: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148</a:t>
            </a:fld>
            <a:endParaRPr lang="ar-SA"/>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75520" y="404664"/>
            <a:ext cx="8496944" cy="6192688"/>
          </a:xfrm>
        </p:spPr>
        <p:txBody>
          <a:bodyPr>
            <a:normAutofit/>
          </a:bodyPr>
          <a:lstStyle/>
          <a:p>
            <a:pPr marL="514350" indent="-514350">
              <a:buFont typeface="+mj-lt"/>
              <a:buAutoNum type="arabicPeriod" startAt="5"/>
            </a:pPr>
            <a:r>
              <a:rPr lang="en-US" dirty="0"/>
              <a:t>- Effects of malignant hyperthermia on</a:t>
            </a:r>
            <a:br>
              <a:rPr lang="en-US" dirty="0"/>
            </a:br>
            <a:r>
              <a:rPr lang="en-US" dirty="0"/>
              <a:t>  muscles.</a:t>
            </a:r>
            <a:br>
              <a:rPr lang="en-US" dirty="0"/>
            </a:br>
            <a:r>
              <a:rPr lang="en-US" dirty="0"/>
              <a:t>- Apnea Test.</a:t>
            </a:r>
          </a:p>
          <a:p>
            <a:pPr marL="514350" indent="-514350">
              <a:buFont typeface="+mj-lt"/>
              <a:buAutoNum type="arabicPeriod" startAt="5"/>
            </a:pPr>
            <a:r>
              <a:rPr lang="en-US" dirty="0"/>
              <a:t>- Criteria of ICU admission.</a:t>
            </a:r>
            <a:br>
              <a:rPr lang="en-US" dirty="0"/>
            </a:br>
            <a:r>
              <a:rPr lang="en-US" dirty="0"/>
              <a:t>- Factors NOT affecting MAC </a:t>
            </a:r>
            <a:br>
              <a:rPr lang="en-US" dirty="0"/>
            </a:br>
            <a:r>
              <a:rPr lang="en-US" dirty="0"/>
              <a:t>  </a:t>
            </a:r>
            <a:r>
              <a:rPr lang="en-US" dirty="0">
                <a:solidFill>
                  <a:srgbClr val="FF0000"/>
                </a:solidFill>
              </a:rPr>
              <a:t>{Hypothyroidism, Hyperthyroidism, sex, duration</a:t>
            </a:r>
            <a:br>
              <a:rPr lang="en-US" dirty="0">
                <a:solidFill>
                  <a:srgbClr val="FF0000"/>
                </a:solidFill>
              </a:rPr>
            </a:br>
            <a:r>
              <a:rPr lang="en-US" dirty="0">
                <a:solidFill>
                  <a:srgbClr val="FF0000"/>
                </a:solidFill>
              </a:rPr>
              <a:t>    of anesthesia}</a:t>
            </a:r>
            <a:br>
              <a:rPr lang="en-US" dirty="0">
                <a:solidFill>
                  <a:srgbClr val="FF0000"/>
                </a:solidFill>
              </a:rPr>
            </a:br>
            <a:r>
              <a:rPr lang="en-US" dirty="0"/>
              <a:t>- Advantages and disadvantages of using</a:t>
            </a:r>
            <a:br>
              <a:rPr lang="en-US" dirty="0"/>
            </a:br>
            <a:r>
              <a:rPr lang="en-US" dirty="0"/>
              <a:t>  opioids in epidural and spinal anesthesia.</a:t>
            </a:r>
          </a:p>
          <a:p>
            <a:pPr marL="514350" indent="-514350">
              <a:buFont typeface="+mj-lt"/>
              <a:buAutoNum type="arabicPeriod" startAt="5"/>
            </a:pPr>
            <a:r>
              <a:rPr lang="en-US" dirty="0"/>
              <a:t>- What is O2.</a:t>
            </a:r>
            <a:br>
              <a:rPr lang="en-US" dirty="0"/>
            </a:br>
            <a:r>
              <a:rPr lang="en-US" dirty="0"/>
              <a:t>- What do we consider the ideal IV anesthesia.</a:t>
            </a:r>
          </a:p>
          <a:p>
            <a:pPr marL="514350" indent="-514350">
              <a:buFont typeface="+mj-lt"/>
              <a:buAutoNum type="arabicPeriod" startAt="5"/>
            </a:pPr>
            <a:r>
              <a:rPr lang="en-US" dirty="0"/>
              <a:t>- S&amp;S of SDH (subdural hematoma).</a:t>
            </a:r>
            <a:br>
              <a:rPr lang="en-US" dirty="0"/>
            </a:br>
            <a:r>
              <a:rPr lang="en-US" dirty="0"/>
              <a:t>- Treatment of hypovolemic shock.</a:t>
            </a:r>
            <a:br>
              <a:rPr lang="en-US" dirty="0"/>
            </a:br>
            <a:r>
              <a:rPr lang="en-US" dirty="0"/>
              <a:t>- Complications of epidural anesthesia.</a:t>
            </a: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149</a:t>
            </a:fld>
            <a:endParaRPr lang="ar-SA"/>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
          <p:cNvPicPr>
            <a:picLocks noGrp="1"/>
          </p:cNvPicPr>
          <p:nvPr>
            <p:ph idx="1"/>
          </p:nvPr>
        </p:nvPicPr>
        <p:blipFill>
          <a:blip r:embed="rId2" cstate="print"/>
          <a:srcRect/>
          <a:stretch>
            <a:fillRect/>
          </a:stretch>
        </p:blipFill>
        <p:spPr>
          <a:xfrm>
            <a:off x="96983" y="0"/>
            <a:ext cx="3700242" cy="5181600"/>
          </a:xfrm>
          <a:prstGeom prst="rect">
            <a:avLst/>
          </a:prstGeom>
        </p:spPr>
      </p:pic>
      <p:pic>
        <p:nvPicPr>
          <p:cNvPr id="5" name="Image1"/>
          <p:cNvPicPr/>
          <p:nvPr/>
        </p:nvPicPr>
        <p:blipFill>
          <a:blip r:embed="rId3" cstate="print"/>
          <a:srcRect/>
          <a:stretch>
            <a:fillRect/>
          </a:stretch>
        </p:blipFill>
        <p:spPr>
          <a:xfrm>
            <a:off x="3837709" y="0"/>
            <a:ext cx="4487793" cy="1685550"/>
          </a:xfrm>
          <a:prstGeom prst="rect">
            <a:avLst/>
          </a:prstGeom>
        </p:spPr>
      </p:pic>
      <p:pic>
        <p:nvPicPr>
          <p:cNvPr id="6" name="Image1"/>
          <p:cNvPicPr/>
          <p:nvPr/>
        </p:nvPicPr>
        <p:blipFill>
          <a:blip r:embed="rId4" cstate="print"/>
          <a:srcRect/>
          <a:stretch>
            <a:fillRect/>
          </a:stretch>
        </p:blipFill>
        <p:spPr>
          <a:xfrm>
            <a:off x="3837709" y="1810241"/>
            <a:ext cx="4447309" cy="2599662"/>
          </a:xfrm>
          <a:prstGeom prst="rect">
            <a:avLst/>
          </a:prstGeom>
        </p:spPr>
      </p:pic>
      <p:pic>
        <p:nvPicPr>
          <p:cNvPr id="7" name="Image1"/>
          <p:cNvPicPr/>
          <p:nvPr/>
        </p:nvPicPr>
        <p:blipFill>
          <a:blip r:embed="rId5" cstate="print"/>
          <a:srcRect/>
          <a:stretch>
            <a:fillRect/>
          </a:stretch>
        </p:blipFill>
        <p:spPr>
          <a:xfrm>
            <a:off x="4189267" y="4409903"/>
            <a:ext cx="4095751" cy="2342660"/>
          </a:xfrm>
          <a:prstGeom prst="rect">
            <a:avLst/>
          </a:prstGeom>
        </p:spPr>
      </p:pic>
      <p:pic>
        <p:nvPicPr>
          <p:cNvPr id="8" name="Image1"/>
          <p:cNvPicPr/>
          <p:nvPr/>
        </p:nvPicPr>
        <p:blipFill>
          <a:blip r:embed="rId6" cstate="print"/>
          <a:srcRect/>
          <a:stretch>
            <a:fillRect/>
          </a:stretch>
        </p:blipFill>
        <p:spPr>
          <a:xfrm>
            <a:off x="8447809" y="0"/>
            <a:ext cx="3744191" cy="1447311"/>
          </a:xfrm>
          <a:prstGeom prst="rect">
            <a:avLst/>
          </a:prstGeom>
        </p:spPr>
      </p:pic>
      <p:pic>
        <p:nvPicPr>
          <p:cNvPr id="9" name="Image1"/>
          <p:cNvPicPr/>
          <p:nvPr/>
        </p:nvPicPr>
        <p:blipFill>
          <a:blip r:embed="rId7" cstate="print"/>
          <a:srcRect/>
          <a:stretch>
            <a:fillRect/>
          </a:stretch>
        </p:blipFill>
        <p:spPr>
          <a:xfrm>
            <a:off x="8447809" y="1685550"/>
            <a:ext cx="3684658" cy="2509563"/>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75520" y="404665"/>
            <a:ext cx="8435280" cy="5721499"/>
          </a:xfrm>
        </p:spPr>
        <p:txBody>
          <a:bodyPr/>
          <a:lstStyle/>
          <a:p>
            <a:pPr marL="514350" indent="-514350">
              <a:buFont typeface="+mj-lt"/>
              <a:buAutoNum type="arabicPeriod" startAt="9"/>
            </a:pPr>
            <a:r>
              <a:rPr lang="en-US" dirty="0"/>
              <a:t>- Definition of MAC.</a:t>
            </a:r>
            <a:br>
              <a:rPr lang="en-US" dirty="0"/>
            </a:br>
            <a:r>
              <a:rPr lang="en-US" dirty="0"/>
              <a:t>- Contraindication of arterial line.</a:t>
            </a:r>
            <a:br>
              <a:rPr lang="en-US" dirty="0"/>
            </a:br>
            <a:r>
              <a:rPr lang="en-US" dirty="0"/>
              <a:t>- Types of </a:t>
            </a:r>
            <a:r>
              <a:rPr lang="en-US" dirty="0" err="1"/>
              <a:t>Hypovolemia</a:t>
            </a:r>
            <a:r>
              <a:rPr lang="en-US" dirty="0"/>
              <a:t>.</a:t>
            </a:r>
          </a:p>
          <a:p>
            <a:pPr marL="514350" indent="-514350">
              <a:buFont typeface="+mj-lt"/>
              <a:buAutoNum type="arabicPeriod" startAt="9"/>
            </a:pPr>
            <a:r>
              <a:rPr lang="en-US" dirty="0"/>
              <a:t> - Normal ABG values.</a:t>
            </a:r>
            <a:br>
              <a:rPr lang="en-US" dirty="0"/>
            </a:br>
            <a:r>
              <a:rPr lang="en-US" dirty="0"/>
              <a:t> - Contraindications of spinal anesthesia.</a:t>
            </a:r>
            <a:br>
              <a:rPr lang="en-US" dirty="0"/>
            </a:br>
            <a:r>
              <a:rPr lang="en-US" dirty="0"/>
              <a:t> - Factors </a:t>
            </a:r>
            <a:r>
              <a:rPr lang="en-US" dirty="0" err="1"/>
              <a:t>increasining</a:t>
            </a:r>
            <a:r>
              <a:rPr lang="en-US" dirty="0"/>
              <a:t> MAC.</a:t>
            </a:r>
          </a:p>
          <a:p>
            <a:pPr marL="514350" indent="-514350">
              <a:buFont typeface="+mj-lt"/>
              <a:buAutoNum type="arabicPeriod" startAt="9"/>
            </a:pPr>
            <a:r>
              <a:rPr lang="en-US" dirty="0"/>
              <a:t> - Factors and mechanisms of Increasing local</a:t>
            </a:r>
            <a:br>
              <a:rPr lang="en-US" dirty="0"/>
            </a:br>
            <a:r>
              <a:rPr lang="en-US" dirty="0"/>
              <a:t>    effects of anesthesia.</a:t>
            </a:r>
            <a:br>
              <a:rPr lang="en-US" dirty="0"/>
            </a:br>
            <a:r>
              <a:rPr lang="en-US" dirty="0"/>
              <a:t> - Adverse effects of </a:t>
            </a:r>
            <a:r>
              <a:rPr lang="en-US" dirty="0" err="1"/>
              <a:t>Isoflurane</a:t>
            </a:r>
            <a:r>
              <a:rPr lang="en-US" dirty="0"/>
              <a:t>.</a:t>
            </a: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150</a:t>
            </a:fld>
            <a:endParaRPr lang="ar-SA"/>
          </a:p>
        </p:txBody>
      </p:sp>
      <p:pic>
        <p:nvPicPr>
          <p:cNvPr id="5" name="Picture 4"/>
          <p:cNvPicPr>
            <a:picLocks noChangeAspect="1"/>
          </p:cNvPicPr>
          <p:nvPr/>
        </p:nvPicPr>
        <p:blipFill rotWithShape="1">
          <a:blip r:embed="rId2"/>
          <a:srcRect b="6546"/>
          <a:stretch>
            <a:fillRect/>
          </a:stretch>
        </p:blipFill>
        <p:spPr>
          <a:xfrm>
            <a:off x="103339" y="4253561"/>
            <a:ext cx="2615764" cy="2508217"/>
          </a:xfrm>
          <a:prstGeom prst="ellipse">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88" y="5425609"/>
            <a:ext cx="2404012" cy="1432391"/>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x-none"/>
              <a:t> ORAL</a:t>
            </a:r>
            <a:r>
              <a:rPr lang="en-US" dirty="0"/>
              <a:t> Answers for group 1+2</a:t>
            </a:r>
            <a:endParaRPr lang="x-none" dirty="0"/>
          </a:p>
        </p:txBody>
      </p:sp>
      <p:sp>
        <p:nvSpPr>
          <p:cNvPr id="3" name="Sottotitolo 2"/>
          <p:cNvSpPr>
            <a:spLocks noGrp="1"/>
          </p:cNvSpPr>
          <p:nvPr>
            <p:ph type="subTitle" idx="1"/>
          </p:nvPr>
        </p:nvSpPr>
        <p:spPr>
          <a:xfrm>
            <a:off x="1524000" y="3962765"/>
            <a:ext cx="9144000" cy="1655762"/>
          </a:xfrm>
        </p:spPr>
        <p:txBody>
          <a:bodyPr/>
          <a:lstStyle/>
          <a:p>
            <a:r>
              <a:rPr lang="en-US" dirty="0"/>
              <a:t>By </a:t>
            </a:r>
            <a:r>
              <a:rPr lang="en-US" b="1" dirty="0"/>
              <a:t>Mahmoud </a:t>
            </a:r>
            <a:r>
              <a:rPr lang="en-US" b="1" dirty="0" err="1"/>
              <a:t>Darwish</a:t>
            </a:r>
            <a:endParaRPr lang="x-none" b="1"/>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3411" y="200025"/>
            <a:ext cx="10329861" cy="6457949"/>
          </a:xfrm>
        </p:spPr>
        <p:txBody>
          <a:bodyPr>
            <a:normAutofit fontScale="92500" lnSpcReduction="10000"/>
          </a:bodyPr>
          <a:lstStyle/>
          <a:p>
            <a:r>
              <a:rPr lang="x-none" b="1" i="1" u="sng" dirty="0">
                <a:solidFill>
                  <a:srgbClr val="C00000"/>
                </a:solidFill>
              </a:rPr>
              <a:t>Clinical sign of Malignant Hyperthermia:</a:t>
            </a:r>
          </a:p>
          <a:p>
            <a:pPr marL="0" indent="0">
              <a:buNone/>
            </a:pPr>
            <a:r>
              <a:rPr lang="x-none" b="1" dirty="0"/>
              <a:t>1.High body temperature                          5.Excessive sweating</a:t>
            </a:r>
          </a:p>
          <a:p>
            <a:pPr marL="0" indent="0">
              <a:buNone/>
            </a:pPr>
            <a:r>
              <a:rPr lang="it-IT" b="1" dirty="0"/>
              <a:t>2.S</a:t>
            </a:r>
            <a:r>
              <a:rPr lang="x-none" b="1" dirty="0"/>
              <a:t>evere muscle rigidity                             6.Irregular skin color</a:t>
            </a:r>
          </a:p>
          <a:p>
            <a:pPr marL="0" indent="0">
              <a:buNone/>
            </a:pPr>
            <a:r>
              <a:rPr lang="it-IT" b="1" dirty="0"/>
              <a:t>3.Tachycardia,arrhythmia                          7.Increased CO</a:t>
            </a:r>
            <a:r>
              <a:rPr lang="it-IT" b="1" baseline="-25000" dirty="0"/>
              <a:t>2</a:t>
            </a:r>
            <a:r>
              <a:rPr lang="it-IT" b="1" dirty="0"/>
              <a:t> production</a:t>
            </a:r>
            <a:endParaRPr lang="x-none" b="1" dirty="0"/>
          </a:p>
          <a:p>
            <a:pPr marL="0" indent="0">
              <a:buNone/>
            </a:pPr>
            <a:r>
              <a:rPr lang="x-none" b="1" dirty="0"/>
              <a:t>4.Metabolic acidosis                                    8.Increased </a:t>
            </a:r>
            <a:r>
              <a:rPr lang="it-IT" b="1" dirty="0"/>
              <a:t>O</a:t>
            </a:r>
            <a:r>
              <a:rPr lang="it-IT" b="1" baseline="-25000" dirty="0"/>
              <a:t>2 </a:t>
            </a:r>
            <a:r>
              <a:rPr lang="it-IT" b="1" dirty="0" err="1"/>
              <a:t>consumption</a:t>
            </a:r>
            <a:endParaRPr lang="x-none" b="1" dirty="0"/>
          </a:p>
          <a:p>
            <a:r>
              <a:rPr lang="x-none" b="1" i="1" u="sng" dirty="0">
                <a:solidFill>
                  <a:srgbClr val="C00000"/>
                </a:solidFill>
              </a:rPr>
              <a:t>GSC used to:</a:t>
            </a:r>
          </a:p>
          <a:p>
            <a:pPr marL="0" indent="0">
              <a:buNone/>
            </a:pPr>
            <a:r>
              <a:rPr lang="x-none" b="1" dirty="0"/>
              <a:t>Measure a person’s level of consciousness after a brain injury </a:t>
            </a:r>
          </a:p>
          <a:p>
            <a:r>
              <a:rPr lang="x-none" b="1" i="1" u="sng" dirty="0">
                <a:solidFill>
                  <a:srgbClr val="C00000"/>
                </a:solidFill>
              </a:rPr>
              <a:t>Factors affect MAC</a:t>
            </a:r>
            <a:r>
              <a:rPr lang="x-none" b="1" dirty="0">
                <a:solidFill>
                  <a:srgbClr val="C00000"/>
                </a:solidFill>
              </a:rPr>
              <a:t>:</a:t>
            </a:r>
          </a:p>
          <a:p>
            <a:pPr marL="0" indent="0">
              <a:buNone/>
            </a:pPr>
            <a:r>
              <a:rPr lang="it-IT" b="1" dirty="0"/>
              <a:t>1.T</a:t>
            </a:r>
            <a:r>
              <a:rPr lang="x-none" b="1" dirty="0"/>
              <a:t>emperature                               8.Blood pressure</a:t>
            </a:r>
          </a:p>
          <a:p>
            <a:pPr marL="0" indent="0">
              <a:buNone/>
            </a:pPr>
            <a:r>
              <a:rPr lang="it-IT" b="1" dirty="0"/>
              <a:t>2.A</a:t>
            </a:r>
            <a:r>
              <a:rPr lang="x-none" b="1" dirty="0"/>
              <a:t>ge                                                9.IV anesthetic agent</a:t>
            </a:r>
          </a:p>
          <a:p>
            <a:pPr marL="0" indent="0">
              <a:buNone/>
            </a:pPr>
            <a:r>
              <a:rPr lang="it-IT" b="1" dirty="0"/>
              <a:t>3.A</a:t>
            </a:r>
            <a:r>
              <a:rPr lang="x-none" b="1" dirty="0"/>
              <a:t>nemia                                        10.PaO</a:t>
            </a:r>
            <a:r>
              <a:rPr lang="x-none" b="1" baseline="-25000" dirty="0"/>
              <a:t>2 </a:t>
            </a:r>
            <a:r>
              <a:rPr lang="en-US" b="1" dirty="0">
                <a:latin typeface="Sitka Banner" panose="02000505000000020004" pitchFamily="2" charset="0"/>
                <a:ea typeface="Source Sans Pro"/>
                <a:cs typeface="Source Sans Pro"/>
              </a:rPr>
              <a:t>˂ 40</a:t>
            </a:r>
            <a:endParaRPr lang="x-none" b="1" dirty="0"/>
          </a:p>
          <a:p>
            <a:pPr marL="0" indent="0">
              <a:buNone/>
            </a:pPr>
            <a:r>
              <a:rPr lang="it-IT" b="1" dirty="0"/>
              <a:t>4.A</a:t>
            </a:r>
            <a:r>
              <a:rPr lang="x-none" b="1" dirty="0"/>
              <a:t>lcohol                                         11.PaCO</a:t>
            </a:r>
            <a:r>
              <a:rPr lang="x-none" b="1" baseline="-25000" dirty="0"/>
              <a:t>2</a:t>
            </a:r>
            <a:r>
              <a:rPr lang="en-US" b="1" dirty="0">
                <a:latin typeface="Sitka Banner" panose="02000505000000020004" pitchFamily="2" charset="0"/>
                <a:ea typeface="Source Sans Pro"/>
                <a:cs typeface="Source Sans Pro"/>
              </a:rPr>
              <a:t> ˃ 95</a:t>
            </a:r>
            <a:endParaRPr lang="x-none" b="1" dirty="0"/>
          </a:p>
          <a:p>
            <a:pPr marL="0" indent="0">
              <a:buNone/>
            </a:pPr>
            <a:r>
              <a:rPr lang="it-IT" b="1" dirty="0"/>
              <a:t>5.P</a:t>
            </a:r>
            <a:r>
              <a:rPr lang="x-none" b="1" dirty="0"/>
              <a:t>regnancy                                    12.Cocaine</a:t>
            </a:r>
          </a:p>
          <a:p>
            <a:pPr marL="0" indent="0">
              <a:buNone/>
            </a:pPr>
            <a:r>
              <a:rPr lang="it-IT" b="1" dirty="0"/>
              <a:t>6.E</a:t>
            </a:r>
            <a:r>
              <a:rPr lang="x-none" b="1" dirty="0"/>
              <a:t>lectrolytes                                  13.Ephidrine</a:t>
            </a:r>
          </a:p>
          <a:p>
            <a:pPr marL="0" indent="0">
              <a:buNone/>
            </a:pPr>
            <a:r>
              <a:rPr lang="it-IT" b="1" dirty="0"/>
              <a:t>7.A</a:t>
            </a:r>
            <a:r>
              <a:rPr lang="x-none" b="1" dirty="0"/>
              <a:t>mphetamine</a:t>
            </a:r>
          </a:p>
          <a:p>
            <a:pPr marL="0" indent="0">
              <a:buNone/>
            </a:pPr>
            <a:endParaRPr lang="x-none" b="1" dirty="0"/>
          </a:p>
          <a:p>
            <a:pPr marL="0" indent="0">
              <a:buNone/>
            </a:pPr>
            <a:endParaRPr lang="x-none" b="1" dirty="0"/>
          </a:p>
          <a:p>
            <a:pPr marL="0" indent="0">
              <a:buNone/>
            </a:pPr>
            <a:endParaRPr lang="x-none" b="1" dirty="0"/>
          </a:p>
          <a:p>
            <a:endParaRPr lang="x-none" b="1" dirty="0"/>
          </a:p>
          <a:p>
            <a:pPr marL="0" indent="0">
              <a:buNone/>
            </a:pPr>
            <a:endParaRPr lang="x-non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7599" y="3086100"/>
            <a:ext cx="4400990" cy="333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0980" y="164305"/>
            <a:ext cx="11730039" cy="6529389"/>
          </a:xfrm>
        </p:spPr>
        <p:txBody>
          <a:bodyPr>
            <a:normAutofit fontScale="92500" lnSpcReduction="20000"/>
          </a:bodyPr>
          <a:lstStyle/>
          <a:p>
            <a:r>
              <a:rPr lang="x-none" b="1" i="1" u="sng" dirty="0">
                <a:solidFill>
                  <a:srgbClr val="C00000"/>
                </a:solidFill>
              </a:rPr>
              <a:t>SDH sign and symptoms:</a:t>
            </a:r>
          </a:p>
          <a:p>
            <a:pPr marL="107950" lvl="0" indent="0">
              <a:lnSpc>
                <a:spcPct val="80000"/>
              </a:lnSpc>
              <a:spcBef>
                <a:spcPts val="0"/>
              </a:spcBef>
              <a:buSzPts val="1900"/>
              <a:buNone/>
            </a:pPr>
            <a:endParaRPr lang="en-US" b="1" dirty="0">
              <a:highlight>
                <a:srgbClr val="FFFFFF"/>
              </a:highlight>
            </a:endParaRPr>
          </a:p>
          <a:p>
            <a:pPr marL="107950" lvl="0" indent="0">
              <a:lnSpc>
                <a:spcPct val="80000"/>
              </a:lnSpc>
              <a:spcBef>
                <a:spcPts val="0"/>
              </a:spcBef>
              <a:buSzPts val="1900"/>
              <a:buNone/>
            </a:pPr>
            <a:r>
              <a:rPr lang="en-US" b="1" dirty="0">
                <a:highlight>
                  <a:srgbClr val="FFFFFF"/>
                </a:highlight>
              </a:rPr>
              <a:t>1.Severe headache                                 5.Hemiparesis on one side</a:t>
            </a:r>
          </a:p>
          <a:p>
            <a:pPr marL="107950" lvl="0" indent="0">
              <a:lnSpc>
                <a:spcPct val="80000"/>
              </a:lnSpc>
              <a:spcBef>
                <a:spcPts val="0"/>
              </a:spcBef>
              <a:buSzPts val="1900"/>
              <a:buNone/>
            </a:pPr>
            <a:endParaRPr lang="en-US" b="1" dirty="0">
              <a:highlight>
                <a:srgbClr val="FFFFFF"/>
              </a:highlight>
            </a:endParaRPr>
          </a:p>
          <a:p>
            <a:pPr marL="107950" lvl="0" indent="0">
              <a:lnSpc>
                <a:spcPct val="80000"/>
              </a:lnSpc>
              <a:spcBef>
                <a:spcPts val="0"/>
              </a:spcBef>
              <a:buSzPts val="1900"/>
              <a:buNone/>
            </a:pPr>
            <a:r>
              <a:rPr lang="en-US" b="1" dirty="0">
                <a:highlight>
                  <a:srgbClr val="FFFFFF"/>
                </a:highlight>
              </a:rPr>
              <a:t>2.N&amp;V                                                       6.Mydriasis</a:t>
            </a:r>
          </a:p>
          <a:p>
            <a:pPr marL="107950" lvl="0" indent="0">
              <a:lnSpc>
                <a:spcPct val="80000"/>
              </a:lnSpc>
              <a:spcBef>
                <a:spcPts val="0"/>
              </a:spcBef>
              <a:buSzPts val="1900"/>
              <a:buNone/>
            </a:pPr>
            <a:endParaRPr lang="en-US" b="1" dirty="0">
              <a:highlight>
                <a:srgbClr val="FFFFFF"/>
              </a:highlight>
            </a:endParaRPr>
          </a:p>
          <a:p>
            <a:pPr marL="107950" lvl="0" indent="0">
              <a:lnSpc>
                <a:spcPct val="80000"/>
              </a:lnSpc>
              <a:spcBef>
                <a:spcPts val="0"/>
              </a:spcBef>
              <a:buSzPts val="1900"/>
              <a:buNone/>
            </a:pPr>
            <a:r>
              <a:rPr lang="en-US" b="1" dirty="0">
                <a:highlight>
                  <a:srgbClr val="FFFFFF"/>
                </a:highlight>
              </a:rPr>
              <a:t>3.Confusion                                             7.Loss of consciousness </a:t>
            </a:r>
          </a:p>
          <a:p>
            <a:pPr marL="107950" lvl="0" indent="0">
              <a:lnSpc>
                <a:spcPct val="80000"/>
              </a:lnSpc>
              <a:spcBef>
                <a:spcPts val="0"/>
              </a:spcBef>
              <a:buSzPts val="1900"/>
              <a:buNone/>
            </a:pPr>
            <a:endParaRPr lang="en-US" b="1" dirty="0">
              <a:highlight>
                <a:srgbClr val="FFFFFF"/>
              </a:highlight>
            </a:endParaRPr>
          </a:p>
          <a:p>
            <a:pPr marL="107950" lvl="0" indent="0">
              <a:lnSpc>
                <a:spcPct val="80000"/>
              </a:lnSpc>
              <a:spcBef>
                <a:spcPts val="0"/>
              </a:spcBef>
              <a:buSzPts val="1900"/>
              <a:buNone/>
            </a:pPr>
            <a:r>
              <a:rPr lang="en-US" b="1" dirty="0">
                <a:highlight>
                  <a:srgbClr val="FFFFFF"/>
                </a:highlight>
              </a:rPr>
              <a:t>4.Disorientation                                      8.Coma</a:t>
            </a:r>
          </a:p>
          <a:p>
            <a:r>
              <a:rPr lang="x-none" b="1" i="1" u="sng" dirty="0">
                <a:solidFill>
                  <a:srgbClr val="C00000"/>
                </a:solidFill>
              </a:rPr>
              <a:t>Inhalational agents:</a:t>
            </a:r>
          </a:p>
          <a:p>
            <a:pPr marL="0" indent="0">
              <a:buNone/>
            </a:pPr>
            <a:r>
              <a:rPr lang="x-none" b="1" dirty="0"/>
              <a:t>Isoflurane,Sevoflurave,Desflurane,Halothane,Methoxyflurane,</a:t>
            </a:r>
          </a:p>
          <a:p>
            <a:r>
              <a:rPr lang="x-none" b="1" i="1" u="sng" dirty="0">
                <a:solidFill>
                  <a:srgbClr val="C00000"/>
                </a:solidFill>
              </a:rPr>
              <a:t>Human errors:</a:t>
            </a:r>
          </a:p>
          <a:p>
            <a:pPr marL="0" indent="0">
              <a:buNone/>
            </a:pPr>
            <a:r>
              <a:rPr lang="en-GB" b="1" dirty="0"/>
              <a:t>1.Omission error                                                                              4.Prescribing error</a:t>
            </a:r>
          </a:p>
          <a:p>
            <a:pPr marL="0" indent="0">
              <a:buNone/>
            </a:pPr>
            <a:r>
              <a:rPr lang="en-GB" b="1" dirty="0"/>
              <a:t>2.Incorrect dose and time error                                                   5.Unauthorised drug error</a:t>
            </a:r>
          </a:p>
          <a:p>
            <a:pPr marL="0" indent="0">
              <a:buNone/>
            </a:pPr>
            <a:r>
              <a:rPr lang="en-GB" b="1" dirty="0"/>
              <a:t>3.Incorrect drug preparation and administration error</a:t>
            </a:r>
            <a:endParaRPr lang="x-none" b="1" dirty="0"/>
          </a:p>
          <a:p>
            <a:r>
              <a:rPr lang="x-none" b="1" i="1" u="sng" dirty="0">
                <a:solidFill>
                  <a:srgbClr val="C00000"/>
                </a:solidFill>
              </a:rPr>
              <a:t>Factors decrease MAC:</a:t>
            </a:r>
          </a:p>
          <a:p>
            <a:pPr marL="0" indent="0">
              <a:buNone/>
            </a:pPr>
            <a:r>
              <a:rPr lang="x-none" b="1" dirty="0"/>
              <a:t>Temperature, Acute use of alcohol, Chronic use of amphetamine, Anemia, PaO</a:t>
            </a:r>
            <a:r>
              <a:rPr lang="x-none" b="1" baseline="-25000" dirty="0"/>
              <a:t>2</a:t>
            </a:r>
            <a:r>
              <a:rPr lang="en-US" b="1" dirty="0">
                <a:latin typeface="Sitka Banner" panose="02000505000000020004" pitchFamily="2" charset="0"/>
                <a:ea typeface="Source Sans Pro"/>
                <a:cs typeface="Source Sans Pro"/>
              </a:rPr>
              <a:t> ˂ 40</a:t>
            </a:r>
            <a:r>
              <a:rPr lang="x-none" b="1" dirty="0"/>
              <a:t>,      PaCO</a:t>
            </a:r>
            <a:r>
              <a:rPr lang="x-none" b="1" baseline="-25000" dirty="0"/>
              <a:t>2</a:t>
            </a:r>
            <a:r>
              <a:rPr lang="en-US" b="1" dirty="0">
                <a:latin typeface="Sitka Banner" panose="02000505000000020004" pitchFamily="2" charset="0"/>
                <a:ea typeface="Source Sans Pro"/>
                <a:cs typeface="Source Sans Pro"/>
              </a:rPr>
              <a:t> ˃95</a:t>
            </a:r>
            <a:r>
              <a:rPr lang="x-none" b="1" dirty="0"/>
              <a:t>, Hyponatremia, Hypercalcemia, Pregnancy, Blood pressure, IV anesthetic</a:t>
            </a:r>
          </a:p>
          <a:p>
            <a:r>
              <a:rPr lang="x-none" b="1" i="1" u="sng" dirty="0">
                <a:solidFill>
                  <a:srgbClr val="C00000"/>
                </a:solidFill>
              </a:rPr>
              <a:t>ABG:</a:t>
            </a:r>
          </a:p>
          <a:p>
            <a:pPr marL="0" indent="0">
              <a:buNone/>
            </a:pPr>
            <a:r>
              <a:rPr lang="en-US" b="1" dirty="0">
                <a:ea typeface="Source Sans Pro"/>
                <a:cs typeface="Source Sans Pro"/>
              </a:rPr>
              <a:t>Is a test that measure the acidity (pH) and the level of oxygen and carbon dioxide in the blood from an artery</a:t>
            </a:r>
            <a:endParaRPr lang="x-none" b="1" dirty="0"/>
          </a:p>
          <a:p>
            <a:endParaRPr lang="x-none" b="1" dirty="0"/>
          </a:p>
          <a:p>
            <a:pPr marL="0" indent="0">
              <a:buNone/>
            </a:pPr>
            <a:endParaRPr lang="x-none" b="1"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7162" y="200025"/>
            <a:ext cx="11701463" cy="5976938"/>
          </a:xfrm>
        </p:spPr>
        <p:txBody>
          <a:bodyPr>
            <a:normAutofit fontScale="55000" lnSpcReduction="20000"/>
          </a:bodyPr>
          <a:lstStyle/>
          <a:p>
            <a:r>
              <a:rPr lang="x-none" sz="3400" b="1" i="1" u="sng" dirty="0">
                <a:solidFill>
                  <a:srgbClr val="C00000"/>
                </a:solidFill>
              </a:rPr>
              <a:t>Complication of epidural anesthesia:</a:t>
            </a:r>
          </a:p>
          <a:p>
            <a:pPr marL="0" indent="0">
              <a:buNone/>
            </a:pPr>
            <a:r>
              <a:rPr lang="it-IT" sz="3400" b="1" dirty="0"/>
              <a:t>1.E</a:t>
            </a:r>
            <a:r>
              <a:rPr lang="x-none" sz="3400" b="1" dirty="0"/>
              <a:t>pidural hematoma                                  5.PDPH</a:t>
            </a:r>
          </a:p>
          <a:p>
            <a:pPr marL="0" indent="0">
              <a:buNone/>
            </a:pPr>
            <a:r>
              <a:rPr lang="it-IT" sz="3400" b="1" dirty="0"/>
              <a:t>2.E</a:t>
            </a:r>
            <a:r>
              <a:rPr lang="x-none" sz="3400" b="1" dirty="0"/>
              <a:t>pidural abscess                                        6.Cauda equina</a:t>
            </a:r>
          </a:p>
          <a:p>
            <a:pPr marL="0" indent="0">
              <a:buNone/>
            </a:pPr>
            <a:r>
              <a:rPr lang="it-IT" sz="3400" b="1" dirty="0"/>
              <a:t>3.P</a:t>
            </a:r>
            <a:r>
              <a:rPr lang="x-none" sz="3400" b="1" dirty="0"/>
              <a:t>araplegia                                                   </a:t>
            </a:r>
          </a:p>
          <a:p>
            <a:pPr marL="0" indent="0">
              <a:buNone/>
            </a:pPr>
            <a:r>
              <a:rPr lang="it-IT" sz="3400" b="1" dirty="0"/>
              <a:t>4.T</a:t>
            </a:r>
            <a:r>
              <a:rPr lang="x-none" sz="3400" b="1" dirty="0"/>
              <a:t>otal spine                      </a:t>
            </a:r>
          </a:p>
          <a:p>
            <a:r>
              <a:rPr lang="x-none" sz="3400" b="1" i="1" u="sng" dirty="0">
                <a:solidFill>
                  <a:srgbClr val="C00000"/>
                </a:solidFill>
              </a:rPr>
              <a:t>OSA sign and symptoms:</a:t>
            </a:r>
          </a:p>
          <a:p>
            <a:pPr marL="0" indent="0">
              <a:buNone/>
            </a:pPr>
            <a:r>
              <a:rPr lang="it-IT" sz="3400" b="1" dirty="0"/>
              <a:t>1.E</a:t>
            </a:r>
            <a:r>
              <a:rPr lang="x-none" sz="3400" b="1" dirty="0"/>
              <a:t>xcessive daytime sleepiness                     3.Snoring                     5.Increased risk of accident</a:t>
            </a:r>
          </a:p>
          <a:p>
            <a:pPr marL="0" indent="0">
              <a:buNone/>
            </a:pPr>
            <a:r>
              <a:rPr lang="it-IT" sz="3400" b="1" dirty="0"/>
              <a:t>2.Poor </a:t>
            </a:r>
            <a:r>
              <a:rPr lang="it-IT" sz="3400" b="1" dirty="0" err="1"/>
              <a:t>concentration</a:t>
            </a:r>
            <a:r>
              <a:rPr lang="x-none" sz="3400" b="1" dirty="0"/>
              <a:t>                                       4.Fatigue</a:t>
            </a:r>
          </a:p>
          <a:p>
            <a:r>
              <a:rPr lang="it-IT" sz="3400" b="1" i="1" u="sng" dirty="0">
                <a:solidFill>
                  <a:srgbClr val="C00000"/>
                </a:solidFill>
              </a:rPr>
              <a:t>T</a:t>
            </a:r>
            <a:r>
              <a:rPr lang="x-none" sz="3400" b="1" i="1" u="sng" dirty="0">
                <a:solidFill>
                  <a:srgbClr val="C00000"/>
                </a:solidFill>
              </a:rPr>
              <a:t>hiopental side effect:</a:t>
            </a:r>
          </a:p>
          <a:p>
            <a:pPr marL="0" indent="0">
              <a:buNone/>
            </a:pPr>
            <a:r>
              <a:rPr lang="x-none" sz="3400" b="1" dirty="0"/>
              <a:t>1.Hypotension                                             5.Respiratory depressant</a:t>
            </a:r>
          </a:p>
          <a:p>
            <a:pPr marL="0" indent="0">
              <a:buNone/>
            </a:pPr>
            <a:r>
              <a:rPr lang="it-IT" sz="3400" b="1" dirty="0"/>
              <a:t>2.L</a:t>
            </a:r>
            <a:r>
              <a:rPr lang="x-none" sz="3400" b="1" dirty="0"/>
              <a:t>aryngeal spasm                                      6.Extravasation tissue necrosis</a:t>
            </a:r>
          </a:p>
          <a:p>
            <a:pPr marL="0" indent="0">
              <a:buNone/>
            </a:pPr>
            <a:r>
              <a:rPr lang="it-IT" sz="3400" b="1" dirty="0"/>
              <a:t>3.B</a:t>
            </a:r>
            <a:r>
              <a:rPr lang="x-none" sz="3400" b="1" dirty="0"/>
              <a:t>ronchospasm                                          7.Intraarterial injection</a:t>
            </a:r>
          </a:p>
          <a:p>
            <a:pPr marL="0" indent="0">
              <a:buNone/>
            </a:pPr>
            <a:r>
              <a:rPr lang="it-IT" sz="3400" b="1" dirty="0"/>
              <a:t>4.A</a:t>
            </a:r>
            <a:r>
              <a:rPr lang="x-none" sz="3400" b="1" dirty="0"/>
              <a:t>llergic reaction                                        8.Thrombophlebits</a:t>
            </a:r>
          </a:p>
          <a:p>
            <a:r>
              <a:rPr lang="it-IT" sz="3400" b="1" i="1" u="sng" dirty="0">
                <a:solidFill>
                  <a:srgbClr val="C00000"/>
                </a:solidFill>
              </a:rPr>
              <a:t>C</a:t>
            </a:r>
            <a:r>
              <a:rPr lang="x-none" sz="3400" b="1" i="1" u="sng" dirty="0">
                <a:solidFill>
                  <a:srgbClr val="C00000"/>
                </a:solidFill>
              </a:rPr>
              <a:t>ardiac arrest signs:</a:t>
            </a:r>
          </a:p>
          <a:p>
            <a:pPr marL="0" indent="0">
              <a:buNone/>
            </a:pPr>
            <a:r>
              <a:rPr lang="it-IT" sz="3400" b="1" dirty="0"/>
              <a:t>1.U</a:t>
            </a:r>
            <a:r>
              <a:rPr lang="x-none" sz="3400" b="1" dirty="0"/>
              <a:t>nconsciousness                                          4.Changed general appereance</a:t>
            </a:r>
          </a:p>
          <a:p>
            <a:pPr marL="0" indent="0">
              <a:buNone/>
            </a:pPr>
            <a:r>
              <a:rPr lang="it-IT" sz="3400" b="1" dirty="0"/>
              <a:t>2.P</a:t>
            </a:r>
            <a:r>
              <a:rPr lang="x-none" sz="3400" b="1" dirty="0"/>
              <a:t>ulse-less on large arteries                         5.Pupils dilated</a:t>
            </a:r>
          </a:p>
          <a:p>
            <a:pPr marL="0" indent="0">
              <a:buNone/>
            </a:pPr>
            <a:r>
              <a:rPr lang="it-IT" sz="3400" b="1" dirty="0"/>
              <a:t>3.R</a:t>
            </a:r>
            <a:r>
              <a:rPr lang="x-none" sz="3400" b="1" dirty="0"/>
              <a:t>espiratory arrest or the last gasps</a:t>
            </a:r>
          </a:p>
          <a:p>
            <a:endParaRPr lang="x-none"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199" y="221456"/>
            <a:ext cx="12115801" cy="6415087"/>
          </a:xfrm>
        </p:spPr>
        <p:txBody>
          <a:bodyPr>
            <a:normAutofit lnSpcReduction="10000"/>
          </a:bodyPr>
          <a:lstStyle/>
          <a:p>
            <a:r>
              <a:rPr lang="x-none" b="1" i="1" u="sng" dirty="0">
                <a:solidFill>
                  <a:srgbClr val="C00000"/>
                </a:solidFill>
              </a:rPr>
              <a:t>Respiratory effects of inhalational agents:</a:t>
            </a:r>
          </a:p>
          <a:p>
            <a:pPr marL="0" indent="0">
              <a:buNone/>
            </a:pPr>
            <a:r>
              <a:rPr lang="it-IT" b="1" dirty="0"/>
              <a:t>C</a:t>
            </a:r>
            <a:r>
              <a:rPr lang="x-none" b="1" dirty="0"/>
              <a:t>ause Respiratory depression</a:t>
            </a:r>
          </a:p>
          <a:p>
            <a:r>
              <a:rPr lang="it-IT" b="1" i="1" u="sng" dirty="0">
                <a:solidFill>
                  <a:srgbClr val="C00000"/>
                </a:solidFill>
              </a:rPr>
              <a:t>M</a:t>
            </a:r>
            <a:r>
              <a:rPr lang="x-none" b="1" i="1" u="sng" dirty="0">
                <a:solidFill>
                  <a:srgbClr val="C00000"/>
                </a:solidFill>
              </a:rPr>
              <a:t>anagement of hypovolemic shock:</a:t>
            </a:r>
          </a:p>
          <a:p>
            <a:pPr marL="0" indent="0">
              <a:buNone/>
            </a:pPr>
            <a:r>
              <a:rPr lang="x-none" b="1" dirty="0"/>
              <a:t>1.ABCs                                                                             4.Control any bleeding</a:t>
            </a:r>
          </a:p>
          <a:p>
            <a:pPr marL="0" indent="0">
              <a:buNone/>
            </a:pPr>
            <a:r>
              <a:rPr lang="it-IT" b="1" dirty="0"/>
              <a:t>2.E</a:t>
            </a:r>
            <a:r>
              <a:rPr lang="x-none" b="1" dirty="0"/>
              <a:t>stablish 2 large bore I</a:t>
            </a:r>
            <a:r>
              <a:rPr lang="it-IT" b="1" dirty="0"/>
              <a:t>Vs </a:t>
            </a:r>
            <a:r>
              <a:rPr lang="x-none" b="1" dirty="0"/>
              <a:t>or central line                 5.Packed RBCs </a:t>
            </a:r>
          </a:p>
          <a:p>
            <a:pPr marL="0" indent="0">
              <a:buNone/>
            </a:pPr>
            <a:r>
              <a:rPr lang="it-IT" b="1" dirty="0"/>
              <a:t>3.C</a:t>
            </a:r>
            <a:r>
              <a:rPr lang="x-none" b="1" dirty="0"/>
              <a:t>rystalloids(normal saline or ringer lactate)</a:t>
            </a:r>
          </a:p>
          <a:p>
            <a:r>
              <a:rPr lang="x-none" b="1" i="1" u="sng" dirty="0">
                <a:solidFill>
                  <a:srgbClr val="C00000"/>
                </a:solidFill>
              </a:rPr>
              <a:t>O</a:t>
            </a:r>
            <a:r>
              <a:rPr lang="x-none" b="1" i="1" u="sng" baseline="-25000" dirty="0">
                <a:solidFill>
                  <a:srgbClr val="C00000"/>
                </a:solidFill>
              </a:rPr>
              <a:t>2 </a:t>
            </a:r>
            <a:r>
              <a:rPr lang="x-none" b="1" i="1" u="sng" dirty="0">
                <a:solidFill>
                  <a:srgbClr val="C00000"/>
                </a:solidFill>
              </a:rPr>
              <a:t>toxicity sign and symptoms:</a:t>
            </a:r>
          </a:p>
          <a:p>
            <a:pPr marL="0" indent="0">
              <a:buNone/>
            </a:pPr>
            <a:r>
              <a:rPr lang="x-none" b="1" dirty="0"/>
              <a:t>Non-productive cough,Nausea&amp;Vomiting, Fatigue, Substernal chest pain, Headache, Sore throat,Nasal stuffiness and congestion,Hypoventilation, Dyspnea, Inspiration pain</a:t>
            </a:r>
          </a:p>
          <a:p>
            <a:r>
              <a:rPr lang="x-none" b="1" i="1" u="sng" dirty="0">
                <a:solidFill>
                  <a:srgbClr val="C00000"/>
                </a:solidFill>
              </a:rPr>
              <a:t>Causes of hypovolemic shock:</a:t>
            </a:r>
          </a:p>
          <a:p>
            <a:pPr marL="0" indent="0">
              <a:buNone/>
            </a:pPr>
            <a:r>
              <a:rPr lang="x-none" b="1" dirty="0">
                <a:solidFill>
                  <a:srgbClr val="00B0F0"/>
                </a:solidFill>
              </a:rPr>
              <a:t>1.NON-HEMORRHAGIC</a:t>
            </a:r>
            <a:r>
              <a:rPr lang="x-none" b="1" dirty="0"/>
              <a:t>(vomiting,diarrhea,bowel obstruction,dehydration,burn)</a:t>
            </a:r>
          </a:p>
          <a:p>
            <a:pPr marL="0" indent="0">
              <a:buNone/>
            </a:pPr>
            <a:r>
              <a:rPr lang="x-none" b="1" dirty="0">
                <a:solidFill>
                  <a:srgbClr val="00B0F0"/>
                </a:solidFill>
              </a:rPr>
              <a:t>2.HEMORRHAGIC</a:t>
            </a:r>
            <a:r>
              <a:rPr lang="x-none" b="1" dirty="0"/>
              <a:t>(G</a:t>
            </a:r>
            <a:r>
              <a:rPr lang="it-IT" b="1" dirty="0"/>
              <a:t>i </a:t>
            </a:r>
            <a:r>
              <a:rPr lang="x-none" b="1" dirty="0"/>
              <a:t>bleeding,trauma,massive hemoptesis,post-partum bleeding)	</a:t>
            </a:r>
          </a:p>
          <a:p>
            <a:r>
              <a:rPr lang="it-IT" b="1" i="1" u="sng" dirty="0">
                <a:solidFill>
                  <a:srgbClr val="C00000"/>
                </a:solidFill>
              </a:rPr>
              <a:t>D</a:t>
            </a:r>
            <a:r>
              <a:rPr lang="x-none" b="1" i="1" u="sng" dirty="0">
                <a:solidFill>
                  <a:srgbClr val="C00000"/>
                </a:solidFill>
              </a:rPr>
              <a:t>efinition of MAC: </a:t>
            </a:r>
          </a:p>
          <a:p>
            <a:pPr marL="0" indent="0">
              <a:buNone/>
            </a:pPr>
            <a:r>
              <a:rPr lang="it-IT" b="1" dirty="0"/>
              <a:t>I</a:t>
            </a:r>
            <a:r>
              <a:rPr lang="x-none" b="1" dirty="0"/>
              <a:t>s the concentration of the vapour that prevents patient movement in response to a surgical stimulus in 50% of patient.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0025" y="214313"/>
            <a:ext cx="11815763" cy="6329362"/>
          </a:xfrm>
        </p:spPr>
        <p:txBody>
          <a:bodyPr>
            <a:normAutofit fontScale="77500" lnSpcReduction="20000"/>
          </a:bodyPr>
          <a:lstStyle/>
          <a:p>
            <a:r>
              <a:rPr lang="x-none" b="1" i="1" u="sng" dirty="0">
                <a:solidFill>
                  <a:srgbClr val="C00000"/>
                </a:solidFill>
              </a:rPr>
              <a:t>Predisposing factor of OSA:</a:t>
            </a:r>
          </a:p>
          <a:p>
            <a:pPr marL="0" indent="0">
              <a:buNone/>
            </a:pPr>
            <a:r>
              <a:rPr lang="it-IT" b="1" dirty="0"/>
              <a:t>O</a:t>
            </a:r>
            <a:r>
              <a:rPr lang="x-none" b="1" dirty="0"/>
              <a:t>besity,Age </a:t>
            </a:r>
            <a:r>
              <a:rPr lang="en-US" b="1" dirty="0"/>
              <a:t>&gt; </a:t>
            </a:r>
            <a:r>
              <a:rPr lang="x-none" b="1" dirty="0"/>
              <a:t>50,Male,Nasal/Laryngeal obstruction,Alcohol,Smoking,Neck circumference</a:t>
            </a:r>
            <a:r>
              <a:rPr lang="en-US" b="1" dirty="0"/>
              <a:t> &gt; 40cm</a:t>
            </a:r>
            <a:endParaRPr lang="x-none" b="1" dirty="0"/>
          </a:p>
          <a:p>
            <a:r>
              <a:rPr lang="it-IT" b="1" i="1" u="sng" dirty="0">
                <a:solidFill>
                  <a:srgbClr val="C00000"/>
                </a:solidFill>
              </a:rPr>
              <a:t>C</a:t>
            </a:r>
            <a:r>
              <a:rPr lang="x-none" b="1" i="1" u="sng" dirty="0">
                <a:solidFill>
                  <a:srgbClr val="C00000"/>
                </a:solidFill>
              </a:rPr>
              <a:t>ontraindication of Thiopental:</a:t>
            </a:r>
          </a:p>
          <a:p>
            <a:pPr marL="0" indent="0">
              <a:buNone/>
            </a:pPr>
            <a:r>
              <a:rPr lang="it-IT" b="1" dirty="0"/>
              <a:t>A</a:t>
            </a:r>
            <a:r>
              <a:rPr lang="x-none" b="1" dirty="0"/>
              <a:t>irway obstruction,Porphyria,Hypersensitivity</a:t>
            </a:r>
          </a:p>
          <a:p>
            <a:r>
              <a:rPr lang="it-IT" b="1" i="1" u="sng" dirty="0">
                <a:solidFill>
                  <a:srgbClr val="C00000"/>
                </a:solidFill>
              </a:rPr>
              <a:t>C</a:t>
            </a:r>
            <a:r>
              <a:rPr lang="x-none" b="1" i="1" u="sng" dirty="0">
                <a:solidFill>
                  <a:srgbClr val="C00000"/>
                </a:solidFill>
              </a:rPr>
              <a:t>ontraindication of spinal anesthesia:</a:t>
            </a:r>
          </a:p>
          <a:p>
            <a:pPr marL="0" indent="0">
              <a:buNone/>
            </a:pPr>
            <a:r>
              <a:rPr lang="x-none" b="1" dirty="0"/>
              <a:t>1.Patient refusal                                                                                  6.Neurological disease</a:t>
            </a:r>
          </a:p>
          <a:p>
            <a:pPr marL="0" indent="0">
              <a:buNone/>
            </a:pPr>
            <a:r>
              <a:rPr lang="it-IT" b="1" dirty="0"/>
              <a:t>2.U</a:t>
            </a:r>
            <a:r>
              <a:rPr lang="x-none" b="1" dirty="0"/>
              <a:t>nstable patiens(sepsis,hypovolemia)                                       7.Raised intracranial pressure</a:t>
            </a:r>
          </a:p>
          <a:p>
            <a:pPr marL="0" indent="0">
              <a:buNone/>
            </a:pPr>
            <a:r>
              <a:rPr lang="it-IT" b="1" dirty="0"/>
              <a:t>3.I</a:t>
            </a:r>
            <a:r>
              <a:rPr lang="x-none" b="1" dirty="0"/>
              <a:t>nadequate resuscitative drugs and equipment                        8.Severe aortic stenosis</a:t>
            </a:r>
          </a:p>
          <a:p>
            <a:pPr marL="0" indent="0">
              <a:buNone/>
            </a:pPr>
            <a:r>
              <a:rPr lang="it-IT" b="1" dirty="0"/>
              <a:t>4.U</a:t>
            </a:r>
            <a:r>
              <a:rPr lang="x-none" b="1" dirty="0"/>
              <a:t>ncooperative patients                                                                  9.Clooting disorders</a:t>
            </a:r>
          </a:p>
          <a:p>
            <a:pPr marL="0" indent="0">
              <a:buNone/>
            </a:pPr>
            <a:r>
              <a:rPr lang="it-IT" b="1" dirty="0"/>
              <a:t>5.A</a:t>
            </a:r>
            <a:r>
              <a:rPr lang="x-none" b="1" dirty="0"/>
              <a:t>natomical deformities</a:t>
            </a:r>
          </a:p>
          <a:p>
            <a:r>
              <a:rPr lang="it-IT" b="1" i="1" u="sng" dirty="0" err="1">
                <a:solidFill>
                  <a:srgbClr val="C00000"/>
                </a:solidFill>
              </a:rPr>
              <a:t>W</a:t>
            </a:r>
            <a:r>
              <a:rPr lang="x-none" b="1" i="1" u="sng" dirty="0">
                <a:solidFill>
                  <a:srgbClr val="C00000"/>
                </a:solidFill>
              </a:rPr>
              <a:t>hat is the premedication we use to prevent aspiration in CS:</a:t>
            </a:r>
          </a:p>
          <a:p>
            <a:pPr marL="0" indent="0">
              <a:buNone/>
            </a:pPr>
            <a:r>
              <a:rPr lang="it-IT" b="1" dirty="0"/>
              <a:t>A</a:t>
            </a:r>
            <a:r>
              <a:rPr lang="x-none" b="1" dirty="0"/>
              <a:t>ntiacids, Antiemetics</a:t>
            </a:r>
          </a:p>
          <a:p>
            <a:r>
              <a:rPr lang="it-IT" b="1" i="1" u="sng" dirty="0" err="1">
                <a:solidFill>
                  <a:srgbClr val="C00000"/>
                </a:solidFill>
              </a:rPr>
              <a:t>S</a:t>
            </a:r>
            <a:r>
              <a:rPr lang="x-none" b="1" i="1" u="sng" dirty="0">
                <a:solidFill>
                  <a:srgbClr val="C00000"/>
                </a:solidFill>
              </a:rPr>
              <a:t>ide effect of Isoflurane:</a:t>
            </a:r>
          </a:p>
          <a:p>
            <a:pPr marL="0" indent="0">
              <a:buNone/>
            </a:pPr>
            <a:r>
              <a:rPr lang="it-IT" b="1" dirty="0"/>
              <a:t>1.M</a:t>
            </a:r>
            <a:r>
              <a:rPr lang="x-none" b="1" dirty="0"/>
              <a:t>aintains CO,HR,and rhythm</a:t>
            </a:r>
          </a:p>
          <a:p>
            <a:pPr marL="0" indent="0">
              <a:buNone/>
            </a:pPr>
            <a:r>
              <a:rPr lang="it-IT" b="1" dirty="0"/>
              <a:t>2.R</a:t>
            </a:r>
            <a:r>
              <a:rPr lang="x-none" b="1" dirty="0"/>
              <a:t>espiratory depression</a:t>
            </a:r>
          </a:p>
          <a:p>
            <a:pPr marL="0" indent="0">
              <a:buNone/>
            </a:pPr>
            <a:r>
              <a:rPr lang="it-IT" b="1" dirty="0"/>
              <a:t>3.M</a:t>
            </a:r>
            <a:r>
              <a:rPr lang="x-none" b="1" dirty="0"/>
              <a:t>aintains </a:t>
            </a:r>
            <a:r>
              <a:rPr lang="it-IT" b="1" dirty="0"/>
              <a:t>c</a:t>
            </a:r>
            <a:r>
              <a:rPr lang="x-none" b="1" dirty="0"/>
              <a:t>erebral blood flow</a:t>
            </a:r>
          </a:p>
          <a:p>
            <a:pPr marL="0" indent="0">
              <a:buNone/>
            </a:pPr>
            <a:r>
              <a:rPr lang="it-IT" b="1" dirty="0"/>
              <a:t>4.C</a:t>
            </a:r>
            <a:r>
              <a:rPr lang="x-none" b="1" dirty="0"/>
              <a:t>an produce CO when exposed to a desiccated CO</a:t>
            </a:r>
            <a:r>
              <a:rPr lang="x-none" b="1" baseline="-25000" dirty="0"/>
              <a:t>2 </a:t>
            </a:r>
            <a:r>
              <a:rPr lang="x-none" b="1" dirty="0"/>
              <a:t>absorbent</a:t>
            </a:r>
          </a:p>
          <a:p>
            <a:pPr marL="0" indent="0">
              <a:buNone/>
            </a:pPr>
            <a:r>
              <a:rPr lang="it-IT" b="1" dirty="0"/>
              <a:t>5.N</a:t>
            </a:r>
            <a:r>
              <a:rPr lang="x-none" b="1" dirty="0"/>
              <a:t>ot good for induction with mask or chamber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7163" y="157162"/>
            <a:ext cx="11844337" cy="6429375"/>
          </a:xfrm>
        </p:spPr>
        <p:txBody>
          <a:bodyPr>
            <a:normAutofit fontScale="85000" lnSpcReduction="20000"/>
          </a:bodyPr>
          <a:lstStyle/>
          <a:p>
            <a:r>
              <a:rPr lang="it-IT" b="1" i="1" u="sng" dirty="0">
                <a:solidFill>
                  <a:srgbClr val="C00000"/>
                </a:solidFill>
              </a:rPr>
              <a:t>A</a:t>
            </a:r>
            <a:r>
              <a:rPr lang="x-none" b="1" i="1" u="sng" dirty="0">
                <a:solidFill>
                  <a:srgbClr val="C00000"/>
                </a:solidFill>
              </a:rPr>
              <a:t>dvantages of using opioids with spinal and epidural anesthesia:</a:t>
            </a:r>
          </a:p>
          <a:p>
            <a:pPr marL="0" indent="0">
              <a:buNone/>
            </a:pPr>
            <a:r>
              <a:rPr lang="x-none" b="1" i="1" dirty="0"/>
              <a:t>-</a:t>
            </a:r>
            <a:r>
              <a:rPr lang="it-IT" b="1" dirty="0" err="1"/>
              <a:t>P</a:t>
            </a:r>
            <a:r>
              <a:rPr lang="x-none" b="1" dirty="0"/>
              <a:t>rolong the duration of sensory and motor blockade,and increase mean spread of blockade</a:t>
            </a:r>
          </a:p>
          <a:p>
            <a:pPr marL="0" indent="0">
              <a:buNone/>
            </a:pPr>
            <a:r>
              <a:rPr lang="it-IT" b="1" dirty="0"/>
              <a:t>-</a:t>
            </a:r>
            <a:r>
              <a:rPr lang="it-IT" b="1" dirty="0" err="1"/>
              <a:t>P</a:t>
            </a:r>
            <a:r>
              <a:rPr lang="x-none" b="1" dirty="0"/>
              <a:t>romote motor block sparing and faster recovery while still producing the same degree of analgesia</a:t>
            </a:r>
          </a:p>
          <a:p>
            <a:r>
              <a:rPr lang="it-IT" b="1" i="1" u="sng" dirty="0" err="1">
                <a:solidFill>
                  <a:srgbClr val="C00000"/>
                </a:solidFill>
              </a:rPr>
              <a:t>Disa</a:t>
            </a:r>
            <a:r>
              <a:rPr lang="x-none" b="1" i="1" u="sng" dirty="0">
                <a:solidFill>
                  <a:srgbClr val="C00000"/>
                </a:solidFill>
              </a:rPr>
              <a:t>dvantages of using opioids with spinal and epidural anesthesia:</a:t>
            </a:r>
          </a:p>
          <a:p>
            <a:pPr marL="0" indent="0">
              <a:buNone/>
            </a:pPr>
            <a:r>
              <a:rPr lang="it-IT" b="1" dirty="0"/>
              <a:t>C</a:t>
            </a:r>
            <a:r>
              <a:rPr lang="x-none" b="1" dirty="0"/>
              <a:t>an cause Respiratory Depression, Nausea and Vomiting,Pruritis,and Urinary retention</a:t>
            </a:r>
          </a:p>
          <a:p>
            <a:r>
              <a:rPr lang="x-none" b="1" i="1" u="sng" dirty="0">
                <a:solidFill>
                  <a:srgbClr val="C00000"/>
                </a:solidFill>
              </a:rPr>
              <a:t>Factor don’t affect MAC:</a:t>
            </a:r>
          </a:p>
          <a:p>
            <a:pPr marL="0" indent="0">
              <a:buNone/>
            </a:pPr>
            <a:r>
              <a:rPr lang="it-IT" b="1" dirty="0" err="1"/>
              <a:t>S</a:t>
            </a:r>
            <a:r>
              <a:rPr lang="x-none" b="1" dirty="0"/>
              <a:t>ex,Duration of anesthesia,Hypo and Hyperthyroidism</a:t>
            </a:r>
          </a:p>
          <a:p>
            <a:r>
              <a:rPr lang="it-IT" b="1" i="1" u="sng" dirty="0">
                <a:solidFill>
                  <a:srgbClr val="C00000"/>
                </a:solidFill>
              </a:rPr>
              <a:t>I</a:t>
            </a:r>
            <a:r>
              <a:rPr lang="x-none" b="1" i="1" u="sng" dirty="0">
                <a:solidFill>
                  <a:srgbClr val="C00000"/>
                </a:solidFill>
              </a:rPr>
              <a:t>ndication of Propofol:</a:t>
            </a:r>
          </a:p>
          <a:p>
            <a:pPr marL="0" indent="0">
              <a:buNone/>
            </a:pPr>
            <a:r>
              <a:rPr lang="it-IT" b="1" dirty="0"/>
              <a:t>1.M</a:t>
            </a:r>
            <a:r>
              <a:rPr lang="x-none" b="1" dirty="0"/>
              <a:t>aintenance of anesthesia                  5.Antipruritic</a:t>
            </a:r>
          </a:p>
          <a:p>
            <a:pPr marL="0" indent="0">
              <a:buNone/>
            </a:pPr>
            <a:r>
              <a:rPr lang="it-IT" b="1" dirty="0"/>
              <a:t>2.I</a:t>
            </a:r>
            <a:r>
              <a:rPr lang="x-none" b="1" dirty="0"/>
              <a:t>nduction of anesthesia                        6.Anticonvulsant </a:t>
            </a:r>
          </a:p>
          <a:p>
            <a:pPr marL="0" indent="0">
              <a:buNone/>
            </a:pPr>
            <a:r>
              <a:rPr lang="it-IT" b="1" dirty="0"/>
              <a:t>3.S</a:t>
            </a:r>
            <a:r>
              <a:rPr lang="x-none" b="1" dirty="0"/>
              <a:t>edation                                                  7.Attenuation of bronchoconstriction</a:t>
            </a:r>
          </a:p>
          <a:p>
            <a:pPr marL="0" indent="0">
              <a:buNone/>
            </a:pPr>
            <a:r>
              <a:rPr lang="it-IT" b="1" dirty="0"/>
              <a:t>4.A</a:t>
            </a:r>
            <a:r>
              <a:rPr lang="x-none" b="1" dirty="0"/>
              <a:t>ntiemetic </a:t>
            </a:r>
          </a:p>
          <a:p>
            <a:r>
              <a:rPr lang="it-IT" b="1" i="1" u="sng" dirty="0" err="1">
                <a:solidFill>
                  <a:srgbClr val="C00000"/>
                </a:solidFill>
              </a:rPr>
              <a:t>S</a:t>
            </a:r>
            <a:r>
              <a:rPr lang="x-none" b="1" i="1" u="sng" dirty="0">
                <a:solidFill>
                  <a:srgbClr val="C00000"/>
                </a:solidFill>
              </a:rPr>
              <a:t>ide effect of Propofol:</a:t>
            </a:r>
          </a:p>
          <a:p>
            <a:pPr marL="0" indent="0">
              <a:buNone/>
            </a:pPr>
            <a:r>
              <a:rPr lang="it-IT" b="1" dirty="0"/>
              <a:t>A</a:t>
            </a:r>
            <a:r>
              <a:rPr lang="x-none" b="1" dirty="0"/>
              <a:t>llergic reaction                    Bacterial growth</a:t>
            </a:r>
          </a:p>
          <a:p>
            <a:pPr marL="0" indent="0">
              <a:buNone/>
            </a:pPr>
            <a:r>
              <a:rPr lang="it-IT" b="1" dirty="0"/>
              <a:t>L</a:t>
            </a:r>
            <a:r>
              <a:rPr lang="x-none" b="1" dirty="0"/>
              <a:t>actic acidosis                        Pain on injection  </a:t>
            </a:r>
          </a:p>
          <a:p>
            <a:r>
              <a:rPr lang="it-IT" b="1" i="1" u="sng" dirty="0">
                <a:solidFill>
                  <a:srgbClr val="C00000"/>
                </a:solidFill>
              </a:rPr>
              <a:t>M</a:t>
            </a:r>
            <a:r>
              <a:rPr lang="x-none" b="1" i="1" u="sng" dirty="0">
                <a:solidFill>
                  <a:srgbClr val="C00000"/>
                </a:solidFill>
              </a:rPr>
              <a:t>alignant Hyperthermia effect in muscles:</a:t>
            </a:r>
          </a:p>
          <a:p>
            <a:pPr marL="0" indent="0">
              <a:buNone/>
            </a:pPr>
            <a:r>
              <a:rPr lang="it-IT" b="1" dirty="0"/>
              <a:t>M</a:t>
            </a:r>
            <a:r>
              <a:rPr lang="x-none" b="1" dirty="0"/>
              <a:t>uscle rigidity and Masseter spasm</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8599" y="271462"/>
            <a:ext cx="11630025" cy="6415088"/>
          </a:xfrm>
        </p:spPr>
        <p:txBody>
          <a:bodyPr>
            <a:normAutofit fontScale="25000" lnSpcReduction="20000"/>
          </a:bodyPr>
          <a:lstStyle/>
          <a:p>
            <a:r>
              <a:rPr lang="it-IT" sz="5100" b="1" i="1" u="sng" dirty="0">
                <a:solidFill>
                  <a:srgbClr val="C00000"/>
                </a:solidFill>
              </a:rPr>
              <a:t>C</a:t>
            </a:r>
            <a:r>
              <a:rPr lang="x-none" sz="5100" b="1" i="1" u="sng" dirty="0">
                <a:solidFill>
                  <a:srgbClr val="C00000"/>
                </a:solidFill>
              </a:rPr>
              <a:t>auses of cardiac arrest:</a:t>
            </a:r>
          </a:p>
          <a:p>
            <a:pPr marL="0" indent="0">
              <a:buNone/>
            </a:pPr>
            <a:r>
              <a:rPr lang="it-IT" sz="5100" b="1" dirty="0"/>
              <a:t>I</a:t>
            </a:r>
            <a:r>
              <a:rPr lang="x-none" sz="5100" b="1" dirty="0"/>
              <a:t>n ADULTS(Myocardial infarction,Ischemic heart disease,Ventricular fibrillation)</a:t>
            </a:r>
          </a:p>
          <a:p>
            <a:pPr marL="0" indent="0">
              <a:buNone/>
            </a:pPr>
            <a:r>
              <a:rPr lang="it-IT" sz="5100" b="1" dirty="0"/>
              <a:t>I</a:t>
            </a:r>
            <a:r>
              <a:rPr lang="x-none" sz="5100" b="1" dirty="0"/>
              <a:t>n CHILDREN(Suffocation or Chocking with Hypoxemia or Asphyxia, Ventricular fibrillation is rare)</a:t>
            </a:r>
          </a:p>
          <a:p>
            <a:r>
              <a:rPr lang="it-IT" sz="5100" b="1" i="1" u="sng" dirty="0">
                <a:solidFill>
                  <a:srgbClr val="C00000"/>
                </a:solidFill>
              </a:rPr>
              <a:t>A</a:t>
            </a:r>
            <a:r>
              <a:rPr lang="x-none" sz="5100" b="1" i="1" u="sng" dirty="0">
                <a:solidFill>
                  <a:srgbClr val="C00000"/>
                </a:solidFill>
              </a:rPr>
              <a:t>BG values:</a:t>
            </a:r>
          </a:p>
          <a:p>
            <a:pPr marL="0" lvl="1" indent="0">
              <a:spcBef>
                <a:spcPts val="600"/>
              </a:spcBef>
              <a:buClr>
                <a:srgbClr val="0DB7C4"/>
              </a:buClr>
              <a:buSzPts val="2400"/>
              <a:buNone/>
            </a:pPr>
            <a:r>
              <a:rPr lang="en-US" sz="5100" b="1" dirty="0">
                <a:ea typeface="Source Sans Pro"/>
                <a:cs typeface="Source Sans Pro"/>
              </a:rPr>
              <a:t>1.PO2        80 – 100 mmHg</a:t>
            </a:r>
          </a:p>
          <a:p>
            <a:pPr marL="0" lvl="1" indent="0">
              <a:spcBef>
                <a:spcPts val="600"/>
              </a:spcBef>
              <a:buClr>
                <a:srgbClr val="0DB7C4"/>
              </a:buClr>
              <a:buSzPts val="2400"/>
              <a:buNone/>
            </a:pPr>
            <a:r>
              <a:rPr lang="en-US" sz="5100" b="1" dirty="0">
                <a:ea typeface="Source Sans Pro"/>
                <a:cs typeface="Source Sans Pro"/>
              </a:rPr>
              <a:t>2.PCO2      35 – 45 mmHg</a:t>
            </a:r>
          </a:p>
          <a:p>
            <a:pPr marL="0" lvl="1" indent="0">
              <a:spcBef>
                <a:spcPts val="600"/>
              </a:spcBef>
              <a:buClr>
                <a:srgbClr val="0DB7C4"/>
              </a:buClr>
              <a:buSzPts val="2400"/>
              <a:buNone/>
            </a:pPr>
            <a:r>
              <a:rPr lang="en-US" sz="5100" b="1" dirty="0">
                <a:ea typeface="Source Sans Pro"/>
                <a:cs typeface="Source Sans Pro"/>
              </a:rPr>
              <a:t>3.pH           7.35 – 7.45</a:t>
            </a:r>
          </a:p>
          <a:p>
            <a:pPr marL="0" lvl="1" indent="0">
              <a:spcBef>
                <a:spcPts val="600"/>
              </a:spcBef>
              <a:buClr>
                <a:srgbClr val="0DB7C4"/>
              </a:buClr>
              <a:buSzPts val="2400"/>
              <a:buNone/>
            </a:pPr>
            <a:r>
              <a:rPr lang="en-US" sz="5100" b="1" dirty="0">
                <a:ea typeface="Source Sans Pro"/>
                <a:cs typeface="Source Sans Pro"/>
              </a:rPr>
              <a:t>4.HCO3      22 – 26 mmol/L</a:t>
            </a:r>
          </a:p>
          <a:p>
            <a:pPr marL="0" lvl="1" indent="0">
              <a:spcBef>
                <a:spcPts val="600"/>
              </a:spcBef>
              <a:buClr>
                <a:srgbClr val="0DB7C4"/>
              </a:buClr>
              <a:buSzPts val="2400"/>
              <a:buNone/>
            </a:pPr>
            <a:r>
              <a:rPr lang="en-US" sz="5100" b="1" dirty="0">
                <a:ea typeface="Source Sans Pro"/>
                <a:cs typeface="Source Sans Pro"/>
              </a:rPr>
              <a:t>5.SaO2       &gt;95%</a:t>
            </a:r>
            <a:endParaRPr lang="x-none" sz="5100" b="1" dirty="0"/>
          </a:p>
          <a:p>
            <a:r>
              <a:rPr lang="it-IT" sz="5100" b="1" i="1" u="sng" dirty="0">
                <a:solidFill>
                  <a:srgbClr val="C00000"/>
                </a:solidFill>
              </a:rPr>
              <a:t>A</a:t>
            </a:r>
            <a:r>
              <a:rPr lang="x-none" sz="5100" b="1" i="1" u="sng" dirty="0">
                <a:solidFill>
                  <a:srgbClr val="C00000"/>
                </a:solidFill>
              </a:rPr>
              <a:t>dverse effect of Atracurium:</a:t>
            </a:r>
          </a:p>
          <a:p>
            <a:pPr marL="0" indent="0">
              <a:buNone/>
            </a:pPr>
            <a:r>
              <a:rPr lang="x-none" sz="5100" b="1" dirty="0"/>
              <a:t>Hypotension,Tachycardia,Allergic reaction,Bronchospasm,Laudanosine toxicity</a:t>
            </a:r>
          </a:p>
          <a:p>
            <a:r>
              <a:rPr lang="it-IT" sz="5100" b="1" i="1" u="sng" dirty="0">
                <a:solidFill>
                  <a:srgbClr val="C00000"/>
                </a:solidFill>
              </a:rPr>
              <a:t>E</a:t>
            </a:r>
            <a:r>
              <a:rPr lang="x-none" sz="5100" b="1" i="1" u="sng" dirty="0">
                <a:solidFill>
                  <a:srgbClr val="C00000"/>
                </a:solidFill>
              </a:rPr>
              <a:t>ffect of cessation of smoking:</a:t>
            </a:r>
          </a:p>
          <a:p>
            <a:pPr marL="0" indent="0">
              <a:buNone/>
            </a:pPr>
            <a:r>
              <a:rPr lang="en-US" sz="5100" b="1" dirty="0"/>
              <a:t>&gt; 4-6 </a:t>
            </a:r>
            <a:r>
              <a:rPr lang="en-US" sz="5100" b="1" dirty="0" err="1"/>
              <a:t>hr</a:t>
            </a:r>
            <a:r>
              <a:rPr lang="en-US" sz="5100" b="1" dirty="0"/>
              <a:t> decrease carboy                                                       &gt; 12-24 </a:t>
            </a:r>
            <a:r>
              <a:rPr lang="en-US" sz="5100" b="1" dirty="0" err="1"/>
              <a:t>hr</a:t>
            </a:r>
            <a:r>
              <a:rPr lang="en-US" sz="5100" b="1" dirty="0"/>
              <a:t> decrease </a:t>
            </a:r>
            <a:r>
              <a:rPr lang="en-US" sz="5100" b="1" dirty="0" err="1"/>
              <a:t>nicotin</a:t>
            </a:r>
            <a:r>
              <a:rPr lang="en-US" sz="5100" b="1" dirty="0"/>
              <a:t> </a:t>
            </a:r>
            <a:br>
              <a:rPr lang="en-US" sz="5100" b="1" dirty="0"/>
            </a:br>
            <a:endParaRPr lang="en-US" sz="5100" b="1" dirty="0"/>
          </a:p>
          <a:p>
            <a:pPr marL="0" indent="0">
              <a:buNone/>
            </a:pPr>
            <a:r>
              <a:rPr lang="en-US" sz="5100" b="1" dirty="0"/>
              <a:t>&gt; 6-8 weeks normalize M.C.F                                                &gt; 2-3 month normalize pulmonary function </a:t>
            </a:r>
          </a:p>
          <a:p>
            <a:pPr marL="0" indent="0">
              <a:buNone/>
            </a:pPr>
            <a:r>
              <a:rPr lang="en-US" sz="5100" b="1" dirty="0"/>
              <a:t>&gt; 6 month -1year return to non-smoker lung</a:t>
            </a:r>
            <a:endParaRPr lang="x-none" sz="5100" b="1" dirty="0"/>
          </a:p>
          <a:p>
            <a:r>
              <a:rPr lang="it-IT" sz="5100" b="1" i="1" u="sng" dirty="0" err="1">
                <a:solidFill>
                  <a:srgbClr val="C00000"/>
                </a:solidFill>
              </a:rPr>
              <a:t>P</a:t>
            </a:r>
            <a:r>
              <a:rPr lang="x-none" sz="5100" b="1" i="1" u="sng" dirty="0">
                <a:solidFill>
                  <a:srgbClr val="C00000"/>
                </a:solidFill>
              </a:rPr>
              <a:t>hysiological changes of OSA:</a:t>
            </a:r>
          </a:p>
          <a:p>
            <a:pPr marL="0" indent="0">
              <a:buNone/>
            </a:pPr>
            <a:r>
              <a:rPr lang="it-IT" sz="5100" b="1" dirty="0" err="1"/>
              <a:t>Systemic</a:t>
            </a:r>
            <a:r>
              <a:rPr lang="it-IT" sz="5100" b="1" dirty="0"/>
              <a:t> H</a:t>
            </a:r>
            <a:r>
              <a:rPr lang="x-none" sz="5100" b="1" dirty="0"/>
              <a:t>ypertension,Hypoxia,Hypercarbia,Polycythemia,Right ventricular failure,Cardiac rhythm disturbances</a:t>
            </a:r>
          </a:p>
          <a:p>
            <a:r>
              <a:rPr lang="it-IT" sz="5100" b="1" i="1" u="sng" dirty="0">
                <a:solidFill>
                  <a:srgbClr val="C00000"/>
                </a:solidFill>
              </a:rPr>
              <a:t>I</a:t>
            </a:r>
            <a:r>
              <a:rPr lang="x-none" sz="5100" b="1" i="1" u="sng" dirty="0">
                <a:solidFill>
                  <a:srgbClr val="C00000"/>
                </a:solidFill>
              </a:rPr>
              <a:t>ndication of IV fluids:</a:t>
            </a:r>
          </a:p>
          <a:p>
            <a:pPr marL="0" indent="0">
              <a:buNone/>
              <a:defRPr/>
            </a:pPr>
            <a:r>
              <a:rPr lang="en-US" sz="5100" b="1" dirty="0"/>
              <a:t>1.Maintain or replace body store .                               4.Administration of medication</a:t>
            </a:r>
          </a:p>
          <a:p>
            <a:pPr marL="0" indent="0">
              <a:buNone/>
              <a:defRPr/>
            </a:pPr>
            <a:r>
              <a:rPr lang="en-US" sz="5100" b="1" dirty="0"/>
              <a:t>2.Restore acid-base balance                                          5.Provide nutrition</a:t>
            </a:r>
            <a:endParaRPr lang="ar-SA" sz="5100" b="1" dirty="0"/>
          </a:p>
          <a:p>
            <a:pPr marL="0" indent="0">
              <a:buNone/>
              <a:defRPr/>
            </a:pPr>
            <a:r>
              <a:rPr lang="en-US" sz="5100" b="1" dirty="0"/>
              <a:t>3.Restore the volume of blood component</a:t>
            </a:r>
            <a:endParaRPr lang="ar-SA" sz="5100" b="1" dirty="0"/>
          </a:p>
          <a:p>
            <a:endParaRPr lang="x-none" dirty="0"/>
          </a:p>
          <a:p>
            <a:endParaRPr lang="x-none" dirty="0"/>
          </a:p>
          <a:p>
            <a:endParaRPr lang="x-none"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1450" y="214314"/>
            <a:ext cx="11587162" cy="6643686"/>
          </a:xfrm>
        </p:spPr>
        <p:txBody>
          <a:bodyPr>
            <a:normAutofit fontScale="70000" lnSpcReduction="20000"/>
          </a:bodyPr>
          <a:lstStyle/>
          <a:p>
            <a:r>
              <a:rPr lang="it-IT" b="1" i="1" u="sng" dirty="0">
                <a:solidFill>
                  <a:srgbClr val="C00000"/>
                </a:solidFill>
              </a:rPr>
              <a:t>E</a:t>
            </a:r>
            <a:r>
              <a:rPr lang="x-none" b="1" i="1" u="sng" dirty="0">
                <a:solidFill>
                  <a:srgbClr val="C00000"/>
                </a:solidFill>
              </a:rPr>
              <a:t>ffect of Malignant Hyperthermia on electrolyes and nerve damage:</a:t>
            </a:r>
          </a:p>
          <a:p>
            <a:pPr marL="0" indent="0">
              <a:buNone/>
            </a:pPr>
            <a:r>
              <a:rPr lang="it-IT" b="1" dirty="0"/>
              <a:t>H</a:t>
            </a:r>
            <a:r>
              <a:rPr lang="x-none" b="1" dirty="0"/>
              <a:t>yperkalemia,Hyperphospathemia,Hypercalcemia,Hypernatremia,Myoglobinemia,Myoglobinuria</a:t>
            </a:r>
          </a:p>
          <a:p>
            <a:r>
              <a:rPr lang="it-IT" b="1" i="1" u="sng" dirty="0">
                <a:solidFill>
                  <a:srgbClr val="C00000"/>
                </a:solidFill>
              </a:rPr>
              <a:t>A</a:t>
            </a:r>
            <a:r>
              <a:rPr lang="x-none" b="1" i="1" u="sng" dirty="0">
                <a:solidFill>
                  <a:srgbClr val="C00000"/>
                </a:solidFill>
              </a:rPr>
              <a:t>pnea test:</a:t>
            </a:r>
          </a:p>
          <a:p>
            <a:pPr marL="0" indent="0">
              <a:buNone/>
            </a:pPr>
            <a:r>
              <a:rPr lang="en-US" b="1" dirty="0"/>
              <a:t>We test for the respiratory centers in the medulla oblongata by sensitizing them with increasing PaCO2 up to 60mmHg (we anticipate visible signs of respiratory musculature contraction if the brain stem isn't severely damaged beyond repair)</a:t>
            </a:r>
            <a:endParaRPr lang="x-none" b="1" dirty="0"/>
          </a:p>
          <a:p>
            <a:r>
              <a:rPr lang="it-IT" b="1" i="1" u="sng" dirty="0">
                <a:solidFill>
                  <a:srgbClr val="C00000"/>
                </a:solidFill>
              </a:rPr>
              <a:t>C</a:t>
            </a:r>
            <a:r>
              <a:rPr lang="x-none" b="1" i="1" u="sng" dirty="0">
                <a:solidFill>
                  <a:srgbClr val="C00000"/>
                </a:solidFill>
              </a:rPr>
              <a:t>riteria of ICU admission:</a:t>
            </a:r>
          </a:p>
          <a:p>
            <a:pPr marL="0" lvl="1" indent="0">
              <a:spcBef>
                <a:spcPts val="600"/>
              </a:spcBef>
              <a:buClr>
                <a:srgbClr val="0DB7C4"/>
              </a:buClr>
              <a:buSzPts val="2400"/>
              <a:buNone/>
            </a:pPr>
            <a:r>
              <a:rPr lang="en-US" sz="3000" b="1" dirty="0">
                <a:latin typeface="Sitka Banner" panose="02000505000000020004" pitchFamily="2" charset="0"/>
                <a:ea typeface="Source Sans Pro"/>
                <a:cs typeface="Source Sans Pro"/>
              </a:rPr>
              <a:t>1.Compromised airway </a:t>
            </a:r>
          </a:p>
          <a:p>
            <a:pPr marL="0" lvl="1" indent="0">
              <a:spcBef>
                <a:spcPts val="600"/>
              </a:spcBef>
              <a:buClr>
                <a:srgbClr val="0DB7C4"/>
              </a:buClr>
              <a:buSzPts val="2400"/>
              <a:buNone/>
            </a:pPr>
            <a:r>
              <a:rPr lang="en-US" sz="3000" b="1" dirty="0">
                <a:latin typeface="Sitka Banner" panose="02000505000000020004" pitchFamily="2" charset="0"/>
                <a:ea typeface="Source Sans Pro"/>
                <a:cs typeface="Source Sans Pro"/>
              </a:rPr>
              <a:t>2.GCS ˂= 12</a:t>
            </a:r>
          </a:p>
          <a:p>
            <a:pPr marL="0" lvl="1" indent="0">
              <a:spcBef>
                <a:spcPts val="600"/>
              </a:spcBef>
              <a:buClr>
                <a:srgbClr val="0DB7C4"/>
              </a:buClr>
              <a:buSzPts val="2400"/>
              <a:buNone/>
            </a:pPr>
            <a:r>
              <a:rPr lang="en-US" sz="3000" b="1" dirty="0">
                <a:latin typeface="Sitka Banner" panose="02000505000000020004" pitchFamily="2" charset="0"/>
                <a:ea typeface="Source Sans Pro"/>
                <a:cs typeface="Source Sans Pro"/>
              </a:rPr>
              <a:t>3.Unstable vital sign </a:t>
            </a:r>
          </a:p>
          <a:p>
            <a:pPr marL="0" lvl="1" indent="0">
              <a:spcBef>
                <a:spcPts val="600"/>
              </a:spcBef>
              <a:buClr>
                <a:srgbClr val="0DB7C4"/>
              </a:buClr>
              <a:buSzPts val="2400"/>
              <a:buNone/>
            </a:pPr>
            <a:r>
              <a:rPr lang="en-US" sz="3000" b="1" dirty="0">
                <a:latin typeface="Sitka Banner" panose="02000505000000020004" pitchFamily="2" charset="0"/>
                <a:ea typeface="Source Sans Pro"/>
                <a:cs typeface="Source Sans Pro"/>
              </a:rPr>
              <a:t>4.pH ˂=7.2 or 7.5</a:t>
            </a:r>
          </a:p>
          <a:p>
            <a:pPr marL="0" lvl="1" indent="0">
              <a:spcBef>
                <a:spcPts val="600"/>
              </a:spcBef>
              <a:buClr>
                <a:srgbClr val="0DB7C4"/>
              </a:buClr>
              <a:buSzPts val="2400"/>
              <a:buNone/>
            </a:pPr>
            <a:r>
              <a:rPr lang="en-US" sz="3000" b="1" dirty="0">
                <a:latin typeface="Sitka Banner" panose="02000505000000020004" pitchFamily="2" charset="0"/>
                <a:ea typeface="Source Sans Pro"/>
                <a:cs typeface="Source Sans Pro"/>
              </a:rPr>
              <a:t>5.PaCO2 ˃45-55</a:t>
            </a:r>
          </a:p>
          <a:p>
            <a:pPr marL="0" lvl="1" indent="0">
              <a:spcBef>
                <a:spcPts val="600"/>
              </a:spcBef>
              <a:buClr>
                <a:srgbClr val="0DB7C4"/>
              </a:buClr>
              <a:buSzPts val="2400"/>
              <a:buNone/>
            </a:pPr>
            <a:r>
              <a:rPr lang="en-US" sz="3000" b="1" dirty="0">
                <a:latin typeface="Sitka Banner" panose="02000505000000020004" pitchFamily="2" charset="0"/>
                <a:ea typeface="Source Sans Pro"/>
                <a:cs typeface="Source Sans Pro"/>
              </a:rPr>
              <a:t>6.PaO2˂60  Hypoxia</a:t>
            </a:r>
          </a:p>
          <a:p>
            <a:pPr marL="0" lvl="1" indent="0">
              <a:spcBef>
                <a:spcPts val="600"/>
              </a:spcBef>
              <a:buClr>
                <a:srgbClr val="0DB7C4"/>
              </a:buClr>
              <a:buSzPts val="2400"/>
              <a:buNone/>
            </a:pPr>
            <a:r>
              <a:rPr lang="en-US" sz="3000" b="1" dirty="0">
                <a:latin typeface="Sitka Banner" panose="02000505000000020004" pitchFamily="2" charset="0"/>
                <a:ea typeface="Source Sans Pro"/>
                <a:cs typeface="Source Sans Pro"/>
              </a:rPr>
              <a:t>7.FiO2˃60%needed </a:t>
            </a:r>
            <a:endParaRPr lang="x-none" b="1" dirty="0"/>
          </a:p>
          <a:p>
            <a:r>
              <a:rPr lang="it-IT" b="1" i="1" u="sng" dirty="0" err="1">
                <a:solidFill>
                  <a:srgbClr val="C00000"/>
                </a:solidFill>
              </a:rPr>
              <a:t>W</a:t>
            </a:r>
            <a:r>
              <a:rPr lang="x-none" b="1" i="1" u="sng" dirty="0">
                <a:solidFill>
                  <a:srgbClr val="C00000"/>
                </a:solidFill>
              </a:rPr>
              <a:t>hat is O</a:t>
            </a:r>
            <a:r>
              <a:rPr lang="x-none" b="1" i="1" u="sng" baseline="-25000" dirty="0">
                <a:solidFill>
                  <a:srgbClr val="C00000"/>
                </a:solidFill>
              </a:rPr>
              <a:t>2</a:t>
            </a:r>
            <a:r>
              <a:rPr lang="x-none" b="1" i="1" u="sng" dirty="0">
                <a:solidFill>
                  <a:srgbClr val="C00000"/>
                </a:solidFill>
              </a:rPr>
              <a:t>:</a:t>
            </a:r>
          </a:p>
          <a:p>
            <a:pPr marL="0" indent="0">
              <a:buNone/>
            </a:pPr>
            <a:r>
              <a:rPr lang="it-IT" b="1" dirty="0"/>
              <a:t>I</a:t>
            </a:r>
            <a:r>
              <a:rPr lang="x-none" b="1" dirty="0"/>
              <a:t>s a colorless, odorless, tasteless gas that is essential for the body function properly and to survive</a:t>
            </a:r>
          </a:p>
          <a:p>
            <a:r>
              <a:rPr lang="it-IT" b="1" i="1" u="sng" dirty="0" err="1">
                <a:solidFill>
                  <a:srgbClr val="C00000"/>
                </a:solidFill>
              </a:rPr>
              <a:t>W</a:t>
            </a:r>
            <a:r>
              <a:rPr lang="x-none" b="1" i="1" u="sng" dirty="0">
                <a:solidFill>
                  <a:srgbClr val="C00000"/>
                </a:solidFill>
              </a:rPr>
              <a:t>hat do we consider the ideal IV anesthetic:</a:t>
            </a:r>
          </a:p>
          <a:p>
            <a:pPr marL="0" indent="0">
              <a:buNone/>
            </a:pPr>
            <a:r>
              <a:rPr lang="it-IT" b="1" dirty="0"/>
              <a:t>1.R</a:t>
            </a:r>
            <a:r>
              <a:rPr lang="x-none" b="1" dirty="0"/>
              <a:t>apid onset                                              5.No emetic effects                                    9.No histamine release </a:t>
            </a:r>
          </a:p>
          <a:p>
            <a:pPr marL="0" indent="0">
              <a:buNone/>
            </a:pPr>
            <a:r>
              <a:rPr lang="it-IT" b="1" dirty="0"/>
              <a:t>2.R</a:t>
            </a:r>
            <a:r>
              <a:rPr lang="x-none" b="1" dirty="0"/>
              <a:t>apid recovery                                         6.Analgesic                                                  10.No allergic reaction</a:t>
            </a:r>
          </a:p>
          <a:p>
            <a:pPr marL="0" indent="0">
              <a:buNone/>
            </a:pPr>
            <a:r>
              <a:rPr lang="it-IT" b="1" dirty="0"/>
              <a:t>3.N</a:t>
            </a:r>
            <a:r>
              <a:rPr lang="x-none" b="1" dirty="0"/>
              <a:t>o pain on injection.                              7.No CNS/RS depression                           11.None toxic to other organs</a:t>
            </a:r>
          </a:p>
          <a:p>
            <a:pPr marL="0" indent="0">
              <a:buNone/>
            </a:pPr>
            <a:r>
              <a:rPr lang="it-IT" b="1" dirty="0"/>
              <a:t>4.N</a:t>
            </a:r>
            <a:r>
              <a:rPr lang="x-none" b="1" dirty="0"/>
              <a:t>o excitatory phenomena.                    8.Safe if injected intra-arterially                   </a:t>
            </a:r>
          </a:p>
          <a:p>
            <a:endParaRPr lang="x-non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
          <p:cNvPicPr>
            <a:picLocks noGrp="1"/>
          </p:cNvPicPr>
          <p:nvPr>
            <p:ph idx="1"/>
          </p:nvPr>
        </p:nvPicPr>
        <p:blipFill>
          <a:blip r:embed="rId2" cstate="print"/>
          <a:srcRect/>
          <a:stretch>
            <a:fillRect/>
          </a:stretch>
        </p:blipFill>
        <p:spPr>
          <a:xfrm>
            <a:off x="180111" y="182563"/>
            <a:ext cx="4517660" cy="5733328"/>
          </a:xfrm>
          <a:prstGeom prst="rect">
            <a:avLst/>
          </a:prstGeom>
        </p:spPr>
      </p:pic>
      <p:pic>
        <p:nvPicPr>
          <p:cNvPr id="5" name="Image1"/>
          <p:cNvPicPr/>
          <p:nvPr/>
        </p:nvPicPr>
        <p:blipFill>
          <a:blip r:embed="rId3" cstate="print"/>
          <a:srcRect/>
          <a:stretch>
            <a:fillRect/>
          </a:stretch>
        </p:blipFill>
        <p:spPr>
          <a:xfrm>
            <a:off x="4876799" y="182563"/>
            <a:ext cx="3938155" cy="1983509"/>
          </a:xfrm>
          <a:prstGeom prst="rect">
            <a:avLst/>
          </a:prstGeom>
        </p:spPr>
      </p:pic>
      <p:pic>
        <p:nvPicPr>
          <p:cNvPr id="6" name="Image1"/>
          <p:cNvPicPr/>
          <p:nvPr/>
        </p:nvPicPr>
        <p:blipFill>
          <a:blip r:embed="rId4" cstate="print"/>
          <a:srcRect/>
          <a:stretch>
            <a:fillRect/>
          </a:stretch>
        </p:blipFill>
        <p:spPr>
          <a:xfrm>
            <a:off x="4876799" y="2283373"/>
            <a:ext cx="5337464" cy="2247063"/>
          </a:xfrm>
          <a:prstGeom prst="rect">
            <a:avLst/>
          </a:prstGeom>
        </p:spPr>
      </p:pic>
      <p:pic>
        <p:nvPicPr>
          <p:cNvPr id="7" name="Image1"/>
          <p:cNvPicPr/>
          <p:nvPr/>
        </p:nvPicPr>
        <p:blipFill>
          <a:blip r:embed="rId5" cstate="print"/>
          <a:srcRect/>
          <a:stretch>
            <a:fillRect/>
          </a:stretch>
        </p:blipFill>
        <p:spPr>
          <a:xfrm>
            <a:off x="4932217" y="4647737"/>
            <a:ext cx="3910445" cy="1822622"/>
          </a:xfrm>
          <a:prstGeom prst="rect">
            <a:avLst/>
          </a:prstGeom>
        </p:spPr>
      </p:pic>
      <p:pic>
        <p:nvPicPr>
          <p:cNvPr id="8" name="Image1"/>
          <p:cNvPicPr/>
          <p:nvPr/>
        </p:nvPicPr>
        <p:blipFill>
          <a:blip r:embed="rId6" cstate="print"/>
          <a:srcRect/>
          <a:stretch>
            <a:fillRect/>
          </a:stretch>
        </p:blipFill>
        <p:spPr>
          <a:xfrm>
            <a:off x="7545531" y="2283372"/>
            <a:ext cx="4308764" cy="2247063"/>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4313" y="235744"/>
            <a:ext cx="11977687" cy="6386512"/>
          </a:xfrm>
        </p:spPr>
        <p:txBody>
          <a:bodyPr>
            <a:normAutofit/>
          </a:bodyPr>
          <a:lstStyle/>
          <a:p>
            <a:r>
              <a:rPr lang="it-IT" b="1" i="1" u="sng" dirty="0" err="1">
                <a:solidFill>
                  <a:srgbClr val="C00000"/>
                </a:solidFill>
              </a:rPr>
              <a:t>Types</a:t>
            </a:r>
            <a:r>
              <a:rPr lang="x-none" b="1" i="1" u="sng" dirty="0">
                <a:solidFill>
                  <a:srgbClr val="C00000"/>
                </a:solidFill>
              </a:rPr>
              <a:t> of hypovolemia:</a:t>
            </a:r>
          </a:p>
          <a:p>
            <a:pPr marL="0" indent="0">
              <a:buNone/>
            </a:pPr>
            <a:r>
              <a:rPr lang="it-IT" b="1" dirty="0" err="1"/>
              <a:t>Hemorrhagic</a:t>
            </a:r>
            <a:r>
              <a:rPr lang="it-IT" b="1" dirty="0"/>
              <a:t> and Non-</a:t>
            </a:r>
            <a:r>
              <a:rPr lang="it-IT" b="1" dirty="0" err="1"/>
              <a:t>hemorrhagic</a:t>
            </a:r>
            <a:endParaRPr lang="x-none" b="1" dirty="0"/>
          </a:p>
          <a:p>
            <a:r>
              <a:rPr lang="it-IT" b="1" i="1" u="sng" dirty="0">
                <a:solidFill>
                  <a:srgbClr val="C00000"/>
                </a:solidFill>
              </a:rPr>
              <a:t>C</a:t>
            </a:r>
            <a:r>
              <a:rPr lang="x-none" b="1" i="1" u="sng" dirty="0">
                <a:solidFill>
                  <a:srgbClr val="C00000"/>
                </a:solidFill>
              </a:rPr>
              <a:t>ontraindications of arterial line:</a:t>
            </a:r>
          </a:p>
          <a:p>
            <a:pPr marL="0" indent="0">
              <a:buNone/>
            </a:pPr>
            <a:r>
              <a:rPr lang="x-none" b="1" dirty="0">
                <a:solidFill>
                  <a:srgbClr val="00B0F0"/>
                </a:solidFill>
              </a:rPr>
              <a:t>1.ABSOLUTE</a:t>
            </a:r>
            <a:r>
              <a:rPr lang="x-none" b="1" dirty="0"/>
              <a:t>(Absent pulse,Thromboangitis obliterans,Raynaud syndrome,        Full-thickness burn over the cannulation site)</a:t>
            </a:r>
          </a:p>
          <a:p>
            <a:pPr marL="0" indent="0">
              <a:buNone/>
            </a:pPr>
            <a:r>
              <a:rPr lang="x-none" b="1" dirty="0">
                <a:solidFill>
                  <a:srgbClr val="00B0F0"/>
                </a:solidFill>
              </a:rPr>
              <a:t>2.RELATIVE</a:t>
            </a:r>
            <a:r>
              <a:rPr lang="x-none" b="1" dirty="0"/>
              <a:t>(Hemorrhage,Angiopathy,Coagulopathy,Atherosclerosis)</a:t>
            </a:r>
          </a:p>
          <a:p>
            <a:r>
              <a:rPr lang="it-IT" b="1" i="1" u="sng" dirty="0" err="1">
                <a:solidFill>
                  <a:srgbClr val="C00000"/>
                </a:solidFill>
              </a:rPr>
              <a:t>F</a:t>
            </a:r>
            <a:r>
              <a:rPr lang="x-none" b="1" i="1" u="sng" dirty="0">
                <a:solidFill>
                  <a:srgbClr val="C00000"/>
                </a:solidFill>
              </a:rPr>
              <a:t>actor increase MAC:</a:t>
            </a:r>
          </a:p>
          <a:p>
            <a:pPr marL="0" indent="0">
              <a:buNone/>
            </a:pPr>
            <a:r>
              <a:rPr lang="x-none" b="1" dirty="0"/>
              <a:t>Chronic use of alcohol,Acute use of amphetamine,Cocaine, Ephydrine, Hypernatremia,Hypocalcemia</a:t>
            </a:r>
          </a:p>
          <a:p>
            <a:r>
              <a:rPr lang="x-none" b="1" i="1" u="sng" dirty="0">
                <a:solidFill>
                  <a:srgbClr val="C00000"/>
                </a:solidFill>
              </a:rPr>
              <a:t>Factor and mechanism of increasing local effects of anesthesia:</a:t>
            </a:r>
          </a:p>
          <a:p>
            <a:pPr marL="0" indent="0">
              <a:buNone/>
            </a:pPr>
            <a:r>
              <a:rPr lang="it-IT" b="1" dirty="0"/>
              <a:t>1.S</a:t>
            </a:r>
            <a:r>
              <a:rPr lang="x-none" b="1" dirty="0"/>
              <a:t>ite of injection(IV</a:t>
            </a:r>
            <a:r>
              <a:rPr lang="en-US" b="1" dirty="0"/>
              <a:t> &gt; Tracheal &gt; Intercostal &gt; Caudal &gt; Paracervical &gt; Epidural &gt; Brachial &gt; Plexus &gt; Sciatic &gt; Subcutaneous)</a:t>
            </a:r>
            <a:endParaRPr lang="x-none" b="1" dirty="0"/>
          </a:p>
          <a:p>
            <a:pPr marL="0" indent="0">
              <a:buNone/>
            </a:pPr>
            <a:r>
              <a:rPr lang="it-IT" b="1" dirty="0"/>
              <a:t>2.L</a:t>
            </a:r>
            <a:r>
              <a:rPr lang="x-none" b="1" dirty="0"/>
              <a:t>ocal agents</a:t>
            </a:r>
          </a:p>
          <a:p>
            <a:pPr marL="0" indent="0">
              <a:buNone/>
            </a:pPr>
            <a:r>
              <a:rPr lang="it-IT" b="1" dirty="0"/>
              <a:t>3.Presence of </a:t>
            </a:r>
            <a:r>
              <a:rPr lang="it-IT" b="1" dirty="0" err="1"/>
              <a:t>vasoconstrictors</a:t>
            </a:r>
            <a:endParaRPr lang="x-none" b="1" dirty="0"/>
          </a:p>
          <a:p>
            <a:endParaRPr lang="x-none"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0" y="938989"/>
            <a:ext cx="12192000" cy="1631216"/>
          </a:xfrm>
          <a:prstGeom prst="rect">
            <a:avLst/>
          </a:prstGeom>
          <a:solidFill>
            <a:schemeClr val="accent2">
              <a:lumMod val="60000"/>
              <a:lumOff val="40000"/>
            </a:schemeClr>
          </a:solidFill>
        </p:spPr>
        <p:txBody>
          <a:bodyPr wrap="square" rtlCol="0">
            <a:spAutoFit/>
          </a:bodyPr>
          <a:lstStyle/>
          <a:p>
            <a:pPr algn="ctr"/>
            <a:r>
              <a:rPr lang="en-US" sz="5000" b="1" dirty="0">
                <a:cs typeface="Arial" panose="020B0604020202020204" pitchFamily="34" charset="0"/>
              </a:rPr>
              <a:t>Serotonin anesthesia exams </a:t>
            </a:r>
          </a:p>
          <a:p>
            <a:pPr algn="ctr"/>
            <a:endParaRPr lang="en-US" sz="5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0" y="3508017"/>
            <a:ext cx="12192000" cy="1631216"/>
          </a:xfrm>
          <a:prstGeom prst="rect">
            <a:avLst/>
          </a:prstGeom>
          <a:solidFill>
            <a:schemeClr val="accent2">
              <a:lumMod val="60000"/>
              <a:lumOff val="40000"/>
            </a:schemeClr>
          </a:solidFill>
        </p:spPr>
        <p:txBody>
          <a:bodyPr wrap="square" rtlCol="0">
            <a:spAutoFit/>
          </a:bodyPr>
          <a:lstStyle/>
          <a:p>
            <a:pPr algn="ctr"/>
            <a:r>
              <a:rPr lang="en-US" sz="5000" b="1" dirty="0">
                <a:solidFill>
                  <a:schemeClr val="bg1"/>
                </a:solidFill>
                <a:cs typeface="Arial" panose="020B0604020202020204" pitchFamily="34" charset="0"/>
              </a:rPr>
              <a:t>Group a exam</a:t>
            </a:r>
          </a:p>
          <a:p>
            <a:pPr algn="ctr"/>
            <a:endParaRPr lang="en-US" sz="5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Mention 1000 points of :</a:t>
            </a:r>
          </a:p>
        </p:txBody>
      </p:sp>
      <p:sp>
        <p:nvSpPr>
          <p:cNvPr id="3" name="Content Placeholder 2"/>
          <p:cNvSpPr>
            <a:spLocks noGrp="1"/>
          </p:cNvSpPr>
          <p:nvPr>
            <p:ph idx="1"/>
          </p:nvPr>
        </p:nvSpPr>
        <p:spPr>
          <a:xfrm>
            <a:off x="838200" y="1445342"/>
            <a:ext cx="10515600" cy="4731621"/>
          </a:xfrm>
        </p:spPr>
        <p:txBody>
          <a:bodyPr>
            <a:normAutofit fontScale="92500" lnSpcReduction="10000"/>
          </a:bodyPr>
          <a:lstStyle/>
          <a:p>
            <a:pPr marL="0" indent="0">
              <a:buNone/>
            </a:pPr>
            <a:r>
              <a:rPr lang="en-US" dirty="0"/>
              <a:t>1- Hypovolemic shock hemorrhagic causes :</a:t>
            </a:r>
          </a:p>
          <a:p>
            <a:pPr lvl="1" algn="l" rtl="0" eaLnBrk="1" hangingPunct="1">
              <a:lnSpc>
                <a:spcPct val="80000"/>
              </a:lnSpc>
              <a:buClr>
                <a:schemeClr val="tx1"/>
              </a:buClr>
              <a:buSzTx/>
              <a:buFontTx/>
              <a:buChar char="•"/>
            </a:pPr>
            <a:r>
              <a:rPr lang="en-US" altLang="en-US" sz="2800" b="1" dirty="0">
                <a:solidFill>
                  <a:srgbClr val="0070C0"/>
                </a:solidFill>
              </a:rPr>
              <a:t>Vomiting</a:t>
            </a:r>
          </a:p>
          <a:p>
            <a:pPr lvl="1" algn="l" rtl="0" eaLnBrk="1" hangingPunct="1">
              <a:lnSpc>
                <a:spcPct val="80000"/>
              </a:lnSpc>
              <a:buClr>
                <a:schemeClr val="tx1"/>
              </a:buClr>
              <a:buSzTx/>
              <a:buFontTx/>
              <a:buChar char="•"/>
            </a:pPr>
            <a:r>
              <a:rPr lang="en-US" altLang="en-US" sz="2800" b="1" dirty="0">
                <a:solidFill>
                  <a:srgbClr val="0070C0"/>
                </a:solidFill>
              </a:rPr>
              <a:t>Diarrhea</a:t>
            </a:r>
          </a:p>
          <a:p>
            <a:pPr lvl="1" algn="l" rtl="0" eaLnBrk="1" hangingPunct="1">
              <a:lnSpc>
                <a:spcPct val="80000"/>
              </a:lnSpc>
              <a:buClr>
                <a:schemeClr val="tx1"/>
              </a:buClr>
              <a:buSzTx/>
              <a:buFontTx/>
              <a:buChar char="•"/>
            </a:pPr>
            <a:r>
              <a:rPr lang="en-US" altLang="en-US" sz="2800" b="1" dirty="0">
                <a:solidFill>
                  <a:srgbClr val="0070C0"/>
                </a:solidFill>
              </a:rPr>
              <a:t>Bowel obstruction, pancreatitis</a:t>
            </a:r>
          </a:p>
          <a:p>
            <a:pPr lvl="1" algn="l" rtl="0" eaLnBrk="1" hangingPunct="1">
              <a:lnSpc>
                <a:spcPct val="80000"/>
              </a:lnSpc>
              <a:buClr>
                <a:schemeClr val="tx1"/>
              </a:buClr>
              <a:buSzTx/>
              <a:buFontTx/>
              <a:buChar char="•"/>
            </a:pPr>
            <a:r>
              <a:rPr lang="en-US" altLang="en-US" sz="2800" b="1" dirty="0">
                <a:solidFill>
                  <a:srgbClr val="0070C0"/>
                </a:solidFill>
              </a:rPr>
              <a:t>Burns </a:t>
            </a:r>
          </a:p>
          <a:p>
            <a:pPr lvl="1" algn="l" rtl="0" eaLnBrk="1" hangingPunct="1">
              <a:lnSpc>
                <a:spcPct val="80000"/>
              </a:lnSpc>
              <a:buClr>
                <a:schemeClr val="tx1"/>
              </a:buClr>
              <a:buSzTx/>
              <a:buFontTx/>
              <a:buChar char="•"/>
            </a:pPr>
            <a:r>
              <a:rPr lang="en-US" altLang="en-US" sz="2800" b="1" dirty="0">
                <a:solidFill>
                  <a:srgbClr val="0070C0"/>
                </a:solidFill>
              </a:rPr>
              <a:t>Neglect, environmental (dehydration)</a:t>
            </a:r>
          </a:p>
          <a:p>
            <a:pPr marL="0" indent="0">
              <a:buNone/>
            </a:pPr>
            <a:endParaRPr lang="en-US" dirty="0"/>
          </a:p>
          <a:p>
            <a:pPr marL="0" indent="0">
              <a:buNone/>
            </a:pPr>
            <a:r>
              <a:rPr lang="en-US" dirty="0"/>
              <a:t>2- Hypovolemic shock non-hemorrhagic causes:</a:t>
            </a:r>
          </a:p>
          <a:p>
            <a:pPr lvl="1" algn="l" rtl="0" eaLnBrk="1" hangingPunct="1">
              <a:lnSpc>
                <a:spcPct val="80000"/>
              </a:lnSpc>
              <a:buClr>
                <a:schemeClr val="tx1"/>
              </a:buClr>
              <a:buSzTx/>
              <a:buFontTx/>
              <a:buChar char="•"/>
            </a:pPr>
            <a:r>
              <a:rPr lang="en-US" altLang="en-US" sz="2800" b="1" dirty="0">
                <a:solidFill>
                  <a:srgbClr val="0070C0"/>
                </a:solidFill>
              </a:rPr>
              <a:t>GI bleed</a:t>
            </a:r>
          </a:p>
          <a:p>
            <a:pPr lvl="1" algn="l" rtl="0" eaLnBrk="1" hangingPunct="1">
              <a:lnSpc>
                <a:spcPct val="80000"/>
              </a:lnSpc>
              <a:buClr>
                <a:schemeClr val="tx1"/>
              </a:buClr>
              <a:buSzTx/>
              <a:buFontTx/>
              <a:buChar char="•"/>
            </a:pPr>
            <a:r>
              <a:rPr lang="en-US" altLang="en-US" sz="2800" b="1" dirty="0">
                <a:solidFill>
                  <a:srgbClr val="0070C0"/>
                </a:solidFill>
              </a:rPr>
              <a:t>Trauma</a:t>
            </a:r>
          </a:p>
          <a:p>
            <a:pPr lvl="1" algn="l" rtl="0" eaLnBrk="1" hangingPunct="1">
              <a:lnSpc>
                <a:spcPct val="80000"/>
              </a:lnSpc>
              <a:buClr>
                <a:schemeClr val="tx1"/>
              </a:buClr>
              <a:buSzTx/>
              <a:buFontTx/>
              <a:buChar char="•"/>
            </a:pPr>
            <a:r>
              <a:rPr lang="en-US" altLang="en-US" sz="2800" b="1" dirty="0">
                <a:solidFill>
                  <a:srgbClr val="0070C0"/>
                </a:solidFill>
              </a:rPr>
              <a:t>Massive hemoptysis</a:t>
            </a:r>
          </a:p>
          <a:p>
            <a:pPr lvl="1" algn="l" rtl="0" eaLnBrk="1" hangingPunct="1">
              <a:lnSpc>
                <a:spcPct val="80000"/>
              </a:lnSpc>
              <a:buClr>
                <a:schemeClr val="tx1"/>
              </a:buClr>
              <a:buSzTx/>
              <a:buFontTx/>
              <a:buChar char="•"/>
            </a:pPr>
            <a:r>
              <a:rPr lang="en-US" altLang="en-US" sz="2800" b="1" dirty="0">
                <a:solidFill>
                  <a:srgbClr val="0070C0"/>
                </a:solidFill>
              </a:rPr>
              <a:t>AAA rupture</a:t>
            </a:r>
          </a:p>
          <a:p>
            <a:pPr lvl="1" algn="l" rtl="0" eaLnBrk="1" hangingPunct="1">
              <a:lnSpc>
                <a:spcPct val="80000"/>
              </a:lnSpc>
              <a:buClr>
                <a:schemeClr val="tx1"/>
              </a:buClr>
              <a:buSzTx/>
              <a:buFontTx/>
              <a:buChar char="•"/>
            </a:pPr>
            <a:r>
              <a:rPr lang="en-US" altLang="en-US" sz="2800" b="1" dirty="0">
                <a:solidFill>
                  <a:srgbClr val="0070C0"/>
                </a:solidFill>
              </a:rPr>
              <a:t>Ectopic pregnancy, post-partum bleeding</a:t>
            </a:r>
          </a:p>
          <a:p>
            <a:pPr marL="0" indent="0">
              <a:buNone/>
            </a:pPr>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477"/>
            <a:ext cx="10515600" cy="6400799"/>
          </a:xfrm>
        </p:spPr>
        <p:txBody>
          <a:bodyPr>
            <a:normAutofit fontScale="47500" lnSpcReduction="20000"/>
          </a:bodyPr>
          <a:lstStyle/>
          <a:p>
            <a:pPr marL="0" indent="0">
              <a:buNone/>
            </a:pPr>
            <a:r>
              <a:rPr lang="en-US" sz="5100" b="1" dirty="0"/>
              <a:t>3- indications for normal saline 0.9%</a:t>
            </a:r>
          </a:p>
          <a:p>
            <a:pPr marL="228600" marR="0" lvl="0" indent="-182880" algn="l" defTabSz="914400" rtl="0" eaLnBrk="1" fontAlgn="auto" latinLnBrk="0" hangingPunct="1">
              <a:lnSpc>
                <a:spcPct val="90000"/>
              </a:lnSpc>
              <a:spcBef>
                <a:spcPts val="1400"/>
              </a:spcBef>
              <a:spcAft>
                <a:spcPts val="0"/>
              </a:spcAft>
              <a:buClr>
                <a:srgbClr val="000000"/>
              </a:buClr>
              <a:buSzPct val="80000"/>
              <a:buFontTx/>
              <a:buChar char="-"/>
              <a:defRPr/>
            </a:pPr>
            <a:r>
              <a:rPr lang="en-US" sz="3600" b="1" dirty="0">
                <a:solidFill>
                  <a:srgbClr val="0070C0"/>
                </a:solidFill>
              </a:rPr>
              <a:t>Extracellular fluid replacement (e.g., dehydration, hypovolemia, hemorrhage, sepsis).</a:t>
            </a:r>
          </a:p>
          <a:p>
            <a:pPr>
              <a:buFontTx/>
              <a:buChar char="-"/>
            </a:pPr>
            <a:r>
              <a:rPr lang="en-US" sz="3600" b="1" dirty="0">
                <a:solidFill>
                  <a:srgbClr val="0070C0"/>
                </a:solidFill>
              </a:rPr>
              <a:t>Mild hyponatremia </a:t>
            </a:r>
          </a:p>
          <a:p>
            <a:pPr>
              <a:buFontTx/>
              <a:buChar char="-"/>
            </a:pPr>
            <a:r>
              <a:rPr lang="en-US" sz="3600" b="1" dirty="0">
                <a:solidFill>
                  <a:srgbClr val="0070C0"/>
                </a:solidFill>
              </a:rPr>
              <a:t>Shock </a:t>
            </a:r>
          </a:p>
          <a:p>
            <a:pPr marL="228600" marR="0" lvl="0" indent="-182880" algn="l" defTabSz="914400" rtl="0" eaLnBrk="1" fontAlgn="auto" latinLnBrk="0" hangingPunct="1">
              <a:lnSpc>
                <a:spcPct val="90000"/>
              </a:lnSpc>
              <a:spcBef>
                <a:spcPts val="1400"/>
              </a:spcBef>
              <a:spcAft>
                <a:spcPts val="0"/>
              </a:spcAft>
              <a:buClr>
                <a:srgbClr val="000000"/>
              </a:buClr>
              <a:buSzPct val="80000"/>
              <a:buFontTx/>
              <a:buChar char="-"/>
              <a:defRPr/>
            </a:pPr>
            <a:r>
              <a:rPr lang="en-US" sz="3600" b="1" dirty="0">
                <a:solidFill>
                  <a:srgbClr val="0070C0"/>
                </a:solidFill>
              </a:rPr>
              <a:t>Alongside the administration of blood products.</a:t>
            </a:r>
          </a:p>
          <a:p>
            <a:pPr>
              <a:buFontTx/>
              <a:buChar char="-"/>
            </a:pPr>
            <a:r>
              <a:rPr lang="en-US" sz="3600" b="1" dirty="0">
                <a:solidFill>
                  <a:srgbClr val="0070C0"/>
                </a:solidFill>
              </a:rPr>
              <a:t>To prevent hypotension induced by spinal anesthesia.</a:t>
            </a:r>
          </a:p>
          <a:p>
            <a:pPr>
              <a:buFontTx/>
              <a:buChar char="-"/>
            </a:pPr>
            <a:endParaRPr lang="en-US" sz="3300" cap="none" dirty="0">
              <a:solidFill>
                <a:srgbClr val="0070C0"/>
              </a:solidFill>
            </a:endParaRPr>
          </a:p>
          <a:p>
            <a:pPr marL="0" indent="0">
              <a:buNone/>
            </a:pPr>
            <a:r>
              <a:rPr lang="en-US" sz="4400" b="1" dirty="0"/>
              <a:t>4-</a:t>
            </a:r>
            <a:r>
              <a:rPr lang="en-US" sz="4400" b="1" dirty="0">
                <a:effectLst/>
                <a:latin typeface="Patrick Hand" panose="020B0604020202020204" charset="0"/>
                <a:ea typeface="Calibri" panose="020F0502020204030204" charset="0"/>
                <a:cs typeface="Arial" panose="020B0604020202020204" pitchFamily="34" charset="0"/>
              </a:rPr>
              <a:t>FACTORS INCREASE THE RISK OF COMPLICATION :</a:t>
            </a:r>
            <a:br>
              <a:rPr lang="en-US" sz="4400" b="1" dirty="0">
                <a:effectLst/>
                <a:latin typeface="Patrick Hand" panose="020B0604020202020204" charset="0"/>
                <a:ea typeface="Calibri" panose="020F0502020204030204" charset="0"/>
                <a:cs typeface="Arial" panose="020B0604020202020204" pitchFamily="34" charset="0"/>
              </a:rPr>
            </a:br>
            <a:r>
              <a:rPr lang="en-US" sz="4400" b="1" dirty="0">
                <a:effectLst/>
                <a:latin typeface="Patrick Hand" panose="020B0604020202020204" charset="0"/>
                <a:ea typeface="Calibri" panose="020F0502020204030204" charset="0"/>
                <a:cs typeface="Arial" panose="020B0604020202020204" pitchFamily="34" charset="0"/>
              </a:rPr>
              <a:t>Smoking</a:t>
            </a:r>
          </a:p>
          <a:p>
            <a:pPr indent="-457200">
              <a:buFontTx/>
              <a:buChar char="-"/>
            </a:pPr>
            <a:r>
              <a:rPr lang="en-US" sz="3600" b="1" dirty="0">
                <a:solidFill>
                  <a:srgbClr val="0070C0"/>
                </a:solidFill>
              </a:rPr>
              <a:t>Obstructive sleep apnea</a:t>
            </a:r>
          </a:p>
          <a:p>
            <a:pPr indent="-457200">
              <a:buFontTx/>
              <a:buChar char="-"/>
            </a:pPr>
            <a:r>
              <a:rPr lang="en-US" sz="3600" b="1" dirty="0">
                <a:solidFill>
                  <a:srgbClr val="0070C0"/>
                </a:solidFill>
              </a:rPr>
              <a:t>Obesity</a:t>
            </a:r>
          </a:p>
          <a:p>
            <a:pPr indent="-457200">
              <a:buFontTx/>
              <a:buChar char="-"/>
            </a:pPr>
            <a:r>
              <a:rPr lang="en-US" sz="3600" b="1" dirty="0">
                <a:solidFill>
                  <a:srgbClr val="0070C0"/>
                </a:solidFill>
              </a:rPr>
              <a:t>High blood pressure</a:t>
            </a:r>
          </a:p>
          <a:p>
            <a:pPr indent="-457200">
              <a:buFontTx/>
              <a:buChar char="-"/>
            </a:pPr>
            <a:r>
              <a:rPr lang="en-US" sz="3600" b="1" dirty="0">
                <a:solidFill>
                  <a:srgbClr val="0070C0"/>
                </a:solidFill>
              </a:rPr>
              <a:t>Diabetes</a:t>
            </a:r>
          </a:p>
          <a:p>
            <a:pPr indent="-457200">
              <a:buFontTx/>
              <a:buChar char="-"/>
            </a:pPr>
            <a:r>
              <a:rPr lang="en-US" sz="3600" b="1" dirty="0">
                <a:solidFill>
                  <a:srgbClr val="0070C0"/>
                </a:solidFill>
              </a:rPr>
              <a:t>Other medical conditions involving heart, lungs or kidneys</a:t>
            </a:r>
          </a:p>
          <a:p>
            <a:pPr indent="-457200">
              <a:buFontTx/>
              <a:buChar char="-"/>
            </a:pPr>
            <a:r>
              <a:rPr lang="en-US" sz="3600" b="1" dirty="0">
                <a:solidFill>
                  <a:srgbClr val="0070C0"/>
                </a:solidFill>
              </a:rPr>
              <a:t>Medications, such as aspirin, that can increase bleeding</a:t>
            </a:r>
          </a:p>
          <a:p>
            <a:pPr indent="-457200">
              <a:buFontTx/>
              <a:buChar char="-"/>
            </a:pPr>
            <a:r>
              <a:rPr lang="en-US" sz="3600" b="1" dirty="0">
                <a:solidFill>
                  <a:srgbClr val="0070C0"/>
                </a:solidFill>
              </a:rPr>
              <a:t>History of heavy alcohol use</a:t>
            </a:r>
          </a:p>
          <a:p>
            <a:pPr indent="-457200">
              <a:buFontTx/>
              <a:buChar char="-"/>
            </a:pPr>
            <a:r>
              <a:rPr lang="en-US" sz="3600" b="1" dirty="0">
                <a:solidFill>
                  <a:srgbClr val="0070C0"/>
                </a:solidFill>
              </a:rPr>
              <a:t>Drug allergies</a:t>
            </a:r>
          </a:p>
          <a:p>
            <a:pPr indent="-457200">
              <a:buFontTx/>
              <a:buChar char="-"/>
            </a:pPr>
            <a:r>
              <a:rPr lang="en-US" sz="3600" b="1" dirty="0">
                <a:solidFill>
                  <a:srgbClr val="0070C0"/>
                </a:solidFill>
              </a:rPr>
              <a:t>History of adverse reactions to anesthesia</a:t>
            </a:r>
          </a:p>
          <a:p>
            <a:pPr marL="0" indent="0">
              <a:buNone/>
            </a:pPr>
            <a:endParaRPr 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5" y="281482"/>
            <a:ext cx="10515600" cy="6371303"/>
          </a:xfrm>
        </p:spPr>
        <p:txBody>
          <a:bodyPr>
            <a:normAutofit/>
          </a:bodyPr>
          <a:lstStyle/>
          <a:p>
            <a:pPr marL="0" indent="0">
              <a:buNone/>
            </a:pPr>
            <a:r>
              <a:rPr lang="en-US" b="1" dirty="0"/>
              <a:t>5-Essential management in ICU:</a:t>
            </a:r>
          </a:p>
          <a:p>
            <a:pPr marL="0" indent="0">
              <a:buNone/>
            </a:pPr>
            <a:r>
              <a:rPr lang="en-US" sz="2600" dirty="0">
                <a:solidFill>
                  <a:srgbClr val="0070C0"/>
                </a:solidFill>
              </a:rPr>
              <a:t>F :feedings </a:t>
            </a:r>
            <a:br>
              <a:rPr lang="en-US" sz="2600" dirty="0">
                <a:solidFill>
                  <a:srgbClr val="0070C0"/>
                </a:solidFill>
              </a:rPr>
            </a:br>
            <a:r>
              <a:rPr lang="en-US" sz="2600" dirty="0">
                <a:solidFill>
                  <a:srgbClr val="0070C0"/>
                </a:solidFill>
              </a:rPr>
              <a:t>A : analgesia </a:t>
            </a:r>
            <a:br>
              <a:rPr lang="en-US" sz="2600" dirty="0">
                <a:solidFill>
                  <a:srgbClr val="0070C0"/>
                </a:solidFill>
              </a:rPr>
            </a:br>
            <a:r>
              <a:rPr lang="en-US" sz="2600" dirty="0">
                <a:solidFill>
                  <a:srgbClr val="0070C0"/>
                </a:solidFill>
              </a:rPr>
              <a:t>S : sedation </a:t>
            </a:r>
            <a:br>
              <a:rPr lang="en-US" sz="2600" dirty="0">
                <a:solidFill>
                  <a:srgbClr val="0070C0"/>
                </a:solidFill>
              </a:rPr>
            </a:br>
            <a:r>
              <a:rPr lang="en-US" sz="2600" dirty="0">
                <a:solidFill>
                  <a:srgbClr val="0070C0"/>
                </a:solidFill>
              </a:rPr>
              <a:t>T : thrombo-embolism prophylaxis </a:t>
            </a:r>
            <a:br>
              <a:rPr lang="en-US" sz="2600" dirty="0">
                <a:solidFill>
                  <a:srgbClr val="0070C0"/>
                </a:solidFill>
              </a:rPr>
            </a:br>
            <a:endParaRPr lang="en-US" sz="2600" dirty="0">
              <a:solidFill>
                <a:srgbClr val="0070C0"/>
              </a:solidFill>
            </a:endParaRPr>
          </a:p>
          <a:p>
            <a:pPr marL="0" indent="0">
              <a:buNone/>
            </a:pPr>
            <a:r>
              <a:rPr lang="en-US" sz="2600" dirty="0">
                <a:solidFill>
                  <a:srgbClr val="0070C0"/>
                </a:solidFill>
              </a:rPr>
              <a:t>H  : head of bed elevation (30 - 45 )</a:t>
            </a:r>
            <a:br>
              <a:rPr lang="en-US" sz="2600" dirty="0">
                <a:solidFill>
                  <a:srgbClr val="0070C0"/>
                </a:solidFill>
              </a:rPr>
            </a:br>
            <a:r>
              <a:rPr lang="en-US" sz="2600" dirty="0">
                <a:solidFill>
                  <a:srgbClr val="0070C0"/>
                </a:solidFill>
              </a:rPr>
              <a:t>U : ulcer prophylaxis ( stress ulcer , bed sore )</a:t>
            </a:r>
            <a:br>
              <a:rPr lang="en-US" sz="2600" dirty="0">
                <a:solidFill>
                  <a:srgbClr val="0070C0"/>
                </a:solidFill>
              </a:rPr>
            </a:br>
            <a:r>
              <a:rPr lang="en-US" sz="2600" dirty="0">
                <a:solidFill>
                  <a:srgbClr val="0070C0"/>
                </a:solidFill>
              </a:rPr>
              <a:t>G : glucose control </a:t>
            </a:r>
          </a:p>
          <a:p>
            <a:pPr marL="0" indent="0">
              <a:buNone/>
            </a:pPr>
            <a:r>
              <a:rPr lang="en-US" b="1" dirty="0"/>
              <a:t>6-Sites for monitoring body temperature</a:t>
            </a:r>
          </a:p>
          <a:p>
            <a:pPr marL="0" indent="0">
              <a:buNone/>
            </a:pPr>
            <a:r>
              <a:rPr lang="en-US" sz="2600" dirty="0">
                <a:solidFill>
                  <a:srgbClr val="0070C0"/>
                </a:solidFill>
              </a:rPr>
              <a:t>Oral , Tympanic membrane , Esophageal, Nasopharyngeal ,Pulmonary arterial blood ,Rectal ,Bladder ,axillary , Forehead</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4465"/>
            <a:ext cx="10515600" cy="6341806"/>
          </a:xfrm>
        </p:spPr>
        <p:txBody>
          <a:bodyPr/>
          <a:lstStyle/>
          <a:p>
            <a:pPr marL="0" indent="0">
              <a:buNone/>
            </a:pPr>
            <a:r>
              <a:rPr lang="en-US" dirty="0"/>
              <a:t>7-</a:t>
            </a:r>
            <a:r>
              <a:rPr lang="en-US" b="1" dirty="0"/>
              <a:t>Indications for Use -End-Tidal CO2 Monitoring </a:t>
            </a:r>
          </a:p>
          <a:p>
            <a:pPr marL="0" indent="0">
              <a:buNone/>
            </a:pPr>
            <a:r>
              <a:rPr lang="en-US" dirty="0">
                <a:solidFill>
                  <a:srgbClr val="0070C0"/>
                </a:solidFill>
              </a:rPr>
              <a:t> </a:t>
            </a:r>
            <a:r>
              <a:rPr lang="en-US" sz="2600" b="1" dirty="0">
                <a:solidFill>
                  <a:srgbClr val="0070C0"/>
                </a:solidFill>
              </a:rPr>
              <a:t>1-Validation of proper endotracheal tube placement</a:t>
            </a:r>
          </a:p>
          <a:p>
            <a:pPr marL="0" indent="0">
              <a:buNone/>
            </a:pPr>
            <a:r>
              <a:rPr lang="en-US" sz="2600" b="1" dirty="0">
                <a:solidFill>
                  <a:srgbClr val="0070C0"/>
                </a:solidFill>
              </a:rPr>
              <a:t>2-Detection and Monitoring of Respiratory depression</a:t>
            </a:r>
          </a:p>
          <a:p>
            <a:pPr marL="0" indent="0">
              <a:buNone/>
            </a:pPr>
            <a:r>
              <a:rPr lang="en-US" sz="2600" b="1" dirty="0">
                <a:solidFill>
                  <a:srgbClr val="0070C0"/>
                </a:solidFill>
              </a:rPr>
              <a:t>3-Hypoventilation</a:t>
            </a:r>
          </a:p>
          <a:p>
            <a:pPr marL="0" indent="0">
              <a:buNone/>
            </a:pPr>
            <a:r>
              <a:rPr lang="en-US" sz="2600" b="1" dirty="0">
                <a:solidFill>
                  <a:srgbClr val="0070C0"/>
                </a:solidFill>
              </a:rPr>
              <a:t>4-Obstructive sleep apnea</a:t>
            </a:r>
          </a:p>
          <a:p>
            <a:pPr marL="0" indent="0">
              <a:buNone/>
            </a:pPr>
            <a:r>
              <a:rPr lang="en-US" sz="2600" b="1" dirty="0">
                <a:solidFill>
                  <a:srgbClr val="0070C0"/>
                </a:solidFill>
              </a:rPr>
              <a:t>5-Procedural sedation</a:t>
            </a:r>
          </a:p>
          <a:p>
            <a:pPr marL="0" indent="0">
              <a:buNone/>
            </a:pPr>
            <a:r>
              <a:rPr lang="en-US" sz="2600" b="1" dirty="0">
                <a:solidFill>
                  <a:srgbClr val="0070C0"/>
                </a:solidFill>
              </a:rPr>
              <a:t>6-Adjustment of parameter settings in mechanically ventilated patients</a:t>
            </a:r>
          </a:p>
          <a:p>
            <a:pPr marL="0" indent="0">
              <a:buNone/>
            </a:pPr>
            <a:endParaRPr lang="en-US" dirty="0">
              <a:solidFill>
                <a:srgbClr val="0070C0"/>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37" y="367024"/>
            <a:ext cx="10515600" cy="5823002"/>
          </a:xfrm>
        </p:spPr>
        <p:txBody>
          <a:bodyPr>
            <a:normAutofit fontScale="92500" lnSpcReduction="10000"/>
          </a:bodyPr>
          <a:lstStyle/>
          <a:p>
            <a:pPr marL="0" indent="0">
              <a:buNone/>
            </a:pPr>
            <a:r>
              <a:rPr lang="en-US" b="1" dirty="0"/>
              <a:t>8- Arterial line Contraindications</a:t>
            </a:r>
          </a:p>
          <a:p>
            <a:pPr marL="0" indent="0">
              <a:buNone/>
            </a:pPr>
            <a:endParaRPr lang="en-US" b="1" dirty="0"/>
          </a:p>
          <a:p>
            <a:pPr marL="0" indent="0">
              <a:buNone/>
            </a:pPr>
            <a:r>
              <a:rPr lang="en-US" b="1" dirty="0"/>
              <a:t>Absolute Contraindications</a:t>
            </a:r>
            <a:r>
              <a:rPr lang="en-US" dirty="0"/>
              <a:t>:</a:t>
            </a:r>
          </a:p>
          <a:p>
            <a:pPr marL="0" indent="0">
              <a:buNone/>
            </a:pPr>
            <a:r>
              <a:rPr lang="en-US" sz="2600" b="1" dirty="0">
                <a:solidFill>
                  <a:srgbClr val="0070C0"/>
                </a:solidFill>
              </a:rPr>
              <a:t>Absent Pulse.</a:t>
            </a:r>
          </a:p>
          <a:p>
            <a:pPr marL="0" indent="0">
              <a:buNone/>
            </a:pPr>
            <a:r>
              <a:rPr lang="en-US" sz="2600" b="1" dirty="0" err="1">
                <a:solidFill>
                  <a:srgbClr val="0070C0"/>
                </a:solidFill>
              </a:rPr>
              <a:t>Thromboangitis</a:t>
            </a:r>
            <a:r>
              <a:rPr lang="en-US" sz="2600" b="1" dirty="0">
                <a:solidFill>
                  <a:srgbClr val="0070C0"/>
                </a:solidFill>
              </a:rPr>
              <a:t> obliterans.</a:t>
            </a:r>
          </a:p>
          <a:p>
            <a:pPr marL="0" indent="0">
              <a:buNone/>
            </a:pPr>
            <a:r>
              <a:rPr lang="en-US" sz="2600" b="1" dirty="0">
                <a:solidFill>
                  <a:srgbClr val="0070C0"/>
                </a:solidFill>
              </a:rPr>
              <a:t>Full thickness burns over the cannulation site.</a:t>
            </a:r>
          </a:p>
          <a:p>
            <a:pPr marL="0" indent="0">
              <a:buNone/>
            </a:pPr>
            <a:r>
              <a:rPr lang="en-US" sz="2600" b="1" dirty="0">
                <a:solidFill>
                  <a:srgbClr val="0070C0"/>
                </a:solidFill>
              </a:rPr>
              <a:t>Raynaud syndrome.</a:t>
            </a:r>
          </a:p>
          <a:p>
            <a:pPr marL="0" indent="0">
              <a:buNone/>
            </a:pPr>
            <a:endParaRPr lang="en-US" dirty="0"/>
          </a:p>
          <a:p>
            <a:pPr marL="0" indent="0">
              <a:buNone/>
            </a:pPr>
            <a:r>
              <a:rPr lang="en-US" b="1" dirty="0"/>
              <a:t>Relative Contraindications:</a:t>
            </a:r>
          </a:p>
          <a:p>
            <a:pPr marL="0" indent="0">
              <a:lnSpc>
                <a:spcPct val="100000"/>
              </a:lnSpc>
              <a:buNone/>
            </a:pPr>
            <a:r>
              <a:rPr lang="en-US" sz="2600" b="1" dirty="0">
                <a:solidFill>
                  <a:srgbClr val="0070C0"/>
                </a:solidFill>
              </a:rPr>
              <a:t>Hemorrhage</a:t>
            </a:r>
          </a:p>
          <a:p>
            <a:pPr marL="0" indent="0">
              <a:lnSpc>
                <a:spcPct val="100000"/>
              </a:lnSpc>
              <a:buNone/>
            </a:pPr>
            <a:r>
              <a:rPr lang="en-US" sz="2600" b="1" dirty="0">
                <a:solidFill>
                  <a:srgbClr val="0070C0"/>
                </a:solidFill>
              </a:rPr>
              <a:t>Angiopathy</a:t>
            </a:r>
          </a:p>
          <a:p>
            <a:pPr marL="0" indent="0">
              <a:lnSpc>
                <a:spcPct val="100000"/>
              </a:lnSpc>
              <a:buNone/>
            </a:pPr>
            <a:r>
              <a:rPr lang="en-US" sz="2600" b="1" dirty="0">
                <a:solidFill>
                  <a:srgbClr val="0070C0"/>
                </a:solidFill>
              </a:rPr>
              <a:t>Coagulopathy</a:t>
            </a:r>
          </a:p>
          <a:p>
            <a:pPr marL="0" indent="0">
              <a:lnSpc>
                <a:spcPct val="100000"/>
              </a:lnSpc>
              <a:buNone/>
            </a:pPr>
            <a:r>
              <a:rPr lang="en-US" sz="2600" b="1" dirty="0">
                <a:solidFill>
                  <a:srgbClr val="0070C0"/>
                </a:solidFill>
              </a:rPr>
              <a:t>Atherosclerosis</a:t>
            </a:r>
          </a:p>
          <a:p>
            <a:pPr marL="0" indent="0">
              <a:buNone/>
            </a:pP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the parts of ETT</a:t>
            </a:r>
          </a:p>
        </p:txBody>
      </p:sp>
      <p:pic>
        <p:nvPicPr>
          <p:cNvPr id="4" name="Content Placeholder 3"/>
          <p:cNvPicPr>
            <a:picLocks noGrp="1" noChangeAspect="1"/>
          </p:cNvPicPr>
          <p:nvPr>
            <p:ph idx="1"/>
          </p:nvPr>
        </p:nvPicPr>
        <p:blipFill>
          <a:blip r:embed="rId2"/>
          <a:stretch>
            <a:fillRect/>
          </a:stretch>
        </p:blipFill>
        <p:spPr>
          <a:xfrm>
            <a:off x="1265011" y="1679402"/>
            <a:ext cx="7937680" cy="4304149"/>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MCQ questions </a:t>
            </a:r>
          </a:p>
        </p:txBody>
      </p:sp>
      <p:sp>
        <p:nvSpPr>
          <p:cNvPr id="3" name="Content Placeholder 2"/>
          <p:cNvSpPr>
            <a:spLocks noGrp="1"/>
          </p:cNvSpPr>
          <p:nvPr>
            <p:ph idx="1"/>
          </p:nvPr>
        </p:nvSpPr>
        <p:spPr/>
        <p:txBody>
          <a:bodyPr/>
          <a:lstStyle/>
          <a:p>
            <a:pPr marL="0" indent="0">
              <a:buNone/>
            </a:pPr>
            <a:r>
              <a:rPr lang="en-US" dirty="0"/>
              <a:t>1- most potent inhalational anesthesia &gt; </a:t>
            </a:r>
            <a:r>
              <a:rPr lang="en-US" dirty="0">
                <a:solidFill>
                  <a:srgbClr val="0070C0"/>
                </a:solidFill>
              </a:rPr>
              <a:t>Halothane</a:t>
            </a:r>
          </a:p>
          <a:p>
            <a:pPr marL="0" indent="0">
              <a:buNone/>
            </a:pPr>
            <a:r>
              <a:rPr lang="en-US" dirty="0"/>
              <a:t>2- wrong about Ketamine </a:t>
            </a:r>
            <a:r>
              <a:rPr lang="en-US" dirty="0">
                <a:solidFill>
                  <a:srgbClr val="0070C0"/>
                </a:solidFill>
              </a:rPr>
              <a:t>&gt; bronchospasm</a:t>
            </a:r>
          </a:p>
          <a:p>
            <a:pPr marL="0" indent="0">
              <a:buNone/>
            </a:pPr>
            <a:r>
              <a:rPr lang="en-US" dirty="0"/>
              <a:t>3-wron about Succinylcholine &gt; </a:t>
            </a:r>
            <a:r>
              <a:rPr lang="en-US" dirty="0">
                <a:solidFill>
                  <a:srgbClr val="0070C0"/>
                </a:solidFill>
              </a:rPr>
              <a:t>metabolism by </a:t>
            </a:r>
            <a:r>
              <a:rPr lang="en-US" dirty="0" err="1">
                <a:solidFill>
                  <a:srgbClr val="0070C0"/>
                </a:solidFill>
              </a:rPr>
              <a:t>cholinestrase</a:t>
            </a:r>
            <a:endParaRPr lang="en-US" dirty="0">
              <a:solidFill>
                <a:srgbClr val="0070C0"/>
              </a:solidFill>
            </a:endParaRPr>
          </a:p>
          <a:p>
            <a:pPr marL="0" indent="0">
              <a:buNone/>
            </a:pPr>
            <a:r>
              <a:rPr lang="en-US" dirty="0"/>
              <a:t>4-side effect of atracurium &gt;</a:t>
            </a:r>
            <a:r>
              <a:rPr lang="en-US" dirty="0">
                <a:solidFill>
                  <a:srgbClr val="0070C0"/>
                </a:solidFill>
              </a:rPr>
              <a:t>bronchospasm</a:t>
            </a:r>
          </a:p>
          <a:p>
            <a:pPr marL="0" indent="0">
              <a:buNone/>
            </a:pPr>
            <a:r>
              <a:rPr lang="en-US" dirty="0"/>
              <a:t>5-wrong about </a:t>
            </a:r>
            <a:r>
              <a:rPr lang="en-US" dirty="0" err="1"/>
              <a:t>Etomidate</a:t>
            </a:r>
            <a:r>
              <a:rPr lang="en-US" dirty="0"/>
              <a:t> &gt; </a:t>
            </a:r>
            <a:r>
              <a:rPr lang="en-US" dirty="0">
                <a:solidFill>
                  <a:srgbClr val="0070C0"/>
                </a:solidFill>
              </a:rPr>
              <a:t>severe CVS side effects</a:t>
            </a:r>
          </a:p>
          <a:p>
            <a:pPr marL="0" indent="0">
              <a:buNone/>
            </a:pPr>
            <a:r>
              <a:rPr lang="en-US" dirty="0"/>
              <a:t>6-wrong about </a:t>
            </a:r>
            <a:r>
              <a:rPr lang="en-US" dirty="0" err="1"/>
              <a:t>propofol</a:t>
            </a:r>
            <a:r>
              <a:rPr lang="en-US" dirty="0"/>
              <a:t> &gt; </a:t>
            </a:r>
            <a:r>
              <a:rPr lang="en-US" b="0" i="0" dirty="0">
                <a:solidFill>
                  <a:srgbClr val="0070C0"/>
                </a:solidFill>
                <a:effectLst/>
                <a:latin typeface="Segoe UI Historic" panose="020B0502040204020203" pitchFamily="34" charset="0"/>
              </a:rPr>
              <a:t>myoclonic activity</a:t>
            </a:r>
          </a:p>
          <a:p>
            <a:pPr marL="0" indent="0">
              <a:buNone/>
            </a:pPr>
            <a:r>
              <a:rPr lang="en-US" dirty="0">
                <a:solidFill>
                  <a:srgbClr val="050505"/>
                </a:solidFill>
                <a:latin typeface="Segoe UI Historic" panose="020B0502040204020203" pitchFamily="34" charset="0"/>
              </a:rPr>
              <a:t>7-Thiopental dose </a:t>
            </a:r>
            <a:r>
              <a:rPr lang="en-US" dirty="0">
                <a:solidFill>
                  <a:srgbClr val="0070C0"/>
                </a:solidFill>
                <a:latin typeface="Segoe UI Historic" panose="020B0502040204020203" pitchFamily="34" charset="0"/>
              </a:rPr>
              <a:t>3-5mg/kg</a:t>
            </a:r>
            <a:r>
              <a:rPr lang="en-US" dirty="0">
                <a:solidFill>
                  <a:srgbClr val="050505"/>
                </a:solidFill>
                <a:latin typeface="Segoe UI Historic" panose="020B0502040204020203" pitchFamily="34" charset="0"/>
              </a:rPr>
              <a:t> not 1-2 mg/kg</a:t>
            </a:r>
          </a:p>
          <a:p>
            <a:pPr marL="0" indent="0">
              <a:buNone/>
            </a:pPr>
            <a:r>
              <a:rPr lang="en-US" dirty="0">
                <a:solidFill>
                  <a:srgbClr val="050505"/>
                </a:solidFill>
                <a:latin typeface="Segoe UI Historic" panose="020B0502040204020203" pitchFamily="34" charset="0"/>
              </a:rPr>
              <a:t>8-Mac Awake for Isoflurane ? 1.2*.3=</a:t>
            </a:r>
            <a:r>
              <a:rPr lang="en-US" dirty="0">
                <a:solidFill>
                  <a:srgbClr val="FF0000"/>
                </a:solidFill>
                <a:latin typeface="Segoe UI Historic" panose="020B0502040204020203" pitchFamily="34" charset="0"/>
              </a:rPr>
              <a:t> </a:t>
            </a:r>
            <a:r>
              <a:rPr lang="en-US" dirty="0">
                <a:solidFill>
                  <a:srgbClr val="0070C0"/>
                </a:solidFill>
                <a:latin typeface="Segoe UI Historic" panose="020B0502040204020203" pitchFamily="34" charset="0"/>
              </a:rPr>
              <a:t>.36 </a:t>
            </a:r>
            <a:endParaRPr lang="en-US" dirty="0">
              <a:solidFill>
                <a:srgbClr val="0070C0"/>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0" y="2136417"/>
            <a:ext cx="12192000" cy="1631216"/>
          </a:xfrm>
          <a:prstGeom prst="rect">
            <a:avLst/>
          </a:prstGeom>
          <a:solidFill>
            <a:schemeClr val="accent2">
              <a:lumMod val="60000"/>
              <a:lumOff val="40000"/>
            </a:schemeClr>
          </a:solidFill>
        </p:spPr>
        <p:txBody>
          <a:bodyPr wrap="square" rtlCol="0">
            <a:spAutoFit/>
          </a:bodyPr>
          <a:lstStyle/>
          <a:p>
            <a:pPr algn="ctr"/>
            <a:r>
              <a:rPr lang="en-US" sz="5000" b="1" dirty="0">
                <a:cs typeface="Arial" panose="020B0604020202020204" pitchFamily="34" charset="0"/>
              </a:rPr>
              <a:t>Group B exam</a:t>
            </a:r>
          </a:p>
          <a:p>
            <a:pPr algn="ctr"/>
            <a:endParaRPr lang="en-US" sz="5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
          <p:cNvPicPr>
            <a:picLocks noGrp="1"/>
          </p:cNvPicPr>
          <p:nvPr>
            <p:ph idx="1"/>
          </p:nvPr>
        </p:nvPicPr>
        <p:blipFill>
          <a:blip r:embed="rId2" cstate="print"/>
          <a:srcRect/>
          <a:stretch>
            <a:fillRect/>
          </a:stretch>
        </p:blipFill>
        <p:spPr>
          <a:xfrm>
            <a:off x="166254" y="238055"/>
            <a:ext cx="5640964" cy="2181153"/>
          </a:xfrm>
          <a:prstGeom prst="rect">
            <a:avLst/>
          </a:prstGeom>
        </p:spPr>
      </p:pic>
      <p:pic>
        <p:nvPicPr>
          <p:cNvPr id="5" name="Image1"/>
          <p:cNvPicPr/>
          <p:nvPr/>
        </p:nvPicPr>
        <p:blipFill>
          <a:blip r:embed="rId3" cstate="print"/>
          <a:srcRect/>
          <a:stretch>
            <a:fillRect/>
          </a:stretch>
        </p:blipFill>
        <p:spPr>
          <a:xfrm>
            <a:off x="166254" y="2655252"/>
            <a:ext cx="4367645" cy="2692603"/>
          </a:xfrm>
          <a:prstGeom prst="rect">
            <a:avLst/>
          </a:prstGeom>
        </p:spPr>
      </p:pic>
      <p:pic>
        <p:nvPicPr>
          <p:cNvPr id="6" name="Image1"/>
          <p:cNvPicPr/>
          <p:nvPr/>
        </p:nvPicPr>
        <p:blipFill>
          <a:blip r:embed="rId4" cstate="print"/>
          <a:srcRect/>
          <a:stretch>
            <a:fillRect/>
          </a:stretch>
        </p:blipFill>
        <p:spPr>
          <a:xfrm>
            <a:off x="6109854" y="238055"/>
            <a:ext cx="5824536" cy="2298790"/>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Q1: what is the condition in the given ECG ? </a:t>
            </a:r>
            <a:br>
              <a:rPr lang="en-US" dirty="0"/>
            </a:br>
            <a:r>
              <a:rPr lang="en-US" dirty="0">
                <a:solidFill>
                  <a:schemeClr val="accent5"/>
                </a:solidFill>
              </a:rPr>
              <a:t>Sinus bradycardia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6762" y="1932402"/>
            <a:ext cx="10213975" cy="4017496"/>
          </a:xfr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 mention parts of endotracheal tube .</a:t>
            </a:r>
          </a:p>
        </p:txBody>
      </p:sp>
      <p:pic>
        <p:nvPicPr>
          <p:cNvPr id="5" name="Content Placeholder 3"/>
          <p:cNvPicPr>
            <a:picLocks noChangeAspect="1"/>
          </p:cNvPicPr>
          <p:nvPr/>
        </p:nvPicPr>
        <p:blipFill>
          <a:blip r:embed="rId2"/>
          <a:stretch>
            <a:fillRect/>
          </a:stretch>
        </p:blipFill>
        <p:spPr>
          <a:xfrm>
            <a:off x="1447891" y="1822331"/>
            <a:ext cx="7937680" cy="4304149"/>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 : </a:t>
            </a:r>
            <a:r>
              <a:rPr lang="en-US" dirty="0" err="1"/>
              <a:t>mension</a:t>
            </a:r>
            <a:r>
              <a:rPr lang="en-US" dirty="0"/>
              <a:t> 8 contraindications of spinal anesthesia .</a:t>
            </a:r>
          </a:p>
        </p:txBody>
      </p:sp>
      <p:sp>
        <p:nvSpPr>
          <p:cNvPr id="3" name="Content Placeholder 2"/>
          <p:cNvSpPr>
            <a:spLocks noGrp="1"/>
          </p:cNvSpPr>
          <p:nvPr>
            <p:ph idx="1"/>
          </p:nvPr>
        </p:nvSpPr>
        <p:spPr>
          <a:xfrm>
            <a:off x="989400" y="1685925"/>
            <a:ext cx="10213200" cy="5088586"/>
          </a:xfrm>
        </p:spPr>
        <p:txBody>
          <a:bodyPr>
            <a:noAutofit/>
          </a:bodyPr>
          <a:lstStyle/>
          <a:p>
            <a:r>
              <a:rPr lang="en-US" sz="2200" b="1" dirty="0">
                <a:solidFill>
                  <a:schemeClr val="accent1">
                    <a:lumMod val="50000"/>
                  </a:schemeClr>
                </a:solidFill>
              </a:rPr>
              <a:t>patient refusal.</a:t>
            </a:r>
          </a:p>
          <a:p>
            <a:r>
              <a:rPr lang="en-US" sz="2200" b="1" dirty="0">
                <a:solidFill>
                  <a:schemeClr val="accent1">
                    <a:lumMod val="50000"/>
                  </a:schemeClr>
                </a:solidFill>
              </a:rPr>
              <a:t>unstable patients (sepsis, hypovolemia)</a:t>
            </a:r>
          </a:p>
          <a:p>
            <a:r>
              <a:rPr lang="en-US" sz="2200" b="1" dirty="0">
                <a:solidFill>
                  <a:schemeClr val="accent1">
                    <a:lumMod val="50000"/>
                  </a:schemeClr>
                </a:solidFill>
              </a:rPr>
              <a:t>Inadequate resuscitative drugs and equipment.</a:t>
            </a:r>
          </a:p>
          <a:p>
            <a:pPr marL="0" indent="0">
              <a:buNone/>
            </a:pPr>
            <a:r>
              <a:rPr lang="en-US" sz="2200" b="1" dirty="0">
                <a:solidFill>
                  <a:schemeClr val="accent1">
                    <a:lumMod val="50000"/>
                  </a:schemeClr>
                </a:solidFill>
              </a:rPr>
              <a:t>.      Uncooperative patients. (psychiatry, pediatrics).</a:t>
            </a:r>
          </a:p>
          <a:p>
            <a:r>
              <a:rPr lang="en-US" sz="2200" b="1" dirty="0">
                <a:solidFill>
                  <a:schemeClr val="accent1">
                    <a:lumMod val="50000"/>
                  </a:schemeClr>
                </a:solidFill>
              </a:rPr>
              <a:t>Anatomical deformities, spine surgeries</a:t>
            </a:r>
          </a:p>
          <a:p>
            <a:r>
              <a:rPr lang="en-US" sz="2200" b="1" dirty="0">
                <a:solidFill>
                  <a:schemeClr val="accent1">
                    <a:lumMod val="50000"/>
                  </a:schemeClr>
                </a:solidFill>
              </a:rPr>
              <a:t>Neurological disease: Any worsening of the disease</a:t>
            </a:r>
          </a:p>
          <a:p>
            <a:r>
              <a:rPr lang="en-US" sz="2200" b="1" dirty="0">
                <a:solidFill>
                  <a:schemeClr val="accent1">
                    <a:lumMod val="50000"/>
                  </a:schemeClr>
                </a:solidFill>
              </a:rPr>
              <a:t>postoperatively may be blamed erroneously on the</a:t>
            </a:r>
          </a:p>
          <a:p>
            <a:r>
              <a:rPr lang="en-US" sz="2200" b="1" dirty="0">
                <a:solidFill>
                  <a:schemeClr val="accent1">
                    <a:lumMod val="50000"/>
                  </a:schemeClr>
                </a:solidFill>
              </a:rPr>
              <a:t>spinal </a:t>
            </a:r>
            <a:r>
              <a:rPr lang="en-US" sz="2200" b="1" dirty="0" err="1">
                <a:solidFill>
                  <a:schemeClr val="accent1">
                    <a:lumMod val="50000"/>
                  </a:schemeClr>
                </a:solidFill>
              </a:rPr>
              <a:t>anaesthetic</a:t>
            </a:r>
            <a:r>
              <a:rPr lang="en-US" sz="2200" b="1" dirty="0">
                <a:solidFill>
                  <a:schemeClr val="accent1">
                    <a:lumMod val="50000"/>
                  </a:schemeClr>
                </a:solidFill>
              </a:rPr>
              <a:t>.</a:t>
            </a:r>
          </a:p>
          <a:p>
            <a:r>
              <a:rPr lang="en-US" sz="2200" b="1" dirty="0">
                <a:solidFill>
                  <a:schemeClr val="accent1">
                    <a:lumMod val="50000"/>
                  </a:schemeClr>
                </a:solidFill>
              </a:rPr>
              <a:t>Raised intracranial pressure.</a:t>
            </a:r>
          </a:p>
          <a:p>
            <a:r>
              <a:rPr lang="en-US" sz="2200" b="1" dirty="0">
                <a:solidFill>
                  <a:schemeClr val="accent1">
                    <a:lumMod val="50000"/>
                  </a:schemeClr>
                </a:solidFill>
              </a:rPr>
              <a:t>Severe aortic stenosis.</a:t>
            </a:r>
          </a:p>
          <a:p>
            <a:r>
              <a:rPr lang="en-US" sz="2200" b="1" dirty="0">
                <a:solidFill>
                  <a:schemeClr val="accent1">
                    <a:lumMod val="50000"/>
                  </a:schemeClr>
                </a:solidFill>
              </a:rPr>
              <a:t>Clotting disorders.</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749" y="234497"/>
            <a:ext cx="10515600" cy="1325563"/>
          </a:xfrm>
        </p:spPr>
        <p:txBody>
          <a:bodyPr/>
          <a:lstStyle/>
          <a:p>
            <a:r>
              <a:rPr lang="en-US" sz="4000" dirty="0"/>
              <a:t>Q4 : mention causes of hypothermia </a:t>
            </a:r>
            <a:r>
              <a:rPr lang="en-US" dirty="0"/>
              <a:t>.</a:t>
            </a:r>
          </a:p>
        </p:txBody>
      </p:sp>
      <p:sp>
        <p:nvSpPr>
          <p:cNvPr id="3" name="Content Placeholder 2"/>
          <p:cNvSpPr>
            <a:spLocks noGrp="1"/>
          </p:cNvSpPr>
          <p:nvPr>
            <p:ph idx="1"/>
          </p:nvPr>
        </p:nvSpPr>
        <p:spPr>
          <a:xfrm>
            <a:off x="341812" y="1564368"/>
            <a:ext cx="11362508" cy="4718866"/>
          </a:xfrm>
        </p:spPr>
        <p:txBody>
          <a:bodyPr>
            <a:normAutofit fontScale="85000" lnSpcReduction="10000"/>
          </a:bodyPr>
          <a:lstStyle/>
          <a:p>
            <a:r>
              <a:rPr lang="en-US" b="1" dirty="0">
                <a:solidFill>
                  <a:srgbClr val="0070C0"/>
                </a:solidFill>
              </a:rPr>
              <a:t>Iv drug administration , bleeding , exposure to cold weather , hypothyroidism (or any decrease in metabolism )</a:t>
            </a:r>
          </a:p>
          <a:p>
            <a:pPr marL="0" indent="0">
              <a:buNone/>
            </a:pPr>
            <a:endParaRPr lang="en-US" dirty="0"/>
          </a:p>
          <a:p>
            <a:pPr marL="0" indent="0">
              <a:buNone/>
            </a:pPr>
            <a:endParaRPr lang="en-US" dirty="0"/>
          </a:p>
          <a:p>
            <a:pPr marL="0" indent="0">
              <a:buNone/>
            </a:pPr>
            <a:r>
              <a:rPr lang="en-US" sz="4300" dirty="0">
                <a:latin typeface="+mj-lt"/>
              </a:rPr>
              <a:t>Q5 : what are factors affecting </a:t>
            </a:r>
            <a:r>
              <a:rPr lang="en-US" sz="4300" dirty="0" err="1">
                <a:latin typeface="+mj-lt"/>
              </a:rPr>
              <a:t>vaporisor</a:t>
            </a:r>
            <a:r>
              <a:rPr lang="en-US" sz="4300" dirty="0">
                <a:latin typeface="+mj-lt"/>
              </a:rPr>
              <a:t> output</a:t>
            </a:r>
            <a:r>
              <a:rPr lang="en-US" dirty="0"/>
              <a:t> :</a:t>
            </a:r>
          </a:p>
          <a:p>
            <a:pPr marL="0" indent="0">
              <a:buNone/>
            </a:pPr>
            <a:endParaRPr lang="en-US" dirty="0"/>
          </a:p>
          <a:p>
            <a:pPr marL="365125" marR="0" lvl="0" indent="-255905" algn="l" defTabSz="914400" rtl="0" eaLnBrk="1" fontAlgn="base" latinLnBrk="0" hangingPunct="1">
              <a:lnSpc>
                <a:spcPct val="100000"/>
              </a:lnSpc>
              <a:spcBef>
                <a:spcPts val="400"/>
              </a:spcBef>
              <a:spcAft>
                <a:spcPct val="0"/>
              </a:spcAft>
              <a:buClr>
                <a:srgbClr val="2DA2BF"/>
              </a:buClr>
              <a:buSzPct val="68000"/>
              <a:buFont typeface="Wingdings 3" panose="05040102010807070707" pitchFamily="18" charset="2"/>
              <a:buChar char=""/>
              <a:defRPr/>
            </a:pP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Flow through the </a:t>
            </a:r>
            <a:r>
              <a:rPr kumimoji="0" lang="en-US" altLang="en-US" sz="2700" b="1" i="0" u="none" strike="noStrike" kern="1200" cap="none" spc="0" normalizeH="0" baseline="0" noProof="0" dirty="0" err="1">
                <a:ln>
                  <a:noFill/>
                </a:ln>
                <a:solidFill>
                  <a:srgbClr val="0070C0"/>
                </a:solidFill>
                <a:effectLst/>
                <a:uLnTx/>
                <a:uFillTx/>
                <a:latin typeface="Lucida Sans Unicode" panose="020B0602030504020204"/>
              </a:rPr>
              <a:t>vaporising</a:t>
            </a: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 chamber</a:t>
            </a:r>
          </a:p>
          <a:p>
            <a:pPr marL="365125" marR="0" lvl="0" indent="-255905" algn="l" defTabSz="914400" rtl="0" eaLnBrk="1" fontAlgn="base" latinLnBrk="0" hangingPunct="1">
              <a:lnSpc>
                <a:spcPct val="100000"/>
              </a:lnSpc>
              <a:spcBef>
                <a:spcPts val="400"/>
              </a:spcBef>
              <a:spcAft>
                <a:spcPct val="0"/>
              </a:spcAft>
              <a:buClr>
                <a:srgbClr val="2DA2BF"/>
              </a:buClr>
              <a:buSzPct val="68000"/>
              <a:buFont typeface="Wingdings 3" panose="05040102010807070707" pitchFamily="18" charset="2"/>
              <a:buChar char=""/>
              <a:defRPr/>
            </a:pP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Efficiency of </a:t>
            </a:r>
            <a:r>
              <a:rPr kumimoji="0" lang="en-US" altLang="en-US" sz="2700" b="1" i="0" u="none" strike="noStrike" kern="1200" cap="none" spc="0" normalizeH="0" baseline="0" noProof="0" dirty="0" err="1">
                <a:ln>
                  <a:noFill/>
                </a:ln>
                <a:solidFill>
                  <a:srgbClr val="0070C0"/>
                </a:solidFill>
                <a:effectLst/>
                <a:uLnTx/>
                <a:uFillTx/>
                <a:latin typeface="Lucida Sans Unicode" panose="020B0602030504020204"/>
              </a:rPr>
              <a:t>vaporisation</a:t>
            </a:r>
            <a:endParaRPr kumimoji="0" lang="en-US" altLang="en-US" sz="2700" b="1" i="0" u="none" strike="noStrike" kern="1200" cap="none" spc="0" normalizeH="0" baseline="0" noProof="0" dirty="0">
              <a:ln>
                <a:noFill/>
              </a:ln>
              <a:solidFill>
                <a:srgbClr val="0070C0"/>
              </a:solidFill>
              <a:effectLst/>
              <a:uLnTx/>
              <a:uFillTx/>
              <a:latin typeface="Lucida Sans Unicode" panose="020B0602030504020204"/>
            </a:endParaRPr>
          </a:p>
          <a:p>
            <a:pPr marL="365125" marR="0" lvl="0" indent="-255905" algn="l" defTabSz="914400" rtl="0" eaLnBrk="1" fontAlgn="base" latinLnBrk="0" hangingPunct="1">
              <a:lnSpc>
                <a:spcPct val="100000"/>
              </a:lnSpc>
              <a:spcBef>
                <a:spcPts val="400"/>
              </a:spcBef>
              <a:spcAft>
                <a:spcPct val="0"/>
              </a:spcAft>
              <a:buClr>
                <a:srgbClr val="2DA2BF"/>
              </a:buClr>
              <a:buSzPct val="68000"/>
              <a:buFont typeface="Wingdings 3" panose="05040102010807070707" pitchFamily="18" charset="2"/>
              <a:buChar char=""/>
              <a:defRPr/>
            </a:pP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Temperature</a:t>
            </a:r>
          </a:p>
          <a:p>
            <a:pPr marL="365125" marR="0" lvl="0" indent="-255905" algn="l" defTabSz="914400" rtl="0" eaLnBrk="1" fontAlgn="base" latinLnBrk="0" hangingPunct="1">
              <a:lnSpc>
                <a:spcPct val="100000"/>
              </a:lnSpc>
              <a:spcBef>
                <a:spcPts val="400"/>
              </a:spcBef>
              <a:spcAft>
                <a:spcPct val="0"/>
              </a:spcAft>
              <a:buClr>
                <a:srgbClr val="2DA2BF"/>
              </a:buClr>
              <a:buSzPct val="68000"/>
              <a:buFont typeface="Wingdings 3" panose="05040102010807070707" pitchFamily="18" charset="2"/>
              <a:buChar char=""/>
              <a:defRPr/>
            </a:pP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Time</a:t>
            </a:r>
          </a:p>
          <a:p>
            <a:pPr marL="365125" marR="0" lvl="0" indent="-255905" algn="l" defTabSz="914400" rtl="0" eaLnBrk="1" fontAlgn="base" latinLnBrk="0" hangingPunct="1">
              <a:lnSpc>
                <a:spcPct val="100000"/>
              </a:lnSpc>
              <a:spcBef>
                <a:spcPts val="400"/>
              </a:spcBef>
              <a:spcAft>
                <a:spcPct val="0"/>
              </a:spcAft>
              <a:buClr>
                <a:srgbClr val="2DA2BF"/>
              </a:buClr>
              <a:buSzPct val="68000"/>
              <a:buFont typeface="Wingdings 3" panose="05040102010807070707" pitchFamily="18" charset="2"/>
              <a:buChar char=""/>
              <a:defRPr/>
            </a:pP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Gas flow rate</a:t>
            </a:r>
          </a:p>
          <a:p>
            <a:pPr marL="365125" marR="0" lvl="0" indent="-255905" algn="l" defTabSz="914400" rtl="0" eaLnBrk="1" fontAlgn="base" latinLnBrk="0" hangingPunct="1">
              <a:lnSpc>
                <a:spcPct val="100000"/>
              </a:lnSpc>
              <a:spcBef>
                <a:spcPts val="400"/>
              </a:spcBef>
              <a:spcAft>
                <a:spcPct val="0"/>
              </a:spcAft>
              <a:buClr>
                <a:srgbClr val="2DA2BF"/>
              </a:buClr>
              <a:buSzPct val="68000"/>
              <a:buFont typeface="Wingdings 3" panose="05040102010807070707" pitchFamily="18" charset="2"/>
              <a:buChar char=""/>
              <a:defRPr/>
            </a:pP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Carrier gas composition</a:t>
            </a:r>
          </a:p>
          <a:p>
            <a:pPr marL="365125" marR="0" lvl="0" indent="-255905" algn="l" defTabSz="914400" rtl="0" eaLnBrk="1" fontAlgn="base" latinLnBrk="0" hangingPunct="1">
              <a:lnSpc>
                <a:spcPct val="100000"/>
              </a:lnSpc>
              <a:spcBef>
                <a:spcPts val="400"/>
              </a:spcBef>
              <a:spcAft>
                <a:spcPct val="0"/>
              </a:spcAft>
              <a:buClr>
                <a:srgbClr val="2DA2BF"/>
              </a:buClr>
              <a:buSzPct val="68000"/>
              <a:buFont typeface="Wingdings 3" panose="05040102010807070707" pitchFamily="18" charset="2"/>
              <a:buChar char=""/>
              <a:defRPr/>
            </a:pPr>
            <a:r>
              <a:rPr kumimoji="0" lang="en-US" altLang="en-US" sz="2700" b="1" i="0" u="none" strike="noStrike" kern="1200" cap="none" spc="0" normalizeH="0" baseline="0" noProof="0" dirty="0">
                <a:ln>
                  <a:noFill/>
                </a:ln>
                <a:solidFill>
                  <a:srgbClr val="0070C0"/>
                </a:solidFill>
                <a:effectLst/>
                <a:uLnTx/>
                <a:uFillTx/>
                <a:latin typeface="Lucida Sans Unicode" panose="020B0602030504020204"/>
              </a:rPr>
              <a:t>Ambient pressure</a:t>
            </a:r>
            <a:endParaRPr lang="en-US" b="1" dirty="0">
              <a:solidFill>
                <a:srgbClr val="0070C0"/>
              </a:solidFill>
            </a:endParaRPr>
          </a:p>
          <a:p>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132" y="0"/>
            <a:ext cx="10515600" cy="1325563"/>
          </a:xfrm>
        </p:spPr>
        <p:txBody>
          <a:bodyPr/>
          <a:lstStyle/>
          <a:p>
            <a:r>
              <a:rPr lang="en-US" dirty="0" err="1"/>
              <a:t>Mcq</a:t>
            </a:r>
            <a:r>
              <a:rPr lang="en-US" dirty="0"/>
              <a:t> </a:t>
            </a:r>
          </a:p>
        </p:txBody>
      </p:sp>
      <p:sp>
        <p:nvSpPr>
          <p:cNvPr id="3" name="Content Placeholder 2"/>
          <p:cNvSpPr>
            <a:spLocks noGrp="1"/>
          </p:cNvSpPr>
          <p:nvPr>
            <p:ph idx="1"/>
          </p:nvPr>
        </p:nvSpPr>
        <p:spPr>
          <a:xfrm>
            <a:off x="420189" y="1094104"/>
            <a:ext cx="10515600" cy="5594079"/>
          </a:xfrm>
        </p:spPr>
        <p:txBody>
          <a:bodyPr>
            <a:normAutofit lnSpcReduction="10000"/>
          </a:bodyPr>
          <a:lstStyle/>
          <a:p>
            <a:r>
              <a:rPr lang="en-US" dirty="0"/>
              <a:t>1-Cryoprecipitate stored at :</a:t>
            </a:r>
          </a:p>
          <a:p>
            <a:pPr marL="0" indent="0">
              <a:buNone/>
            </a:pPr>
            <a:r>
              <a:rPr lang="en-US" dirty="0">
                <a:solidFill>
                  <a:srgbClr val="FF0000"/>
                </a:solidFill>
              </a:rPr>
              <a:t>A- (-30)          </a:t>
            </a:r>
            <a:r>
              <a:rPr lang="en-US" dirty="0"/>
              <a:t>b  -60         c- room temp.</a:t>
            </a:r>
          </a:p>
          <a:p>
            <a:pPr marL="0" indent="0">
              <a:buNone/>
            </a:pPr>
            <a:endParaRPr lang="en-US" dirty="0"/>
          </a:p>
          <a:p>
            <a:r>
              <a:rPr lang="en-US" dirty="0"/>
              <a:t>2-Cryoprecipitate includes the following </a:t>
            </a:r>
            <a:r>
              <a:rPr lang="en-US" dirty="0" err="1"/>
              <a:t>exept</a:t>
            </a:r>
            <a:r>
              <a:rPr lang="en-US" dirty="0"/>
              <a:t> :</a:t>
            </a:r>
          </a:p>
          <a:p>
            <a:pPr marL="0" indent="0">
              <a:buNone/>
            </a:pPr>
            <a:r>
              <a:rPr lang="en-US" dirty="0">
                <a:solidFill>
                  <a:srgbClr val="FF0000"/>
                </a:solidFill>
              </a:rPr>
              <a:t>A-factor v         </a:t>
            </a:r>
            <a:r>
              <a:rPr lang="en-US" dirty="0"/>
              <a:t>B-factor viii        c-factor xiii         d-von </a:t>
            </a:r>
            <a:r>
              <a:rPr lang="en-US" dirty="0" err="1"/>
              <a:t>willbrand</a:t>
            </a:r>
            <a:endParaRPr lang="en-US" dirty="0"/>
          </a:p>
          <a:p>
            <a:pPr marL="0" indent="0">
              <a:buNone/>
            </a:pPr>
            <a:endParaRPr lang="en-US" dirty="0"/>
          </a:p>
          <a:p>
            <a:r>
              <a:rPr lang="en-US" dirty="0"/>
              <a:t>3-middle airway ( choose the </a:t>
            </a:r>
            <a:r>
              <a:rPr lang="en-US" dirty="0" err="1"/>
              <a:t>wronge</a:t>
            </a:r>
            <a:r>
              <a:rPr lang="en-US" dirty="0"/>
              <a:t> ) :</a:t>
            </a:r>
          </a:p>
          <a:p>
            <a:pPr marL="0" indent="0">
              <a:buNone/>
            </a:pPr>
            <a:r>
              <a:rPr lang="en-US" dirty="0"/>
              <a:t>A-consists of outer casing of 9 cartilage </a:t>
            </a:r>
          </a:p>
          <a:p>
            <a:pPr marL="0" indent="0">
              <a:buNone/>
            </a:pPr>
            <a:r>
              <a:rPr lang="en-US" dirty="0">
                <a:solidFill>
                  <a:srgbClr val="FF0000"/>
                </a:solidFill>
              </a:rPr>
              <a:t>b-6 of the cartilage are unpaired , 3 are paired </a:t>
            </a:r>
          </a:p>
          <a:p>
            <a:pPr marL="0" indent="0">
              <a:buNone/>
            </a:pPr>
            <a:r>
              <a:rPr lang="en-US" dirty="0"/>
              <a:t>c-the largest one is the thyroid cartilage</a:t>
            </a:r>
          </a:p>
          <a:p>
            <a:pPr marL="0" indent="0">
              <a:buNone/>
            </a:pPr>
            <a:r>
              <a:rPr lang="en-US" dirty="0"/>
              <a:t> d-the most inferior one is the cricoid  </a:t>
            </a:r>
          </a:p>
          <a:p>
            <a:pPr marL="0" indent="0">
              <a:buNone/>
            </a:pPr>
            <a:r>
              <a:rPr lang="en-US" dirty="0"/>
              <a:t>e-the most superior one is the thyroid cartilage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 y="362584"/>
            <a:ext cx="10515600" cy="5554889"/>
          </a:xfrm>
        </p:spPr>
        <p:txBody>
          <a:bodyPr>
            <a:normAutofit lnSpcReduction="10000"/>
          </a:bodyPr>
          <a:lstStyle/>
          <a:p>
            <a:r>
              <a:rPr lang="en-US" dirty="0"/>
              <a:t>4-difficult intubation : (choose the </a:t>
            </a:r>
            <a:r>
              <a:rPr lang="en-US" dirty="0" err="1"/>
              <a:t>wronge</a:t>
            </a:r>
            <a:r>
              <a:rPr lang="en-US" dirty="0"/>
              <a:t> )</a:t>
            </a:r>
          </a:p>
          <a:p>
            <a:pPr marL="0" indent="0">
              <a:buNone/>
            </a:pPr>
            <a:r>
              <a:rPr lang="en-US" dirty="0"/>
              <a:t>A-short immobile muscular neck </a:t>
            </a:r>
          </a:p>
          <a:p>
            <a:pPr marL="0" indent="0">
              <a:buNone/>
            </a:pPr>
            <a:r>
              <a:rPr lang="en-US" dirty="0"/>
              <a:t>b-tumor </a:t>
            </a:r>
          </a:p>
          <a:p>
            <a:pPr marL="0" indent="0">
              <a:buNone/>
            </a:pPr>
            <a:r>
              <a:rPr lang="en-US" dirty="0"/>
              <a:t>c-limited TMJ movement </a:t>
            </a:r>
          </a:p>
          <a:p>
            <a:pPr marL="0" indent="0">
              <a:buNone/>
            </a:pPr>
            <a:r>
              <a:rPr lang="en-US" dirty="0">
                <a:solidFill>
                  <a:srgbClr val="FF0000"/>
                </a:solidFill>
              </a:rPr>
              <a:t>d-protruding lower </a:t>
            </a:r>
            <a:r>
              <a:rPr lang="en-US" dirty="0" err="1">
                <a:solidFill>
                  <a:srgbClr val="FF0000"/>
                </a:solidFill>
              </a:rPr>
              <a:t>insisors</a:t>
            </a:r>
            <a:endParaRPr lang="en-US" dirty="0">
              <a:solidFill>
                <a:srgbClr val="FF0000"/>
              </a:solidFill>
            </a:endParaRPr>
          </a:p>
          <a:p>
            <a:pPr marL="0" indent="0">
              <a:buNone/>
            </a:pPr>
            <a:endParaRPr lang="en-US" dirty="0"/>
          </a:p>
          <a:p>
            <a:r>
              <a:rPr lang="en-US" dirty="0"/>
              <a:t>5-common human errors leading to preventable anesthetic accidents : (choose </a:t>
            </a:r>
            <a:r>
              <a:rPr lang="en-US" dirty="0" err="1"/>
              <a:t>wronge</a:t>
            </a:r>
            <a:r>
              <a:rPr lang="en-US" dirty="0"/>
              <a:t> ) </a:t>
            </a:r>
          </a:p>
          <a:p>
            <a:pPr marL="0" indent="0">
              <a:buNone/>
            </a:pPr>
            <a:r>
              <a:rPr lang="en-US" dirty="0"/>
              <a:t>A-mistaken drug administration </a:t>
            </a:r>
          </a:p>
          <a:p>
            <a:pPr marL="0" indent="0">
              <a:buNone/>
            </a:pPr>
            <a:r>
              <a:rPr lang="en-US" dirty="0"/>
              <a:t>b-airway mismanagement</a:t>
            </a:r>
          </a:p>
          <a:p>
            <a:pPr marL="0" indent="0">
              <a:buNone/>
            </a:pPr>
            <a:r>
              <a:rPr lang="en-US" dirty="0"/>
              <a:t> c-IV disconnection </a:t>
            </a:r>
          </a:p>
          <a:p>
            <a:pPr marL="0" indent="0">
              <a:buNone/>
            </a:pPr>
            <a:r>
              <a:rPr lang="en-US" dirty="0">
                <a:solidFill>
                  <a:srgbClr val="FF0000"/>
                </a:solidFill>
              </a:rPr>
              <a:t>D-breathing circuit</a:t>
            </a:r>
          </a:p>
          <a:p>
            <a:pPr marL="0" indent="0">
              <a:buNone/>
            </a:pPr>
            <a:r>
              <a:rPr lang="en-US" dirty="0"/>
              <a:t>e-anesthetic machine misuse</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811" y="166641"/>
            <a:ext cx="10515600" cy="6090467"/>
          </a:xfrm>
        </p:spPr>
        <p:txBody>
          <a:bodyPr>
            <a:normAutofit/>
          </a:bodyPr>
          <a:lstStyle/>
          <a:p>
            <a:r>
              <a:rPr lang="en-US" sz="2600" dirty="0"/>
              <a:t>6-airway pre-op complications : ( choose </a:t>
            </a:r>
            <a:r>
              <a:rPr lang="en-US" sz="2600" dirty="0" err="1"/>
              <a:t>wronge</a:t>
            </a:r>
            <a:r>
              <a:rPr lang="en-US" sz="2600" dirty="0"/>
              <a:t> ) </a:t>
            </a:r>
          </a:p>
          <a:p>
            <a:pPr marL="0" indent="0">
              <a:buNone/>
            </a:pPr>
            <a:r>
              <a:rPr lang="en-US" sz="2600" dirty="0"/>
              <a:t>A-bronchospasm                 </a:t>
            </a:r>
            <a:r>
              <a:rPr lang="en-US" sz="2600" dirty="0">
                <a:solidFill>
                  <a:srgbClr val="FF0000"/>
                </a:solidFill>
              </a:rPr>
              <a:t>b- upper incisors</a:t>
            </a:r>
          </a:p>
          <a:p>
            <a:pPr marL="0" indent="0">
              <a:buNone/>
            </a:pPr>
            <a:endParaRPr lang="en-US" sz="2600" dirty="0">
              <a:solidFill>
                <a:srgbClr val="FF0000"/>
              </a:solidFill>
            </a:endParaRPr>
          </a:p>
          <a:p>
            <a:r>
              <a:rPr lang="en-US" sz="2600" dirty="0"/>
              <a:t>7-air embolism : (choose wrong )</a:t>
            </a:r>
          </a:p>
          <a:p>
            <a:pPr marL="0" indent="0">
              <a:buNone/>
            </a:pPr>
            <a:r>
              <a:rPr lang="en-US" sz="2600" dirty="0"/>
              <a:t>A-operation in the neck </a:t>
            </a:r>
          </a:p>
          <a:p>
            <a:pPr marL="0" indent="0">
              <a:buNone/>
            </a:pPr>
            <a:r>
              <a:rPr lang="en-US" sz="2600" dirty="0"/>
              <a:t>b-operation in the posterior cranial fossa </a:t>
            </a:r>
          </a:p>
          <a:p>
            <a:pPr marL="0" indent="0">
              <a:buNone/>
            </a:pPr>
            <a:r>
              <a:rPr lang="en-US" sz="2600" dirty="0"/>
              <a:t>C-operation in the heart </a:t>
            </a:r>
          </a:p>
          <a:p>
            <a:pPr marL="0" indent="0">
              <a:buNone/>
            </a:pPr>
            <a:r>
              <a:rPr lang="en-US" sz="2600" dirty="0"/>
              <a:t>d-accidental during IV </a:t>
            </a:r>
          </a:p>
          <a:p>
            <a:pPr marL="0" indent="0">
              <a:buNone/>
            </a:pPr>
            <a:r>
              <a:rPr lang="en-US" sz="2600" dirty="0">
                <a:solidFill>
                  <a:srgbClr val="FF0000"/>
                </a:solidFill>
              </a:rPr>
              <a:t>E-long bone injury</a:t>
            </a:r>
          </a:p>
          <a:p>
            <a:pPr marL="0" indent="0">
              <a:buNone/>
            </a:pPr>
            <a:endParaRPr lang="en-US" sz="2600" dirty="0">
              <a:solidFill>
                <a:srgbClr val="FF0000"/>
              </a:solidFill>
            </a:endParaRPr>
          </a:p>
          <a:p>
            <a:r>
              <a:rPr lang="en-US" sz="2400" dirty="0"/>
              <a:t>8-cardiac arrest mostly caused by : </a:t>
            </a:r>
          </a:p>
          <a:p>
            <a:pPr marL="0" indent="0">
              <a:buNone/>
            </a:pPr>
            <a:r>
              <a:rPr lang="en-US" sz="2400" dirty="0">
                <a:solidFill>
                  <a:srgbClr val="FF0000"/>
                </a:solidFill>
              </a:rPr>
              <a:t>A-hypoxia </a:t>
            </a:r>
            <a:r>
              <a:rPr lang="en-US" sz="2400" dirty="0"/>
              <a:t>                          b-post </a:t>
            </a:r>
            <a:r>
              <a:rPr lang="en-US" sz="2400" dirty="0" err="1"/>
              <a:t>scoline</a:t>
            </a:r>
            <a:r>
              <a:rPr lang="en-US" sz="2400" dirty="0"/>
              <a:t> </a:t>
            </a:r>
            <a:r>
              <a:rPr lang="en-US" sz="2400" dirty="0" err="1"/>
              <a:t>asystole</a:t>
            </a:r>
            <a:r>
              <a:rPr lang="en-US" sz="2400" dirty="0"/>
              <a:t> </a:t>
            </a:r>
          </a:p>
          <a:p>
            <a:pPr marL="0" indent="0">
              <a:buNone/>
            </a:pPr>
            <a:endParaRPr lang="en-US" sz="2600" dirty="0">
              <a:solidFill>
                <a:srgbClr val="FF0000"/>
              </a:solidFill>
            </a:endParaRPr>
          </a:p>
          <a:p>
            <a:pPr marL="0" indent="0">
              <a:buNone/>
            </a:pPr>
            <a:endParaRPr lang="en-US" sz="2600" dirty="0">
              <a:solidFill>
                <a:srgbClr val="FF0000"/>
              </a:solidFill>
            </a:endParaRPr>
          </a:p>
          <a:p>
            <a:pPr marL="0" indent="0">
              <a:buNone/>
            </a:pPr>
            <a:endParaRPr lang="en-US" sz="2600" dirty="0">
              <a:solidFill>
                <a:srgbClr val="FF0000"/>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685" y="362585"/>
            <a:ext cx="10515600" cy="4351338"/>
          </a:xfrm>
        </p:spPr>
        <p:txBody>
          <a:bodyPr/>
          <a:lstStyle/>
          <a:p>
            <a:r>
              <a:rPr lang="en-US" dirty="0"/>
              <a:t>9-the most common nerve injury intra-op : </a:t>
            </a:r>
          </a:p>
          <a:p>
            <a:pPr marL="0" indent="0">
              <a:buNone/>
            </a:pPr>
            <a:r>
              <a:rPr lang="en-US" dirty="0"/>
              <a:t>A-radial </a:t>
            </a:r>
          </a:p>
          <a:p>
            <a:pPr marL="0" indent="0">
              <a:buNone/>
            </a:pPr>
            <a:r>
              <a:rPr lang="en-US" dirty="0">
                <a:solidFill>
                  <a:srgbClr val="FF0000"/>
                </a:solidFill>
              </a:rPr>
              <a:t> b-ulnar</a:t>
            </a:r>
          </a:p>
          <a:p>
            <a:pPr marL="0" indent="0">
              <a:buNone/>
            </a:pPr>
            <a:r>
              <a:rPr lang="en-US" dirty="0"/>
              <a:t>c-facial </a:t>
            </a:r>
          </a:p>
          <a:p>
            <a:pPr marL="0" indent="0">
              <a:buNone/>
            </a:pPr>
            <a:r>
              <a:rPr lang="en-US" dirty="0"/>
              <a:t>d-brachial plexus </a:t>
            </a:r>
          </a:p>
          <a:p>
            <a:pPr marL="0" indent="0">
              <a:buNone/>
            </a:pPr>
            <a:r>
              <a:rPr lang="en-US" dirty="0"/>
              <a:t>e-sciatic nerve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0" y="2136417"/>
            <a:ext cx="12192000" cy="1631216"/>
          </a:xfrm>
          <a:prstGeom prst="rect">
            <a:avLst/>
          </a:prstGeom>
          <a:solidFill>
            <a:schemeClr val="accent2">
              <a:lumMod val="60000"/>
              <a:lumOff val="40000"/>
            </a:schemeClr>
          </a:solidFill>
        </p:spPr>
        <p:txBody>
          <a:bodyPr wrap="square" rtlCol="0">
            <a:spAutoFit/>
          </a:bodyPr>
          <a:lstStyle/>
          <a:p>
            <a:pPr algn="ctr"/>
            <a:r>
              <a:rPr lang="en-US" sz="5000" b="1" dirty="0">
                <a:cs typeface="Arial" panose="020B0604020202020204" pitchFamily="34" charset="0"/>
              </a:rPr>
              <a:t>Group C exam</a:t>
            </a:r>
          </a:p>
          <a:p>
            <a:pPr algn="ctr"/>
            <a:endParaRPr lang="en-US" sz="5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634" y="169182"/>
            <a:ext cx="10515600" cy="1325563"/>
          </a:xfrm>
        </p:spPr>
        <p:txBody>
          <a:bodyPr/>
          <a:lstStyle/>
          <a:p>
            <a:r>
              <a:rPr lang="en-US" dirty="0"/>
              <a:t>MCQ</a:t>
            </a:r>
          </a:p>
        </p:txBody>
      </p:sp>
      <p:sp>
        <p:nvSpPr>
          <p:cNvPr id="3" name="Content Placeholder 2"/>
          <p:cNvSpPr>
            <a:spLocks noGrp="1"/>
          </p:cNvSpPr>
          <p:nvPr>
            <p:ph idx="1"/>
          </p:nvPr>
        </p:nvSpPr>
        <p:spPr>
          <a:xfrm>
            <a:off x="694509" y="1394550"/>
            <a:ext cx="10515600" cy="4731929"/>
          </a:xfrm>
        </p:spPr>
        <p:txBody>
          <a:bodyPr>
            <a:normAutofit lnSpcReduction="10000"/>
          </a:bodyPr>
          <a:lstStyle/>
          <a:p>
            <a:pPr marL="514350" indent="-514350">
              <a:buFont typeface="+mj-lt"/>
              <a:buAutoNum type="arabicPeriod"/>
            </a:pPr>
            <a:r>
              <a:rPr lang="en-US" dirty="0"/>
              <a:t>Neostigmine all false except </a:t>
            </a:r>
            <a:r>
              <a:rPr lang="en-US" dirty="0">
                <a:solidFill>
                  <a:srgbClr val="FF0000"/>
                </a:solidFill>
              </a:rPr>
              <a:t>: Edrophonium : less potent but the most rapid onset of action and shortest duration </a:t>
            </a:r>
          </a:p>
          <a:p>
            <a:pPr marL="514350" indent="-514350">
              <a:buFont typeface="+mj-lt"/>
              <a:buAutoNum type="arabicPeriod"/>
            </a:pPr>
            <a:r>
              <a:rPr lang="en-US" dirty="0" err="1"/>
              <a:t>Pancuronium</a:t>
            </a:r>
            <a:r>
              <a:rPr lang="en-US" dirty="0"/>
              <a:t> :</a:t>
            </a:r>
            <a:r>
              <a:rPr lang="en-US" dirty="0">
                <a:solidFill>
                  <a:srgbClr val="FF0000"/>
                </a:solidFill>
              </a:rPr>
              <a:t>Allergic reaction ( </a:t>
            </a:r>
            <a:r>
              <a:rPr lang="en-US" b="1" dirty="0">
                <a:solidFill>
                  <a:srgbClr val="FF0000"/>
                </a:solidFill>
              </a:rPr>
              <a:t>bromide hypersensitivity </a:t>
            </a:r>
            <a:r>
              <a:rPr lang="en-US" dirty="0">
                <a:solidFill>
                  <a:srgbClr val="FF0000"/>
                </a:solidFill>
              </a:rPr>
              <a:t>)</a:t>
            </a:r>
          </a:p>
          <a:p>
            <a:pPr marL="514350" indent="-514350">
              <a:buFont typeface="+mj-lt"/>
              <a:buAutoNum type="arabicPeriod"/>
            </a:pPr>
            <a:r>
              <a:rPr lang="en-US" dirty="0"/>
              <a:t>Non </a:t>
            </a:r>
            <a:r>
              <a:rPr lang="en-US" dirty="0" err="1"/>
              <a:t>benzylisoqunilones</a:t>
            </a:r>
            <a:r>
              <a:rPr lang="en-US" dirty="0"/>
              <a:t> : </a:t>
            </a:r>
            <a:r>
              <a:rPr lang="en-US" dirty="0">
                <a:solidFill>
                  <a:srgbClr val="FF0000"/>
                </a:solidFill>
              </a:rPr>
              <a:t>Rocuronium</a:t>
            </a:r>
          </a:p>
          <a:p>
            <a:pPr marL="514350" indent="-514350">
              <a:buFont typeface="+mj-lt"/>
              <a:buAutoNum type="arabicPeriod"/>
            </a:pPr>
            <a:r>
              <a:rPr lang="en-US" dirty="0"/>
              <a:t>SUCCINYLCHOLINE :Metabolized by </a:t>
            </a:r>
            <a:r>
              <a:rPr lang="en-US" b="1" dirty="0" err="1">
                <a:solidFill>
                  <a:srgbClr val="FF0000"/>
                </a:solidFill>
                <a:highlight>
                  <a:srgbClr val="FFFF00"/>
                </a:highlight>
              </a:rPr>
              <a:t>pseud</a:t>
            </a:r>
            <a:r>
              <a:rPr lang="en-US" dirty="0" err="1">
                <a:solidFill>
                  <a:srgbClr val="FF0000"/>
                </a:solidFill>
              </a:rPr>
              <a:t>ocholinestrease</a:t>
            </a:r>
            <a:r>
              <a:rPr lang="en-US" dirty="0">
                <a:solidFill>
                  <a:srgbClr val="FF0000"/>
                </a:solidFill>
              </a:rPr>
              <a:t> into </a:t>
            </a:r>
            <a:r>
              <a:rPr lang="en-US" b="1" dirty="0" err="1">
                <a:solidFill>
                  <a:srgbClr val="FF0000"/>
                </a:solidFill>
              </a:rPr>
              <a:t>succinylmonocholine</a:t>
            </a:r>
            <a:r>
              <a:rPr lang="en-US" dirty="0">
                <a:solidFill>
                  <a:srgbClr val="FF0000"/>
                </a:solidFill>
              </a:rPr>
              <a:t> </a:t>
            </a:r>
          </a:p>
          <a:p>
            <a:pPr marL="514350" indent="-514350">
              <a:buFont typeface="+mj-lt"/>
              <a:buAutoNum type="arabicPeriod"/>
            </a:pPr>
            <a:r>
              <a:rPr lang="en-US" dirty="0" err="1"/>
              <a:t>Isofolrane</a:t>
            </a:r>
            <a:r>
              <a:rPr lang="en-US" dirty="0"/>
              <a:t> mac awareness = 0.3*1.2 = </a:t>
            </a:r>
            <a:r>
              <a:rPr lang="en-US" dirty="0">
                <a:solidFill>
                  <a:srgbClr val="FF0000"/>
                </a:solidFill>
              </a:rPr>
              <a:t>0.3</a:t>
            </a:r>
          </a:p>
          <a:p>
            <a:pPr marL="514350" indent="-514350">
              <a:buFont typeface="+mj-lt"/>
              <a:buAutoNum type="arabicPeriod"/>
            </a:pPr>
            <a:r>
              <a:rPr lang="en-US" dirty="0"/>
              <a:t>Most </a:t>
            </a:r>
            <a:r>
              <a:rPr lang="en-US" dirty="0" err="1"/>
              <a:t>potant</a:t>
            </a:r>
            <a:r>
              <a:rPr lang="en-US" dirty="0"/>
              <a:t> inhalational agent : </a:t>
            </a:r>
            <a:r>
              <a:rPr lang="en-US" dirty="0">
                <a:solidFill>
                  <a:srgbClr val="FF0000"/>
                </a:solidFill>
              </a:rPr>
              <a:t>halothane</a:t>
            </a:r>
          </a:p>
          <a:p>
            <a:pPr marL="514350" indent="-514350">
              <a:buFont typeface="+mj-lt"/>
              <a:buAutoNum type="arabicPeriod"/>
            </a:pPr>
            <a:r>
              <a:rPr lang="en-US" dirty="0"/>
              <a:t>Anti-</a:t>
            </a:r>
            <a:r>
              <a:rPr lang="en-US" dirty="0" err="1"/>
              <a:t>chollenergic</a:t>
            </a:r>
            <a:r>
              <a:rPr lang="en-US" dirty="0"/>
              <a:t> effect : </a:t>
            </a:r>
            <a:r>
              <a:rPr lang="en-US" dirty="0">
                <a:solidFill>
                  <a:srgbClr val="FF0000"/>
                </a:solidFill>
              </a:rPr>
              <a:t>act at muscle receptors</a:t>
            </a:r>
          </a:p>
          <a:p>
            <a:pPr marL="514350" indent="-514350">
              <a:buFont typeface="+mj-lt"/>
              <a:buAutoNum type="arabicPeriod"/>
            </a:pPr>
            <a:r>
              <a:rPr lang="en-US" dirty="0"/>
              <a:t>SUCCINYLCHOLINE : </a:t>
            </a:r>
            <a:r>
              <a:rPr lang="en-US" dirty="0">
                <a:solidFill>
                  <a:srgbClr val="FF0000"/>
                </a:solidFill>
                <a:highlight>
                  <a:srgbClr val="FFFF00"/>
                </a:highlight>
              </a:rPr>
              <a:t>brady</a:t>
            </a:r>
            <a:r>
              <a:rPr lang="en-US" dirty="0">
                <a:solidFill>
                  <a:srgbClr val="FF0000"/>
                </a:solidFill>
              </a:rPr>
              <a:t>cardia following administration first dose and 2</a:t>
            </a:r>
            <a:r>
              <a:rPr lang="en-US" baseline="30000" dirty="0">
                <a:solidFill>
                  <a:srgbClr val="FF0000"/>
                </a:solidFill>
              </a:rPr>
              <a:t>nd</a:t>
            </a:r>
            <a:r>
              <a:rPr lang="en-US" dirty="0">
                <a:solidFill>
                  <a:srgbClr val="FF0000"/>
                </a:solidFill>
              </a:rPr>
              <a:t> in adult </a:t>
            </a:r>
          </a:p>
          <a:p>
            <a:pPr marL="514350" indent="-514350">
              <a:buFont typeface="+mj-lt"/>
              <a:buAutoNum type="arabicPeriod"/>
            </a:pPr>
            <a:r>
              <a:rPr lang="en-US" dirty="0"/>
              <a:t>false about nm blockers: </a:t>
            </a:r>
            <a:r>
              <a:rPr lang="en-US" dirty="0">
                <a:solidFill>
                  <a:srgbClr val="FF0000"/>
                </a:solidFill>
              </a:rPr>
              <a:t>non-competitive</a:t>
            </a:r>
          </a:p>
          <a:p>
            <a:pPr marL="514350" indent="-514350">
              <a:buFont typeface="+mj-lt"/>
              <a:buAutoNum type="arabicPeriod"/>
            </a:pPr>
            <a:endParaRPr lang="en-US" dirty="0"/>
          </a:p>
          <a:p>
            <a:pPr marL="514350" indent="-514350">
              <a:buFont typeface="+mj-lt"/>
              <a:buAutoNum type="arabicPeriod"/>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4800" b="1"/>
              <a:t>Nabed group 3</a:t>
            </a:r>
          </a:p>
        </p:txBody>
      </p:sp>
      <p:sp>
        <p:nvSpPr>
          <p:cNvPr id="5" name="Subtitle 4"/>
          <p:cNvSpPr>
            <a:spLocks noGrp="1"/>
          </p:cNvSpPr>
          <p:nvPr>
            <p:ph type="subTitle" idx="1"/>
          </p:nvPr>
        </p:nvSpPr>
        <p:spPr/>
        <p:txBody>
          <a:bodyPr/>
          <a:lstStyle/>
          <a:p>
            <a:r>
              <a:rPr lang="en-US" sz="2400" b="1" u="sng"/>
              <a:t>Done by:</a:t>
            </a:r>
            <a:r>
              <a:rPr lang="en-US" sz="2400" b="1"/>
              <a:t> Safaa mattar &amp; Raghad Amr</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itle 1"/>
          <p:cNvSpPr txBox="1"/>
          <p:nvPr/>
        </p:nvSpPr>
        <p:spPr>
          <a:xfrm>
            <a:off x="674427" y="17405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2" name="Rectangle 1"/>
          <p:cNvSpPr/>
          <p:nvPr/>
        </p:nvSpPr>
        <p:spPr>
          <a:xfrm>
            <a:off x="420875" y="211958"/>
            <a:ext cx="4025589" cy="707886"/>
          </a:xfrm>
          <a:prstGeom prst="rect">
            <a:avLst/>
          </a:prstGeom>
        </p:spPr>
        <p:txBody>
          <a:bodyPr wrap="none">
            <a:spAutoFit/>
          </a:bodyPr>
          <a:lstStyle/>
          <a:p>
            <a:pPr lvl="0"/>
            <a:r>
              <a:rPr lang="en-US" sz="4000" dirty="0">
                <a:solidFill>
                  <a:prstClr val="black"/>
                </a:solidFill>
              </a:rPr>
              <a:t>Written questions </a:t>
            </a:r>
          </a:p>
        </p:txBody>
      </p:sp>
      <p:sp>
        <p:nvSpPr>
          <p:cNvPr id="5" name="TextBox 4"/>
          <p:cNvSpPr txBox="1"/>
          <p:nvPr/>
        </p:nvSpPr>
        <p:spPr>
          <a:xfrm>
            <a:off x="420875" y="1146922"/>
            <a:ext cx="2429063" cy="477054"/>
          </a:xfrm>
          <a:prstGeom prst="rect">
            <a:avLst/>
          </a:prstGeom>
          <a:noFill/>
        </p:spPr>
        <p:txBody>
          <a:bodyPr wrap="none" rtlCol="0">
            <a:spAutoFit/>
          </a:bodyPr>
          <a:lstStyle/>
          <a:p>
            <a:r>
              <a:rPr lang="en-US" sz="2500" dirty="0"/>
              <a:t>Define these ECG</a:t>
            </a:r>
          </a:p>
        </p:txBody>
      </p:sp>
      <p:pic>
        <p:nvPicPr>
          <p:cNvPr id="1026" name="Picture 2" descr="C:\Users\USER\Desktop\3rddegreeav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226" y="2054975"/>
            <a:ext cx="4907483" cy="26805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99" y="2038214"/>
            <a:ext cx="4494650" cy="2990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76994" y="5329646"/>
            <a:ext cx="2297552" cy="477054"/>
          </a:xfrm>
          <a:prstGeom prst="rect">
            <a:avLst/>
          </a:prstGeom>
          <a:noFill/>
        </p:spPr>
        <p:txBody>
          <a:bodyPr wrap="none" rtlCol="0">
            <a:spAutoFit/>
          </a:bodyPr>
          <a:lstStyle/>
          <a:p>
            <a:r>
              <a:rPr lang="en-US" sz="2500" dirty="0">
                <a:solidFill>
                  <a:srgbClr val="0070C0"/>
                </a:solidFill>
              </a:rPr>
              <a:t>Atrial fibrillation</a:t>
            </a:r>
          </a:p>
        </p:txBody>
      </p:sp>
      <p:sp>
        <p:nvSpPr>
          <p:cNvPr id="8" name="TextBox 7"/>
          <p:cNvSpPr txBox="1"/>
          <p:nvPr/>
        </p:nvSpPr>
        <p:spPr>
          <a:xfrm>
            <a:off x="6544491" y="5329646"/>
            <a:ext cx="3048463" cy="477054"/>
          </a:xfrm>
          <a:prstGeom prst="rect">
            <a:avLst/>
          </a:prstGeom>
          <a:noFill/>
        </p:spPr>
        <p:txBody>
          <a:bodyPr wrap="none" rtlCol="0">
            <a:spAutoFit/>
          </a:bodyPr>
          <a:lstStyle/>
          <a:p>
            <a:r>
              <a:rPr lang="en-US" sz="2500" dirty="0">
                <a:solidFill>
                  <a:srgbClr val="0070C0"/>
                </a:solidFill>
              </a:rPr>
              <a:t>3</a:t>
            </a:r>
            <a:r>
              <a:rPr lang="en-US" sz="2500" baseline="30000" dirty="0">
                <a:solidFill>
                  <a:srgbClr val="0070C0"/>
                </a:solidFill>
              </a:rPr>
              <a:t>rd</a:t>
            </a:r>
            <a:r>
              <a:rPr lang="en-US" sz="2500" dirty="0">
                <a:solidFill>
                  <a:srgbClr val="0070C0"/>
                </a:solidFill>
              </a:rPr>
              <a:t> degree heart block</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645591" y="566448"/>
            <a:ext cx="8393905" cy="5644622"/>
          </a:xfrm>
          <a:prstGeom prst="rect">
            <a:avLst/>
          </a:prstGeom>
        </p:spPr>
        <p:txBody>
          <a:bodyPr wrap="square">
            <a:spAutoFit/>
          </a:bodyPr>
          <a:lstStyle/>
          <a:p>
            <a:r>
              <a:rPr lang="en-US" sz="2600" dirty="0"/>
              <a:t>Q/Mention Complications of humidity </a:t>
            </a:r>
          </a:p>
          <a:p>
            <a:pPr>
              <a:lnSpc>
                <a:spcPct val="80000"/>
              </a:lnSpc>
            </a:pPr>
            <a:r>
              <a:rPr lang="en-US" sz="2600" b="1" dirty="0">
                <a:solidFill>
                  <a:srgbClr val="0070C0"/>
                </a:solidFill>
              </a:rPr>
              <a:t>Disconnection </a:t>
            </a:r>
          </a:p>
          <a:p>
            <a:pPr>
              <a:lnSpc>
                <a:spcPct val="80000"/>
              </a:lnSpc>
            </a:pPr>
            <a:r>
              <a:rPr lang="en-US" sz="2600" b="1" dirty="0">
                <a:solidFill>
                  <a:srgbClr val="0070C0"/>
                </a:solidFill>
              </a:rPr>
              <a:t>Overheating</a:t>
            </a:r>
          </a:p>
          <a:p>
            <a:pPr>
              <a:lnSpc>
                <a:spcPct val="80000"/>
              </a:lnSpc>
            </a:pPr>
            <a:r>
              <a:rPr lang="en-US" sz="2600" b="1" dirty="0" err="1">
                <a:solidFill>
                  <a:srgbClr val="0070C0"/>
                </a:solidFill>
              </a:rPr>
              <a:t>Overhydration</a:t>
            </a:r>
            <a:r>
              <a:rPr lang="en-US" sz="2600" b="1" dirty="0">
                <a:solidFill>
                  <a:srgbClr val="0070C0"/>
                </a:solidFill>
              </a:rPr>
              <a:t> </a:t>
            </a:r>
          </a:p>
          <a:p>
            <a:pPr>
              <a:lnSpc>
                <a:spcPct val="80000"/>
              </a:lnSpc>
            </a:pPr>
            <a:r>
              <a:rPr lang="en-US" sz="2600" b="1" dirty="0">
                <a:solidFill>
                  <a:srgbClr val="0070C0"/>
                </a:solidFill>
              </a:rPr>
              <a:t>Infection</a:t>
            </a:r>
          </a:p>
          <a:p>
            <a:pPr>
              <a:lnSpc>
                <a:spcPct val="80000"/>
              </a:lnSpc>
            </a:pPr>
            <a:r>
              <a:rPr lang="en-US" sz="2600" b="1" dirty="0">
                <a:solidFill>
                  <a:srgbClr val="0070C0"/>
                </a:solidFill>
              </a:rPr>
              <a:t>Circuit resistance </a:t>
            </a:r>
          </a:p>
          <a:p>
            <a:pPr>
              <a:lnSpc>
                <a:spcPct val="80000"/>
              </a:lnSpc>
            </a:pPr>
            <a:r>
              <a:rPr lang="en-US" sz="2600" b="1" dirty="0">
                <a:solidFill>
                  <a:srgbClr val="0070C0"/>
                </a:solidFill>
              </a:rPr>
              <a:t>Interference with other devices</a:t>
            </a:r>
          </a:p>
          <a:p>
            <a:r>
              <a:rPr lang="en-US" sz="2600" b="1" dirty="0"/>
              <a:t> </a:t>
            </a:r>
          </a:p>
          <a:p>
            <a:r>
              <a:rPr lang="en-US" sz="2600" dirty="0"/>
              <a:t>Q/Absolute contraindications of central line ( arterial line)</a:t>
            </a:r>
          </a:p>
          <a:p>
            <a:r>
              <a:rPr lang="en-US" sz="2600" b="1" dirty="0">
                <a:solidFill>
                  <a:srgbClr val="0070C0"/>
                </a:solidFill>
              </a:rPr>
              <a:t>Absent Pulse.</a:t>
            </a:r>
          </a:p>
          <a:p>
            <a:r>
              <a:rPr lang="en-US" sz="2600" b="1" dirty="0" err="1">
                <a:solidFill>
                  <a:srgbClr val="0070C0"/>
                </a:solidFill>
              </a:rPr>
              <a:t>Thromboangitis</a:t>
            </a:r>
            <a:r>
              <a:rPr lang="en-US" sz="2600" b="1" dirty="0">
                <a:solidFill>
                  <a:srgbClr val="0070C0"/>
                </a:solidFill>
              </a:rPr>
              <a:t> </a:t>
            </a:r>
            <a:r>
              <a:rPr lang="en-US" sz="2600" b="1" dirty="0" err="1">
                <a:solidFill>
                  <a:srgbClr val="0070C0"/>
                </a:solidFill>
              </a:rPr>
              <a:t>obliterans</a:t>
            </a:r>
            <a:r>
              <a:rPr lang="en-US" sz="2600" b="1" dirty="0">
                <a:solidFill>
                  <a:srgbClr val="0070C0"/>
                </a:solidFill>
              </a:rPr>
              <a:t>.</a:t>
            </a:r>
          </a:p>
          <a:p>
            <a:r>
              <a:rPr lang="en-US" sz="2600" b="1" dirty="0">
                <a:solidFill>
                  <a:srgbClr val="0070C0"/>
                </a:solidFill>
              </a:rPr>
              <a:t>Full thickness burns over the </a:t>
            </a:r>
            <a:r>
              <a:rPr lang="en-US" sz="2600" b="1" dirty="0" err="1">
                <a:solidFill>
                  <a:srgbClr val="0070C0"/>
                </a:solidFill>
              </a:rPr>
              <a:t>cannulation</a:t>
            </a:r>
            <a:r>
              <a:rPr lang="en-US" sz="2600" b="1" dirty="0">
                <a:solidFill>
                  <a:srgbClr val="0070C0"/>
                </a:solidFill>
              </a:rPr>
              <a:t> site.</a:t>
            </a:r>
          </a:p>
          <a:p>
            <a:r>
              <a:rPr lang="en-US" sz="2600" b="1" dirty="0">
                <a:solidFill>
                  <a:srgbClr val="0070C0"/>
                </a:solidFill>
              </a:rPr>
              <a:t>Raynaud syndrome.</a:t>
            </a:r>
          </a:p>
          <a:p>
            <a:endParaRPr lang="en-US" dirty="0"/>
          </a:p>
          <a:p>
            <a:endParaRPr lang="en-US" dirty="0"/>
          </a:p>
          <a:p>
            <a:endParaRPr 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393210" y="422757"/>
            <a:ext cx="6099030" cy="5709255"/>
          </a:xfrm>
          <a:prstGeom prst="rect">
            <a:avLst/>
          </a:prstGeom>
        </p:spPr>
        <p:txBody>
          <a:bodyPr wrap="square">
            <a:spAutoFit/>
          </a:bodyPr>
          <a:lstStyle/>
          <a:p>
            <a:r>
              <a:rPr lang="en-US" sz="2500" dirty="0"/>
              <a:t>Mention Causes of hyperkalemia </a:t>
            </a:r>
            <a:r>
              <a:rPr lang="en-US" sz="2500" dirty="0">
                <a:solidFill>
                  <a:srgbClr val="FF0000"/>
                </a:solidFill>
              </a:rPr>
              <a:t>9 points</a:t>
            </a:r>
          </a:p>
          <a:p>
            <a:r>
              <a:rPr lang="en-US" sz="2200" b="1" dirty="0" err="1">
                <a:solidFill>
                  <a:srgbClr val="0070C0"/>
                </a:solidFill>
              </a:rPr>
              <a:t>a.Acidosis</a:t>
            </a:r>
            <a:r>
              <a:rPr lang="en-US" sz="2200" b="1" dirty="0">
                <a:solidFill>
                  <a:srgbClr val="0070C0"/>
                </a:solidFill>
              </a:rPr>
              <a:t> </a:t>
            </a:r>
          </a:p>
          <a:p>
            <a:r>
              <a:rPr lang="en-US" sz="2200" b="1" dirty="0">
                <a:solidFill>
                  <a:srgbClr val="0070C0"/>
                </a:solidFill>
              </a:rPr>
              <a:t>b. Tissue/cell breakdown (chemotherapy,</a:t>
            </a:r>
          </a:p>
          <a:p>
            <a:r>
              <a:rPr lang="en-US" sz="2200" b="1" dirty="0">
                <a:solidFill>
                  <a:srgbClr val="0070C0"/>
                </a:solidFill>
              </a:rPr>
              <a:t>hemolysis, burns)</a:t>
            </a:r>
          </a:p>
          <a:p>
            <a:r>
              <a:rPr lang="en-US" sz="2200" b="1" dirty="0">
                <a:solidFill>
                  <a:srgbClr val="0070C0"/>
                </a:solidFill>
              </a:rPr>
              <a:t>c. GI bleeding</a:t>
            </a:r>
          </a:p>
          <a:p>
            <a:r>
              <a:rPr lang="en-US" sz="2200" b="1" dirty="0">
                <a:solidFill>
                  <a:srgbClr val="0070C0"/>
                </a:solidFill>
              </a:rPr>
              <a:t>d. Insulin deficiency—insulin stimulates </a:t>
            </a:r>
          </a:p>
          <a:p>
            <a:r>
              <a:rPr lang="en-US" sz="2200" b="1" dirty="0">
                <a:solidFill>
                  <a:srgbClr val="0070C0"/>
                </a:solidFill>
              </a:rPr>
              <a:t>the Na+-K+-ATPase and causes K+ to shift into cells. </a:t>
            </a:r>
          </a:p>
          <a:p>
            <a:r>
              <a:rPr lang="en-US" sz="2200" b="1" dirty="0">
                <a:solidFill>
                  <a:srgbClr val="0070C0"/>
                </a:solidFill>
              </a:rPr>
              <a:t>e. Rapid administration of β-blocker</a:t>
            </a:r>
          </a:p>
          <a:p>
            <a:r>
              <a:rPr lang="en-US" sz="2200" b="1" dirty="0">
                <a:solidFill>
                  <a:srgbClr val="0070C0"/>
                </a:solidFill>
              </a:rPr>
              <a:t>f. Renal failure (acute or chronic)</a:t>
            </a:r>
          </a:p>
          <a:p>
            <a:r>
              <a:rPr lang="en-US" sz="2200" b="1" dirty="0">
                <a:solidFill>
                  <a:srgbClr val="0070C0"/>
                </a:solidFill>
              </a:rPr>
              <a:t>g. </a:t>
            </a:r>
            <a:r>
              <a:rPr lang="en-US" sz="2200" b="1" dirty="0" err="1">
                <a:solidFill>
                  <a:srgbClr val="0070C0"/>
                </a:solidFill>
              </a:rPr>
              <a:t>Hypoaldosterone</a:t>
            </a:r>
            <a:r>
              <a:rPr lang="en-US" sz="2200" b="1" dirty="0">
                <a:solidFill>
                  <a:srgbClr val="0070C0"/>
                </a:solidFill>
              </a:rPr>
              <a:t> states</a:t>
            </a:r>
          </a:p>
          <a:p>
            <a:r>
              <a:rPr lang="en-US" sz="2200" b="1" dirty="0">
                <a:solidFill>
                  <a:srgbClr val="0070C0"/>
                </a:solidFill>
              </a:rPr>
              <a:t>  ACE inhibitors, potassium-sparing diuretics (spironolactone)</a:t>
            </a:r>
          </a:p>
          <a:p>
            <a:r>
              <a:rPr lang="en-US" sz="2200" b="1" dirty="0">
                <a:solidFill>
                  <a:srgbClr val="0070C0"/>
                </a:solidFill>
              </a:rPr>
              <a:t>c. Blood transfusion—usually due to lysed cells</a:t>
            </a:r>
          </a:p>
          <a:p>
            <a:endParaRPr lang="en-US" b="1" dirty="0"/>
          </a:p>
          <a:p>
            <a:endParaRPr lang="en-US" dirty="0">
              <a:solidFill>
                <a:srgbClr val="FF0000"/>
              </a:solidFill>
            </a:endParaRPr>
          </a:p>
          <a:p>
            <a:endParaRPr lang="en-US" dirty="0">
              <a:solidFill>
                <a:srgbClr val="FF0000"/>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Rectangle 2"/>
          <p:cNvSpPr/>
          <p:nvPr/>
        </p:nvSpPr>
        <p:spPr>
          <a:xfrm>
            <a:off x="370114" y="437887"/>
            <a:ext cx="10916195" cy="2616101"/>
          </a:xfrm>
          <a:prstGeom prst="rect">
            <a:avLst/>
          </a:prstGeom>
        </p:spPr>
        <p:txBody>
          <a:bodyPr wrap="square">
            <a:spAutoFit/>
          </a:bodyPr>
          <a:lstStyle/>
          <a:p>
            <a:r>
              <a:rPr lang="en-US" sz="3000" dirty="0"/>
              <a:t>Write Mac definition</a:t>
            </a:r>
          </a:p>
          <a:p>
            <a:r>
              <a:rPr lang="en-US" sz="2600" b="1" dirty="0">
                <a:solidFill>
                  <a:srgbClr val="0070C0"/>
                </a:solidFill>
              </a:rPr>
              <a:t>minimum alveolar concentration</a:t>
            </a:r>
            <a:r>
              <a:rPr lang="en-US" sz="2600" dirty="0">
                <a:solidFill>
                  <a:srgbClr val="0070C0"/>
                </a:solidFill>
              </a:rPr>
              <a:t> (MAC) is the </a:t>
            </a:r>
            <a:r>
              <a:rPr lang="en-US" sz="2600" b="1" dirty="0">
                <a:solidFill>
                  <a:srgbClr val="0070C0"/>
                </a:solidFill>
              </a:rPr>
              <a:t>minimum concentration</a:t>
            </a:r>
            <a:r>
              <a:rPr lang="en-US" sz="2600" dirty="0">
                <a:solidFill>
                  <a:srgbClr val="0070C0"/>
                </a:solidFill>
              </a:rPr>
              <a:t> of an inhaled anesthetic at 1 </a:t>
            </a:r>
            <a:r>
              <a:rPr lang="en-US" sz="2600" dirty="0" err="1">
                <a:solidFill>
                  <a:srgbClr val="0070C0"/>
                </a:solidFill>
              </a:rPr>
              <a:t>atm</a:t>
            </a:r>
            <a:r>
              <a:rPr lang="en-US" sz="2600" dirty="0">
                <a:solidFill>
                  <a:srgbClr val="0070C0"/>
                </a:solidFill>
              </a:rPr>
              <a:t> of pressure that prevents skeletal muscle movement in response to a surgical incision in 50% of patients.</a:t>
            </a:r>
          </a:p>
          <a:p>
            <a:endParaRPr lang="en-US" sz="2600" dirty="0">
              <a:solidFill>
                <a:srgbClr val="0070C0"/>
              </a:solidFill>
            </a:endParaRPr>
          </a:p>
          <a:p>
            <a:r>
              <a:rPr lang="en-US" sz="3000" dirty="0"/>
              <a:t>Mention Parts of laryngeal mask </a:t>
            </a:r>
          </a:p>
        </p:txBody>
      </p:sp>
      <p:pic>
        <p:nvPicPr>
          <p:cNvPr id="4" name="Picture 3"/>
          <p:cNvPicPr>
            <a:picLocks noChangeAspect="1"/>
          </p:cNvPicPr>
          <p:nvPr/>
        </p:nvPicPr>
        <p:blipFill>
          <a:blip r:embed="rId2"/>
          <a:stretch>
            <a:fillRect/>
          </a:stretch>
        </p:blipFill>
        <p:spPr>
          <a:xfrm>
            <a:off x="925343" y="3236410"/>
            <a:ext cx="5214200" cy="3201297"/>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0" y="2136417"/>
            <a:ext cx="12192000" cy="1631216"/>
          </a:xfrm>
          <a:prstGeom prst="rect">
            <a:avLst/>
          </a:prstGeom>
          <a:solidFill>
            <a:schemeClr val="accent2">
              <a:lumMod val="60000"/>
              <a:lumOff val="40000"/>
            </a:schemeClr>
          </a:solidFill>
        </p:spPr>
        <p:txBody>
          <a:bodyPr wrap="square" rtlCol="0">
            <a:spAutoFit/>
          </a:bodyPr>
          <a:lstStyle/>
          <a:p>
            <a:pPr algn="ctr"/>
            <a:r>
              <a:rPr lang="en-US" sz="5000" b="1" dirty="0">
                <a:cs typeface="Arial" panose="020B0604020202020204" pitchFamily="34" charset="0"/>
              </a:rPr>
              <a:t>Group D exam</a:t>
            </a:r>
          </a:p>
          <a:p>
            <a:pPr algn="ctr"/>
            <a:endParaRPr lang="en-US" sz="5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مربع نص 3"/>
          <p:cNvSpPr txBox="1"/>
          <p:nvPr/>
        </p:nvSpPr>
        <p:spPr>
          <a:xfrm>
            <a:off x="1539240" y="828020"/>
            <a:ext cx="9144000" cy="1568450"/>
          </a:xfrm>
          <a:prstGeom prst="rect">
            <a:avLst/>
          </a:prstGeom>
          <a:noFill/>
        </p:spPr>
        <p:txBody>
          <a:bodyPr wrap="square" rtlCol="1">
            <a:spAutoFit/>
          </a:bodyPr>
          <a:lstStyle/>
          <a:p>
            <a:pPr algn="r"/>
            <a:r>
              <a:rPr lang="ar-JO" sz="2400" b="1" dirty="0">
                <a:effectLst>
                  <a:outerShdw blurRad="38100" dist="38100" dir="2700000" algn="tl">
                    <a:srgbClr val="000000">
                      <a:alpha val="43137"/>
                    </a:srgbClr>
                  </a:outerShdw>
                </a:effectLst>
              </a:rPr>
              <a:t>عن  أنس بن مالكٍ : أنَّ رسول الله -صلى الله عليه </a:t>
            </a:r>
            <a:r>
              <a:rPr lang="ar-JO" sz="2400" b="1" dirty="0" err="1">
                <a:effectLst>
                  <a:outerShdw blurRad="38100" dist="38100" dir="2700000" algn="tl">
                    <a:srgbClr val="000000">
                      <a:alpha val="43137"/>
                    </a:srgbClr>
                  </a:outerShdw>
                </a:effectLst>
              </a:rPr>
              <a:t>وآله</a:t>
            </a:r>
            <a:r>
              <a:rPr lang="ar-JO" sz="2400" b="1" dirty="0">
                <a:effectLst>
                  <a:outerShdw blurRad="38100" dist="38100" dir="2700000" algn="tl">
                    <a:srgbClr val="000000">
                      <a:alpha val="43137"/>
                    </a:srgbClr>
                  </a:outerShdw>
                </a:effectLst>
              </a:rPr>
              <a:t> وسلم- قال: اللهم لا سهلَ إلا ما جعلتَه سهلاً، وأنت تجعل الحزنَ إذا شئتَ سهلاً</a:t>
            </a:r>
          </a:p>
          <a:p>
            <a:pPr algn="r"/>
            <a:endParaRPr lang="ar-JO" sz="2400" b="1" dirty="0">
              <a:effectLst>
                <a:outerShdw blurRad="38100" dist="38100" dir="2700000" algn="tl">
                  <a:srgbClr val="000000">
                    <a:alpha val="43137"/>
                  </a:srgbClr>
                </a:outerShdw>
              </a:effectLst>
            </a:endParaRPr>
          </a:p>
          <a:p>
            <a:pPr algn="r"/>
            <a:endParaRPr lang="ar-JO" sz="2400" b="1" dirty="0">
              <a:effectLst>
                <a:outerShdw blurRad="38100" dist="38100" dir="2700000" algn="tl">
                  <a:srgbClr val="000000">
                    <a:alpha val="43137"/>
                  </a:srgbClr>
                </a:outerShdw>
              </a:effectLst>
            </a:endParaRPr>
          </a:p>
        </p:txBody>
      </p:sp>
      <p:sp>
        <p:nvSpPr>
          <p:cNvPr id="5" name="مربع نص 4"/>
          <p:cNvSpPr txBox="1"/>
          <p:nvPr/>
        </p:nvSpPr>
        <p:spPr>
          <a:xfrm>
            <a:off x="3962400" y="306070"/>
            <a:ext cx="3733800" cy="521970"/>
          </a:xfrm>
          <a:prstGeom prst="rect">
            <a:avLst/>
          </a:prstGeom>
          <a:noFill/>
        </p:spPr>
        <p:txBody>
          <a:bodyPr wrap="square" rtlCol="1">
            <a:spAutoFit/>
          </a:bodyPr>
          <a:lstStyle/>
          <a:p>
            <a:r>
              <a:rPr lang="ar-JO" sz="2800" b="1" dirty="0">
                <a:solidFill>
                  <a:schemeClr val="tx1">
                    <a:lumMod val="95000"/>
                    <a:lumOff val="5000"/>
                  </a:schemeClr>
                </a:solidFill>
                <a:effectLst>
                  <a:outerShdw blurRad="38100" dist="38100" dir="2700000" algn="tl">
                    <a:srgbClr val="000000">
                      <a:alpha val="43137"/>
                    </a:srgbClr>
                  </a:outerShdw>
                </a:effectLst>
              </a:rPr>
              <a:t>بسم الله الرحمن الرحيم </a:t>
            </a:r>
          </a:p>
        </p:txBody>
      </p:sp>
      <p:sp>
        <p:nvSpPr>
          <p:cNvPr id="6" name="مربع نص 5"/>
          <p:cNvSpPr txBox="1"/>
          <p:nvPr/>
        </p:nvSpPr>
        <p:spPr>
          <a:xfrm>
            <a:off x="396240" y="4213404"/>
            <a:ext cx="5029200" cy="1753235"/>
          </a:xfrm>
          <a:prstGeom prst="rect">
            <a:avLst/>
          </a:prstGeom>
          <a:noFill/>
        </p:spPr>
        <p:txBody>
          <a:bodyPr wrap="square" rtlCol="1">
            <a:spAutoFit/>
          </a:bodyPr>
          <a:lstStyle/>
          <a:p>
            <a:pPr algn="l"/>
            <a:r>
              <a:rPr lang="en-US" sz="3600" dirty="0">
                <a:solidFill>
                  <a:schemeClr val="tx1">
                    <a:lumMod val="95000"/>
                    <a:lumOff val="5000"/>
                  </a:schemeClr>
                </a:solidFill>
                <a:latin typeface="Gill Sans MT" panose="020B0502020104020203" charset="0"/>
                <a:cs typeface="Gill Sans MT" panose="020B0502020104020203" charset="0"/>
              </a:rPr>
              <a:t>Done By : </a:t>
            </a:r>
          </a:p>
          <a:p>
            <a:pPr algn="l"/>
            <a:r>
              <a:rPr lang="en-US" sz="3600" dirty="0">
                <a:solidFill>
                  <a:schemeClr val="tx1">
                    <a:lumMod val="95000"/>
                    <a:lumOff val="5000"/>
                  </a:schemeClr>
                </a:solidFill>
                <a:latin typeface="Gill Sans MT" panose="020B0502020104020203" charset="0"/>
                <a:cs typeface="Gill Sans MT" panose="020B0502020104020203" charset="0"/>
              </a:rPr>
              <a:t>Noor Al-Huda Al-</a:t>
            </a:r>
            <a:r>
              <a:rPr lang="en-US" sz="3600" dirty="0" err="1">
                <a:solidFill>
                  <a:schemeClr val="tx1">
                    <a:lumMod val="95000"/>
                    <a:lumOff val="5000"/>
                  </a:schemeClr>
                </a:solidFill>
                <a:latin typeface="Gill Sans MT" panose="020B0502020104020203" charset="0"/>
                <a:cs typeface="Gill Sans MT" panose="020B0502020104020203" charset="0"/>
              </a:rPr>
              <a:t>Karaki</a:t>
            </a:r>
            <a:r>
              <a:rPr lang="en-US" sz="3600" dirty="0">
                <a:solidFill>
                  <a:schemeClr val="tx1">
                    <a:lumMod val="95000"/>
                    <a:lumOff val="5000"/>
                  </a:schemeClr>
                </a:solidFill>
                <a:latin typeface="Gill Sans MT" panose="020B0502020104020203" charset="0"/>
                <a:cs typeface="Gill Sans MT" panose="020B0502020104020203" charset="0"/>
              </a:rPr>
              <a:t> </a:t>
            </a:r>
          </a:p>
          <a:p>
            <a:pPr algn="l"/>
            <a:r>
              <a:rPr lang="en-US" sz="3600" dirty="0">
                <a:solidFill>
                  <a:schemeClr val="tx1">
                    <a:lumMod val="95000"/>
                    <a:lumOff val="5000"/>
                  </a:schemeClr>
                </a:solidFill>
                <a:latin typeface="Gill Sans MT" panose="020B0502020104020203" charset="0"/>
                <a:cs typeface="Gill Sans MT" panose="020B0502020104020203" charset="0"/>
              </a:rPr>
              <a:t>Mohammad Talafha </a:t>
            </a:r>
            <a:endParaRPr lang="ar-JO" sz="3600" dirty="0">
              <a:solidFill>
                <a:schemeClr val="tx1">
                  <a:lumMod val="95000"/>
                  <a:lumOff val="5000"/>
                </a:schemeClr>
              </a:solidFill>
              <a:latin typeface="Gill Sans MT" panose="020B0502020104020203" charset="0"/>
              <a:cs typeface="Gill Sans MT" panose="020B0502020104020203" charset="0"/>
            </a:endParaRPr>
          </a:p>
        </p:txBody>
      </p:sp>
      <p:sp>
        <p:nvSpPr>
          <p:cNvPr id="7" name="مربع نص 6"/>
          <p:cNvSpPr txBox="1"/>
          <p:nvPr/>
        </p:nvSpPr>
        <p:spPr>
          <a:xfrm>
            <a:off x="1962150" y="1779835"/>
            <a:ext cx="8001000" cy="521970"/>
          </a:xfrm>
          <a:prstGeom prst="rect">
            <a:avLst/>
          </a:prstGeom>
          <a:noFill/>
        </p:spPr>
        <p:txBody>
          <a:bodyPr wrap="square" rtlCol="1">
            <a:spAutoFit/>
          </a:bodyPr>
          <a:lstStyle/>
          <a:p>
            <a:pPr algn="ctr"/>
            <a:r>
              <a:rPr lang="en-US" sz="2800" b="1" dirty="0">
                <a:effectLst>
                  <a:outerShdw blurRad="38100" dist="38100" dir="2700000" algn="tl">
                    <a:srgbClr val="000000">
                      <a:alpha val="43137"/>
                    </a:srgbClr>
                  </a:outerShdw>
                </a:effectLst>
              </a:rPr>
              <a:t>OSCE &amp; Mini-OSCE , First Semester 2020 </a:t>
            </a:r>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861" y="3371215"/>
            <a:ext cx="4251960" cy="281940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5445" y="309245"/>
            <a:ext cx="8229600" cy="6238875"/>
          </a:xfrm>
        </p:spPr>
        <p:txBody>
          <a:bodyPr>
            <a:normAutofit lnSpcReduction="10000"/>
          </a:bodyPr>
          <a:lstStyle/>
          <a:p>
            <a:pPr marL="0" indent="0" algn="l">
              <a:buNone/>
            </a:pPr>
            <a:r>
              <a:rPr lang="en-US" dirty="0">
                <a:latin typeface="Gill Sans MT" panose="020B0502020104020203" charset="0"/>
                <a:cs typeface="Gill Sans MT" panose="020B0502020104020203" charset="0"/>
                <a:sym typeface="+mn-ea"/>
              </a:rPr>
              <a:t>1. The best Anesthetic agent for Induction in Pediatric ? </a:t>
            </a:r>
            <a:r>
              <a:rPr lang="en-US" b="1" dirty="0">
                <a:effectLst>
                  <a:outerShdw blurRad="38100" dist="38100" dir="2700000" algn="tl">
                    <a:srgbClr val="000000">
                      <a:alpha val="43137"/>
                    </a:srgbClr>
                  </a:outerShdw>
                </a:effectLst>
                <a:latin typeface="Gill Sans MT" panose="020B0502020104020203" charset="0"/>
                <a:cs typeface="Gill Sans MT" panose="020B0502020104020203" charset="0"/>
                <a:sym typeface="+mn-ea"/>
              </a:rPr>
              <a:t>Sevoflurane</a:t>
            </a:r>
            <a:r>
              <a:rPr lang="en-US" dirty="0">
                <a:latin typeface="Gill Sans MT" panose="020B0502020104020203" charset="0"/>
                <a:cs typeface="Gill Sans MT" panose="020B0502020104020203" charset="0"/>
                <a:sym typeface="+mn-ea"/>
              </a:rPr>
              <a:t> </a:t>
            </a:r>
          </a:p>
          <a:p>
            <a:pPr marL="0" indent="0" algn="l">
              <a:buNone/>
            </a:pPr>
            <a:endParaRPr lang="en-US" dirty="0">
              <a:latin typeface="Gill Sans MT" panose="020B0502020104020203" charset="0"/>
              <a:cs typeface="Gill Sans MT" panose="020B0502020104020203" charset="0"/>
            </a:endParaRPr>
          </a:p>
          <a:p>
            <a:pPr marL="0" indent="0" algn="l">
              <a:buNone/>
            </a:pPr>
            <a:r>
              <a:rPr lang="en-US" dirty="0">
                <a:latin typeface="Gill Sans MT" panose="020B0502020104020203" charset="0"/>
                <a:cs typeface="Gill Sans MT" panose="020B0502020104020203" charset="0"/>
              </a:rPr>
              <a:t>2. The Fastest Induction And Recovery  Inhalational Agent? </a:t>
            </a:r>
            <a:r>
              <a:rPr lang="en-US" b="1" dirty="0">
                <a:effectLst>
                  <a:outerShdw blurRad="38100" dist="38100" dir="2700000" algn="tl">
                    <a:srgbClr val="000000">
                      <a:alpha val="43137"/>
                    </a:srgbClr>
                  </a:outerShdw>
                </a:effectLst>
                <a:latin typeface="Gill Sans MT" panose="020B0502020104020203" charset="0"/>
                <a:cs typeface="Gill Sans MT" panose="020B0502020104020203" charset="0"/>
              </a:rPr>
              <a:t>Desflurane</a:t>
            </a:r>
          </a:p>
          <a:p>
            <a:pPr marL="0" indent="0" algn="l">
              <a:buNone/>
            </a:pPr>
            <a:endParaRPr lang="en-US" dirty="0">
              <a:latin typeface="Gill Sans MT" panose="020B0502020104020203" charset="0"/>
              <a:cs typeface="Gill Sans MT" panose="020B0502020104020203" charset="0"/>
            </a:endParaRPr>
          </a:p>
          <a:p>
            <a:pPr marL="0" indent="0" algn="l">
              <a:buNone/>
            </a:pPr>
            <a:r>
              <a:rPr lang="en-US" dirty="0">
                <a:latin typeface="Gill Sans MT" panose="020B0502020104020203" charset="0"/>
                <a:cs typeface="Gill Sans MT" panose="020B0502020104020203" charset="0"/>
              </a:rPr>
              <a:t>3.Mac Awake for Isoflurane ? 1.2*.3= .36 </a:t>
            </a:r>
          </a:p>
          <a:p>
            <a:pPr marL="0" indent="0" algn="l">
              <a:buNone/>
            </a:pPr>
            <a:endParaRPr lang="en-US" dirty="0">
              <a:latin typeface="Gill Sans MT" panose="020B0502020104020203" charset="0"/>
              <a:cs typeface="Gill Sans MT" panose="020B0502020104020203" charset="0"/>
            </a:endParaRPr>
          </a:p>
          <a:p>
            <a:pPr marL="0" indent="0" algn="l">
              <a:buNone/>
            </a:pPr>
            <a:r>
              <a:rPr lang="en-US" dirty="0">
                <a:latin typeface="Gill Sans MT" panose="020B0502020104020203" charset="0"/>
                <a:cs typeface="Gill Sans MT" panose="020B0502020104020203" charset="0"/>
              </a:rPr>
              <a:t>4. Only non-depolarized agent that metabolized by pseudocholinesterase ? </a:t>
            </a:r>
            <a:r>
              <a:rPr lang="en-US" b="1" dirty="0">
                <a:latin typeface="Gill Sans MT" panose="020B0502020104020203" charset="0"/>
                <a:cs typeface="Gill Sans MT" panose="020B0502020104020203" charset="0"/>
              </a:rPr>
              <a:t>Mivacurium</a:t>
            </a:r>
          </a:p>
          <a:p>
            <a:pPr marL="0" indent="0" algn="l">
              <a:buNone/>
            </a:pPr>
            <a:endParaRPr lang="en-US" dirty="0">
              <a:latin typeface="Gill Sans MT" panose="020B0502020104020203" charset="0"/>
              <a:cs typeface="Gill Sans MT" panose="020B0502020104020203" charset="0"/>
            </a:endParaRPr>
          </a:p>
          <a:p>
            <a:pPr marL="0" indent="0" algn="l">
              <a:buNone/>
            </a:pPr>
            <a:r>
              <a:rPr lang="en-US" dirty="0">
                <a:latin typeface="Gill Sans MT" panose="020B0502020104020203" charset="0"/>
                <a:cs typeface="Gill Sans MT" panose="020B0502020104020203" charset="0"/>
              </a:rPr>
              <a:t>5.GCS for patient with withdrawal from pain , eyes opening to speech , no verbal response ? </a:t>
            </a:r>
            <a:r>
              <a:rPr lang="en-US" b="1" dirty="0">
                <a:latin typeface="Gill Sans MT" panose="020B0502020104020203" charset="0"/>
                <a:cs typeface="Gill Sans MT" panose="020B0502020104020203" charset="0"/>
              </a:rPr>
              <a:t>8</a:t>
            </a:r>
          </a:p>
          <a:p>
            <a:pPr marL="0" indent="0" algn="l">
              <a:buNone/>
            </a:pPr>
            <a:endParaRPr lang="en-US" dirty="0">
              <a:latin typeface="Gill Sans MT" panose="020B0502020104020203" charset="0"/>
              <a:cs typeface="Gill Sans MT" panose="020B0502020104020203" charset="0"/>
            </a:endParaRPr>
          </a:p>
          <a:p>
            <a:pPr marL="0" indent="0" algn="l">
              <a:buNone/>
            </a:pPr>
            <a:r>
              <a:rPr lang="en-US" dirty="0">
                <a:latin typeface="Gill Sans MT" panose="020B0502020104020203" charset="0"/>
                <a:cs typeface="Gill Sans MT" panose="020B0502020104020203" charset="0"/>
              </a:rPr>
              <a:t>6.Pulse in Child from one year to puberty can be detected by ? </a:t>
            </a:r>
            <a:r>
              <a:rPr lang="en-US" b="1" dirty="0">
                <a:latin typeface="Gill Sans MT" panose="020B0502020104020203" charset="0"/>
                <a:cs typeface="Gill Sans MT" panose="020B0502020104020203" charset="0"/>
              </a:rPr>
              <a:t>Brachial artery    </a:t>
            </a:r>
            <a:endParaRPr lang="ar-JO" b="1" dirty="0">
              <a:latin typeface="Gill Sans MT" panose="020B0502020104020203" charset="0"/>
              <a:cs typeface="Gill Sans MT" panose="020B0502020104020203"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274638"/>
            <a:ext cx="8686800" cy="6888162"/>
          </a:xfrm>
        </p:spPr>
        <p:txBody>
          <a:bodyPr>
            <a:normAutofit/>
          </a:bodyPr>
          <a:lstStyle/>
          <a:p>
            <a:pPr algn="l"/>
            <a:br>
              <a:rPr lang="en-US" dirty="0"/>
            </a:br>
            <a:r>
              <a:rPr lang="en-US" dirty="0"/>
              <a:t> </a:t>
            </a:r>
            <a:endParaRPr lang="ar-JO" dirty="0"/>
          </a:p>
        </p:txBody>
      </p:sp>
      <p:sp>
        <p:nvSpPr>
          <p:cNvPr id="4" name="مربع نص 3"/>
          <p:cNvSpPr txBox="1"/>
          <p:nvPr/>
        </p:nvSpPr>
        <p:spPr>
          <a:xfrm>
            <a:off x="1666875" y="133707"/>
            <a:ext cx="8077200" cy="7170420"/>
          </a:xfrm>
          <a:prstGeom prst="rect">
            <a:avLst/>
          </a:prstGeom>
          <a:noFill/>
        </p:spPr>
        <p:txBody>
          <a:bodyPr wrap="square" rtlCol="1">
            <a:spAutoFit/>
          </a:bodyPr>
          <a:lstStyle/>
          <a:p>
            <a:pPr algn="l"/>
            <a:r>
              <a:rPr lang="en-US" sz="2000" b="1" dirty="0">
                <a:effectLst>
                  <a:outerShdw blurRad="38100" dist="38100" dir="2700000" algn="tl">
                    <a:srgbClr val="000000">
                      <a:alpha val="43137"/>
                    </a:srgbClr>
                  </a:outerShdw>
                </a:effectLst>
              </a:rPr>
              <a:t>7. True about Mac?</a:t>
            </a:r>
            <a:br>
              <a:rPr lang="en-US" sz="2000" dirty="0"/>
            </a:br>
            <a:r>
              <a:rPr lang="en-US" sz="2000" dirty="0"/>
              <a:t>A. 6% Decrease per one decade increase</a:t>
            </a:r>
          </a:p>
          <a:p>
            <a:pPr algn="l"/>
            <a:r>
              <a:rPr lang="en-US" sz="2000" dirty="0"/>
              <a:t>b. Increase with hypernatremia </a:t>
            </a:r>
          </a:p>
          <a:p>
            <a:pPr algn="l"/>
            <a:r>
              <a:rPr lang="en-US" sz="2000" dirty="0"/>
              <a:t>c. Increase with chronic  alcohol </a:t>
            </a:r>
          </a:p>
          <a:p>
            <a:pPr algn="l"/>
            <a:r>
              <a:rPr lang="en-US" sz="2000" dirty="0"/>
              <a:t>d. Decrease with chronic amphetamine use </a:t>
            </a:r>
          </a:p>
          <a:p>
            <a:pPr algn="l"/>
            <a:r>
              <a:rPr lang="en-US" sz="2000" b="1" dirty="0">
                <a:effectLst>
                  <a:outerShdw blurRad="38100" dist="38100" dir="2700000" algn="tl">
                    <a:srgbClr val="000000">
                      <a:alpha val="43137"/>
                    </a:srgbClr>
                  </a:outerShdw>
                </a:effectLst>
              </a:rPr>
              <a:t>e. All  of Above</a:t>
            </a:r>
          </a:p>
          <a:p>
            <a:pPr algn="l"/>
            <a:endParaRPr lang="en-US" sz="2000" b="1" dirty="0">
              <a:effectLst>
                <a:outerShdw blurRad="38100" dist="38100" dir="2700000" algn="tl">
                  <a:srgbClr val="000000">
                    <a:alpha val="43137"/>
                  </a:srgbClr>
                </a:outerShdw>
              </a:effectLst>
            </a:endParaRPr>
          </a:p>
          <a:p>
            <a:pPr algn="l"/>
            <a:r>
              <a:rPr lang="en-US" sz="2000" b="1" dirty="0">
                <a:effectLst>
                  <a:outerShdw blurRad="38100" dist="38100" dir="2700000" algn="tl">
                    <a:srgbClr val="000000">
                      <a:alpha val="43137"/>
                    </a:srgbClr>
                  </a:outerShdw>
                </a:effectLst>
              </a:rPr>
              <a:t>8. Definition of GA</a:t>
            </a:r>
            <a:r>
              <a:rPr lang="en-US" sz="2000" dirty="0"/>
              <a:t> </a:t>
            </a:r>
          </a:p>
          <a:p>
            <a:pPr algn="l"/>
            <a:endParaRPr lang="en-US" sz="2000" b="1" dirty="0"/>
          </a:p>
          <a:p>
            <a:pPr algn="l"/>
            <a:r>
              <a:rPr lang="en-US" sz="2000" b="1" dirty="0"/>
              <a:t>9. Factors increase the FA </a:t>
            </a:r>
            <a:r>
              <a:rPr lang="en-US" sz="2000" dirty="0"/>
              <a:t>: </a:t>
            </a:r>
          </a:p>
          <a:p>
            <a:pPr algn="l"/>
            <a:r>
              <a:rPr lang="en-US" sz="2000" dirty="0"/>
              <a:t>A. Increase solubility </a:t>
            </a:r>
          </a:p>
          <a:p>
            <a:pPr algn="l"/>
            <a:r>
              <a:rPr lang="en-US" sz="2000" dirty="0"/>
              <a:t>b. Increase uptake </a:t>
            </a:r>
          </a:p>
          <a:p>
            <a:pPr algn="l"/>
            <a:r>
              <a:rPr lang="en-US" sz="2000" dirty="0"/>
              <a:t>c. Increase alveolar blood flow </a:t>
            </a:r>
          </a:p>
          <a:p>
            <a:pPr algn="l"/>
            <a:r>
              <a:rPr lang="en-US" sz="2000" dirty="0"/>
              <a:t>d. The absorption in circuit can increase the concentration in FA </a:t>
            </a:r>
          </a:p>
          <a:p>
            <a:pPr algn="l"/>
            <a:r>
              <a:rPr lang="en-US" sz="2000" b="1" dirty="0">
                <a:effectLst>
                  <a:outerShdw blurRad="38100" dist="38100" dir="2700000" algn="tl">
                    <a:srgbClr val="000000">
                      <a:alpha val="43137"/>
                    </a:srgbClr>
                  </a:outerShdw>
                </a:effectLst>
              </a:rPr>
              <a:t>E. All of Above</a:t>
            </a:r>
          </a:p>
          <a:p>
            <a:pPr algn="l"/>
            <a:endParaRPr lang="en-US" sz="2000" b="1" dirty="0">
              <a:effectLst>
                <a:outerShdw blurRad="38100" dist="38100" dir="2700000" algn="tl">
                  <a:srgbClr val="000000">
                    <a:alpha val="43137"/>
                  </a:srgbClr>
                </a:outerShdw>
              </a:effectLst>
            </a:endParaRPr>
          </a:p>
          <a:p>
            <a:pPr algn="l"/>
            <a:r>
              <a:rPr lang="en-US" sz="2000" b="1" dirty="0">
                <a:effectLst>
                  <a:outerShdw blurRad="38100" dist="38100" dir="2700000" algn="tl">
                    <a:srgbClr val="000000">
                      <a:alpha val="43137"/>
                    </a:srgbClr>
                  </a:outerShdw>
                </a:effectLst>
              </a:rPr>
              <a:t>10. True ? </a:t>
            </a:r>
          </a:p>
          <a:p>
            <a:pPr algn="l"/>
            <a:r>
              <a:rPr lang="en-US" sz="2000" dirty="0"/>
              <a:t>A. Increase solubility increase the uptake </a:t>
            </a:r>
          </a:p>
          <a:p>
            <a:pPr algn="l"/>
            <a:r>
              <a:rPr lang="en-US" sz="2000" dirty="0"/>
              <a:t>b. Increase uptake , slow recovery  </a:t>
            </a:r>
          </a:p>
          <a:p>
            <a:pPr algn="l"/>
            <a:r>
              <a:rPr lang="en-US" sz="2000" dirty="0"/>
              <a:t>c. Increase in solubility mean more potent agent  </a:t>
            </a:r>
          </a:p>
          <a:p>
            <a:pPr algn="l"/>
            <a:r>
              <a:rPr lang="en-US" sz="2000" dirty="0"/>
              <a:t>d. A and B </a:t>
            </a:r>
          </a:p>
          <a:p>
            <a:pPr algn="l"/>
            <a:r>
              <a:rPr lang="en-US" sz="2000" b="1" dirty="0">
                <a:effectLst>
                  <a:outerShdw blurRad="38100" dist="38100" dir="2700000" algn="tl">
                    <a:srgbClr val="000000">
                      <a:alpha val="43137"/>
                    </a:srgbClr>
                  </a:outerShdw>
                </a:effectLst>
              </a:rPr>
              <a:t>E. A And B and C    </a:t>
            </a:r>
            <a:endParaRPr lang="ar-JO" sz="2000" b="1" dirty="0">
              <a:effectLst>
                <a:outerShdw blurRad="38100" dist="38100" dir="2700000" algn="tl">
                  <a:srgbClr val="000000">
                    <a:alpha val="43137"/>
                  </a:srgbClr>
                </a:outerShdw>
              </a:effectLst>
            </a:endParaRPr>
          </a:p>
          <a:p>
            <a:pPr algn="l"/>
            <a:endParaRPr lang="ar-JO" sz="2000"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b="1" u="sng" dirty="0">
                <a:effectLst>
                  <a:outerShdw blurRad="38100" dist="38100" dir="2700000" algn="tl">
                    <a:srgbClr val="000000">
                      <a:alpha val="43137"/>
                    </a:srgbClr>
                  </a:outerShdw>
                </a:effectLst>
              </a:rPr>
              <a:t>ECG </a:t>
            </a:r>
            <a:endParaRPr lang="ar-JO" b="1" u="sng" dirty="0">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2080" y="0"/>
            <a:ext cx="6725920" cy="32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143000" y="1612612"/>
            <a:ext cx="2514600" cy="583565"/>
          </a:xfrm>
          <a:prstGeom prst="rect">
            <a:avLst/>
          </a:prstGeom>
          <a:noFill/>
        </p:spPr>
        <p:txBody>
          <a:bodyPr wrap="square" rtlCol="1">
            <a:spAutoFit/>
          </a:bodyPr>
          <a:lstStyle/>
          <a:p>
            <a:r>
              <a:rPr lang="en-US" sz="3200" b="1" u="sng" dirty="0">
                <a:effectLst>
                  <a:outerShdw blurRad="38100" dist="38100" dir="2700000" algn="tl">
                    <a:srgbClr val="000000">
                      <a:alpha val="43137"/>
                    </a:srgbClr>
                  </a:outerShdw>
                </a:effectLst>
              </a:rPr>
              <a:t>Inferior MI </a:t>
            </a:r>
            <a:endParaRPr lang="ar-JO" sz="3200" b="1" u="sng" dirty="0">
              <a:effectLst>
                <a:outerShdw blurRad="38100" dist="38100" dir="2700000" algn="tl">
                  <a:srgbClr val="000000">
                    <a:alpha val="43137"/>
                  </a:srgbClr>
                </a:outerShdw>
              </a:effectLst>
            </a:endParaRPr>
          </a:p>
        </p:txBody>
      </p:sp>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33800"/>
            <a:ext cx="6858000" cy="2667000"/>
          </a:xfrm>
          <a:prstGeom prst="rect">
            <a:avLst/>
          </a:prstGeom>
        </p:spPr>
      </p:pic>
      <p:sp>
        <p:nvSpPr>
          <p:cNvPr id="6" name="مربع نص 5"/>
          <p:cNvSpPr txBox="1"/>
          <p:nvPr/>
        </p:nvSpPr>
        <p:spPr>
          <a:xfrm>
            <a:off x="8639175" y="4051935"/>
            <a:ext cx="1663065" cy="829945"/>
          </a:xfrm>
          <a:prstGeom prst="rect">
            <a:avLst/>
          </a:prstGeom>
          <a:noFill/>
        </p:spPr>
        <p:txBody>
          <a:bodyPr wrap="square" rtlCol="1">
            <a:spAutoFit/>
          </a:bodyPr>
          <a:lstStyle/>
          <a:p>
            <a:pPr algn="l"/>
            <a:r>
              <a:rPr lang="en-US" sz="2400" b="1" dirty="0">
                <a:solidFill>
                  <a:schemeClr val="tx1">
                    <a:lumMod val="95000"/>
                    <a:lumOff val="5000"/>
                  </a:schemeClr>
                </a:solidFill>
                <a:effectLst>
                  <a:outerShdw blurRad="38100" dist="38100" dir="2700000" algn="tl">
                    <a:srgbClr val="000000">
                      <a:alpha val="43137"/>
                    </a:srgbClr>
                  </a:outerShdw>
                </a:effectLst>
              </a:rPr>
              <a:t>Ventricular tachycardia  </a:t>
            </a:r>
            <a:endParaRPr lang="ar-JO" sz="2400" b="1" dirty="0">
              <a:solidFill>
                <a:schemeClr val="tx1">
                  <a:lumMod val="95000"/>
                  <a:lumOff val="5000"/>
                </a:schemeClr>
              </a:solidFill>
              <a:effectLst>
                <a:outerShdw blurRad="38100" dist="38100" dir="2700000" algn="tl">
                  <a:srgbClr val="000000">
                    <a:alpha val="43137"/>
                  </a:srgbClr>
                </a:outerShdw>
              </a:effectLst>
            </a:endParaRPr>
          </a:p>
        </p:txBody>
      </p:sp>
      <p:sp>
        <p:nvSpPr>
          <p:cNvPr id="7" name="مربع نص 6"/>
          <p:cNvSpPr txBox="1"/>
          <p:nvPr/>
        </p:nvSpPr>
        <p:spPr>
          <a:xfrm>
            <a:off x="8639175" y="4969718"/>
            <a:ext cx="1905000" cy="1198880"/>
          </a:xfrm>
          <a:prstGeom prst="rect">
            <a:avLst/>
          </a:prstGeom>
          <a:noFill/>
        </p:spPr>
        <p:txBody>
          <a:bodyPr wrap="square" rtlCol="1">
            <a:spAutoFit/>
          </a:bodyPr>
          <a:lstStyle/>
          <a:p>
            <a:r>
              <a:rPr lang="ar-JO" b="1" dirty="0"/>
              <a:t>مش الي اجت بالامتحان , بس بشكل عام ركزوا على </a:t>
            </a:r>
            <a:r>
              <a:rPr lang="en-US" b="1" dirty="0"/>
              <a:t>lead II </a:t>
            </a:r>
            <a:endParaRPr lang="ar-JO" b="1"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508760" y="76200"/>
            <a:ext cx="4114800" cy="1143000"/>
          </a:xfrm>
        </p:spPr>
        <p:txBody>
          <a:bodyPr>
            <a:normAutofit/>
          </a:bodyPr>
          <a:lstStyle/>
          <a:p>
            <a:pPr algn="l"/>
            <a:r>
              <a:rPr lang="en-US" sz="4800" b="1" dirty="0">
                <a:effectLst>
                  <a:outerShdw blurRad="38100" dist="38100" dir="2700000" algn="tl">
                    <a:srgbClr val="000000">
                      <a:alpha val="43137"/>
                    </a:srgbClr>
                  </a:outerShdw>
                </a:effectLst>
              </a:rPr>
              <a:t>Written exam</a:t>
            </a:r>
            <a:endParaRPr lang="ar-JO" sz="4800" b="1"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1838325" y="1219200"/>
            <a:ext cx="4267200" cy="4525963"/>
          </a:xfrm>
        </p:spPr>
        <p:txBody>
          <a:bodyPr>
            <a:normAutofit/>
          </a:bodyPr>
          <a:lstStyle/>
          <a:p>
            <a:pPr marL="0" indent="0" algn="l">
              <a:buNone/>
            </a:pPr>
            <a:r>
              <a:rPr lang="en-US" b="1" dirty="0">
                <a:effectLst>
                  <a:outerShdw blurRad="38100" dist="38100" dir="2700000" algn="tl">
                    <a:srgbClr val="000000">
                      <a:alpha val="43137"/>
                    </a:srgbClr>
                  </a:outerShdw>
                </a:effectLst>
              </a:rPr>
              <a:t>1. Criteria For ICU patient ? </a:t>
            </a:r>
          </a:p>
          <a:p>
            <a:pPr marL="0" indent="0" algn="l">
              <a:buNone/>
            </a:pPr>
            <a:r>
              <a:rPr lang="en-US" dirty="0"/>
              <a:t>1. Compromised Airway  2. unstable vital sign </a:t>
            </a:r>
          </a:p>
          <a:p>
            <a:pPr marL="0" indent="0" algn="l">
              <a:buNone/>
            </a:pPr>
            <a:r>
              <a:rPr lang="en-US" dirty="0"/>
              <a:t>3. PH 7.2 4.PPco2&gt;55mmHg  5.PPo2&lt;60mmHg          6.FIo2&gt;60% needed </a:t>
            </a:r>
          </a:p>
          <a:p>
            <a:pPr marL="0" indent="0" algn="l">
              <a:buNone/>
            </a:pPr>
            <a:r>
              <a:rPr lang="en-US" dirty="0"/>
              <a:t>7. GCS Less than 12  </a:t>
            </a:r>
            <a:endParaRPr lang="ar-JO" dirty="0"/>
          </a:p>
        </p:txBody>
      </p:sp>
      <p:sp>
        <p:nvSpPr>
          <p:cNvPr id="4" name="مربع نص 3"/>
          <p:cNvSpPr txBox="1"/>
          <p:nvPr/>
        </p:nvSpPr>
        <p:spPr>
          <a:xfrm>
            <a:off x="5928360" y="2133600"/>
            <a:ext cx="4114800" cy="4523105"/>
          </a:xfrm>
          <a:prstGeom prst="rect">
            <a:avLst/>
          </a:prstGeom>
          <a:noFill/>
        </p:spPr>
        <p:txBody>
          <a:bodyPr wrap="square" rtlCol="1">
            <a:spAutoFit/>
          </a:bodyPr>
          <a:lstStyle/>
          <a:p>
            <a:pPr algn="l"/>
            <a:r>
              <a:rPr lang="en-US" sz="3200" b="1" dirty="0">
                <a:effectLst>
                  <a:outerShdw blurRad="38100" dist="38100" dir="2700000" algn="tl">
                    <a:srgbClr val="000000">
                      <a:alpha val="43137"/>
                    </a:srgbClr>
                  </a:outerShdw>
                </a:effectLst>
              </a:rPr>
              <a:t>2. Complication of Central line </a:t>
            </a:r>
            <a:r>
              <a:rPr lang="en-US" sz="3200" dirty="0"/>
              <a:t>? </a:t>
            </a:r>
          </a:p>
          <a:p>
            <a:pPr algn="l"/>
            <a:r>
              <a:rPr lang="en-US" sz="3200" dirty="0"/>
              <a:t>1. Pneumothorax </a:t>
            </a:r>
          </a:p>
          <a:p>
            <a:pPr algn="l"/>
            <a:r>
              <a:rPr lang="en-US" sz="3200" dirty="0"/>
              <a:t>2. Hemothorax </a:t>
            </a:r>
          </a:p>
          <a:p>
            <a:pPr algn="l"/>
            <a:r>
              <a:rPr lang="en-US" sz="3200" dirty="0"/>
              <a:t>3.Air Embolism </a:t>
            </a:r>
          </a:p>
          <a:p>
            <a:pPr algn="l"/>
            <a:r>
              <a:rPr lang="en-US" sz="3200" dirty="0"/>
              <a:t>4. Infection</a:t>
            </a:r>
          </a:p>
          <a:p>
            <a:pPr algn="l"/>
            <a:r>
              <a:rPr lang="en-US" sz="3200" dirty="0"/>
              <a:t>5.Cardiac Arrhythmia </a:t>
            </a:r>
          </a:p>
          <a:p>
            <a:pPr algn="l"/>
            <a:r>
              <a:rPr lang="en-US" sz="3200" dirty="0"/>
              <a:t>6. Arterial Puncture  </a:t>
            </a:r>
          </a:p>
          <a:p>
            <a:pPr algn="l"/>
            <a:r>
              <a:rPr lang="en-US" sz="3200" dirty="0"/>
              <a:t>7. Microtruma edema  </a:t>
            </a:r>
            <a:endParaRPr lang="ar-JO" sz="3200" dirty="0"/>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160" y="275272"/>
            <a:ext cx="4267200" cy="184308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155" y="0"/>
            <a:ext cx="3843020" cy="6858000"/>
          </a:xfrm>
        </p:spPr>
        <p:txBody>
          <a:bodyPr>
            <a:normAutofit fontScale="25000" lnSpcReduction="20000"/>
          </a:bodyPr>
          <a:lstStyle/>
          <a:p>
            <a:r>
              <a:rPr lang="en-US" sz="7200" b="1" u="sng">
                <a:solidFill>
                  <a:srgbClr val="FF0000"/>
                </a:solidFill>
              </a:rPr>
              <a:t>Oral Dr. Ashraf</a:t>
            </a:r>
          </a:p>
          <a:p>
            <a:r>
              <a:rPr lang="en-US" sz="7200" b="1"/>
              <a:t>Ondansterone</a:t>
            </a:r>
          </a:p>
          <a:p>
            <a:r>
              <a:rPr lang="en-US" sz="7200" b="1"/>
              <a:t>Dexamethone</a:t>
            </a:r>
          </a:p>
          <a:p>
            <a:r>
              <a:rPr lang="en-US" sz="7200" b="1"/>
              <a:t>N2O side effects ?</a:t>
            </a:r>
          </a:p>
          <a:p>
            <a:r>
              <a:rPr lang="en-US" sz="7200" b="1"/>
              <a:t>Uses of N2O?</a:t>
            </a:r>
          </a:p>
          <a:p>
            <a:r>
              <a:rPr lang="en-US" sz="7200" b="1"/>
              <a:t>Hexamethonium uses?</a:t>
            </a:r>
          </a:p>
          <a:p>
            <a:r>
              <a:rPr lang="en-US" sz="7200" b="1"/>
              <a:t>Benzodiazepines ?</a:t>
            </a:r>
          </a:p>
          <a:p>
            <a:r>
              <a:rPr lang="en-US" sz="7200" b="1"/>
              <a:t>Metabolites of ketamine?</a:t>
            </a:r>
          </a:p>
          <a:p>
            <a:r>
              <a:rPr lang="en-US" sz="7200" b="1"/>
              <a:t>Apnea test ?</a:t>
            </a:r>
          </a:p>
          <a:p>
            <a:r>
              <a:rPr lang="en-US" sz="7200" b="1"/>
              <a:t>Content of normal saline?</a:t>
            </a:r>
          </a:p>
          <a:p>
            <a:r>
              <a:rPr lang="en-US" sz="7200" b="1"/>
              <a:t>Content of propofol?</a:t>
            </a:r>
          </a:p>
          <a:p>
            <a:r>
              <a:rPr lang="en-US" sz="7200" b="1"/>
              <a:t>Indcation for arterial central line?</a:t>
            </a:r>
          </a:p>
          <a:p>
            <a:r>
              <a:rPr lang="en-US" sz="7200" b="1"/>
              <a:t>Definition of general anesthesia?</a:t>
            </a:r>
          </a:p>
          <a:p>
            <a:r>
              <a:rPr lang="en-US" sz="7200" b="1"/>
              <a:t>Definition of brain death?</a:t>
            </a:r>
          </a:p>
          <a:p>
            <a:r>
              <a:rPr lang="en-US" sz="7200" b="1"/>
              <a:t>-Component of half normal saline</a:t>
            </a:r>
          </a:p>
          <a:p>
            <a:r>
              <a:rPr lang="en-US" sz="7200" b="1"/>
              <a:t>-Adverse effect of etomidate</a:t>
            </a:r>
          </a:p>
          <a:p>
            <a:r>
              <a:rPr lang="en-US" sz="7200" b="1"/>
              <a:t>-Content of propfol</a:t>
            </a:r>
            <a:r>
              <a:rPr lang="en-US" b="1"/>
              <a:t>l</a:t>
            </a:r>
          </a:p>
        </p:txBody>
      </p:sp>
      <p:sp>
        <p:nvSpPr>
          <p:cNvPr id="5" name="Text Box 4"/>
          <p:cNvSpPr txBox="1"/>
          <p:nvPr/>
        </p:nvSpPr>
        <p:spPr>
          <a:xfrm>
            <a:off x="4067175" y="0"/>
            <a:ext cx="8124825" cy="7293610"/>
          </a:xfrm>
          <a:prstGeom prst="rect">
            <a:avLst/>
          </a:prstGeom>
          <a:noFill/>
        </p:spPr>
        <p:txBody>
          <a:bodyPr wrap="square" rtlCol="0">
            <a:spAutoFit/>
          </a:bodyPr>
          <a:lstStyle/>
          <a:p>
            <a:r>
              <a:rPr lang="en-US" b="1"/>
              <a:t>Cox 1 and Cox 2 effects</a:t>
            </a:r>
          </a:p>
          <a:p>
            <a:r>
              <a:rPr lang="en-US" b="1"/>
              <a:t>Dexamethasone</a:t>
            </a:r>
          </a:p>
          <a:p>
            <a:r>
              <a:rPr lang="en-US" b="1"/>
              <a:t>Talk about ketamin</a:t>
            </a:r>
          </a:p>
          <a:p>
            <a:r>
              <a:rPr lang="en-US" b="1"/>
              <a:t>Which drug act As kitamin As depressent ( phencyclidin?)</a:t>
            </a:r>
          </a:p>
          <a:p>
            <a:r>
              <a:rPr lang="en-US" b="1"/>
              <a:t>Talk about ( midazolam,dexamethasoneprophylactic PONV,cimetidineh2 blocker )</a:t>
            </a:r>
          </a:p>
          <a:p>
            <a:r>
              <a:rPr lang="en-US" b="1"/>
              <a:t>Local anesthesia mechanism</a:t>
            </a:r>
          </a:p>
          <a:p>
            <a:r>
              <a:rPr lang="en-US" b="1"/>
              <a:t>-take about cimetidine, ketamin</a:t>
            </a:r>
          </a:p>
          <a:p>
            <a:r>
              <a:rPr lang="en-US" b="1"/>
              <a:t>-elimination of muscle relaxant ( عن جاوبته non depolarization muscle relaxant atracuium hofman</a:t>
            </a:r>
          </a:p>
          <a:p>
            <a:r>
              <a:rPr lang="en-US" b="1"/>
              <a:t>elimination -luadanosine )</a:t>
            </a:r>
          </a:p>
          <a:p>
            <a:r>
              <a:rPr lang="en-US" b="1"/>
              <a:t>.(biotansformation موجود بالساليد لكل دواء) anesthesia iv Metabolism-</a:t>
            </a:r>
          </a:p>
          <a:p>
            <a:r>
              <a:rPr lang="en-US" b="1"/>
              <a:t>Talk about local anesthesia</a:t>
            </a:r>
          </a:p>
          <a:p>
            <a:r>
              <a:rPr lang="en-US" b="1"/>
              <a:t>Talk about Diazepam</a:t>
            </a:r>
          </a:p>
          <a:p>
            <a:r>
              <a:rPr lang="en-US" b="1"/>
              <a:t>السؤالين كانوا مفتوحين وما حدد شو بده بالضبط</a:t>
            </a:r>
          </a:p>
          <a:p>
            <a:r>
              <a:rPr lang="en-US" b="1"/>
              <a:t>Definition of general anesthesia</a:t>
            </a:r>
          </a:p>
          <a:p>
            <a:r>
              <a:rPr lang="en-US" b="1"/>
              <a:t>Talk about dexamethasone</a:t>
            </a:r>
          </a:p>
          <a:p>
            <a:r>
              <a:rPr lang="en-US" b="1"/>
              <a:t>Paracetamol</a:t>
            </a:r>
          </a:p>
          <a:p>
            <a:r>
              <a:rPr lang="en-US" b="1"/>
              <a:t>Thiopental</a:t>
            </a:r>
          </a:p>
          <a:p>
            <a:r>
              <a:rPr lang="en-US" b="1"/>
              <a:t> benzodiazepines شو بتعرفي دكتورة عن ال</a:t>
            </a:r>
          </a:p>
          <a:p>
            <a:r>
              <a:rPr lang="en-US" b="1"/>
              <a:t>Local anesthetic</a:t>
            </a:r>
          </a:p>
          <a:p>
            <a:r>
              <a:rPr lang="en-US" b="1"/>
              <a:t> general in يعني اتوقع كان بده</a:t>
            </a:r>
          </a:p>
          <a:p>
            <a:r>
              <a:rPr lang="en-US" b="1"/>
              <a:t>Metabolite of ketamine</a:t>
            </a:r>
          </a:p>
          <a:p>
            <a:r>
              <a:rPr lang="en-US" b="1"/>
              <a:t>-Talk about succinylcholine</a:t>
            </a:r>
          </a:p>
          <a:p>
            <a:r>
              <a:rPr lang="en-US" b="1"/>
              <a:t>-What is the first sign of malignant hyperthermia</a:t>
            </a:r>
          </a:p>
          <a:p>
            <a:r>
              <a:rPr lang="en-US" b="1"/>
              <a:t>-cimetidine</a:t>
            </a:r>
          </a:p>
          <a:p>
            <a:endParaRPr lang="en-US" b="1"/>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274638"/>
            <a:ext cx="4419600" cy="1143000"/>
          </a:xfrm>
        </p:spPr>
        <p:txBody>
          <a:bodyPr>
            <a:normAutofit fontScale="90000"/>
          </a:bodyPr>
          <a:lstStyle/>
          <a:p>
            <a:r>
              <a:rPr lang="en-US" b="1" dirty="0">
                <a:effectLst>
                  <a:outerShdw blurRad="38100" dist="38100" dir="2700000" algn="tl">
                    <a:srgbClr val="000000">
                      <a:alpha val="43137"/>
                    </a:srgbClr>
                  </a:outerShdw>
                </a:effectLst>
              </a:rPr>
              <a:t>ETT Parts with its Picture</a:t>
            </a:r>
            <a:r>
              <a:rPr lang="en-US" dirty="0"/>
              <a:t> </a:t>
            </a:r>
            <a:endParaRPr lang="ar-JO"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447800"/>
            <a:ext cx="4724400" cy="4525963"/>
          </a:xfrm>
        </p:spPr>
      </p:pic>
      <p:sp>
        <p:nvSpPr>
          <p:cNvPr id="5" name="مربع نص 4"/>
          <p:cNvSpPr txBox="1"/>
          <p:nvPr/>
        </p:nvSpPr>
        <p:spPr>
          <a:xfrm>
            <a:off x="6926580" y="0"/>
            <a:ext cx="2971800" cy="2091690"/>
          </a:xfrm>
          <a:prstGeom prst="rect">
            <a:avLst/>
          </a:prstGeom>
          <a:noFill/>
        </p:spPr>
        <p:txBody>
          <a:bodyPr wrap="square" rtlCol="1">
            <a:spAutoFit/>
          </a:bodyPr>
          <a:lstStyle/>
          <a:p>
            <a:pPr algn="ctr"/>
            <a:r>
              <a:rPr lang="en-US" sz="2800" b="1" dirty="0">
                <a:effectLst>
                  <a:outerShdw blurRad="38100" dist="38100" dir="2700000" algn="tl">
                    <a:srgbClr val="000000">
                      <a:alpha val="43137"/>
                    </a:srgbClr>
                  </a:outerShdw>
                </a:effectLst>
              </a:rPr>
              <a:t>Mention color , flow rate and the gauge for venous cannula</a:t>
            </a:r>
          </a:p>
          <a:p>
            <a:pPr algn="ctr"/>
            <a:r>
              <a:rPr lang="en-US" dirty="0"/>
              <a:t>Yellow , pink , green , blue </a:t>
            </a:r>
            <a:r>
              <a:rPr lang="en-US" b="1" dirty="0">
                <a:effectLst>
                  <a:outerShdw blurRad="38100" dist="38100" dir="2700000" algn="tl">
                    <a:srgbClr val="000000">
                      <a:alpha val="43137"/>
                    </a:srgbClr>
                  </a:outerShdw>
                </a:effectLst>
              </a:rPr>
              <a:t> </a:t>
            </a:r>
            <a:endParaRPr lang="ar-JO" b="1" dirty="0">
              <a:effectLst>
                <a:outerShdw blurRad="38100" dist="38100" dir="2700000" algn="tl">
                  <a:srgbClr val="000000">
                    <a:alpha val="43137"/>
                  </a:srgbClr>
                </a:outerShdw>
              </a:effectLst>
            </a:endParaRPr>
          </a:p>
        </p:txBody>
      </p:sp>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2780" y="2092881"/>
            <a:ext cx="2819400" cy="3873282"/>
          </a:xfrm>
          <a:prstGeom prst="rect">
            <a:avLst/>
          </a:prstGeom>
        </p:spPr>
      </p:pic>
      <p:sp>
        <p:nvSpPr>
          <p:cNvPr id="7" name="مربع نص 6"/>
          <p:cNvSpPr txBox="1"/>
          <p:nvPr/>
        </p:nvSpPr>
        <p:spPr>
          <a:xfrm>
            <a:off x="4038600" y="6119785"/>
            <a:ext cx="6812280" cy="368300"/>
          </a:xfrm>
          <a:prstGeom prst="rect">
            <a:avLst/>
          </a:prstGeom>
          <a:noFill/>
        </p:spPr>
        <p:txBody>
          <a:bodyPr wrap="square" rtlCol="1">
            <a:spAutoFit/>
          </a:bodyPr>
          <a:lstStyle/>
          <a:p>
            <a:pPr algn="ctr"/>
            <a:r>
              <a:rPr lang="en-US" b="1" u="sng" dirty="0">
                <a:effectLst>
                  <a:outerShdw blurRad="38100" dist="38100" dir="2700000" algn="tl">
                    <a:srgbClr val="000000">
                      <a:alpha val="43137"/>
                    </a:srgbClr>
                  </a:outerShdw>
                </a:effectLst>
              </a:rPr>
              <a:t>Flow rate : Yellow 20 ,Blue 30 , Pink 50-60 , Green 80-100</a:t>
            </a:r>
            <a:endParaRPr lang="ar-JO" b="1" u="sng" dirty="0">
              <a:effectLst>
                <a:outerShdw blurRad="38100" dist="38100" dir="2700000" algn="tl">
                  <a:srgbClr val="000000">
                    <a:alpha val="43137"/>
                  </a:srgbClr>
                </a:outerShdw>
              </a:effectLst>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525270"/>
            <a:ext cx="12192000" cy="1740444"/>
          </a:xfrm>
          <a:solidFill>
            <a:schemeClr val="accent2">
              <a:lumMod val="60000"/>
              <a:lumOff val="40000"/>
            </a:schemeClr>
          </a:solidFill>
        </p:spPr>
        <p:txBody>
          <a:bodyPr>
            <a:noAutofit/>
          </a:bodyPr>
          <a:lstStyle/>
          <a:p>
            <a:r>
              <a:rPr lang="en-US" sz="5000" dirty="0">
                <a:latin typeface="Gill Sans MT" panose="020B0502020104020203" charset="0"/>
                <a:cs typeface="Gill Sans MT" panose="020B0502020104020203" charset="0"/>
              </a:rPr>
              <a:t>Group E serotonin</a:t>
            </a:r>
          </a:p>
          <a:p>
            <a:r>
              <a:rPr lang="en-US" sz="3000" dirty="0">
                <a:latin typeface="Gill Sans MT" panose="020B0502020104020203" charset="0"/>
                <a:cs typeface="Gill Sans MT" panose="020B0502020104020203" charset="0"/>
              </a:rPr>
              <a:t>Sun – 4-10 -2020 </a:t>
            </a:r>
          </a:p>
          <a:p>
            <a:endParaRPr lang="en-US" altLang="ar-JO" sz="3000" dirty="0">
              <a:latin typeface="Gill Sans MT" panose="020B0502020104020203" charset="0"/>
              <a:cs typeface="Gill Sans MT" panose="020B0502020104020203"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6255"/>
            <a:ext cx="10515600" cy="6436426"/>
          </a:xfrm>
        </p:spPr>
        <p:txBody>
          <a:bodyPr>
            <a:normAutofit/>
          </a:bodyPr>
          <a:lstStyle/>
          <a:p>
            <a:pPr marL="0" indent="0" algn="l">
              <a:buNone/>
            </a:pPr>
            <a:r>
              <a:rPr lang="en-US" dirty="0"/>
              <a:t>What is gauge of this cannula? </a:t>
            </a:r>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r>
              <a:rPr lang="en-US" dirty="0"/>
              <a:t>Select one:</a:t>
            </a:r>
          </a:p>
          <a:p>
            <a:pPr marL="0" indent="0" algn="l">
              <a:buNone/>
            </a:pPr>
            <a:endParaRPr lang="en-US" dirty="0"/>
          </a:p>
          <a:p>
            <a:pPr marL="0" indent="0" algn="l">
              <a:buNone/>
            </a:pPr>
            <a:r>
              <a:rPr lang="en-US" dirty="0"/>
              <a:t>a. 24 </a:t>
            </a:r>
          </a:p>
          <a:p>
            <a:pPr marL="0" indent="0" algn="l">
              <a:buNone/>
            </a:pPr>
            <a:r>
              <a:rPr lang="en-US" dirty="0"/>
              <a:t>b. 22 </a:t>
            </a:r>
          </a:p>
          <a:p>
            <a:pPr marL="0" indent="0" algn="l">
              <a:buNone/>
            </a:pPr>
            <a:r>
              <a:rPr lang="en-US" dirty="0">
                <a:solidFill>
                  <a:srgbClr val="FF0000"/>
                </a:solidFill>
              </a:rPr>
              <a:t>c. 20 </a:t>
            </a:r>
          </a:p>
          <a:p>
            <a:pPr marL="0" indent="0" algn="l">
              <a:buNone/>
            </a:pPr>
            <a:r>
              <a:rPr lang="en-US" dirty="0"/>
              <a:t>d. 18 </a:t>
            </a:r>
          </a:p>
          <a:p>
            <a:pPr marL="0" indent="0" algn="l">
              <a:buNone/>
            </a:pPr>
            <a:r>
              <a:rPr lang="en-US" dirty="0"/>
              <a:t>e. 16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698" y="723702"/>
            <a:ext cx="3428702" cy="3428702"/>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506"/>
            <a:ext cx="10515600" cy="6472052"/>
          </a:xfrm>
        </p:spPr>
        <p:txBody>
          <a:bodyPr>
            <a:normAutofit/>
          </a:bodyPr>
          <a:lstStyle/>
          <a:p>
            <a:pPr algn="l" rtl="0"/>
            <a:r>
              <a:rPr lang="en-US" dirty="0"/>
              <a:t>the most common complication of inserting a central venous catheter is?</a:t>
            </a:r>
          </a:p>
          <a:p>
            <a:pPr algn="l" rtl="0"/>
            <a:endParaRPr lang="en-US" dirty="0"/>
          </a:p>
          <a:p>
            <a:pPr algn="l" rtl="0"/>
            <a:endParaRPr lang="en-US" dirty="0"/>
          </a:p>
          <a:p>
            <a:pPr algn="l" rtl="0"/>
            <a:endParaRPr lang="en-US" dirty="0"/>
          </a:p>
          <a:p>
            <a:pPr algn="l" rtl="0"/>
            <a:endParaRPr lang="en-US" dirty="0"/>
          </a:p>
          <a:p>
            <a:pPr algn="l" rtl="0"/>
            <a:r>
              <a:rPr lang="en-US" dirty="0"/>
              <a:t>Select one:</a:t>
            </a:r>
          </a:p>
          <a:p>
            <a:pPr marL="0" indent="0" algn="l" rtl="0">
              <a:buNone/>
            </a:pPr>
            <a:endParaRPr lang="en-US" dirty="0"/>
          </a:p>
          <a:p>
            <a:pPr algn="l" rtl="0"/>
            <a:r>
              <a:rPr lang="en-US" dirty="0"/>
              <a:t>a. Carotid artery puncture </a:t>
            </a:r>
          </a:p>
          <a:p>
            <a:pPr algn="l" rtl="0"/>
            <a:r>
              <a:rPr lang="en-US" dirty="0"/>
              <a:t>b. Thrombosis </a:t>
            </a:r>
          </a:p>
          <a:p>
            <a:pPr algn="l" rtl="0"/>
            <a:r>
              <a:rPr lang="en-US" dirty="0"/>
              <a:t>c. Cardiac arrhythmias </a:t>
            </a:r>
          </a:p>
          <a:p>
            <a:pPr algn="l" rtl="0"/>
            <a:r>
              <a:rPr lang="en-US" dirty="0">
                <a:solidFill>
                  <a:srgbClr val="FF0000"/>
                </a:solidFill>
              </a:rPr>
              <a:t>d. Air embolism </a:t>
            </a:r>
          </a:p>
          <a:p>
            <a:pPr algn="l" rtl="0"/>
            <a:r>
              <a:rPr lang="en-US" dirty="0"/>
              <a:t>e. Infection </a:t>
            </a:r>
          </a:p>
        </p:txBody>
      </p:sp>
      <p:pic>
        <p:nvPicPr>
          <p:cNvPr id="5122" name="Picture 2" descr="C:\Users\bdair\Desktop\New folder (3)\hkhk\3_files\image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379" y="990282"/>
            <a:ext cx="4214981" cy="3157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003"/>
            <a:ext cx="10515600" cy="6495802"/>
          </a:xfrm>
        </p:spPr>
        <p:txBody>
          <a:bodyPr>
            <a:normAutofit fontScale="92500" lnSpcReduction="10000"/>
          </a:bodyPr>
          <a:lstStyle/>
          <a:p>
            <a:pPr algn="l" rtl="0"/>
            <a:r>
              <a:rPr lang="en-US" dirty="0"/>
              <a:t>What is the name of equipment ?</a:t>
            </a:r>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r>
              <a:rPr lang="en-US" dirty="0"/>
              <a:t>Select one:</a:t>
            </a:r>
          </a:p>
          <a:p>
            <a:pPr marL="0" indent="0" algn="l" rtl="0">
              <a:buNone/>
            </a:pPr>
            <a:endParaRPr lang="en-US" dirty="0"/>
          </a:p>
          <a:p>
            <a:pPr algn="l" rtl="0"/>
            <a:r>
              <a:rPr lang="en-US" dirty="0"/>
              <a:t>a. </a:t>
            </a:r>
            <a:r>
              <a:rPr lang="en-US" dirty="0" err="1"/>
              <a:t>Endotracheal</a:t>
            </a:r>
            <a:r>
              <a:rPr lang="en-US" dirty="0"/>
              <a:t> tube </a:t>
            </a:r>
          </a:p>
          <a:p>
            <a:pPr algn="l" rtl="0"/>
            <a:r>
              <a:rPr lang="en-US" dirty="0"/>
              <a:t>b. </a:t>
            </a:r>
            <a:r>
              <a:rPr lang="bg-BG" dirty="0"/>
              <a:t>Laryngeal </a:t>
            </a:r>
            <a:r>
              <a:rPr lang="en-US" dirty="0"/>
              <a:t>tube</a:t>
            </a:r>
          </a:p>
          <a:p>
            <a:pPr algn="l" rtl="0"/>
            <a:r>
              <a:rPr lang="en-US" dirty="0"/>
              <a:t>c. Nasopharyngeal</a:t>
            </a:r>
          </a:p>
          <a:p>
            <a:pPr algn="l" rtl="0"/>
            <a:r>
              <a:rPr lang="en-US" dirty="0"/>
              <a:t>d. </a:t>
            </a:r>
            <a:r>
              <a:rPr lang="en-US" dirty="0" err="1"/>
              <a:t>Oropharyngeal</a:t>
            </a:r>
            <a:endParaRPr lang="en-US" dirty="0"/>
          </a:p>
          <a:p>
            <a:pPr algn="l" rtl="0"/>
            <a:r>
              <a:rPr lang="en-US" dirty="0">
                <a:solidFill>
                  <a:srgbClr val="FF0000"/>
                </a:solidFill>
              </a:rPr>
              <a:t>e. </a:t>
            </a:r>
            <a:r>
              <a:rPr lang="bg-BG" dirty="0">
                <a:solidFill>
                  <a:srgbClr val="FF0000"/>
                </a:solidFill>
              </a:rPr>
              <a:t>Combitube</a:t>
            </a:r>
            <a:r>
              <a:rPr lang="en-US" dirty="0">
                <a:solidFill>
                  <a:srgbClr val="FF0000"/>
                </a:solidFill>
              </a:rPr>
              <a:t> </a:t>
            </a:r>
          </a:p>
        </p:txBody>
      </p:sp>
      <p:pic>
        <p:nvPicPr>
          <p:cNvPr id="6146" name="Picture 2" descr="C:\Users\bdair\Desktop\New folder (3)\hkhk\3_files\image18.jpeg"/>
          <p:cNvPicPr>
            <a:picLocks noChangeAspect="1" noChangeArrowheads="1"/>
          </p:cNvPicPr>
          <p:nvPr/>
        </p:nvPicPr>
        <p:blipFill>
          <a:blip r:embed="rId2">
            <a:extLst>
              <a:ext uri="{28A0092B-C50C-407E-A947-70E740481C1C}">
                <a14:useLocalDpi xmlns:a14="http://schemas.microsoft.com/office/drawing/2010/main" val="0"/>
              </a:ext>
            </a:extLst>
          </a:blip>
          <a:srcRect r="42979" b="-3772"/>
          <a:stretch>
            <a:fillRect/>
          </a:stretch>
        </p:blipFill>
        <p:spPr bwMode="auto">
          <a:xfrm>
            <a:off x="4767316" y="494253"/>
            <a:ext cx="3721364" cy="2934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0628"/>
            <a:ext cx="10515600" cy="6543303"/>
          </a:xfrm>
        </p:spPr>
        <p:txBody>
          <a:bodyPr>
            <a:normAutofit/>
          </a:bodyPr>
          <a:lstStyle/>
          <a:p>
            <a:pPr algn="l" rtl="0"/>
            <a:r>
              <a:rPr lang="en-US" dirty="0"/>
              <a:t>A patient with cerebral edema would most likely be order what type of solution? </a:t>
            </a:r>
          </a:p>
          <a:p>
            <a:pPr algn="l" rtl="0"/>
            <a:endParaRPr lang="en-US" dirty="0"/>
          </a:p>
          <a:p>
            <a:pPr algn="l" rtl="0"/>
            <a:endParaRPr lang="en-US" dirty="0"/>
          </a:p>
          <a:p>
            <a:pPr algn="l" rtl="0"/>
            <a:endParaRPr lang="en-US" dirty="0"/>
          </a:p>
          <a:p>
            <a:pPr algn="l" rtl="0"/>
            <a:endParaRPr lang="en-US" dirty="0"/>
          </a:p>
          <a:p>
            <a:pPr algn="l" rtl="0"/>
            <a:r>
              <a:rPr lang="en-US" dirty="0"/>
              <a:t>Select one:</a:t>
            </a:r>
          </a:p>
          <a:p>
            <a:pPr marL="0" indent="0" algn="l" rtl="0">
              <a:buNone/>
            </a:pPr>
            <a:endParaRPr lang="en-US" dirty="0"/>
          </a:p>
          <a:p>
            <a:pPr algn="l" rtl="0"/>
            <a:r>
              <a:rPr lang="en-US" dirty="0">
                <a:solidFill>
                  <a:srgbClr val="FF0000"/>
                </a:solidFill>
              </a:rPr>
              <a:t>a. 3% Saline </a:t>
            </a:r>
          </a:p>
          <a:p>
            <a:pPr algn="l" rtl="0"/>
            <a:r>
              <a:rPr lang="en-US" dirty="0"/>
              <a:t>b. 0.9% Normal Saline </a:t>
            </a:r>
          </a:p>
          <a:p>
            <a:pPr algn="l" rtl="0"/>
            <a:r>
              <a:rPr lang="en-US" dirty="0"/>
              <a:t>c. Lactated Ringer’s </a:t>
            </a:r>
          </a:p>
          <a:p>
            <a:pPr algn="l" rtl="0"/>
            <a:r>
              <a:rPr lang="en-US" dirty="0"/>
              <a:t>d. 0.225% Normal Saline </a:t>
            </a:r>
          </a:p>
          <a:p>
            <a:pPr algn="l" rtl="0"/>
            <a:r>
              <a:rPr lang="en-US" dirty="0"/>
              <a:t>e. D5W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087" y="886017"/>
            <a:ext cx="3521284" cy="2640963"/>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756"/>
            <a:ext cx="10515600" cy="6448301"/>
          </a:xfrm>
        </p:spPr>
        <p:txBody>
          <a:bodyPr>
            <a:normAutofit fontScale="92500" lnSpcReduction="10000"/>
          </a:bodyPr>
          <a:lstStyle/>
          <a:p>
            <a:pPr algn="l" rtl="0"/>
            <a:r>
              <a:rPr lang="en-US" dirty="0"/>
              <a:t>What is the diagnosis ? </a:t>
            </a:r>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marL="0" indent="0" algn="l" rtl="0">
              <a:buNone/>
            </a:pPr>
            <a:endParaRPr lang="en-US" dirty="0"/>
          </a:p>
          <a:p>
            <a:pPr algn="l" rtl="0"/>
            <a:r>
              <a:rPr lang="en-US" dirty="0"/>
              <a:t>Select one:</a:t>
            </a:r>
          </a:p>
          <a:p>
            <a:pPr algn="l" rtl="0"/>
            <a:endParaRPr lang="en-US" dirty="0"/>
          </a:p>
          <a:p>
            <a:pPr algn="l" rtl="0"/>
            <a:r>
              <a:rPr lang="en-US" dirty="0"/>
              <a:t>a. ventricular fibrillation  </a:t>
            </a:r>
          </a:p>
          <a:p>
            <a:pPr algn="l" rtl="0"/>
            <a:r>
              <a:rPr lang="en-US" dirty="0"/>
              <a:t>b. premature ventricular contraction </a:t>
            </a:r>
          </a:p>
          <a:p>
            <a:pPr algn="l" rtl="0"/>
            <a:r>
              <a:rPr lang="en-US" dirty="0"/>
              <a:t>c. </a:t>
            </a:r>
            <a:r>
              <a:rPr lang="en-US" dirty="0" err="1"/>
              <a:t>supraventricular</a:t>
            </a:r>
            <a:r>
              <a:rPr lang="en-US" dirty="0"/>
              <a:t> tachycardia </a:t>
            </a:r>
          </a:p>
          <a:p>
            <a:pPr algn="l" rtl="0"/>
            <a:r>
              <a:rPr lang="en-US" dirty="0">
                <a:solidFill>
                  <a:srgbClr val="FF0000"/>
                </a:solidFill>
              </a:rPr>
              <a:t>d. ventricular tachycardia </a:t>
            </a:r>
          </a:p>
          <a:p>
            <a:pPr algn="l" rtl="0"/>
            <a:r>
              <a:rPr lang="en-US" dirty="0"/>
              <a:t>e. left bundle branch block </a:t>
            </a:r>
          </a:p>
        </p:txBody>
      </p:sp>
      <p:pic>
        <p:nvPicPr>
          <p:cNvPr id="4" name="Picture 3" descr="F5.large.jpg"/>
          <p:cNvPicPr>
            <a:picLocks noChangeAspect="1"/>
          </p:cNvPicPr>
          <p:nvPr/>
        </p:nvPicPr>
        <p:blipFill>
          <a:blip r:embed="rId2"/>
          <a:stretch>
            <a:fillRect/>
          </a:stretch>
        </p:blipFill>
        <p:spPr>
          <a:xfrm>
            <a:off x="3154680" y="623316"/>
            <a:ext cx="5846431" cy="3110484"/>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756"/>
            <a:ext cx="10515600" cy="6412675"/>
          </a:xfrm>
        </p:spPr>
        <p:txBody>
          <a:bodyPr>
            <a:normAutofit/>
          </a:bodyPr>
          <a:lstStyle/>
          <a:p>
            <a:pPr algn="l" rtl="0"/>
            <a:r>
              <a:rPr lang="en-US" dirty="0"/>
              <a:t>What is the class of </a:t>
            </a:r>
            <a:r>
              <a:rPr lang="en-US" dirty="0" err="1"/>
              <a:t>mallampati</a:t>
            </a:r>
            <a:r>
              <a:rPr lang="en-US" dirty="0"/>
              <a:t> test? </a:t>
            </a:r>
          </a:p>
          <a:p>
            <a:pPr algn="l" rtl="0"/>
            <a:endParaRPr lang="en-US" dirty="0"/>
          </a:p>
          <a:p>
            <a:pPr algn="l" rtl="0"/>
            <a:endParaRPr lang="en-US" dirty="0"/>
          </a:p>
          <a:p>
            <a:pPr algn="l" rtl="0"/>
            <a:endParaRPr lang="en-US" dirty="0"/>
          </a:p>
          <a:p>
            <a:pPr algn="l" rtl="0"/>
            <a:endParaRPr lang="en-US" dirty="0"/>
          </a:p>
          <a:p>
            <a:pPr algn="l" rtl="0"/>
            <a:r>
              <a:rPr lang="en-US" dirty="0"/>
              <a:t>Select one:</a:t>
            </a:r>
          </a:p>
          <a:p>
            <a:pPr marL="0" indent="0" algn="l" rtl="0">
              <a:buNone/>
            </a:pPr>
            <a:endParaRPr lang="en-US" dirty="0"/>
          </a:p>
          <a:p>
            <a:pPr algn="l" rtl="0"/>
            <a:r>
              <a:rPr lang="en-US" dirty="0"/>
              <a:t>a. Class I </a:t>
            </a:r>
          </a:p>
          <a:p>
            <a:pPr algn="l" rtl="0"/>
            <a:r>
              <a:rPr lang="en-US" dirty="0"/>
              <a:t>b. Class II </a:t>
            </a:r>
          </a:p>
          <a:p>
            <a:pPr algn="l" rtl="0"/>
            <a:r>
              <a:rPr lang="en-US" dirty="0">
                <a:solidFill>
                  <a:srgbClr val="FF0000"/>
                </a:solidFill>
              </a:rPr>
              <a:t>c. Class III </a:t>
            </a:r>
          </a:p>
          <a:p>
            <a:pPr algn="l" rtl="0"/>
            <a:r>
              <a:rPr lang="en-US" dirty="0"/>
              <a:t>d. Class IV </a:t>
            </a:r>
          </a:p>
          <a:p>
            <a:pPr algn="l" rtl="0"/>
            <a:r>
              <a:rPr lang="en-US" dirty="0"/>
              <a:t>e. Class III or IV </a:t>
            </a:r>
          </a:p>
        </p:txBody>
      </p:sp>
      <p:pic>
        <p:nvPicPr>
          <p:cNvPr id="8194" name="Picture 2" descr="C:\Users\bdair\Desktop\New folder (3)\hkhk\5_files\image1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230" y="760020"/>
            <a:ext cx="2560946" cy="3414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3132"/>
            <a:ext cx="10515600" cy="6175169"/>
          </a:xfrm>
        </p:spPr>
        <p:txBody>
          <a:bodyPr>
            <a:normAutofit/>
          </a:bodyPr>
          <a:lstStyle/>
          <a:p>
            <a:pPr algn="l" rtl="0"/>
            <a:r>
              <a:rPr lang="en-US" dirty="0"/>
              <a:t>What is the flow rate of this cannula? </a:t>
            </a:r>
          </a:p>
          <a:p>
            <a:pPr algn="l" rtl="0"/>
            <a:endParaRPr lang="en-US" dirty="0"/>
          </a:p>
          <a:p>
            <a:pPr algn="l" rtl="0"/>
            <a:endParaRPr lang="en-US" dirty="0"/>
          </a:p>
          <a:p>
            <a:pPr algn="l" rtl="0"/>
            <a:endParaRPr lang="en-US" dirty="0"/>
          </a:p>
          <a:p>
            <a:pPr algn="l" rtl="0"/>
            <a:endParaRPr lang="en-US" dirty="0"/>
          </a:p>
          <a:p>
            <a:pPr algn="l" rtl="0"/>
            <a:endParaRPr lang="en-US" dirty="0"/>
          </a:p>
          <a:p>
            <a:pPr algn="l" rtl="0"/>
            <a:r>
              <a:rPr lang="en-US" dirty="0"/>
              <a:t>Select one:</a:t>
            </a:r>
          </a:p>
          <a:p>
            <a:pPr marL="0" indent="0" algn="l" rtl="0">
              <a:buNone/>
            </a:pPr>
            <a:endParaRPr lang="en-US" dirty="0"/>
          </a:p>
          <a:p>
            <a:pPr algn="l" rtl="0"/>
            <a:r>
              <a:rPr lang="en-US" dirty="0"/>
              <a:t>a. 20-25 ml per min </a:t>
            </a:r>
          </a:p>
          <a:p>
            <a:pPr algn="l" rtl="0"/>
            <a:r>
              <a:rPr lang="en-US" dirty="0"/>
              <a:t>b. 80-100 ml per min </a:t>
            </a:r>
          </a:p>
          <a:p>
            <a:pPr algn="l" rtl="0"/>
            <a:r>
              <a:rPr lang="en-US" dirty="0">
                <a:solidFill>
                  <a:srgbClr val="FF0000"/>
                </a:solidFill>
              </a:rPr>
              <a:t>c. 50-60 ml per min </a:t>
            </a:r>
          </a:p>
          <a:p>
            <a:pPr algn="l" rtl="0"/>
            <a:r>
              <a:rPr lang="en-US" dirty="0"/>
              <a:t>d. 30-35 ml per min </a:t>
            </a:r>
          </a:p>
          <a:p>
            <a:pPr algn="l" rtl="0"/>
            <a:r>
              <a:rPr lang="en-US" dirty="0"/>
              <a:t>e. 120-150 ml per min </a:t>
            </a:r>
          </a:p>
        </p:txBody>
      </p:sp>
      <p:pic>
        <p:nvPicPr>
          <p:cNvPr id="10249" name="Picture 9" descr="C:\Users\bdair\Desktop\New folder (3)\hkhk\6_files\image1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546" y="766135"/>
            <a:ext cx="3529973" cy="3529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5630"/>
            <a:ext cx="10515600" cy="6388925"/>
          </a:xfrm>
        </p:spPr>
        <p:txBody>
          <a:bodyPr>
            <a:normAutofit/>
          </a:bodyPr>
          <a:lstStyle/>
          <a:p>
            <a:pPr algn="l" rtl="0"/>
            <a:r>
              <a:rPr lang="en-US" dirty="0"/>
              <a:t>What is the name of this device?</a:t>
            </a:r>
          </a:p>
          <a:p>
            <a:pPr algn="l" rtl="0"/>
            <a:endParaRPr lang="en-US" dirty="0"/>
          </a:p>
          <a:p>
            <a:pPr algn="l" rtl="0"/>
            <a:endParaRPr lang="en-US" dirty="0"/>
          </a:p>
          <a:p>
            <a:pPr algn="l" rtl="0"/>
            <a:endParaRPr lang="en-US" dirty="0"/>
          </a:p>
          <a:p>
            <a:pPr algn="l" rtl="0"/>
            <a:endParaRPr lang="en-US" dirty="0"/>
          </a:p>
          <a:p>
            <a:pPr algn="l" rtl="0"/>
            <a:endParaRPr lang="en-US" dirty="0"/>
          </a:p>
          <a:p>
            <a:pPr algn="l" rtl="0"/>
            <a:r>
              <a:rPr lang="en-US" dirty="0"/>
              <a:t>Select one:</a:t>
            </a:r>
          </a:p>
          <a:p>
            <a:pPr marL="0" indent="0" algn="l" rtl="0">
              <a:buNone/>
            </a:pPr>
            <a:endParaRPr lang="en-US" dirty="0"/>
          </a:p>
          <a:p>
            <a:pPr algn="l" rtl="0"/>
            <a:r>
              <a:rPr lang="en-US" dirty="0"/>
              <a:t>a. </a:t>
            </a:r>
            <a:r>
              <a:rPr lang="en-US" dirty="0" err="1"/>
              <a:t>Mapleson</a:t>
            </a:r>
            <a:r>
              <a:rPr lang="en-US" dirty="0"/>
              <a:t> A </a:t>
            </a:r>
          </a:p>
          <a:p>
            <a:pPr algn="l" rtl="0"/>
            <a:r>
              <a:rPr lang="en-US" dirty="0"/>
              <a:t>b. </a:t>
            </a:r>
            <a:r>
              <a:rPr lang="en-US" dirty="0" err="1"/>
              <a:t>Mapleson</a:t>
            </a:r>
            <a:r>
              <a:rPr lang="en-US" dirty="0"/>
              <a:t> C </a:t>
            </a:r>
          </a:p>
          <a:p>
            <a:pPr algn="l" rtl="0"/>
            <a:r>
              <a:rPr lang="en-US" dirty="0"/>
              <a:t>c. </a:t>
            </a:r>
            <a:r>
              <a:rPr lang="en-US" dirty="0" err="1"/>
              <a:t>Mapleson</a:t>
            </a:r>
            <a:r>
              <a:rPr lang="en-US" dirty="0"/>
              <a:t> D </a:t>
            </a:r>
          </a:p>
          <a:p>
            <a:pPr algn="l" rtl="0"/>
            <a:r>
              <a:rPr lang="en-US" dirty="0"/>
              <a:t>d. </a:t>
            </a:r>
            <a:r>
              <a:rPr lang="en-US" dirty="0" err="1"/>
              <a:t>Mapleson</a:t>
            </a:r>
            <a:r>
              <a:rPr lang="en-US" dirty="0"/>
              <a:t> E </a:t>
            </a:r>
          </a:p>
          <a:p>
            <a:pPr algn="l" rtl="0"/>
            <a:r>
              <a:rPr lang="en-US" dirty="0">
                <a:solidFill>
                  <a:srgbClr val="FF0000"/>
                </a:solidFill>
              </a:rPr>
              <a:t>e. </a:t>
            </a:r>
            <a:r>
              <a:rPr lang="en-US" dirty="0" err="1">
                <a:solidFill>
                  <a:srgbClr val="FF0000"/>
                </a:solidFill>
              </a:rPr>
              <a:t>Mapleson</a:t>
            </a:r>
            <a:r>
              <a:rPr lang="en-US" dirty="0">
                <a:solidFill>
                  <a:srgbClr val="FF0000"/>
                </a:solidFill>
              </a:rPr>
              <a:t> F </a:t>
            </a:r>
          </a:p>
        </p:txBody>
      </p:sp>
      <p:pic>
        <p:nvPicPr>
          <p:cNvPr id="11266" name="Picture 2" descr="C:\Users\bdair\Desktop\New folder (3)\hkhk\7_files\img 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702" y="844674"/>
            <a:ext cx="2857500" cy="1962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361348" y="668401"/>
            <a:ext cx="11510682" cy="3862596"/>
          </a:xfrm>
          <a:prstGeom prst="rect">
            <a:avLst/>
          </a:prstGeom>
          <a:noFill/>
        </p:spPr>
        <p:txBody>
          <a:bodyPr wrap="square" rtlCol="0">
            <a:spAutoFit/>
          </a:bodyPr>
          <a:lstStyle/>
          <a:p>
            <a:pPr marL="457200" indent="-457200">
              <a:buFont typeface="Wingdings" panose="05000000000000000000" pitchFamily="2" charset="2"/>
              <a:buChar char="v"/>
            </a:pPr>
            <a:r>
              <a:rPr lang="en-US" sz="3500" dirty="0">
                <a:latin typeface="Lucida Fax" panose="02060602050505020204" pitchFamily="18" charset="0"/>
              </a:rPr>
              <a:t>Dear colleague, this file is for practice, please study your lectures then practice &amp; don’t rely on this file to pass the course, as exam changes are regularly done.</a:t>
            </a:r>
          </a:p>
          <a:p>
            <a:r>
              <a:rPr lang="en-US" sz="3500" dirty="0">
                <a:latin typeface="Lucida Fax" panose="02060602050505020204" pitchFamily="18" charset="0"/>
              </a:rPr>
              <a:t> </a:t>
            </a:r>
          </a:p>
          <a:p>
            <a:pPr marL="457200" indent="-457200">
              <a:buFont typeface="Wingdings" panose="05000000000000000000" pitchFamily="2" charset="2"/>
              <a:buChar char="v"/>
            </a:pPr>
            <a:r>
              <a:rPr lang="en-US" sz="3500" dirty="0">
                <a:latin typeface="Lucida Fax" panose="02060602050505020204" pitchFamily="18" charset="0"/>
              </a:rPr>
              <a:t>This file contains past years questions , and it will be regularly updated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40" y="71120"/>
            <a:ext cx="6876415" cy="6572250"/>
          </a:xfrm>
        </p:spPr>
        <p:txBody>
          <a:bodyPr>
            <a:normAutofit fontScale="92500" lnSpcReduction="20000"/>
          </a:bodyPr>
          <a:lstStyle/>
          <a:p>
            <a:r>
              <a:rPr lang="en-US" b="1" u="sng">
                <a:solidFill>
                  <a:srgbClr val="FF0000"/>
                </a:solidFill>
              </a:rPr>
              <a:t>Oral Dr. Emair</a:t>
            </a:r>
          </a:p>
          <a:p>
            <a:r>
              <a:rPr lang="en-US" b="1"/>
              <a:t>1.side effects of succinylcholine</a:t>
            </a:r>
          </a:p>
          <a:p>
            <a:r>
              <a:rPr lang="en-US" b="1"/>
              <a:t>2.s&amp;s of complete airway obstruction</a:t>
            </a:r>
          </a:p>
          <a:p>
            <a:r>
              <a:rPr lang="en-US" b="1"/>
              <a:t>3.side effects of succinylcholine</a:t>
            </a:r>
          </a:p>
          <a:p>
            <a:r>
              <a:rPr lang="en-US" b="1"/>
              <a:t>- indications of fresh frozen plasma</a:t>
            </a:r>
          </a:p>
          <a:p>
            <a:r>
              <a:rPr lang="en-US" b="1"/>
              <a:t>- contraindications of spinal anaesthesia</a:t>
            </a:r>
          </a:p>
          <a:p>
            <a:r>
              <a:rPr lang="en-US" b="1"/>
              <a:t>- Sings and symptoms of partial airway obstruction</a:t>
            </a:r>
          </a:p>
          <a:p>
            <a:r>
              <a:rPr lang="en-US" b="1"/>
              <a:t>- Indications of platelet transfusion</a:t>
            </a:r>
          </a:p>
          <a:p>
            <a:r>
              <a:rPr lang="en-US" b="1"/>
              <a:t>-side effects of s.choline</a:t>
            </a:r>
          </a:p>
          <a:p>
            <a:r>
              <a:rPr lang="en-US" b="1"/>
              <a:t>-brain stem reflexes ( Afferents &amp; Efferents )</a:t>
            </a:r>
          </a:p>
          <a:p>
            <a:r>
              <a:rPr lang="en-US" b="1"/>
              <a:t>-factors that increase risk of morbidity&amp; mortality in anesthesia</a:t>
            </a:r>
          </a:p>
          <a:p>
            <a:r>
              <a:rPr lang="en-US" b="1"/>
              <a:t>-Symptoms of complete and partial airway obstruction.</a:t>
            </a:r>
          </a:p>
          <a:p>
            <a:r>
              <a:rPr lang="en-US" b="1"/>
              <a:t>-Contraindications of spinal anesthesia.</a:t>
            </a:r>
          </a:p>
          <a:p>
            <a:r>
              <a:rPr lang="en-US" b="1"/>
              <a:t>-Risks that increase mortality and morbidity in anesthesia</a:t>
            </a:r>
          </a:p>
          <a:p>
            <a:r>
              <a:rPr lang="en-US" b="1"/>
              <a:t>-causes of non hemorrhagic hypovolemic shock</a:t>
            </a:r>
          </a:p>
          <a:p>
            <a:r>
              <a:rPr lang="en-US" b="1"/>
              <a:t>Factor affect the vaporizer gas ?</a:t>
            </a:r>
          </a:p>
          <a:p>
            <a:endParaRPr lang="en-US" b="1"/>
          </a:p>
        </p:txBody>
      </p:sp>
      <p:sp>
        <p:nvSpPr>
          <p:cNvPr id="4" name="Text Box 3"/>
          <p:cNvSpPr txBox="1"/>
          <p:nvPr/>
        </p:nvSpPr>
        <p:spPr>
          <a:xfrm>
            <a:off x="6896100" y="71120"/>
            <a:ext cx="5159375" cy="5354320"/>
          </a:xfrm>
          <a:prstGeom prst="rect">
            <a:avLst/>
          </a:prstGeom>
          <a:noFill/>
        </p:spPr>
        <p:txBody>
          <a:bodyPr wrap="square" rtlCol="0">
            <a:spAutoFit/>
          </a:bodyPr>
          <a:lstStyle/>
          <a:p>
            <a:r>
              <a:rPr lang="en-US" b="1">
                <a:sym typeface="+mn-ea"/>
              </a:rPr>
              <a:t>C-type fibers functions ?</a:t>
            </a:r>
            <a:endParaRPr lang="en-US" b="1"/>
          </a:p>
          <a:p>
            <a:r>
              <a:rPr lang="en-US" b="1">
                <a:sym typeface="+mn-ea"/>
              </a:rPr>
              <a:t>Hemorrhage hypovolemic shock causes ?</a:t>
            </a:r>
            <a:endParaRPr lang="en-US" b="1"/>
          </a:p>
          <a:p>
            <a:r>
              <a:rPr lang="en-US" b="1">
                <a:sym typeface="+mn-ea"/>
              </a:rPr>
              <a:t>Anaesthesia machine parts ?</a:t>
            </a:r>
            <a:endParaRPr lang="en-US" b="1"/>
          </a:p>
          <a:p>
            <a:r>
              <a:rPr lang="en-US" b="1">
                <a:sym typeface="+mn-ea"/>
              </a:rPr>
              <a:t>Type of hypoxia</a:t>
            </a:r>
            <a:endParaRPr lang="en-US" b="1"/>
          </a:p>
          <a:p>
            <a:r>
              <a:rPr lang="en-US" b="1">
                <a:sym typeface="+mn-ea"/>
              </a:rPr>
              <a:t>Icu managment (fast hug)</a:t>
            </a:r>
            <a:endParaRPr lang="en-US" b="1"/>
          </a:p>
          <a:p>
            <a:r>
              <a:rPr lang="en-US" b="1">
                <a:sym typeface="+mn-ea"/>
              </a:rPr>
              <a:t>Pulmonary complication of anesthesia</a:t>
            </a:r>
            <a:endParaRPr lang="en-US" b="1"/>
          </a:p>
          <a:p>
            <a:r>
              <a:rPr lang="en-US" b="1">
                <a:sym typeface="+mn-ea"/>
              </a:rPr>
              <a:t>Indication of lactated ringers?</a:t>
            </a:r>
            <a:endParaRPr lang="en-US" b="1"/>
          </a:p>
          <a:p>
            <a:r>
              <a:rPr lang="en-US" b="1">
                <a:sym typeface="+mn-ea"/>
              </a:rPr>
              <a:t>Contraindication of lactated ringers?</a:t>
            </a:r>
            <a:endParaRPr lang="en-US" b="1"/>
          </a:p>
          <a:p>
            <a:r>
              <a:rPr lang="en-US" b="1">
                <a:sym typeface="+mn-ea"/>
              </a:rPr>
              <a:t>Indication of cryoprecipitate?</a:t>
            </a:r>
            <a:endParaRPr lang="en-US" b="1"/>
          </a:p>
          <a:p>
            <a:r>
              <a:rPr lang="en-US" b="1">
                <a:sym typeface="+mn-ea"/>
              </a:rPr>
              <a:t>Side effect of pancuronium?</a:t>
            </a:r>
            <a:endParaRPr lang="en-US" b="1"/>
          </a:p>
          <a:p>
            <a:r>
              <a:rPr lang="en-US" b="1">
                <a:sym typeface="+mn-ea"/>
              </a:rPr>
              <a:t>Contraindication of spinal anesthesia?</a:t>
            </a:r>
            <a:endParaRPr lang="en-US" b="1"/>
          </a:p>
          <a:p>
            <a:r>
              <a:rPr lang="en-US" b="1">
                <a:sym typeface="+mn-ea"/>
              </a:rPr>
              <a:t>indication of cryoprecipitate ?</a:t>
            </a:r>
            <a:endParaRPr lang="en-US" b="1"/>
          </a:p>
          <a:p>
            <a:r>
              <a:rPr lang="en-US" b="1">
                <a:sym typeface="+mn-ea"/>
              </a:rPr>
              <a:t>complication of blood transfusion ?</a:t>
            </a:r>
            <a:endParaRPr lang="en-US" b="1"/>
          </a:p>
          <a:p>
            <a:r>
              <a:rPr lang="en-US" b="1">
                <a:sym typeface="+mn-ea"/>
              </a:rPr>
              <a:t>breathing circuits ?</a:t>
            </a:r>
            <a:endParaRPr lang="en-US" b="1"/>
          </a:p>
          <a:p>
            <a:r>
              <a:rPr lang="en-US" b="1">
                <a:sym typeface="+mn-ea"/>
              </a:rPr>
              <a:t>factor affecting vaporiser output ?</a:t>
            </a:r>
            <a:endParaRPr lang="en-US" b="1"/>
          </a:p>
          <a:p>
            <a:r>
              <a:rPr lang="en-US" b="1">
                <a:sym typeface="+mn-ea"/>
              </a:rPr>
              <a:t>Factor affect the vaporizer output?</a:t>
            </a:r>
            <a:endParaRPr lang="en-US" b="1"/>
          </a:p>
          <a:p>
            <a:r>
              <a:rPr lang="en-US" b="1">
                <a:sym typeface="+mn-ea"/>
              </a:rPr>
              <a:t>A delta type fibers functions ?</a:t>
            </a:r>
            <a:endParaRPr lang="en-US" b="1"/>
          </a:p>
          <a:p>
            <a:r>
              <a:rPr lang="en-US" b="1">
                <a:sym typeface="+mn-ea"/>
              </a:rPr>
              <a:t>Pulmonary complications of spinal a.?</a:t>
            </a:r>
            <a:endParaRPr lang="en-US" b="1"/>
          </a:p>
          <a:p>
            <a:endParaRPr lang="en-US" b="1"/>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8130"/>
            <a:ext cx="10515600" cy="6353299"/>
          </a:xfrm>
        </p:spPr>
        <p:txBody>
          <a:bodyPr>
            <a:normAutofit/>
          </a:bodyPr>
          <a:lstStyle/>
          <a:p>
            <a:pPr algn="l" rtl="0"/>
            <a:r>
              <a:rPr lang="en-US" dirty="0"/>
              <a:t>What is the diagnosis?</a:t>
            </a:r>
          </a:p>
          <a:p>
            <a:pPr algn="l" rtl="0"/>
            <a:endParaRPr lang="en-US" dirty="0"/>
          </a:p>
          <a:p>
            <a:pPr algn="l" rtl="0"/>
            <a:endParaRPr lang="en-US" dirty="0"/>
          </a:p>
          <a:p>
            <a:pPr algn="l" rtl="0"/>
            <a:endParaRPr lang="en-US" dirty="0"/>
          </a:p>
          <a:p>
            <a:pPr algn="l" rtl="0"/>
            <a:endParaRPr lang="en-US" dirty="0"/>
          </a:p>
          <a:p>
            <a:pPr algn="l" rtl="0"/>
            <a:r>
              <a:rPr lang="en-US" dirty="0"/>
              <a:t>Select one:</a:t>
            </a:r>
          </a:p>
          <a:p>
            <a:pPr marL="0" indent="0" algn="l" rtl="0">
              <a:buNone/>
            </a:pPr>
            <a:endParaRPr lang="en-US" dirty="0"/>
          </a:p>
          <a:p>
            <a:pPr algn="l" rtl="0"/>
            <a:r>
              <a:rPr lang="en-US" dirty="0">
                <a:solidFill>
                  <a:srgbClr val="FF0000"/>
                </a:solidFill>
              </a:rPr>
              <a:t>a. atrial fibrillation </a:t>
            </a:r>
          </a:p>
          <a:p>
            <a:pPr algn="l" rtl="0"/>
            <a:r>
              <a:rPr lang="en-US" dirty="0"/>
              <a:t>b. lateral myocardial infarction </a:t>
            </a:r>
          </a:p>
          <a:p>
            <a:pPr algn="l" rtl="0"/>
            <a:r>
              <a:rPr lang="en-US" dirty="0"/>
              <a:t>c. anterior myocardial infarction </a:t>
            </a:r>
          </a:p>
          <a:p>
            <a:pPr algn="l" rtl="0"/>
            <a:r>
              <a:rPr lang="en-US" dirty="0"/>
              <a:t>d. anterolateral myocardial infarction </a:t>
            </a:r>
          </a:p>
          <a:p>
            <a:pPr algn="l" rtl="0"/>
            <a:r>
              <a:rPr lang="en-US" dirty="0"/>
              <a:t>e. 1st Degree AV Block </a:t>
            </a:r>
          </a:p>
        </p:txBody>
      </p:sp>
      <p:pic>
        <p:nvPicPr>
          <p:cNvPr id="4" name="Picture 3"/>
          <p:cNvPicPr>
            <a:picLocks noChangeAspect="1"/>
          </p:cNvPicPr>
          <p:nvPr/>
        </p:nvPicPr>
        <p:blipFill>
          <a:blip r:embed="rId2"/>
          <a:stretch>
            <a:fillRect/>
          </a:stretch>
        </p:blipFill>
        <p:spPr>
          <a:xfrm>
            <a:off x="4253146" y="415822"/>
            <a:ext cx="5927173" cy="3571122"/>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838200" y="178130"/>
            <a:ext cx="10515600" cy="6353299"/>
          </a:xfrm>
        </p:spPr>
        <p:txBody>
          <a:bodyPr>
            <a:normAutofit/>
          </a:bodyPr>
          <a:lstStyle/>
          <a:p>
            <a:pPr algn="l" rtl="0"/>
            <a:r>
              <a:rPr lang="en-US" dirty="0"/>
              <a:t>What is the standard rate and ratio of the maneuver in this picture  ?</a:t>
            </a:r>
          </a:p>
          <a:p>
            <a:pPr algn="l" rtl="0"/>
            <a:endParaRPr lang="en-US" dirty="0"/>
          </a:p>
          <a:p>
            <a:pPr algn="l" rtl="0"/>
            <a:endParaRPr lang="en-US" dirty="0"/>
          </a:p>
          <a:p>
            <a:pPr algn="l" rtl="0"/>
            <a:endParaRPr lang="en-US" dirty="0"/>
          </a:p>
          <a:p>
            <a:pPr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algn="l" rtl="0"/>
            <a:r>
              <a:rPr lang="en-US" dirty="0"/>
              <a:t>a.  60 chest compressions and 1 rescue breaths</a:t>
            </a:r>
          </a:p>
          <a:p>
            <a:pPr algn="l" rtl="0"/>
            <a:r>
              <a:rPr lang="en-US" dirty="0"/>
              <a:t>b.  10 chest compressions and 30 rescue breaths</a:t>
            </a:r>
          </a:p>
          <a:p>
            <a:pPr algn="l" rtl="0"/>
            <a:r>
              <a:rPr lang="en-US" dirty="0">
                <a:solidFill>
                  <a:srgbClr val="FF0000"/>
                </a:solidFill>
              </a:rPr>
              <a:t>c.  30 chest compressions and 2 rescue breaths</a:t>
            </a:r>
          </a:p>
          <a:p>
            <a:pPr algn="l" rtl="0"/>
            <a:r>
              <a:rPr lang="en-US" dirty="0"/>
              <a:t>d.  15 chest compressions and 4 rescue breaths</a:t>
            </a:r>
          </a:p>
          <a:p>
            <a:pPr algn="l" rtl="0"/>
            <a:r>
              <a:rPr lang="en-US" dirty="0"/>
              <a:t>e.  20 chest compressions and 3 rescue breaths</a:t>
            </a:r>
          </a:p>
        </p:txBody>
      </p:sp>
      <p:pic>
        <p:nvPicPr>
          <p:cNvPr id="5" name="Picture 4" descr="100861475-hands-of-doctors-giving-cardiac-massage-and-resuscitation-to-a-male-patient-in-the-emergency-room.jpg"/>
          <p:cNvPicPr>
            <a:picLocks noChangeAspect="1"/>
          </p:cNvPicPr>
          <p:nvPr/>
        </p:nvPicPr>
        <p:blipFill>
          <a:blip r:embed="rId2"/>
          <a:stretch>
            <a:fillRect/>
          </a:stretch>
        </p:blipFill>
        <p:spPr>
          <a:xfrm>
            <a:off x="2438400" y="539496"/>
            <a:ext cx="3962400" cy="2639568"/>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472440"/>
            <a:ext cx="10363200" cy="5547360"/>
          </a:xfrm>
        </p:spPr>
        <p:txBody>
          <a:bodyPr/>
          <a:lstStyle/>
          <a:p>
            <a:pPr algn="l" rtl="0"/>
            <a:r>
              <a:rPr lang="en-US" dirty="0"/>
              <a:t>All of the following have an antiemetic action except?</a:t>
            </a:r>
          </a:p>
          <a:p>
            <a:pPr algn="l" rtl="0">
              <a:buNone/>
            </a:pPr>
            <a:r>
              <a:rPr lang="en-US" dirty="0"/>
              <a:t> </a:t>
            </a:r>
          </a:p>
          <a:p>
            <a:pPr algn="l" rtl="0"/>
            <a:r>
              <a:rPr lang="en-US" dirty="0"/>
              <a:t>a. </a:t>
            </a:r>
            <a:r>
              <a:rPr lang="en-US" dirty="0" err="1"/>
              <a:t>Promethazine</a:t>
            </a:r>
            <a:r>
              <a:rPr lang="en-US" dirty="0"/>
              <a:t> </a:t>
            </a:r>
          </a:p>
          <a:p>
            <a:pPr algn="l" rtl="0"/>
            <a:r>
              <a:rPr lang="en-US" dirty="0"/>
              <a:t>b. </a:t>
            </a:r>
            <a:r>
              <a:rPr lang="en-US" dirty="0" err="1"/>
              <a:t>Propofol</a:t>
            </a:r>
            <a:r>
              <a:rPr lang="en-US" dirty="0"/>
              <a:t> </a:t>
            </a:r>
          </a:p>
          <a:p>
            <a:pPr algn="l" rtl="0"/>
            <a:r>
              <a:rPr lang="en-US" dirty="0"/>
              <a:t>c. </a:t>
            </a:r>
            <a:r>
              <a:rPr lang="en-US" dirty="0" err="1">
                <a:solidFill>
                  <a:srgbClr val="FF0000"/>
                </a:solidFill>
              </a:rPr>
              <a:t>Etomidate</a:t>
            </a:r>
            <a:r>
              <a:rPr lang="en-US" dirty="0"/>
              <a:t> </a:t>
            </a:r>
          </a:p>
          <a:p>
            <a:pPr algn="l" rtl="0"/>
            <a:r>
              <a:rPr lang="en-US" dirty="0"/>
              <a:t>d. Haloperidol </a:t>
            </a:r>
          </a:p>
          <a:p>
            <a:pPr algn="l" rtl="0"/>
            <a:r>
              <a:rPr lang="en-US" dirty="0"/>
              <a:t>e. </a:t>
            </a:r>
            <a:r>
              <a:rPr lang="en-US" dirty="0" err="1"/>
              <a:t>Sevoflurane</a:t>
            </a:r>
            <a:endParaRPr lang="ar-JO"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472440"/>
            <a:ext cx="10363200" cy="5547360"/>
          </a:xfrm>
        </p:spPr>
        <p:txBody>
          <a:bodyPr/>
          <a:lstStyle/>
          <a:p>
            <a:pPr algn="l" rtl="0"/>
            <a:r>
              <a:rPr lang="en-US" dirty="0"/>
              <a:t>pt 68 years old man with HTN and DM presents to the ER with abrupt onset of diffuse abdominal pain with radiation to his low </a:t>
            </a:r>
            <a:r>
              <a:rPr lang="en-US" dirty="0" err="1"/>
              <a:t>back.The</a:t>
            </a:r>
            <a:r>
              <a:rPr lang="en-US" dirty="0"/>
              <a:t> pt is </a:t>
            </a:r>
            <a:r>
              <a:rPr lang="en-US" dirty="0" err="1"/>
              <a:t>hypotensive,tachycardic,with</a:t>
            </a:r>
            <a:r>
              <a:rPr lang="en-US" dirty="0"/>
              <a:t> cool but dry skin. What type of shock is this? </a:t>
            </a:r>
          </a:p>
          <a:p>
            <a:pPr algn="l" rtl="0"/>
            <a:endParaRPr lang="en-US" dirty="0"/>
          </a:p>
          <a:p>
            <a:pPr algn="l" rtl="0"/>
            <a:r>
              <a:rPr lang="en-US" dirty="0"/>
              <a:t>a. </a:t>
            </a:r>
            <a:r>
              <a:rPr lang="en-US" dirty="0" err="1"/>
              <a:t>Obstrructive</a:t>
            </a:r>
            <a:r>
              <a:rPr lang="en-US" dirty="0"/>
              <a:t> </a:t>
            </a:r>
          </a:p>
          <a:p>
            <a:pPr algn="l" rtl="0"/>
            <a:r>
              <a:rPr lang="en-US" dirty="0">
                <a:solidFill>
                  <a:srgbClr val="FF0000"/>
                </a:solidFill>
              </a:rPr>
              <a:t>b. </a:t>
            </a:r>
            <a:r>
              <a:rPr lang="en-US" dirty="0" err="1">
                <a:solidFill>
                  <a:srgbClr val="FF0000"/>
                </a:solidFill>
              </a:rPr>
              <a:t>Hypovolemic</a:t>
            </a:r>
            <a:endParaRPr lang="en-US" dirty="0">
              <a:solidFill>
                <a:srgbClr val="FF0000"/>
              </a:solidFill>
            </a:endParaRPr>
          </a:p>
          <a:p>
            <a:pPr algn="l" rtl="0"/>
            <a:r>
              <a:rPr lang="en-US" dirty="0"/>
              <a:t>c. </a:t>
            </a:r>
            <a:r>
              <a:rPr lang="en-US" dirty="0" err="1"/>
              <a:t>Cardiogenic</a:t>
            </a:r>
            <a:r>
              <a:rPr lang="en-US" dirty="0"/>
              <a:t> </a:t>
            </a:r>
          </a:p>
          <a:p>
            <a:pPr algn="l" rtl="0"/>
            <a:r>
              <a:rPr lang="en-US" dirty="0"/>
              <a:t>d. Septic</a:t>
            </a:r>
          </a:p>
          <a:p>
            <a:pPr algn="l" rtl="0"/>
            <a:r>
              <a:rPr lang="en-US" dirty="0"/>
              <a:t>e. </a:t>
            </a:r>
            <a:r>
              <a:rPr lang="en-US" dirty="0" err="1"/>
              <a:t>Neurogenic</a:t>
            </a:r>
            <a:r>
              <a:rPr lang="en-US" dirty="0"/>
              <a:t> </a:t>
            </a:r>
            <a:endParaRPr lang="ar-JO"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579120"/>
            <a:ext cx="10363200" cy="5440680"/>
          </a:xfrm>
        </p:spPr>
        <p:txBody>
          <a:bodyPr/>
          <a:lstStyle/>
          <a:p>
            <a:pPr algn="l" rtl="0"/>
            <a:r>
              <a:rPr lang="en-US" dirty="0"/>
              <a:t>the most common complication of inserting a central venous catheter is? </a:t>
            </a:r>
          </a:p>
          <a:p>
            <a:pPr algn="l" rtl="0"/>
            <a:endParaRPr lang="en-US" dirty="0"/>
          </a:p>
          <a:p>
            <a:pPr algn="l" rtl="0"/>
            <a:r>
              <a:rPr lang="en-US" dirty="0"/>
              <a:t>a. Carotid artery puncture  </a:t>
            </a:r>
          </a:p>
          <a:p>
            <a:pPr algn="l" rtl="0"/>
            <a:r>
              <a:rPr lang="en-US" dirty="0"/>
              <a:t>b. Thrombosis </a:t>
            </a:r>
          </a:p>
          <a:p>
            <a:pPr algn="l" rtl="0"/>
            <a:r>
              <a:rPr lang="en-US" dirty="0"/>
              <a:t>c. Cardiac arrhythmias </a:t>
            </a:r>
          </a:p>
          <a:p>
            <a:pPr algn="l" rtl="0"/>
            <a:r>
              <a:rPr lang="en-US" dirty="0">
                <a:solidFill>
                  <a:srgbClr val="FF0000"/>
                </a:solidFill>
              </a:rPr>
              <a:t>d. Air embolism </a:t>
            </a:r>
          </a:p>
          <a:p>
            <a:pPr algn="l" rtl="0"/>
            <a:r>
              <a:rPr lang="en-US" dirty="0"/>
              <a:t>e. Infection </a:t>
            </a:r>
            <a:endParaRPr lang="ar-JO"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40080"/>
            <a:ext cx="10363200" cy="5379720"/>
          </a:xfrm>
        </p:spPr>
        <p:txBody>
          <a:bodyPr>
            <a:normAutofit/>
          </a:bodyPr>
          <a:lstStyle/>
          <a:p>
            <a:pPr algn="l" rtl="0"/>
            <a:r>
              <a:rPr lang="en-US" dirty="0"/>
              <a:t>pt with a head injury is being monitored increased intracranial pressure(ICP)his blood pressure is 100/70 </a:t>
            </a:r>
            <a:r>
              <a:rPr lang="en-US" dirty="0" err="1"/>
              <a:t>mmhg</a:t>
            </a:r>
            <a:r>
              <a:rPr lang="en-US" dirty="0"/>
              <a:t> ,heart rate 110 beat/minute ,ICP is 30,CVP is 10;therefoe his cerebral perfusion pressure(CPP)is: </a:t>
            </a:r>
          </a:p>
          <a:p>
            <a:pPr algn="l" rtl="0"/>
            <a:endParaRPr lang="en-US" dirty="0"/>
          </a:p>
          <a:p>
            <a:pPr algn="l" rtl="0"/>
            <a:r>
              <a:rPr lang="en-US" dirty="0"/>
              <a:t>a. 70mmhg </a:t>
            </a:r>
          </a:p>
          <a:p>
            <a:pPr algn="l" rtl="0"/>
            <a:r>
              <a:rPr lang="en-US" dirty="0"/>
              <a:t>b. 80mmhg </a:t>
            </a:r>
          </a:p>
          <a:p>
            <a:pPr algn="l" rtl="0"/>
            <a:r>
              <a:rPr lang="en-US" dirty="0"/>
              <a:t>c. 85mmhg </a:t>
            </a:r>
          </a:p>
          <a:p>
            <a:pPr algn="l" rtl="0"/>
            <a:r>
              <a:rPr lang="en-US" dirty="0"/>
              <a:t>d. 90mmhg </a:t>
            </a:r>
          </a:p>
          <a:p>
            <a:pPr algn="l" rtl="0"/>
            <a:r>
              <a:rPr lang="en-US" dirty="0"/>
              <a:t>110 </a:t>
            </a:r>
            <a:r>
              <a:rPr lang="en-US" dirty="0" err="1"/>
              <a:t>mmhg</a:t>
            </a:r>
            <a:r>
              <a:rPr lang="en-US" dirty="0"/>
              <a:t> </a:t>
            </a:r>
          </a:p>
          <a:p>
            <a:pPr algn="l" rtl="0"/>
            <a:endParaRPr lang="en-US" dirty="0"/>
          </a:p>
          <a:p>
            <a:pPr algn="l" rtl="0"/>
            <a:r>
              <a:rPr lang="en-US" dirty="0"/>
              <a:t>The correct answer should be 50 . CPP = MAP – ICP= 80-30 = 50mmhg </a:t>
            </a:r>
            <a:endParaRPr lang="ar-JO"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563880"/>
            <a:ext cx="10363200" cy="5455920"/>
          </a:xfrm>
        </p:spPr>
        <p:txBody>
          <a:bodyPr/>
          <a:lstStyle/>
          <a:p>
            <a:pPr algn="l" rtl="0"/>
            <a:r>
              <a:rPr lang="en-US" dirty="0"/>
              <a:t>What mixture of gases are used in anesthesia? </a:t>
            </a:r>
          </a:p>
          <a:p>
            <a:pPr algn="l" rtl="0">
              <a:buNone/>
            </a:pPr>
            <a:endParaRPr lang="en-US" dirty="0"/>
          </a:p>
          <a:p>
            <a:pPr algn="l" rtl="0"/>
            <a:r>
              <a:rPr lang="en-US" dirty="0">
                <a:solidFill>
                  <a:srgbClr val="FF0000"/>
                </a:solidFill>
              </a:rPr>
              <a:t>a. O2 and N2O</a:t>
            </a:r>
          </a:p>
          <a:p>
            <a:pPr algn="l" rtl="0"/>
            <a:r>
              <a:rPr lang="en-US" dirty="0"/>
              <a:t>b. O2 and CO2 </a:t>
            </a:r>
          </a:p>
          <a:p>
            <a:pPr algn="l" rtl="0"/>
            <a:r>
              <a:rPr lang="en-US" dirty="0"/>
              <a:t>c. CO2 and N2O </a:t>
            </a:r>
          </a:p>
          <a:p>
            <a:pPr algn="l" rtl="0"/>
            <a:r>
              <a:rPr lang="en-US" dirty="0"/>
              <a:t>d. O2 , CO2 and N2O</a:t>
            </a:r>
          </a:p>
          <a:p>
            <a:pPr algn="l" rtl="0"/>
            <a:r>
              <a:rPr lang="en-US" dirty="0"/>
              <a:t>e. O2 and He</a:t>
            </a:r>
            <a:endParaRPr lang="ar-JO"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441960"/>
            <a:ext cx="10363200" cy="5577840"/>
          </a:xfrm>
        </p:spPr>
        <p:txBody>
          <a:bodyPr/>
          <a:lstStyle/>
          <a:p>
            <a:pPr algn="l" rtl="0"/>
            <a:r>
              <a:rPr lang="en-US" dirty="0"/>
              <a:t>regarding early complications of head injury except one: </a:t>
            </a:r>
          </a:p>
          <a:p>
            <a:pPr algn="l" rtl="0">
              <a:buNone/>
            </a:pPr>
            <a:endParaRPr lang="en-US" dirty="0"/>
          </a:p>
          <a:p>
            <a:pPr algn="l" rtl="0"/>
            <a:r>
              <a:rPr lang="en-US" dirty="0"/>
              <a:t>a. Cerebral edema </a:t>
            </a:r>
          </a:p>
          <a:p>
            <a:pPr algn="l" rtl="0"/>
            <a:r>
              <a:rPr lang="en-US" dirty="0"/>
              <a:t>b. </a:t>
            </a:r>
            <a:r>
              <a:rPr lang="en-US" dirty="0" err="1"/>
              <a:t>Herniation</a:t>
            </a:r>
            <a:r>
              <a:rPr lang="en-US" dirty="0"/>
              <a:t> </a:t>
            </a:r>
          </a:p>
          <a:p>
            <a:pPr algn="l" rtl="0"/>
            <a:r>
              <a:rPr lang="en-US" dirty="0">
                <a:solidFill>
                  <a:srgbClr val="FF0000"/>
                </a:solidFill>
              </a:rPr>
              <a:t>c. Hydrocephalus</a:t>
            </a:r>
          </a:p>
          <a:p>
            <a:pPr algn="l" rtl="0"/>
            <a:r>
              <a:rPr lang="en-US" dirty="0"/>
              <a:t>d. Meningitis </a:t>
            </a:r>
          </a:p>
          <a:p>
            <a:pPr algn="l" rtl="0"/>
            <a:r>
              <a:rPr lang="en-US" dirty="0"/>
              <a:t>e. Epilepsy </a:t>
            </a:r>
            <a:endParaRPr lang="ar-JO"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579120"/>
            <a:ext cx="10363200" cy="5440680"/>
          </a:xfrm>
        </p:spPr>
        <p:txBody>
          <a:bodyPr/>
          <a:lstStyle/>
          <a:p>
            <a:pPr algn="l" rtl="0"/>
            <a:r>
              <a:rPr lang="en-US" dirty="0"/>
              <a:t>- A patient with cerebral edema would most likely be order what type of solution? a. 0.45% Normal Saline </a:t>
            </a:r>
          </a:p>
          <a:p>
            <a:pPr algn="l" rtl="0"/>
            <a:r>
              <a:rPr lang="en-US" dirty="0"/>
              <a:t>b. 0.9% Normal Saline </a:t>
            </a:r>
          </a:p>
          <a:p>
            <a:pPr algn="l" rtl="0"/>
            <a:r>
              <a:rPr lang="en-US" dirty="0"/>
              <a:t>c. Lactated Ringer’s </a:t>
            </a:r>
          </a:p>
          <a:p>
            <a:pPr algn="l" rtl="0"/>
            <a:r>
              <a:rPr lang="en-US" dirty="0"/>
              <a:t>d. 0.225% Normal Saline </a:t>
            </a:r>
          </a:p>
          <a:p>
            <a:pPr algn="l" rtl="0"/>
            <a:r>
              <a:rPr lang="en-US" dirty="0">
                <a:solidFill>
                  <a:srgbClr val="FF0000"/>
                </a:solidFill>
              </a:rPr>
              <a:t>e. 3% Saline</a:t>
            </a:r>
            <a:endParaRPr lang="ar-JO" dirty="0">
              <a:solidFill>
                <a:srgbClr val="FF0000"/>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579120"/>
            <a:ext cx="10363200" cy="5440680"/>
          </a:xfrm>
        </p:spPr>
        <p:txBody>
          <a:bodyPr/>
          <a:lstStyle/>
          <a:p>
            <a:pPr algn="l" rtl="0"/>
            <a:r>
              <a:rPr lang="en-US" dirty="0" err="1"/>
              <a:t>succinylcholine</a:t>
            </a:r>
            <a:r>
              <a:rPr lang="en-US" dirty="0"/>
              <a:t> is contraindicated in a patient with? </a:t>
            </a:r>
          </a:p>
          <a:p>
            <a:pPr algn="l" rtl="0"/>
            <a:r>
              <a:rPr lang="en-US" dirty="0">
                <a:solidFill>
                  <a:srgbClr val="FF0000"/>
                </a:solidFill>
              </a:rPr>
              <a:t>a. Chronic renal failure</a:t>
            </a:r>
          </a:p>
          <a:p>
            <a:pPr algn="l" rtl="0"/>
            <a:r>
              <a:rPr lang="en-US" dirty="0"/>
              <a:t>b. Duchene muscular dystrophy </a:t>
            </a:r>
          </a:p>
          <a:p>
            <a:pPr algn="l" rtl="0"/>
            <a:r>
              <a:rPr lang="en-US" dirty="0"/>
              <a:t>c. Myasthenia gravis </a:t>
            </a:r>
          </a:p>
          <a:p>
            <a:pPr algn="l" rtl="0"/>
            <a:r>
              <a:rPr lang="en-US" dirty="0"/>
              <a:t>d. Patient with full stomach </a:t>
            </a:r>
          </a:p>
          <a:p>
            <a:pPr algn="l" rtl="0"/>
            <a:r>
              <a:rPr lang="en-US" dirty="0"/>
              <a:t>e. Patient with potassium 5.0 </a:t>
            </a:r>
            <a:r>
              <a:rPr lang="en-US" dirty="0" err="1"/>
              <a:t>mEq</a:t>
            </a:r>
            <a:r>
              <a:rPr lang="en-US" dirty="0"/>
              <a:t>/L</a:t>
            </a:r>
            <a:endParaRPr lang="ar-JO"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 y="0"/>
            <a:ext cx="5457825" cy="6391275"/>
          </a:xfrm>
        </p:spPr>
        <p:txBody>
          <a:bodyPr>
            <a:normAutofit fontScale="95000"/>
          </a:bodyPr>
          <a:lstStyle/>
          <a:p>
            <a:r>
              <a:rPr lang="en-US" sz="1800" b="1" u="sng">
                <a:solidFill>
                  <a:srgbClr val="FF0000"/>
                </a:solidFill>
              </a:rPr>
              <a:t>Oral Dr. Malkawi</a:t>
            </a:r>
          </a:p>
          <a:p>
            <a:r>
              <a:rPr lang="en-US" sz="1800" b="1">
                <a:solidFill>
                  <a:schemeClr val="tx1"/>
                </a:solidFill>
              </a:rPr>
              <a:t>What is the most common S.E of spinal anesthesia?- Hypotension</a:t>
            </a:r>
          </a:p>
          <a:p>
            <a:r>
              <a:rPr lang="en-US" sz="1800" b="1">
                <a:solidFill>
                  <a:schemeClr val="tx1"/>
                </a:solidFill>
              </a:rPr>
              <a:t>How we can manage it?-Iv fluid before the operation</a:t>
            </a:r>
          </a:p>
          <a:p>
            <a:r>
              <a:rPr lang="en-US" sz="1800" b="1">
                <a:solidFill>
                  <a:schemeClr val="tx1"/>
                </a:solidFill>
              </a:rPr>
              <a:t>What is the maintance rule? - 4 2 1 rule</a:t>
            </a:r>
          </a:p>
          <a:p>
            <a:r>
              <a:rPr lang="en-US" sz="1800" b="1">
                <a:solidFill>
                  <a:schemeClr val="tx1"/>
                </a:solidFill>
              </a:rPr>
              <a:t>-Complications of spinal anesthesia?</a:t>
            </a:r>
          </a:p>
          <a:p>
            <a:r>
              <a:rPr lang="en-US" sz="1800" b="1">
                <a:solidFill>
                  <a:schemeClr val="tx1"/>
                </a:solidFill>
              </a:rPr>
              <a:t>-Differences between spinal and epidural anesthesia?</a:t>
            </a:r>
          </a:p>
          <a:p>
            <a:r>
              <a:rPr lang="en-US" sz="1800" b="1">
                <a:solidFill>
                  <a:schemeClr val="tx1"/>
                </a:solidFill>
              </a:rPr>
              <a:t>-Which is best for c-section? Spinal anesthesia</a:t>
            </a:r>
          </a:p>
          <a:p>
            <a:r>
              <a:rPr lang="en-US" sz="1800" b="1">
                <a:solidFill>
                  <a:schemeClr val="tx1"/>
                </a:solidFill>
              </a:rPr>
              <a:t>-How maintenance of anesthesia?</a:t>
            </a:r>
          </a:p>
          <a:p>
            <a:r>
              <a:rPr lang="en-US" sz="1800" b="1">
                <a:solidFill>
                  <a:schemeClr val="tx1"/>
                </a:solidFill>
              </a:rPr>
              <a:t>-How induction of GA?</a:t>
            </a:r>
          </a:p>
          <a:p>
            <a:r>
              <a:rPr lang="en-US" sz="1800" b="1">
                <a:solidFill>
                  <a:schemeClr val="tx1"/>
                </a:solidFill>
              </a:rPr>
              <a:t>-How recavery from GA?</a:t>
            </a:r>
          </a:p>
          <a:p>
            <a:r>
              <a:rPr lang="en-US" sz="1800" b="1">
                <a:solidFill>
                  <a:schemeClr val="tx1"/>
                </a:solidFill>
              </a:rPr>
              <a:t>-Blood volume , stages of blood loss , changes and management</a:t>
            </a:r>
          </a:p>
          <a:p>
            <a:r>
              <a:rPr lang="en-US" sz="1800" b="1">
                <a:solidFill>
                  <a:schemeClr val="tx1"/>
                </a:solidFill>
              </a:rPr>
              <a:t>-Stages of anesthesia</a:t>
            </a:r>
          </a:p>
          <a:p>
            <a:r>
              <a:rPr lang="en-US" sz="1800" b="1">
                <a:solidFill>
                  <a:schemeClr val="tx1"/>
                </a:solidFill>
              </a:rPr>
              <a:t>-When do we intubate and when do we extubate ?</a:t>
            </a:r>
          </a:p>
          <a:p>
            <a:r>
              <a:rPr lang="en-US" sz="1800" b="1">
                <a:solidFill>
                  <a:schemeClr val="tx1"/>
                </a:solidFill>
              </a:rPr>
              <a:t>-How do we induce anesthesia for a child, best agent to use?</a:t>
            </a:r>
          </a:p>
          <a:p>
            <a:r>
              <a:rPr lang="en-US" sz="1800" b="1">
                <a:solidFill>
                  <a:schemeClr val="tx1"/>
                </a:solidFill>
              </a:rPr>
              <a:t>-Uses of nitrous oxide</a:t>
            </a:r>
          </a:p>
          <a:p>
            <a:endParaRPr lang="en-US" sz="1800" b="1">
              <a:solidFill>
                <a:schemeClr val="tx1"/>
              </a:solidFill>
            </a:endParaRPr>
          </a:p>
        </p:txBody>
      </p:sp>
      <p:sp>
        <p:nvSpPr>
          <p:cNvPr id="4" name="Text Box 3"/>
          <p:cNvSpPr txBox="1"/>
          <p:nvPr/>
        </p:nvSpPr>
        <p:spPr>
          <a:xfrm>
            <a:off x="6306820" y="161925"/>
            <a:ext cx="4904105" cy="6739255"/>
          </a:xfrm>
          <a:prstGeom prst="rect">
            <a:avLst/>
          </a:prstGeom>
          <a:noFill/>
        </p:spPr>
        <p:txBody>
          <a:bodyPr wrap="square" rtlCol="0">
            <a:spAutoFit/>
          </a:bodyPr>
          <a:lstStyle/>
          <a:p>
            <a:r>
              <a:rPr lang="en-US" b="1">
                <a:solidFill>
                  <a:schemeClr val="tx1"/>
                </a:solidFill>
                <a:sym typeface="+mn-ea"/>
              </a:rPr>
              <a:t>-Side effects of nitrous oxide</a:t>
            </a:r>
            <a:endParaRPr lang="en-US" b="1">
              <a:solidFill>
                <a:schemeClr val="tx1"/>
              </a:solidFill>
            </a:endParaRPr>
          </a:p>
          <a:p>
            <a:r>
              <a:rPr lang="en-US" b="1">
                <a:solidFill>
                  <a:schemeClr val="tx1"/>
                </a:solidFill>
                <a:sym typeface="+mn-ea"/>
              </a:rPr>
              <a:t>-Meaning of MAC</a:t>
            </a:r>
            <a:endParaRPr lang="en-US" b="1">
              <a:solidFill>
                <a:schemeClr val="tx1"/>
              </a:solidFill>
            </a:endParaRPr>
          </a:p>
          <a:p>
            <a:r>
              <a:rPr lang="en-US" b="1">
                <a:solidFill>
                  <a:schemeClr val="tx1"/>
                </a:solidFill>
                <a:sym typeface="+mn-ea"/>
              </a:rPr>
              <a:t>- Invasive Blood monitoring :</a:t>
            </a:r>
            <a:endParaRPr lang="en-US" b="1">
              <a:solidFill>
                <a:schemeClr val="tx1"/>
              </a:solidFill>
            </a:endParaRPr>
          </a:p>
          <a:p>
            <a:r>
              <a:rPr lang="en-US" b="1">
                <a:solidFill>
                  <a:schemeClr val="tx1"/>
                </a:solidFill>
                <a:sym typeface="+mn-ea"/>
              </a:rPr>
              <a:t>1. Artetial cannulation</a:t>
            </a:r>
            <a:endParaRPr lang="en-US" b="1">
              <a:solidFill>
                <a:schemeClr val="tx1"/>
              </a:solidFill>
            </a:endParaRPr>
          </a:p>
          <a:p>
            <a:r>
              <a:rPr lang="en-US" b="1">
                <a:solidFill>
                  <a:schemeClr val="tx1"/>
                </a:solidFill>
                <a:sym typeface="+mn-ea"/>
              </a:rPr>
              <a:t>2. Artetial line</a:t>
            </a:r>
            <a:endParaRPr lang="en-US" b="1">
              <a:solidFill>
                <a:schemeClr val="tx1"/>
              </a:solidFill>
            </a:endParaRPr>
          </a:p>
          <a:p>
            <a:r>
              <a:rPr lang="en-US" b="1">
                <a:solidFill>
                  <a:schemeClr val="tx1"/>
                </a:solidFill>
                <a:sym typeface="+mn-ea"/>
              </a:rPr>
              <a:t>3. CVL (and site of vein)</a:t>
            </a:r>
            <a:endParaRPr lang="en-US" b="1">
              <a:solidFill>
                <a:schemeClr val="tx1"/>
              </a:solidFill>
            </a:endParaRPr>
          </a:p>
          <a:p>
            <a:r>
              <a:rPr lang="en-US" b="1">
                <a:solidFill>
                  <a:schemeClr val="tx1"/>
                </a:solidFill>
                <a:sym typeface="+mn-ea"/>
              </a:rPr>
              <a:t>* most common complications</a:t>
            </a:r>
            <a:endParaRPr lang="en-US" b="1">
              <a:solidFill>
                <a:schemeClr val="tx1"/>
              </a:solidFill>
            </a:endParaRPr>
          </a:p>
          <a:p>
            <a:r>
              <a:rPr lang="en-US" b="1">
                <a:solidFill>
                  <a:schemeClr val="tx1"/>
                </a:solidFill>
                <a:sym typeface="+mn-ea"/>
              </a:rPr>
              <a:t>* normal value for CVP</a:t>
            </a:r>
            <a:endParaRPr lang="en-US" b="1">
              <a:solidFill>
                <a:schemeClr val="tx1"/>
              </a:solidFill>
            </a:endParaRPr>
          </a:p>
          <a:p>
            <a:r>
              <a:rPr lang="en-US" b="1">
                <a:solidFill>
                  <a:schemeClr val="tx1"/>
                </a:solidFill>
                <a:sym typeface="+mn-ea"/>
              </a:rPr>
              <a:t> * indications of CVL</a:t>
            </a:r>
            <a:endParaRPr lang="en-US" b="1">
              <a:solidFill>
                <a:schemeClr val="tx1"/>
              </a:solidFill>
            </a:endParaRPr>
          </a:p>
          <a:p>
            <a:r>
              <a:rPr lang="en-US" b="1">
                <a:solidFill>
                  <a:schemeClr val="tx1"/>
                </a:solidFill>
                <a:sym typeface="+mn-ea"/>
              </a:rPr>
              <a:t>-CS anesthesia steps,epidural anesthesia.</a:t>
            </a:r>
            <a:endParaRPr lang="en-US" b="1">
              <a:solidFill>
                <a:schemeClr val="tx1"/>
              </a:solidFill>
            </a:endParaRPr>
          </a:p>
          <a:p>
            <a:r>
              <a:rPr lang="en-US" b="1">
                <a:solidFill>
                  <a:schemeClr val="tx1"/>
                </a:solidFill>
                <a:sym typeface="+mn-ea"/>
              </a:rPr>
              <a:t>- IV fluid maintenance,</a:t>
            </a:r>
            <a:endParaRPr lang="en-US" b="1">
              <a:solidFill>
                <a:schemeClr val="tx1"/>
              </a:solidFill>
            </a:endParaRPr>
          </a:p>
          <a:p>
            <a:r>
              <a:rPr lang="en-US" b="1">
                <a:solidFill>
                  <a:schemeClr val="tx1"/>
                </a:solidFill>
                <a:sym typeface="+mn-ea"/>
              </a:rPr>
              <a:t>-Hypo/hypercalcemia and hypo/hypernatremia numbers</a:t>
            </a:r>
            <a:endParaRPr lang="en-US" b="1">
              <a:solidFill>
                <a:schemeClr val="tx1"/>
              </a:solidFill>
            </a:endParaRPr>
          </a:p>
          <a:p>
            <a:r>
              <a:rPr lang="en-US" b="1">
                <a:solidFill>
                  <a:schemeClr val="tx1"/>
                </a:solidFill>
                <a:sym typeface="+mn-ea"/>
              </a:rPr>
              <a:t>-Types of iv fluid and how much we give colloid and crystalloid during bleed .</a:t>
            </a:r>
            <a:endParaRPr lang="en-US" b="1">
              <a:solidFill>
                <a:schemeClr val="tx1"/>
              </a:solidFill>
            </a:endParaRPr>
          </a:p>
          <a:p>
            <a:r>
              <a:rPr lang="en-US" b="1">
                <a:solidFill>
                  <a:schemeClr val="tx1"/>
                </a:solidFill>
                <a:sym typeface="+mn-ea"/>
              </a:rPr>
              <a:t>-Adverse effect of atracoruim</a:t>
            </a:r>
            <a:endParaRPr lang="en-US" b="1">
              <a:solidFill>
                <a:schemeClr val="tx1"/>
              </a:solidFill>
            </a:endParaRPr>
          </a:p>
          <a:p>
            <a:r>
              <a:rPr lang="en-US" b="1">
                <a:solidFill>
                  <a:schemeClr val="tx1"/>
                </a:solidFill>
                <a:sym typeface="+mn-ea"/>
              </a:rPr>
              <a:t>-Contraindications and dose of propofol.</a:t>
            </a:r>
            <a:endParaRPr lang="en-US" b="1">
              <a:solidFill>
                <a:schemeClr val="tx1"/>
              </a:solidFill>
            </a:endParaRPr>
          </a:p>
          <a:p>
            <a:r>
              <a:rPr lang="en-US" b="1">
                <a:solidFill>
                  <a:schemeClr val="tx1"/>
                </a:solidFill>
                <a:sym typeface="+mn-ea"/>
              </a:rPr>
              <a:t>- Color of cannula that you see in operation.</a:t>
            </a:r>
            <a:endParaRPr lang="en-US" b="1">
              <a:solidFill>
                <a:schemeClr val="tx1"/>
              </a:solidFill>
            </a:endParaRPr>
          </a:p>
          <a:p>
            <a:r>
              <a:rPr lang="en-US" b="1">
                <a:solidFill>
                  <a:schemeClr val="tx1"/>
                </a:solidFill>
                <a:sym typeface="+mn-ea"/>
              </a:rPr>
              <a:t>-Side effects of propofol</a:t>
            </a:r>
            <a:endParaRPr lang="en-US" b="1">
              <a:solidFill>
                <a:schemeClr val="tx1"/>
              </a:solidFill>
            </a:endParaRPr>
          </a:p>
          <a:p>
            <a:r>
              <a:rPr lang="en-US" b="1">
                <a:solidFill>
                  <a:schemeClr val="tx1"/>
                </a:solidFill>
                <a:sym typeface="+mn-ea"/>
              </a:rPr>
              <a:t>-What drugs do we give with spinal/epidural?</a:t>
            </a:r>
            <a:endParaRPr lang="en-US" b="1">
              <a:solidFill>
                <a:schemeClr val="tx1"/>
              </a:solidFill>
            </a:endParaRPr>
          </a:p>
          <a:p>
            <a:r>
              <a:rPr lang="en-US" b="1">
                <a:solidFill>
                  <a:schemeClr val="tx1"/>
                </a:solidFill>
                <a:sym typeface="+mn-ea"/>
              </a:rPr>
              <a:t>-Does epidural cause headache?</a:t>
            </a:r>
            <a:endParaRPr lang="en-US" b="1">
              <a:solidFill>
                <a:schemeClr val="tx1"/>
              </a:solidFill>
            </a:endParaRPr>
          </a:p>
          <a:p>
            <a:r>
              <a:rPr lang="en-US" b="1">
                <a:solidFill>
                  <a:schemeClr val="tx1"/>
                </a:solidFill>
                <a:sym typeface="+mn-ea"/>
              </a:rPr>
              <a:t>And which headache is worse ,the one caused by the epidural or spinal?</a:t>
            </a:r>
            <a:endParaRPr lang="en-US" b="1">
              <a:solidFill>
                <a:schemeClr val="tx1"/>
              </a:solidFill>
            </a:endParaRPr>
          </a:p>
          <a:p>
            <a:endParaRPr lang="en-US" b="1">
              <a:solidFill>
                <a:schemeClr val="tx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55320"/>
            <a:ext cx="10363200" cy="5364480"/>
          </a:xfrm>
        </p:spPr>
        <p:txBody>
          <a:bodyPr/>
          <a:lstStyle/>
          <a:p>
            <a:pPr algn="l" rtl="0"/>
            <a:r>
              <a:rPr lang="en-US" dirty="0"/>
              <a:t>the main reason </a:t>
            </a:r>
            <a:r>
              <a:rPr lang="en-US" dirty="0" err="1"/>
              <a:t>Desflurane</a:t>
            </a:r>
            <a:r>
              <a:rPr lang="en-US" dirty="0"/>
              <a:t> is not used for inhalational induction in clinical practice is because of? </a:t>
            </a:r>
          </a:p>
          <a:p>
            <a:pPr algn="l" rtl="0"/>
            <a:r>
              <a:rPr lang="en-US" dirty="0"/>
              <a:t>a. Its low blood/gas partition coefficient </a:t>
            </a:r>
          </a:p>
          <a:p>
            <a:pPr algn="l" rtl="0"/>
            <a:r>
              <a:rPr lang="en-US" dirty="0"/>
              <a:t>b. Its propensity to produce hypertension in high concentration </a:t>
            </a:r>
          </a:p>
          <a:p>
            <a:pPr algn="l" rtl="0"/>
            <a:r>
              <a:rPr lang="en-US" dirty="0">
                <a:solidFill>
                  <a:srgbClr val="FF0000"/>
                </a:solidFill>
              </a:rPr>
              <a:t>c. Its propensity to produce airway irritability</a:t>
            </a:r>
          </a:p>
          <a:p>
            <a:pPr algn="l" rtl="0"/>
            <a:r>
              <a:rPr lang="en-US" dirty="0"/>
              <a:t>d. Its propensity to produce </a:t>
            </a:r>
            <a:r>
              <a:rPr lang="en-US" dirty="0" err="1"/>
              <a:t>tachyarrhythmias</a:t>
            </a:r>
            <a:r>
              <a:rPr lang="en-US" dirty="0"/>
              <a:t> </a:t>
            </a:r>
          </a:p>
          <a:p>
            <a:pPr algn="l" rtl="0"/>
            <a:r>
              <a:rPr lang="en-US" dirty="0"/>
              <a:t>e. Its lipid solubility</a:t>
            </a:r>
            <a:endParaRPr lang="ar-JO"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85800"/>
            <a:ext cx="10363200" cy="5334000"/>
          </a:xfrm>
        </p:spPr>
        <p:txBody>
          <a:bodyPr/>
          <a:lstStyle/>
          <a:p>
            <a:pPr algn="l" rtl="0"/>
            <a:r>
              <a:rPr lang="en-US" dirty="0"/>
              <a:t>An example of demand hypoxia ? </a:t>
            </a:r>
          </a:p>
          <a:p>
            <a:pPr algn="l" rtl="0"/>
            <a:r>
              <a:rPr lang="en-US" dirty="0"/>
              <a:t>a. </a:t>
            </a:r>
            <a:r>
              <a:rPr lang="en-US" dirty="0" err="1"/>
              <a:t>Thyrotoxicosis</a:t>
            </a:r>
            <a:endParaRPr lang="en-US" dirty="0"/>
          </a:p>
          <a:p>
            <a:pPr algn="l" rtl="0"/>
            <a:r>
              <a:rPr lang="en-US" dirty="0"/>
              <a:t>b. Asthma </a:t>
            </a:r>
          </a:p>
          <a:p>
            <a:pPr algn="l" rtl="0"/>
            <a:r>
              <a:rPr lang="en-US" dirty="0" err="1"/>
              <a:t>c.cardiopulmonary</a:t>
            </a:r>
            <a:r>
              <a:rPr lang="en-US" dirty="0"/>
              <a:t> failure </a:t>
            </a:r>
          </a:p>
          <a:p>
            <a:pPr algn="l" rtl="0"/>
            <a:r>
              <a:rPr lang="en-US" dirty="0" err="1"/>
              <a:t>d.Cyanide</a:t>
            </a:r>
            <a:r>
              <a:rPr lang="en-US" dirty="0"/>
              <a:t> </a:t>
            </a:r>
            <a:r>
              <a:rPr lang="en-US" dirty="0" err="1"/>
              <a:t>poisning</a:t>
            </a:r>
            <a:r>
              <a:rPr lang="en-US" dirty="0"/>
              <a:t> </a:t>
            </a:r>
          </a:p>
          <a:p>
            <a:pPr algn="l" rtl="0"/>
            <a:r>
              <a:rPr lang="en-US" dirty="0" err="1">
                <a:solidFill>
                  <a:srgbClr val="FF0000"/>
                </a:solidFill>
              </a:rPr>
              <a:t>e.seizure</a:t>
            </a:r>
            <a:r>
              <a:rPr lang="en-US" dirty="0">
                <a:solidFill>
                  <a:srgbClr val="FF0000"/>
                </a:solidFill>
              </a:rPr>
              <a:t> </a:t>
            </a:r>
            <a:endParaRPr lang="ar-JO" dirty="0">
              <a:solidFill>
                <a:srgbClr val="FF0000"/>
              </a:solidFil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55320"/>
            <a:ext cx="10363200" cy="5364480"/>
          </a:xfrm>
        </p:spPr>
        <p:txBody>
          <a:bodyPr/>
          <a:lstStyle/>
          <a:p>
            <a:pPr algn="l" rtl="0"/>
            <a:r>
              <a:rPr lang="en-US" dirty="0"/>
              <a:t>What is the MAC AWAKE of </a:t>
            </a:r>
            <a:r>
              <a:rPr lang="en-US" dirty="0" err="1"/>
              <a:t>isoflurane</a:t>
            </a:r>
            <a:r>
              <a:rPr lang="en-US" dirty="0"/>
              <a:t> ? </a:t>
            </a:r>
          </a:p>
          <a:p>
            <a:pPr algn="l" rtl="0"/>
            <a:r>
              <a:rPr lang="en-US" dirty="0"/>
              <a:t>a. 6.6</a:t>
            </a:r>
          </a:p>
          <a:p>
            <a:pPr algn="l" rtl="0"/>
            <a:r>
              <a:rPr lang="en-US" dirty="0"/>
              <a:t>b. 0.66</a:t>
            </a:r>
          </a:p>
          <a:p>
            <a:pPr algn="l" rtl="0"/>
            <a:r>
              <a:rPr lang="en-US" dirty="0">
                <a:solidFill>
                  <a:srgbClr val="FF0000"/>
                </a:solidFill>
              </a:rPr>
              <a:t>c. 0.3</a:t>
            </a:r>
          </a:p>
          <a:p>
            <a:pPr algn="l" rtl="0"/>
            <a:r>
              <a:rPr lang="en-US" dirty="0"/>
              <a:t>d. 1.2</a:t>
            </a:r>
          </a:p>
          <a:p>
            <a:pPr algn="l" rtl="0"/>
            <a:r>
              <a:rPr lang="en-US" dirty="0"/>
              <a:t>e. 4.0</a:t>
            </a:r>
          </a:p>
          <a:p>
            <a:pPr algn="l" rtl="0"/>
            <a:endParaRPr lang="en-US" dirty="0"/>
          </a:p>
          <a:p>
            <a:pPr algn="l" rtl="0"/>
            <a:r>
              <a:rPr lang="en-US" dirty="0">
                <a:solidFill>
                  <a:srgbClr val="FF0000"/>
                </a:solidFill>
              </a:rPr>
              <a:t>Note : MAC AWAKE equals MAC *0.3</a:t>
            </a:r>
            <a:endParaRPr lang="ar-JO" dirty="0">
              <a:solidFill>
                <a:srgbClr val="FF0000"/>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85800"/>
            <a:ext cx="10363200" cy="5334000"/>
          </a:xfrm>
        </p:spPr>
        <p:txBody>
          <a:bodyPr/>
          <a:lstStyle/>
          <a:p>
            <a:pPr algn="l" rtl="0"/>
            <a:r>
              <a:rPr lang="en-US" dirty="0"/>
              <a:t>which inhalation anesthetic agent has the fastest </a:t>
            </a:r>
            <a:r>
              <a:rPr lang="en-US" altLang="en-US" dirty="0"/>
              <a:t>induction and recovery ?</a:t>
            </a:r>
            <a:endParaRPr lang="en-US" dirty="0"/>
          </a:p>
          <a:p>
            <a:pPr algn="l" rtl="0"/>
            <a:r>
              <a:rPr lang="en-US" dirty="0" err="1"/>
              <a:t>a.Halothane</a:t>
            </a:r>
            <a:r>
              <a:rPr lang="en-US" dirty="0"/>
              <a:t> </a:t>
            </a:r>
          </a:p>
          <a:p>
            <a:pPr algn="l" rtl="0"/>
            <a:r>
              <a:rPr lang="en-US" dirty="0" err="1"/>
              <a:t>b.Isoflurane</a:t>
            </a:r>
            <a:endParaRPr lang="en-US" dirty="0"/>
          </a:p>
          <a:p>
            <a:pPr algn="l" rtl="0"/>
            <a:r>
              <a:rPr lang="en-US" dirty="0" err="1"/>
              <a:t>c.Sevoflurane</a:t>
            </a:r>
            <a:r>
              <a:rPr lang="en-US" dirty="0"/>
              <a:t> </a:t>
            </a:r>
          </a:p>
          <a:p>
            <a:pPr algn="l" rtl="0"/>
            <a:r>
              <a:rPr lang="en-US" dirty="0" err="1"/>
              <a:t>d.Enflurane</a:t>
            </a:r>
            <a:r>
              <a:rPr lang="en-US" dirty="0"/>
              <a:t> </a:t>
            </a:r>
          </a:p>
          <a:p>
            <a:pPr algn="l" rtl="0"/>
            <a:r>
              <a:rPr lang="en-US" dirty="0" err="1">
                <a:solidFill>
                  <a:srgbClr val="FF0000"/>
                </a:solidFill>
              </a:rPr>
              <a:t>e.Desflurane</a:t>
            </a:r>
            <a:r>
              <a:rPr lang="en-US" dirty="0">
                <a:solidFill>
                  <a:srgbClr val="FF0000"/>
                </a:solidFill>
              </a:rPr>
              <a:t> </a:t>
            </a:r>
            <a:endParaRPr lang="ar-JO" dirty="0">
              <a:solidFill>
                <a:srgbClr val="FF0000"/>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426720"/>
            <a:ext cx="10363200" cy="5593080"/>
          </a:xfrm>
        </p:spPr>
        <p:txBody>
          <a:bodyPr/>
          <a:lstStyle/>
          <a:p>
            <a:pPr algn="l" rtl="0"/>
            <a:r>
              <a:rPr lang="en-US" dirty="0"/>
              <a:t>Which of the following is known as laughing gas? </a:t>
            </a:r>
          </a:p>
          <a:p>
            <a:pPr algn="l" rtl="0"/>
            <a:r>
              <a:rPr lang="en-US" dirty="0"/>
              <a:t>a. CO2 </a:t>
            </a:r>
          </a:p>
          <a:p>
            <a:pPr algn="l" rtl="0"/>
            <a:r>
              <a:rPr lang="en-US" dirty="0">
                <a:solidFill>
                  <a:srgbClr val="FF0000"/>
                </a:solidFill>
              </a:rPr>
              <a:t>b. N2O</a:t>
            </a:r>
          </a:p>
          <a:p>
            <a:pPr algn="l" rtl="0"/>
            <a:r>
              <a:rPr lang="en-US" dirty="0"/>
              <a:t>c. NO2 </a:t>
            </a:r>
          </a:p>
          <a:p>
            <a:pPr algn="l" rtl="0"/>
            <a:r>
              <a:rPr lang="en-US" dirty="0"/>
              <a:t>d. B2O </a:t>
            </a:r>
          </a:p>
          <a:p>
            <a:pPr algn="l" rtl="0"/>
            <a:r>
              <a:rPr lang="en-US" dirty="0"/>
              <a:t>e. He </a:t>
            </a:r>
            <a:endParaRPr lang="ar-JO"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548640"/>
            <a:ext cx="10363200" cy="5471160"/>
          </a:xfrm>
        </p:spPr>
        <p:txBody>
          <a:bodyPr/>
          <a:lstStyle/>
          <a:p>
            <a:pPr algn="l" rtl="0"/>
            <a:r>
              <a:rPr lang="en-US" dirty="0"/>
              <a:t>about anesthesia machine, which one is true?</a:t>
            </a:r>
          </a:p>
          <a:p>
            <a:pPr algn="l" rtl="0"/>
            <a:r>
              <a:rPr lang="en-US" dirty="0"/>
              <a:t> a. </a:t>
            </a:r>
            <a:r>
              <a:rPr lang="en-US" dirty="0" err="1"/>
              <a:t>Flowmeter</a:t>
            </a:r>
            <a:r>
              <a:rPr lang="en-US" dirty="0"/>
              <a:t> are gas specific and flow rate depend on viscosity or density </a:t>
            </a:r>
          </a:p>
          <a:p>
            <a:pPr algn="l" rtl="0"/>
            <a:r>
              <a:rPr lang="en-US" dirty="0">
                <a:solidFill>
                  <a:srgbClr val="FF0000"/>
                </a:solidFill>
              </a:rPr>
              <a:t>b. Increase temperature and hydration are disadvantages of humidification system</a:t>
            </a:r>
          </a:p>
          <a:p>
            <a:pPr algn="l" rtl="0"/>
            <a:r>
              <a:rPr lang="en-US" dirty="0"/>
              <a:t>c. O2 cylinders colors maybe green or white and black in different countries color coding systems </a:t>
            </a:r>
          </a:p>
          <a:p>
            <a:pPr algn="l" rtl="0"/>
            <a:r>
              <a:rPr lang="en-US" dirty="0"/>
              <a:t>d. Inhalational agent itself is not a factor in affecting vaporizer output </a:t>
            </a:r>
          </a:p>
          <a:p>
            <a:pPr algn="l" rtl="0"/>
            <a:r>
              <a:rPr lang="en-US" dirty="0"/>
              <a:t>e. Pressure in oxygen cylinder H type 6000-8000 psi and come in form of gas</a:t>
            </a:r>
            <a:endParaRPr lang="ar-JO"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24840"/>
            <a:ext cx="10363200" cy="5394960"/>
          </a:xfrm>
        </p:spPr>
        <p:txBody>
          <a:bodyPr/>
          <a:lstStyle/>
          <a:p>
            <a:pPr algn="l" rtl="0"/>
            <a:r>
              <a:rPr lang="en-US" dirty="0"/>
              <a:t>Pt 55 </a:t>
            </a:r>
            <a:r>
              <a:rPr lang="en-US" dirty="0" err="1"/>
              <a:t>yo</a:t>
            </a:r>
            <a:r>
              <a:rPr lang="en-US" dirty="0"/>
              <a:t> m with </a:t>
            </a:r>
            <a:r>
              <a:rPr lang="en-US" dirty="0" err="1"/>
              <a:t>hx</a:t>
            </a:r>
            <a:r>
              <a:rPr lang="en-US" dirty="0"/>
              <a:t> of HTN,DM presents crushing </a:t>
            </a:r>
            <a:r>
              <a:rPr lang="en-US" dirty="0" err="1"/>
              <a:t>substernal</a:t>
            </a:r>
            <a:r>
              <a:rPr lang="en-US" dirty="0"/>
              <a:t> cp ,diaphoresis ,hypotension ,tachycardia and </a:t>
            </a:r>
            <a:r>
              <a:rPr lang="en-US" dirty="0" err="1"/>
              <a:t>cool,clammy</a:t>
            </a:r>
            <a:r>
              <a:rPr lang="en-US" dirty="0"/>
              <a:t> extremities .What type of shock is this? </a:t>
            </a:r>
          </a:p>
          <a:p>
            <a:pPr algn="l" rtl="0"/>
            <a:r>
              <a:rPr lang="en-US" dirty="0"/>
              <a:t>a. </a:t>
            </a:r>
            <a:r>
              <a:rPr lang="en-US" dirty="0" err="1"/>
              <a:t>Obstrructive</a:t>
            </a:r>
            <a:r>
              <a:rPr lang="en-US" dirty="0"/>
              <a:t> </a:t>
            </a:r>
          </a:p>
          <a:p>
            <a:pPr algn="l" rtl="0"/>
            <a:r>
              <a:rPr lang="en-US" dirty="0"/>
              <a:t>b. </a:t>
            </a:r>
            <a:r>
              <a:rPr lang="en-US" dirty="0" err="1"/>
              <a:t>Hypovolemic</a:t>
            </a:r>
            <a:r>
              <a:rPr lang="en-US" dirty="0"/>
              <a:t> </a:t>
            </a:r>
          </a:p>
          <a:p>
            <a:pPr algn="l" rtl="0"/>
            <a:r>
              <a:rPr lang="en-US" dirty="0">
                <a:solidFill>
                  <a:srgbClr val="FF0000"/>
                </a:solidFill>
              </a:rPr>
              <a:t>c. </a:t>
            </a:r>
            <a:r>
              <a:rPr lang="en-US" dirty="0" err="1">
                <a:solidFill>
                  <a:srgbClr val="FF0000"/>
                </a:solidFill>
              </a:rPr>
              <a:t>Cardiogenic</a:t>
            </a:r>
            <a:endParaRPr lang="en-US" dirty="0">
              <a:solidFill>
                <a:srgbClr val="FF0000"/>
              </a:solidFill>
            </a:endParaRPr>
          </a:p>
          <a:p>
            <a:pPr algn="l" rtl="0"/>
            <a:r>
              <a:rPr lang="en-US" dirty="0"/>
              <a:t>d. Septic </a:t>
            </a:r>
          </a:p>
          <a:p>
            <a:pPr algn="l" rtl="0"/>
            <a:r>
              <a:rPr lang="en-US" dirty="0"/>
              <a:t>e. Anaphylactic</a:t>
            </a:r>
            <a:endParaRPr lang="ar-JO"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6" name="TextBox 5"/>
          <p:cNvSpPr txBox="1"/>
          <p:nvPr/>
        </p:nvSpPr>
        <p:spPr>
          <a:xfrm>
            <a:off x="0" y="3065272"/>
            <a:ext cx="12192000" cy="2400657"/>
          </a:xfrm>
          <a:prstGeom prst="rect">
            <a:avLst/>
          </a:prstGeom>
          <a:solidFill>
            <a:schemeClr val="accent2">
              <a:lumMod val="60000"/>
              <a:lumOff val="40000"/>
            </a:schemeClr>
          </a:solidFill>
        </p:spPr>
        <p:txBody>
          <a:bodyPr wrap="square" rtlCol="0">
            <a:spAutoFit/>
          </a:bodyPr>
          <a:lstStyle/>
          <a:p>
            <a:pPr algn="ctr"/>
            <a:r>
              <a:rPr lang="en-US" sz="5000" dirty="0">
                <a:latin typeface="Gill Sans MT" panose="020B0502020104020203" charset="0"/>
                <a:cs typeface="Gill Sans MT" panose="020B0502020104020203" charset="0"/>
              </a:rPr>
              <a:t> watan 2020 </a:t>
            </a:r>
            <a:r>
              <a:rPr lang="en-US" sz="5000" dirty="0" err="1">
                <a:latin typeface="Gill Sans MT" panose="020B0502020104020203" charset="0"/>
                <a:cs typeface="Gill Sans MT" panose="020B0502020104020203" charset="0"/>
              </a:rPr>
              <a:t>mcq</a:t>
            </a:r>
            <a:endParaRPr lang="en-US" sz="5000" dirty="0">
              <a:latin typeface="Gill Sans MT" panose="020B0502020104020203" charset="0"/>
              <a:cs typeface="Gill Sans MT" panose="020B0502020104020203" charset="0"/>
            </a:endParaRPr>
          </a:p>
          <a:p>
            <a:pPr algn="ctr"/>
            <a:r>
              <a:rPr lang="en-US" sz="5000" dirty="0">
                <a:latin typeface="Gill Sans MT" panose="020B0502020104020203" charset="0"/>
                <a:cs typeface="Gill Sans MT" panose="020B0502020104020203" charset="0"/>
              </a:rPr>
              <a:t>Done by : </a:t>
            </a:r>
            <a:r>
              <a:rPr lang="en-US" sz="5000" dirty="0" err="1">
                <a:latin typeface="Gill Sans MT" panose="020B0502020104020203" charset="0"/>
                <a:cs typeface="Gill Sans MT" panose="020B0502020104020203" charset="0"/>
              </a:rPr>
              <a:t>Abdelrahman</a:t>
            </a:r>
            <a:r>
              <a:rPr lang="en-US" sz="5000" dirty="0">
                <a:latin typeface="Gill Sans MT" panose="020B0502020104020203" charset="0"/>
                <a:cs typeface="Gill Sans MT" panose="020B0502020104020203" charset="0"/>
              </a:rPr>
              <a:t> bdeir</a:t>
            </a:r>
          </a:p>
          <a:p>
            <a:pPr algn="ctr"/>
            <a:endParaRPr lang="en-US" sz="5000" dirty="0">
              <a:latin typeface="Gill Sans MT" panose="020B0502020104020203" charset="0"/>
              <a:cs typeface="Gill Sans MT" panose="020B0502020104020203" charset="0"/>
            </a:endParaRPr>
          </a:p>
        </p:txBody>
      </p:sp>
      <p:sp>
        <p:nvSpPr>
          <p:cNvPr id="3" name="TextBox 2"/>
          <p:cNvSpPr txBox="1"/>
          <p:nvPr/>
        </p:nvSpPr>
        <p:spPr>
          <a:xfrm>
            <a:off x="0" y="673166"/>
            <a:ext cx="12192000" cy="1631216"/>
          </a:xfrm>
          <a:prstGeom prst="rect">
            <a:avLst/>
          </a:prstGeom>
          <a:solidFill>
            <a:schemeClr val="accent2">
              <a:lumMod val="60000"/>
              <a:lumOff val="40000"/>
            </a:schemeClr>
          </a:solidFill>
        </p:spPr>
        <p:txBody>
          <a:bodyPr wrap="square" rtlCol="0">
            <a:spAutoFit/>
          </a:bodyPr>
          <a:lstStyle/>
          <a:p>
            <a:pPr algn="ctr"/>
            <a:r>
              <a:rPr lang="en-US" sz="5000" b="1" dirty="0" err="1">
                <a:cs typeface="Arial" panose="020B0604020202020204" pitchFamily="34" charset="0"/>
              </a:rPr>
              <a:t>Watan</a:t>
            </a:r>
            <a:r>
              <a:rPr lang="en-US" sz="5000" b="1" dirty="0">
                <a:cs typeface="Arial" panose="020B0604020202020204" pitchFamily="34" charset="0"/>
              </a:rPr>
              <a:t> anesthesia exams </a:t>
            </a:r>
          </a:p>
          <a:p>
            <a:pPr algn="ctr"/>
            <a:endParaRPr lang="en-US" sz="5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37506"/>
            <a:ext cx="9144000" cy="6507678"/>
          </a:xfrm>
        </p:spPr>
        <p:txBody>
          <a:bodyPr>
            <a:normAutofit fontScale="85000" lnSpcReduction="20000"/>
          </a:bodyPr>
          <a:lstStyle/>
          <a:p>
            <a:pPr algn="l"/>
            <a:r>
              <a:rPr lang="en-US" dirty="0"/>
              <a:t>The Laryngeal Mask Airway (LMA): </a:t>
            </a:r>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r>
              <a:rPr lang="en-US" dirty="0"/>
              <a:t>Select one:</a:t>
            </a:r>
          </a:p>
          <a:p>
            <a:pPr algn="l"/>
            <a:endParaRPr lang="en-US" dirty="0"/>
          </a:p>
          <a:p>
            <a:pPr algn="l"/>
            <a:r>
              <a:rPr lang="en-US" dirty="0"/>
              <a:t>a. Is an ineffective alternative to endotracheal intubation </a:t>
            </a:r>
          </a:p>
          <a:p>
            <a:pPr algn="l"/>
            <a:r>
              <a:rPr lang="en-US" dirty="0"/>
              <a:t>b. Placement is improved by cricoid pressure </a:t>
            </a:r>
          </a:p>
          <a:p>
            <a:pPr algn="l"/>
            <a:r>
              <a:rPr lang="en-US" dirty="0"/>
              <a:t>c. Causes respiratory obstruction in less than 10% of patients </a:t>
            </a:r>
          </a:p>
          <a:p>
            <a:pPr algn="l"/>
            <a:r>
              <a:rPr lang="en-US" dirty="0"/>
              <a:t>d. Provides adequate protection against aspiration of gastric content </a:t>
            </a:r>
          </a:p>
          <a:p>
            <a:pPr algn="l"/>
            <a:r>
              <a:rPr lang="en-US" dirty="0">
                <a:solidFill>
                  <a:srgbClr val="FF0000"/>
                </a:solidFill>
              </a:rPr>
              <a:t>e. Should not be used in patients with cervical trauma. ?</a:t>
            </a:r>
          </a:p>
        </p:txBody>
      </p:sp>
      <p:pic>
        <p:nvPicPr>
          <p:cNvPr id="1026" name="Picture 2" descr="C:\Users\bdair\Desktop\New folder (3)\hkhk\1_files\img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308" y="859477"/>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5008"/>
            <a:ext cx="10515600" cy="6329548"/>
          </a:xfrm>
        </p:spPr>
        <p:txBody>
          <a:bodyPr>
            <a:normAutofit/>
          </a:bodyPr>
          <a:lstStyle/>
          <a:p>
            <a:r>
              <a:rPr lang="en-US" dirty="0"/>
              <a:t>Which airway maintenance method is a nasal airway?</a:t>
            </a:r>
          </a:p>
          <a:p>
            <a:endParaRPr lang="en-US" dirty="0"/>
          </a:p>
          <a:p>
            <a:r>
              <a:rPr lang="en-US" dirty="0"/>
              <a:t>Select one:</a:t>
            </a:r>
          </a:p>
          <a:p>
            <a:endParaRPr lang="en-US" dirty="0"/>
          </a:p>
          <a:p>
            <a:r>
              <a:rPr lang="en-US" dirty="0"/>
              <a:t>Answer is :</a:t>
            </a:r>
          </a:p>
          <a:p>
            <a:endParaRPr lang="en-US" dirty="0"/>
          </a:p>
        </p:txBody>
      </p:sp>
      <p:pic>
        <p:nvPicPr>
          <p:cNvPr id="2050" name="Picture 2" descr="C:\Users\bdair\Desktop\New folder (3)\hkhk\1_files\img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316" y="421574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071" y="262679"/>
            <a:ext cx="4663440" cy="3767328"/>
          </a:xfrm>
        </p:spPr>
        <p:txBody>
          <a:bodyPr/>
          <a:lstStyle/>
          <a:p>
            <a:r>
              <a:rPr lang="en-US" b="1" u="sng" dirty="0">
                <a:solidFill>
                  <a:srgbClr val="FF0000"/>
                </a:solidFill>
              </a:rPr>
              <a:t>Written exam </a:t>
            </a:r>
          </a:p>
          <a:p>
            <a:r>
              <a:rPr lang="en-US" dirty="0"/>
              <a:t>- Causes of pulmonary edema</a:t>
            </a:r>
          </a:p>
          <a:p>
            <a:r>
              <a:rPr lang="en-US" dirty="0"/>
              <a:t>- Effects of activating Mu opioid receptors</a:t>
            </a:r>
          </a:p>
          <a:p>
            <a:r>
              <a:rPr lang="en-US" dirty="0"/>
              <a:t>- Contents of ringer lactate</a:t>
            </a:r>
          </a:p>
          <a:p>
            <a:r>
              <a:rPr lang="en-US" dirty="0"/>
              <a:t>- Ideal IV agent</a:t>
            </a:r>
          </a:p>
          <a:p>
            <a:r>
              <a:rPr lang="en-US" dirty="0"/>
              <a:t>- Indications of FFP</a:t>
            </a:r>
          </a:p>
        </p:txBody>
      </p:sp>
      <p:sp>
        <p:nvSpPr>
          <p:cNvPr id="6" name="Content Placeholder 5"/>
          <p:cNvSpPr>
            <a:spLocks noGrp="1"/>
          </p:cNvSpPr>
          <p:nvPr>
            <p:ph sz="half" idx="2"/>
          </p:nvPr>
        </p:nvSpPr>
        <p:spPr/>
        <p:txBody>
          <a:bodyPr/>
          <a:lstStyle/>
          <a:p>
            <a:endParaRPr lang="en-US"/>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6255"/>
            <a:ext cx="10515600" cy="6436426"/>
          </a:xfrm>
        </p:spPr>
        <p:txBody>
          <a:bodyPr>
            <a:normAutofit/>
          </a:bodyPr>
          <a:lstStyle/>
          <a:p>
            <a:pPr marL="0" indent="0">
              <a:buNone/>
            </a:pPr>
            <a:r>
              <a:rPr lang="en-US" dirty="0"/>
              <a:t>What is gauge of this cannula?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Select one:</a:t>
            </a:r>
          </a:p>
          <a:p>
            <a:pPr marL="0" indent="0">
              <a:buNone/>
            </a:pPr>
            <a:endParaRPr lang="en-US" dirty="0"/>
          </a:p>
          <a:p>
            <a:pPr marL="0" indent="0">
              <a:buNone/>
            </a:pPr>
            <a:r>
              <a:rPr lang="en-US" dirty="0"/>
              <a:t>a. 24 </a:t>
            </a:r>
          </a:p>
          <a:p>
            <a:pPr marL="0" indent="0">
              <a:buNone/>
            </a:pPr>
            <a:r>
              <a:rPr lang="en-US" dirty="0"/>
              <a:t>b. 22 </a:t>
            </a:r>
          </a:p>
          <a:p>
            <a:pPr marL="0" indent="0">
              <a:buNone/>
            </a:pPr>
            <a:r>
              <a:rPr lang="en-US" dirty="0">
                <a:solidFill>
                  <a:srgbClr val="FF0000"/>
                </a:solidFill>
              </a:rPr>
              <a:t>c. 20 </a:t>
            </a:r>
          </a:p>
          <a:p>
            <a:pPr marL="0" indent="0">
              <a:buNone/>
            </a:pPr>
            <a:r>
              <a:rPr lang="en-US" dirty="0"/>
              <a:t>d. 18 </a:t>
            </a:r>
          </a:p>
          <a:p>
            <a:pPr marL="0" indent="0">
              <a:buNone/>
            </a:pPr>
            <a:r>
              <a:rPr lang="en-US" dirty="0"/>
              <a:t>e. 16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818" y="845622"/>
            <a:ext cx="1295400" cy="1295400"/>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6255"/>
            <a:ext cx="10515600" cy="6495802"/>
          </a:xfrm>
        </p:spPr>
        <p:txBody>
          <a:bodyPr>
            <a:normAutofit/>
          </a:bodyPr>
          <a:lstStyle/>
          <a:p>
            <a:r>
              <a:rPr lang="en-US" dirty="0"/>
              <a:t>Which figure(s) is known as a </a:t>
            </a:r>
            <a:r>
              <a:rPr lang="en-US" dirty="0" err="1"/>
              <a:t>Mobitz</a:t>
            </a:r>
            <a:r>
              <a:rPr lang="en-US" dirty="0"/>
              <a:t> type II (2nd Degree type 2) heart block? </a:t>
            </a:r>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t>a. Figure 4 </a:t>
            </a:r>
          </a:p>
          <a:p>
            <a:r>
              <a:rPr lang="en-US" dirty="0"/>
              <a:t>b. Figure 2 </a:t>
            </a:r>
          </a:p>
          <a:p>
            <a:r>
              <a:rPr lang="en-US" dirty="0">
                <a:solidFill>
                  <a:srgbClr val="FF0000"/>
                </a:solidFill>
              </a:rPr>
              <a:t>c. Figure 3 ?</a:t>
            </a:r>
          </a:p>
          <a:p>
            <a:r>
              <a:rPr lang="en-US" dirty="0"/>
              <a:t>d. Figure 1 &amp;amp; 2 </a:t>
            </a:r>
          </a:p>
          <a:p>
            <a:r>
              <a:rPr lang="en-US" dirty="0"/>
              <a:t>e. Figure 1 </a:t>
            </a:r>
          </a:p>
        </p:txBody>
      </p:sp>
      <p:pic>
        <p:nvPicPr>
          <p:cNvPr id="4098" name="Picture 2" descr="C:\Users\bdair\Desktop\New folder (3)\hkhk\2_files\img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9219" y="780803"/>
            <a:ext cx="3665352" cy="238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506"/>
            <a:ext cx="10515600" cy="6472052"/>
          </a:xfrm>
        </p:spPr>
        <p:txBody>
          <a:bodyPr>
            <a:normAutofit/>
          </a:bodyPr>
          <a:lstStyle/>
          <a:p>
            <a:r>
              <a:rPr lang="en-US" dirty="0"/>
              <a:t>the most common complication of inserting a central venous catheter is?</a:t>
            </a:r>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t>a. Carotid artery puncture </a:t>
            </a:r>
          </a:p>
          <a:p>
            <a:r>
              <a:rPr lang="en-US" dirty="0"/>
              <a:t>b. Thrombosis </a:t>
            </a:r>
          </a:p>
          <a:p>
            <a:r>
              <a:rPr lang="en-US" dirty="0"/>
              <a:t>c. Cardiac arrhythmias </a:t>
            </a:r>
          </a:p>
          <a:p>
            <a:r>
              <a:rPr lang="en-US" dirty="0">
                <a:solidFill>
                  <a:srgbClr val="FF0000"/>
                </a:solidFill>
              </a:rPr>
              <a:t>d. Air embolism </a:t>
            </a:r>
          </a:p>
          <a:p>
            <a:r>
              <a:rPr lang="en-US" dirty="0"/>
              <a:t>e. Infection </a:t>
            </a:r>
          </a:p>
        </p:txBody>
      </p:sp>
      <p:pic>
        <p:nvPicPr>
          <p:cNvPr id="5122" name="Picture 2" descr="C:\Users\bdair\Desktop\New folder (3)\hkhk\3_files\image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5459" y="944562"/>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003"/>
            <a:ext cx="10515600" cy="6495802"/>
          </a:xfrm>
        </p:spPr>
        <p:txBody>
          <a:bodyPr>
            <a:normAutofit/>
          </a:bodyPr>
          <a:lstStyle/>
          <a:p>
            <a:r>
              <a:rPr lang="en-US" dirty="0"/>
              <a:t>all of the following are true about the picture except?</a:t>
            </a:r>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t>a. Can be used in patient with neck injury </a:t>
            </a:r>
          </a:p>
          <a:p>
            <a:r>
              <a:rPr lang="en-US" dirty="0"/>
              <a:t>b. No risk of aspiration </a:t>
            </a:r>
          </a:p>
          <a:p>
            <a:r>
              <a:rPr lang="en-US" dirty="0"/>
              <a:t>c. Cannot be used in patient who ingested a caustic material </a:t>
            </a:r>
          </a:p>
          <a:p>
            <a:r>
              <a:rPr lang="en-US" dirty="0"/>
              <a:t>d. Can be used by any health care provider </a:t>
            </a:r>
          </a:p>
          <a:p>
            <a:r>
              <a:rPr lang="en-US" dirty="0"/>
              <a:t>e. Proximal part occlusion is one of the advantages </a:t>
            </a:r>
          </a:p>
        </p:txBody>
      </p:sp>
      <p:pic>
        <p:nvPicPr>
          <p:cNvPr id="6146" name="Picture 2" descr="C:\Users\bdair\Desktop\New folder (3)\hkhk\3_files\image1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196" y="783813"/>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0628"/>
            <a:ext cx="10515600" cy="6543303"/>
          </a:xfrm>
        </p:spPr>
        <p:txBody>
          <a:bodyPr>
            <a:normAutofit/>
          </a:bodyPr>
          <a:lstStyle/>
          <a:p>
            <a:r>
              <a:rPr lang="en-US" dirty="0"/>
              <a:t>A patient with cerebral edema would most likely be order what type of solution? </a:t>
            </a:r>
          </a:p>
          <a:p>
            <a:endParaRPr lang="en-US" dirty="0"/>
          </a:p>
          <a:p>
            <a:endParaRPr lang="en-US" dirty="0"/>
          </a:p>
          <a:p>
            <a:endParaRPr lang="en-US" dirty="0"/>
          </a:p>
          <a:p>
            <a:r>
              <a:rPr lang="en-US" dirty="0"/>
              <a:t>Select one:</a:t>
            </a:r>
          </a:p>
          <a:p>
            <a:pPr marL="0" indent="0">
              <a:buNone/>
            </a:pPr>
            <a:endParaRPr lang="en-US" dirty="0"/>
          </a:p>
          <a:p>
            <a:r>
              <a:rPr lang="en-US" dirty="0">
                <a:solidFill>
                  <a:srgbClr val="FF0000"/>
                </a:solidFill>
              </a:rPr>
              <a:t>a. 3% Saline </a:t>
            </a:r>
          </a:p>
          <a:p>
            <a:r>
              <a:rPr lang="en-US" dirty="0"/>
              <a:t>b. 0.9% Normal Saline </a:t>
            </a:r>
          </a:p>
          <a:p>
            <a:r>
              <a:rPr lang="en-US" dirty="0"/>
              <a:t>c. Lactated Ringer’s </a:t>
            </a:r>
          </a:p>
          <a:p>
            <a:r>
              <a:rPr lang="en-US" dirty="0"/>
              <a:t>d. 0.225% Normal Saline </a:t>
            </a:r>
          </a:p>
          <a:p>
            <a:r>
              <a:rPr lang="en-US" dirty="0"/>
              <a:t>e. D5W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887" y="1004762"/>
            <a:ext cx="3521284" cy="2640963"/>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756"/>
            <a:ext cx="10515600" cy="6448301"/>
          </a:xfrm>
        </p:spPr>
        <p:txBody>
          <a:bodyPr>
            <a:normAutofit/>
          </a:bodyPr>
          <a:lstStyle/>
          <a:p>
            <a:r>
              <a:rPr lang="en-US" dirty="0"/>
              <a:t>Figure 4 is known as what type of rhythm? </a:t>
            </a:r>
          </a:p>
          <a:p>
            <a:endParaRPr lang="en-US" dirty="0"/>
          </a:p>
          <a:p>
            <a:endParaRPr lang="en-US" dirty="0"/>
          </a:p>
          <a:p>
            <a:endParaRPr lang="en-US" dirty="0"/>
          </a:p>
          <a:p>
            <a:endParaRPr lang="en-US" dirty="0"/>
          </a:p>
          <a:p>
            <a:pPr marL="0" indent="0">
              <a:buNone/>
            </a:pPr>
            <a:endParaRPr lang="en-US" dirty="0"/>
          </a:p>
          <a:p>
            <a:r>
              <a:rPr lang="en-US" dirty="0"/>
              <a:t>Select one:</a:t>
            </a:r>
          </a:p>
          <a:p>
            <a:endParaRPr lang="en-US" dirty="0"/>
          </a:p>
          <a:p>
            <a:r>
              <a:rPr lang="en-US" dirty="0"/>
              <a:t>a. 2nd Degree Type 2 (</a:t>
            </a:r>
            <a:r>
              <a:rPr lang="en-US" dirty="0" err="1"/>
              <a:t>Mobitz</a:t>
            </a:r>
            <a:r>
              <a:rPr lang="en-US" dirty="0"/>
              <a:t> II) </a:t>
            </a:r>
          </a:p>
          <a:p>
            <a:r>
              <a:rPr lang="en-US" dirty="0"/>
              <a:t>b. 1st Degree AV Block </a:t>
            </a:r>
          </a:p>
          <a:p>
            <a:r>
              <a:rPr lang="en-US" dirty="0"/>
              <a:t>c. </a:t>
            </a:r>
            <a:r>
              <a:rPr lang="en-US" dirty="0" err="1"/>
              <a:t>Wenckeback</a:t>
            </a:r>
            <a:r>
              <a:rPr lang="en-US" dirty="0"/>
              <a:t> </a:t>
            </a:r>
          </a:p>
          <a:p>
            <a:r>
              <a:rPr lang="en-US" dirty="0">
                <a:solidFill>
                  <a:srgbClr val="FF0000"/>
                </a:solidFill>
              </a:rPr>
              <a:t>d. 3rd Degree Heart Block </a:t>
            </a:r>
          </a:p>
          <a:p>
            <a:r>
              <a:rPr lang="en-US" dirty="0"/>
              <a:t>e. 2nd Degree Type 2 (</a:t>
            </a:r>
            <a:r>
              <a:rPr lang="en-US" dirty="0" err="1"/>
              <a:t>Mobitz</a:t>
            </a:r>
            <a:r>
              <a:rPr lang="en-US" dirty="0"/>
              <a:t> I) </a:t>
            </a:r>
          </a:p>
        </p:txBody>
      </p:sp>
      <p:pic>
        <p:nvPicPr>
          <p:cNvPr id="7170" name="Picture 2" descr="C:\Users\bdair\Desktop\New folder (3)\hkhk\4_files\img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4882" y="797791"/>
            <a:ext cx="4544126" cy="2857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700" y="106878"/>
            <a:ext cx="10515600" cy="6341424"/>
          </a:xfrm>
        </p:spPr>
        <p:txBody>
          <a:bodyPr/>
          <a:lstStyle/>
          <a:p>
            <a:r>
              <a:rPr lang="en-US" dirty="0"/>
              <a:t>What illuminating instrument is inserted into the pharynx and larynx to visualize the vocal cords?</a:t>
            </a:r>
          </a:p>
          <a:p>
            <a:r>
              <a:rPr lang="en-US" dirty="0"/>
              <a:t>Answer is :</a:t>
            </a:r>
          </a:p>
          <a:p>
            <a:endParaRPr lang="en-US" dirty="0"/>
          </a:p>
        </p:txBody>
      </p:sp>
      <p:pic>
        <p:nvPicPr>
          <p:cNvPr id="9218" name="Picture 2" descr="C:\Users\bdair\Desktop\New folder (3)\hkhk\5_files\image1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7864" y="1907898"/>
            <a:ext cx="2790701" cy="37509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756"/>
            <a:ext cx="10515600" cy="6412675"/>
          </a:xfrm>
        </p:spPr>
        <p:txBody>
          <a:bodyPr>
            <a:normAutofit/>
          </a:bodyPr>
          <a:lstStyle/>
          <a:p>
            <a:r>
              <a:rPr lang="en-US" dirty="0"/>
              <a:t>What is the class of </a:t>
            </a:r>
            <a:r>
              <a:rPr lang="en-US" dirty="0" err="1"/>
              <a:t>mallampati</a:t>
            </a:r>
            <a:r>
              <a:rPr lang="en-US" dirty="0"/>
              <a:t> test? </a:t>
            </a:r>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t>a. Class I </a:t>
            </a:r>
          </a:p>
          <a:p>
            <a:r>
              <a:rPr lang="en-US" dirty="0"/>
              <a:t>b. Class II </a:t>
            </a:r>
          </a:p>
          <a:p>
            <a:r>
              <a:rPr lang="en-US" dirty="0">
                <a:solidFill>
                  <a:srgbClr val="FF0000"/>
                </a:solidFill>
              </a:rPr>
              <a:t>c. Class III </a:t>
            </a:r>
          </a:p>
          <a:p>
            <a:r>
              <a:rPr lang="en-US" dirty="0"/>
              <a:t>d. Class IV </a:t>
            </a:r>
          </a:p>
          <a:p>
            <a:r>
              <a:rPr lang="en-US" dirty="0"/>
              <a:t>e. Class III or IV </a:t>
            </a:r>
          </a:p>
        </p:txBody>
      </p:sp>
      <p:pic>
        <p:nvPicPr>
          <p:cNvPr id="8194" name="Picture 2" descr="C:\Users\bdair\Desktop\New folder (3)\hkhk\5_files\image1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230" y="760020"/>
            <a:ext cx="2560946" cy="3414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3132"/>
            <a:ext cx="10515600" cy="6175169"/>
          </a:xfrm>
        </p:spPr>
        <p:txBody>
          <a:bodyPr>
            <a:normAutofit/>
          </a:bodyPr>
          <a:lstStyle/>
          <a:p>
            <a:r>
              <a:rPr lang="en-US" dirty="0"/>
              <a:t>What is the flow rate of this cannula? </a:t>
            </a:r>
          </a:p>
          <a:p>
            <a:endParaRPr lang="en-US" dirty="0"/>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t>a. 20-25 ml per min </a:t>
            </a:r>
          </a:p>
          <a:p>
            <a:r>
              <a:rPr lang="en-US" dirty="0"/>
              <a:t>b. 80-100 ml per min </a:t>
            </a:r>
          </a:p>
          <a:p>
            <a:r>
              <a:rPr lang="en-US" dirty="0">
                <a:solidFill>
                  <a:srgbClr val="FF0000"/>
                </a:solidFill>
              </a:rPr>
              <a:t>c. 50-60 ml per min </a:t>
            </a:r>
          </a:p>
          <a:p>
            <a:r>
              <a:rPr lang="en-US" dirty="0"/>
              <a:t>d. 30-35 ml per min </a:t>
            </a:r>
          </a:p>
          <a:p>
            <a:r>
              <a:rPr lang="en-US" dirty="0"/>
              <a:t>e. 120-150 ml per min </a:t>
            </a:r>
          </a:p>
        </p:txBody>
      </p:sp>
      <p:pic>
        <p:nvPicPr>
          <p:cNvPr id="10249" name="Picture 9" descr="C:\Users\bdair\Desktop\New folder (3)\hkhk\6_files\image1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947" y="1330015"/>
            <a:ext cx="1295400" cy="1295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5631"/>
            <a:ext cx="10515600" cy="6305798"/>
          </a:xfrm>
        </p:spPr>
        <p:txBody>
          <a:bodyPr>
            <a:normAutofit/>
          </a:bodyPr>
          <a:lstStyle/>
          <a:p>
            <a:r>
              <a:rPr lang="en-US" dirty="0"/>
              <a:t>all of the following are patient and surgical factors for the picture except?</a:t>
            </a:r>
          </a:p>
          <a:p>
            <a:endParaRPr lang="en-US" dirty="0"/>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t>a. Cardiac and respiratory disease </a:t>
            </a:r>
          </a:p>
          <a:p>
            <a:r>
              <a:rPr lang="en-US" dirty="0"/>
              <a:t>b. Sepsis or shock </a:t>
            </a:r>
          </a:p>
          <a:p>
            <a:r>
              <a:rPr lang="en-US" dirty="0"/>
              <a:t>c. Inability to measure blood pressure non invasively </a:t>
            </a:r>
          </a:p>
          <a:p>
            <a:r>
              <a:rPr lang="en-US" dirty="0"/>
              <a:t>d. Craniotomy or cardiac surgery </a:t>
            </a:r>
          </a:p>
          <a:p>
            <a:r>
              <a:rPr lang="en-US" dirty="0">
                <a:solidFill>
                  <a:srgbClr val="FF0000"/>
                </a:solidFill>
              </a:rPr>
              <a:t>e. Obese patient </a:t>
            </a:r>
          </a:p>
        </p:txBody>
      </p:sp>
      <p:pic>
        <p:nvPicPr>
          <p:cNvPr id="4" name="Picture 3"/>
          <p:cNvPicPr>
            <a:picLocks noChangeAspect="1"/>
          </p:cNvPicPr>
          <p:nvPr/>
        </p:nvPicPr>
        <p:blipFill>
          <a:blip r:embed="rId2"/>
          <a:stretch>
            <a:fillRect/>
          </a:stretch>
        </p:blipFill>
        <p:spPr>
          <a:xfrm>
            <a:off x="2471243" y="770907"/>
            <a:ext cx="2143125" cy="2133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3" descr="8"/>
          <p:cNvPicPr>
            <a:picLocks noGrp="1" noChangeAspect="1"/>
          </p:cNvPicPr>
          <p:nvPr>
            <p:ph sz="half" idx="1"/>
          </p:nvPr>
        </p:nvPicPr>
        <p:blipFill>
          <a:blip r:embed="rId2"/>
          <a:stretch>
            <a:fillRect/>
          </a:stretch>
        </p:blipFill>
        <p:spPr>
          <a:xfrm>
            <a:off x="360045" y="183515"/>
            <a:ext cx="6460490" cy="3307080"/>
          </a:xfrm>
          <a:prstGeom prst="rect">
            <a:avLst/>
          </a:prstGeom>
        </p:spPr>
      </p:pic>
      <p:pic>
        <p:nvPicPr>
          <p:cNvPr id="6" name="Content Placeholder 5" descr="9"/>
          <p:cNvPicPr>
            <a:picLocks noGrp="1" noChangeAspect="1"/>
          </p:cNvPicPr>
          <p:nvPr>
            <p:ph sz="half" idx="2"/>
          </p:nvPr>
        </p:nvPicPr>
        <p:blipFill>
          <a:blip r:embed="rId3"/>
          <a:stretch>
            <a:fillRect/>
          </a:stretch>
        </p:blipFill>
        <p:spPr>
          <a:xfrm>
            <a:off x="4831715" y="3164205"/>
            <a:ext cx="7231380" cy="3440430"/>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8130"/>
            <a:ext cx="10515600" cy="6483927"/>
          </a:xfrm>
        </p:spPr>
        <p:txBody>
          <a:bodyPr>
            <a:normAutofit/>
          </a:bodyPr>
          <a:lstStyle/>
          <a:p>
            <a:r>
              <a:rPr lang="en-US" dirty="0"/>
              <a:t>What is name of this device? </a:t>
            </a:r>
          </a:p>
          <a:p>
            <a:endParaRPr lang="en-US" dirty="0"/>
          </a:p>
          <a:p>
            <a:endParaRPr lang="en-US" dirty="0"/>
          </a:p>
          <a:p>
            <a:endParaRPr lang="en-US" dirty="0"/>
          </a:p>
          <a:p>
            <a:endParaRPr lang="en-US" dirty="0"/>
          </a:p>
          <a:p>
            <a:r>
              <a:rPr lang="en-US" dirty="0"/>
              <a:t>Select one:</a:t>
            </a:r>
          </a:p>
          <a:p>
            <a:endParaRPr lang="en-US" dirty="0"/>
          </a:p>
          <a:p>
            <a:r>
              <a:rPr lang="en-US" dirty="0"/>
              <a:t>a. Central line </a:t>
            </a:r>
          </a:p>
          <a:p>
            <a:r>
              <a:rPr lang="en-US" dirty="0"/>
              <a:t>b. </a:t>
            </a:r>
            <a:r>
              <a:rPr lang="en-US" dirty="0" err="1"/>
              <a:t>i.v</a:t>
            </a:r>
            <a:r>
              <a:rPr lang="en-US" dirty="0"/>
              <a:t> fluid </a:t>
            </a:r>
          </a:p>
          <a:p>
            <a:r>
              <a:rPr lang="en-US" dirty="0"/>
              <a:t>c. ICP monitoring </a:t>
            </a:r>
          </a:p>
          <a:p>
            <a:r>
              <a:rPr lang="en-US" dirty="0"/>
              <a:t>d. </a:t>
            </a:r>
            <a:r>
              <a:rPr lang="en-US" dirty="0" err="1"/>
              <a:t>Capnography</a:t>
            </a:r>
            <a:r>
              <a:rPr lang="en-US" dirty="0"/>
              <a:t> </a:t>
            </a:r>
          </a:p>
          <a:p>
            <a:r>
              <a:rPr lang="en-US" dirty="0">
                <a:solidFill>
                  <a:srgbClr val="FF0000"/>
                </a:solidFill>
              </a:rPr>
              <a:t>e. Arterial line </a:t>
            </a:r>
          </a:p>
        </p:txBody>
      </p:sp>
      <p:pic>
        <p:nvPicPr>
          <p:cNvPr id="12290" name="Picture 2" descr="C:\Users\bdair\Desktop\New folder (3)\hkhk\8_files\image1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658" y="633845"/>
            <a:ext cx="2333625"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5630"/>
            <a:ext cx="10515600" cy="6388925"/>
          </a:xfrm>
        </p:spPr>
        <p:txBody>
          <a:bodyPr>
            <a:normAutofit/>
          </a:bodyPr>
          <a:lstStyle/>
          <a:p>
            <a:r>
              <a:rPr lang="en-US" dirty="0"/>
              <a:t>What is the name of this device?</a:t>
            </a:r>
          </a:p>
          <a:p>
            <a:endParaRPr lang="en-US" dirty="0"/>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t>a. </a:t>
            </a:r>
            <a:r>
              <a:rPr lang="en-US" dirty="0" err="1"/>
              <a:t>Mapleson</a:t>
            </a:r>
            <a:r>
              <a:rPr lang="en-US" dirty="0"/>
              <a:t> A </a:t>
            </a:r>
          </a:p>
          <a:p>
            <a:r>
              <a:rPr lang="en-US" dirty="0"/>
              <a:t>b. </a:t>
            </a:r>
            <a:r>
              <a:rPr lang="en-US" dirty="0" err="1"/>
              <a:t>Mapleson</a:t>
            </a:r>
            <a:r>
              <a:rPr lang="en-US" dirty="0"/>
              <a:t> C </a:t>
            </a:r>
          </a:p>
          <a:p>
            <a:r>
              <a:rPr lang="en-US" dirty="0"/>
              <a:t>c. </a:t>
            </a:r>
            <a:r>
              <a:rPr lang="en-US" dirty="0" err="1"/>
              <a:t>Mapleson</a:t>
            </a:r>
            <a:r>
              <a:rPr lang="en-US" dirty="0"/>
              <a:t> D </a:t>
            </a:r>
          </a:p>
          <a:p>
            <a:r>
              <a:rPr lang="en-US" dirty="0"/>
              <a:t>d. </a:t>
            </a:r>
            <a:r>
              <a:rPr lang="en-US" dirty="0" err="1"/>
              <a:t>Mapleson</a:t>
            </a:r>
            <a:r>
              <a:rPr lang="en-US" dirty="0"/>
              <a:t> E </a:t>
            </a:r>
          </a:p>
          <a:p>
            <a:r>
              <a:rPr lang="en-US" dirty="0"/>
              <a:t>e. </a:t>
            </a:r>
            <a:r>
              <a:rPr lang="en-US" dirty="0" err="1"/>
              <a:t>Mapleson</a:t>
            </a:r>
            <a:r>
              <a:rPr lang="en-US" dirty="0"/>
              <a:t> F </a:t>
            </a:r>
          </a:p>
        </p:txBody>
      </p:sp>
      <p:pic>
        <p:nvPicPr>
          <p:cNvPr id="11266" name="Picture 2" descr="C:\Users\bdair\Desktop\New folder (3)\hkhk\7_files\img 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702" y="844674"/>
            <a:ext cx="2857500" cy="1962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8130"/>
            <a:ext cx="10515600" cy="6353299"/>
          </a:xfrm>
        </p:spPr>
        <p:txBody>
          <a:bodyPr>
            <a:normAutofit/>
          </a:bodyPr>
          <a:lstStyle/>
          <a:p>
            <a:r>
              <a:rPr lang="en-US" dirty="0"/>
              <a:t>What is the diagnosis?</a:t>
            </a:r>
          </a:p>
          <a:p>
            <a:endParaRPr lang="en-US" dirty="0"/>
          </a:p>
          <a:p>
            <a:endParaRPr lang="en-US" dirty="0"/>
          </a:p>
          <a:p>
            <a:endParaRPr lang="en-US" dirty="0"/>
          </a:p>
          <a:p>
            <a:endParaRPr lang="en-US" dirty="0"/>
          </a:p>
          <a:p>
            <a:r>
              <a:rPr lang="en-US" dirty="0"/>
              <a:t>Select one:</a:t>
            </a:r>
          </a:p>
          <a:p>
            <a:pPr marL="0" indent="0">
              <a:buNone/>
            </a:pPr>
            <a:endParaRPr lang="en-US" dirty="0"/>
          </a:p>
          <a:p>
            <a:r>
              <a:rPr lang="en-US" dirty="0">
                <a:solidFill>
                  <a:srgbClr val="FF0000"/>
                </a:solidFill>
              </a:rPr>
              <a:t>a. atrial fibrillation </a:t>
            </a:r>
          </a:p>
          <a:p>
            <a:r>
              <a:rPr lang="en-US" dirty="0"/>
              <a:t>b. lateral myocardial infarction </a:t>
            </a:r>
          </a:p>
          <a:p>
            <a:r>
              <a:rPr lang="en-US" dirty="0"/>
              <a:t>c. anterior myocardial infarction </a:t>
            </a:r>
          </a:p>
          <a:p>
            <a:r>
              <a:rPr lang="en-US" dirty="0"/>
              <a:t>d. anterolateral myocardial infarction </a:t>
            </a:r>
          </a:p>
          <a:p>
            <a:r>
              <a:rPr lang="en-US" dirty="0"/>
              <a:t>e. 1st Degree AV Block </a:t>
            </a:r>
          </a:p>
        </p:txBody>
      </p:sp>
      <p:pic>
        <p:nvPicPr>
          <p:cNvPr id="4" name="Picture 3"/>
          <p:cNvPicPr>
            <a:picLocks noChangeAspect="1"/>
          </p:cNvPicPr>
          <p:nvPr/>
        </p:nvPicPr>
        <p:blipFill>
          <a:blip r:embed="rId2"/>
          <a:stretch>
            <a:fillRect/>
          </a:stretch>
        </p:blipFill>
        <p:spPr>
          <a:xfrm>
            <a:off x="3917867" y="796822"/>
            <a:ext cx="3810000" cy="2295525"/>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5" y="1887855"/>
            <a:ext cx="12193270" cy="2396490"/>
          </a:xfrm>
          <a:solidFill>
            <a:schemeClr val="accent2">
              <a:lumMod val="60000"/>
              <a:lumOff val="40000"/>
            </a:schemeClr>
          </a:solidFill>
        </p:spPr>
        <p:txBody>
          <a:bodyPr>
            <a:noAutofit/>
          </a:bodyPr>
          <a:lstStyle/>
          <a:p>
            <a:pPr algn="ctr"/>
            <a:r>
              <a:rPr lang="en-GB" sz="4000" dirty="0">
                <a:latin typeface="Gill Sans MT" panose="020B0502020104020203" charset="0"/>
                <a:cs typeface="Gill Sans MT" panose="020B0502020104020203" charset="0"/>
              </a:rPr>
              <a:t>ANESTHSEIA GROUP A        </a:t>
            </a:r>
          </a:p>
          <a:p>
            <a:pPr algn="ctr"/>
            <a:r>
              <a:rPr lang="en-GB" sz="4000" dirty="0">
                <a:latin typeface="Gill Sans MT" panose="020B0502020104020203" charset="0"/>
                <a:cs typeface="Gill Sans MT" panose="020B0502020104020203" charset="0"/>
              </a:rPr>
              <a:t>   23/1/2020</a:t>
            </a:r>
            <a:endParaRPr lang="ar-JO" sz="4000" b="1" dirty="0">
              <a:latin typeface="Gill Sans MT" panose="020B0502020104020203" charset="0"/>
              <a:cs typeface="Gill Sans MT" panose="020B0502020104020203" charset="0"/>
            </a:endParaRPr>
          </a:p>
          <a:p>
            <a:pPr algn="ctr"/>
            <a:r>
              <a:rPr lang="en-GB" sz="4000" dirty="0">
                <a:latin typeface="Gill Sans MT" panose="020B0502020104020203" charset="0"/>
                <a:cs typeface="Gill Sans MT" panose="020B0502020104020203" charset="0"/>
              </a:rPr>
              <a:t>D</a:t>
            </a:r>
            <a:r>
              <a:rPr lang="en-US" altLang="en-GB" sz="4000" dirty="0">
                <a:latin typeface="Gill Sans MT" panose="020B0502020104020203" charset="0"/>
                <a:cs typeface="Gill Sans MT" panose="020B0502020104020203" charset="0"/>
              </a:rPr>
              <a:t>one by</a:t>
            </a:r>
            <a:r>
              <a:rPr lang="en-GB" sz="4000" dirty="0">
                <a:latin typeface="Gill Sans MT" panose="020B0502020104020203" charset="0"/>
                <a:cs typeface="Gill Sans MT" panose="020B0502020104020203" charset="0"/>
              </a:rPr>
              <a:t> : Abdelrahman Nour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620" y="2081842"/>
            <a:ext cx="11100759" cy="2283035"/>
          </a:xfrm>
        </p:spPr>
        <p:txBody>
          <a:bodyPr>
            <a:noAutofit/>
          </a:bodyPr>
          <a:lstStyle/>
          <a:p>
            <a:pPr algn="ctr"/>
            <a:r>
              <a:rPr lang="en-GB" sz="6000" dirty="0">
                <a:solidFill>
                  <a:srgbClr val="0070C0"/>
                </a:solidFill>
                <a:latin typeface="Gill Sans MT" panose="020B0502020104020203" charset="0"/>
                <a:cs typeface="Gill Sans MT" panose="020B0502020104020203" charset="0"/>
              </a:rPr>
              <a:t>Mini OSCE questions</a:t>
            </a:r>
            <a:br>
              <a:rPr lang="en-GB" sz="6000" dirty="0">
                <a:solidFill>
                  <a:srgbClr val="0070C0"/>
                </a:solidFill>
                <a:latin typeface="Gill Sans MT" panose="020B0502020104020203" charset="0"/>
                <a:cs typeface="Gill Sans MT" panose="020B0502020104020203" charset="0"/>
              </a:rPr>
            </a:br>
            <a:r>
              <a:rPr lang="ar-JO" sz="6000" dirty="0">
                <a:solidFill>
                  <a:srgbClr val="0070C0"/>
                </a:solidFill>
                <a:latin typeface="Gill Sans MT" panose="020B0502020104020203" charset="0"/>
                <a:cs typeface="Gill Sans MT" panose="020B0502020104020203" charset="0"/>
              </a:rPr>
              <a:t>( كتابي )</a:t>
            </a:r>
            <a:endParaRPr lang="en-GB" sz="6000" dirty="0">
              <a:solidFill>
                <a:srgbClr val="0070C0"/>
              </a:solidFill>
              <a:latin typeface="Gill Sans MT" panose="020B0502020104020203" charset="0"/>
              <a:cs typeface="Gill Sans MT" panose="020B0502020104020203"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483079" y="856891"/>
            <a:ext cx="11225842" cy="5016758"/>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rPr>
              <a:t>Q1 : indication of arterial line ? (mention 6)</a:t>
            </a:r>
          </a:p>
          <a:p>
            <a:endParaRPr lang="en-GB" sz="3200" b="1" dirty="0">
              <a:effectLst>
                <a:outerShdw blurRad="38100" dist="38100" dir="2700000" algn="tl">
                  <a:srgbClr val="000000">
                    <a:alpha val="43137"/>
                  </a:srgbClr>
                </a:outerShdw>
              </a:effectLst>
            </a:endParaRPr>
          </a:p>
          <a:p>
            <a:endParaRPr lang="en-GB" sz="3200" b="1" dirty="0">
              <a:effectLst>
                <a:outerShdw blurRad="38100" dist="38100" dir="2700000" algn="tl">
                  <a:srgbClr val="000000">
                    <a:alpha val="43137"/>
                  </a:srgbClr>
                </a:outerShdw>
              </a:effectLst>
            </a:endParaRPr>
          </a:p>
          <a:p>
            <a:r>
              <a:rPr lang="en-GB" sz="3200" b="1" dirty="0">
                <a:effectLst>
                  <a:outerShdw blurRad="38100" dist="38100" dir="2700000" algn="tl">
                    <a:srgbClr val="000000">
                      <a:alpha val="43137"/>
                    </a:srgbClr>
                  </a:outerShdw>
                </a:effectLst>
              </a:rPr>
              <a:t>Q2 : sign and symptoms of severe hypothermia ? (mention 5)</a:t>
            </a:r>
          </a:p>
          <a:p>
            <a:endParaRPr lang="en-GB" sz="3200" b="1" dirty="0">
              <a:effectLst>
                <a:outerShdw blurRad="38100" dist="38100" dir="2700000" algn="tl">
                  <a:srgbClr val="000000">
                    <a:alpha val="43137"/>
                  </a:srgbClr>
                </a:outerShdw>
              </a:effectLst>
            </a:endParaRPr>
          </a:p>
          <a:p>
            <a:endParaRPr lang="en-GB" sz="3200" b="1" dirty="0">
              <a:effectLst>
                <a:outerShdw blurRad="38100" dist="38100" dir="2700000" algn="tl">
                  <a:srgbClr val="000000">
                    <a:alpha val="43137"/>
                  </a:srgbClr>
                </a:outerShdw>
              </a:effectLst>
            </a:endParaRPr>
          </a:p>
          <a:p>
            <a:r>
              <a:rPr lang="en-GB" sz="3200" b="1" dirty="0">
                <a:effectLst>
                  <a:outerShdw blurRad="38100" dist="38100" dir="2700000" algn="tl">
                    <a:srgbClr val="000000">
                      <a:alpha val="43137"/>
                    </a:srgbClr>
                  </a:outerShdw>
                </a:effectLst>
              </a:rPr>
              <a:t>Q3 : sites for monitoring body temperature ? (mention 9 )</a:t>
            </a:r>
          </a:p>
          <a:p>
            <a:endParaRPr lang="en-GB" sz="3200" b="1" dirty="0">
              <a:effectLst>
                <a:outerShdw blurRad="38100" dist="38100" dir="2700000" algn="tl">
                  <a:srgbClr val="000000">
                    <a:alpha val="43137"/>
                  </a:srgbClr>
                </a:outerShdw>
              </a:effectLst>
            </a:endParaRPr>
          </a:p>
          <a:p>
            <a:endParaRPr lang="en-GB" sz="3200" b="1" dirty="0">
              <a:effectLst>
                <a:outerShdw blurRad="38100" dist="38100" dir="2700000" algn="tl">
                  <a:srgbClr val="000000">
                    <a:alpha val="43137"/>
                  </a:srgbClr>
                </a:outerShdw>
              </a:effectLst>
            </a:endParaRPr>
          </a:p>
          <a:p>
            <a:r>
              <a:rPr lang="en-GB" sz="3200" b="1" dirty="0">
                <a:effectLst>
                  <a:outerShdw blurRad="38100" dist="38100" dir="2700000" algn="tl">
                    <a:srgbClr val="000000">
                      <a:alpha val="43137"/>
                    </a:srgbClr>
                  </a:outerShdw>
                </a:effectLst>
              </a:rPr>
              <a:t>Q4 : signs of cardiac arrest ? (mention 4 )</a:t>
            </a:r>
          </a:p>
        </p:txBody>
      </p:sp>
      <p:sp>
        <p:nvSpPr>
          <p:cNvPr id="5" name="TextBox 4"/>
          <p:cNvSpPr txBox="1"/>
          <p:nvPr/>
        </p:nvSpPr>
        <p:spPr>
          <a:xfrm>
            <a:off x="3232030" y="224548"/>
            <a:ext cx="5233358" cy="523220"/>
          </a:xfrm>
          <a:prstGeom prst="rect">
            <a:avLst/>
          </a:prstGeom>
          <a:solidFill>
            <a:schemeClr val="accent1">
              <a:lumMod val="20000"/>
              <a:lumOff val="80000"/>
            </a:schemeClr>
          </a:solidFill>
        </p:spPr>
        <p:txBody>
          <a:bodyPr wrap="square" rtlCol="0">
            <a:spAutoFit/>
          </a:bodyPr>
          <a:lstStyle/>
          <a:p>
            <a:pPr algn="ctr"/>
            <a:r>
              <a:rPr lang="ar-JO" sz="2800" b="1" dirty="0"/>
              <a:t>اسئلة دكتور ملكاوي</a:t>
            </a:r>
            <a:endParaRPr lang="en-GB" sz="2800" b="1" dirty="0"/>
          </a:p>
        </p:txBody>
      </p:sp>
      <p:sp>
        <p:nvSpPr>
          <p:cNvPr id="6" name="TextBox 5"/>
          <p:cNvSpPr txBox="1"/>
          <p:nvPr/>
        </p:nvSpPr>
        <p:spPr>
          <a:xfrm>
            <a:off x="5986444" y="1340259"/>
            <a:ext cx="3605841" cy="923330"/>
          </a:xfrm>
          <a:prstGeom prst="rect">
            <a:avLst/>
          </a:prstGeom>
          <a:noFill/>
        </p:spPr>
        <p:txBody>
          <a:bodyPr wrap="square" rtlCol="0">
            <a:spAutoFit/>
          </a:bodyPr>
          <a:lstStyle/>
          <a:p>
            <a:r>
              <a:rPr lang="en-GB" dirty="0">
                <a:solidFill>
                  <a:srgbClr val="FF0000"/>
                </a:solidFill>
              </a:rPr>
              <a:t>4- respiratory failure </a:t>
            </a:r>
          </a:p>
          <a:p>
            <a:r>
              <a:rPr lang="en-GB" dirty="0">
                <a:solidFill>
                  <a:srgbClr val="FF0000"/>
                </a:solidFill>
              </a:rPr>
              <a:t>5- vasopressor requirement </a:t>
            </a:r>
          </a:p>
          <a:p>
            <a:r>
              <a:rPr lang="en-GB" dirty="0">
                <a:solidFill>
                  <a:srgbClr val="FF0000"/>
                </a:solidFill>
              </a:rPr>
              <a:t>6- hemodynamic instability</a:t>
            </a:r>
          </a:p>
        </p:txBody>
      </p:sp>
      <p:sp>
        <p:nvSpPr>
          <p:cNvPr id="7" name="TextBox 6"/>
          <p:cNvSpPr txBox="1"/>
          <p:nvPr/>
        </p:nvSpPr>
        <p:spPr>
          <a:xfrm>
            <a:off x="4681268" y="2754225"/>
            <a:ext cx="5066581" cy="646331"/>
          </a:xfrm>
          <a:prstGeom prst="rect">
            <a:avLst/>
          </a:prstGeom>
          <a:noFill/>
        </p:spPr>
        <p:txBody>
          <a:bodyPr wrap="square" rtlCol="0">
            <a:spAutoFit/>
          </a:bodyPr>
          <a:lstStyle/>
          <a:p>
            <a:r>
              <a:rPr lang="en-GB" dirty="0">
                <a:solidFill>
                  <a:srgbClr val="FF0000"/>
                </a:solidFill>
              </a:rPr>
              <a:t>4- pulse rate decrease </a:t>
            </a:r>
          </a:p>
          <a:p>
            <a:r>
              <a:rPr lang="en-GB" dirty="0">
                <a:solidFill>
                  <a:srgbClr val="FF0000"/>
                </a:solidFill>
              </a:rPr>
              <a:t>5- falls to ground and curl up to fetal position</a:t>
            </a:r>
          </a:p>
        </p:txBody>
      </p:sp>
      <p:sp>
        <p:nvSpPr>
          <p:cNvPr id="8" name="TextBox 7"/>
          <p:cNvSpPr txBox="1"/>
          <p:nvPr/>
        </p:nvSpPr>
        <p:spPr>
          <a:xfrm>
            <a:off x="2280394" y="1340259"/>
            <a:ext cx="3737825" cy="923330"/>
          </a:xfrm>
          <a:prstGeom prst="rect">
            <a:avLst/>
          </a:prstGeom>
          <a:noFill/>
        </p:spPr>
        <p:txBody>
          <a:bodyPr wrap="square" rtlCol="0">
            <a:spAutoFit/>
          </a:bodyPr>
          <a:lstStyle/>
          <a:p>
            <a:r>
              <a:rPr lang="en-GB">
                <a:solidFill>
                  <a:srgbClr val="FF0000"/>
                </a:solidFill>
              </a:rPr>
              <a:t>1- continues BP measurement </a:t>
            </a:r>
          </a:p>
          <a:p>
            <a:r>
              <a:rPr lang="en-GB">
                <a:solidFill>
                  <a:srgbClr val="FF0000"/>
                </a:solidFill>
              </a:rPr>
              <a:t>2- sepsis or shock</a:t>
            </a:r>
          </a:p>
          <a:p>
            <a:r>
              <a:rPr lang="en-GB">
                <a:solidFill>
                  <a:srgbClr val="FF0000"/>
                </a:solidFill>
              </a:rPr>
              <a:t>3- cardiac disease </a:t>
            </a:r>
            <a:endParaRPr lang="en-GB" dirty="0">
              <a:solidFill>
                <a:srgbClr val="FF0000"/>
              </a:solidFill>
            </a:endParaRPr>
          </a:p>
        </p:txBody>
      </p:sp>
      <p:sp>
        <p:nvSpPr>
          <p:cNvPr id="9" name="TextBox 8"/>
          <p:cNvSpPr txBox="1"/>
          <p:nvPr/>
        </p:nvSpPr>
        <p:spPr>
          <a:xfrm>
            <a:off x="2280394" y="2754225"/>
            <a:ext cx="3243532" cy="923330"/>
          </a:xfrm>
          <a:prstGeom prst="rect">
            <a:avLst/>
          </a:prstGeom>
          <a:noFill/>
        </p:spPr>
        <p:txBody>
          <a:bodyPr wrap="square" rtlCol="0">
            <a:spAutoFit/>
          </a:bodyPr>
          <a:lstStyle/>
          <a:p>
            <a:r>
              <a:rPr lang="en-GB">
                <a:solidFill>
                  <a:srgbClr val="FF0000"/>
                </a:solidFill>
              </a:rPr>
              <a:t>1- muscle rigidity </a:t>
            </a:r>
          </a:p>
          <a:p>
            <a:r>
              <a:rPr lang="en-GB">
                <a:solidFill>
                  <a:srgbClr val="FF0000"/>
                </a:solidFill>
              </a:rPr>
              <a:t>2- pale skin </a:t>
            </a:r>
          </a:p>
          <a:p>
            <a:r>
              <a:rPr lang="en-GB">
                <a:solidFill>
                  <a:srgbClr val="FF0000"/>
                </a:solidFill>
              </a:rPr>
              <a:t>3- dilated pupil </a:t>
            </a:r>
            <a:endParaRPr lang="en-GB" dirty="0">
              <a:solidFill>
                <a:srgbClr val="FF0000"/>
              </a:solidFill>
            </a:endParaRPr>
          </a:p>
        </p:txBody>
      </p:sp>
      <p:sp>
        <p:nvSpPr>
          <p:cNvPr id="11" name="TextBox 10"/>
          <p:cNvSpPr txBox="1"/>
          <p:nvPr/>
        </p:nvSpPr>
        <p:spPr>
          <a:xfrm>
            <a:off x="2280394" y="4281404"/>
            <a:ext cx="1463615" cy="923330"/>
          </a:xfrm>
          <a:prstGeom prst="rect">
            <a:avLst/>
          </a:prstGeom>
          <a:noFill/>
        </p:spPr>
        <p:txBody>
          <a:bodyPr wrap="square" rtlCol="0">
            <a:spAutoFit/>
          </a:bodyPr>
          <a:lstStyle/>
          <a:p>
            <a:r>
              <a:rPr lang="en-GB" dirty="0">
                <a:solidFill>
                  <a:srgbClr val="FF0000"/>
                </a:solidFill>
              </a:rPr>
              <a:t>1- oral </a:t>
            </a:r>
          </a:p>
          <a:p>
            <a:r>
              <a:rPr lang="en-GB" dirty="0">
                <a:solidFill>
                  <a:srgbClr val="FF0000"/>
                </a:solidFill>
              </a:rPr>
              <a:t>2- rectal</a:t>
            </a:r>
          </a:p>
          <a:p>
            <a:r>
              <a:rPr lang="en-GB" dirty="0">
                <a:solidFill>
                  <a:srgbClr val="FF0000"/>
                </a:solidFill>
              </a:rPr>
              <a:t>3- axillary </a:t>
            </a:r>
          </a:p>
        </p:txBody>
      </p:sp>
      <p:sp>
        <p:nvSpPr>
          <p:cNvPr id="12" name="TextBox 11"/>
          <p:cNvSpPr txBox="1"/>
          <p:nvPr/>
        </p:nvSpPr>
        <p:spPr>
          <a:xfrm>
            <a:off x="4359216" y="4259354"/>
            <a:ext cx="2605177" cy="923330"/>
          </a:xfrm>
          <a:prstGeom prst="rect">
            <a:avLst/>
          </a:prstGeom>
          <a:noFill/>
        </p:spPr>
        <p:txBody>
          <a:bodyPr wrap="square" rtlCol="0">
            <a:spAutoFit/>
          </a:bodyPr>
          <a:lstStyle/>
          <a:p>
            <a:r>
              <a:rPr lang="en-GB" dirty="0">
                <a:solidFill>
                  <a:srgbClr val="FF0000"/>
                </a:solidFill>
              </a:rPr>
              <a:t>4- forehead </a:t>
            </a:r>
          </a:p>
          <a:p>
            <a:r>
              <a:rPr lang="en-GB" dirty="0">
                <a:solidFill>
                  <a:srgbClr val="FF0000"/>
                </a:solidFill>
              </a:rPr>
              <a:t>5- tympanic membrane </a:t>
            </a:r>
          </a:p>
          <a:p>
            <a:r>
              <a:rPr lang="en-GB" dirty="0">
                <a:solidFill>
                  <a:srgbClr val="FF0000"/>
                </a:solidFill>
              </a:rPr>
              <a:t>6- nasopharyngeal </a:t>
            </a:r>
          </a:p>
        </p:txBody>
      </p:sp>
      <p:sp>
        <p:nvSpPr>
          <p:cNvPr id="13" name="TextBox 12"/>
          <p:cNvSpPr txBox="1"/>
          <p:nvPr/>
        </p:nvSpPr>
        <p:spPr>
          <a:xfrm>
            <a:off x="7214558" y="4312384"/>
            <a:ext cx="3096884" cy="923330"/>
          </a:xfrm>
          <a:prstGeom prst="rect">
            <a:avLst/>
          </a:prstGeom>
          <a:noFill/>
        </p:spPr>
        <p:txBody>
          <a:bodyPr wrap="square" rtlCol="0">
            <a:spAutoFit/>
          </a:bodyPr>
          <a:lstStyle/>
          <a:p>
            <a:r>
              <a:rPr lang="en-GB" dirty="0">
                <a:solidFill>
                  <a:srgbClr val="FF0000"/>
                </a:solidFill>
              </a:rPr>
              <a:t>7- pulmonary arterial blood </a:t>
            </a:r>
          </a:p>
          <a:p>
            <a:r>
              <a:rPr lang="en-GB" dirty="0">
                <a:solidFill>
                  <a:srgbClr val="FF0000"/>
                </a:solidFill>
              </a:rPr>
              <a:t>8- esophageal </a:t>
            </a:r>
          </a:p>
          <a:p>
            <a:r>
              <a:rPr lang="en-GB" dirty="0">
                <a:solidFill>
                  <a:srgbClr val="FF0000"/>
                </a:solidFill>
              </a:rPr>
              <a:t>9- bladder </a:t>
            </a:r>
          </a:p>
        </p:txBody>
      </p:sp>
      <p:sp>
        <p:nvSpPr>
          <p:cNvPr id="14" name="TextBox 13"/>
          <p:cNvSpPr txBox="1"/>
          <p:nvPr/>
        </p:nvSpPr>
        <p:spPr>
          <a:xfrm>
            <a:off x="2280394" y="5826412"/>
            <a:ext cx="3200545" cy="646331"/>
          </a:xfrm>
          <a:prstGeom prst="rect">
            <a:avLst/>
          </a:prstGeom>
          <a:noFill/>
        </p:spPr>
        <p:txBody>
          <a:bodyPr wrap="square" rtlCol="0">
            <a:spAutoFit/>
          </a:bodyPr>
          <a:lstStyle/>
          <a:p>
            <a:r>
              <a:rPr lang="en-GB" dirty="0">
                <a:solidFill>
                  <a:srgbClr val="FF0000"/>
                </a:solidFill>
              </a:rPr>
              <a:t>1- </a:t>
            </a:r>
            <a:r>
              <a:rPr lang="en-GB" dirty="0">
                <a:solidFill>
                  <a:srgbClr val="FF0000"/>
                </a:solidFill>
                <a:cs typeface="Times New Roman" panose="02020603050405020304" pitchFamily="18" charset="0"/>
              </a:rPr>
              <a:t>Unconsciousness</a:t>
            </a:r>
          </a:p>
          <a:p>
            <a:r>
              <a:rPr lang="en-GB" dirty="0">
                <a:solidFill>
                  <a:srgbClr val="FF0000"/>
                </a:solidFill>
                <a:cs typeface="Times New Roman" panose="02020603050405020304" pitchFamily="18" charset="0"/>
              </a:rPr>
              <a:t>2- Respiratory arrest </a:t>
            </a:r>
            <a:endParaRPr lang="en-GB" dirty="0">
              <a:solidFill>
                <a:srgbClr val="FF0000"/>
              </a:solidFill>
            </a:endParaRPr>
          </a:p>
        </p:txBody>
      </p:sp>
      <p:sp>
        <p:nvSpPr>
          <p:cNvPr id="15" name="TextBox 14"/>
          <p:cNvSpPr txBox="1"/>
          <p:nvPr/>
        </p:nvSpPr>
        <p:spPr>
          <a:xfrm>
            <a:off x="5618672" y="5873649"/>
            <a:ext cx="3697856" cy="646331"/>
          </a:xfrm>
          <a:prstGeom prst="rect">
            <a:avLst/>
          </a:prstGeom>
          <a:noFill/>
        </p:spPr>
        <p:txBody>
          <a:bodyPr wrap="square" rtlCol="0">
            <a:spAutoFit/>
          </a:bodyPr>
          <a:lstStyle/>
          <a:p>
            <a:r>
              <a:rPr lang="en-GB" dirty="0">
                <a:solidFill>
                  <a:srgbClr val="FF0000"/>
                </a:solidFill>
              </a:rPr>
              <a:t>3- </a:t>
            </a:r>
            <a:r>
              <a:rPr lang="en-GB" dirty="0">
                <a:solidFill>
                  <a:srgbClr val="FF0000"/>
                </a:solidFill>
                <a:cs typeface="Times New Roman" panose="02020603050405020304" pitchFamily="18" charset="0"/>
              </a:rPr>
              <a:t>Pulse-less on large arteries</a:t>
            </a:r>
          </a:p>
          <a:p>
            <a:r>
              <a:rPr lang="en-GB" dirty="0">
                <a:solidFill>
                  <a:srgbClr val="FF0000"/>
                </a:solidFill>
                <a:cs typeface="Times New Roman" panose="02020603050405020304" pitchFamily="18" charset="0"/>
              </a:rPr>
              <a:t>4- Changed general appearance </a:t>
            </a:r>
            <a:endParaRPr lang="en-GB" dirty="0">
              <a:solidFill>
                <a:srgbClr val="FF0000"/>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147" y="738696"/>
            <a:ext cx="10515600" cy="5345801"/>
          </a:xfrm>
        </p:spPr>
        <p:txBody>
          <a:bodyPr>
            <a:noAutofit/>
          </a:bodyPr>
          <a:lstStyle/>
          <a:p>
            <a:pPr marL="0" indent="0">
              <a:buNone/>
            </a:pPr>
            <a:r>
              <a:rPr lang="en-GB" sz="3200" b="1" dirty="0">
                <a:effectLst>
                  <a:outerShdw blurRad="38100" dist="38100" dir="2700000" algn="tl">
                    <a:srgbClr val="000000">
                      <a:alpha val="43137"/>
                    </a:srgbClr>
                  </a:outerShdw>
                </a:effectLst>
              </a:rPr>
              <a:t>Q5 : pre-requisites of brain death diagnosis ? (mention 4 )</a:t>
            </a:r>
          </a:p>
          <a:p>
            <a:endParaRPr lang="ar-JO" sz="3200" b="1" dirty="0">
              <a:effectLst>
                <a:outerShdw blurRad="38100" dist="38100" dir="2700000" algn="tl">
                  <a:srgbClr val="000000">
                    <a:alpha val="43137"/>
                  </a:srgbClr>
                </a:outerShdw>
              </a:effectLst>
            </a:endParaRPr>
          </a:p>
          <a:p>
            <a:pPr marL="0" indent="0">
              <a:buNone/>
            </a:pPr>
            <a:r>
              <a:rPr lang="en-GB" sz="3200" b="1" dirty="0">
                <a:effectLst>
                  <a:outerShdw blurRad="38100" dist="38100" dir="2700000" algn="tl">
                    <a:srgbClr val="000000">
                      <a:alpha val="43137"/>
                    </a:srgbClr>
                  </a:outerShdw>
                </a:effectLst>
              </a:rPr>
              <a:t>Q6 : ECG diagnosis ?</a:t>
            </a:r>
          </a:p>
          <a:p>
            <a:pPr marL="0" indent="0">
              <a:buNone/>
            </a:pPr>
            <a:endParaRPr lang="en-GB" sz="3200" b="1" dirty="0">
              <a:effectLst>
                <a:outerShdw blurRad="38100" dist="38100" dir="2700000" algn="tl">
                  <a:srgbClr val="000000">
                    <a:alpha val="43137"/>
                  </a:srgbClr>
                </a:outerShdw>
              </a:effectLst>
            </a:endParaRPr>
          </a:p>
          <a:p>
            <a:pPr marL="0" indent="0">
              <a:buNone/>
            </a:pPr>
            <a:endParaRPr lang="en-GB" sz="3200" b="1" dirty="0">
              <a:effectLst>
                <a:outerShdw blurRad="38100" dist="38100" dir="2700000" algn="tl">
                  <a:srgbClr val="000000">
                    <a:alpha val="43137"/>
                  </a:srgbClr>
                </a:outerShdw>
              </a:effectLst>
            </a:endParaRPr>
          </a:p>
          <a:p>
            <a:pPr marL="0" indent="0">
              <a:buNone/>
            </a:pPr>
            <a:endParaRPr lang="en-GB" sz="3200" b="1" dirty="0">
              <a:effectLst>
                <a:outerShdw blurRad="38100" dist="38100" dir="2700000" algn="tl">
                  <a:srgbClr val="000000">
                    <a:alpha val="43137"/>
                  </a:srgbClr>
                </a:outerShdw>
              </a:effectLst>
            </a:endParaRPr>
          </a:p>
          <a:p>
            <a:pPr marL="0" indent="0">
              <a:buNone/>
            </a:pPr>
            <a:endParaRPr lang="en-GB" sz="3200" b="1" dirty="0">
              <a:effectLst>
                <a:outerShdw blurRad="38100" dist="38100" dir="2700000" algn="tl">
                  <a:srgbClr val="000000">
                    <a:alpha val="43137"/>
                  </a:srgbClr>
                </a:outerShdw>
              </a:effectLst>
            </a:endParaRPr>
          </a:p>
          <a:p>
            <a:pPr marL="0" indent="0">
              <a:buNone/>
            </a:pPr>
            <a:endParaRPr lang="ar-JO" sz="3200" b="1" dirty="0">
              <a:effectLst>
                <a:outerShdw blurRad="38100" dist="38100" dir="2700000" algn="tl">
                  <a:srgbClr val="000000">
                    <a:alpha val="43137"/>
                  </a:srgbClr>
                </a:outerShdw>
              </a:effectLst>
            </a:endParaRPr>
          </a:p>
          <a:p>
            <a:pPr marL="0" indent="0">
              <a:buNone/>
            </a:pPr>
            <a:endParaRPr lang="en-GB" sz="3200" b="1" dirty="0">
              <a:effectLst>
                <a:outerShdw blurRad="38100" dist="38100" dir="2700000" algn="tl">
                  <a:srgbClr val="000000">
                    <a:alpha val="43137"/>
                  </a:srgbClr>
                </a:outerShdw>
              </a:effectLst>
            </a:endParaRPr>
          </a:p>
          <a:p>
            <a:pPr marL="0" indent="0">
              <a:buNone/>
            </a:pPr>
            <a:r>
              <a:rPr lang="en-GB" sz="3200" b="1" dirty="0">
                <a:effectLst>
                  <a:outerShdw blurRad="38100" dist="38100" dir="2700000" algn="tl">
                    <a:srgbClr val="000000">
                      <a:alpha val="43137"/>
                    </a:srgbClr>
                  </a:outerShdw>
                </a:effectLst>
              </a:rPr>
              <a:t>Q7 : disadvantage of non-rebreather mask ?  </a:t>
            </a:r>
          </a:p>
          <a:p>
            <a:pPr marL="0" indent="0">
              <a:buNone/>
            </a:pPr>
            <a:endParaRPr lang="en-GB" dirty="0"/>
          </a:p>
        </p:txBody>
      </p:sp>
      <p:sp>
        <p:nvSpPr>
          <p:cNvPr id="4" name="TextBox 3"/>
          <p:cNvSpPr txBox="1"/>
          <p:nvPr/>
        </p:nvSpPr>
        <p:spPr>
          <a:xfrm>
            <a:off x="1966822" y="1173192"/>
            <a:ext cx="3864635" cy="646331"/>
          </a:xfrm>
          <a:prstGeom prst="rect">
            <a:avLst/>
          </a:prstGeom>
          <a:noFill/>
        </p:spPr>
        <p:txBody>
          <a:bodyPr wrap="square" rtlCol="0">
            <a:spAutoFit/>
          </a:bodyPr>
          <a:lstStyle/>
          <a:p>
            <a:r>
              <a:rPr lang="en-GB" dirty="0">
                <a:solidFill>
                  <a:srgbClr val="FF0000"/>
                </a:solidFill>
              </a:rPr>
              <a:t>1- </a:t>
            </a:r>
            <a:r>
              <a:rPr lang="en-GB" dirty="0">
                <a:solidFill>
                  <a:srgbClr val="FF0000"/>
                </a:solidFill>
                <a:cs typeface="Calibri" panose="020F0502020204030204"/>
              </a:rPr>
              <a:t>Body </a:t>
            </a:r>
            <a:r>
              <a:rPr lang="en-GB" spc="-30" dirty="0">
                <a:solidFill>
                  <a:srgbClr val="FF0000"/>
                </a:solidFill>
                <a:cs typeface="Calibri" panose="020F0502020204030204"/>
              </a:rPr>
              <a:t>Temperature </a:t>
            </a:r>
            <a:r>
              <a:rPr lang="en-GB" dirty="0">
                <a:solidFill>
                  <a:srgbClr val="FF0000"/>
                </a:solidFill>
                <a:cs typeface="Calibri" panose="020F0502020204030204"/>
              </a:rPr>
              <a:t>&gt; </a:t>
            </a:r>
            <a:r>
              <a:rPr lang="en-GB" spc="-5" dirty="0">
                <a:solidFill>
                  <a:srgbClr val="FF0000"/>
                </a:solidFill>
                <a:cs typeface="Calibri" panose="020F0502020204030204"/>
              </a:rPr>
              <a:t>36°</a:t>
            </a:r>
            <a:r>
              <a:rPr lang="en-GB" spc="5" dirty="0">
                <a:solidFill>
                  <a:srgbClr val="FF0000"/>
                </a:solidFill>
                <a:cs typeface="Calibri" panose="020F0502020204030204"/>
              </a:rPr>
              <a:t> </a:t>
            </a:r>
            <a:r>
              <a:rPr lang="en-GB" dirty="0">
                <a:solidFill>
                  <a:srgbClr val="FF0000"/>
                </a:solidFill>
                <a:cs typeface="Calibri" panose="020F0502020204030204"/>
              </a:rPr>
              <a:t>C</a:t>
            </a:r>
          </a:p>
          <a:p>
            <a:r>
              <a:rPr lang="en-GB" dirty="0">
                <a:solidFill>
                  <a:srgbClr val="FF0000"/>
                </a:solidFill>
              </a:rPr>
              <a:t>2- </a:t>
            </a:r>
            <a:r>
              <a:rPr lang="en-GB" spc="-15" dirty="0">
                <a:solidFill>
                  <a:srgbClr val="FF0000"/>
                </a:solidFill>
                <a:cs typeface="Calibri" panose="020F0502020204030204"/>
              </a:rPr>
              <a:t>Systolic </a:t>
            </a:r>
            <a:r>
              <a:rPr lang="en-GB" spc="-5" dirty="0">
                <a:solidFill>
                  <a:srgbClr val="FF0000"/>
                </a:solidFill>
                <a:cs typeface="Calibri" panose="020F0502020204030204"/>
              </a:rPr>
              <a:t>Blood </a:t>
            </a:r>
            <a:r>
              <a:rPr lang="en-GB" spc="-10" dirty="0">
                <a:solidFill>
                  <a:srgbClr val="FF0000"/>
                </a:solidFill>
                <a:cs typeface="Calibri" panose="020F0502020204030204"/>
              </a:rPr>
              <a:t>Pressure </a:t>
            </a:r>
            <a:r>
              <a:rPr lang="en-GB" dirty="0">
                <a:solidFill>
                  <a:srgbClr val="FF0000"/>
                </a:solidFill>
                <a:cs typeface="Calibri" panose="020F0502020204030204"/>
              </a:rPr>
              <a:t>≥ 100 mm</a:t>
            </a:r>
            <a:r>
              <a:rPr lang="en-GB" spc="-80" dirty="0">
                <a:solidFill>
                  <a:srgbClr val="FF0000"/>
                </a:solidFill>
                <a:cs typeface="Calibri" panose="020F0502020204030204"/>
              </a:rPr>
              <a:t> </a:t>
            </a:r>
            <a:r>
              <a:rPr lang="en-GB" spc="-5" dirty="0">
                <a:solidFill>
                  <a:srgbClr val="FF0000"/>
                </a:solidFill>
                <a:cs typeface="Calibri" panose="020F0502020204030204"/>
              </a:rPr>
              <a:t>Hg</a:t>
            </a:r>
            <a:endParaRPr lang="en-GB" dirty="0">
              <a:solidFill>
                <a:srgbClr val="FF0000"/>
              </a:solidFill>
              <a:cs typeface="Calibri" panose="020F0502020204030204"/>
            </a:endParaRPr>
          </a:p>
        </p:txBody>
      </p:sp>
      <p:sp>
        <p:nvSpPr>
          <p:cNvPr id="5" name="TextBox 4"/>
          <p:cNvSpPr txBox="1"/>
          <p:nvPr/>
        </p:nvSpPr>
        <p:spPr>
          <a:xfrm>
            <a:off x="6544574" y="1181820"/>
            <a:ext cx="4163683" cy="646331"/>
          </a:xfrm>
          <a:prstGeom prst="rect">
            <a:avLst/>
          </a:prstGeom>
          <a:noFill/>
        </p:spPr>
        <p:txBody>
          <a:bodyPr wrap="square" rtlCol="0">
            <a:spAutoFit/>
          </a:bodyPr>
          <a:lstStyle/>
          <a:p>
            <a:r>
              <a:rPr lang="en-GB" dirty="0">
                <a:solidFill>
                  <a:srgbClr val="FF0000"/>
                </a:solidFill>
              </a:rPr>
              <a:t>3- </a:t>
            </a:r>
            <a:r>
              <a:rPr lang="en-GB" spc="-5" dirty="0">
                <a:solidFill>
                  <a:srgbClr val="FF0000"/>
                </a:solidFill>
                <a:cs typeface="Calibri" panose="020F0502020204030204"/>
              </a:rPr>
              <a:t>Normal </a:t>
            </a:r>
            <a:r>
              <a:rPr lang="en-GB" spc="-10" dirty="0">
                <a:solidFill>
                  <a:srgbClr val="FF0000"/>
                </a:solidFill>
                <a:cs typeface="Calibri" panose="020F0502020204030204"/>
              </a:rPr>
              <a:t>Electrolytes</a:t>
            </a:r>
            <a:r>
              <a:rPr lang="en-GB" spc="-50" dirty="0">
                <a:solidFill>
                  <a:srgbClr val="FF0000"/>
                </a:solidFill>
                <a:cs typeface="Calibri" panose="020F0502020204030204"/>
              </a:rPr>
              <a:t> </a:t>
            </a:r>
            <a:r>
              <a:rPr lang="en-GB" spc="-10" dirty="0">
                <a:solidFill>
                  <a:srgbClr val="FF0000"/>
                </a:solidFill>
                <a:cs typeface="Calibri" panose="020F0502020204030204"/>
              </a:rPr>
              <a:t>profile</a:t>
            </a:r>
            <a:endParaRPr lang="en-GB" dirty="0">
              <a:solidFill>
                <a:srgbClr val="FF0000"/>
              </a:solidFill>
              <a:cs typeface="Calibri" panose="020F0502020204030204"/>
            </a:endParaRPr>
          </a:p>
          <a:p>
            <a:r>
              <a:rPr lang="en-GB" dirty="0">
                <a:solidFill>
                  <a:srgbClr val="FF0000"/>
                </a:solidFill>
              </a:rPr>
              <a:t>4- </a:t>
            </a:r>
            <a:r>
              <a:rPr lang="en-GB" spc="-5" dirty="0">
                <a:solidFill>
                  <a:srgbClr val="FF0000"/>
                </a:solidFill>
                <a:cs typeface="Calibri" panose="020F0502020204030204"/>
              </a:rPr>
              <a:t>Normal </a:t>
            </a:r>
            <a:r>
              <a:rPr lang="en-GB" spc="-15" dirty="0">
                <a:solidFill>
                  <a:srgbClr val="FF0000"/>
                </a:solidFill>
                <a:cs typeface="Calibri" panose="020F0502020204030204"/>
              </a:rPr>
              <a:t>PaCO2 </a:t>
            </a:r>
            <a:r>
              <a:rPr lang="en-GB" spc="-5" dirty="0">
                <a:solidFill>
                  <a:srgbClr val="FF0000"/>
                </a:solidFill>
                <a:cs typeface="Calibri" panose="020F0502020204030204"/>
              </a:rPr>
              <a:t>(35-45 </a:t>
            </a:r>
            <a:r>
              <a:rPr lang="en-GB" dirty="0">
                <a:solidFill>
                  <a:srgbClr val="FF0000"/>
                </a:solidFill>
                <a:cs typeface="Calibri" panose="020F0502020204030204"/>
              </a:rPr>
              <a:t>mm</a:t>
            </a:r>
            <a:r>
              <a:rPr lang="en-GB" spc="-60" dirty="0">
                <a:solidFill>
                  <a:srgbClr val="FF0000"/>
                </a:solidFill>
                <a:cs typeface="Calibri" panose="020F0502020204030204"/>
              </a:rPr>
              <a:t> </a:t>
            </a:r>
            <a:r>
              <a:rPr lang="en-GB" spc="-5" dirty="0">
                <a:solidFill>
                  <a:srgbClr val="FF0000"/>
                </a:solidFill>
                <a:cs typeface="Calibri" panose="020F0502020204030204"/>
              </a:rPr>
              <a:t>Hg)</a:t>
            </a:r>
          </a:p>
        </p:txBody>
      </p:sp>
      <p:pic>
        <p:nvPicPr>
          <p:cNvPr id="7" name="Picture 6" descr="A close up of a ma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128" y="2501662"/>
            <a:ext cx="4737245" cy="2783499"/>
          </a:xfrm>
          <a:prstGeom prst="rect">
            <a:avLst/>
          </a:prstGeom>
        </p:spPr>
      </p:pic>
      <p:sp>
        <p:nvSpPr>
          <p:cNvPr id="8" name="TextBox 7"/>
          <p:cNvSpPr txBox="1"/>
          <p:nvPr/>
        </p:nvSpPr>
        <p:spPr>
          <a:xfrm>
            <a:off x="7735019" y="4290204"/>
            <a:ext cx="3071004" cy="369332"/>
          </a:xfrm>
          <a:prstGeom prst="rect">
            <a:avLst/>
          </a:prstGeom>
          <a:noFill/>
        </p:spPr>
        <p:txBody>
          <a:bodyPr wrap="square" rtlCol="0">
            <a:spAutoFit/>
          </a:bodyPr>
          <a:lstStyle/>
          <a:p>
            <a:r>
              <a:rPr lang="en-GB" dirty="0">
                <a:solidFill>
                  <a:srgbClr val="FF0000"/>
                </a:solidFill>
              </a:rPr>
              <a:t>Answer : inferior MI</a:t>
            </a:r>
          </a:p>
        </p:txBody>
      </p:sp>
      <p:sp>
        <p:nvSpPr>
          <p:cNvPr id="9" name="TextBox 8"/>
          <p:cNvSpPr txBox="1"/>
          <p:nvPr/>
        </p:nvSpPr>
        <p:spPr>
          <a:xfrm>
            <a:off x="6165010" y="6242979"/>
            <a:ext cx="3404559" cy="369332"/>
          </a:xfrm>
          <a:prstGeom prst="rect">
            <a:avLst/>
          </a:prstGeom>
          <a:noFill/>
        </p:spPr>
        <p:txBody>
          <a:bodyPr wrap="square" rtlCol="0">
            <a:spAutoFit/>
          </a:bodyPr>
          <a:lstStyle/>
          <a:p>
            <a:r>
              <a:rPr lang="ar-JO" b="1" dirty="0">
                <a:solidFill>
                  <a:srgbClr val="FF0000"/>
                </a:solidFill>
              </a:rPr>
              <a:t>انحذف السؤال لأنه مش موجود بالمادة</a:t>
            </a:r>
            <a:endParaRPr lang="en-GB" b="1" dirty="0">
              <a:solidFill>
                <a:srgbClr val="FF0000"/>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3232030" y="224548"/>
            <a:ext cx="5233358" cy="523220"/>
          </a:xfrm>
          <a:prstGeom prst="rect">
            <a:avLst/>
          </a:prstGeom>
          <a:solidFill>
            <a:schemeClr val="accent1">
              <a:lumMod val="20000"/>
              <a:lumOff val="80000"/>
            </a:schemeClr>
          </a:solidFill>
        </p:spPr>
        <p:txBody>
          <a:bodyPr wrap="square" rtlCol="0">
            <a:spAutoFit/>
          </a:bodyPr>
          <a:lstStyle/>
          <a:p>
            <a:pPr algn="ctr"/>
            <a:r>
              <a:rPr lang="ar-JO" sz="2800" b="1" dirty="0"/>
              <a:t>اسئلة دكتور عميرة</a:t>
            </a:r>
            <a:endParaRPr lang="en-GB" sz="2800" b="1" dirty="0"/>
          </a:p>
        </p:txBody>
      </p:sp>
      <p:sp>
        <p:nvSpPr>
          <p:cNvPr id="5" name="TextBox 4"/>
          <p:cNvSpPr txBox="1"/>
          <p:nvPr/>
        </p:nvSpPr>
        <p:spPr>
          <a:xfrm>
            <a:off x="641229" y="1292140"/>
            <a:ext cx="11366741" cy="4031873"/>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rPr>
              <a:t>Q1 : contraindications of regional Anesthesia ? (mention 9)</a:t>
            </a:r>
          </a:p>
          <a:p>
            <a:endParaRPr lang="en-GB" sz="3200" b="1" dirty="0">
              <a:effectLst>
                <a:outerShdw blurRad="38100" dist="38100" dir="2700000" algn="tl">
                  <a:srgbClr val="000000">
                    <a:alpha val="43137"/>
                  </a:srgbClr>
                </a:outerShdw>
              </a:effectLst>
            </a:endParaRPr>
          </a:p>
          <a:p>
            <a:endParaRPr lang="en-GB" sz="3200" b="1" dirty="0">
              <a:effectLst>
                <a:outerShdw blurRad="38100" dist="38100" dir="2700000" algn="tl">
                  <a:srgbClr val="000000">
                    <a:alpha val="43137"/>
                  </a:srgbClr>
                </a:outerShdw>
              </a:effectLst>
            </a:endParaRPr>
          </a:p>
          <a:p>
            <a:endParaRPr lang="en-GB" sz="3200" b="1" dirty="0">
              <a:effectLst>
                <a:outerShdw blurRad="38100" dist="38100" dir="2700000" algn="tl">
                  <a:srgbClr val="000000">
                    <a:alpha val="43137"/>
                  </a:srgbClr>
                </a:outerShdw>
              </a:effectLst>
            </a:endParaRPr>
          </a:p>
          <a:p>
            <a:r>
              <a:rPr lang="en-GB" sz="3200" b="1" dirty="0">
                <a:effectLst>
                  <a:outerShdw blurRad="38100" dist="38100" dir="2700000" algn="tl">
                    <a:srgbClr val="000000">
                      <a:alpha val="43137"/>
                    </a:srgbClr>
                  </a:outerShdw>
                </a:effectLst>
              </a:rPr>
              <a:t>Q2 : advantages of endotracheal tube ? (mention 6)</a:t>
            </a:r>
          </a:p>
          <a:p>
            <a:endParaRPr lang="en-GB" sz="3200" b="1" dirty="0">
              <a:effectLst>
                <a:outerShdw blurRad="38100" dist="38100" dir="2700000" algn="tl">
                  <a:srgbClr val="000000">
                    <a:alpha val="43137"/>
                  </a:srgbClr>
                </a:outerShdw>
              </a:effectLst>
            </a:endParaRPr>
          </a:p>
          <a:p>
            <a:endParaRPr lang="en-GB" sz="3200" b="1" dirty="0">
              <a:effectLst>
                <a:outerShdw blurRad="38100" dist="38100" dir="2700000" algn="tl">
                  <a:srgbClr val="000000">
                    <a:alpha val="43137"/>
                  </a:srgbClr>
                </a:outerShdw>
              </a:effectLst>
            </a:endParaRPr>
          </a:p>
          <a:p>
            <a:r>
              <a:rPr lang="en-GB" sz="3200" b="1" dirty="0">
                <a:effectLst>
                  <a:outerShdw blurRad="38100" dist="38100" dir="2700000" algn="tl">
                    <a:srgbClr val="000000">
                      <a:alpha val="43137"/>
                    </a:srgbClr>
                  </a:outerShdw>
                </a:effectLst>
              </a:rPr>
              <a:t>Q3 : parts of endotracheal tube on the picture ? </a:t>
            </a:r>
            <a:r>
              <a:rPr lang="en-GB" sz="3200" b="1" dirty="0">
                <a:solidFill>
                  <a:srgbClr val="0070C0"/>
                </a:solidFill>
                <a:effectLst>
                  <a:outerShdw blurRad="38100" dist="38100" dir="2700000" algn="tl">
                    <a:srgbClr val="000000">
                      <a:alpha val="43137"/>
                    </a:srgbClr>
                  </a:outerShdw>
                </a:effectLst>
              </a:rPr>
              <a:t>(</a:t>
            </a:r>
            <a:r>
              <a:rPr lang="en-GB" sz="3200" b="1" u="sng" dirty="0">
                <a:solidFill>
                  <a:srgbClr val="0070C0"/>
                </a:solidFill>
                <a:effectLst>
                  <a:outerShdw blurRad="38100" dist="38100" dir="2700000" algn="tl">
                    <a:srgbClr val="000000">
                      <a:alpha val="43137"/>
                    </a:srgbClr>
                  </a:outerShdw>
                </a:effectLst>
              </a:rPr>
              <a:t>mention 10</a:t>
            </a:r>
            <a:r>
              <a:rPr lang="en-GB" sz="3200" b="1" dirty="0">
                <a:solidFill>
                  <a:srgbClr val="0070C0"/>
                </a:solidFill>
                <a:effectLst>
                  <a:outerShdw blurRad="38100" dist="38100" dir="2700000" algn="tl">
                    <a:srgbClr val="000000">
                      <a:alpha val="43137"/>
                    </a:srgbClr>
                  </a:outerShdw>
                </a:effectLst>
              </a:rPr>
              <a:t>)</a:t>
            </a:r>
          </a:p>
        </p:txBody>
      </p:sp>
      <p:sp>
        <p:nvSpPr>
          <p:cNvPr id="6" name="TextBox 5"/>
          <p:cNvSpPr txBox="1"/>
          <p:nvPr/>
        </p:nvSpPr>
        <p:spPr>
          <a:xfrm>
            <a:off x="879213" y="1867235"/>
            <a:ext cx="2920420" cy="923330"/>
          </a:xfrm>
          <a:prstGeom prst="rect">
            <a:avLst/>
          </a:prstGeom>
          <a:noFill/>
        </p:spPr>
        <p:txBody>
          <a:bodyPr wrap="square" rtlCol="0">
            <a:spAutoFit/>
          </a:bodyPr>
          <a:lstStyle/>
          <a:p>
            <a:r>
              <a:rPr lang="en-US" dirty="0">
                <a:solidFill>
                  <a:srgbClr val="FF0000"/>
                </a:solidFill>
              </a:rPr>
              <a:t>1- patient refusal</a:t>
            </a:r>
          </a:p>
          <a:p>
            <a:r>
              <a:rPr lang="en-US" dirty="0">
                <a:solidFill>
                  <a:srgbClr val="FF0000"/>
                </a:solidFill>
              </a:rPr>
              <a:t>2- Uncooperative patients</a:t>
            </a:r>
          </a:p>
          <a:p>
            <a:r>
              <a:rPr lang="en-US" dirty="0">
                <a:solidFill>
                  <a:srgbClr val="FF0000"/>
                </a:solidFill>
              </a:rPr>
              <a:t>3- unstable patients </a:t>
            </a:r>
            <a:endParaRPr lang="en-GB" dirty="0">
              <a:solidFill>
                <a:srgbClr val="FF0000"/>
              </a:solidFill>
            </a:endParaRPr>
          </a:p>
        </p:txBody>
      </p:sp>
      <p:sp>
        <p:nvSpPr>
          <p:cNvPr id="7" name="TextBox 6"/>
          <p:cNvSpPr txBox="1"/>
          <p:nvPr/>
        </p:nvSpPr>
        <p:spPr>
          <a:xfrm>
            <a:off x="3854493" y="1876915"/>
            <a:ext cx="3657600" cy="923330"/>
          </a:xfrm>
          <a:prstGeom prst="rect">
            <a:avLst/>
          </a:prstGeom>
          <a:noFill/>
        </p:spPr>
        <p:txBody>
          <a:bodyPr wrap="square" rtlCol="0">
            <a:spAutoFit/>
          </a:bodyPr>
          <a:lstStyle/>
          <a:p>
            <a:r>
              <a:rPr lang="en-GB" dirty="0">
                <a:solidFill>
                  <a:srgbClr val="FF0000"/>
                </a:solidFill>
              </a:rPr>
              <a:t>4- </a:t>
            </a:r>
            <a:r>
              <a:rPr lang="en-US" dirty="0">
                <a:solidFill>
                  <a:srgbClr val="FF0000"/>
                </a:solidFill>
              </a:rPr>
              <a:t>Anatomical deformities</a:t>
            </a:r>
          </a:p>
          <a:p>
            <a:r>
              <a:rPr lang="en-US" dirty="0">
                <a:solidFill>
                  <a:srgbClr val="FF0000"/>
                </a:solidFill>
              </a:rPr>
              <a:t>5- Neurological disease</a:t>
            </a:r>
            <a:r>
              <a:rPr lang="en-GB" dirty="0">
                <a:solidFill>
                  <a:srgbClr val="FF0000"/>
                </a:solidFill>
              </a:rPr>
              <a:t> </a:t>
            </a:r>
          </a:p>
          <a:p>
            <a:r>
              <a:rPr lang="en-GB" dirty="0">
                <a:solidFill>
                  <a:srgbClr val="FF0000"/>
                </a:solidFill>
              </a:rPr>
              <a:t>6- </a:t>
            </a:r>
            <a:r>
              <a:rPr lang="en-US" dirty="0">
                <a:solidFill>
                  <a:srgbClr val="FF0000"/>
                </a:solidFill>
              </a:rPr>
              <a:t>Raised intracranial pressure</a:t>
            </a:r>
            <a:endParaRPr lang="en-GB" dirty="0">
              <a:solidFill>
                <a:srgbClr val="FF0000"/>
              </a:solidFill>
            </a:endParaRPr>
          </a:p>
        </p:txBody>
      </p:sp>
      <p:sp>
        <p:nvSpPr>
          <p:cNvPr id="8" name="TextBox 7"/>
          <p:cNvSpPr txBox="1"/>
          <p:nvPr/>
        </p:nvSpPr>
        <p:spPr>
          <a:xfrm>
            <a:off x="7244448" y="1867235"/>
            <a:ext cx="4880736" cy="923330"/>
          </a:xfrm>
          <a:prstGeom prst="rect">
            <a:avLst/>
          </a:prstGeom>
          <a:noFill/>
        </p:spPr>
        <p:txBody>
          <a:bodyPr wrap="square" rtlCol="0">
            <a:spAutoFit/>
          </a:bodyPr>
          <a:lstStyle/>
          <a:p>
            <a:r>
              <a:rPr lang="en-GB" dirty="0">
                <a:solidFill>
                  <a:srgbClr val="FF0000"/>
                </a:solidFill>
              </a:rPr>
              <a:t>7- </a:t>
            </a:r>
            <a:r>
              <a:rPr lang="en-US" dirty="0">
                <a:solidFill>
                  <a:srgbClr val="FF0000"/>
                </a:solidFill>
              </a:rPr>
              <a:t>Severe aortic stenosis</a:t>
            </a:r>
          </a:p>
          <a:p>
            <a:r>
              <a:rPr lang="en-US" dirty="0">
                <a:solidFill>
                  <a:srgbClr val="FF0000"/>
                </a:solidFill>
              </a:rPr>
              <a:t>8- Clotting disorders</a:t>
            </a:r>
            <a:r>
              <a:rPr lang="en-GB" dirty="0">
                <a:solidFill>
                  <a:srgbClr val="FF0000"/>
                </a:solidFill>
              </a:rPr>
              <a:t> </a:t>
            </a:r>
          </a:p>
          <a:p>
            <a:r>
              <a:rPr lang="en-GB" dirty="0">
                <a:solidFill>
                  <a:srgbClr val="FF0000"/>
                </a:solidFill>
              </a:rPr>
              <a:t>9- </a:t>
            </a:r>
            <a:r>
              <a:rPr lang="en-US" dirty="0">
                <a:solidFill>
                  <a:srgbClr val="FF0000"/>
                </a:solidFill>
              </a:rPr>
              <a:t>Inadequate resuscitative drugs and equipment</a:t>
            </a:r>
            <a:endParaRPr lang="en-GB" dirty="0">
              <a:solidFill>
                <a:srgbClr val="FF0000"/>
              </a:solidFill>
            </a:endParaRPr>
          </a:p>
        </p:txBody>
      </p:sp>
      <p:sp>
        <p:nvSpPr>
          <p:cNvPr id="9" name="TextBox 8"/>
          <p:cNvSpPr txBox="1"/>
          <p:nvPr/>
        </p:nvSpPr>
        <p:spPr>
          <a:xfrm>
            <a:off x="1222076" y="3809214"/>
            <a:ext cx="4355432" cy="923330"/>
          </a:xfrm>
          <a:prstGeom prst="rect">
            <a:avLst/>
          </a:prstGeom>
          <a:noFill/>
        </p:spPr>
        <p:txBody>
          <a:bodyPr wrap="square" rtlCol="0">
            <a:spAutoFit/>
          </a:bodyPr>
          <a:lstStyle/>
          <a:p>
            <a:r>
              <a:rPr lang="en-GB" dirty="0">
                <a:solidFill>
                  <a:srgbClr val="FF0000"/>
                </a:solidFill>
              </a:rPr>
              <a:t>1- secure airway</a:t>
            </a:r>
          </a:p>
          <a:p>
            <a:r>
              <a:rPr lang="en-GB" dirty="0">
                <a:solidFill>
                  <a:srgbClr val="FF0000"/>
                </a:solidFill>
              </a:rPr>
              <a:t>2- </a:t>
            </a:r>
            <a:r>
              <a:rPr lang="en-US" altLang="en-US" dirty="0">
                <a:solidFill>
                  <a:srgbClr val="FF0000"/>
                </a:solidFill>
              </a:rPr>
              <a:t>Reduce risk of aspiration</a:t>
            </a:r>
          </a:p>
          <a:p>
            <a:r>
              <a:rPr lang="en-GB" dirty="0">
                <a:solidFill>
                  <a:srgbClr val="FF0000"/>
                </a:solidFill>
              </a:rPr>
              <a:t>3- </a:t>
            </a:r>
            <a:r>
              <a:rPr lang="en-US" altLang="en-US" dirty="0">
                <a:solidFill>
                  <a:srgbClr val="FF0000"/>
                </a:solidFill>
              </a:rPr>
              <a:t>delivery of a high concentration of oxygen</a:t>
            </a:r>
            <a:endParaRPr lang="en-GB" dirty="0">
              <a:solidFill>
                <a:srgbClr val="FF0000"/>
              </a:solidFill>
            </a:endParaRPr>
          </a:p>
        </p:txBody>
      </p:sp>
      <p:sp>
        <p:nvSpPr>
          <p:cNvPr id="10" name="TextBox 9"/>
          <p:cNvSpPr txBox="1"/>
          <p:nvPr/>
        </p:nvSpPr>
        <p:spPr>
          <a:xfrm>
            <a:off x="6261604" y="3809214"/>
            <a:ext cx="3756577" cy="923330"/>
          </a:xfrm>
          <a:prstGeom prst="rect">
            <a:avLst/>
          </a:prstGeom>
          <a:noFill/>
        </p:spPr>
        <p:txBody>
          <a:bodyPr wrap="square" rtlCol="0">
            <a:spAutoFit/>
          </a:bodyPr>
          <a:lstStyle/>
          <a:p>
            <a:r>
              <a:rPr lang="en-GB" dirty="0">
                <a:solidFill>
                  <a:srgbClr val="FF0000"/>
                </a:solidFill>
              </a:rPr>
              <a:t>4- </a:t>
            </a:r>
            <a:r>
              <a:rPr lang="en-US" altLang="en-US" dirty="0">
                <a:solidFill>
                  <a:srgbClr val="FF0000"/>
                </a:solidFill>
              </a:rPr>
              <a:t>suctioning of trachea</a:t>
            </a:r>
          </a:p>
          <a:p>
            <a:r>
              <a:rPr lang="en-US" dirty="0">
                <a:solidFill>
                  <a:srgbClr val="FF0000"/>
                </a:solidFill>
              </a:rPr>
              <a:t>5- </a:t>
            </a:r>
            <a:r>
              <a:rPr lang="en-US" altLang="en-US" dirty="0">
                <a:solidFill>
                  <a:srgbClr val="FF0000"/>
                </a:solidFill>
              </a:rPr>
              <a:t>route for drugs administration</a:t>
            </a:r>
          </a:p>
          <a:p>
            <a:r>
              <a:rPr lang="en-US" dirty="0">
                <a:solidFill>
                  <a:srgbClr val="FF0000"/>
                </a:solidFill>
              </a:rPr>
              <a:t>6- </a:t>
            </a:r>
            <a:r>
              <a:rPr lang="en-US" altLang="en-US" dirty="0">
                <a:solidFill>
                  <a:srgbClr val="FF0000"/>
                </a:solidFill>
              </a:rPr>
              <a:t>delivery of selected tidal volume</a:t>
            </a:r>
            <a:r>
              <a:rPr lang="en-GB" dirty="0">
                <a:solidFill>
                  <a:srgbClr val="FF0000"/>
                </a:solidFill>
              </a:rPr>
              <a:t> </a:t>
            </a:r>
          </a:p>
        </p:txBody>
      </p:sp>
      <p:pic>
        <p:nvPicPr>
          <p:cNvPr id="12" name="Picture 11" descr="A picture containing road&#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9877" b="88889" l="9932" r="91096">
                        <a14:foregroundMark x1="84247" y1="41358" x2="90068" y2="24074"/>
                        <a14:foregroundMark x1="69863" y1="41975" x2="52397" y2="38889"/>
                        <a14:foregroundMark x1="52397" y1="38889" x2="66096" y2="21605"/>
                        <a14:foregroundMark x1="66096" y1="21605" x2="51712" y2="42593"/>
                        <a14:foregroundMark x1="51712" y1="42593" x2="59589" y2="26543"/>
                        <a14:foregroundMark x1="51712" y1="44444" x2="63014" y2="21605"/>
                        <a14:foregroundMark x1="63014" y1="21605" x2="48288" y2="44444"/>
                        <a14:foregroundMark x1="48288" y1="44444" x2="61301" y2="24691"/>
                        <a14:foregroundMark x1="61301" y1="24691" x2="73288" y2="47531"/>
                        <a14:foregroundMark x1="73288" y1="47531" x2="75342" y2="35802"/>
                        <a14:foregroundMark x1="70890" y1="46914" x2="69863" y2="16049"/>
                        <a14:foregroundMark x1="69863" y1="16049" x2="54110" y2="39506"/>
                        <a14:foregroundMark x1="54110" y1="39506" x2="54452" y2="58642"/>
                        <a14:foregroundMark x1="75000" y1="25309" x2="64041" y2="48765"/>
                        <a14:foregroundMark x1="69863" y1="27160" x2="74315" y2="53086"/>
                        <a14:foregroundMark x1="65411" y1="23457" x2="52397" y2="45679"/>
                        <a14:foregroundMark x1="52397" y1="45679" x2="52055" y2="51852"/>
                        <a14:foregroundMark x1="64041" y1="27778" x2="50000" y2="48765"/>
                        <a14:foregroundMark x1="50000" y1="48765" x2="51370" y2="53086"/>
                        <a14:foregroundMark x1="63356" y1="24691" x2="48288" y2="41975"/>
                        <a14:foregroundMark x1="48288" y1="41975" x2="44521" y2="54938"/>
                        <a14:foregroundMark x1="63014" y1="25926" x2="47945" y2="46914"/>
                        <a14:foregroundMark x1="47945" y1="46914" x2="48973" y2="52469"/>
                        <a14:foregroundMark x1="62671" y1="26543" x2="50000" y2="48148"/>
                        <a14:foregroundMark x1="50000" y1="48148" x2="51370" y2="50617"/>
                        <a14:foregroundMark x1="61986" y1="25926" x2="53082" y2="50000"/>
                        <a14:foregroundMark x1="53082" y1="41975" x2="60274" y2="33333"/>
                        <a14:foregroundMark x1="54110" y1="43827" x2="59932" y2="21605"/>
                        <a14:foregroundMark x1="54795" y1="32716" x2="57877" y2="24691"/>
                        <a14:foregroundMark x1="53425" y1="39506" x2="55822" y2="33951"/>
                        <a14:foregroundMark x1="80822" y1="35802" x2="76370" y2="59877"/>
                        <a14:foregroundMark x1="89041" y1="29630" x2="78425" y2="54321"/>
                        <a14:foregroundMark x1="78425" y1="54321" x2="76370" y2="56790"/>
                        <a14:foregroundMark x1="88699" y1="35185" x2="77740" y2="58642"/>
                        <a14:foregroundMark x1="88356" y1="27778" x2="79110" y2="54321"/>
                        <a14:foregroundMark x1="79110" y1="54321" x2="79110" y2="54321"/>
                        <a14:foregroundMark x1="87329" y1="30247" x2="87329" y2="24691"/>
                        <a14:foregroundMark x1="82877" y1="31481" x2="91096" y2="18519"/>
                        <a14:foregroundMark x1="26370" y1="25309" x2="34247" y2="50000"/>
                        <a14:foregroundMark x1="26712" y1="28395" x2="26370" y2="25926"/>
                        <a14:foregroundMark x1="25000" y1="19753" x2="28082" y2="14198"/>
                        <a14:foregroundMark x1="23973" y1="22840" x2="31164" y2="49383"/>
                        <a14:foregroundMark x1="26370" y1="17284" x2="28425" y2="47531"/>
                        <a14:foregroundMark x1="28425" y1="47531" x2="28425" y2="47531"/>
                        <a14:foregroundMark x1="22603" y1="15432" x2="30137" y2="48765"/>
                        <a14:foregroundMark x1="25342" y1="14198" x2="28425" y2="47531"/>
                      </a14:backgroundRemoval>
                    </a14:imgEffect>
                  </a14:imgLayer>
                </a14:imgProps>
              </a:ext>
              <a:ext uri="{28A0092B-C50C-407E-A947-70E740481C1C}">
                <a14:useLocalDpi xmlns:a14="http://schemas.microsoft.com/office/drawing/2010/main" val="0"/>
              </a:ext>
            </a:extLst>
          </a:blip>
          <a:stretch>
            <a:fillRect/>
          </a:stretch>
        </p:blipFill>
        <p:spPr>
          <a:xfrm rot="20287666">
            <a:off x="6732614" y="5406224"/>
            <a:ext cx="3375804" cy="1872878"/>
          </a:xfrm>
          <a:prstGeom prst="rect">
            <a:avLst/>
          </a:prstGeom>
        </p:spPr>
      </p:pic>
      <p:sp>
        <p:nvSpPr>
          <p:cNvPr id="13" name="TextBox 12"/>
          <p:cNvSpPr txBox="1"/>
          <p:nvPr/>
        </p:nvSpPr>
        <p:spPr>
          <a:xfrm>
            <a:off x="1305465" y="5266758"/>
            <a:ext cx="2260120" cy="1477328"/>
          </a:xfrm>
          <a:prstGeom prst="rect">
            <a:avLst/>
          </a:prstGeom>
          <a:noFill/>
        </p:spPr>
        <p:txBody>
          <a:bodyPr wrap="square" rtlCol="0">
            <a:spAutoFit/>
          </a:bodyPr>
          <a:lstStyle/>
          <a:p>
            <a:r>
              <a:rPr lang="en-GB" dirty="0">
                <a:solidFill>
                  <a:srgbClr val="FF0000"/>
                </a:solidFill>
              </a:rPr>
              <a:t>1- connector </a:t>
            </a:r>
          </a:p>
          <a:p>
            <a:r>
              <a:rPr lang="en-GB" dirty="0">
                <a:solidFill>
                  <a:srgbClr val="FF0000"/>
                </a:solidFill>
              </a:rPr>
              <a:t>2- tube / shaft </a:t>
            </a:r>
          </a:p>
          <a:p>
            <a:r>
              <a:rPr lang="en-GB" dirty="0">
                <a:solidFill>
                  <a:srgbClr val="FF0000"/>
                </a:solidFill>
              </a:rPr>
              <a:t>3- inflatable cuff </a:t>
            </a:r>
          </a:p>
          <a:p>
            <a:r>
              <a:rPr lang="en-GB" dirty="0">
                <a:solidFill>
                  <a:srgbClr val="FF0000"/>
                </a:solidFill>
              </a:rPr>
              <a:t>4- murphy eye </a:t>
            </a:r>
          </a:p>
          <a:p>
            <a:r>
              <a:rPr lang="en-GB" dirty="0">
                <a:solidFill>
                  <a:srgbClr val="FF0000"/>
                </a:solidFill>
              </a:rPr>
              <a:t>5- bevelled tip</a:t>
            </a:r>
          </a:p>
        </p:txBody>
      </p:sp>
      <p:sp>
        <p:nvSpPr>
          <p:cNvPr id="14" name="TextBox 13"/>
          <p:cNvSpPr txBox="1"/>
          <p:nvPr/>
        </p:nvSpPr>
        <p:spPr>
          <a:xfrm>
            <a:off x="4092931" y="5266758"/>
            <a:ext cx="3071004" cy="1477328"/>
          </a:xfrm>
          <a:prstGeom prst="rect">
            <a:avLst/>
          </a:prstGeom>
          <a:noFill/>
        </p:spPr>
        <p:txBody>
          <a:bodyPr wrap="square" rtlCol="0">
            <a:spAutoFit/>
          </a:bodyPr>
          <a:lstStyle/>
          <a:p>
            <a:r>
              <a:rPr lang="en-GB" dirty="0">
                <a:solidFill>
                  <a:srgbClr val="FF0000"/>
                </a:solidFill>
              </a:rPr>
              <a:t>6- pilot balloon </a:t>
            </a:r>
          </a:p>
          <a:p>
            <a:r>
              <a:rPr lang="en-GB" dirty="0">
                <a:solidFill>
                  <a:srgbClr val="FF0000"/>
                </a:solidFill>
              </a:rPr>
              <a:t>7- inflating  line</a:t>
            </a:r>
          </a:p>
          <a:p>
            <a:r>
              <a:rPr lang="en-GB" dirty="0">
                <a:solidFill>
                  <a:srgbClr val="FF0000"/>
                </a:solidFill>
              </a:rPr>
              <a:t>8- valve </a:t>
            </a:r>
          </a:p>
          <a:p>
            <a:r>
              <a:rPr lang="en-GB" b="1" dirty="0">
                <a:solidFill>
                  <a:srgbClr val="FF0000"/>
                </a:solidFill>
              </a:rPr>
              <a:t>9- radiopaque line </a:t>
            </a:r>
          </a:p>
          <a:p>
            <a:r>
              <a:rPr lang="en-GB" b="1" dirty="0">
                <a:solidFill>
                  <a:srgbClr val="FF0000"/>
                </a:solidFill>
              </a:rPr>
              <a:t>10- vocal cord border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1574" y="2412459"/>
            <a:ext cx="9789544" cy="1325563"/>
          </a:xfrm>
        </p:spPr>
        <p:txBody>
          <a:bodyPr>
            <a:noAutofit/>
          </a:bodyPr>
          <a:lstStyle/>
          <a:p>
            <a:r>
              <a:rPr lang="en-GB" sz="13800" b="1" dirty="0">
                <a:solidFill>
                  <a:srgbClr val="0070C0"/>
                </a:solidFill>
                <a:latin typeface="Aharoni" panose="02010803020104030203" pitchFamily="2" charset="-79"/>
                <a:cs typeface="Aharoni" panose="02010803020104030203" pitchFamily="2" charset="-79"/>
              </a:rPr>
              <a:t>Mcq Quiz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138022" y="151179"/>
            <a:ext cx="11708921" cy="6555641"/>
          </a:xfrm>
          <a:prstGeom prst="rect">
            <a:avLst/>
          </a:prstGeom>
          <a:noFill/>
        </p:spPr>
        <p:txBody>
          <a:bodyPr wrap="square" rtlCol="0">
            <a:spAutoFit/>
          </a:bodyPr>
          <a:lstStyle/>
          <a:p>
            <a:r>
              <a:rPr lang="en-GB" sz="2800" b="1" dirty="0"/>
              <a:t>Q1 : wrong about face mask  </a:t>
            </a:r>
            <a:r>
              <a:rPr lang="en-GB" sz="2800" b="1" dirty="0">
                <a:sym typeface="Wingdings" panose="05000000000000000000" pitchFamily="2" charset="2"/>
              </a:rPr>
              <a:t>  </a:t>
            </a:r>
            <a:r>
              <a:rPr lang="en-GB" sz="2800" b="1" dirty="0">
                <a:solidFill>
                  <a:srgbClr val="0070C0"/>
                </a:solidFill>
                <a:sym typeface="Wingdings" panose="05000000000000000000" pitchFamily="2" charset="2"/>
              </a:rPr>
              <a:t>doesn’t convey sense of compliance</a:t>
            </a:r>
          </a:p>
          <a:p>
            <a:endParaRPr lang="en-GB" sz="2800" b="1" dirty="0">
              <a:solidFill>
                <a:srgbClr val="0070C0"/>
              </a:solidFill>
              <a:sym typeface="Wingdings" panose="05000000000000000000" pitchFamily="2" charset="2"/>
            </a:endParaRPr>
          </a:p>
          <a:p>
            <a:r>
              <a:rPr lang="en-GB" sz="2800" b="1" dirty="0">
                <a:sym typeface="Wingdings" panose="05000000000000000000" pitchFamily="2" charset="2"/>
              </a:rPr>
              <a:t>Q2 : wrong about enflurane  </a:t>
            </a:r>
            <a:r>
              <a:rPr lang="en-GB" sz="2800" b="1" dirty="0">
                <a:solidFill>
                  <a:srgbClr val="0070C0"/>
                </a:solidFill>
                <a:sym typeface="Wingdings" panose="05000000000000000000" pitchFamily="2" charset="2"/>
              </a:rPr>
              <a:t>cause hyperpnea and hypocarbia </a:t>
            </a:r>
          </a:p>
          <a:p>
            <a:r>
              <a:rPr lang="en-GB" sz="2800" b="1" dirty="0">
                <a:sym typeface="Wingdings" panose="05000000000000000000" pitchFamily="2" charset="2"/>
              </a:rPr>
              <a:t>Q3 : which drug contraindicated in increased ICP  </a:t>
            </a:r>
            <a:r>
              <a:rPr lang="en-GB" sz="2800" b="1" dirty="0">
                <a:solidFill>
                  <a:srgbClr val="0070C0"/>
                </a:solidFill>
                <a:sym typeface="Wingdings" panose="05000000000000000000" pitchFamily="2" charset="2"/>
              </a:rPr>
              <a:t>ketamine</a:t>
            </a:r>
            <a:r>
              <a:rPr lang="en-GB" sz="2800" b="1" dirty="0">
                <a:sym typeface="Wingdings" panose="05000000000000000000" pitchFamily="2" charset="2"/>
              </a:rPr>
              <a:t> </a:t>
            </a:r>
          </a:p>
          <a:p>
            <a:r>
              <a:rPr lang="en-GB" sz="2800" b="1" dirty="0">
                <a:sym typeface="Wingdings" panose="05000000000000000000" pitchFamily="2" charset="2"/>
              </a:rPr>
              <a:t>Q4 : act on GABA and reticular activating system  </a:t>
            </a:r>
            <a:r>
              <a:rPr lang="en-GB" sz="2800" b="1" dirty="0">
                <a:solidFill>
                  <a:srgbClr val="0070C0"/>
                </a:solidFill>
                <a:sym typeface="Wingdings" panose="05000000000000000000" pitchFamily="2" charset="2"/>
              </a:rPr>
              <a:t>barbiturate &amp; etomidate</a:t>
            </a:r>
          </a:p>
          <a:p>
            <a:r>
              <a:rPr lang="en-GB" sz="2800" b="1" dirty="0">
                <a:sym typeface="Wingdings" panose="05000000000000000000" pitchFamily="2" charset="2"/>
              </a:rPr>
              <a:t>Q5 : slowest action &amp; prolonged duration IV drug  </a:t>
            </a:r>
            <a:r>
              <a:rPr lang="en-GB" sz="2800" b="1" dirty="0">
                <a:solidFill>
                  <a:srgbClr val="0070C0"/>
                </a:solidFill>
                <a:sym typeface="Wingdings" panose="05000000000000000000" pitchFamily="2" charset="2"/>
              </a:rPr>
              <a:t>midazolam</a:t>
            </a:r>
            <a:r>
              <a:rPr lang="en-GB" sz="2800" b="1" dirty="0">
                <a:sym typeface="Wingdings" panose="05000000000000000000" pitchFamily="2" charset="2"/>
              </a:rPr>
              <a:t> </a:t>
            </a:r>
          </a:p>
          <a:p>
            <a:endParaRPr lang="en-GB" sz="2800" b="1" dirty="0">
              <a:sym typeface="Wingdings" panose="05000000000000000000" pitchFamily="2" charset="2"/>
            </a:endParaRPr>
          </a:p>
          <a:p>
            <a:r>
              <a:rPr lang="en-GB" sz="2800" b="1" dirty="0">
                <a:sym typeface="Wingdings" panose="05000000000000000000" pitchFamily="2" charset="2"/>
              </a:rPr>
              <a:t>Q6 : difference between Atracorium &amp; Cisatracurium  </a:t>
            </a:r>
            <a:r>
              <a:rPr lang="en-GB" sz="2800" b="1" dirty="0">
                <a:solidFill>
                  <a:srgbClr val="0070C0"/>
                </a:solidFill>
                <a:sym typeface="Wingdings" panose="05000000000000000000" pitchFamily="2" charset="2"/>
              </a:rPr>
              <a:t>histamine release</a:t>
            </a:r>
          </a:p>
          <a:p>
            <a:r>
              <a:rPr lang="en-GB" sz="2800" b="1" dirty="0">
                <a:sym typeface="Wingdings" panose="05000000000000000000" pitchFamily="2" charset="2"/>
              </a:rPr>
              <a:t>Q7 : which antiemetic is contraindicated with S.choline  </a:t>
            </a:r>
            <a:r>
              <a:rPr lang="en-GB" sz="2800" b="1" u="sng" dirty="0">
                <a:solidFill>
                  <a:srgbClr val="0070C0"/>
                </a:solidFill>
                <a:sym typeface="Wingdings" panose="05000000000000000000" pitchFamily="2" charset="2"/>
              </a:rPr>
              <a:t>metoclopramide</a:t>
            </a:r>
          </a:p>
          <a:p>
            <a:r>
              <a:rPr lang="en-GB" sz="2800" b="1" dirty="0">
                <a:sym typeface="Wingdings" panose="05000000000000000000" pitchFamily="2" charset="2"/>
              </a:rPr>
              <a:t>Q8 : true about </a:t>
            </a:r>
            <a:r>
              <a:rPr lang="bg-BG" sz="2800" b="1" dirty="0"/>
              <a:t>Vecuronium</a:t>
            </a:r>
            <a:r>
              <a:rPr lang="en-GB" sz="2800" b="1" dirty="0">
                <a:sym typeface="Wingdings" panose="05000000000000000000" pitchFamily="2" charset="2"/>
              </a:rPr>
              <a:t>  </a:t>
            </a:r>
            <a:r>
              <a:rPr lang="en-GB" sz="2800" b="1" dirty="0">
                <a:solidFill>
                  <a:srgbClr val="0070C0"/>
                </a:solidFill>
                <a:sym typeface="Wingdings" panose="05000000000000000000" pitchFamily="2" charset="2"/>
              </a:rPr>
              <a:t>liver elimination / redistribute to plasma </a:t>
            </a:r>
          </a:p>
          <a:p>
            <a:endParaRPr lang="en-GB" sz="2800" b="1" dirty="0">
              <a:solidFill>
                <a:srgbClr val="0070C0"/>
              </a:solidFill>
              <a:sym typeface="Wingdings" panose="05000000000000000000" pitchFamily="2" charset="2"/>
            </a:endParaRPr>
          </a:p>
          <a:p>
            <a:r>
              <a:rPr lang="en-GB" sz="2800" b="1" dirty="0">
                <a:sym typeface="Wingdings" panose="05000000000000000000" pitchFamily="2" charset="2"/>
              </a:rPr>
              <a:t>Q9 : venturi mask color pressure  </a:t>
            </a:r>
            <a:r>
              <a:rPr lang="en-GB" sz="2800" b="1" dirty="0">
                <a:solidFill>
                  <a:srgbClr val="0070C0"/>
                </a:solidFill>
                <a:sym typeface="Wingdings" panose="05000000000000000000" pitchFamily="2" charset="2"/>
              </a:rPr>
              <a:t>yellow = 35  </a:t>
            </a:r>
            <a:r>
              <a:rPr lang="ar-JO" sz="2800" b="1" dirty="0">
                <a:solidFill>
                  <a:srgbClr val="0070C0"/>
                </a:solidFill>
                <a:sym typeface="Wingdings" panose="05000000000000000000" pitchFamily="2" charset="2"/>
              </a:rPr>
              <a:t> </a:t>
            </a:r>
            <a:r>
              <a:rPr lang="en-GB" sz="2800" b="1" dirty="0">
                <a:solidFill>
                  <a:srgbClr val="0070C0"/>
                </a:solidFill>
                <a:sym typeface="Wingdings" panose="05000000000000000000" pitchFamily="2" charset="2"/>
              </a:rPr>
              <a:t>  </a:t>
            </a:r>
            <a:r>
              <a:rPr lang="ar-JO" sz="2800" b="1" dirty="0">
                <a:solidFill>
                  <a:srgbClr val="0070C0"/>
                </a:solidFill>
                <a:sym typeface="Wingdings" panose="05000000000000000000" pitchFamily="2" charset="2"/>
              </a:rPr>
              <a:t>مش موجود بالسلايد</a:t>
            </a:r>
          </a:p>
          <a:p>
            <a:r>
              <a:rPr lang="en-GB" sz="2800" b="1" dirty="0">
                <a:sym typeface="Wingdings" panose="05000000000000000000" pitchFamily="2" charset="2"/>
              </a:rPr>
              <a:t>Q10 : which match is correct  </a:t>
            </a:r>
            <a:r>
              <a:rPr lang="en-GB" sz="2800" b="1" dirty="0">
                <a:solidFill>
                  <a:srgbClr val="0070C0"/>
                </a:solidFill>
                <a:sym typeface="Wingdings" panose="05000000000000000000" pitchFamily="2" charset="2"/>
              </a:rPr>
              <a:t>question about the nerves responsible for each neurological reflex ( vagus nerve , optic nerve , ophthalmic nerve …)</a:t>
            </a:r>
          </a:p>
          <a:p>
            <a:r>
              <a:rPr lang="ar-JO" sz="2800" b="1" dirty="0">
                <a:solidFill>
                  <a:srgbClr val="0070C0"/>
                </a:solidFill>
                <a:sym typeface="Wingdings" panose="05000000000000000000" pitchFamily="2" charset="2"/>
              </a:rPr>
              <a:t>برضو مش موجود بالسلايد                                     </a:t>
            </a:r>
            <a:r>
              <a:rPr lang="en-GB" sz="2800" b="1" dirty="0">
                <a:solidFill>
                  <a:srgbClr val="0070C0"/>
                </a:solidFill>
                <a:sym typeface="Wingdings" panose="05000000000000000000" pitchFamily="2" charset="2"/>
              </a:rPr>
              <a:t> </a:t>
            </a:r>
            <a:endParaRPr lang="en-GB" sz="2800" b="1" dirty="0">
              <a:solidFill>
                <a:srgbClr val="0070C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10"/>
          <p:cNvPicPr>
            <a:picLocks noGrp="1" noChangeAspect="1"/>
          </p:cNvPicPr>
          <p:nvPr>
            <p:ph sz="half" idx="1"/>
          </p:nvPr>
        </p:nvPicPr>
        <p:blipFill>
          <a:blip r:embed="rId2"/>
          <a:stretch>
            <a:fillRect/>
          </a:stretch>
        </p:blipFill>
        <p:spPr>
          <a:xfrm>
            <a:off x="676910" y="2145030"/>
            <a:ext cx="4663440" cy="3472180"/>
          </a:xfrm>
          <a:prstGeom prst="rect">
            <a:avLst/>
          </a:prstGeom>
        </p:spPr>
      </p:pic>
      <p:pic>
        <p:nvPicPr>
          <p:cNvPr id="6" name="Content Placeholder 5" descr="11"/>
          <p:cNvPicPr>
            <a:picLocks noGrp="1" noChangeAspect="1"/>
          </p:cNvPicPr>
          <p:nvPr>
            <p:ph sz="half" idx="2"/>
          </p:nvPr>
        </p:nvPicPr>
        <p:blipFill>
          <a:blip r:embed="rId3"/>
          <a:stretch>
            <a:fillRect/>
          </a:stretch>
        </p:blipFill>
        <p:spPr>
          <a:xfrm>
            <a:off x="6011545" y="2091690"/>
            <a:ext cx="4663440" cy="3579495"/>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4794" y="2849533"/>
            <a:ext cx="9657273" cy="1325563"/>
          </a:xfrm>
        </p:spPr>
        <p:txBody>
          <a:bodyPr>
            <a:noAutofit/>
          </a:bodyPr>
          <a:lstStyle/>
          <a:p>
            <a:r>
              <a:rPr lang="en-GB" sz="13800" dirty="0">
                <a:solidFill>
                  <a:srgbClr val="0070C0"/>
                </a:solidFill>
                <a:latin typeface="Gill Sans MT" panose="020B0502020104020203" charset="0"/>
                <a:cs typeface="Gill Sans MT" panose="020B0502020104020203" charset="0"/>
              </a:rPr>
              <a:t>Oral exam</a:t>
            </a:r>
            <a:r>
              <a:rPr lang="en-GB" sz="13800" b="1" dirty="0">
                <a:solidFill>
                  <a:srgbClr val="0070C0"/>
                </a:solidFill>
                <a:latin typeface="Aharoni" panose="02010803020104030203" pitchFamily="2" charset="-79"/>
                <a:cs typeface="Aharoni" panose="02010803020104030203" pitchFamily="2" charset="-79"/>
              </a:rPr>
              <a:t> </a:t>
            </a:r>
          </a:p>
        </p:txBody>
      </p:sp>
      <p:sp>
        <p:nvSpPr>
          <p:cNvPr id="4" name="TextBox 3"/>
          <p:cNvSpPr txBox="1"/>
          <p:nvPr/>
        </p:nvSpPr>
        <p:spPr>
          <a:xfrm>
            <a:off x="2911642" y="4680284"/>
            <a:ext cx="7423484" cy="461665"/>
          </a:xfrm>
          <a:prstGeom prst="rect">
            <a:avLst/>
          </a:prstGeom>
          <a:noFill/>
        </p:spPr>
        <p:txBody>
          <a:bodyPr wrap="square" rtlCol="0">
            <a:spAutoFit/>
          </a:bodyPr>
          <a:lstStyle/>
          <a:p>
            <a:r>
              <a:rPr lang="ar-JO" sz="2400" b="1" dirty="0"/>
              <a:t>مدته خمس دقايق .. بتدخل عند الدكتور , بعطيك ورقة عليها 3 اسئلة </a:t>
            </a:r>
            <a:endParaRPr lang="en-GB" sz="2400" b="1"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421105" y="409074"/>
            <a:ext cx="11273590" cy="6278642"/>
          </a:xfrm>
          <a:prstGeom prst="rect">
            <a:avLst/>
          </a:prstGeom>
          <a:noFill/>
        </p:spPr>
        <p:txBody>
          <a:bodyPr wrap="square" rtlCol="0">
            <a:spAutoFit/>
          </a:bodyPr>
          <a:lstStyle/>
          <a:p>
            <a:pPr marL="285750" indent="-285750">
              <a:buFont typeface="Wingdings" panose="05000000000000000000" pitchFamily="2" charset="2"/>
              <a:buChar char="Ø"/>
            </a:pPr>
            <a:r>
              <a:rPr lang="en-GB" sz="2400" b="1" dirty="0">
                <a:latin typeface="Arial Rounded MT Bold" panose="020F0704030504030204" pitchFamily="34" charset="0"/>
              </a:rPr>
              <a:t>1- how to asses adequate resuscitation</a:t>
            </a:r>
            <a:br>
              <a:rPr lang="en-GB" sz="2400" b="1" dirty="0">
                <a:latin typeface="Arial Rounded MT Bold" panose="020F0704030504030204" pitchFamily="34" charset="0"/>
              </a:rPr>
            </a:br>
            <a:r>
              <a:rPr lang="en-GB" sz="2400" b="1" dirty="0">
                <a:latin typeface="Arial Rounded MT Bold" panose="020F0704030504030204" pitchFamily="34" charset="0"/>
              </a:rPr>
              <a:t>2- physiological changes in OSA</a:t>
            </a:r>
            <a:br>
              <a:rPr lang="en-GB" sz="2400" b="1" dirty="0">
                <a:latin typeface="Arial Rounded MT Bold" panose="020F0704030504030204" pitchFamily="34" charset="0"/>
              </a:rPr>
            </a:br>
            <a:r>
              <a:rPr lang="en-GB" sz="2400" b="1" dirty="0">
                <a:latin typeface="Arial Rounded MT Bold" panose="020F0704030504030204" pitchFamily="34" charset="0"/>
              </a:rPr>
              <a:t>     sign and symptoms of OSA</a:t>
            </a:r>
            <a:br>
              <a:rPr lang="en-GB" sz="2400" b="1" dirty="0">
                <a:latin typeface="Arial Rounded MT Bold" panose="020F0704030504030204" pitchFamily="34" charset="0"/>
              </a:rPr>
            </a:br>
            <a:r>
              <a:rPr lang="en-GB" sz="2400" b="1" dirty="0">
                <a:latin typeface="Arial Rounded MT Bold" panose="020F0704030504030204" pitchFamily="34" charset="0"/>
              </a:rPr>
              <a:t>3- signs of cardiac arrest</a:t>
            </a:r>
            <a:endParaRPr lang="ar-JO" sz="2400" b="1" dirty="0">
              <a:latin typeface="Arial Rounded MT Bold" panose="020F0704030504030204" pitchFamily="34" charset="0"/>
            </a:endParaRPr>
          </a:p>
          <a:p>
            <a:pPr marL="285750" indent="-285750">
              <a:buFont typeface="Wingdings" panose="05000000000000000000" pitchFamily="2" charset="2"/>
              <a:buChar char="Ø"/>
            </a:pPr>
            <a:endParaRPr lang="ar-JO" sz="2400" b="1" dirty="0">
              <a:latin typeface="Arial Rounded MT Bold" panose="020F0704030504030204" pitchFamily="34" charset="0"/>
            </a:endParaRPr>
          </a:p>
          <a:p>
            <a:pPr marL="285750" indent="-285750">
              <a:buFont typeface="Wingdings" panose="05000000000000000000" pitchFamily="2" charset="2"/>
              <a:buChar char="Ø"/>
            </a:pPr>
            <a:r>
              <a:rPr lang="en-GB" sz="2400" b="1" dirty="0">
                <a:latin typeface="Arial Rounded MT Bold" panose="020F0704030504030204" pitchFamily="34" charset="0"/>
              </a:rPr>
              <a:t>1- side effects of atracurium </a:t>
            </a:r>
            <a:br>
              <a:rPr lang="en-GB" sz="2400" b="1" dirty="0">
                <a:latin typeface="Arial Rounded MT Bold" panose="020F0704030504030204" pitchFamily="34" charset="0"/>
              </a:rPr>
            </a:br>
            <a:r>
              <a:rPr lang="en-GB" sz="2400" b="1" dirty="0">
                <a:latin typeface="Arial Rounded MT Bold" panose="020F0704030504030204" pitchFamily="34" charset="0"/>
              </a:rPr>
              <a:t>2- physiological changes when quit smoking </a:t>
            </a:r>
            <a:br>
              <a:rPr lang="en-GB" sz="2400" b="1" dirty="0">
                <a:latin typeface="Arial Rounded MT Bold" panose="020F0704030504030204" pitchFamily="34" charset="0"/>
              </a:rPr>
            </a:br>
            <a:r>
              <a:rPr lang="en-GB" sz="2400" b="1" dirty="0">
                <a:latin typeface="Arial Rounded MT Bold" panose="020F0704030504030204" pitchFamily="34" charset="0"/>
              </a:rPr>
              <a:t>3- Glasgow coma scale</a:t>
            </a:r>
            <a:endParaRPr lang="ar-JO" sz="2400" b="1" dirty="0">
              <a:latin typeface="Arial Rounded MT Bold" panose="020F0704030504030204" pitchFamily="34" charset="0"/>
            </a:endParaRPr>
          </a:p>
          <a:p>
            <a:pPr marL="285750" indent="-285750">
              <a:buFont typeface="Wingdings" panose="05000000000000000000" pitchFamily="2" charset="2"/>
              <a:buChar char="Ø"/>
            </a:pPr>
            <a:endParaRPr lang="ar-JO" sz="2400" b="1" dirty="0">
              <a:latin typeface="Arial Rounded MT Bold" panose="020F0704030504030204" pitchFamily="34" charset="0"/>
            </a:endParaRPr>
          </a:p>
          <a:p>
            <a:pPr marL="285750" indent="-285750">
              <a:buFont typeface="Wingdings" panose="05000000000000000000" pitchFamily="2" charset="2"/>
              <a:buChar char="Ø"/>
            </a:pPr>
            <a:r>
              <a:rPr lang="en-GB" sz="2400" b="1" dirty="0">
                <a:latin typeface="Arial Rounded MT Bold" panose="020F0704030504030204" pitchFamily="34" charset="0"/>
              </a:rPr>
              <a:t>1- Causes of decrease MAC</a:t>
            </a:r>
            <a:br>
              <a:rPr lang="en-GB" sz="2400" b="1" dirty="0">
                <a:latin typeface="Arial Rounded MT Bold" panose="020F0704030504030204" pitchFamily="34" charset="0"/>
              </a:rPr>
            </a:br>
            <a:r>
              <a:rPr lang="en-GB" sz="2400" b="1" dirty="0">
                <a:latin typeface="Arial Rounded MT Bold" panose="020F0704030504030204" pitchFamily="34" charset="0"/>
              </a:rPr>
              <a:t>2- complications of spinal Anesthesia</a:t>
            </a:r>
            <a:br>
              <a:rPr lang="en-GB" sz="2400" b="1" dirty="0">
                <a:latin typeface="Arial Rounded MT Bold" panose="020F0704030504030204" pitchFamily="34" charset="0"/>
              </a:rPr>
            </a:br>
            <a:r>
              <a:rPr lang="en-GB" sz="2400" b="1" dirty="0">
                <a:latin typeface="Arial Rounded MT Bold" panose="020F0704030504030204" pitchFamily="34" charset="0"/>
              </a:rPr>
              <a:t>3- signs and symptoms of oxygen toxicity</a:t>
            </a:r>
            <a:endParaRPr lang="ar-JO" sz="2400" b="1" dirty="0">
              <a:latin typeface="Arial Rounded MT Bold" panose="020F0704030504030204" pitchFamily="34" charset="0"/>
            </a:endParaRPr>
          </a:p>
          <a:p>
            <a:pPr marL="285750" indent="-285750">
              <a:buFont typeface="Wingdings" panose="05000000000000000000" pitchFamily="2" charset="2"/>
              <a:buChar char="Ø"/>
            </a:pPr>
            <a:endParaRPr lang="ar-JO" sz="2400" b="1" dirty="0">
              <a:latin typeface="Arial Rounded MT Bold" panose="020F0704030504030204" pitchFamily="34" charset="0"/>
            </a:endParaRPr>
          </a:p>
          <a:p>
            <a:pPr marL="285750" indent="-285750">
              <a:buFont typeface="Wingdings" panose="05000000000000000000" pitchFamily="2" charset="2"/>
              <a:buChar char="Ø"/>
            </a:pPr>
            <a:r>
              <a:rPr lang="en-GB" sz="2400" b="1" dirty="0">
                <a:latin typeface="Arial Rounded MT Bold" panose="020F0704030504030204" pitchFamily="34" charset="0"/>
              </a:rPr>
              <a:t>1- factor increase mac </a:t>
            </a:r>
            <a:br>
              <a:rPr lang="en-GB" sz="2400" b="1" dirty="0">
                <a:latin typeface="Arial Rounded MT Bold" panose="020F0704030504030204" pitchFamily="34" charset="0"/>
              </a:rPr>
            </a:br>
            <a:r>
              <a:rPr lang="en-GB" sz="2400" b="1" dirty="0">
                <a:latin typeface="Arial Rounded MT Bold" panose="020F0704030504030204" pitchFamily="34" charset="0"/>
              </a:rPr>
              <a:t>2- contraindications of spinal Anesthesia </a:t>
            </a:r>
            <a:br>
              <a:rPr lang="en-GB" sz="2400" b="1" dirty="0">
                <a:latin typeface="Arial Rounded MT Bold" panose="020F0704030504030204" pitchFamily="34" charset="0"/>
              </a:rPr>
            </a:br>
            <a:r>
              <a:rPr lang="en-GB" sz="2400" b="1" dirty="0">
                <a:latin typeface="Arial Rounded MT Bold" panose="020F0704030504030204" pitchFamily="34" charset="0"/>
              </a:rPr>
              <a:t>3- contraindications of arterial line</a:t>
            </a:r>
            <a:endParaRPr lang="ar-JO" sz="2400" b="1" dirty="0">
              <a:latin typeface="Arial Rounded MT Bold" panose="020F0704030504030204" pitchFamily="34" charset="0"/>
            </a:endParaRPr>
          </a:p>
          <a:p>
            <a:pPr marL="285750" indent="-285750">
              <a:buFont typeface="Wingdings" panose="05000000000000000000" pitchFamily="2" charset="2"/>
              <a:buChar char="Ø"/>
            </a:pPr>
            <a:endParaRPr lang="ar-JO"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499387" y="843677"/>
            <a:ext cx="11538284" cy="5170646"/>
          </a:xfrm>
          <a:prstGeom prst="rect">
            <a:avLst/>
          </a:prstGeom>
          <a:noFill/>
        </p:spPr>
        <p:txBody>
          <a:bodyPr wrap="square" rtlCol="0">
            <a:spAutoFit/>
          </a:bodyPr>
          <a:lstStyle/>
          <a:p>
            <a:pPr marL="285750" indent="-285750">
              <a:buFont typeface="Wingdings" panose="05000000000000000000" pitchFamily="2" charset="2"/>
              <a:buChar char="Ø"/>
            </a:pPr>
            <a:r>
              <a:rPr lang="en-GB" sz="2400" b="1" dirty="0">
                <a:latin typeface="Arial Rounded MT Bold" panose="020F0704030504030204" pitchFamily="34" charset="0"/>
              </a:rPr>
              <a:t>1&gt; definition of GA</a:t>
            </a:r>
            <a:br>
              <a:rPr lang="en-GB" sz="2400" b="1" dirty="0">
                <a:latin typeface="Arial Rounded MT Bold" panose="020F0704030504030204" pitchFamily="34" charset="0"/>
              </a:rPr>
            </a:br>
            <a:r>
              <a:rPr lang="en-GB" sz="2400" b="1" dirty="0">
                <a:latin typeface="Arial Rounded MT Bold" panose="020F0704030504030204" pitchFamily="34" charset="0"/>
              </a:rPr>
              <a:t>2&gt; stages of Anesthesia</a:t>
            </a:r>
            <a:br>
              <a:rPr lang="en-GB" sz="2400" b="1" dirty="0">
                <a:latin typeface="Arial Rounded MT Bold" panose="020F0704030504030204" pitchFamily="34" charset="0"/>
              </a:rPr>
            </a:br>
            <a:r>
              <a:rPr lang="en-GB" sz="2400" b="1" dirty="0">
                <a:latin typeface="Arial Rounded MT Bold" panose="020F0704030504030204" pitchFamily="34" charset="0"/>
              </a:rPr>
              <a:t>3&gt; premedication</a:t>
            </a:r>
            <a:br>
              <a:rPr lang="en-GB" sz="2400" b="1" dirty="0">
                <a:latin typeface="Arial Rounded MT Bold" panose="020F0704030504030204" pitchFamily="34" charset="0"/>
              </a:rPr>
            </a:br>
            <a:r>
              <a:rPr lang="en-GB" sz="2400" b="1" dirty="0">
                <a:latin typeface="Arial Rounded MT Bold" panose="020F0704030504030204" pitchFamily="34" charset="0"/>
              </a:rPr>
              <a:t>4&gt; mechanism of action of BNZ</a:t>
            </a:r>
            <a:br>
              <a:rPr lang="en-GB" sz="2400" b="1" dirty="0">
                <a:latin typeface="Arial Rounded MT Bold" panose="020F0704030504030204" pitchFamily="34" charset="0"/>
              </a:rPr>
            </a:br>
            <a:r>
              <a:rPr lang="en-GB" sz="2400" b="1" dirty="0">
                <a:latin typeface="Arial Rounded MT Bold" panose="020F0704030504030204" pitchFamily="34" charset="0"/>
              </a:rPr>
              <a:t>5&gt; indication for central line</a:t>
            </a:r>
            <a:endParaRPr lang="ar-JO" sz="2400" b="1" dirty="0">
              <a:latin typeface="Arial Rounded MT Bold" panose="020F0704030504030204" pitchFamily="34" charset="0"/>
            </a:endParaRPr>
          </a:p>
          <a:p>
            <a:pPr marL="285750" indent="-285750">
              <a:buFont typeface="Wingdings" panose="05000000000000000000" pitchFamily="2" charset="2"/>
              <a:buChar char="Ø"/>
            </a:pPr>
            <a:endParaRPr lang="ar-JO" sz="2400" b="1" dirty="0">
              <a:latin typeface="Arial Rounded MT Bold" panose="020F0704030504030204" pitchFamily="34" charset="0"/>
            </a:endParaRPr>
          </a:p>
          <a:p>
            <a:pPr marL="285750" indent="-285750">
              <a:buFont typeface="Wingdings" panose="05000000000000000000" pitchFamily="2" charset="2"/>
              <a:buChar char="Ø"/>
            </a:pPr>
            <a:r>
              <a:rPr lang="en-GB" sz="2400" b="1" dirty="0">
                <a:latin typeface="Arial Rounded MT Bold" panose="020F0704030504030204" pitchFamily="34" charset="0"/>
              </a:rPr>
              <a:t>1- definition of mac </a:t>
            </a:r>
            <a:br>
              <a:rPr lang="en-GB" sz="2400" b="1" dirty="0">
                <a:latin typeface="Arial Rounded MT Bold" panose="020F0704030504030204" pitchFamily="34" charset="0"/>
              </a:rPr>
            </a:br>
            <a:r>
              <a:rPr lang="en-GB" sz="2400" b="1" dirty="0">
                <a:latin typeface="Arial Rounded MT Bold" panose="020F0704030504030204" pitchFamily="34" charset="0"/>
              </a:rPr>
              <a:t>2- What’s the properties of obstructive sleep apnea patients?</a:t>
            </a:r>
            <a:br>
              <a:rPr lang="en-GB" sz="2400" b="1" dirty="0">
                <a:latin typeface="Arial Rounded MT Bold" panose="020F0704030504030204" pitchFamily="34" charset="0"/>
              </a:rPr>
            </a:br>
            <a:r>
              <a:rPr lang="en-GB" sz="2400" b="1" dirty="0">
                <a:latin typeface="Arial Rounded MT Bold" panose="020F0704030504030204" pitchFamily="34" charset="0"/>
              </a:rPr>
              <a:t>3- What’s the sign and symptoms of cardiac arrest?</a:t>
            </a:r>
            <a:endParaRPr lang="ar-JO" sz="2400" b="1" dirty="0">
              <a:latin typeface="Arial Rounded MT Bold" panose="020F0704030504030204" pitchFamily="34" charset="0"/>
            </a:endParaRPr>
          </a:p>
          <a:p>
            <a:pPr marL="285750" indent="-285750">
              <a:buFont typeface="Wingdings" panose="05000000000000000000" pitchFamily="2" charset="2"/>
              <a:buChar char="Ø"/>
            </a:pPr>
            <a:endParaRPr lang="ar-JO" sz="2400" b="1" dirty="0">
              <a:latin typeface="Arial Rounded MT Bold" panose="020F0704030504030204" pitchFamily="34" charset="0"/>
            </a:endParaRPr>
          </a:p>
          <a:p>
            <a:pPr marL="285750" indent="-285750">
              <a:buFont typeface="Wingdings" panose="05000000000000000000" pitchFamily="2" charset="2"/>
              <a:buChar char="Ø"/>
            </a:pPr>
            <a:r>
              <a:rPr lang="en-GB" sz="2400" b="1" dirty="0">
                <a:latin typeface="Arial Rounded MT Bold" panose="020F0704030504030204" pitchFamily="34" charset="0"/>
              </a:rPr>
              <a:t>1- Indications and side effects of propofol?</a:t>
            </a:r>
            <a:br>
              <a:rPr lang="en-GB" sz="2400" b="1" dirty="0">
                <a:latin typeface="Arial Rounded MT Bold" panose="020F0704030504030204" pitchFamily="34" charset="0"/>
              </a:rPr>
            </a:br>
            <a:r>
              <a:rPr lang="en-GB" sz="2400" b="1" dirty="0">
                <a:latin typeface="Arial Rounded MT Bold" panose="020F0704030504030204" pitchFamily="34" charset="0"/>
              </a:rPr>
              <a:t>2- Causes of cardiac arrest? </a:t>
            </a:r>
            <a:br>
              <a:rPr lang="en-GB" sz="2400" b="1" dirty="0">
                <a:latin typeface="Arial Rounded MT Bold" panose="020F0704030504030204" pitchFamily="34" charset="0"/>
              </a:rPr>
            </a:br>
            <a:r>
              <a:rPr lang="en-GB" sz="2400" b="1" dirty="0">
                <a:latin typeface="Arial Rounded MT Bold" panose="020F0704030504030204" pitchFamily="34" charset="0"/>
              </a:rPr>
              <a:t>3- Results of muscles damage</a:t>
            </a:r>
          </a:p>
          <a:p>
            <a:pPr marL="285750" indent="-285750">
              <a:buFont typeface="Wingdings" panose="05000000000000000000" pitchFamily="2" charset="2"/>
              <a:buChar char="Ø"/>
            </a:pPr>
            <a:endParaRPr lang="en-GB"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5" y="2061210"/>
            <a:ext cx="12192000" cy="2396490"/>
          </a:xfrm>
          <a:solidFill>
            <a:schemeClr val="accent2">
              <a:lumMod val="60000"/>
              <a:lumOff val="40000"/>
            </a:schemeClr>
          </a:solidFill>
        </p:spPr>
        <p:txBody>
          <a:bodyPr>
            <a:noAutofit/>
          </a:bodyPr>
          <a:lstStyle/>
          <a:p>
            <a:pPr algn="ctr"/>
            <a:r>
              <a:rPr lang="en-US" sz="4000" dirty="0">
                <a:latin typeface="Gill Sans MT" panose="020B0502020104020203" charset="0"/>
                <a:cs typeface="Gill Sans MT" panose="020B0502020104020203" charset="0"/>
              </a:rPr>
              <a:t>Anesthesia </a:t>
            </a:r>
            <a:br>
              <a:rPr lang="en-US" sz="4000" dirty="0">
                <a:latin typeface="Gill Sans MT" panose="020B0502020104020203" charset="0"/>
                <a:cs typeface="Gill Sans MT" panose="020B0502020104020203" charset="0"/>
              </a:rPr>
            </a:br>
            <a:r>
              <a:rPr lang="en-US" sz="4000" dirty="0">
                <a:latin typeface="Gill Sans MT" panose="020B0502020104020203" charset="0"/>
                <a:cs typeface="Gill Sans MT" panose="020B0502020104020203" charset="0"/>
              </a:rPr>
              <a:t>group D 22\9\2018</a:t>
            </a:r>
          </a:p>
          <a:p>
            <a:pPr algn="ctr"/>
            <a:r>
              <a:rPr lang="en-US" sz="4000" dirty="0">
                <a:latin typeface="Gill Sans MT" panose="020B0502020104020203" charset="0"/>
                <a:cs typeface="Gill Sans MT" panose="020B0502020104020203" charset="0"/>
              </a:rPr>
              <a:t>Done by : rami </a:t>
            </a:r>
            <a:r>
              <a:rPr lang="en-US" sz="4000" dirty="0" err="1">
                <a:latin typeface="Gill Sans MT" panose="020B0502020104020203" charset="0"/>
                <a:cs typeface="Gill Sans MT" panose="020B0502020104020203" charset="0"/>
              </a:rPr>
              <a:t>salim</a:t>
            </a:r>
            <a:r>
              <a:rPr lang="en-US" sz="4000" dirty="0">
                <a:latin typeface="Gill Sans MT" panose="020B0502020104020203" charset="0"/>
                <a:cs typeface="Gill Sans MT" panose="020B0502020104020203" charset="0"/>
              </a:rPr>
              <a:t>,  abdelrahman bdeir</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419" y="189571"/>
            <a:ext cx="10515600" cy="6031997"/>
          </a:xfrm>
        </p:spPr>
        <p:txBody>
          <a:bodyPr>
            <a:normAutofit fontScale="92500" lnSpcReduction="10000"/>
          </a:bodyPr>
          <a:lstStyle/>
          <a:p>
            <a:r>
              <a:rPr lang="en-US" dirty="0"/>
              <a:t>Q :</a:t>
            </a:r>
          </a:p>
          <a:p>
            <a:r>
              <a:rPr lang="en-US" dirty="0"/>
              <a:t>Pressure of O2 in cylinder </a:t>
            </a:r>
          </a:p>
          <a:p>
            <a:r>
              <a:rPr lang="en-US" dirty="0"/>
              <a:t>Volume of NO2 in H-cylinder</a:t>
            </a:r>
          </a:p>
          <a:p>
            <a:r>
              <a:rPr lang="en-US" dirty="0"/>
              <a:t>Color of air in international parameter</a:t>
            </a:r>
          </a:p>
          <a:p>
            <a:r>
              <a:rPr lang="en-US" dirty="0"/>
              <a:t>Q:</a:t>
            </a:r>
          </a:p>
          <a:p>
            <a:r>
              <a:rPr lang="en-US" dirty="0"/>
              <a:t>7 factor affecting </a:t>
            </a:r>
            <a:r>
              <a:rPr lang="en-US" dirty="0" err="1"/>
              <a:t>nopoulizer</a:t>
            </a:r>
            <a:r>
              <a:rPr lang="en-US" dirty="0"/>
              <a:t> output</a:t>
            </a:r>
          </a:p>
          <a:p>
            <a:r>
              <a:rPr lang="en-US" dirty="0"/>
              <a:t>Q : </a:t>
            </a:r>
          </a:p>
          <a:p>
            <a:r>
              <a:rPr lang="en-US" dirty="0"/>
              <a:t>6 </a:t>
            </a:r>
            <a:r>
              <a:rPr lang="en-US" dirty="0" err="1"/>
              <a:t>disadvanteges</a:t>
            </a:r>
            <a:r>
              <a:rPr lang="en-US" dirty="0"/>
              <a:t> of humidity</a:t>
            </a:r>
          </a:p>
          <a:p>
            <a:r>
              <a:rPr lang="en-US" dirty="0"/>
              <a:t>Q :</a:t>
            </a:r>
          </a:p>
          <a:p>
            <a:r>
              <a:rPr lang="en-US" dirty="0"/>
              <a:t>Mention parts of the following 1. laryngeal mask 2. ETT</a:t>
            </a:r>
          </a:p>
          <a:p>
            <a:r>
              <a:rPr lang="en-US" dirty="0"/>
              <a:t>Q :</a:t>
            </a:r>
          </a:p>
          <a:p>
            <a:r>
              <a:rPr lang="en-US" dirty="0"/>
              <a:t>3 question ECG what is the diagnosis</a:t>
            </a:r>
          </a:p>
          <a:p>
            <a:r>
              <a:rPr lang="en-US" dirty="0"/>
              <a:t>Q : </a:t>
            </a:r>
          </a:p>
          <a:p>
            <a:r>
              <a:rPr lang="en-US" dirty="0"/>
              <a:t>Mention 6 complication of laryngeal mask</a:t>
            </a:r>
          </a:p>
          <a:p>
            <a:endParaRPr 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99495"/>
            <a:ext cx="10515600" cy="6259010"/>
          </a:xfrm>
        </p:spPr>
        <p:txBody>
          <a:bodyPr>
            <a:noAutofit/>
          </a:bodyPr>
          <a:lstStyle/>
          <a:p>
            <a:r>
              <a:rPr lang="en-US" sz="2400" dirty="0"/>
              <a:t>Q :</a:t>
            </a:r>
          </a:p>
          <a:p>
            <a:r>
              <a:rPr lang="en-US" sz="2400" dirty="0"/>
              <a:t>6 disadvantages of esophageal tracheal </a:t>
            </a:r>
            <a:r>
              <a:rPr lang="en-US" sz="2400" dirty="0" err="1"/>
              <a:t>combitube</a:t>
            </a:r>
            <a:endParaRPr lang="en-US" sz="2400" dirty="0"/>
          </a:p>
          <a:p>
            <a:r>
              <a:rPr lang="en-US" sz="2400" dirty="0"/>
              <a:t>Q :</a:t>
            </a:r>
          </a:p>
          <a:p>
            <a:r>
              <a:rPr lang="en-US" sz="2400" dirty="0"/>
              <a:t>Mention parts of the following circle system</a:t>
            </a:r>
          </a:p>
          <a:p>
            <a:r>
              <a:rPr lang="en-US" sz="2400" dirty="0"/>
              <a:t>Q :</a:t>
            </a:r>
          </a:p>
          <a:p>
            <a:r>
              <a:rPr lang="en-US" sz="2400" dirty="0"/>
              <a:t>Name 4 parts of flexible </a:t>
            </a:r>
            <a:r>
              <a:rPr lang="en-US" sz="2400" dirty="0" err="1"/>
              <a:t>fibroptic</a:t>
            </a:r>
            <a:r>
              <a:rPr lang="en-US" sz="2400" dirty="0"/>
              <a:t> </a:t>
            </a:r>
            <a:r>
              <a:rPr lang="en-US" sz="2400" dirty="0" err="1"/>
              <a:t>broncheoscope</a:t>
            </a:r>
            <a:r>
              <a:rPr lang="en-US" sz="2400" dirty="0"/>
              <a:t> </a:t>
            </a:r>
          </a:p>
          <a:p>
            <a:r>
              <a:rPr lang="en-US" sz="2400" dirty="0"/>
              <a:t>Q :</a:t>
            </a:r>
          </a:p>
          <a:p>
            <a:r>
              <a:rPr lang="en-US" sz="2400" dirty="0"/>
              <a:t>Name 7 parts of AMBU bag </a:t>
            </a:r>
          </a:p>
          <a:p>
            <a:r>
              <a:rPr lang="en-US" sz="2400" dirty="0"/>
              <a:t>Q :</a:t>
            </a:r>
          </a:p>
          <a:p>
            <a:r>
              <a:rPr lang="en-US" sz="2400" dirty="0"/>
              <a:t>Name 4 of absolute </a:t>
            </a:r>
            <a:r>
              <a:rPr lang="en-US" sz="2400" dirty="0" err="1"/>
              <a:t>contraindicator</a:t>
            </a:r>
            <a:r>
              <a:rPr lang="en-US" sz="2400" dirty="0"/>
              <a:t> of arterial line</a:t>
            </a:r>
          </a:p>
          <a:p>
            <a:r>
              <a:rPr lang="en-US" sz="2400" dirty="0"/>
              <a:t>Q : </a:t>
            </a:r>
          </a:p>
          <a:p>
            <a:r>
              <a:rPr lang="en-US" sz="2400" dirty="0"/>
              <a:t>Name 5 local analgesic of ESTER group </a:t>
            </a:r>
          </a:p>
          <a:p>
            <a:pPr marL="0" indent="0">
              <a:buNone/>
            </a:pPr>
            <a:endParaRPr lang="en-US" sz="2400" dirty="0"/>
          </a:p>
          <a:p>
            <a:pPr marL="0" indent="0">
              <a:buNone/>
            </a:pPr>
            <a:endParaRPr lang="en-US" sz="2400" dirty="0"/>
          </a:p>
          <a:p>
            <a:endParaRPr lang="en-US" sz="2400"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457" y="347176"/>
            <a:ext cx="11574965" cy="6303614"/>
          </a:xfrm>
        </p:spPr>
        <p:txBody>
          <a:bodyPr>
            <a:noAutofit/>
          </a:bodyPr>
          <a:lstStyle/>
          <a:p>
            <a:r>
              <a:rPr lang="en-US" sz="2400" dirty="0"/>
              <a:t>Q : true or false regarding ketamine</a:t>
            </a:r>
          </a:p>
          <a:p>
            <a:pPr marL="0" indent="0">
              <a:buNone/>
            </a:pPr>
            <a:r>
              <a:rPr lang="en-US" sz="2400" dirty="0"/>
              <a:t>1- it decrease ICB &amp; cerebral blood pressure ( F )</a:t>
            </a:r>
          </a:p>
          <a:p>
            <a:pPr marL="0" indent="0">
              <a:buNone/>
            </a:pPr>
            <a:r>
              <a:rPr lang="en-US" sz="2400" dirty="0"/>
              <a:t>2- it doesn’t have metabolite ( F )</a:t>
            </a:r>
          </a:p>
          <a:p>
            <a:pPr marL="0" indent="0">
              <a:buNone/>
            </a:pPr>
            <a:r>
              <a:rPr lang="en-US" sz="2400" dirty="0"/>
              <a:t>3- It has analgesic effect ( T )</a:t>
            </a:r>
          </a:p>
          <a:p>
            <a:pPr marL="0" indent="0">
              <a:buNone/>
            </a:pPr>
            <a:endParaRPr lang="en-US" sz="2400" dirty="0"/>
          </a:p>
          <a:p>
            <a:pPr marL="0" indent="0">
              <a:buNone/>
            </a:pPr>
            <a:endParaRPr lang="en-US" sz="2400" dirty="0"/>
          </a:p>
          <a:p>
            <a:r>
              <a:rPr lang="en-US" sz="2400" dirty="0"/>
              <a:t>Caudal anesthesia &gt;&gt;&gt;&gt; pediatric</a:t>
            </a:r>
          </a:p>
          <a:p>
            <a:r>
              <a:rPr lang="en-US" sz="2400" dirty="0"/>
              <a:t>Epidural technique &gt;&gt;&gt;&gt; loss of resistant</a:t>
            </a:r>
          </a:p>
          <a:p>
            <a:r>
              <a:rPr lang="en-US" sz="2400" dirty="0"/>
              <a:t>Factors increase or decrease or not affecting MAC value &amp; definition of MAC ( </a:t>
            </a:r>
            <a:r>
              <a:rPr lang="en-US" sz="2400" dirty="0" err="1"/>
              <a:t>mcq</a:t>
            </a:r>
            <a:r>
              <a:rPr lang="en-US" sz="2400" dirty="0"/>
              <a:t> ,</a:t>
            </a:r>
            <a:r>
              <a:rPr lang="en-US" sz="2400" dirty="0" err="1"/>
              <a:t>orall</a:t>
            </a:r>
            <a:r>
              <a:rPr lang="en-US" sz="2400" dirty="0"/>
              <a:t> )</a:t>
            </a:r>
          </a:p>
          <a:p>
            <a:r>
              <a:rPr lang="en-US" sz="2400" dirty="0"/>
              <a:t>Which drugs cause the formation of PABA &amp; what is the side effect of its formation ?</a:t>
            </a:r>
          </a:p>
          <a:p>
            <a:endParaRPr lang="en-US" sz="2400" dirty="0"/>
          </a:p>
          <a:p>
            <a:endParaRPr lang="en-US" sz="2400" dirty="0"/>
          </a:p>
          <a:p>
            <a:pPr marL="0" indent="0">
              <a:buNone/>
            </a:pPr>
            <a:endParaRPr lang="en-US" sz="2400" dirty="0"/>
          </a:p>
          <a:p>
            <a:endParaRPr lang="en-US" sz="2400" dirty="0"/>
          </a:p>
          <a:p>
            <a:endParaRPr lang="en-US" sz="2400" dirty="0"/>
          </a:p>
          <a:p>
            <a:pPr marL="0" indent="0">
              <a:buNone/>
            </a:pPr>
            <a:r>
              <a:rPr lang="en-US" sz="2400" dirty="0"/>
              <a:t>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946" y="802417"/>
            <a:ext cx="10515600" cy="5365627"/>
          </a:xfrm>
        </p:spPr>
        <p:txBody>
          <a:bodyPr>
            <a:noAutofit/>
          </a:bodyPr>
          <a:lstStyle/>
          <a:p>
            <a:r>
              <a:rPr lang="en-US" sz="2400" dirty="0" err="1"/>
              <a:t>Propofol</a:t>
            </a:r>
            <a:r>
              <a:rPr lang="en-US" sz="2400" dirty="0"/>
              <a:t> anti-emetic , anti-pruritic , anti-</a:t>
            </a:r>
            <a:r>
              <a:rPr lang="en-US" sz="2400" dirty="0" err="1"/>
              <a:t>convulsant</a:t>
            </a:r>
            <a:endParaRPr lang="en-US" sz="2400" dirty="0"/>
          </a:p>
          <a:p>
            <a:r>
              <a:rPr lang="en-US" sz="2400" dirty="0" err="1"/>
              <a:t>Miadozolam</a:t>
            </a:r>
            <a:r>
              <a:rPr lang="en-US" sz="2400" dirty="0"/>
              <a:t> &gt;&gt;&gt;&gt; cause anterograde amnesia</a:t>
            </a:r>
          </a:p>
          <a:p>
            <a:r>
              <a:rPr lang="en-US" sz="2400" dirty="0"/>
              <a:t>Which of the following is excreted renally ? </a:t>
            </a:r>
            <a:r>
              <a:rPr lang="en-US" sz="2400" dirty="0" err="1"/>
              <a:t>Pancronium</a:t>
            </a:r>
            <a:r>
              <a:rPr lang="en-US" sz="2400" dirty="0"/>
              <a:t> </a:t>
            </a:r>
          </a:p>
          <a:p>
            <a:r>
              <a:rPr lang="en-US" sz="2400" dirty="0"/>
              <a:t>Cisatracurium doesn’t cause histamine release</a:t>
            </a:r>
          </a:p>
          <a:p>
            <a:r>
              <a:rPr lang="en-US" sz="2400" dirty="0"/>
              <a:t>Name 5 additives to increase </a:t>
            </a:r>
            <a:r>
              <a:rPr lang="en-US" sz="2400" dirty="0" err="1"/>
              <a:t>loacal</a:t>
            </a:r>
            <a:r>
              <a:rPr lang="en-US" sz="2400" dirty="0"/>
              <a:t> anesthetic activity ?</a:t>
            </a:r>
          </a:p>
          <a:p>
            <a:r>
              <a:rPr lang="en-US" sz="2400" dirty="0"/>
              <a:t>Obstructive sleep apnea leads to increase in respiratory rate but decrease tidal volume </a:t>
            </a:r>
          </a:p>
          <a:p>
            <a:r>
              <a:rPr lang="en-US" sz="2400" dirty="0"/>
              <a:t> ketamine cause psychotomimetic </a:t>
            </a:r>
            <a:r>
              <a:rPr lang="en-US" sz="2400" dirty="0" err="1"/>
              <a:t>effet</a:t>
            </a:r>
            <a:endParaRPr lang="en-US" sz="2400" dirty="0"/>
          </a:p>
          <a:p>
            <a:r>
              <a:rPr lang="en-US" sz="2400" dirty="0"/>
              <a:t>Thiopental causes porphyria + robin hood phenomenon </a:t>
            </a:r>
          </a:p>
          <a:p>
            <a:r>
              <a:rPr lang="en-US" sz="2400" dirty="0"/>
              <a:t>Etomidate may cause seizures</a:t>
            </a:r>
          </a:p>
          <a:p>
            <a:pPr marL="0" indent="0">
              <a:buNone/>
            </a:pPr>
            <a:endParaRPr lang="en-US" sz="2400"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6" name="TextBox 5"/>
          <p:cNvSpPr txBox="1"/>
          <p:nvPr/>
        </p:nvSpPr>
        <p:spPr>
          <a:xfrm>
            <a:off x="0" y="1490980"/>
            <a:ext cx="12192000" cy="1938020"/>
          </a:xfrm>
          <a:prstGeom prst="rect">
            <a:avLst/>
          </a:prstGeom>
          <a:solidFill>
            <a:schemeClr val="accent2">
              <a:lumMod val="60000"/>
              <a:lumOff val="40000"/>
            </a:schemeClr>
          </a:solidFill>
        </p:spPr>
        <p:txBody>
          <a:bodyPr wrap="square" rtlCol="0">
            <a:spAutoFit/>
          </a:bodyPr>
          <a:lstStyle/>
          <a:p>
            <a:pPr algn="ctr"/>
            <a:r>
              <a:rPr lang="en-US" sz="4000" dirty="0">
                <a:latin typeface="Gill Sans MT" panose="020B0502020104020203" charset="0"/>
                <a:cs typeface="Gill Sans MT" panose="020B0502020104020203" charset="0"/>
                <a:sym typeface="+mn-ea"/>
              </a:rPr>
              <a:t>Group c 18\10\2019</a:t>
            </a:r>
            <a:endParaRPr lang="en-US" sz="4000" dirty="0">
              <a:latin typeface="Gill Sans MT" panose="020B0502020104020203" charset="0"/>
              <a:cs typeface="Gill Sans MT" panose="020B0502020104020203" charset="0"/>
            </a:endParaRPr>
          </a:p>
          <a:p>
            <a:pPr algn="ctr"/>
            <a:endParaRPr lang="en-US" sz="4000" dirty="0">
              <a:latin typeface="Gill Sans MT" panose="020B0502020104020203" charset="0"/>
              <a:cs typeface="Gill Sans MT" panose="020B0502020104020203" charset="0"/>
            </a:endParaRPr>
          </a:p>
          <a:p>
            <a:pPr algn="ctr"/>
            <a:r>
              <a:rPr lang="en-US" sz="4000" dirty="0">
                <a:latin typeface="Gill Sans MT" panose="020B0502020104020203" charset="0"/>
                <a:cs typeface="Gill Sans MT" panose="020B0502020104020203" charset="0"/>
              </a:rPr>
              <a:t>Done by : </a:t>
            </a:r>
            <a:r>
              <a:rPr lang="ar-JO" sz="4000" dirty="0">
                <a:latin typeface="Gill Sans MT" panose="020B0502020104020203" charset="0"/>
                <a:cs typeface="Gill Sans MT" panose="020B0502020104020203" charset="0"/>
              </a:rPr>
              <a:t>أميمة الفقيه </a:t>
            </a:r>
            <a:r>
              <a:rPr lang="en-US" altLang="ar-JO" sz="4000" dirty="0">
                <a:latin typeface="Gill Sans MT" panose="020B0502020104020203" charset="0"/>
                <a:cs typeface="Gill Sans MT" panose="020B0502020104020203" charset="0"/>
              </a:rPr>
              <a:t>, </a:t>
            </a:r>
            <a:r>
              <a:rPr lang="ar-JO" sz="4000" dirty="0">
                <a:latin typeface="Gill Sans MT" panose="020B0502020104020203" charset="0"/>
                <a:cs typeface="Gill Sans MT" panose="020B0502020104020203" charset="0"/>
              </a:rPr>
              <a:t>أبرار الصرايرة                </a:t>
            </a:r>
            <a:endParaRPr lang="en-US" sz="4000" dirty="0">
              <a:latin typeface="Gill Sans MT" panose="020B0502020104020203" charset="0"/>
              <a:cs typeface="Gill Sans MT" panose="020B0502020104020203"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a:solidFill>
                  <a:srgbClr val="00B050"/>
                </a:solidFill>
                <a:latin typeface="Arial Rounded MT Bold" panose="020F0704030504030204" pitchFamily="34" charset="0"/>
              </a:rPr>
              <a:t>Mini osce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sz="4800" b="1"/>
              <a:t>Nabed group 4 </a:t>
            </a:r>
          </a:p>
        </p:txBody>
      </p:sp>
      <p:sp>
        <p:nvSpPr>
          <p:cNvPr id="6" name="Subtitle 5"/>
          <p:cNvSpPr>
            <a:spLocks noGrp="1"/>
          </p:cNvSpPr>
          <p:nvPr>
            <p:ph type="subTitle" idx="1"/>
          </p:nvPr>
        </p:nvSpPr>
        <p:spPr/>
        <p:txBody>
          <a:bodyPr/>
          <a:lstStyle/>
          <a:p>
            <a:r>
              <a:rPr lang="en-US" sz="2400" b="1" u="sng"/>
              <a:t>Done by:</a:t>
            </a:r>
            <a:r>
              <a:rPr lang="en-US" sz="2400" b="1"/>
              <a:t> Dana Jihad, Ala Khadr, Bayan Masoud, Taimaa</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200" dirty="0">
                <a:latin typeface="Arial Rounded MT Bold" panose="020F0704030504030204" pitchFamily="34" charset="0"/>
              </a:rPr>
              <a:t>Advantages of endo tracheal intubation</a:t>
            </a:r>
          </a:p>
          <a:p>
            <a:r>
              <a:rPr lang="en-US" sz="3200" dirty="0">
                <a:latin typeface="Arial Rounded MT Bold" panose="020F0704030504030204" pitchFamily="34" charset="0"/>
              </a:rPr>
              <a:t>Indication for etco2</a:t>
            </a:r>
          </a:p>
          <a:p>
            <a:r>
              <a:rPr lang="en-US" sz="3200" dirty="0">
                <a:latin typeface="Arial Rounded MT Bold" panose="020F0704030504030204" pitchFamily="34" charset="0"/>
              </a:rPr>
              <a:t>Patient indication for arterial line</a:t>
            </a:r>
          </a:p>
          <a:p>
            <a:r>
              <a:rPr lang="en-US" sz="3200" dirty="0">
                <a:latin typeface="Arial Rounded MT Bold" panose="020F0704030504030204" pitchFamily="34" charset="0"/>
              </a:rPr>
              <a:t>Area to measure body temperature</a:t>
            </a:r>
          </a:p>
          <a:p>
            <a:r>
              <a:rPr lang="en-US" sz="3200" dirty="0">
                <a:latin typeface="Arial Rounded MT Bold" panose="020F0704030504030204" pitchFamily="34" charset="0"/>
              </a:rPr>
              <a:t>Complication of spinal anesthesia</a:t>
            </a:r>
          </a:p>
          <a:p>
            <a:r>
              <a:rPr lang="en-US" sz="3200" dirty="0">
                <a:latin typeface="Arial Rounded MT Bold" panose="020F0704030504030204" pitchFamily="34" charset="0"/>
              </a:rPr>
              <a:t>Complication of regional anesthesia </a:t>
            </a:r>
          </a:p>
          <a:p>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9050" y="2390872"/>
            <a:ext cx="10515600" cy="1325563"/>
          </a:xfrm>
        </p:spPr>
        <p:txBody>
          <a:bodyPr>
            <a:noAutofit/>
          </a:bodyPr>
          <a:lstStyle/>
          <a:p>
            <a:pPr algn="ctr"/>
            <a:r>
              <a:rPr lang="en-US" sz="9600" dirty="0">
                <a:solidFill>
                  <a:srgbClr val="00B050"/>
                </a:solidFill>
                <a:latin typeface="Arial Rounded MT Bold" panose="020F0704030504030204" pitchFamily="34" charset="0"/>
              </a:rPr>
              <a:t>Oral </a:t>
            </a:r>
            <a:endParaRPr lang="en-US" sz="9600" dirty="0">
              <a:latin typeface="Arial Rounded MT Bold" panose="020F0704030504030204" pitchFamily="34"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2032"/>
            <a:ext cx="10515600" cy="5754932"/>
          </a:xfrm>
        </p:spPr>
        <p:txBody>
          <a:bodyPr>
            <a:normAutofit fontScale="85000" lnSpcReduction="20000"/>
          </a:bodyPr>
          <a:lstStyle/>
          <a:p>
            <a:r>
              <a:rPr lang="en-US" dirty="0">
                <a:latin typeface="Arial Rounded MT Bold" panose="020F0704030504030204" pitchFamily="34" charset="0"/>
              </a:rPr>
              <a:t>Symptoms of subdural hematoma </a:t>
            </a:r>
          </a:p>
          <a:p>
            <a:r>
              <a:rPr lang="en-US" dirty="0">
                <a:latin typeface="Arial Rounded MT Bold" panose="020F0704030504030204" pitchFamily="34" charset="0"/>
              </a:rPr>
              <a:t>Causes of hypovolemia</a:t>
            </a:r>
          </a:p>
          <a:p>
            <a:r>
              <a:rPr lang="en-US" dirty="0">
                <a:latin typeface="Arial Rounded MT Bold" panose="020F0704030504030204" pitchFamily="34" charset="0"/>
              </a:rPr>
              <a:t>Management of hypovolemia</a:t>
            </a:r>
          </a:p>
          <a:p>
            <a:r>
              <a:rPr lang="en-US" dirty="0">
                <a:latin typeface="Arial Rounded MT Bold" panose="020F0704030504030204" pitchFamily="34" charset="0"/>
              </a:rPr>
              <a:t>Sign of improvement after fluid administration</a:t>
            </a:r>
          </a:p>
          <a:p>
            <a:r>
              <a:rPr lang="en-US" dirty="0">
                <a:latin typeface="Arial Rounded MT Bold" panose="020F0704030504030204" pitchFamily="34" charset="0"/>
              </a:rPr>
              <a:t>Concentration of electrolyte in normal saline and ringer lactate</a:t>
            </a:r>
          </a:p>
          <a:p>
            <a:endParaRPr lang="en-US" dirty="0">
              <a:latin typeface="Arial Rounded MT Bold" panose="020F0704030504030204" pitchFamily="34" charset="0"/>
            </a:endParaRPr>
          </a:p>
          <a:p>
            <a:r>
              <a:rPr lang="en-US" dirty="0">
                <a:latin typeface="Arial Rounded MT Bold" panose="020F0704030504030204" pitchFamily="34" charset="0"/>
              </a:rPr>
              <a:t>Definitions of hypovolemic , anaphylactic shock </a:t>
            </a:r>
          </a:p>
          <a:p>
            <a:r>
              <a:rPr lang="en-US" dirty="0">
                <a:latin typeface="Arial Rounded MT Bold" panose="020F0704030504030204" pitchFamily="34" charset="0"/>
              </a:rPr>
              <a:t>Management of hypovolemic shock </a:t>
            </a:r>
          </a:p>
          <a:p>
            <a:r>
              <a:rPr lang="en-US" dirty="0">
                <a:latin typeface="Arial Rounded MT Bold" panose="020F0704030504030204" pitchFamily="34" charset="0"/>
              </a:rPr>
              <a:t>What is the first drug choice for anaphylactic shock </a:t>
            </a:r>
          </a:p>
          <a:p>
            <a:r>
              <a:rPr lang="en-US" dirty="0">
                <a:latin typeface="Arial Rounded MT Bold" panose="020F0704030504030204" pitchFamily="34" charset="0"/>
              </a:rPr>
              <a:t>What is apnea confirmation test  </a:t>
            </a:r>
          </a:p>
          <a:p>
            <a:r>
              <a:rPr lang="en-US" dirty="0">
                <a:latin typeface="Arial Rounded MT Bold" panose="020F0704030504030204" pitchFamily="34" charset="0"/>
              </a:rPr>
              <a:t>What are the normal ABG levels</a:t>
            </a:r>
          </a:p>
          <a:p>
            <a:endParaRPr lang="en-US" dirty="0">
              <a:latin typeface="Arial Rounded MT Bold" panose="020F0704030504030204" pitchFamily="34" charset="0"/>
            </a:endParaRPr>
          </a:p>
          <a:p>
            <a:r>
              <a:rPr lang="en-US" dirty="0">
                <a:latin typeface="Arial Rounded MT Bold" panose="020F0704030504030204" pitchFamily="34" charset="0"/>
              </a:rPr>
              <a:t>Symptoms of o2 toxicity </a:t>
            </a:r>
          </a:p>
          <a:p>
            <a:r>
              <a:rPr lang="en-US" dirty="0">
                <a:latin typeface="Arial Rounded MT Bold" panose="020F0704030504030204" pitchFamily="34" charset="0"/>
              </a:rPr>
              <a:t>Symptoms of epidural hemorrhage !? </a:t>
            </a:r>
          </a:p>
          <a:p>
            <a:r>
              <a:rPr lang="en-US" dirty="0">
                <a:latin typeface="Arial Rounded MT Bold" panose="020F0704030504030204" pitchFamily="34" charset="0"/>
              </a:rPr>
              <a:t>Management of anaphylaxis shock </a:t>
            </a:r>
          </a:p>
          <a:p>
            <a:r>
              <a:rPr lang="en-US" dirty="0">
                <a:latin typeface="Arial Rounded MT Bold" panose="020F0704030504030204" pitchFamily="34" charset="0"/>
              </a:rPr>
              <a:t>Symptoms  of hypovolemic shock then management</a:t>
            </a:r>
          </a:p>
          <a:p>
            <a:endParaRPr lang="en-US"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674" y="365759"/>
            <a:ext cx="10515600" cy="5909677"/>
          </a:xfrm>
        </p:spPr>
        <p:txBody>
          <a:bodyPr>
            <a:normAutofit fontScale="92500" lnSpcReduction="20000"/>
          </a:bodyPr>
          <a:lstStyle/>
          <a:p>
            <a:endParaRPr lang="en-US" dirty="0">
              <a:latin typeface="Arial Rounded MT Bold" panose="020F0704030504030204" pitchFamily="34" charset="0"/>
            </a:endParaRPr>
          </a:p>
          <a:p>
            <a:r>
              <a:rPr lang="en-US" dirty="0">
                <a:latin typeface="Arial Rounded MT Bold" panose="020F0704030504030204" pitchFamily="34" charset="0"/>
              </a:rPr>
              <a:t>Types of hypoxia</a:t>
            </a:r>
          </a:p>
          <a:p>
            <a:r>
              <a:rPr lang="en-US" dirty="0">
                <a:latin typeface="Arial Rounded MT Bold" panose="020F0704030504030204" pitchFamily="34" charset="0"/>
              </a:rPr>
              <a:t>Admitted criteria for icu</a:t>
            </a:r>
          </a:p>
          <a:p>
            <a:r>
              <a:rPr lang="en-US" dirty="0">
                <a:latin typeface="Arial Rounded MT Bold" panose="020F0704030504030204" pitchFamily="34" charset="0"/>
              </a:rPr>
              <a:t>ABG values</a:t>
            </a:r>
          </a:p>
          <a:p>
            <a:endParaRPr lang="en-US" dirty="0">
              <a:latin typeface="Arial Rounded MT Bold" panose="020F0704030504030204" pitchFamily="34" charset="0"/>
            </a:endParaRPr>
          </a:p>
          <a:p>
            <a:r>
              <a:rPr lang="en-US" dirty="0">
                <a:latin typeface="Arial Rounded MT Bold" panose="020F0704030504030204" pitchFamily="34" charset="0"/>
              </a:rPr>
              <a:t>contraindication for arterial line</a:t>
            </a:r>
          </a:p>
          <a:p>
            <a:endParaRPr lang="en-US" dirty="0">
              <a:latin typeface="Arial Rounded MT Bold" panose="020F0704030504030204" pitchFamily="34" charset="0"/>
            </a:endParaRPr>
          </a:p>
          <a:p>
            <a:r>
              <a:rPr lang="en-US" dirty="0">
                <a:latin typeface="Arial Rounded MT Bold" panose="020F0704030504030204" pitchFamily="34" charset="0"/>
              </a:rPr>
              <a:t>Treatment of anaphylactic shock </a:t>
            </a:r>
          </a:p>
          <a:p>
            <a:r>
              <a:rPr lang="en-US" dirty="0">
                <a:latin typeface="Arial Rounded MT Bold" panose="020F0704030504030204" pitchFamily="34" charset="0"/>
              </a:rPr>
              <a:t>Symptoms of the O2 toxicity </a:t>
            </a:r>
          </a:p>
          <a:p>
            <a:endParaRPr lang="en-US" dirty="0">
              <a:latin typeface="Arial Rounded MT Bold" panose="020F0704030504030204" pitchFamily="34" charset="0"/>
            </a:endParaRPr>
          </a:p>
          <a:p>
            <a:r>
              <a:rPr lang="en-US" dirty="0">
                <a:latin typeface="Arial Rounded MT Bold" panose="020F0704030504030204" pitchFamily="34" charset="0"/>
              </a:rPr>
              <a:t>.Contraindication for spinal anesthesia </a:t>
            </a:r>
          </a:p>
          <a:p>
            <a:endParaRPr lang="en-US" dirty="0">
              <a:latin typeface="Arial Rounded MT Bold" panose="020F0704030504030204" pitchFamily="34" charset="0"/>
            </a:endParaRPr>
          </a:p>
          <a:p>
            <a:r>
              <a:rPr lang="en-US" dirty="0">
                <a:latin typeface="Arial Rounded MT Bold" panose="020F0704030504030204" pitchFamily="34" charset="0"/>
              </a:rPr>
              <a:t>.indication of Propofol</a:t>
            </a:r>
          </a:p>
          <a:p>
            <a:endParaRPr lang="en-US" dirty="0">
              <a:latin typeface="Arial Rounded MT Bold" panose="020F0704030504030204" pitchFamily="34" charset="0"/>
            </a:endParaRPr>
          </a:p>
          <a:p>
            <a:r>
              <a:rPr lang="en-US" dirty="0">
                <a:latin typeface="Arial Rounded MT Bold" panose="020F0704030504030204" pitchFamily="34" charset="0"/>
              </a:rPr>
              <a:t>.who can get obstructive sleep apnea </a:t>
            </a:r>
          </a:p>
          <a:p>
            <a:endParaRPr lang="en-US"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9151"/>
            <a:ext cx="10515600" cy="5937812"/>
          </a:xfrm>
        </p:spPr>
        <p:txBody>
          <a:bodyPr>
            <a:normAutofit/>
          </a:bodyPr>
          <a:lstStyle/>
          <a:p>
            <a:endParaRPr lang="en-US" dirty="0">
              <a:latin typeface="Arial Rounded MT Bold" panose="020F0704030504030204" pitchFamily="34" charset="0"/>
            </a:endParaRPr>
          </a:p>
          <a:p>
            <a:r>
              <a:rPr lang="en-US" dirty="0">
                <a:latin typeface="Arial Rounded MT Bold" panose="020F0704030504030204" pitchFamily="34" charset="0"/>
              </a:rPr>
              <a:t>sodium thiopental side effects</a:t>
            </a:r>
          </a:p>
          <a:p>
            <a:endParaRPr lang="en-US" dirty="0">
              <a:latin typeface="Arial Rounded MT Bold" panose="020F0704030504030204" pitchFamily="34" charset="0"/>
            </a:endParaRPr>
          </a:p>
          <a:p>
            <a:r>
              <a:rPr lang="en-US" dirty="0">
                <a:latin typeface="Arial Rounded MT Bold" panose="020F0704030504030204" pitchFamily="34" charset="0"/>
              </a:rPr>
              <a:t>Criteria of septic shock</a:t>
            </a:r>
          </a:p>
          <a:p>
            <a:r>
              <a:rPr lang="en-US" dirty="0">
                <a:latin typeface="Arial Rounded MT Bold" panose="020F0704030504030204" pitchFamily="34" charset="0"/>
              </a:rPr>
              <a:t>Management of septic shock </a:t>
            </a:r>
          </a:p>
          <a:p>
            <a:r>
              <a:rPr lang="en-US" dirty="0">
                <a:latin typeface="Arial Rounded MT Bold" panose="020F0704030504030204" pitchFamily="34" charset="0"/>
              </a:rPr>
              <a:t>Criteria of cardiogenic shock </a:t>
            </a:r>
          </a:p>
          <a:p>
            <a:r>
              <a:rPr lang="en-US" dirty="0">
                <a:latin typeface="Arial Rounded MT Bold" panose="020F0704030504030204" pitchFamily="34" charset="0"/>
              </a:rPr>
              <a:t>Management of cardiogenic shock </a:t>
            </a:r>
          </a:p>
          <a:p>
            <a:r>
              <a:rPr lang="en-US" dirty="0">
                <a:latin typeface="Arial Rounded MT Bold" panose="020F0704030504030204" pitchFamily="34" charset="0"/>
              </a:rPr>
              <a:t>Examples of cardiogenic shock </a:t>
            </a:r>
          </a:p>
          <a:p>
            <a:r>
              <a:rPr lang="en-US" dirty="0">
                <a:latin typeface="Arial Rounded MT Bold" panose="020F0704030504030204" pitchFamily="34" charset="0"/>
              </a:rPr>
              <a:t>vasopressor</a:t>
            </a:r>
          </a:p>
          <a:p>
            <a:endParaRPr lang="en-US"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914" y="2644091"/>
            <a:ext cx="10515600" cy="1325563"/>
          </a:xfrm>
        </p:spPr>
        <p:txBody>
          <a:bodyPr>
            <a:noAutofit/>
          </a:bodyPr>
          <a:lstStyle/>
          <a:p>
            <a:pPr algn="ctr"/>
            <a:r>
              <a:rPr lang="en-US" sz="9600" dirty="0">
                <a:solidFill>
                  <a:srgbClr val="00B050"/>
                </a:solidFill>
                <a:latin typeface="Arial Rounded MT Bold" panose="020F0704030504030204" pitchFamily="34" charset="0"/>
              </a:rPr>
              <a:t>ECG </a:t>
            </a:r>
            <a:endParaRPr lang="en-US" sz="9600"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Rounded MT Bold" panose="020F0704030504030204" pitchFamily="34" charset="0"/>
              </a:rPr>
              <a:t>Atrial flutter </a:t>
            </a:r>
            <a:br>
              <a:rPr lang="en-US" dirty="0"/>
            </a:b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4" t="22699" r="-1974" b="39501"/>
          <a:stretch>
            <a:fillRect/>
          </a:stretch>
        </p:blipFill>
        <p:spPr bwMode="auto">
          <a:xfrm>
            <a:off x="1420837" y="2246109"/>
            <a:ext cx="914400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Rounded MT Bold" panose="020F0704030504030204" pitchFamily="34" charset="0"/>
              </a:rPr>
              <a:t>Atrial fibrillation </a:t>
            </a:r>
            <a:br>
              <a:rPr lang="en-US" dirty="0"/>
            </a:b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651" r="1963" b="40550"/>
          <a:stretch>
            <a:fillRect/>
          </a:stretch>
        </p:blipFill>
        <p:spPr bwMode="auto">
          <a:xfrm>
            <a:off x="1613756" y="2132856"/>
            <a:ext cx="8964488"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Rounded MT Bold" panose="020F0704030504030204" pitchFamily="34" charset="0"/>
              </a:rPr>
              <a:t>Ventricular tachycardia </a:t>
            </a:r>
            <a:br>
              <a:rPr lang="en-US" dirty="0"/>
            </a:b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39" t="19551" r="1962" b="42650"/>
          <a:stretch>
            <a:fillRect/>
          </a:stretch>
        </p:blipFill>
        <p:spPr bwMode="auto">
          <a:xfrm>
            <a:off x="1885042" y="2132856"/>
            <a:ext cx="864096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5480" y="182880"/>
            <a:ext cx="8596668" cy="1320800"/>
          </a:xfrm>
        </p:spPr>
        <p:txBody>
          <a:bodyPr>
            <a:normAutofit fontScale="90000"/>
          </a:bodyPr>
          <a:lstStyle/>
          <a:p>
            <a:pPr algn="ctr"/>
            <a:br>
              <a:rPr lang="en-US" dirty="0"/>
            </a:br>
            <a:r>
              <a:rPr lang="en-US" dirty="0">
                <a:latin typeface="Arial Rounded MT Bold" panose="020F0704030504030204" pitchFamily="34" charset="0"/>
              </a:rPr>
              <a:t>anesthetic  machine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852" y="1239230"/>
            <a:ext cx="7188592" cy="512064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8965" y="42749"/>
            <a:ext cx="5819192" cy="1079661"/>
          </a:xfrm>
        </p:spPr>
        <p:txBody>
          <a:bodyPr>
            <a:normAutofit/>
          </a:bodyPr>
          <a:lstStyle/>
          <a:p>
            <a:r>
              <a:rPr lang="en-US" sz="3200" dirty="0"/>
              <a:t>Dr m</a:t>
            </a:r>
            <a:br>
              <a:rPr lang="en-US" sz="3200" dirty="0"/>
            </a:br>
            <a:endParaRPr lang="en-US" sz="3200" dirty="0"/>
          </a:p>
        </p:txBody>
      </p:sp>
      <p:sp>
        <p:nvSpPr>
          <p:cNvPr id="3" name="Subtitle 2"/>
          <p:cNvSpPr>
            <a:spLocks noGrp="1"/>
          </p:cNvSpPr>
          <p:nvPr>
            <p:ph type="subTitle" idx="1"/>
          </p:nvPr>
        </p:nvSpPr>
        <p:spPr/>
        <p:txBody>
          <a:bodyPr/>
          <a:lstStyle/>
          <a:p>
            <a:endParaRPr lang="en-US"/>
          </a:p>
        </p:txBody>
      </p:sp>
      <p:pic>
        <p:nvPicPr>
          <p:cNvPr id="5" name="Picture 4" descr="Graphical user interface, text, applicati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375" y="793129"/>
            <a:ext cx="4369618" cy="1655762"/>
          </a:xfrm>
          <a:prstGeom prst="rect">
            <a:avLst/>
          </a:prstGeom>
        </p:spPr>
      </p:pic>
      <p:pic>
        <p:nvPicPr>
          <p:cNvPr id="7" name="Picture 6" descr="Graphical user interface, applicati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25" y="2432786"/>
            <a:ext cx="4529909" cy="2119707"/>
          </a:xfrm>
          <a:prstGeom prst="rect">
            <a:avLst/>
          </a:prstGeom>
        </p:spPr>
      </p:pic>
      <p:pic>
        <p:nvPicPr>
          <p:cNvPr id="9" name="Picture 8" descr="Graphical user interface, text, application&#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0408" y="2542555"/>
            <a:ext cx="5371592" cy="2068496"/>
          </a:xfrm>
          <a:prstGeom prst="rect">
            <a:avLst/>
          </a:prstGeom>
        </p:spPr>
      </p:pic>
      <p:pic>
        <p:nvPicPr>
          <p:cNvPr id="11" name="Picture 10" descr="Graphical user interface, text, applicati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4167" y="240000"/>
            <a:ext cx="4649277" cy="1731597"/>
          </a:xfrm>
          <a:prstGeom prst="rect">
            <a:avLst/>
          </a:prstGeom>
        </p:spPr>
      </p:pic>
      <p:pic>
        <p:nvPicPr>
          <p:cNvPr id="13" name="Picture 12" descr="Graphical user interface, text, application, chat or text message&#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4901" y="4886403"/>
            <a:ext cx="4069291" cy="1976167"/>
          </a:xfrm>
          <a:prstGeom prst="rect">
            <a:avLst/>
          </a:prstGeom>
        </p:spPr>
      </p:pic>
      <p:pic>
        <p:nvPicPr>
          <p:cNvPr id="15" name="Picture 14" descr="Graphical user interface, application&#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613" y="4536387"/>
            <a:ext cx="6474279" cy="2158093"/>
          </a:xfrm>
          <a:prstGeom prst="rect">
            <a:avLst/>
          </a:prstGeom>
        </p:spPr>
      </p:pic>
      <p:pic>
        <p:nvPicPr>
          <p:cNvPr id="17" name="Picture 16" descr="Graphical user interface, text, application, chat or text messag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10" y="56253"/>
            <a:ext cx="3108219" cy="2392638"/>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Mini osce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Advantages of endotracheal tube </a:t>
            </a:r>
          </a:p>
          <a:p>
            <a:r>
              <a:rPr lang="en-US" dirty="0"/>
              <a:t>Uses of flexible fiberoptic bronchoscopes </a:t>
            </a:r>
          </a:p>
          <a:p>
            <a:r>
              <a:rPr lang="en-US" dirty="0"/>
              <a:t>Contraindications of spinal anesthesia </a:t>
            </a:r>
          </a:p>
          <a:p>
            <a:r>
              <a:rPr lang="en-US" dirty="0"/>
              <a:t>Complications of reginal anesthesia </a:t>
            </a:r>
          </a:p>
          <a:p>
            <a:r>
              <a:rPr lang="en-US" dirty="0"/>
              <a:t>Patient indications for arterial catherization </a:t>
            </a:r>
          </a:p>
          <a:p>
            <a:r>
              <a:rPr lang="en-US" dirty="0"/>
              <a:t>Indications for use of end tidal co2 monitoring </a:t>
            </a:r>
          </a:p>
          <a:p>
            <a:r>
              <a:rPr lang="en-US" dirty="0"/>
              <a:t>Sites for monitoring body </a:t>
            </a:r>
            <a:r>
              <a:rPr lang="en-US" dirty="0" err="1"/>
              <a:t>tempreture</a:t>
            </a:r>
            <a:r>
              <a:rPr lang="en-US" dirty="0"/>
              <a:t>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ECG :</a:t>
            </a:r>
          </a:p>
          <a:p>
            <a:r>
              <a:rPr lang="en-US" dirty="0"/>
              <a:t>Atrial fibrillation </a:t>
            </a:r>
          </a:p>
          <a:p>
            <a:r>
              <a:rPr lang="en-US" dirty="0"/>
              <a:t>Atrial flutter </a:t>
            </a:r>
          </a:p>
          <a:p>
            <a:r>
              <a:rPr lang="en-US" dirty="0"/>
              <a:t>Supraventricular tachycardia </a:t>
            </a:r>
          </a:p>
          <a:p>
            <a:endParaRPr lang="en-US" dirty="0"/>
          </a:p>
          <a:p>
            <a:r>
              <a:rPr lang="en-US" dirty="0"/>
              <a:t>Equipment's :</a:t>
            </a:r>
          </a:p>
          <a:p>
            <a:r>
              <a:rPr lang="en-US" dirty="0"/>
              <a:t>ETT parts </a:t>
            </a:r>
          </a:p>
          <a:p>
            <a:r>
              <a:rPr lang="en-US" dirty="0"/>
              <a:t>Anesthetic machine parts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5935" y="2498557"/>
            <a:ext cx="8596668" cy="1320800"/>
          </a:xfrm>
        </p:spPr>
        <p:txBody>
          <a:bodyPr>
            <a:normAutofit/>
          </a:bodyPr>
          <a:lstStyle/>
          <a:p>
            <a:pPr algn="ctr"/>
            <a:r>
              <a:rPr lang="en-US" sz="7200" dirty="0"/>
              <a:t>Oral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36" y="298936"/>
            <a:ext cx="8596668" cy="3880773"/>
          </a:xfrm>
        </p:spPr>
        <p:txBody>
          <a:bodyPr>
            <a:noAutofit/>
          </a:bodyPr>
          <a:lstStyle/>
          <a:p>
            <a:r>
              <a:rPr lang="en-US" sz="2400" b="1" dirty="0"/>
              <a:t>Definition of general anesthesia </a:t>
            </a:r>
          </a:p>
          <a:p>
            <a:r>
              <a:rPr lang="en-US" sz="2400" b="1" dirty="0"/>
              <a:t>Criteria of ICU admission </a:t>
            </a:r>
          </a:p>
          <a:p>
            <a:r>
              <a:rPr lang="en-US" sz="2400" b="1" dirty="0"/>
              <a:t>Stages of anesthesia </a:t>
            </a:r>
          </a:p>
          <a:p>
            <a:r>
              <a:rPr lang="en-US" sz="2400" b="1" dirty="0"/>
              <a:t>Types acidosis </a:t>
            </a:r>
          </a:p>
          <a:p>
            <a:r>
              <a:rPr lang="en-US" sz="2400" b="1" dirty="0"/>
              <a:t>Classification of hypoxia </a:t>
            </a:r>
          </a:p>
          <a:p>
            <a:r>
              <a:rPr lang="en-US" sz="2400" b="1" dirty="0"/>
              <a:t>Symptoms of subdural hemorrhage </a:t>
            </a:r>
          </a:p>
          <a:p>
            <a:r>
              <a:rPr lang="en-US" sz="2400" b="1" dirty="0"/>
              <a:t>Indications of IV therapy </a:t>
            </a:r>
          </a:p>
          <a:p>
            <a:r>
              <a:rPr lang="en-US" sz="2400" b="1" dirty="0"/>
              <a:t>Assessment of adequacy or resuscitation </a:t>
            </a:r>
          </a:p>
          <a:p>
            <a:r>
              <a:rPr lang="en-US" sz="2400" b="1" dirty="0"/>
              <a:t>Signs and symptoms of oxygen toxicity </a:t>
            </a:r>
          </a:p>
          <a:p>
            <a:r>
              <a:rPr lang="en-US" sz="2400" b="1" dirty="0"/>
              <a:t>Lemon </a:t>
            </a:r>
          </a:p>
          <a:p>
            <a:r>
              <a:rPr lang="en-US" sz="2400" b="1" dirty="0"/>
              <a:t>Prevent aspiration on obstetric</a:t>
            </a:r>
          </a:p>
          <a:p>
            <a:r>
              <a:rPr lang="en-US" sz="2400" b="1" dirty="0"/>
              <a:t>Definition of MH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9004" y="2460293"/>
            <a:ext cx="8825658" cy="1938262"/>
          </a:xfrm>
        </p:spPr>
        <p:txBody>
          <a:bodyPr>
            <a:normAutofit/>
          </a:bodyPr>
          <a:lstStyle/>
          <a:p>
            <a:r>
              <a:rPr lang="en-US" sz="2300" b="1" dirty="0">
                <a:solidFill>
                  <a:schemeClr val="accent6">
                    <a:lumMod val="75000"/>
                  </a:schemeClr>
                </a:solidFill>
              </a:rPr>
              <a:t>Done by : group B1 </a:t>
            </a:r>
            <a:endParaRPr lang="x-none" sz="2300" b="1" dirty="0">
              <a:solidFill>
                <a:schemeClr val="accent6">
                  <a:lumMod val="75000"/>
                </a:schemeClr>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 OSCE “Written”</a:t>
            </a:r>
            <a:endParaRPr lang="x-none" dirty="0"/>
          </a:p>
        </p:txBody>
      </p:sp>
      <p:sp>
        <p:nvSpPr>
          <p:cNvPr id="3" name="Content Placeholder 2"/>
          <p:cNvSpPr>
            <a:spLocks noGrp="1"/>
          </p:cNvSpPr>
          <p:nvPr>
            <p:ph idx="1"/>
          </p:nvPr>
        </p:nvSpPr>
        <p:spPr/>
        <p:txBody>
          <a:bodyPr>
            <a:normAutofit/>
          </a:bodyPr>
          <a:lstStyle/>
          <a:p>
            <a:pPr>
              <a:buFont typeface="+mj-lt"/>
              <a:buAutoNum type="arabicPeriod"/>
            </a:pPr>
            <a:r>
              <a:rPr lang="en-US" sz="2700" dirty="0"/>
              <a:t>Signs of cardiac arrest (5 points)</a:t>
            </a:r>
          </a:p>
          <a:p>
            <a:pPr>
              <a:buFont typeface="+mj-lt"/>
              <a:buAutoNum type="arabicPeriod"/>
            </a:pPr>
            <a:r>
              <a:rPr lang="en-US" sz="2700" dirty="0"/>
              <a:t>Indications for arterial line “patient factors” (5points)</a:t>
            </a:r>
          </a:p>
          <a:p>
            <a:pPr>
              <a:buFont typeface="+mj-lt"/>
              <a:buAutoNum type="arabicPeriod"/>
            </a:pPr>
            <a:r>
              <a:rPr lang="en-US" sz="2700" dirty="0"/>
              <a:t>Contraindications for spinal anesthesia (8points)</a:t>
            </a:r>
          </a:p>
          <a:p>
            <a:pPr>
              <a:buFont typeface="+mj-lt"/>
              <a:buAutoNum type="arabicPeriod"/>
            </a:pPr>
            <a:r>
              <a:rPr lang="en-US" sz="2700" dirty="0"/>
              <a:t>Symptoms of sever hypothermia (5points)</a:t>
            </a:r>
          </a:p>
          <a:p>
            <a:pPr>
              <a:buFont typeface="+mj-lt"/>
              <a:buAutoNum type="arabicPeriod"/>
            </a:pPr>
            <a:r>
              <a:rPr lang="en-US" sz="2700" dirty="0"/>
              <a:t>Advantages of ETT (6 points)</a:t>
            </a:r>
          </a:p>
          <a:p>
            <a:pPr>
              <a:buFont typeface="+mj-lt"/>
              <a:buAutoNum type="arabicPeriod"/>
            </a:pPr>
            <a:r>
              <a:rPr lang="en-US" sz="2700" dirty="0"/>
              <a:t>Things should be stabilized before conformation of death (4 points)</a:t>
            </a:r>
          </a:p>
          <a:p>
            <a:pPr>
              <a:buFont typeface="+mj-lt"/>
              <a:buAutoNum type="arabicPeriod"/>
            </a:pPr>
            <a:endParaRPr lang="x-none" sz="2700"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graphicFrame>
        <p:nvGraphicFramePr>
          <p:cNvPr id="8" name="Table 8"/>
          <p:cNvGraphicFramePr>
            <a:graphicFrameLocks noGrp="1"/>
          </p:cNvGraphicFramePr>
          <p:nvPr>
            <p:ph idx="4294967295"/>
          </p:nvPr>
        </p:nvGraphicFramePr>
        <p:xfrm>
          <a:off x="0" y="1376363"/>
          <a:ext cx="10054168" cy="4520595"/>
        </p:xfrm>
        <a:graphic>
          <a:graphicData uri="http://schemas.openxmlformats.org/drawingml/2006/table">
            <a:tbl>
              <a:tblPr firstRow="1" bandRow="1">
                <a:tableStyleId>{5C22544A-7EE6-4342-B048-85BDC9FD1C3A}</a:tableStyleId>
              </a:tblPr>
              <a:tblGrid>
                <a:gridCol w="2513542">
                  <a:extLst>
                    <a:ext uri="{9D8B030D-6E8A-4147-A177-3AD203B41FA5}">
                      <a16:colId xmlns:a16="http://schemas.microsoft.com/office/drawing/2014/main" val="20000"/>
                    </a:ext>
                  </a:extLst>
                </a:gridCol>
                <a:gridCol w="2513542">
                  <a:extLst>
                    <a:ext uri="{9D8B030D-6E8A-4147-A177-3AD203B41FA5}">
                      <a16:colId xmlns:a16="http://schemas.microsoft.com/office/drawing/2014/main" val="20001"/>
                    </a:ext>
                  </a:extLst>
                </a:gridCol>
                <a:gridCol w="2513542">
                  <a:extLst>
                    <a:ext uri="{9D8B030D-6E8A-4147-A177-3AD203B41FA5}">
                      <a16:colId xmlns:a16="http://schemas.microsoft.com/office/drawing/2014/main" val="20002"/>
                    </a:ext>
                  </a:extLst>
                </a:gridCol>
                <a:gridCol w="2513542">
                  <a:extLst>
                    <a:ext uri="{9D8B030D-6E8A-4147-A177-3AD203B41FA5}">
                      <a16:colId xmlns:a16="http://schemas.microsoft.com/office/drawing/2014/main" val="20003"/>
                    </a:ext>
                  </a:extLst>
                </a:gridCol>
              </a:tblGrid>
              <a:tr h="1506865">
                <a:tc>
                  <a:txBody>
                    <a:bodyPr/>
                    <a:lstStyle/>
                    <a:p>
                      <a:endParaRPr lang="x-none" dirty="0"/>
                    </a:p>
                  </a:txBody>
                  <a:tcPr/>
                </a:tc>
                <a:tc>
                  <a:txBody>
                    <a:bodyPr/>
                    <a:lstStyle/>
                    <a:p>
                      <a:r>
                        <a:rPr lang="en-US" dirty="0"/>
                        <a:t>Nasal cannula </a:t>
                      </a:r>
                      <a:endParaRPr lang="x-none" dirty="0"/>
                    </a:p>
                  </a:txBody>
                  <a:tcPr/>
                </a:tc>
                <a:tc>
                  <a:txBody>
                    <a:bodyPr/>
                    <a:lstStyle/>
                    <a:p>
                      <a:r>
                        <a:rPr lang="en-US" dirty="0"/>
                        <a:t>Non-rebreather mask</a:t>
                      </a:r>
                      <a:endParaRPr lang="x-none" dirty="0"/>
                    </a:p>
                  </a:txBody>
                  <a:tcPr/>
                </a:tc>
                <a:tc>
                  <a:txBody>
                    <a:bodyPr/>
                    <a:lstStyle/>
                    <a:p>
                      <a:r>
                        <a:rPr lang="en-US" dirty="0"/>
                        <a:t>Simple face mask</a:t>
                      </a:r>
                      <a:endParaRPr lang="x-none" dirty="0"/>
                    </a:p>
                  </a:txBody>
                  <a:tcPr/>
                </a:tc>
                <a:extLst>
                  <a:ext uri="{0D108BD9-81ED-4DB2-BD59-A6C34878D82A}">
                    <a16:rowId xmlns:a16="http://schemas.microsoft.com/office/drawing/2014/main" val="10000"/>
                  </a:ext>
                </a:extLst>
              </a:tr>
              <a:tr h="1506865">
                <a:tc>
                  <a:txBody>
                    <a:bodyPr/>
                    <a:lstStyle/>
                    <a:p>
                      <a:r>
                        <a:rPr lang="en-US"/>
                        <a:t>Fio2</a:t>
                      </a:r>
                      <a:endParaRPr lang="x-none" dirty="0"/>
                    </a:p>
                  </a:txBody>
                  <a:tcPr/>
                </a:tc>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10001"/>
                  </a:ext>
                </a:extLst>
              </a:tr>
              <a:tr h="1506865">
                <a:tc>
                  <a:txBody>
                    <a:bodyPr/>
                    <a:lstStyle/>
                    <a:p>
                      <a:r>
                        <a:rPr lang="en-US" dirty="0"/>
                        <a:t>Flow rate</a:t>
                      </a:r>
                      <a:endParaRPr lang="x-none" dirty="0"/>
                    </a:p>
                  </a:txBody>
                  <a:tcPr/>
                </a:tc>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graphicFrame>
        <p:nvGraphicFramePr>
          <p:cNvPr id="4" name="Table 4"/>
          <p:cNvGraphicFramePr>
            <a:graphicFrameLocks noGrp="1"/>
          </p:cNvGraphicFramePr>
          <p:nvPr>
            <p:ph idx="4294967295"/>
          </p:nvPr>
        </p:nvGraphicFramePr>
        <p:xfrm>
          <a:off x="0" y="1587500"/>
          <a:ext cx="9948333" cy="4645854"/>
        </p:xfrm>
        <a:graphic>
          <a:graphicData uri="http://schemas.openxmlformats.org/drawingml/2006/table">
            <a:tbl>
              <a:tblPr firstRow="1" bandRow="1">
                <a:tableStyleId>{5C22544A-7EE6-4342-B048-85BDC9FD1C3A}</a:tableStyleId>
              </a:tblPr>
              <a:tblGrid>
                <a:gridCol w="3316111">
                  <a:extLst>
                    <a:ext uri="{9D8B030D-6E8A-4147-A177-3AD203B41FA5}">
                      <a16:colId xmlns:a16="http://schemas.microsoft.com/office/drawing/2014/main" val="20000"/>
                    </a:ext>
                  </a:extLst>
                </a:gridCol>
                <a:gridCol w="3316111">
                  <a:extLst>
                    <a:ext uri="{9D8B030D-6E8A-4147-A177-3AD203B41FA5}">
                      <a16:colId xmlns:a16="http://schemas.microsoft.com/office/drawing/2014/main" val="20001"/>
                    </a:ext>
                  </a:extLst>
                </a:gridCol>
                <a:gridCol w="3316111">
                  <a:extLst>
                    <a:ext uri="{9D8B030D-6E8A-4147-A177-3AD203B41FA5}">
                      <a16:colId xmlns:a16="http://schemas.microsoft.com/office/drawing/2014/main" val="20002"/>
                    </a:ext>
                  </a:extLst>
                </a:gridCol>
              </a:tblGrid>
              <a:tr h="774309">
                <a:tc>
                  <a:txBody>
                    <a:bodyPr/>
                    <a:lstStyle/>
                    <a:p>
                      <a:r>
                        <a:rPr lang="en-US" dirty="0"/>
                        <a:t>Cannula color</a:t>
                      </a:r>
                      <a:endParaRPr lang="x-none" dirty="0"/>
                    </a:p>
                  </a:txBody>
                  <a:tcPr/>
                </a:tc>
                <a:tc>
                  <a:txBody>
                    <a:bodyPr/>
                    <a:lstStyle/>
                    <a:p>
                      <a:r>
                        <a:rPr lang="en-US" dirty="0"/>
                        <a:t>Gauge </a:t>
                      </a:r>
                      <a:endParaRPr lang="x-none" dirty="0"/>
                    </a:p>
                  </a:txBody>
                  <a:tcPr/>
                </a:tc>
                <a:tc>
                  <a:txBody>
                    <a:bodyPr/>
                    <a:lstStyle/>
                    <a:p>
                      <a:r>
                        <a:rPr lang="en-US" dirty="0"/>
                        <a:t>Max. Flow rate</a:t>
                      </a:r>
                      <a:endParaRPr lang="x-none" dirty="0"/>
                    </a:p>
                  </a:txBody>
                  <a:tcPr/>
                </a:tc>
                <a:extLst>
                  <a:ext uri="{0D108BD9-81ED-4DB2-BD59-A6C34878D82A}">
                    <a16:rowId xmlns:a16="http://schemas.microsoft.com/office/drawing/2014/main" val="10000"/>
                  </a:ext>
                </a:extLst>
              </a:tr>
              <a:tr h="774309">
                <a:tc>
                  <a:txBody>
                    <a:bodyPr/>
                    <a:lstStyle/>
                    <a:p>
                      <a:endParaRPr lang="x-none" dirty="0"/>
                    </a:p>
                  </a:txBody>
                  <a:tcPr/>
                </a:tc>
                <a:tc>
                  <a:txBody>
                    <a:bodyPr/>
                    <a:lstStyle/>
                    <a:p>
                      <a:r>
                        <a:rPr lang="en-US" dirty="0"/>
                        <a:t>16</a:t>
                      </a:r>
                      <a:endParaRPr lang="x-none" dirty="0"/>
                    </a:p>
                  </a:txBody>
                  <a:tcPr/>
                </a:tc>
                <a:tc>
                  <a:txBody>
                    <a:bodyPr/>
                    <a:lstStyle/>
                    <a:p>
                      <a:endParaRPr lang="x-none"/>
                    </a:p>
                  </a:txBody>
                  <a:tcPr/>
                </a:tc>
                <a:extLst>
                  <a:ext uri="{0D108BD9-81ED-4DB2-BD59-A6C34878D82A}">
                    <a16:rowId xmlns:a16="http://schemas.microsoft.com/office/drawing/2014/main" val="10001"/>
                  </a:ext>
                </a:extLst>
              </a:tr>
              <a:tr h="774309">
                <a:tc>
                  <a:txBody>
                    <a:bodyPr/>
                    <a:lstStyle/>
                    <a:p>
                      <a:endParaRPr lang="x-none" dirty="0"/>
                    </a:p>
                  </a:txBody>
                  <a:tcPr/>
                </a:tc>
                <a:tc>
                  <a:txBody>
                    <a:bodyPr/>
                    <a:lstStyle/>
                    <a:p>
                      <a:endParaRPr lang="x-none" dirty="0"/>
                    </a:p>
                  </a:txBody>
                  <a:tcPr/>
                </a:tc>
                <a:tc>
                  <a:txBody>
                    <a:bodyPr/>
                    <a:lstStyle/>
                    <a:p>
                      <a:r>
                        <a:rPr lang="en-US" dirty="0"/>
                        <a:t>20</a:t>
                      </a:r>
                      <a:endParaRPr lang="x-none" dirty="0"/>
                    </a:p>
                  </a:txBody>
                  <a:tcPr/>
                </a:tc>
                <a:extLst>
                  <a:ext uri="{0D108BD9-81ED-4DB2-BD59-A6C34878D82A}">
                    <a16:rowId xmlns:a16="http://schemas.microsoft.com/office/drawing/2014/main" val="10002"/>
                  </a:ext>
                </a:extLst>
              </a:tr>
              <a:tr h="774309">
                <a:tc>
                  <a:txBody>
                    <a:bodyPr/>
                    <a:lstStyle/>
                    <a:p>
                      <a:r>
                        <a:rPr lang="en-US" dirty="0"/>
                        <a:t>Green</a:t>
                      </a:r>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10003"/>
                  </a:ext>
                </a:extLst>
              </a:tr>
              <a:tr h="774309">
                <a:tc>
                  <a:txBody>
                    <a:bodyPr/>
                    <a:lstStyle/>
                    <a:p>
                      <a:endParaRPr lang="x-none"/>
                    </a:p>
                  </a:txBody>
                  <a:tcPr/>
                </a:tc>
                <a:tc>
                  <a:txBody>
                    <a:bodyPr/>
                    <a:lstStyle/>
                    <a:p>
                      <a:r>
                        <a:rPr lang="en-US" dirty="0"/>
                        <a:t>22</a:t>
                      </a:r>
                      <a:endParaRPr lang="x-none" dirty="0"/>
                    </a:p>
                  </a:txBody>
                  <a:tcPr/>
                </a:tc>
                <a:tc>
                  <a:txBody>
                    <a:bodyPr/>
                    <a:lstStyle/>
                    <a:p>
                      <a:endParaRPr lang="x-none" dirty="0"/>
                    </a:p>
                  </a:txBody>
                  <a:tcPr/>
                </a:tc>
                <a:extLst>
                  <a:ext uri="{0D108BD9-81ED-4DB2-BD59-A6C34878D82A}">
                    <a16:rowId xmlns:a16="http://schemas.microsoft.com/office/drawing/2014/main" val="10004"/>
                  </a:ext>
                </a:extLst>
              </a:tr>
              <a:tr h="774309">
                <a:tc>
                  <a:txBody>
                    <a:bodyPr/>
                    <a:lstStyle/>
                    <a:p>
                      <a:endParaRPr lang="x-none" dirty="0"/>
                    </a:p>
                  </a:txBody>
                  <a:tcPr/>
                </a:tc>
                <a:tc>
                  <a:txBody>
                    <a:bodyPr/>
                    <a:lstStyle/>
                    <a:p>
                      <a:r>
                        <a:rPr lang="en-US" dirty="0"/>
                        <a:t>20</a:t>
                      </a:r>
                      <a:endParaRPr lang="x-none" dirty="0"/>
                    </a:p>
                  </a:txBody>
                  <a:tcPr/>
                </a:tc>
                <a:tc>
                  <a:txBody>
                    <a:bodyPr/>
                    <a:lstStyle/>
                    <a:p>
                      <a:endParaRPr lang="x-none"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Inferior MI</a:t>
            </a:r>
            <a:endParaRPr lang="x-none" dirty="0"/>
          </a:p>
        </p:txBody>
      </p:sp>
      <p:pic>
        <p:nvPicPr>
          <p:cNvPr id="4" name="Picture 4"/>
          <p:cNvPicPr>
            <a:picLocks noGrp="1" noChangeAspect="1"/>
          </p:cNvPicPr>
          <p:nvPr>
            <p:ph idx="1"/>
          </p:nvPr>
        </p:nvPicPr>
        <p:blipFill>
          <a:blip r:embed="rId2"/>
          <a:stretch>
            <a:fillRect/>
          </a:stretch>
        </p:blipFill>
        <p:spPr>
          <a:xfrm>
            <a:off x="1550583" y="2011363"/>
            <a:ext cx="9005108" cy="376713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ext&#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6450" y="690416"/>
            <a:ext cx="4411032" cy="5477167"/>
          </a:xfr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500" dirty="0"/>
              <a:t>Mini OSCE</a:t>
            </a:r>
            <a:r>
              <a:rPr lang="en-US" sz="4500" b="1" dirty="0"/>
              <a:t> “</a:t>
            </a:r>
            <a:r>
              <a:rPr lang="en-US" sz="4500" dirty="0"/>
              <a:t>MCQ</a:t>
            </a:r>
            <a:r>
              <a:rPr lang="en-US" sz="4500" b="1" dirty="0"/>
              <a:t>”</a:t>
            </a:r>
            <a:endParaRPr lang="x-none" sz="4500" b="1" dirty="0"/>
          </a:p>
        </p:txBody>
      </p:sp>
      <p:sp>
        <p:nvSpPr>
          <p:cNvPr id="3" name="Content Placeholder 2"/>
          <p:cNvSpPr>
            <a:spLocks noGrp="1"/>
          </p:cNvSpPr>
          <p:nvPr>
            <p:ph idx="1"/>
          </p:nvPr>
        </p:nvSpPr>
        <p:spPr>
          <a:xfrm>
            <a:off x="1487573" y="2252738"/>
            <a:ext cx="8825659" cy="5246309"/>
          </a:xfrm>
        </p:spPr>
        <p:txBody>
          <a:bodyPr>
            <a:normAutofit/>
          </a:bodyPr>
          <a:lstStyle/>
          <a:p>
            <a:pPr>
              <a:buFont typeface="Wingdings" panose="05000000000000000000" pitchFamily="2" charset="2"/>
              <a:buChar char="ü"/>
            </a:pPr>
            <a:r>
              <a:rPr lang="en-US" sz="2500" dirty="0"/>
              <a:t>Two of the following act on reticular activating system and GABA : </a:t>
            </a:r>
            <a:r>
              <a:rPr lang="en-US" sz="2500" b="1" dirty="0"/>
              <a:t>Barbiturate and </a:t>
            </a:r>
            <a:r>
              <a:rPr lang="en-US" sz="2500" b="1" dirty="0" err="1"/>
              <a:t>etiomidate</a:t>
            </a:r>
            <a:endParaRPr lang="en-US" sz="2500" b="1" dirty="0"/>
          </a:p>
          <a:p>
            <a:pPr>
              <a:buFont typeface="Wingdings" panose="05000000000000000000" pitchFamily="2" charset="2"/>
              <a:buChar char="ü"/>
            </a:pPr>
            <a:r>
              <a:rPr lang="en-US" sz="2500" dirty="0"/>
              <a:t>The effect of </a:t>
            </a:r>
            <a:r>
              <a:rPr lang="en-US" sz="2500" dirty="0" err="1"/>
              <a:t>vecuronium</a:t>
            </a:r>
            <a:r>
              <a:rPr lang="en-US" sz="2500" dirty="0"/>
              <a:t>  is terminated by : </a:t>
            </a:r>
            <a:r>
              <a:rPr lang="en-US" sz="2500" b="1" dirty="0"/>
              <a:t>redistribution from the site of action or liver  “</a:t>
            </a:r>
            <a:r>
              <a:rPr lang="en-US" sz="2500" dirty="0"/>
              <a:t>not sure”</a:t>
            </a:r>
            <a:endParaRPr lang="en-US" sz="2500" b="1" dirty="0"/>
          </a:p>
          <a:p>
            <a:pPr>
              <a:buFont typeface="Wingdings" panose="05000000000000000000" pitchFamily="2" charset="2"/>
              <a:buChar char="ü"/>
            </a:pPr>
            <a:r>
              <a:rPr lang="en-US" sz="2500" dirty="0"/>
              <a:t>Which one of the brain reflexes doesn’t match : </a:t>
            </a:r>
            <a:r>
              <a:rPr lang="en-US" sz="2500" b="1" dirty="0"/>
              <a:t>Gag</a:t>
            </a:r>
            <a:r>
              <a:rPr lang="en-US" sz="2500" dirty="0"/>
              <a:t> </a:t>
            </a:r>
            <a:r>
              <a:rPr lang="en-US" sz="2500" b="1" dirty="0"/>
              <a:t>reflex afferent optic – efferent facial</a:t>
            </a:r>
          </a:p>
          <a:p>
            <a:pPr>
              <a:buFont typeface="Wingdings" panose="05000000000000000000" pitchFamily="2" charset="2"/>
              <a:buChar char="ü"/>
            </a:pPr>
            <a:r>
              <a:rPr lang="en-US" sz="2500" dirty="0"/>
              <a:t>All are true about enflurane effect on respiratory system except:</a:t>
            </a:r>
            <a:r>
              <a:rPr lang="en-US" sz="2500" b="1" dirty="0"/>
              <a:t> cause </a:t>
            </a:r>
            <a:r>
              <a:rPr lang="en-US" sz="2500" b="1" dirty="0" err="1"/>
              <a:t>hypocarbia</a:t>
            </a:r>
            <a:endParaRPr lang="en-US" sz="2500" b="1" dirty="0"/>
          </a:p>
          <a:p>
            <a:pPr>
              <a:buFont typeface="Wingdings" panose="05000000000000000000" pitchFamily="2" charset="2"/>
              <a:buChar char="ü"/>
            </a:pPr>
            <a:r>
              <a:rPr lang="en-US" sz="2500" dirty="0"/>
              <a:t>Which anti emetic agent should not be given with </a:t>
            </a:r>
            <a:r>
              <a:rPr lang="en-US" sz="2500" dirty="0" err="1"/>
              <a:t>scoline</a:t>
            </a:r>
            <a:r>
              <a:rPr lang="en-US" sz="2500" dirty="0"/>
              <a:t>: </a:t>
            </a:r>
            <a:r>
              <a:rPr lang="en-US" sz="2500" b="1" dirty="0" err="1"/>
              <a:t>metocloropromide</a:t>
            </a:r>
            <a:endParaRPr lang="en-US" sz="2500" b="1" dirty="0"/>
          </a:p>
          <a:p>
            <a:pPr>
              <a:buFont typeface="Wingdings" panose="05000000000000000000" pitchFamily="2" charset="2"/>
              <a:buChar char="ü"/>
            </a:pPr>
            <a:endParaRPr lang="en-US" sz="2500"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9835" y="2645834"/>
            <a:ext cx="8825659" cy="6085415"/>
          </a:xfrm>
        </p:spPr>
        <p:txBody>
          <a:bodyPr>
            <a:normAutofit/>
          </a:bodyPr>
          <a:lstStyle/>
          <a:p>
            <a:pPr>
              <a:buFont typeface="Wingdings" panose="05000000000000000000" pitchFamily="2" charset="2"/>
              <a:buChar char="ü"/>
            </a:pPr>
            <a:r>
              <a:rPr lang="en-US" sz="2100" dirty="0"/>
              <a:t>Wrong </a:t>
            </a:r>
            <a:r>
              <a:rPr lang="en-US" sz="2100"/>
              <a:t>about  things  that increase compound </a:t>
            </a:r>
            <a:r>
              <a:rPr lang="en-US" sz="2100" dirty="0"/>
              <a:t>A accumulation:</a:t>
            </a:r>
            <a:r>
              <a:rPr lang="en-US" sz="2100" b="1" dirty="0"/>
              <a:t> High flow anesthesia</a:t>
            </a:r>
          </a:p>
          <a:p>
            <a:pPr>
              <a:buFont typeface="Wingdings" panose="05000000000000000000" pitchFamily="2" charset="2"/>
              <a:buChar char="ü"/>
            </a:pPr>
            <a:r>
              <a:rPr lang="en-US" sz="2100" dirty="0"/>
              <a:t>Which one of the following IV anesthetic agents have the slowest onset : </a:t>
            </a:r>
            <a:r>
              <a:rPr lang="en-US" sz="2100" b="1" dirty="0" err="1"/>
              <a:t>Midazolam</a:t>
            </a:r>
            <a:endParaRPr lang="en-US" sz="2100" b="1" dirty="0"/>
          </a:p>
          <a:p>
            <a:pPr>
              <a:buFont typeface="Wingdings" panose="05000000000000000000" pitchFamily="2" charset="2"/>
              <a:buChar char="ü"/>
            </a:pPr>
            <a:r>
              <a:rPr lang="en-US" sz="2100" dirty="0"/>
              <a:t>Wrong about face mask  :</a:t>
            </a:r>
            <a:r>
              <a:rPr lang="en-US" sz="2100" b="1" dirty="0"/>
              <a:t> doesn’t convey sense of compliance </a:t>
            </a:r>
            <a:endParaRPr lang="ar-SA" sz="2100" b="1" dirty="0"/>
          </a:p>
          <a:p>
            <a:pPr>
              <a:buFont typeface="Wingdings" panose="05000000000000000000" pitchFamily="2" charset="2"/>
              <a:buChar char="ü"/>
            </a:pPr>
            <a:r>
              <a:rPr lang="en-US" sz="2100" dirty="0"/>
              <a:t>Which one of the following match true :</a:t>
            </a:r>
            <a:r>
              <a:rPr lang="en-US" sz="2100" b="1" dirty="0"/>
              <a:t> yellow , 40</a:t>
            </a:r>
            <a:r>
              <a:rPr lang="ar-SA" sz="2100" b="1" dirty="0"/>
              <a:t>.                    </a:t>
            </a:r>
            <a:r>
              <a:rPr lang="en-US" sz="2100" dirty="0"/>
              <a:t> </a:t>
            </a:r>
            <a:r>
              <a:rPr lang="ar-SA" sz="2100" dirty="0"/>
              <a:t>( السؤال مش من المادة و انحذف )</a:t>
            </a:r>
          </a:p>
          <a:p>
            <a:pPr>
              <a:buFont typeface="Wingdings" panose="05000000000000000000" pitchFamily="2" charset="2"/>
              <a:buChar char="ü"/>
            </a:pPr>
            <a:r>
              <a:rPr lang="en-US" sz="2100" dirty="0"/>
              <a:t>Which one of the following doesn’t increase the effect of </a:t>
            </a:r>
            <a:r>
              <a:rPr lang="en-US" sz="2100" dirty="0" err="1"/>
              <a:t>non-depolrizing</a:t>
            </a:r>
            <a:r>
              <a:rPr lang="en-US" sz="2100" dirty="0"/>
              <a:t> agents : </a:t>
            </a:r>
            <a:r>
              <a:rPr lang="en-US" sz="2100" b="1" dirty="0"/>
              <a:t>hypomagnesemia</a:t>
            </a:r>
            <a:endParaRPr lang="ar-SA" sz="2100" b="1" dirty="0"/>
          </a:p>
          <a:p>
            <a:pPr>
              <a:buFont typeface="Wingdings" panose="05000000000000000000" pitchFamily="2" charset="2"/>
              <a:buChar char="ü"/>
            </a:pPr>
            <a:endParaRPr lang="x-none" sz="2100"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Oral </a:t>
            </a:r>
            <a:endParaRPr lang="x-none" dirty="0"/>
          </a:p>
        </p:txBody>
      </p:sp>
      <p:sp>
        <p:nvSpPr>
          <p:cNvPr id="3" name="Content Placeholder 2"/>
          <p:cNvSpPr>
            <a:spLocks noGrp="1"/>
          </p:cNvSpPr>
          <p:nvPr>
            <p:ph idx="1"/>
          </p:nvPr>
        </p:nvSpPr>
        <p:spPr>
          <a:xfrm>
            <a:off x="393094" y="2373690"/>
            <a:ext cx="13304762" cy="4308930"/>
          </a:xfrm>
        </p:spPr>
        <p:txBody>
          <a:bodyPr>
            <a:noAutofit/>
          </a:bodyPr>
          <a:lstStyle/>
          <a:p>
            <a:pPr>
              <a:buFont typeface="Arial" panose="020B0604020202020204" pitchFamily="34" charset="0"/>
              <a:buChar char="•"/>
            </a:pPr>
            <a:r>
              <a:rPr lang="en-US" sz="2300" dirty="0"/>
              <a:t>Side effects of </a:t>
            </a:r>
            <a:r>
              <a:rPr lang="en-US" sz="2300" dirty="0" err="1"/>
              <a:t>atracurium</a:t>
            </a:r>
            <a:r>
              <a:rPr lang="en-US" sz="2300" dirty="0"/>
              <a:t> </a:t>
            </a:r>
          </a:p>
          <a:p>
            <a:pPr>
              <a:buFont typeface="Arial" panose="020B0604020202020204" pitchFamily="34" charset="0"/>
              <a:buChar char="•"/>
            </a:pPr>
            <a:r>
              <a:rPr lang="en-US" sz="2300" dirty="0"/>
              <a:t>Glasgow coma scale </a:t>
            </a:r>
          </a:p>
          <a:p>
            <a:pPr>
              <a:buFont typeface="Arial" panose="020B0604020202020204" pitchFamily="34" charset="0"/>
              <a:buChar char="•"/>
            </a:pPr>
            <a:r>
              <a:rPr lang="en-US" sz="2300" dirty="0"/>
              <a:t>Effects of smoking cessation </a:t>
            </a:r>
          </a:p>
          <a:p>
            <a:pPr>
              <a:buFont typeface="Arial" panose="020B0604020202020204" pitchFamily="34" charset="0"/>
              <a:buChar char="•"/>
            </a:pPr>
            <a:r>
              <a:rPr lang="en-US" sz="2300" dirty="0"/>
              <a:t>Increase in MAC </a:t>
            </a:r>
          </a:p>
          <a:p>
            <a:pPr>
              <a:buFont typeface="Arial" panose="020B0604020202020204" pitchFamily="34" charset="0"/>
              <a:buChar char="•"/>
            </a:pPr>
            <a:r>
              <a:rPr lang="en-US" sz="2300" dirty="0"/>
              <a:t>Contraindications for spinal anesthesia </a:t>
            </a:r>
          </a:p>
          <a:p>
            <a:pPr>
              <a:buFont typeface="Arial" panose="020B0604020202020204" pitchFamily="34" charset="0"/>
              <a:buChar char="•"/>
            </a:pPr>
            <a:r>
              <a:rPr lang="en-US" sz="2300" dirty="0"/>
              <a:t>Contraindications of arterial line </a:t>
            </a:r>
          </a:p>
          <a:p>
            <a:pPr>
              <a:buFont typeface="Arial" panose="020B0604020202020204" pitchFamily="34" charset="0"/>
              <a:buChar char="•"/>
            </a:pPr>
            <a:r>
              <a:rPr lang="en-US" sz="2300" dirty="0"/>
              <a:t>No change in MAC </a:t>
            </a:r>
          </a:p>
          <a:p>
            <a:pPr>
              <a:buFont typeface="Arial" panose="020B0604020202020204" pitchFamily="34" charset="0"/>
              <a:buChar char="•"/>
            </a:pPr>
            <a:r>
              <a:rPr lang="en-US" sz="2300" dirty="0"/>
              <a:t>Opioids advantages when used with spinal anesthesia </a:t>
            </a:r>
          </a:p>
          <a:p>
            <a:pPr>
              <a:buFont typeface="Arial" panose="020B0604020202020204" pitchFamily="34" charset="0"/>
              <a:buChar char="•"/>
            </a:pPr>
            <a:r>
              <a:rPr lang="en-US" sz="2300" dirty="0"/>
              <a:t>Morphine side effects and antidote </a:t>
            </a:r>
          </a:p>
          <a:p>
            <a:pPr>
              <a:buFont typeface="Arial" panose="020B0604020202020204" pitchFamily="34" charset="0"/>
              <a:buChar char="•"/>
            </a:pPr>
            <a:endParaRPr lang="en-US" sz="2300" dirty="0"/>
          </a:p>
          <a:p>
            <a:pPr>
              <a:buFont typeface="Arial" panose="020B0604020202020204" pitchFamily="34" charset="0"/>
              <a:buChar char="•"/>
            </a:pPr>
            <a:endParaRPr lang="en-US" sz="2300" dirty="0"/>
          </a:p>
          <a:p>
            <a:pPr>
              <a:buFont typeface="Arial" panose="020B0604020202020204" pitchFamily="34" charset="0"/>
              <a:buChar char="•"/>
            </a:pPr>
            <a:endParaRPr lang="en-US" sz="2300" dirty="0"/>
          </a:p>
          <a:p>
            <a:pPr>
              <a:buFont typeface="Arial" panose="020B0604020202020204" pitchFamily="34" charset="0"/>
              <a:buChar char="•"/>
            </a:pPr>
            <a:endParaRPr lang="en-US" sz="2300"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a:xfrm>
            <a:off x="1154954" y="2524881"/>
            <a:ext cx="8825659" cy="4051905"/>
          </a:xfrm>
        </p:spPr>
        <p:txBody>
          <a:bodyPr>
            <a:normAutofit/>
          </a:bodyPr>
          <a:lstStyle/>
          <a:p>
            <a:pPr>
              <a:buFont typeface="Arial" panose="020B0604020202020204" pitchFamily="34" charset="0"/>
              <a:buChar char="•"/>
            </a:pPr>
            <a:r>
              <a:rPr lang="en-US" sz="2300" dirty="0"/>
              <a:t>ABG normal values </a:t>
            </a:r>
          </a:p>
          <a:p>
            <a:pPr>
              <a:buFont typeface="Arial" panose="020B0604020202020204" pitchFamily="34" charset="0"/>
              <a:buChar char="•"/>
            </a:pPr>
            <a:r>
              <a:rPr lang="en-US" sz="2300" dirty="0"/>
              <a:t>Complications of regional anesthesia </a:t>
            </a:r>
          </a:p>
          <a:p>
            <a:pPr>
              <a:buFont typeface="Arial" panose="020B0604020202020204" pitchFamily="34" charset="0"/>
              <a:buChar char="•"/>
            </a:pPr>
            <a:r>
              <a:rPr lang="en-US" sz="2300" dirty="0"/>
              <a:t>Sings of SDH </a:t>
            </a:r>
          </a:p>
          <a:p>
            <a:pPr>
              <a:buFont typeface="Arial" panose="020B0604020202020204" pitchFamily="34" charset="0"/>
              <a:buChar char="•"/>
            </a:pPr>
            <a:r>
              <a:rPr lang="en-US" sz="2300" dirty="0"/>
              <a:t>Indications and side effects of propofol </a:t>
            </a:r>
          </a:p>
          <a:p>
            <a:pPr>
              <a:buFont typeface="Arial" panose="020B0604020202020204" pitchFamily="34" charset="0"/>
              <a:buChar char="•"/>
            </a:pPr>
            <a:r>
              <a:rPr lang="en-US" sz="2300" dirty="0"/>
              <a:t>When to ventilate the patient </a:t>
            </a:r>
            <a:r>
              <a:rPr lang="en-US" sz="2300" b="1" dirty="0"/>
              <a:t>(GCS &lt;8) </a:t>
            </a:r>
          </a:p>
          <a:p>
            <a:pPr>
              <a:buFont typeface="Arial" panose="020B0604020202020204" pitchFamily="34" charset="0"/>
              <a:buChar char="•"/>
            </a:pPr>
            <a:r>
              <a:rPr lang="en-US" sz="2300" dirty="0"/>
              <a:t>What causes hypotension in regional anesthesia (</a:t>
            </a:r>
            <a:r>
              <a:rPr lang="en-US" sz="2300" b="1" dirty="0"/>
              <a:t>sympathetic block and unintentional intravascular injection)</a:t>
            </a:r>
            <a:endParaRPr lang="x-none" sz="2300" b="1"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215" y="1000125"/>
            <a:ext cx="10039985" cy="1881505"/>
          </a:xfrm>
        </p:spPr>
        <p:txBody>
          <a:bodyPr>
            <a:normAutofit/>
          </a:bodyPr>
          <a:lstStyle/>
          <a:p>
            <a:pPr algn="r"/>
            <a:r>
              <a:rPr lang="ar-JO" sz="6600" dirty="0">
                <a:latin typeface="Aldhabi" panose="01000000000000000000" pitchFamily="2" charset="-78"/>
                <a:cs typeface="Aldhabi" panose="01000000000000000000" pitchFamily="2" charset="-78"/>
              </a:rPr>
              <a:t>"مَن لم يُجاهد نَفسَهُ وقتَ الصِّبَا</a:t>
            </a:r>
            <a:br>
              <a:rPr lang="ar-JO" sz="6600" dirty="0">
                <a:latin typeface="Aldhabi" panose="01000000000000000000" pitchFamily="2" charset="-78"/>
                <a:cs typeface="Aldhabi" panose="01000000000000000000" pitchFamily="2" charset="-78"/>
              </a:rPr>
            </a:br>
            <a:r>
              <a:rPr lang="ar-JO" sz="6600" dirty="0">
                <a:latin typeface="Aldhabi" panose="01000000000000000000" pitchFamily="2" charset="-78"/>
                <a:cs typeface="Aldhabi" panose="01000000000000000000" pitchFamily="2" charset="-78"/>
              </a:rPr>
              <a:t>ضاعت عليه مراتبُ الأخيارِ!"</a:t>
            </a:r>
            <a:endParaRPr lang="en-US" sz="6600" dirty="0">
              <a:latin typeface="Aldhabi" panose="01000000000000000000" pitchFamily="2" charset="-78"/>
              <a:cs typeface="Aldhabi" panose="01000000000000000000" pitchFamily="2"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6144"/>
            <a:ext cx="4894766" cy="3111107"/>
          </a:xfrm>
          <a:prstGeom prst="rect">
            <a:avLst/>
          </a:prstGeom>
        </p:spPr>
      </p:pic>
      <p:sp>
        <p:nvSpPr>
          <p:cNvPr id="5" name="TextBox 4"/>
          <p:cNvSpPr txBox="1"/>
          <p:nvPr/>
        </p:nvSpPr>
        <p:spPr>
          <a:xfrm>
            <a:off x="7897091" y="3796144"/>
            <a:ext cx="3990491" cy="1446550"/>
          </a:xfrm>
          <a:prstGeom prst="rect">
            <a:avLst/>
          </a:prstGeom>
          <a:noFill/>
        </p:spPr>
        <p:txBody>
          <a:bodyPr wrap="square" rtlCol="0">
            <a:spAutoFit/>
          </a:bodyPr>
          <a:lstStyle/>
          <a:p>
            <a:pPr algn="r"/>
            <a:r>
              <a:rPr lang="ar-JO" sz="4400" dirty="0">
                <a:latin typeface="Aldhabi" panose="01000000000000000000" pitchFamily="2" charset="-78"/>
                <a:cs typeface="Aldhabi" panose="01000000000000000000" pitchFamily="2" charset="-78"/>
              </a:rPr>
              <a:t>وفّقكم الله وسدّد خطاكم </a:t>
            </a:r>
          </a:p>
          <a:p>
            <a:pPr algn="r"/>
            <a:r>
              <a:rPr lang="ar-JO" sz="4400" dirty="0">
                <a:latin typeface="Aldhabi" panose="01000000000000000000" pitchFamily="2" charset="-78"/>
                <a:cs typeface="Aldhabi" panose="01000000000000000000" pitchFamily="2" charset="-78"/>
              </a:rPr>
              <a:t>#الفريق_الأكاديمي</a:t>
            </a:r>
            <a:endParaRPr lang="en-US" sz="4400" dirty="0">
              <a:latin typeface="Aldhabi" panose="01000000000000000000" pitchFamily="2" charset="-78"/>
              <a:cs typeface="Aldhabi" panose="01000000000000000000" pitchFamily="2" charset="-7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499745"/>
            <a:ext cx="10622280" cy="918845"/>
          </a:xfrm>
        </p:spPr>
        <p:txBody>
          <a:bodyPr/>
          <a:lstStyle/>
          <a:p>
            <a:r>
              <a:rPr lang="en-US" sz="3600" b="1"/>
              <a:t>Written exam</a:t>
            </a:r>
          </a:p>
        </p:txBody>
      </p:sp>
      <p:pic>
        <p:nvPicPr>
          <p:cNvPr id="21506" name="Picture 2" descr="نتيجة بحث الصور عن ‪nerve fiber classifica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17805" y="2065655"/>
            <a:ext cx="5131435" cy="3766185"/>
          </a:xfrm>
          <a:prstGeom prst="rect">
            <a:avLst/>
          </a:prstGeom>
          <a:noFill/>
        </p:spPr>
      </p:pic>
      <p:sp>
        <p:nvSpPr>
          <p:cNvPr id="4" name="Text Box 3"/>
          <p:cNvSpPr txBox="1"/>
          <p:nvPr/>
        </p:nvSpPr>
        <p:spPr>
          <a:xfrm>
            <a:off x="467360" y="1418590"/>
            <a:ext cx="4676775" cy="368300"/>
          </a:xfrm>
          <a:prstGeom prst="rect">
            <a:avLst/>
          </a:prstGeom>
          <a:noFill/>
        </p:spPr>
        <p:txBody>
          <a:bodyPr wrap="square" rtlCol="0">
            <a:spAutoFit/>
          </a:bodyPr>
          <a:lstStyle/>
          <a:p>
            <a:r>
              <a:rPr lang="en-US" b="1" dirty="0"/>
              <a:t>1.Nerve fiber (same schedule with spaces) :</a:t>
            </a:r>
          </a:p>
        </p:txBody>
      </p:sp>
      <p:sp>
        <p:nvSpPr>
          <p:cNvPr id="5" name="Text Box 4"/>
          <p:cNvSpPr txBox="1"/>
          <p:nvPr/>
        </p:nvSpPr>
        <p:spPr>
          <a:xfrm>
            <a:off x="5883910" y="1112520"/>
            <a:ext cx="6019800" cy="5354320"/>
          </a:xfrm>
          <a:prstGeom prst="rect">
            <a:avLst/>
          </a:prstGeom>
          <a:noFill/>
        </p:spPr>
        <p:txBody>
          <a:bodyPr wrap="square" rtlCol="0">
            <a:spAutoFit/>
          </a:bodyPr>
          <a:lstStyle/>
          <a:p>
            <a:r>
              <a:rPr lang="en-US" b="1"/>
              <a:t>2 .hypokalaemia signs and symptoms</a:t>
            </a:r>
          </a:p>
          <a:p>
            <a:r>
              <a:rPr lang="en-US"/>
              <a:t>1.Arrhythmias—prolongs normal cardiac conduction</a:t>
            </a:r>
          </a:p>
          <a:p>
            <a:r>
              <a:rPr lang="en-US"/>
              <a:t>2.Muscular weakness, fatigue, paralysis, and muscle cramps</a:t>
            </a:r>
          </a:p>
          <a:p>
            <a:r>
              <a:rPr lang="en-US"/>
              <a:t>3.Decreased deep tendon reflexes</a:t>
            </a:r>
          </a:p>
          <a:p>
            <a:r>
              <a:rPr lang="en-US"/>
              <a:t>4.Paralytic ileus</a:t>
            </a:r>
          </a:p>
          <a:p>
            <a:r>
              <a:rPr lang="en-US"/>
              <a:t>5.Polyuria and polydipsia</a:t>
            </a:r>
          </a:p>
          <a:p>
            <a:r>
              <a:rPr lang="en-US"/>
              <a:t>6.Nausea/vomiting</a:t>
            </a:r>
          </a:p>
          <a:p>
            <a:r>
              <a:rPr lang="en-US" b="1"/>
              <a:t>3.Spinal anaesthesia contraindications:</a:t>
            </a:r>
          </a:p>
          <a:p>
            <a:r>
              <a:rPr lang="en-US"/>
              <a:t>1.patient refusal. </a:t>
            </a:r>
          </a:p>
          <a:p>
            <a:r>
              <a:rPr lang="en-US"/>
              <a:t>2.unstable patients (sepsis, hypovolemia</a:t>
            </a:r>
          </a:p>
          <a:p>
            <a:r>
              <a:rPr lang="en-US"/>
              <a:t>3.Inadequate resuscitative drugs and equipment.</a:t>
            </a:r>
          </a:p>
          <a:p>
            <a:r>
              <a:rPr lang="en-US"/>
              <a:t>4.Uncooperative patients. (Psychiatry, pediatrics).</a:t>
            </a:r>
          </a:p>
          <a:p>
            <a:r>
              <a:rPr lang="en-US"/>
              <a:t>5.Anatomical deformities, spine surgeries</a:t>
            </a:r>
          </a:p>
          <a:p>
            <a:r>
              <a:rPr lang="en-US"/>
              <a:t>6.Neurological disease: Any worsening of the disease postoperatively may be blamed erroneously on the  spinal anesthetic.</a:t>
            </a:r>
          </a:p>
          <a:p>
            <a:r>
              <a:rPr lang="en-US"/>
              <a:t>7.Raised intracranial pressure.</a:t>
            </a:r>
          </a:p>
          <a:p>
            <a:r>
              <a:rPr lang="en-US"/>
              <a:t>8.Severe aortic stenosis.</a:t>
            </a:r>
          </a:p>
          <a:p>
            <a:r>
              <a:rPr lang="en-US"/>
              <a:t>9.Clotting disorders.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965" y="570865"/>
            <a:ext cx="5024755" cy="3767455"/>
          </a:xfrm>
        </p:spPr>
        <p:txBody>
          <a:bodyPr>
            <a:noAutofit/>
          </a:bodyPr>
          <a:lstStyle/>
          <a:p>
            <a:r>
              <a:rPr lang="en-US" sz="1400"/>
              <a:t> </a:t>
            </a:r>
            <a:r>
              <a:rPr lang="en-US" sz="1700"/>
              <a:t> </a:t>
            </a:r>
            <a:r>
              <a:rPr lang="en-US" sz="1700" b="1"/>
              <a:t> 4.things that increase mortality and morbidity in anaesthesia :</a:t>
            </a:r>
          </a:p>
          <a:p>
            <a:r>
              <a:rPr lang="en-US" sz="1700"/>
              <a:t>1.Age &gt;70</a:t>
            </a:r>
          </a:p>
          <a:p>
            <a:r>
              <a:rPr lang="en-US" sz="1700"/>
              <a:t>2.Smoking history </a:t>
            </a:r>
          </a:p>
          <a:p>
            <a:r>
              <a:rPr lang="en-US" sz="1700"/>
              <a:t>3.Myocardial infraction &lt;6 months </a:t>
            </a:r>
          </a:p>
          <a:p>
            <a:r>
              <a:rPr lang="en-US" sz="1700"/>
              <a:t>4.Unstable angina &lt; 3 mounts </a:t>
            </a:r>
          </a:p>
          <a:p>
            <a:r>
              <a:rPr lang="en-US" sz="1700"/>
              <a:t>5.HB &lt; 10 </a:t>
            </a:r>
          </a:p>
          <a:p>
            <a:r>
              <a:rPr lang="en-US" sz="1700"/>
              <a:t>6.Urea &gt;20 </a:t>
            </a:r>
          </a:p>
          <a:p>
            <a:r>
              <a:rPr lang="en-US" sz="1700"/>
              <a:t>7.Weight loss &gt; 10% within the last month </a:t>
            </a:r>
          </a:p>
          <a:p>
            <a:r>
              <a:rPr lang="en-US" sz="1700"/>
              <a:t>8.Others: severe medical illness , sepsis , emergency , major operation , etc .. </a:t>
            </a:r>
          </a:p>
          <a:p>
            <a:pPr marL="0" indent="0">
              <a:buNone/>
            </a:pPr>
            <a:r>
              <a:rPr lang="en-US" sz="1700" b="1"/>
              <a:t>6. Define shock</a:t>
            </a:r>
          </a:p>
          <a:p>
            <a:r>
              <a:rPr lang="en-US" sz="1700"/>
              <a:t>Shock is defined as life-threatening condition of circulatory failure that leads to inadequate perfusion (hypo perfusion)and inadequate oxygen delivery to the tissues.</a:t>
            </a:r>
          </a:p>
        </p:txBody>
      </p:sp>
      <p:sp>
        <p:nvSpPr>
          <p:cNvPr id="4" name="Text Box 3"/>
          <p:cNvSpPr txBox="1"/>
          <p:nvPr/>
        </p:nvSpPr>
        <p:spPr>
          <a:xfrm>
            <a:off x="6216015" y="327660"/>
            <a:ext cx="5432425" cy="368300"/>
          </a:xfrm>
          <a:prstGeom prst="rect">
            <a:avLst/>
          </a:prstGeom>
          <a:noFill/>
        </p:spPr>
        <p:txBody>
          <a:bodyPr wrap="square" rtlCol="0">
            <a:spAutoFit/>
          </a:bodyPr>
          <a:lstStyle/>
          <a:p>
            <a:r>
              <a:rPr lang="en-US" b="1"/>
              <a:t>5.cylinders schedule</a:t>
            </a:r>
            <a:r>
              <a:rPr lang="en-US"/>
              <a:t> </a:t>
            </a:r>
          </a:p>
        </p:txBody>
      </p:sp>
      <p:pic>
        <p:nvPicPr>
          <p:cNvPr id="5" name="Picture 1"/>
          <p:cNvPicPr>
            <a:picLocks noGrp="1" noChangeAspect="1"/>
          </p:cNvPicPr>
          <p:nvPr>
            <p:ph sz="half" idx="2"/>
          </p:nvPr>
        </p:nvPicPr>
        <p:blipFill>
          <a:blip r:embed="rId2"/>
          <a:stretch>
            <a:fillRect/>
          </a:stretch>
        </p:blipFill>
        <p:spPr>
          <a:xfrm>
            <a:off x="5674995" y="909955"/>
            <a:ext cx="5973445" cy="3089275"/>
          </a:xfrm>
          <a:prstGeom prst="rect">
            <a:avLst/>
          </a:prstGeom>
        </p:spPr>
      </p:pic>
      <p:sp>
        <p:nvSpPr>
          <p:cNvPr id="7" name="Text Box 6"/>
          <p:cNvSpPr txBox="1"/>
          <p:nvPr/>
        </p:nvSpPr>
        <p:spPr>
          <a:xfrm>
            <a:off x="5657850" y="4084955"/>
            <a:ext cx="5372100" cy="645160"/>
          </a:xfrm>
          <a:prstGeom prst="rect">
            <a:avLst/>
          </a:prstGeom>
          <a:noFill/>
        </p:spPr>
        <p:txBody>
          <a:bodyPr wrap="square" rtlCol="0">
            <a:spAutoFit/>
          </a:bodyPr>
          <a:lstStyle/>
          <a:p>
            <a:r>
              <a:rPr lang="en-US" b="1"/>
              <a:t>7.ECG </a:t>
            </a:r>
          </a:p>
          <a:p>
            <a:r>
              <a:rPr lang="en-US"/>
              <a:t>2pictures (AF, Anterior MI) </a:t>
            </a:r>
          </a:p>
        </p:txBody>
      </p:sp>
      <p:sp>
        <p:nvSpPr>
          <p:cNvPr id="8" name="Text Box 7"/>
          <p:cNvSpPr txBox="1"/>
          <p:nvPr/>
        </p:nvSpPr>
        <p:spPr>
          <a:xfrm>
            <a:off x="5657850" y="4688840"/>
            <a:ext cx="6202045" cy="2030095"/>
          </a:xfrm>
          <a:prstGeom prst="rect">
            <a:avLst/>
          </a:prstGeom>
          <a:noFill/>
        </p:spPr>
        <p:txBody>
          <a:bodyPr wrap="square" rtlCol="0">
            <a:spAutoFit/>
          </a:bodyPr>
          <a:lstStyle/>
          <a:p>
            <a:r>
              <a:rPr lang="en-US" b="1"/>
              <a:t>8.Types of blood transfusion</a:t>
            </a:r>
          </a:p>
          <a:p>
            <a:r>
              <a:rPr lang="en-US"/>
              <a:t>Platelet transfusion </a:t>
            </a:r>
          </a:p>
          <a:p>
            <a:r>
              <a:rPr lang="en-US"/>
              <a:t>Fresh frozen plasma </a:t>
            </a:r>
          </a:p>
          <a:p>
            <a:r>
              <a:rPr lang="en-US"/>
              <a:t>Whole blood transfusion </a:t>
            </a:r>
          </a:p>
          <a:p>
            <a:r>
              <a:rPr lang="en-US"/>
              <a:t>PRBC</a:t>
            </a:r>
          </a:p>
          <a:p>
            <a:r>
              <a:rPr lang="en-US"/>
              <a:t>Cryoprecipitate</a:t>
            </a:r>
          </a:p>
          <a:p>
            <a:r>
              <a:rPr lang="en-US"/>
              <a:t>Prothrombin Complex Concentrat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altLang="en-US" sz="5400" b="1"/>
              <a:t>Nabed group 1</a:t>
            </a:r>
          </a:p>
        </p:txBody>
      </p:sp>
      <p:sp>
        <p:nvSpPr>
          <p:cNvPr id="6" name="Subtitle 5"/>
          <p:cNvSpPr>
            <a:spLocks noGrp="1"/>
          </p:cNvSpPr>
          <p:nvPr>
            <p:ph type="subTitle" idx="1"/>
          </p:nvPr>
        </p:nvSpPr>
        <p:spPr/>
        <p:txBody>
          <a:bodyPr/>
          <a:lstStyle/>
          <a:p>
            <a:r>
              <a:rPr lang="en-US" sz="2400" b="1"/>
              <a:t>Done by: Juman Riyad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960" y="233045"/>
            <a:ext cx="5311140" cy="6362700"/>
          </a:xfrm>
        </p:spPr>
        <p:txBody>
          <a:bodyPr>
            <a:normAutofit fontScale="80000" lnSpcReduction="20000"/>
          </a:bodyPr>
          <a:lstStyle/>
          <a:p>
            <a:r>
              <a:rPr lang="en-US" sz="3690" b="1" u="sng" dirty="0">
                <a:solidFill>
                  <a:srgbClr val="FF0000"/>
                </a:solidFill>
              </a:rPr>
              <a:t>Oral  Dr. </a:t>
            </a:r>
            <a:r>
              <a:rPr lang="en-US" sz="3690" b="1" u="sng" dirty="0" err="1">
                <a:solidFill>
                  <a:srgbClr val="FF0000"/>
                </a:solidFill>
              </a:rPr>
              <a:t>Mohamad</a:t>
            </a:r>
            <a:r>
              <a:rPr lang="en-US" sz="3690" b="1" u="sng" dirty="0">
                <a:solidFill>
                  <a:srgbClr val="FF0000"/>
                </a:solidFill>
              </a:rPr>
              <a:t> </a:t>
            </a:r>
            <a:r>
              <a:rPr lang="en-US" sz="3690" b="1" u="sng" dirty="0" err="1">
                <a:solidFill>
                  <a:srgbClr val="FF0000"/>
                </a:solidFill>
              </a:rPr>
              <a:t>Amer</a:t>
            </a:r>
            <a:r>
              <a:rPr lang="en-US" sz="3690" b="1" u="sng" dirty="0">
                <a:solidFill>
                  <a:srgbClr val="FF0000"/>
                </a:solidFill>
              </a:rPr>
              <a:t> </a:t>
            </a:r>
          </a:p>
          <a:p>
            <a:r>
              <a:rPr lang="en-US" b="1" dirty="0"/>
              <a:t>1.Capacity of air H cylinder </a:t>
            </a:r>
          </a:p>
          <a:p>
            <a:r>
              <a:rPr lang="en-US" b="1" dirty="0"/>
              <a:t>2.Air and oxygen cylinders </a:t>
            </a:r>
            <a:r>
              <a:rPr lang="en-US" b="1" dirty="0" err="1"/>
              <a:t>colour</a:t>
            </a:r>
            <a:r>
              <a:rPr lang="en-US" b="1" dirty="0"/>
              <a:t> </a:t>
            </a:r>
          </a:p>
          <a:p>
            <a:r>
              <a:rPr lang="en-US" b="1" dirty="0"/>
              <a:t>3.ASA classification </a:t>
            </a:r>
          </a:p>
          <a:p>
            <a:r>
              <a:rPr lang="en-US" b="1" dirty="0"/>
              <a:t>4.Function of type B nerve </a:t>
            </a:r>
            <a:r>
              <a:rPr lang="en-US" b="1" dirty="0" err="1"/>
              <a:t>fibres</a:t>
            </a:r>
            <a:endParaRPr lang="en-US" b="1" dirty="0"/>
          </a:p>
          <a:p>
            <a:r>
              <a:rPr lang="en-US" b="1" dirty="0"/>
              <a:t>5.Respiratory side effects for general </a:t>
            </a:r>
            <a:r>
              <a:rPr lang="en-US" b="1" dirty="0" err="1"/>
              <a:t>anaesthesia</a:t>
            </a:r>
            <a:r>
              <a:rPr lang="en-US" b="1" dirty="0"/>
              <a:t> </a:t>
            </a:r>
          </a:p>
          <a:p>
            <a:r>
              <a:rPr lang="en-US" b="1" dirty="0"/>
              <a:t>6.hats factor affect   local </a:t>
            </a:r>
            <a:r>
              <a:rPr lang="en-US" b="1" dirty="0" err="1"/>
              <a:t>anaesthesia</a:t>
            </a:r>
            <a:endParaRPr lang="en-US" b="1" dirty="0"/>
          </a:p>
          <a:p>
            <a:r>
              <a:rPr lang="en-US" b="1" dirty="0"/>
              <a:t>7.Opioid receptors with their function</a:t>
            </a:r>
          </a:p>
          <a:p>
            <a:r>
              <a:rPr lang="en-US" b="1" dirty="0"/>
              <a:t>8.Difficulty of ventilation </a:t>
            </a:r>
          </a:p>
          <a:p>
            <a:r>
              <a:rPr lang="en-US" b="1" dirty="0"/>
              <a:t>9.Assessing airway difficulty (LEMON )</a:t>
            </a:r>
          </a:p>
          <a:p>
            <a:r>
              <a:rPr lang="en-US" b="1" dirty="0"/>
              <a:t>Look, Evaluation , </a:t>
            </a:r>
            <a:r>
              <a:rPr lang="en-US" b="1" dirty="0" err="1"/>
              <a:t>Mallampati</a:t>
            </a:r>
            <a:r>
              <a:rPr lang="en-US" b="1" dirty="0"/>
              <a:t> , obstructive ,neck mobility </a:t>
            </a:r>
          </a:p>
          <a:p>
            <a:r>
              <a:rPr lang="en-US" b="1" dirty="0"/>
              <a:t>10.how long should be fasted before surgery? (Breast feeding  , Water  , Semi solid  , Solid)from round </a:t>
            </a:r>
          </a:p>
          <a:p>
            <a:r>
              <a:rPr lang="en-US" b="1" dirty="0"/>
              <a:t>11.types of iv fluid </a:t>
            </a:r>
          </a:p>
          <a:p>
            <a:r>
              <a:rPr lang="en-US" b="1" dirty="0"/>
              <a:t>12.Example about monitoring system used in ICU </a:t>
            </a:r>
          </a:p>
          <a:p>
            <a:r>
              <a:rPr lang="en-US" b="1" dirty="0"/>
              <a:t>13.Example about invasive system </a:t>
            </a:r>
          </a:p>
          <a:p>
            <a:endParaRPr lang="en-US" b="1" dirty="0"/>
          </a:p>
        </p:txBody>
      </p:sp>
      <p:sp>
        <p:nvSpPr>
          <p:cNvPr id="4" name="Content Placeholder 3"/>
          <p:cNvSpPr>
            <a:spLocks noGrp="1"/>
          </p:cNvSpPr>
          <p:nvPr>
            <p:ph sz="half" idx="2"/>
          </p:nvPr>
        </p:nvSpPr>
        <p:spPr>
          <a:xfrm>
            <a:off x="5378450" y="233680"/>
            <a:ext cx="5296535" cy="6624955"/>
          </a:xfrm>
        </p:spPr>
        <p:txBody>
          <a:bodyPr>
            <a:normAutofit fontScale="80000" lnSpcReduction="20000"/>
          </a:bodyPr>
          <a:lstStyle/>
          <a:p>
            <a:r>
              <a:rPr lang="en-US" b="1" dirty="0">
                <a:sym typeface="+mn-ea"/>
              </a:rPr>
              <a:t>14.what the indication of using arterial line </a:t>
            </a:r>
            <a:endParaRPr lang="en-US" b="1" dirty="0"/>
          </a:p>
          <a:p>
            <a:r>
              <a:rPr lang="en-US" b="1" dirty="0">
                <a:sym typeface="+mn-ea"/>
              </a:rPr>
              <a:t>15.Normal PH , Po2, Pco2</a:t>
            </a:r>
            <a:endParaRPr lang="en-US" b="1" dirty="0"/>
          </a:p>
          <a:p>
            <a:r>
              <a:rPr lang="en-US" b="1" dirty="0">
                <a:sym typeface="+mn-ea"/>
              </a:rPr>
              <a:t>16.Stages of </a:t>
            </a:r>
            <a:r>
              <a:rPr lang="en-US" b="1" dirty="0" err="1">
                <a:sym typeface="+mn-ea"/>
              </a:rPr>
              <a:t>anaesthesia</a:t>
            </a:r>
            <a:endParaRPr lang="en-US" b="1" dirty="0"/>
          </a:p>
          <a:p>
            <a:r>
              <a:rPr lang="en-US" b="1" dirty="0">
                <a:sym typeface="+mn-ea"/>
              </a:rPr>
              <a:t>17.Phases of </a:t>
            </a:r>
            <a:r>
              <a:rPr lang="en-US" b="1" dirty="0" err="1">
                <a:sym typeface="+mn-ea"/>
              </a:rPr>
              <a:t>anaesthesia</a:t>
            </a:r>
            <a:endParaRPr lang="en-US" b="1" dirty="0"/>
          </a:p>
          <a:p>
            <a:r>
              <a:rPr lang="en-US" b="1" dirty="0">
                <a:sym typeface="+mn-ea"/>
              </a:rPr>
              <a:t>18.Local </a:t>
            </a:r>
            <a:r>
              <a:rPr lang="en-US" b="1" dirty="0" err="1">
                <a:sym typeface="+mn-ea"/>
              </a:rPr>
              <a:t>anaesthesia</a:t>
            </a:r>
            <a:r>
              <a:rPr lang="en-US" b="1" dirty="0">
                <a:sym typeface="+mn-ea"/>
              </a:rPr>
              <a:t> conjugates </a:t>
            </a:r>
            <a:endParaRPr lang="en-US" b="1" dirty="0"/>
          </a:p>
          <a:p>
            <a:r>
              <a:rPr lang="en-US" b="1" dirty="0">
                <a:sym typeface="+mn-ea"/>
              </a:rPr>
              <a:t>19.Local </a:t>
            </a:r>
            <a:r>
              <a:rPr lang="en-US" b="1" dirty="0" err="1">
                <a:sym typeface="+mn-ea"/>
              </a:rPr>
              <a:t>anaesthesia</a:t>
            </a:r>
            <a:r>
              <a:rPr lang="en-US" b="1" dirty="0">
                <a:sym typeface="+mn-ea"/>
              </a:rPr>
              <a:t> distribution/uptake/absorption depends on what</a:t>
            </a:r>
            <a:endParaRPr lang="en-US" b="1" dirty="0"/>
          </a:p>
          <a:p>
            <a:r>
              <a:rPr lang="en-US" b="1" dirty="0">
                <a:sym typeface="+mn-ea"/>
              </a:rPr>
              <a:t>20.Sings of oxygen toxicity </a:t>
            </a:r>
            <a:endParaRPr lang="en-US" b="1" dirty="0"/>
          </a:p>
          <a:p>
            <a:r>
              <a:rPr lang="en-US" b="1" dirty="0">
                <a:sym typeface="+mn-ea"/>
              </a:rPr>
              <a:t>21.Partial </a:t>
            </a:r>
            <a:r>
              <a:rPr lang="en-US" b="1" dirty="0" err="1">
                <a:sym typeface="+mn-ea"/>
              </a:rPr>
              <a:t>rebreather</a:t>
            </a:r>
            <a:r>
              <a:rPr lang="en-US" b="1" dirty="0">
                <a:sym typeface="+mn-ea"/>
              </a:rPr>
              <a:t> mask oxygen concentration</a:t>
            </a:r>
            <a:endParaRPr lang="en-US" b="1" dirty="0"/>
          </a:p>
          <a:p>
            <a:r>
              <a:rPr lang="en-US" b="1" dirty="0">
                <a:sym typeface="+mn-ea"/>
              </a:rPr>
              <a:t>22.O2 delivery types </a:t>
            </a:r>
            <a:endParaRPr lang="en-US" b="1" dirty="0"/>
          </a:p>
          <a:p>
            <a:r>
              <a:rPr lang="en-US" b="1" dirty="0">
                <a:sym typeface="+mn-ea"/>
              </a:rPr>
              <a:t>23.MAC Increasing factors</a:t>
            </a:r>
            <a:endParaRPr lang="en-US" b="1" dirty="0"/>
          </a:p>
          <a:p>
            <a:r>
              <a:rPr lang="en-US" b="1" dirty="0">
                <a:sym typeface="+mn-ea"/>
              </a:rPr>
              <a:t>24.Amide local </a:t>
            </a:r>
            <a:r>
              <a:rPr lang="en-US" b="1" dirty="0" err="1">
                <a:sym typeface="+mn-ea"/>
              </a:rPr>
              <a:t>anaesthetic</a:t>
            </a:r>
            <a:r>
              <a:rPr lang="en-US" b="1" dirty="0">
                <a:sym typeface="+mn-ea"/>
              </a:rPr>
              <a:t> </a:t>
            </a:r>
            <a:endParaRPr lang="en-US" b="1" dirty="0"/>
          </a:p>
          <a:p>
            <a:r>
              <a:rPr lang="en-US" b="1" dirty="0">
                <a:sym typeface="+mn-ea"/>
              </a:rPr>
              <a:t>25.Opioid receptors all</a:t>
            </a:r>
            <a:endParaRPr lang="en-US" b="1" dirty="0"/>
          </a:p>
          <a:p>
            <a:r>
              <a:rPr lang="en-US" b="1" dirty="0">
                <a:sym typeface="+mn-ea"/>
              </a:rPr>
              <a:t>26.Additive to local </a:t>
            </a:r>
            <a:r>
              <a:rPr lang="en-US" b="1" dirty="0" err="1">
                <a:sym typeface="+mn-ea"/>
              </a:rPr>
              <a:t>anaesthesia</a:t>
            </a:r>
            <a:r>
              <a:rPr lang="en-US" b="1" dirty="0">
                <a:sym typeface="+mn-ea"/>
              </a:rPr>
              <a:t> (epinephrine , vasopressor e , antihistamine ,</a:t>
            </a:r>
            <a:r>
              <a:rPr lang="en-US" b="1" dirty="0" err="1">
                <a:sym typeface="+mn-ea"/>
              </a:rPr>
              <a:t>لازم</a:t>
            </a:r>
            <a:r>
              <a:rPr lang="en-US" b="1" dirty="0">
                <a:sym typeface="+mn-ea"/>
              </a:rPr>
              <a:t> </a:t>
            </a:r>
            <a:r>
              <a:rPr lang="en-US" b="1" dirty="0" err="1">
                <a:sym typeface="+mn-ea"/>
              </a:rPr>
              <a:t>خمسه</a:t>
            </a:r>
            <a:r>
              <a:rPr lang="en-US" b="1" dirty="0">
                <a:sym typeface="+mn-ea"/>
              </a:rPr>
              <a:t> )</a:t>
            </a:r>
            <a:endParaRPr lang="en-US" b="1" dirty="0"/>
          </a:p>
          <a:p>
            <a:endParaRPr lang="en-US"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9380" y="187960"/>
            <a:ext cx="8675370" cy="6483350"/>
          </a:xfrm>
        </p:spPr>
        <p:txBody>
          <a:bodyPr>
            <a:normAutofit fontScale="87500" lnSpcReduction="10000"/>
          </a:bodyPr>
          <a:lstStyle/>
          <a:p>
            <a:r>
              <a:rPr lang="en-US" b="1">
                <a:sym typeface="+mn-ea"/>
              </a:rPr>
              <a:t>27.nerve block depend on :  </a:t>
            </a:r>
            <a:endParaRPr lang="en-US" b="1"/>
          </a:p>
          <a:p>
            <a:r>
              <a:rPr lang="en-US" b="1">
                <a:sym typeface="+mn-ea"/>
              </a:rPr>
              <a:t>28.Indication of spinal anaesthesia</a:t>
            </a:r>
            <a:endParaRPr lang="en-US" b="1"/>
          </a:p>
          <a:p>
            <a:r>
              <a:rPr lang="en-US" b="1">
                <a:sym typeface="+mn-ea"/>
              </a:rPr>
              <a:t>29.Contraindication of Facial mask  </a:t>
            </a:r>
            <a:endParaRPr lang="en-US" b="1"/>
          </a:p>
          <a:p>
            <a:r>
              <a:rPr lang="en-US" b="1">
                <a:sym typeface="+mn-ea"/>
              </a:rPr>
              <a:t>30.Type of oxygen system </a:t>
            </a:r>
            <a:endParaRPr lang="en-US" b="1"/>
          </a:p>
          <a:p>
            <a:r>
              <a:rPr lang="en-US" b="1">
                <a:sym typeface="+mn-ea"/>
              </a:rPr>
              <a:t>31.Type transfusion</a:t>
            </a:r>
            <a:endParaRPr lang="en-US" b="1"/>
          </a:p>
          <a:p>
            <a:r>
              <a:rPr lang="en-US" b="1">
                <a:sym typeface="+mn-ea"/>
              </a:rPr>
              <a:t>32.Type of anaemia</a:t>
            </a:r>
            <a:endParaRPr lang="en-US" b="1"/>
          </a:p>
          <a:p>
            <a:r>
              <a:rPr lang="en-US" b="1">
                <a:sym typeface="+mn-ea"/>
              </a:rPr>
              <a:t>33.Percentage of air and NO in  E cylinder </a:t>
            </a:r>
            <a:endParaRPr lang="en-US" b="1"/>
          </a:p>
          <a:p>
            <a:r>
              <a:rPr lang="en-US" b="1">
                <a:sym typeface="+mn-ea"/>
              </a:rPr>
              <a:t>34.anaesthetics machine component </a:t>
            </a:r>
            <a:endParaRPr lang="en-US" b="1"/>
          </a:p>
          <a:p>
            <a:r>
              <a:rPr lang="en-US" b="1">
                <a:sym typeface="+mn-ea"/>
              </a:rPr>
              <a:t>35.evaluate 3 3 2  :) Mouth open at least 3 fingers widths (&gt;6 cm )  ,Thyromental distance fingers widths (&gt;6 cm ) , Hyomental distance 2 widths(</a:t>
            </a:r>
            <a:endParaRPr lang="en-US" b="1"/>
          </a:p>
          <a:p>
            <a:r>
              <a:rPr lang="en-US" b="1">
                <a:sym typeface="+mn-ea"/>
              </a:rPr>
              <a:t>36.human error in anesthesia : (past slides )</a:t>
            </a:r>
            <a:endParaRPr lang="en-US" b="1"/>
          </a:p>
          <a:p>
            <a:r>
              <a:rPr lang="en-US" b="1">
                <a:sym typeface="+mn-ea"/>
              </a:rPr>
              <a:t>medication ( omission , error , incorrect dose and time error , prescribing error , unauthorized drug error )</a:t>
            </a:r>
            <a:endParaRPr lang="en-US" b="1"/>
          </a:p>
          <a:p>
            <a:r>
              <a:rPr lang="en-US" b="1">
                <a:sym typeface="+mn-ea"/>
              </a:rPr>
              <a:t>Machine : (inadvertent or untimely activation of controls, incorrect interpterion of critical devise  , mistake in setting equipment or device parameters , over reliance on medical device automatic features , failure to follow prescribed instructions and procedures </a:t>
            </a:r>
            <a:endParaRPr lang="en-US" b="1"/>
          </a:p>
          <a:p>
            <a:endParaRPr lang="en-US"/>
          </a:p>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9550" y="262890"/>
            <a:ext cx="9399270" cy="6271895"/>
          </a:xfrm>
        </p:spPr>
        <p:txBody>
          <a:bodyPr>
            <a:normAutofit lnSpcReduction="10000"/>
          </a:bodyPr>
          <a:lstStyle/>
          <a:p>
            <a:r>
              <a:rPr lang="en-US" b="1" u="sng">
                <a:solidFill>
                  <a:srgbClr val="FF0000"/>
                </a:solidFill>
              </a:rPr>
              <a:t>Oral  Dr. Malkawi </a:t>
            </a:r>
          </a:p>
          <a:p>
            <a:r>
              <a:rPr lang="en-US"/>
              <a:t>اغلب</a:t>
            </a:r>
            <a:r>
              <a:rPr lang="en-US" b="1"/>
              <a:t> اسئلته كانت بمحاضراته ( ICU , arterial line , CVL)</a:t>
            </a:r>
          </a:p>
          <a:p>
            <a:r>
              <a:rPr lang="en-US" b="1"/>
              <a:t>Types of fluids : 1. Crystalloid 2. Colloid </a:t>
            </a:r>
          </a:p>
          <a:p>
            <a:r>
              <a:rPr lang="en-US" b="1"/>
              <a:t>Types of crystalloid : </a:t>
            </a:r>
          </a:p>
          <a:p>
            <a:r>
              <a:rPr lang="en-US" b="1"/>
              <a:t>1. Normal </a:t>
            </a:r>
          </a:p>
          <a:p>
            <a:r>
              <a:rPr lang="en-US" b="1"/>
              <a:t>2. Half normal </a:t>
            </a:r>
          </a:p>
          <a:p>
            <a:r>
              <a:rPr lang="en-US" b="1"/>
              <a:t>3. Hypertonic </a:t>
            </a:r>
          </a:p>
          <a:p>
            <a:r>
              <a:rPr lang="en-US" b="1"/>
              <a:t>4. Lactate ringers </a:t>
            </a:r>
          </a:p>
          <a:p>
            <a:r>
              <a:rPr lang="en-US" b="1"/>
              <a:t>6. D5W </a:t>
            </a:r>
          </a:p>
          <a:p>
            <a:r>
              <a:rPr lang="en-US" b="1"/>
              <a:t>Which one of them resembles blood ? </a:t>
            </a:r>
          </a:p>
          <a:p>
            <a:r>
              <a:rPr lang="en-US" b="1"/>
              <a:t>Normal and lactate but lactate is resembles more due to it’s osmolarity 278 and normal saline is 308</a:t>
            </a:r>
          </a:p>
          <a:p>
            <a:r>
              <a:rPr lang="en-US" b="1"/>
              <a:t>What is maintenance? 4-2-1</a:t>
            </a:r>
          </a:p>
          <a:p>
            <a:r>
              <a:rPr lang="en-US" b="1"/>
              <a:t>If some one refuse take spinal anesthesia what do you do : nothing </a:t>
            </a:r>
          </a:p>
          <a:p>
            <a:endParaRPr lang="en-US" b="1"/>
          </a:p>
          <a:p>
            <a:endParaRPr lang="en-US" b="1"/>
          </a:p>
          <a:p>
            <a:endParaRPr lang="en-US"/>
          </a:p>
          <a:p>
            <a:endParaRPr lang="en-US"/>
          </a:p>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121900" tIns="121900" rIns="121900" bIns="121900" anchor="b" anchorCtr="0">
            <a:normAutofit/>
          </a:bodyPr>
          <a:lstStyle/>
          <a:p>
            <a:r>
              <a:rPr lang="en-GB" dirty="0" err="1"/>
              <a:t>Nabed</a:t>
            </a:r>
            <a:r>
              <a:rPr lang="en-GB" dirty="0"/>
              <a:t> group 5 </a:t>
            </a:r>
            <a:endParaRPr dirty="0"/>
          </a:p>
        </p:txBody>
      </p:sp>
      <p:sp>
        <p:nvSpPr>
          <p:cNvPr id="55" name="Google Shape;55;p13"/>
          <p:cNvSpPr txBox="1">
            <a:spLocks noGrp="1"/>
          </p:cNvSpPr>
          <p:nvPr>
            <p:ph type="subTitle" idx="1"/>
          </p:nvPr>
        </p:nvSpPr>
        <p:spPr>
          <a:prstGeom prst="rect">
            <a:avLst/>
          </a:prstGeom>
        </p:spPr>
        <p:txBody>
          <a:bodyPr spcFirstLastPara="1" wrap="square" lIns="121900" tIns="121900" rIns="121900" bIns="121900" anchor="t" anchorCtr="0">
            <a:normAutofit/>
          </a:bodyPr>
          <a:lstStyle/>
          <a:p>
            <a:pPr marL="0" indent="0"/>
            <a:r>
              <a:rPr lang="en-US" dirty="0"/>
              <a:t>Done by : Walid Ayoub, Rand </a:t>
            </a:r>
            <a:r>
              <a:rPr lang="en-US"/>
              <a:t>Samadi </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GB"/>
              <a:t>Written</a:t>
            </a:r>
            <a:endParaRPr/>
          </a:p>
        </p:txBody>
      </p:sp>
      <p:sp>
        <p:nvSpPr>
          <p:cNvPr id="61" name="Google Shape;61;p14"/>
          <p:cNvSpPr txBox="1">
            <a:spLocks noGrp="1"/>
          </p:cNvSpPr>
          <p:nvPr>
            <p:ph type="body" idx="1"/>
          </p:nvPr>
        </p:nvSpPr>
        <p:spPr>
          <a:xfrm>
            <a:off x="264109" y="1151405"/>
            <a:ext cx="11360800" cy="4555200"/>
          </a:xfrm>
          <a:prstGeom prst="rect">
            <a:avLst/>
          </a:prstGeom>
        </p:spPr>
        <p:txBody>
          <a:bodyPr spcFirstLastPara="1" wrap="square" lIns="121900" tIns="121900" rIns="121900" bIns="121900" anchor="t" anchorCtr="0">
            <a:normAutofit/>
          </a:bodyPr>
          <a:lstStyle/>
          <a:p>
            <a:pPr>
              <a:buAutoNum type="arabicParenR"/>
            </a:pPr>
            <a:r>
              <a:rPr lang="en-GB"/>
              <a:t>2 ecg</a:t>
            </a:r>
            <a:endParaRPr/>
          </a:p>
          <a:p>
            <a:pPr marL="0" indent="0">
              <a:spcBef>
                <a:spcPts val="1600"/>
              </a:spcBef>
              <a:buNone/>
            </a:pPr>
            <a:endParaRPr/>
          </a:p>
          <a:p>
            <a:pPr>
              <a:spcBef>
                <a:spcPts val="1600"/>
              </a:spcBef>
              <a:buAutoNum type="arabicParenR"/>
            </a:pPr>
            <a:r>
              <a:rPr lang="en-GB"/>
              <a:t>Alkyl phenol contains?</a:t>
            </a:r>
            <a:endParaRPr/>
          </a:p>
          <a:p>
            <a:pPr>
              <a:buChar char="-"/>
            </a:pPr>
            <a:r>
              <a:rPr lang="en-GB"/>
              <a:t>phenol ring</a:t>
            </a:r>
            <a:endParaRPr/>
          </a:p>
          <a:p>
            <a:pPr>
              <a:buChar char="-"/>
            </a:pPr>
            <a:r>
              <a:rPr lang="en-GB"/>
              <a:t>Two Isopropyl groups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endParaRPr/>
          </a:p>
        </p:txBody>
      </p:sp>
      <p:sp>
        <p:nvSpPr>
          <p:cNvPr id="67" name="Google Shape;67;p15"/>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buNone/>
            </a:pPr>
            <a:r>
              <a:rPr lang="en-GB"/>
              <a:t>3) Write the doses of the following drugs: </a:t>
            </a:r>
            <a:endParaRPr/>
          </a:p>
          <a:p>
            <a:pPr marL="0" indent="0">
              <a:spcBef>
                <a:spcPts val="1600"/>
              </a:spcBef>
              <a:buNone/>
            </a:pPr>
            <a:r>
              <a:rPr lang="en-GB"/>
              <a:t>- atracurium</a:t>
            </a:r>
            <a:endParaRPr/>
          </a:p>
          <a:p>
            <a:pPr marL="0" indent="0">
              <a:spcBef>
                <a:spcPts val="1600"/>
              </a:spcBef>
              <a:buNone/>
            </a:pPr>
            <a:r>
              <a:rPr lang="en-GB"/>
              <a:t>- cisatracurium</a:t>
            </a:r>
            <a:endParaRPr/>
          </a:p>
          <a:p>
            <a:pPr marL="0" indent="0">
              <a:spcBef>
                <a:spcPts val="1600"/>
              </a:spcBef>
              <a:buNone/>
            </a:pPr>
            <a:r>
              <a:rPr lang="en-GB"/>
              <a:t>- etomidate</a:t>
            </a:r>
            <a:endParaRPr/>
          </a:p>
          <a:p>
            <a:pPr marL="0" indent="0">
              <a:spcBef>
                <a:spcPts val="1600"/>
              </a:spcBef>
              <a:buNone/>
            </a:pPr>
            <a:r>
              <a:rPr lang="en-GB"/>
              <a:t>- propofol</a:t>
            </a:r>
            <a:endParaRPr/>
          </a:p>
          <a:p>
            <a:pPr marL="0" indent="0">
              <a:spcBef>
                <a:spcPts val="1600"/>
              </a:spcBef>
              <a:buNone/>
            </a:pPr>
            <a:r>
              <a:rPr lang="en-GB"/>
              <a:t>- succinylcholine</a:t>
            </a:r>
            <a:endParaRPr/>
          </a:p>
          <a:p>
            <a:pPr marL="0" indent="0">
              <a:spcBef>
                <a:spcPts val="1600"/>
              </a:spcBef>
              <a:buNone/>
            </a:pPr>
            <a:r>
              <a:rPr lang="en-GB"/>
              <a:t>- neostigmine</a:t>
            </a:r>
            <a:endParaRPr/>
          </a:p>
          <a:p>
            <a:pPr marL="0" indent="0">
              <a:spcBef>
                <a:spcPts val="1600"/>
              </a:spcBef>
              <a:buNone/>
            </a:pPr>
            <a:r>
              <a:rPr lang="en-GB"/>
              <a:t>- atropine</a:t>
            </a:r>
            <a:endParaRPr/>
          </a:p>
          <a:p>
            <a:pPr marL="0" indent="0">
              <a:spcBef>
                <a:spcPts val="1600"/>
              </a:spcBef>
              <a:buNone/>
            </a:pPr>
            <a:endParaRPr/>
          </a:p>
          <a:p>
            <a:pPr marL="0" indent="0">
              <a:spcBef>
                <a:spcPts val="1600"/>
              </a:spcBef>
              <a:spcAft>
                <a:spcPts val="160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endParaRPr/>
          </a:p>
        </p:txBody>
      </p:sp>
      <p:sp>
        <p:nvSpPr>
          <p:cNvPr id="73" name="Google Shape;73;p16"/>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Aft>
                <a:spcPts val="1600"/>
              </a:spcAft>
              <a:buNone/>
            </a:pPr>
            <a:r>
              <a:rPr lang="en-GB"/>
              <a:t>4) C/i of spinal anesthesia</a:t>
            </a:r>
            <a:endParaRPr/>
          </a:p>
        </p:txBody>
      </p:sp>
      <p:pic>
        <p:nvPicPr>
          <p:cNvPr id="74" name="Google Shape;74;p16"/>
          <p:cNvPicPr preferRelativeResize="0"/>
          <p:nvPr/>
        </p:nvPicPr>
        <p:blipFill>
          <a:blip r:embed="rId3">
            <a:alphaModFix/>
          </a:blip>
          <a:stretch>
            <a:fillRect/>
          </a:stretch>
        </p:blipFill>
        <p:spPr>
          <a:xfrm>
            <a:off x="415602" y="2114828"/>
            <a:ext cx="8319100" cy="44870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GB"/>
              <a:t>5) Fill in the blank</a:t>
            </a:r>
            <a:endParaRPr/>
          </a:p>
        </p:txBody>
      </p:sp>
      <p:sp>
        <p:nvSpPr>
          <p:cNvPr id="80" name="Google Shape;80;p17"/>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81" name="Google Shape;81;p17"/>
          <p:cNvPicPr preferRelativeResize="0"/>
          <p:nvPr/>
        </p:nvPicPr>
        <p:blipFill>
          <a:blip r:embed="rId3">
            <a:alphaModFix/>
          </a:blip>
          <a:stretch>
            <a:fillRect/>
          </a:stretch>
        </p:blipFill>
        <p:spPr>
          <a:xfrm>
            <a:off x="415601" y="1356965"/>
            <a:ext cx="9739940" cy="505813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GB"/>
              <a:t>6) </a:t>
            </a:r>
            <a:r>
              <a:rPr lang="en-GB" sz="2400">
                <a:solidFill>
                  <a:schemeClr val="dk2"/>
                </a:solidFill>
              </a:rPr>
              <a:t>Complete airway obstruction symptoms</a:t>
            </a:r>
            <a:endParaRPr/>
          </a:p>
        </p:txBody>
      </p:sp>
      <p:sp>
        <p:nvSpPr>
          <p:cNvPr id="87" name="Google Shape;87;p18"/>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88" name="Google Shape;88;p18"/>
          <p:cNvPicPr preferRelativeResize="0"/>
          <p:nvPr/>
        </p:nvPicPr>
        <p:blipFill>
          <a:blip r:embed="rId3">
            <a:alphaModFix/>
          </a:blip>
          <a:stretch>
            <a:fillRect/>
          </a:stretch>
        </p:blipFill>
        <p:spPr>
          <a:xfrm>
            <a:off x="415601" y="1536633"/>
            <a:ext cx="7993999" cy="462603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GB"/>
              <a:t>7) Hypernatremia S&amp;S</a:t>
            </a:r>
            <a:endParaRPr/>
          </a:p>
        </p:txBody>
      </p:sp>
      <p:sp>
        <p:nvSpPr>
          <p:cNvPr id="94" name="Google Shape;94;p19"/>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95" name="Google Shape;95;p19"/>
          <p:cNvPicPr preferRelativeResize="0"/>
          <p:nvPr/>
        </p:nvPicPr>
        <p:blipFill>
          <a:blip r:embed="rId3">
            <a:alphaModFix/>
          </a:blip>
          <a:stretch>
            <a:fillRect/>
          </a:stretch>
        </p:blipFill>
        <p:spPr>
          <a:xfrm>
            <a:off x="415599" y="1436136"/>
            <a:ext cx="8052365" cy="50920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0109" y="484909"/>
            <a:ext cx="6534890" cy="561246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GB"/>
              <a:t>8) </a:t>
            </a:r>
            <a:endParaRPr/>
          </a:p>
        </p:txBody>
      </p:sp>
      <p:sp>
        <p:nvSpPr>
          <p:cNvPr id="101" name="Google Shape;101;p20"/>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102" name="Google Shape;102;p20"/>
          <p:cNvPicPr preferRelativeResize="0"/>
          <p:nvPr/>
        </p:nvPicPr>
        <p:blipFill>
          <a:blip r:embed="rId3">
            <a:alphaModFix/>
          </a:blip>
          <a:stretch>
            <a:fillRect/>
          </a:stretch>
        </p:blipFill>
        <p:spPr>
          <a:xfrm>
            <a:off x="1318914" y="614934"/>
            <a:ext cx="9382436" cy="56281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415600" y="205549"/>
            <a:ext cx="11360800" cy="763600"/>
          </a:xfrm>
          <a:prstGeom prst="rect">
            <a:avLst/>
          </a:prstGeom>
        </p:spPr>
        <p:txBody>
          <a:bodyPr spcFirstLastPara="1" wrap="square" lIns="121900" tIns="121900" rIns="121900" bIns="121900" anchor="t" anchorCtr="0">
            <a:normAutofit fontScale="90000"/>
          </a:bodyPr>
          <a:lstStyle/>
          <a:p>
            <a:r>
              <a:rPr lang="en-GB"/>
              <a:t>Dr. Ashraf Oral:</a:t>
            </a:r>
            <a:endParaRPr/>
          </a:p>
        </p:txBody>
      </p:sp>
      <p:sp>
        <p:nvSpPr>
          <p:cNvPr id="108" name="Google Shape;108;p21"/>
          <p:cNvSpPr txBox="1">
            <a:spLocks noGrp="1"/>
          </p:cNvSpPr>
          <p:nvPr>
            <p:ph type="body" idx="1"/>
          </p:nvPr>
        </p:nvSpPr>
        <p:spPr>
          <a:xfrm>
            <a:off x="415600" y="1082160"/>
            <a:ext cx="5333200" cy="4838000"/>
          </a:xfrm>
          <a:prstGeom prst="rect">
            <a:avLst/>
          </a:prstGeom>
        </p:spPr>
        <p:txBody>
          <a:bodyPr spcFirstLastPara="1" wrap="square" lIns="121900" tIns="121900" rIns="121900" bIns="121900" anchor="t" anchorCtr="0">
            <a:normAutofit/>
          </a:bodyPr>
          <a:lstStyle/>
          <a:p>
            <a:pPr marL="0" indent="0">
              <a:buNone/>
            </a:pPr>
            <a:r>
              <a:rPr lang="en-GB"/>
              <a:t>Cox 1 and cox 2 examples</a:t>
            </a:r>
            <a:endParaRPr/>
          </a:p>
          <a:p>
            <a:pPr marL="0" indent="0">
              <a:spcBef>
                <a:spcPts val="1600"/>
              </a:spcBef>
              <a:buNone/>
            </a:pPr>
            <a:r>
              <a:rPr lang="en-GB"/>
              <a:t>Dexamethasone</a:t>
            </a:r>
            <a:endParaRPr/>
          </a:p>
          <a:p>
            <a:pPr marL="0" indent="0">
              <a:spcBef>
                <a:spcPts val="1600"/>
              </a:spcBef>
              <a:buNone/>
            </a:pPr>
            <a:r>
              <a:rPr lang="en-GB"/>
              <a:t>Metoclopramide</a:t>
            </a:r>
            <a:endParaRPr/>
          </a:p>
          <a:p>
            <a:pPr marL="0" indent="0">
              <a:spcBef>
                <a:spcPts val="1600"/>
              </a:spcBef>
              <a:buNone/>
            </a:pPr>
            <a:r>
              <a:rPr lang="en-GB"/>
              <a:t>Ondansetron</a:t>
            </a:r>
            <a:endParaRPr/>
          </a:p>
          <a:p>
            <a:pPr marL="0" indent="0">
              <a:spcBef>
                <a:spcPts val="1600"/>
              </a:spcBef>
              <a:buNone/>
            </a:pPr>
            <a:r>
              <a:rPr lang="en-GB"/>
              <a:t>B and s groups of muscle relaxant</a:t>
            </a:r>
            <a:endParaRPr/>
          </a:p>
          <a:p>
            <a:pPr marL="0" indent="0">
              <a:spcBef>
                <a:spcPts val="1600"/>
              </a:spcBef>
              <a:buNone/>
            </a:pPr>
            <a:r>
              <a:rPr lang="en-GB"/>
              <a:t>Definition of shock</a:t>
            </a:r>
            <a:endParaRPr/>
          </a:p>
          <a:p>
            <a:pPr marL="0" indent="0">
              <a:spcBef>
                <a:spcPts val="1600"/>
              </a:spcBef>
              <a:buNone/>
            </a:pPr>
            <a:r>
              <a:rPr lang="en-GB"/>
              <a:t>Local anesthesia groups</a:t>
            </a:r>
            <a:endParaRPr/>
          </a:p>
          <a:p>
            <a:pPr marL="0" indent="0">
              <a:spcBef>
                <a:spcPts val="1600"/>
              </a:spcBef>
              <a:buNone/>
            </a:pPr>
            <a:r>
              <a:rPr lang="en-GB"/>
              <a:t>Ketamine</a:t>
            </a:r>
            <a:endParaRPr/>
          </a:p>
          <a:p>
            <a:pPr marL="0" indent="0">
              <a:spcBef>
                <a:spcPts val="1600"/>
              </a:spcBef>
              <a:spcAft>
                <a:spcPts val="1600"/>
              </a:spcAft>
              <a:buNone/>
            </a:pPr>
            <a:r>
              <a:rPr lang="en-GB"/>
              <a:t>Ringer lactate contents and what’s the percentage of Na+ (130)</a:t>
            </a:r>
            <a:endParaRPr/>
          </a:p>
        </p:txBody>
      </p:sp>
      <p:sp>
        <p:nvSpPr>
          <p:cNvPr id="109" name="Google Shape;109;p21"/>
          <p:cNvSpPr txBox="1">
            <a:spLocks noGrp="1"/>
          </p:cNvSpPr>
          <p:nvPr>
            <p:ph type="body" idx="2"/>
          </p:nvPr>
        </p:nvSpPr>
        <p:spPr>
          <a:xfrm>
            <a:off x="6443200" y="1082167"/>
            <a:ext cx="5333200" cy="5141200"/>
          </a:xfrm>
          <a:prstGeom prst="rect">
            <a:avLst/>
          </a:prstGeom>
        </p:spPr>
        <p:txBody>
          <a:bodyPr spcFirstLastPara="1" wrap="square" lIns="121900" tIns="121900" rIns="121900" bIns="121900" anchor="t" anchorCtr="0">
            <a:normAutofit/>
          </a:bodyPr>
          <a:lstStyle/>
          <a:p>
            <a:pPr marL="0" indent="0">
              <a:buClr>
                <a:schemeClr val="dk1"/>
              </a:buClr>
              <a:buSzPts val="1100"/>
              <a:buNone/>
            </a:pPr>
            <a:r>
              <a:rPr lang="en-GB"/>
              <a:t>Hyperkalemia management (ans: IV calcium, glucose, insulin,..)</a:t>
            </a:r>
            <a:endParaRPr/>
          </a:p>
          <a:p>
            <a:pPr marL="0" indent="0">
              <a:spcBef>
                <a:spcPts val="1600"/>
              </a:spcBef>
              <a:buClr>
                <a:schemeClr val="dk1"/>
              </a:buClr>
              <a:buSzPts val="1100"/>
              <a:buNone/>
            </a:pPr>
            <a:r>
              <a:rPr lang="en-GB"/>
              <a:t>Inhalational agents, mac and mac bar, side effects, mac awake</a:t>
            </a:r>
            <a:endParaRPr/>
          </a:p>
          <a:p>
            <a:pPr marL="0" indent="0">
              <a:spcBef>
                <a:spcPts val="1600"/>
              </a:spcBef>
              <a:buClr>
                <a:schemeClr val="dk1"/>
              </a:buClr>
              <a:buSzPts val="1100"/>
              <a:buNone/>
            </a:pPr>
            <a:r>
              <a:rPr lang="en-GB"/>
              <a:t>Laryngeal mask parts and sizes</a:t>
            </a:r>
            <a:endParaRPr/>
          </a:p>
          <a:p>
            <a:pPr marL="0" indent="0">
              <a:spcBef>
                <a:spcPts val="1600"/>
              </a:spcBef>
              <a:buClr>
                <a:schemeClr val="dk1"/>
              </a:buClr>
              <a:buSzPts val="1100"/>
              <a:buNone/>
            </a:pPr>
            <a:r>
              <a:rPr lang="en-GB"/>
              <a:t>Blood volume (70-80-90 rule)</a:t>
            </a:r>
            <a:endParaRPr/>
          </a:p>
          <a:p>
            <a:pPr marL="0" indent="0">
              <a:spcBef>
                <a:spcPts val="1600"/>
              </a:spcBef>
              <a:buClr>
                <a:schemeClr val="dk1"/>
              </a:buClr>
              <a:buSzPts val="1100"/>
              <a:buNone/>
            </a:pPr>
            <a:r>
              <a:rPr lang="en-GB"/>
              <a:t>Blood loss grades</a:t>
            </a:r>
            <a:endParaRPr/>
          </a:p>
          <a:p>
            <a:pPr marL="0" indent="0">
              <a:spcBef>
                <a:spcPts val="1600"/>
              </a:spcBef>
              <a:buNone/>
            </a:pPr>
            <a:r>
              <a:rPr lang="en-GB"/>
              <a:t>Muscle relaxant b and s groups, examples and their side effects</a:t>
            </a:r>
            <a:endParaRPr/>
          </a:p>
          <a:p>
            <a:pPr marL="0" indent="0">
              <a:spcBef>
                <a:spcPts val="1600"/>
              </a:spcBef>
              <a:buClr>
                <a:schemeClr val="dk1"/>
              </a:buClr>
              <a:buSzPts val="1100"/>
              <a:buNone/>
            </a:pPr>
            <a:r>
              <a:rPr lang="en-GB"/>
              <a:t>Ladder of pain</a:t>
            </a:r>
            <a:endParaRPr/>
          </a:p>
          <a:p>
            <a:pPr marL="0" indent="0">
              <a:spcBef>
                <a:spcPts val="1600"/>
              </a:spcBef>
              <a:spcAft>
                <a:spcPts val="1600"/>
              </a:spcAft>
              <a:buClr>
                <a:schemeClr val="dk1"/>
              </a:buClr>
              <a:buSzPts val="1100"/>
              <a:buNone/>
            </a:pPr>
            <a:r>
              <a:rPr lang="en-GB"/>
              <a:t>Sodium thiopental</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GB"/>
              <a:t>Dr. Malkawi Oral</a:t>
            </a:r>
            <a:endParaRPr/>
          </a:p>
        </p:txBody>
      </p:sp>
      <p:sp>
        <p:nvSpPr>
          <p:cNvPr id="115" name="Google Shape;115;p22"/>
          <p:cNvSpPr txBox="1">
            <a:spLocks noGrp="1"/>
          </p:cNvSpPr>
          <p:nvPr>
            <p:ph type="body" idx="1"/>
          </p:nvPr>
        </p:nvSpPr>
        <p:spPr>
          <a:xfrm>
            <a:off x="415600" y="1536633"/>
            <a:ext cx="10177600" cy="4555200"/>
          </a:xfrm>
          <a:prstGeom prst="rect">
            <a:avLst/>
          </a:prstGeom>
        </p:spPr>
        <p:txBody>
          <a:bodyPr spcFirstLastPara="1" wrap="square" lIns="121900" tIns="121900" rIns="121900" bIns="121900" anchor="t" anchorCtr="0">
            <a:normAutofit/>
          </a:bodyPr>
          <a:lstStyle/>
          <a:p>
            <a:pPr>
              <a:buChar char="-"/>
            </a:pPr>
            <a:r>
              <a:rPr lang="en-GB"/>
              <a:t>Definition of MAC</a:t>
            </a:r>
            <a:endParaRPr/>
          </a:p>
          <a:p>
            <a:pPr>
              <a:buChar char="-"/>
            </a:pPr>
            <a:r>
              <a:rPr lang="en-GB"/>
              <a:t>Definition of general anesthesia </a:t>
            </a:r>
            <a:endParaRPr/>
          </a:p>
          <a:p>
            <a:pPr>
              <a:buChar char="-"/>
            </a:pPr>
            <a:r>
              <a:rPr lang="en-GB"/>
              <a:t>What does some degree of muscle relaxant mean?</a:t>
            </a:r>
            <a:endParaRPr/>
          </a:p>
          <a:p>
            <a:pPr>
              <a:buChar char="-"/>
            </a:pPr>
            <a:r>
              <a:rPr lang="en-GB"/>
              <a:t>What do you do to a suspected brain dead patient that his apnea test is not conclusive? What other tests do you do?</a:t>
            </a:r>
            <a:endParaRPr/>
          </a:p>
          <a:p>
            <a:pPr>
              <a:buChar char="-"/>
            </a:pPr>
            <a:r>
              <a:rPr lang="en-GB"/>
              <a:t>The afferent and efferent of gag and cough reflexes</a:t>
            </a:r>
            <a:endParaRPr/>
          </a:p>
          <a:p>
            <a:pPr>
              <a:buChar char="-"/>
            </a:pPr>
            <a:r>
              <a:rPr lang="en-GB"/>
              <a:t>What are the stages and grades of anesthesia?</a:t>
            </a:r>
            <a:endParaRPr/>
          </a:p>
          <a:p>
            <a:pPr>
              <a:buChar char="-"/>
            </a:pPr>
            <a:r>
              <a:rPr lang="en-GB"/>
              <a:t>Where do you place the central line?</a:t>
            </a:r>
            <a:endParaRPr/>
          </a:p>
          <a:p>
            <a:pPr>
              <a:buChar char="-"/>
            </a:pPr>
            <a:r>
              <a:rPr lang="en-GB"/>
              <a:t>Contraindications of arterial line?</a:t>
            </a:r>
            <a:endParaRPr/>
          </a:p>
          <a:p>
            <a:pPr>
              <a:buChar char="-"/>
            </a:pPr>
            <a:r>
              <a:rPr lang="en-GB"/>
              <a:t>Pulmonary edema causes?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GB"/>
              <a:t>Dr. Omeir Oral</a:t>
            </a:r>
            <a:endParaRPr/>
          </a:p>
        </p:txBody>
      </p:sp>
      <p:sp>
        <p:nvSpPr>
          <p:cNvPr id="121" name="Google Shape;121;p23"/>
          <p:cNvSpPr txBox="1">
            <a:spLocks noGrp="1"/>
          </p:cNvSpPr>
          <p:nvPr>
            <p:ph type="body" idx="1"/>
          </p:nvPr>
        </p:nvSpPr>
        <p:spPr>
          <a:xfrm>
            <a:off x="415600" y="1536633"/>
            <a:ext cx="6928800" cy="5056400"/>
          </a:xfrm>
          <a:prstGeom prst="rect">
            <a:avLst/>
          </a:prstGeom>
        </p:spPr>
        <p:txBody>
          <a:bodyPr spcFirstLastPara="1" wrap="square" lIns="121900" tIns="121900" rIns="121900" bIns="121900" anchor="t" anchorCtr="0">
            <a:normAutofit/>
          </a:bodyPr>
          <a:lstStyle/>
          <a:p>
            <a:pPr>
              <a:buAutoNum type="arabicParenR"/>
            </a:pPr>
            <a:r>
              <a:rPr lang="en-GB" dirty="0"/>
              <a:t>Indication for intubation</a:t>
            </a:r>
            <a:endParaRPr dirty="0"/>
          </a:p>
          <a:p>
            <a:pPr>
              <a:buAutoNum type="arabicParenR"/>
            </a:pPr>
            <a:r>
              <a:rPr lang="en-GB" dirty="0"/>
              <a:t>Signs of cardiac arrest</a:t>
            </a:r>
            <a:endParaRPr dirty="0"/>
          </a:p>
          <a:p>
            <a:pPr>
              <a:buAutoNum type="arabicParenR"/>
            </a:pPr>
            <a:r>
              <a:rPr lang="en-GB" dirty="0" err="1"/>
              <a:t>Gcs</a:t>
            </a:r>
            <a:r>
              <a:rPr lang="en-GB" dirty="0"/>
              <a:t>(</a:t>
            </a:r>
            <a:r>
              <a:rPr lang="en-GB" dirty="0" err="1"/>
              <a:t>عن</a:t>
            </a:r>
            <a:r>
              <a:rPr lang="en-GB" dirty="0"/>
              <a:t> </a:t>
            </a:r>
            <a:r>
              <a:rPr lang="en-GB" dirty="0" err="1"/>
              <a:t>كل</a:t>
            </a:r>
            <a:r>
              <a:rPr lang="en-GB" dirty="0"/>
              <a:t> </a:t>
            </a:r>
            <a:r>
              <a:rPr lang="en-GB" dirty="0" err="1"/>
              <a:t>اشي</a:t>
            </a:r>
            <a:r>
              <a:rPr lang="en-GB" dirty="0"/>
              <a:t>)</a:t>
            </a:r>
            <a:endParaRPr dirty="0"/>
          </a:p>
          <a:p>
            <a:pPr>
              <a:buAutoNum type="arabicParenR"/>
            </a:pPr>
            <a:r>
              <a:rPr lang="en-GB" dirty="0"/>
              <a:t>Factor affect the vaporizer</a:t>
            </a:r>
            <a:endParaRPr dirty="0"/>
          </a:p>
          <a:p>
            <a:pPr>
              <a:buAutoNum type="arabicParenR"/>
            </a:pPr>
            <a:r>
              <a:rPr lang="en-GB" dirty="0"/>
              <a:t>Complication of blood transfusion </a:t>
            </a:r>
            <a:endParaRPr dirty="0"/>
          </a:p>
          <a:p>
            <a:pPr>
              <a:buAutoNum type="arabicParenR"/>
            </a:pPr>
            <a:r>
              <a:rPr lang="en-GB" dirty="0"/>
              <a:t>indication of fresh frozen plasma</a:t>
            </a:r>
            <a:endParaRPr dirty="0"/>
          </a:p>
          <a:p>
            <a:pPr>
              <a:buAutoNum type="arabicParenR"/>
            </a:pPr>
            <a:r>
              <a:rPr lang="en-GB" dirty="0"/>
              <a:t>who is the patient difficult to mask</a:t>
            </a:r>
            <a:endParaRPr dirty="0"/>
          </a:p>
          <a:p>
            <a:pPr>
              <a:buAutoNum type="arabicParenR"/>
            </a:pPr>
            <a:r>
              <a:rPr lang="en-GB" dirty="0"/>
              <a:t>Type of breathing circuit</a:t>
            </a:r>
            <a:endParaRPr dirty="0"/>
          </a:p>
          <a:p>
            <a:pPr>
              <a:buAutoNum type="arabicParenR"/>
            </a:pPr>
            <a:r>
              <a:rPr lang="en-GB" dirty="0"/>
              <a:t>effect of </a:t>
            </a:r>
            <a:r>
              <a:rPr lang="en-GB" dirty="0" err="1"/>
              <a:t>isoflurane</a:t>
            </a:r>
            <a:endParaRPr dirty="0"/>
          </a:p>
          <a:p>
            <a:pPr>
              <a:buAutoNum type="arabicParenR"/>
            </a:pPr>
            <a:r>
              <a:rPr lang="en-GB" dirty="0"/>
              <a:t>side effect of opioid (</a:t>
            </a:r>
            <a:r>
              <a:rPr lang="en-GB" dirty="0" err="1"/>
              <a:t>بدو</a:t>
            </a:r>
            <a:r>
              <a:rPr lang="en-GB" dirty="0"/>
              <a:t> ١١ </a:t>
            </a:r>
            <a:r>
              <a:rPr lang="en-GB" dirty="0" err="1"/>
              <a:t>وحدة</a:t>
            </a:r>
            <a:r>
              <a:rPr lang="en-GB" dirty="0"/>
              <a:t> </a:t>
            </a:r>
            <a:r>
              <a:rPr lang="en-GB" dirty="0" err="1"/>
              <a:t>كان</a:t>
            </a:r>
            <a:r>
              <a:rPr lang="en-GB" dirty="0"/>
              <a:t>)</a:t>
            </a:r>
            <a:endParaRPr dirty="0"/>
          </a:p>
          <a:p>
            <a:pPr>
              <a:buAutoNum type="arabicParenR"/>
            </a:pPr>
            <a:r>
              <a:rPr lang="en-GB" dirty="0"/>
              <a:t>blood loss stage</a:t>
            </a:r>
            <a:endParaRPr dirty="0"/>
          </a:p>
          <a:p>
            <a:pPr>
              <a:buAutoNum type="arabicParenR"/>
            </a:pPr>
            <a:r>
              <a:rPr lang="en-GB" dirty="0"/>
              <a:t>Stages of hypertension</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JO" dirty="0"/>
              <a:t>ى</a:t>
            </a:r>
            <a:r>
              <a:rPr lang="en-US" dirty="0" err="1">
                <a:solidFill>
                  <a:schemeClr val="bg1"/>
                </a:solidFill>
              </a:rPr>
              <a:t>nabed</a:t>
            </a:r>
            <a:r>
              <a:rPr lang="en-US" dirty="0">
                <a:solidFill>
                  <a:schemeClr val="bg1"/>
                </a:solidFill>
              </a:rPr>
              <a:t> group 6 </a:t>
            </a:r>
            <a:endParaRPr lang="ar-JO" dirty="0"/>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48965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GB" sz="2800" kern="0" spc="0" dirty="0">
                <a:solidFill>
                  <a:srgbClr val="000000"/>
                </a:solidFill>
                <a:latin typeface="Arial"/>
                <a:cs typeface="Arial"/>
                <a:sym typeface="Arial"/>
              </a:rPr>
              <a:t>Written</a:t>
            </a:r>
            <a:endParaRPr lang="ar-JO" dirty="0"/>
          </a:p>
        </p:txBody>
      </p:sp>
      <p:sp>
        <p:nvSpPr>
          <p:cNvPr id="3" name="عنصر نائب للنص 2"/>
          <p:cNvSpPr>
            <a:spLocks noGrp="1"/>
          </p:cNvSpPr>
          <p:nvPr>
            <p:ph type="body" idx="1"/>
          </p:nvPr>
        </p:nvSpPr>
        <p:spPr/>
        <p:txBody>
          <a:bodyPr/>
          <a:lstStyle/>
          <a:p>
            <a:pPr marL="457200" lvl="0" indent="-342900">
              <a:lnSpc>
                <a:spcPct val="115000"/>
              </a:lnSpc>
              <a:buClr>
                <a:srgbClr val="595959"/>
              </a:buClr>
              <a:buSzPts val="1800"/>
              <a:buFont typeface="Arial"/>
              <a:buAutoNum type="arabicParenR"/>
            </a:pPr>
            <a:r>
              <a:rPr lang="en-US" sz="3200" kern="0" dirty="0">
                <a:solidFill>
                  <a:srgbClr val="595959"/>
                </a:solidFill>
                <a:latin typeface="Arial"/>
                <a:cs typeface="Arial"/>
                <a:sym typeface="Arial"/>
              </a:rPr>
              <a:t>2 </a:t>
            </a:r>
            <a:r>
              <a:rPr lang="en-US" sz="3200" kern="0" dirty="0" err="1">
                <a:solidFill>
                  <a:srgbClr val="595959"/>
                </a:solidFill>
                <a:latin typeface="Arial"/>
                <a:cs typeface="Arial"/>
                <a:sym typeface="Arial"/>
              </a:rPr>
              <a:t>ecg</a:t>
            </a:r>
            <a:endParaRPr lang="en-US" sz="3200" kern="0" dirty="0">
              <a:solidFill>
                <a:srgbClr val="595959"/>
              </a:solidFill>
              <a:latin typeface="Arial"/>
              <a:cs typeface="Arial"/>
              <a:sym typeface="Arial"/>
            </a:endParaRPr>
          </a:p>
          <a:p>
            <a:pPr marL="0" lvl="0" indent="0">
              <a:lnSpc>
                <a:spcPct val="115000"/>
              </a:lnSpc>
              <a:spcBef>
                <a:spcPts val="1200"/>
              </a:spcBef>
              <a:buClr>
                <a:srgbClr val="595959"/>
              </a:buClr>
              <a:buSzPts val="1800"/>
              <a:buNone/>
            </a:pPr>
            <a:endParaRPr lang="en-US" sz="3200" kern="0" dirty="0">
              <a:solidFill>
                <a:srgbClr val="595959"/>
              </a:solidFill>
              <a:latin typeface="Arial"/>
              <a:cs typeface="Arial"/>
              <a:sym typeface="Arial"/>
            </a:endParaRPr>
          </a:p>
          <a:p>
            <a:pPr marL="457200" lvl="0" indent="-342900">
              <a:lnSpc>
                <a:spcPct val="115000"/>
              </a:lnSpc>
              <a:spcBef>
                <a:spcPts val="1200"/>
              </a:spcBef>
              <a:buClr>
                <a:srgbClr val="595959"/>
              </a:buClr>
              <a:buSzPts val="1800"/>
              <a:buFont typeface="Arial"/>
              <a:buAutoNum type="arabicParenR"/>
            </a:pPr>
            <a:r>
              <a:rPr lang="en-US" sz="3200" kern="0" dirty="0">
                <a:solidFill>
                  <a:srgbClr val="595959"/>
                </a:solidFill>
                <a:latin typeface="Arial"/>
                <a:cs typeface="Arial"/>
                <a:sym typeface="Arial"/>
              </a:rPr>
              <a:t>Alkyl phenol contains?</a:t>
            </a:r>
          </a:p>
          <a:p>
            <a:pPr marL="457200" lvl="0" indent="-342900">
              <a:lnSpc>
                <a:spcPct val="115000"/>
              </a:lnSpc>
              <a:buClr>
                <a:srgbClr val="595959"/>
              </a:buClr>
              <a:buSzPts val="1800"/>
              <a:buFont typeface="Arial"/>
              <a:buChar char="-"/>
            </a:pPr>
            <a:r>
              <a:rPr lang="en-US" sz="3200" kern="0" dirty="0">
                <a:solidFill>
                  <a:srgbClr val="595959"/>
                </a:solidFill>
                <a:latin typeface="Arial"/>
                <a:cs typeface="Arial"/>
                <a:sym typeface="Arial"/>
              </a:rPr>
              <a:t>phenol ring</a:t>
            </a:r>
          </a:p>
          <a:p>
            <a:pPr marL="457200" lvl="0" indent="-342900">
              <a:lnSpc>
                <a:spcPct val="115000"/>
              </a:lnSpc>
              <a:buClr>
                <a:srgbClr val="595959"/>
              </a:buClr>
              <a:buSzPts val="1800"/>
              <a:buFont typeface="Arial"/>
              <a:buChar char="-"/>
            </a:pPr>
            <a:r>
              <a:rPr lang="en-US" sz="3200" kern="0" dirty="0">
                <a:solidFill>
                  <a:srgbClr val="595959"/>
                </a:solidFill>
                <a:latin typeface="Arial"/>
                <a:cs typeface="Arial"/>
                <a:sym typeface="Arial"/>
              </a:rPr>
              <a:t>Two Isopropyl groups</a:t>
            </a:r>
          </a:p>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101861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endParaRPr lang="ar-JO"/>
          </a:p>
        </p:txBody>
      </p:sp>
      <p:sp>
        <p:nvSpPr>
          <p:cNvPr id="3" name="عنصر نائب للنص 2"/>
          <p:cNvSpPr>
            <a:spLocks noGrp="1"/>
          </p:cNvSpPr>
          <p:nvPr>
            <p:ph type="body" idx="1"/>
          </p:nvPr>
        </p:nvSpPr>
        <p:spPr>
          <a:xfrm>
            <a:off x="415599" y="1536633"/>
            <a:ext cx="10244049" cy="4555200"/>
          </a:xfrm>
        </p:spPr>
        <p:txBody>
          <a:bodyPr/>
          <a:lstStyle/>
          <a:p>
            <a:pPr marL="0" lvl="0" indent="0">
              <a:lnSpc>
                <a:spcPct val="115000"/>
              </a:lnSpc>
              <a:buClr>
                <a:srgbClr val="595959"/>
              </a:buClr>
              <a:buSzPts val="1800"/>
              <a:buNone/>
            </a:pPr>
            <a:r>
              <a:rPr lang="en-GB" sz="1800" kern="0" dirty="0">
                <a:solidFill>
                  <a:srgbClr val="595959"/>
                </a:solidFill>
                <a:latin typeface="Arial"/>
                <a:cs typeface="Arial"/>
                <a:sym typeface="Arial"/>
              </a:rPr>
              <a:t>3) Write the doses of the following drugs: </a:t>
            </a:r>
          </a:p>
          <a:p>
            <a:pPr marL="0" lvl="0" indent="0">
              <a:lnSpc>
                <a:spcPct val="115000"/>
              </a:lnSpc>
              <a:spcBef>
                <a:spcPts val="1200"/>
              </a:spcBef>
              <a:buClr>
                <a:srgbClr val="595959"/>
              </a:buClr>
              <a:buSzPts val="1800"/>
              <a:buNone/>
            </a:pPr>
            <a:r>
              <a:rPr lang="en-GB" sz="1800" kern="0" dirty="0">
                <a:solidFill>
                  <a:srgbClr val="595959"/>
                </a:solidFill>
                <a:latin typeface="Arial"/>
                <a:cs typeface="Arial"/>
                <a:sym typeface="Arial"/>
              </a:rPr>
              <a:t>- </a:t>
            </a:r>
            <a:r>
              <a:rPr lang="en-GB" sz="1800" kern="0" dirty="0" err="1">
                <a:solidFill>
                  <a:srgbClr val="595959"/>
                </a:solidFill>
                <a:latin typeface="Arial"/>
                <a:cs typeface="Arial"/>
                <a:sym typeface="Arial"/>
              </a:rPr>
              <a:t>atracurium</a:t>
            </a:r>
            <a:endParaRPr lang="en-GB" sz="1800" kern="0" dirty="0">
              <a:solidFill>
                <a:srgbClr val="595959"/>
              </a:solidFill>
              <a:latin typeface="Arial"/>
              <a:cs typeface="Arial"/>
              <a:sym typeface="Arial"/>
            </a:endParaRPr>
          </a:p>
          <a:p>
            <a:pPr marL="0" lvl="0" indent="0">
              <a:lnSpc>
                <a:spcPct val="115000"/>
              </a:lnSpc>
              <a:spcBef>
                <a:spcPts val="1200"/>
              </a:spcBef>
              <a:buClr>
                <a:srgbClr val="595959"/>
              </a:buClr>
              <a:buSzPts val="1800"/>
              <a:buNone/>
            </a:pPr>
            <a:r>
              <a:rPr lang="en-GB" sz="1800" kern="0" dirty="0">
                <a:solidFill>
                  <a:srgbClr val="595959"/>
                </a:solidFill>
                <a:latin typeface="Arial"/>
                <a:cs typeface="Arial"/>
                <a:sym typeface="Arial"/>
              </a:rPr>
              <a:t>- </a:t>
            </a:r>
            <a:r>
              <a:rPr lang="en-GB" sz="1800" kern="0" dirty="0" err="1">
                <a:solidFill>
                  <a:srgbClr val="595959"/>
                </a:solidFill>
                <a:latin typeface="Arial"/>
                <a:cs typeface="Arial"/>
                <a:sym typeface="Arial"/>
              </a:rPr>
              <a:t>cisatracurium</a:t>
            </a:r>
            <a:endParaRPr lang="en-GB" sz="1800" kern="0" dirty="0">
              <a:solidFill>
                <a:srgbClr val="595959"/>
              </a:solidFill>
              <a:latin typeface="Arial"/>
              <a:cs typeface="Arial"/>
              <a:sym typeface="Arial"/>
            </a:endParaRPr>
          </a:p>
          <a:p>
            <a:pPr marL="0" lvl="0" indent="0">
              <a:lnSpc>
                <a:spcPct val="115000"/>
              </a:lnSpc>
              <a:spcBef>
                <a:spcPts val="1200"/>
              </a:spcBef>
              <a:buClr>
                <a:srgbClr val="595959"/>
              </a:buClr>
              <a:buSzPts val="1800"/>
              <a:buNone/>
            </a:pPr>
            <a:r>
              <a:rPr lang="en-GB" sz="1800" kern="0" dirty="0">
                <a:solidFill>
                  <a:srgbClr val="595959"/>
                </a:solidFill>
                <a:latin typeface="Arial"/>
                <a:cs typeface="Arial"/>
                <a:sym typeface="Arial"/>
              </a:rPr>
              <a:t>- </a:t>
            </a:r>
            <a:r>
              <a:rPr lang="en-GB" sz="1800" kern="0" dirty="0" err="1">
                <a:solidFill>
                  <a:srgbClr val="595959"/>
                </a:solidFill>
                <a:latin typeface="Arial"/>
                <a:cs typeface="Arial"/>
                <a:sym typeface="Arial"/>
              </a:rPr>
              <a:t>etomidate</a:t>
            </a:r>
            <a:endParaRPr lang="en-GB" sz="1800" kern="0" dirty="0">
              <a:solidFill>
                <a:srgbClr val="595959"/>
              </a:solidFill>
              <a:latin typeface="Arial"/>
              <a:cs typeface="Arial"/>
              <a:sym typeface="Arial"/>
            </a:endParaRPr>
          </a:p>
          <a:p>
            <a:pPr marL="0" lvl="0" indent="0">
              <a:lnSpc>
                <a:spcPct val="115000"/>
              </a:lnSpc>
              <a:spcBef>
                <a:spcPts val="1200"/>
              </a:spcBef>
              <a:buClr>
                <a:srgbClr val="595959"/>
              </a:buClr>
              <a:buSzPts val="1800"/>
              <a:buNone/>
            </a:pPr>
            <a:r>
              <a:rPr lang="en-GB" sz="1800" kern="0" dirty="0">
                <a:solidFill>
                  <a:srgbClr val="595959"/>
                </a:solidFill>
                <a:latin typeface="Arial"/>
                <a:cs typeface="Arial"/>
                <a:sym typeface="Arial"/>
              </a:rPr>
              <a:t>- </a:t>
            </a:r>
            <a:r>
              <a:rPr lang="en-GB" sz="1800" kern="0" dirty="0" err="1">
                <a:solidFill>
                  <a:srgbClr val="595959"/>
                </a:solidFill>
                <a:latin typeface="Arial"/>
                <a:cs typeface="Arial"/>
                <a:sym typeface="Arial"/>
              </a:rPr>
              <a:t>propofol</a:t>
            </a:r>
            <a:endParaRPr lang="en-GB" sz="1800" kern="0" dirty="0">
              <a:solidFill>
                <a:srgbClr val="595959"/>
              </a:solidFill>
              <a:latin typeface="Arial"/>
              <a:cs typeface="Arial"/>
              <a:sym typeface="Arial"/>
            </a:endParaRPr>
          </a:p>
          <a:p>
            <a:pPr marL="0" lvl="0" indent="0">
              <a:lnSpc>
                <a:spcPct val="115000"/>
              </a:lnSpc>
              <a:spcBef>
                <a:spcPts val="1200"/>
              </a:spcBef>
              <a:buClr>
                <a:srgbClr val="595959"/>
              </a:buClr>
              <a:buSzPts val="1800"/>
              <a:buNone/>
            </a:pPr>
            <a:r>
              <a:rPr lang="en-GB" sz="1800" kern="0" dirty="0">
                <a:solidFill>
                  <a:srgbClr val="595959"/>
                </a:solidFill>
                <a:latin typeface="Arial"/>
                <a:cs typeface="Arial"/>
                <a:sym typeface="Arial"/>
              </a:rPr>
              <a:t>- succinylcholine</a:t>
            </a:r>
          </a:p>
          <a:p>
            <a:pPr marL="0" lvl="0" indent="0">
              <a:lnSpc>
                <a:spcPct val="115000"/>
              </a:lnSpc>
              <a:spcBef>
                <a:spcPts val="1200"/>
              </a:spcBef>
              <a:buClr>
                <a:srgbClr val="595959"/>
              </a:buClr>
              <a:buSzPts val="1800"/>
              <a:buNone/>
            </a:pPr>
            <a:r>
              <a:rPr lang="en-GB" sz="1800" kern="0" dirty="0">
                <a:solidFill>
                  <a:srgbClr val="595959"/>
                </a:solidFill>
                <a:latin typeface="Arial"/>
                <a:cs typeface="Arial"/>
                <a:sym typeface="Arial"/>
              </a:rPr>
              <a:t>- neostigmine</a:t>
            </a:r>
          </a:p>
          <a:p>
            <a:pPr marL="0" lvl="0" indent="0">
              <a:lnSpc>
                <a:spcPct val="115000"/>
              </a:lnSpc>
              <a:spcBef>
                <a:spcPts val="1200"/>
              </a:spcBef>
              <a:buClr>
                <a:srgbClr val="595959"/>
              </a:buClr>
              <a:buSzPts val="1800"/>
              <a:buNone/>
            </a:pPr>
            <a:r>
              <a:rPr lang="en-GB" sz="1800" kern="0" dirty="0">
                <a:solidFill>
                  <a:srgbClr val="595959"/>
                </a:solidFill>
                <a:latin typeface="Arial"/>
                <a:cs typeface="Arial"/>
                <a:sym typeface="Arial"/>
              </a:rPr>
              <a:t>- atropine</a:t>
            </a:r>
          </a:p>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1039630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endParaRPr lang="ar-JO"/>
          </a:p>
        </p:txBody>
      </p:sp>
      <p:sp>
        <p:nvSpPr>
          <p:cNvPr id="3" name="عنصر نائب للنص 2"/>
          <p:cNvSpPr>
            <a:spLocks noGrp="1"/>
          </p:cNvSpPr>
          <p:nvPr>
            <p:ph type="body" idx="1"/>
          </p:nvPr>
        </p:nvSpPr>
        <p:spPr/>
        <p:txBody>
          <a:bodyPr/>
          <a:lstStyle/>
          <a:p>
            <a:pPr marL="0" lvl="0" indent="0">
              <a:lnSpc>
                <a:spcPct val="115000"/>
              </a:lnSpc>
              <a:spcAft>
                <a:spcPts val="1200"/>
              </a:spcAft>
              <a:buClr>
                <a:srgbClr val="595959"/>
              </a:buClr>
              <a:buSzPts val="1800"/>
              <a:buNone/>
            </a:pPr>
            <a:r>
              <a:rPr lang="en-US" sz="1800" kern="0" dirty="0">
                <a:solidFill>
                  <a:srgbClr val="595959"/>
                </a:solidFill>
                <a:latin typeface="Arial"/>
                <a:cs typeface="Arial"/>
                <a:sym typeface="Arial"/>
              </a:rPr>
              <a:t>4) C/i of spinal anesthesia</a:t>
            </a:r>
          </a:p>
          <a:p>
            <a:endParaRPr lang="ar-JO" dirty="0"/>
          </a:p>
        </p:txBody>
      </p:sp>
      <p:sp>
        <p:nvSpPr>
          <p:cNvPr id="4" name="عنصر نائب للنص 3"/>
          <p:cNvSpPr>
            <a:spLocks noGrp="1"/>
          </p:cNvSpPr>
          <p:nvPr>
            <p:ph type="body" idx="2"/>
          </p:nvPr>
        </p:nvSpPr>
        <p:spPr/>
        <p:txBody>
          <a:bodyPr/>
          <a:lstStyle/>
          <a:p>
            <a:endParaRPr lang="ar-JO"/>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86" y="2168286"/>
            <a:ext cx="6243638"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745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GB" sz="2800" kern="0" spc="0" dirty="0">
                <a:solidFill>
                  <a:srgbClr val="000000"/>
                </a:solidFill>
                <a:latin typeface="Arial"/>
                <a:cs typeface="Arial"/>
                <a:sym typeface="Arial"/>
              </a:rPr>
              <a:t>5) Fill in the blank</a:t>
            </a:r>
            <a:endParaRPr lang="ar-JO" dirty="0"/>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41" y="1930509"/>
            <a:ext cx="7304088"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694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GB" sz="2800" kern="0" spc="0" dirty="0">
                <a:solidFill>
                  <a:srgbClr val="000000"/>
                </a:solidFill>
                <a:latin typeface="Arial"/>
                <a:cs typeface="Arial"/>
                <a:sym typeface="Arial"/>
              </a:rPr>
              <a:t>6) </a:t>
            </a:r>
            <a:r>
              <a:rPr lang="en-GB" sz="1800" kern="0" spc="0" dirty="0">
                <a:solidFill>
                  <a:srgbClr val="595959"/>
                </a:solidFill>
                <a:latin typeface="Arial"/>
                <a:cs typeface="Arial"/>
                <a:sym typeface="Arial"/>
              </a:rPr>
              <a:t>Complete airway obstruction symptoms</a:t>
            </a:r>
            <a:endParaRPr lang="ar-JO" dirty="0"/>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90" y="1353398"/>
            <a:ext cx="5999162"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80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438" y="182880"/>
            <a:ext cx="10753725" cy="3766185"/>
          </a:xfrm>
        </p:spPr>
        <p:txBody>
          <a:bodyPr>
            <a:normAutofit fontScale="92500" lnSpcReduction="10000"/>
          </a:bodyPr>
          <a:lstStyle/>
          <a:p>
            <a:r>
              <a:rPr lang="en-US" b="1" dirty="0"/>
              <a:t>2 .</a:t>
            </a:r>
            <a:r>
              <a:rPr lang="en-US" b="1" dirty="0" err="1"/>
              <a:t>hypokalaemia</a:t>
            </a:r>
            <a:r>
              <a:rPr lang="en-US" b="1" dirty="0"/>
              <a:t> signs and symptoms</a:t>
            </a:r>
            <a:endParaRPr lang="en-US" dirty="0"/>
          </a:p>
          <a:p>
            <a:pPr lvl="0"/>
            <a:r>
              <a:rPr lang="en-US" dirty="0"/>
              <a:t>Arrhythmias—prolongs normal cardiac conduction</a:t>
            </a:r>
          </a:p>
          <a:p>
            <a:pPr lvl="0"/>
            <a:r>
              <a:rPr lang="en-US" dirty="0"/>
              <a:t>Muscular weakness, fatigue, paralysis, and muscle cramps</a:t>
            </a:r>
          </a:p>
          <a:p>
            <a:pPr lvl="0"/>
            <a:r>
              <a:rPr lang="en-US" dirty="0"/>
              <a:t>Decreased deep tendon reflexes</a:t>
            </a:r>
          </a:p>
          <a:p>
            <a:pPr lvl="0"/>
            <a:r>
              <a:rPr lang="en-US" dirty="0"/>
              <a:t>Paralytic ileus</a:t>
            </a:r>
          </a:p>
          <a:p>
            <a:pPr lvl="0"/>
            <a:r>
              <a:rPr lang="en-US" dirty="0"/>
              <a:t>Polyuria and polydipsia</a:t>
            </a:r>
          </a:p>
          <a:p>
            <a:pPr lvl="0"/>
            <a:r>
              <a:rPr lang="en-US" dirty="0"/>
              <a:t>Nausea/vomiting</a:t>
            </a:r>
          </a:p>
          <a:p>
            <a:pPr lvl="0"/>
            <a:endParaRPr lang="en-US" dirty="0"/>
          </a:p>
          <a:p>
            <a:pPr lvl="0"/>
            <a:r>
              <a:rPr lang="en-US" b="1" dirty="0"/>
              <a:t> 2.cylinders schedule </a:t>
            </a:r>
            <a:endParaRPr lang="en-US" dirty="0"/>
          </a:p>
          <a:p>
            <a:endParaRPr lang="en-US" dirty="0"/>
          </a:p>
        </p:txBody>
      </p:sp>
      <p:pic>
        <p:nvPicPr>
          <p:cNvPr id="4" name="Picture 3"/>
          <p:cNvPicPr/>
          <p:nvPr/>
        </p:nvPicPr>
        <p:blipFill>
          <a:blip r:embed="rId2"/>
          <a:stretch>
            <a:fillRect/>
          </a:stretch>
        </p:blipFill>
        <p:spPr>
          <a:xfrm>
            <a:off x="445481" y="3949065"/>
            <a:ext cx="5731510" cy="296418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GB" sz="2800" kern="0" spc="0" dirty="0">
                <a:solidFill>
                  <a:srgbClr val="000000"/>
                </a:solidFill>
                <a:latin typeface="Arial"/>
                <a:cs typeface="Arial"/>
                <a:sym typeface="Arial"/>
              </a:rPr>
              <a:t>7) Hypernatremia S&amp;S</a:t>
            </a:r>
            <a:endParaRPr lang="ar-JO" dirty="0"/>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39" y="1354138"/>
            <a:ext cx="604202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551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8)</a:t>
            </a:r>
            <a:endParaRPr lang="ar-JO" dirty="0"/>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99" y="1691144"/>
            <a:ext cx="704215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828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GB" sz="2800" kern="0" spc="0" dirty="0" err="1">
                <a:solidFill>
                  <a:srgbClr val="000000"/>
                </a:solidFill>
                <a:latin typeface="Arial"/>
                <a:cs typeface="Arial"/>
                <a:sym typeface="Arial"/>
              </a:rPr>
              <a:t>Dr.</a:t>
            </a:r>
            <a:r>
              <a:rPr lang="en-GB" sz="2800" kern="0" spc="0" dirty="0">
                <a:solidFill>
                  <a:srgbClr val="000000"/>
                </a:solidFill>
                <a:latin typeface="Arial"/>
                <a:cs typeface="Arial"/>
                <a:sym typeface="Arial"/>
              </a:rPr>
              <a:t> Ashraf Oral:</a:t>
            </a:r>
            <a:endParaRPr lang="ar-JO" dirty="0"/>
          </a:p>
        </p:txBody>
      </p:sp>
      <p:sp>
        <p:nvSpPr>
          <p:cNvPr id="3" name="عنصر نائب للنص 2"/>
          <p:cNvSpPr>
            <a:spLocks noGrp="1"/>
          </p:cNvSpPr>
          <p:nvPr>
            <p:ph type="body" idx="1"/>
          </p:nvPr>
        </p:nvSpPr>
        <p:spPr/>
        <p:txBody>
          <a:bodyPr>
            <a:normAutofit lnSpcReduction="10000"/>
          </a:bodyPr>
          <a:lstStyle/>
          <a:p>
            <a:pPr marL="0" lvl="0" indent="0">
              <a:lnSpc>
                <a:spcPct val="115000"/>
              </a:lnSpc>
              <a:buClr>
                <a:srgbClr val="595959"/>
              </a:buClr>
              <a:buNone/>
            </a:pPr>
            <a:r>
              <a:rPr lang="en-GB" sz="1800" kern="0" dirty="0">
                <a:solidFill>
                  <a:srgbClr val="595959"/>
                </a:solidFill>
                <a:latin typeface="Arial"/>
                <a:cs typeface="Arial"/>
                <a:sym typeface="Arial"/>
              </a:rPr>
              <a:t>Cox 1 and cox 2 examples</a:t>
            </a:r>
          </a:p>
          <a:p>
            <a:pPr marL="0" lvl="0" indent="0">
              <a:lnSpc>
                <a:spcPct val="115000"/>
              </a:lnSpc>
              <a:spcBef>
                <a:spcPts val="1200"/>
              </a:spcBef>
              <a:buClr>
                <a:srgbClr val="595959"/>
              </a:buClr>
              <a:buNone/>
            </a:pPr>
            <a:r>
              <a:rPr lang="en-GB" sz="1800" kern="0" dirty="0">
                <a:solidFill>
                  <a:srgbClr val="595959"/>
                </a:solidFill>
                <a:latin typeface="Arial"/>
                <a:cs typeface="Arial"/>
                <a:sym typeface="Arial"/>
              </a:rPr>
              <a:t>Dexamethasone</a:t>
            </a:r>
          </a:p>
          <a:p>
            <a:pPr marL="0" lvl="0" indent="0">
              <a:lnSpc>
                <a:spcPct val="115000"/>
              </a:lnSpc>
              <a:spcBef>
                <a:spcPts val="1200"/>
              </a:spcBef>
              <a:buClr>
                <a:srgbClr val="595959"/>
              </a:buClr>
              <a:buNone/>
            </a:pPr>
            <a:r>
              <a:rPr lang="en-GB" sz="1800" kern="0" dirty="0">
                <a:solidFill>
                  <a:srgbClr val="595959"/>
                </a:solidFill>
                <a:latin typeface="Arial"/>
                <a:cs typeface="Arial"/>
                <a:sym typeface="Arial"/>
              </a:rPr>
              <a:t>Metoclopramide</a:t>
            </a:r>
          </a:p>
          <a:p>
            <a:pPr marL="0" lvl="0" indent="0">
              <a:lnSpc>
                <a:spcPct val="115000"/>
              </a:lnSpc>
              <a:spcBef>
                <a:spcPts val="1200"/>
              </a:spcBef>
              <a:buClr>
                <a:srgbClr val="595959"/>
              </a:buClr>
              <a:buNone/>
            </a:pPr>
            <a:r>
              <a:rPr lang="en-GB" sz="1800" kern="0" dirty="0" err="1">
                <a:solidFill>
                  <a:srgbClr val="595959"/>
                </a:solidFill>
                <a:latin typeface="Arial"/>
                <a:cs typeface="Arial"/>
                <a:sym typeface="Arial"/>
              </a:rPr>
              <a:t>Ondansetron</a:t>
            </a:r>
            <a:endParaRPr lang="en-GB" sz="1800" kern="0" dirty="0">
              <a:solidFill>
                <a:srgbClr val="595959"/>
              </a:solidFill>
              <a:latin typeface="Arial"/>
              <a:cs typeface="Arial"/>
              <a:sym typeface="Arial"/>
            </a:endParaRPr>
          </a:p>
          <a:p>
            <a:pPr marL="0" lvl="0" indent="0">
              <a:lnSpc>
                <a:spcPct val="115000"/>
              </a:lnSpc>
              <a:spcBef>
                <a:spcPts val="1200"/>
              </a:spcBef>
              <a:buClr>
                <a:srgbClr val="595959"/>
              </a:buClr>
              <a:buNone/>
            </a:pPr>
            <a:r>
              <a:rPr lang="en-GB" sz="1800" kern="0" dirty="0">
                <a:solidFill>
                  <a:srgbClr val="595959"/>
                </a:solidFill>
                <a:latin typeface="Arial"/>
                <a:cs typeface="Arial"/>
                <a:sym typeface="Arial"/>
              </a:rPr>
              <a:t>B and s groups of muscle relaxant</a:t>
            </a:r>
          </a:p>
          <a:p>
            <a:pPr marL="0" lvl="0" indent="0">
              <a:lnSpc>
                <a:spcPct val="115000"/>
              </a:lnSpc>
              <a:spcBef>
                <a:spcPts val="1200"/>
              </a:spcBef>
              <a:buClr>
                <a:srgbClr val="595959"/>
              </a:buClr>
              <a:buNone/>
            </a:pPr>
            <a:r>
              <a:rPr lang="en-GB" sz="1800" kern="0" dirty="0">
                <a:solidFill>
                  <a:srgbClr val="595959"/>
                </a:solidFill>
                <a:latin typeface="Arial"/>
                <a:cs typeface="Arial"/>
                <a:sym typeface="Arial"/>
              </a:rPr>
              <a:t>Definition of shock</a:t>
            </a:r>
          </a:p>
          <a:p>
            <a:pPr marL="0" lvl="0" indent="0">
              <a:lnSpc>
                <a:spcPct val="115000"/>
              </a:lnSpc>
              <a:spcBef>
                <a:spcPts val="1200"/>
              </a:spcBef>
              <a:buClr>
                <a:srgbClr val="595959"/>
              </a:buClr>
              <a:buNone/>
            </a:pPr>
            <a:r>
              <a:rPr lang="en-GB" sz="1800" kern="0" dirty="0">
                <a:solidFill>
                  <a:srgbClr val="595959"/>
                </a:solidFill>
                <a:latin typeface="Arial"/>
                <a:cs typeface="Arial"/>
                <a:sym typeface="Arial"/>
              </a:rPr>
              <a:t>Local </a:t>
            </a:r>
            <a:r>
              <a:rPr lang="en-GB" sz="1800" kern="0" dirty="0" err="1">
                <a:solidFill>
                  <a:srgbClr val="595959"/>
                </a:solidFill>
                <a:latin typeface="Arial"/>
                <a:cs typeface="Arial"/>
                <a:sym typeface="Arial"/>
              </a:rPr>
              <a:t>anesthesia</a:t>
            </a:r>
            <a:r>
              <a:rPr lang="en-GB" sz="1800" kern="0" dirty="0">
                <a:solidFill>
                  <a:srgbClr val="595959"/>
                </a:solidFill>
                <a:latin typeface="Arial"/>
                <a:cs typeface="Arial"/>
                <a:sym typeface="Arial"/>
              </a:rPr>
              <a:t> groups</a:t>
            </a:r>
          </a:p>
          <a:p>
            <a:pPr marL="0" lvl="0" indent="0">
              <a:lnSpc>
                <a:spcPct val="115000"/>
              </a:lnSpc>
              <a:spcBef>
                <a:spcPts val="1200"/>
              </a:spcBef>
              <a:buClr>
                <a:srgbClr val="595959"/>
              </a:buClr>
              <a:buNone/>
            </a:pPr>
            <a:r>
              <a:rPr lang="en-GB" sz="1800" kern="0" dirty="0">
                <a:solidFill>
                  <a:srgbClr val="595959"/>
                </a:solidFill>
                <a:latin typeface="Arial"/>
                <a:cs typeface="Arial"/>
                <a:sym typeface="Arial"/>
              </a:rPr>
              <a:t>Ketamine</a:t>
            </a:r>
          </a:p>
          <a:p>
            <a:pPr marL="0" lvl="0" indent="0">
              <a:lnSpc>
                <a:spcPct val="115000"/>
              </a:lnSpc>
              <a:spcBef>
                <a:spcPts val="1200"/>
              </a:spcBef>
              <a:spcAft>
                <a:spcPts val="1200"/>
              </a:spcAft>
              <a:buClr>
                <a:srgbClr val="595959"/>
              </a:buClr>
              <a:buNone/>
            </a:pPr>
            <a:r>
              <a:rPr lang="en-GB" sz="1800" kern="0" dirty="0">
                <a:solidFill>
                  <a:srgbClr val="595959"/>
                </a:solidFill>
                <a:latin typeface="Arial"/>
                <a:cs typeface="Arial"/>
                <a:sym typeface="Arial"/>
              </a:rPr>
              <a:t>Ringer lactate contents and what’s the percentage of Na+ (130)</a:t>
            </a:r>
          </a:p>
          <a:p>
            <a:endParaRPr lang="ar-JO" dirty="0"/>
          </a:p>
        </p:txBody>
      </p:sp>
      <p:sp>
        <p:nvSpPr>
          <p:cNvPr id="4" name="عنصر نائب للنص 3"/>
          <p:cNvSpPr>
            <a:spLocks noGrp="1"/>
          </p:cNvSpPr>
          <p:nvPr>
            <p:ph type="body" idx="2"/>
          </p:nvPr>
        </p:nvSpPr>
        <p:spPr/>
        <p:txBody>
          <a:bodyPr>
            <a:normAutofit fontScale="92500" lnSpcReduction="10000"/>
          </a:bodyPr>
          <a:lstStyle/>
          <a:p>
            <a:pPr marL="0" lvl="0" indent="0">
              <a:lnSpc>
                <a:spcPct val="115000"/>
              </a:lnSpc>
              <a:buClr>
                <a:srgbClr val="000000"/>
              </a:buClr>
              <a:buSzPts val="1100"/>
              <a:buNone/>
            </a:pPr>
            <a:r>
              <a:rPr lang="en-GB" sz="1800" kern="0" dirty="0" err="1">
                <a:solidFill>
                  <a:srgbClr val="595959"/>
                </a:solidFill>
                <a:latin typeface="Arial"/>
                <a:cs typeface="Arial"/>
                <a:sym typeface="Arial"/>
              </a:rPr>
              <a:t>Hyperkalemia</a:t>
            </a:r>
            <a:r>
              <a:rPr lang="en-GB" sz="1800" kern="0" dirty="0">
                <a:solidFill>
                  <a:srgbClr val="595959"/>
                </a:solidFill>
                <a:latin typeface="Arial"/>
                <a:cs typeface="Arial"/>
                <a:sym typeface="Arial"/>
              </a:rPr>
              <a:t> management (</a:t>
            </a:r>
            <a:r>
              <a:rPr lang="en-GB" sz="1800" kern="0" dirty="0" err="1">
                <a:solidFill>
                  <a:srgbClr val="595959"/>
                </a:solidFill>
                <a:latin typeface="Arial"/>
                <a:cs typeface="Arial"/>
                <a:sym typeface="Arial"/>
              </a:rPr>
              <a:t>ans</a:t>
            </a:r>
            <a:r>
              <a:rPr lang="en-GB" sz="1800" kern="0" dirty="0">
                <a:solidFill>
                  <a:srgbClr val="595959"/>
                </a:solidFill>
                <a:latin typeface="Arial"/>
                <a:cs typeface="Arial"/>
                <a:sym typeface="Arial"/>
              </a:rPr>
              <a:t>: IV calcium, glucose, insulin,..)</a:t>
            </a:r>
          </a:p>
          <a:p>
            <a:pPr marL="0" lvl="0" indent="0">
              <a:lnSpc>
                <a:spcPct val="115000"/>
              </a:lnSpc>
              <a:spcBef>
                <a:spcPts val="1200"/>
              </a:spcBef>
              <a:buClr>
                <a:srgbClr val="000000"/>
              </a:buClr>
              <a:buSzPts val="1100"/>
              <a:buNone/>
            </a:pPr>
            <a:r>
              <a:rPr lang="en-GB" sz="1800" kern="0" dirty="0">
                <a:solidFill>
                  <a:srgbClr val="595959"/>
                </a:solidFill>
                <a:latin typeface="Arial"/>
                <a:cs typeface="Arial"/>
                <a:sym typeface="Arial"/>
              </a:rPr>
              <a:t>Inhalational agents, mac and mac bar, side effects, mac awake</a:t>
            </a:r>
          </a:p>
          <a:p>
            <a:pPr marL="0" lvl="0" indent="0">
              <a:lnSpc>
                <a:spcPct val="115000"/>
              </a:lnSpc>
              <a:spcBef>
                <a:spcPts val="1200"/>
              </a:spcBef>
              <a:buClr>
                <a:srgbClr val="000000"/>
              </a:buClr>
              <a:buSzPts val="1100"/>
              <a:buNone/>
            </a:pPr>
            <a:r>
              <a:rPr lang="en-GB" sz="1800" kern="0" dirty="0">
                <a:solidFill>
                  <a:srgbClr val="595959"/>
                </a:solidFill>
                <a:latin typeface="Arial"/>
                <a:cs typeface="Arial"/>
                <a:sym typeface="Arial"/>
              </a:rPr>
              <a:t>Laryngeal mask parts and sizes</a:t>
            </a:r>
          </a:p>
          <a:p>
            <a:pPr marL="0" lvl="0" indent="0">
              <a:lnSpc>
                <a:spcPct val="115000"/>
              </a:lnSpc>
              <a:spcBef>
                <a:spcPts val="1200"/>
              </a:spcBef>
              <a:buClr>
                <a:srgbClr val="000000"/>
              </a:buClr>
              <a:buSzPts val="1100"/>
              <a:buNone/>
            </a:pPr>
            <a:r>
              <a:rPr lang="en-GB" sz="1800" kern="0" dirty="0">
                <a:solidFill>
                  <a:srgbClr val="595959"/>
                </a:solidFill>
                <a:latin typeface="Arial"/>
                <a:cs typeface="Arial"/>
                <a:sym typeface="Arial"/>
              </a:rPr>
              <a:t>Blood volume (70-80-90 rule)</a:t>
            </a:r>
          </a:p>
          <a:p>
            <a:pPr marL="0" lvl="0" indent="0">
              <a:lnSpc>
                <a:spcPct val="115000"/>
              </a:lnSpc>
              <a:spcBef>
                <a:spcPts val="1200"/>
              </a:spcBef>
              <a:buClr>
                <a:srgbClr val="000000"/>
              </a:buClr>
              <a:buSzPts val="1100"/>
              <a:buNone/>
            </a:pPr>
            <a:r>
              <a:rPr lang="en-GB" sz="1800" kern="0" dirty="0">
                <a:solidFill>
                  <a:srgbClr val="595959"/>
                </a:solidFill>
                <a:latin typeface="Arial"/>
                <a:cs typeface="Arial"/>
                <a:sym typeface="Arial"/>
              </a:rPr>
              <a:t>Blood loss grades</a:t>
            </a:r>
          </a:p>
          <a:p>
            <a:pPr marL="0" lvl="0" indent="0">
              <a:lnSpc>
                <a:spcPct val="115000"/>
              </a:lnSpc>
              <a:spcBef>
                <a:spcPts val="1200"/>
              </a:spcBef>
              <a:buClr>
                <a:srgbClr val="595959"/>
              </a:buClr>
              <a:buNone/>
            </a:pPr>
            <a:r>
              <a:rPr lang="en-GB" sz="1800" kern="0" dirty="0">
                <a:solidFill>
                  <a:srgbClr val="595959"/>
                </a:solidFill>
                <a:latin typeface="Arial"/>
                <a:cs typeface="Arial"/>
                <a:sym typeface="Arial"/>
              </a:rPr>
              <a:t>Muscle relaxant b and s groups, examples and their side effects</a:t>
            </a:r>
          </a:p>
          <a:p>
            <a:pPr marL="0" lvl="0" indent="0">
              <a:lnSpc>
                <a:spcPct val="115000"/>
              </a:lnSpc>
              <a:spcBef>
                <a:spcPts val="1200"/>
              </a:spcBef>
              <a:buClr>
                <a:srgbClr val="000000"/>
              </a:buClr>
              <a:buSzPts val="1100"/>
              <a:buNone/>
            </a:pPr>
            <a:r>
              <a:rPr lang="en-GB" sz="1800" kern="0" dirty="0">
                <a:solidFill>
                  <a:srgbClr val="595959"/>
                </a:solidFill>
                <a:latin typeface="Arial"/>
                <a:cs typeface="Arial"/>
                <a:sym typeface="Arial"/>
              </a:rPr>
              <a:t>Ladder of pain</a:t>
            </a:r>
          </a:p>
          <a:p>
            <a:pPr marL="0" lvl="0" indent="0">
              <a:lnSpc>
                <a:spcPct val="115000"/>
              </a:lnSpc>
              <a:spcBef>
                <a:spcPts val="1200"/>
              </a:spcBef>
              <a:spcAft>
                <a:spcPts val="1200"/>
              </a:spcAft>
              <a:buClr>
                <a:srgbClr val="000000"/>
              </a:buClr>
              <a:buSzPts val="1100"/>
              <a:buNone/>
            </a:pPr>
            <a:r>
              <a:rPr lang="en-GB" sz="1800" kern="0" dirty="0">
                <a:solidFill>
                  <a:srgbClr val="595959"/>
                </a:solidFill>
                <a:latin typeface="Arial"/>
                <a:cs typeface="Arial"/>
                <a:sym typeface="Arial"/>
              </a:rPr>
              <a:t>Sodium thiopental</a:t>
            </a:r>
          </a:p>
          <a:p>
            <a:endParaRPr lang="ar-JO" dirty="0"/>
          </a:p>
        </p:txBody>
      </p:sp>
    </p:spTree>
    <p:extLst>
      <p:ext uri="{BB962C8B-B14F-4D97-AF65-F5344CB8AC3E}">
        <p14:creationId xmlns:p14="http://schemas.microsoft.com/office/powerpoint/2010/main" val="1716646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GB" sz="2800" kern="0" spc="0" dirty="0" err="1">
                <a:solidFill>
                  <a:srgbClr val="000000"/>
                </a:solidFill>
                <a:latin typeface="Arial"/>
                <a:cs typeface="Arial"/>
                <a:sym typeface="Arial"/>
              </a:rPr>
              <a:t>Dr.</a:t>
            </a:r>
            <a:r>
              <a:rPr lang="en-GB" sz="2800" kern="0" spc="0" dirty="0">
                <a:solidFill>
                  <a:srgbClr val="000000"/>
                </a:solidFill>
                <a:latin typeface="Arial"/>
                <a:cs typeface="Arial"/>
                <a:sym typeface="Arial"/>
              </a:rPr>
              <a:t> </a:t>
            </a:r>
            <a:r>
              <a:rPr lang="en-GB" sz="2800" kern="0" spc="0" dirty="0" err="1">
                <a:solidFill>
                  <a:srgbClr val="000000"/>
                </a:solidFill>
                <a:latin typeface="Arial"/>
                <a:cs typeface="Arial"/>
                <a:sym typeface="Arial"/>
              </a:rPr>
              <a:t>Malkawi</a:t>
            </a:r>
            <a:r>
              <a:rPr lang="en-GB" sz="2800" kern="0" spc="0" dirty="0">
                <a:solidFill>
                  <a:srgbClr val="000000"/>
                </a:solidFill>
                <a:latin typeface="Arial"/>
                <a:cs typeface="Arial"/>
                <a:sym typeface="Arial"/>
              </a:rPr>
              <a:t> Oral</a:t>
            </a:r>
            <a:endParaRPr lang="ar-JO" dirty="0"/>
          </a:p>
        </p:txBody>
      </p:sp>
      <p:sp>
        <p:nvSpPr>
          <p:cNvPr id="3" name="عنصر نائب للنص 2"/>
          <p:cNvSpPr>
            <a:spLocks noGrp="1"/>
          </p:cNvSpPr>
          <p:nvPr>
            <p:ph type="body" idx="1"/>
          </p:nvPr>
        </p:nvSpPr>
        <p:spPr>
          <a:xfrm>
            <a:off x="415600" y="1536633"/>
            <a:ext cx="9780586" cy="4555200"/>
          </a:xfrm>
        </p:spPr>
        <p:txBody>
          <a:bodyPr>
            <a:normAutofit/>
          </a:bodyPr>
          <a:lstStyle/>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Definition of MAC</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Definition of general anesthesia </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What does some degree of muscle relaxant mean?</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What do you do to a suspected brain dead patient that his apnea test is not conclusive? What other tests do you do?</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The afferent and efferent of gag and cough reflexes</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What are the stages and grades of anesthesia?</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Where do you place the central line?</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Contraindications of arterial line?</a:t>
            </a:r>
          </a:p>
          <a:p>
            <a:pPr marL="457200" lvl="0" indent="-317500">
              <a:lnSpc>
                <a:spcPct val="115000"/>
              </a:lnSpc>
              <a:buClr>
                <a:srgbClr val="595959"/>
              </a:buClr>
              <a:buFont typeface="Arial"/>
              <a:buChar char="-"/>
            </a:pPr>
            <a:r>
              <a:rPr lang="en-US" sz="2000" kern="0" dirty="0">
                <a:solidFill>
                  <a:srgbClr val="595959"/>
                </a:solidFill>
                <a:latin typeface="Arial"/>
                <a:cs typeface="Arial"/>
                <a:sym typeface="Arial"/>
              </a:rPr>
              <a:t>Pulmonary edema causes?</a:t>
            </a:r>
          </a:p>
          <a:p>
            <a:endParaRPr lang="ar-JO" sz="2000" dirty="0"/>
          </a:p>
        </p:txBody>
      </p:sp>
      <p:sp>
        <p:nvSpPr>
          <p:cNvPr id="4" name="عنصر نائب للنص 3"/>
          <p:cNvSpPr>
            <a:spLocks noGrp="1"/>
          </p:cNvSpPr>
          <p:nvPr>
            <p:ph type="body" idx="2"/>
          </p:nvPr>
        </p:nvSpPr>
        <p:spPr>
          <a:xfrm>
            <a:off x="10672175" y="5999967"/>
            <a:ext cx="425885" cy="91866"/>
          </a:xfrm>
        </p:spPr>
        <p:txBody>
          <a:bodyPr>
            <a:normAutofit fontScale="25000" lnSpcReduction="20000"/>
          </a:bodyPr>
          <a:lstStyle/>
          <a:p>
            <a:endParaRPr lang="ar-JO" dirty="0"/>
          </a:p>
        </p:txBody>
      </p:sp>
    </p:spTree>
    <p:extLst>
      <p:ext uri="{BB962C8B-B14F-4D97-AF65-F5344CB8AC3E}">
        <p14:creationId xmlns:p14="http://schemas.microsoft.com/office/powerpoint/2010/main" val="3573497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endParaRPr lang="ar-JO"/>
          </a:p>
        </p:txBody>
      </p:sp>
      <p:sp>
        <p:nvSpPr>
          <p:cNvPr id="3" name="عنصر نائب للنص 2"/>
          <p:cNvSpPr>
            <a:spLocks noGrp="1"/>
          </p:cNvSpPr>
          <p:nvPr>
            <p:ph type="body" idx="1"/>
          </p:nvPr>
        </p:nvSpPr>
        <p:spPr/>
        <p:txBody>
          <a:bodyPr/>
          <a:lstStyle/>
          <a:p>
            <a:r>
              <a:rPr lang="en-GB" sz="2500" kern="0" dirty="0" err="1">
                <a:solidFill>
                  <a:srgbClr val="000000"/>
                </a:solidFill>
                <a:latin typeface="Arial"/>
                <a:cs typeface="Arial"/>
                <a:sym typeface="Arial"/>
              </a:rPr>
              <a:t>Dr.</a:t>
            </a:r>
            <a:r>
              <a:rPr lang="en-GB" sz="2500" kern="0" dirty="0">
                <a:solidFill>
                  <a:srgbClr val="000000"/>
                </a:solidFill>
                <a:latin typeface="Arial"/>
                <a:cs typeface="Arial"/>
                <a:sym typeface="Arial"/>
              </a:rPr>
              <a:t> </a:t>
            </a:r>
            <a:r>
              <a:rPr lang="en-GB" sz="2500" kern="0" dirty="0" err="1">
                <a:solidFill>
                  <a:srgbClr val="000000"/>
                </a:solidFill>
                <a:latin typeface="Arial"/>
                <a:cs typeface="Arial"/>
                <a:sym typeface="Arial"/>
              </a:rPr>
              <a:t>Omeir</a:t>
            </a:r>
            <a:r>
              <a:rPr lang="en-GB" sz="2500" kern="0" dirty="0">
                <a:solidFill>
                  <a:srgbClr val="000000"/>
                </a:solidFill>
                <a:latin typeface="Arial"/>
                <a:cs typeface="Arial"/>
                <a:sym typeface="Arial"/>
              </a:rPr>
              <a:t> Oral</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Indication for intubation</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Signs of cardiac arrest</a:t>
            </a:r>
          </a:p>
          <a:p>
            <a:pPr marL="457200" lvl="0" indent="-317500">
              <a:lnSpc>
                <a:spcPct val="115000"/>
              </a:lnSpc>
              <a:buClr>
                <a:srgbClr val="595959"/>
              </a:buClr>
              <a:buFont typeface="Arial"/>
              <a:buAutoNum type="arabicParenR"/>
            </a:pPr>
            <a:r>
              <a:rPr lang="en-GB" sz="1800" kern="0" dirty="0" err="1">
                <a:solidFill>
                  <a:srgbClr val="595959"/>
                </a:solidFill>
                <a:latin typeface="Arial"/>
                <a:cs typeface="Arial"/>
                <a:sym typeface="Arial"/>
              </a:rPr>
              <a:t>Gcs</a:t>
            </a:r>
            <a:r>
              <a:rPr lang="en-GB" sz="1800" kern="0" dirty="0">
                <a:solidFill>
                  <a:srgbClr val="595959"/>
                </a:solidFill>
                <a:latin typeface="Arial"/>
                <a:cs typeface="Arial"/>
                <a:sym typeface="Arial"/>
              </a:rPr>
              <a:t>(</a:t>
            </a:r>
            <a:r>
              <a:rPr lang="ar-JO" sz="1800" kern="0" dirty="0">
                <a:solidFill>
                  <a:srgbClr val="595959"/>
                </a:solidFill>
                <a:latin typeface="Arial"/>
                <a:cs typeface="Arial"/>
                <a:sym typeface="Arial"/>
              </a:rPr>
              <a:t>عن كل اشي)</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Factor affect the vaporizer</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Complication of blood transfusion </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indication of fresh frozen plasma</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who is the patient difficult to mask</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Type of breathing circuit</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effect of </a:t>
            </a:r>
            <a:r>
              <a:rPr lang="en-GB" sz="1800" kern="0" dirty="0" err="1">
                <a:solidFill>
                  <a:srgbClr val="595959"/>
                </a:solidFill>
                <a:latin typeface="Arial"/>
                <a:cs typeface="Arial"/>
                <a:sym typeface="Arial"/>
              </a:rPr>
              <a:t>isoflurane</a:t>
            </a:r>
            <a:endParaRPr lang="en-GB" sz="1800" kern="0" dirty="0">
              <a:solidFill>
                <a:srgbClr val="595959"/>
              </a:solidFill>
              <a:latin typeface="Arial"/>
              <a:cs typeface="Arial"/>
              <a:sym typeface="Arial"/>
            </a:endParaRP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side effect of opioid (</a:t>
            </a:r>
            <a:r>
              <a:rPr lang="ar-JO" sz="1800" kern="0" dirty="0">
                <a:solidFill>
                  <a:srgbClr val="595959"/>
                </a:solidFill>
                <a:latin typeface="Arial"/>
                <a:cs typeface="Arial"/>
                <a:sym typeface="Arial"/>
              </a:rPr>
              <a:t>بدو ١١ وحدة كان)</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blood loss stage</a:t>
            </a:r>
          </a:p>
          <a:p>
            <a:pPr marL="457200" lvl="0" indent="-317500">
              <a:lnSpc>
                <a:spcPct val="115000"/>
              </a:lnSpc>
              <a:buClr>
                <a:srgbClr val="595959"/>
              </a:buClr>
              <a:buFont typeface="Arial"/>
              <a:buAutoNum type="arabicParenR"/>
            </a:pPr>
            <a:r>
              <a:rPr lang="en-GB" sz="1800" kern="0" dirty="0">
                <a:solidFill>
                  <a:srgbClr val="595959"/>
                </a:solidFill>
                <a:latin typeface="Arial"/>
                <a:cs typeface="Arial"/>
                <a:sym typeface="Arial"/>
              </a:rPr>
              <a:t>Stages of hypertension</a:t>
            </a:r>
          </a:p>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3186559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err="1">
                <a:solidFill>
                  <a:schemeClr val="bg1"/>
                </a:solidFill>
              </a:rPr>
              <a:t>Nabed</a:t>
            </a:r>
            <a:r>
              <a:rPr lang="en-US" dirty="0">
                <a:solidFill>
                  <a:schemeClr val="bg1"/>
                </a:solidFill>
              </a:rPr>
              <a:t> group 7 </a:t>
            </a:r>
            <a:endParaRPr lang="ar-JO" dirty="0">
              <a:solidFill>
                <a:schemeClr val="bg1"/>
              </a:solidFill>
            </a:endParaRPr>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2219731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Write three </a:t>
            </a:r>
            <a:r>
              <a:rPr lang="en-US" dirty="0" err="1"/>
              <a:t>mangement</a:t>
            </a:r>
            <a:r>
              <a:rPr lang="en-US" dirty="0"/>
              <a:t> of hyperkalemia </a:t>
            </a:r>
            <a:endParaRPr lang="ar-JO" dirty="0"/>
          </a:p>
        </p:txBody>
      </p:sp>
      <p:sp>
        <p:nvSpPr>
          <p:cNvPr id="3" name="عنصر نائب للنص 2"/>
          <p:cNvSpPr>
            <a:spLocks noGrp="1"/>
          </p:cNvSpPr>
          <p:nvPr>
            <p:ph type="body" idx="1"/>
          </p:nvPr>
        </p:nvSpPr>
        <p:spPr/>
        <p:txBody>
          <a:bodyPr/>
          <a:lstStyle/>
          <a:p>
            <a:pPr marL="0" lvl="0" indent="0">
              <a:lnSpc>
                <a:spcPct val="100000"/>
              </a:lnSpc>
              <a:buClr>
                <a:srgbClr val="000000"/>
              </a:buClr>
              <a:buSzTx/>
              <a:buNone/>
            </a:pPr>
            <a:r>
              <a:rPr lang="en-US" sz="1800" kern="0" dirty="0">
                <a:solidFill>
                  <a:prstClr val="black"/>
                </a:solidFill>
                <a:latin typeface="Barlow"/>
                <a:ea typeface="Barlow"/>
                <a:cs typeface="Barlow"/>
                <a:sym typeface="Barlow"/>
              </a:rPr>
              <a:t>1. </a:t>
            </a:r>
            <a:r>
              <a:rPr lang="en-US" sz="1800" kern="0" dirty="0">
                <a:solidFill>
                  <a:prstClr val="black"/>
                </a:solidFill>
                <a:latin typeface="Calibri"/>
                <a:ea typeface="Calibri"/>
                <a:cs typeface="Calibri"/>
                <a:sym typeface="Calibri"/>
              </a:rPr>
              <a:t>If the hyperkalemia is severe, or if ECG changes are present, first give </a:t>
            </a:r>
            <a:r>
              <a:rPr lang="en-US" sz="1800" b="1" kern="0" dirty="0">
                <a:solidFill>
                  <a:prstClr val="black"/>
                </a:solidFill>
                <a:latin typeface="Calibri"/>
                <a:ea typeface="Calibri"/>
                <a:cs typeface="Calibri"/>
                <a:sym typeface="Calibri"/>
              </a:rPr>
              <a:t>IV Calcium, </a:t>
            </a:r>
            <a:r>
              <a:rPr lang="en-US" sz="1600" b="1" kern="0" dirty="0">
                <a:solidFill>
                  <a:prstClr val="black"/>
                </a:solidFill>
                <a:latin typeface="Calibri"/>
                <a:ea typeface="Calibri"/>
                <a:cs typeface="Calibri"/>
                <a:sym typeface="Calibri"/>
              </a:rPr>
              <a:t>Why?</a:t>
            </a:r>
            <a:r>
              <a:rPr lang="en-US" sz="1600" kern="0" dirty="0">
                <a:solidFill>
                  <a:prstClr val="black"/>
                </a:solidFill>
                <a:latin typeface="Calibri"/>
                <a:ea typeface="Calibri"/>
                <a:cs typeface="Calibri"/>
                <a:sym typeface="Calibri"/>
              </a:rPr>
              <a:t> </a:t>
            </a:r>
            <a:r>
              <a:rPr lang="en-US" sz="1800" kern="0" dirty="0">
                <a:solidFill>
                  <a:prstClr val="black"/>
                </a:solidFill>
                <a:latin typeface="Calibri"/>
                <a:ea typeface="Calibri"/>
                <a:cs typeface="Calibri"/>
                <a:sym typeface="Calibri"/>
              </a:rPr>
              <a:t>Calcium stabilizes the resting membrane potential of the myocardial membrane that is, it decreases membrane excitability</a:t>
            </a:r>
            <a:endParaRPr lang="en-US" sz="1400" kern="0" dirty="0">
              <a:solidFill>
                <a:srgbClr val="000000"/>
              </a:solidFill>
              <a:latin typeface="Arial"/>
              <a:cs typeface="Arial"/>
              <a:sym typeface="Arial"/>
            </a:endParaRPr>
          </a:p>
          <a:p>
            <a:pPr marL="0" lvl="0" indent="0">
              <a:lnSpc>
                <a:spcPct val="100000"/>
              </a:lnSpc>
              <a:buClr>
                <a:srgbClr val="000000"/>
              </a:buClr>
              <a:buSzTx/>
              <a:buNone/>
            </a:pPr>
            <a:r>
              <a:rPr lang="en-US" sz="1800" b="1" kern="0" dirty="0">
                <a:solidFill>
                  <a:prstClr val="black"/>
                </a:solidFill>
                <a:latin typeface="Calibri"/>
                <a:ea typeface="Calibri"/>
                <a:cs typeface="Calibri"/>
                <a:sym typeface="Calibri"/>
              </a:rPr>
              <a:t>2. Shift potassium into the intracellular compartment</a:t>
            </a:r>
            <a:r>
              <a:rPr lang="en-US" sz="1800" kern="0" dirty="0">
                <a:solidFill>
                  <a:prstClr val="black"/>
                </a:solidFill>
                <a:latin typeface="Calibri"/>
                <a:ea typeface="Calibri"/>
                <a:cs typeface="Calibri"/>
                <a:sym typeface="Calibri"/>
              </a:rPr>
              <a:t> (by glucose &amp; insulin, β-agonists)</a:t>
            </a:r>
            <a:endParaRPr lang="en-US" sz="1400" kern="0" dirty="0">
              <a:solidFill>
                <a:srgbClr val="000000"/>
              </a:solidFill>
              <a:latin typeface="Arial"/>
              <a:cs typeface="Arial"/>
              <a:sym typeface="Arial"/>
            </a:endParaRPr>
          </a:p>
          <a:p>
            <a:pPr marL="0" lvl="0" indent="0">
              <a:lnSpc>
                <a:spcPct val="100000"/>
              </a:lnSpc>
              <a:buClr>
                <a:srgbClr val="000000"/>
              </a:buClr>
              <a:buSzTx/>
              <a:buNone/>
            </a:pPr>
            <a:r>
              <a:rPr lang="en-US" sz="1800" b="1" kern="0" dirty="0">
                <a:solidFill>
                  <a:prstClr val="black"/>
                </a:solidFill>
                <a:latin typeface="Calibri"/>
                <a:ea typeface="Calibri"/>
                <a:cs typeface="Calibri"/>
                <a:sym typeface="Calibri"/>
              </a:rPr>
              <a:t>3. Remove potassium from the body</a:t>
            </a:r>
            <a:r>
              <a:rPr lang="en-US" sz="1800" kern="0" dirty="0">
                <a:solidFill>
                  <a:prstClr val="black"/>
                </a:solidFill>
                <a:latin typeface="Calibri"/>
                <a:ea typeface="Calibri"/>
                <a:cs typeface="Calibri"/>
                <a:sym typeface="Calibri"/>
              </a:rPr>
              <a:t>.</a:t>
            </a:r>
            <a:endParaRPr lang="en-US" sz="1400" kern="0" dirty="0">
              <a:solidFill>
                <a:srgbClr val="000000"/>
              </a:solidFill>
              <a:latin typeface="Arial"/>
              <a:cs typeface="Arial"/>
              <a:sym typeface="Arial"/>
            </a:endParaRPr>
          </a:p>
          <a:p>
            <a:pPr marL="0" lvl="0" indent="0">
              <a:lnSpc>
                <a:spcPct val="100000"/>
              </a:lnSpc>
              <a:buClr>
                <a:srgbClr val="000000"/>
              </a:buClr>
              <a:buSzTx/>
              <a:buNone/>
            </a:pPr>
            <a:r>
              <a:rPr lang="en-US" sz="1800" kern="0" dirty="0">
                <a:solidFill>
                  <a:prstClr val="black"/>
                </a:solidFill>
                <a:latin typeface="Calibri"/>
                <a:ea typeface="Calibri"/>
                <a:cs typeface="Calibri"/>
                <a:sym typeface="Calibri"/>
              </a:rPr>
              <a:t>a. </a:t>
            </a:r>
            <a:r>
              <a:rPr lang="en-US" sz="1800" kern="0" dirty="0" err="1">
                <a:solidFill>
                  <a:prstClr val="black"/>
                </a:solidFill>
                <a:latin typeface="Calibri"/>
                <a:ea typeface="Calibri"/>
                <a:cs typeface="Calibri"/>
                <a:sym typeface="Calibri"/>
              </a:rPr>
              <a:t>Kayexalate</a:t>
            </a:r>
            <a:r>
              <a:rPr lang="en-US" sz="1800" kern="0" dirty="0">
                <a:solidFill>
                  <a:prstClr val="black"/>
                </a:solidFill>
                <a:latin typeface="Calibri"/>
                <a:ea typeface="Calibri"/>
                <a:cs typeface="Calibri"/>
                <a:sym typeface="Calibri"/>
              </a:rPr>
              <a:t> </a:t>
            </a:r>
            <a:endParaRPr lang="en-US" sz="1400" kern="0" dirty="0">
              <a:solidFill>
                <a:srgbClr val="000000"/>
              </a:solidFill>
              <a:latin typeface="Arial"/>
              <a:cs typeface="Arial"/>
              <a:sym typeface="Arial"/>
            </a:endParaRPr>
          </a:p>
          <a:p>
            <a:pPr marL="0" lvl="0" indent="0">
              <a:lnSpc>
                <a:spcPct val="100000"/>
              </a:lnSpc>
              <a:buClr>
                <a:srgbClr val="000000"/>
              </a:buClr>
              <a:buSzTx/>
              <a:buNone/>
            </a:pPr>
            <a:r>
              <a:rPr lang="en-US" sz="1800" kern="0" dirty="0">
                <a:solidFill>
                  <a:prstClr val="black"/>
                </a:solidFill>
                <a:latin typeface="Calibri"/>
                <a:ea typeface="Calibri"/>
                <a:cs typeface="Calibri"/>
                <a:sym typeface="Calibri"/>
              </a:rPr>
              <a:t>b. Hemodialysis</a:t>
            </a:r>
            <a:endParaRPr lang="en-US" sz="1800" kern="0" dirty="0">
              <a:solidFill>
                <a:prstClr val="black"/>
              </a:solidFill>
              <a:latin typeface="Barlow"/>
              <a:ea typeface="Barlow"/>
              <a:cs typeface="Barlow"/>
              <a:sym typeface="Barlow"/>
            </a:endParaRPr>
          </a:p>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3878359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Write four symptom of neurogenic shocks?</a:t>
            </a:r>
            <a:endParaRPr lang="ar-JO" dirty="0"/>
          </a:p>
        </p:txBody>
      </p:sp>
      <p:sp>
        <p:nvSpPr>
          <p:cNvPr id="3" name="عنصر نائب للنص 2"/>
          <p:cNvSpPr>
            <a:spLocks noGrp="1"/>
          </p:cNvSpPr>
          <p:nvPr>
            <p:ph type="body" idx="1"/>
          </p:nvPr>
        </p:nvSpPr>
        <p:spPr/>
        <p:txBody>
          <a:bodyPr/>
          <a:lstStyle/>
          <a:p>
            <a:pPr marL="355600" marR="3025775" lvl="0" indent="-342900">
              <a:lnSpc>
                <a:spcPct val="100800"/>
              </a:lnSpc>
              <a:spcBef>
                <a:spcPts val="85"/>
              </a:spcBef>
              <a:spcAft>
                <a:spcPct val="0"/>
              </a:spcAft>
              <a:buSzTx/>
              <a:buFont typeface="Arial" panose="020B0604020202020204" pitchFamily="34" charset="0"/>
              <a:buChar char="•"/>
              <a:defRPr/>
            </a:pPr>
            <a:r>
              <a:rPr lang="en-US" sz="2400" spc="-25" dirty="0">
                <a:solidFill>
                  <a:prstClr val="black"/>
                </a:solidFill>
                <a:latin typeface="Calibri"/>
                <a:cs typeface="Calibri"/>
                <a:sym typeface="Calibri"/>
              </a:rPr>
              <a:t>Warm </a:t>
            </a:r>
            <a:r>
              <a:rPr lang="en-US" sz="2400" dirty="0">
                <a:solidFill>
                  <a:prstClr val="black"/>
                </a:solidFill>
                <a:latin typeface="Calibri"/>
                <a:cs typeface="Calibri"/>
                <a:sym typeface="Calibri"/>
              </a:rPr>
              <a:t>, </a:t>
            </a:r>
            <a:r>
              <a:rPr lang="en-US" sz="2400" spc="5" dirty="0">
                <a:solidFill>
                  <a:prstClr val="black"/>
                </a:solidFill>
                <a:latin typeface="Calibri"/>
                <a:cs typeface="Calibri"/>
                <a:sym typeface="Calibri"/>
              </a:rPr>
              <a:t>well </a:t>
            </a:r>
            <a:r>
              <a:rPr lang="en-US" sz="2400" spc="-5" dirty="0">
                <a:solidFill>
                  <a:prstClr val="black"/>
                </a:solidFill>
                <a:latin typeface="Calibri"/>
                <a:cs typeface="Calibri"/>
                <a:sym typeface="Calibri"/>
              </a:rPr>
              <a:t>perfused </a:t>
            </a:r>
            <a:r>
              <a:rPr lang="en-US" sz="2400" dirty="0">
                <a:solidFill>
                  <a:prstClr val="black"/>
                </a:solidFill>
                <a:latin typeface="Calibri"/>
                <a:cs typeface="Calibri"/>
                <a:sym typeface="Calibri"/>
              </a:rPr>
              <a:t>skin </a:t>
            </a:r>
          </a:p>
          <a:p>
            <a:pPr marL="355600" marR="3025775" lvl="0" indent="-342900">
              <a:lnSpc>
                <a:spcPct val="100800"/>
              </a:lnSpc>
              <a:spcBef>
                <a:spcPts val="85"/>
              </a:spcBef>
              <a:spcAft>
                <a:spcPct val="0"/>
              </a:spcAft>
              <a:buSzTx/>
              <a:buFont typeface="Arial" panose="020B0604020202020204" pitchFamily="34" charset="0"/>
              <a:buChar char="•"/>
              <a:defRPr/>
            </a:pPr>
            <a:r>
              <a:rPr lang="en-US" sz="2400" spc="5" dirty="0">
                <a:solidFill>
                  <a:prstClr val="black"/>
                </a:solidFill>
                <a:latin typeface="Calibri"/>
                <a:cs typeface="Calibri"/>
                <a:sym typeface="Calibri"/>
              </a:rPr>
              <a:t> </a:t>
            </a:r>
            <a:r>
              <a:rPr lang="en-US" sz="2400" spc="-10" dirty="0" err="1">
                <a:solidFill>
                  <a:prstClr val="black"/>
                </a:solidFill>
                <a:latin typeface="Calibri"/>
                <a:cs typeface="Calibri"/>
                <a:sym typeface="Calibri"/>
              </a:rPr>
              <a:t>B</a:t>
            </a:r>
            <a:r>
              <a:rPr lang="en-US" sz="2400" spc="-30" dirty="0" err="1">
                <a:solidFill>
                  <a:prstClr val="black"/>
                </a:solidFill>
                <a:latin typeface="Calibri"/>
                <a:cs typeface="Calibri"/>
                <a:sym typeface="Calibri"/>
              </a:rPr>
              <a:t>r</a:t>
            </a:r>
            <a:r>
              <a:rPr lang="en-US" sz="2400" spc="30" dirty="0" err="1">
                <a:solidFill>
                  <a:prstClr val="black"/>
                </a:solidFill>
                <a:latin typeface="Calibri"/>
                <a:cs typeface="Calibri"/>
                <a:sym typeface="Calibri"/>
              </a:rPr>
              <a:t>a</a:t>
            </a:r>
            <a:r>
              <a:rPr lang="en-US" sz="2400" spc="25" dirty="0" err="1">
                <a:solidFill>
                  <a:prstClr val="black"/>
                </a:solidFill>
                <a:latin typeface="Calibri"/>
                <a:cs typeface="Calibri"/>
                <a:sym typeface="Calibri"/>
              </a:rPr>
              <a:t>d</a:t>
            </a:r>
            <a:r>
              <a:rPr lang="en-US" sz="2400" spc="5" dirty="0" err="1">
                <a:solidFill>
                  <a:prstClr val="black"/>
                </a:solidFill>
                <a:latin typeface="Calibri"/>
                <a:cs typeface="Calibri"/>
                <a:sym typeface="Calibri"/>
              </a:rPr>
              <a:t>y</a:t>
            </a:r>
            <a:r>
              <a:rPr lang="en-US" sz="2400" spc="-15" dirty="0" err="1">
                <a:solidFill>
                  <a:prstClr val="black"/>
                </a:solidFill>
                <a:latin typeface="Calibri"/>
                <a:cs typeface="Calibri"/>
                <a:sym typeface="Calibri"/>
              </a:rPr>
              <a:t>c</a:t>
            </a:r>
            <a:r>
              <a:rPr lang="en-US" sz="2400" spc="30" dirty="0" err="1">
                <a:solidFill>
                  <a:prstClr val="black"/>
                </a:solidFill>
                <a:latin typeface="Calibri"/>
                <a:cs typeface="Calibri"/>
                <a:sym typeface="Calibri"/>
              </a:rPr>
              <a:t>a</a:t>
            </a:r>
            <a:r>
              <a:rPr lang="en-US" sz="2400" spc="-30" dirty="0" err="1">
                <a:solidFill>
                  <a:prstClr val="black"/>
                </a:solidFill>
                <a:latin typeface="Calibri"/>
                <a:cs typeface="Calibri"/>
                <a:sym typeface="Calibri"/>
              </a:rPr>
              <a:t>r</a:t>
            </a:r>
            <a:r>
              <a:rPr lang="en-US" sz="2400" spc="25" dirty="0" err="1">
                <a:solidFill>
                  <a:prstClr val="black"/>
                </a:solidFill>
                <a:latin typeface="Calibri"/>
                <a:cs typeface="Calibri"/>
                <a:sym typeface="Calibri"/>
              </a:rPr>
              <a:t>d</a:t>
            </a:r>
            <a:r>
              <a:rPr lang="en-US" sz="2400" spc="35" dirty="0" err="1">
                <a:solidFill>
                  <a:prstClr val="black"/>
                </a:solidFill>
                <a:latin typeface="Calibri"/>
                <a:cs typeface="Calibri"/>
                <a:sym typeface="Calibri"/>
              </a:rPr>
              <a:t>i</a:t>
            </a:r>
            <a:r>
              <a:rPr lang="en-US" sz="2400" dirty="0" err="1">
                <a:solidFill>
                  <a:prstClr val="black"/>
                </a:solidFill>
                <a:latin typeface="Calibri"/>
                <a:cs typeface="Calibri"/>
                <a:sym typeface="Calibri"/>
              </a:rPr>
              <a:t>a</a:t>
            </a:r>
            <a:r>
              <a:rPr lang="en-US" sz="2400" spc="-150" dirty="0">
                <a:solidFill>
                  <a:prstClr val="black"/>
                </a:solidFill>
                <a:latin typeface="Calibri"/>
                <a:cs typeface="Calibri"/>
                <a:sym typeface="Calibri"/>
              </a:rPr>
              <a:t> </a:t>
            </a:r>
            <a:r>
              <a:rPr lang="en-US" sz="2400" spc="30" dirty="0">
                <a:solidFill>
                  <a:prstClr val="black"/>
                </a:solidFill>
                <a:latin typeface="Calibri"/>
                <a:cs typeface="Calibri"/>
                <a:sym typeface="Calibri"/>
              </a:rPr>
              <a:t>a</a:t>
            </a:r>
            <a:r>
              <a:rPr lang="en-US" sz="2400" spc="25" dirty="0">
                <a:solidFill>
                  <a:prstClr val="black"/>
                </a:solidFill>
                <a:latin typeface="Calibri"/>
                <a:cs typeface="Calibri"/>
                <a:sym typeface="Calibri"/>
              </a:rPr>
              <a:t>n</a:t>
            </a:r>
            <a:r>
              <a:rPr lang="en-US" sz="2400" dirty="0">
                <a:solidFill>
                  <a:prstClr val="black"/>
                </a:solidFill>
                <a:latin typeface="Calibri"/>
                <a:cs typeface="Calibri"/>
                <a:sym typeface="Calibri"/>
              </a:rPr>
              <a:t>d</a:t>
            </a:r>
            <a:r>
              <a:rPr lang="en-US" sz="2400" spc="-85" dirty="0">
                <a:solidFill>
                  <a:prstClr val="black"/>
                </a:solidFill>
                <a:latin typeface="Calibri"/>
                <a:cs typeface="Calibri"/>
                <a:sym typeface="Calibri"/>
              </a:rPr>
              <a:t> </a:t>
            </a:r>
            <a:r>
              <a:rPr lang="en-US" sz="2400" spc="25" dirty="0">
                <a:solidFill>
                  <a:prstClr val="black"/>
                </a:solidFill>
                <a:latin typeface="Calibri"/>
                <a:cs typeface="Calibri"/>
                <a:sym typeface="Calibri"/>
              </a:rPr>
              <a:t>h</a:t>
            </a:r>
            <a:r>
              <a:rPr lang="en-US" sz="2400" spc="5" dirty="0">
                <a:solidFill>
                  <a:prstClr val="black"/>
                </a:solidFill>
                <a:latin typeface="Calibri"/>
                <a:cs typeface="Calibri"/>
                <a:sym typeface="Calibri"/>
              </a:rPr>
              <a:t>y</a:t>
            </a:r>
            <a:r>
              <a:rPr lang="en-US" sz="2400" spc="25" dirty="0">
                <a:solidFill>
                  <a:prstClr val="black"/>
                </a:solidFill>
                <a:latin typeface="Calibri"/>
                <a:cs typeface="Calibri"/>
                <a:sym typeface="Calibri"/>
              </a:rPr>
              <a:t>p</a:t>
            </a:r>
            <a:r>
              <a:rPr lang="en-US" sz="2400" spc="20" dirty="0">
                <a:solidFill>
                  <a:prstClr val="black"/>
                </a:solidFill>
                <a:latin typeface="Calibri"/>
                <a:cs typeface="Calibri"/>
                <a:sym typeface="Calibri"/>
              </a:rPr>
              <a:t>o</a:t>
            </a:r>
            <a:r>
              <a:rPr lang="en-US" sz="2400" dirty="0">
                <a:solidFill>
                  <a:prstClr val="black"/>
                </a:solidFill>
                <a:latin typeface="Calibri"/>
                <a:cs typeface="Calibri"/>
                <a:sym typeface="Calibri"/>
              </a:rPr>
              <a:t>te</a:t>
            </a:r>
            <a:r>
              <a:rPr lang="en-US" sz="2400" spc="25" dirty="0">
                <a:solidFill>
                  <a:prstClr val="black"/>
                </a:solidFill>
                <a:latin typeface="Calibri"/>
                <a:cs typeface="Calibri"/>
                <a:sym typeface="Calibri"/>
              </a:rPr>
              <a:t>n</a:t>
            </a:r>
            <a:r>
              <a:rPr lang="en-US" sz="2400" spc="-35" dirty="0">
                <a:solidFill>
                  <a:prstClr val="black"/>
                </a:solidFill>
                <a:latin typeface="Calibri"/>
                <a:cs typeface="Calibri"/>
                <a:sym typeface="Calibri"/>
              </a:rPr>
              <a:t>s</a:t>
            </a:r>
            <a:r>
              <a:rPr lang="en-US" sz="2400" spc="35" dirty="0">
                <a:solidFill>
                  <a:prstClr val="black"/>
                </a:solidFill>
                <a:latin typeface="Calibri"/>
                <a:cs typeface="Calibri"/>
                <a:sym typeface="Calibri"/>
              </a:rPr>
              <a:t>i</a:t>
            </a:r>
            <a:r>
              <a:rPr lang="en-US" sz="2400" spc="20" dirty="0">
                <a:solidFill>
                  <a:prstClr val="black"/>
                </a:solidFill>
                <a:latin typeface="Calibri"/>
                <a:cs typeface="Calibri"/>
                <a:sym typeface="Calibri"/>
              </a:rPr>
              <a:t>o</a:t>
            </a:r>
            <a:r>
              <a:rPr lang="en-US" sz="2400" dirty="0">
                <a:solidFill>
                  <a:prstClr val="black"/>
                </a:solidFill>
                <a:latin typeface="Calibri"/>
                <a:cs typeface="Calibri"/>
                <a:sym typeface="Calibri"/>
              </a:rPr>
              <a:t>n</a:t>
            </a:r>
          </a:p>
          <a:p>
            <a:pPr marL="355600" marR="5080" lvl="0" indent="-342900">
              <a:lnSpc>
                <a:spcPts val="2100"/>
              </a:lnSpc>
              <a:spcBef>
                <a:spcPts val="135"/>
              </a:spcBef>
              <a:spcAft>
                <a:spcPct val="0"/>
              </a:spcAft>
              <a:buSzTx/>
              <a:buFont typeface="Arial" panose="020B0604020202020204" pitchFamily="34" charset="0"/>
              <a:buChar char="•"/>
              <a:defRPr/>
            </a:pPr>
            <a:r>
              <a:rPr lang="en-US" sz="2400" spc="-5" dirty="0">
                <a:solidFill>
                  <a:prstClr val="black"/>
                </a:solidFill>
                <a:latin typeface="Calibri"/>
                <a:cs typeface="Calibri"/>
                <a:sym typeface="Calibri"/>
              </a:rPr>
              <a:t>Decrease</a:t>
            </a:r>
            <a:r>
              <a:rPr lang="en-US" sz="2400" spc="-30" dirty="0">
                <a:solidFill>
                  <a:prstClr val="black"/>
                </a:solidFill>
                <a:latin typeface="Calibri"/>
                <a:cs typeface="Calibri"/>
                <a:sym typeface="Calibri"/>
              </a:rPr>
              <a:t> </a:t>
            </a:r>
            <a:r>
              <a:rPr lang="en-US" sz="2400" spc="15" dirty="0">
                <a:solidFill>
                  <a:prstClr val="black"/>
                </a:solidFill>
                <a:latin typeface="Calibri"/>
                <a:cs typeface="Calibri"/>
                <a:sym typeface="Calibri"/>
              </a:rPr>
              <a:t>in</a:t>
            </a:r>
            <a:r>
              <a:rPr lang="en-US" sz="2400" spc="-5" dirty="0">
                <a:solidFill>
                  <a:prstClr val="black"/>
                </a:solidFill>
                <a:latin typeface="Calibri"/>
                <a:cs typeface="Calibri"/>
                <a:sym typeface="Calibri"/>
              </a:rPr>
              <a:t> </a:t>
            </a:r>
            <a:r>
              <a:rPr lang="en-US" sz="2400" spc="5" dirty="0">
                <a:solidFill>
                  <a:prstClr val="black"/>
                </a:solidFill>
                <a:latin typeface="Calibri"/>
                <a:cs typeface="Calibri"/>
                <a:sym typeface="Calibri"/>
              </a:rPr>
              <a:t>CO</a:t>
            </a:r>
            <a:r>
              <a:rPr lang="en-US" sz="2400" spc="-30" dirty="0">
                <a:solidFill>
                  <a:prstClr val="black"/>
                </a:solidFill>
                <a:latin typeface="Calibri"/>
                <a:cs typeface="Calibri"/>
                <a:sym typeface="Calibri"/>
              </a:rPr>
              <a:t> </a:t>
            </a:r>
            <a:r>
              <a:rPr lang="en-US" sz="2400" dirty="0">
                <a:solidFill>
                  <a:prstClr val="black"/>
                </a:solidFill>
                <a:latin typeface="Calibri"/>
                <a:cs typeface="Calibri"/>
                <a:sym typeface="Calibri"/>
              </a:rPr>
              <a:t>,</a:t>
            </a:r>
            <a:r>
              <a:rPr lang="en-US" sz="2400" spc="-30" dirty="0">
                <a:solidFill>
                  <a:prstClr val="black"/>
                </a:solidFill>
                <a:latin typeface="Calibri"/>
                <a:cs typeface="Calibri"/>
                <a:sym typeface="Calibri"/>
              </a:rPr>
              <a:t> </a:t>
            </a:r>
            <a:r>
              <a:rPr lang="en-US" sz="2400" spc="10" dirty="0">
                <a:solidFill>
                  <a:prstClr val="black"/>
                </a:solidFill>
                <a:latin typeface="Calibri"/>
                <a:cs typeface="Calibri"/>
                <a:sym typeface="Calibri"/>
              </a:rPr>
              <a:t>CVP </a:t>
            </a:r>
            <a:r>
              <a:rPr lang="en-US" sz="2400" spc="15" dirty="0">
                <a:solidFill>
                  <a:prstClr val="black"/>
                </a:solidFill>
                <a:latin typeface="Calibri"/>
                <a:cs typeface="Calibri"/>
                <a:sym typeface="Calibri"/>
              </a:rPr>
              <a:t>and</a:t>
            </a:r>
            <a:r>
              <a:rPr lang="en-US" sz="2400" spc="-80" dirty="0">
                <a:solidFill>
                  <a:prstClr val="black"/>
                </a:solidFill>
                <a:latin typeface="Calibri"/>
                <a:cs typeface="Calibri"/>
                <a:sym typeface="Calibri"/>
              </a:rPr>
              <a:t> </a:t>
            </a:r>
            <a:r>
              <a:rPr lang="en-US" sz="2400" spc="5" dirty="0">
                <a:solidFill>
                  <a:prstClr val="black"/>
                </a:solidFill>
                <a:latin typeface="Calibri"/>
                <a:cs typeface="Calibri"/>
                <a:sym typeface="Calibri"/>
              </a:rPr>
              <a:t>Pulmonary</a:t>
            </a:r>
            <a:r>
              <a:rPr lang="en-US" sz="2400" spc="-100" dirty="0">
                <a:solidFill>
                  <a:prstClr val="black"/>
                </a:solidFill>
                <a:latin typeface="Calibri"/>
                <a:cs typeface="Calibri"/>
                <a:sym typeface="Calibri"/>
              </a:rPr>
              <a:t> </a:t>
            </a:r>
            <a:r>
              <a:rPr lang="en-US" sz="2400" spc="15" dirty="0">
                <a:solidFill>
                  <a:prstClr val="black"/>
                </a:solidFill>
                <a:latin typeface="Calibri"/>
                <a:cs typeface="Calibri"/>
                <a:sym typeface="Calibri"/>
              </a:rPr>
              <a:t>capillary</a:t>
            </a:r>
            <a:r>
              <a:rPr lang="en-US" sz="2400" spc="-175" dirty="0">
                <a:solidFill>
                  <a:prstClr val="black"/>
                </a:solidFill>
                <a:latin typeface="Calibri"/>
                <a:cs typeface="Calibri"/>
                <a:sym typeface="Calibri"/>
              </a:rPr>
              <a:t> </a:t>
            </a:r>
            <a:r>
              <a:rPr lang="en-US" sz="2400" spc="-5" dirty="0">
                <a:solidFill>
                  <a:prstClr val="black"/>
                </a:solidFill>
                <a:latin typeface="Calibri"/>
                <a:cs typeface="Calibri"/>
                <a:sym typeface="Calibri"/>
              </a:rPr>
              <a:t>wedge</a:t>
            </a:r>
            <a:r>
              <a:rPr lang="en-US" sz="2400" spc="50" dirty="0">
                <a:solidFill>
                  <a:prstClr val="black"/>
                </a:solidFill>
                <a:latin typeface="Calibri"/>
                <a:cs typeface="Calibri"/>
                <a:sym typeface="Calibri"/>
              </a:rPr>
              <a:t> </a:t>
            </a:r>
            <a:r>
              <a:rPr lang="en-US" sz="2400" spc="-10" dirty="0">
                <a:solidFill>
                  <a:prstClr val="black"/>
                </a:solidFill>
                <a:latin typeface="Calibri"/>
                <a:cs typeface="Calibri"/>
                <a:sym typeface="Calibri"/>
              </a:rPr>
              <a:t>pressure </a:t>
            </a:r>
          </a:p>
          <a:p>
            <a:pPr marL="355600" marR="5080" lvl="0" indent="-342900">
              <a:lnSpc>
                <a:spcPts val="2100"/>
              </a:lnSpc>
              <a:spcBef>
                <a:spcPts val="135"/>
              </a:spcBef>
              <a:spcAft>
                <a:spcPct val="0"/>
              </a:spcAft>
              <a:buSzTx/>
              <a:buFont typeface="Arial" panose="020B0604020202020204" pitchFamily="34" charset="0"/>
              <a:buChar char="•"/>
              <a:defRPr/>
            </a:pPr>
            <a:r>
              <a:rPr lang="en-US" sz="2400" spc="-390" dirty="0">
                <a:solidFill>
                  <a:prstClr val="black"/>
                </a:solidFill>
                <a:latin typeface="Calibri"/>
                <a:cs typeface="Calibri"/>
                <a:sym typeface="Calibri"/>
              </a:rPr>
              <a:t> </a:t>
            </a:r>
            <a:r>
              <a:rPr lang="en-US" sz="2400" spc="5" dirty="0">
                <a:solidFill>
                  <a:prstClr val="black"/>
                </a:solidFill>
                <a:latin typeface="Calibri"/>
                <a:cs typeface="Calibri"/>
                <a:sym typeface="Calibri"/>
              </a:rPr>
              <a:t>Hypothermia</a:t>
            </a:r>
            <a:r>
              <a:rPr lang="en-US" sz="2400" spc="-80" dirty="0">
                <a:solidFill>
                  <a:prstClr val="black"/>
                </a:solidFill>
                <a:latin typeface="Calibri"/>
                <a:cs typeface="Calibri"/>
                <a:sym typeface="Calibri"/>
              </a:rPr>
              <a:t> </a:t>
            </a:r>
            <a:r>
              <a:rPr lang="en-US" sz="2400" spc="15" dirty="0">
                <a:solidFill>
                  <a:prstClr val="black"/>
                </a:solidFill>
                <a:latin typeface="Calibri"/>
                <a:cs typeface="Calibri"/>
                <a:sym typeface="Calibri"/>
              </a:rPr>
              <a:t>in</a:t>
            </a:r>
            <a:r>
              <a:rPr lang="en-US" sz="2400" spc="-85" dirty="0">
                <a:solidFill>
                  <a:prstClr val="black"/>
                </a:solidFill>
                <a:latin typeface="Calibri"/>
                <a:cs typeface="Calibri"/>
                <a:sym typeface="Calibri"/>
              </a:rPr>
              <a:t> </a:t>
            </a:r>
            <a:r>
              <a:rPr lang="en-US" sz="2400" spc="5" dirty="0">
                <a:solidFill>
                  <a:prstClr val="black"/>
                </a:solidFill>
                <a:latin typeface="Calibri"/>
                <a:cs typeface="Calibri"/>
                <a:sym typeface="Calibri"/>
              </a:rPr>
              <a:t>the</a:t>
            </a:r>
            <a:r>
              <a:rPr lang="en-US" sz="2400" spc="45" dirty="0">
                <a:solidFill>
                  <a:prstClr val="black"/>
                </a:solidFill>
                <a:latin typeface="Calibri"/>
                <a:cs typeface="Calibri"/>
                <a:sym typeface="Calibri"/>
              </a:rPr>
              <a:t> </a:t>
            </a:r>
            <a:r>
              <a:rPr lang="en-US" sz="2400" spc="-10" dirty="0">
                <a:solidFill>
                  <a:prstClr val="black"/>
                </a:solidFill>
                <a:latin typeface="Calibri"/>
                <a:cs typeface="Calibri"/>
                <a:sym typeface="Calibri"/>
              </a:rPr>
              <a:t>core</a:t>
            </a:r>
            <a:endParaRPr lang="en-US" sz="2400" dirty="0">
              <a:solidFill>
                <a:prstClr val="black"/>
              </a:solidFill>
              <a:latin typeface="Calibri"/>
              <a:cs typeface="Calibri"/>
              <a:sym typeface="Calibri"/>
            </a:endParaRPr>
          </a:p>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1504625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Write five local anesthesia </a:t>
            </a:r>
            <a:r>
              <a:rPr lang="en-US" dirty="0" err="1"/>
              <a:t>assitives</a:t>
            </a:r>
            <a:r>
              <a:rPr lang="en-US" dirty="0"/>
              <a:t> ?</a:t>
            </a:r>
            <a:endParaRPr lang="ar-JO" dirty="0"/>
          </a:p>
        </p:txBody>
      </p:sp>
      <p:sp>
        <p:nvSpPr>
          <p:cNvPr id="3" name="عنصر نائب للنص 2"/>
          <p:cNvSpPr>
            <a:spLocks noGrp="1"/>
          </p:cNvSpPr>
          <p:nvPr>
            <p:ph type="body" idx="1"/>
          </p:nvPr>
        </p:nvSpPr>
        <p:spPr/>
        <p:txBody>
          <a:bodyPr>
            <a:normAutofit/>
          </a:bodyPr>
          <a:lstStyle/>
          <a:p>
            <a:r>
              <a:rPr lang="en-US" sz="2000" dirty="0">
                <a:solidFill>
                  <a:prstClr val="black">
                    <a:lumMod val="85000"/>
                    <a:lumOff val="15000"/>
                  </a:prstClr>
                </a:solidFill>
              </a:rPr>
              <a:t>epinephrine , vasopressor e , antihistamine ,</a:t>
            </a:r>
            <a:r>
              <a:rPr lang="ar-SA" sz="2000" dirty="0">
                <a:solidFill>
                  <a:prstClr val="black">
                    <a:lumMod val="85000"/>
                    <a:lumOff val="15000"/>
                  </a:prstClr>
                </a:solidFill>
              </a:rPr>
              <a:t>لازم خمسه</a:t>
            </a:r>
            <a:endParaRPr lang="ar-JO" sz="2000"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3117510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endParaRPr lang="ar-JO"/>
          </a:p>
        </p:txBody>
      </p:sp>
      <p:sp>
        <p:nvSpPr>
          <p:cNvPr id="3" name="عنصر نائب للنص 2"/>
          <p:cNvSpPr>
            <a:spLocks noGrp="1"/>
          </p:cNvSpPr>
          <p:nvPr>
            <p:ph type="body" idx="1"/>
          </p:nvPr>
        </p:nvSpPr>
        <p:spPr/>
        <p:txBody>
          <a:bodyPr>
            <a:normAutofit fontScale="92500" lnSpcReduction="20000"/>
          </a:bodyPr>
          <a:lstStyle/>
          <a:p>
            <a:pPr marL="0" lvl="0" indent="0" rtl="1" fontAlgn="base">
              <a:lnSpc>
                <a:spcPct val="100000"/>
              </a:lnSpc>
              <a:spcBef>
                <a:spcPct val="0"/>
              </a:spcBef>
              <a:spcAft>
                <a:spcPct val="0"/>
              </a:spcAft>
              <a:buSzTx/>
              <a:buNone/>
            </a:pPr>
            <a:r>
              <a:rPr lang="en-US" altLang="en-US" sz="2800" b="1" u="sng" dirty="0">
                <a:solidFill>
                  <a:srgbClr val="FF0066"/>
                </a:solidFill>
                <a:latin typeface="Arial" panose="020B0604020202020204" pitchFamily="34" charset="0"/>
                <a:cs typeface="Arial" panose="020B0604020202020204" pitchFamily="34" charset="0"/>
              </a:rPr>
              <a:t> write Signs and symptoms of </a:t>
            </a:r>
            <a:endParaRPr lang="ar-JO" altLang="en-US" sz="2800" b="1" u="sng" dirty="0">
              <a:solidFill>
                <a:srgbClr val="FF0066"/>
              </a:solidFill>
              <a:latin typeface="Arial" panose="020B0604020202020204" pitchFamily="34" charset="0"/>
              <a:cs typeface="Arial" panose="020B0604020202020204" pitchFamily="34" charset="0"/>
            </a:endParaRPr>
          </a:p>
          <a:p>
            <a:pPr marL="0" lvl="0" indent="0" rtl="1" fontAlgn="base">
              <a:lnSpc>
                <a:spcPct val="100000"/>
              </a:lnSpc>
              <a:spcBef>
                <a:spcPct val="0"/>
              </a:spcBef>
              <a:spcAft>
                <a:spcPct val="0"/>
              </a:spcAft>
              <a:buSzTx/>
              <a:buNone/>
            </a:pPr>
            <a:r>
              <a:rPr lang="en-US" altLang="en-US" sz="2800" b="1" u="sng" dirty="0">
                <a:solidFill>
                  <a:srgbClr val="FF0066"/>
                </a:solidFill>
                <a:latin typeface="Arial" panose="020B0604020202020204" pitchFamily="34" charset="0"/>
                <a:cs typeface="Arial" panose="020B0604020202020204" pitchFamily="34" charset="0"/>
              </a:rPr>
              <a:t>oxygen toxicity:</a:t>
            </a:r>
            <a:endParaRPr lang="en-US" altLang="en-US" sz="2800" dirty="0">
              <a:solidFill>
                <a:srgbClr val="FF0066"/>
              </a:solidFill>
              <a:latin typeface="Arial" panose="020B0604020202020204" pitchFamily="34" charset="0"/>
              <a:cs typeface="Arial" panose="020B0604020202020204" pitchFamily="34" charset="0"/>
            </a:endParaRP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Non-productive cough. </a:t>
            </a: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Nausea and vomiting.</a:t>
            </a: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Substernal</a:t>
            </a:r>
            <a:r>
              <a:rPr lang="en-US" altLang="en-US" sz="3200" dirty="0">
                <a:solidFill>
                  <a:prstClr val="black"/>
                </a:solidFill>
                <a:latin typeface="Arial" panose="020B0604020202020204" pitchFamily="34" charset="0"/>
                <a:cs typeface="Arial" panose="020B0604020202020204" pitchFamily="34" charset="0"/>
              </a:rPr>
              <a:t> chest pain.</a:t>
            </a: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Fatigue.</a:t>
            </a: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Nasal stuffiness.</a:t>
            </a: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Headache.</a:t>
            </a: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Sore throat.</a:t>
            </a:r>
          </a:p>
          <a:p>
            <a:pPr marL="0" lvl="0" indent="0" rtl="1" fontAlgn="base">
              <a:lnSpc>
                <a:spcPct val="100000"/>
              </a:lnSpc>
              <a:spcBef>
                <a:spcPct val="0"/>
              </a:spcBef>
              <a:spcAft>
                <a:spcPct val="0"/>
              </a:spcAft>
              <a:buSzTx/>
              <a:buNone/>
            </a:pPr>
            <a:r>
              <a:rPr lang="en-US" altLang="en-US" sz="3200" dirty="0">
                <a:solidFill>
                  <a:prstClr val="black"/>
                </a:solidFill>
                <a:latin typeface="Arial" panose="020B0604020202020204" pitchFamily="34" charset="0"/>
                <a:cs typeface="Arial" panose="020B0604020202020204" pitchFamily="34" charset="0"/>
              </a:rPr>
              <a:t>• Hypoventilation.</a:t>
            </a:r>
          </a:p>
          <a:p>
            <a:pPr marL="0" lvl="0" indent="0" rtl="1" fontAlgn="base">
              <a:lnSpc>
                <a:spcPct val="100000"/>
              </a:lnSpc>
              <a:spcBef>
                <a:spcPct val="0"/>
              </a:spcBef>
              <a:spcAft>
                <a:spcPct val="0"/>
              </a:spcAft>
              <a:buSzTx/>
              <a:buNone/>
            </a:pPr>
            <a:r>
              <a:rPr lang="en-US" altLang="en-US" sz="3200" b="1" dirty="0">
                <a:solidFill>
                  <a:prstClr val="black"/>
                </a:solidFill>
                <a:latin typeface="Arial" panose="020B0604020202020204" pitchFamily="34" charset="0"/>
                <a:cs typeface="Arial" panose="020B0604020202020204" pitchFamily="34" charset="0"/>
              </a:rPr>
              <a:t>. </a:t>
            </a:r>
            <a:r>
              <a:rPr lang="en-US" altLang="en-US" sz="3200" dirty="0">
                <a:solidFill>
                  <a:prstClr val="black"/>
                </a:solidFill>
                <a:latin typeface="Arial" panose="020B0604020202020204" pitchFamily="34" charset="0"/>
                <a:cs typeface="Arial" panose="020B0604020202020204" pitchFamily="34" charset="0"/>
              </a:rPr>
              <a:t>Nasal congestion.</a:t>
            </a:r>
          </a:p>
          <a:p>
            <a:pPr marL="0" lvl="0" indent="0" rtl="1" fontAlgn="base">
              <a:lnSpc>
                <a:spcPct val="100000"/>
              </a:lnSpc>
              <a:spcBef>
                <a:spcPct val="0"/>
              </a:spcBef>
              <a:spcAft>
                <a:spcPct val="0"/>
              </a:spcAft>
              <a:buSzTx/>
              <a:buNone/>
            </a:pPr>
            <a:r>
              <a:rPr lang="en-US" altLang="en-US" sz="3200" b="1" dirty="0">
                <a:solidFill>
                  <a:prstClr val="black"/>
                </a:solidFill>
                <a:latin typeface="Arial" panose="020B0604020202020204" pitchFamily="34" charset="0"/>
                <a:cs typeface="Arial" panose="020B0604020202020204" pitchFamily="34" charset="0"/>
              </a:rPr>
              <a:t>. </a:t>
            </a:r>
            <a:r>
              <a:rPr lang="en-US" altLang="en-US" sz="3200" dirty="0">
                <a:solidFill>
                  <a:prstClr val="black"/>
                </a:solidFill>
                <a:latin typeface="Arial" panose="020B0604020202020204" pitchFamily="34" charset="0"/>
                <a:cs typeface="Arial" panose="020B0604020202020204" pitchFamily="34" charset="0"/>
              </a:rPr>
              <a:t>Dyspnea.</a:t>
            </a:r>
          </a:p>
          <a:p>
            <a:endParaRPr lang="ar-JO" dirty="0"/>
          </a:p>
        </p:txBody>
      </p:sp>
      <p:sp>
        <p:nvSpPr>
          <p:cNvPr id="4" name="عنصر نائب للنص 3"/>
          <p:cNvSpPr>
            <a:spLocks noGrp="1"/>
          </p:cNvSpPr>
          <p:nvPr>
            <p:ph type="body" idx="2"/>
          </p:nvPr>
        </p:nvSpPr>
        <p:spPr/>
        <p:txBody>
          <a:bodyPr/>
          <a:lstStyle/>
          <a:p>
            <a:endParaRPr lang="ar-JO" dirty="0"/>
          </a:p>
        </p:txBody>
      </p:sp>
    </p:spTree>
    <p:extLst>
      <p:ext uri="{BB962C8B-B14F-4D97-AF65-F5344CB8AC3E}">
        <p14:creationId xmlns:p14="http://schemas.microsoft.com/office/powerpoint/2010/main" val="2228239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019" y="1066800"/>
            <a:ext cx="12415890" cy="3766185"/>
          </a:xfrm>
        </p:spPr>
        <p:txBody>
          <a:bodyPr>
            <a:noAutofit/>
          </a:bodyPr>
          <a:lstStyle/>
          <a:p>
            <a:pPr lvl="0"/>
            <a:r>
              <a:rPr lang="en-US" sz="2000" b="1" dirty="0"/>
              <a:t>Spinal anesthesia contraindications:</a:t>
            </a:r>
            <a:endParaRPr lang="en-US" sz="2000" dirty="0"/>
          </a:p>
          <a:p>
            <a:pPr lvl="0"/>
            <a:r>
              <a:rPr lang="en-US" sz="2000" dirty="0"/>
              <a:t>patient refusal. </a:t>
            </a:r>
          </a:p>
          <a:p>
            <a:pPr lvl="0"/>
            <a:r>
              <a:rPr lang="en-US" sz="2000" dirty="0"/>
              <a:t>unstable patients (sepsis, hypovolemia</a:t>
            </a:r>
          </a:p>
          <a:p>
            <a:pPr lvl="0"/>
            <a:r>
              <a:rPr lang="en-US" sz="2000" dirty="0"/>
              <a:t>Inadequate resuscitative drugs and equipment.</a:t>
            </a:r>
          </a:p>
          <a:p>
            <a:pPr lvl="0"/>
            <a:r>
              <a:rPr lang="en-US" sz="2000" dirty="0"/>
              <a:t>Uncooperative patients. (Psychiatry, pediatrics).</a:t>
            </a:r>
          </a:p>
          <a:p>
            <a:pPr lvl="0"/>
            <a:r>
              <a:rPr lang="en-US" sz="2000" dirty="0"/>
              <a:t>Anatomical deformities, spine surgeries</a:t>
            </a:r>
          </a:p>
          <a:p>
            <a:pPr lvl="0"/>
            <a:r>
              <a:rPr lang="en-US" sz="2000" dirty="0"/>
              <a:t>Neurological disease: Any worsening of the disease postoperatively may be blamed erroneously on the  spinal anesthetic.</a:t>
            </a:r>
          </a:p>
          <a:p>
            <a:pPr lvl="0"/>
            <a:r>
              <a:rPr lang="en-US" sz="2000" dirty="0"/>
              <a:t>Raised intracranial pressure.</a:t>
            </a:r>
          </a:p>
          <a:p>
            <a:pPr lvl="0"/>
            <a:r>
              <a:rPr lang="en-US" sz="2000" dirty="0"/>
              <a:t>Severe aortic stenosis.</a:t>
            </a:r>
          </a:p>
          <a:p>
            <a:pPr lvl="0"/>
            <a:r>
              <a:rPr lang="en-US" sz="2000" dirty="0"/>
              <a:t>Clotting disorders.</a:t>
            </a:r>
          </a:p>
          <a:p>
            <a:r>
              <a:rPr lang="en-US" sz="2000" b="1" dirty="0"/>
              <a:t> </a:t>
            </a:r>
            <a:endParaRPr lang="en-US"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endParaRPr lang="ar-JO"/>
          </a:p>
        </p:txBody>
      </p:sp>
      <p:sp>
        <p:nvSpPr>
          <p:cNvPr id="3" name="عنصر نائب للنص 2"/>
          <p:cNvSpPr>
            <a:spLocks noGrp="1"/>
          </p:cNvSpPr>
          <p:nvPr>
            <p:ph type="body" idx="1"/>
          </p:nvPr>
        </p:nvSpPr>
        <p:spPr/>
        <p:txBody>
          <a:bodyPr/>
          <a:lstStyle/>
          <a:p>
            <a:pPr marL="0" lvl="0" indent="0" defTabSz="457200">
              <a:lnSpc>
                <a:spcPct val="100000"/>
              </a:lnSpc>
              <a:buSzTx/>
              <a:buNone/>
            </a:pPr>
            <a:r>
              <a:rPr lang="en-US" sz="2000" dirty="0">
                <a:solidFill>
                  <a:prstClr val="black"/>
                </a:solidFill>
                <a:latin typeface="Arial Black" panose="020B0A04020102020204" pitchFamily="34" charset="0"/>
              </a:rPr>
              <a:t> </a:t>
            </a:r>
            <a:r>
              <a:rPr lang="en-US" sz="2000" dirty="0">
                <a:solidFill>
                  <a:srgbClr val="C00000"/>
                </a:solidFill>
                <a:latin typeface="Arial Black" panose="020B0A04020102020204" pitchFamily="34" charset="0"/>
              </a:rPr>
              <a:t>Thiopental side effects ?</a:t>
            </a:r>
          </a:p>
          <a:p>
            <a:pPr marL="0" lvl="0" indent="0" defTabSz="457200">
              <a:lnSpc>
                <a:spcPct val="100000"/>
              </a:lnSpc>
              <a:buSzTx/>
              <a:buNone/>
            </a:pPr>
            <a:r>
              <a:rPr lang="x-none" sz="2000">
                <a:solidFill>
                  <a:prstClr val="black"/>
                </a:solidFill>
              </a:rPr>
              <a:t>1.Hypotension                                             5.Respiratory depressant</a:t>
            </a:r>
          </a:p>
          <a:p>
            <a:pPr marL="0" lvl="0" indent="0" defTabSz="457200">
              <a:lnSpc>
                <a:spcPct val="100000"/>
              </a:lnSpc>
              <a:buSzTx/>
              <a:buNone/>
            </a:pPr>
            <a:r>
              <a:rPr lang="it-IT" sz="2000" dirty="0">
                <a:solidFill>
                  <a:prstClr val="black"/>
                </a:solidFill>
              </a:rPr>
              <a:t>2.L</a:t>
            </a:r>
            <a:r>
              <a:rPr lang="x-none" sz="2000">
                <a:solidFill>
                  <a:prstClr val="black"/>
                </a:solidFill>
              </a:rPr>
              <a:t>aryngeal spasm                                      6.Extravasation tissue necrosis</a:t>
            </a:r>
          </a:p>
          <a:p>
            <a:pPr marL="0" lvl="0" indent="0" defTabSz="457200">
              <a:lnSpc>
                <a:spcPct val="100000"/>
              </a:lnSpc>
              <a:buSzTx/>
              <a:buNone/>
            </a:pPr>
            <a:r>
              <a:rPr lang="it-IT" sz="2000" dirty="0">
                <a:solidFill>
                  <a:prstClr val="black"/>
                </a:solidFill>
              </a:rPr>
              <a:t>3.B</a:t>
            </a:r>
            <a:r>
              <a:rPr lang="x-none" sz="2000">
                <a:solidFill>
                  <a:prstClr val="black"/>
                </a:solidFill>
              </a:rPr>
              <a:t>ronchospasm                                          7.Intraarterial injection</a:t>
            </a:r>
          </a:p>
          <a:p>
            <a:pPr marL="0" lvl="0" indent="0" defTabSz="457200">
              <a:lnSpc>
                <a:spcPct val="100000"/>
              </a:lnSpc>
              <a:buSzTx/>
              <a:buNone/>
            </a:pPr>
            <a:r>
              <a:rPr lang="it-IT" sz="2000" dirty="0">
                <a:solidFill>
                  <a:prstClr val="black"/>
                </a:solidFill>
              </a:rPr>
              <a:t>4.A</a:t>
            </a:r>
            <a:r>
              <a:rPr lang="x-none" sz="2000">
                <a:solidFill>
                  <a:prstClr val="black"/>
                </a:solidFill>
              </a:rPr>
              <a:t>llergic reaction                                        8.Thrombophlebits</a:t>
            </a:r>
          </a:p>
          <a:p>
            <a:endParaRPr lang="ar-JO" dirty="0"/>
          </a:p>
        </p:txBody>
      </p:sp>
      <p:sp>
        <p:nvSpPr>
          <p:cNvPr id="4" name="عنصر نائب للنص 3"/>
          <p:cNvSpPr>
            <a:spLocks noGrp="1"/>
          </p:cNvSpPr>
          <p:nvPr>
            <p:ph type="body" idx="2"/>
          </p:nvPr>
        </p:nvSpPr>
        <p:spPr/>
        <p:txBody>
          <a:bodyPr/>
          <a:lstStyle/>
          <a:p>
            <a:endParaRPr lang="ar-JO"/>
          </a:p>
        </p:txBody>
      </p:sp>
    </p:spTree>
    <p:extLst>
      <p:ext uri="{BB962C8B-B14F-4D97-AF65-F5344CB8AC3E}">
        <p14:creationId xmlns:p14="http://schemas.microsoft.com/office/powerpoint/2010/main" val="2361684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*Write five side effect of opioid? </a:t>
            </a:r>
            <a:endParaRPr lang="ar-JO" dirty="0"/>
          </a:p>
        </p:txBody>
      </p:sp>
      <p:sp>
        <p:nvSpPr>
          <p:cNvPr id="3" name="عنصر نائب للنص 2"/>
          <p:cNvSpPr>
            <a:spLocks noGrp="1"/>
          </p:cNvSpPr>
          <p:nvPr>
            <p:ph type="body" idx="1"/>
          </p:nvPr>
        </p:nvSpPr>
        <p:spPr/>
        <p:txBody>
          <a:bodyPr>
            <a:normAutofit/>
          </a:bodyPr>
          <a:lstStyle/>
          <a:p>
            <a:pPr marL="186262" indent="0">
              <a:buNone/>
            </a:pPr>
            <a:r>
              <a:rPr lang="en-US" sz="3600" b="1" dirty="0">
                <a:solidFill>
                  <a:schemeClr val="accent1"/>
                </a:solidFill>
              </a:rPr>
              <a:t>*Function of nerve fiber </a:t>
            </a:r>
            <a:endParaRPr lang="ar-JO" sz="3600" b="1" dirty="0">
              <a:solidFill>
                <a:schemeClr val="accent1"/>
              </a:solidFill>
            </a:endParaRPr>
          </a:p>
        </p:txBody>
      </p:sp>
      <p:sp>
        <p:nvSpPr>
          <p:cNvPr id="4" name="عنصر نائب للنص 3"/>
          <p:cNvSpPr>
            <a:spLocks noGrp="1"/>
          </p:cNvSpPr>
          <p:nvPr>
            <p:ph type="body" idx="2"/>
          </p:nvPr>
        </p:nvSpPr>
        <p:spPr/>
        <p:txBody>
          <a:bodyPr/>
          <a:lstStyle/>
          <a:p>
            <a:endParaRPr lang="ar-JO"/>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48" y="2404997"/>
            <a:ext cx="7866345" cy="417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474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Sinus </a:t>
            </a:r>
            <a:r>
              <a:rPr lang="en-US" dirty="0" err="1"/>
              <a:t>arrythmia</a:t>
            </a:r>
            <a:endParaRPr lang="ar-JO" dirty="0"/>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1576301"/>
            <a:ext cx="9205912"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09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Ventricular fibrillation </a:t>
            </a:r>
            <a:endParaRPr lang="ar-JO" dirty="0"/>
          </a:p>
        </p:txBody>
      </p:sp>
      <p:sp>
        <p:nvSpPr>
          <p:cNvPr id="3" name="عنصر نائب للنص 2"/>
          <p:cNvSpPr>
            <a:spLocks noGrp="1"/>
          </p:cNvSpPr>
          <p:nvPr>
            <p:ph type="body" idx="1"/>
          </p:nvPr>
        </p:nvSpPr>
        <p:spPr/>
        <p:txBody>
          <a:bodyPr/>
          <a:lstStyle/>
          <a:p>
            <a:endParaRPr lang="ar-JO" dirty="0"/>
          </a:p>
        </p:txBody>
      </p:sp>
      <p:sp>
        <p:nvSpPr>
          <p:cNvPr id="4" name="عنصر نائب للنص 3"/>
          <p:cNvSpPr>
            <a:spLocks noGrp="1"/>
          </p:cNvSpPr>
          <p:nvPr>
            <p:ph type="body" idx="2"/>
          </p:nvPr>
        </p:nvSpPr>
        <p:spPr/>
        <p:txBody>
          <a:bodyPr/>
          <a:lstStyle/>
          <a:p>
            <a:endParaRPr lang="ar-JO"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463" y="1959212"/>
            <a:ext cx="7231062"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733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49110" y="255164"/>
            <a:ext cx="11360800" cy="763600"/>
          </a:xfrm>
        </p:spPr>
        <p:txBody>
          <a:bodyPr>
            <a:normAutofit fontScale="90000"/>
          </a:bodyPr>
          <a:lstStyle/>
          <a:p>
            <a:r>
              <a:rPr lang="en-US" dirty="0" err="1"/>
              <a:t>Nabed</a:t>
            </a:r>
            <a:r>
              <a:rPr lang="en-US" dirty="0"/>
              <a:t> group 8</a:t>
            </a:r>
          </a:p>
        </p:txBody>
      </p:sp>
      <p:sp>
        <p:nvSpPr>
          <p:cNvPr id="3" name="عنصر نائب للنص 2"/>
          <p:cNvSpPr>
            <a:spLocks noGrp="1"/>
          </p:cNvSpPr>
          <p:nvPr>
            <p:ph type="body" idx="1"/>
          </p:nvPr>
        </p:nvSpPr>
        <p:spPr/>
        <p:txBody>
          <a:bodyPr/>
          <a:lstStyle/>
          <a:p>
            <a:endParaRPr lang="en-US" dirty="0"/>
          </a:p>
        </p:txBody>
      </p:sp>
      <p:sp>
        <p:nvSpPr>
          <p:cNvPr id="4" name="عنصر نائب للنص 3"/>
          <p:cNvSpPr>
            <a:spLocks noGrp="1"/>
          </p:cNvSpPr>
          <p:nvPr>
            <p:ph type="body" idx="2"/>
          </p:nvPr>
        </p:nvSpPr>
        <p:spPr/>
        <p:txBody>
          <a:bodyPr/>
          <a:lstStyle/>
          <a:p>
            <a:endParaRPr lang="en-US" dirty="0"/>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05" y="1164920"/>
            <a:ext cx="9684445" cy="5404981"/>
          </a:xfrm>
          <a:prstGeom prst="rect">
            <a:avLst/>
          </a:prstGeom>
        </p:spPr>
      </p:pic>
    </p:spTree>
    <p:extLst>
      <p:ext uri="{BB962C8B-B14F-4D97-AF65-F5344CB8AC3E}">
        <p14:creationId xmlns:p14="http://schemas.microsoft.com/office/powerpoint/2010/main" val="2541538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a:solidFill>
                  <a:schemeClr val="tx1"/>
                </a:solidFill>
                <a:latin typeface="+mj-lt"/>
                <a:ea typeface="+mj-ea"/>
                <a:cs typeface="+mj-cs"/>
              </a:rPr>
              <a:t>Wareed Group 8</a:t>
            </a:r>
          </a:p>
        </p:txBody>
      </p:sp>
      <p:sp>
        <p:nvSpPr>
          <p:cNvPr id="9" name="TextBox 8"/>
          <p:cNvSpPr txBox="1"/>
          <p:nvPr/>
        </p:nvSpPr>
        <p:spPr>
          <a:xfrm>
            <a:off x="1524000" y="5329534"/>
            <a:ext cx="9144000" cy="1152663"/>
          </a:xfrm>
          <a:prstGeom prst="rect">
            <a:avLst/>
          </a:prstGeom>
        </p:spPr>
        <p:txBody>
          <a:bodyPr vert="horz" lIns="91440" tIns="45720" rIns="91440" bIns="45720" rtlCol="0">
            <a:normAutofit/>
          </a:bodyPr>
          <a:lstStyle/>
          <a:p>
            <a:pPr algn="ctr">
              <a:lnSpc>
                <a:spcPct val="90000"/>
              </a:lnSpc>
              <a:spcBef>
                <a:spcPts val="1000"/>
              </a:spcBef>
            </a:pPr>
            <a:r>
              <a:rPr lang="en-US" sz="2400" kern="1200" dirty="0">
                <a:solidFill>
                  <a:schemeClr val="tx1"/>
                </a:solidFill>
                <a:latin typeface="+mn-lt"/>
                <a:ea typeface="+mn-ea"/>
                <a:cs typeface="+mn-cs"/>
              </a:rPr>
              <a:t>DONE BY : </a:t>
            </a:r>
          </a:p>
          <a:p>
            <a:pPr algn="ctr">
              <a:lnSpc>
                <a:spcPct val="90000"/>
              </a:lnSpc>
              <a:spcBef>
                <a:spcPts val="1000"/>
              </a:spcBef>
            </a:pPr>
            <a:r>
              <a:rPr lang="en-US" sz="2400" kern="1200" dirty="0" err="1">
                <a:solidFill>
                  <a:schemeClr val="tx1"/>
                </a:solidFill>
                <a:latin typeface="+mn-lt"/>
                <a:ea typeface="+mn-ea"/>
                <a:cs typeface="+mn-cs"/>
              </a:rPr>
              <a:t>Monther</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Qatawneh</a:t>
            </a:r>
            <a:endParaRPr lang="en-US" sz="2400" kern="1200" dirty="0">
              <a:solidFill>
                <a:schemeClr val="tx1"/>
              </a:solidFill>
              <a:latin typeface="+mn-lt"/>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3009222" cy="707886"/>
          </a:xfrm>
          <a:prstGeom prst="rect">
            <a:avLst/>
          </a:prstGeom>
        </p:spPr>
        <p:txBody>
          <a:bodyPr wrap="none">
            <a:spAutoFit/>
          </a:bodyPr>
          <a:lstStyle/>
          <a:p>
            <a:r>
              <a:rPr lang="en-US" sz="4000" dirty="0"/>
              <a:t>Written exam</a:t>
            </a:r>
          </a:p>
        </p:txBody>
      </p:sp>
      <p:sp>
        <p:nvSpPr>
          <p:cNvPr id="3" name="Rectangle 2"/>
          <p:cNvSpPr/>
          <p:nvPr/>
        </p:nvSpPr>
        <p:spPr>
          <a:xfrm>
            <a:off x="181969" y="598680"/>
            <a:ext cx="11445924" cy="6186309"/>
          </a:xfrm>
          <a:prstGeom prst="rect">
            <a:avLst/>
          </a:prstGeom>
        </p:spPr>
        <p:txBody>
          <a:bodyPr wrap="square">
            <a:spAutoFit/>
          </a:bodyPr>
          <a:lstStyle/>
          <a:p>
            <a:r>
              <a:rPr lang="en-US" sz="1800" b="1" dirty="0"/>
              <a:t>1) Delayed complication of head injury?</a:t>
            </a:r>
          </a:p>
          <a:p>
            <a:pPr marL="516255" indent="-274955">
              <a:buFont typeface="+mj-lt"/>
              <a:buAutoNum type="arabicPeriod"/>
            </a:pPr>
            <a:r>
              <a:rPr lang="en-US" sz="1800" dirty="0"/>
              <a:t>Hydrocephalus</a:t>
            </a:r>
          </a:p>
          <a:p>
            <a:pPr marL="516255" indent="-274955">
              <a:buFont typeface="+mj-lt"/>
              <a:buAutoNum type="arabicPeriod"/>
            </a:pPr>
            <a:r>
              <a:rPr lang="en-US" sz="1800" dirty="0"/>
              <a:t>Late epilepsy</a:t>
            </a:r>
          </a:p>
          <a:p>
            <a:pPr marL="516255" indent="-274955">
              <a:buFont typeface="+mj-lt"/>
              <a:buAutoNum type="arabicPeriod"/>
            </a:pPr>
            <a:r>
              <a:rPr lang="en-US" sz="1800" dirty="0"/>
              <a:t>Post concussion syndrome</a:t>
            </a:r>
          </a:p>
          <a:p>
            <a:pPr marL="516255" indent="-274955">
              <a:buFont typeface="+mj-lt"/>
              <a:buAutoNum type="arabicPeriod"/>
            </a:pPr>
            <a:r>
              <a:rPr lang="en-US" sz="1800" dirty="0"/>
              <a:t>Chronic SDH</a:t>
            </a:r>
          </a:p>
          <a:p>
            <a:pPr marL="516255" indent="-274955">
              <a:buFont typeface="+mj-lt"/>
              <a:buAutoNum type="arabicPeriod"/>
            </a:pPr>
            <a:r>
              <a:rPr lang="en-US" sz="1800" dirty="0"/>
              <a:t>Meningitis</a:t>
            </a:r>
            <a:endParaRPr lang="en-US" sz="1800" b="1" dirty="0"/>
          </a:p>
          <a:p>
            <a:r>
              <a:rPr lang="en-US" b="1" dirty="0"/>
              <a:t>2) Type of breathing circuit?</a:t>
            </a:r>
          </a:p>
          <a:p>
            <a:pPr marL="574675" indent="-342900">
              <a:buFont typeface="+mj-lt"/>
              <a:buAutoNum type="arabicPeriod"/>
            </a:pPr>
            <a:r>
              <a:rPr lang="en-US" sz="1800" dirty="0"/>
              <a:t>Insufflation</a:t>
            </a:r>
          </a:p>
          <a:p>
            <a:pPr marL="574675" indent="-342900">
              <a:buFont typeface="+mj-lt"/>
              <a:buAutoNum type="arabicPeriod"/>
            </a:pPr>
            <a:r>
              <a:rPr lang="en-US" sz="1800" dirty="0"/>
              <a:t>Open-Drop Anesthesia</a:t>
            </a:r>
          </a:p>
          <a:p>
            <a:pPr marL="574675" indent="-342900">
              <a:buFont typeface="+mj-lt"/>
              <a:buAutoNum type="arabicPeriod"/>
            </a:pPr>
            <a:r>
              <a:rPr lang="en-US" sz="1800" dirty="0"/>
              <a:t>Draw-Over Anesthesia</a:t>
            </a:r>
          </a:p>
          <a:p>
            <a:pPr marL="574675" indent="-342900">
              <a:buFont typeface="+mj-lt"/>
              <a:buAutoNum type="arabicPeriod"/>
            </a:pPr>
            <a:r>
              <a:rPr lang="en-US" sz="1800" dirty="0"/>
              <a:t>Mapleson's Circuits</a:t>
            </a:r>
          </a:p>
          <a:p>
            <a:pPr marL="574675" indent="-342900">
              <a:buFont typeface="+mj-lt"/>
              <a:buAutoNum type="arabicPeriod"/>
            </a:pPr>
            <a:r>
              <a:rPr lang="en-US" sz="1800" dirty="0"/>
              <a:t>The Circle System</a:t>
            </a:r>
            <a:endParaRPr lang="en-US" b="1" dirty="0"/>
          </a:p>
          <a:p>
            <a:r>
              <a:rPr lang="en-US" sz="1800" b="1" dirty="0"/>
              <a:t>3) Effects and adverse effects of sevoflurane :</a:t>
            </a:r>
          </a:p>
          <a:p>
            <a:pPr marL="516255" indent="-273050">
              <a:buClr>
                <a:schemeClr val="accent3"/>
              </a:buClr>
              <a:buFont typeface="Wingdings 2" panose="05020102010507070707"/>
              <a:buChar char=""/>
              <a:defRPr/>
            </a:pPr>
            <a:r>
              <a:rPr lang="en-US" sz="1800" dirty="0"/>
              <a:t>Minimal cardiovascular depression </a:t>
            </a:r>
          </a:p>
          <a:p>
            <a:pPr marL="516255" indent="-273050">
              <a:buClr>
                <a:schemeClr val="accent3"/>
              </a:buClr>
              <a:buFont typeface="Wingdings 2" panose="05020102010507070707"/>
              <a:buChar char=""/>
              <a:defRPr/>
            </a:pPr>
            <a:r>
              <a:rPr lang="en-US" sz="1800" dirty="0"/>
              <a:t>Depresses respiratory system</a:t>
            </a:r>
          </a:p>
          <a:p>
            <a:pPr marL="516255" indent="-273050">
              <a:buClr>
                <a:schemeClr val="accent3"/>
              </a:buClr>
              <a:buFont typeface="Wingdings 2" panose="05020102010507070707"/>
              <a:buChar char=""/>
              <a:defRPr/>
            </a:pPr>
            <a:r>
              <a:rPr lang="en-US" sz="1800" dirty="0"/>
              <a:t>Eliminated by the lungs, minimal hepatic metabolism- 2-5%</a:t>
            </a:r>
          </a:p>
          <a:p>
            <a:pPr marL="516255" indent="-273050">
              <a:buClr>
                <a:schemeClr val="accent3"/>
              </a:buClr>
              <a:buFont typeface="Wingdings 2" panose="05020102010507070707"/>
              <a:buChar char=""/>
              <a:defRPr/>
            </a:pPr>
            <a:r>
              <a:rPr lang="en-US" sz="1800" dirty="0"/>
              <a:t>Maintains cerebral blood flow</a:t>
            </a:r>
          </a:p>
          <a:p>
            <a:pPr marL="516255" indent="-273050">
              <a:buClr>
                <a:schemeClr val="accent3"/>
              </a:buClr>
              <a:buFont typeface="Wingdings 2" panose="05020102010507070707"/>
              <a:buChar char=""/>
              <a:defRPr/>
            </a:pPr>
            <a:r>
              <a:rPr lang="en-US" sz="1800" dirty="0"/>
              <a:t>Induces adequate muscle relaxation</a:t>
            </a:r>
          </a:p>
          <a:p>
            <a:pPr marL="516255" indent="-273050">
              <a:buClr>
                <a:schemeClr val="accent3"/>
              </a:buClr>
              <a:buFont typeface="Wingdings 2" panose="05020102010507070707"/>
              <a:buChar char=""/>
              <a:defRPr/>
            </a:pPr>
            <a:r>
              <a:rPr lang="en-US" sz="1800" dirty="0"/>
              <a:t>Some paddling and excitement during recovery</a:t>
            </a:r>
          </a:p>
          <a:p>
            <a:pPr marL="516255" indent="-273050">
              <a:buClr>
                <a:schemeClr val="accent3"/>
              </a:buClr>
              <a:buFont typeface="Wingdings 2" panose="05020102010507070707"/>
              <a:buChar char=""/>
              <a:defRPr/>
            </a:pPr>
            <a:r>
              <a:rPr lang="en-US" sz="1800" dirty="0"/>
              <a:t>No post-op analgesia</a:t>
            </a:r>
          </a:p>
          <a:p>
            <a:pPr marL="516255" indent="-273050">
              <a:buClr>
                <a:schemeClr val="accent3"/>
              </a:buClr>
              <a:buFont typeface="Wingdings 2" panose="05020102010507070707"/>
              <a:buChar char=""/>
              <a:defRPr/>
            </a:pPr>
            <a:r>
              <a:rPr lang="en-US" sz="1800" dirty="0"/>
              <a:t>Can react with potassium hydroxide (KOH) or sodium hydroxide (NaOH) in desiccated CO2 </a:t>
            </a:r>
          </a:p>
          <a:p>
            <a:pPr marL="243205">
              <a:buClr>
                <a:schemeClr val="accent3"/>
              </a:buClr>
              <a:defRPr/>
            </a:pPr>
            <a:r>
              <a:rPr lang="en-US" sz="1800" dirty="0"/>
              <a:t>absorbent to produce a chemical(Compound A) that causes renal damage</a:t>
            </a:r>
            <a:r>
              <a:rPr lang="en-US" b="1" dirty="0"/>
              <a:t>.</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3009222" cy="707886"/>
          </a:xfrm>
          <a:prstGeom prst="rect">
            <a:avLst/>
          </a:prstGeom>
        </p:spPr>
        <p:txBody>
          <a:bodyPr wrap="none">
            <a:spAutoFit/>
          </a:bodyPr>
          <a:lstStyle/>
          <a:p>
            <a:r>
              <a:rPr lang="en-US" sz="4000" dirty="0"/>
              <a:t>Written exam</a:t>
            </a:r>
          </a:p>
        </p:txBody>
      </p:sp>
      <p:sp>
        <p:nvSpPr>
          <p:cNvPr id="3" name="Rectangle 2"/>
          <p:cNvSpPr/>
          <p:nvPr/>
        </p:nvSpPr>
        <p:spPr>
          <a:xfrm>
            <a:off x="181969" y="664502"/>
            <a:ext cx="11445924" cy="6186309"/>
          </a:xfrm>
          <a:prstGeom prst="rect">
            <a:avLst/>
          </a:prstGeom>
        </p:spPr>
        <p:txBody>
          <a:bodyPr wrap="square">
            <a:spAutoFit/>
          </a:bodyPr>
          <a:lstStyle/>
          <a:p>
            <a:r>
              <a:rPr lang="en-US" sz="1800" b="1" dirty="0"/>
              <a:t>4) Morphine side effect ?</a:t>
            </a:r>
          </a:p>
          <a:p>
            <a:pPr marL="177800"/>
            <a:r>
              <a:rPr lang="en-US" sz="1800" dirty="0">
                <a:solidFill>
                  <a:srgbClr val="FF0000"/>
                </a:solidFill>
              </a:rPr>
              <a:t>M</a:t>
            </a:r>
            <a:r>
              <a:rPr lang="en-US" sz="1800" dirty="0"/>
              <a:t>iosis – </a:t>
            </a:r>
            <a:r>
              <a:rPr lang="en-US" sz="1800" dirty="0">
                <a:solidFill>
                  <a:srgbClr val="FF0000"/>
                </a:solidFill>
              </a:rPr>
              <a:t>O</a:t>
            </a:r>
            <a:r>
              <a:rPr lang="en-US" sz="1800" dirty="0"/>
              <a:t>rthostatic hypotension –</a:t>
            </a:r>
            <a:r>
              <a:rPr lang="en-US" sz="1800" dirty="0">
                <a:solidFill>
                  <a:srgbClr val="FF0000"/>
                </a:solidFill>
              </a:rPr>
              <a:t> R</a:t>
            </a:r>
            <a:r>
              <a:rPr lang="en-US" sz="1800" dirty="0"/>
              <a:t>espiratory depression – </a:t>
            </a:r>
            <a:r>
              <a:rPr lang="en-US" dirty="0">
                <a:solidFill>
                  <a:srgbClr val="FF0000"/>
                </a:solidFill>
              </a:rPr>
              <a:t>P</a:t>
            </a:r>
            <a:r>
              <a:rPr lang="en-US" dirty="0"/>
              <a:t>hysical dependency – </a:t>
            </a:r>
            <a:r>
              <a:rPr lang="en-US" dirty="0">
                <a:solidFill>
                  <a:srgbClr val="FF0000"/>
                </a:solidFill>
              </a:rPr>
              <a:t>H</a:t>
            </a:r>
            <a:r>
              <a:rPr lang="en-US" dirty="0"/>
              <a:t>istamine release – </a:t>
            </a:r>
            <a:r>
              <a:rPr lang="en-US" dirty="0">
                <a:solidFill>
                  <a:srgbClr val="FF0000"/>
                </a:solidFill>
              </a:rPr>
              <a:t>I</a:t>
            </a:r>
            <a:r>
              <a:rPr lang="en-US" dirty="0"/>
              <a:t>ncreased ICP -</a:t>
            </a:r>
          </a:p>
          <a:p>
            <a:pPr marL="177800"/>
            <a:r>
              <a:rPr lang="en-US" sz="1800" dirty="0">
                <a:solidFill>
                  <a:srgbClr val="FF0000"/>
                </a:solidFill>
              </a:rPr>
              <a:t>N</a:t>
            </a:r>
            <a:r>
              <a:rPr lang="en-US" sz="1800" dirty="0"/>
              <a:t>ausea –</a:t>
            </a:r>
            <a:r>
              <a:rPr lang="en-US" sz="1800" dirty="0">
                <a:solidFill>
                  <a:srgbClr val="FF0000"/>
                </a:solidFill>
              </a:rPr>
              <a:t> E</a:t>
            </a:r>
            <a:r>
              <a:rPr lang="en-US" sz="1800" dirty="0"/>
              <a:t>uphoria - Sedation</a:t>
            </a:r>
          </a:p>
          <a:p>
            <a:r>
              <a:rPr lang="en-US" b="1" dirty="0"/>
              <a:t>5) Indications for Use -End-Tidal CO2 Monitoring ?</a:t>
            </a:r>
          </a:p>
          <a:p>
            <a:pPr marL="395605" indent="-231775"/>
            <a:r>
              <a:rPr lang="en-US" dirty="0"/>
              <a:t>1-Validation of proper endotracheal tube placement</a:t>
            </a:r>
          </a:p>
          <a:p>
            <a:pPr marL="395605" indent="-231775"/>
            <a:r>
              <a:rPr lang="en-US" dirty="0"/>
              <a:t>2-Detection and Monitoring of Respiratory depression</a:t>
            </a:r>
          </a:p>
          <a:p>
            <a:pPr marL="395605" indent="-231775"/>
            <a:r>
              <a:rPr lang="en-US" dirty="0"/>
              <a:t>3-Hypoventilation</a:t>
            </a:r>
          </a:p>
          <a:p>
            <a:pPr marL="395605" indent="-231775"/>
            <a:r>
              <a:rPr lang="en-US" dirty="0"/>
              <a:t>4-Obstructive sleep apnea</a:t>
            </a:r>
          </a:p>
          <a:p>
            <a:pPr marL="395605" indent="-231775"/>
            <a:r>
              <a:rPr lang="en-US" dirty="0"/>
              <a:t>5-Procedural sedation</a:t>
            </a:r>
          </a:p>
          <a:p>
            <a:pPr marL="395605" indent="-231775"/>
            <a:r>
              <a:rPr lang="en-US" dirty="0"/>
              <a:t>6-Adjustment of parameter settings in mechanically ventilated patients</a:t>
            </a:r>
            <a:endParaRPr lang="en-US" b="1" dirty="0"/>
          </a:p>
          <a:p>
            <a:r>
              <a:rPr lang="en-US" sz="1800" b="1" dirty="0"/>
              <a:t>6) Causes of </a:t>
            </a:r>
            <a:r>
              <a:rPr lang="en-US" sz="1800" b="1" dirty="0" err="1"/>
              <a:t>HYPOcalcemia</a:t>
            </a:r>
            <a:r>
              <a:rPr lang="en-US" sz="1800" b="1" dirty="0"/>
              <a:t> ?</a:t>
            </a:r>
          </a:p>
          <a:p>
            <a:pPr marL="177800"/>
            <a:r>
              <a:rPr lang="en-US" sz="1800" dirty="0"/>
              <a:t>1. Hypoparathyroidism (most common cause)</a:t>
            </a:r>
          </a:p>
          <a:p>
            <a:pPr marL="177800"/>
            <a:r>
              <a:rPr lang="en-US" sz="1800" dirty="0"/>
              <a:t>2. Renal insufficiency/ pancreatitis</a:t>
            </a:r>
          </a:p>
          <a:p>
            <a:pPr marL="177800"/>
            <a:r>
              <a:rPr lang="en-US" sz="1800" dirty="0"/>
              <a:t>3. Hyperphosphatemia </a:t>
            </a:r>
          </a:p>
          <a:p>
            <a:pPr marL="177800"/>
            <a:r>
              <a:rPr lang="en-US" sz="1800" dirty="0"/>
              <a:t>4. Hypomagnesemia—results in decreased PTH secretion. </a:t>
            </a:r>
          </a:p>
          <a:p>
            <a:pPr marL="177800"/>
            <a:r>
              <a:rPr lang="en-US" sz="1800" dirty="0"/>
              <a:t>5. Alkalemia</a:t>
            </a:r>
          </a:p>
          <a:p>
            <a:pPr marL="177800"/>
            <a:r>
              <a:rPr lang="en-US" sz="1800" dirty="0"/>
              <a:t>6. Blood transfusion (with citrated blood)—calcium binds to citrate </a:t>
            </a:r>
          </a:p>
          <a:p>
            <a:r>
              <a:rPr lang="en-US" sz="1800" b="1" dirty="0"/>
              <a:t>7) Indications to give cryoprecipitate ?</a:t>
            </a:r>
          </a:p>
          <a:p>
            <a:pPr marL="176530"/>
            <a:r>
              <a:rPr lang="en-US" dirty="0"/>
              <a:t>1- DIC : to replace fibrinogen </a:t>
            </a:r>
          </a:p>
          <a:p>
            <a:pPr marL="176530"/>
            <a:r>
              <a:rPr lang="en-US" dirty="0"/>
              <a:t>2- Factor VIII deficiency</a:t>
            </a:r>
          </a:p>
          <a:p>
            <a:pPr marL="176530"/>
            <a:r>
              <a:rPr lang="en-US" dirty="0"/>
              <a:t>3- Hemophilia A</a:t>
            </a:r>
          </a:p>
          <a:p>
            <a:pPr marL="176530"/>
            <a:r>
              <a:rPr lang="en-US" dirty="0"/>
              <a:t>4- Von Willebrand disease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3009222" cy="707886"/>
          </a:xfrm>
          <a:prstGeom prst="rect">
            <a:avLst/>
          </a:prstGeom>
        </p:spPr>
        <p:txBody>
          <a:bodyPr wrap="none">
            <a:spAutoFit/>
          </a:bodyPr>
          <a:lstStyle/>
          <a:p>
            <a:r>
              <a:rPr lang="en-US" sz="4000" dirty="0"/>
              <a:t>Written exam</a:t>
            </a:r>
          </a:p>
        </p:txBody>
      </p:sp>
      <p:sp>
        <p:nvSpPr>
          <p:cNvPr id="3" name="Rectangle 2"/>
          <p:cNvSpPr/>
          <p:nvPr/>
        </p:nvSpPr>
        <p:spPr>
          <a:xfrm>
            <a:off x="152472" y="730842"/>
            <a:ext cx="11445924" cy="4801314"/>
          </a:xfrm>
          <a:prstGeom prst="rect">
            <a:avLst/>
          </a:prstGeom>
        </p:spPr>
        <p:txBody>
          <a:bodyPr wrap="square">
            <a:spAutoFit/>
          </a:bodyPr>
          <a:lstStyle/>
          <a:p>
            <a:r>
              <a:rPr lang="en-US" b="1" dirty="0"/>
              <a:t>8) Phases of anesthesia?		</a:t>
            </a:r>
            <a:endParaRPr lang="ar-JO" b="1" dirty="0"/>
          </a:p>
          <a:p>
            <a:pPr marL="117475"/>
            <a:r>
              <a:rPr lang="en-US" dirty="0"/>
              <a:t>1- induction </a:t>
            </a:r>
          </a:p>
          <a:p>
            <a:pPr marL="117475"/>
            <a:r>
              <a:rPr lang="en-US" dirty="0"/>
              <a:t>2- Maintenance</a:t>
            </a:r>
          </a:p>
          <a:p>
            <a:pPr marL="117475"/>
            <a:r>
              <a:rPr lang="en-US" dirty="0"/>
              <a:t>3- Recovery</a:t>
            </a:r>
          </a:p>
          <a:p>
            <a:pPr marL="117475"/>
            <a:r>
              <a:rPr lang="en-US" dirty="0"/>
              <a:t>4- </a:t>
            </a:r>
            <a:r>
              <a:rPr lang="en-US" dirty="0" err="1"/>
              <a:t>Extubation</a:t>
            </a:r>
            <a:endParaRPr lang="en-US" dirty="0"/>
          </a:p>
          <a:p>
            <a:r>
              <a:rPr lang="en-US" b="1" dirty="0"/>
              <a:t>9) Increased Risks of mortality and morbidity in anesthesia :</a:t>
            </a:r>
            <a:endParaRPr lang="ar-JO" b="1" dirty="0"/>
          </a:p>
          <a:p>
            <a:pPr marL="117475"/>
            <a:r>
              <a:rPr lang="en-US" dirty="0"/>
              <a:t>1- Age &gt; 70 </a:t>
            </a:r>
          </a:p>
          <a:p>
            <a:pPr marL="117475"/>
            <a:r>
              <a:rPr lang="en-US" dirty="0"/>
              <a:t>2- Smoking </a:t>
            </a:r>
          </a:p>
          <a:p>
            <a:pPr marL="117475"/>
            <a:r>
              <a:rPr lang="en-US" dirty="0"/>
              <a:t>3- MI &lt; 6 months OR unstable angina within 3 m </a:t>
            </a:r>
          </a:p>
          <a:p>
            <a:pPr marL="117475"/>
            <a:r>
              <a:rPr lang="en-US" dirty="0"/>
              <a:t>4- Pulmonary edema &lt; 1 week</a:t>
            </a:r>
          </a:p>
          <a:p>
            <a:pPr marL="117475"/>
            <a:r>
              <a:rPr lang="en-US" dirty="0"/>
              <a:t>5- Hb &lt; 10 g/dl </a:t>
            </a:r>
          </a:p>
          <a:p>
            <a:pPr marL="117475"/>
            <a:r>
              <a:rPr lang="en-US" dirty="0"/>
              <a:t>6- Urea &gt; 20 mmol/L &amp; dehydration </a:t>
            </a:r>
          </a:p>
          <a:p>
            <a:pPr marL="117475"/>
            <a:r>
              <a:rPr lang="en-US" dirty="0"/>
              <a:t>7- Wt. loss &gt; 10% in 1 month</a:t>
            </a:r>
          </a:p>
          <a:p>
            <a:pPr marL="117475"/>
            <a:r>
              <a:rPr lang="en-US" dirty="0"/>
              <a:t>8- Severe medical illness ,also sepsis  , emergency , major operation </a:t>
            </a:r>
          </a:p>
          <a:p>
            <a:pPr marL="117475"/>
            <a:r>
              <a:rPr lang="en-US" dirty="0"/>
              <a:t> </a:t>
            </a:r>
            <a:endParaRPr lang="en-US" b="1" dirty="0"/>
          </a:p>
          <a:p>
            <a:r>
              <a:rPr lang="en-US" b="1" dirty="0"/>
              <a:t>10+11) ECG : Next two slides …</a:t>
            </a:r>
          </a:p>
          <a:p>
            <a:endParaRPr lang="en-US" b="1" dirty="0"/>
          </a:p>
        </p:txBody>
      </p:sp>
      <p:sp>
        <p:nvSpPr>
          <p:cNvPr id="5" name="TextBox 4"/>
          <p:cNvSpPr txBox="1"/>
          <p:nvPr/>
        </p:nvSpPr>
        <p:spPr>
          <a:xfrm>
            <a:off x="2743199" y="730842"/>
            <a:ext cx="2749417" cy="369332"/>
          </a:xfrm>
          <a:prstGeom prst="rect">
            <a:avLst/>
          </a:prstGeom>
          <a:noFill/>
        </p:spPr>
        <p:txBody>
          <a:bodyPr wrap="square">
            <a:spAutoFit/>
          </a:bodyPr>
          <a:lstStyle/>
          <a:p>
            <a:pPr algn="r" rtl="1"/>
            <a:r>
              <a:rPr lang="ar-JO" dirty="0"/>
              <a:t> الي حط الـ</a:t>
            </a:r>
            <a:r>
              <a:rPr lang="en-US" dirty="0"/>
              <a:t>stages </a:t>
            </a:r>
            <a:r>
              <a:rPr lang="ar-JO" dirty="0"/>
              <a:t> صح كمان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3009222" cy="707886"/>
          </a:xfrm>
          <a:prstGeom prst="rect">
            <a:avLst/>
          </a:prstGeom>
        </p:spPr>
        <p:txBody>
          <a:bodyPr wrap="none">
            <a:spAutoFit/>
          </a:bodyPr>
          <a:lstStyle/>
          <a:p>
            <a:r>
              <a:rPr lang="en-US" sz="4000" dirty="0"/>
              <a:t>Written exam</a:t>
            </a:r>
          </a:p>
        </p:txBody>
      </p:sp>
      <p:sp>
        <p:nvSpPr>
          <p:cNvPr id="3" name="Rectangle 2"/>
          <p:cNvSpPr/>
          <p:nvPr/>
        </p:nvSpPr>
        <p:spPr>
          <a:xfrm>
            <a:off x="181969" y="1062701"/>
            <a:ext cx="11445924" cy="369332"/>
          </a:xfrm>
          <a:prstGeom prst="rect">
            <a:avLst/>
          </a:prstGeom>
        </p:spPr>
        <p:txBody>
          <a:bodyPr wrap="square">
            <a:spAutoFit/>
          </a:bodyPr>
          <a:lstStyle/>
          <a:p>
            <a:r>
              <a:rPr lang="en-US" sz="1800" b="1" dirty="0"/>
              <a:t>10 ) ECG : Sinus Arrythmia</a:t>
            </a:r>
            <a:endParaRPr lang="en-US" b="1" dirty="0"/>
          </a:p>
        </p:txBody>
      </p:sp>
      <p:pic>
        <p:nvPicPr>
          <p:cNvPr id="5" name="Picture 4"/>
          <p:cNvPicPr>
            <a:picLocks noChangeAspect="1"/>
          </p:cNvPicPr>
          <p:nvPr/>
        </p:nvPicPr>
        <p:blipFill>
          <a:blip r:embed="rId2"/>
          <a:stretch>
            <a:fillRect/>
          </a:stretch>
        </p:blipFill>
        <p:spPr>
          <a:xfrm>
            <a:off x="1494887" y="1432033"/>
            <a:ext cx="9202226" cy="426165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583" y="113606"/>
            <a:ext cx="11792435" cy="7353993"/>
          </a:xfrm>
        </p:spPr>
        <p:txBody>
          <a:bodyPr>
            <a:normAutofit fontScale="92500" lnSpcReduction="10000"/>
          </a:bodyPr>
          <a:lstStyle/>
          <a:p>
            <a:r>
              <a:rPr lang="en-US" b="1" dirty="0"/>
              <a:t> 4.things that increase mortality and morbidity in </a:t>
            </a:r>
            <a:r>
              <a:rPr lang="en-US" b="1" dirty="0" err="1"/>
              <a:t>anaesthesia</a:t>
            </a:r>
            <a:r>
              <a:rPr lang="en-US" b="1" dirty="0"/>
              <a:t> :</a:t>
            </a:r>
            <a:endParaRPr lang="en-US" dirty="0"/>
          </a:p>
          <a:p>
            <a:pPr lvl="0"/>
            <a:r>
              <a:rPr lang="en-US" dirty="0"/>
              <a:t>Age &gt;70</a:t>
            </a:r>
          </a:p>
          <a:p>
            <a:pPr lvl="0"/>
            <a:r>
              <a:rPr lang="en-US" dirty="0"/>
              <a:t>Smoking history </a:t>
            </a:r>
          </a:p>
          <a:p>
            <a:pPr lvl="0"/>
            <a:r>
              <a:rPr lang="en-US" dirty="0"/>
              <a:t>Myocardial infraction &lt;6 months </a:t>
            </a:r>
          </a:p>
          <a:p>
            <a:pPr lvl="0"/>
            <a:r>
              <a:rPr lang="en-US" dirty="0"/>
              <a:t>Unstable angina &lt; 3 mounts </a:t>
            </a:r>
          </a:p>
          <a:p>
            <a:pPr lvl="0"/>
            <a:r>
              <a:rPr lang="en-US" dirty="0"/>
              <a:t>HB &lt; 10 </a:t>
            </a:r>
          </a:p>
          <a:p>
            <a:pPr lvl="0"/>
            <a:r>
              <a:rPr lang="en-US" dirty="0"/>
              <a:t>Urea &gt;20 </a:t>
            </a:r>
          </a:p>
          <a:p>
            <a:pPr lvl="0"/>
            <a:r>
              <a:rPr lang="en-US" dirty="0"/>
              <a:t>Weight loss &gt; 10% within the last month </a:t>
            </a:r>
          </a:p>
          <a:p>
            <a:pPr lvl="0"/>
            <a:r>
              <a:rPr lang="en-US" dirty="0"/>
              <a:t>Others: severe medical illness , sepsis , emergency , major operation , </a:t>
            </a:r>
            <a:r>
              <a:rPr lang="en-US" dirty="0" err="1"/>
              <a:t>etc</a:t>
            </a:r>
            <a:r>
              <a:rPr lang="en-US" dirty="0"/>
              <a:t> ..</a:t>
            </a:r>
          </a:p>
          <a:p>
            <a:r>
              <a:rPr lang="en-US" b="1" dirty="0"/>
              <a:t>6. Define shock</a:t>
            </a:r>
            <a:endParaRPr lang="en-US" dirty="0"/>
          </a:p>
          <a:p>
            <a:r>
              <a:rPr lang="en-US" dirty="0"/>
              <a:t>Shock is defined as life-threatening condition of circulatory failure that leads to inadequate perfusion (hypo perfusion)and inadequate oxygen delivery to the tissues.</a:t>
            </a:r>
          </a:p>
          <a:p>
            <a:r>
              <a:rPr lang="en-US" b="1" dirty="0"/>
              <a:t> </a:t>
            </a:r>
            <a:endParaRPr lang="en-US" dirty="0"/>
          </a:p>
          <a:p>
            <a:pPr lvl="0"/>
            <a:r>
              <a:rPr lang="en-US" b="1" dirty="0"/>
              <a:t>ECG </a:t>
            </a:r>
            <a:endParaRPr lang="en-US" dirty="0"/>
          </a:p>
          <a:p>
            <a:r>
              <a:rPr lang="en-US" b="1" dirty="0"/>
              <a:t>2pictures  </a:t>
            </a:r>
            <a:endParaRPr lang="en-US" dirty="0"/>
          </a:p>
          <a:p>
            <a:pPr lvl="0"/>
            <a:r>
              <a:rPr lang="en-US" dirty="0"/>
              <a:t> </a:t>
            </a:r>
          </a:p>
          <a:p>
            <a:r>
              <a:rPr lang="en-US" dirty="0"/>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3009222" cy="707886"/>
          </a:xfrm>
          <a:prstGeom prst="rect">
            <a:avLst/>
          </a:prstGeom>
        </p:spPr>
        <p:txBody>
          <a:bodyPr wrap="none">
            <a:spAutoFit/>
          </a:bodyPr>
          <a:lstStyle/>
          <a:p>
            <a:r>
              <a:rPr lang="en-US" sz="4000" dirty="0"/>
              <a:t>Written exam</a:t>
            </a:r>
          </a:p>
        </p:txBody>
      </p:sp>
      <p:sp>
        <p:nvSpPr>
          <p:cNvPr id="3" name="Rectangle 2"/>
          <p:cNvSpPr/>
          <p:nvPr/>
        </p:nvSpPr>
        <p:spPr>
          <a:xfrm>
            <a:off x="181969" y="1062701"/>
            <a:ext cx="11445924" cy="369332"/>
          </a:xfrm>
          <a:prstGeom prst="rect">
            <a:avLst/>
          </a:prstGeom>
        </p:spPr>
        <p:txBody>
          <a:bodyPr wrap="square">
            <a:spAutoFit/>
          </a:bodyPr>
          <a:lstStyle/>
          <a:p>
            <a:r>
              <a:rPr lang="en-US" sz="1800" b="1" dirty="0"/>
              <a:t>11 ) ECG : Normal sinus rhythm</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193" y="1432033"/>
            <a:ext cx="8629476" cy="4250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225548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4000" dirty="0">
                <a:solidFill>
                  <a:prstClr val="black"/>
                </a:solidFill>
                <a:latin typeface="Calibri Light" panose="020F0302020204030204"/>
              </a:rPr>
              <a:t>Oral exam</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Rectangle 2"/>
          <p:cNvSpPr/>
          <p:nvPr/>
        </p:nvSpPr>
        <p:spPr>
          <a:xfrm>
            <a:off x="178140" y="744773"/>
            <a:ext cx="11445924" cy="59093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General discussion about General Anesthesia (Drug used, </a:t>
            </a:r>
            <a:r>
              <a:rPr lang="en-US" dirty="0" err="1">
                <a:solidFill>
                  <a:prstClr val="black"/>
                </a:solidFill>
                <a:latin typeface="Calibri Light" panose="020F0302020204030204"/>
              </a:rPr>
              <a:t>propfol</a:t>
            </a:r>
            <a:r>
              <a:rPr lang="en-US" dirty="0">
                <a:solidFill>
                  <a:prstClr val="black"/>
                </a:solidFill>
                <a:latin typeface="Calibri Light" panose="020F0302020204030204"/>
              </a:rPr>
              <a:t> features …) </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General discussion about ICU</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S/Es of atracurium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How do we prevent aspiration in surgery (+ example on each group and doses)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What is O2?</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What is a sign of O2 toxicity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What are the sign of cardiac arrest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About OSA in general (Risk factors , S&amp;S &amp; physiologic changes)?</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Idea of IV anesthesia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Arterial line contraindication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Effect and S/Es of opioids in spinal anesthesia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Side effect of thiopental?</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Indication of albumin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Effect of cessation smoking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Complication of MH ? 			(MH; Malignant hyperthermia)</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Steps of GCS and uses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Type of arrythmia come with MH?		(tachycardia)</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A 2 years old patient, what is the best inhalational agent to use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What is the next step after using the inhalational agent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Do we use cuffed or uncuffed tube in children ?</a:t>
            </a:r>
          </a:p>
          <a:p>
            <a:pPr marL="0" marR="0" lvl="0" indent="0" algn="l" defTabSz="457200" rtl="0" eaLnBrk="1" fontAlgn="auto" latinLnBrk="0" hangingPunct="1">
              <a:lnSpc>
                <a:spcPct val="100000"/>
              </a:lnSpc>
              <a:spcBef>
                <a:spcPts val="0"/>
              </a:spcBef>
              <a:spcAft>
                <a:spcPts val="0"/>
              </a:spcAft>
              <a:buClrTx/>
              <a:buSzTx/>
              <a:buFontTx/>
              <a:buNone/>
              <a:defRPr/>
            </a:pPr>
            <a:r>
              <a:rPr lang="en-US" dirty="0" err="1">
                <a:solidFill>
                  <a:prstClr val="black"/>
                </a:solidFill>
                <a:latin typeface="Calibri Light" panose="020F0302020204030204"/>
              </a:rPr>
              <a:t>Isoflurine</a:t>
            </a:r>
            <a:r>
              <a:rPr lang="en-US" dirty="0">
                <a:solidFill>
                  <a:prstClr val="black"/>
                </a:solidFill>
                <a:latin typeface="Calibri Light" panose="020F0302020204030204"/>
              </a:rPr>
              <a:t> systemic effect and S/Es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225548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Oral exam</a:t>
            </a:r>
          </a:p>
        </p:txBody>
      </p:sp>
      <p:sp>
        <p:nvSpPr>
          <p:cNvPr id="3" name="Rectangle 2"/>
          <p:cNvSpPr/>
          <p:nvPr/>
        </p:nvSpPr>
        <p:spPr>
          <a:xfrm>
            <a:off x="178140" y="744773"/>
            <a:ext cx="11782802"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Case : patient suffer form bleeding and their blood pressure is 110/60 , how we calculate the blood loss and management ?</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How to do anesthesia in emergency CS?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How much blood loss in CS?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Factors decrease MAC?</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S&amp;S of MH?</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GCS ?</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Size of ETT?</a:t>
            </a:r>
          </a:p>
          <a:p>
            <a:pPr marL="0" marR="0" lvl="0" indent="0" algn="l" defTabSz="457200" rtl="0" eaLnBrk="1" fontAlgn="auto" latinLnBrk="0" hangingPunct="1">
              <a:lnSpc>
                <a:spcPct val="100000"/>
              </a:lnSpc>
              <a:spcBef>
                <a:spcPts val="0"/>
              </a:spcBef>
              <a:spcAft>
                <a:spcPts val="0"/>
              </a:spcAft>
              <a:buClrTx/>
              <a:buSzTx/>
              <a:buFontTx/>
              <a:buNone/>
              <a:defRPr/>
            </a:pPr>
            <a:r>
              <a:rPr lang="en-US" dirty="0">
                <a:solidFill>
                  <a:prstClr val="black"/>
                </a:solidFill>
                <a:latin typeface="Calibri Light" panose="020F0302020204030204"/>
              </a:rPr>
              <a:t>Indication of ETT compare to laryngeal tube?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In</a:t>
            </a:r>
            <a:r>
              <a:rPr lang="en-US" dirty="0" err="1">
                <a:solidFill>
                  <a:prstClr val="black"/>
                </a:solidFill>
                <a:latin typeface="Calibri Light" panose="020F0302020204030204"/>
              </a:rPr>
              <a:t>dication</a:t>
            </a:r>
            <a:r>
              <a:rPr lang="en-US" dirty="0">
                <a:solidFill>
                  <a:prstClr val="black"/>
                </a:solidFill>
                <a:latin typeface="Calibri Light" panose="020F0302020204030204"/>
              </a:rPr>
              <a:t> of each type of muscles relaxant and side effect?</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err="1">
                <a:solidFill>
                  <a:schemeClr val="tx1"/>
                </a:solidFill>
                <a:latin typeface="+mj-lt"/>
                <a:ea typeface="+mj-ea"/>
                <a:cs typeface="+mj-cs"/>
              </a:rPr>
              <a:t>Wareed</a:t>
            </a:r>
            <a:r>
              <a:rPr lang="en-US" sz="4400" kern="1200" dirty="0">
                <a:solidFill>
                  <a:schemeClr val="tx1"/>
                </a:solidFill>
                <a:latin typeface="+mj-lt"/>
                <a:ea typeface="+mj-ea"/>
                <a:cs typeface="+mj-cs"/>
              </a:rPr>
              <a:t> Group 7</a:t>
            </a:r>
          </a:p>
        </p:txBody>
      </p:sp>
      <p:sp>
        <p:nvSpPr>
          <p:cNvPr id="9" name="TextBox 8"/>
          <p:cNvSpPr txBox="1"/>
          <p:nvPr/>
        </p:nvSpPr>
        <p:spPr>
          <a:xfrm>
            <a:off x="1524000" y="5329534"/>
            <a:ext cx="9144000" cy="1152663"/>
          </a:xfrm>
          <a:prstGeom prst="rect">
            <a:avLst/>
          </a:prstGeom>
        </p:spPr>
        <p:txBody>
          <a:bodyPr vert="horz" lIns="91440" tIns="45720" rIns="91440" bIns="45720" rtlCol="0">
            <a:normAutofit/>
          </a:bodyPr>
          <a:lstStyle/>
          <a:p>
            <a:pPr algn="ctr">
              <a:lnSpc>
                <a:spcPct val="90000"/>
              </a:lnSpc>
              <a:spcAft>
                <a:spcPts val="600"/>
              </a:spcAft>
            </a:pPr>
            <a:r>
              <a:rPr lang="en-US" sz="2400" dirty="0"/>
              <a:t>DONE BY : Basil Hussam Al-</a:t>
            </a:r>
            <a:r>
              <a:rPr lang="en-US" sz="2400" dirty="0" err="1"/>
              <a:t>Tah</a:t>
            </a:r>
            <a:endParaRPr lang="en-US" sz="2400" dirty="0"/>
          </a:p>
          <a:p>
            <a:pPr algn="ctr">
              <a:lnSpc>
                <a:spcPct val="90000"/>
              </a:lnSpc>
              <a:spcAft>
                <a:spcPts val="600"/>
              </a:spcAft>
            </a:pPr>
            <a:r>
              <a:rPr lang="en-US" sz="2400" dirty="0"/>
              <a:t>written by: Mustafa Al-</a:t>
            </a:r>
            <a:r>
              <a:rPr lang="en-US" sz="2400" dirty="0" err="1"/>
              <a:t>Fawwaz</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773358" y="36887"/>
            <a:ext cx="3009222" cy="707886"/>
          </a:xfrm>
          <a:prstGeom prst="rect">
            <a:avLst/>
          </a:prstGeom>
        </p:spPr>
        <p:txBody>
          <a:bodyPr wrap="none">
            <a:spAutoFit/>
          </a:bodyPr>
          <a:lstStyle/>
          <a:p>
            <a:r>
              <a:rPr lang="en-US" sz="4000" dirty="0"/>
              <a:t>Written exam</a:t>
            </a:r>
          </a:p>
        </p:txBody>
      </p:sp>
      <p:sp>
        <p:nvSpPr>
          <p:cNvPr id="3" name="Rectangle 2"/>
          <p:cNvSpPr/>
          <p:nvPr/>
        </p:nvSpPr>
        <p:spPr>
          <a:xfrm>
            <a:off x="181969" y="1062701"/>
            <a:ext cx="6096000" cy="6155531"/>
          </a:xfrm>
          <a:prstGeom prst="rect">
            <a:avLst/>
          </a:prstGeom>
        </p:spPr>
        <p:txBody>
          <a:bodyPr>
            <a:spAutoFit/>
          </a:bodyPr>
          <a:lstStyle/>
          <a:p>
            <a:r>
              <a:rPr lang="en-US" sz="2800" dirty="0"/>
              <a:t>Cause of Airway obstruction:</a:t>
            </a:r>
          </a:p>
          <a:p>
            <a:endParaRPr lang="en-US" dirty="0"/>
          </a:p>
          <a:p>
            <a:pPr marL="342900" indent="-342900">
              <a:buFont typeface="+mj-lt"/>
              <a:buAutoNum type="arabicPeriod"/>
            </a:pPr>
            <a:r>
              <a:rPr lang="en-US" sz="2000" dirty="0"/>
              <a:t>Foreign bodies </a:t>
            </a:r>
          </a:p>
          <a:p>
            <a:pPr marL="342900" indent="-342900">
              <a:buFont typeface="+mj-lt"/>
              <a:buAutoNum type="arabicPeriod"/>
            </a:pPr>
            <a:r>
              <a:rPr lang="en-US" sz="2000" dirty="0"/>
              <a:t>Bronchospasm</a:t>
            </a:r>
          </a:p>
          <a:p>
            <a:pPr marL="342900" indent="-342900">
              <a:buFont typeface="+mj-lt"/>
              <a:buAutoNum type="arabicPeriod"/>
            </a:pPr>
            <a:r>
              <a:rPr lang="en-US" sz="2000" dirty="0"/>
              <a:t>Laryngospasm</a:t>
            </a:r>
          </a:p>
          <a:p>
            <a:pPr marL="342900" indent="-342900">
              <a:buFont typeface="+mj-lt"/>
              <a:buAutoNum type="arabicPeriod"/>
            </a:pPr>
            <a:r>
              <a:rPr lang="en-US" sz="2000" dirty="0"/>
              <a:t>Inflamed Glottis (abscess)</a:t>
            </a:r>
          </a:p>
          <a:p>
            <a:pPr marL="342900" indent="-342900">
              <a:buFont typeface="+mj-lt"/>
              <a:buAutoNum type="arabicPeriod"/>
            </a:pPr>
            <a:r>
              <a:rPr lang="en-US" sz="2000" dirty="0"/>
              <a:t>Goiter</a:t>
            </a:r>
          </a:p>
          <a:p>
            <a:pPr marL="342900" indent="-342900">
              <a:buFont typeface="+mj-lt"/>
              <a:buAutoNum type="arabicPeriod"/>
            </a:pPr>
            <a:r>
              <a:rPr lang="en-US" sz="2000" dirty="0"/>
              <a:t>Hematoma</a:t>
            </a:r>
          </a:p>
          <a:p>
            <a:pPr marL="342900" indent="-342900">
              <a:buFont typeface="+mj-lt"/>
              <a:buAutoNum type="arabicPeriod"/>
            </a:pPr>
            <a:r>
              <a:rPr lang="en-US" sz="2000" dirty="0"/>
              <a:t>Tumors</a:t>
            </a:r>
          </a:p>
          <a:p>
            <a:pPr marL="342900" indent="-342900">
              <a:buFont typeface="+mj-lt"/>
              <a:buAutoNum type="arabicPeriod"/>
            </a:pPr>
            <a:r>
              <a:rPr lang="en-US" sz="2000" dirty="0"/>
              <a:t>Trauma </a:t>
            </a:r>
          </a:p>
          <a:p>
            <a:pPr marL="342900" indent="-342900">
              <a:buFont typeface="+mj-lt"/>
              <a:buAutoNum type="arabicPeriod"/>
            </a:pPr>
            <a:r>
              <a:rPr lang="en-US" sz="2000" dirty="0"/>
              <a:t>Loss of Consciousness  </a:t>
            </a:r>
          </a:p>
          <a:p>
            <a:pPr marL="342900" indent="-342900">
              <a:buFont typeface="+mj-lt"/>
              <a:buAutoNum type="arabicPeriod"/>
            </a:pPr>
            <a:r>
              <a:rPr lang="en-US" sz="2000" dirty="0"/>
              <a:t>Secretions (mucus, blood…)</a:t>
            </a:r>
          </a:p>
          <a:p>
            <a:pPr marL="342900" indent="-342900">
              <a:buFont typeface="+mj-lt"/>
              <a:buAutoNum type="arabicPeriod"/>
            </a:pPr>
            <a:r>
              <a:rPr lang="en-US" sz="2000" dirty="0"/>
              <a:t>Angioedema </a:t>
            </a:r>
          </a:p>
          <a:p>
            <a:pPr marL="342900" indent="-342900">
              <a:buFont typeface="+mj-lt"/>
              <a:buAutoNum type="arabicPeriod"/>
            </a:pPr>
            <a:r>
              <a:rPr lang="en-US" sz="2000" dirty="0"/>
              <a:t>Vocal Cords Paralysis</a:t>
            </a:r>
          </a:p>
          <a:p>
            <a:pPr marL="342900" indent="-342900">
              <a:buFont typeface="+mj-lt"/>
              <a:buAutoNum type="arabicPeriod"/>
            </a:pPr>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6605515" y="744773"/>
            <a:ext cx="6096000" cy="2277547"/>
          </a:xfrm>
          <a:prstGeom prst="rect">
            <a:avLst/>
          </a:prstGeom>
        </p:spPr>
        <p:txBody>
          <a:bodyPr>
            <a:spAutoFit/>
          </a:bodyPr>
          <a:lstStyle/>
          <a:p>
            <a:endParaRPr lang="en-US" dirty="0"/>
          </a:p>
          <a:p>
            <a:r>
              <a:rPr lang="en-US" sz="2800" dirty="0"/>
              <a:t>Contraindications of Thiopental</a:t>
            </a:r>
          </a:p>
          <a:p>
            <a:endParaRPr lang="en-US" sz="2400" dirty="0"/>
          </a:p>
          <a:p>
            <a:pPr marL="342900" indent="-342900">
              <a:buFont typeface="+mj-lt"/>
              <a:buAutoNum type="arabicPeriod"/>
            </a:pPr>
            <a:r>
              <a:rPr lang="en-US" sz="2400" dirty="0"/>
              <a:t>Airway obstruction</a:t>
            </a:r>
          </a:p>
          <a:p>
            <a:pPr marL="342900" indent="-342900">
              <a:buFont typeface="+mj-lt"/>
              <a:buAutoNum type="arabicPeriod"/>
            </a:pPr>
            <a:r>
              <a:rPr lang="en-US" sz="2400" dirty="0"/>
              <a:t>Porphyria</a:t>
            </a:r>
          </a:p>
          <a:p>
            <a:pPr marL="342900" indent="-342900">
              <a:buFont typeface="+mj-lt"/>
              <a:buAutoNum type="arabicPeriod"/>
            </a:pPr>
            <a:r>
              <a:rPr lang="en-US" sz="2400" dirty="0"/>
              <a:t>Hypersensitivity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405190" y="232835"/>
            <a:ext cx="4671472" cy="461665"/>
          </a:xfrm>
          <a:prstGeom prst="rect">
            <a:avLst/>
          </a:prstGeom>
        </p:spPr>
        <p:txBody>
          <a:bodyPr wrap="none">
            <a:spAutoFit/>
          </a:bodyPr>
          <a:lstStyle/>
          <a:p>
            <a:r>
              <a:rPr lang="en-US" sz="2400" dirty="0"/>
              <a:t>Delayed complication of head injury</a:t>
            </a:r>
          </a:p>
        </p:txBody>
      </p:sp>
      <p:sp>
        <p:nvSpPr>
          <p:cNvPr id="3" name="Rectangle 2"/>
          <p:cNvSpPr/>
          <p:nvPr/>
        </p:nvSpPr>
        <p:spPr>
          <a:xfrm>
            <a:off x="255064" y="824426"/>
            <a:ext cx="3858150" cy="1938992"/>
          </a:xfrm>
          <a:prstGeom prst="rect">
            <a:avLst/>
          </a:prstGeom>
        </p:spPr>
        <p:txBody>
          <a:bodyPr wrap="square">
            <a:spAutoFit/>
          </a:bodyPr>
          <a:lstStyle/>
          <a:p>
            <a:pPr marL="342900" indent="-342900">
              <a:buFont typeface="+mj-lt"/>
              <a:buAutoNum type="arabicPeriod"/>
            </a:pPr>
            <a:r>
              <a:rPr lang="en-US" sz="2400" dirty="0"/>
              <a:t>Hydrocephalus</a:t>
            </a:r>
          </a:p>
          <a:p>
            <a:pPr marL="342900" indent="-342900">
              <a:buFont typeface="+mj-lt"/>
              <a:buAutoNum type="arabicPeriod"/>
            </a:pPr>
            <a:r>
              <a:rPr lang="en-US" sz="2400" dirty="0"/>
              <a:t>Late epilepsy</a:t>
            </a:r>
          </a:p>
          <a:p>
            <a:pPr marL="342900" indent="-342900">
              <a:buFont typeface="+mj-lt"/>
              <a:buAutoNum type="arabicPeriod"/>
            </a:pPr>
            <a:r>
              <a:rPr lang="en-US" sz="2400" dirty="0"/>
              <a:t>Post concussion syndrome</a:t>
            </a:r>
          </a:p>
          <a:p>
            <a:pPr marL="342900" indent="-342900">
              <a:buFont typeface="+mj-lt"/>
              <a:buAutoNum type="arabicPeriod"/>
            </a:pPr>
            <a:r>
              <a:rPr lang="en-US" sz="2400" dirty="0"/>
              <a:t> Chronic SDH</a:t>
            </a:r>
          </a:p>
          <a:p>
            <a:pPr marL="342900" indent="-342900">
              <a:buFont typeface="+mj-lt"/>
              <a:buAutoNum type="arabicPeriod"/>
            </a:pPr>
            <a:r>
              <a:rPr lang="en-US" sz="2400" dirty="0"/>
              <a:t>Meningitis</a:t>
            </a:r>
          </a:p>
        </p:txBody>
      </p:sp>
      <p:sp>
        <p:nvSpPr>
          <p:cNvPr id="4" name="Rectangle 3"/>
          <p:cNvSpPr/>
          <p:nvPr/>
        </p:nvSpPr>
        <p:spPr>
          <a:xfrm>
            <a:off x="6255377" y="232835"/>
            <a:ext cx="4976730" cy="461665"/>
          </a:xfrm>
          <a:prstGeom prst="rect">
            <a:avLst/>
          </a:prstGeom>
        </p:spPr>
        <p:txBody>
          <a:bodyPr wrap="square">
            <a:spAutoFit/>
          </a:bodyPr>
          <a:lstStyle/>
          <a:p>
            <a:r>
              <a:rPr lang="en-US" sz="2400" dirty="0"/>
              <a:t>Types of Breathing Circuits</a:t>
            </a:r>
          </a:p>
        </p:txBody>
      </p:sp>
      <p:sp>
        <p:nvSpPr>
          <p:cNvPr id="5" name="Rectangle 4"/>
          <p:cNvSpPr/>
          <p:nvPr/>
        </p:nvSpPr>
        <p:spPr>
          <a:xfrm>
            <a:off x="6255376" y="824426"/>
            <a:ext cx="4021387" cy="1938992"/>
          </a:xfrm>
          <a:prstGeom prst="rect">
            <a:avLst/>
          </a:prstGeom>
        </p:spPr>
        <p:txBody>
          <a:bodyPr wrap="square">
            <a:spAutoFit/>
          </a:bodyPr>
          <a:lstStyle/>
          <a:p>
            <a:pPr marL="342900" indent="-342900">
              <a:buFont typeface="+mj-lt"/>
              <a:buAutoNum type="arabicPeriod"/>
            </a:pPr>
            <a:r>
              <a:rPr lang="en-US" sz="2400" dirty="0"/>
              <a:t>Insufflation</a:t>
            </a:r>
          </a:p>
          <a:p>
            <a:pPr marL="342900" indent="-342900">
              <a:buFont typeface="+mj-lt"/>
              <a:buAutoNum type="arabicPeriod"/>
            </a:pPr>
            <a:r>
              <a:rPr lang="en-US" sz="2400" dirty="0"/>
              <a:t>Open-Drop Anesthesia</a:t>
            </a:r>
          </a:p>
          <a:p>
            <a:pPr marL="342900" indent="-342900">
              <a:buFont typeface="+mj-lt"/>
              <a:buAutoNum type="arabicPeriod"/>
            </a:pPr>
            <a:r>
              <a:rPr lang="en-US" sz="2400" dirty="0"/>
              <a:t>Draw-Over Anesthesia</a:t>
            </a:r>
          </a:p>
          <a:p>
            <a:pPr marL="342900" indent="-342900">
              <a:buFont typeface="+mj-lt"/>
              <a:buAutoNum type="arabicPeriod"/>
            </a:pPr>
            <a:r>
              <a:rPr lang="en-US" sz="2400" dirty="0" err="1"/>
              <a:t>Mapleson's</a:t>
            </a:r>
            <a:r>
              <a:rPr lang="en-US" sz="2400" dirty="0"/>
              <a:t> Circuits</a:t>
            </a:r>
          </a:p>
          <a:p>
            <a:pPr marL="342900" indent="-342900">
              <a:buFont typeface="+mj-lt"/>
              <a:buAutoNum type="arabicPeriod"/>
            </a:pPr>
            <a:r>
              <a:rPr lang="en-US" sz="2400" dirty="0"/>
              <a:t>The Circle System</a:t>
            </a:r>
          </a:p>
        </p:txBody>
      </p:sp>
      <p:sp>
        <p:nvSpPr>
          <p:cNvPr id="6" name="Rectangle 5"/>
          <p:cNvSpPr/>
          <p:nvPr/>
        </p:nvSpPr>
        <p:spPr>
          <a:xfrm>
            <a:off x="405190" y="3336437"/>
            <a:ext cx="11400124" cy="3046988"/>
          </a:xfrm>
          <a:prstGeom prst="rect">
            <a:avLst/>
          </a:prstGeom>
        </p:spPr>
        <p:txBody>
          <a:bodyPr wrap="square">
            <a:spAutoFit/>
          </a:bodyPr>
          <a:lstStyle/>
          <a:p>
            <a:r>
              <a:rPr lang="en-US" sz="2400" dirty="0"/>
              <a:t>ASA classification :</a:t>
            </a:r>
          </a:p>
          <a:p>
            <a:pPr marL="342900" indent="-342900">
              <a:buFont typeface="Arial" panose="020B0604020202020204" pitchFamily="34" charset="0"/>
              <a:buChar char="•"/>
            </a:pPr>
            <a:r>
              <a:rPr lang="en-US" sz="2400" dirty="0"/>
              <a:t>ASA I  normal healthy patient.</a:t>
            </a:r>
          </a:p>
          <a:p>
            <a:pPr marL="342900" indent="-342900">
              <a:buFont typeface="Arial" panose="020B0604020202020204" pitchFamily="34" charset="0"/>
              <a:buChar char="•"/>
            </a:pPr>
            <a:r>
              <a:rPr lang="en-US" sz="2400" dirty="0"/>
              <a:t>ASA II A patient with mild systemic disease. </a:t>
            </a:r>
          </a:p>
          <a:p>
            <a:pPr marL="342900" indent="-342900">
              <a:buFont typeface="Arial" panose="020B0604020202020204" pitchFamily="34" charset="0"/>
              <a:buChar char="•"/>
            </a:pPr>
            <a:r>
              <a:rPr lang="en-US" sz="2400" dirty="0"/>
              <a:t>ASA III A patient with severe systemic disease. </a:t>
            </a:r>
          </a:p>
          <a:p>
            <a:pPr marL="342900" indent="-342900">
              <a:buFont typeface="Arial" panose="020B0604020202020204" pitchFamily="34" charset="0"/>
              <a:buChar char="•"/>
            </a:pPr>
            <a:r>
              <a:rPr lang="en-US" sz="2400" dirty="0"/>
              <a:t>ASA IV A patient with severe systemic disease that is a constant threat to life.</a:t>
            </a:r>
          </a:p>
          <a:p>
            <a:pPr marL="342900" indent="-342900">
              <a:buFont typeface="Arial" panose="020B0604020202020204" pitchFamily="34" charset="0"/>
              <a:buChar char="•"/>
            </a:pPr>
            <a:r>
              <a:rPr lang="en-US" sz="2400" dirty="0"/>
              <a:t>ASA V A moribund patient who is not expected to survive without the operation. </a:t>
            </a:r>
          </a:p>
          <a:p>
            <a:pPr marL="342900" indent="-342900">
              <a:buFont typeface="Arial" panose="020B0604020202020204" pitchFamily="34" charset="0"/>
              <a:buChar char="•"/>
            </a:pPr>
            <a:r>
              <a:rPr lang="en-US" sz="2400" dirty="0"/>
              <a:t>ASA VI A declared brain-dead patient whose organs are being removed for donor purposes.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181969" y="96756"/>
            <a:ext cx="4690281" cy="5386090"/>
          </a:xfrm>
          <a:prstGeom prst="rect">
            <a:avLst/>
          </a:prstGeom>
        </p:spPr>
        <p:txBody>
          <a:bodyPr wrap="square">
            <a:spAutoFit/>
          </a:bodyPr>
          <a:lstStyle/>
          <a:p>
            <a:r>
              <a:rPr lang="en-US" sz="3200" dirty="0"/>
              <a:t>Adverse effects of succinylcholine</a:t>
            </a:r>
          </a:p>
          <a:p>
            <a:pPr marL="514350" indent="-514350">
              <a:buFont typeface="+mj-lt"/>
              <a:buAutoNum type="arabicPeriod"/>
            </a:pPr>
            <a:r>
              <a:rPr lang="en-US" sz="2000" dirty="0"/>
              <a:t>CVS effects are found most common in children bradycardia following administration first dose and 2nd in adult </a:t>
            </a:r>
          </a:p>
          <a:p>
            <a:pPr marL="457200" indent="-457200">
              <a:buFont typeface="+mj-lt"/>
              <a:buAutoNum type="arabicPeriod"/>
            </a:pPr>
            <a:r>
              <a:rPr lang="en-US" sz="2000" dirty="0"/>
              <a:t>Fasciculation </a:t>
            </a:r>
          </a:p>
          <a:p>
            <a:pPr marL="457200" indent="-457200">
              <a:buFont typeface="+mj-lt"/>
              <a:buAutoNum type="arabicPeriod"/>
            </a:pPr>
            <a:r>
              <a:rPr lang="en-US" sz="2000" dirty="0"/>
              <a:t>Hyperkalemia </a:t>
            </a:r>
          </a:p>
          <a:p>
            <a:pPr marL="457200" indent="-457200">
              <a:buFont typeface="+mj-lt"/>
              <a:buAutoNum type="arabicPeriod"/>
            </a:pPr>
            <a:r>
              <a:rPr lang="en-US" sz="2000" dirty="0"/>
              <a:t>Muscle pain </a:t>
            </a:r>
          </a:p>
          <a:p>
            <a:pPr marL="457200" indent="-457200">
              <a:buFont typeface="+mj-lt"/>
              <a:buAutoNum type="arabicPeriod"/>
            </a:pPr>
            <a:r>
              <a:rPr lang="en-US" sz="2000" dirty="0"/>
              <a:t>Intra gastric pressure elevation and increase lower esophageal sphincter tone </a:t>
            </a:r>
          </a:p>
          <a:p>
            <a:pPr marL="457200" indent="-457200">
              <a:buFont typeface="+mj-lt"/>
              <a:buAutoNum type="arabicPeriod"/>
            </a:pPr>
            <a:r>
              <a:rPr lang="en-US" sz="2000" dirty="0"/>
              <a:t>Intraocular pressure elevation </a:t>
            </a:r>
          </a:p>
          <a:p>
            <a:pPr marL="457200" indent="-457200">
              <a:buFont typeface="+mj-lt"/>
              <a:buAutoNum type="arabicPeriod"/>
            </a:pPr>
            <a:r>
              <a:rPr lang="en-US" sz="2000" dirty="0" err="1"/>
              <a:t>Masster</a:t>
            </a:r>
            <a:r>
              <a:rPr lang="en-US" sz="2000" dirty="0"/>
              <a:t> muscle rigidity </a:t>
            </a:r>
          </a:p>
          <a:p>
            <a:pPr marL="457200" indent="-457200">
              <a:buFont typeface="+mj-lt"/>
              <a:buAutoNum type="arabicPeriod"/>
            </a:pPr>
            <a:r>
              <a:rPr lang="en-US" sz="2000" dirty="0"/>
              <a:t>Malignant hyperthermia </a:t>
            </a:r>
          </a:p>
          <a:p>
            <a:pPr marL="457200" indent="-457200">
              <a:buFont typeface="+mj-lt"/>
              <a:buAutoNum type="arabicPeriod"/>
            </a:pPr>
            <a:r>
              <a:rPr lang="en-US" sz="2000" dirty="0"/>
              <a:t>ICP ELEVATION </a:t>
            </a:r>
          </a:p>
        </p:txBody>
      </p:sp>
      <p:sp>
        <p:nvSpPr>
          <p:cNvPr id="3" name="Rectangle 2"/>
          <p:cNvSpPr/>
          <p:nvPr/>
        </p:nvSpPr>
        <p:spPr>
          <a:xfrm>
            <a:off x="5923128" y="96756"/>
            <a:ext cx="5581934" cy="4154984"/>
          </a:xfrm>
          <a:prstGeom prst="rect">
            <a:avLst/>
          </a:prstGeom>
        </p:spPr>
        <p:txBody>
          <a:bodyPr wrap="square">
            <a:spAutoFit/>
          </a:bodyPr>
          <a:lstStyle/>
          <a:p>
            <a:r>
              <a:rPr lang="en-US" sz="3200" dirty="0"/>
              <a:t>Complications of arterial line insertion </a:t>
            </a:r>
            <a:r>
              <a:rPr lang="en-US" dirty="0"/>
              <a:t>:</a:t>
            </a:r>
          </a:p>
          <a:p>
            <a:r>
              <a:rPr lang="en-US" sz="2000" dirty="0"/>
              <a:t>a-Temporary radial artery occlusion </a:t>
            </a:r>
          </a:p>
          <a:p>
            <a:r>
              <a:rPr lang="en-US" sz="2000" dirty="0"/>
              <a:t>b-Hematoma /Bleeding</a:t>
            </a:r>
          </a:p>
          <a:p>
            <a:r>
              <a:rPr lang="en-US" sz="2000" dirty="0"/>
              <a:t>c-Localized catheter site infection</a:t>
            </a:r>
          </a:p>
          <a:p>
            <a:r>
              <a:rPr lang="en-US" sz="2000" dirty="0"/>
              <a:t>d-Hemorrhage</a:t>
            </a:r>
          </a:p>
          <a:p>
            <a:r>
              <a:rPr lang="en-US" sz="2000" dirty="0"/>
              <a:t>e-Sepsis</a:t>
            </a:r>
          </a:p>
          <a:p>
            <a:r>
              <a:rPr lang="en-US" sz="2000" dirty="0"/>
              <a:t>f-Permanent ischemic damage </a:t>
            </a:r>
          </a:p>
          <a:p>
            <a:r>
              <a:rPr lang="en-US" sz="2000" dirty="0"/>
              <a:t>g-Thrombosis</a:t>
            </a:r>
          </a:p>
          <a:p>
            <a:r>
              <a:rPr lang="en-US" sz="2000" dirty="0"/>
              <a:t>h-Air embolism</a:t>
            </a:r>
          </a:p>
          <a:p>
            <a:r>
              <a:rPr lang="en-US" sz="2000" dirty="0" err="1"/>
              <a:t>i</a:t>
            </a:r>
            <a:r>
              <a:rPr lang="en-US" sz="2000" dirty="0"/>
              <a:t>-Carpel tunnel syndrome</a:t>
            </a:r>
          </a:p>
          <a:p>
            <a:r>
              <a:rPr lang="en-US" sz="2000" dirty="0"/>
              <a:t>J-</a:t>
            </a:r>
            <a:r>
              <a:rPr lang="en-US" sz="2000" dirty="0" err="1"/>
              <a:t>Areteriovenous</a:t>
            </a:r>
            <a:r>
              <a:rPr lang="en-US" sz="2000" dirty="0"/>
              <a:t> fistula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181970" y="72665"/>
            <a:ext cx="5645624" cy="5170646"/>
          </a:xfrm>
          <a:prstGeom prst="rect">
            <a:avLst/>
          </a:prstGeom>
        </p:spPr>
        <p:txBody>
          <a:bodyPr wrap="square">
            <a:spAutoFit/>
          </a:bodyPr>
          <a:lstStyle/>
          <a:p>
            <a:endParaRPr lang="en-US" dirty="0"/>
          </a:p>
          <a:p>
            <a:r>
              <a:rPr lang="en-US" sz="2400" dirty="0"/>
              <a:t>Factors increase or decrease mac:</a:t>
            </a:r>
            <a:br>
              <a:rPr lang="en-US" sz="2400" dirty="0"/>
            </a:br>
            <a:endParaRPr lang="en-US" sz="2400" dirty="0"/>
          </a:p>
          <a:p>
            <a:r>
              <a:rPr lang="en-US" sz="2400" dirty="0"/>
              <a:t>Factors increase MAC:</a:t>
            </a:r>
            <a:br>
              <a:rPr lang="en-US" sz="2400" dirty="0"/>
            </a:br>
            <a:r>
              <a:rPr lang="en-US" sz="2400" dirty="0"/>
              <a:t>- Chronic use of alcohol, Acute use of amphetamine, Cocaine, Ephedrine, Hypernatremia, Hypocalcemia</a:t>
            </a:r>
            <a:br>
              <a:rPr lang="en-US" sz="2400" dirty="0"/>
            </a:br>
            <a:endParaRPr lang="en-US" sz="2400" dirty="0"/>
          </a:p>
          <a:p>
            <a:r>
              <a:rPr lang="en-US" sz="2400" dirty="0"/>
              <a:t>Factors decrease MAC:</a:t>
            </a:r>
          </a:p>
          <a:p>
            <a:r>
              <a:rPr lang="en-US" sz="2400" dirty="0"/>
              <a:t>- Temperature, Acute use of alcohol, Chronic use of amphetamine, Anemia, PaO2 ˂ 40,  PaCO2 ˃95, Hyponatremia, Hypercalcemia, Pregnancy, Blood pressure, IV anesthetic</a:t>
            </a:r>
          </a:p>
        </p:txBody>
      </p:sp>
      <p:sp>
        <p:nvSpPr>
          <p:cNvPr id="3" name="Rectangle 2"/>
          <p:cNvSpPr/>
          <p:nvPr/>
        </p:nvSpPr>
        <p:spPr>
          <a:xfrm>
            <a:off x="6114197" y="342922"/>
            <a:ext cx="5914030" cy="2954655"/>
          </a:xfrm>
          <a:prstGeom prst="rect">
            <a:avLst/>
          </a:prstGeom>
        </p:spPr>
        <p:txBody>
          <a:bodyPr wrap="square">
            <a:spAutoFit/>
          </a:bodyPr>
          <a:lstStyle/>
          <a:p>
            <a:r>
              <a:rPr lang="en-US" sz="2400" dirty="0"/>
              <a:t>Clinical Features neurogenic shock</a:t>
            </a:r>
          </a:p>
          <a:p>
            <a:endParaRPr lang="en-US" dirty="0"/>
          </a:p>
          <a:p>
            <a:pPr marL="342900" indent="-342900">
              <a:buFont typeface="+mj-lt"/>
              <a:buAutoNum type="arabicPeriod"/>
            </a:pPr>
            <a:r>
              <a:rPr lang="en-US" sz="2400" dirty="0"/>
              <a:t>Warm, well-perfused skin </a:t>
            </a:r>
          </a:p>
          <a:p>
            <a:pPr marL="342900" indent="-342900">
              <a:buFont typeface="+mj-lt"/>
              <a:buAutoNum type="arabicPeriod"/>
            </a:pPr>
            <a:r>
              <a:rPr lang="en-US" sz="2400" dirty="0"/>
              <a:t>Urine output low or normal </a:t>
            </a:r>
          </a:p>
          <a:p>
            <a:pPr marL="342900" indent="-342900">
              <a:buFont typeface="+mj-lt"/>
              <a:buAutoNum type="arabicPeriod"/>
            </a:pPr>
            <a:r>
              <a:rPr lang="en-US" sz="2400" dirty="0"/>
              <a:t>Bradycardia and hypotension (but tachycardia can occur)</a:t>
            </a:r>
          </a:p>
          <a:p>
            <a:pPr marL="342900" indent="-342900">
              <a:buFont typeface="+mj-lt"/>
              <a:buAutoNum type="arabicPeriod"/>
            </a:pPr>
            <a:r>
              <a:rPr lang="en-US" sz="2400" dirty="0"/>
              <a:t>Cardiac output is decreased, SVR low, PCWP low to normal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119" y="1466352"/>
            <a:ext cx="10715625" cy="4962525"/>
          </a:xfrm>
          <a:prstGeom prst="rect">
            <a:avLst/>
          </a:prstGeom>
        </p:spPr>
      </p:pic>
      <p:sp>
        <p:nvSpPr>
          <p:cNvPr id="4" name="Rectangle 3"/>
          <p:cNvSpPr/>
          <p:nvPr/>
        </p:nvSpPr>
        <p:spPr>
          <a:xfrm>
            <a:off x="3113384" y="142249"/>
            <a:ext cx="500989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Sinus Arrhythmia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a:stretch>
            <a:fillRect/>
          </a:stretch>
        </p:blipFill>
        <p:spPr>
          <a:xfrm>
            <a:off x="2367556" y="1901535"/>
            <a:ext cx="7620660" cy="4365114"/>
          </a:xfrm>
          <a:prstGeom prst="rect">
            <a:avLst/>
          </a:prstGeom>
        </p:spPr>
      </p:pic>
      <p:sp>
        <p:nvSpPr>
          <p:cNvPr id="7" name="Rectangle 6"/>
          <p:cNvSpPr/>
          <p:nvPr/>
        </p:nvSpPr>
        <p:spPr>
          <a:xfrm>
            <a:off x="2826563" y="456147"/>
            <a:ext cx="6469207" cy="923330"/>
          </a:xfrm>
          <a:prstGeom prst="rect">
            <a:avLst/>
          </a:prstGeom>
          <a:noFill/>
        </p:spPr>
        <p:txBody>
          <a:bodyPr wrap="none" lIns="91440" tIns="45720" rIns="91440" bIns="45720">
            <a:spAutoFit/>
          </a:bodyPr>
          <a:lstStyle/>
          <a:p>
            <a:r>
              <a:rPr lang="en-US" sz="5400" dirty="0"/>
              <a:t>1st degree heart block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602" y="113608"/>
            <a:ext cx="10753725" cy="3766185"/>
          </a:xfrm>
        </p:spPr>
        <p:txBody>
          <a:bodyPr/>
          <a:lstStyle/>
          <a:p>
            <a:pPr lvl="0"/>
            <a:r>
              <a:rPr lang="en-US" b="1" dirty="0"/>
              <a:t>Types of blood transfusion</a:t>
            </a:r>
            <a:endParaRPr lang="en-US" dirty="0"/>
          </a:p>
          <a:p>
            <a:pPr lvl="0"/>
            <a:r>
              <a:rPr lang="en-US" i="1" dirty="0"/>
              <a:t>Platelet transfusion </a:t>
            </a:r>
            <a:endParaRPr lang="en-US" dirty="0"/>
          </a:p>
          <a:p>
            <a:pPr lvl="0"/>
            <a:r>
              <a:rPr lang="en-US" i="1" dirty="0"/>
              <a:t>Fresh frozen plasma </a:t>
            </a:r>
            <a:endParaRPr lang="en-US" dirty="0"/>
          </a:p>
          <a:p>
            <a:pPr lvl="0"/>
            <a:r>
              <a:rPr lang="en-US" i="1" dirty="0"/>
              <a:t>Whole blood transfusion </a:t>
            </a:r>
            <a:endParaRPr lang="en-US" dirty="0"/>
          </a:p>
          <a:p>
            <a:pPr lvl="0"/>
            <a:r>
              <a:rPr lang="en-US" i="1" dirty="0"/>
              <a:t>PRBC</a:t>
            </a:r>
            <a:endParaRPr lang="en-US" dirty="0"/>
          </a:p>
          <a:p>
            <a:pPr lvl="0"/>
            <a:r>
              <a:rPr lang="en-US" i="1" dirty="0"/>
              <a:t>Cryoprecipitate</a:t>
            </a:r>
            <a:endParaRPr lang="en-US" dirty="0"/>
          </a:p>
          <a:p>
            <a:pPr lvl="0"/>
            <a:r>
              <a:rPr lang="en-US" i="1" dirty="0"/>
              <a:t>Prothrombin Complex Concentrate</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r>
              <a:rPr lang="en-US" sz="6600" dirty="0"/>
              <a:t>Oral exam</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260648"/>
            <a:ext cx="10972800" cy="6408712"/>
          </a:xfrm>
        </p:spPr>
        <p:txBody>
          <a:bodyPr>
            <a:normAutofit/>
          </a:bodyPr>
          <a:lstStyle/>
          <a:p>
            <a:pPr algn="l" rtl="0"/>
            <a:r>
              <a:rPr lang="en-US" dirty="0"/>
              <a:t>Most common complication of spinal and epidural anesthesia</a:t>
            </a:r>
          </a:p>
          <a:p>
            <a:pPr algn="l" rtl="0"/>
            <a:r>
              <a:rPr lang="en-US" dirty="0"/>
              <a:t> Complications of spinal anesthesia</a:t>
            </a:r>
          </a:p>
          <a:p>
            <a:pPr algn="l" rtl="0"/>
            <a:r>
              <a:rPr lang="en-US" dirty="0"/>
              <a:t> Steps of </a:t>
            </a:r>
            <a:r>
              <a:rPr lang="en-US" dirty="0" err="1"/>
              <a:t>cs</a:t>
            </a:r>
            <a:r>
              <a:rPr lang="en-US" dirty="0"/>
              <a:t> anesthesia </a:t>
            </a:r>
          </a:p>
          <a:p>
            <a:pPr algn="l" rtl="0"/>
            <a:r>
              <a:rPr lang="en-US" dirty="0"/>
              <a:t>Monitoring system in ICU( Invasive and non invasive) </a:t>
            </a:r>
          </a:p>
          <a:p>
            <a:pPr algn="l" rtl="0"/>
            <a:r>
              <a:rPr lang="en-US" dirty="0"/>
              <a:t>Indication of arterial line </a:t>
            </a:r>
          </a:p>
          <a:p>
            <a:pPr algn="l" rtl="0"/>
            <a:r>
              <a:rPr lang="en-US" dirty="0"/>
              <a:t>How to induce anesthesia in 5 months old baby and what muscle relaxant do you use? </a:t>
            </a:r>
          </a:p>
          <a:p>
            <a:pPr algn="l" rtl="0"/>
            <a:r>
              <a:rPr lang="en-US" dirty="0"/>
              <a:t>Which is first? insert IV cannula or endotracheal tube and why?</a:t>
            </a:r>
          </a:p>
          <a:p>
            <a:pPr algn="l" rtl="0"/>
            <a:r>
              <a:rPr lang="en-US" dirty="0"/>
              <a:t>Admission to </a:t>
            </a:r>
            <a:r>
              <a:rPr lang="en-US" dirty="0" err="1"/>
              <a:t>icu</a:t>
            </a:r>
            <a:r>
              <a:rPr lang="en-US" dirty="0"/>
              <a:t> criteria in general </a:t>
            </a:r>
          </a:p>
          <a:p>
            <a:pPr algn="l" rtl="0"/>
            <a:r>
              <a:rPr lang="en-US" dirty="0"/>
              <a:t>Essential management in </a:t>
            </a:r>
            <a:r>
              <a:rPr lang="en-US" dirty="0" err="1"/>
              <a:t>icu</a:t>
            </a:r>
            <a:endParaRPr lang="en-US" dirty="0"/>
          </a:p>
          <a:p>
            <a:pPr algn="l" rtl="0"/>
            <a:r>
              <a:rPr lang="en-US" dirty="0" err="1"/>
              <a:t>Propofol</a:t>
            </a:r>
            <a:r>
              <a:rPr lang="en-US" dirty="0"/>
              <a:t> indications and side effects</a:t>
            </a:r>
          </a:p>
          <a:p>
            <a:pPr algn="l" rtl="0"/>
            <a:r>
              <a:rPr lang="en-US" dirty="0"/>
              <a:t>How to prevent hypotension in spinal anesthesia?</a:t>
            </a:r>
          </a:p>
          <a:p>
            <a:pPr algn="l" rtl="0"/>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err="1">
                <a:solidFill>
                  <a:schemeClr val="tx1"/>
                </a:solidFill>
                <a:latin typeface="+mj-lt"/>
                <a:ea typeface="+mj-ea"/>
                <a:cs typeface="+mj-cs"/>
              </a:rPr>
              <a:t>Wareed</a:t>
            </a:r>
            <a:r>
              <a:rPr lang="en-US" sz="4400" kern="1200" dirty="0">
                <a:solidFill>
                  <a:schemeClr val="tx1"/>
                </a:solidFill>
                <a:latin typeface="+mj-lt"/>
                <a:ea typeface="+mj-ea"/>
                <a:cs typeface="+mj-cs"/>
              </a:rPr>
              <a:t> Group 6</a:t>
            </a:r>
          </a:p>
        </p:txBody>
      </p:sp>
      <p:sp>
        <p:nvSpPr>
          <p:cNvPr id="9" name="TextBox 8"/>
          <p:cNvSpPr txBox="1"/>
          <p:nvPr/>
        </p:nvSpPr>
        <p:spPr>
          <a:xfrm>
            <a:off x="1524000" y="5215959"/>
            <a:ext cx="9144000" cy="1642041"/>
          </a:xfrm>
          <a:prstGeom prst="rect">
            <a:avLst/>
          </a:prstGeom>
        </p:spPr>
        <p:txBody>
          <a:bodyPr vert="horz" lIns="91440" tIns="45720" rIns="91440" bIns="45720" rtlCol="0">
            <a:normAutofit/>
          </a:bodyPr>
          <a:lstStyle/>
          <a:p>
            <a:pPr algn="ctr"/>
            <a:r>
              <a:rPr lang="en-US" sz="2400" dirty="0">
                <a:cs typeface="Arabic Typesetting" panose="03020402040406030203" pitchFamily="66" charset="-78"/>
              </a:rPr>
              <a:t>Collected by: </a:t>
            </a:r>
            <a:r>
              <a:rPr lang="en-US" sz="2400" dirty="0" err="1">
                <a:cs typeface="Arabic Typesetting" panose="03020402040406030203" pitchFamily="66" charset="-78"/>
              </a:rPr>
              <a:t>Ebaa</a:t>
            </a:r>
            <a:r>
              <a:rPr lang="en-US" sz="2400" dirty="0">
                <a:cs typeface="Arabic Typesetting" panose="03020402040406030203" pitchFamily="66" charset="-78"/>
              </a:rPr>
              <a:t> </a:t>
            </a:r>
            <a:r>
              <a:rPr lang="en-US" sz="2400" dirty="0" err="1">
                <a:cs typeface="Arabic Typesetting" panose="03020402040406030203" pitchFamily="66" charset="-78"/>
              </a:rPr>
              <a:t>AlKhattab</a:t>
            </a:r>
            <a:br>
              <a:rPr lang="en-US" sz="2400" dirty="0">
                <a:cs typeface="Arabic Typesetting" panose="03020402040406030203" pitchFamily="66" charset="-78"/>
              </a:rPr>
            </a:br>
            <a:r>
              <a:rPr lang="en-US" sz="2400" dirty="0">
                <a:cs typeface="Arabic Typesetting" panose="03020402040406030203" pitchFamily="66" charset="-78"/>
              </a:rPr>
              <a:t>written by: Mustafa Al-</a:t>
            </a:r>
            <a:r>
              <a:rPr lang="en-US" sz="2400" dirty="0" err="1">
                <a:cs typeface="Arabic Typesetting" panose="03020402040406030203" pitchFamily="66" charset="-78"/>
              </a:rPr>
              <a:t>Fawwaz</a:t>
            </a:r>
            <a:endParaRPr lang="en-US" sz="2400" dirty="0">
              <a:cs typeface="Arabic Typesetting" panose="03020402040406030203" pitchFamily="66"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1281" y="0"/>
            <a:ext cx="10515600" cy="464024"/>
          </a:xfrm>
        </p:spPr>
        <p:txBody>
          <a:bodyPr>
            <a:normAutofit fontScale="90000"/>
          </a:bodyPr>
          <a:lstStyle/>
          <a:p>
            <a:pPr algn="ctr"/>
            <a:r>
              <a:rPr lang="en-US" sz="4400" b="1" dirty="0">
                <a:latin typeface="Adobe Devanagari" panose="02040503050201020203" pitchFamily="18" charset="0"/>
                <a:cs typeface="Adobe Devanagari" panose="02040503050201020203" pitchFamily="18" charset="0"/>
              </a:rPr>
              <a:t>Written exam</a:t>
            </a:r>
            <a:endParaRPr lang="en-US" dirty="0"/>
          </a:p>
        </p:txBody>
      </p:sp>
      <p:sp>
        <p:nvSpPr>
          <p:cNvPr id="3" name="Content Placeholder 2"/>
          <p:cNvSpPr>
            <a:spLocks noGrp="1"/>
          </p:cNvSpPr>
          <p:nvPr>
            <p:ph idx="1"/>
          </p:nvPr>
        </p:nvSpPr>
        <p:spPr>
          <a:xfrm>
            <a:off x="183108" y="789307"/>
            <a:ext cx="10515600" cy="4351338"/>
          </a:xfrm>
        </p:spPr>
        <p:txBody>
          <a:bodyPr>
            <a:normAutofit/>
          </a:bodyPr>
          <a:lstStyle/>
          <a:p>
            <a:r>
              <a:rPr lang="en-US" sz="2500" b="0" i="0" dirty="0">
                <a:effectLst/>
                <a:latin typeface="Segoe UI Historic" panose="020B0502040204020203" pitchFamily="34" charset="0"/>
              </a:rPr>
              <a:t>Early signs of head trauma . </a:t>
            </a:r>
          </a:p>
          <a:p>
            <a:r>
              <a:rPr lang="en-US" sz="2500" b="0" i="0" dirty="0">
                <a:effectLst/>
                <a:latin typeface="Segoe UI Historic" panose="020B0502040204020203" pitchFamily="34" charset="0"/>
              </a:rPr>
              <a:t>Anesthesia machines .</a:t>
            </a:r>
          </a:p>
          <a:p>
            <a:r>
              <a:rPr lang="en-US" sz="2500" b="0" i="0" dirty="0">
                <a:effectLst/>
                <a:latin typeface="Segoe UI Historic" panose="020B0502040204020203" pitchFamily="34" charset="0"/>
              </a:rPr>
              <a:t>Hypokalemia effects .</a:t>
            </a:r>
          </a:p>
          <a:p>
            <a:r>
              <a:rPr lang="en-US" sz="2500" b="0" i="0" dirty="0">
                <a:effectLst/>
                <a:latin typeface="Segoe UI Historic" panose="020B0502040204020203" pitchFamily="34" charset="0"/>
              </a:rPr>
              <a:t>MAC definition .</a:t>
            </a:r>
          </a:p>
          <a:p>
            <a:r>
              <a:rPr lang="en-US" sz="2500" b="0" i="0" dirty="0">
                <a:effectLst/>
                <a:latin typeface="Segoe UI Historic" panose="020B0502040204020203" pitchFamily="34" charset="0"/>
              </a:rPr>
              <a:t> Obstruction causes .</a:t>
            </a:r>
          </a:p>
          <a:p>
            <a:r>
              <a:rPr lang="en-US" sz="2500" b="0" i="0" dirty="0">
                <a:effectLst/>
                <a:latin typeface="Segoe UI Historic" panose="020B0502040204020203" pitchFamily="34" charset="0"/>
              </a:rPr>
              <a:t> Patients in high risk of aspiration </a:t>
            </a:r>
            <a:r>
              <a:rPr lang="en-US" sz="1600" b="0" i="0" dirty="0">
                <a:effectLst/>
                <a:latin typeface="Segoe UI Historic" panose="020B0502040204020203" pitchFamily="34" charset="0"/>
              </a:rPr>
              <a:t>.</a:t>
            </a:r>
          </a:p>
          <a:p>
            <a:r>
              <a:rPr lang="en-US" sz="2500" b="0" i="0" dirty="0">
                <a:effectLst/>
                <a:latin typeface="Segoe UI Historic" panose="020B0502040204020203" pitchFamily="34" charset="0"/>
              </a:rPr>
              <a:t>Circuits types</a:t>
            </a:r>
          </a:p>
          <a:p>
            <a:r>
              <a:rPr lang="en-US" sz="2500" b="0" i="0" dirty="0">
                <a:effectLst/>
                <a:latin typeface="Segoe UI Historic" panose="020B0502040204020203" pitchFamily="34" charset="0"/>
              </a:rPr>
              <a:t>Adverse effect of desflurane</a:t>
            </a:r>
          </a:p>
          <a:p>
            <a:r>
              <a:rPr lang="en-US" sz="2500" dirty="0">
                <a:latin typeface="Segoe UI Historic" panose="020B0502040204020203" pitchFamily="34" charset="0"/>
              </a:rPr>
              <a:t>Criteria of neurogenic shock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75" t="21651" r="8262" b="12201"/>
          <a:stretch>
            <a:fillRect/>
          </a:stretch>
        </p:blipFill>
        <p:spPr bwMode="auto">
          <a:xfrm>
            <a:off x="-2276" y="4020735"/>
            <a:ext cx="12194276" cy="28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5" b="94334"/>
          <a:stretch>
            <a:fillRect/>
          </a:stretch>
        </p:blipFill>
        <p:spPr bwMode="auto">
          <a:xfrm>
            <a:off x="-2276" y="3202784"/>
            <a:ext cx="9144000"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78"/>
            <a:ext cx="11746523" cy="296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Oral exam</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515600" cy="4351338"/>
          </a:xfrm>
        </p:spPr>
        <p:txBody>
          <a:bodyPr/>
          <a:lstStyle/>
          <a:p>
            <a:r>
              <a:rPr lang="en-US" b="0" i="0" dirty="0">
                <a:effectLst/>
                <a:latin typeface="Segoe UI Historic" panose="020B0502040204020203" pitchFamily="34" charset="0"/>
              </a:rPr>
              <a:t>Definition of oxygen </a:t>
            </a:r>
          </a:p>
          <a:p>
            <a:r>
              <a:rPr lang="en-US" b="0" i="0" dirty="0">
                <a:effectLst/>
                <a:latin typeface="Segoe UI Historic" panose="020B0502040204020203" pitchFamily="34" charset="0"/>
              </a:rPr>
              <a:t>How we decrease the risk of. Aspiration in cs (</a:t>
            </a:r>
            <a:r>
              <a:rPr lang="ar-JO" b="0" i="0" dirty="0">
                <a:effectLst/>
                <a:latin typeface="Segoe UI Historic" panose="020B0502040204020203" pitchFamily="34" charset="0"/>
              </a:rPr>
              <a:t>(تكرر كثير</a:t>
            </a:r>
            <a:endParaRPr lang="en-US" b="0" i="0" dirty="0">
              <a:effectLst/>
              <a:latin typeface="Segoe UI Historic" panose="020B0502040204020203" pitchFamily="34" charset="0"/>
            </a:endParaRPr>
          </a:p>
          <a:p>
            <a:r>
              <a:rPr lang="en-US" b="0" i="0" dirty="0">
                <a:effectLst/>
                <a:latin typeface="Segoe UI Historic" panose="020B0502040204020203" pitchFamily="34" charset="0"/>
              </a:rPr>
              <a:t>Adverse effects of atracurium .</a:t>
            </a:r>
          </a:p>
          <a:p>
            <a:endParaRPr lang="en-US" dirty="0">
              <a:latin typeface="Segoe UI Historic" panose="020B0502040204020203" pitchFamily="34" charset="0"/>
            </a:endParaRPr>
          </a:p>
          <a:p>
            <a:r>
              <a:rPr lang="en-US" dirty="0">
                <a:latin typeface="Segoe UI Historic" panose="020B0502040204020203" pitchFamily="34" charset="0"/>
              </a:rPr>
              <a:t>S&amp;S of O2 toxicity </a:t>
            </a:r>
          </a:p>
          <a:p>
            <a:r>
              <a:rPr lang="en-US" dirty="0">
                <a:latin typeface="Segoe UI Historic" panose="020B0502040204020203" pitchFamily="34" charset="0"/>
              </a:rPr>
              <a:t>Side effects of iso-,</a:t>
            </a:r>
            <a:r>
              <a:rPr lang="en-US" dirty="0" err="1">
                <a:latin typeface="Segoe UI Historic" panose="020B0502040204020203" pitchFamily="34" charset="0"/>
              </a:rPr>
              <a:t>sevo</a:t>
            </a:r>
            <a:r>
              <a:rPr lang="en-US" dirty="0">
                <a:latin typeface="Segoe UI Historic" panose="020B0502040204020203" pitchFamily="34" charset="0"/>
              </a:rPr>
              <a:t>- </a:t>
            </a:r>
            <a:r>
              <a:rPr lang="en-US" dirty="0" err="1">
                <a:latin typeface="Segoe UI Historic" panose="020B0502040204020203" pitchFamily="34" charset="0"/>
              </a:rPr>
              <a:t>flurane</a:t>
            </a:r>
            <a:r>
              <a:rPr lang="en-US" dirty="0">
                <a:latin typeface="Segoe UI Historic" panose="020B0502040204020203" pitchFamily="34" charset="0"/>
              </a:rPr>
              <a:t> </a:t>
            </a:r>
          </a:p>
          <a:p>
            <a:r>
              <a:rPr lang="en-US" dirty="0">
                <a:latin typeface="Segoe UI Historic" panose="020B0502040204020203" pitchFamily="34" charset="0"/>
              </a:rPr>
              <a:t>S/Es of morphine </a:t>
            </a:r>
          </a:p>
          <a:p>
            <a:endParaRPr lang="en-US" dirty="0">
              <a:latin typeface="Segoe UI Historic"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993" y="0"/>
            <a:ext cx="11540319" cy="5057846"/>
          </a:xfrm>
        </p:spPr>
        <p:txBody>
          <a:bodyPr>
            <a:normAutofit lnSpcReduction="10000"/>
          </a:bodyPr>
          <a:lstStyle/>
          <a:p>
            <a:r>
              <a:rPr lang="en-US" b="0" i="0" dirty="0">
                <a:effectLst/>
                <a:latin typeface="Segoe UI Historic" panose="020B0502040204020203" pitchFamily="34" charset="0"/>
              </a:rPr>
              <a:t>Adverse effects of spinal anesthesia .</a:t>
            </a:r>
          </a:p>
          <a:p>
            <a:r>
              <a:rPr lang="en-US" b="0" i="0" dirty="0">
                <a:effectLst/>
                <a:latin typeface="Segoe UI Historic" panose="020B0502040204020203" pitchFamily="34" charset="0"/>
              </a:rPr>
              <a:t> Contraindications of spinal anesthesia .</a:t>
            </a:r>
          </a:p>
          <a:p>
            <a:r>
              <a:rPr lang="en-US" b="0" i="0" dirty="0">
                <a:effectLst/>
                <a:latin typeface="Segoe UI Historic" panose="020B0502040204020203" pitchFamily="34" charset="0"/>
              </a:rPr>
              <a:t> Why spinal anesthesia can cause hypotension? </a:t>
            </a:r>
          </a:p>
          <a:p>
            <a:endParaRPr lang="en-US" b="0" i="0" dirty="0">
              <a:effectLst/>
              <a:latin typeface="Segoe UI Historic" panose="020B0502040204020203" pitchFamily="34" charset="0"/>
            </a:endParaRPr>
          </a:p>
          <a:p>
            <a:r>
              <a:rPr lang="en-US" b="0" i="0" dirty="0">
                <a:effectLst/>
                <a:latin typeface="Segoe UI Historic" panose="020B0502040204020203" pitchFamily="34" charset="0"/>
              </a:rPr>
              <a:t>Mention the uses of arterial line .</a:t>
            </a:r>
          </a:p>
          <a:p>
            <a:r>
              <a:rPr lang="en-US" b="0" i="0" dirty="0">
                <a:effectLst/>
                <a:latin typeface="Segoe UI Historic" panose="020B0502040204020203" pitchFamily="34" charset="0"/>
              </a:rPr>
              <a:t>Criteria for ICU admission .</a:t>
            </a:r>
          </a:p>
          <a:p>
            <a:r>
              <a:rPr lang="en-US" b="0" i="0" dirty="0">
                <a:effectLst/>
                <a:latin typeface="Segoe UI Historic" panose="020B0502040204020203" pitchFamily="34" charset="0"/>
              </a:rPr>
              <a:t> Management of all ICU patients .</a:t>
            </a:r>
          </a:p>
          <a:p>
            <a:endParaRPr lang="en-US" b="0" i="0" dirty="0">
              <a:effectLst/>
              <a:latin typeface="Segoe UI Historic" panose="020B0502040204020203" pitchFamily="34" charset="0"/>
            </a:endParaRPr>
          </a:p>
          <a:p>
            <a:r>
              <a:rPr lang="en-US" b="0" i="0" dirty="0">
                <a:effectLst/>
                <a:latin typeface="Segoe UI Historic" panose="020B0502040204020203" pitchFamily="34" charset="0"/>
              </a:rPr>
              <a:t> How to calculate MAP, CPP </a:t>
            </a:r>
          </a:p>
          <a:p>
            <a:r>
              <a:rPr lang="en-US" b="0" i="0" dirty="0">
                <a:effectLst/>
                <a:latin typeface="Segoe UI Historic" panose="020B0502040204020203" pitchFamily="34" charset="0"/>
              </a:rPr>
              <a:t> steps for patient recovery .</a:t>
            </a:r>
          </a:p>
          <a:p>
            <a:r>
              <a:rPr lang="en-US" b="0" i="0" dirty="0">
                <a:effectLst/>
                <a:latin typeface="Segoe UI Historic" panose="020B0502040204020203" pitchFamily="34" charset="0"/>
              </a:rPr>
              <a:t> Can we use opioids in CS surgeries?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84602"/>
            <a:ext cx="2404012" cy="1432391"/>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TextBox 6"/>
          <p:cNvSpPr txBox="1"/>
          <p:nvPr/>
        </p:nvSpPr>
        <p:spPr>
          <a:xfrm>
            <a:off x="1524000" y="4063296"/>
            <a:ext cx="9144000" cy="115266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Wareed</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Group </a:t>
            </a:r>
            <a:r>
              <a:rPr lang="en-US" sz="4400" dirty="0">
                <a:solidFill>
                  <a:prstClr val="black"/>
                </a:solidFill>
                <a:latin typeface="Calibri Light" panose="020F0302020204030204"/>
              </a:rPr>
              <a:t>5</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xtBox 8"/>
          <p:cNvSpPr txBox="1"/>
          <p:nvPr/>
        </p:nvSpPr>
        <p:spPr>
          <a:xfrm>
            <a:off x="1524000" y="5329534"/>
            <a:ext cx="9144000" cy="115266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90000"/>
              </a:lnSpc>
              <a:spcBef>
                <a:spcPts val="1000"/>
              </a:spcBef>
              <a:spcAft>
                <a:spcPts val="0"/>
              </a:spcAft>
              <a:buClrTx/>
              <a:buSzTx/>
              <a:buFontTx/>
              <a:buNone/>
              <a:defRPr/>
            </a:pPr>
            <a:r>
              <a:rPr lang="en-US" sz="2400" dirty="0">
                <a:cs typeface="Arabic Typesetting" panose="03020402040406030203" pitchFamily="66" charset="-78"/>
              </a:rPr>
              <a:t>DONE BY : </a:t>
            </a:r>
          </a:p>
          <a:p>
            <a:pPr algn="ctr"/>
            <a:r>
              <a:rPr lang="en-US" sz="2400" dirty="0" err="1">
                <a:cs typeface="Arabic Typesetting" panose="03020402040406030203" pitchFamily="66" charset="-78"/>
              </a:rPr>
              <a:t>Enas</a:t>
            </a:r>
            <a:r>
              <a:rPr lang="en-US" sz="2400" dirty="0">
                <a:cs typeface="Arabic Typesetting" panose="03020402040406030203" pitchFamily="66" charset="-78"/>
              </a:rPr>
              <a:t> </a:t>
            </a:r>
            <a:r>
              <a:rPr lang="en-US" sz="2400" dirty="0" err="1">
                <a:cs typeface="Arabic Typesetting" panose="03020402040406030203" pitchFamily="66" charset="-78"/>
              </a:rPr>
              <a:t>Aldaher</a:t>
            </a:r>
            <a:br>
              <a:rPr lang="en-US" sz="2400" dirty="0">
                <a:cs typeface="Arabic Typesetting" panose="03020402040406030203" pitchFamily="66" charset="-78"/>
              </a:rPr>
            </a:br>
            <a:r>
              <a:rPr lang="en-US" sz="2400" dirty="0">
                <a:cs typeface="Arabic Typesetting" panose="03020402040406030203" pitchFamily="66" charset="-78"/>
              </a:rPr>
              <a:t>Mohammad </a:t>
            </a:r>
            <a:r>
              <a:rPr lang="en-US" sz="2400" dirty="0" err="1">
                <a:cs typeface="Arabic Typesetting" panose="03020402040406030203" pitchFamily="66" charset="-78"/>
              </a:rPr>
              <a:t>Amayreh</a:t>
            </a:r>
            <a:endParaRPr lang="en-US" sz="2400" dirty="0">
              <a:cs typeface="Arabic Typesetting" panose="03020402040406030203" pitchFamily="66"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1181" y="1532408"/>
            <a:ext cx="3092162" cy="1839836"/>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0" y="220436"/>
            <a:ext cx="12074979" cy="6494085"/>
          </a:xfrm>
          <a:prstGeom prst="rect">
            <a:avLst/>
          </a:prstGeom>
          <a:noFill/>
        </p:spPr>
        <p:txBody>
          <a:bodyPr wrap="square" rtlCol="0">
            <a:spAutoFit/>
          </a:bodyPr>
          <a:lstStyle/>
          <a:p>
            <a:r>
              <a:rPr lang="en-US" sz="2000" b="1" dirty="0"/>
              <a:t>1)Mention anesthesia adjuvants : </a:t>
            </a:r>
          </a:p>
          <a:p>
            <a:pPr lvl="0"/>
            <a:r>
              <a:rPr lang="en-US" sz="2000" dirty="0"/>
              <a:t>a-</a:t>
            </a:r>
            <a:r>
              <a:rPr lang="en-US" sz="2000" b="1" dirty="0"/>
              <a:t> </a:t>
            </a:r>
            <a:r>
              <a:rPr lang="en-US" sz="2000" dirty="0"/>
              <a:t>Local anesthetics</a:t>
            </a:r>
          </a:p>
          <a:p>
            <a:pPr lvl="0"/>
            <a:r>
              <a:rPr lang="en-US" sz="2000" dirty="0"/>
              <a:t>b- Anti histamines</a:t>
            </a:r>
          </a:p>
          <a:p>
            <a:pPr lvl="0"/>
            <a:r>
              <a:rPr lang="en-US" sz="2000" dirty="0"/>
              <a:t>c- Muscle relaxants</a:t>
            </a:r>
          </a:p>
          <a:p>
            <a:pPr lvl="0"/>
            <a:r>
              <a:rPr lang="en-US" sz="2000" dirty="0"/>
              <a:t>d- Corticosteroids</a:t>
            </a:r>
          </a:p>
          <a:p>
            <a:pPr lvl="0"/>
            <a:r>
              <a:rPr lang="en-US" sz="2000" dirty="0"/>
              <a:t>e- Anticonvulsants</a:t>
            </a:r>
          </a:p>
          <a:p>
            <a:pPr lvl="0"/>
            <a:r>
              <a:rPr lang="en-US" sz="2000" dirty="0"/>
              <a:t>f- Antidepressants</a:t>
            </a:r>
          </a:p>
          <a:p>
            <a:pPr lvl="0"/>
            <a:r>
              <a:rPr lang="en-US" sz="2000" dirty="0"/>
              <a:t>g-?</a:t>
            </a:r>
          </a:p>
          <a:p>
            <a:pPr lvl="0"/>
            <a:r>
              <a:rPr lang="en-US" sz="2000" dirty="0"/>
              <a:t>h-?</a:t>
            </a:r>
          </a:p>
          <a:p>
            <a:pPr lvl="0"/>
            <a:endParaRPr lang="en-US" sz="2000" b="1" dirty="0"/>
          </a:p>
          <a:p>
            <a:pPr lvl="0"/>
            <a:r>
              <a:rPr lang="en-US" sz="2000" b="1" dirty="0"/>
              <a:t>2) Definition of cardiogenic shock :</a:t>
            </a:r>
          </a:p>
          <a:p>
            <a:pPr lvl="0"/>
            <a:r>
              <a:rPr lang="en-US" sz="2000" dirty="0"/>
              <a:t>Condition of circulatory failure that result from the hearts inability to maintain adequate cardiac output</a:t>
            </a:r>
          </a:p>
          <a:p>
            <a:pPr lvl="0"/>
            <a:endParaRPr lang="en-US" sz="2000" b="1" dirty="0"/>
          </a:p>
          <a:p>
            <a:pPr lvl="0"/>
            <a:r>
              <a:rPr lang="en-US" sz="2000" b="1" dirty="0"/>
              <a:t>3) Indications of platelet transfusion :</a:t>
            </a:r>
          </a:p>
          <a:p>
            <a:pPr>
              <a:buFont typeface="Wingdings" panose="05000000000000000000" pitchFamily="2" charset="2"/>
              <a:buChar char="q"/>
            </a:pPr>
            <a:r>
              <a:rPr lang="en-US" sz="2000" dirty="0"/>
              <a:t>chemo therapy ,radiotherapy for leukemia and multiple myeloma</a:t>
            </a:r>
          </a:p>
          <a:p>
            <a:pPr>
              <a:buFont typeface="Wingdings" panose="05000000000000000000" pitchFamily="2" charset="2"/>
              <a:buChar char="q"/>
            </a:pPr>
            <a:r>
              <a:rPr lang="en-US" sz="2000" dirty="0"/>
              <a:t>aplastic anemia</a:t>
            </a:r>
          </a:p>
          <a:p>
            <a:pPr>
              <a:buFont typeface="Wingdings" panose="05000000000000000000" pitchFamily="2" charset="2"/>
              <a:buChar char="q"/>
            </a:pPr>
            <a:r>
              <a:rPr lang="en-US" sz="2000" dirty="0"/>
              <a:t>hypersplenism</a:t>
            </a:r>
          </a:p>
          <a:p>
            <a:pPr>
              <a:buFont typeface="Wingdings" panose="05000000000000000000" pitchFamily="2" charset="2"/>
              <a:buChar char="q"/>
            </a:pPr>
            <a:r>
              <a:rPr lang="en-US" sz="2000" dirty="0"/>
              <a:t>AIDS</a:t>
            </a:r>
          </a:p>
          <a:p>
            <a:pPr>
              <a:buFont typeface="Wingdings" panose="05000000000000000000" pitchFamily="2" charset="2"/>
              <a:buChar char="q"/>
            </a:pPr>
            <a:r>
              <a:rPr lang="en-US" sz="2000" dirty="0"/>
              <a:t>ITP</a:t>
            </a:r>
          </a:p>
          <a:p>
            <a:pPr lvl="0"/>
            <a:endParaRPr lang="en-US" dirty="0"/>
          </a:p>
          <a:p>
            <a:endParaRPr lang="en-US" dirty="0"/>
          </a:p>
        </p:txBody>
      </p:sp>
      <p:sp>
        <p:nvSpPr>
          <p:cNvPr id="4" name="Subtitle 2"/>
          <p:cNvSpPr txBox="1"/>
          <p:nvPr/>
        </p:nvSpPr>
        <p:spPr>
          <a:xfrm>
            <a:off x="4358640" y="156428"/>
            <a:ext cx="3669792" cy="6858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Adobe Devanagari" panose="02040503050201020203" pitchFamily="18" charset="0"/>
                <a:cs typeface="Adobe Devanagari" panose="02040503050201020203" pitchFamily="18" charset="0"/>
              </a:rPr>
              <a:t>Written exam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69854"/>
            <a:ext cx="2404012" cy="14323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idx="1"/>
          </p:nvPr>
        </p:nvSpPr>
        <p:spPr>
          <a:xfrm>
            <a:off x="192088" y="141288"/>
            <a:ext cx="10753725" cy="6523037"/>
          </a:xfrm>
        </p:spPr>
        <p:txBody>
          <a:bodyPr>
            <a:normAutofit fontScale="55000" lnSpcReduction="20000"/>
          </a:bodyPr>
          <a:lstStyle/>
          <a:p>
            <a:r>
              <a:rPr lang="en-US" sz="2900" b="1" u="sng" dirty="0">
                <a:solidFill>
                  <a:srgbClr val="FF0000"/>
                </a:solidFill>
              </a:rPr>
              <a:t>Oral  Dr. Mohamad </a:t>
            </a:r>
            <a:r>
              <a:rPr lang="en-US" sz="2900" b="1" u="sng" dirty="0" err="1">
                <a:solidFill>
                  <a:srgbClr val="FF0000"/>
                </a:solidFill>
              </a:rPr>
              <a:t>Amer</a:t>
            </a:r>
            <a:r>
              <a:rPr lang="en-US" sz="2900" b="1" u="sng" dirty="0">
                <a:solidFill>
                  <a:srgbClr val="FF0000"/>
                </a:solidFill>
              </a:rPr>
              <a:t> </a:t>
            </a:r>
            <a:endParaRPr lang="en-US" sz="2900" dirty="0">
              <a:solidFill>
                <a:srgbClr val="FF0000"/>
              </a:solidFill>
            </a:endParaRPr>
          </a:p>
          <a:p>
            <a:pPr lvl="0"/>
            <a:r>
              <a:rPr lang="en-US" sz="2500" dirty="0"/>
              <a:t>Capacity of air H cylinder </a:t>
            </a:r>
          </a:p>
          <a:p>
            <a:pPr lvl="0"/>
            <a:r>
              <a:rPr lang="en-US" sz="2500" dirty="0"/>
              <a:t>Air and oxygen cylinders </a:t>
            </a:r>
            <a:r>
              <a:rPr lang="en-US" sz="2500" dirty="0" err="1"/>
              <a:t>colour</a:t>
            </a:r>
            <a:r>
              <a:rPr lang="en-US" sz="2500" dirty="0"/>
              <a:t> </a:t>
            </a:r>
          </a:p>
          <a:p>
            <a:pPr lvl="0"/>
            <a:r>
              <a:rPr lang="en-US" sz="2500" dirty="0"/>
              <a:t>ASA classification </a:t>
            </a:r>
          </a:p>
          <a:p>
            <a:pPr lvl="0"/>
            <a:r>
              <a:rPr lang="en-US" sz="2500" dirty="0"/>
              <a:t>Function of type B nerve </a:t>
            </a:r>
            <a:r>
              <a:rPr lang="en-US" sz="2500" dirty="0" err="1"/>
              <a:t>fibres</a:t>
            </a:r>
            <a:endParaRPr lang="en-US" sz="2500" dirty="0"/>
          </a:p>
          <a:p>
            <a:pPr lvl="0"/>
            <a:r>
              <a:rPr lang="en-US" sz="2500" dirty="0"/>
              <a:t>Respiratory side effects for general </a:t>
            </a:r>
            <a:r>
              <a:rPr lang="en-US" sz="2500" dirty="0" err="1"/>
              <a:t>anaesthesia</a:t>
            </a:r>
            <a:r>
              <a:rPr lang="en-US" sz="2500" dirty="0"/>
              <a:t> </a:t>
            </a:r>
          </a:p>
          <a:p>
            <a:pPr lvl="0"/>
            <a:r>
              <a:rPr lang="en-US" sz="2500" dirty="0"/>
              <a:t>hats factor affect   local </a:t>
            </a:r>
            <a:r>
              <a:rPr lang="en-US" sz="2500" dirty="0" err="1"/>
              <a:t>anaesthesia</a:t>
            </a:r>
            <a:endParaRPr lang="en-US" sz="2500" dirty="0"/>
          </a:p>
          <a:p>
            <a:pPr lvl="0"/>
            <a:r>
              <a:rPr lang="en-US" sz="2500" dirty="0"/>
              <a:t>Opioid receptors with their function</a:t>
            </a:r>
          </a:p>
          <a:p>
            <a:pPr lvl="0"/>
            <a:r>
              <a:rPr lang="en-US" sz="2500" dirty="0"/>
              <a:t>Difficulty of ventilation </a:t>
            </a:r>
          </a:p>
          <a:p>
            <a:pPr lvl="0"/>
            <a:r>
              <a:rPr lang="en-US" sz="2500" dirty="0"/>
              <a:t>Assessing airway difficulty (LEMON )</a:t>
            </a:r>
          </a:p>
          <a:p>
            <a:r>
              <a:rPr lang="en-US" sz="2500" dirty="0"/>
              <a:t>Look, Evaluation , </a:t>
            </a:r>
            <a:r>
              <a:rPr lang="en-US" sz="2500" dirty="0" err="1"/>
              <a:t>Mallampati</a:t>
            </a:r>
            <a:r>
              <a:rPr lang="en-US" sz="2500" dirty="0"/>
              <a:t> , obstructive ,neck mobility </a:t>
            </a:r>
          </a:p>
          <a:p>
            <a:pPr lvl="0"/>
            <a:r>
              <a:rPr lang="en-US" sz="2500" dirty="0"/>
              <a:t>how long should be fasted before surgery? (Breast feeding  , Water  , Semi solid  , Solid)from round </a:t>
            </a:r>
          </a:p>
          <a:p>
            <a:pPr lvl="0"/>
            <a:r>
              <a:rPr lang="en-US" sz="2500" dirty="0"/>
              <a:t>types of iv fluid </a:t>
            </a:r>
          </a:p>
          <a:p>
            <a:pPr lvl="0"/>
            <a:r>
              <a:rPr lang="en-US" sz="2500" dirty="0"/>
              <a:t>Example about monitoring system used in ICU </a:t>
            </a:r>
          </a:p>
          <a:p>
            <a:pPr lvl="0"/>
            <a:r>
              <a:rPr lang="en-US" sz="2500" dirty="0"/>
              <a:t>Example about invasive system </a:t>
            </a:r>
          </a:p>
          <a:p>
            <a:pPr lvl="0"/>
            <a:r>
              <a:rPr lang="en-US" sz="2500" dirty="0"/>
              <a:t>what the indication of using arterial line </a:t>
            </a:r>
          </a:p>
          <a:p>
            <a:pPr lvl="0"/>
            <a:r>
              <a:rPr lang="en-US" sz="2500" dirty="0"/>
              <a:t>Normal PH , Po2, Pco2</a:t>
            </a:r>
          </a:p>
          <a:p>
            <a:pPr lvl="0"/>
            <a:r>
              <a:rPr lang="en-US" sz="2500" dirty="0"/>
              <a:t>Stages of </a:t>
            </a:r>
            <a:r>
              <a:rPr lang="en-US" sz="2500" dirty="0" err="1"/>
              <a:t>anaesthesia</a:t>
            </a:r>
            <a:endParaRPr lang="en-US" sz="2500" dirty="0"/>
          </a:p>
          <a:p>
            <a:pPr lvl="0"/>
            <a:r>
              <a:rPr lang="en-US" sz="2500" dirty="0"/>
              <a:t>Phases of </a:t>
            </a:r>
            <a:r>
              <a:rPr lang="en-US" sz="2500" dirty="0" err="1"/>
              <a:t>anaesthesia</a:t>
            </a:r>
            <a:endParaRPr lang="en-US" sz="2500" dirty="0"/>
          </a:p>
          <a:p>
            <a:pPr lvl="0"/>
            <a:r>
              <a:rPr lang="en-US" sz="2500" dirty="0"/>
              <a:t>Local </a:t>
            </a:r>
            <a:r>
              <a:rPr lang="en-US" sz="2500" dirty="0" err="1"/>
              <a:t>anaesthesia</a:t>
            </a:r>
            <a:r>
              <a:rPr lang="en-US" sz="2500" dirty="0"/>
              <a:t> conjugates </a:t>
            </a:r>
          </a:p>
          <a:p>
            <a:r>
              <a:rPr lang="en-US" sz="2500" dirty="0"/>
              <a:t>Local </a:t>
            </a:r>
            <a:r>
              <a:rPr lang="en-US" sz="2500" dirty="0" err="1"/>
              <a:t>anaesthesia</a:t>
            </a:r>
            <a:r>
              <a:rPr lang="en-US" sz="2500" dirty="0"/>
              <a:t> </a:t>
            </a:r>
            <a:r>
              <a:rPr lang="en-US" dirty="0"/>
              <a:t>distribution/uptake/absorption depends on what</a:t>
            </a:r>
            <a:endParaRPr lang="en-US" sz="25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255815" y="587829"/>
            <a:ext cx="11936185" cy="5293757"/>
          </a:xfrm>
          <a:prstGeom prst="rect">
            <a:avLst/>
          </a:prstGeom>
          <a:noFill/>
        </p:spPr>
        <p:txBody>
          <a:bodyPr wrap="square" rtlCol="0">
            <a:spAutoFit/>
          </a:bodyPr>
          <a:lstStyle/>
          <a:p>
            <a:r>
              <a:rPr lang="en-US" sz="2000" b="1" dirty="0"/>
              <a:t>4) Purposes of anesthesia machine :</a:t>
            </a:r>
          </a:p>
          <a:p>
            <a:r>
              <a:rPr lang="en-GB" sz="2000" dirty="0">
                <a:ea typeface="+mn-lt"/>
                <a:cs typeface="+mn-lt"/>
              </a:rPr>
              <a:t>a-Provides oxygen </a:t>
            </a:r>
            <a:endParaRPr lang="en-GB" sz="2000" dirty="0">
              <a:cs typeface="Calibri" panose="020F0502020204030204"/>
            </a:endParaRPr>
          </a:p>
          <a:p>
            <a:r>
              <a:rPr lang="en-GB" sz="2000" dirty="0">
                <a:ea typeface="+mn-lt"/>
                <a:cs typeface="+mn-lt"/>
              </a:rPr>
              <a:t>b-Accurately mixes anaesthetic gases &amp; vapours </a:t>
            </a:r>
            <a:endParaRPr lang="en-GB" sz="2000" dirty="0"/>
          </a:p>
          <a:p>
            <a:r>
              <a:rPr lang="en-GB" sz="2000" dirty="0">
                <a:ea typeface="+mn-lt"/>
                <a:cs typeface="+mn-lt"/>
              </a:rPr>
              <a:t>c-Enables patient ventilation </a:t>
            </a:r>
            <a:endParaRPr lang="en-GB" sz="2000" dirty="0"/>
          </a:p>
          <a:p>
            <a:r>
              <a:rPr lang="en-GB" sz="2000" dirty="0">
                <a:ea typeface="+mn-lt"/>
                <a:cs typeface="+mn-lt"/>
              </a:rPr>
              <a:t>d-Minimizes anaesthesia related risks to patients &amp; staff</a:t>
            </a:r>
          </a:p>
          <a:p>
            <a:endParaRPr lang="en-GB" sz="2000" dirty="0">
              <a:ea typeface="+mn-lt"/>
              <a:cs typeface="+mn-lt"/>
            </a:endParaRPr>
          </a:p>
          <a:p>
            <a:r>
              <a:rPr lang="en-GB" sz="2000" b="1" dirty="0">
                <a:ea typeface="+mn-lt"/>
                <a:cs typeface="+mn-lt"/>
              </a:rPr>
              <a:t>5 ) side effects of atracurium :</a:t>
            </a:r>
          </a:p>
          <a:p>
            <a:r>
              <a:rPr lang="en-GB" sz="2000" dirty="0">
                <a:ea typeface="+mn-lt"/>
                <a:cs typeface="+mn-lt"/>
              </a:rPr>
              <a:t>a- </a:t>
            </a:r>
            <a:r>
              <a:rPr lang="en-US" sz="2000" dirty="0">
                <a:sym typeface="Wingdings" panose="05000000000000000000" pitchFamily="2" charset="2"/>
              </a:rPr>
              <a:t>Hypotension and tachycardia </a:t>
            </a:r>
          </a:p>
          <a:p>
            <a:r>
              <a:rPr lang="en-US" sz="2000" dirty="0">
                <a:sym typeface="Wingdings" panose="05000000000000000000" pitchFamily="2" charset="2"/>
              </a:rPr>
              <a:t>b-Bronchospasm </a:t>
            </a:r>
          </a:p>
          <a:p>
            <a:r>
              <a:rPr lang="en-US" sz="2000" dirty="0">
                <a:sym typeface="Wingdings" panose="05000000000000000000" pitchFamily="2" charset="2"/>
              </a:rPr>
              <a:t>c-</a:t>
            </a:r>
            <a:r>
              <a:rPr lang="en-US" sz="2000" dirty="0" err="1">
                <a:sym typeface="Wingdings" panose="05000000000000000000" pitchFamily="2" charset="2"/>
              </a:rPr>
              <a:t>laudanosine</a:t>
            </a:r>
            <a:r>
              <a:rPr lang="en-US" sz="2000" dirty="0">
                <a:sym typeface="Wingdings" panose="05000000000000000000" pitchFamily="2" charset="2"/>
              </a:rPr>
              <a:t> toxicity</a:t>
            </a:r>
          </a:p>
          <a:p>
            <a:r>
              <a:rPr lang="en-US" sz="2000" dirty="0">
                <a:sym typeface="Wingdings" panose="05000000000000000000" pitchFamily="2" charset="2"/>
              </a:rPr>
              <a:t>d-Allergic reaction  </a:t>
            </a:r>
          </a:p>
          <a:p>
            <a:endParaRPr lang="en-US" sz="2000" dirty="0">
              <a:sym typeface="Wingdings" panose="05000000000000000000" pitchFamily="2" charset="2"/>
            </a:endParaRPr>
          </a:p>
          <a:p>
            <a:r>
              <a:rPr lang="en-US" sz="2000" b="1" dirty="0">
                <a:sym typeface="Wingdings" panose="05000000000000000000" pitchFamily="2" charset="2"/>
              </a:rPr>
              <a:t>6) Causes of hyponatremia :</a:t>
            </a:r>
          </a:p>
          <a:p>
            <a:r>
              <a:rPr lang="en-US" sz="2000" dirty="0">
                <a:sym typeface="Wingdings" panose="05000000000000000000" pitchFamily="2" charset="2"/>
              </a:rPr>
              <a:t>a-hypovolemic hyponatremia (renal cause: thiazide diuretics – extra renal : diarrhea and vomiting)</a:t>
            </a:r>
          </a:p>
          <a:p>
            <a:r>
              <a:rPr lang="en-US" sz="2000" dirty="0">
                <a:sym typeface="Wingdings" panose="05000000000000000000" pitchFamily="2" charset="2"/>
              </a:rPr>
              <a:t>b-</a:t>
            </a:r>
            <a:r>
              <a:rPr lang="en-US" sz="2000" dirty="0" err="1">
                <a:sym typeface="Wingdings" panose="05000000000000000000" pitchFamily="2" charset="2"/>
              </a:rPr>
              <a:t>hypervolemic</a:t>
            </a:r>
            <a:r>
              <a:rPr lang="en-US" sz="2000" dirty="0">
                <a:sym typeface="Wingdings" panose="05000000000000000000" pitchFamily="2" charset="2"/>
              </a:rPr>
              <a:t> hyponatremia(CHF, Cirrhosis, Nephrotic syndrome)</a:t>
            </a:r>
          </a:p>
          <a:p>
            <a:r>
              <a:rPr lang="en-US" sz="2000" dirty="0">
                <a:sym typeface="Wingdings" panose="05000000000000000000" pitchFamily="2" charset="2"/>
              </a:rPr>
              <a:t>c-</a:t>
            </a:r>
            <a:r>
              <a:rPr lang="en-US" sz="2000" dirty="0" err="1">
                <a:sym typeface="Wingdings" panose="05000000000000000000" pitchFamily="2" charset="2"/>
              </a:rPr>
              <a:t>isovolemic</a:t>
            </a:r>
            <a:r>
              <a:rPr lang="en-US" sz="2000" dirty="0">
                <a:sym typeface="Wingdings" panose="05000000000000000000" pitchFamily="2" charset="2"/>
              </a:rPr>
              <a:t> hyponatremia(SIADH, primary polydipsia, hypothyroidism)</a:t>
            </a:r>
            <a:endParaRPr lang="en-GB" sz="2000"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89808" y="97972"/>
            <a:ext cx="11985171" cy="7189019"/>
          </a:xfrm>
          <a:prstGeom prst="rect">
            <a:avLst/>
          </a:prstGeom>
          <a:noFill/>
        </p:spPr>
        <p:txBody>
          <a:bodyPr wrap="square" rtlCol="0">
            <a:spAutoFit/>
          </a:bodyPr>
          <a:lstStyle/>
          <a:p>
            <a:r>
              <a:rPr lang="en-US" sz="2000" b="1" dirty="0"/>
              <a:t>7) Complications of arterial line insertion :</a:t>
            </a:r>
          </a:p>
          <a:p>
            <a:pPr marL="365760" indent="-283210">
              <a:lnSpc>
                <a:spcPct val="80000"/>
              </a:lnSpc>
              <a:buNone/>
              <a:defRPr/>
            </a:pPr>
            <a:r>
              <a:rPr lang="en-US" sz="2000" dirty="0"/>
              <a:t>a-Temporary radial artery occlusion </a:t>
            </a:r>
          </a:p>
          <a:p>
            <a:pPr marL="365760" indent="-283210">
              <a:lnSpc>
                <a:spcPct val="80000"/>
              </a:lnSpc>
              <a:buNone/>
              <a:defRPr/>
            </a:pPr>
            <a:r>
              <a:rPr lang="en-US" sz="2000" dirty="0"/>
              <a:t>b-Hematoma /Bleeding</a:t>
            </a:r>
          </a:p>
          <a:p>
            <a:pPr marL="82550">
              <a:lnSpc>
                <a:spcPct val="80000"/>
              </a:lnSpc>
              <a:defRPr/>
            </a:pPr>
            <a:r>
              <a:rPr lang="en-US" sz="2000" dirty="0"/>
              <a:t>c-Localized catheter site infection</a:t>
            </a:r>
          </a:p>
          <a:p>
            <a:pPr marL="82550">
              <a:lnSpc>
                <a:spcPct val="80000"/>
              </a:lnSpc>
              <a:defRPr/>
            </a:pPr>
            <a:r>
              <a:rPr lang="en-US" sz="2000" dirty="0"/>
              <a:t>d-Hemorrhage</a:t>
            </a:r>
          </a:p>
          <a:p>
            <a:pPr marL="82550">
              <a:lnSpc>
                <a:spcPct val="80000"/>
              </a:lnSpc>
              <a:defRPr/>
            </a:pPr>
            <a:r>
              <a:rPr lang="en-US" sz="2000" dirty="0"/>
              <a:t>e-Sepsis</a:t>
            </a:r>
          </a:p>
          <a:p>
            <a:pPr marL="82550">
              <a:lnSpc>
                <a:spcPct val="80000"/>
              </a:lnSpc>
              <a:defRPr/>
            </a:pPr>
            <a:r>
              <a:rPr lang="en-US" sz="2000" dirty="0"/>
              <a:t>f-Permanent ischemic damage </a:t>
            </a:r>
          </a:p>
          <a:p>
            <a:pPr marL="82550">
              <a:lnSpc>
                <a:spcPct val="80000"/>
              </a:lnSpc>
              <a:defRPr/>
            </a:pPr>
            <a:r>
              <a:rPr lang="en-US" sz="2000" dirty="0"/>
              <a:t>g-Thrombosis</a:t>
            </a:r>
          </a:p>
          <a:p>
            <a:pPr marL="82550">
              <a:lnSpc>
                <a:spcPct val="80000"/>
              </a:lnSpc>
              <a:defRPr/>
            </a:pPr>
            <a:r>
              <a:rPr lang="en-US" sz="2000" dirty="0"/>
              <a:t>h-Air embolism</a:t>
            </a:r>
          </a:p>
          <a:p>
            <a:pPr marL="82550">
              <a:lnSpc>
                <a:spcPct val="80000"/>
              </a:lnSpc>
              <a:defRPr/>
            </a:pPr>
            <a:r>
              <a:rPr lang="en-US" sz="2000" dirty="0" err="1"/>
              <a:t>i</a:t>
            </a:r>
            <a:r>
              <a:rPr lang="en-US" sz="2000" dirty="0"/>
              <a:t>-Carpel tunnel syndrome</a:t>
            </a:r>
          </a:p>
          <a:p>
            <a:pPr marL="82550">
              <a:lnSpc>
                <a:spcPct val="80000"/>
              </a:lnSpc>
              <a:defRPr/>
            </a:pPr>
            <a:r>
              <a:rPr lang="en-US" sz="2000" dirty="0"/>
              <a:t>J-</a:t>
            </a:r>
            <a:r>
              <a:rPr lang="en-US" sz="2000" dirty="0" err="1"/>
              <a:t>Areteriovenous</a:t>
            </a:r>
            <a:r>
              <a:rPr lang="en-US" sz="2000" dirty="0"/>
              <a:t> fistula</a:t>
            </a:r>
          </a:p>
          <a:p>
            <a:pPr marL="82550">
              <a:lnSpc>
                <a:spcPct val="80000"/>
              </a:lnSpc>
              <a:defRPr/>
            </a:pPr>
            <a:endParaRPr lang="en-US" sz="2000" dirty="0"/>
          </a:p>
          <a:p>
            <a:pPr marL="82550">
              <a:lnSpc>
                <a:spcPct val="80000"/>
              </a:lnSpc>
              <a:defRPr/>
            </a:pPr>
            <a:r>
              <a:rPr lang="en-US" sz="2000" b="1" dirty="0"/>
              <a:t>8) Effects and adverse effects of </a:t>
            </a:r>
            <a:r>
              <a:rPr lang="en-US" sz="2000" b="1" dirty="0" err="1"/>
              <a:t>sevoflurane</a:t>
            </a:r>
            <a:r>
              <a:rPr lang="en-US" sz="2000" b="1" dirty="0"/>
              <a:t> :</a:t>
            </a:r>
          </a:p>
          <a:p>
            <a:pPr marL="274320" indent="-274320">
              <a:buClr>
                <a:schemeClr val="accent3"/>
              </a:buClr>
              <a:buFont typeface="Wingdings 2" panose="05020102010507070707"/>
              <a:buChar char=""/>
              <a:defRPr/>
            </a:pPr>
            <a:r>
              <a:rPr lang="en-US" sz="2000" dirty="0"/>
              <a:t>Minimal cardiovascular depression </a:t>
            </a:r>
          </a:p>
          <a:p>
            <a:pPr marL="274320" indent="-274320">
              <a:buClr>
                <a:schemeClr val="accent3"/>
              </a:buClr>
              <a:buFont typeface="Wingdings 2" panose="05020102010507070707"/>
              <a:buChar char=""/>
              <a:defRPr/>
            </a:pPr>
            <a:r>
              <a:rPr lang="en-US" sz="2000" dirty="0"/>
              <a:t>Depresses respiratory system</a:t>
            </a:r>
          </a:p>
          <a:p>
            <a:pPr marL="274320" indent="-274320">
              <a:buClr>
                <a:schemeClr val="accent3"/>
              </a:buClr>
              <a:buFont typeface="Wingdings 2" panose="05020102010507070707"/>
              <a:buChar char=""/>
              <a:defRPr/>
            </a:pPr>
            <a:r>
              <a:rPr lang="en-US" sz="2000" dirty="0"/>
              <a:t>Eliminated by the lungs, minimal hepatic metabolism- 2-5%</a:t>
            </a:r>
          </a:p>
          <a:p>
            <a:pPr marL="274320" indent="-274320">
              <a:buClr>
                <a:schemeClr val="accent3"/>
              </a:buClr>
              <a:buFont typeface="Wingdings 2" panose="05020102010507070707"/>
              <a:buChar char=""/>
              <a:defRPr/>
            </a:pPr>
            <a:r>
              <a:rPr lang="en-US" sz="2000" dirty="0"/>
              <a:t>Maintains cerebral blood flow</a:t>
            </a:r>
          </a:p>
          <a:p>
            <a:pPr marL="274320" indent="-274320">
              <a:buClr>
                <a:schemeClr val="accent3"/>
              </a:buClr>
              <a:buFont typeface="Wingdings 2" panose="05020102010507070707"/>
              <a:buChar char=""/>
              <a:defRPr/>
            </a:pPr>
            <a:r>
              <a:rPr lang="en-US" sz="2000" dirty="0"/>
              <a:t>Induces adequate muscle relaxation</a:t>
            </a:r>
          </a:p>
          <a:p>
            <a:pPr marL="274320" indent="-274320">
              <a:buClr>
                <a:schemeClr val="accent3"/>
              </a:buClr>
              <a:buFont typeface="Wingdings 2" panose="05020102010507070707"/>
              <a:buChar char=""/>
              <a:defRPr/>
            </a:pPr>
            <a:r>
              <a:rPr lang="en-US" sz="2000" dirty="0"/>
              <a:t>Some paddling and excitement during recovery</a:t>
            </a:r>
          </a:p>
          <a:p>
            <a:pPr marL="274320" indent="-274320">
              <a:buClr>
                <a:schemeClr val="accent3"/>
              </a:buClr>
              <a:buFont typeface="Wingdings 2" panose="05020102010507070707"/>
              <a:buChar char=""/>
              <a:defRPr/>
            </a:pPr>
            <a:r>
              <a:rPr lang="en-US" sz="2000" dirty="0"/>
              <a:t>No post-op analgesia</a:t>
            </a:r>
          </a:p>
          <a:p>
            <a:pPr marL="274320" indent="-274320">
              <a:buClr>
                <a:schemeClr val="accent3"/>
              </a:buClr>
              <a:buFont typeface="Wingdings 2" panose="05020102010507070707"/>
              <a:buChar char=""/>
              <a:defRPr/>
            </a:pPr>
            <a:r>
              <a:rPr lang="en-US" sz="2000" dirty="0"/>
              <a:t>Can react with potassium hydroxide (KOH)</a:t>
            </a:r>
          </a:p>
          <a:p>
            <a:pPr>
              <a:buClr>
                <a:schemeClr val="accent3"/>
              </a:buClr>
              <a:defRPr/>
            </a:pPr>
            <a:r>
              <a:rPr lang="en-US" sz="2000" dirty="0"/>
              <a:t>or sodium hydroxide (</a:t>
            </a:r>
            <a:r>
              <a:rPr lang="en-US" sz="2000" dirty="0" err="1"/>
              <a:t>NaOH</a:t>
            </a:r>
            <a:r>
              <a:rPr lang="en-US" sz="2000" dirty="0"/>
              <a:t>) in desiccated </a:t>
            </a:r>
          </a:p>
          <a:p>
            <a:pPr>
              <a:buClr>
                <a:schemeClr val="accent3"/>
              </a:buClr>
              <a:defRPr/>
            </a:pPr>
            <a:r>
              <a:rPr lang="en-US" sz="2000" dirty="0"/>
              <a:t>CO2 absorbent to produce a chemical</a:t>
            </a:r>
          </a:p>
          <a:p>
            <a:pPr>
              <a:buClr>
                <a:schemeClr val="accent3"/>
              </a:buClr>
              <a:defRPr/>
            </a:pPr>
            <a:r>
              <a:rPr lang="en-US" sz="2000" dirty="0"/>
              <a:t>(Compound A) that causes renal damage</a:t>
            </a:r>
          </a:p>
          <a:p>
            <a:pPr marL="82550">
              <a:lnSpc>
                <a:spcPct val="80000"/>
              </a:lnSpc>
              <a:defRPr/>
            </a:pPr>
            <a:endParaRPr lang="en-US" dirty="0"/>
          </a:p>
          <a:p>
            <a:pPr marL="365760" indent="-283210">
              <a:lnSpc>
                <a:spcPct val="80000"/>
              </a:lnSpc>
              <a:buNone/>
              <a:defRPr/>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73479" y="718457"/>
            <a:ext cx="11903528" cy="4237057"/>
          </a:xfrm>
          <a:prstGeom prst="rect">
            <a:avLst/>
          </a:prstGeom>
          <a:noFill/>
        </p:spPr>
        <p:txBody>
          <a:bodyPr wrap="square" rtlCol="0">
            <a:spAutoFit/>
          </a:bodyPr>
          <a:lstStyle/>
          <a:p>
            <a:r>
              <a:rPr lang="en-US" sz="2000" b="1" dirty="0"/>
              <a:t>9) Spinal vertebrae differ in size and shape , mention 3 :</a:t>
            </a:r>
            <a:r>
              <a:rPr lang="ar-JO" sz="2000" b="1" dirty="0"/>
              <a:t> </a:t>
            </a:r>
          </a:p>
          <a:p>
            <a:endParaRPr lang="ar-JO" sz="2000" b="1" dirty="0">
              <a:latin typeface="Trebuchet MS" panose="020B0603020202020204"/>
            </a:endParaRPr>
          </a:p>
          <a:p>
            <a:pPr marL="195580" marR="116840" indent="-183515">
              <a:lnSpc>
                <a:spcPts val="2590"/>
              </a:lnSpc>
              <a:spcBef>
                <a:spcPts val="425"/>
              </a:spcBef>
              <a:buFont typeface="Arial MT"/>
              <a:buChar char="•"/>
              <a:tabLst>
                <a:tab pos="196215" algn="l"/>
              </a:tabLst>
            </a:pPr>
            <a:r>
              <a:rPr lang="en-US" sz="2000" spc="-5" dirty="0">
                <a:latin typeface="Trebuchet MS" panose="020B0603020202020204"/>
                <a:cs typeface="Trebuchet MS" panose="020B0603020202020204"/>
              </a:rPr>
              <a:t>The first cervical vertebra, the atlas, lacks </a:t>
            </a:r>
            <a:r>
              <a:rPr lang="en-US" sz="2000" dirty="0">
                <a:latin typeface="Trebuchet MS" panose="020B0603020202020204"/>
                <a:cs typeface="Trebuchet MS" panose="020B0603020202020204"/>
              </a:rPr>
              <a:t>a </a:t>
            </a:r>
            <a:r>
              <a:rPr lang="en-US" sz="2000" spc="-5" dirty="0">
                <a:latin typeface="Trebuchet MS" panose="020B0603020202020204"/>
                <a:cs typeface="Trebuchet MS" panose="020B0603020202020204"/>
              </a:rPr>
              <a:t>body and has unique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articulations with the base of the skull and the second vertebra. </a:t>
            </a: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The second vertebra, called the axis, consequently has atypical </a:t>
            </a: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articulating</a:t>
            </a:r>
            <a:r>
              <a:rPr lang="en-US" sz="2000" spc="-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surface </a:t>
            </a:r>
            <a:r>
              <a:rPr lang="en-US" sz="2000" dirty="0">
                <a:latin typeface="Trebuchet MS" panose="020B0603020202020204"/>
                <a:cs typeface="Trebuchet MS" panose="020B0603020202020204"/>
              </a:rPr>
              <a:t>.</a:t>
            </a:r>
          </a:p>
          <a:p>
            <a:pPr marL="195580" marR="5080" indent="-183515">
              <a:lnSpc>
                <a:spcPts val="2590"/>
              </a:lnSpc>
              <a:spcBef>
                <a:spcPts val="1010"/>
              </a:spcBef>
              <a:buFont typeface="Arial MT"/>
              <a:buChar char="•"/>
              <a:tabLst>
                <a:tab pos="196215" algn="l"/>
              </a:tabLst>
            </a:pP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All 12 thoracic vertebrae articulate with their corresponding rib.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Lumbar vertebrae have </a:t>
            </a:r>
            <a:r>
              <a:rPr lang="en-US" sz="2000" dirty="0">
                <a:latin typeface="Trebuchet MS" panose="020B0603020202020204"/>
                <a:cs typeface="Trebuchet MS" panose="020B0603020202020204"/>
              </a:rPr>
              <a:t>a </a:t>
            </a:r>
            <a:r>
              <a:rPr lang="en-US" sz="2000" spc="-5" dirty="0">
                <a:latin typeface="Trebuchet MS" panose="020B0603020202020204"/>
                <a:cs typeface="Trebuchet MS" panose="020B0603020202020204"/>
              </a:rPr>
              <a:t>large anterior cylindrical vertebral body. </a:t>
            </a:r>
            <a:r>
              <a:rPr lang="en-US" sz="2000" spc="-710" dirty="0">
                <a:latin typeface="Trebuchet MS" panose="020B0603020202020204"/>
                <a:cs typeface="Trebuchet MS" panose="020B0603020202020204"/>
              </a:rPr>
              <a:t> </a:t>
            </a:r>
            <a:r>
              <a:rPr lang="en-US" sz="2000" dirty="0">
                <a:latin typeface="Trebuchet MS" panose="020B0603020202020204"/>
                <a:cs typeface="Trebuchet MS" panose="020B0603020202020204"/>
              </a:rPr>
              <a:t>A </a:t>
            </a:r>
            <a:r>
              <a:rPr lang="en-US" sz="2000" spc="-5" dirty="0">
                <a:latin typeface="Trebuchet MS" panose="020B0603020202020204"/>
                <a:cs typeface="Trebuchet MS" panose="020B0603020202020204"/>
              </a:rPr>
              <a:t>hollow ring is defined anteriorly by the vertebral body, laterally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by the pedicles and transverse processes, and posteriorly by the </a:t>
            </a:r>
            <a:r>
              <a:rPr lang="en-US" sz="200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lamina</a:t>
            </a:r>
            <a:r>
              <a:rPr lang="en-US" sz="2000" spc="-15"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and </a:t>
            </a:r>
            <a:r>
              <a:rPr lang="en-US" sz="2000" spc="-5" dirty="0" err="1">
                <a:latin typeface="Trebuchet MS" panose="020B0603020202020204"/>
                <a:cs typeface="Trebuchet MS" panose="020B0603020202020204"/>
              </a:rPr>
              <a:t>spinous</a:t>
            </a:r>
            <a:r>
              <a:rPr lang="en-US" sz="2000" spc="-5" dirty="0">
                <a:latin typeface="Trebuchet MS" panose="020B0603020202020204"/>
                <a:cs typeface="Trebuchet MS" panose="020B0603020202020204"/>
              </a:rPr>
              <a:t> processes</a:t>
            </a:r>
            <a:r>
              <a:rPr lang="en-US" sz="2000" spc="-10" dirty="0">
                <a:latin typeface="Trebuchet MS" panose="020B0603020202020204"/>
                <a:cs typeface="Trebuchet MS" panose="020B0603020202020204"/>
              </a:rPr>
              <a:t> </a:t>
            </a:r>
            <a:r>
              <a:rPr lang="en-US" sz="2000" dirty="0">
                <a:latin typeface="Trebuchet MS" panose="020B0603020202020204"/>
                <a:cs typeface="Trebuchet MS" panose="020B0603020202020204"/>
              </a:rPr>
              <a:t>.</a:t>
            </a:r>
          </a:p>
          <a:p>
            <a:pPr marL="195580" marR="67945" indent="-183515">
              <a:lnSpc>
                <a:spcPts val="2590"/>
              </a:lnSpc>
              <a:spcBef>
                <a:spcPts val="1010"/>
              </a:spcBef>
              <a:buFont typeface="Arial MT"/>
              <a:buChar char="•"/>
              <a:tabLst>
                <a:tab pos="196215" algn="l"/>
              </a:tabLst>
            </a:pPr>
            <a:r>
              <a:rPr lang="en-US" sz="2000" spc="-5" dirty="0">
                <a:latin typeface="Trebuchet MS" panose="020B0603020202020204"/>
                <a:cs typeface="Trebuchet MS" panose="020B0603020202020204"/>
              </a:rPr>
              <a:t>The </a:t>
            </a:r>
            <a:r>
              <a:rPr lang="en-US" sz="2000" spc="-5" dirty="0" err="1">
                <a:latin typeface="Trebuchet MS" panose="020B0603020202020204"/>
                <a:cs typeface="Trebuchet MS" panose="020B0603020202020204"/>
              </a:rPr>
              <a:t>laminae</a:t>
            </a:r>
            <a:r>
              <a:rPr lang="en-US" sz="2000" spc="-5" dirty="0">
                <a:latin typeface="Trebuchet MS" panose="020B0603020202020204"/>
                <a:cs typeface="Trebuchet MS" panose="020B0603020202020204"/>
              </a:rPr>
              <a:t> extend between the transverse processes and the </a:t>
            </a:r>
            <a:r>
              <a:rPr lang="en-US" sz="2000" dirty="0">
                <a:latin typeface="Trebuchet MS" panose="020B0603020202020204"/>
                <a:cs typeface="Trebuchet MS" panose="020B0603020202020204"/>
              </a:rPr>
              <a:t> </a:t>
            </a:r>
            <a:r>
              <a:rPr lang="en-US" sz="2000" spc="-5" dirty="0" err="1">
                <a:latin typeface="Trebuchet MS" panose="020B0603020202020204"/>
                <a:cs typeface="Trebuchet MS" panose="020B0603020202020204"/>
              </a:rPr>
              <a:t>spinous</a:t>
            </a:r>
            <a:r>
              <a:rPr lang="en-US" sz="2000" spc="-5" dirty="0">
                <a:latin typeface="Trebuchet MS" panose="020B0603020202020204"/>
                <a:cs typeface="Trebuchet MS" panose="020B0603020202020204"/>
              </a:rPr>
              <a:t> processes, and the pedicle extends between the vertebral </a:t>
            </a:r>
            <a:r>
              <a:rPr lang="en-US" sz="2000" spc="-7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body</a:t>
            </a:r>
            <a:r>
              <a:rPr lang="en-US" sz="2000" spc="-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and the transverse</a:t>
            </a:r>
            <a:r>
              <a:rPr lang="en-US" sz="2000" spc="-10" dirty="0">
                <a:latin typeface="Trebuchet MS" panose="020B0603020202020204"/>
                <a:cs typeface="Trebuchet MS" panose="020B0603020202020204"/>
              </a:rPr>
              <a:t> </a:t>
            </a:r>
            <a:r>
              <a:rPr lang="en-US" sz="2000" spc="-5" dirty="0">
                <a:latin typeface="Trebuchet MS" panose="020B0603020202020204"/>
                <a:cs typeface="Trebuchet MS" panose="020B0603020202020204"/>
              </a:rPr>
              <a:t>processes.</a:t>
            </a:r>
            <a:endParaRPr lang="en-US" sz="2000" dirty="0">
              <a:latin typeface="Trebuchet MS" panose="020B0603020202020204"/>
              <a:cs typeface="Trebuchet MS" panose="020B0603020202020204"/>
            </a:endParaRPr>
          </a:p>
          <a:p>
            <a:endParaRPr lang="en-US" dirty="0">
              <a:latin typeface="Trebuchet MS" panose="020B0603020202020204"/>
            </a:endParaRP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6" y="1115893"/>
            <a:ext cx="5392738" cy="434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055" y="1102245"/>
            <a:ext cx="6368143" cy="438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20785" y="440872"/>
            <a:ext cx="5927271" cy="523220"/>
          </a:xfrm>
          <a:prstGeom prst="rect">
            <a:avLst/>
          </a:prstGeom>
          <a:noFill/>
        </p:spPr>
        <p:txBody>
          <a:bodyPr wrap="square" rtlCol="0">
            <a:spAutoFit/>
          </a:bodyPr>
          <a:lstStyle/>
          <a:p>
            <a:r>
              <a:rPr lang="en-US" sz="2800" b="1" dirty="0"/>
              <a:t>ECG questions :</a:t>
            </a:r>
            <a:r>
              <a:rPr lang="ar-JO" sz="2800" b="1" dirty="0"/>
              <a:t> </a:t>
            </a:r>
            <a:r>
              <a:rPr lang="en-US" sz="2800" b="1" dirty="0"/>
              <a:t> </a:t>
            </a:r>
            <a:r>
              <a:rPr lang="ar-JO" sz="2800" b="1" dirty="0"/>
              <a:t>(مش نفس الصور بالزبط )</a:t>
            </a:r>
            <a:endParaRPr lang="en-US" sz="2800" b="1" dirty="0"/>
          </a:p>
        </p:txBody>
      </p:sp>
      <p:sp>
        <p:nvSpPr>
          <p:cNvPr id="5" name="TextBox 4"/>
          <p:cNvSpPr txBox="1"/>
          <p:nvPr/>
        </p:nvSpPr>
        <p:spPr>
          <a:xfrm>
            <a:off x="9484114" y="5500115"/>
            <a:ext cx="2417065" cy="923330"/>
          </a:xfrm>
          <a:prstGeom prst="rect">
            <a:avLst/>
          </a:prstGeom>
          <a:noFill/>
        </p:spPr>
        <p:txBody>
          <a:bodyPr wrap="square" rtlCol="1">
            <a:spAutoFit/>
          </a:bodyPr>
          <a:lstStyle/>
          <a:p>
            <a:pPr algn="r"/>
            <a:r>
              <a:rPr lang="ar-JO" b="1" dirty="0"/>
              <a:t>الصورة كانت اصعب ومش واضحه كثير لهيك يلزم التركيز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Oral exam</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73479" y="228600"/>
            <a:ext cx="11993335" cy="6740307"/>
          </a:xfrm>
          <a:prstGeom prst="rect">
            <a:avLst/>
          </a:prstGeom>
          <a:noFill/>
        </p:spPr>
        <p:txBody>
          <a:bodyPr wrap="square" rtlCol="0">
            <a:spAutoFit/>
          </a:bodyPr>
          <a:lstStyle/>
          <a:p>
            <a:pPr marL="365760" indent="-283210">
              <a:lnSpc>
                <a:spcPct val="80000"/>
              </a:lnSpc>
              <a:buNone/>
              <a:defRPr/>
            </a:pPr>
            <a:r>
              <a:rPr lang="en-US" sz="2000" b="1" dirty="0">
                <a:solidFill>
                  <a:srgbClr val="FF0000"/>
                </a:solidFill>
              </a:rPr>
              <a:t>1- contraindications of arterial line insertion</a:t>
            </a:r>
          </a:p>
          <a:p>
            <a:pPr marL="365760" indent="-283210">
              <a:lnSpc>
                <a:spcPct val="80000"/>
              </a:lnSpc>
              <a:buNone/>
              <a:defRPr/>
            </a:pPr>
            <a:r>
              <a:rPr lang="en-US" sz="2000" dirty="0"/>
              <a:t>a-Temporary radial artery occlusion </a:t>
            </a:r>
          </a:p>
          <a:p>
            <a:pPr marL="365760" indent="-283210">
              <a:lnSpc>
                <a:spcPct val="80000"/>
              </a:lnSpc>
              <a:buNone/>
              <a:defRPr/>
            </a:pPr>
            <a:r>
              <a:rPr lang="en-US" sz="2000" dirty="0"/>
              <a:t>b-Hematoma /Bleeding</a:t>
            </a:r>
          </a:p>
          <a:p>
            <a:pPr marL="82550">
              <a:lnSpc>
                <a:spcPct val="80000"/>
              </a:lnSpc>
              <a:defRPr/>
            </a:pPr>
            <a:r>
              <a:rPr lang="en-US" sz="2000" dirty="0"/>
              <a:t>c-Localized catheter site infection</a:t>
            </a:r>
          </a:p>
          <a:p>
            <a:pPr marL="82550">
              <a:lnSpc>
                <a:spcPct val="80000"/>
              </a:lnSpc>
              <a:defRPr/>
            </a:pPr>
            <a:r>
              <a:rPr lang="en-US" sz="2000" dirty="0"/>
              <a:t>d-Hemorrhage</a:t>
            </a:r>
          </a:p>
          <a:p>
            <a:pPr marL="82550">
              <a:lnSpc>
                <a:spcPct val="80000"/>
              </a:lnSpc>
              <a:defRPr/>
            </a:pPr>
            <a:r>
              <a:rPr lang="en-US" sz="2000" dirty="0"/>
              <a:t>e-Sepsis</a:t>
            </a:r>
          </a:p>
          <a:p>
            <a:pPr marL="82550">
              <a:lnSpc>
                <a:spcPct val="80000"/>
              </a:lnSpc>
              <a:defRPr/>
            </a:pPr>
            <a:r>
              <a:rPr lang="en-US" sz="2000" dirty="0"/>
              <a:t>f-Permanent ischemic damage </a:t>
            </a:r>
          </a:p>
          <a:p>
            <a:pPr marL="82550">
              <a:lnSpc>
                <a:spcPct val="80000"/>
              </a:lnSpc>
              <a:defRPr/>
            </a:pPr>
            <a:r>
              <a:rPr lang="en-US" sz="2000" dirty="0"/>
              <a:t>g-Thrombosis</a:t>
            </a:r>
          </a:p>
          <a:p>
            <a:pPr marL="82550">
              <a:lnSpc>
                <a:spcPct val="80000"/>
              </a:lnSpc>
              <a:defRPr/>
            </a:pPr>
            <a:r>
              <a:rPr lang="en-US" sz="2000" dirty="0"/>
              <a:t>h-Air embolism</a:t>
            </a:r>
          </a:p>
          <a:p>
            <a:pPr marL="82550">
              <a:lnSpc>
                <a:spcPct val="80000"/>
              </a:lnSpc>
              <a:defRPr/>
            </a:pPr>
            <a:r>
              <a:rPr lang="en-US" sz="2000" dirty="0" err="1"/>
              <a:t>i</a:t>
            </a:r>
            <a:r>
              <a:rPr lang="en-US" sz="2000" dirty="0"/>
              <a:t>-Carpel tunnel syndrome</a:t>
            </a:r>
          </a:p>
          <a:p>
            <a:pPr marL="82550">
              <a:lnSpc>
                <a:spcPct val="80000"/>
              </a:lnSpc>
              <a:defRPr/>
            </a:pPr>
            <a:r>
              <a:rPr lang="en-US" sz="2000" dirty="0"/>
              <a:t>J-</a:t>
            </a:r>
            <a:r>
              <a:rPr lang="en-US" sz="2000" dirty="0" err="1"/>
              <a:t>Areteriovenous</a:t>
            </a:r>
            <a:r>
              <a:rPr lang="en-US" sz="2000" dirty="0"/>
              <a:t> fistula</a:t>
            </a:r>
            <a:br>
              <a:rPr lang="en-US" sz="2000" dirty="0"/>
            </a:br>
            <a:endParaRPr lang="en-US" sz="2000" dirty="0"/>
          </a:p>
          <a:p>
            <a:r>
              <a:rPr lang="en-US" sz="2000" b="1" dirty="0">
                <a:solidFill>
                  <a:srgbClr val="FF0000"/>
                </a:solidFill>
              </a:rPr>
              <a:t>2- mention inhalational anesthetic agents:</a:t>
            </a:r>
          </a:p>
          <a:p>
            <a:r>
              <a:rPr lang="en-US" sz="2000" dirty="0"/>
              <a:t>(nitrous oxide, halothane, isoflurane, </a:t>
            </a:r>
            <a:r>
              <a:rPr lang="en-US" sz="2000" dirty="0" err="1"/>
              <a:t>desflurane</a:t>
            </a:r>
            <a:r>
              <a:rPr lang="en-US" sz="2000" dirty="0"/>
              <a:t>, </a:t>
            </a:r>
            <a:r>
              <a:rPr lang="en-US" sz="2000" dirty="0" err="1"/>
              <a:t>sevoflurane</a:t>
            </a:r>
            <a:r>
              <a:rPr lang="en-US" sz="2000" dirty="0"/>
              <a:t>, Diethyl Ether…)</a:t>
            </a:r>
            <a:br>
              <a:rPr lang="en-US" sz="2000" dirty="0"/>
            </a:br>
            <a:endParaRPr lang="en-US" sz="2000" dirty="0"/>
          </a:p>
          <a:p>
            <a:r>
              <a:rPr lang="en-US" sz="2000" b="1" dirty="0">
                <a:solidFill>
                  <a:srgbClr val="FF0000"/>
                </a:solidFill>
              </a:rPr>
              <a:t>3- Factors increase or decrease mac:</a:t>
            </a:r>
            <a:br>
              <a:rPr lang="en-US" sz="2000" b="1" dirty="0"/>
            </a:br>
            <a:endParaRPr lang="en-US" sz="2000" b="1" dirty="0"/>
          </a:p>
          <a:p>
            <a:r>
              <a:rPr lang="en-US" sz="2000" dirty="0"/>
              <a:t>Factors increase MAC:</a:t>
            </a:r>
            <a:br>
              <a:rPr lang="en-US" sz="2000" dirty="0"/>
            </a:br>
            <a:r>
              <a:rPr lang="en-US" sz="2000" dirty="0"/>
              <a:t>- Chronic use of </a:t>
            </a:r>
            <a:r>
              <a:rPr lang="en-US" sz="2000" dirty="0" err="1"/>
              <a:t>alcohol,Acute</a:t>
            </a:r>
            <a:r>
              <a:rPr lang="en-US" sz="2000" dirty="0"/>
              <a:t> use of </a:t>
            </a:r>
            <a:r>
              <a:rPr lang="en-US" sz="2000" dirty="0" err="1"/>
              <a:t>amphetamine,Cocaine</a:t>
            </a:r>
            <a:r>
              <a:rPr lang="en-US" sz="2000" dirty="0"/>
              <a:t>, </a:t>
            </a:r>
            <a:r>
              <a:rPr lang="en-US" sz="2000" dirty="0" err="1"/>
              <a:t>Ephydrine</a:t>
            </a:r>
            <a:r>
              <a:rPr lang="en-US" sz="2000" dirty="0"/>
              <a:t>, </a:t>
            </a:r>
            <a:r>
              <a:rPr lang="en-US" sz="2000" dirty="0" err="1"/>
              <a:t>Hypernatremia,Hypocalcemia</a:t>
            </a:r>
            <a:br>
              <a:rPr lang="en-US" sz="2000" dirty="0"/>
            </a:br>
            <a:endParaRPr lang="en-US" sz="2000" dirty="0"/>
          </a:p>
          <a:p>
            <a:r>
              <a:rPr lang="en-US" sz="2000" dirty="0"/>
              <a:t>Factors decrease MAC:</a:t>
            </a:r>
          </a:p>
          <a:p>
            <a:r>
              <a:rPr lang="en-US" sz="2000" dirty="0"/>
              <a:t>- Temperature, Acute use of alcohol, Chronic use of amphetamine, Anemia, PaO2 ˂ 40,  PaCO2 ˃95, Hyponatremia, Hypercalcemia, Pregnancy, Blood pressure, IV anesthetic</a:t>
            </a:r>
          </a:p>
          <a:p>
            <a:endParaRPr lang="en-US" sz="20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10896" y="201168"/>
            <a:ext cx="11411712" cy="6528816"/>
          </a:xfrm>
        </p:spPr>
        <p:txBody>
          <a:bodyPr>
            <a:normAutofit fontScale="85000" lnSpcReduction="20000"/>
          </a:bodyPr>
          <a:lstStyle/>
          <a:p>
            <a:pPr marL="0" indent="0">
              <a:buNone/>
            </a:pPr>
            <a:r>
              <a:rPr lang="en-US" b="1" dirty="0">
                <a:solidFill>
                  <a:srgbClr val="FF0000"/>
                </a:solidFill>
              </a:rPr>
              <a:t>4- factors don’t affect mac </a:t>
            </a:r>
            <a:r>
              <a:rPr lang="en-US" dirty="0"/>
              <a:t>(duration of anesthesia, sex , hypo or hyperthyroidism)</a:t>
            </a:r>
          </a:p>
          <a:p>
            <a:pPr marL="0" indent="0">
              <a:buNone/>
            </a:pPr>
            <a:r>
              <a:rPr lang="en-US" b="1" dirty="0">
                <a:solidFill>
                  <a:srgbClr val="FF0000"/>
                </a:solidFill>
              </a:rPr>
              <a:t>5- complications of spinal anesthesia</a:t>
            </a:r>
            <a:br>
              <a:rPr lang="en-US" b="1" dirty="0"/>
            </a:br>
            <a:br>
              <a:rPr lang="en-US" b="1" dirty="0"/>
            </a:br>
            <a:r>
              <a:rPr lang="en-US" dirty="0"/>
              <a:t>1- PDPH</a:t>
            </a:r>
          </a:p>
          <a:p>
            <a:pPr marL="0" indent="0">
              <a:buNone/>
            </a:pPr>
            <a:r>
              <a:rPr lang="en-US" dirty="0"/>
              <a:t>2- epidural hematoma</a:t>
            </a:r>
          </a:p>
          <a:p>
            <a:pPr marL="0" indent="0">
              <a:buNone/>
            </a:pPr>
            <a:r>
              <a:rPr lang="en-US" dirty="0"/>
              <a:t>3- epidural abscess</a:t>
            </a:r>
          </a:p>
          <a:p>
            <a:pPr marL="0" indent="0">
              <a:buNone/>
            </a:pPr>
            <a:r>
              <a:rPr lang="en-US" dirty="0"/>
              <a:t>4- paraplegia (direct injury, neurotoxicity)</a:t>
            </a:r>
          </a:p>
          <a:p>
            <a:pPr marL="0" indent="0">
              <a:buNone/>
            </a:pPr>
            <a:r>
              <a:rPr lang="en-US" dirty="0"/>
              <a:t>5- cauda equine injury</a:t>
            </a:r>
            <a:br>
              <a:rPr lang="en-US" dirty="0"/>
            </a:br>
            <a:endParaRPr lang="en-US" b="1" dirty="0"/>
          </a:p>
          <a:p>
            <a:pPr marL="0" indent="0">
              <a:buNone/>
            </a:pPr>
            <a:r>
              <a:rPr lang="en-US" b="1" dirty="0">
                <a:solidFill>
                  <a:srgbClr val="FF0000"/>
                </a:solidFill>
              </a:rPr>
              <a:t>6- contraindications of spinal anesthesia</a:t>
            </a:r>
          </a:p>
          <a:p>
            <a:pPr marL="0" indent="0">
              <a:buNone/>
            </a:pPr>
            <a:r>
              <a:rPr lang="en-US" dirty="0"/>
              <a:t>1.Patient refusal                                                                                  6.Neurological disease</a:t>
            </a:r>
          </a:p>
          <a:p>
            <a:pPr marL="0" indent="0">
              <a:buNone/>
            </a:pPr>
            <a:r>
              <a:rPr lang="en-US" dirty="0"/>
              <a:t>2.Unstable </a:t>
            </a:r>
            <a:r>
              <a:rPr lang="en-US" dirty="0" err="1"/>
              <a:t>patiens</a:t>
            </a:r>
            <a:r>
              <a:rPr lang="en-US" dirty="0"/>
              <a:t>(</a:t>
            </a:r>
            <a:r>
              <a:rPr lang="en-US" dirty="0" err="1"/>
              <a:t>sepsis,hypovolemia</a:t>
            </a:r>
            <a:r>
              <a:rPr lang="en-US" dirty="0"/>
              <a:t>)                                       7.Raised intracranial pressure</a:t>
            </a:r>
          </a:p>
          <a:p>
            <a:pPr marL="0" indent="0">
              <a:buNone/>
            </a:pPr>
            <a:r>
              <a:rPr lang="en-US" dirty="0"/>
              <a:t>3.Inadequate resuscitative drugs and equipment                        8.Severe aortic stenosis</a:t>
            </a:r>
          </a:p>
          <a:p>
            <a:pPr marL="0" indent="0">
              <a:buNone/>
            </a:pPr>
            <a:r>
              <a:rPr lang="en-US" dirty="0"/>
              <a:t>4.Uncooperative patients                                                                  9.Clooting disorders</a:t>
            </a:r>
          </a:p>
          <a:p>
            <a:pPr marL="0" indent="0">
              <a:buNone/>
            </a:pPr>
            <a:r>
              <a:rPr lang="en-US" dirty="0"/>
              <a:t>5.Anatomical deformities</a:t>
            </a:r>
          </a:p>
          <a:p>
            <a:pPr marL="0" indent="0">
              <a:buNone/>
            </a:pPr>
            <a:r>
              <a:rPr lang="en-US" b="1" dirty="0">
                <a:solidFill>
                  <a:srgbClr val="FF0000"/>
                </a:solidFill>
              </a:rPr>
              <a:t>7- types of endotracheal tube :</a:t>
            </a:r>
            <a:br>
              <a:rPr lang="en-US" b="1" dirty="0"/>
            </a:br>
            <a:br>
              <a:rPr lang="en-US" b="1" dirty="0"/>
            </a:br>
            <a:r>
              <a:rPr lang="en-US" b="1" dirty="0"/>
              <a:t> </a:t>
            </a:r>
            <a:r>
              <a:rPr lang="en-US" dirty="0"/>
              <a:t>(</a:t>
            </a:r>
            <a:r>
              <a:rPr lang="en-US" dirty="0" err="1"/>
              <a:t>cuffed,uncuffed</a:t>
            </a:r>
            <a:r>
              <a:rPr lang="en-US" dirty="0"/>
              <a:t> – </a:t>
            </a:r>
            <a:r>
              <a:rPr lang="en-US" dirty="0" err="1"/>
              <a:t>kinking,non</a:t>
            </a:r>
            <a:r>
              <a:rPr lang="en-US" dirty="0"/>
              <a:t> kinking)</a:t>
            </a:r>
          </a:p>
          <a:p>
            <a:pPr marL="0" indent="0">
              <a:buNone/>
            </a:pPr>
            <a:r>
              <a:rPr lang="en-US" dirty="0" err="1"/>
              <a:t>Uncuffed</a:t>
            </a:r>
            <a:r>
              <a:rPr lang="en-US" dirty="0"/>
              <a:t> used in pediatrics , to avoid injury and edema to their narrow and small airways</a:t>
            </a:r>
          </a:p>
          <a:p>
            <a:pPr marL="0" indent="0">
              <a:buNone/>
            </a:pPr>
            <a:r>
              <a:rPr lang="en-US" dirty="0"/>
              <a:t>( every 1 cm edema lead to 60% obstruction)</a:t>
            </a:r>
          </a:p>
          <a:p>
            <a:pPr marL="0" indent="0">
              <a:buNone/>
            </a:pPr>
            <a:endParaRPr lang="ar-JO" dirty="0"/>
          </a:p>
        </p:txBody>
      </p:sp>
      <p:sp>
        <p:nvSpPr>
          <p:cNvPr id="7" name="TextBox 6"/>
          <p:cNvSpPr txBox="1"/>
          <p:nvPr/>
        </p:nvSpPr>
        <p:spPr>
          <a:xfrm>
            <a:off x="5431536" y="813816"/>
            <a:ext cx="3473195" cy="1938992"/>
          </a:xfrm>
          <a:prstGeom prst="rect">
            <a:avLst/>
          </a:prstGeom>
          <a:noFill/>
        </p:spPr>
        <p:txBody>
          <a:bodyPr wrap="none" rtlCol="1">
            <a:spAutoFit/>
          </a:bodyPr>
          <a:lstStyle/>
          <a:p>
            <a:r>
              <a:rPr lang="en-US" sz="2000" dirty="0"/>
              <a:t>6- backache</a:t>
            </a:r>
          </a:p>
          <a:p>
            <a:r>
              <a:rPr lang="en-US" sz="2000" dirty="0"/>
              <a:t>7- total spinal</a:t>
            </a:r>
          </a:p>
          <a:p>
            <a:r>
              <a:rPr lang="en-US" sz="2000" dirty="0"/>
              <a:t>8- bradycardia and hypotension</a:t>
            </a:r>
          </a:p>
          <a:p>
            <a:r>
              <a:rPr lang="en-US" sz="2000" dirty="0"/>
              <a:t>9- nausea and vomiting</a:t>
            </a:r>
          </a:p>
          <a:p>
            <a:r>
              <a:rPr lang="en-US" sz="2000" dirty="0"/>
              <a:t>10- urinary retention</a:t>
            </a:r>
          </a:p>
          <a:p>
            <a:r>
              <a:rPr lang="en-US" sz="2000" dirty="0"/>
              <a:t>11- pruritus (</a:t>
            </a:r>
            <a:r>
              <a:rPr lang="en-US" sz="2000" dirty="0" err="1"/>
              <a:t>zofran</a:t>
            </a:r>
            <a:r>
              <a:rPr lang="en-US" sz="2000" dirty="0"/>
              <a:t>, naloxone)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65176"/>
            <a:ext cx="11320272" cy="5911787"/>
          </a:xfrm>
        </p:spPr>
        <p:txBody>
          <a:bodyPr>
            <a:normAutofit/>
          </a:bodyPr>
          <a:lstStyle/>
          <a:p>
            <a:pPr marL="0" indent="0">
              <a:buNone/>
            </a:pPr>
            <a:r>
              <a:rPr lang="en-US" b="1" dirty="0">
                <a:solidFill>
                  <a:srgbClr val="FF0000"/>
                </a:solidFill>
              </a:rPr>
              <a:t>8- mac definition</a:t>
            </a:r>
            <a:br>
              <a:rPr lang="en-US" b="1" dirty="0"/>
            </a:br>
            <a:r>
              <a:rPr lang="en-US" dirty="0"/>
              <a:t>minimum alveolar concentration (MAC) is the minimum concentration of an inhaled anesthetic at 1 </a:t>
            </a:r>
            <a:r>
              <a:rPr lang="en-US" dirty="0" err="1"/>
              <a:t>atm</a:t>
            </a:r>
            <a:r>
              <a:rPr lang="en-US" dirty="0"/>
              <a:t> of pressure that prevents skeletal muscle movement in response to a surgical incision in 50% of patients.</a:t>
            </a:r>
          </a:p>
          <a:p>
            <a:pPr marL="0" lvl="1" indent="0">
              <a:spcBef>
                <a:spcPts val="600"/>
              </a:spcBef>
              <a:buClr>
                <a:srgbClr val="0DB7C4"/>
              </a:buClr>
              <a:buSzPts val="2400"/>
              <a:buNone/>
            </a:pPr>
            <a:r>
              <a:rPr lang="en-US" b="1" dirty="0">
                <a:solidFill>
                  <a:srgbClr val="FF0000"/>
                </a:solidFill>
              </a:rPr>
              <a:t>9- ABGs values</a:t>
            </a:r>
            <a:br>
              <a:rPr lang="en-US" dirty="0"/>
            </a:br>
            <a:r>
              <a:rPr lang="en-US" sz="2200" dirty="0">
                <a:ea typeface="Source Sans Pro"/>
                <a:cs typeface="Source Sans Pro"/>
              </a:rPr>
              <a:t>1.PO2        80 – 100 mmHg</a:t>
            </a:r>
          </a:p>
          <a:p>
            <a:pPr marL="0" lvl="1" indent="0">
              <a:spcBef>
                <a:spcPts val="600"/>
              </a:spcBef>
              <a:buClr>
                <a:srgbClr val="0DB7C4"/>
              </a:buClr>
              <a:buSzPts val="2400"/>
              <a:buNone/>
            </a:pPr>
            <a:r>
              <a:rPr lang="en-US" sz="2200" dirty="0">
                <a:ea typeface="Source Sans Pro"/>
                <a:cs typeface="Source Sans Pro"/>
              </a:rPr>
              <a:t>2.PCO2      35 – 45 mmHg</a:t>
            </a:r>
          </a:p>
          <a:p>
            <a:pPr marL="0" lvl="1" indent="0">
              <a:spcBef>
                <a:spcPts val="600"/>
              </a:spcBef>
              <a:buClr>
                <a:srgbClr val="0DB7C4"/>
              </a:buClr>
              <a:buSzPts val="2400"/>
              <a:buNone/>
            </a:pPr>
            <a:r>
              <a:rPr lang="en-US" sz="2200" dirty="0">
                <a:ea typeface="Source Sans Pro"/>
                <a:cs typeface="Source Sans Pro"/>
              </a:rPr>
              <a:t>3.pH           7.35 – 7.45</a:t>
            </a:r>
          </a:p>
          <a:p>
            <a:pPr marL="0" lvl="1" indent="0">
              <a:spcBef>
                <a:spcPts val="600"/>
              </a:spcBef>
              <a:buClr>
                <a:srgbClr val="0DB7C4"/>
              </a:buClr>
              <a:buSzPts val="2400"/>
              <a:buNone/>
            </a:pPr>
            <a:r>
              <a:rPr lang="en-US" sz="2200" dirty="0">
                <a:ea typeface="Source Sans Pro"/>
                <a:cs typeface="Source Sans Pro"/>
              </a:rPr>
              <a:t>4.HCO3      22 – 26 </a:t>
            </a:r>
            <a:r>
              <a:rPr lang="en-US" sz="2200" dirty="0" err="1">
                <a:ea typeface="Source Sans Pro"/>
                <a:cs typeface="Source Sans Pro"/>
              </a:rPr>
              <a:t>mmol</a:t>
            </a:r>
            <a:r>
              <a:rPr lang="en-US" sz="2200" dirty="0">
                <a:ea typeface="Source Sans Pro"/>
                <a:cs typeface="Source Sans Pro"/>
              </a:rPr>
              <a:t>/L</a:t>
            </a:r>
          </a:p>
          <a:p>
            <a:pPr marL="0" lvl="1" indent="0">
              <a:spcBef>
                <a:spcPts val="600"/>
              </a:spcBef>
              <a:buClr>
                <a:srgbClr val="0DB7C4"/>
              </a:buClr>
              <a:buSzPts val="2400"/>
              <a:buNone/>
            </a:pPr>
            <a:r>
              <a:rPr lang="en-US" sz="2200" dirty="0">
                <a:ea typeface="Source Sans Pro"/>
                <a:cs typeface="Source Sans Pro"/>
              </a:rPr>
              <a:t>5.SaO2       &gt;95%</a:t>
            </a:r>
            <a:endParaRPr lang="en-US" dirty="0"/>
          </a:p>
          <a:p>
            <a:pPr marL="0" indent="0">
              <a:buNone/>
            </a:pPr>
            <a:r>
              <a:rPr lang="en-US" b="1" dirty="0">
                <a:solidFill>
                  <a:srgbClr val="FF0000"/>
                </a:solidFill>
              </a:rPr>
              <a:t>10- </a:t>
            </a:r>
            <a:r>
              <a:rPr lang="en-US" b="1" dirty="0" err="1">
                <a:solidFill>
                  <a:srgbClr val="FF0000"/>
                </a:solidFill>
              </a:rPr>
              <a:t>sevoflurane,thiopental,halothane,propofol</a:t>
            </a:r>
            <a:r>
              <a:rPr lang="en-US" b="1" dirty="0">
                <a:solidFill>
                  <a:srgbClr val="FF0000"/>
                </a:solidFill>
              </a:rPr>
              <a:t> (general talking)</a:t>
            </a:r>
            <a:endParaRPr lang="en-US" dirty="0">
              <a:solidFill>
                <a:srgbClr val="FF0000"/>
              </a:solidFill>
            </a:endParaRPr>
          </a:p>
          <a:p>
            <a:pPr marL="0" indent="0">
              <a:buNone/>
            </a:pPr>
            <a:r>
              <a:rPr lang="en-US" b="1" dirty="0">
                <a:solidFill>
                  <a:srgbClr val="FF0000"/>
                </a:solidFill>
              </a:rPr>
              <a:t>11- </a:t>
            </a:r>
            <a:r>
              <a:rPr lang="en-US" b="1" dirty="0"/>
              <a:t>Dose of succinylcholine(1-1.5 mg per kg)</a:t>
            </a:r>
          </a:p>
          <a:p>
            <a:pPr marL="0" indent="0">
              <a:buNone/>
            </a:pPr>
            <a:r>
              <a:rPr lang="en-US" b="1" dirty="0"/>
              <a:t>       Dose of </a:t>
            </a:r>
            <a:r>
              <a:rPr lang="en-US" b="1" dirty="0" err="1"/>
              <a:t>propofol</a:t>
            </a:r>
            <a:r>
              <a:rPr lang="en-US" b="1" dirty="0"/>
              <a:t> (1.5- 2.5)</a:t>
            </a:r>
          </a:p>
          <a:p>
            <a:pPr marL="0" indent="0">
              <a:buNone/>
            </a:pPr>
            <a:r>
              <a:rPr lang="en-US" b="1" dirty="0"/>
              <a:t>       Dose of </a:t>
            </a:r>
            <a:r>
              <a:rPr lang="en-US" b="1" dirty="0" err="1"/>
              <a:t>atracurium</a:t>
            </a:r>
            <a:r>
              <a:rPr lang="en-US" b="1" dirty="0"/>
              <a:t> ( 0.5)</a:t>
            </a:r>
          </a:p>
          <a:p>
            <a:pPr marL="0" indent="0">
              <a:buNone/>
            </a:pPr>
            <a:r>
              <a:rPr lang="en-US" b="1" dirty="0"/>
              <a:t>       Dose of thiopental (3- 5)</a:t>
            </a:r>
          </a:p>
          <a:p>
            <a:pPr marL="0" indent="0">
              <a:buNone/>
            </a:pPr>
            <a:endParaRPr lang="ar-JO"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0" y="89806"/>
            <a:ext cx="12034157" cy="5632311"/>
          </a:xfrm>
          <a:prstGeom prst="rect">
            <a:avLst/>
          </a:prstGeom>
          <a:noFill/>
        </p:spPr>
        <p:txBody>
          <a:bodyPr wrap="square" rtlCol="0">
            <a:spAutoFit/>
          </a:bodyPr>
          <a:lstStyle/>
          <a:p>
            <a:r>
              <a:rPr lang="en-US" sz="2000" b="1" dirty="0">
                <a:solidFill>
                  <a:srgbClr val="FF0000"/>
                </a:solidFill>
              </a:rPr>
              <a:t>12- O2 toxicity signs and symptoms</a:t>
            </a:r>
            <a:br>
              <a:rPr lang="en-US" sz="2000" b="1" dirty="0"/>
            </a:br>
            <a:r>
              <a:rPr lang="en-US" sz="2000" dirty="0"/>
              <a:t>Non-productive </a:t>
            </a:r>
            <a:r>
              <a:rPr lang="en-US" sz="2000" dirty="0" err="1"/>
              <a:t>cough,Nausea&amp;Vomiting</a:t>
            </a:r>
            <a:r>
              <a:rPr lang="en-US" sz="2000" dirty="0"/>
              <a:t>, Fatigue, Substernal chest pain, Headache, Sore </a:t>
            </a:r>
            <a:r>
              <a:rPr lang="en-US" sz="2000" dirty="0" err="1"/>
              <a:t>throat,Nasal</a:t>
            </a:r>
            <a:r>
              <a:rPr lang="en-US" sz="2000" dirty="0"/>
              <a:t> stuffiness and </a:t>
            </a:r>
            <a:r>
              <a:rPr lang="en-US" sz="2000" dirty="0" err="1"/>
              <a:t>congestion,Hypoventilation</a:t>
            </a:r>
            <a:r>
              <a:rPr lang="en-US" sz="2000" dirty="0"/>
              <a:t>, Dyspnea, Inspiration pain</a:t>
            </a:r>
          </a:p>
          <a:p>
            <a:r>
              <a:rPr lang="en-US" sz="2000" b="1" dirty="0">
                <a:solidFill>
                  <a:srgbClr val="FF0000"/>
                </a:solidFill>
              </a:rPr>
              <a:t>13- Classification of muscle relaxants</a:t>
            </a:r>
          </a:p>
          <a:p>
            <a:r>
              <a:rPr lang="en-US" sz="2000" b="1" dirty="0">
                <a:solidFill>
                  <a:srgbClr val="FF0000"/>
                </a:solidFill>
              </a:rPr>
              <a:t>13- Adverse effects of succinylcholine</a:t>
            </a:r>
            <a:br>
              <a:rPr lang="en-US" sz="2000" b="1" dirty="0">
                <a:solidFill>
                  <a:srgbClr val="FF0000"/>
                </a:solidFill>
              </a:rPr>
            </a:br>
            <a:r>
              <a:rPr lang="en-US" sz="2000" dirty="0"/>
              <a:t>CVS effects are found most common in children , bradycardia following administration first dose and 2nd in adult </a:t>
            </a:r>
          </a:p>
          <a:p>
            <a:r>
              <a:rPr lang="en-US" sz="2000" dirty="0"/>
              <a:t>Fasciculation </a:t>
            </a:r>
          </a:p>
          <a:p>
            <a:r>
              <a:rPr lang="en-US" sz="2000" dirty="0"/>
              <a:t>Hyperkalemia </a:t>
            </a:r>
          </a:p>
          <a:p>
            <a:r>
              <a:rPr lang="en-US" sz="2000" dirty="0"/>
              <a:t>Muscle pain </a:t>
            </a:r>
          </a:p>
          <a:p>
            <a:r>
              <a:rPr lang="en-US" sz="2000" dirty="0" err="1"/>
              <a:t>Intragastric</a:t>
            </a:r>
            <a:r>
              <a:rPr lang="en-US" sz="2000" dirty="0"/>
              <a:t> pressure elevation and increase lower esophageal sphincter tone </a:t>
            </a:r>
          </a:p>
          <a:p>
            <a:r>
              <a:rPr lang="en-US" sz="2000" dirty="0"/>
              <a:t>Intraocular pressure elevation </a:t>
            </a:r>
          </a:p>
          <a:p>
            <a:r>
              <a:rPr lang="en-US" sz="2000" dirty="0" err="1"/>
              <a:t>Masster</a:t>
            </a:r>
            <a:r>
              <a:rPr lang="en-US" sz="2000" dirty="0"/>
              <a:t> muscle rigidity </a:t>
            </a:r>
          </a:p>
          <a:p>
            <a:r>
              <a:rPr lang="en-US" sz="2000" dirty="0"/>
              <a:t>Malignant hyperthermia </a:t>
            </a:r>
          </a:p>
          <a:p>
            <a:r>
              <a:rPr lang="en-US" sz="2000" dirty="0"/>
              <a:t>ICP ELEVATION </a:t>
            </a:r>
            <a:endParaRPr lang="en-US" sz="2000" b="1" dirty="0">
              <a:solidFill>
                <a:srgbClr val="FF0000"/>
              </a:solidFill>
            </a:endParaRPr>
          </a:p>
          <a:p>
            <a:r>
              <a:rPr lang="en-US" sz="2000" b="1" dirty="0">
                <a:solidFill>
                  <a:srgbClr val="FF0000"/>
                </a:solidFill>
              </a:rPr>
              <a:t>14- MAC values of inhalational anesthetic agents</a:t>
            </a:r>
          </a:p>
          <a:p>
            <a:r>
              <a:rPr lang="en-US" sz="2000" b="1" dirty="0">
                <a:solidFill>
                  <a:srgbClr val="FF0000"/>
                </a:solidFill>
              </a:rPr>
              <a:t>15-  Can we use </a:t>
            </a:r>
            <a:r>
              <a:rPr lang="en-US" sz="2000" b="1" dirty="0" err="1">
                <a:solidFill>
                  <a:srgbClr val="FF0000"/>
                </a:solidFill>
              </a:rPr>
              <a:t>atracurium</a:t>
            </a:r>
            <a:r>
              <a:rPr lang="en-US" sz="2000" b="1" dirty="0">
                <a:solidFill>
                  <a:srgbClr val="FF0000"/>
                </a:solidFill>
              </a:rPr>
              <a:t> is asthmatic patient? </a:t>
            </a:r>
            <a:br>
              <a:rPr lang="en-US" sz="2000" b="1" dirty="0">
                <a:solidFill>
                  <a:srgbClr val="FF0000"/>
                </a:solidFill>
              </a:rPr>
            </a:br>
            <a:r>
              <a:rPr lang="en-US" sz="2000" dirty="0"/>
              <a:t>No , due to histamine release and then bronchospasm</a:t>
            </a:r>
            <a:br>
              <a:rPr lang="en-US" sz="2000" dirty="0"/>
            </a:br>
            <a:r>
              <a:rPr lang="en-US" sz="2000" dirty="0"/>
              <a:t> (exaggerate the underlying medical condition)</a:t>
            </a:r>
          </a:p>
        </p:txBody>
      </p:sp>
      <p:sp>
        <p:nvSpPr>
          <p:cNvPr id="4" name="TextBox 3"/>
          <p:cNvSpPr txBox="1"/>
          <p:nvPr/>
        </p:nvSpPr>
        <p:spPr>
          <a:xfrm>
            <a:off x="6533210" y="3996483"/>
            <a:ext cx="2902141" cy="2308324"/>
          </a:xfrm>
          <a:prstGeom prst="rect">
            <a:avLst/>
          </a:prstGeom>
          <a:noFill/>
        </p:spPr>
        <p:txBody>
          <a:bodyPr wrap="none" rtlCol="1">
            <a:spAutoFit/>
          </a:bodyPr>
          <a:lstStyle/>
          <a:p>
            <a:r>
              <a:rPr lang="en-US" b="1" dirty="0">
                <a:solidFill>
                  <a:srgbClr val="FF0000"/>
                </a:solidFill>
              </a:rPr>
              <a:t>16- Criteria of ICU admission</a:t>
            </a:r>
            <a:br>
              <a:rPr lang="en-US" dirty="0"/>
            </a:br>
            <a:r>
              <a:rPr lang="en-US" dirty="0"/>
              <a:t>1.Compromised airway </a:t>
            </a:r>
          </a:p>
          <a:p>
            <a:r>
              <a:rPr lang="en-US" dirty="0"/>
              <a:t>2.GCS ˂= 12</a:t>
            </a:r>
          </a:p>
          <a:p>
            <a:r>
              <a:rPr lang="en-US" dirty="0"/>
              <a:t>3.Unstable vital sign </a:t>
            </a:r>
          </a:p>
          <a:p>
            <a:r>
              <a:rPr lang="en-US" dirty="0"/>
              <a:t>4.pH ˂=7.2 or 7.5</a:t>
            </a:r>
          </a:p>
          <a:p>
            <a:r>
              <a:rPr lang="en-US" dirty="0"/>
              <a:t>5.PaCO2 ˃45-55</a:t>
            </a:r>
          </a:p>
          <a:p>
            <a:r>
              <a:rPr lang="en-US" dirty="0"/>
              <a:t>6.PaO2˂60  Hypoxia</a:t>
            </a:r>
          </a:p>
          <a:p>
            <a:r>
              <a:rPr lang="en-US" dirty="0"/>
              <a:t>7.FiO2˃60%needed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55448"/>
            <a:ext cx="11795760" cy="6519672"/>
          </a:xfrm>
        </p:spPr>
        <p:txBody>
          <a:bodyPr>
            <a:normAutofit lnSpcReduction="10000"/>
          </a:bodyPr>
          <a:lstStyle/>
          <a:p>
            <a:pPr marL="0" indent="0">
              <a:buNone/>
            </a:pPr>
            <a:r>
              <a:rPr lang="en-US" b="1" dirty="0">
                <a:solidFill>
                  <a:srgbClr val="FF0000"/>
                </a:solidFill>
              </a:rPr>
              <a:t>17- Malignant hyperthermia(general talking)</a:t>
            </a:r>
          </a:p>
          <a:p>
            <a:pPr marL="0" indent="0">
              <a:buNone/>
            </a:pPr>
            <a:r>
              <a:rPr lang="en-US" b="1" dirty="0">
                <a:solidFill>
                  <a:srgbClr val="FF0000"/>
                </a:solidFill>
              </a:rPr>
              <a:t>18- Human errors:</a:t>
            </a:r>
          </a:p>
          <a:p>
            <a:pPr marL="0" indent="0">
              <a:buNone/>
            </a:pPr>
            <a:r>
              <a:rPr lang="en-GB" b="1" dirty="0"/>
              <a:t>Machine:</a:t>
            </a:r>
          </a:p>
          <a:p>
            <a:pPr marL="0" indent="0">
              <a:buNone/>
            </a:pPr>
            <a:r>
              <a:rPr lang="en-US" dirty="0"/>
              <a:t>1.Inadvertent or untimely activation of controls</a:t>
            </a:r>
          </a:p>
          <a:p>
            <a:pPr marL="0" indent="0">
              <a:buNone/>
            </a:pPr>
            <a:r>
              <a:rPr lang="en-US" dirty="0"/>
              <a:t>2.Incorrect interpretation of critical device </a:t>
            </a:r>
          </a:p>
          <a:p>
            <a:pPr marL="0" indent="0">
              <a:buNone/>
            </a:pPr>
            <a:r>
              <a:rPr lang="en-US" dirty="0"/>
              <a:t>3.Mistake in setting equipment or device parameters </a:t>
            </a:r>
          </a:p>
          <a:p>
            <a:pPr marL="0" indent="0">
              <a:buNone/>
            </a:pPr>
            <a:r>
              <a:rPr lang="en-US" dirty="0"/>
              <a:t>4.Over reliance on medical device automatic features </a:t>
            </a:r>
          </a:p>
          <a:p>
            <a:pPr marL="0" indent="0">
              <a:buNone/>
            </a:pPr>
            <a:r>
              <a:rPr lang="en-US" dirty="0"/>
              <a:t>5.Failure to follow prescribed instructions and procedures</a:t>
            </a:r>
          </a:p>
          <a:p>
            <a:pPr marL="0" indent="0">
              <a:buNone/>
            </a:pPr>
            <a:r>
              <a:rPr lang="en-GB" b="1" dirty="0">
                <a:latin typeface="Arial Black" panose="020B0A04020102020204" pitchFamily="34" charset="0"/>
              </a:rPr>
              <a:t>medications</a:t>
            </a:r>
          </a:p>
          <a:p>
            <a:pPr marL="0" indent="0">
              <a:buNone/>
            </a:pPr>
            <a:r>
              <a:rPr lang="en-GB" dirty="0"/>
              <a:t>Omission error</a:t>
            </a:r>
          </a:p>
          <a:p>
            <a:pPr marL="0" indent="0">
              <a:buNone/>
            </a:pPr>
            <a:r>
              <a:rPr lang="en-GB" dirty="0"/>
              <a:t> Incorrect dose and time error</a:t>
            </a:r>
          </a:p>
          <a:p>
            <a:pPr marL="0" indent="0">
              <a:buNone/>
            </a:pPr>
            <a:r>
              <a:rPr lang="en-GB" dirty="0"/>
              <a:t> Incorrect drug preparation and administration error</a:t>
            </a:r>
          </a:p>
          <a:p>
            <a:pPr marL="0" indent="0">
              <a:buNone/>
            </a:pPr>
            <a:r>
              <a:rPr lang="en-GB" dirty="0"/>
              <a:t> Prescribing error </a:t>
            </a:r>
          </a:p>
          <a:p>
            <a:pPr marL="0" indent="0">
              <a:buNone/>
            </a:pPr>
            <a:r>
              <a:rPr lang="en-GB" dirty="0"/>
              <a:t> Unauthorised drug error</a:t>
            </a:r>
          </a:p>
          <a:p>
            <a:pPr marL="0" indent="0">
              <a:buNone/>
            </a:pPr>
            <a:endParaRPr lang="en-US" dirty="0"/>
          </a:p>
          <a:p>
            <a:pPr marL="0" indent="0">
              <a:buNone/>
            </a:pPr>
            <a:endParaRPr lang="ar-JO"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88" y="5455106"/>
            <a:ext cx="2404012" cy="1432391"/>
          </a:xfrm>
          <a:prstGeom prst="rect">
            <a:avLst/>
          </a:prstGeom>
        </p:spPr>
      </p:pic>
    </p:spTree>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TotalTime>
  <Words>11876</Words>
  <Application>Microsoft Office PowerPoint</Application>
  <PresentationFormat>شاشة عريضة</PresentationFormat>
  <Paragraphs>2607</Paragraphs>
  <Slides>274</Slides>
  <Notes>16</Notes>
  <HiddenSlides>0</HiddenSlides>
  <MMClips>0</MMClips>
  <ScaleCrop>false</ScaleCrop>
  <HeadingPairs>
    <vt:vector size="4" baseType="variant">
      <vt:variant>
        <vt:lpstr>نسق</vt:lpstr>
      </vt:variant>
      <vt:variant>
        <vt:i4>1</vt:i4>
      </vt:variant>
      <vt:variant>
        <vt:lpstr>عناوين الشرائح</vt:lpstr>
      </vt:variant>
      <vt:variant>
        <vt:i4>274</vt:i4>
      </vt:variant>
    </vt:vector>
  </HeadingPairs>
  <TitlesOfParts>
    <vt:vector size="275" baseType="lpstr">
      <vt:lpstr>Metropolitan</vt:lpstr>
      <vt:lpstr>عرض تقديمي في PowerPoint</vt:lpstr>
      <vt:lpstr>عرض تقديمي في PowerPoint</vt:lpstr>
      <vt:lpstr>Nabed group 1</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Nabed group 2</vt:lpstr>
      <vt:lpstr>عرض تقديمي في PowerPoint</vt:lpstr>
      <vt:lpstr>عرض تقديمي في PowerPoint</vt:lpstr>
      <vt:lpstr>عرض تقديمي في PowerPoint</vt:lpstr>
      <vt:lpstr>عرض تقديمي في PowerPoint</vt:lpstr>
      <vt:lpstr>عرض تقديمي في PowerPoint</vt:lpstr>
      <vt:lpstr>Nabed group 3</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Nabed group 4 </vt:lpstr>
      <vt:lpstr>Dr m </vt:lpstr>
      <vt:lpstr>عرض تقديمي في PowerPoint</vt:lpstr>
      <vt:lpstr>Written exam</vt:lpstr>
      <vt:lpstr>عرض تقديمي في PowerPoint</vt:lpstr>
      <vt:lpstr>عرض تقديمي في PowerPoint</vt:lpstr>
      <vt:lpstr>عرض تقديمي في PowerPoint</vt:lpstr>
      <vt:lpstr>عرض تقديمي في PowerPoint</vt:lpstr>
      <vt:lpstr>Nabed group 5 </vt:lpstr>
      <vt:lpstr>Written</vt:lpstr>
      <vt:lpstr>عرض تقديمي في PowerPoint</vt:lpstr>
      <vt:lpstr>عرض تقديمي في PowerPoint</vt:lpstr>
      <vt:lpstr>5) Fill in the blank</vt:lpstr>
      <vt:lpstr>6) Complete airway obstruction symptoms</vt:lpstr>
      <vt:lpstr>7) Hypernatremia S&amp;S</vt:lpstr>
      <vt:lpstr>8) </vt:lpstr>
      <vt:lpstr>Dr. Ashraf Oral:</vt:lpstr>
      <vt:lpstr>Dr. Malkawi Oral</vt:lpstr>
      <vt:lpstr>Dr. Omeir Oral</vt:lpstr>
      <vt:lpstr>ىnabed group 6 </vt:lpstr>
      <vt:lpstr>Written</vt:lpstr>
      <vt:lpstr>عرض تقديمي في PowerPoint</vt:lpstr>
      <vt:lpstr>عرض تقديمي في PowerPoint</vt:lpstr>
      <vt:lpstr>5) Fill in the blank</vt:lpstr>
      <vt:lpstr>6) Complete airway obstruction symptoms</vt:lpstr>
      <vt:lpstr>7) Hypernatremia S&amp;S</vt:lpstr>
      <vt:lpstr>8)</vt:lpstr>
      <vt:lpstr>Dr. Ashraf Oral:</vt:lpstr>
      <vt:lpstr>Dr. Malkawi Oral</vt:lpstr>
      <vt:lpstr>عرض تقديمي في PowerPoint</vt:lpstr>
      <vt:lpstr>Nabed group 7 </vt:lpstr>
      <vt:lpstr>Write three mangement of hyperkalemia </vt:lpstr>
      <vt:lpstr>Write four symptom of neurogenic shocks?</vt:lpstr>
      <vt:lpstr>Write five local anesthesia assitives ?</vt:lpstr>
      <vt:lpstr>عرض تقديمي في PowerPoint</vt:lpstr>
      <vt:lpstr>عرض تقديمي في PowerPoint</vt:lpstr>
      <vt:lpstr>*Write five side effect of opioid? </vt:lpstr>
      <vt:lpstr>Sinus arrythmia</vt:lpstr>
      <vt:lpstr>Ventricular fibrillation </vt:lpstr>
      <vt:lpstr>Nabed group 8</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Oral exam</vt:lpstr>
      <vt:lpstr>عرض تقديمي في PowerPoint</vt:lpstr>
      <vt:lpstr>عرض تقديمي في PowerPoint</vt:lpstr>
      <vt:lpstr>Written exam</vt:lpstr>
      <vt:lpstr>عرض تقديمي في PowerPoint</vt:lpstr>
      <vt:lpstr>Oral exam</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Oral exam</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Orally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ECG</vt:lpstr>
      <vt:lpstr>عرض تقديمي في PowerPoint</vt:lpstr>
      <vt:lpstr>Orally :</vt:lpstr>
      <vt:lpstr>عرض تقديمي في PowerPoint</vt:lpstr>
      <vt:lpstr>عرض تقديمي في PowerPoint</vt:lpstr>
      <vt:lpstr> ORAL Answers for group 1+2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Mention 1000 points of :</vt:lpstr>
      <vt:lpstr>عرض تقديمي في PowerPoint</vt:lpstr>
      <vt:lpstr>عرض تقديمي في PowerPoint</vt:lpstr>
      <vt:lpstr>عرض تقديمي في PowerPoint</vt:lpstr>
      <vt:lpstr>عرض تقديمي في PowerPoint</vt:lpstr>
      <vt:lpstr>Write the parts of ETT</vt:lpstr>
      <vt:lpstr>MCQ questions </vt:lpstr>
      <vt:lpstr>عرض تقديمي في PowerPoint</vt:lpstr>
      <vt:lpstr>Q1: what is the condition in the given ECG ?  Sinus bradycardia </vt:lpstr>
      <vt:lpstr>Q2 : mention parts of endotracheal tube .</vt:lpstr>
      <vt:lpstr>Q3 : mension 8 contraindications of spinal anesthesia .</vt:lpstr>
      <vt:lpstr>Q4 : mention causes of hypothermia .</vt:lpstr>
      <vt:lpstr>Mcq </vt:lpstr>
      <vt:lpstr>عرض تقديمي في PowerPoint</vt:lpstr>
      <vt:lpstr>عرض تقديمي في PowerPoint</vt:lpstr>
      <vt:lpstr>عرض تقديمي في PowerPoint</vt:lpstr>
      <vt:lpstr>عرض تقديمي في PowerPoint</vt:lpstr>
      <vt:lpstr>MCQ</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ECG </vt:lpstr>
      <vt:lpstr>Written exam</vt:lpstr>
      <vt:lpstr>ETT Parts with its Picture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Mini OSCE questions ( كتابي )</vt:lpstr>
      <vt:lpstr>عرض تقديمي في PowerPoint</vt:lpstr>
      <vt:lpstr>عرض تقديمي في PowerPoint</vt:lpstr>
      <vt:lpstr>عرض تقديمي في PowerPoint</vt:lpstr>
      <vt:lpstr>Mcq Quiz </vt:lpstr>
      <vt:lpstr>عرض تقديمي في PowerPoint</vt:lpstr>
      <vt:lpstr>Oral exam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Mini osce </vt:lpstr>
      <vt:lpstr>عرض تقديمي في PowerPoint</vt:lpstr>
      <vt:lpstr>Oral </vt:lpstr>
      <vt:lpstr>عرض تقديمي في PowerPoint</vt:lpstr>
      <vt:lpstr>عرض تقديمي في PowerPoint</vt:lpstr>
      <vt:lpstr>عرض تقديمي في PowerPoint</vt:lpstr>
      <vt:lpstr>ECG </vt:lpstr>
      <vt:lpstr>Atrial flutter  </vt:lpstr>
      <vt:lpstr>Atrial fibrillation  </vt:lpstr>
      <vt:lpstr>Ventricular tachycardia  </vt:lpstr>
      <vt:lpstr> anesthetic  machine  </vt:lpstr>
      <vt:lpstr>Mini osce </vt:lpstr>
      <vt:lpstr>عرض تقديمي في PowerPoint</vt:lpstr>
      <vt:lpstr>عرض تقديمي في PowerPoint</vt:lpstr>
      <vt:lpstr>Oral </vt:lpstr>
      <vt:lpstr>عرض تقديمي في PowerPoint</vt:lpstr>
      <vt:lpstr>عرض تقديمي في PowerPoint</vt:lpstr>
      <vt:lpstr>Mini OSCE “Written”</vt:lpstr>
      <vt:lpstr>عرض تقديمي في PowerPoint</vt:lpstr>
      <vt:lpstr>عرض تقديمي في PowerPoint</vt:lpstr>
      <vt:lpstr>Inferior MI</vt:lpstr>
      <vt:lpstr>Mini OSCE “MCQ”</vt:lpstr>
      <vt:lpstr>عرض تقديمي في PowerPoint</vt:lpstr>
      <vt:lpstr>Oral </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DELL</dc:creator>
  <cp:lastModifiedBy>بشرى احمد</cp:lastModifiedBy>
  <cp:revision>67</cp:revision>
  <dcterms:created xsi:type="dcterms:W3CDTF">2020-12-03T06:59:00Z</dcterms:created>
  <dcterms:modified xsi:type="dcterms:W3CDTF">2023-08-04T09:51:55Z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1033-11.2.0.11440</vt:lpwstr>
  </property>
  <property fmtid="{D5CDD505-2E9C-101B-9397-08002B2CF9AE}" pid="3" name="ICV">
    <vt:lpwstr>D536EB87A0734483BA93A56B5051F4CE</vt:lpwstr>
  </property>
</Properties>
</file>