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1" r:id="rId4"/>
    <p:sldId id="277" r:id="rId5"/>
    <p:sldId id="275" r:id="rId6"/>
    <p:sldId id="276" r:id="rId7"/>
    <p:sldId id="272" r:id="rId8"/>
    <p:sldId id="273" r:id="rId9"/>
    <p:sldId id="274" r:id="rId10"/>
    <p:sldId id="303" r:id="rId11"/>
    <p:sldId id="304" r:id="rId12"/>
    <p:sldId id="305" r:id="rId13"/>
    <p:sldId id="279" r:id="rId14"/>
    <p:sldId id="280" r:id="rId15"/>
    <p:sldId id="299" r:id="rId16"/>
    <p:sldId id="281" r:id="rId17"/>
    <p:sldId id="282" r:id="rId18"/>
    <p:sldId id="283" r:id="rId19"/>
    <p:sldId id="278" r:id="rId20"/>
    <p:sldId id="284" r:id="rId21"/>
    <p:sldId id="285" r:id="rId22"/>
    <p:sldId id="286" r:id="rId23"/>
    <p:sldId id="290" r:id="rId24"/>
    <p:sldId id="291" r:id="rId25"/>
    <p:sldId id="300" r:id="rId26"/>
    <p:sldId id="301" r:id="rId27"/>
    <p:sldId id="287" r:id="rId28"/>
    <p:sldId id="289" r:id="rId29"/>
    <p:sldId id="292" r:id="rId30"/>
    <p:sldId id="296" r:id="rId31"/>
    <p:sldId id="293" r:id="rId32"/>
    <p:sldId id="294" r:id="rId33"/>
    <p:sldId id="295" r:id="rId34"/>
    <p:sldId id="298" r:id="rId35"/>
    <p:sldId id="297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EDCF6A-4FAC-4D2F-8495-945733133522}">
          <p14:sldIdLst>
            <p14:sldId id="256"/>
            <p14:sldId id="257"/>
            <p14:sldId id="271"/>
            <p14:sldId id="277"/>
            <p14:sldId id="275"/>
            <p14:sldId id="276"/>
            <p14:sldId id="272"/>
            <p14:sldId id="273"/>
            <p14:sldId id="274"/>
            <p14:sldId id="303"/>
            <p14:sldId id="304"/>
            <p14:sldId id="305"/>
            <p14:sldId id="279"/>
            <p14:sldId id="280"/>
            <p14:sldId id="299"/>
            <p14:sldId id="281"/>
            <p14:sldId id="282"/>
            <p14:sldId id="283"/>
            <p14:sldId id="278"/>
            <p14:sldId id="284"/>
            <p14:sldId id="285"/>
            <p14:sldId id="286"/>
            <p14:sldId id="290"/>
            <p14:sldId id="291"/>
            <p14:sldId id="300"/>
            <p14:sldId id="301"/>
            <p14:sldId id="287"/>
            <p14:sldId id="289"/>
            <p14:sldId id="292"/>
            <p14:sldId id="296"/>
            <p14:sldId id="293"/>
            <p14:sldId id="294"/>
            <p14:sldId id="295"/>
            <p14:sldId id="298"/>
            <p14:sldId id="297"/>
            <p14:sldId id="302"/>
          </p14:sldIdLst>
        </p14:section>
        <p14:section name="Untitled Section" id="{81E29C76-3130-4A24-B167-564786528F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DD093-3FFB-4C8F-BADF-43D20263F4A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9F93C29-960C-4C0A-B04A-CEB67E0E423C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+mn-lt"/>
            </a:rPr>
            <a:t>Thromboembolism </a:t>
          </a:r>
          <a:endParaRPr lang="en-US" b="1" dirty="0">
            <a:solidFill>
              <a:srgbClr val="FF0000"/>
            </a:solidFill>
            <a:latin typeface="+mn-lt"/>
          </a:endParaRPr>
        </a:p>
      </dgm:t>
    </dgm:pt>
    <dgm:pt modelId="{BE30AF8F-551A-4987-BAD1-1CD4A664BAF7}" type="parTrans" cxnId="{9CA447F2-E5E2-49FC-ADBF-3BD3889BAC45}">
      <dgm:prSet/>
      <dgm:spPr/>
      <dgm:t>
        <a:bodyPr/>
        <a:lstStyle/>
        <a:p>
          <a:endParaRPr lang="en-US"/>
        </a:p>
      </dgm:t>
    </dgm:pt>
    <dgm:pt modelId="{550F9A30-0BA0-4B36-A3B4-A690598594AD}" type="sibTrans" cxnId="{9CA447F2-E5E2-49FC-ADBF-3BD3889BAC45}">
      <dgm:prSet/>
      <dgm:spPr/>
      <dgm:t>
        <a:bodyPr/>
        <a:lstStyle/>
        <a:p>
          <a:endParaRPr lang="en-US"/>
        </a:p>
      </dgm:t>
    </dgm:pt>
    <dgm:pt modelId="{EAD3EC72-E8BA-4C94-8D80-FCFA625F9D60}">
      <dgm:prSet phldrT="[Text]"/>
      <dgm:spPr/>
      <dgm:t>
        <a:bodyPr/>
        <a:lstStyle/>
        <a:p>
          <a:r>
            <a:rPr lang="en-US" dirty="0" smtClean="0"/>
            <a:t>Venous Thromboembolism</a:t>
          </a:r>
          <a:endParaRPr lang="en-US" dirty="0"/>
        </a:p>
      </dgm:t>
    </dgm:pt>
    <dgm:pt modelId="{EFA86922-3368-42DD-A9DE-5BA85DE77052}" type="parTrans" cxnId="{54C87B2C-EB6E-4E7E-8096-756DE7FEB772}">
      <dgm:prSet/>
      <dgm:spPr/>
      <dgm:t>
        <a:bodyPr/>
        <a:lstStyle/>
        <a:p>
          <a:endParaRPr lang="en-US"/>
        </a:p>
      </dgm:t>
    </dgm:pt>
    <dgm:pt modelId="{F280C692-36F0-4A26-AB2C-3BFD9390D720}" type="sibTrans" cxnId="{54C87B2C-EB6E-4E7E-8096-756DE7FEB772}">
      <dgm:prSet/>
      <dgm:spPr/>
      <dgm:t>
        <a:bodyPr/>
        <a:lstStyle/>
        <a:p>
          <a:endParaRPr lang="en-US"/>
        </a:p>
      </dgm:t>
    </dgm:pt>
    <dgm:pt modelId="{6976F444-1FF3-45AE-8F4D-69CE3C7E0611}">
      <dgm:prSet phldrT="[Text]"/>
      <dgm:spPr/>
      <dgm:t>
        <a:bodyPr/>
        <a:lstStyle/>
        <a:p>
          <a:r>
            <a:rPr lang="en-US" dirty="0" smtClean="0"/>
            <a:t>Deep vein thrombosis(DVT)</a:t>
          </a:r>
          <a:endParaRPr lang="en-US" dirty="0"/>
        </a:p>
      </dgm:t>
    </dgm:pt>
    <dgm:pt modelId="{83FF2580-395D-40E5-B1D7-EB06F0C6121B}" type="parTrans" cxnId="{FC38F8AF-C188-4C8E-9942-7FCFE9229740}">
      <dgm:prSet/>
      <dgm:spPr/>
      <dgm:t>
        <a:bodyPr/>
        <a:lstStyle/>
        <a:p>
          <a:endParaRPr lang="en-US"/>
        </a:p>
      </dgm:t>
    </dgm:pt>
    <dgm:pt modelId="{C3D7F07D-482A-4231-A513-CECD4C4D383B}" type="sibTrans" cxnId="{FC38F8AF-C188-4C8E-9942-7FCFE9229740}">
      <dgm:prSet/>
      <dgm:spPr/>
      <dgm:t>
        <a:bodyPr/>
        <a:lstStyle/>
        <a:p>
          <a:endParaRPr lang="en-US"/>
        </a:p>
      </dgm:t>
    </dgm:pt>
    <dgm:pt modelId="{CD8A4200-2706-472E-8D52-BC8705317630}">
      <dgm:prSet phldrT="[Text]"/>
      <dgm:spPr/>
      <dgm:t>
        <a:bodyPr/>
        <a:lstStyle/>
        <a:p>
          <a:r>
            <a:rPr lang="en-US" dirty="0" smtClean="0"/>
            <a:t>Arterial Thromboembolism</a:t>
          </a:r>
          <a:endParaRPr lang="en-US" dirty="0"/>
        </a:p>
      </dgm:t>
    </dgm:pt>
    <dgm:pt modelId="{E8C4E698-EDA1-4863-9915-913C1A06C705}" type="parTrans" cxnId="{0218DCDD-1FAD-4656-A9CF-684410800203}">
      <dgm:prSet/>
      <dgm:spPr/>
      <dgm:t>
        <a:bodyPr/>
        <a:lstStyle/>
        <a:p>
          <a:endParaRPr lang="en-US"/>
        </a:p>
      </dgm:t>
    </dgm:pt>
    <dgm:pt modelId="{C15B6E7E-94C5-4BF3-BD77-8F7D2A0C805E}" type="sibTrans" cxnId="{0218DCDD-1FAD-4656-A9CF-684410800203}">
      <dgm:prSet/>
      <dgm:spPr/>
      <dgm:t>
        <a:bodyPr/>
        <a:lstStyle/>
        <a:p>
          <a:endParaRPr lang="en-US"/>
        </a:p>
      </dgm:t>
    </dgm:pt>
    <dgm:pt modelId="{7181A22E-2FA2-4CD1-BAF8-49753D0B89E3}">
      <dgm:prSet phldrT="[Text]"/>
      <dgm:spPr/>
      <dgm:t>
        <a:bodyPr/>
        <a:lstStyle/>
        <a:p>
          <a:r>
            <a:rPr lang="en-US" dirty="0" smtClean="0"/>
            <a:t>Pulmonary Embolism</a:t>
          </a:r>
          <a:endParaRPr lang="en-US" dirty="0"/>
        </a:p>
      </dgm:t>
    </dgm:pt>
    <dgm:pt modelId="{B29680BD-8432-42FF-9B57-43C82A6150E2}" type="sibTrans" cxnId="{8C3C3E05-8755-431E-B59E-82A612369D1D}">
      <dgm:prSet/>
      <dgm:spPr/>
      <dgm:t>
        <a:bodyPr/>
        <a:lstStyle/>
        <a:p>
          <a:endParaRPr lang="en-US"/>
        </a:p>
      </dgm:t>
    </dgm:pt>
    <dgm:pt modelId="{884BF472-7B6F-41AB-8F87-A8F32AA71434}" type="parTrans" cxnId="{8C3C3E05-8755-431E-B59E-82A612369D1D}">
      <dgm:prSet/>
      <dgm:spPr/>
      <dgm:t>
        <a:bodyPr/>
        <a:lstStyle/>
        <a:p>
          <a:endParaRPr lang="en-US"/>
        </a:p>
      </dgm:t>
    </dgm:pt>
    <dgm:pt modelId="{1A047B81-0EF0-4800-A246-603B629E34BA}" type="pres">
      <dgm:prSet presAssocID="{290DD093-3FFB-4C8F-BADF-43D20263F4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787AF-145C-4C61-8A23-BB941B9602A5}" type="pres">
      <dgm:prSet presAssocID="{49F93C29-960C-4C0A-B04A-CEB67E0E423C}" presName="root1" presStyleCnt="0"/>
      <dgm:spPr/>
    </dgm:pt>
    <dgm:pt modelId="{17FA2BAB-D60B-4862-B826-77EFDF6AB125}" type="pres">
      <dgm:prSet presAssocID="{49F93C29-960C-4C0A-B04A-CEB67E0E42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F9125-A4F3-4759-AFF3-833479C55CD1}" type="pres">
      <dgm:prSet presAssocID="{49F93C29-960C-4C0A-B04A-CEB67E0E423C}" presName="level2hierChild" presStyleCnt="0"/>
      <dgm:spPr/>
    </dgm:pt>
    <dgm:pt modelId="{E5720079-BC22-402A-A798-B81E6E9C9AB4}" type="pres">
      <dgm:prSet presAssocID="{EFA86922-3368-42DD-A9DE-5BA85DE7705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0691FED-CA62-4237-8F4E-E74B9FE71B23}" type="pres">
      <dgm:prSet presAssocID="{EFA86922-3368-42DD-A9DE-5BA85DE7705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BCCDF66-B714-4E52-A9DE-FF4B29BC71B9}" type="pres">
      <dgm:prSet presAssocID="{EAD3EC72-E8BA-4C94-8D80-FCFA625F9D60}" presName="root2" presStyleCnt="0"/>
      <dgm:spPr/>
    </dgm:pt>
    <dgm:pt modelId="{4B0F97B0-1C34-4AF0-86B2-A9953B53DE83}" type="pres">
      <dgm:prSet presAssocID="{EAD3EC72-E8BA-4C94-8D80-FCFA625F9D6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205C6-59EF-42BF-A28A-43ECE975B667}" type="pres">
      <dgm:prSet presAssocID="{EAD3EC72-E8BA-4C94-8D80-FCFA625F9D60}" presName="level3hierChild" presStyleCnt="0"/>
      <dgm:spPr/>
    </dgm:pt>
    <dgm:pt modelId="{F9D07E92-AE60-4438-AE7B-4937E7BD06DE}" type="pres">
      <dgm:prSet presAssocID="{83FF2580-395D-40E5-B1D7-EB06F0C6121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A807392-39E2-44EA-9F10-28A5257D0644}" type="pres">
      <dgm:prSet presAssocID="{83FF2580-395D-40E5-B1D7-EB06F0C6121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F144957-6842-42F9-B1D9-40E8D2B15C7A}" type="pres">
      <dgm:prSet presAssocID="{6976F444-1FF3-45AE-8F4D-69CE3C7E0611}" presName="root2" presStyleCnt="0"/>
      <dgm:spPr/>
    </dgm:pt>
    <dgm:pt modelId="{A9CC55A5-3639-4041-8DB4-2A5926052698}" type="pres">
      <dgm:prSet presAssocID="{6976F444-1FF3-45AE-8F4D-69CE3C7E061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C7DE9-F039-456C-BC13-028C3251FC20}" type="pres">
      <dgm:prSet presAssocID="{6976F444-1FF3-45AE-8F4D-69CE3C7E0611}" presName="level3hierChild" presStyleCnt="0"/>
      <dgm:spPr/>
    </dgm:pt>
    <dgm:pt modelId="{4D44DCAF-26D6-4DBE-A3EB-D346C4353573}" type="pres">
      <dgm:prSet presAssocID="{884BF472-7B6F-41AB-8F87-A8F32AA71434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D221225-AF5D-48B6-8499-EAEC35F6D608}" type="pres">
      <dgm:prSet presAssocID="{884BF472-7B6F-41AB-8F87-A8F32AA71434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5235E43-17EC-4F38-AC22-1652140F7E0A}" type="pres">
      <dgm:prSet presAssocID="{7181A22E-2FA2-4CD1-BAF8-49753D0B89E3}" presName="root2" presStyleCnt="0"/>
      <dgm:spPr/>
    </dgm:pt>
    <dgm:pt modelId="{3804AF64-0E85-4E9F-BE0E-7B5B0F655645}" type="pres">
      <dgm:prSet presAssocID="{7181A22E-2FA2-4CD1-BAF8-49753D0B89E3}" presName="LevelTwoTextNode" presStyleLbl="node3" presStyleIdx="1" presStyleCnt="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6FF224-C7D0-46E6-B99B-FAD8CD86F70E}" type="pres">
      <dgm:prSet presAssocID="{7181A22E-2FA2-4CD1-BAF8-49753D0B89E3}" presName="level3hierChild" presStyleCnt="0"/>
      <dgm:spPr/>
    </dgm:pt>
    <dgm:pt modelId="{06110FAE-C82F-4E14-8891-EA4C43F390C0}" type="pres">
      <dgm:prSet presAssocID="{E8C4E698-EDA1-4863-9915-913C1A06C70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F8CFC37-3942-4F75-90CC-AE7E96803DBC}" type="pres">
      <dgm:prSet presAssocID="{E8C4E698-EDA1-4863-9915-913C1A06C70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B477F1-1F0A-4F9C-BFD7-E130D923C342}" type="pres">
      <dgm:prSet presAssocID="{CD8A4200-2706-472E-8D52-BC8705317630}" presName="root2" presStyleCnt="0"/>
      <dgm:spPr/>
    </dgm:pt>
    <dgm:pt modelId="{F8E2BCC8-EFC8-4D6D-BA53-27A33ACBACCB}" type="pres">
      <dgm:prSet presAssocID="{CD8A4200-2706-472E-8D52-BC870531763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A798A-71BC-4250-9B2D-D9CCB4C73477}" type="pres">
      <dgm:prSet presAssocID="{CD8A4200-2706-472E-8D52-BC8705317630}" presName="level3hierChild" presStyleCnt="0"/>
      <dgm:spPr/>
    </dgm:pt>
  </dgm:ptLst>
  <dgm:cxnLst>
    <dgm:cxn modelId="{9C500C5C-D4EC-4956-A153-222C3F9306CC}" type="presOf" srcId="{EFA86922-3368-42DD-A9DE-5BA85DE77052}" destId="{C0691FED-CA62-4237-8F4E-E74B9FE71B23}" srcOrd="1" destOrd="0" presId="urn:microsoft.com/office/officeart/2005/8/layout/hierarchy2"/>
    <dgm:cxn modelId="{BA343FA0-F882-4633-A904-F3C5926BC491}" type="presOf" srcId="{83FF2580-395D-40E5-B1D7-EB06F0C6121B}" destId="{F9D07E92-AE60-4438-AE7B-4937E7BD06DE}" srcOrd="0" destOrd="0" presId="urn:microsoft.com/office/officeart/2005/8/layout/hierarchy2"/>
    <dgm:cxn modelId="{8EBCD11E-BF5B-4156-A1F4-1DDE282AA561}" type="presOf" srcId="{49F93C29-960C-4C0A-B04A-CEB67E0E423C}" destId="{17FA2BAB-D60B-4862-B826-77EFDF6AB125}" srcOrd="0" destOrd="0" presId="urn:microsoft.com/office/officeart/2005/8/layout/hierarchy2"/>
    <dgm:cxn modelId="{07F4AE24-B693-4178-9FD4-7B52BEA2BCE3}" type="presOf" srcId="{EFA86922-3368-42DD-A9DE-5BA85DE77052}" destId="{E5720079-BC22-402A-A798-B81E6E9C9AB4}" srcOrd="0" destOrd="0" presId="urn:microsoft.com/office/officeart/2005/8/layout/hierarchy2"/>
    <dgm:cxn modelId="{54C87B2C-EB6E-4E7E-8096-756DE7FEB772}" srcId="{49F93C29-960C-4C0A-B04A-CEB67E0E423C}" destId="{EAD3EC72-E8BA-4C94-8D80-FCFA625F9D60}" srcOrd="0" destOrd="0" parTransId="{EFA86922-3368-42DD-A9DE-5BA85DE77052}" sibTransId="{F280C692-36F0-4A26-AB2C-3BFD9390D720}"/>
    <dgm:cxn modelId="{039A2BC4-2AB9-4C23-B028-7034F3907DB4}" type="presOf" srcId="{290DD093-3FFB-4C8F-BADF-43D20263F4A0}" destId="{1A047B81-0EF0-4800-A246-603B629E34BA}" srcOrd="0" destOrd="0" presId="urn:microsoft.com/office/officeart/2005/8/layout/hierarchy2"/>
    <dgm:cxn modelId="{85DB92C2-386C-4A37-93AB-ED6D0E9AC185}" type="presOf" srcId="{E8C4E698-EDA1-4863-9915-913C1A06C705}" destId="{AF8CFC37-3942-4F75-90CC-AE7E96803DBC}" srcOrd="1" destOrd="0" presId="urn:microsoft.com/office/officeart/2005/8/layout/hierarchy2"/>
    <dgm:cxn modelId="{24C443A9-879D-4C63-A343-9B308E6FDBCD}" type="presOf" srcId="{CD8A4200-2706-472E-8D52-BC8705317630}" destId="{F8E2BCC8-EFC8-4D6D-BA53-27A33ACBACCB}" srcOrd="0" destOrd="0" presId="urn:microsoft.com/office/officeart/2005/8/layout/hierarchy2"/>
    <dgm:cxn modelId="{D528BD2E-96F1-4680-BD5C-AA9408E3B095}" type="presOf" srcId="{6976F444-1FF3-45AE-8F4D-69CE3C7E0611}" destId="{A9CC55A5-3639-4041-8DB4-2A5926052698}" srcOrd="0" destOrd="0" presId="urn:microsoft.com/office/officeart/2005/8/layout/hierarchy2"/>
    <dgm:cxn modelId="{B26C3581-3BB2-4CF2-93C4-D8BF17CAF76E}" type="presOf" srcId="{E8C4E698-EDA1-4863-9915-913C1A06C705}" destId="{06110FAE-C82F-4E14-8891-EA4C43F390C0}" srcOrd="0" destOrd="0" presId="urn:microsoft.com/office/officeart/2005/8/layout/hierarchy2"/>
    <dgm:cxn modelId="{67C90487-AFAA-470F-ADE4-ADEC78B20685}" type="presOf" srcId="{EAD3EC72-E8BA-4C94-8D80-FCFA625F9D60}" destId="{4B0F97B0-1C34-4AF0-86B2-A9953B53DE83}" srcOrd="0" destOrd="0" presId="urn:microsoft.com/office/officeart/2005/8/layout/hierarchy2"/>
    <dgm:cxn modelId="{38036999-D948-4190-B5D1-3FAA3A390B8C}" type="presOf" srcId="{884BF472-7B6F-41AB-8F87-A8F32AA71434}" destId="{4D44DCAF-26D6-4DBE-A3EB-D346C4353573}" srcOrd="0" destOrd="0" presId="urn:microsoft.com/office/officeart/2005/8/layout/hierarchy2"/>
    <dgm:cxn modelId="{2F6D7F58-0EF7-4201-BBD3-B92191AC9080}" type="presOf" srcId="{7181A22E-2FA2-4CD1-BAF8-49753D0B89E3}" destId="{3804AF64-0E85-4E9F-BE0E-7B5B0F655645}" srcOrd="0" destOrd="0" presId="urn:microsoft.com/office/officeart/2005/8/layout/hierarchy2"/>
    <dgm:cxn modelId="{9CA447F2-E5E2-49FC-ADBF-3BD3889BAC45}" srcId="{290DD093-3FFB-4C8F-BADF-43D20263F4A0}" destId="{49F93C29-960C-4C0A-B04A-CEB67E0E423C}" srcOrd="0" destOrd="0" parTransId="{BE30AF8F-551A-4987-BAD1-1CD4A664BAF7}" sibTransId="{550F9A30-0BA0-4B36-A3B4-A690598594AD}"/>
    <dgm:cxn modelId="{8C3C3E05-8755-431E-B59E-82A612369D1D}" srcId="{EAD3EC72-E8BA-4C94-8D80-FCFA625F9D60}" destId="{7181A22E-2FA2-4CD1-BAF8-49753D0B89E3}" srcOrd="1" destOrd="0" parTransId="{884BF472-7B6F-41AB-8F87-A8F32AA71434}" sibTransId="{B29680BD-8432-42FF-9B57-43C82A6150E2}"/>
    <dgm:cxn modelId="{0218DCDD-1FAD-4656-A9CF-684410800203}" srcId="{49F93C29-960C-4C0A-B04A-CEB67E0E423C}" destId="{CD8A4200-2706-472E-8D52-BC8705317630}" srcOrd="1" destOrd="0" parTransId="{E8C4E698-EDA1-4863-9915-913C1A06C705}" sibTransId="{C15B6E7E-94C5-4BF3-BD77-8F7D2A0C805E}"/>
    <dgm:cxn modelId="{C0949445-A404-407C-B27F-A736B56884E3}" type="presOf" srcId="{884BF472-7B6F-41AB-8F87-A8F32AA71434}" destId="{DD221225-AF5D-48B6-8499-EAEC35F6D608}" srcOrd="1" destOrd="0" presId="urn:microsoft.com/office/officeart/2005/8/layout/hierarchy2"/>
    <dgm:cxn modelId="{FC38F8AF-C188-4C8E-9942-7FCFE9229740}" srcId="{EAD3EC72-E8BA-4C94-8D80-FCFA625F9D60}" destId="{6976F444-1FF3-45AE-8F4D-69CE3C7E0611}" srcOrd="0" destOrd="0" parTransId="{83FF2580-395D-40E5-B1D7-EB06F0C6121B}" sibTransId="{C3D7F07D-482A-4231-A513-CECD4C4D383B}"/>
    <dgm:cxn modelId="{3143EF27-3725-4CB5-8517-B0B52456C316}" type="presOf" srcId="{83FF2580-395D-40E5-B1D7-EB06F0C6121B}" destId="{3A807392-39E2-44EA-9F10-28A5257D0644}" srcOrd="1" destOrd="0" presId="urn:microsoft.com/office/officeart/2005/8/layout/hierarchy2"/>
    <dgm:cxn modelId="{688B4A52-C41C-4404-9D84-321D2020E48E}" type="presParOf" srcId="{1A047B81-0EF0-4800-A246-603B629E34BA}" destId="{589787AF-145C-4C61-8A23-BB941B9602A5}" srcOrd="0" destOrd="0" presId="urn:microsoft.com/office/officeart/2005/8/layout/hierarchy2"/>
    <dgm:cxn modelId="{12D73A08-E31F-409A-A6B9-64EC57BA0E81}" type="presParOf" srcId="{589787AF-145C-4C61-8A23-BB941B9602A5}" destId="{17FA2BAB-D60B-4862-B826-77EFDF6AB125}" srcOrd="0" destOrd="0" presId="urn:microsoft.com/office/officeart/2005/8/layout/hierarchy2"/>
    <dgm:cxn modelId="{AC0A88DA-DC2E-4BE2-83F8-157A6FB690FC}" type="presParOf" srcId="{589787AF-145C-4C61-8A23-BB941B9602A5}" destId="{0F2F9125-A4F3-4759-AFF3-833479C55CD1}" srcOrd="1" destOrd="0" presId="urn:microsoft.com/office/officeart/2005/8/layout/hierarchy2"/>
    <dgm:cxn modelId="{B38B907D-0618-4453-96C0-E8ABF46EB840}" type="presParOf" srcId="{0F2F9125-A4F3-4759-AFF3-833479C55CD1}" destId="{E5720079-BC22-402A-A798-B81E6E9C9AB4}" srcOrd="0" destOrd="0" presId="urn:microsoft.com/office/officeart/2005/8/layout/hierarchy2"/>
    <dgm:cxn modelId="{4B00F61F-3C6B-4E24-8E21-10B01EB6A6A3}" type="presParOf" srcId="{E5720079-BC22-402A-A798-B81E6E9C9AB4}" destId="{C0691FED-CA62-4237-8F4E-E74B9FE71B23}" srcOrd="0" destOrd="0" presId="urn:microsoft.com/office/officeart/2005/8/layout/hierarchy2"/>
    <dgm:cxn modelId="{6EF2A3C0-6DF6-4C8C-AEC4-79D3B6DA428B}" type="presParOf" srcId="{0F2F9125-A4F3-4759-AFF3-833479C55CD1}" destId="{BBCCDF66-B714-4E52-A9DE-FF4B29BC71B9}" srcOrd="1" destOrd="0" presId="urn:microsoft.com/office/officeart/2005/8/layout/hierarchy2"/>
    <dgm:cxn modelId="{34E1DFAC-A11E-44A9-863C-07AA1B813048}" type="presParOf" srcId="{BBCCDF66-B714-4E52-A9DE-FF4B29BC71B9}" destId="{4B0F97B0-1C34-4AF0-86B2-A9953B53DE83}" srcOrd="0" destOrd="0" presId="urn:microsoft.com/office/officeart/2005/8/layout/hierarchy2"/>
    <dgm:cxn modelId="{197D2251-83D3-4D4D-BB6F-0EDD52B9CE05}" type="presParOf" srcId="{BBCCDF66-B714-4E52-A9DE-FF4B29BC71B9}" destId="{6CC205C6-59EF-42BF-A28A-43ECE975B667}" srcOrd="1" destOrd="0" presId="urn:microsoft.com/office/officeart/2005/8/layout/hierarchy2"/>
    <dgm:cxn modelId="{1460FCE0-B044-4AE3-B596-A44A386E13F1}" type="presParOf" srcId="{6CC205C6-59EF-42BF-A28A-43ECE975B667}" destId="{F9D07E92-AE60-4438-AE7B-4937E7BD06DE}" srcOrd="0" destOrd="0" presId="urn:microsoft.com/office/officeart/2005/8/layout/hierarchy2"/>
    <dgm:cxn modelId="{E7335141-C928-4542-AC52-5E00AA7B8AF0}" type="presParOf" srcId="{F9D07E92-AE60-4438-AE7B-4937E7BD06DE}" destId="{3A807392-39E2-44EA-9F10-28A5257D0644}" srcOrd="0" destOrd="0" presId="urn:microsoft.com/office/officeart/2005/8/layout/hierarchy2"/>
    <dgm:cxn modelId="{28544A8E-7EF2-4992-A17C-7E22EDCA87D5}" type="presParOf" srcId="{6CC205C6-59EF-42BF-A28A-43ECE975B667}" destId="{2F144957-6842-42F9-B1D9-40E8D2B15C7A}" srcOrd="1" destOrd="0" presId="urn:microsoft.com/office/officeart/2005/8/layout/hierarchy2"/>
    <dgm:cxn modelId="{A3350214-92E0-458E-935B-62F04A51F025}" type="presParOf" srcId="{2F144957-6842-42F9-B1D9-40E8D2B15C7A}" destId="{A9CC55A5-3639-4041-8DB4-2A5926052698}" srcOrd="0" destOrd="0" presId="urn:microsoft.com/office/officeart/2005/8/layout/hierarchy2"/>
    <dgm:cxn modelId="{40C1AD94-651B-40E2-8ECD-F1CF9DED24FB}" type="presParOf" srcId="{2F144957-6842-42F9-B1D9-40E8D2B15C7A}" destId="{809C7DE9-F039-456C-BC13-028C3251FC20}" srcOrd="1" destOrd="0" presId="urn:microsoft.com/office/officeart/2005/8/layout/hierarchy2"/>
    <dgm:cxn modelId="{C1565B3A-01F6-4B73-BCDE-6463532A12B8}" type="presParOf" srcId="{6CC205C6-59EF-42BF-A28A-43ECE975B667}" destId="{4D44DCAF-26D6-4DBE-A3EB-D346C4353573}" srcOrd="2" destOrd="0" presId="urn:microsoft.com/office/officeart/2005/8/layout/hierarchy2"/>
    <dgm:cxn modelId="{A6ED8EAC-FA1F-4DC8-9A11-008A9D089A6C}" type="presParOf" srcId="{4D44DCAF-26D6-4DBE-A3EB-D346C4353573}" destId="{DD221225-AF5D-48B6-8499-EAEC35F6D608}" srcOrd="0" destOrd="0" presId="urn:microsoft.com/office/officeart/2005/8/layout/hierarchy2"/>
    <dgm:cxn modelId="{CE672D4C-AE96-468F-B217-140AC1449C5F}" type="presParOf" srcId="{6CC205C6-59EF-42BF-A28A-43ECE975B667}" destId="{A5235E43-17EC-4F38-AC22-1652140F7E0A}" srcOrd="3" destOrd="0" presId="urn:microsoft.com/office/officeart/2005/8/layout/hierarchy2"/>
    <dgm:cxn modelId="{7F16A4F4-9FDA-4CDA-94A7-E7B31C988F02}" type="presParOf" srcId="{A5235E43-17EC-4F38-AC22-1652140F7E0A}" destId="{3804AF64-0E85-4E9F-BE0E-7B5B0F655645}" srcOrd="0" destOrd="0" presId="urn:microsoft.com/office/officeart/2005/8/layout/hierarchy2"/>
    <dgm:cxn modelId="{79D1E439-A789-4FD2-81A4-776693865D01}" type="presParOf" srcId="{A5235E43-17EC-4F38-AC22-1652140F7E0A}" destId="{CB6FF224-C7D0-46E6-B99B-FAD8CD86F70E}" srcOrd="1" destOrd="0" presId="urn:microsoft.com/office/officeart/2005/8/layout/hierarchy2"/>
    <dgm:cxn modelId="{48183246-415A-44FC-B87A-DFD0351DCDB7}" type="presParOf" srcId="{0F2F9125-A4F3-4759-AFF3-833479C55CD1}" destId="{06110FAE-C82F-4E14-8891-EA4C43F390C0}" srcOrd="2" destOrd="0" presId="urn:microsoft.com/office/officeart/2005/8/layout/hierarchy2"/>
    <dgm:cxn modelId="{8A4F0E5F-8A2B-457E-83B4-3E7366F0CE5E}" type="presParOf" srcId="{06110FAE-C82F-4E14-8891-EA4C43F390C0}" destId="{AF8CFC37-3942-4F75-90CC-AE7E96803DBC}" srcOrd="0" destOrd="0" presId="urn:microsoft.com/office/officeart/2005/8/layout/hierarchy2"/>
    <dgm:cxn modelId="{1C89407E-3B7A-445A-BBC3-552902C29F9F}" type="presParOf" srcId="{0F2F9125-A4F3-4759-AFF3-833479C55CD1}" destId="{64B477F1-1F0A-4F9C-BFD7-E130D923C342}" srcOrd="3" destOrd="0" presId="urn:microsoft.com/office/officeart/2005/8/layout/hierarchy2"/>
    <dgm:cxn modelId="{3D7B2751-975E-44D8-9C9C-1F2129C02768}" type="presParOf" srcId="{64B477F1-1F0A-4F9C-BFD7-E130D923C342}" destId="{F8E2BCC8-EFC8-4D6D-BA53-27A33ACBACCB}" srcOrd="0" destOrd="0" presId="urn:microsoft.com/office/officeart/2005/8/layout/hierarchy2"/>
    <dgm:cxn modelId="{E719D28F-71A4-475D-B98D-141A554791D7}" type="presParOf" srcId="{64B477F1-1F0A-4F9C-BFD7-E130D923C342}" destId="{354A798A-71BC-4250-9B2D-D9CCB4C734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A2BAB-D60B-4862-B826-77EFDF6AB125}">
      <dsp:nvSpPr>
        <dsp:cNvPr id="0" name=""/>
        <dsp:cNvSpPr/>
      </dsp:nvSpPr>
      <dsp:spPr>
        <a:xfrm>
          <a:off x="7364" y="2419071"/>
          <a:ext cx="2819534" cy="140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0000"/>
              </a:solidFill>
              <a:latin typeface="+mn-lt"/>
            </a:rPr>
            <a:t>Thromboembolism </a:t>
          </a:r>
          <a:endParaRPr lang="en-US" sz="2600" b="1" kern="1200" dirty="0">
            <a:solidFill>
              <a:srgbClr val="FF0000"/>
            </a:solidFill>
            <a:latin typeface="+mn-lt"/>
          </a:endParaRPr>
        </a:p>
      </dsp:txBody>
      <dsp:txXfrm>
        <a:off x="48655" y="2460362"/>
        <a:ext cx="2736952" cy="1327185"/>
      </dsp:txXfrm>
    </dsp:sp>
    <dsp:sp modelId="{E5720079-BC22-402A-A798-B81E6E9C9AB4}">
      <dsp:nvSpPr>
        <dsp:cNvPr id="0" name=""/>
        <dsp:cNvSpPr/>
      </dsp:nvSpPr>
      <dsp:spPr>
        <a:xfrm rot="19457599">
          <a:off x="2696352" y="2695312"/>
          <a:ext cx="1388906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388906" y="2333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6083" y="2683924"/>
        <a:ext cx="69445" cy="69445"/>
      </dsp:txXfrm>
    </dsp:sp>
    <dsp:sp modelId="{4B0F97B0-1C34-4AF0-86B2-A9953B53DE83}">
      <dsp:nvSpPr>
        <dsp:cNvPr id="0" name=""/>
        <dsp:cNvSpPr/>
      </dsp:nvSpPr>
      <dsp:spPr>
        <a:xfrm>
          <a:off x="3954712" y="1608455"/>
          <a:ext cx="2819534" cy="140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Venous Thromboembolism</a:t>
          </a:r>
          <a:endParaRPr lang="en-US" sz="2600" kern="1200" dirty="0"/>
        </a:p>
      </dsp:txBody>
      <dsp:txXfrm>
        <a:off x="3996003" y="1649746"/>
        <a:ext cx="2736952" cy="1327185"/>
      </dsp:txXfrm>
    </dsp:sp>
    <dsp:sp modelId="{F9D07E92-AE60-4438-AE7B-4937E7BD06DE}">
      <dsp:nvSpPr>
        <dsp:cNvPr id="0" name=""/>
        <dsp:cNvSpPr/>
      </dsp:nvSpPr>
      <dsp:spPr>
        <a:xfrm rot="19457599">
          <a:off x="6643700" y="1884695"/>
          <a:ext cx="1388906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388906" y="233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03431" y="1873308"/>
        <a:ext cx="69445" cy="69445"/>
      </dsp:txXfrm>
    </dsp:sp>
    <dsp:sp modelId="{A9CC55A5-3639-4041-8DB4-2A5926052698}">
      <dsp:nvSpPr>
        <dsp:cNvPr id="0" name=""/>
        <dsp:cNvSpPr/>
      </dsp:nvSpPr>
      <dsp:spPr>
        <a:xfrm>
          <a:off x="7902060" y="797839"/>
          <a:ext cx="2819534" cy="140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Deep vein thrombosis(DVT)</a:t>
          </a:r>
          <a:endParaRPr lang="en-US" sz="2600" kern="1200" dirty="0"/>
        </a:p>
      </dsp:txBody>
      <dsp:txXfrm>
        <a:off x="7943351" y="839130"/>
        <a:ext cx="2736952" cy="1327185"/>
      </dsp:txXfrm>
    </dsp:sp>
    <dsp:sp modelId="{4D44DCAF-26D6-4DBE-A3EB-D346C4353573}">
      <dsp:nvSpPr>
        <dsp:cNvPr id="0" name=""/>
        <dsp:cNvSpPr/>
      </dsp:nvSpPr>
      <dsp:spPr>
        <a:xfrm rot="2142401">
          <a:off x="6643700" y="2695312"/>
          <a:ext cx="1388906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388906" y="2333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03431" y="2683924"/>
        <a:ext cx="69445" cy="69445"/>
      </dsp:txXfrm>
    </dsp:sp>
    <dsp:sp modelId="{3804AF64-0E85-4E9F-BE0E-7B5B0F655645}">
      <dsp:nvSpPr>
        <dsp:cNvPr id="0" name=""/>
        <dsp:cNvSpPr/>
      </dsp:nvSpPr>
      <dsp:spPr>
        <a:xfrm>
          <a:off x="7902060" y="2419071"/>
          <a:ext cx="2819534" cy="140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Pulmonary Embolism</a:t>
          </a:r>
          <a:endParaRPr lang="en-US" sz="2600" kern="1200" dirty="0"/>
        </a:p>
      </dsp:txBody>
      <dsp:txXfrm>
        <a:off x="7943351" y="2460362"/>
        <a:ext cx="2736952" cy="1327185"/>
      </dsp:txXfrm>
    </dsp:sp>
    <dsp:sp modelId="{06110FAE-C82F-4E14-8891-EA4C43F390C0}">
      <dsp:nvSpPr>
        <dsp:cNvPr id="0" name=""/>
        <dsp:cNvSpPr/>
      </dsp:nvSpPr>
      <dsp:spPr>
        <a:xfrm rot="2142401">
          <a:off x="2696352" y="3505928"/>
          <a:ext cx="1388906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388906" y="2333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6083" y="3494540"/>
        <a:ext cx="69445" cy="69445"/>
      </dsp:txXfrm>
    </dsp:sp>
    <dsp:sp modelId="{F8E2BCC8-EFC8-4D6D-BA53-27A33ACBACCB}">
      <dsp:nvSpPr>
        <dsp:cNvPr id="0" name=""/>
        <dsp:cNvSpPr/>
      </dsp:nvSpPr>
      <dsp:spPr>
        <a:xfrm>
          <a:off x="3954712" y="3229687"/>
          <a:ext cx="2819534" cy="140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Arterial Thromboembolism</a:t>
          </a:r>
          <a:endParaRPr lang="en-US" sz="2600" kern="1200" dirty="0"/>
        </a:p>
      </dsp:txBody>
      <dsp:txXfrm>
        <a:off x="3996003" y="3270978"/>
        <a:ext cx="2736952" cy="132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B0ABD-CDAA-468E-88BE-5BFA208C0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940C9-54DB-4828-89DA-BB18978E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40C9-54DB-4828-89DA-BB18978EA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7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9ABD4-E45F-45FE-B190-90A441F03D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0F5E-7C25-4DF2-8933-9E998F45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cidence of arterial and venous thromboembolism and death in COVID-19  pat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164" y="422255"/>
            <a:ext cx="648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THROMBOEMBOLISM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1121" y="4186535"/>
            <a:ext cx="61118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BY : </a:t>
            </a: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SALSABEEL ALROYEI </a:t>
            </a:r>
          </a:p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YOSOR ALAJALEEN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9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4336" y="196334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4336" y="965775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u="sng" dirty="0">
              <a:latin typeface="Gill Sans MT Condensed" panose="020B0506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971" y="2096478"/>
            <a:ext cx="9892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763106" y="841460"/>
            <a:ext cx="7164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Differential Diagnosis of unilateral leg swelling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587" y="1610901"/>
            <a:ext cx="99364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1. Cellulitis: common bacterial skin infection that causes redness, swelling, and pain in the infected area of the skin</a:t>
            </a:r>
          </a:p>
          <a:p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2. Ruptured backer cyst</a:t>
            </a:r>
          </a:p>
          <a:p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3. Lymphatic obstruction: due to radiation, malignancy or elephantiasis.</a:t>
            </a:r>
          </a:p>
          <a:p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4. </a:t>
            </a:r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Hematoma </a:t>
            </a:r>
            <a:endParaRPr lang="en-US" sz="3200" dirty="0" smtClean="0">
              <a:solidFill>
                <a:srgbClr val="1A1C1C"/>
              </a:solidFill>
              <a:latin typeface="Gill Sans MT Condensed" panose="020B0506020104020203" pitchFamily="34" charset="0"/>
            </a:endParaRPr>
          </a:p>
          <a:p>
            <a:r>
              <a:rPr lang="en-US" sz="32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5</a:t>
            </a:r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. </a:t>
            </a:r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Snake bite: fang marks</a:t>
            </a:r>
          </a:p>
          <a:p>
            <a:r>
              <a:rPr lang="en-US" sz="32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6. Compartment syndrome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199" y="1442940"/>
            <a:ext cx="2170829" cy="1605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233" y="3164854"/>
            <a:ext cx="1479670" cy="155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987" y="4015854"/>
            <a:ext cx="2283413" cy="22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4336" y="196334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476" y="694955"/>
            <a:ext cx="628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History taking for unilateral leg swelling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" y="1305342"/>
            <a:ext cx="109292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• The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course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of unilateral leg swelling (duration, progression of the symptoms, exacerbating factor and relieving factor)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Constitutional symptoms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: fever (suggestive of cellulitis), fatigue, weight loss (suggestive of malignancy as a cause of DVT).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• Looking for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complications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(Pulmonary embolism): SOB, pleuritic chest pain, hemoptysis, dizziness.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• Looking for the cause of DVT: </a:t>
            </a:r>
            <a:endParaRPr lang="en-US" sz="2400" dirty="0" smtClean="0">
              <a:solidFill>
                <a:srgbClr val="1A1C1C"/>
              </a:solidFill>
              <a:latin typeface="Gill Sans MT Condensed" panose="020B05060201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Stasis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: past medical history of travel for a long period, surgery, heart failure, bed rest. </a:t>
            </a:r>
            <a:endParaRPr lang="en-US" sz="2400" dirty="0" smtClean="0">
              <a:solidFill>
                <a:srgbClr val="1A1C1C"/>
              </a:solidFill>
              <a:latin typeface="Gill Sans MT Condensed" panose="020B05060201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Hypercoagulability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: </a:t>
            </a:r>
            <a:r>
              <a:rPr lang="en-US" sz="2400" dirty="0" err="1">
                <a:solidFill>
                  <a:srgbClr val="1A1C1C"/>
                </a:solidFill>
                <a:latin typeface="Gill Sans MT Condensed" panose="020B0506020104020203" pitchFamily="34" charset="0"/>
              </a:rPr>
              <a:t>Hx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or family </a:t>
            </a:r>
            <a:r>
              <a:rPr lang="en-US" sz="2400" dirty="0" err="1">
                <a:solidFill>
                  <a:srgbClr val="1A1C1C"/>
                </a:solidFill>
                <a:latin typeface="Gill Sans MT Condensed" panose="020B0506020104020203" pitchFamily="34" charset="0"/>
              </a:rPr>
              <a:t>hx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of thrombophilia, pregnancy, OCPs, and malignancy (GI symptoms, RS symptoms, weight loss and family </a:t>
            </a:r>
            <a:r>
              <a:rPr lang="en-US" sz="2400" dirty="0" err="1">
                <a:solidFill>
                  <a:srgbClr val="1A1C1C"/>
                </a:solidFill>
                <a:latin typeface="Gill Sans MT Condensed" panose="020B0506020104020203" pitchFamily="34" charset="0"/>
              </a:rPr>
              <a:t>hx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of early malignancy). </a:t>
            </a:r>
            <a:endParaRPr lang="en-US" sz="2400" dirty="0" smtClean="0">
              <a:solidFill>
                <a:srgbClr val="1A1C1C"/>
              </a:solidFill>
              <a:latin typeface="Gill Sans MT Condensed" panose="020B05060201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Endothelial 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injury: surgery, major trauma (especially pelvic),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Bechet disease (recurrent oral and genital ulcer, redness of the eye)</a:t>
            </a:r>
          </a:p>
        </p:txBody>
      </p:sp>
    </p:spTree>
    <p:extLst>
      <p:ext uri="{BB962C8B-B14F-4D97-AF65-F5344CB8AC3E}">
        <p14:creationId xmlns:p14="http://schemas.microsoft.com/office/powerpoint/2010/main" val="894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261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4336" y="196334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3858" y="727871"/>
            <a:ext cx="7135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Physical examination of unilateral leg swelling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428" y="1443281"/>
            <a:ext cx="11146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Vitals: fever? (sign of cellulitis), tachypnea or tachycardia (signs of PE)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• Exposure: All the two legs should be exposed </a:t>
            </a:r>
            <a:endParaRPr lang="en-US" sz="2400" dirty="0" smtClean="0">
              <a:solidFill>
                <a:srgbClr val="1A1C1C"/>
              </a:solidFill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• 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Inspection (always compare): Redness, obvious swelling and the extent (thigh and calf or calf only) in comparison to the other leg, dilated vein. 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crescent sign of ruptured Becker cyst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• Palpation: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1. Warmth, pitting edema (lymphedema may cause non-pitting)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2.Measurement of the circumference of both legs: 10 cm below the </a:t>
            </a:r>
            <a:r>
              <a:rPr lang="en-US" sz="2400" dirty="0" err="1">
                <a:solidFill>
                  <a:srgbClr val="1A1C1C"/>
                </a:solidFill>
                <a:latin typeface="Gill Sans MT Condensed" panose="020B0506020104020203" pitchFamily="34" charset="0"/>
              </a:rPr>
              <a:t>tibial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tuberosity and compare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with the asymptomatic leg.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(&gt;3 cm difference)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91" y="4564257"/>
            <a:ext cx="1790290" cy="2010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700" y="3211167"/>
            <a:ext cx="2093376" cy="25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1752" y="187625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0720" y="790748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Diagnosis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841" y="1764259"/>
            <a:ext cx="9760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1- Duplex ultrasound imaging</a:t>
            </a:r>
            <a:r>
              <a:rPr lang="en-US" sz="2400" dirty="0">
                <a:latin typeface="Gill Sans MT Condensed" panose="020B0506020104020203" pitchFamily="34" charset="0"/>
              </a:rPr>
              <a:t> : initial test for </a:t>
            </a:r>
            <a:r>
              <a:rPr lang="en-US" sz="2400" dirty="0" err="1">
                <a:latin typeface="Gill Sans MT Condensed" panose="020B0506020104020203" pitchFamily="34" charset="0"/>
              </a:rPr>
              <a:t>dvt</a:t>
            </a:r>
            <a:r>
              <a:rPr lang="en-US" sz="2400" dirty="0">
                <a:latin typeface="Gill Sans MT Condensed" panose="020B0506020104020203" pitchFamily="34" charset="0"/>
              </a:rPr>
              <a:t> and non-invasive </a:t>
            </a:r>
          </a:p>
          <a:p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2- venography </a:t>
            </a:r>
            <a:r>
              <a:rPr lang="en-US" sz="2400" dirty="0">
                <a:latin typeface="Gill Sans MT Condensed" panose="020B0506020104020203" pitchFamily="34" charset="0"/>
              </a:rPr>
              <a:t>: most accurate, invasive and infrequently </a:t>
            </a:r>
            <a:r>
              <a:rPr lang="en-US" sz="2400" dirty="0" smtClean="0">
                <a:latin typeface="Gill Sans MT Condensed" panose="020B0506020104020203" pitchFamily="34" charset="0"/>
              </a:rPr>
              <a:t>used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3-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D-dimer testing </a:t>
            </a:r>
            <a:r>
              <a:rPr lang="en-US" sz="2400" dirty="0">
                <a:latin typeface="Gill Sans MT Condensed" panose="020B0506020104020203" pitchFamily="34" charset="0"/>
              </a:rPr>
              <a:t>: to rule out DVT when combined with Doppler and clinical suspicion </a:t>
            </a:r>
            <a:endParaRPr lang="en-US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4-</a:t>
            </a:r>
            <a:r>
              <a:rPr lang="en-US" sz="2400" dirty="0" smtClean="0">
                <a:latin typeface="Gill Sans MT Condensed" panose="020B0506020104020203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CBC</a:t>
            </a:r>
            <a:r>
              <a:rPr lang="en-US" sz="2400" dirty="0" smtClean="0">
                <a:latin typeface="Gill Sans MT Condensed" panose="020B0506020104020203" pitchFamily="34" charset="0"/>
              </a:rPr>
              <a:t> : </a:t>
            </a:r>
            <a:r>
              <a:rPr lang="en-US" sz="2400" dirty="0">
                <a:latin typeface="Gill Sans MT Condensed" panose="020B0506020104020203" pitchFamily="34" charset="0"/>
              </a:rPr>
              <a:t>thrombocytosis (risk for DVT</a:t>
            </a:r>
            <a:r>
              <a:rPr lang="en-US" sz="2400" dirty="0" smtClean="0">
                <a:latin typeface="Gill Sans MT Condensed" panose="020B0506020104020203" pitchFamily="34" charset="0"/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5-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PTT, PT , INR </a:t>
            </a:r>
            <a:r>
              <a:rPr lang="en-US" sz="2400" dirty="0">
                <a:latin typeface="Gill Sans MT Condensed" panose="020B0506020104020203" pitchFamily="34" charset="0"/>
              </a:rPr>
              <a:t>: baseline before starting treatment</a:t>
            </a:r>
            <a:endParaRPr lang="en-US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6-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wells score </a:t>
            </a:r>
            <a:r>
              <a:rPr lang="en-US" sz="2400" dirty="0" smtClean="0">
                <a:latin typeface="Gill Sans MT Condensed" panose="020B0506020104020203" pitchFamily="34" charset="0"/>
              </a:rPr>
              <a:t>: ( </a:t>
            </a:r>
            <a:r>
              <a:rPr lang="en-US" sz="2400" dirty="0">
                <a:latin typeface="Gill Sans MT Condensed" panose="020B0506020104020203" pitchFamily="34" charset="0"/>
              </a:rPr>
              <a:t>scale of -2 to 9 points) number that reflects the risk of developing deep vein </a:t>
            </a:r>
            <a:r>
              <a:rPr lang="en-US" sz="2400" dirty="0" smtClean="0">
                <a:latin typeface="Gill Sans MT Condensed" panose="020B0506020104020203" pitchFamily="34" charset="0"/>
              </a:rPr>
              <a:t>thrombosis</a:t>
            </a: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 </a:t>
            </a:r>
            <a:r>
              <a:rPr lang="en-US" sz="2400" dirty="0">
                <a:latin typeface="Gill Sans MT Condensed" panose="020B0506020104020203" pitchFamily="34" charset="0"/>
              </a:rPr>
              <a:t>-high score : high chance &gt; 2 p </a:t>
            </a:r>
            <a:endParaRPr lang="en-US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-</a:t>
            </a:r>
            <a:r>
              <a:rPr lang="en-US" sz="2400" dirty="0">
                <a:latin typeface="Gill Sans MT Condensed" panose="020B0506020104020203" pitchFamily="34" charset="0"/>
              </a:rPr>
              <a:t>moderate score : moderate chance 1-2 </a:t>
            </a:r>
            <a:r>
              <a:rPr lang="en-US" sz="2400" dirty="0" smtClean="0">
                <a:latin typeface="Gill Sans MT Condensed" panose="020B0506020104020203" pitchFamily="34" charset="0"/>
              </a:rPr>
              <a:t>p</a:t>
            </a: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 </a:t>
            </a:r>
            <a:r>
              <a:rPr lang="en-US" sz="2400" dirty="0">
                <a:latin typeface="Gill Sans MT Condensed" panose="020B0506020104020203" pitchFamily="34" charset="0"/>
              </a:rPr>
              <a:t>-low score : low chance &lt; 1 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576" y="867736"/>
            <a:ext cx="1201840" cy="1618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228" y="2094322"/>
            <a:ext cx="91447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" y="-87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1752" y="187625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0720" y="790748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Diagnosis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841" y="1764259"/>
            <a:ext cx="9760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A. Intermediate-to-high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pretest probability of </a:t>
            </a:r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DVT</a:t>
            </a:r>
            <a:endParaRPr lang="ar-JO" sz="2400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2400" dirty="0">
                <a:latin typeface="Gill Sans MT Condensed" panose="020B0506020104020203" pitchFamily="34" charset="0"/>
              </a:rPr>
              <a:t>1. If Doppler ultrasound is positive, begin </a:t>
            </a:r>
            <a:r>
              <a:rPr lang="en-US" sz="2400" dirty="0" smtClean="0">
                <a:latin typeface="Gill Sans MT Condensed" panose="020B0506020104020203" pitchFamily="34" charset="0"/>
              </a:rPr>
              <a:t>anticoagulation</a:t>
            </a:r>
            <a:endParaRPr lang="ar-JO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 </a:t>
            </a:r>
            <a:r>
              <a:rPr lang="en-US" sz="2400" dirty="0">
                <a:latin typeface="Gill Sans MT Condensed" panose="020B0506020104020203" pitchFamily="34" charset="0"/>
              </a:rPr>
              <a:t>2. If Doppler ultrasound is </a:t>
            </a:r>
            <a:r>
              <a:rPr lang="en-US" sz="2400" dirty="0" err="1">
                <a:latin typeface="Gill Sans MT Condensed" panose="020B0506020104020203" pitchFamily="34" charset="0"/>
              </a:rPr>
              <a:t>nondiagnostic</a:t>
            </a:r>
            <a:r>
              <a:rPr lang="en-US" sz="2400" dirty="0">
                <a:latin typeface="Gill Sans MT Condensed" panose="020B0506020104020203" pitchFamily="34" charset="0"/>
              </a:rPr>
              <a:t>, repeat ultrasound every 2 to 3 days for up to 2 </a:t>
            </a:r>
            <a:r>
              <a:rPr lang="en-US" sz="2400" dirty="0" smtClean="0">
                <a:latin typeface="Gill Sans MT Condensed" panose="020B0506020104020203" pitchFamily="34" charset="0"/>
              </a:rPr>
              <a:t>weeks</a:t>
            </a:r>
            <a:endParaRPr lang="ar-JO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. Low-to-intermediate probability of DVT </a:t>
            </a:r>
            <a:endParaRPr lang="en-US" sz="2400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If </a:t>
            </a:r>
            <a:r>
              <a:rPr lang="en-US" sz="2400" dirty="0">
                <a:latin typeface="Gill Sans MT Condensed" panose="020B0506020104020203" pitchFamily="34" charset="0"/>
              </a:rPr>
              <a:t>Doppler ultrasound is negative, there is no need for anticoagulation;</a:t>
            </a:r>
          </a:p>
          <a:p>
            <a:r>
              <a:rPr lang="en-US" sz="2400" dirty="0">
                <a:latin typeface="Gill Sans MT Condensed" panose="020B0506020104020203" pitchFamily="34" charset="0"/>
              </a:rPr>
              <a:t>observation is sufficient and repeat ultrasound in 2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576" y="867736"/>
            <a:ext cx="1201840" cy="1618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228" y="2094322"/>
            <a:ext cx="91447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4335" y="178917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979022" y="773332"/>
            <a:ext cx="336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Treatment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5097" y="1594855"/>
            <a:ext cx="11025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1. MEDICATIONS</a:t>
            </a:r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: </a:t>
            </a:r>
            <a:endParaRPr lang="en-US" sz="2400" b="1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1- Injectable </a:t>
            </a:r>
            <a:r>
              <a:rPr lang="en-US" sz="2400" dirty="0">
                <a:latin typeface="Gill Sans MT Condensed" panose="020B0506020104020203" pitchFamily="34" charset="0"/>
              </a:rPr>
              <a:t>LMWH (e.g., enoxaparin, </a:t>
            </a:r>
            <a:r>
              <a:rPr lang="en-US" sz="2400" dirty="0" err="1">
                <a:latin typeface="Gill Sans MT Condensed" panose="020B0506020104020203" pitchFamily="34" charset="0"/>
              </a:rPr>
              <a:t>dalteparin</a:t>
            </a:r>
            <a:r>
              <a:rPr lang="en-US" sz="2400" dirty="0">
                <a:latin typeface="Gill Sans MT Condensed" panose="020B0506020104020203" pitchFamily="34" charset="0"/>
              </a:rPr>
              <a:t>) (best choice for </a:t>
            </a:r>
            <a:r>
              <a:rPr lang="en-US" sz="2400" dirty="0" smtClean="0">
                <a:latin typeface="Gill Sans MT Condensed" panose="020B0506020104020203" pitchFamily="34" charset="0"/>
              </a:rPr>
              <a:t>DVT/PE </a:t>
            </a:r>
            <a:r>
              <a:rPr lang="en-US" sz="2400" dirty="0">
                <a:latin typeface="Gill Sans MT Condensed" panose="020B0506020104020203" pitchFamily="34" charset="0"/>
              </a:rPr>
              <a:t>associated with malignancy</a:t>
            </a:r>
            <a:r>
              <a:rPr lang="en-US" sz="2400" dirty="0" smtClean="0">
                <a:latin typeface="Gill Sans MT Condensed" panose="020B0506020104020203" pitchFamily="34" charset="0"/>
              </a:rPr>
              <a:t>)</a:t>
            </a: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If the patient is contraindicated to give LMWH , so </a:t>
            </a:r>
            <a:r>
              <a:rPr lang="en-US" sz="2400" dirty="0">
                <a:latin typeface="Gill Sans MT Condensed" panose="020B0506020104020203" pitchFamily="34" charset="0"/>
              </a:rPr>
              <a:t>we use unfractionated heparin  </a:t>
            </a:r>
            <a:endParaRPr lang="en-US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2- DOACs </a:t>
            </a:r>
            <a:r>
              <a:rPr lang="en-US" sz="2400" dirty="0">
                <a:latin typeface="Gill Sans MT Condensed" panose="020B0506020104020203" pitchFamily="34" charset="0"/>
              </a:rPr>
              <a:t>(e.g. </a:t>
            </a:r>
            <a:r>
              <a:rPr lang="en-US" sz="2400" dirty="0" err="1">
                <a:latin typeface="Gill Sans MT Condensed" panose="020B0506020104020203" pitchFamily="34" charset="0"/>
              </a:rPr>
              <a:t>apixaban</a:t>
            </a:r>
            <a:r>
              <a:rPr lang="en-US" sz="2400" dirty="0">
                <a:latin typeface="Gill Sans MT Condensed" panose="020B0506020104020203" pitchFamily="34" charset="0"/>
              </a:rPr>
              <a:t>, rivaroxaban, </a:t>
            </a:r>
            <a:r>
              <a:rPr lang="en-US" sz="2400" dirty="0" err="1">
                <a:latin typeface="Gill Sans MT Condensed" panose="020B0506020104020203" pitchFamily="34" charset="0"/>
              </a:rPr>
              <a:t>edoxaban</a:t>
            </a:r>
            <a:r>
              <a:rPr lang="en-US" sz="2400" dirty="0">
                <a:latin typeface="Gill Sans MT Condensed" panose="020B0506020104020203" pitchFamily="34" charset="0"/>
              </a:rPr>
              <a:t>, dabigatran) </a:t>
            </a:r>
            <a:endParaRPr lang="en-US" sz="2400" dirty="0" smtClean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3- warfarin </a:t>
            </a:r>
            <a:r>
              <a:rPr lang="en-US" sz="2400" dirty="0">
                <a:latin typeface="Gill Sans MT Condensed" panose="020B0506020104020203" pitchFamily="34" charset="0"/>
              </a:rPr>
              <a:t>(requires IV heparin </a:t>
            </a:r>
            <a:r>
              <a:rPr lang="en-US" sz="2400" dirty="0" smtClean="0">
                <a:latin typeface="Gill Sans MT Condensed" panose="020B0506020104020203" pitchFamily="34" charset="0"/>
              </a:rPr>
              <a:t>bridge as below). </a:t>
            </a:r>
            <a:endParaRPr lang="en-US" sz="2400" dirty="0">
              <a:latin typeface="Gill Sans MT Condensed" panose="020B0506020104020203" pitchFamily="34" charset="0"/>
            </a:endParaRP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4- Thrombolytic </a:t>
            </a:r>
            <a:r>
              <a:rPr lang="en-US" sz="2400" dirty="0">
                <a:latin typeface="Gill Sans MT Condensed" panose="020B0506020104020203" pitchFamily="34" charset="0"/>
              </a:rPr>
              <a:t>therapy (streptokinase, </a:t>
            </a:r>
            <a:r>
              <a:rPr lang="en-US" sz="2400" dirty="0" err="1">
                <a:latin typeface="Gill Sans MT Condensed" panose="020B0506020104020203" pitchFamily="34" charset="0"/>
              </a:rPr>
              <a:t>urokinase</a:t>
            </a:r>
            <a:r>
              <a:rPr lang="en-US" sz="2400" dirty="0">
                <a:latin typeface="Gill Sans MT Condensed" panose="020B0506020104020203" pitchFamily="34" charset="0"/>
              </a:rPr>
              <a:t>, tissue plasminogen activator [</a:t>
            </a:r>
            <a:r>
              <a:rPr lang="en-US" sz="2400" dirty="0" err="1">
                <a:latin typeface="Gill Sans MT Condensed" panose="020B0506020104020203" pitchFamily="34" charset="0"/>
              </a:rPr>
              <a:t>tPA</a:t>
            </a:r>
            <a:r>
              <a:rPr lang="en-US" sz="2400" dirty="0">
                <a:latin typeface="Gill Sans MT Condensed" panose="020B0506020104020203" pitchFamily="34" charset="0"/>
              </a:rPr>
              <a:t>])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097" y="38629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2. DVT </a:t>
            </a:r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SURGERY: </a:t>
            </a:r>
            <a:endParaRPr lang="en-US" sz="2400" b="1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r>
              <a:rPr lang="en-US" sz="2400" dirty="0">
                <a:latin typeface="Gill Sans MT Condensed" panose="020B0506020104020203" pitchFamily="34" charset="0"/>
              </a:rPr>
              <a:t>recommended in the case of very large blood clot.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879" y="2749017"/>
            <a:ext cx="3170195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3043" y="205042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1455" y="825582"/>
            <a:ext cx="1804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Treatment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977" y="1800065"/>
            <a:ext cx="10816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3. Prophylaxis: </a:t>
            </a:r>
            <a:endParaRPr lang="en-US" sz="2400" b="1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• Inferior vena cava filter placement (Greenfield filter) :</a:t>
            </a: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-</a:t>
            </a:r>
            <a:r>
              <a:rPr lang="en-US" sz="2400" dirty="0">
                <a:latin typeface="Gill Sans MT Condensed" panose="020B0506020104020203" pitchFamily="34" charset="0"/>
              </a:rPr>
              <a:t>Indications for treatment of VTE </a:t>
            </a:r>
          </a:p>
          <a:p>
            <a:r>
              <a:rPr lang="en-US" sz="2400" dirty="0">
                <a:latin typeface="Gill Sans MT Condensed" panose="020B0506020104020203" pitchFamily="34" charset="0"/>
              </a:rPr>
              <a:t>-If absolute contraindication to anticoagulation (bleeding)</a:t>
            </a: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-</a:t>
            </a:r>
            <a:r>
              <a:rPr lang="en-US" sz="2400" dirty="0">
                <a:latin typeface="Gill Sans MT Condensed" panose="020B0506020104020203" pitchFamily="34" charset="0"/>
              </a:rPr>
              <a:t>If failure of appropriate anticoagulation</a:t>
            </a:r>
          </a:p>
          <a:p>
            <a:r>
              <a:rPr lang="en-US" sz="2400" dirty="0" smtClean="0">
                <a:latin typeface="Gill Sans MT Condensed" panose="020B0506020104020203" pitchFamily="34" charset="0"/>
              </a:rPr>
              <a:t>-</a:t>
            </a:r>
            <a:r>
              <a:rPr lang="en-US" sz="2400" dirty="0">
                <a:latin typeface="Gill Sans MT Condensed" panose="020B0506020104020203" pitchFamily="34" charset="0"/>
              </a:rPr>
              <a:t>Effective only in preventing PE, not DVT </a:t>
            </a:r>
          </a:p>
          <a:p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• Low dose aspirin.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Calf </a:t>
            </a:r>
            <a:r>
              <a:rPr lang="en-US" sz="2400" dirty="0" err="1">
                <a:solidFill>
                  <a:srgbClr val="FF0000"/>
                </a:solidFill>
                <a:latin typeface="Gill Sans MT Condensed" panose="020B0506020104020203" pitchFamily="34" charset="0"/>
              </a:rPr>
              <a:t>exersice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. </a:t>
            </a:r>
          </a:p>
          <a:p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• Compression stockings (to prevent stasis)</a:t>
            </a:r>
          </a:p>
        </p:txBody>
      </p:sp>
      <p:pic>
        <p:nvPicPr>
          <p:cNvPr id="4098" name="Picture 2" descr="Vena Cava Filters: Purpose &amp; 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87" y="2059091"/>
            <a:ext cx="3509234" cy="36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8209" y="170208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3944" y="858185"/>
            <a:ext cx="234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Complications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850" y="1627626"/>
            <a:ext cx="114343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Pulmonary </a:t>
            </a:r>
            <a:r>
              <a:rPr lang="en-US" sz="28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embolus (PE) </a:t>
            </a:r>
            <a:endParaRPr lang="en-US" sz="2800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Post </a:t>
            </a:r>
            <a:r>
              <a:rPr lang="en-US" sz="28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thrombotic syndrome (chronic venous insufficiency</a:t>
            </a:r>
            <a:r>
              <a:rPr lang="en-US" sz="28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): </a:t>
            </a:r>
            <a:r>
              <a:rPr lang="en-US" sz="2800" dirty="0" smtClean="0">
                <a:latin typeface="Gill Sans MT Condensed" panose="020B0506020104020203" pitchFamily="34" charset="0"/>
              </a:rPr>
              <a:t>Residual </a:t>
            </a:r>
            <a:r>
              <a:rPr lang="en-US" sz="2800" dirty="0">
                <a:latin typeface="Gill Sans MT Condensed" panose="020B0506020104020203" pitchFamily="34" charset="0"/>
              </a:rPr>
              <a:t>venous obstruction and </a:t>
            </a:r>
            <a:r>
              <a:rPr lang="en-US" sz="2800" dirty="0" err="1">
                <a:latin typeface="Gill Sans MT Condensed" panose="020B0506020104020203" pitchFamily="34" charset="0"/>
              </a:rPr>
              <a:t>valvular</a:t>
            </a:r>
            <a:r>
              <a:rPr lang="en-US" sz="2800" dirty="0">
                <a:latin typeface="Gill Sans MT Condensed" panose="020B0506020104020203" pitchFamily="34" charset="0"/>
              </a:rPr>
              <a:t> incompetence (50% of DVT</a:t>
            </a:r>
            <a:r>
              <a:rPr lang="en-US" sz="2800" dirty="0" smtClean="0">
                <a:latin typeface="Gill Sans MT Condensed" panose="020B0506020104020203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Phlegmasia</a:t>
            </a:r>
            <a:r>
              <a:rPr lang="en-US" sz="28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Gill Sans MT Condensed" panose="020B0506020104020203" pitchFamily="34" charset="0"/>
              </a:rPr>
              <a:t>cerulea</a:t>
            </a:r>
            <a:r>
              <a:rPr lang="en-US" sz="28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Gill Sans MT Condensed" panose="020B0506020104020203" pitchFamily="34" charset="0"/>
              </a:rPr>
              <a:t>dolens</a:t>
            </a:r>
            <a:r>
              <a:rPr lang="en-US" sz="28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2800" dirty="0">
                <a:latin typeface="Gill Sans MT Condensed" panose="020B0506020104020203" pitchFamily="34" charset="0"/>
              </a:rPr>
              <a:t>(painful, blue, swollen leg): Occurs in extreme cases of DVT—indicates that major venous obstruction has occurred. Often associated with malignancy causing hypercoagulable state. </a:t>
            </a:r>
            <a:endParaRPr lang="en-US" sz="2800" dirty="0" smtClean="0">
              <a:latin typeface="Gill Sans MT Condensed" panose="020B0506020104020203" pitchFamily="34" charset="0"/>
            </a:endParaRPr>
          </a:p>
          <a:p>
            <a:r>
              <a:rPr lang="en-US" sz="2800" dirty="0" smtClean="0">
                <a:latin typeface="Gill Sans MT Condensed" panose="020B0506020104020203" pitchFamily="34" charset="0"/>
              </a:rPr>
              <a:t>Severe </a:t>
            </a:r>
            <a:r>
              <a:rPr lang="en-US" sz="2800" dirty="0">
                <a:latin typeface="Gill Sans MT Condensed" panose="020B0506020104020203" pitchFamily="34" charset="0"/>
              </a:rPr>
              <a:t>leg edema compromises arterial supply to the limb, resulting in impaired sensory and motor function.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Rx: Venous </a:t>
            </a:r>
            <a:r>
              <a:rPr lang="en-US" sz="2800" dirty="0" err="1">
                <a:latin typeface="Gill Sans MT Condensed" panose="020B0506020104020203" pitchFamily="34" charset="0"/>
              </a:rPr>
              <a:t>thrombectomy</a:t>
            </a:r>
            <a:r>
              <a:rPr lang="en-US" sz="2800" dirty="0">
                <a:latin typeface="Gill Sans MT Condensed" panose="020B0506020104020203" pitchFamily="34" charset="0"/>
              </a:rPr>
              <a:t> is indicated.</a:t>
            </a:r>
            <a:br>
              <a:rPr lang="en-US" sz="2800" dirty="0">
                <a:latin typeface="Gill Sans MT Condensed" panose="020B0506020104020203" pitchFamily="34" charset="0"/>
              </a:rPr>
            </a:br>
            <a:endParaRPr lang="en-US" sz="2800" dirty="0">
              <a:latin typeface="Gill Sans MT Condensed" panose="020B0506020104020203" pitchFamily="34" charset="0"/>
            </a:endParaRPr>
          </a:p>
        </p:txBody>
      </p:sp>
      <p:pic>
        <p:nvPicPr>
          <p:cNvPr id="1026" name="Picture 2" descr="Phlegmasia cerulea dolen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16" y="4864093"/>
            <a:ext cx="1833154" cy="16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79317" y="235132"/>
            <a:ext cx="7295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2. Pulmonary 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34924"/>
            <a:ext cx="9631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Pulmonary embolism (PE): </a:t>
            </a:r>
            <a:r>
              <a:rPr lang="en-US" sz="3200" dirty="0">
                <a:latin typeface="Gill Sans MT Condensed" panose="020B0506020104020203" pitchFamily="34" charset="0"/>
              </a:rPr>
              <a:t>luminal obstruction of one or more </a:t>
            </a:r>
            <a:r>
              <a:rPr lang="en-US" sz="3200" dirty="0" smtClean="0">
                <a:latin typeface="Gill Sans MT Condensed" panose="020B0506020104020203" pitchFamily="34" charset="0"/>
              </a:rPr>
              <a:t>pulmonary </a:t>
            </a:r>
            <a:r>
              <a:rPr lang="en-US" sz="3200" dirty="0">
                <a:latin typeface="Gill Sans MT Condensed" panose="020B0506020104020203" pitchFamily="34" charset="0"/>
              </a:rPr>
              <a:t>arteries, typically due to blood thrombi from deep vein thrombosis (</a:t>
            </a:r>
            <a:r>
              <a:rPr lang="en-US" sz="3200" dirty="0" smtClean="0">
                <a:latin typeface="Gill Sans MT Condensed" panose="020B0506020104020203" pitchFamily="34" charset="0"/>
              </a:rPr>
              <a:t>DVT)</a:t>
            </a:r>
            <a:endParaRPr lang="en-US" sz="3200" dirty="0">
              <a:latin typeface="Gill Sans MT Condensed" panose="020B0506020104020203" pitchFamily="34" charset="0"/>
            </a:endParaRPr>
          </a:p>
        </p:txBody>
      </p:sp>
      <p:pic>
        <p:nvPicPr>
          <p:cNvPr id="1026" name="Picture 2" descr="Pulmonary Embolism - What You Need to 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7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886" cy="68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" y="1593017"/>
            <a:ext cx="989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THROMBOEMBOLISM</a:t>
            </a:r>
            <a:r>
              <a:rPr lang="en-US" sz="32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 : </a:t>
            </a:r>
            <a:r>
              <a:rPr lang="en-US" sz="3200" b="0" i="0" dirty="0" smtClean="0">
                <a:solidFill>
                  <a:srgbClr val="1A1C1C"/>
                </a:solidFill>
                <a:effectLst/>
                <a:latin typeface="Gill Sans MT Condensed" panose="020B0506020104020203" pitchFamily="34" charset="0"/>
              </a:rPr>
              <a:t>The formation and/or migration of blood clots in different locations of the venous or arterial vasculature that can occlude or impair the pulmonary or </a:t>
            </a:r>
            <a:r>
              <a:rPr lang="en-US" sz="3200" b="0" i="0" dirty="0" smtClean="0">
                <a:effectLst/>
                <a:latin typeface="Gill Sans MT Condensed" panose="020B0506020104020203" pitchFamily="34" charset="0"/>
              </a:rPr>
              <a:t>systemic circulation .</a:t>
            </a:r>
            <a:endParaRPr lang="en-US" dirty="0"/>
          </a:p>
        </p:txBody>
      </p:sp>
      <p:pic>
        <p:nvPicPr>
          <p:cNvPr id="3074" name="Picture 2" descr="Venous Thromboembolism | Interventional Cardiologists located in  Fayetteville, Lumberton, Erwin and Saint Pauls, NC | Carolina Heart and Leg 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3797483"/>
            <a:ext cx="4294506" cy="19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1422" y="205043"/>
            <a:ext cx="6657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2. Pulmonary 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5964" y="910437"/>
            <a:ext cx="2505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pathophysiology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2" y="1679878"/>
            <a:ext cx="10034522" cy="4788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1109" y="4476206"/>
            <a:ext cx="1045028" cy="226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33338" y="4404751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hypocarbia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9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ulmonary embolism: pathophysiologic response of the 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ulmonary saddle thromboembo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1422" y="205043"/>
            <a:ext cx="6657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2. Pulmonary 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1517" y="825584"/>
            <a:ext cx="2520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Clinical features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191" y="1533470"/>
            <a:ext cx="8760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Common features of PE </a:t>
            </a:r>
            <a:r>
              <a:rPr lang="en-US" sz="3200" dirty="0" smtClean="0">
                <a:latin typeface="Gill Sans MT Condensed" panose="020B0506020104020203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Acute </a:t>
            </a: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onset of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Dyspnea</a:t>
            </a:r>
            <a:r>
              <a:rPr lang="en-US" sz="3200" dirty="0">
                <a:latin typeface="Gill Sans MT Condensed" panose="020B0506020104020203" pitchFamily="34" charset="0"/>
              </a:rPr>
              <a:t> (&gt; 75% of cases)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Tachycardia</a:t>
            </a:r>
            <a:r>
              <a:rPr lang="en-US" sz="3200" dirty="0">
                <a:latin typeface="Gill Sans MT Condensed" panose="020B0506020104020203" pitchFamily="34" charset="0"/>
              </a:rPr>
              <a:t> and </a:t>
            </a: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tachypnea</a:t>
            </a:r>
            <a:r>
              <a:rPr lang="en-US" sz="3200" dirty="0">
                <a:latin typeface="Gill Sans MT Condensed" panose="020B0506020104020203" pitchFamily="34" charset="0"/>
              </a:rPr>
              <a:t> (up to 50% of cases)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Sudden </a:t>
            </a: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pleuritic chest pain</a:t>
            </a:r>
            <a:r>
              <a:rPr lang="en-US" sz="3200" dirty="0">
                <a:latin typeface="Gill Sans MT Condensed" panose="020B0506020104020203" pitchFamily="34" charset="0"/>
              </a:rPr>
              <a:t> (∼ 20% of cases)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Cough</a:t>
            </a:r>
            <a:r>
              <a:rPr lang="en-US" sz="3200" dirty="0">
                <a:latin typeface="Gill Sans MT Condensed" panose="020B0506020104020203" pitchFamily="34" charset="0"/>
              </a:rPr>
              <a:t> and </a:t>
            </a: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hemoptysis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Associated features of DVT: e.g., unilaterally painful leg swelling</a:t>
            </a:r>
          </a:p>
        </p:txBody>
      </p:sp>
      <p:pic>
        <p:nvPicPr>
          <p:cNvPr id="3076" name="Picture 4" descr="Clinical features of pulmonary emboli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49" y="1997205"/>
            <a:ext cx="2787241" cy="39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1422" y="205043"/>
            <a:ext cx="6657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2. Pulmonary 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1068" y="825584"/>
            <a:ext cx="1709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latin typeface="Gill Sans MT Condensed" panose="020B0506020104020203" pitchFamily="34" charset="0"/>
              </a:rPr>
              <a:t>Diagnosis </a:t>
            </a:r>
            <a:endParaRPr lang="en-US" sz="4000" u="sng" dirty="0">
              <a:latin typeface="Gill Sans MT Condensed" panose="020B0506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593" y="1700250"/>
            <a:ext cx="11721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ill Sans MT Condensed" panose="020B0506020104020203" pitchFamily="34" charset="0"/>
              </a:rPr>
              <a:t>1- ABG levels “not diagnostic for PE” (paO2 and PaCO2 are low )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2-chest x ray – (usually normal) </a:t>
            </a:r>
            <a:r>
              <a:rPr lang="en-US" sz="2800" dirty="0" smtClean="0">
                <a:latin typeface="Gill Sans MT Condensed" panose="020B0506020104020203" pitchFamily="34" charset="0"/>
              </a:rPr>
              <a:t>(</a:t>
            </a:r>
            <a:r>
              <a:rPr lang="en-US" sz="2800" dirty="0">
                <a:latin typeface="Gill Sans MT Condensed" panose="020B0506020104020203" pitchFamily="34" charset="0"/>
              </a:rPr>
              <a:t>but it is the most useful in excluding alternative diagnoses) - Atelectasis or pleural effusion may be present. - Classic radiographic signs, such as </a:t>
            </a:r>
            <a:r>
              <a:rPr lang="en-US" sz="2800" dirty="0" err="1">
                <a:latin typeface="Gill Sans MT Condensed" panose="020B0506020104020203" pitchFamily="34" charset="0"/>
              </a:rPr>
              <a:t>Westermark</a:t>
            </a:r>
            <a:r>
              <a:rPr lang="en-US" sz="2800" dirty="0">
                <a:latin typeface="Gill Sans MT Condensed" panose="020B0506020104020203" pitchFamily="34" charset="0"/>
              </a:rPr>
              <a:t> sign or Hampton hump, are rarely present. 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3- Venous duplex ultrasound of the lower extremities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4- D- dimer assay (elevated) </a:t>
            </a:r>
            <a:r>
              <a:rPr lang="en-US" sz="2800" dirty="0" smtClean="0">
                <a:latin typeface="Gill Sans MT Condensed" panose="020B0506020104020203" pitchFamily="34" charset="0"/>
              </a:rPr>
              <a:t> </a:t>
            </a:r>
            <a:endParaRPr lang="en-US" sz="2800" dirty="0">
              <a:latin typeface="Gill Sans MT Condensed" panose="020B0506020104020203" pitchFamily="34" charset="0"/>
            </a:endParaRPr>
          </a:p>
          <a:p>
            <a:r>
              <a:rPr lang="en-US" sz="2800" dirty="0">
                <a:latin typeface="Gill Sans MT Condensed" panose="020B0506020104020203" pitchFamily="34" charset="0"/>
              </a:rPr>
              <a:t>6- CTPA “pulmonary </a:t>
            </a:r>
            <a:r>
              <a:rPr lang="en-US" sz="2800" dirty="0" smtClean="0">
                <a:latin typeface="Gill Sans MT Condensed" panose="020B0506020104020203" pitchFamily="34" charset="0"/>
              </a:rPr>
              <a:t>angiography” (</a:t>
            </a:r>
            <a:r>
              <a:rPr lang="en-US" sz="2800" dirty="0" err="1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standred</a:t>
            </a:r>
            <a:r>
              <a:rPr lang="en-US" sz="28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 test</a:t>
            </a:r>
            <a:r>
              <a:rPr lang="en-US" sz="2800" dirty="0" smtClean="0">
                <a:latin typeface="Gill Sans MT Condensed" panose="020B0506020104020203" pitchFamily="34" charset="0"/>
              </a:rPr>
              <a:t>) </a:t>
            </a:r>
            <a:endParaRPr lang="en-US" sz="2800" dirty="0">
              <a:latin typeface="Gill Sans MT Condensed" panose="020B0506020104020203" pitchFamily="34" charset="0"/>
            </a:endParaRPr>
          </a:p>
          <a:p>
            <a:r>
              <a:rPr lang="en-US" sz="2800" dirty="0">
                <a:latin typeface="Gill Sans MT Condensed" panose="020B0506020104020203" pitchFamily="34" charset="0"/>
              </a:rPr>
              <a:t>7- V/Q (ventilation–perfusion lung) scan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8- wells criteria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1" y="3041463"/>
            <a:ext cx="4572236" cy="23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0259" y="1412217"/>
            <a:ext cx="10748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Gill Sans MT Condensed" panose="020B0506020104020203" pitchFamily="34" charset="0"/>
              </a:rPr>
              <a:t>CT pulmonary angiography (CTPA) </a:t>
            </a:r>
            <a:endParaRPr lang="en-US" sz="3200" dirty="0" smtClean="0">
              <a:latin typeface="Gill Sans MT Condensed" panose="020B0506020104020203" pitchFamily="34" charset="0"/>
            </a:endParaRPr>
          </a:p>
          <a:p>
            <a:r>
              <a:rPr lang="en-US" sz="3200" dirty="0" smtClean="0">
                <a:latin typeface="Gill Sans MT Condensed" panose="020B0506020104020203" pitchFamily="34" charset="0"/>
              </a:rPr>
              <a:t>CTPA</a:t>
            </a:r>
            <a:r>
              <a:rPr lang="en-US" sz="3200" dirty="0">
                <a:latin typeface="Gill Sans MT Condensed" panose="020B0506020104020203" pitchFamily="34" charset="0"/>
              </a:rPr>
              <a:t> is the </a:t>
            </a: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preferred test</a:t>
            </a:r>
            <a:r>
              <a:rPr lang="en-US" sz="3200" dirty="0">
                <a:latin typeface="Gill Sans MT Condensed" panose="020B0506020104020203" pitchFamily="34" charset="0"/>
              </a:rPr>
              <a:t> for the diagnosis of acute PE.  </a:t>
            </a:r>
            <a:endParaRPr lang="en-US" sz="3200" dirty="0" smtClean="0">
              <a:latin typeface="Gill Sans MT Condensed" panose="020B0506020104020203" pitchFamily="34" charset="0"/>
            </a:endParaRPr>
          </a:p>
          <a:p>
            <a:r>
              <a:rPr lang="en-US" sz="3200" dirty="0" smtClean="0">
                <a:latin typeface="Gill Sans MT Condensed" panose="020B0506020104020203" pitchFamily="34" charset="0"/>
              </a:rPr>
              <a:t>Findings</a:t>
            </a:r>
            <a:endParaRPr lang="en-US" sz="3200" dirty="0">
              <a:latin typeface="Gill Sans MT Condensed" panose="020B0506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Direct finding of PE: intraluminal filling defects of pulmonary arteries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Pulmonary infarct: opacity with consolidated border; may be accompanied by pleural effusion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Evidence of RV dysfunction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5296" y="213751"/>
            <a:ext cx="6657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2. Pulmonary embolism</a:t>
            </a:r>
          </a:p>
        </p:txBody>
      </p:sp>
      <p:sp>
        <p:nvSpPr>
          <p:cNvPr id="4" name="AutoShape 2" descr="data:image/jpeg;base64,/9j/4AAQSkZJRgABAQIAJQAlAAD/2wBDAAUDBAQEAwUEBAQFBQUGBwwIBwcHBw8LCwkMEQ8SEhEPERETFhwXExQaFRERGCEYGh0dHx8fExciJCIeJBweHx7/2wBDAQUFBQcGBw4ICA4eFBEUHh4eHh4eHh4eHh4eHh4eHh4eHh4eHh4eHh4eHh4eHh4eHh4eHh4eHh4eHh4eHh4eHh7/wAARCABUAFQDASIAAhEBAxEB/8QAHQAAAgIDAQEBAAAAAAAAAAAAAAcGCAMEBQEJAv/EADkQAAIBAgUCBAQEBQIHAAAAAAECAwQRAAUGEiExQQcTIlEUMmFxgZGhwRUzUmLRIyQIJkJDguHw/8QAFwEBAQEBAAAAAAAAAAAAAAAAAQIAA//EABkRAQEBAQEBAAAAAAAAAAAAAAABEQIxEv/aAAwDAQACEQMRAD8Aslm9HSZlEWo5mpGZdwa5U299pAI/TGLItK1EFXHUOq1Cg/PKbmxHUAjj9cSTINPUWWg1DSzV1ZId0lVUNuZj/aOiD6AY7WK+k/Li1eSmohePzmhJAsyHp+mIJrWhr6ShlldVleJlMUjp6X+5UdePa/vhqMCVsCQffEB8Q3zWlyOsFXKnwSoZDKqABbe/NxbDKLEMqqzIavIFr4sukWtWlBZDPGyJ/wBJIAFzyPbthSeI+pJclymOGDMp6OWpiskNKAKl2AvcWBe3I7DHdlFqVjmavQhYgI6annPmyqTyZCf5Pb0i7HqSvTCn8ZM2+A09JRZJPDQU890eGitFJMTwPMcHzJf/ADZhhoQqDWmoaaR4IamojqSS0k9RPskYDn1bmJ49yMSPJNWU2bVn+9q6SSrFvMeCUqCf6r25P1HXCPpxUpOaaKUqzuBZTwW6c/mcbeaQZhlkyCoMLNUxiVHQ3uCeCPyxGnFwdN6rzGGkjp1o6eaBRfZTOsTN9SSSGP1OJ1kWtqqK0xyrNKdFNmmWBZVH3I4xU/wl1+sVd/Cc6LrHJZYJWYlo24tf3Hvi1vhzXx1eWsXIilQdVe24djxjpLoqPZ7qGbMs0nqpc4qVctYhZtosOlgCBa1ugwY7ud5RTVOYyTSU4Zm6lgCT+YODGMWKRQihR0Ax7gwY5LGFz4u/GTU07QzBqOgg8+eI2IeU/wAq/wBFsz27kJ2wxWJAJABP3wm/GeTOqfLZKiGsFRQT1MhkRSLKLWUH7Bfzv74rn1PRQZnWCeB2KjzQPm333c3vyOv4nCJ8RclbMc4hoIph8RPJdSzmyDqTb7Yc3xCrDO8oQKFPfr36Yrr4s5rJUamAhkaMwrYbOCL/AFw1KP6oylclzR6aGsNT5bWL+WUIP2PPbrjRqaurnmEtRK0jx8WftbtbH5WpqpauOVpZppgy7SWLMSDwBe+Htpf/AIc9X53pOq1HqCrbK5331MVC9E8sspP9ez1KSewBte9u2JzfFEUlS7VCTPI29LWJNycW28CNWRz6fgE4Rpol2Mynrxx17/Tv2xXHM9Lijq46GrSGkdSVlcs6shuAN6uBY/2/XDr8FKWfIcomppFFRDVIDFPxtPNwV7j974efRT1bNmB9GxwRfdgxFaaZ46dI/UdotgxYxa/HjMqKWZgqgXJJ4Ax7jxztUnHJ0LvUutc4zEzUGhKBMwljYeZVspMai4Hpva562PI474qZqGpz6p15Mc1qKxaU1Mpp4rkRlWkcj2v9+cXnoMsocuEk1LQ00EjgeY0SAEgEkD34ubYpjqv+NTahytqXUlXLlUsMUj0jMWj3Mt+Awuo5PTuMXEVieNnjZWb026364RvitT0lLUzGNGM0rqu424ABJF/yxYWOicFlITrx6r3woPGqgpYsueVyvmeerXC9CVI6/hjXwFpoyfMMs1JlOcUMbmSKvjWIgD1PcekXvzY/rj6hUtacpyVausVwUQb1Vd7LwL3tzx3OPlnkFbXUFf8AGZfOkNRFGxSRgpKcdV3D5vYjn2xdDRustfao8Ncq1VlZkzOoaDy6yBMwFJTxlGszF9pKym3yndwQeOMHJrr+IWs/D3WuePkGaiJ6mic7KpGU2ltYIsgB9+VbqeMcTTempKSpVIqd6rKmZkWtaMqzEE3KjoD/AG9O4745WgdN6R1fmlXRZ89Zlep6iQvvL+a0zfc3SZLdTZWvzwThxxLVZR/y1qSOQZeYP9uIom2RIlgGV/mI+h9Sm3Xi9BDadoaRWgcxyMrG7Hvgxgr/ADKavqIXkVyshsxA9Q7H8RbBhZaTBgwY5OjBWGXyykcZbcrAkHlfSbfrismb6Emy40GdimJop6CHy2VgVU+Wtx1455xZ6ZnUoUXcNwDc9B74S+cZnNl+k6rSstOwbL6qSl3bCdsYcvFz2vGyW+mK5T0VkQIke8fpv0v1thbeKmnocyoql5JLN5fmAA2J2G/+cNOankQ7kB5a598RjUWULXVMcdRM8SNvXb/UCpH74qpVqp8ry1ZGVq1onVTyG6+/bE88KvEnONF1AYPG0LylpGp1RZZlIswIIKycW9Le3FsaWoNKxRCSSnnRlUW4W7H6cYgf8EziSq2QUc05Df8AaBNv8YjwrWRau0ZmWpafVmRy1n8ZjjMtVS09D/qbLAsZoHPy+keqJm46rh46c1pl+tspnpqnZTCJVkjkDi6cemRSeo/bg9bYpPojRWsJZYq6nhfzKdQ0auw3hh02nqDz/wCsOCPKNVZRlssknx1NbYz2ZZELH5iyrxc3N7ABh1F+RUGG1mEdGlR5VRUZR5kYsd53Ie4MZB5Qggj2uR2wY52mtYCXKIY87yqCCrg/0vLlolsFHI2/2m9xbjnBimwx6nxPghJEcCSBQSevAAFue5PsMdej8RtOlVWuqlpZB/M3fKnF+T9rfnhIyVOy7qjqoTYrEcEHr9u/OOBmzpNG0aPtuGLAHqfc++DIdqykHiBpirCGhzKKo3mwCht35Wueh/LC08S4GqtUy55lbM9PWU6wVcaqQwkjPpe30BI57Ee2ErDm9TlNQ0AiDUcshci3Eb8c8c8kYn2ldS1NcJ4a/wCKnj9LC81+QeOe4/xgkjVswUak+sDjtfGhJk/xucwTEEwU0bSv6ewBP+Md0BZKh6gFUDn5b8D7YyR+VHTssUzl5DaUngFQbhR9Pf7YoFTB4exk+fVqrJ1Edip/HG/RZHBTgBYowB0G22JxXnbGwFmDCxu2OR5e17dbfXBhaNBEtM4CRi568c4mGXV6NQtHYJNGN8Rbt7g+4xGahdoAt1+vTA1TLTOsgJbbzx1AwslUOZSMmytyqmneM7V80XMa9dt/bkkfQ4Ma9PmWVV8CT1cdP5oG0gp0/wDr4MZnOQ7kdGAIv3xzaukpwrusSqwPUDBgxmcWeCJydyA3uDje0mFWkIVQCrkAjra+DBgZJ47fD3AA+344ywtcoCq8k9sGDCGDMQPLkfuBxjkoxeTn3/fBgxi9reUS/vbGk7sU234sf2wYMZmKoY08myPhSN1vvgwYMY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Pulmonary angi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37" y="3940973"/>
            <a:ext cx="2732549" cy="28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9419" y="728416"/>
            <a:ext cx="200728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Management</a:t>
            </a:r>
          </a:p>
          <a:p>
            <a:endParaRPr lang="en-US" b="1" i="0" dirty="0">
              <a:solidFill>
                <a:srgbClr val="364149"/>
              </a:solidFill>
              <a:effectLst/>
              <a:latin typeface="La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7603" y="225709"/>
            <a:ext cx="6657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2. Pulmonary embolism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382" y="1713301"/>
            <a:ext cx="11268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Provide oxygen therapy for hypoxic patients.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Treat PE based on severity and bleeding risk; start empiric anticoagulation for PE if indicated.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Provide </a:t>
            </a:r>
            <a:r>
              <a:rPr lang="en-US" sz="3200" dirty="0" smtClean="0">
                <a:latin typeface="Gill Sans MT Condensed" panose="020B0506020104020203" pitchFamily="34" charset="0"/>
              </a:rPr>
              <a:t>analgesia </a:t>
            </a:r>
            <a:r>
              <a:rPr lang="en-US" sz="3200" dirty="0">
                <a:latin typeface="Gill Sans MT Condensed" panose="020B0506020104020203" pitchFamily="34" charset="0"/>
              </a:rPr>
              <a:t>avoid NSAIDs if possible</a:t>
            </a:r>
            <a:r>
              <a:rPr lang="en-US" sz="3200" dirty="0" smtClean="0">
                <a:latin typeface="Gill Sans MT Condensed" panose="020B050602010402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 Condensed" panose="020B0506020104020203" pitchFamily="34" charset="0"/>
              </a:rPr>
              <a:t>Thrombolytic </a:t>
            </a:r>
            <a:r>
              <a:rPr lang="en-US" sz="3200" dirty="0">
                <a:latin typeface="Gill Sans MT Condensed" panose="020B0506020104020203" pitchFamily="34" charset="0"/>
              </a:rPr>
              <a:t>therapy (for example, streptokinase, </a:t>
            </a:r>
            <a:r>
              <a:rPr lang="en-US" sz="3200" dirty="0" err="1" smtClean="0">
                <a:latin typeface="Gill Sans MT Condensed" panose="020B0506020104020203" pitchFamily="34" charset="0"/>
              </a:rPr>
              <a:t>tPA</a:t>
            </a:r>
            <a:r>
              <a:rPr lang="en-US" sz="3200" dirty="0" smtClean="0">
                <a:latin typeface="Gill Sans MT Condensed" panose="020B0506020104020203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Surgical </a:t>
            </a:r>
            <a:r>
              <a:rPr lang="en-US" sz="3200" dirty="0" err="1">
                <a:latin typeface="Gill Sans MT Condensed" panose="020B0506020104020203" pitchFamily="34" charset="0"/>
              </a:rPr>
              <a:t>thrombectomy</a:t>
            </a:r>
            <a:endParaRPr lang="en-US" sz="32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45" y="1805833"/>
            <a:ext cx="110250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Blood clots that form within the arterial vascular system, dislodge, and travel to a distant location, e.g., distal systemic arteries and arterioles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Usually, an</a:t>
            </a: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 acute</a:t>
            </a:r>
            <a:r>
              <a:rPr lang="en-US" sz="3200" dirty="0">
                <a:latin typeface="Gill Sans MT Condensed" panose="020B0506020104020203" pitchFamily="34" charset="0"/>
              </a:rPr>
              <a:t> event that results in ischemic tissue damage (e.g., stroke, acute mesenteric ischemia, acute limb ischemia, acute coronary </a:t>
            </a:r>
            <a:r>
              <a:rPr lang="en-US" sz="3200" dirty="0" smtClean="0">
                <a:latin typeface="Gill Sans MT Condensed" panose="020B0506020104020203" pitchFamily="34" charset="0"/>
              </a:rPr>
              <a:t>syndrome</a:t>
            </a:r>
            <a:r>
              <a:rPr lang="en-US" sz="3200" dirty="0">
                <a:latin typeface="Gill Sans MT Condensed" panose="020B0506020104020203" pitchFamily="34" charset="0"/>
              </a:rPr>
              <a:t>. pulmonary infarction)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46" y="3971538"/>
            <a:ext cx="2484335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2361380"/>
              </p:ext>
            </p:extLst>
          </p:nvPr>
        </p:nvGraphicFramePr>
        <p:xfrm>
          <a:off x="594360" y="710353"/>
          <a:ext cx="10728960" cy="543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11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pic>
        <p:nvPicPr>
          <p:cNvPr id="11266" name="Picture 2" descr="https://teachmesurgery.com/wp-content/uploads/2020/03/The-6-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1846534"/>
            <a:ext cx="8569234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86" y="1741715"/>
            <a:ext cx="142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Gill Sans MT Condensed" panose="020B0506020104020203" pitchFamily="34" charset="0"/>
              </a:rPr>
              <a:t>6 p’s</a:t>
            </a:r>
          </a:p>
        </p:txBody>
      </p:sp>
    </p:spTree>
    <p:extLst>
      <p:ext uri="{BB962C8B-B14F-4D97-AF65-F5344CB8AC3E}">
        <p14:creationId xmlns:p14="http://schemas.microsoft.com/office/powerpoint/2010/main" val="6429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91640" y="1071154"/>
            <a:ext cx="231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Sites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176" y="1779040"/>
            <a:ext cx="83602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latin typeface="Gill Sans MT Condensed" panose="020B0506020104020203" pitchFamily="34" charset="0"/>
              </a:rPr>
              <a:t>&gt;Arterial emboli often occur in the legs and feet (75%). </a:t>
            </a:r>
          </a:p>
          <a:p>
            <a:r>
              <a:rPr lang="en-US" sz="3200" dirty="0">
                <a:latin typeface="Gill Sans MT Condensed" panose="020B0506020104020203" pitchFamily="34" charset="0"/>
              </a:rPr>
              <a:t> &gt;Emboli that occur in the brain cause a stroke (10%).</a:t>
            </a:r>
          </a:p>
          <a:p>
            <a:r>
              <a:rPr lang="en-US" sz="3200" dirty="0">
                <a:latin typeface="Gill Sans MT Condensed" panose="020B0506020104020203" pitchFamily="34" charset="0"/>
              </a:rPr>
              <a:t> &gt;Ones that occur in the heart causes heart attack. </a:t>
            </a:r>
          </a:p>
          <a:p>
            <a:r>
              <a:rPr lang="en-US" sz="3200" dirty="0">
                <a:latin typeface="Gill Sans MT Condensed" panose="020B0506020104020203" pitchFamily="34" charset="0"/>
              </a:rPr>
              <a:t> &gt;Less common site include the kidneys, intestines and eyes.</a:t>
            </a:r>
          </a:p>
        </p:txBody>
      </p:sp>
      <p:pic>
        <p:nvPicPr>
          <p:cNvPr id="9218" name="Picture 2" descr="Arterial embolism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5" y="4055085"/>
            <a:ext cx="3877185" cy="24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7723" y="1099513"/>
            <a:ext cx="1098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causes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593" y="1911047"/>
            <a:ext cx="109205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Gill Sans MT Condensed" panose="020B0506020104020203" pitchFamily="34" charset="0"/>
              </a:rPr>
              <a:t>Abnormal heart rhythms such as atrial fibrillation.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Gill Sans MT Condensed" panose="020B0506020104020203" pitchFamily="34" charset="0"/>
              </a:rPr>
              <a:t>Damage to the arteries by disease or other health conditions. 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Gill Sans MT Condensed" panose="020B0506020104020203" pitchFamily="34" charset="0"/>
              </a:rPr>
              <a:t>Endocarditis (infection of the inside of the heart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Gill Sans MT Condensed" panose="020B0506020104020203" pitchFamily="34" charset="0"/>
              </a:rPr>
              <a:t>. High blood pressure because having high blood pressure weakens the arterial walls making it easier for blood to accumulate in the weakened artery and form clots. 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Gill Sans MT Condensed" panose="020B0506020104020203" pitchFamily="34" charset="0"/>
              </a:rPr>
              <a:t>Surgery that affects the blood circulation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Gill Sans MT Condensed" panose="020B0506020104020203" pitchFamily="34" charset="0"/>
              </a:rPr>
              <a:t> Hardening of the arteries(atherosclerosis) from high cholesterol</a:t>
            </a:r>
            <a:r>
              <a:rPr lang="en-US" sz="3200" dirty="0">
                <a:latin typeface="Gill Sans MT Condensed" panose="020B0506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1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844" y="1911047"/>
            <a:ext cx="78638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Gill Sans MT Condensed" panose="020B0506020104020203" pitchFamily="34" charset="0"/>
              </a:rPr>
              <a:t>Acute </a:t>
            </a:r>
            <a:r>
              <a:rPr lang="en-US" sz="2800" dirty="0">
                <a:latin typeface="Gill Sans MT Condensed" panose="020B0506020104020203" pitchFamily="34" charset="0"/>
              </a:rPr>
              <a:t>MI </a:t>
            </a:r>
            <a:endParaRPr lang="en-US" sz="2800" dirty="0" smtClean="0">
              <a:latin typeface="Gill Sans MT Condensed" panose="020B0506020104020203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 Condensed" panose="020B0506020104020203" pitchFamily="34" charset="0"/>
              </a:rPr>
              <a:t>Septic </a:t>
            </a:r>
            <a:r>
              <a:rPr lang="en-US" sz="2800" dirty="0">
                <a:latin typeface="Gill Sans MT Condensed" panose="020B0506020104020203" pitchFamily="34" charset="0"/>
              </a:rPr>
              <a:t>shock. </a:t>
            </a:r>
            <a:endParaRPr lang="en-US" sz="2800" dirty="0" smtClean="0">
              <a:latin typeface="Gill Sans MT Condensed" panose="020B0506020104020203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 Condensed" panose="020B0506020104020203" pitchFamily="34" charset="0"/>
              </a:rPr>
              <a:t>Stroke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 Condensed" panose="020B0506020104020203" pitchFamily="34" charset="0"/>
              </a:rPr>
              <a:t>Temporary </a:t>
            </a:r>
            <a:r>
              <a:rPr lang="en-US" sz="2800" dirty="0">
                <a:latin typeface="Gill Sans MT Condensed" panose="020B0506020104020203" pitchFamily="34" charset="0"/>
              </a:rPr>
              <a:t>or permanent decrease or loss of other organ </a:t>
            </a:r>
            <a:r>
              <a:rPr lang="en-US" sz="2800" dirty="0" smtClean="0">
                <a:latin typeface="Gill Sans MT Condensed" panose="020B0506020104020203" pitchFamily="34" charset="0"/>
              </a:rPr>
              <a:t>functions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 Condensed" panose="020B0506020104020203" pitchFamily="34" charset="0"/>
              </a:rPr>
              <a:t>Temporary </a:t>
            </a:r>
            <a:r>
              <a:rPr lang="en-US" sz="2800" dirty="0">
                <a:latin typeface="Gill Sans MT Condensed" panose="020B0506020104020203" pitchFamily="34" charset="0"/>
              </a:rPr>
              <a:t>or permanent kidney </a:t>
            </a:r>
            <a:r>
              <a:rPr lang="en-US" sz="2800" dirty="0" smtClean="0">
                <a:latin typeface="Gill Sans MT Condensed" panose="020B0506020104020203" pitchFamily="34" charset="0"/>
              </a:rPr>
              <a:t>failure.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ill Sans MT Condensed" panose="020B0506020104020203" pitchFamily="34" charset="0"/>
              </a:rPr>
              <a:t>Tissue </a:t>
            </a:r>
            <a:r>
              <a:rPr lang="en-US" sz="2800" dirty="0">
                <a:latin typeface="Gill Sans MT Condensed" panose="020B0506020104020203" pitchFamily="34" charset="0"/>
              </a:rPr>
              <a:t>death (necrosis)and gangrene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8142" y="1087695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Complication</a:t>
            </a:r>
          </a:p>
        </p:txBody>
      </p:sp>
      <p:sp>
        <p:nvSpPr>
          <p:cNvPr id="5" name="AutoShape 2" descr="Gangrenous change in patient with peripheral arterial disease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Gangrenous change in patient with peripheral arterial disease.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6" y="4588703"/>
            <a:ext cx="4972072" cy="18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633" y="2063319"/>
            <a:ext cx="7350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ill Sans MT Condensed" panose="020B0506020104020203" pitchFamily="34" charset="0"/>
              </a:rPr>
              <a:t>• </a:t>
            </a:r>
            <a:r>
              <a:rPr lang="en-US" sz="2800" dirty="0">
                <a:latin typeface="Gill Sans MT Condensed" panose="020B0506020104020203" pitchFamily="34" charset="0"/>
              </a:rPr>
              <a:t>Angiogram – examines the blood vessels for abnormalities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• Doppler ultrasound – watches blood flow.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• MRI - takes images of the body to locate blood clots.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0466" y="1119442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4121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485" y="570803"/>
            <a:ext cx="7394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Arterial thromboembolism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810" y="1911047"/>
            <a:ext cx="101803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ill Sans MT Condensed" panose="020B0506020104020203" pitchFamily="34" charset="0"/>
              </a:rPr>
              <a:t>• </a:t>
            </a:r>
            <a:r>
              <a:rPr lang="en-US" sz="28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Medicines include: </a:t>
            </a:r>
          </a:p>
          <a:p>
            <a:r>
              <a:rPr lang="en-US" sz="2800" dirty="0" smtClean="0">
                <a:latin typeface="Gill Sans MT Condensed" panose="020B0506020104020203" pitchFamily="34" charset="0"/>
              </a:rPr>
              <a:t>- Thrombolytic </a:t>
            </a:r>
            <a:r>
              <a:rPr lang="en-US" sz="2800" dirty="0">
                <a:latin typeface="Gill Sans MT Condensed" panose="020B0506020104020203" pitchFamily="34" charset="0"/>
              </a:rPr>
              <a:t>such as streptokinase can dissolve the clots</a:t>
            </a:r>
          </a:p>
          <a:p>
            <a:r>
              <a:rPr lang="en-US" sz="2800" dirty="0" smtClean="0">
                <a:latin typeface="Gill Sans MT Condensed" panose="020B0506020104020203" pitchFamily="34" charset="0"/>
              </a:rPr>
              <a:t>- Anticoagulants </a:t>
            </a:r>
            <a:r>
              <a:rPr lang="en-US" sz="2800" dirty="0">
                <a:latin typeface="Gill Sans MT Condensed" panose="020B0506020104020203" pitchFamily="34" charset="0"/>
              </a:rPr>
              <a:t>(warfarin, heparin or one of the newer blood thinners as </a:t>
            </a:r>
            <a:r>
              <a:rPr lang="en-US" sz="2800" dirty="0" err="1">
                <a:latin typeface="Gill Sans MT Condensed" panose="020B0506020104020203" pitchFamily="34" charset="0"/>
              </a:rPr>
              <a:t>apixaban</a:t>
            </a:r>
            <a:r>
              <a:rPr lang="en-US" sz="2800" dirty="0">
                <a:latin typeface="Gill Sans MT Condensed" panose="020B0506020104020203" pitchFamily="34" charset="0"/>
              </a:rPr>
              <a:t>, </a:t>
            </a:r>
            <a:r>
              <a:rPr lang="en-US" sz="2800" dirty="0" err="1">
                <a:latin typeface="Gill Sans MT Condensed" panose="020B0506020104020203" pitchFamily="34" charset="0"/>
              </a:rPr>
              <a:t>edoxaban</a:t>
            </a:r>
            <a:r>
              <a:rPr lang="en-US" sz="2800" dirty="0">
                <a:latin typeface="Gill Sans MT Condensed" panose="020B0506020104020203" pitchFamily="34" charset="0"/>
              </a:rPr>
              <a:t>) can prevent new clots from forming.</a:t>
            </a:r>
          </a:p>
          <a:p>
            <a:r>
              <a:rPr lang="en-US" sz="2800" dirty="0" smtClean="0">
                <a:latin typeface="Gill Sans MT Condensed" panose="020B0506020104020203" pitchFamily="34" charset="0"/>
              </a:rPr>
              <a:t>- Intravenous </a:t>
            </a:r>
            <a:r>
              <a:rPr lang="en-US" sz="2800" dirty="0">
                <a:latin typeface="Gill Sans MT Condensed" panose="020B0506020104020203" pitchFamily="34" charset="0"/>
              </a:rPr>
              <a:t>pain medication </a:t>
            </a:r>
          </a:p>
          <a:p>
            <a:r>
              <a:rPr lang="en-US" sz="2800" dirty="0">
                <a:latin typeface="Gill Sans MT Condensed" panose="020B0506020104020203" pitchFamily="34" charset="0"/>
              </a:rPr>
              <a:t>• </a:t>
            </a:r>
            <a:r>
              <a:rPr lang="en-US" sz="28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Surgery: </a:t>
            </a:r>
          </a:p>
          <a:p>
            <a:r>
              <a:rPr lang="en-US" sz="2800" dirty="0" smtClean="0">
                <a:latin typeface="Gill Sans MT Condensed" panose="020B0506020104020203" pitchFamily="34" charset="0"/>
              </a:rPr>
              <a:t>- Arterial </a:t>
            </a:r>
            <a:r>
              <a:rPr lang="en-US" sz="2800" dirty="0">
                <a:latin typeface="Gill Sans MT Condensed" panose="020B0506020104020203" pitchFamily="34" charset="0"/>
              </a:rPr>
              <a:t>bypass to create a second source of blood supply</a:t>
            </a:r>
          </a:p>
          <a:p>
            <a:r>
              <a:rPr lang="en-US" sz="2800" dirty="0" smtClean="0">
                <a:latin typeface="Gill Sans MT Condensed" panose="020B0506020104020203" pitchFamily="34" charset="0"/>
              </a:rPr>
              <a:t>- Angioplasty</a:t>
            </a:r>
            <a:r>
              <a:rPr lang="en-US" sz="2800" dirty="0">
                <a:latin typeface="Gill Sans MT Condensed" panose="020B0506020104020203" pitchFamily="34" charset="0"/>
              </a:rPr>
              <a:t>: opening of the artery with a balloon catheter with or without a stent.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6068" y="1090528"/>
            <a:ext cx="1632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Treatment</a:t>
            </a:r>
          </a:p>
        </p:txBody>
      </p:sp>
      <p:pic>
        <p:nvPicPr>
          <p:cNvPr id="12290" name="Picture 2" descr="Angioplasty and Stent Placement for the Heart | Johns Hopkins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3" y="3320422"/>
            <a:ext cx="2690948" cy="17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846" y="2550403"/>
            <a:ext cx="111121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72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4806" y="100429"/>
            <a:ext cx="6800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Venous Thromboembolism 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" y="1401187"/>
            <a:ext cx="1054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 smtClean="0">
                <a:solidFill>
                  <a:srgbClr val="1A1C1C"/>
                </a:solidFill>
                <a:effectLst/>
                <a:latin typeface="Gill Sans MT Condensed" panose="020B0506020104020203" pitchFamily="34" charset="0"/>
              </a:rPr>
              <a:t>Blood clots that form within the venous vascular system, dislodge, and travel to a distant location, e.g., the pulmonary arteries via the right heart</a:t>
            </a:r>
            <a:endParaRPr lang="en-US" sz="3600" b="0" i="0" dirty="0">
              <a:solidFill>
                <a:srgbClr val="1A1C1C"/>
              </a:solidFill>
              <a:effectLst/>
              <a:latin typeface="Gill Sans MT Condensed" panose="020B0506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" y="3208049"/>
            <a:ext cx="1165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Provoked VTE:</a:t>
            </a:r>
            <a:r>
              <a:rPr lang="en-US" sz="2800" b="0" i="0" dirty="0" smtClean="0">
                <a:solidFill>
                  <a:srgbClr val="1A1C1C"/>
                </a:solidFill>
                <a:effectLst/>
                <a:latin typeface="Gill Sans MT Condensed" panose="020B0506020104020203" pitchFamily="34" charset="0"/>
              </a:rPr>
              <a:t> VTE occurring in the presence of traditional risk factors for thromboembolic disease, e.g., ≥ 1 strong trigger OR multiple weak triggers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Unprovoked VTE:</a:t>
            </a:r>
            <a:r>
              <a:rPr lang="en-US" sz="2800" b="0" i="0" dirty="0" smtClean="0">
                <a:solidFill>
                  <a:srgbClr val="1A1C1C"/>
                </a:solidFill>
                <a:effectLst/>
                <a:latin typeface="Gill Sans MT Condensed" panose="020B0506020104020203" pitchFamily="34" charset="0"/>
              </a:rPr>
              <a:t> VTE occurring in the absence of identifiable triggers</a:t>
            </a:r>
            <a:endParaRPr lang="en-US" sz="2800" b="0" i="0" dirty="0">
              <a:solidFill>
                <a:srgbClr val="1A1C1C"/>
              </a:solidFill>
              <a:effectLst/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" y="1997839"/>
            <a:ext cx="120700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   Increasing </a:t>
            </a:r>
            <a:r>
              <a:rPr lang="en-US" sz="2000" dirty="0">
                <a:solidFill>
                  <a:srgbClr val="FF0000"/>
                </a:solidFill>
              </a:rPr>
              <a:t>age &gt;60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-    Trauma </a:t>
            </a:r>
          </a:p>
          <a:p>
            <a:r>
              <a:rPr lang="en-US" sz="2000" dirty="0" smtClean="0"/>
              <a:t>-    Obesity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Hereditary </a:t>
            </a:r>
            <a:r>
              <a:rPr lang="en-US" sz="2000" dirty="0"/>
              <a:t>hypercoagulable state (protein c and protein s deficiency, </a:t>
            </a:r>
            <a:r>
              <a:rPr lang="en-US" sz="2000" dirty="0" smtClean="0"/>
              <a:t>anti thrombin </a:t>
            </a:r>
            <a:r>
              <a:rPr lang="en-US" sz="2000" dirty="0"/>
              <a:t>3 deficiency 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Previous </a:t>
            </a:r>
            <a:r>
              <a:rPr lang="en-US" sz="2000" dirty="0"/>
              <a:t>DVT, PE and varicose </a:t>
            </a:r>
            <a:r>
              <a:rPr lang="en-US" sz="2000" dirty="0" smtClean="0"/>
              <a:t>veins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Pregnancy</a:t>
            </a:r>
            <a:r>
              <a:rPr lang="en-US" sz="2000" dirty="0"/>
              <a:t>, </a:t>
            </a:r>
            <a:r>
              <a:rPr lang="en-US" sz="2000" dirty="0" err="1" smtClean="0"/>
              <a:t>Oestrogen</a:t>
            </a:r>
            <a:r>
              <a:rPr lang="en-US" sz="2000" dirty="0" smtClean="0"/>
              <a:t> -</a:t>
            </a:r>
            <a:r>
              <a:rPr lang="en-US" sz="2000" dirty="0"/>
              <a:t>containing oral contraceptive pills and hormone replacement therapy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Immobility</a:t>
            </a:r>
            <a:r>
              <a:rPr lang="en-US" sz="2000" dirty="0"/>
              <a:t>, e.g. hospitalization and long-distance travel (&gt; 4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Major </a:t>
            </a:r>
            <a:r>
              <a:rPr lang="en-US" sz="2000" dirty="0"/>
              <a:t>Surgery; Abdominal or pelvic surgery, Lower limb orthopedic surgery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Medical </a:t>
            </a:r>
            <a:r>
              <a:rPr lang="en-US" sz="2000" dirty="0"/>
              <a:t>illnesses; malignancy, MI and heart failure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8985" y="344381"/>
            <a:ext cx="7615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Factors 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predisposing to venous thrombosis </a:t>
            </a:r>
          </a:p>
        </p:txBody>
      </p:sp>
    </p:spTree>
    <p:extLst>
      <p:ext uri="{BB962C8B-B14F-4D97-AF65-F5344CB8AC3E}">
        <p14:creationId xmlns:p14="http://schemas.microsoft.com/office/powerpoint/2010/main" val="18826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19" y="211574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vein </a:t>
            </a:r>
            <a:r>
              <a:rPr lang="en-US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thrombosis</a:t>
            </a:r>
            <a:endParaRPr lang="en-US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La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39" y="1609636"/>
            <a:ext cx="9929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- </a:t>
            </a:r>
            <a:r>
              <a:rPr lang="en-US" sz="2400" dirty="0" smtClean="0">
                <a:solidFill>
                  <a:srgbClr val="FF0000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(DVT) </a:t>
            </a:r>
            <a:r>
              <a:rPr lang="en-US" sz="2400" dirty="0" smtClean="0">
                <a:latin typeface="Gill Sans MT" panose="020B0502020104020203" pitchFamily="34" charset="0"/>
                <a:ea typeface="Cambria Math" panose="02040503050406030204" pitchFamily="18" charset="0"/>
              </a:rPr>
              <a:t>is a medical condition that occurs when a blood clot forms in a deep vein</a:t>
            </a:r>
          </a:p>
          <a:p>
            <a:endParaRPr lang="en-US" sz="2400" dirty="0" smtClean="0">
              <a:latin typeface="Gill Sans MT" panose="020B0502020104020203" pitchFamily="34" charset="0"/>
              <a:ea typeface="Cambria Math" panose="02040503050406030204" pitchFamily="18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  <a:ea typeface="Cambria Math" panose="02040503050406030204" pitchFamily="18" charset="0"/>
              </a:rPr>
              <a:t>- These clots usually develop in the lower leg, thigh, or pelvis, (esp. </a:t>
            </a:r>
            <a:r>
              <a:rPr lang="en-US" sz="2400" dirty="0" err="1" smtClean="0">
                <a:latin typeface="Gill Sans MT" panose="020B0502020104020203" pitchFamily="34" charset="0"/>
                <a:ea typeface="Cambria Math" panose="02040503050406030204" pitchFamily="18" charset="0"/>
              </a:rPr>
              <a:t>iliofemoral</a:t>
            </a:r>
            <a:r>
              <a:rPr lang="en-US" sz="2400" dirty="0" smtClean="0">
                <a:latin typeface="Gill Sans MT" panose="020B0502020104020203" pitchFamily="34" charset="0"/>
                <a:ea typeface="Cambria Math" panose="02040503050406030204" pitchFamily="18" charset="0"/>
              </a:rPr>
              <a:t>  , femoral and popliteal veins) but they can also occur in the arms and neck </a:t>
            </a:r>
            <a:endParaRPr lang="en-US" sz="2400" dirty="0">
              <a:latin typeface="Gill Sans MT" panose="020B0502020104020203" pitchFamily="34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eep Venous Thrombosis (DVT): Symptoms, Diagnosis, and Treatment: Vascular  Surgery Associates, LLC: Vascular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49" y="3931028"/>
            <a:ext cx="4520928" cy="27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1752" y="196334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787433" y="808166"/>
            <a:ext cx="336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pathophysiology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090" y="1735216"/>
            <a:ext cx="11564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&gt;&gt; The</a:t>
            </a:r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 Virchow triad</a:t>
            </a:r>
          </a:p>
          <a:p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The Virchow triad refers to the three main pathophysiological components of thrombus formation.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Hypercoagulability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: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 increased platelet adhesion, thrombophilia (e.g., factor V Leiden mutation), use of oral contraceptives, pregnancy</a:t>
            </a:r>
          </a:p>
          <a:p>
            <a:pPr>
              <a:buFont typeface="+mj-lt"/>
              <a:buAutoNum type="arabicPeriod" startAt="2"/>
            </a:pPr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Endothelial damage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: Inflammatory or traumatic vessel injuries can lead to activation of clotting factors through contact with exposed </a:t>
            </a:r>
            <a:r>
              <a:rPr lang="en-US" sz="2400" dirty="0" err="1">
                <a:solidFill>
                  <a:srgbClr val="1A1C1C"/>
                </a:solidFill>
                <a:latin typeface="Gill Sans MT Condensed" panose="020B0506020104020203" pitchFamily="34" charset="0"/>
              </a:rPr>
              <a:t>subendothelial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 </a:t>
            </a:r>
            <a:r>
              <a:rPr lang="en-US" sz="24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collagen</a:t>
            </a:r>
            <a:endParaRPr lang="en-US" sz="2400" dirty="0">
              <a:solidFill>
                <a:srgbClr val="1A1C1C"/>
              </a:solidFill>
              <a:latin typeface="Gill Sans MT Condensed" panose="020B0506020104020203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en-US" sz="24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Venous stasis</a:t>
            </a:r>
            <a:r>
              <a:rPr lang="en-US" sz="24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: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 </a:t>
            </a:r>
            <a:r>
              <a:rPr lang="en-US" sz="2400" dirty="0" err="1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varicosis</a:t>
            </a:r>
            <a:r>
              <a:rPr lang="en-US" sz="2400" dirty="0" smtClean="0">
                <a:solidFill>
                  <a:srgbClr val="1A1C1C"/>
                </a:solidFill>
                <a:latin typeface="Gill Sans MT Condensed" panose="020B0506020104020203" pitchFamily="34" charset="0"/>
              </a:rPr>
              <a:t> , </a:t>
            </a:r>
            <a:r>
              <a:rPr lang="en-US" sz="2400" dirty="0">
                <a:solidFill>
                  <a:srgbClr val="1A1C1C"/>
                </a:solidFill>
                <a:latin typeface="Gill Sans MT Condensed" panose="020B0506020104020203" pitchFamily="34" charset="0"/>
              </a:rPr>
              <a:t>external pressure on the extremity, immobilization (e.g., hospitalization, bed rest, long flights or bus rides), local application of heat</a:t>
            </a:r>
            <a:endParaRPr lang="en-US" sz="2400" b="0" i="0" dirty="0">
              <a:solidFill>
                <a:srgbClr val="1A1C1C"/>
              </a:solidFill>
              <a:effectLst/>
              <a:latin typeface="Gill Sans MT Condensed" panose="020B0506020104020203" pitchFamily="34" charset="0"/>
            </a:endParaRPr>
          </a:p>
        </p:txBody>
      </p:sp>
      <p:pic>
        <p:nvPicPr>
          <p:cNvPr id="6" name="Picture 4" descr="Virchow's triad of the three broad categories of factors that are... |  Download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16" y="4430450"/>
            <a:ext cx="2669511" cy="22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1252" y="299145"/>
            <a:ext cx="6698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</a:t>
            </a:r>
            <a:r>
              <a:rPr lang="en-US" sz="4400" b="1" i="0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Deep vein thrombosis</a:t>
            </a:r>
            <a:endParaRPr lang="en-US" sz="4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53" y="1413063"/>
            <a:ext cx="69751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A1C1C"/>
                </a:solidFill>
                <a:effectLst/>
                <a:latin typeface="Gill Sans MT Condensed" panose="020B0506020104020203" pitchFamily="34" charset="0"/>
              </a:rPr>
              <a:t>may be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asymptomatic</a:t>
            </a:r>
            <a:endParaRPr lang="en-US" sz="3200" dirty="0" smtClean="0">
              <a:solidFill>
                <a:srgbClr val="FF0000"/>
              </a:solidFill>
              <a:latin typeface="Gill Sans MT Condensed" panose="020B0506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Localized unilateral symptoms</a:t>
            </a:r>
            <a:r>
              <a:rPr lang="en-US" sz="3200" dirty="0" smtClean="0">
                <a:solidFill>
                  <a:srgbClr val="1A1C1C"/>
                </a:solidFill>
                <a:effectLst/>
                <a:latin typeface="Gill Sans MT Condensed" panose="020B0506020104020203" pitchFamily="34" charset="0"/>
              </a:rPr>
              <a:t> Typically affects deep veins of the legs, thighs, or pelvis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Swelling, feeling of tightness or heaviness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Warmth, erythema, and possibly livid discoloration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Gill Sans MT Condensed" panose="020B0506020104020203" pitchFamily="34" charset="0"/>
              </a:rPr>
              <a:t>Progressive tenderness, dull pain</a:t>
            </a:r>
            <a:endParaRPr lang="en-US" sz="32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Lato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Distention of superficial veins 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Homan’s sign </a:t>
            </a:r>
            <a:endParaRPr lang="en-US" sz="3200" dirty="0">
              <a:solidFill>
                <a:srgbClr val="FF0000"/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7172" name="Picture 4" descr="Deep vein thrombosis (DV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60" y="1931611"/>
            <a:ext cx="3581400" cy="38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863" y="886882"/>
            <a:ext cx="426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Clinical features </a:t>
            </a:r>
          </a:p>
        </p:txBody>
      </p:sp>
    </p:spTree>
    <p:extLst>
      <p:ext uri="{BB962C8B-B14F-4D97-AF65-F5344CB8AC3E}">
        <p14:creationId xmlns:p14="http://schemas.microsoft.com/office/powerpoint/2010/main" val="5980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Simple Triangle Mid-year Work Summary Plan Google Slide Theme And Powerpoint  Template - Slide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4336" y="196334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ato"/>
              </a:rPr>
              <a:t>1.Deep vein thrombosis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4336" y="965775"/>
            <a:ext cx="2303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Gill Sans MT Condensed" panose="020B0506020104020203" pitchFamily="34" charset="0"/>
              </a:rPr>
              <a:t>Homan’s sign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971" y="2096478"/>
            <a:ext cx="9892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The </a:t>
            </a:r>
            <a:r>
              <a:rPr lang="en-US" sz="2800" dirty="0"/>
              <a:t>patient lie in </a:t>
            </a:r>
            <a:r>
              <a:rPr lang="en-US" sz="2800" dirty="0">
                <a:solidFill>
                  <a:srgbClr val="FF0000"/>
                </a:solidFill>
              </a:rPr>
              <a:t>supine</a:t>
            </a:r>
            <a:r>
              <a:rPr lang="en-US" sz="2800" dirty="0"/>
              <a:t> position with </a:t>
            </a:r>
            <a:r>
              <a:rPr lang="en-US" sz="2800" dirty="0">
                <a:solidFill>
                  <a:srgbClr val="FF0000"/>
                </a:solidFill>
              </a:rPr>
              <a:t>flexion of knee</a:t>
            </a:r>
            <a:r>
              <a:rPr lang="en-US" sz="2800" dirty="0"/>
              <a:t>, then </a:t>
            </a:r>
            <a:r>
              <a:rPr lang="en-US" sz="2800" dirty="0">
                <a:solidFill>
                  <a:srgbClr val="FF0000"/>
                </a:solidFill>
              </a:rPr>
              <a:t>dorsiflexion of foot </a:t>
            </a:r>
            <a:r>
              <a:rPr lang="en-US" sz="2800" dirty="0"/>
              <a:t>and squeeze the calf </a:t>
            </a:r>
            <a:r>
              <a:rPr lang="en-US" sz="28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Positive </a:t>
            </a:r>
            <a:r>
              <a:rPr lang="en-US" sz="2800" dirty="0"/>
              <a:t>result when elicit pain in the calf</a:t>
            </a:r>
          </a:p>
        </p:txBody>
      </p:sp>
      <p:pic>
        <p:nvPicPr>
          <p:cNvPr id="5" name="Picture 2" descr="Homan Sign Posi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3520773"/>
            <a:ext cx="40100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1446</Words>
  <Application>Microsoft Office PowerPoint</Application>
  <PresentationFormat>Widescreen</PresentationFormat>
  <Paragraphs>202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Aldhabi</vt:lpstr>
      <vt:lpstr>Arial</vt:lpstr>
      <vt:lpstr>Calibri</vt:lpstr>
      <vt:lpstr>Calibri Light</vt:lpstr>
      <vt:lpstr>Cambria Math</vt:lpstr>
      <vt:lpstr>Gill Sans MT</vt:lpstr>
      <vt:lpstr>Gill Sans MT Condensed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42</cp:revision>
  <dcterms:created xsi:type="dcterms:W3CDTF">2023-09-17T17:53:44Z</dcterms:created>
  <dcterms:modified xsi:type="dcterms:W3CDTF">2023-09-20T07:56:39Z</dcterms:modified>
</cp:coreProperties>
</file>