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765" r:id="rId4"/>
    <p:sldId id="769" r:id="rId5"/>
    <p:sldId id="770" r:id="rId6"/>
    <p:sldId id="790" r:id="rId7"/>
    <p:sldId id="771" r:id="rId8"/>
    <p:sldId id="772" r:id="rId9"/>
    <p:sldId id="773" r:id="rId10"/>
    <p:sldId id="774" r:id="rId11"/>
    <p:sldId id="775" r:id="rId12"/>
    <p:sldId id="776" r:id="rId13"/>
    <p:sldId id="777" r:id="rId14"/>
    <p:sldId id="791" r:id="rId15"/>
    <p:sldId id="308" r:id="rId16"/>
    <p:sldId id="767" r:id="rId17"/>
    <p:sldId id="766" r:id="rId18"/>
    <p:sldId id="261" r:id="rId19"/>
    <p:sldId id="263" r:id="rId20"/>
    <p:sldId id="7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F0DA2-FF56-4CB8-A6A4-8A96E6BA11B7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6286-C392-4E91-B254-52D86A217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71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0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7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43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42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20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68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37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52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39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69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078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67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52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5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59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5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28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63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06-Apr-19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97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/>
          <a:stretch/>
        </p:blipFill>
        <p:spPr>
          <a:xfrm>
            <a:off x="1387503" y="194717"/>
            <a:ext cx="9076650" cy="6663283"/>
          </a:xfrm>
        </p:spPr>
      </p:pic>
    </p:spTree>
    <p:extLst>
      <p:ext uri="{BB962C8B-B14F-4D97-AF65-F5344CB8AC3E}">
        <p14:creationId xmlns:p14="http://schemas.microsoft.com/office/powerpoint/2010/main" val="339934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52FCB-327A-4A7F-AF48-D0B58B56DB8B}"/>
              </a:ext>
            </a:extLst>
          </p:cNvPr>
          <p:cNvSpPr/>
          <p:nvPr/>
        </p:nvSpPr>
        <p:spPr>
          <a:xfrm>
            <a:off x="172278" y="304800"/>
            <a:ext cx="11913704" cy="518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External genital organ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Mons pubis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is a collection of fat covered by hairs.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Labia majora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pair of skin folds covered by hairs.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Labia minora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pair of thin skin folds between the two labia majora.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Clitoris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small sensitive and erectile organ, like the penis in male but is not traversed by the urethra.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374015" algn="l"/>
                <a:tab pos="507365" algn="l"/>
                <a:tab pos="129540" algn="l"/>
                <a:tab pos="374015" algn="l"/>
                <a:tab pos="50736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Vestibule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two labia minora.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374015" algn="l"/>
                <a:tab pos="507365" algn="l"/>
                <a:tab pos="129540" algn="l"/>
                <a:tab pos="374015" algn="l"/>
                <a:tab pos="50736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- It contains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urethral orifice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anteriorly 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vaginal orifice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posteriorly.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97319-53E5-46B0-B285-E8147CEAF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" t="7407" r="20338" b="55889"/>
          <a:stretch/>
        </p:blipFill>
        <p:spPr>
          <a:xfrm>
            <a:off x="3215081" y="132522"/>
            <a:ext cx="8976919" cy="6255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B62B6-D551-45F5-829C-3347283E2586}"/>
              </a:ext>
            </a:extLst>
          </p:cNvPr>
          <p:cNvSpPr txBox="1"/>
          <p:nvPr/>
        </p:nvSpPr>
        <p:spPr>
          <a:xfrm>
            <a:off x="9621078" y="887896"/>
            <a:ext cx="196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8205B-50A1-4AAD-B56A-93A99E0E6091}"/>
              </a:ext>
            </a:extLst>
          </p:cNvPr>
          <p:cNvSpPr/>
          <p:nvPr/>
        </p:nvSpPr>
        <p:spPr>
          <a:xfrm>
            <a:off x="251791" y="1579072"/>
            <a:ext cx="2963290" cy="3517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Origin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two terminal branches of the common iliac artery.</a:t>
            </a:r>
          </a:p>
          <a:p>
            <a:pPr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Termination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level of the lumbosacral angle.</a:t>
            </a:r>
          </a:p>
          <a:p>
            <a:pPr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It divides into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divisions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51F2C-A5FC-4848-B765-CD935B70F13A}"/>
              </a:ext>
            </a:extLst>
          </p:cNvPr>
          <p:cNvSpPr txBox="1"/>
          <p:nvPr/>
        </p:nvSpPr>
        <p:spPr>
          <a:xfrm>
            <a:off x="251791" y="132522"/>
            <a:ext cx="4068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Internal iliac artery</a:t>
            </a:r>
          </a:p>
        </p:txBody>
      </p:sp>
    </p:spTree>
    <p:extLst>
      <p:ext uri="{BB962C8B-B14F-4D97-AF65-F5344CB8AC3E}">
        <p14:creationId xmlns:p14="http://schemas.microsoft.com/office/powerpoint/2010/main" val="399637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18EF6-21D3-49AB-AD72-B0416B2DB977}"/>
              </a:ext>
            </a:extLst>
          </p:cNvPr>
          <p:cNvSpPr/>
          <p:nvPr/>
        </p:nvSpPr>
        <p:spPr>
          <a:xfrm>
            <a:off x="158044" y="112888"/>
            <a:ext cx="11875912" cy="59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9455" algn="l"/>
                <a:tab pos="129540" algn="l"/>
                <a:tab pos="71945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Branches of the posterior division (LIS):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025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Two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Lateral sacral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arteries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pass through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sacral foramina.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7025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Supply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a- Contents of the sacral canal.  </a:t>
            </a:r>
          </a:p>
          <a:p>
            <a:pPr marL="342900" marR="0" lvl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7025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Muscles and skin of the back.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Iliolumbar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it dividing into;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Iliac branch to the iliacus muscle.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algn="justLow">
              <a:lnSpc>
                <a:spcPct val="125000"/>
              </a:lnSpc>
              <a:tabLst>
                <a:tab pos="77025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Lumbar branch </a:t>
            </a:r>
          </a:p>
          <a:p>
            <a:pPr marL="457200" algn="justLow">
              <a:lnSpc>
                <a:spcPct val="125000"/>
              </a:lnSpc>
              <a:tabLst>
                <a:tab pos="77025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1) Spinal branch to the spinal cord.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Low">
              <a:lnSpc>
                <a:spcPct val="125000"/>
              </a:lnSpc>
              <a:tabLst>
                <a:tab pos="77025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2) Muscular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psoas major and quadratus lumborum.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Low">
              <a:lnSpc>
                <a:spcPct val="125000"/>
              </a:lnSpc>
              <a:tabLst>
                <a:tab pos="77025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 gluteal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passes through greater sciatic foramen to the gluteal region.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1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E53D1-9553-4681-BFE2-16169003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1" t="11981" r="19292" b="53817"/>
          <a:stretch/>
        </p:blipFill>
        <p:spPr>
          <a:xfrm>
            <a:off x="3048000" y="1"/>
            <a:ext cx="9144000" cy="6522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F780F7-AA23-45B0-AF88-058B2155EA3A}"/>
              </a:ext>
            </a:extLst>
          </p:cNvPr>
          <p:cNvSpPr/>
          <p:nvPr/>
        </p:nvSpPr>
        <p:spPr>
          <a:xfrm>
            <a:off x="208722" y="1142232"/>
            <a:ext cx="3047999" cy="5253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 algn="justLow">
              <a:lnSpc>
                <a:spcPct val="125000"/>
              </a:lnSpc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Superior vesical artery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Obliterated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umbilical artery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):to</a:t>
            </a:r>
          </a:p>
          <a:p>
            <a:pPr marL="228600" lvl="0" algn="justLow">
              <a:lnSpc>
                <a:spcPct val="125000"/>
              </a:lnSpc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Upper part of the urinary bladder. 	</a:t>
            </a:r>
          </a:p>
          <a:p>
            <a:pPr marL="228600" lvl="0" algn="justLow">
              <a:lnSpc>
                <a:spcPct val="125000"/>
              </a:lnSpc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Ureter. </a:t>
            </a:r>
          </a:p>
          <a:p>
            <a:pPr marL="228600" lvl="0" algn="justLow">
              <a:lnSpc>
                <a:spcPct val="125000"/>
              </a:lnSpc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vas deferens (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male only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marL="228600" lvl="0" algn="justLow">
              <a:lnSpc>
                <a:spcPct val="125000"/>
              </a:lnSpc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vesical artery (male only):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</a:p>
          <a:p>
            <a:pPr marL="571500" lvl="0" indent="-342900" algn="justLow">
              <a:lnSpc>
                <a:spcPct val="125000"/>
              </a:lnSpc>
              <a:buAutoNum type="arabicParenR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 part of the urinary bladder.</a:t>
            </a:r>
          </a:p>
          <a:p>
            <a:pPr marL="571500" lvl="0" indent="-342900" algn="justLow">
              <a:lnSpc>
                <a:spcPct val="125000"/>
              </a:lnSpc>
              <a:buAutoNum type="arabicParenR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Urethra.</a:t>
            </a:r>
          </a:p>
          <a:p>
            <a:pPr marL="571500" lvl="0" indent="-342900" algn="justLow">
              <a:lnSpc>
                <a:spcPct val="125000"/>
              </a:lnSpc>
              <a:buAutoNum type="arabicParenR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Prostate gland.</a:t>
            </a:r>
          </a:p>
          <a:p>
            <a:pPr marL="571500" lvl="0" indent="-342900" algn="justLow">
              <a:lnSpc>
                <a:spcPct val="125000"/>
              </a:lnSpc>
              <a:buAutoNum type="arabicParenR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Seminal vesicle.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4B25809-FAFD-4463-AF61-73D6E9694AD6}"/>
              </a:ext>
            </a:extLst>
          </p:cNvPr>
          <p:cNvSpPr/>
          <p:nvPr/>
        </p:nvSpPr>
        <p:spPr>
          <a:xfrm rot="939742">
            <a:off x="7523585" y="2412577"/>
            <a:ext cx="192830" cy="142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98C41-0E25-4BA6-8914-263B3E9CF0E0}"/>
              </a:ext>
            </a:extLst>
          </p:cNvPr>
          <p:cNvSpPr txBox="1"/>
          <p:nvPr/>
        </p:nvSpPr>
        <p:spPr>
          <a:xfrm>
            <a:off x="7142921" y="1959028"/>
            <a:ext cx="954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Ureter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8118E5-5290-4AB8-9EFF-D0F0BA99B9A5}"/>
              </a:ext>
            </a:extLst>
          </p:cNvPr>
          <p:cNvSpPr/>
          <p:nvPr/>
        </p:nvSpPr>
        <p:spPr>
          <a:xfrm>
            <a:off x="417443" y="0"/>
            <a:ext cx="4625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Visceral branches of the anterior division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E53D1-9553-4681-BFE2-16169003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0000" r="22583" b="10145"/>
          <a:stretch/>
        </p:blipFill>
        <p:spPr>
          <a:xfrm>
            <a:off x="3996976" y="159026"/>
            <a:ext cx="8152445" cy="6698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CB930B-C6D2-4B58-B092-E515F8D86299}"/>
              </a:ext>
            </a:extLst>
          </p:cNvPr>
          <p:cNvSpPr/>
          <p:nvPr/>
        </p:nvSpPr>
        <p:spPr>
          <a:xfrm>
            <a:off x="42579" y="937892"/>
            <a:ext cx="4118604" cy="582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Vaginal artery (female only):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685800" lvl="0" indent="-457200" algn="justLow">
              <a:lnSpc>
                <a:spcPct val="125000"/>
              </a:lnSpc>
              <a:buAutoNum type="arabicParenR"/>
              <a:tabLst>
                <a:tab pos="77025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 part of the urinary bladder.</a:t>
            </a:r>
          </a:p>
          <a:p>
            <a:pPr marL="685800" lvl="0" indent="-457200" algn="justLow">
              <a:lnSpc>
                <a:spcPct val="125000"/>
              </a:lnSpc>
              <a:buAutoNum type="arabicParenR"/>
              <a:tabLst>
                <a:tab pos="77025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Urethra.  	</a:t>
            </a:r>
          </a:p>
          <a:p>
            <a:pPr marL="685800" lvl="0" indent="-457200" algn="justLow">
              <a:lnSpc>
                <a:spcPct val="125000"/>
              </a:lnSpc>
              <a:buAutoNum type="arabicParenR"/>
              <a:tabLst>
                <a:tab pos="77025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Vagina. </a:t>
            </a:r>
          </a:p>
          <a:p>
            <a:pPr marL="685800" lvl="0" indent="-457200" algn="justLow">
              <a:lnSpc>
                <a:spcPct val="125000"/>
              </a:lnSpc>
              <a:buAutoNum type="arabicParenR"/>
              <a:tabLst>
                <a:tab pos="77025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Uterus.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Uterine artery (female only):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a tortuous artery and ascends on the side of the uterus within the broad ligament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1) Uterus. </a:t>
            </a:r>
          </a:p>
          <a:p>
            <a:pPr marL="228600" lvl="0"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Medial part of uterine tube.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algn="justLow">
              <a:lnSpc>
                <a:spcPct val="125000"/>
              </a:lnSpc>
              <a:tabLst>
                <a:tab pos="770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Middle rectal artery: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rectum and anal canal.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E2B23-DD71-401D-811B-F7570461FAEA}"/>
              </a:ext>
            </a:extLst>
          </p:cNvPr>
          <p:cNvSpPr/>
          <p:nvPr/>
        </p:nvSpPr>
        <p:spPr>
          <a:xfrm>
            <a:off x="0" y="0"/>
            <a:ext cx="4625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Visceral branches of the anterior division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4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49508-AABA-4FF2-B3CB-92D3C0DFAB53}"/>
              </a:ext>
            </a:extLst>
          </p:cNvPr>
          <p:cNvSpPr/>
          <p:nvPr/>
        </p:nvSpPr>
        <p:spPr>
          <a:xfrm>
            <a:off x="0" y="317796"/>
            <a:ext cx="12192000" cy="498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Parietal branches (Ob&amp; 2in):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1- Obturator artery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to the medial side of the thigh.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2- Terminal branches (2 in):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a- Inferior gluteal artery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passes through greater sciatic foramen to the gluteal region.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b- Internal pudendal artery.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617742-98D9-43A6-A87C-F8A76479A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" t="14225" r="20105" b="37827"/>
          <a:stretch/>
        </p:blipFill>
        <p:spPr>
          <a:xfrm>
            <a:off x="4399212" y="46382"/>
            <a:ext cx="7687609" cy="6765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A987F1-D963-450A-9032-9CD11E740735}"/>
              </a:ext>
            </a:extLst>
          </p:cNvPr>
          <p:cNvSpPr/>
          <p:nvPr/>
        </p:nvSpPr>
        <p:spPr>
          <a:xfrm>
            <a:off x="0" y="46382"/>
            <a:ext cx="4518991" cy="6793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Roots</a:t>
            </a:r>
            <a:r>
              <a:rPr lang="en-US" sz="175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  <a:tab pos="262255" algn="l"/>
                <a:tab pos="309245" algn="l"/>
                <a:tab pos="308864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1) Lumbosacral trunk (L 4, 5).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  <a:tab pos="262255" algn="l"/>
                <a:tab pos="309245" algn="l"/>
                <a:tab pos="308864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2) Ventral rami of the S 1, 2, 3, &amp; 4 nerves. 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00380" algn="l"/>
              </a:tabLst>
            </a:pP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Terminal branches</a:t>
            </a:r>
            <a:r>
              <a:rPr lang="en-US" sz="175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Sciatic nerve and Pudendal nerve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Branches of the plexus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781050" algn="l"/>
              </a:tabLst>
            </a:pPr>
            <a:r>
              <a:rPr lang="en-US" sz="1750" b="1" dirty="0">
                <a:latin typeface="Arial" panose="020B0604020202020204" pitchFamily="34" charset="0"/>
                <a:ea typeface="Times New Roman" panose="02020603050405020304" pitchFamily="18" charset="0"/>
              </a:rPr>
              <a:t>A- Branches to the lower limb: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1- Superior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gluteal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nerve.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1750" b="1" dirty="0"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ferior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gluteal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nerve 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to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obturator </a:t>
            </a:r>
            <a:r>
              <a:rPr lang="en-US" sz="1750" b="1" dirty="0"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ternus muscle 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to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quadratus femoris muscle 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5- Posterior cutaneous nerve of the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thigh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6-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Sciatic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nerve (L 4, 5, S 1, 2, 3). 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51460" algn="l"/>
              </a:tabLst>
            </a:pPr>
            <a:r>
              <a:rPr lang="en-US" sz="1750" b="1" dirty="0">
                <a:latin typeface="Arial" panose="020B0604020202020204" pitchFamily="34" charset="0"/>
                <a:ea typeface="Times New Roman" panose="02020603050405020304" pitchFamily="18" charset="0"/>
              </a:rPr>
              <a:t>B- Branches to the pelvis: 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to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piriformis muscle (S I, 2).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  <a:tab pos="262255" algn="l"/>
                <a:tab pos="309245" algn="l"/>
                <a:tab pos="308864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to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50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ani muscle (S 4).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  <a:tab pos="262255" algn="l"/>
                <a:tab pos="309245" algn="l"/>
                <a:tab pos="308864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to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coccygeus muscle (S 4&amp;5)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623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 4- </a:t>
            </a:r>
            <a:r>
              <a:rPr lang="en-US" sz="1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Pudendal nerve</a:t>
            </a:r>
            <a:r>
              <a:rPr lang="en-US" sz="1750" dirty="0">
                <a:latin typeface="Arial" panose="020B0604020202020204" pitchFamily="34" charset="0"/>
                <a:ea typeface="Times New Roman" panose="02020603050405020304" pitchFamily="18" charset="0"/>
              </a:rPr>
              <a:t> (S 2, 3, 4).</a:t>
            </a:r>
            <a:endParaRPr lang="en-US" sz="17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CC05E-2E0A-4B8D-8C25-8CB27AAE21CC}"/>
              </a:ext>
            </a:extLst>
          </p:cNvPr>
          <p:cNvSpPr/>
          <p:nvPr/>
        </p:nvSpPr>
        <p:spPr>
          <a:xfrm>
            <a:off x="5009321" y="46382"/>
            <a:ext cx="34190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Sacral Plexus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lip" r:id="rId4" imgW="3467100" imgH="5018088" progId="">
                  <p:embed/>
                </p:oleObj>
              </mc:Choice>
              <mc:Fallback>
                <p:oleObj name="Clip" r:id="rId4" imgW="3467100" imgH="5018088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lip" r:id="rId6" imgW="3467100" imgH="5018088" progId="">
                  <p:embed/>
                </p:oleObj>
              </mc:Choice>
              <mc:Fallback>
                <p:oleObj name="Clip" r:id="rId6" imgW="3467100" imgH="5018088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lip" r:id="rId11" imgW="3467100" imgH="5018088" progId="">
                  <p:embed/>
                </p:oleObj>
              </mc:Choice>
              <mc:Fallback>
                <p:oleObj name="Clip" r:id="rId11" imgW="3467100" imgH="5018088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>
          <a:xfrm>
            <a:off x="2056941" y="0"/>
            <a:ext cx="9968465" cy="68078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79795-B38F-46FA-BCEA-F96887F28DC6}"/>
              </a:ext>
            </a:extLst>
          </p:cNvPr>
          <p:cNvSpPr/>
          <p:nvPr/>
        </p:nvSpPr>
        <p:spPr>
          <a:xfrm>
            <a:off x="0" y="50177"/>
            <a:ext cx="2056941" cy="366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50000"/>
              </a:lnSpc>
              <a:spcBef>
                <a:spcPts val="250"/>
              </a:spcBef>
              <a:buFont typeface="Symbol" panose="05050102010706020507" pitchFamily="18" charset="2"/>
              <a:buChar char=""/>
              <a:tabLst>
                <a:tab pos="457200" algn="l"/>
                <a:tab pos="3771900" algn="r"/>
                <a:tab pos="4114800" algn="r"/>
              </a:tabLst>
            </a:pPr>
            <a:r>
              <a:rPr lang="en-US" sz="1400" spc="-65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It consists of the following organs</a:t>
            </a:r>
            <a:r>
              <a:rPr lang="en-US" sz="1400" spc="-65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7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Testes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spcBef>
                <a:spcPts val="70"/>
              </a:spcBef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1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 epididymis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 vas deferens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spcBef>
                <a:spcPts val="35"/>
              </a:spcBef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spermatic cord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seminal vesicle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6- ejaculatory duct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tabLst>
                <a:tab pos="457200" algn="l"/>
                <a:tab pos="3753485" algn="l"/>
                <a:tab pos="3771900" algn="r"/>
                <a:tab pos="4114800" algn="r"/>
              </a:tabLst>
            </a:pPr>
            <a:r>
              <a:rPr lang="en-US" sz="1600" b="1" spc="-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7- prostate gland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50000"/>
              </a:lnSpc>
              <a:spcBef>
                <a:spcPts val="35"/>
              </a:spcBef>
              <a:tabLst>
                <a:tab pos="457200" algn="l"/>
                <a:tab pos="3771900" algn="r"/>
                <a:tab pos="4114800" algn="r"/>
              </a:tabLst>
            </a:pPr>
            <a:r>
              <a:rPr lang="en-US" sz="1600" b="1" spc="-1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8- penis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4AF9D2-01AA-44E5-B2FD-C644E4C3870D}"/>
              </a:ext>
            </a:extLst>
          </p:cNvPr>
          <p:cNvSpPr/>
          <p:nvPr/>
        </p:nvSpPr>
        <p:spPr>
          <a:xfrm>
            <a:off x="90310" y="90310"/>
            <a:ext cx="12101689" cy="663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sz="19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Testis</a:t>
            </a:r>
            <a:r>
              <a:rPr lang="en-US" sz="19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960" b="1" dirty="0">
                <a:latin typeface="Arial" panose="020B0604020202020204" pitchFamily="34" charset="0"/>
                <a:ea typeface="Times New Roman" panose="02020603050405020304" pitchFamily="18" charset="0"/>
              </a:rPr>
              <a:t>It is the primary male sex organs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222885" algn="l"/>
                <a:tab pos="374015" algn="l"/>
                <a:tab pos="507365" algn="l"/>
                <a:tab pos="222885" algn="l"/>
                <a:tab pos="259080" algn="l"/>
                <a:tab pos="374015" algn="l"/>
                <a:tab pos="507365" algn="l"/>
              </a:tabLst>
            </a:pP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These are  oval mass (1 cm thick.  2 cm breadth. cm 3long). 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222885" algn="l"/>
                <a:tab pos="374015" algn="l"/>
                <a:tab pos="507365" algn="l"/>
                <a:tab pos="222885" algn="l"/>
                <a:tab pos="259080" algn="l"/>
                <a:tab pos="374015" algn="l"/>
                <a:tab pos="507365" algn="l"/>
              </a:tabLst>
            </a:pPr>
            <a:r>
              <a:rPr lang="en-US" sz="1960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It is located in the scrotum where the temperature is less than 37c which is essential to the spermatogenesis.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</a:tabLst>
            </a:pPr>
            <a:r>
              <a:rPr lang="en-US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Epididymis</a:t>
            </a:r>
            <a:r>
              <a:rPr lang="en-US" sz="196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,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-This is a comma shaped which is closely to the posterior border of the testis.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283845" algn="l"/>
              </a:tabLst>
            </a:pPr>
            <a:r>
              <a:rPr lang="en-US" sz="1960" b="1" dirty="0">
                <a:latin typeface="Arial" panose="020B0604020202020204" pitchFamily="34" charset="0"/>
                <a:ea typeface="Times New Roman" panose="02020603050405020304" pitchFamily="18" charset="0"/>
              </a:rPr>
              <a:t>- Parts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 - It is divided into three parts</a:t>
            </a:r>
            <a:r>
              <a:rPr lang="en-US" sz="1960" b="1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 head, body and tail which is continuous with the vas deferens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2885" algn="l"/>
              </a:tabLst>
            </a:pPr>
            <a:r>
              <a:rPr lang="en-US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Vas deferens,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It arises from the tail of the epididymis.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222885" algn="l"/>
              </a:tabLst>
            </a:pP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It ascends within the </a:t>
            </a:r>
            <a:r>
              <a:rPr lang="en-US" sz="19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spermatic cord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into the pelvis where it ends by joining the duct of the seminal vesicle to form the </a:t>
            </a:r>
            <a:r>
              <a:rPr lang="en-US" sz="19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ejaculatory duct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Seminal vesicles</a:t>
            </a:r>
            <a:r>
              <a:rPr lang="en-US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,</a:t>
            </a:r>
            <a:r>
              <a:rPr lang="x-none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These are 2 small coiled sacs behind the urinary bladder.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Prostate</a:t>
            </a:r>
            <a:r>
              <a:rPr lang="x-none" sz="196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96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 just below the urinary bladder and surrounds the uppermost part of the urethra.</a:t>
            </a:r>
            <a:endParaRPr lang="en-US" sz="19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Penis</a:t>
            </a:r>
            <a:r>
              <a:rPr lang="en-US" sz="196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960" dirty="0">
                <a:latin typeface="Arial" panose="020B0604020202020204" pitchFamily="34" charset="0"/>
                <a:ea typeface="Times New Roman" panose="02020603050405020304" pitchFamily="18" charset="0"/>
              </a:rPr>
              <a:t>- It is the external genital organ and </a:t>
            </a:r>
            <a:r>
              <a:rPr lang="en-US" sz="19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devoid of fat.</a:t>
            </a:r>
            <a:endParaRPr lang="en-US" sz="196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The enlarged end called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glans penis </a:t>
            </a:r>
            <a:r>
              <a:rPr lang="ar-EG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most sensitive)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and covered by Prepuce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(foreskin) that removed during 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Circumcision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00201224904207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4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r="1766"/>
          <a:stretch/>
        </p:blipFill>
        <p:spPr>
          <a:xfrm>
            <a:off x="3978347" y="-39420"/>
            <a:ext cx="7281835" cy="6900842"/>
          </a:xfrm>
        </p:spPr>
      </p:pic>
    </p:spTree>
    <p:extLst>
      <p:ext uri="{BB962C8B-B14F-4D97-AF65-F5344CB8AC3E}">
        <p14:creationId xmlns:p14="http://schemas.microsoft.com/office/powerpoint/2010/main" val="65935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2D4CF-2BC1-4496-B053-A0E027CCA5C6}"/>
              </a:ext>
            </a:extLst>
          </p:cNvPr>
          <p:cNvSpPr/>
          <p:nvPr/>
        </p:nvSpPr>
        <p:spPr>
          <a:xfrm>
            <a:off x="119985" y="889743"/>
            <a:ext cx="2053372" cy="196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10"/>
              </a:spcBef>
              <a:tabLst>
                <a:tab pos="457200" algn="l"/>
                <a:tab pos="3771900" algn="r"/>
                <a:tab pos="4114800" algn="r"/>
              </a:tabLst>
            </a:pPr>
            <a:r>
              <a:rPr lang="en-US" sz="2000" b="1" spc="-3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Vagina</a:t>
            </a:r>
            <a:r>
              <a:rPr lang="en-US" sz="2000" b="1" spc="-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                          2- Uterus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 algn="justLow">
              <a:lnSpc>
                <a:spcPct val="150000"/>
              </a:lnSpc>
              <a:spcBef>
                <a:spcPts val="610"/>
              </a:spcBef>
              <a:tabLst>
                <a:tab pos="114300" algn="l"/>
                <a:tab pos="3771900" algn="r"/>
                <a:tab pos="4114800" algn="r"/>
              </a:tabLst>
            </a:pPr>
            <a:r>
              <a:rPr lang="en-US" sz="2000" b="1" spc="-45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Uterine tubes                           </a:t>
            </a:r>
            <a:r>
              <a:rPr lang="en-US" sz="2000" b="1" spc="-6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4- Ovaries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ABF9E-4E27-41F6-98EB-0D5591122C17}"/>
              </a:ext>
            </a:extLst>
          </p:cNvPr>
          <p:cNvSpPr/>
          <p:nvPr/>
        </p:nvSpPr>
        <p:spPr>
          <a:xfrm>
            <a:off x="73602" y="0"/>
            <a:ext cx="716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Internal genital organs</a:t>
            </a:r>
            <a:r>
              <a:rPr lang="en-US" sz="2400" spc="-5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lang="en-US" sz="24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D922F98-CD65-44D7-B98D-57E68C00D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25" y="830114"/>
            <a:ext cx="9559889" cy="5711923"/>
          </a:xfrm>
        </p:spPr>
      </p:pic>
    </p:spTree>
    <p:extLst>
      <p:ext uri="{BB962C8B-B14F-4D97-AF65-F5344CB8AC3E}">
        <p14:creationId xmlns:p14="http://schemas.microsoft.com/office/powerpoint/2010/main" val="12909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91440"/>
            <a:ext cx="7973364" cy="668775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16884" r="61853" b="31781"/>
          <a:stretch/>
        </p:blipFill>
        <p:spPr>
          <a:xfrm>
            <a:off x="278674" y="1155592"/>
            <a:ext cx="2887577" cy="27431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5" t="21386" r="2246" b="42890"/>
          <a:stretch/>
        </p:blipFill>
        <p:spPr>
          <a:xfrm>
            <a:off x="122397" y="4898570"/>
            <a:ext cx="4018530" cy="186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33526-5B7F-435E-B238-256117C9FEE2}"/>
              </a:ext>
            </a:extLst>
          </p:cNvPr>
          <p:cNvSpPr txBox="1"/>
          <p:nvPr/>
        </p:nvSpPr>
        <p:spPr>
          <a:xfrm>
            <a:off x="834887" y="91440"/>
            <a:ext cx="188180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Uterus</a:t>
            </a:r>
          </a:p>
        </p:txBody>
      </p:sp>
    </p:spTree>
    <p:extLst>
      <p:ext uri="{BB962C8B-B14F-4D97-AF65-F5344CB8AC3E}">
        <p14:creationId xmlns:p14="http://schemas.microsoft.com/office/powerpoint/2010/main" val="33652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12599" r="3172" b="13680"/>
          <a:stretch/>
        </p:blipFill>
        <p:spPr>
          <a:xfrm>
            <a:off x="755373" y="0"/>
            <a:ext cx="11315543" cy="6785189"/>
          </a:xfrm>
        </p:spPr>
      </p:pic>
      <p:sp>
        <p:nvSpPr>
          <p:cNvPr id="3" name="TextBox 2"/>
          <p:cNvSpPr txBox="1"/>
          <p:nvPr/>
        </p:nvSpPr>
        <p:spPr>
          <a:xfrm>
            <a:off x="3997234" y="117566"/>
            <a:ext cx="70670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Anatomical position of the uterus</a:t>
            </a:r>
          </a:p>
        </p:txBody>
      </p:sp>
    </p:spTree>
    <p:extLst>
      <p:ext uri="{BB962C8B-B14F-4D97-AF65-F5344CB8AC3E}">
        <p14:creationId xmlns:p14="http://schemas.microsoft.com/office/powerpoint/2010/main" val="401175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F4D2D-D925-40F8-97DE-7D951CDFEEBD}"/>
              </a:ext>
            </a:extLst>
          </p:cNvPr>
          <p:cNvSpPr/>
          <p:nvPr/>
        </p:nvSpPr>
        <p:spPr>
          <a:xfrm>
            <a:off x="198783" y="225286"/>
            <a:ext cx="11873947" cy="669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Uterus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a hollow thick-walled muscular organ.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between urinary bladder anteriorly and rectum posteriorly.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Dimensions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129540" algn="l"/>
                <a:tab pos="12954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 inch Thickness.   2 inches Breadth.     3 inches Length.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2885" algn="l"/>
                <a:tab pos="222885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Anatomical Position of the uterus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The anatomical position of the uterus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anteverted anteflexed.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indent="-2286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77025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Ante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erted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cer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ix is bent forwards on the anterior wall of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agina.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lvl="0" indent="-2286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770255" algn="l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longitudinal axis makes an angle </a:t>
            </a: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about 90 degree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the long axis of the vagina.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2286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77025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Anteflexed,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body of the uterus is bent forwards on the cervix.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lvl="0" indent="-2286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770255" algn="l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long axis of the body forms an angle </a:t>
            </a: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about 170 degree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the long axis of the cervix.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1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F4D2D-D925-40F8-97DE-7D951CDFEEBD}"/>
              </a:ext>
            </a:extLst>
          </p:cNvPr>
          <p:cNvSpPr/>
          <p:nvPr/>
        </p:nvSpPr>
        <p:spPr>
          <a:xfrm>
            <a:off x="212034" y="0"/>
            <a:ext cx="11767932" cy="691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384810" algn="l"/>
                <a:tab pos="384810" algn="l"/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Uterine tube,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about 10 cm long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has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ends: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medial end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opens in the uterine cavity.       b-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lateral end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opens in the peritoneal cavity.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Low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Parts of the tube: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lateral to medial,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118745" algn="l"/>
              </a:tabLst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Infundibulum: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funnel-shaped has a number of processes; one of them (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ovarian fimbria)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extends to the ovary to pick up the ovum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Ampulla: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dilated part, site of fertilization.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Isthmus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narrow straight part.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Interstitial: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inside the uterine wall (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narrowest part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06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66065" algn="l"/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Ovaries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One on each side, these are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primary female sex organs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Dimensions,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 cm thickness. 		2 cm breadth. 		3 cm Length.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06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Position;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in the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ovarian fossa in the posterior abdominal wall.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06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66065" algn="l"/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Vagina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This is the canal connecting the uterus with the vestibule,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Direction;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it is directed upwards and slightly backwards.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lvl="0" indent="-28575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770255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Length, 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wall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 while 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wall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cm. 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-"/>
              <a:tabLst>
                <a:tab pos="770255" algn="l"/>
                <a:tab pos="457200" algn="l"/>
                <a:tab pos="770255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Diameter;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 cm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cm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Char char="-"/>
              <a:tabLst>
                <a:tab pos="770255" algn="l"/>
                <a:tab pos="457200" algn="l"/>
                <a:tab pos="770255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virgin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lower end is closed by a thin membrane called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hymen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1.5 cm from the opening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78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858</Words>
  <Application>Microsoft Office PowerPoint</Application>
  <PresentationFormat>Widescreen</PresentationFormat>
  <Paragraphs>134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Symbol</vt:lpstr>
      <vt:lpstr>Times New Roman</vt:lpstr>
      <vt:lpstr>Office Theme</vt:lpstr>
      <vt:lpstr>2_Office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22</cp:revision>
  <dcterms:created xsi:type="dcterms:W3CDTF">2018-09-15T17:41:42Z</dcterms:created>
  <dcterms:modified xsi:type="dcterms:W3CDTF">2019-04-06T19:50:38Z</dcterms:modified>
</cp:coreProperties>
</file>