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6" r:id="rId19"/>
    <p:sldId id="277" r:id="rId20"/>
    <p:sldId id="279" r:id="rId21"/>
    <p:sldId id="278" r:id="rId22"/>
    <p:sldId id="280" r:id="rId23"/>
    <p:sldId id="271" r:id="rId24"/>
    <p:sldId id="272" r:id="rId25"/>
    <p:sldId id="281" r:id="rId26"/>
    <p:sldId id="282" r:id="rId27"/>
    <p:sldId id="283" r:id="rId28"/>
  </p:sldIdLst>
  <p:sldSz cx="10058400" cy="5664200"/>
  <p:notesSz cx="10058400" cy="5664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994" autoAdjust="0"/>
  </p:normalViewPr>
  <p:slideViewPr>
    <p:cSldViewPr>
      <p:cViewPr>
        <p:scale>
          <a:sx n="69" d="100"/>
          <a:sy n="69" d="100"/>
        </p:scale>
        <p:origin x="1661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98631-9E52-4526-ACF2-C1A69FDE517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708025"/>
            <a:ext cx="3394075" cy="1911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2725738"/>
            <a:ext cx="8045450" cy="22304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5380038"/>
            <a:ext cx="4359275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5380038"/>
            <a:ext cx="4359275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8231A-E11B-411A-A425-A3F3E2D5F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98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you look at the precursor of a clotting factor, you’ll find a residues of glutamate. Vitamin K contributes to the carboxylation of GAMMA-CARBON , this means the addition of carboxylic acid group to the gamma-carbon. </a:t>
            </a:r>
            <a:br>
              <a:rPr lang="en-US" dirty="0"/>
            </a:br>
            <a:r>
              <a:rPr lang="en-US" dirty="0"/>
              <a:t>That creates gamma-carboxyglutamate residue in the clotting factor and leads to formation of activated clotting factors.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488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115" marR="4236720">
              <a:lnSpc>
                <a:spcPct val="101899"/>
              </a:lnSpc>
              <a:buChar char="*"/>
              <a:tabLst>
                <a:tab pos="178435" algn="l"/>
              </a:tabLst>
            </a:pP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Epoxide reductase </a:t>
            </a:r>
            <a:r>
              <a:rPr lang="en-GB" sz="105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converts </a:t>
            </a:r>
            <a:r>
              <a:rPr lang="en-GB" sz="105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 </a:t>
            </a:r>
            <a:r>
              <a:rPr lang="en-GB" sz="1050" spc="-4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14" dirty="0">
                <a:solidFill>
                  <a:srgbClr val="002060"/>
                </a:solidFill>
                <a:latin typeface="Microsoft Sans Serif"/>
                <a:cs typeface="Microsoft Sans Serif"/>
              </a:rPr>
              <a:t>K </a:t>
            </a:r>
            <a:r>
              <a:rPr lang="en-GB" sz="105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to 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lang="en-GB" sz="10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reduced </a:t>
            </a:r>
            <a:r>
              <a:rPr lang="en-GB" sz="10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form. </a:t>
            </a:r>
            <a:r>
              <a:rPr lang="en-GB" sz="10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 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K </a:t>
            </a:r>
            <a:r>
              <a:rPr lang="en-GB" sz="1050" spc="-4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assess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gamma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carboxylation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of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becomes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oxidized.</a:t>
            </a:r>
            <a:endParaRPr lang="en-GB" sz="1050" dirty="0">
              <a:latin typeface="Microsoft Sans Serif"/>
              <a:cs typeface="Microsoft Sans Serif"/>
            </a:endParaRPr>
          </a:p>
          <a:p>
            <a:pPr marL="31115" marR="4407535">
              <a:lnSpc>
                <a:spcPct val="101899"/>
              </a:lnSpc>
              <a:spcBef>
                <a:spcPts val="5"/>
              </a:spcBef>
              <a:buChar char="*"/>
              <a:tabLst>
                <a:tab pos="178435" algn="l"/>
              </a:tabLst>
            </a:pP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Epoxide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reductase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allows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lang="en-GB" sz="10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K </a:t>
            </a:r>
            <a:r>
              <a:rPr lang="en-GB" sz="1050" spc="-4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continue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contribute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0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lang="en-GB" sz="10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activation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lang="en-GB" sz="10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factors.</a:t>
            </a:r>
          </a:p>
          <a:p>
            <a:pPr marL="31115" marR="4407535">
              <a:lnSpc>
                <a:spcPct val="101899"/>
              </a:lnSpc>
              <a:spcBef>
                <a:spcPts val="5"/>
              </a:spcBef>
              <a:buChar char="*"/>
              <a:tabLst>
                <a:tab pos="178435" algn="l"/>
              </a:tabLst>
            </a:pP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Antibiotics increase </a:t>
            </a:r>
            <a:r>
              <a:rPr lang="en-GB" sz="1050" spc="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inr</a:t>
            </a:r>
            <a:r>
              <a:rPr lang="en-GB" sz="10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frequently monitor it to make sure the blood is not too thin and no risk for bleeding</a:t>
            </a:r>
            <a:endParaRPr lang="en-GB" sz="1050" dirty="0">
              <a:latin typeface="Microsoft Sans Serif"/>
              <a:cs typeface="Microsoft Sans Serif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668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Extrensic</a:t>
            </a:r>
            <a:r>
              <a:rPr lang="en-GB" dirty="0"/>
              <a:t> pathway become abnormal first because factor 7 have the shortest half life 4-9 of all factors affected by warfarin so its level will fall first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5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When initially administer warfarin protein c deficient and </a:t>
            </a:r>
            <a:r>
              <a:rPr lang="en-GB" dirty="0" err="1"/>
              <a:t>griefly</a:t>
            </a:r>
            <a:r>
              <a:rPr lang="en-GB" dirty="0"/>
              <a:t> induce a prothrombotic state that causes skin necrosis (at very high dose but this don’t happen in modern era </a:t>
            </a:r>
            <a:r>
              <a:rPr lang="en-GB" dirty="0" err="1"/>
              <a:t>bcs</a:t>
            </a:r>
            <a:r>
              <a:rPr lang="en-GB" dirty="0"/>
              <a:t> we use very low dosage of warfarin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115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When initially administer warfarin protein c deficient and </a:t>
            </a:r>
            <a:r>
              <a:rPr lang="en-GB" dirty="0" err="1"/>
              <a:t>griefly</a:t>
            </a:r>
            <a:r>
              <a:rPr lang="en-GB" dirty="0"/>
              <a:t> induce a prothrombotic state that causes skin necrosis (at very high dose but this don’t happen in modern era </a:t>
            </a:r>
            <a:r>
              <a:rPr lang="en-GB" dirty="0" err="1"/>
              <a:t>bcs</a:t>
            </a:r>
            <a:r>
              <a:rPr lang="en-GB" dirty="0"/>
              <a:t> we use very low dosage of warfarin congenital c </a:t>
            </a:r>
            <a:r>
              <a:rPr lang="en-GB" dirty="0" err="1"/>
              <a:t>defieciency</a:t>
            </a:r>
            <a:r>
              <a:rPr lang="en-GB" dirty="0"/>
              <a:t> they are already low in it and I dropped it so tissue necrosis happen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775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-Fetal warfarin syndrome: abnormal fetal development. Warfarin is generally not used especially in the first trimester.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stroke symptoms </a:t>
            </a:r>
            <a:r>
              <a:rPr lang="en-GB" sz="12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Tolerate the brief increase in risk of clot 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751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2060"/>
                </a:solidFill>
              </a:rPr>
              <a:t>*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Several indication for a patients taking a pill everyday for anticoagulation: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1-</a:t>
            </a:r>
            <a:r>
              <a:rPr lang="en-US" dirty="0">
                <a:solidFill>
                  <a:srgbClr val="002060"/>
                </a:solidFill>
              </a:rPr>
              <a:t> Atrial fibrillation.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2-</a:t>
            </a:r>
            <a:r>
              <a:rPr lang="en-US" dirty="0">
                <a:solidFill>
                  <a:srgbClr val="002060"/>
                </a:solidFill>
              </a:rPr>
              <a:t> Mechanical heart valve.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3-</a:t>
            </a:r>
            <a:r>
              <a:rPr lang="en-US" dirty="0">
                <a:solidFill>
                  <a:srgbClr val="002060"/>
                </a:solidFill>
              </a:rPr>
              <a:t> Prior DVT/PE.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8231A-E11B-411A-A425-A3F3E2D5F76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66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1755902"/>
            <a:ext cx="8549640" cy="11894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3171952"/>
            <a:ext cx="7040880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302766"/>
            <a:ext cx="4375404" cy="37383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302766"/>
            <a:ext cx="4375404" cy="37383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190"/>
            <a:ext cx="10058400" cy="5657850"/>
          </a:xfrm>
          <a:custGeom>
            <a:avLst/>
            <a:gdLst/>
            <a:ahLst/>
            <a:cxnLst/>
            <a:rect l="l" t="t" r="r" b="b"/>
            <a:pathLst>
              <a:path w="10058400" h="5657850">
                <a:moveTo>
                  <a:pt x="10058400" y="0"/>
                </a:moveTo>
                <a:lnTo>
                  <a:pt x="0" y="0"/>
                </a:lnTo>
                <a:lnTo>
                  <a:pt x="0" y="5657850"/>
                </a:lnTo>
                <a:lnTo>
                  <a:pt x="10058400" y="565785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6B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199302" y="5564985"/>
            <a:ext cx="55880" cy="67945"/>
          </a:xfrm>
          <a:custGeom>
            <a:avLst/>
            <a:gdLst/>
            <a:ahLst/>
            <a:cxnLst/>
            <a:rect l="l" t="t" r="r" b="b"/>
            <a:pathLst>
              <a:path w="55879" h="67945">
                <a:moveTo>
                  <a:pt x="33839" y="0"/>
                </a:moveTo>
                <a:lnTo>
                  <a:pt x="12450" y="1510"/>
                </a:lnTo>
                <a:lnTo>
                  <a:pt x="0" y="27331"/>
                </a:lnTo>
                <a:lnTo>
                  <a:pt x="5181" y="67813"/>
                </a:lnTo>
                <a:lnTo>
                  <a:pt x="23648" y="66450"/>
                </a:lnTo>
                <a:lnTo>
                  <a:pt x="39757" y="59267"/>
                </a:lnTo>
                <a:lnTo>
                  <a:pt x="51151" y="47517"/>
                </a:lnTo>
                <a:lnTo>
                  <a:pt x="55473" y="32451"/>
                </a:lnTo>
                <a:lnTo>
                  <a:pt x="33839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497592" y="65685"/>
            <a:ext cx="62865" cy="64769"/>
          </a:xfrm>
          <a:custGeom>
            <a:avLst/>
            <a:gdLst/>
            <a:ahLst/>
            <a:cxnLst/>
            <a:rect l="l" t="t" r="r" b="b"/>
            <a:pathLst>
              <a:path w="62865" h="64769">
                <a:moveTo>
                  <a:pt x="16857" y="0"/>
                </a:moveTo>
                <a:lnTo>
                  <a:pt x="0" y="17967"/>
                </a:lnTo>
                <a:lnTo>
                  <a:pt x="3155" y="45012"/>
                </a:lnTo>
                <a:lnTo>
                  <a:pt x="21118" y="63413"/>
                </a:lnTo>
                <a:lnTo>
                  <a:pt x="44238" y="64526"/>
                </a:lnTo>
                <a:lnTo>
                  <a:pt x="62865" y="39708"/>
                </a:lnTo>
                <a:lnTo>
                  <a:pt x="54404" y="14947"/>
                </a:lnTo>
                <a:lnTo>
                  <a:pt x="37030" y="351"/>
                </a:lnTo>
                <a:lnTo>
                  <a:pt x="16857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489995" y="484777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5">
                <a:moveTo>
                  <a:pt x="33724" y="0"/>
                </a:moveTo>
                <a:lnTo>
                  <a:pt x="15708" y="945"/>
                </a:lnTo>
                <a:lnTo>
                  <a:pt x="0" y="15618"/>
                </a:lnTo>
                <a:lnTo>
                  <a:pt x="11472" y="47358"/>
                </a:lnTo>
                <a:lnTo>
                  <a:pt x="28125" y="62865"/>
                </a:lnTo>
                <a:lnTo>
                  <a:pt x="45712" y="58088"/>
                </a:lnTo>
                <a:lnTo>
                  <a:pt x="59984" y="28976"/>
                </a:lnTo>
                <a:lnTo>
                  <a:pt x="49874" y="10203"/>
                </a:lnTo>
                <a:lnTo>
                  <a:pt x="33724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592" y="265081"/>
            <a:ext cx="51435" cy="71120"/>
          </a:xfrm>
          <a:custGeom>
            <a:avLst/>
            <a:gdLst/>
            <a:ahLst/>
            <a:cxnLst/>
            <a:rect l="l" t="t" r="r" b="b"/>
            <a:pathLst>
              <a:path w="51434" h="71120">
                <a:moveTo>
                  <a:pt x="31493" y="0"/>
                </a:moveTo>
                <a:lnTo>
                  <a:pt x="15552" y="7133"/>
                </a:lnTo>
                <a:lnTo>
                  <a:pt x="4276" y="23451"/>
                </a:lnTo>
                <a:lnTo>
                  <a:pt x="0" y="45933"/>
                </a:lnTo>
                <a:lnTo>
                  <a:pt x="19268" y="70784"/>
                </a:lnTo>
                <a:lnTo>
                  <a:pt x="38831" y="66167"/>
                </a:lnTo>
                <a:lnTo>
                  <a:pt x="51420" y="41218"/>
                </a:lnTo>
                <a:lnTo>
                  <a:pt x="49767" y="5071"/>
                </a:lnTo>
                <a:lnTo>
                  <a:pt x="3149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434465" y="1660025"/>
            <a:ext cx="57150" cy="66675"/>
          </a:xfrm>
          <a:custGeom>
            <a:avLst/>
            <a:gdLst/>
            <a:ahLst/>
            <a:cxnLst/>
            <a:rect l="l" t="t" r="r" b="b"/>
            <a:pathLst>
              <a:path w="57150" h="66675">
                <a:moveTo>
                  <a:pt x="32283" y="0"/>
                </a:moveTo>
                <a:lnTo>
                  <a:pt x="15183" y="814"/>
                </a:lnTo>
                <a:lnTo>
                  <a:pt x="0" y="14373"/>
                </a:lnTo>
                <a:lnTo>
                  <a:pt x="11316" y="49289"/>
                </a:lnTo>
                <a:lnTo>
                  <a:pt x="25701" y="66204"/>
                </a:lnTo>
                <a:lnTo>
                  <a:pt x="41512" y="61265"/>
                </a:lnTo>
                <a:lnTo>
                  <a:pt x="57101" y="30614"/>
                </a:lnTo>
                <a:lnTo>
                  <a:pt x="47516" y="10432"/>
                </a:lnTo>
                <a:lnTo>
                  <a:pt x="3228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37607" y="1874192"/>
            <a:ext cx="64698" cy="73473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9470510" y="884497"/>
            <a:ext cx="59690" cy="71120"/>
          </a:xfrm>
          <a:custGeom>
            <a:avLst/>
            <a:gdLst/>
            <a:ahLst/>
            <a:cxnLst/>
            <a:rect l="l" t="t" r="r" b="b"/>
            <a:pathLst>
              <a:path w="59690" h="71119">
                <a:moveTo>
                  <a:pt x="41836" y="0"/>
                </a:moveTo>
                <a:lnTo>
                  <a:pt x="17160" y="520"/>
                </a:lnTo>
                <a:lnTo>
                  <a:pt x="0" y="25351"/>
                </a:lnTo>
                <a:lnTo>
                  <a:pt x="4817" y="65383"/>
                </a:lnTo>
                <a:lnTo>
                  <a:pt x="19670" y="70510"/>
                </a:lnTo>
                <a:lnTo>
                  <a:pt x="37788" y="60241"/>
                </a:lnTo>
                <a:lnTo>
                  <a:pt x="53107" y="44423"/>
                </a:lnTo>
                <a:lnTo>
                  <a:pt x="59562" y="32901"/>
                </a:lnTo>
                <a:lnTo>
                  <a:pt x="41836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474557" y="683543"/>
            <a:ext cx="53340" cy="67310"/>
          </a:xfrm>
          <a:custGeom>
            <a:avLst/>
            <a:gdLst/>
            <a:ahLst/>
            <a:cxnLst/>
            <a:rect l="l" t="t" r="r" b="b"/>
            <a:pathLst>
              <a:path w="53340" h="67309">
                <a:moveTo>
                  <a:pt x="22800" y="0"/>
                </a:moveTo>
                <a:lnTo>
                  <a:pt x="3127" y="9114"/>
                </a:lnTo>
                <a:lnTo>
                  <a:pt x="0" y="45012"/>
                </a:lnTo>
                <a:lnTo>
                  <a:pt x="12097" y="66642"/>
                </a:lnTo>
                <a:lnTo>
                  <a:pt x="32152" y="66908"/>
                </a:lnTo>
                <a:lnTo>
                  <a:pt x="52894" y="38713"/>
                </a:lnTo>
                <a:lnTo>
                  <a:pt x="47217" y="17328"/>
                </a:lnTo>
                <a:lnTo>
                  <a:pt x="37342" y="3581"/>
                </a:lnTo>
                <a:lnTo>
                  <a:pt x="22800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450180" y="1089296"/>
            <a:ext cx="62865" cy="73025"/>
          </a:xfrm>
          <a:custGeom>
            <a:avLst/>
            <a:gdLst/>
            <a:ahLst/>
            <a:cxnLst/>
            <a:rect l="l" t="t" r="r" b="b"/>
            <a:pathLst>
              <a:path w="62865" h="73025">
                <a:moveTo>
                  <a:pt x="34903" y="0"/>
                </a:moveTo>
                <a:lnTo>
                  <a:pt x="16076" y="7039"/>
                </a:lnTo>
                <a:lnTo>
                  <a:pt x="0" y="36081"/>
                </a:lnTo>
                <a:lnTo>
                  <a:pt x="8046" y="61702"/>
                </a:lnTo>
                <a:lnTo>
                  <a:pt x="28420" y="72883"/>
                </a:lnTo>
                <a:lnTo>
                  <a:pt x="50169" y="68349"/>
                </a:lnTo>
                <a:lnTo>
                  <a:pt x="62341" y="46820"/>
                </a:lnTo>
                <a:lnTo>
                  <a:pt x="51864" y="13685"/>
                </a:lnTo>
                <a:lnTo>
                  <a:pt x="3490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9441536" y="1477946"/>
            <a:ext cx="62865" cy="69215"/>
          </a:xfrm>
          <a:custGeom>
            <a:avLst/>
            <a:gdLst/>
            <a:ahLst/>
            <a:cxnLst/>
            <a:rect l="l" t="t" r="r" b="b"/>
            <a:pathLst>
              <a:path w="62865" h="69215">
                <a:moveTo>
                  <a:pt x="27388" y="0"/>
                </a:moveTo>
                <a:lnTo>
                  <a:pt x="0" y="19121"/>
                </a:lnTo>
                <a:lnTo>
                  <a:pt x="2414" y="55546"/>
                </a:lnTo>
                <a:lnTo>
                  <a:pt x="22854" y="68889"/>
                </a:lnTo>
                <a:lnTo>
                  <a:pt x="47517" y="61407"/>
                </a:lnTo>
                <a:lnTo>
                  <a:pt x="62603" y="35360"/>
                </a:lnTo>
                <a:lnTo>
                  <a:pt x="54957" y="16468"/>
                </a:lnTo>
                <a:lnTo>
                  <a:pt x="44463" y="1898"/>
                </a:lnTo>
                <a:lnTo>
                  <a:pt x="2738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433155" y="1257689"/>
            <a:ext cx="57150" cy="67310"/>
          </a:xfrm>
          <a:custGeom>
            <a:avLst/>
            <a:gdLst/>
            <a:ahLst/>
            <a:cxnLst/>
            <a:rect l="l" t="t" r="r" b="b"/>
            <a:pathLst>
              <a:path w="57150" h="67309">
                <a:moveTo>
                  <a:pt x="33168" y="0"/>
                </a:moveTo>
                <a:lnTo>
                  <a:pt x="15516" y="1542"/>
                </a:lnTo>
                <a:lnTo>
                  <a:pt x="0" y="16469"/>
                </a:lnTo>
                <a:lnTo>
                  <a:pt x="12789" y="50201"/>
                </a:lnTo>
                <a:lnTo>
                  <a:pt x="27667" y="66892"/>
                </a:lnTo>
                <a:lnTo>
                  <a:pt x="42986" y="61776"/>
                </a:lnTo>
                <a:lnTo>
                  <a:pt x="57103" y="30089"/>
                </a:lnTo>
                <a:lnTo>
                  <a:pt x="48512" y="10096"/>
                </a:lnTo>
                <a:lnTo>
                  <a:pt x="3316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263419" y="710895"/>
            <a:ext cx="62230" cy="74295"/>
          </a:xfrm>
          <a:custGeom>
            <a:avLst/>
            <a:gdLst/>
            <a:ahLst/>
            <a:cxnLst/>
            <a:rect l="l" t="t" r="r" b="b"/>
            <a:pathLst>
              <a:path w="62229" h="74295">
                <a:moveTo>
                  <a:pt x="26291" y="0"/>
                </a:moveTo>
                <a:lnTo>
                  <a:pt x="7927" y="6085"/>
                </a:lnTo>
                <a:lnTo>
                  <a:pt x="0" y="40436"/>
                </a:lnTo>
                <a:lnTo>
                  <a:pt x="12053" y="62443"/>
                </a:lnTo>
                <a:lnTo>
                  <a:pt x="31792" y="73669"/>
                </a:lnTo>
                <a:lnTo>
                  <a:pt x="51089" y="70309"/>
                </a:lnTo>
                <a:lnTo>
                  <a:pt x="61817" y="48556"/>
                </a:lnTo>
                <a:lnTo>
                  <a:pt x="46964" y="16162"/>
                </a:lnTo>
                <a:lnTo>
                  <a:pt x="26291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9244470" y="851752"/>
            <a:ext cx="53340" cy="67945"/>
          </a:xfrm>
          <a:custGeom>
            <a:avLst/>
            <a:gdLst/>
            <a:ahLst/>
            <a:cxnLst/>
            <a:rect l="l" t="t" r="r" b="b"/>
            <a:pathLst>
              <a:path w="53340" h="67944">
                <a:moveTo>
                  <a:pt x="14627" y="0"/>
                </a:moveTo>
                <a:lnTo>
                  <a:pt x="0" y="15393"/>
                </a:lnTo>
                <a:lnTo>
                  <a:pt x="5852" y="45741"/>
                </a:lnTo>
                <a:lnTo>
                  <a:pt x="10575" y="50316"/>
                </a:lnTo>
                <a:lnTo>
                  <a:pt x="15543" y="55629"/>
                </a:lnTo>
                <a:lnTo>
                  <a:pt x="18154" y="61432"/>
                </a:lnTo>
                <a:lnTo>
                  <a:pt x="15805" y="67481"/>
                </a:lnTo>
                <a:lnTo>
                  <a:pt x="29062" y="66556"/>
                </a:lnTo>
                <a:lnTo>
                  <a:pt x="41115" y="57724"/>
                </a:lnTo>
                <a:lnTo>
                  <a:pt x="49878" y="44275"/>
                </a:lnTo>
                <a:lnTo>
                  <a:pt x="53263" y="29500"/>
                </a:lnTo>
                <a:lnTo>
                  <a:pt x="36720" y="3417"/>
                </a:lnTo>
                <a:lnTo>
                  <a:pt x="14627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225700" y="376368"/>
            <a:ext cx="67317" cy="6738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23081" y="1034551"/>
            <a:ext cx="65222" cy="72884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9228143" y="539129"/>
            <a:ext cx="57785" cy="66675"/>
          </a:xfrm>
          <a:custGeom>
            <a:avLst/>
            <a:gdLst/>
            <a:ahLst/>
            <a:cxnLst/>
            <a:rect l="l" t="t" r="r" b="b"/>
            <a:pathLst>
              <a:path w="57784" h="66675">
                <a:moveTo>
                  <a:pt x="36613" y="0"/>
                </a:moveTo>
                <a:lnTo>
                  <a:pt x="13174" y="3306"/>
                </a:lnTo>
                <a:lnTo>
                  <a:pt x="0" y="29991"/>
                </a:lnTo>
                <a:lnTo>
                  <a:pt x="10129" y="66303"/>
                </a:lnTo>
                <a:lnTo>
                  <a:pt x="26594" y="65758"/>
                </a:lnTo>
                <a:lnTo>
                  <a:pt x="43035" y="60180"/>
                </a:lnTo>
                <a:lnTo>
                  <a:pt x="54810" y="49543"/>
                </a:lnTo>
                <a:lnTo>
                  <a:pt x="57278" y="33823"/>
                </a:lnTo>
                <a:lnTo>
                  <a:pt x="3661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9228581" y="1206448"/>
            <a:ext cx="57150" cy="73025"/>
          </a:xfrm>
          <a:custGeom>
            <a:avLst/>
            <a:gdLst/>
            <a:ahLst/>
            <a:cxnLst/>
            <a:rect l="l" t="t" r="r" b="b"/>
            <a:pathLst>
              <a:path w="57150" h="73025">
                <a:moveTo>
                  <a:pt x="26684" y="0"/>
                </a:moveTo>
                <a:lnTo>
                  <a:pt x="8885" y="9151"/>
                </a:lnTo>
                <a:lnTo>
                  <a:pt x="0" y="44921"/>
                </a:lnTo>
                <a:lnTo>
                  <a:pt x="12016" y="65398"/>
                </a:lnTo>
                <a:lnTo>
                  <a:pt x="31301" y="72982"/>
                </a:lnTo>
                <a:lnTo>
                  <a:pt x="49210" y="65881"/>
                </a:lnTo>
                <a:lnTo>
                  <a:pt x="57101" y="42303"/>
                </a:lnTo>
                <a:lnTo>
                  <a:pt x="45417" y="12654"/>
                </a:lnTo>
                <a:lnTo>
                  <a:pt x="26684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9181694" y="1927464"/>
            <a:ext cx="60325" cy="70485"/>
          </a:xfrm>
          <a:custGeom>
            <a:avLst/>
            <a:gdLst/>
            <a:ahLst/>
            <a:cxnLst/>
            <a:rect l="l" t="t" r="r" b="b"/>
            <a:pathLst>
              <a:path w="60325" h="70485">
                <a:moveTo>
                  <a:pt x="27143" y="0"/>
                </a:moveTo>
                <a:lnTo>
                  <a:pt x="9704" y="12380"/>
                </a:lnTo>
                <a:lnTo>
                  <a:pt x="0" y="37948"/>
                </a:lnTo>
                <a:lnTo>
                  <a:pt x="10477" y="63212"/>
                </a:lnTo>
                <a:lnTo>
                  <a:pt x="30974" y="70330"/>
                </a:lnTo>
                <a:lnTo>
                  <a:pt x="50979" y="60601"/>
                </a:lnTo>
                <a:lnTo>
                  <a:pt x="59983" y="35328"/>
                </a:lnTo>
                <a:lnTo>
                  <a:pt x="46006" y="5938"/>
                </a:lnTo>
                <a:lnTo>
                  <a:pt x="2714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9225897" y="1403732"/>
            <a:ext cx="55244" cy="69215"/>
          </a:xfrm>
          <a:custGeom>
            <a:avLst/>
            <a:gdLst/>
            <a:ahLst/>
            <a:cxnLst/>
            <a:rect l="l" t="t" r="r" b="b"/>
            <a:pathLst>
              <a:path w="55245" h="69215">
                <a:moveTo>
                  <a:pt x="31596" y="0"/>
                </a:moveTo>
                <a:lnTo>
                  <a:pt x="11132" y="3458"/>
                </a:lnTo>
                <a:lnTo>
                  <a:pt x="0" y="30245"/>
                </a:lnTo>
                <a:lnTo>
                  <a:pt x="4780" y="67665"/>
                </a:lnTo>
                <a:lnTo>
                  <a:pt x="20075" y="68627"/>
                </a:lnTo>
                <a:lnTo>
                  <a:pt x="38341" y="61215"/>
                </a:lnTo>
                <a:lnTo>
                  <a:pt x="52334" y="48253"/>
                </a:lnTo>
                <a:lnTo>
                  <a:pt x="54810" y="32566"/>
                </a:lnTo>
                <a:lnTo>
                  <a:pt x="31596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bg object 3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193220" y="213737"/>
            <a:ext cx="64698" cy="65713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9196363" y="1569231"/>
            <a:ext cx="57150" cy="73025"/>
          </a:xfrm>
          <a:custGeom>
            <a:avLst/>
            <a:gdLst/>
            <a:ahLst/>
            <a:cxnLst/>
            <a:rect l="l" t="t" r="r" b="b"/>
            <a:pathLst>
              <a:path w="57150" h="73025">
                <a:moveTo>
                  <a:pt x="25703" y="0"/>
                </a:moveTo>
                <a:lnTo>
                  <a:pt x="8517" y="9151"/>
                </a:lnTo>
                <a:lnTo>
                  <a:pt x="0" y="44921"/>
                </a:lnTo>
                <a:lnTo>
                  <a:pt x="12016" y="65397"/>
                </a:lnTo>
                <a:lnTo>
                  <a:pt x="31301" y="72981"/>
                </a:lnTo>
                <a:lnTo>
                  <a:pt x="49212" y="65881"/>
                </a:lnTo>
                <a:lnTo>
                  <a:pt x="57103" y="42302"/>
                </a:lnTo>
                <a:lnTo>
                  <a:pt x="44312" y="12654"/>
                </a:lnTo>
                <a:lnTo>
                  <a:pt x="2570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9180729" y="1760838"/>
            <a:ext cx="57150" cy="71755"/>
          </a:xfrm>
          <a:custGeom>
            <a:avLst/>
            <a:gdLst/>
            <a:ahLst/>
            <a:cxnLst/>
            <a:rect l="l" t="t" r="r" b="b"/>
            <a:pathLst>
              <a:path w="57150" h="71755">
                <a:moveTo>
                  <a:pt x="12229" y="0"/>
                </a:moveTo>
                <a:lnTo>
                  <a:pt x="0" y="27925"/>
                </a:lnTo>
                <a:lnTo>
                  <a:pt x="9478" y="56808"/>
                </a:lnTo>
                <a:lnTo>
                  <a:pt x="31530" y="71497"/>
                </a:lnTo>
                <a:lnTo>
                  <a:pt x="57020" y="56841"/>
                </a:lnTo>
                <a:lnTo>
                  <a:pt x="56025" y="36172"/>
                </a:lnTo>
                <a:lnTo>
                  <a:pt x="48670" y="15258"/>
                </a:lnTo>
                <a:lnTo>
                  <a:pt x="34293" y="925"/>
                </a:lnTo>
                <a:lnTo>
                  <a:pt x="12229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430535" y="2327409"/>
            <a:ext cx="64697" cy="66892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413247" y="4198167"/>
            <a:ext cx="64698" cy="68758"/>
          </a:xfrm>
          <a:prstGeom prst="rect">
            <a:avLst/>
          </a:prstGeom>
        </p:spPr>
      </p:pic>
      <p:sp>
        <p:nvSpPr>
          <p:cNvPr id="41" name="bg object 41"/>
          <p:cNvSpPr/>
          <p:nvPr/>
        </p:nvSpPr>
        <p:spPr>
          <a:xfrm>
            <a:off x="9419771" y="2085379"/>
            <a:ext cx="57785" cy="72390"/>
          </a:xfrm>
          <a:custGeom>
            <a:avLst/>
            <a:gdLst/>
            <a:ahLst/>
            <a:cxnLst/>
            <a:rect l="l" t="t" r="r" b="b"/>
            <a:pathLst>
              <a:path w="57784" h="72389">
                <a:moveTo>
                  <a:pt x="12335" y="0"/>
                </a:moveTo>
                <a:lnTo>
                  <a:pt x="0" y="28003"/>
                </a:lnTo>
                <a:lnTo>
                  <a:pt x="9519" y="57037"/>
                </a:lnTo>
                <a:lnTo>
                  <a:pt x="31710" y="71828"/>
                </a:lnTo>
                <a:lnTo>
                  <a:pt x="57388" y="57103"/>
                </a:lnTo>
                <a:lnTo>
                  <a:pt x="56058" y="35177"/>
                </a:lnTo>
                <a:lnTo>
                  <a:pt x="48122" y="14308"/>
                </a:lnTo>
                <a:lnTo>
                  <a:pt x="33556" y="560"/>
                </a:lnTo>
                <a:lnTo>
                  <a:pt x="12335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9441332" y="3929186"/>
            <a:ext cx="55880" cy="67945"/>
          </a:xfrm>
          <a:custGeom>
            <a:avLst/>
            <a:gdLst/>
            <a:ahLst/>
            <a:cxnLst/>
            <a:rect l="l" t="t" r="r" b="b"/>
            <a:pathLst>
              <a:path w="55879" h="67945">
                <a:moveTo>
                  <a:pt x="33839" y="0"/>
                </a:moveTo>
                <a:lnTo>
                  <a:pt x="12450" y="1510"/>
                </a:lnTo>
                <a:lnTo>
                  <a:pt x="0" y="27331"/>
                </a:lnTo>
                <a:lnTo>
                  <a:pt x="5181" y="67813"/>
                </a:lnTo>
                <a:lnTo>
                  <a:pt x="23648" y="66450"/>
                </a:lnTo>
                <a:lnTo>
                  <a:pt x="39757" y="59267"/>
                </a:lnTo>
                <a:lnTo>
                  <a:pt x="51151" y="47517"/>
                </a:lnTo>
                <a:lnTo>
                  <a:pt x="55473" y="32451"/>
                </a:lnTo>
                <a:lnTo>
                  <a:pt x="33839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9426344" y="3684933"/>
            <a:ext cx="62865" cy="66040"/>
          </a:xfrm>
          <a:custGeom>
            <a:avLst/>
            <a:gdLst/>
            <a:ahLst/>
            <a:cxnLst/>
            <a:rect l="l" t="t" r="r" b="b"/>
            <a:pathLst>
              <a:path w="62865" h="66039">
                <a:moveTo>
                  <a:pt x="22984" y="0"/>
                </a:moveTo>
                <a:lnTo>
                  <a:pt x="7391" y="13207"/>
                </a:lnTo>
                <a:lnTo>
                  <a:pt x="0" y="38865"/>
                </a:lnTo>
                <a:lnTo>
                  <a:pt x="12327" y="60761"/>
                </a:lnTo>
                <a:lnTo>
                  <a:pt x="36146" y="65910"/>
                </a:lnTo>
                <a:lnTo>
                  <a:pt x="57609" y="54851"/>
                </a:lnTo>
                <a:lnTo>
                  <a:pt x="62865" y="28126"/>
                </a:lnTo>
                <a:lnTo>
                  <a:pt x="42802" y="3540"/>
                </a:lnTo>
                <a:lnTo>
                  <a:pt x="22984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9423080" y="3490226"/>
            <a:ext cx="56515" cy="69215"/>
          </a:xfrm>
          <a:custGeom>
            <a:avLst/>
            <a:gdLst/>
            <a:ahLst/>
            <a:cxnLst/>
            <a:rect l="l" t="t" r="r" b="b"/>
            <a:pathLst>
              <a:path w="56515" h="69214">
                <a:moveTo>
                  <a:pt x="22153" y="0"/>
                </a:moveTo>
                <a:lnTo>
                  <a:pt x="5990" y="14192"/>
                </a:lnTo>
                <a:lnTo>
                  <a:pt x="0" y="39713"/>
                </a:lnTo>
                <a:lnTo>
                  <a:pt x="11385" y="68289"/>
                </a:lnTo>
                <a:lnTo>
                  <a:pt x="26155" y="69043"/>
                </a:lnTo>
                <a:lnTo>
                  <a:pt x="41343" y="63706"/>
                </a:lnTo>
                <a:lnTo>
                  <a:pt x="52750" y="53261"/>
                </a:lnTo>
                <a:lnTo>
                  <a:pt x="56175" y="38690"/>
                </a:lnTo>
                <a:lnTo>
                  <a:pt x="41282" y="5408"/>
                </a:lnTo>
                <a:lnTo>
                  <a:pt x="2215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9425661" y="3039159"/>
            <a:ext cx="53975" cy="68580"/>
          </a:xfrm>
          <a:custGeom>
            <a:avLst/>
            <a:gdLst/>
            <a:ahLst/>
            <a:cxnLst/>
            <a:rect l="l" t="t" r="r" b="b"/>
            <a:pathLst>
              <a:path w="53975" h="68580">
                <a:moveTo>
                  <a:pt x="25195" y="0"/>
                </a:moveTo>
                <a:lnTo>
                  <a:pt x="3826" y="8578"/>
                </a:lnTo>
                <a:lnTo>
                  <a:pt x="0" y="39965"/>
                </a:lnTo>
                <a:lnTo>
                  <a:pt x="10931" y="63028"/>
                </a:lnTo>
                <a:lnTo>
                  <a:pt x="30752" y="68361"/>
                </a:lnTo>
                <a:lnTo>
                  <a:pt x="53594" y="46559"/>
                </a:lnTo>
                <a:lnTo>
                  <a:pt x="50348" y="21544"/>
                </a:lnTo>
                <a:lnTo>
                  <a:pt x="40792" y="5173"/>
                </a:lnTo>
                <a:lnTo>
                  <a:pt x="25195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9442846" y="2538433"/>
            <a:ext cx="57150" cy="71755"/>
          </a:xfrm>
          <a:custGeom>
            <a:avLst/>
            <a:gdLst/>
            <a:ahLst/>
            <a:cxnLst/>
            <a:rect l="l" t="t" r="r" b="b"/>
            <a:pathLst>
              <a:path w="57150" h="71755">
                <a:moveTo>
                  <a:pt x="27667" y="0"/>
                </a:moveTo>
                <a:lnTo>
                  <a:pt x="8590" y="9212"/>
                </a:lnTo>
                <a:lnTo>
                  <a:pt x="0" y="45413"/>
                </a:lnTo>
                <a:lnTo>
                  <a:pt x="12016" y="64244"/>
                </a:lnTo>
                <a:lnTo>
                  <a:pt x="31301" y="71312"/>
                </a:lnTo>
                <a:lnTo>
                  <a:pt x="49212" y="66151"/>
                </a:lnTo>
                <a:lnTo>
                  <a:pt x="57103" y="48295"/>
                </a:lnTo>
                <a:lnTo>
                  <a:pt x="47186" y="14214"/>
                </a:lnTo>
                <a:lnTo>
                  <a:pt x="27667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9421524" y="2771532"/>
            <a:ext cx="52705" cy="67945"/>
          </a:xfrm>
          <a:custGeom>
            <a:avLst/>
            <a:gdLst/>
            <a:ahLst/>
            <a:cxnLst/>
            <a:rect l="l" t="t" r="r" b="b"/>
            <a:pathLst>
              <a:path w="52704" h="67944">
                <a:moveTo>
                  <a:pt x="30531" y="0"/>
                </a:moveTo>
                <a:lnTo>
                  <a:pt x="10845" y="1432"/>
                </a:lnTo>
                <a:lnTo>
                  <a:pt x="0" y="27225"/>
                </a:lnTo>
                <a:lnTo>
                  <a:pt x="4821" y="67703"/>
                </a:lnTo>
                <a:lnTo>
                  <a:pt x="21106" y="67596"/>
                </a:lnTo>
                <a:lnTo>
                  <a:pt x="37071" y="60368"/>
                </a:lnTo>
                <a:lnTo>
                  <a:pt x="48764" y="48032"/>
                </a:lnTo>
                <a:lnTo>
                  <a:pt x="52231" y="32602"/>
                </a:lnTo>
                <a:lnTo>
                  <a:pt x="30531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9420248" y="3277142"/>
            <a:ext cx="48895" cy="67945"/>
          </a:xfrm>
          <a:custGeom>
            <a:avLst/>
            <a:gdLst/>
            <a:ahLst/>
            <a:cxnLst/>
            <a:rect l="l" t="t" r="r" b="b"/>
            <a:pathLst>
              <a:path w="48895" h="67945">
                <a:moveTo>
                  <a:pt x="18914" y="0"/>
                </a:moveTo>
                <a:lnTo>
                  <a:pt x="4226" y="16177"/>
                </a:lnTo>
                <a:lnTo>
                  <a:pt x="0" y="42036"/>
                </a:lnTo>
                <a:lnTo>
                  <a:pt x="13953" y="67894"/>
                </a:lnTo>
                <a:lnTo>
                  <a:pt x="27059" y="67350"/>
                </a:lnTo>
                <a:lnTo>
                  <a:pt x="38838" y="61771"/>
                </a:lnTo>
                <a:lnTo>
                  <a:pt x="46885" y="51134"/>
                </a:lnTo>
                <a:lnTo>
                  <a:pt x="48792" y="35413"/>
                </a:lnTo>
                <a:lnTo>
                  <a:pt x="36343" y="3184"/>
                </a:lnTo>
                <a:lnTo>
                  <a:pt x="18914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9411676" y="441410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10">
                <a:moveTo>
                  <a:pt x="27568" y="0"/>
                </a:moveTo>
                <a:lnTo>
                  <a:pt x="9216" y="6839"/>
                </a:lnTo>
                <a:lnTo>
                  <a:pt x="0" y="24261"/>
                </a:lnTo>
                <a:lnTo>
                  <a:pt x="9916" y="47799"/>
                </a:lnTo>
                <a:lnTo>
                  <a:pt x="29434" y="54613"/>
                </a:lnTo>
                <a:lnTo>
                  <a:pt x="48511" y="46252"/>
                </a:lnTo>
                <a:lnTo>
                  <a:pt x="57101" y="24261"/>
                </a:lnTo>
                <a:lnTo>
                  <a:pt x="46411" y="5291"/>
                </a:lnTo>
                <a:lnTo>
                  <a:pt x="2756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9397752" y="4671619"/>
            <a:ext cx="61594" cy="71120"/>
          </a:xfrm>
          <a:custGeom>
            <a:avLst/>
            <a:gdLst/>
            <a:ahLst/>
            <a:cxnLst/>
            <a:rect l="l" t="t" r="r" b="b"/>
            <a:pathLst>
              <a:path w="61595" h="71120">
                <a:moveTo>
                  <a:pt x="22960" y="0"/>
                </a:moveTo>
                <a:lnTo>
                  <a:pt x="5598" y="1653"/>
                </a:lnTo>
                <a:lnTo>
                  <a:pt x="3708" y="21085"/>
                </a:lnTo>
                <a:lnTo>
                  <a:pt x="0" y="48433"/>
                </a:lnTo>
                <a:lnTo>
                  <a:pt x="19227" y="67972"/>
                </a:lnTo>
                <a:lnTo>
                  <a:pt x="45036" y="70813"/>
                </a:lnTo>
                <a:lnTo>
                  <a:pt x="61072" y="48065"/>
                </a:lnTo>
                <a:lnTo>
                  <a:pt x="45037" y="15634"/>
                </a:lnTo>
                <a:lnTo>
                  <a:pt x="22960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9373957" y="5312114"/>
            <a:ext cx="62865" cy="69215"/>
          </a:xfrm>
          <a:custGeom>
            <a:avLst/>
            <a:gdLst/>
            <a:ahLst/>
            <a:cxnLst/>
            <a:rect l="l" t="t" r="r" b="b"/>
            <a:pathLst>
              <a:path w="62865" h="69214">
                <a:moveTo>
                  <a:pt x="27388" y="0"/>
                </a:moveTo>
                <a:lnTo>
                  <a:pt x="0" y="19195"/>
                </a:lnTo>
                <a:lnTo>
                  <a:pt x="3114" y="55620"/>
                </a:lnTo>
                <a:lnTo>
                  <a:pt x="24719" y="68963"/>
                </a:lnTo>
                <a:lnTo>
                  <a:pt x="49616" y="61481"/>
                </a:lnTo>
                <a:lnTo>
                  <a:pt x="62602" y="35435"/>
                </a:lnTo>
                <a:lnTo>
                  <a:pt x="54957" y="19563"/>
                </a:lnTo>
                <a:lnTo>
                  <a:pt x="44463" y="3937"/>
                </a:lnTo>
                <a:lnTo>
                  <a:pt x="2738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9375626" y="4900994"/>
            <a:ext cx="55880" cy="59690"/>
          </a:xfrm>
          <a:custGeom>
            <a:avLst/>
            <a:gdLst/>
            <a:ahLst/>
            <a:cxnLst/>
            <a:rect l="l" t="t" r="r" b="b"/>
            <a:pathLst>
              <a:path w="55879" h="59689">
                <a:moveTo>
                  <a:pt x="23770" y="0"/>
                </a:moveTo>
                <a:lnTo>
                  <a:pt x="1866" y="18875"/>
                </a:lnTo>
                <a:lnTo>
                  <a:pt x="0" y="45904"/>
                </a:lnTo>
                <a:lnTo>
                  <a:pt x="28190" y="59672"/>
                </a:lnTo>
                <a:lnTo>
                  <a:pt x="47922" y="58575"/>
                </a:lnTo>
                <a:lnTo>
                  <a:pt x="55006" y="54630"/>
                </a:lnTo>
                <a:lnTo>
                  <a:pt x="55559" y="40960"/>
                </a:lnTo>
                <a:lnTo>
                  <a:pt x="55693" y="10690"/>
                </a:lnTo>
                <a:lnTo>
                  <a:pt x="23770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9392817" y="5101458"/>
            <a:ext cx="60325" cy="73025"/>
          </a:xfrm>
          <a:custGeom>
            <a:avLst/>
            <a:gdLst/>
            <a:ahLst/>
            <a:cxnLst/>
            <a:rect l="l" t="t" r="r" b="b"/>
            <a:pathLst>
              <a:path w="60325" h="73025">
                <a:moveTo>
                  <a:pt x="28124" y="0"/>
                </a:moveTo>
                <a:lnTo>
                  <a:pt x="10071" y="9151"/>
                </a:lnTo>
                <a:lnTo>
                  <a:pt x="0" y="44922"/>
                </a:lnTo>
                <a:lnTo>
                  <a:pt x="13571" y="65398"/>
                </a:lnTo>
                <a:lnTo>
                  <a:pt x="33724" y="72982"/>
                </a:lnTo>
                <a:lnTo>
                  <a:pt x="52010" y="65881"/>
                </a:lnTo>
                <a:lnTo>
                  <a:pt x="59983" y="42302"/>
                </a:lnTo>
                <a:lnTo>
                  <a:pt x="47111" y="12654"/>
                </a:lnTo>
                <a:lnTo>
                  <a:pt x="28124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202102" y="2747547"/>
            <a:ext cx="62230" cy="72390"/>
          </a:xfrm>
          <a:custGeom>
            <a:avLst/>
            <a:gdLst/>
            <a:ahLst/>
            <a:cxnLst/>
            <a:rect l="l" t="t" r="r" b="b"/>
            <a:pathLst>
              <a:path w="62229" h="72389">
                <a:moveTo>
                  <a:pt x="25971" y="0"/>
                </a:moveTo>
                <a:lnTo>
                  <a:pt x="7937" y="14710"/>
                </a:lnTo>
                <a:lnTo>
                  <a:pt x="0" y="41113"/>
                </a:lnTo>
                <a:lnTo>
                  <a:pt x="9715" y="72043"/>
                </a:lnTo>
                <a:lnTo>
                  <a:pt x="26924" y="71490"/>
                </a:lnTo>
                <a:lnTo>
                  <a:pt x="43275" y="63300"/>
                </a:lnTo>
                <a:lnTo>
                  <a:pt x="55942" y="50052"/>
                </a:lnTo>
                <a:lnTo>
                  <a:pt x="62102" y="34324"/>
                </a:lnTo>
                <a:lnTo>
                  <a:pt x="46545" y="4149"/>
                </a:lnTo>
                <a:lnTo>
                  <a:pt x="25971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217318" y="3618106"/>
            <a:ext cx="62230" cy="71755"/>
          </a:xfrm>
          <a:custGeom>
            <a:avLst/>
            <a:gdLst/>
            <a:ahLst/>
            <a:cxnLst/>
            <a:rect l="l" t="t" r="r" b="b"/>
            <a:pathLst>
              <a:path w="62229" h="71754">
                <a:moveTo>
                  <a:pt x="24425" y="0"/>
                </a:moveTo>
                <a:lnTo>
                  <a:pt x="8627" y="17836"/>
                </a:lnTo>
                <a:lnTo>
                  <a:pt x="0" y="50947"/>
                </a:lnTo>
                <a:lnTo>
                  <a:pt x="13526" y="71284"/>
                </a:lnTo>
                <a:lnTo>
                  <a:pt x="33757" y="69250"/>
                </a:lnTo>
                <a:lnTo>
                  <a:pt x="52563" y="54004"/>
                </a:lnTo>
                <a:lnTo>
                  <a:pt x="61817" y="34706"/>
                </a:lnTo>
                <a:lnTo>
                  <a:pt x="43465" y="3577"/>
                </a:lnTo>
                <a:lnTo>
                  <a:pt x="24425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9223068" y="4436857"/>
            <a:ext cx="55880" cy="68580"/>
          </a:xfrm>
          <a:custGeom>
            <a:avLst/>
            <a:gdLst/>
            <a:ahLst/>
            <a:cxnLst/>
            <a:rect l="l" t="t" r="r" b="b"/>
            <a:pathLst>
              <a:path w="55879" h="68579">
                <a:moveTo>
                  <a:pt x="25416" y="0"/>
                </a:moveTo>
                <a:lnTo>
                  <a:pt x="3679" y="8578"/>
                </a:lnTo>
                <a:lnTo>
                  <a:pt x="0" y="39965"/>
                </a:lnTo>
                <a:lnTo>
                  <a:pt x="11177" y="63028"/>
                </a:lnTo>
                <a:lnTo>
                  <a:pt x="31637" y="68361"/>
                </a:lnTo>
                <a:lnTo>
                  <a:pt x="55805" y="46559"/>
                </a:lnTo>
                <a:lnTo>
                  <a:pt x="52191" y="21544"/>
                </a:lnTo>
                <a:lnTo>
                  <a:pt x="41824" y="5173"/>
                </a:lnTo>
                <a:lnTo>
                  <a:pt x="25416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9224767" y="3813531"/>
            <a:ext cx="47625" cy="64769"/>
          </a:xfrm>
          <a:custGeom>
            <a:avLst/>
            <a:gdLst/>
            <a:ahLst/>
            <a:cxnLst/>
            <a:rect l="l" t="t" r="r" b="b"/>
            <a:pathLst>
              <a:path w="47625" h="64770">
                <a:moveTo>
                  <a:pt x="30909" y="0"/>
                </a:moveTo>
                <a:lnTo>
                  <a:pt x="11476" y="339"/>
                </a:lnTo>
                <a:lnTo>
                  <a:pt x="0" y="24990"/>
                </a:lnTo>
                <a:lnTo>
                  <a:pt x="7481" y="63761"/>
                </a:lnTo>
                <a:lnTo>
                  <a:pt x="21474" y="64477"/>
                </a:lnTo>
                <a:lnTo>
                  <a:pt x="34952" y="59079"/>
                </a:lnTo>
                <a:lnTo>
                  <a:pt x="44648" y="48622"/>
                </a:lnTo>
                <a:lnTo>
                  <a:pt x="47297" y="34162"/>
                </a:lnTo>
                <a:lnTo>
                  <a:pt x="30909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9204086" y="5006997"/>
            <a:ext cx="57785" cy="69215"/>
          </a:xfrm>
          <a:custGeom>
            <a:avLst/>
            <a:gdLst/>
            <a:ahLst/>
            <a:cxnLst/>
            <a:rect l="l" t="t" r="r" b="b"/>
            <a:pathLst>
              <a:path w="57784" h="69214">
                <a:moveTo>
                  <a:pt x="26688" y="0"/>
                </a:moveTo>
                <a:lnTo>
                  <a:pt x="7366" y="2042"/>
                </a:lnTo>
                <a:lnTo>
                  <a:pt x="5111" y="34608"/>
                </a:lnTo>
                <a:lnTo>
                  <a:pt x="0" y="56889"/>
                </a:lnTo>
                <a:lnTo>
                  <a:pt x="18241" y="69053"/>
                </a:lnTo>
                <a:lnTo>
                  <a:pt x="43015" y="68054"/>
                </a:lnTo>
                <a:lnTo>
                  <a:pt x="57498" y="50848"/>
                </a:lnTo>
                <a:lnTo>
                  <a:pt x="48319" y="19321"/>
                </a:lnTo>
                <a:lnTo>
                  <a:pt x="2668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9203280" y="2562371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4" h="57150">
                <a:moveTo>
                  <a:pt x="23951" y="0"/>
                </a:moveTo>
                <a:lnTo>
                  <a:pt x="1858" y="18560"/>
                </a:lnTo>
                <a:lnTo>
                  <a:pt x="0" y="44734"/>
                </a:lnTo>
                <a:lnTo>
                  <a:pt x="28444" y="56836"/>
                </a:lnTo>
                <a:lnTo>
                  <a:pt x="48696" y="55784"/>
                </a:lnTo>
                <a:lnTo>
                  <a:pt x="56472" y="52154"/>
                </a:lnTo>
                <a:lnTo>
                  <a:pt x="57176" y="39339"/>
                </a:lnTo>
                <a:lnTo>
                  <a:pt x="56210" y="10735"/>
                </a:lnTo>
                <a:lnTo>
                  <a:pt x="23951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9202387" y="4043493"/>
            <a:ext cx="57150" cy="73025"/>
          </a:xfrm>
          <a:custGeom>
            <a:avLst/>
            <a:gdLst/>
            <a:ahLst/>
            <a:cxnLst/>
            <a:rect l="l" t="t" r="r" b="b"/>
            <a:pathLst>
              <a:path w="57150" h="73025">
                <a:moveTo>
                  <a:pt x="26685" y="0"/>
                </a:moveTo>
                <a:lnTo>
                  <a:pt x="8222" y="9970"/>
                </a:lnTo>
                <a:lnTo>
                  <a:pt x="0" y="47542"/>
                </a:lnTo>
                <a:lnTo>
                  <a:pt x="10690" y="66181"/>
                </a:lnTo>
                <a:lnTo>
                  <a:pt x="29533" y="72884"/>
                </a:lnTo>
                <a:lnTo>
                  <a:pt x="47885" y="66917"/>
                </a:lnTo>
                <a:lnTo>
                  <a:pt x="57103" y="47542"/>
                </a:lnTo>
                <a:lnTo>
                  <a:pt x="46080" y="13801"/>
                </a:lnTo>
                <a:lnTo>
                  <a:pt x="26685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9206157" y="4260173"/>
            <a:ext cx="53975" cy="66675"/>
          </a:xfrm>
          <a:custGeom>
            <a:avLst/>
            <a:gdLst/>
            <a:ahLst/>
            <a:cxnLst/>
            <a:rect l="l" t="t" r="r" b="b"/>
            <a:pathLst>
              <a:path w="53975" h="66675">
                <a:moveTo>
                  <a:pt x="30753" y="0"/>
                </a:moveTo>
                <a:lnTo>
                  <a:pt x="10931" y="1972"/>
                </a:lnTo>
                <a:lnTo>
                  <a:pt x="0" y="27224"/>
                </a:lnTo>
                <a:lnTo>
                  <a:pt x="3826" y="66081"/>
                </a:lnTo>
                <a:lnTo>
                  <a:pt x="20995" y="66343"/>
                </a:lnTo>
                <a:lnTo>
                  <a:pt x="37059" y="59729"/>
                </a:lnTo>
                <a:lnTo>
                  <a:pt x="48949" y="47517"/>
                </a:lnTo>
                <a:lnTo>
                  <a:pt x="53595" y="30982"/>
                </a:lnTo>
                <a:lnTo>
                  <a:pt x="3075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9204307" y="2135295"/>
            <a:ext cx="52705" cy="68580"/>
          </a:xfrm>
          <a:custGeom>
            <a:avLst/>
            <a:gdLst/>
            <a:ahLst/>
            <a:cxnLst/>
            <a:rect l="l" t="t" r="r" b="b"/>
            <a:pathLst>
              <a:path w="52704" h="68580">
                <a:moveTo>
                  <a:pt x="22800" y="0"/>
                </a:moveTo>
                <a:lnTo>
                  <a:pt x="2795" y="7448"/>
                </a:lnTo>
                <a:lnTo>
                  <a:pt x="0" y="45012"/>
                </a:lnTo>
                <a:lnTo>
                  <a:pt x="12650" y="67497"/>
                </a:lnTo>
                <a:lnTo>
                  <a:pt x="32815" y="68079"/>
                </a:lnTo>
                <a:lnTo>
                  <a:pt x="52563" y="39929"/>
                </a:lnTo>
                <a:lnTo>
                  <a:pt x="47880" y="18499"/>
                </a:lnTo>
                <a:lnTo>
                  <a:pt x="37894" y="4436"/>
                </a:lnTo>
                <a:lnTo>
                  <a:pt x="22800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bg object 6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189291" y="5184591"/>
            <a:ext cx="64698" cy="74161"/>
          </a:xfrm>
          <a:prstGeom prst="rect">
            <a:avLst/>
          </a:prstGeom>
        </p:spPr>
      </p:pic>
      <p:sp>
        <p:nvSpPr>
          <p:cNvPr id="64" name="bg object 64"/>
          <p:cNvSpPr/>
          <p:nvPr/>
        </p:nvSpPr>
        <p:spPr>
          <a:xfrm>
            <a:off x="9199152" y="4648232"/>
            <a:ext cx="50800" cy="68580"/>
          </a:xfrm>
          <a:custGeom>
            <a:avLst/>
            <a:gdLst/>
            <a:ahLst/>
            <a:cxnLst/>
            <a:rect l="l" t="t" r="r" b="b"/>
            <a:pathLst>
              <a:path w="50800" h="68579">
                <a:moveTo>
                  <a:pt x="19207" y="0"/>
                </a:moveTo>
                <a:lnTo>
                  <a:pt x="4499" y="16252"/>
                </a:lnTo>
                <a:lnTo>
                  <a:pt x="0" y="42274"/>
                </a:lnTo>
                <a:lnTo>
                  <a:pt x="12926" y="68309"/>
                </a:lnTo>
                <a:lnTo>
                  <a:pt x="27546" y="67764"/>
                </a:lnTo>
                <a:lnTo>
                  <a:pt x="40103" y="62186"/>
                </a:lnTo>
                <a:lnTo>
                  <a:pt x="48436" y="51549"/>
                </a:lnTo>
                <a:lnTo>
                  <a:pt x="50384" y="35828"/>
                </a:lnTo>
                <a:lnTo>
                  <a:pt x="36908" y="3273"/>
                </a:lnTo>
                <a:lnTo>
                  <a:pt x="19207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9195168" y="3388670"/>
            <a:ext cx="47625" cy="64769"/>
          </a:xfrm>
          <a:custGeom>
            <a:avLst/>
            <a:gdLst/>
            <a:ahLst/>
            <a:cxnLst/>
            <a:rect l="l" t="t" r="r" b="b"/>
            <a:pathLst>
              <a:path w="47625" h="64770">
                <a:moveTo>
                  <a:pt x="30908" y="0"/>
                </a:moveTo>
                <a:lnTo>
                  <a:pt x="11476" y="339"/>
                </a:lnTo>
                <a:lnTo>
                  <a:pt x="0" y="24990"/>
                </a:lnTo>
                <a:lnTo>
                  <a:pt x="7481" y="63761"/>
                </a:lnTo>
                <a:lnTo>
                  <a:pt x="21474" y="64477"/>
                </a:lnTo>
                <a:lnTo>
                  <a:pt x="34952" y="59078"/>
                </a:lnTo>
                <a:lnTo>
                  <a:pt x="44648" y="48621"/>
                </a:lnTo>
                <a:lnTo>
                  <a:pt x="47295" y="34162"/>
                </a:lnTo>
                <a:lnTo>
                  <a:pt x="3090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9180546" y="4845337"/>
            <a:ext cx="59055" cy="69850"/>
          </a:xfrm>
          <a:custGeom>
            <a:avLst/>
            <a:gdLst/>
            <a:ahLst/>
            <a:cxnLst/>
            <a:rect l="l" t="t" r="r" b="b"/>
            <a:pathLst>
              <a:path w="59054" h="69850">
                <a:moveTo>
                  <a:pt x="22698" y="0"/>
                </a:moveTo>
                <a:lnTo>
                  <a:pt x="6137" y="14268"/>
                </a:lnTo>
                <a:lnTo>
                  <a:pt x="0" y="39952"/>
                </a:lnTo>
                <a:lnTo>
                  <a:pt x="11364" y="68705"/>
                </a:lnTo>
                <a:lnTo>
                  <a:pt x="26175" y="69421"/>
                </a:lnTo>
                <a:lnTo>
                  <a:pt x="41650" y="64023"/>
                </a:lnTo>
                <a:lnTo>
                  <a:pt x="53834" y="53566"/>
                </a:lnTo>
                <a:lnTo>
                  <a:pt x="58774" y="39106"/>
                </a:lnTo>
                <a:lnTo>
                  <a:pt x="42603" y="5496"/>
                </a:lnTo>
                <a:lnTo>
                  <a:pt x="22698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7" name="bg object 6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194268" y="2335889"/>
            <a:ext cx="64698" cy="67973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172003" y="3176545"/>
            <a:ext cx="64698" cy="69490"/>
          </a:xfrm>
          <a:prstGeom prst="rect">
            <a:avLst/>
          </a:prstGeom>
        </p:spPr>
      </p:pic>
      <p:sp>
        <p:nvSpPr>
          <p:cNvPr id="69" name="bg object 69"/>
          <p:cNvSpPr/>
          <p:nvPr/>
        </p:nvSpPr>
        <p:spPr>
          <a:xfrm>
            <a:off x="9176739" y="2974538"/>
            <a:ext cx="50800" cy="67945"/>
          </a:xfrm>
          <a:custGeom>
            <a:avLst/>
            <a:gdLst/>
            <a:ahLst/>
            <a:cxnLst/>
            <a:rect l="l" t="t" r="r" b="b"/>
            <a:pathLst>
              <a:path w="50800" h="67944">
                <a:moveTo>
                  <a:pt x="21806" y="0"/>
                </a:moveTo>
                <a:lnTo>
                  <a:pt x="3122" y="7452"/>
                </a:lnTo>
                <a:lnTo>
                  <a:pt x="0" y="44680"/>
                </a:lnTo>
                <a:lnTo>
                  <a:pt x="11930" y="66978"/>
                </a:lnTo>
                <a:lnTo>
                  <a:pt x="31375" y="67567"/>
                </a:lnTo>
                <a:lnTo>
                  <a:pt x="50795" y="39671"/>
                </a:lnTo>
                <a:lnTo>
                  <a:pt x="46109" y="18393"/>
                </a:lnTo>
                <a:lnTo>
                  <a:pt x="36290" y="4407"/>
                </a:lnTo>
                <a:lnTo>
                  <a:pt x="21806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9164930" y="5376165"/>
            <a:ext cx="55244" cy="67945"/>
          </a:xfrm>
          <a:custGeom>
            <a:avLst/>
            <a:gdLst/>
            <a:ahLst/>
            <a:cxnLst/>
            <a:rect l="l" t="t" r="r" b="b"/>
            <a:pathLst>
              <a:path w="55245" h="67945">
                <a:moveTo>
                  <a:pt x="17943" y="0"/>
                </a:moveTo>
                <a:lnTo>
                  <a:pt x="2881" y="15658"/>
                </a:lnTo>
                <a:lnTo>
                  <a:pt x="0" y="46297"/>
                </a:lnTo>
                <a:lnTo>
                  <a:pt x="16547" y="64686"/>
                </a:lnTo>
                <a:lnTo>
                  <a:pt x="35722" y="67874"/>
                </a:lnTo>
                <a:lnTo>
                  <a:pt x="50722" y="56869"/>
                </a:lnTo>
                <a:lnTo>
                  <a:pt x="54745" y="32676"/>
                </a:lnTo>
                <a:lnTo>
                  <a:pt x="37719" y="4084"/>
                </a:lnTo>
                <a:lnTo>
                  <a:pt x="17943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9227067" y="50939"/>
            <a:ext cx="55880" cy="67945"/>
          </a:xfrm>
          <a:custGeom>
            <a:avLst/>
            <a:gdLst/>
            <a:ahLst/>
            <a:cxnLst/>
            <a:rect l="l" t="t" r="r" b="b"/>
            <a:pathLst>
              <a:path w="55879" h="67945">
                <a:moveTo>
                  <a:pt x="33839" y="0"/>
                </a:moveTo>
                <a:lnTo>
                  <a:pt x="12450" y="1510"/>
                </a:lnTo>
                <a:lnTo>
                  <a:pt x="0" y="27331"/>
                </a:lnTo>
                <a:lnTo>
                  <a:pt x="5180" y="67812"/>
                </a:lnTo>
                <a:lnTo>
                  <a:pt x="23648" y="66450"/>
                </a:lnTo>
                <a:lnTo>
                  <a:pt x="39757" y="59267"/>
                </a:lnTo>
                <a:lnTo>
                  <a:pt x="51152" y="47517"/>
                </a:lnTo>
                <a:lnTo>
                  <a:pt x="55474" y="32452"/>
                </a:lnTo>
                <a:lnTo>
                  <a:pt x="33839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9361621" y="5475112"/>
            <a:ext cx="57785" cy="71120"/>
          </a:xfrm>
          <a:custGeom>
            <a:avLst/>
            <a:gdLst/>
            <a:ahLst/>
            <a:cxnLst/>
            <a:rect l="l" t="t" r="r" b="b"/>
            <a:pathLst>
              <a:path w="57784" h="71120">
                <a:moveTo>
                  <a:pt x="12335" y="0"/>
                </a:moveTo>
                <a:lnTo>
                  <a:pt x="0" y="27597"/>
                </a:lnTo>
                <a:lnTo>
                  <a:pt x="9519" y="55956"/>
                </a:lnTo>
                <a:lnTo>
                  <a:pt x="31710" y="70612"/>
                </a:lnTo>
                <a:lnTo>
                  <a:pt x="57389" y="57102"/>
                </a:lnTo>
                <a:lnTo>
                  <a:pt x="54917" y="35177"/>
                </a:lnTo>
                <a:lnTo>
                  <a:pt x="47042" y="14308"/>
                </a:lnTo>
                <a:lnTo>
                  <a:pt x="33078" y="560"/>
                </a:lnTo>
                <a:lnTo>
                  <a:pt x="12335" y="0"/>
                </a:lnTo>
                <a:close/>
              </a:path>
            </a:pathLst>
          </a:custGeom>
          <a:solidFill>
            <a:srgbClr val="E0D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59642" y="261170"/>
            <a:ext cx="1594485" cy="523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0487" y="992962"/>
            <a:ext cx="8304530" cy="2138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rgbClr val="00206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5267706"/>
            <a:ext cx="3218688" cy="283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5267706"/>
            <a:ext cx="2313432" cy="283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5267706"/>
            <a:ext cx="2313432" cy="283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194"/>
            <a:ext cx="10058400" cy="565784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934" y="2309711"/>
            <a:ext cx="3736975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50" spc="-5" dirty="0"/>
              <a:t>Anticoagulants</a:t>
            </a:r>
            <a:endParaRPr sz="4450"/>
          </a:p>
        </p:txBody>
      </p:sp>
      <p:sp>
        <p:nvSpPr>
          <p:cNvPr id="4" name="object 4"/>
          <p:cNvSpPr txBox="1"/>
          <p:nvPr/>
        </p:nvSpPr>
        <p:spPr>
          <a:xfrm>
            <a:off x="3429000" y="3213100"/>
            <a:ext cx="2133600" cy="947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Rand </a:t>
            </a:r>
            <a:r>
              <a:rPr lang="en-US" sz="1450" spc="1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Abuali</a:t>
            </a:r>
            <a:endParaRPr lang="en-US" sz="1450" spc="15" dirty="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450" spc="1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Sereen</a:t>
            </a:r>
            <a:r>
              <a:rPr lang="en-US"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US" sz="1450" spc="1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Khasawneh</a:t>
            </a:r>
            <a:r>
              <a:rPr lang="en-US"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Natalie </a:t>
            </a:r>
            <a:r>
              <a:rPr lang="en-US" sz="1450" spc="1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Baitamouni</a:t>
            </a:r>
            <a:r>
              <a:rPr lang="en-US"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endParaRPr lang="en-US" sz="1450" spc="15" dirty="0">
              <a:solidFill>
                <a:srgbClr val="002060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3177" y="79142"/>
            <a:ext cx="4283075" cy="9309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2950" spc="5" dirty="0"/>
              <a:t>Heparin</a:t>
            </a:r>
            <a:endParaRPr sz="2950"/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2950" spc="10" dirty="0"/>
              <a:t>1-</a:t>
            </a:r>
            <a:r>
              <a:rPr sz="2950" dirty="0"/>
              <a:t> </a:t>
            </a:r>
            <a:r>
              <a:rPr sz="2950" spc="5" dirty="0"/>
              <a:t>Unfractionated heparin</a:t>
            </a:r>
            <a:endParaRPr sz="29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56948" y="3220092"/>
            <a:ext cx="4857107" cy="234984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30176" y="946543"/>
            <a:ext cx="7981950" cy="434848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38430" indent="-125730">
              <a:lnSpc>
                <a:spcPct val="100000"/>
              </a:lnSpc>
              <a:spcBef>
                <a:spcPts val="1025"/>
              </a:spcBef>
              <a:buChar char="*"/>
              <a:tabLst>
                <a:tab pos="138430" algn="l"/>
              </a:tabLst>
            </a:pP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UFH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works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through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natural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anti-coagulant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anti-thrombin</a:t>
            </a:r>
            <a:r>
              <a:rPr sz="145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III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which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inactivate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</a:t>
            </a:r>
            <a:endParaRPr sz="1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II,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IX,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X,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XI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XII.</a:t>
            </a:r>
            <a:endParaRPr sz="1450">
              <a:latin typeface="Microsoft Sans Serif"/>
              <a:cs typeface="Microsoft Sans Serif"/>
            </a:endParaRPr>
          </a:p>
          <a:p>
            <a:pPr marL="138430" indent="-126364">
              <a:lnSpc>
                <a:spcPct val="100000"/>
              </a:lnSpc>
              <a:spcBef>
                <a:spcPts val="935"/>
              </a:spcBef>
              <a:buChar char="*"/>
              <a:tabLst>
                <a:tab pos="139065" algn="l"/>
              </a:tabLst>
            </a:pP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a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liquid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medication,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given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IV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SQ.</a:t>
            </a:r>
            <a:endParaRPr sz="1450">
              <a:latin typeface="Microsoft Sans Serif"/>
              <a:cs typeface="Microsoft Sans Serif"/>
            </a:endParaRPr>
          </a:p>
          <a:p>
            <a:pPr marL="138430" indent="-125730">
              <a:lnSpc>
                <a:spcPct val="100000"/>
              </a:lnSpc>
              <a:spcBef>
                <a:spcPts val="930"/>
              </a:spcBef>
              <a:buChar char="*"/>
              <a:tabLst>
                <a:tab pos="138430" algn="l"/>
              </a:tabLst>
            </a:pP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has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an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acute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onset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action.</a:t>
            </a:r>
            <a:endParaRPr sz="1450">
              <a:latin typeface="Microsoft Sans Serif"/>
              <a:cs typeface="Microsoft Sans Serif"/>
            </a:endParaRPr>
          </a:p>
          <a:p>
            <a:pPr marL="137795" indent="-125730">
              <a:lnSpc>
                <a:spcPct val="100000"/>
              </a:lnSpc>
              <a:spcBef>
                <a:spcPts val="935"/>
              </a:spcBef>
              <a:buChar char="*"/>
              <a:tabLst>
                <a:tab pos="138430" algn="l"/>
              </a:tabLst>
            </a:pP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UFH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affects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many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components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intrinsic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so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we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measure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PTT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</a:t>
            </a:r>
            <a:endParaRPr sz="1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UFH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u="sng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it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will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be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prolonged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PTT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monitor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heparin.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Microsoft Sans Serif"/>
              <a:cs typeface="Microsoft Sans Serif"/>
            </a:endParaRPr>
          </a:p>
          <a:p>
            <a:pPr marL="138430" indent="-126364">
              <a:lnSpc>
                <a:spcPct val="100000"/>
              </a:lnSpc>
              <a:buChar char="*"/>
              <a:tabLst>
                <a:tab pos="139065" algn="l"/>
              </a:tabLst>
            </a:pPr>
            <a:r>
              <a:rPr sz="14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HeparlN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=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lNtrinsic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(PTT)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2060"/>
              </a:buClr>
              <a:buFont typeface="Microsoft Sans Serif"/>
              <a:buChar char="*"/>
            </a:pPr>
            <a:endParaRPr sz="1600">
              <a:latin typeface="Microsoft Sans Serif"/>
              <a:cs typeface="Microsoft Sans Serif"/>
            </a:endParaRPr>
          </a:p>
          <a:p>
            <a:pPr marL="138430" indent="-125730">
              <a:lnSpc>
                <a:spcPct val="100000"/>
              </a:lnSpc>
              <a:spcBef>
                <a:spcPts val="5"/>
              </a:spcBef>
              <a:buChar char="*"/>
              <a:tabLst>
                <a:tab pos="138430" algn="l"/>
              </a:tabLst>
            </a:pP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Thrombin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time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will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be</a:t>
            </a:r>
            <a:r>
              <a:rPr sz="145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prolonged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</a:t>
            </a:r>
            <a:endParaRPr sz="1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increase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at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high doses.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Microsoft Sans Serif"/>
              <a:cs typeface="Microsoft Sans Serif"/>
            </a:endParaRPr>
          </a:p>
          <a:p>
            <a:pPr marL="12700" marR="4523740">
              <a:lnSpc>
                <a:spcPct val="102400"/>
              </a:lnSpc>
              <a:spcBef>
                <a:spcPts val="5"/>
              </a:spcBef>
              <a:buChar char="*"/>
              <a:tabLst>
                <a:tab pos="138430" algn="l"/>
              </a:tabLst>
            </a:pP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Lots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binding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cells,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so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has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highly</a:t>
            </a:r>
            <a:r>
              <a:rPr sz="145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variable</a:t>
            </a:r>
            <a:r>
              <a:rPr sz="145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response </a:t>
            </a:r>
            <a:r>
              <a:rPr sz="1450" spc="-3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from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another.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Doses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must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be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adjusted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reach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goal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PTT.</a:t>
            </a:r>
            <a:endParaRPr sz="1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4702" y="33565"/>
            <a:ext cx="4283075" cy="9309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2950" spc="5" dirty="0"/>
              <a:t>Heparin</a:t>
            </a:r>
            <a:endParaRPr sz="2950"/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2950" spc="10" dirty="0"/>
              <a:t>1-</a:t>
            </a:r>
            <a:r>
              <a:rPr sz="2950" dirty="0"/>
              <a:t> </a:t>
            </a:r>
            <a:r>
              <a:rPr sz="2950" spc="5" dirty="0"/>
              <a:t>Unfractionated heparin</a:t>
            </a:r>
            <a:endParaRPr sz="2950"/>
          </a:p>
        </p:txBody>
      </p:sp>
      <p:sp>
        <p:nvSpPr>
          <p:cNvPr id="3" name="object 3"/>
          <p:cNvSpPr txBox="1"/>
          <p:nvPr/>
        </p:nvSpPr>
        <p:spPr>
          <a:xfrm>
            <a:off x="945467" y="967982"/>
            <a:ext cx="7418070" cy="38989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6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PROTAMlNE</a:t>
            </a:r>
            <a:r>
              <a:rPr sz="16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reversal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agent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UFH,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binds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neutralizes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drug.</a:t>
            </a:r>
            <a:endParaRPr sz="1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overdose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cardiac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surgery.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5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*USES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UFH:</a:t>
            </a:r>
            <a:endParaRPr sz="1650">
              <a:latin typeface="Microsoft Sans Serif"/>
              <a:cs typeface="Microsoft Sans Serif"/>
            </a:endParaRPr>
          </a:p>
          <a:p>
            <a:pPr marL="70485" marR="1877060">
              <a:lnSpc>
                <a:spcPct val="140000"/>
              </a:lnSpc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1-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acute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management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DVT/PE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MI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stroke.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2-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prophylaxis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DVT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hospitalized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5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*SlDE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UFH:</a:t>
            </a:r>
            <a:endParaRPr sz="1650">
              <a:latin typeface="Microsoft Sans Serif"/>
              <a:cs typeface="Microsoft Sans Serif"/>
            </a:endParaRPr>
          </a:p>
          <a:p>
            <a:pPr marL="12700" marR="3564890">
              <a:lnSpc>
                <a:spcPct val="140000"/>
              </a:lnSpc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1-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Bleeding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rarely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thrombocytopenia.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2-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Osteoporosis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long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term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use.</a:t>
            </a:r>
            <a:endParaRPr sz="1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3-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Mild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elevation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ALT/AST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825" y="257213"/>
            <a:ext cx="589788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Heparin</a:t>
            </a:r>
            <a:r>
              <a:rPr sz="3300" spc="10" dirty="0"/>
              <a:t> </a:t>
            </a:r>
            <a:r>
              <a:rPr sz="3300" dirty="0"/>
              <a:t>and</a:t>
            </a:r>
            <a:r>
              <a:rPr sz="3300" spc="15" dirty="0"/>
              <a:t> </a:t>
            </a:r>
            <a:r>
              <a:rPr sz="3300" spc="-5" dirty="0"/>
              <a:t>Thrombocytopenia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1940" y="2270306"/>
            <a:ext cx="3863578" cy="330538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91087" y="846835"/>
            <a:ext cx="8229600" cy="3347085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41605" indent="-129539">
              <a:lnSpc>
                <a:spcPct val="100000"/>
              </a:lnSpc>
              <a:spcBef>
                <a:spcPts val="1040"/>
              </a:spcBef>
              <a:buChar char="*"/>
              <a:tabLst>
                <a:tab pos="142240" algn="l"/>
              </a:tabLst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Many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develop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mild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(10-20%)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platelet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count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reduction.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(non-immune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thrombocytopenia)</a:t>
            </a:r>
            <a:endParaRPr sz="1500">
              <a:latin typeface="Microsoft Sans Serif"/>
              <a:cs typeface="Microsoft Sans Serif"/>
            </a:endParaRPr>
          </a:p>
          <a:p>
            <a:pPr marL="141605" indent="-129539">
              <a:lnSpc>
                <a:spcPct val="100000"/>
              </a:lnSpc>
              <a:spcBef>
                <a:spcPts val="950"/>
              </a:spcBef>
              <a:buChar char="*"/>
              <a:tabLst>
                <a:tab pos="142240" algn="l"/>
              </a:tabLst>
            </a:pP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It’s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result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direct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suppressive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platelet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reduction.</a:t>
            </a:r>
            <a:endParaRPr sz="1500">
              <a:latin typeface="Microsoft Sans Serif"/>
              <a:cs typeface="Microsoft Sans Serif"/>
            </a:endParaRPr>
          </a:p>
          <a:p>
            <a:pPr marL="12700" marR="138430">
              <a:lnSpc>
                <a:spcPct val="152600"/>
              </a:lnSpc>
              <a:buChar char="*"/>
              <a:tabLst>
                <a:tab pos="142240" algn="l"/>
              </a:tabLst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much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more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serious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condition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5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Heparin-lnduced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Thrombocytopenia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(HlT),</a:t>
            </a:r>
            <a:r>
              <a:rPr sz="15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immune-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mediated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reaction,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rare.</a:t>
            </a:r>
            <a:endParaRPr sz="15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*"/>
            </a:pPr>
            <a:endParaRPr sz="1750">
              <a:latin typeface="Microsoft Sans Serif"/>
              <a:cs typeface="Microsoft Sans Serif"/>
            </a:endParaRPr>
          </a:p>
          <a:p>
            <a:pPr marL="12700" marR="4034790">
              <a:lnSpc>
                <a:spcPct val="101099"/>
              </a:lnSpc>
              <a:spcBef>
                <a:spcPts val="5"/>
              </a:spcBef>
              <a:buChar char="*"/>
              <a:tabLst>
                <a:tab pos="146050" algn="l"/>
              </a:tabLst>
            </a:pP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Occurs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5-10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days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after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exposure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heparin,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it </a:t>
            </a:r>
            <a:r>
              <a:rPr sz="1550" spc="-39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takes</a:t>
            </a:r>
            <a:r>
              <a:rPr sz="15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these</a:t>
            </a:r>
            <a:r>
              <a:rPr sz="15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antibodies.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*"/>
            </a:pPr>
            <a:endParaRPr sz="1650">
              <a:latin typeface="Microsoft Sans Serif"/>
              <a:cs typeface="Microsoft Sans Serif"/>
            </a:endParaRPr>
          </a:p>
          <a:p>
            <a:pPr marL="145415" indent="-133350">
              <a:lnSpc>
                <a:spcPct val="100000"/>
              </a:lnSpc>
              <a:spcBef>
                <a:spcPts val="5"/>
              </a:spcBef>
              <a:buChar char="*"/>
              <a:tabLst>
                <a:tab pos="146050" algn="l"/>
              </a:tabLst>
            </a:pP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Abrupt</a:t>
            </a:r>
            <a:r>
              <a:rPr sz="15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fall</a:t>
            </a:r>
            <a:r>
              <a:rPr sz="15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5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platelets</a:t>
            </a:r>
            <a:r>
              <a:rPr sz="15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(&gt;50%)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*"/>
            </a:pPr>
            <a:endParaRPr sz="1650">
              <a:latin typeface="Microsoft Sans Serif"/>
              <a:cs typeface="Microsoft Sans Serif"/>
            </a:endParaRPr>
          </a:p>
          <a:p>
            <a:pPr marL="12700" marR="4057015">
              <a:lnSpc>
                <a:spcPct val="101099"/>
              </a:lnSpc>
              <a:buChar char="*"/>
              <a:tabLst>
                <a:tab pos="146050" algn="l"/>
              </a:tabLst>
            </a:pP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Formation</a:t>
            </a:r>
            <a:r>
              <a:rPr sz="15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life-threatening</a:t>
            </a:r>
            <a:r>
              <a:rPr sz="15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arterial/venous </a:t>
            </a:r>
            <a:r>
              <a:rPr sz="1550" spc="-39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50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thrombosis.</a:t>
            </a:r>
            <a:endParaRPr sz="1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825" y="672122"/>
            <a:ext cx="589788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Heparin</a:t>
            </a:r>
            <a:r>
              <a:rPr sz="3300" spc="10" dirty="0"/>
              <a:t> </a:t>
            </a:r>
            <a:r>
              <a:rPr sz="3300" dirty="0"/>
              <a:t>and</a:t>
            </a:r>
            <a:r>
              <a:rPr sz="3300" spc="15" dirty="0"/>
              <a:t> </a:t>
            </a:r>
            <a:r>
              <a:rPr sz="3300" spc="-5" dirty="0"/>
              <a:t>Thrombocytopenia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945467" y="1434437"/>
            <a:ext cx="7805420" cy="2288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5140">
              <a:lnSpc>
                <a:spcPct val="150000"/>
              </a:lnSpc>
              <a:spcBef>
                <a:spcPts val="10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HIT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must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treated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alternative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drugs: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lepirudin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bivalirudin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(direct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inhibitors).</a:t>
            </a:r>
            <a:endParaRPr sz="1650">
              <a:latin typeface="Microsoft Sans Serif"/>
              <a:cs typeface="Microsoft Sans Serif"/>
            </a:endParaRPr>
          </a:p>
          <a:p>
            <a:pPr marL="151130" indent="-139065">
              <a:lnSpc>
                <a:spcPct val="100000"/>
              </a:lnSpc>
              <a:spcBef>
                <a:spcPts val="990"/>
              </a:spcBef>
              <a:buSzPct val="103125"/>
              <a:buChar char="*"/>
              <a:tabLst>
                <a:tab pos="151765" algn="l"/>
              </a:tabLst>
            </a:pPr>
            <a:r>
              <a:rPr sz="16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It’s</a:t>
            </a:r>
            <a:r>
              <a:rPr sz="16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not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enough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to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just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stop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heparin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they’re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hypercoagulable.</a:t>
            </a:r>
            <a:endParaRPr sz="165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u="heavy" spc="6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Presumptive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6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diagnosis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Significant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drop</a:t>
            </a:r>
            <a:r>
              <a:rPr sz="165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platelet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count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thrombosis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formation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heparin.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u="heavy" spc="5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Definitive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6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diagnosis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HlT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antibody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test,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auto-antibodies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PF4-Hep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complex.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086" y="5737"/>
            <a:ext cx="608457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Heparin</a:t>
            </a:r>
            <a:endParaRPr sz="3300"/>
          </a:p>
          <a:p>
            <a:pPr algn="ctr">
              <a:lnSpc>
                <a:spcPct val="100000"/>
              </a:lnSpc>
            </a:pPr>
            <a:r>
              <a:rPr sz="3300" dirty="0"/>
              <a:t>2-</a:t>
            </a:r>
            <a:r>
              <a:rPr sz="3300" spc="15" dirty="0"/>
              <a:t> </a:t>
            </a:r>
            <a:r>
              <a:rPr sz="3300" spc="-5" dirty="0"/>
              <a:t>Low-Molecular</a:t>
            </a:r>
            <a:r>
              <a:rPr sz="3300" spc="10" dirty="0"/>
              <a:t> </a:t>
            </a:r>
            <a:r>
              <a:rPr sz="3300" spc="-5" dirty="0"/>
              <a:t>weight</a:t>
            </a:r>
            <a:r>
              <a:rPr sz="3300" spc="15" dirty="0"/>
              <a:t> </a:t>
            </a:r>
            <a:r>
              <a:rPr sz="3300" spc="-5" dirty="0"/>
              <a:t>heparin</a:t>
            </a:r>
            <a:endParaRPr sz="33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890"/>
              </a:spcBef>
              <a:buChar char="*"/>
              <a:tabLst>
                <a:tab pos="152400" algn="l"/>
              </a:tabLst>
            </a:pPr>
            <a:r>
              <a:rPr spc="55" dirty="0"/>
              <a:t>Enoxaparin</a:t>
            </a:r>
          </a:p>
          <a:p>
            <a:pPr marL="151765" indent="-139700">
              <a:lnSpc>
                <a:spcPct val="100000"/>
              </a:lnSpc>
              <a:spcBef>
                <a:spcPts val="795"/>
              </a:spcBef>
              <a:buChar char="*"/>
              <a:tabLst>
                <a:tab pos="152400" algn="l"/>
              </a:tabLst>
            </a:pPr>
            <a:r>
              <a:rPr spc="-5" dirty="0"/>
              <a:t>Also</a:t>
            </a:r>
            <a:r>
              <a:rPr spc="15" dirty="0"/>
              <a:t> </a:t>
            </a:r>
            <a:r>
              <a:rPr u="heavy" spc="-5" dirty="0">
                <a:uFill>
                  <a:solidFill>
                    <a:srgbClr val="002060"/>
                  </a:solidFill>
                </a:uFill>
              </a:rPr>
              <a:t>works</a:t>
            </a:r>
            <a:r>
              <a:rPr u="heavy" spc="15" dirty="0">
                <a:uFill>
                  <a:solidFill>
                    <a:srgbClr val="002060"/>
                  </a:solidFill>
                </a:uFill>
              </a:rPr>
              <a:t> </a:t>
            </a:r>
            <a:r>
              <a:rPr u="heavy" spc="-5" dirty="0">
                <a:uFill>
                  <a:solidFill>
                    <a:srgbClr val="002060"/>
                  </a:solidFill>
                </a:uFill>
              </a:rPr>
              <a:t>through</a:t>
            </a:r>
            <a:r>
              <a:rPr u="heavy" spc="15" dirty="0">
                <a:uFill>
                  <a:solidFill>
                    <a:srgbClr val="002060"/>
                  </a:solidFill>
                </a:uFill>
              </a:rPr>
              <a:t> </a:t>
            </a:r>
            <a:r>
              <a:rPr u="heavy" spc="-5" dirty="0">
                <a:uFill>
                  <a:solidFill>
                    <a:srgbClr val="002060"/>
                  </a:solidFill>
                </a:uFill>
              </a:rPr>
              <a:t>Anti-Thrombin</a:t>
            </a:r>
            <a:r>
              <a:rPr u="heavy" spc="15" dirty="0">
                <a:uFill>
                  <a:solidFill>
                    <a:srgbClr val="002060"/>
                  </a:solidFill>
                </a:uFill>
              </a:rPr>
              <a:t> </a:t>
            </a:r>
            <a:r>
              <a:rPr u="heavy" spc="-5" dirty="0">
                <a:uFill>
                  <a:solidFill>
                    <a:srgbClr val="002060"/>
                  </a:solidFill>
                </a:uFill>
              </a:rPr>
              <a:t>III</a:t>
            </a:r>
            <a:r>
              <a:rPr spc="15" dirty="0"/>
              <a:t> </a:t>
            </a:r>
            <a:r>
              <a:rPr dirty="0"/>
              <a:t>,</a:t>
            </a:r>
            <a:r>
              <a:rPr spc="15" dirty="0"/>
              <a:t> </a:t>
            </a:r>
            <a:r>
              <a:rPr spc="-5" dirty="0"/>
              <a:t>but</a:t>
            </a:r>
            <a:r>
              <a:rPr spc="20" dirty="0"/>
              <a:t> </a:t>
            </a:r>
            <a:r>
              <a:rPr spc="-5" dirty="0"/>
              <a:t>by</a:t>
            </a:r>
            <a:r>
              <a:rPr spc="15" dirty="0"/>
              <a:t> </a:t>
            </a:r>
            <a:r>
              <a:rPr spc="-5" dirty="0"/>
              <a:t>using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LMW</a:t>
            </a:r>
            <a:r>
              <a:rPr spc="15" dirty="0"/>
              <a:t> </a:t>
            </a:r>
            <a:r>
              <a:rPr spc="-5" dirty="0"/>
              <a:t>polymers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20" dirty="0"/>
              <a:t> </a:t>
            </a:r>
            <a:r>
              <a:rPr spc="-5" dirty="0"/>
              <a:t>heparin</a:t>
            </a:r>
            <a:r>
              <a:rPr spc="15" dirty="0"/>
              <a:t> </a:t>
            </a:r>
            <a:r>
              <a:rPr dirty="0"/>
              <a:t>,</a:t>
            </a:r>
            <a:r>
              <a:rPr spc="15" dirty="0"/>
              <a:t> </a:t>
            </a:r>
            <a:r>
              <a:rPr spc="-10" dirty="0"/>
              <a:t>their</a:t>
            </a: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pc="-5" dirty="0"/>
              <a:t>effect</a:t>
            </a:r>
            <a:r>
              <a:rPr spc="5" dirty="0"/>
              <a:t> </a:t>
            </a:r>
            <a:r>
              <a:rPr spc="-10" dirty="0"/>
              <a:t>is</a:t>
            </a:r>
            <a:r>
              <a:rPr spc="10" dirty="0"/>
              <a:t> </a:t>
            </a:r>
            <a:r>
              <a:rPr spc="-10" dirty="0"/>
              <a:t>limited</a:t>
            </a:r>
            <a:r>
              <a:rPr spc="10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factor</a:t>
            </a:r>
            <a:r>
              <a:rPr spc="10" dirty="0"/>
              <a:t> </a:t>
            </a:r>
            <a:r>
              <a:rPr spc="-10" dirty="0"/>
              <a:t>Xa.</a:t>
            </a:r>
          </a:p>
          <a:p>
            <a:pPr marL="151765" indent="-139700">
              <a:lnSpc>
                <a:spcPct val="100000"/>
              </a:lnSpc>
              <a:spcBef>
                <a:spcPts val="790"/>
              </a:spcBef>
              <a:buChar char="*"/>
              <a:tabLst>
                <a:tab pos="152400" algn="l"/>
              </a:tabLst>
            </a:pPr>
            <a:r>
              <a:rPr spc="40" dirty="0"/>
              <a:t>Dose</a:t>
            </a:r>
            <a:r>
              <a:rPr spc="10" dirty="0"/>
              <a:t> </a:t>
            </a:r>
            <a:r>
              <a:rPr spc="50" dirty="0"/>
              <a:t>based</a:t>
            </a:r>
            <a:r>
              <a:rPr spc="15" dirty="0"/>
              <a:t> </a:t>
            </a:r>
            <a:r>
              <a:rPr spc="85" dirty="0"/>
              <a:t>on</a:t>
            </a:r>
            <a:r>
              <a:rPr spc="15" dirty="0"/>
              <a:t> </a:t>
            </a:r>
            <a:r>
              <a:rPr spc="60" dirty="0"/>
              <a:t>weight,</a:t>
            </a:r>
            <a:r>
              <a:rPr spc="10" dirty="0"/>
              <a:t> </a:t>
            </a:r>
            <a:r>
              <a:rPr spc="-5" dirty="0"/>
              <a:t>no</a:t>
            </a:r>
            <a:r>
              <a:rPr spc="15" dirty="0"/>
              <a:t> </a:t>
            </a:r>
            <a:r>
              <a:rPr spc="-5" dirty="0"/>
              <a:t>titrating</a:t>
            </a:r>
            <a:r>
              <a:rPr spc="15" dirty="0"/>
              <a:t> </a:t>
            </a:r>
            <a:r>
              <a:rPr spc="-5" dirty="0"/>
              <a:t>through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PTT</a:t>
            </a:r>
          </a:p>
          <a:p>
            <a:pPr marL="151765" indent="-139700">
              <a:lnSpc>
                <a:spcPct val="100000"/>
              </a:lnSpc>
              <a:spcBef>
                <a:spcPts val="795"/>
              </a:spcBef>
              <a:buChar char="*"/>
              <a:tabLst>
                <a:tab pos="152400" algn="l"/>
              </a:tabLst>
            </a:pPr>
            <a:r>
              <a:rPr spc="-5" dirty="0"/>
              <a:t>There</a:t>
            </a:r>
            <a:r>
              <a:rPr spc="15" dirty="0"/>
              <a:t> </a:t>
            </a:r>
            <a:r>
              <a:rPr spc="-10" dirty="0"/>
              <a:t>is</a:t>
            </a:r>
            <a:r>
              <a:rPr spc="20" dirty="0"/>
              <a:t> </a:t>
            </a:r>
            <a:r>
              <a:rPr spc="-5" dirty="0"/>
              <a:t>reduced</a:t>
            </a:r>
            <a:r>
              <a:rPr spc="20" dirty="0"/>
              <a:t> </a:t>
            </a:r>
            <a:r>
              <a:rPr spc="-10" dirty="0"/>
              <a:t>binding</a:t>
            </a:r>
            <a:r>
              <a:rPr spc="15" dirty="0"/>
              <a:t> </a:t>
            </a:r>
            <a:r>
              <a:rPr spc="-5" dirty="0"/>
              <a:t>to</a:t>
            </a:r>
            <a:r>
              <a:rPr spc="20" dirty="0"/>
              <a:t> </a:t>
            </a:r>
            <a:r>
              <a:rPr spc="-5" dirty="0"/>
              <a:t>plasma</a:t>
            </a:r>
            <a:r>
              <a:rPr spc="20" dirty="0"/>
              <a:t> </a:t>
            </a:r>
            <a:r>
              <a:rPr spc="-5" dirty="0"/>
              <a:t>proteins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10" dirty="0"/>
              <a:t>cells,</a:t>
            </a:r>
            <a:r>
              <a:rPr spc="20" dirty="0"/>
              <a:t> </a:t>
            </a:r>
            <a:r>
              <a:rPr spc="-5" dirty="0"/>
              <a:t>so</a:t>
            </a:r>
            <a:r>
              <a:rPr spc="20" dirty="0"/>
              <a:t> </a:t>
            </a:r>
            <a:r>
              <a:rPr spc="-10" dirty="0"/>
              <a:t>it</a:t>
            </a:r>
            <a:r>
              <a:rPr spc="15" dirty="0"/>
              <a:t> </a:t>
            </a:r>
            <a:r>
              <a:rPr spc="-5" dirty="0"/>
              <a:t>has</a:t>
            </a:r>
            <a:r>
              <a:rPr spc="20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spc="-5" dirty="0"/>
              <a:t>very</a:t>
            </a:r>
            <a:r>
              <a:rPr spc="20" dirty="0"/>
              <a:t> </a:t>
            </a:r>
            <a:r>
              <a:rPr spc="-5" dirty="0"/>
              <a:t>predictable</a:t>
            </a:r>
            <a:r>
              <a:rPr spc="15" dirty="0"/>
              <a:t> </a:t>
            </a:r>
            <a:r>
              <a:rPr spc="-5" dirty="0"/>
              <a:t>effect</a:t>
            </a:r>
          </a:p>
          <a:p>
            <a:pPr marL="151765" indent="-139700">
              <a:lnSpc>
                <a:spcPct val="100000"/>
              </a:lnSpc>
              <a:spcBef>
                <a:spcPts val="790"/>
              </a:spcBef>
              <a:buChar char="*"/>
              <a:tabLst>
                <a:tab pos="152400" algn="l"/>
              </a:tabLst>
            </a:pPr>
            <a:r>
              <a:rPr spc="-5" dirty="0"/>
              <a:t>Lower</a:t>
            </a:r>
            <a:r>
              <a:rPr spc="15" dirty="0"/>
              <a:t> </a:t>
            </a:r>
            <a:r>
              <a:rPr spc="-10" dirty="0"/>
              <a:t>incidence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15" dirty="0"/>
              <a:t> </a:t>
            </a:r>
            <a:r>
              <a:rPr spc="-5" dirty="0"/>
              <a:t>HIT</a:t>
            </a:r>
            <a:r>
              <a:rPr spc="15" dirty="0"/>
              <a:t> </a:t>
            </a:r>
            <a:r>
              <a:rPr spc="-5" dirty="0"/>
              <a:t>(but</a:t>
            </a:r>
            <a:r>
              <a:rPr spc="15" dirty="0"/>
              <a:t> </a:t>
            </a:r>
            <a:r>
              <a:rPr spc="-5" dirty="0"/>
              <a:t>may</a:t>
            </a:r>
            <a:r>
              <a:rPr spc="15" dirty="0"/>
              <a:t> </a:t>
            </a:r>
            <a:r>
              <a:rPr spc="-10" dirty="0"/>
              <a:t>still</a:t>
            </a:r>
            <a:r>
              <a:rPr spc="15" dirty="0"/>
              <a:t> </a:t>
            </a:r>
            <a:r>
              <a:rPr spc="-5" dirty="0"/>
              <a:t>cause).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6259" y="3250476"/>
            <a:ext cx="5344048" cy="232129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4576" y="5737"/>
            <a:ext cx="608457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Heparin</a:t>
            </a:r>
            <a:endParaRPr sz="3300"/>
          </a:p>
          <a:p>
            <a:pPr algn="ctr">
              <a:lnSpc>
                <a:spcPct val="100000"/>
              </a:lnSpc>
            </a:pPr>
            <a:r>
              <a:rPr sz="3300" dirty="0"/>
              <a:t>2-</a:t>
            </a:r>
            <a:r>
              <a:rPr sz="3300" spc="15" dirty="0"/>
              <a:t> </a:t>
            </a:r>
            <a:r>
              <a:rPr sz="3300" spc="-5" dirty="0"/>
              <a:t>Low-Molecular</a:t>
            </a:r>
            <a:r>
              <a:rPr sz="3300" spc="10" dirty="0"/>
              <a:t> </a:t>
            </a:r>
            <a:r>
              <a:rPr sz="3300" spc="-5" dirty="0"/>
              <a:t>weight</a:t>
            </a:r>
            <a:r>
              <a:rPr sz="3300" spc="15" dirty="0"/>
              <a:t> </a:t>
            </a:r>
            <a:r>
              <a:rPr sz="3300" spc="-5" dirty="0"/>
              <a:t>heparin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476337" y="1158174"/>
            <a:ext cx="5730240" cy="723265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41605" indent="-129539">
              <a:lnSpc>
                <a:spcPct val="100000"/>
              </a:lnSpc>
              <a:spcBef>
                <a:spcPts val="1035"/>
              </a:spcBef>
              <a:buChar char="*"/>
              <a:tabLst>
                <a:tab pos="142240" algn="l"/>
              </a:tabLst>
            </a:pPr>
            <a:r>
              <a:rPr sz="1500" u="sng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Will</a:t>
            </a:r>
            <a:r>
              <a:rPr sz="150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not</a:t>
            </a:r>
            <a:r>
              <a:rPr sz="1500" u="sng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affect</a:t>
            </a:r>
            <a:r>
              <a:rPr sz="150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thrombin</a:t>
            </a:r>
            <a:r>
              <a:rPr sz="1500" u="sng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time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500">
              <a:latin typeface="Microsoft Sans Serif"/>
              <a:cs typeface="Microsoft Sans Serif"/>
            </a:endParaRPr>
          </a:p>
          <a:p>
            <a:pPr marL="141605" indent="-129539">
              <a:lnSpc>
                <a:spcPct val="100000"/>
              </a:lnSpc>
              <a:spcBef>
                <a:spcPts val="950"/>
              </a:spcBef>
              <a:buChar char="*"/>
              <a:tabLst>
                <a:tab pos="142240" algn="l"/>
              </a:tabLst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not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sensitive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LMWH-induced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effect.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(only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affect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X)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337" y="2553437"/>
            <a:ext cx="6242685" cy="2467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2600"/>
              </a:lnSpc>
              <a:spcBef>
                <a:spcPts val="95"/>
              </a:spcBef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special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circumstances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we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must</a:t>
            </a:r>
            <a:r>
              <a:rPr sz="15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monitor</a:t>
            </a:r>
            <a:r>
              <a:rPr sz="150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</a:t>
            </a:r>
            <a:r>
              <a:rPr sz="150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effect</a:t>
            </a:r>
            <a:r>
              <a:rPr sz="150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500" u="sng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enoxaparin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5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by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using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special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only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LMWH,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Xa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levels.</a:t>
            </a:r>
            <a:endParaRPr sz="1500">
              <a:latin typeface="Microsoft Sans Serif"/>
              <a:cs typeface="Microsoft Sans Serif"/>
            </a:endParaRPr>
          </a:p>
          <a:p>
            <a:pPr marL="184785" indent="-119380">
              <a:lnSpc>
                <a:spcPct val="100000"/>
              </a:lnSpc>
              <a:spcBef>
                <a:spcPts val="944"/>
              </a:spcBef>
              <a:buChar char="-"/>
              <a:tabLst>
                <a:tab pos="185420" algn="l"/>
              </a:tabLst>
            </a:pP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Limited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PTT</a:t>
            </a:r>
            <a:endParaRPr sz="1500">
              <a:latin typeface="Microsoft Sans Serif"/>
              <a:cs typeface="Microsoft Sans Serif"/>
            </a:endParaRPr>
          </a:p>
          <a:p>
            <a:pPr marL="184785" indent="-118745">
              <a:lnSpc>
                <a:spcPct val="100000"/>
              </a:lnSpc>
              <a:spcBef>
                <a:spcPts val="944"/>
              </a:spcBef>
              <a:buChar char="-"/>
              <a:tabLst>
                <a:tab pos="185420" algn="l"/>
              </a:tabLst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Standard dose based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weight</a:t>
            </a:r>
            <a:endParaRPr sz="1500">
              <a:latin typeface="Microsoft Sans Serif"/>
              <a:cs typeface="Microsoft Sans Serif"/>
            </a:endParaRPr>
          </a:p>
          <a:p>
            <a:pPr marL="184785" indent="-118745">
              <a:lnSpc>
                <a:spcPct val="100000"/>
              </a:lnSpc>
              <a:spcBef>
                <a:spcPts val="950"/>
              </a:spcBef>
              <a:buChar char="-"/>
              <a:tabLst>
                <a:tab pos="185420" algn="l"/>
              </a:tabLst>
            </a:pP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Usually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no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monitoring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used</a:t>
            </a:r>
            <a:endParaRPr sz="1500">
              <a:latin typeface="Microsoft Sans Serif"/>
              <a:cs typeface="Microsoft Sans Serif"/>
            </a:endParaRPr>
          </a:p>
          <a:p>
            <a:pPr marL="184785" indent="-118745">
              <a:lnSpc>
                <a:spcPct val="100000"/>
              </a:lnSpc>
              <a:spcBef>
                <a:spcPts val="944"/>
              </a:spcBef>
              <a:buChar char="-"/>
              <a:tabLst>
                <a:tab pos="185420" algn="l"/>
              </a:tabLst>
            </a:pP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Exceptions: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Obesity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Renal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failure.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(There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unpredictable</a:t>
            </a:r>
            <a:endParaRPr sz="15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</a:t>
            </a:r>
            <a:r>
              <a:rPr sz="15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LMWH).</a:t>
            </a:r>
            <a:endParaRPr sz="15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2759" y="1220462"/>
            <a:ext cx="1972390" cy="193755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0676" y="258880"/>
            <a:ext cx="1812289" cy="5270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Vitamin</a:t>
            </a:r>
            <a:r>
              <a:rPr spc="-40" dirty="0"/>
              <a:t> </a:t>
            </a:r>
            <a:r>
              <a:rPr spc="25" dirty="0"/>
              <a:t>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7769" y="1151877"/>
            <a:ext cx="3700145" cy="21110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2200"/>
              </a:lnSpc>
              <a:spcBef>
                <a:spcPts val="90"/>
              </a:spcBef>
              <a:buChar char="*"/>
              <a:tabLst>
                <a:tab pos="142240" algn="l"/>
              </a:tabLst>
            </a:pP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0" dirty="0">
                <a:solidFill>
                  <a:srgbClr val="002060"/>
                </a:solidFill>
                <a:latin typeface="Microsoft Sans Serif"/>
                <a:cs typeface="Microsoft Sans Serif"/>
              </a:rPr>
              <a:t>K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dependent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factors: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ll,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Vll,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lX, </a:t>
            </a:r>
            <a:r>
              <a:rPr sz="1500" spc="-3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X.</a:t>
            </a:r>
            <a:endParaRPr sz="1500" dirty="0">
              <a:latin typeface="Microsoft Sans Serif"/>
              <a:cs typeface="Microsoft Sans Serif"/>
            </a:endParaRPr>
          </a:p>
          <a:p>
            <a:pPr marL="12700" marR="24130">
              <a:lnSpc>
                <a:spcPct val="132200"/>
              </a:lnSpc>
              <a:spcBef>
                <a:spcPts val="5"/>
              </a:spcBef>
              <a:buChar char="*"/>
              <a:tabLst>
                <a:tab pos="142240" algn="l"/>
              </a:tabLst>
            </a:pP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Some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them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part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u="sng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intrinsic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pathway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some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part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extrinsic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pathway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500" dirty="0">
              <a:latin typeface="Microsoft Sans Serif"/>
              <a:cs typeface="Microsoft Sans Serif"/>
            </a:endParaRPr>
          </a:p>
          <a:p>
            <a:pPr marL="12700" marR="100965">
              <a:lnSpc>
                <a:spcPct val="132200"/>
              </a:lnSpc>
              <a:buChar char="*"/>
              <a:tabLst>
                <a:tab pos="142240" algn="l"/>
              </a:tabLst>
            </a:pP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Forms </a:t>
            </a: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-carboxyglutamate </a:t>
            </a:r>
            <a:r>
              <a:rPr sz="15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residues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sz="15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factors.</a:t>
            </a:r>
            <a:endParaRPr sz="15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4572" y="1385220"/>
            <a:ext cx="4683965" cy="309007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9642" y="261170"/>
            <a:ext cx="1594485" cy="523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Warfarin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1003300"/>
            <a:ext cx="8054340" cy="4875053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31445" indent="-119380">
              <a:spcBef>
                <a:spcPts val="955"/>
              </a:spcBef>
              <a:buFontTx/>
              <a:buChar char="*"/>
              <a:tabLst>
                <a:tab pos="132080" algn="l"/>
              </a:tabLst>
            </a:pPr>
            <a:r>
              <a:rPr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lang="en-GB"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antagonist Vit K ,lowers level all Vit k factors </a:t>
            </a:r>
          </a:p>
          <a:p>
            <a:pPr marL="130810" indent="-118745">
              <a:lnSpc>
                <a:spcPct val="100000"/>
              </a:lnSpc>
              <a:spcBef>
                <a:spcPts val="840"/>
              </a:spcBef>
              <a:buChar char="*"/>
              <a:tabLst>
                <a:tab pos="131445" algn="l"/>
              </a:tabLst>
            </a:pPr>
            <a:r>
              <a:rPr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works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by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inhibiting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epoxide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40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reductas</a:t>
            </a:r>
            <a:r>
              <a:rPr lang="en-GB"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e </a:t>
            </a:r>
            <a:r>
              <a:rPr lang="en-GB" sz="16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enzyme</a:t>
            </a:r>
            <a:r>
              <a:rPr lang="en-GB"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lang="en-US" sz="160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w</a:t>
            </a:r>
            <a:r>
              <a:rPr lang="en-US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hich is essential for activating the vitamin K available in the body.</a:t>
            </a:r>
            <a:endParaRPr lang="en-US" sz="1600" b="0" i="0" dirty="0">
              <a:solidFill>
                <a:srgbClr val="002060"/>
              </a:solidFill>
              <a:effectLst/>
              <a:latin typeface="Microsoft Sans Serif"/>
              <a:cs typeface="Microsoft Sans Serif"/>
            </a:endParaRPr>
          </a:p>
          <a:p>
            <a:pPr marL="12065">
              <a:lnSpc>
                <a:spcPct val="100000"/>
              </a:lnSpc>
              <a:spcBef>
                <a:spcPts val="840"/>
              </a:spcBef>
              <a:tabLst>
                <a:tab pos="131445" algn="l"/>
              </a:tabLst>
            </a:pPr>
            <a:endParaRPr lang="ar-JO" sz="16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  <a:spcBef>
                <a:spcPts val="90"/>
              </a:spcBef>
              <a:buChar char="*"/>
              <a:tabLst>
                <a:tab pos="152400" algn="l"/>
              </a:tabLst>
            </a:pP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Takes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days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achieve</a:t>
            </a:r>
            <a:r>
              <a:rPr lang="en-GB"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its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effects,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because</a:t>
            </a:r>
            <a:r>
              <a:rPr lang="en-GB"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doesn’t</a:t>
            </a:r>
            <a:r>
              <a:rPr lang="en-GB"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do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anything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 </a:t>
            </a:r>
            <a:r>
              <a:rPr lang="en-GB" sz="160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 had already present, but </a:t>
            </a:r>
            <a:r>
              <a:rPr lang="en-GB"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it </a:t>
            </a:r>
            <a:r>
              <a:rPr lang="en-GB" sz="160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inhibits </a:t>
            </a:r>
            <a:r>
              <a:rPr lang="en-GB" sz="16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lang="en-GB"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production of </a:t>
            </a:r>
            <a:r>
              <a:rPr lang="en-GB" sz="16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new </a:t>
            </a:r>
            <a:r>
              <a:rPr lang="en-GB"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 </a:t>
            </a:r>
            <a:r>
              <a:rPr lang="en-GB" sz="16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factors. </a:t>
            </a:r>
            <a:r>
              <a:rPr lang="en-GB" sz="16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(Time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required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fall).</a:t>
            </a:r>
          </a:p>
          <a:p>
            <a:pPr marL="12700" marR="5080">
              <a:lnSpc>
                <a:spcPct val="150000"/>
              </a:lnSpc>
              <a:spcBef>
                <a:spcPts val="90"/>
              </a:spcBef>
              <a:buFontTx/>
              <a:buChar char="*"/>
              <a:tabLst>
                <a:tab pos="152400" algn="l"/>
              </a:tabLst>
            </a:pP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Very commonly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used.</a:t>
            </a:r>
            <a:endParaRPr lang="ar-JO" sz="1600" spc="-10" dirty="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2700" marR="47625">
              <a:lnSpc>
                <a:spcPct val="150000"/>
              </a:lnSpc>
              <a:spcBef>
                <a:spcPts val="1155"/>
              </a:spcBef>
              <a:buChar char="*"/>
              <a:tabLst>
                <a:tab pos="152400" algn="l"/>
              </a:tabLst>
            </a:pPr>
            <a:r>
              <a:rPr lang="en-GB"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Dose </a:t>
            </a:r>
            <a:r>
              <a:rPr lang="en-GB"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must </a:t>
            </a:r>
            <a:r>
              <a:rPr lang="en-GB" sz="16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be </a:t>
            </a:r>
            <a:r>
              <a:rPr lang="en-GB" sz="16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adjusted </a:t>
            </a:r>
            <a:r>
              <a:rPr lang="en-GB"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to </a:t>
            </a:r>
            <a:r>
              <a:rPr lang="en-GB" sz="16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reach </a:t>
            </a:r>
            <a:r>
              <a:rPr lang="en-GB" sz="16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target </a:t>
            </a:r>
            <a:r>
              <a:rPr lang="en-GB" sz="16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PT/</a:t>
            </a:r>
            <a:r>
              <a:rPr lang="en-GB" sz="1600" spc="5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lNR</a:t>
            </a:r>
            <a:r>
              <a:rPr lang="en-GB" sz="16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</a:p>
          <a:p>
            <a:pPr marL="12700" marR="47625">
              <a:lnSpc>
                <a:spcPct val="150000"/>
              </a:lnSpc>
              <a:spcBef>
                <a:spcPts val="1155"/>
              </a:spcBef>
              <a:buChar char="*"/>
              <a:tabLst>
                <a:tab pos="152400" algn="l"/>
              </a:tabLst>
            </a:pPr>
            <a:r>
              <a:rPr lang="en-GB" sz="16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 effect depends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on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amount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dirty="0">
                <a:solidFill>
                  <a:srgbClr val="002060"/>
                </a:solidFill>
                <a:latin typeface="Microsoft Sans Serif"/>
                <a:cs typeface="Microsoft Sans Serif"/>
              </a:rPr>
              <a:t>K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lang="en-GB"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lang="en-GB"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body</a:t>
            </a:r>
            <a:r>
              <a:rPr lang="en-GB"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which</a:t>
            </a:r>
            <a:r>
              <a:rPr lang="en-GB"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varies</a:t>
            </a:r>
            <a:r>
              <a:rPr lang="en-GB" sz="16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with</a:t>
            </a:r>
            <a:r>
              <a:rPr lang="en-GB"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diet,</a:t>
            </a:r>
            <a:r>
              <a:rPr lang="en-GB"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antibiotics</a:t>
            </a:r>
            <a:r>
              <a:rPr lang="en-GB"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(inhibits</a:t>
            </a:r>
            <a:r>
              <a:rPr lang="en-GB"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GI</a:t>
            </a:r>
            <a:r>
              <a:rPr lang="en-GB" sz="16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bacteria) </a:t>
            </a:r>
            <a:r>
              <a:rPr lang="en-GB" sz="16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or</a:t>
            </a:r>
            <a:r>
              <a:rPr lang="en-GB" sz="16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drugs</a:t>
            </a:r>
            <a:r>
              <a:rPr lang="en-GB" sz="16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interfere</a:t>
            </a:r>
            <a:r>
              <a:rPr lang="en-GB" sz="16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with</a:t>
            </a:r>
            <a:r>
              <a:rPr lang="en-GB" sz="16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lang="en-GB" sz="160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metabolism.</a:t>
            </a:r>
            <a:endParaRPr lang="en-GB" sz="16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  <a:spcBef>
                <a:spcPts val="90"/>
              </a:spcBef>
              <a:buFontTx/>
              <a:buChar char="*"/>
              <a:tabLst>
                <a:tab pos="152400" algn="l"/>
              </a:tabLst>
            </a:pPr>
            <a:endParaRPr lang="en-GB" sz="1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*"/>
            </a:pPr>
            <a:endParaRPr sz="17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9642" y="261170"/>
            <a:ext cx="1594485" cy="523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6479" y="830629"/>
            <a:ext cx="8416925" cy="304292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Why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PT/lNR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preferred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monitoring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warfarin?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endParaRPr sz="1650">
              <a:latin typeface="Microsoft Sans Serif"/>
              <a:cs typeface="Microsoft Sans Serif"/>
            </a:endParaRPr>
          </a:p>
          <a:p>
            <a:pPr marL="12700" marR="5080" indent="57785">
              <a:lnSpc>
                <a:spcPct val="150000"/>
              </a:lnSpc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Because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Vll,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which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part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extrinsic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pathway,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shortest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half-life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(4-6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Hours)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four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dependent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factors.</a:t>
            </a:r>
            <a:endParaRPr sz="1650">
              <a:latin typeface="Microsoft Sans Serif"/>
              <a:cs typeface="Microsoft Sans Serif"/>
            </a:endParaRPr>
          </a:p>
          <a:p>
            <a:pPr marL="12700" marR="54610" indent="57785">
              <a:lnSpc>
                <a:spcPct val="150000"/>
              </a:lnSpc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Means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VII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first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level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to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after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administration,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therefore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extrinsic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much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more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sensitive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warfarin.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(only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captures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Vll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activity)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PTT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less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sensitive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warfarin.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normal.</a:t>
            </a:r>
            <a:endParaRPr sz="165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32909" y="3076027"/>
            <a:ext cx="4786383" cy="235769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515" y="780236"/>
            <a:ext cx="8316595" cy="4208844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1090"/>
              </a:spcBef>
              <a:buChar char="*"/>
              <a:tabLst>
                <a:tab pos="152400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has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prothrombotic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therapy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initiated,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because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effects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endParaRPr sz="165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on</a:t>
            </a:r>
            <a:r>
              <a:rPr sz="1650" u="heavy" spc="-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protein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 dirty="0">
              <a:latin typeface="Microsoft Sans Serif"/>
              <a:cs typeface="Microsoft Sans Serif"/>
            </a:endParaRPr>
          </a:p>
          <a:p>
            <a:pPr marL="12700" marR="400050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lang="en-GB"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a vitamin K dependent factor that is an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anti-clotting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short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half-life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(8-10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Hours)</a:t>
            </a:r>
            <a:r>
              <a:rPr lang="en-GB"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.</a:t>
            </a:r>
          </a:p>
          <a:p>
            <a:pPr marL="12700" marR="400050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Protein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becomes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deficient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when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warfarin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initiated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briefly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creates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prothrombotic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state.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limited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to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first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few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days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therapy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because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other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fall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antithrombotic.</a:t>
            </a:r>
            <a:endParaRPr sz="1650" dirty="0">
              <a:latin typeface="Microsoft Sans Serif"/>
              <a:cs typeface="Microsoft Sans Serif"/>
            </a:endParaRPr>
          </a:p>
          <a:p>
            <a:pPr marL="152400" indent="-140335">
              <a:lnSpc>
                <a:spcPct val="100000"/>
              </a:lnSpc>
              <a:spcBef>
                <a:spcPts val="990"/>
              </a:spcBef>
              <a:buChar char="*"/>
              <a:tabLst>
                <a:tab pos="153035" algn="l"/>
              </a:tabLst>
            </a:pP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USES:</a:t>
            </a:r>
            <a:endParaRPr sz="1650" dirty="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Stroke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prevention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atrial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fibrillation.</a:t>
            </a:r>
            <a:endParaRPr sz="1650" dirty="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mechanical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heart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valve.</a:t>
            </a:r>
            <a:endParaRPr sz="1650" dirty="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have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DVT/PE.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(for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least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several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months)</a:t>
            </a:r>
            <a:endParaRPr sz="165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3235" y="279822"/>
            <a:ext cx="7643495" cy="432244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Thrombus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formation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body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prevents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loss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endParaRPr sz="1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damage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vessel.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Two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processes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initiated: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Microsoft Sans Serif"/>
              <a:cs typeface="Microsoft Sans Serif"/>
            </a:endParaRPr>
          </a:p>
          <a:p>
            <a:pPr marL="198755" indent="-128905">
              <a:lnSpc>
                <a:spcPct val="100000"/>
              </a:lnSpc>
              <a:buChar char="-"/>
              <a:tabLst>
                <a:tab pos="199390" algn="l"/>
              </a:tabLst>
            </a:pP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Platelets</a:t>
            </a:r>
            <a:r>
              <a:rPr sz="165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activation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2060"/>
              </a:buClr>
              <a:buFont typeface="Microsoft Sans Serif"/>
              <a:buChar char="-"/>
            </a:pPr>
            <a:endParaRPr sz="1600">
              <a:latin typeface="Microsoft Sans Serif"/>
              <a:cs typeface="Microsoft Sans Serif"/>
            </a:endParaRPr>
          </a:p>
          <a:p>
            <a:pPr marL="198755" indent="-128905">
              <a:lnSpc>
                <a:spcPct val="100000"/>
              </a:lnSpc>
              <a:buChar char="-"/>
              <a:tabLst>
                <a:tab pos="199390" algn="l"/>
              </a:tabLst>
            </a:pP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which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leads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formation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insoluble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substance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fibrin.</a:t>
            </a:r>
            <a:endParaRPr sz="1650">
              <a:latin typeface="Microsoft Sans Serif"/>
              <a:cs typeface="Microsoft Sans Serif"/>
            </a:endParaRPr>
          </a:p>
          <a:p>
            <a:pPr marL="12700" marR="318770">
              <a:lnSpc>
                <a:spcPct val="150000"/>
              </a:lnSpc>
              <a:spcBef>
                <a:spcPts val="825"/>
              </a:spcBef>
              <a:buChar char="*"/>
              <a:tabLst>
                <a:tab pos="152400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synthesized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liver,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soluble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circulate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inactive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enzymes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(Zymogens)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become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triggered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by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endothelial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damage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work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together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fibrin.</a:t>
            </a:r>
            <a:endParaRPr sz="1650">
              <a:latin typeface="Microsoft Sans Serif"/>
              <a:cs typeface="Microsoft Sans Serif"/>
            </a:endParaRPr>
          </a:p>
          <a:p>
            <a:pPr marL="12700" marR="655955">
              <a:lnSpc>
                <a:spcPct val="150000"/>
              </a:lnSpc>
              <a:spcBef>
                <a:spcPts val="825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constant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low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activation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occurring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all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plasma,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however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process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amplify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endothelium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damaged.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Microsoft Sans Serif"/>
              <a:buChar char="*"/>
            </a:pPr>
            <a:endParaRPr sz="160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5"/>
              </a:spcBef>
              <a:buChar char="*"/>
              <a:tabLst>
                <a:tab pos="152400" algn="l"/>
              </a:tabLst>
            </a:pP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center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cascade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activation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X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Xa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9642" y="261170"/>
            <a:ext cx="1594485" cy="523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8326" y="831573"/>
            <a:ext cx="6416675" cy="3419475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skin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necrosis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endParaRPr sz="1650">
              <a:latin typeface="Microsoft Sans Serif"/>
              <a:cs typeface="Microsoft Sans Serif"/>
            </a:endParaRPr>
          </a:p>
          <a:p>
            <a:pPr marL="256540" indent="-244475">
              <a:lnSpc>
                <a:spcPct val="100000"/>
              </a:lnSpc>
              <a:spcBef>
                <a:spcPts val="990"/>
              </a:spcBef>
              <a:buSzPct val="103125"/>
              <a:buAutoNum type="arabicPlain"/>
              <a:tabLst>
                <a:tab pos="257175" algn="l"/>
              </a:tabLst>
            </a:pPr>
            <a:r>
              <a:rPr sz="16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 </a:t>
            </a:r>
            <a:r>
              <a:rPr sz="16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rare</a:t>
            </a:r>
            <a:r>
              <a:rPr sz="16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complication</a:t>
            </a:r>
            <a:r>
              <a:rPr sz="16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therapy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only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happen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endParaRPr sz="1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deficiency.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also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happen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very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high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doses.</a:t>
            </a:r>
            <a:endParaRPr sz="165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  <a:buAutoNum type="arabicPlain" startAt="2"/>
              <a:tabLst>
                <a:tab pos="25717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At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initial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exposure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falls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have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unknown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deficiency,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get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very</a:t>
            </a:r>
            <a:r>
              <a:rPr sz="165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low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will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become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prothrombotic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 marL="256540" indent="-244475">
              <a:lnSpc>
                <a:spcPct val="100000"/>
              </a:lnSpc>
              <a:spcBef>
                <a:spcPts val="990"/>
              </a:spcBef>
              <a:buAutoNum type="arabicPlain" startAt="2"/>
              <a:tabLst>
                <a:tab pos="25717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result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thrombosis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skin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tissue.</a:t>
            </a:r>
            <a:endParaRPr sz="1650">
              <a:latin typeface="Microsoft Sans Serif"/>
              <a:cs typeface="Microsoft Sans Serif"/>
            </a:endParaRPr>
          </a:p>
          <a:p>
            <a:pPr marL="12700" marR="339725">
              <a:lnSpc>
                <a:spcPct val="150000"/>
              </a:lnSpc>
              <a:buAutoNum type="arabicPlain" startAt="2"/>
              <a:tabLst>
                <a:tab pos="25717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presents as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large dark,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purple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skin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lesions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within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few days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after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administration.</a:t>
            </a:r>
            <a:endParaRPr sz="165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43057" y="2940081"/>
            <a:ext cx="2321290" cy="222123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9642" y="261170"/>
            <a:ext cx="1594485" cy="5238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9636" y="1006628"/>
            <a:ext cx="8354059" cy="42837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5134">
              <a:lnSpc>
                <a:spcPct val="140000"/>
              </a:lnSpc>
              <a:spcBef>
                <a:spcPts val="100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Should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you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use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an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lV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immediate-acting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like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anti-coagulate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during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their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initial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prothrombotic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period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warfarin?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endParaRPr sz="1650" dirty="0">
              <a:latin typeface="Microsoft Sans Serif"/>
              <a:cs typeface="Microsoft Sans Serif"/>
            </a:endParaRPr>
          </a:p>
          <a:p>
            <a:pPr marL="196850" indent="-127000">
              <a:lnSpc>
                <a:spcPct val="100000"/>
              </a:lnSpc>
              <a:spcBef>
                <a:spcPts val="790"/>
              </a:spcBef>
              <a:buSzPct val="103125"/>
              <a:buChar char="-"/>
              <a:tabLst>
                <a:tab pos="197485" algn="l"/>
              </a:tabLst>
            </a:pPr>
            <a:r>
              <a:rPr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Yes,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6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disorders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(DVT/PE),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anyway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because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its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acute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onset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provides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anti-coagulation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during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initial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therapy.</a:t>
            </a:r>
            <a:endParaRPr sz="1650" dirty="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795"/>
              </a:spcBef>
              <a:buChar char="-"/>
              <a:tabLst>
                <a:tab pos="19875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One</a:t>
            </a:r>
            <a:r>
              <a:rPr sz="1650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exception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atrial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fibrillation.</a:t>
            </a:r>
            <a:endParaRPr sz="1650" dirty="0">
              <a:latin typeface="Microsoft Sans Serif"/>
              <a:cs typeface="Microsoft Sans Serif"/>
            </a:endParaRPr>
          </a:p>
          <a:p>
            <a:pPr marL="12700" marR="399415">
              <a:lnSpc>
                <a:spcPct val="140000"/>
              </a:lnSpc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don’t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have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;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just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risk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forming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clot.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often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start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warfarin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without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heparin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r>
              <a:rPr lang="en-GB"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</a:p>
          <a:p>
            <a:pPr marL="12700" marR="399415">
              <a:lnSpc>
                <a:spcPct val="140000"/>
              </a:lnSpc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en-GB"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ADVERSE</a:t>
            </a:r>
            <a:r>
              <a:rPr lang="en-GB"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EFFECTS:</a:t>
            </a:r>
            <a:endParaRPr sz="165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40000"/>
              </a:lnSpc>
              <a:buAutoNum type="arabicPlain"/>
              <a:tabLst>
                <a:tab pos="25717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Crosses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placenta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cause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fetal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syndrome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(contraindicated),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UFH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often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(doesn’t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cross).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Warfarin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safe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for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lactating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mothers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 dirty="0">
              <a:latin typeface="Microsoft Sans Serif"/>
              <a:cs typeface="Microsoft Sans Serif"/>
            </a:endParaRPr>
          </a:p>
          <a:p>
            <a:pPr marL="256540" indent="-244475">
              <a:lnSpc>
                <a:spcPct val="100000"/>
              </a:lnSpc>
              <a:spcBef>
                <a:spcPts val="795"/>
              </a:spcBef>
              <a:buAutoNum type="arabicPlain"/>
              <a:tabLst>
                <a:tab pos="257175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Bleeding.</a:t>
            </a:r>
            <a:endParaRPr sz="1650" dirty="0">
              <a:latin typeface="Microsoft Sans Serif"/>
              <a:cs typeface="Microsoft Sans Serif"/>
            </a:endParaRPr>
          </a:p>
          <a:p>
            <a:pPr marL="256540" indent="-244475">
              <a:lnSpc>
                <a:spcPct val="100000"/>
              </a:lnSpc>
              <a:spcBef>
                <a:spcPts val="790"/>
              </a:spcBef>
              <a:buAutoNum type="arabicPlain"/>
              <a:tabLst>
                <a:tab pos="257175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Skin</a:t>
            </a:r>
            <a:r>
              <a:rPr sz="165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necrosis.</a:t>
            </a:r>
            <a:endParaRPr sz="165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6988" y="292732"/>
            <a:ext cx="524573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Chronic</a:t>
            </a:r>
            <a:r>
              <a:rPr sz="3300" dirty="0"/>
              <a:t> </a:t>
            </a:r>
            <a:r>
              <a:rPr sz="3300" spc="-5" dirty="0"/>
              <a:t>Oral</a:t>
            </a:r>
            <a:r>
              <a:rPr sz="3300" dirty="0"/>
              <a:t> </a:t>
            </a:r>
            <a:r>
              <a:rPr sz="3300" spc="-5" dirty="0"/>
              <a:t>Anticoagulants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85565" y="1052730"/>
            <a:ext cx="6100445" cy="115697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prior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standard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therapy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many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years: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Upsides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Oral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low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cost.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Downsides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Requires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regular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checks.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(Monthly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draw)</a:t>
            </a:r>
            <a:endParaRPr sz="16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565" y="2828536"/>
            <a:ext cx="6570345" cy="2154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Novel</a:t>
            </a:r>
            <a:r>
              <a:rPr sz="33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Oral</a:t>
            </a:r>
            <a:r>
              <a:rPr sz="33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Anticoagulants</a:t>
            </a:r>
            <a:endParaRPr sz="330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1915"/>
              </a:spcBef>
              <a:buChar char="*"/>
              <a:tabLst>
                <a:tab pos="152400" algn="l"/>
              </a:tabLst>
            </a:pP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NAOCs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alternatives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warfarin.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Xa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(Rivaroxaban,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Apixaban)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DTls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(Dabigatran)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Upsides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no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regular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checks.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(Consistent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dose)</a:t>
            </a:r>
            <a:endParaRPr sz="165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Downsides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cost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no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reversal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agents.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8086" y="257075"/>
            <a:ext cx="3637279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Factor</a:t>
            </a:r>
            <a:r>
              <a:rPr sz="3300" spc="15" dirty="0"/>
              <a:t> </a:t>
            </a:r>
            <a:r>
              <a:rPr sz="3300" dirty="0"/>
              <a:t>Xa</a:t>
            </a:r>
            <a:r>
              <a:rPr sz="3300" spc="15" dirty="0"/>
              <a:t> </a:t>
            </a:r>
            <a:r>
              <a:rPr sz="3300" spc="-10" dirty="0"/>
              <a:t>inhibitors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395136" y="742013"/>
            <a:ext cx="4427855" cy="455231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1090"/>
              </a:spcBef>
              <a:buChar char="*"/>
              <a:tabLst>
                <a:tab pos="152400" algn="l"/>
              </a:tabLst>
            </a:pP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Rivaroxaban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,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Apixaban.</a:t>
            </a:r>
            <a:endParaRPr sz="1650">
              <a:latin typeface="Microsoft Sans Serif"/>
              <a:cs typeface="Microsoft Sans Serif"/>
            </a:endParaRPr>
          </a:p>
          <a:p>
            <a:pPr marL="12700" marR="433705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UFH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LMWH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indirect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Xa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inhibitors,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Xa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but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through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antithrombin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III.</a:t>
            </a:r>
            <a:endParaRPr sz="1650">
              <a:latin typeface="Microsoft Sans Serif"/>
              <a:cs typeface="Microsoft Sans Serif"/>
            </a:endParaRPr>
          </a:p>
          <a:p>
            <a:pPr marL="12700" marR="284480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atrial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fibrillation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as alternatives to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warfarin.</a:t>
            </a:r>
            <a:endParaRPr sz="1650">
              <a:latin typeface="Microsoft Sans Serif"/>
              <a:cs typeface="Microsoft Sans Serif"/>
            </a:endParaRPr>
          </a:p>
          <a:p>
            <a:pPr marL="12700" marR="5080" indent="57785">
              <a:lnSpc>
                <a:spcPct val="150000"/>
              </a:lnSpc>
              <a:buChar char="-"/>
              <a:tabLst>
                <a:tab pos="199390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Unlike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they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don’t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require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monitoring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PT/INR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 marL="198755" indent="-128905">
              <a:lnSpc>
                <a:spcPct val="100000"/>
              </a:lnSpc>
              <a:spcBef>
                <a:spcPts val="990"/>
              </a:spcBef>
              <a:buChar char="-"/>
              <a:tabLst>
                <a:tab pos="19939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Standard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dosing.</a:t>
            </a:r>
            <a:endParaRPr sz="1650">
              <a:latin typeface="Microsoft Sans Serif"/>
              <a:cs typeface="Microsoft Sans Serif"/>
            </a:endParaRPr>
          </a:p>
          <a:p>
            <a:pPr marL="12700" marR="775970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increase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PT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and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PTT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(Xa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both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pathways)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Thrombin</a:t>
            </a:r>
            <a:r>
              <a:rPr sz="165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time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not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affected.</a:t>
            </a:r>
            <a:endParaRPr sz="165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69860" y="1361907"/>
            <a:ext cx="3801498" cy="361028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614" y="210733"/>
            <a:ext cx="482536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Direct</a:t>
            </a:r>
            <a:r>
              <a:rPr sz="3300" spc="20" dirty="0"/>
              <a:t> </a:t>
            </a:r>
            <a:r>
              <a:rPr sz="3300" spc="-5" dirty="0"/>
              <a:t>Thrombin</a:t>
            </a:r>
            <a:r>
              <a:rPr sz="3300" spc="25" dirty="0"/>
              <a:t> </a:t>
            </a:r>
            <a:r>
              <a:rPr sz="3300" spc="-10" dirty="0"/>
              <a:t>Inhibitors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9715" y="2440828"/>
            <a:ext cx="4542519" cy="285302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5136" y="672719"/>
            <a:ext cx="7299959" cy="469836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52400" indent="-140335">
              <a:lnSpc>
                <a:spcPct val="100000"/>
              </a:lnSpc>
              <a:spcBef>
                <a:spcPts val="1090"/>
              </a:spcBef>
              <a:buChar char="*"/>
              <a:tabLst>
                <a:tab pos="153035" algn="l"/>
              </a:tabLst>
            </a:pP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Hirudin,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Lepirudin,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Bivalirudin,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Desirudin,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Argatroban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Dabigatran.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Most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them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IV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SQ.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Dabigatran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only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exception,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it’s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oral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drug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 marL="150495" indent="-138430">
              <a:lnSpc>
                <a:spcPct val="100000"/>
              </a:lnSpc>
              <a:spcBef>
                <a:spcPts val="1040"/>
              </a:spcBef>
              <a:buChar char="*"/>
              <a:tabLst>
                <a:tab pos="151130" algn="l"/>
              </a:tabLst>
            </a:pPr>
            <a:r>
              <a:rPr sz="16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prolong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PT,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PTT,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time.</a:t>
            </a:r>
            <a:endParaRPr sz="1600">
              <a:latin typeface="Microsoft Sans Serif"/>
              <a:cs typeface="Microsoft Sans Serif"/>
            </a:endParaRPr>
          </a:p>
          <a:p>
            <a:pPr marL="151130" indent="-139065">
              <a:lnSpc>
                <a:spcPct val="100000"/>
              </a:lnSpc>
              <a:spcBef>
                <a:spcPts val="1000"/>
              </a:spcBef>
              <a:buChar char="*"/>
              <a:tabLst>
                <a:tab pos="151765" algn="l"/>
              </a:tabLst>
            </a:pP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UF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DTls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prolong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time.</a:t>
            </a:r>
            <a:endParaRPr sz="1650">
              <a:latin typeface="Microsoft Sans Serif"/>
              <a:cs typeface="Microsoft Sans Serif"/>
            </a:endParaRPr>
          </a:p>
          <a:p>
            <a:pPr marL="197485" indent="-127635">
              <a:lnSpc>
                <a:spcPct val="100000"/>
              </a:lnSpc>
              <a:spcBef>
                <a:spcPts val="990"/>
              </a:spcBef>
              <a:buSzPct val="103125"/>
              <a:buChar char="-"/>
              <a:tabLst>
                <a:tab pos="198120" algn="l"/>
              </a:tabLst>
            </a:pP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UFH:</a:t>
            </a:r>
            <a:r>
              <a:rPr sz="16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ATIII.</a:t>
            </a:r>
            <a:endParaRPr sz="1600">
              <a:latin typeface="Microsoft Sans Serif"/>
              <a:cs typeface="Microsoft Sans Serif"/>
            </a:endParaRPr>
          </a:p>
          <a:p>
            <a:pPr marL="198120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DTIs: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direct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effect.</a:t>
            </a:r>
            <a:endParaRPr sz="16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4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Uses:</a:t>
            </a:r>
            <a:endParaRPr sz="1450">
              <a:latin typeface="Microsoft Sans Serif"/>
              <a:cs typeface="Microsoft Sans Serif"/>
            </a:endParaRPr>
          </a:p>
          <a:p>
            <a:pPr marL="180340" indent="-115570">
              <a:lnSpc>
                <a:spcPct val="100000"/>
              </a:lnSpc>
              <a:spcBef>
                <a:spcPts val="930"/>
              </a:spcBef>
              <a:buChar char="-"/>
              <a:tabLst>
                <a:tab pos="180340" algn="l"/>
              </a:tabLst>
            </a:pP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Patients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with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HIT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stop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start</a:t>
            </a:r>
            <a:endParaRPr sz="1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DTI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PTT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often monitored.</a:t>
            </a:r>
            <a:endParaRPr sz="1450">
              <a:latin typeface="Microsoft Sans Serif"/>
              <a:cs typeface="Microsoft Sans Serif"/>
            </a:endParaRPr>
          </a:p>
          <a:p>
            <a:pPr marL="180340" indent="-115570">
              <a:lnSpc>
                <a:spcPct val="100000"/>
              </a:lnSpc>
              <a:spcBef>
                <a:spcPts val="935"/>
              </a:spcBef>
              <a:buChar char="-"/>
              <a:tabLst>
                <a:tab pos="180340" algn="l"/>
              </a:tabLst>
            </a:pP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Acute</a:t>
            </a:r>
            <a:r>
              <a:rPr sz="1450" u="sng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coronary</a:t>
            </a:r>
            <a:r>
              <a:rPr sz="1450" u="sng" spc="3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syndrome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4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Bivalirudin.</a:t>
            </a:r>
            <a:endParaRPr sz="1450">
              <a:latin typeface="Microsoft Sans Serif"/>
              <a:cs typeface="Microsoft Sans Serif"/>
            </a:endParaRPr>
          </a:p>
          <a:p>
            <a:pPr marL="12700" marR="3789679" indent="52069">
              <a:lnSpc>
                <a:spcPct val="153600"/>
              </a:lnSpc>
              <a:buChar char="-"/>
              <a:tabLst>
                <a:tab pos="180340" algn="l"/>
              </a:tabLst>
            </a:pP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Atrial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fibrillation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standard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dose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Dabigatran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(oral)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doesn’t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require</a:t>
            </a:r>
            <a:r>
              <a:rPr sz="14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PT/INR </a:t>
            </a:r>
            <a:r>
              <a:rPr sz="1450" spc="-3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monitoring.</a:t>
            </a:r>
            <a:endParaRPr sz="1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8795" y="487448"/>
            <a:ext cx="361315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Reversal</a:t>
            </a:r>
            <a:r>
              <a:rPr sz="3300" spc="5" dirty="0"/>
              <a:t> </a:t>
            </a:r>
            <a:r>
              <a:rPr sz="3300" spc="-5" dirty="0"/>
              <a:t>OF</a:t>
            </a:r>
            <a:r>
              <a:rPr sz="3300" spc="10" dirty="0"/>
              <a:t> </a:t>
            </a:r>
            <a:r>
              <a:rPr sz="3300" spc="-5" dirty="0"/>
              <a:t>Drugs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79137" y="1219817"/>
            <a:ext cx="7784465" cy="3590290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269240" indent="-257175">
              <a:lnSpc>
                <a:spcPct val="100000"/>
              </a:lnSpc>
              <a:spcBef>
                <a:spcPts val="1170"/>
              </a:spcBef>
              <a:buAutoNum type="arabicPlain"/>
              <a:tabLst>
                <a:tab pos="269875" algn="l"/>
              </a:tabLst>
            </a:pPr>
            <a:r>
              <a:rPr sz="17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Fresh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Frozen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(FFP):</a:t>
            </a:r>
            <a:endParaRPr sz="1700">
              <a:latin typeface="Microsoft Sans Serif"/>
              <a:cs typeface="Microsoft Sans Serif"/>
            </a:endParaRPr>
          </a:p>
          <a:p>
            <a:pPr marL="207645" lvl="1" indent="-134620">
              <a:lnSpc>
                <a:spcPct val="100000"/>
              </a:lnSpc>
              <a:spcBef>
                <a:spcPts val="1080"/>
              </a:spcBef>
              <a:buChar char="-"/>
              <a:tabLst>
                <a:tab pos="208279" algn="l"/>
              </a:tabLst>
            </a:pP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FFP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reverse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effect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7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u="heavy" spc="8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warfarin</a:t>
            </a:r>
            <a:r>
              <a:rPr sz="17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very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quickly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700">
              <a:latin typeface="Microsoft Sans Serif"/>
              <a:cs typeface="Microsoft Sans Serif"/>
            </a:endParaRPr>
          </a:p>
          <a:p>
            <a:pPr marL="207645" lvl="1" indent="-134620">
              <a:lnSpc>
                <a:spcPct val="100000"/>
              </a:lnSpc>
              <a:spcBef>
                <a:spcPts val="1075"/>
              </a:spcBef>
              <a:buChar char="-"/>
              <a:tabLst>
                <a:tab pos="208279" algn="l"/>
              </a:tabLst>
            </a:pP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It’s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after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removal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RBCs,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WBCs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Platelets,</a:t>
            </a:r>
            <a:r>
              <a:rPr sz="17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frozen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for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storage</a:t>
            </a:r>
            <a:endParaRPr sz="1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700">
              <a:latin typeface="Microsoft Sans Serif"/>
              <a:cs typeface="Microsoft Sans Serif"/>
            </a:endParaRPr>
          </a:p>
          <a:p>
            <a:pPr marL="12700" marR="735965" lvl="1" indent="60960">
              <a:lnSpc>
                <a:spcPct val="152900"/>
              </a:lnSpc>
              <a:buChar char="-"/>
              <a:tabLst>
                <a:tab pos="208279" algn="l"/>
              </a:tabLst>
            </a:pP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Once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thawed,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10" dirty="0">
                <a:solidFill>
                  <a:srgbClr val="002060"/>
                </a:solidFill>
                <a:latin typeface="Microsoft Sans Serif"/>
                <a:cs typeface="Microsoft Sans Serif"/>
              </a:rPr>
              <a:t>must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within</a:t>
            </a:r>
            <a:r>
              <a:rPr sz="17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24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hours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0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sz="17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 </a:t>
            </a:r>
            <a:r>
              <a:rPr sz="1700" spc="-4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degrade.</a:t>
            </a:r>
            <a:endParaRPr sz="1700">
              <a:latin typeface="Microsoft Sans Serif"/>
              <a:cs typeface="Microsoft Sans Serif"/>
            </a:endParaRPr>
          </a:p>
          <a:p>
            <a:pPr marL="12700" marR="328295" lvl="1" indent="60960">
              <a:lnSpc>
                <a:spcPct val="152900"/>
              </a:lnSpc>
              <a:buChar char="-"/>
              <a:tabLst>
                <a:tab pos="208279" algn="l"/>
              </a:tabLst>
            </a:pPr>
            <a:r>
              <a:rPr sz="170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It</a:t>
            </a:r>
            <a:r>
              <a:rPr sz="1700" u="heavy" spc="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will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correct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deficiencies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any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clotting</a:t>
            </a:r>
            <a:r>
              <a:rPr sz="1700" u="heavy" spc="3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factors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(other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low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K</a:t>
            </a:r>
            <a:r>
              <a:rPr sz="17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 </a:t>
            </a:r>
            <a:r>
              <a:rPr sz="1700" spc="-434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</a:t>
            </a:r>
            <a:r>
              <a:rPr sz="17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corrected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by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FFP)</a:t>
            </a:r>
            <a:endParaRPr sz="1700">
              <a:latin typeface="Microsoft Sans Serif"/>
              <a:cs typeface="Microsoft Sans Serif"/>
            </a:endParaRPr>
          </a:p>
          <a:p>
            <a:pPr marL="207645" lvl="1" indent="-134620">
              <a:lnSpc>
                <a:spcPct val="100000"/>
              </a:lnSpc>
              <a:spcBef>
                <a:spcPts val="1080"/>
              </a:spcBef>
              <a:buChar char="-"/>
              <a:tabLst>
                <a:tab pos="208279" algn="l"/>
              </a:tabLst>
            </a:pPr>
            <a:r>
              <a:rPr sz="17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PT/PTT</a:t>
            </a:r>
            <a:r>
              <a:rPr sz="17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levels</a:t>
            </a:r>
            <a:r>
              <a:rPr sz="17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7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normalize</a:t>
            </a:r>
            <a:r>
              <a:rPr sz="17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after</a:t>
            </a:r>
            <a:r>
              <a:rPr sz="17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700" u="heavy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infusion</a:t>
            </a:r>
            <a:r>
              <a:rPr sz="17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7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0135" y="257205"/>
            <a:ext cx="361315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Reversal</a:t>
            </a:r>
            <a:r>
              <a:rPr sz="3300" spc="5" dirty="0"/>
              <a:t> </a:t>
            </a:r>
            <a:r>
              <a:rPr sz="3300" spc="-5" dirty="0"/>
              <a:t>OF</a:t>
            </a:r>
            <a:r>
              <a:rPr sz="3300" spc="10" dirty="0"/>
              <a:t> </a:t>
            </a:r>
            <a:r>
              <a:rPr sz="3300" spc="-5" dirty="0"/>
              <a:t>Drugs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61466" y="982681"/>
            <a:ext cx="8319134" cy="3796029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256540" indent="-244475">
              <a:lnSpc>
                <a:spcPct val="100000"/>
              </a:lnSpc>
              <a:spcBef>
                <a:spcPts val="1080"/>
              </a:spcBef>
              <a:buAutoNum type="arabicPlain" startAt="2"/>
              <a:tabLst>
                <a:tab pos="257175" algn="l"/>
              </a:tabLst>
            </a:pP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65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K:</a:t>
            </a:r>
            <a:endParaRPr sz="1650">
              <a:latin typeface="Microsoft Sans Serif"/>
              <a:cs typeface="Microsoft Sans Serif"/>
            </a:endParaRPr>
          </a:p>
          <a:p>
            <a:pPr marL="12700" marR="5080" lvl="1" indent="57785">
              <a:lnSpc>
                <a:spcPct val="150000"/>
              </a:lnSpc>
              <a:buChar char="-"/>
              <a:tabLst>
                <a:tab pos="198755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Can also be given to reverse the effect of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warfarin,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 when 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lNR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is too high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(&gt;3)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in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absence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serious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bleeding.</a:t>
            </a:r>
            <a:endParaRPr sz="1650">
              <a:latin typeface="Microsoft Sans Serif"/>
              <a:cs typeface="Microsoft Sans Serif"/>
            </a:endParaRPr>
          </a:p>
          <a:p>
            <a:pPr marL="198120" lvl="1" indent="-128270">
              <a:lnSpc>
                <a:spcPct val="100000"/>
              </a:lnSpc>
              <a:spcBef>
                <a:spcPts val="990"/>
              </a:spcBef>
              <a:buChar char="-"/>
              <a:tabLst>
                <a:tab pos="198755" algn="l"/>
              </a:tabLst>
            </a:pP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Given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orally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IV.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(IV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can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cause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anaphylaxis)</a:t>
            </a:r>
            <a:endParaRPr sz="1650">
              <a:latin typeface="Microsoft Sans Serif"/>
              <a:cs typeface="Microsoft Sans Serif"/>
            </a:endParaRPr>
          </a:p>
          <a:p>
            <a:pPr marL="198755" lvl="1" indent="-128905">
              <a:lnSpc>
                <a:spcPct val="100000"/>
              </a:lnSpc>
              <a:spcBef>
                <a:spcPts val="990"/>
              </a:spcBef>
              <a:buChar char="-"/>
              <a:tabLst>
                <a:tab pos="199390" algn="l"/>
              </a:tabLst>
            </a:pP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ln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absence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serious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bleeding,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the:</a:t>
            </a:r>
            <a:endParaRPr sz="1650">
              <a:latin typeface="Microsoft Sans Serif"/>
              <a:cs typeface="Microsoft Sans Serif"/>
            </a:endParaRPr>
          </a:p>
          <a:p>
            <a:pPr marL="128905">
              <a:lnSpc>
                <a:spcPct val="100000"/>
              </a:lnSpc>
              <a:spcBef>
                <a:spcPts val="99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*INR 3-5: Hold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warfarin.</a:t>
            </a:r>
            <a:endParaRPr sz="1650">
              <a:latin typeface="Microsoft Sans Serif"/>
              <a:cs typeface="Microsoft Sans Serif"/>
            </a:endParaRPr>
          </a:p>
          <a:p>
            <a:pPr marL="128905">
              <a:lnSpc>
                <a:spcPct val="100000"/>
              </a:lnSpc>
              <a:spcBef>
                <a:spcPts val="99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*INR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5-9: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Hold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oral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K.</a:t>
            </a:r>
            <a:endParaRPr sz="1650">
              <a:latin typeface="Microsoft Sans Serif"/>
              <a:cs typeface="Microsoft Sans Serif"/>
            </a:endParaRPr>
          </a:p>
          <a:p>
            <a:pPr marL="127635">
              <a:lnSpc>
                <a:spcPct val="100000"/>
              </a:lnSpc>
              <a:spcBef>
                <a:spcPts val="1040"/>
              </a:spcBef>
            </a:pP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*INR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&gt;9: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Consider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IV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vitamin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K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or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FFP.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Microsoft Sans Serif"/>
              <a:cs typeface="Microsoft Sans Serif"/>
            </a:endParaRPr>
          </a:p>
          <a:p>
            <a:pPr marL="70485">
              <a:lnSpc>
                <a:spcPct val="100000"/>
              </a:lnSpc>
            </a:pP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Severe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bleeding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any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increase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lNR: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Administer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FFP.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3606" y="2479863"/>
            <a:ext cx="2508885" cy="641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050" spc="-5" dirty="0"/>
              <a:t>Thank</a:t>
            </a:r>
            <a:r>
              <a:rPr sz="4050" spc="-50" dirty="0"/>
              <a:t> </a:t>
            </a:r>
            <a:r>
              <a:rPr sz="4050" spc="-5" dirty="0"/>
              <a:t>You</a:t>
            </a:r>
            <a:endParaRPr sz="40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7311" y="58244"/>
            <a:ext cx="4243387" cy="555386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70514" y="224840"/>
            <a:ext cx="3614420" cy="2967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50215">
              <a:lnSpc>
                <a:spcPct val="102400"/>
              </a:lnSpc>
              <a:spcBef>
                <a:spcPts val="95"/>
              </a:spcBef>
              <a:buChar char="*"/>
              <a:tabLst>
                <a:tab pos="138430" algn="l"/>
              </a:tabLst>
            </a:pP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cascade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involve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sequential </a:t>
            </a:r>
            <a:r>
              <a:rPr sz="1450" spc="-3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activation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clotting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factors.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2060"/>
              </a:buClr>
              <a:buFont typeface="Microsoft Sans Serif"/>
              <a:buChar char="*"/>
            </a:pPr>
            <a:endParaRPr sz="1550">
              <a:latin typeface="Microsoft Sans Serif"/>
              <a:cs typeface="Microsoft Sans Serif"/>
            </a:endParaRPr>
          </a:p>
          <a:p>
            <a:pPr marL="12700" marR="188595">
              <a:lnSpc>
                <a:spcPct val="102400"/>
              </a:lnSpc>
              <a:buChar char="*"/>
              <a:tabLst>
                <a:tab pos="138430" algn="l"/>
              </a:tabLst>
            </a:pPr>
            <a:r>
              <a:rPr sz="14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Tissue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 (thromboplastin)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glycoprotein expressed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subendothelial </a:t>
            </a:r>
            <a:r>
              <a:rPr sz="1450" spc="-3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cells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so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when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endothelium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damaged,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TF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exposed.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It’s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the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major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activator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of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coagulation</a:t>
            </a:r>
            <a:r>
              <a:rPr sz="1450" u="sng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50" u="sng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system.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2060"/>
              </a:buClr>
              <a:buFont typeface="Microsoft Sans Serif"/>
              <a:buChar char="*"/>
            </a:pPr>
            <a:endParaRPr sz="1550">
              <a:latin typeface="Microsoft Sans Serif"/>
              <a:cs typeface="Microsoft Sans Serif"/>
            </a:endParaRPr>
          </a:p>
          <a:p>
            <a:pPr marL="12700" marR="5080">
              <a:lnSpc>
                <a:spcPct val="102400"/>
              </a:lnSpc>
              <a:buChar char="*"/>
              <a:tabLst>
                <a:tab pos="139065" algn="l"/>
              </a:tabLst>
            </a:pPr>
            <a:r>
              <a:rPr sz="14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 </a:t>
            </a:r>
            <a:r>
              <a:rPr sz="14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(lla) </a:t>
            </a:r>
            <a:r>
              <a:rPr sz="14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can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make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more </a:t>
            </a:r>
            <a:r>
              <a:rPr sz="14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 by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activating </a:t>
            </a:r>
            <a:r>
              <a:rPr sz="14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 </a:t>
            </a:r>
            <a:r>
              <a:rPr sz="14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cascade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(+ve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feed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back)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does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90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by </a:t>
            </a:r>
            <a:r>
              <a:rPr sz="1450" spc="-3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activating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factors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V,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Vlll</a:t>
            </a:r>
            <a:r>
              <a:rPr sz="14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4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Xl.</a:t>
            </a:r>
            <a:endParaRPr sz="145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75653" y="3393495"/>
            <a:ext cx="2308193" cy="22186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8634" y="358725"/>
            <a:ext cx="2990215" cy="365442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85"/>
              </a:spcBef>
              <a:buChar char="*"/>
              <a:tabLst>
                <a:tab pos="142875" algn="l"/>
              </a:tabLst>
            </a:pP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 </a:t>
            </a:r>
            <a:r>
              <a:rPr sz="15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Vlll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circulates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bound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VonWillebrand factor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released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from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response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vascular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injury.</a:t>
            </a:r>
            <a:endParaRPr sz="1450">
              <a:latin typeface="Microsoft Sans Serif"/>
              <a:cs typeface="Microsoft Sans Serif"/>
            </a:endParaRPr>
          </a:p>
          <a:p>
            <a:pPr marL="12700" marR="180340">
              <a:lnSpc>
                <a:spcPct val="132200"/>
              </a:lnSpc>
              <a:spcBef>
                <a:spcPts val="10"/>
              </a:spcBef>
              <a:buChar char="*"/>
              <a:tabLst>
                <a:tab pos="142875" algn="l"/>
              </a:tabLst>
            </a:pP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 </a:t>
            </a:r>
            <a:r>
              <a:rPr sz="15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Xll </a:t>
            </a:r>
            <a:r>
              <a:rPr sz="15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(hageman </a:t>
            </a: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factor) </a:t>
            </a:r>
            <a:r>
              <a:rPr sz="15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important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testing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system,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because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it’s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activated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to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XIIa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by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contact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with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negatively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charged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substances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(silica)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and 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activate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system. </a:t>
            </a:r>
            <a:r>
              <a:rPr sz="1500" spc="-3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basis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for</a:t>
            </a:r>
            <a:r>
              <a:rPr sz="15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partial </a:t>
            </a:r>
            <a:r>
              <a:rPr sz="15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thromboplastin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5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5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PTT.</a:t>
            </a:r>
            <a:endParaRPr sz="15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6244" y="122419"/>
            <a:ext cx="5242940" cy="52429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8490" y="428336"/>
            <a:ext cx="7815580" cy="4678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lmportant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deactivators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coagulation:</a:t>
            </a:r>
            <a:endParaRPr sz="1650">
              <a:latin typeface="Microsoft Sans Serif"/>
              <a:cs typeface="Microsoft Sans Serif"/>
            </a:endParaRPr>
          </a:p>
          <a:p>
            <a:pPr marL="12700" marR="26034" algn="just">
              <a:lnSpc>
                <a:spcPct val="150000"/>
              </a:lnSpc>
              <a:spcBef>
                <a:spcPts val="825"/>
              </a:spcBef>
              <a:buAutoNum type="arabicPlain"/>
              <a:tabLst>
                <a:tab pos="257810" algn="l"/>
              </a:tabLst>
            </a:pP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Antithrombin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lll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produced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 liver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circulate in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plasma, activated by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healthy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endothelial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cells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inhibits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factors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II,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IX,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X,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XI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and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XII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2060"/>
              </a:buClr>
              <a:buFont typeface="Microsoft Sans Serif"/>
              <a:buAutoNum type="arabicPlain"/>
            </a:pPr>
            <a:endParaRPr sz="1600">
              <a:latin typeface="Microsoft Sans Serif"/>
              <a:cs typeface="Microsoft Sans Serif"/>
            </a:endParaRPr>
          </a:p>
          <a:p>
            <a:pPr marL="257175" indent="-245110" algn="just">
              <a:lnSpc>
                <a:spcPct val="100000"/>
              </a:lnSpc>
              <a:buAutoNum type="arabicPlain"/>
              <a:tabLst>
                <a:tab pos="257810" algn="l"/>
              </a:tabLst>
            </a:pP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glycoproteins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synthesized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liver.</a:t>
            </a:r>
            <a:endParaRPr sz="165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50000"/>
              </a:lnSpc>
              <a:spcBef>
                <a:spcPts val="825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zymogen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(inactive)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its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active form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called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activated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 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(APC). 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APC requires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S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as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co-factor (not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zymogen) to </a:t>
            </a:r>
            <a:r>
              <a:rPr sz="1600" u="heavy" spc="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inactivate factors </a:t>
            </a:r>
            <a:r>
              <a:rPr sz="160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Va </a:t>
            </a:r>
            <a:r>
              <a:rPr sz="160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and </a:t>
            </a:r>
            <a:r>
              <a:rPr sz="160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VIIIa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protein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C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deficient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will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hypercoagulable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state.</a:t>
            </a:r>
            <a:endParaRPr sz="16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>
              <a:latin typeface="Microsoft Sans Serif"/>
              <a:cs typeface="Microsoft Sans Serif"/>
            </a:endParaRPr>
          </a:p>
          <a:p>
            <a:pPr marL="256540" indent="-244475">
              <a:lnSpc>
                <a:spcPct val="100000"/>
              </a:lnSpc>
              <a:buAutoNum type="arabicPlain" startAt="3"/>
              <a:tabLst>
                <a:tab pos="257175" algn="l"/>
              </a:tabLst>
            </a:pP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Tissue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inactivates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Xa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 marL="12700" marR="525780">
              <a:lnSpc>
                <a:spcPct val="150000"/>
              </a:lnSpc>
              <a:spcBef>
                <a:spcPts val="825"/>
              </a:spcBef>
            </a:pP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*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Plasminogen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synthesized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liver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converted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which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breakdown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fibrin.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3036" y="172046"/>
            <a:ext cx="7781290" cy="4761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pathway that begins by </a:t>
            </a:r>
            <a:r>
              <a:rPr sz="1650" u="heavy" spc="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factor </a:t>
            </a:r>
            <a:r>
              <a:rPr sz="1650" u="heavy" spc="5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Xll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called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intrinsic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the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begins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tissue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7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factor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called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extrinsic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pathway.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tested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separately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inside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laboratory.</a:t>
            </a:r>
            <a:endParaRPr sz="1650">
              <a:latin typeface="Microsoft Sans Serif"/>
              <a:cs typeface="Microsoft Sans Serif"/>
            </a:endParaRPr>
          </a:p>
          <a:p>
            <a:pPr marL="12700" marR="157480">
              <a:lnSpc>
                <a:spcPct val="150000"/>
              </a:lnSpc>
              <a:spcBef>
                <a:spcPts val="825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test for the </a:t>
            </a:r>
            <a:r>
              <a:rPr sz="1650" u="heavy" spc="8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intrinsic </a:t>
            </a:r>
            <a:r>
              <a:rPr sz="1650" u="heavy" spc="6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pathway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activated partial </a:t>
            </a:r>
            <a:r>
              <a:rPr sz="165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thromboplastin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(PTT)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lab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you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take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sample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add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negatively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charged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substance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(silica)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measure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takes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 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clot.</a:t>
            </a:r>
            <a:endParaRPr sz="1650">
              <a:latin typeface="Microsoft Sans Serif"/>
              <a:cs typeface="Microsoft Sans Serif"/>
            </a:endParaRPr>
          </a:p>
          <a:p>
            <a:pPr marL="12700" marR="6350">
              <a:lnSpc>
                <a:spcPct val="150000"/>
              </a:lnSpc>
              <a:spcBef>
                <a:spcPts val="825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7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extrinsic</a:t>
            </a:r>
            <a:r>
              <a:rPr sz="1650" u="heavy" spc="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6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pathway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prothrombin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(PT),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tissue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factor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added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sample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patient’s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plasma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you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measure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takes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(lNR).</a:t>
            </a:r>
            <a:endParaRPr sz="1650">
              <a:latin typeface="Microsoft Sans Serif"/>
              <a:cs typeface="Microsoft Sans Serif"/>
            </a:endParaRPr>
          </a:p>
          <a:p>
            <a:pPr marL="12700" marR="400685">
              <a:lnSpc>
                <a:spcPct val="150000"/>
              </a:lnSpc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final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way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test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coagulation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cascade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measure</a:t>
            </a:r>
            <a:r>
              <a:rPr sz="16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time,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by </a:t>
            </a:r>
            <a:r>
              <a:rPr sz="1650" spc="-4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adding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sample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measuring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time</a:t>
            </a:r>
            <a:r>
              <a:rPr sz="165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clot.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5201" y="2539058"/>
            <a:ext cx="419608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Anti-thrombotic</a:t>
            </a:r>
            <a:r>
              <a:rPr sz="33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Drugs:</a:t>
            </a:r>
            <a:endParaRPr sz="33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0305" y="3349521"/>
            <a:ext cx="6089015" cy="77978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1085"/>
              </a:spcBef>
              <a:buChar char="*"/>
              <a:tabLst>
                <a:tab pos="152400" algn="l"/>
              </a:tabLst>
            </a:pPr>
            <a:r>
              <a:rPr sz="1650" spc="70" dirty="0">
                <a:solidFill>
                  <a:srgbClr val="002060"/>
                </a:solidFill>
                <a:latin typeface="Microsoft Sans Serif"/>
                <a:cs typeface="Microsoft Sans Serif"/>
              </a:rPr>
              <a:t>Acute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therapy</a:t>
            </a:r>
            <a:r>
              <a:rPr sz="165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Helps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eliminate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that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were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already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formed.</a:t>
            </a:r>
            <a:endParaRPr sz="1650">
              <a:latin typeface="Microsoft Sans Serif"/>
              <a:cs typeface="Microsoft Sans Serif"/>
            </a:endParaRPr>
          </a:p>
          <a:p>
            <a:pPr marL="152400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Prevention</a:t>
            </a:r>
            <a:r>
              <a:rPr sz="1650" spc="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Lower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risk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high-risk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patients.</a:t>
            </a:r>
            <a:endParaRPr sz="16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45201" y="593275"/>
            <a:ext cx="396303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Thrombotic</a:t>
            </a:r>
            <a:r>
              <a:rPr sz="3300" spc="-25" dirty="0"/>
              <a:t> </a:t>
            </a:r>
            <a:r>
              <a:rPr sz="3300" spc="-5" dirty="0"/>
              <a:t>disorders</a:t>
            </a:r>
            <a:endParaRPr sz="3300"/>
          </a:p>
        </p:txBody>
      </p:sp>
      <p:sp>
        <p:nvSpPr>
          <p:cNvPr id="5" name="object 5"/>
          <p:cNvSpPr txBox="1"/>
          <p:nvPr/>
        </p:nvSpPr>
        <p:spPr>
          <a:xfrm>
            <a:off x="980305" y="1498950"/>
            <a:ext cx="672401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Are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disorders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blood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where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shouldn’t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be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causes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clinical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symptoms.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Examples*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8533" y="2539349"/>
            <a:ext cx="291528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Anti-coagulants</a:t>
            </a:r>
            <a:endParaRPr sz="33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317" y="251279"/>
            <a:ext cx="7386320" cy="1891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The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two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ingredients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a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thrombus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fibrin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activated</a:t>
            </a:r>
            <a:r>
              <a:rPr sz="1650" u="heavy" spc="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platelets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50000"/>
              </a:lnSpc>
              <a:spcBef>
                <a:spcPts val="825"/>
              </a:spcBef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Drugs that block the formation of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fibrin is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anticoagulant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and drugs that block the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activity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of platelets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65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antiplatelets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.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there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is </a:t>
            </a:r>
            <a:r>
              <a:rPr sz="1650" u="heavy" spc="-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Microsoft Sans Serif"/>
                <a:cs typeface="Microsoft Sans Serif"/>
              </a:rPr>
              <a:t>thrombolytics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that breakup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fibrin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clots that had already formed.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(anticoagulants </a:t>
            </a:r>
            <a:r>
              <a:rPr sz="165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and antiplatelets </a:t>
            </a:r>
            <a:r>
              <a:rPr sz="165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prevent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clot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formation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but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thrombolytics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break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it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up.)</a:t>
            </a:r>
            <a:endParaRPr sz="16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5557" y="3317184"/>
            <a:ext cx="3218815" cy="1332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310" indent="-182245">
              <a:lnSpc>
                <a:spcPts val="2575"/>
              </a:lnSpc>
              <a:spcBef>
                <a:spcPts val="95"/>
              </a:spcBef>
              <a:buChar char="*"/>
              <a:tabLst>
                <a:tab pos="194945" algn="l"/>
              </a:tabLst>
            </a:pP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endParaRPr sz="2150">
              <a:latin typeface="Microsoft Sans Serif"/>
              <a:cs typeface="Microsoft Sans Serif"/>
            </a:endParaRPr>
          </a:p>
          <a:p>
            <a:pPr marL="194310" indent="-182245">
              <a:lnSpc>
                <a:spcPts val="2575"/>
              </a:lnSpc>
              <a:buChar char="*"/>
              <a:tabLst>
                <a:tab pos="194945" algn="l"/>
              </a:tabLst>
            </a:pPr>
            <a:r>
              <a:rPr sz="21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Factor</a:t>
            </a: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1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Xa </a:t>
            </a: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inhibitors</a:t>
            </a:r>
            <a:endParaRPr sz="2150">
              <a:latin typeface="Microsoft Sans Serif"/>
              <a:cs typeface="Microsoft Sans Serif"/>
            </a:endParaRPr>
          </a:p>
          <a:p>
            <a:pPr marL="194310" indent="-182245">
              <a:lnSpc>
                <a:spcPts val="2575"/>
              </a:lnSpc>
              <a:buChar char="*"/>
              <a:tabLst>
                <a:tab pos="194945" algn="l"/>
              </a:tabLst>
            </a:pP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Direct</a:t>
            </a:r>
            <a:r>
              <a:rPr sz="21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thrombin</a:t>
            </a:r>
            <a:r>
              <a:rPr sz="215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1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inhibitors</a:t>
            </a:r>
            <a:endParaRPr sz="2150">
              <a:latin typeface="Microsoft Sans Serif"/>
              <a:cs typeface="Microsoft Sans Serif"/>
            </a:endParaRPr>
          </a:p>
          <a:p>
            <a:pPr marL="192405" indent="-180340">
              <a:lnSpc>
                <a:spcPct val="100000"/>
              </a:lnSpc>
              <a:spcBef>
                <a:spcPts val="40"/>
              </a:spcBef>
              <a:buChar char="*"/>
              <a:tabLst>
                <a:tab pos="193040" algn="l"/>
              </a:tabLst>
            </a:pPr>
            <a:r>
              <a:rPr sz="21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Warfarin</a:t>
            </a:r>
            <a:endParaRPr sz="2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9934" y="672106"/>
            <a:ext cx="149415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Heparin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945467" y="1396411"/>
            <a:ext cx="6602730" cy="191135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109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Polymer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(glycosaminoglycans)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found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naturally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mast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cells.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Its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molecules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varying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chain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length.</a:t>
            </a:r>
            <a:endParaRPr sz="1650">
              <a:latin typeface="Microsoft Sans Serif"/>
              <a:cs typeface="Microsoft Sans Serif"/>
            </a:endParaRPr>
          </a:p>
          <a:p>
            <a:pPr marL="151765" indent="-139700">
              <a:lnSpc>
                <a:spcPct val="100000"/>
              </a:lnSpc>
              <a:spcBef>
                <a:spcPts val="990"/>
              </a:spcBef>
              <a:buChar char="*"/>
              <a:tabLst>
                <a:tab pos="152400" algn="l"/>
              </a:tabLst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Used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in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two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forms:</a:t>
            </a:r>
            <a:endParaRPr sz="1650">
              <a:latin typeface="Microsoft Sans Serif"/>
              <a:cs typeface="Microsoft Sans Serif"/>
            </a:endParaRPr>
          </a:p>
          <a:p>
            <a:pPr marL="12700" marR="5080">
              <a:lnSpc>
                <a:spcPct val="150000"/>
              </a:lnSpc>
            </a:pP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1-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Unfractionated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(UFH)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widely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varying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polymer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chain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lengths </a:t>
            </a:r>
            <a:r>
              <a:rPr sz="1650" spc="-4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2-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low-molecular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weight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5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heparin</a:t>
            </a:r>
            <a:r>
              <a:rPr sz="165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(LMWH)</a:t>
            </a:r>
            <a:r>
              <a:rPr sz="165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: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smaller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polymers</a:t>
            </a:r>
            <a:r>
              <a:rPr sz="16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6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only.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6146" y="3762564"/>
            <a:ext cx="3654552" cy="15640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2505</Words>
  <Application>Microsoft Office PowerPoint</Application>
  <PresentationFormat>Custom</PresentationFormat>
  <Paragraphs>223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Microsoft Sans Serif</vt:lpstr>
      <vt:lpstr>Office Theme</vt:lpstr>
      <vt:lpstr>Anticoagulants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Thrombotic disorders</vt:lpstr>
      <vt:lpstr>PowerPoint Presentation</vt:lpstr>
      <vt:lpstr>Heparin</vt:lpstr>
      <vt:lpstr>Heparin 1- Unfractionated heparin</vt:lpstr>
      <vt:lpstr>Heparin 1- Unfractionated heparin</vt:lpstr>
      <vt:lpstr>Heparin and Thrombocytopenia</vt:lpstr>
      <vt:lpstr>Heparin and Thrombocytopenia</vt:lpstr>
      <vt:lpstr>Heparin 2- Low-Molecular weight heparin</vt:lpstr>
      <vt:lpstr>Heparin 2- Low-Molecular weight heparin</vt:lpstr>
      <vt:lpstr>Vitamin K</vt:lpstr>
      <vt:lpstr>Warfarin</vt:lpstr>
      <vt:lpstr>Warfarin</vt:lpstr>
      <vt:lpstr>Warfarin</vt:lpstr>
      <vt:lpstr>Warfarin</vt:lpstr>
      <vt:lpstr>Warfarin</vt:lpstr>
      <vt:lpstr>Chronic Oral Anticoagulants</vt:lpstr>
      <vt:lpstr>Factor Xa inhibitors</vt:lpstr>
      <vt:lpstr>Direct Thrombin Inhibitors</vt:lpstr>
      <vt:lpstr>Reversal OF Drugs</vt:lpstr>
      <vt:lpstr>Reversal OF Drugs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Anticoagulants</dc:title>
  <cp:lastModifiedBy>Natalie Baitamouni</cp:lastModifiedBy>
  <cp:revision>2</cp:revision>
  <dcterms:created xsi:type="dcterms:W3CDTF">2023-04-04T21:38:39Z</dcterms:created>
  <dcterms:modified xsi:type="dcterms:W3CDTF">2023-04-05T01:09:59Z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2023-02-10T00:00:00Z</vt:filetime>
  </property>
  <property fmtid="{D5CDD505-2E9C-101B-9397-08002B2CF9AE}" pid="3" name="LastSaved">
    <vt:filetime>2023-04-04T00:00:00Z</vt:filetime>
  </property>
</Properties>
</file>