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2.xml" ContentType="application/inkml+xml"/>
  <Override PartName="/ppt/ink/ink3.xml" ContentType="application/inkml+xml"/>
  <Override PartName="/ppt/notesSlides/notesSlide9.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56"/>
  </p:notesMasterIdLst>
  <p:sldIdLst>
    <p:sldId id="291" r:id="rId2"/>
    <p:sldId id="292" r:id="rId3"/>
    <p:sldId id="29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272" r:id="rId24"/>
    <p:sldId id="256" r:id="rId25"/>
    <p:sldId id="257" r:id="rId26"/>
    <p:sldId id="258" r:id="rId27"/>
    <p:sldId id="259" r:id="rId28"/>
    <p:sldId id="260" r:id="rId29"/>
    <p:sldId id="261" r:id="rId30"/>
    <p:sldId id="263" r:id="rId31"/>
    <p:sldId id="264" r:id="rId32"/>
    <p:sldId id="265" r:id="rId33"/>
    <p:sldId id="266" r:id="rId34"/>
    <p:sldId id="267" r:id="rId35"/>
    <p:sldId id="270" r:id="rId36"/>
    <p:sldId id="268" r:id="rId37"/>
    <p:sldId id="271" r:id="rId38"/>
    <p:sldId id="269" r:id="rId39"/>
    <p:sldId id="275" r:id="rId40"/>
    <p:sldId id="276" r:id="rId41"/>
    <p:sldId id="279" r:id="rId42"/>
    <p:sldId id="277" r:id="rId43"/>
    <p:sldId id="278" r:id="rId44"/>
    <p:sldId id="280" r:id="rId45"/>
    <p:sldId id="281" r:id="rId46"/>
    <p:sldId id="282" r:id="rId47"/>
    <p:sldId id="283" r:id="rId48"/>
    <p:sldId id="284" r:id="rId49"/>
    <p:sldId id="285" r:id="rId50"/>
    <p:sldId id="286" r:id="rId51"/>
    <p:sldId id="287" r:id="rId52"/>
    <p:sldId id="288" r:id="rId53"/>
    <p:sldId id="289" r:id="rId54"/>
    <p:sldId id="290"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b1f6a89e4df3972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3" autoAdjust="0"/>
    <p:restoredTop sz="94660"/>
  </p:normalViewPr>
  <p:slideViewPr>
    <p:cSldViewPr snapToGrid="0">
      <p:cViewPr varScale="1">
        <p:scale>
          <a:sx n="89" d="100"/>
          <a:sy n="89" d="100"/>
        </p:scale>
        <p:origin x="341"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0-18T09:36:23.235" idx="1">
    <p:pos x="10" y="10"/>
    <p:text/>
    <p:extLst>
      <p:ext uri="{C676402C-5697-4E1C-873F-D02D1690AC5C}">
        <p15:threadingInfo xmlns:p15="http://schemas.microsoft.com/office/powerpoint/2012/main" timeZoneBias="420"/>
      </p:ext>
    </p:extLst>
  </p:cm>
</p:cmLst>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28T15:36:03.726"/>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1 0 12955,'0'0'-984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29T04:14:37.372"/>
    </inkml:context>
    <inkml:brush xml:id="br0">
      <inkml:brushProperty name="width" value="0.5" units="cm"/>
      <inkml:brushProperty name="height" value="1" units="cm"/>
      <inkml:brushProperty name="color" value="#FFACD5"/>
      <inkml:brushProperty name="tip" value="rectangle"/>
      <inkml:brushProperty name="rasterOp" value="maskPen"/>
    </inkml:brush>
  </inkml:definitions>
  <inkml:trace contextRef="#ctx0" brushRef="#br0">1 304 16383,'55'-10'0,"-1"-1"0,37-6 0,-36 17 0,-15 0 0,15 0 0,-7 0 0,0 0 0,7 0 0,-6 0 0,16 0 0,-6 0 0,6 0 0,1 0 0,-7-8 0,6 6 0,-8-7 0,17 1 0,-13 6 0,13-15 0,-9 15 0,2-15 0,9 15 0,-8-7 0,5 9 0,-14 0 0,7 0 0,-9-8 0,8 6 0,-6-7 0,6 9 0,-8 0 0,0 0 0,0 0 0,-8 0 0,5 0 0,3 0 0,-6 0 0,20 0 0,-20 0 0,14 0 0,-8 0 0,0 0 0,0 0 0,0 0 0,-9 0 0,7 0 0,-15 0 0,15 0 0,-6 0 0,7 0 0,1 0 0,-8 0 0,6 0 0,-15 0 0,14 0 0,-14 0 0,15 0 0,-6 0 0,8 0 0,-9 0 0,7 0 0,-7 0 0,1 0 0,-3 0 0,1 0 0,-7 0 0,6 0 0,-8-8 0,0 6 0,0-7 0,8 9 0,-14 0 0,12 0 0,-6 0 0,-6 0 0,12 0 0,-15 0 0,1 0 0,-3 0 0,1-8 0,-7 6 0,23-7 0,-21 9 0,13 0 0,0 0 0,-13 0 0,13 0 0,0-8 0,-13 6 0,13-7 0,-9 9 0,2 0 0,9 0 0,0 0 0,-8 0 0,-3 0 0,1 0 0,1 0 0,1 0 0,-3-8 0,0 6 0,-6-7 0,24 9 0,-14 0 0,16 0 0,-18 0 0,-1 0 0,-1 0 0,3 0 0,-1 0 0,7 0 0,-15 0 0,6 0 0,1 0 0,-7 0 0,15 0 0,-15 0 0,15 0 0,-15 0 0,6 0 0,0 0 0,3 0 0,-1-8 0,-1 6 0,8-6 0,-13 8 0,13 0 0,-9 0 0,-6 0 0,15 0 0,-7 0 0,1 0 0,-3 0 0,9 0 0,-13 0 0,13 0 0,-8 0 0,-7-9 0,14 7 0,-13-6 0,13 8 0,-14 0 0,7 0 0,-1 0 0,-6 0 0,15-9 0,-6 7 0,8-6 0,-1 8 0,1 0 0,-8 0 0,-3 0 0,1 0 0,1 0 0,9-9 0,0 7 0,-8-6 0,-3 8 0,9 0 0,-13 0 0,21 0 0,-23 0 0,7 0 0,-1 0 0,-6 0 0,15-9 0,-15 7 0,6-6 0,1 8 0,-7 0 0,15 0 0,-15 0 0,6 0 0,1 0 0,-7 0 0,15 0 0,-15 0 0,6 0 0,0 0 0,-6 0 0,15 0 0,-15 0 0,7 0 0,-1 0 0,-6 0 0,15 0 0,-15 0 0,7 0 0,-1 0 0,-6 0 0,15 0 0,-15 0 0,19 20 0,6 10 0,1 2 0,-1-1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28T15:49:02.664"/>
    </inkml:context>
    <inkml:brush xml:id="br0">
      <inkml:brushProperty name="width" value="0.3" units="cm"/>
      <inkml:brushProperty name="height" value="0.6" units="cm"/>
      <inkml:brushProperty name="color" value="#FF40FF"/>
      <inkml:brushProperty name="tip" value="rectangle"/>
      <inkml:brushProperty name="rasterOp" value="maskPen"/>
    </inkml:brush>
  </inkml:definitions>
  <inkml:trace contextRef="#ctx0" brushRef="#br0">0 428 12039,'34'-89'0,"4"1"491,4 8 1,-2 21-401,4 8-533,-4 26 391,-2-9-316,-19 32-617,-10 11 930,-35 12 0,-5 17 0,-26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JO"/>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E7FF2F10-833A-7540-B216-C46EE074CF2B}" type="datetimeFigureOut">
              <a:rPr lang="ar-JO" smtClean="0"/>
              <a:t>28‏/5‏/1443</a:t>
            </a:fld>
            <a:endParaRPr lang="ar-JO"/>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JO"/>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JO"/>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JO"/>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DC4AE459-0F27-5C4A-959F-76FFDB0E5D1D}" type="slidenum">
              <a:rPr lang="ar-JO" smtClean="0"/>
              <a:t>‹#›</a:t>
            </a:fld>
            <a:endParaRPr lang="ar-JO"/>
          </a:p>
        </p:txBody>
      </p:sp>
    </p:spTree>
    <p:extLst>
      <p:ext uri="{BB962C8B-B14F-4D97-AF65-F5344CB8AC3E}">
        <p14:creationId xmlns:p14="http://schemas.microsoft.com/office/powerpoint/2010/main" val="37365197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Seminal vesicle </a:t>
            </a:r>
            <a:r>
              <a:rPr lang="en-US" dirty="0">
                <a:sym typeface="Wingdings" panose="05000000000000000000" pitchFamily="2" charset="2"/>
              </a:rPr>
              <a:t> secretes fluid</a:t>
            </a:r>
            <a:r>
              <a:rPr lang="en-US" baseline="0" dirty="0">
                <a:sym typeface="Wingdings" panose="05000000000000000000" pitchFamily="2" charset="2"/>
              </a:rPr>
              <a:t> contain enzymes , protein , mucus , fructose </a:t>
            </a:r>
          </a:p>
          <a:p>
            <a:r>
              <a:rPr lang="en-US" baseline="0" dirty="0">
                <a:sym typeface="Wingdings" panose="05000000000000000000" pitchFamily="2" charset="2"/>
              </a:rPr>
              <a:t>Bulbourethral  secrets </a:t>
            </a:r>
            <a:r>
              <a:rPr lang="en-US" baseline="0" dirty="0" err="1">
                <a:sym typeface="Wingdings" panose="05000000000000000000" pitchFamily="2" charset="2"/>
              </a:rPr>
              <a:t>coloreless</a:t>
            </a:r>
            <a:r>
              <a:rPr lang="en-US" baseline="0" dirty="0">
                <a:sym typeface="Wingdings" panose="05000000000000000000" pitchFamily="2" charset="2"/>
              </a:rPr>
              <a:t> , alkaline fluid to neutralize the acidic urethral pathway before ejaculation . </a:t>
            </a:r>
            <a:endParaRPr lang="en-US" dirty="0"/>
          </a:p>
        </p:txBody>
      </p:sp>
      <p:sp>
        <p:nvSpPr>
          <p:cNvPr id="4" name="Slide Number Placeholder 3"/>
          <p:cNvSpPr>
            <a:spLocks noGrp="1"/>
          </p:cNvSpPr>
          <p:nvPr>
            <p:ph type="sldNum" sz="quarter" idx="10"/>
          </p:nvPr>
        </p:nvSpPr>
        <p:spPr/>
        <p:txBody>
          <a:bodyPr/>
          <a:lstStyle/>
          <a:p>
            <a:fld id="{3BFED811-E665-4D38-87A4-6508ADA0EA86}" type="slidenum">
              <a:rPr lang="en-US" smtClean="0"/>
              <a:t>3</a:t>
            </a:fld>
            <a:endParaRPr lang="en-US"/>
          </a:p>
        </p:txBody>
      </p:sp>
    </p:spTree>
    <p:extLst>
      <p:ext uri="{BB962C8B-B14F-4D97-AF65-F5344CB8AC3E}">
        <p14:creationId xmlns:p14="http://schemas.microsoft.com/office/powerpoint/2010/main" val="1110759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Possible lifestyle</a:t>
            </a:r>
            <a:r>
              <a:rPr lang="en-US" baseline="0" dirty="0"/>
              <a:t> causes for increase infertility in men :</a:t>
            </a:r>
          </a:p>
          <a:p>
            <a:r>
              <a:rPr lang="en-US" baseline="0" dirty="0"/>
              <a:t> increase use of pesticides </a:t>
            </a:r>
            <a:r>
              <a:rPr lang="en-US" baseline="0" dirty="0">
                <a:sym typeface="Wingdings" panose="05000000000000000000" pitchFamily="2" charset="2"/>
              </a:rPr>
              <a:t>lower concentration and motility </a:t>
            </a:r>
            <a:endParaRPr lang="en-US" baseline="0" dirty="0"/>
          </a:p>
          <a:p>
            <a:r>
              <a:rPr lang="en-US" baseline="0" dirty="0"/>
              <a:t>High intake of food containing soy </a:t>
            </a:r>
            <a:r>
              <a:rPr lang="en-US" baseline="0" dirty="0">
                <a:sym typeface="Wingdings" panose="05000000000000000000" pitchFamily="2" charset="2"/>
              </a:rPr>
              <a:t> lower sperm concentration </a:t>
            </a:r>
          </a:p>
          <a:p>
            <a:r>
              <a:rPr lang="en-US" baseline="0" dirty="0">
                <a:sym typeface="Wingdings" panose="05000000000000000000" pitchFamily="2" charset="2"/>
              </a:rPr>
              <a:t>Alcohol Negatively affects all semen analysis parameters </a:t>
            </a:r>
          </a:p>
          <a:p>
            <a:r>
              <a:rPr lang="en-US" baseline="0" dirty="0">
                <a:sym typeface="Wingdings" panose="05000000000000000000" pitchFamily="2" charset="2"/>
              </a:rPr>
              <a:t>Marijuana, cocaine and smoking  decrease sperm motility </a:t>
            </a:r>
          </a:p>
          <a:p>
            <a:r>
              <a:rPr lang="en-US" baseline="0" dirty="0">
                <a:sym typeface="Wingdings" panose="05000000000000000000" pitchFamily="2" charset="2"/>
              </a:rPr>
              <a:t>Some drugs may affects fertility . </a:t>
            </a:r>
            <a:endParaRPr lang="en-US" baseline="0" dirty="0"/>
          </a:p>
        </p:txBody>
      </p:sp>
      <p:sp>
        <p:nvSpPr>
          <p:cNvPr id="4" name="Slide Number Placeholder 3"/>
          <p:cNvSpPr>
            <a:spLocks noGrp="1"/>
          </p:cNvSpPr>
          <p:nvPr>
            <p:ph type="sldNum" sz="quarter" idx="10"/>
          </p:nvPr>
        </p:nvSpPr>
        <p:spPr/>
        <p:txBody>
          <a:bodyPr/>
          <a:lstStyle/>
          <a:p>
            <a:fld id="{3BFED811-E665-4D38-87A4-6508ADA0EA86}" type="slidenum">
              <a:rPr lang="en-US" smtClean="0"/>
              <a:t>6</a:t>
            </a:fld>
            <a:endParaRPr lang="en-US"/>
          </a:p>
        </p:txBody>
      </p:sp>
    </p:spTree>
    <p:extLst>
      <p:ext uri="{BB962C8B-B14F-4D97-AF65-F5344CB8AC3E}">
        <p14:creationId xmlns:p14="http://schemas.microsoft.com/office/powerpoint/2010/main" val="573737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Cryptorchidism : a condition in which one or both of the testes fail to descend from the abdomen into the scrotum.</a:t>
            </a:r>
          </a:p>
        </p:txBody>
      </p:sp>
      <p:sp>
        <p:nvSpPr>
          <p:cNvPr id="4" name="Slide Number Placeholder 3"/>
          <p:cNvSpPr>
            <a:spLocks noGrp="1"/>
          </p:cNvSpPr>
          <p:nvPr>
            <p:ph type="sldNum" sz="quarter" idx="10"/>
          </p:nvPr>
        </p:nvSpPr>
        <p:spPr/>
        <p:txBody>
          <a:bodyPr/>
          <a:lstStyle/>
          <a:p>
            <a:fld id="{3BFED811-E665-4D38-87A4-6508ADA0EA86}" type="slidenum">
              <a:rPr lang="en-US" smtClean="0"/>
              <a:t>10</a:t>
            </a:fld>
            <a:endParaRPr lang="en-US"/>
          </a:p>
        </p:txBody>
      </p:sp>
    </p:spTree>
    <p:extLst>
      <p:ext uri="{BB962C8B-B14F-4D97-AF65-F5344CB8AC3E}">
        <p14:creationId xmlns:p14="http://schemas.microsoft.com/office/powerpoint/2010/main" val="4075717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best predictor of good response</a:t>
            </a:r>
            <a:r>
              <a:rPr lang="en-US" baseline="0" dirty="0"/>
              <a:t> is increase level of LH and FSH and Testosterone </a:t>
            </a:r>
          </a:p>
          <a:p>
            <a:r>
              <a:rPr lang="en-US" baseline="0" dirty="0"/>
              <a:t>Increase Testicular Volume More Than 8 ml ( normally testis volume 12.5-18 ml ) </a:t>
            </a:r>
            <a:endParaRPr lang="en-US" dirty="0"/>
          </a:p>
        </p:txBody>
      </p:sp>
      <p:sp>
        <p:nvSpPr>
          <p:cNvPr id="4" name="Slide Number Placeholder 3"/>
          <p:cNvSpPr>
            <a:spLocks noGrp="1"/>
          </p:cNvSpPr>
          <p:nvPr>
            <p:ph type="sldNum" sz="quarter" idx="10"/>
          </p:nvPr>
        </p:nvSpPr>
        <p:spPr/>
        <p:txBody>
          <a:bodyPr/>
          <a:lstStyle/>
          <a:p>
            <a:fld id="{3BFED811-E665-4D38-87A4-6508ADA0EA86}" type="slidenum">
              <a:rPr lang="en-US" smtClean="0"/>
              <a:t>12</a:t>
            </a:fld>
            <a:endParaRPr lang="en-US"/>
          </a:p>
        </p:txBody>
      </p:sp>
    </p:spTree>
    <p:extLst>
      <p:ext uri="{BB962C8B-B14F-4D97-AF65-F5344CB8AC3E}">
        <p14:creationId xmlns:p14="http://schemas.microsoft.com/office/powerpoint/2010/main" val="1119496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Azoospermia is associated with a varicocele in approximately 4–14% cases of infertility </a:t>
            </a:r>
          </a:p>
        </p:txBody>
      </p:sp>
      <p:sp>
        <p:nvSpPr>
          <p:cNvPr id="4" name="Slide Number Placeholder 3"/>
          <p:cNvSpPr>
            <a:spLocks noGrp="1"/>
          </p:cNvSpPr>
          <p:nvPr>
            <p:ph type="sldNum" sz="quarter" idx="10"/>
          </p:nvPr>
        </p:nvSpPr>
        <p:spPr/>
        <p:txBody>
          <a:bodyPr/>
          <a:lstStyle/>
          <a:p>
            <a:fld id="{3BFED811-E665-4D38-87A4-6508ADA0EA86}" type="slidenum">
              <a:rPr lang="en-US" smtClean="0"/>
              <a:t>13</a:t>
            </a:fld>
            <a:endParaRPr lang="en-US"/>
          </a:p>
        </p:txBody>
      </p:sp>
    </p:spTree>
    <p:extLst>
      <p:ext uri="{BB962C8B-B14F-4D97-AF65-F5344CB8AC3E}">
        <p14:creationId xmlns:p14="http://schemas.microsoft.com/office/powerpoint/2010/main" val="3202419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ICSI process, a tiny needle, called a micropipette, is used to inject a single sperm into the center of the egg.</a:t>
            </a:r>
          </a:p>
        </p:txBody>
      </p:sp>
      <p:sp>
        <p:nvSpPr>
          <p:cNvPr id="4" name="Slide Number Placeholder 3"/>
          <p:cNvSpPr>
            <a:spLocks noGrp="1"/>
          </p:cNvSpPr>
          <p:nvPr>
            <p:ph type="sldNum" sz="quarter" idx="10"/>
          </p:nvPr>
        </p:nvSpPr>
        <p:spPr/>
        <p:txBody>
          <a:bodyPr/>
          <a:lstStyle/>
          <a:p>
            <a:fld id="{3BFED811-E665-4D38-87A4-6508ADA0EA86}" type="slidenum">
              <a:rPr lang="en-US" smtClean="0"/>
              <a:t>14</a:t>
            </a:fld>
            <a:endParaRPr lang="en-US"/>
          </a:p>
        </p:txBody>
      </p:sp>
    </p:spTree>
    <p:extLst>
      <p:ext uri="{BB962C8B-B14F-4D97-AF65-F5344CB8AC3E}">
        <p14:creationId xmlns:p14="http://schemas.microsoft.com/office/powerpoint/2010/main" val="1662445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acquired obstruction can be due to an inflammation caused by chlamydia, prostatitis, tuberculosis of the prostate</a:t>
            </a:r>
          </a:p>
          <a:p>
            <a:r>
              <a:rPr lang="en-US" dirty="0"/>
              <a:t>Retrograde ejaculation occurs when semen enters the bladder instead of emerging through the penis during orgasm.</a:t>
            </a:r>
          </a:p>
        </p:txBody>
      </p:sp>
      <p:sp>
        <p:nvSpPr>
          <p:cNvPr id="4" name="Slide Number Placeholder 3"/>
          <p:cNvSpPr>
            <a:spLocks noGrp="1"/>
          </p:cNvSpPr>
          <p:nvPr>
            <p:ph type="sldNum" sz="quarter" idx="10"/>
          </p:nvPr>
        </p:nvSpPr>
        <p:spPr/>
        <p:txBody>
          <a:bodyPr/>
          <a:lstStyle/>
          <a:p>
            <a:fld id="{3BFED811-E665-4D38-87A4-6508ADA0EA86}" type="slidenum">
              <a:rPr lang="en-US" smtClean="0"/>
              <a:t>15</a:t>
            </a:fld>
            <a:endParaRPr lang="en-US"/>
          </a:p>
        </p:txBody>
      </p:sp>
    </p:spTree>
    <p:extLst>
      <p:ext uri="{BB962C8B-B14F-4D97-AF65-F5344CB8AC3E}">
        <p14:creationId xmlns:p14="http://schemas.microsoft.com/office/powerpoint/2010/main" val="925389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diagnosis of CBAVD was confirmed by unilateral or bilateral (n 25) surgical exploration and/or ultrasound evaluation.</a:t>
            </a:r>
          </a:p>
        </p:txBody>
      </p:sp>
      <p:sp>
        <p:nvSpPr>
          <p:cNvPr id="4" name="Slide Number Placeholder 3"/>
          <p:cNvSpPr>
            <a:spLocks noGrp="1"/>
          </p:cNvSpPr>
          <p:nvPr>
            <p:ph type="sldNum" sz="quarter" idx="10"/>
          </p:nvPr>
        </p:nvSpPr>
        <p:spPr/>
        <p:txBody>
          <a:bodyPr/>
          <a:lstStyle/>
          <a:p>
            <a:fld id="{3BFED811-E665-4D38-87A4-6508ADA0EA86}" type="slidenum">
              <a:rPr lang="en-US" smtClean="0"/>
              <a:t>16</a:t>
            </a:fld>
            <a:endParaRPr lang="en-US"/>
          </a:p>
        </p:txBody>
      </p:sp>
    </p:spTree>
    <p:extLst>
      <p:ext uri="{BB962C8B-B14F-4D97-AF65-F5344CB8AC3E}">
        <p14:creationId xmlns:p14="http://schemas.microsoft.com/office/powerpoint/2010/main" val="1330213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least two-thirds of men with CBAVD have mutations of the cystic fibrosis transmembrane</a:t>
            </a:r>
          </a:p>
          <a:p>
            <a:r>
              <a:rPr lang="en-US" dirty="0"/>
              <a:t>conductance regulator gene (CFTR). However, because many CFTR mutations are undetectable, CBAVD patients should be assumed to have a mutation . </a:t>
            </a:r>
          </a:p>
        </p:txBody>
      </p:sp>
      <p:sp>
        <p:nvSpPr>
          <p:cNvPr id="4" name="Slide Number Placeholder 3"/>
          <p:cNvSpPr>
            <a:spLocks noGrp="1"/>
          </p:cNvSpPr>
          <p:nvPr>
            <p:ph type="sldNum" sz="quarter" idx="10"/>
          </p:nvPr>
        </p:nvSpPr>
        <p:spPr/>
        <p:txBody>
          <a:bodyPr/>
          <a:lstStyle/>
          <a:p>
            <a:fld id="{3BFED811-E665-4D38-87A4-6508ADA0EA86}" type="slidenum">
              <a:rPr lang="en-US" smtClean="0"/>
              <a:t>21</a:t>
            </a:fld>
            <a:endParaRPr lang="en-US"/>
          </a:p>
        </p:txBody>
      </p:sp>
    </p:spTree>
    <p:extLst>
      <p:ext uri="{BB962C8B-B14F-4D97-AF65-F5344CB8AC3E}">
        <p14:creationId xmlns:p14="http://schemas.microsoft.com/office/powerpoint/2010/main" val="1991892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CB1118-F5ED-4950-93B4-080B90A35BEE}" type="datetimeFigureOut">
              <a:rPr lang="en-US" smtClean="0"/>
              <a:t>1/1/22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113767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B1118-F5ED-4950-93B4-080B90A35BEE}" type="datetimeFigureOut">
              <a:rPr lang="en-US" smtClean="0"/>
              <a:t>1/1/22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1708088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B1118-F5ED-4950-93B4-080B90A35BEE}" type="datetimeFigureOut">
              <a:rPr lang="en-US" smtClean="0"/>
              <a:t>1/1/22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08B463A-0A66-41A6-AF97-AE374FAB3348}"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526722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FCB1118-F5ED-4950-93B4-080B90A35BEE}" type="datetimeFigureOut">
              <a:rPr lang="en-US" smtClean="0"/>
              <a:t>1/1/22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1484358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FCB1118-F5ED-4950-93B4-080B90A35BEE}" type="datetimeFigureOut">
              <a:rPr lang="en-US" smtClean="0"/>
              <a:t>1/1/22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08B463A-0A66-41A6-AF97-AE374FAB3348}"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07351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FCB1118-F5ED-4950-93B4-080B90A35BEE}" type="datetimeFigureOut">
              <a:rPr lang="en-US" smtClean="0"/>
              <a:t>1/1/22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2467340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B1118-F5ED-4950-93B4-080B90A35BEE}" type="datetimeFigureOut">
              <a:rPr lang="en-US" smtClean="0"/>
              <a:t>1/1/22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3652574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B1118-F5ED-4950-93B4-080B90A35BEE}" type="datetimeFigureOut">
              <a:rPr lang="en-US" smtClean="0"/>
              <a:t>1/1/22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2347315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B1118-F5ED-4950-93B4-080B90A35BEE}" type="datetimeFigureOut">
              <a:rPr lang="en-US" smtClean="0"/>
              <a:t>1/1/22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3331682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B1118-F5ED-4950-93B4-080B90A35BEE}" type="datetimeFigureOut">
              <a:rPr lang="en-US" smtClean="0"/>
              <a:t>1/1/22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1701358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B1118-F5ED-4950-93B4-080B90A35BEE}" type="datetimeFigureOut">
              <a:rPr lang="en-US" smtClean="0"/>
              <a:t>1/1/22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2753336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CB1118-F5ED-4950-93B4-080B90A35BEE}" type="datetimeFigureOut">
              <a:rPr lang="en-US" smtClean="0"/>
              <a:t>1/1/22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312817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CB1118-F5ED-4950-93B4-080B90A35BEE}" type="datetimeFigureOut">
              <a:rPr lang="en-US" smtClean="0"/>
              <a:t>1/1/22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3585462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B1118-F5ED-4950-93B4-080B90A35BEE}" type="datetimeFigureOut">
              <a:rPr lang="en-US" smtClean="0"/>
              <a:t>1/1/22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1631179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CB1118-F5ED-4950-93B4-080B90A35BEE}" type="datetimeFigureOut">
              <a:rPr lang="en-US" smtClean="0"/>
              <a:t>1/1/22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1615341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CB1118-F5ED-4950-93B4-080B90A35BEE}" type="datetimeFigureOut">
              <a:rPr lang="en-US" smtClean="0"/>
              <a:t>1/1/22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08B463A-0A66-41A6-AF97-AE374FAB3348}" type="slidenum">
              <a:rPr lang="en-US" smtClean="0"/>
              <a:t>‹#›</a:t>
            </a:fld>
            <a:endParaRPr lang="en-US"/>
          </a:p>
        </p:txBody>
      </p:sp>
    </p:spTree>
    <p:extLst>
      <p:ext uri="{BB962C8B-B14F-4D97-AF65-F5344CB8AC3E}">
        <p14:creationId xmlns:p14="http://schemas.microsoft.com/office/powerpoint/2010/main" val="3899106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FCB1118-F5ED-4950-93B4-080B90A35BEE}" type="datetimeFigureOut">
              <a:rPr lang="en-US" smtClean="0"/>
              <a:t>1/1/22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08B463A-0A66-41A6-AF97-AE374FAB3348}" type="slidenum">
              <a:rPr lang="en-US" smtClean="0"/>
              <a:t>‹#›</a:t>
            </a:fld>
            <a:endParaRPr lang="en-US"/>
          </a:p>
        </p:txBody>
      </p:sp>
    </p:spTree>
    <p:extLst>
      <p:ext uri="{BB962C8B-B14F-4D97-AF65-F5344CB8AC3E}">
        <p14:creationId xmlns:p14="http://schemas.microsoft.com/office/powerpoint/2010/main" val="206043160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www.cancer.org/treatment/treatments-and-side-effects/treatment-types.html"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https://www.ncbi.nlm.nih.gov/pmc/articles/PMC4381379/?fbclid=IwAR3t5v8a6rtxKweX1hjbr37ISaukVnp2A7esjESa63VsQnf3VVsw6NQ4LZ8#ref36"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5942" y="264821"/>
            <a:ext cx="9144000" cy="1169281"/>
          </a:xfrm>
        </p:spPr>
        <p:txBody>
          <a:bodyPr/>
          <a:lstStyle/>
          <a:p>
            <a:r>
              <a:rPr lang="en-US" dirty="0"/>
              <a:t>Fertility Challenges </a:t>
            </a:r>
          </a:p>
        </p:txBody>
      </p:sp>
      <p:sp>
        <p:nvSpPr>
          <p:cNvPr id="3" name="Subtitle 2"/>
          <p:cNvSpPr>
            <a:spLocks noGrp="1"/>
          </p:cNvSpPr>
          <p:nvPr>
            <p:ph type="subTitle" idx="1"/>
          </p:nvPr>
        </p:nvSpPr>
        <p:spPr>
          <a:xfrm>
            <a:off x="1984917" y="2247315"/>
            <a:ext cx="8385718" cy="2943578"/>
          </a:xfrm>
        </p:spPr>
        <p:txBody>
          <a:bodyPr>
            <a:normAutofit/>
          </a:bodyPr>
          <a:lstStyle/>
          <a:p>
            <a:r>
              <a:rPr lang="en-US" sz="4400" dirty="0"/>
              <a:t>Management of Infertile Couple With Azoospermic Husband </a:t>
            </a:r>
          </a:p>
        </p:txBody>
      </p:sp>
    </p:spTree>
    <p:extLst>
      <p:ext uri="{BB962C8B-B14F-4D97-AF65-F5344CB8AC3E}">
        <p14:creationId xmlns:p14="http://schemas.microsoft.com/office/powerpoint/2010/main" val="2739036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290467"/>
            <a:ext cx="9601196" cy="1303867"/>
          </a:xfrm>
        </p:spPr>
        <p:txBody>
          <a:bodyPr/>
          <a:lstStyle/>
          <a:p>
            <a:r>
              <a:rPr lang="en-US" dirty="0"/>
              <a:t>Differential Diagnosis </a:t>
            </a:r>
          </a:p>
        </p:txBody>
      </p:sp>
      <p:sp>
        <p:nvSpPr>
          <p:cNvPr id="3" name="Content Placeholder 2"/>
          <p:cNvSpPr>
            <a:spLocks noGrp="1"/>
          </p:cNvSpPr>
          <p:nvPr>
            <p:ph idx="1"/>
          </p:nvPr>
        </p:nvSpPr>
        <p:spPr>
          <a:xfrm>
            <a:off x="937846" y="1312984"/>
            <a:ext cx="10480431" cy="4911969"/>
          </a:xfrm>
        </p:spPr>
        <p:txBody>
          <a:bodyPr>
            <a:normAutofit fontScale="85000" lnSpcReduction="20000"/>
          </a:bodyPr>
          <a:lstStyle/>
          <a:p>
            <a:r>
              <a:rPr lang="en-US" dirty="0"/>
              <a:t>Further Evaluation By a Urologist Is Indicated If Any Abnormalities In The Semen Are Detected . </a:t>
            </a:r>
          </a:p>
          <a:p>
            <a:r>
              <a:rPr lang="en-US" dirty="0">
                <a:solidFill>
                  <a:srgbClr val="FF0000"/>
                </a:solidFill>
              </a:rPr>
              <a:t>A-Pretesticular :</a:t>
            </a:r>
            <a:r>
              <a:rPr lang="en-US" dirty="0"/>
              <a:t> </a:t>
            </a:r>
          </a:p>
          <a:p>
            <a:pPr marL="0" indent="0">
              <a:buNone/>
            </a:pPr>
            <a:r>
              <a:rPr lang="en-US" dirty="0"/>
              <a:t>1-Endocrine </a:t>
            </a:r>
            <a:r>
              <a:rPr lang="en-US" dirty="0">
                <a:sym typeface="Wingdings" panose="05000000000000000000" pitchFamily="2" charset="2"/>
              </a:rPr>
              <a:t></a:t>
            </a:r>
            <a:r>
              <a:rPr lang="en-US" dirty="0"/>
              <a:t>Hypogonadotropic Hypogonadism .</a:t>
            </a:r>
          </a:p>
          <a:p>
            <a:pPr marL="0" indent="0">
              <a:buNone/>
            </a:pPr>
            <a:r>
              <a:rPr lang="en-US" dirty="0"/>
              <a:t>2-Coital Dysfunction </a:t>
            </a:r>
            <a:r>
              <a:rPr lang="en-US" dirty="0">
                <a:sym typeface="Wingdings" panose="05000000000000000000" pitchFamily="2" charset="2"/>
              </a:rPr>
              <a:t></a:t>
            </a:r>
            <a:r>
              <a:rPr lang="en-US" dirty="0"/>
              <a:t>Erectile Dysfunction , Ejaculatory Dysfunction </a:t>
            </a:r>
          </a:p>
          <a:p>
            <a:r>
              <a:rPr lang="en-US" dirty="0">
                <a:solidFill>
                  <a:srgbClr val="FF0000"/>
                </a:solidFill>
                <a:sym typeface="Wingdings" panose="05000000000000000000" pitchFamily="2" charset="2"/>
              </a:rPr>
              <a:t>B-Testicular :</a:t>
            </a:r>
            <a:r>
              <a:rPr lang="en-US" dirty="0">
                <a:sym typeface="Wingdings" panose="05000000000000000000" pitchFamily="2" charset="2"/>
              </a:rPr>
              <a:t> </a:t>
            </a:r>
          </a:p>
          <a:p>
            <a:pPr marL="0" indent="0">
              <a:buNone/>
            </a:pPr>
            <a:r>
              <a:rPr lang="en-US" dirty="0">
                <a:sym typeface="Wingdings" panose="05000000000000000000" pitchFamily="2" charset="2"/>
              </a:rPr>
              <a:t>1-Genetic  Klinefelter syndrome .</a:t>
            </a:r>
          </a:p>
          <a:p>
            <a:pPr marL="0" indent="0">
              <a:buNone/>
            </a:pPr>
            <a:r>
              <a:rPr lang="en-US" dirty="0">
                <a:sym typeface="Wingdings" panose="05000000000000000000" pitchFamily="2" charset="2"/>
              </a:rPr>
              <a:t>2-Congenital Cryptorchidism </a:t>
            </a:r>
          </a:p>
          <a:p>
            <a:pPr marL="0" indent="0">
              <a:buNone/>
            </a:pPr>
            <a:r>
              <a:rPr lang="en-US" dirty="0">
                <a:sym typeface="Wingdings" panose="05000000000000000000" pitchFamily="2" charset="2"/>
              </a:rPr>
              <a:t>3-Infective  Orchitis </a:t>
            </a:r>
          </a:p>
          <a:p>
            <a:pPr marL="0" indent="0">
              <a:buNone/>
            </a:pPr>
            <a:r>
              <a:rPr lang="en-US" dirty="0">
                <a:sym typeface="Wingdings" panose="05000000000000000000" pitchFamily="2" charset="2"/>
              </a:rPr>
              <a:t>4-Anti Spermatogenic Agents : Heat , Chemotherapy , Drugs , Irradiation </a:t>
            </a:r>
          </a:p>
          <a:p>
            <a:pPr marL="0" indent="0">
              <a:buNone/>
            </a:pPr>
            <a:r>
              <a:rPr lang="en-US" dirty="0">
                <a:sym typeface="Wingdings" panose="05000000000000000000" pitchFamily="2" charset="2"/>
              </a:rPr>
              <a:t>5-Vascular : Varicocele , Torsion </a:t>
            </a:r>
          </a:p>
          <a:p>
            <a:pPr marL="0" indent="0">
              <a:buNone/>
            </a:pPr>
            <a:r>
              <a:rPr lang="en-US" dirty="0">
                <a:sym typeface="Wingdings" panose="05000000000000000000" pitchFamily="2" charset="2"/>
              </a:rPr>
              <a:t>6-Idiopathic </a:t>
            </a:r>
          </a:p>
          <a:p>
            <a:r>
              <a:rPr lang="en-US" dirty="0">
                <a:solidFill>
                  <a:srgbClr val="FF0000"/>
                </a:solidFill>
              </a:rPr>
              <a:t>C-Post Testicular : </a:t>
            </a:r>
          </a:p>
          <a:p>
            <a:pPr marL="0" indent="0">
              <a:buNone/>
            </a:pPr>
            <a:r>
              <a:rPr lang="ar-SA" dirty="0"/>
              <a:t>*</a:t>
            </a:r>
            <a:r>
              <a:rPr lang="en-US" dirty="0"/>
              <a:t> Obstructive : </a:t>
            </a:r>
          </a:p>
          <a:p>
            <a:pPr marL="0" indent="0">
              <a:buNone/>
            </a:pPr>
            <a:r>
              <a:rPr lang="en-US" dirty="0"/>
              <a:t>-Epididymal </a:t>
            </a:r>
            <a:r>
              <a:rPr lang="en-US" dirty="0">
                <a:sym typeface="Wingdings" panose="05000000000000000000" pitchFamily="2" charset="2"/>
              </a:rPr>
              <a:t>Congenital , infective .</a:t>
            </a:r>
          </a:p>
          <a:p>
            <a:pPr marL="0" indent="0">
              <a:buNone/>
            </a:pPr>
            <a:r>
              <a:rPr lang="en-US" dirty="0">
                <a:sym typeface="Wingdings" panose="05000000000000000000" pitchFamily="2" charset="2"/>
              </a:rPr>
              <a:t>-</a:t>
            </a:r>
            <a:r>
              <a:rPr lang="en-US" dirty="0" err="1">
                <a:sym typeface="Wingdings" panose="05000000000000000000" pitchFamily="2" charset="2"/>
              </a:rPr>
              <a:t>Vasal</a:t>
            </a:r>
            <a:r>
              <a:rPr lang="en-US" dirty="0">
                <a:sym typeface="Wingdings" panose="05000000000000000000" pitchFamily="2" charset="2"/>
              </a:rPr>
              <a:t>   Genetic (cystic fibrosis ) , Acquired ( Vasectomy ) .</a:t>
            </a:r>
            <a:endParaRPr lang="en-US" dirty="0"/>
          </a:p>
          <a:p>
            <a:pPr marL="0" indent="0">
              <a:buNone/>
            </a:pPr>
            <a:endParaRPr lang="en-US" dirty="0">
              <a:sym typeface="Wingdings" panose="05000000000000000000" pitchFamily="2" charset="2"/>
            </a:endParaRPr>
          </a:p>
          <a:p>
            <a:pPr marL="0" indent="0">
              <a:buNone/>
            </a:pPr>
            <a:endParaRPr lang="en-US" dirty="0">
              <a:sym typeface="Wingdings" panose="05000000000000000000" pitchFamily="2" charset="2"/>
            </a:endParaRPr>
          </a:p>
          <a:p>
            <a:pPr marL="0" indent="0">
              <a:buNone/>
            </a:pPr>
            <a:endParaRPr lang="en-US" dirty="0">
              <a:sym typeface="Wingdings" panose="05000000000000000000" pitchFamily="2" charset="2"/>
            </a:endParaRPr>
          </a:p>
          <a:p>
            <a:pPr marL="0" indent="0">
              <a:buNone/>
            </a:pPr>
            <a:endParaRPr lang="en-US" dirty="0">
              <a:sym typeface="Wingdings" panose="05000000000000000000" pitchFamily="2" charset="2"/>
            </a:endParaRPr>
          </a:p>
          <a:p>
            <a:pPr marL="0" indent="0">
              <a:buNone/>
            </a:pPr>
            <a:endParaRPr lang="en-US" dirty="0">
              <a:sym typeface="Wingdings" panose="05000000000000000000" pitchFamily="2" charset="2"/>
            </a:endParaRPr>
          </a:p>
          <a:p>
            <a:pPr marL="0" indent="0">
              <a:buNone/>
            </a:pPr>
            <a:endParaRPr lang="en-US" dirty="0"/>
          </a:p>
        </p:txBody>
      </p:sp>
    </p:spTree>
    <p:extLst>
      <p:ext uri="{BB962C8B-B14F-4D97-AF65-F5344CB8AC3E}">
        <p14:creationId xmlns:p14="http://schemas.microsoft.com/office/powerpoint/2010/main" val="1564270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384255"/>
            <a:ext cx="9601196" cy="1303867"/>
          </a:xfrm>
        </p:spPr>
        <p:txBody>
          <a:bodyPr/>
          <a:lstStyle/>
          <a:p>
            <a:r>
              <a:rPr lang="en-US" dirty="0"/>
              <a:t>Azoospermia : Classification and treatment </a:t>
            </a:r>
          </a:p>
        </p:txBody>
      </p:sp>
      <p:sp>
        <p:nvSpPr>
          <p:cNvPr id="3" name="Content Placeholder 2"/>
          <p:cNvSpPr>
            <a:spLocks noGrp="1"/>
          </p:cNvSpPr>
          <p:nvPr>
            <p:ph idx="1"/>
          </p:nvPr>
        </p:nvSpPr>
        <p:spPr>
          <a:xfrm>
            <a:off x="1295402" y="1547445"/>
            <a:ext cx="9601196" cy="4021015"/>
          </a:xfrm>
        </p:spPr>
        <p:txBody>
          <a:bodyPr>
            <a:normAutofit/>
          </a:bodyPr>
          <a:lstStyle/>
          <a:p>
            <a:r>
              <a:rPr lang="en-US" dirty="0"/>
              <a:t>Describes the absence of spermatozoa in the ejaculation .</a:t>
            </a:r>
          </a:p>
          <a:p>
            <a:r>
              <a:rPr lang="en-US" dirty="0"/>
              <a:t>Found in 1% of all men and in 15-20% of infertile men .</a:t>
            </a:r>
          </a:p>
          <a:p>
            <a:r>
              <a:rPr lang="en-US" dirty="0"/>
              <a:t>Causes Are : </a:t>
            </a:r>
          </a:p>
          <a:p>
            <a:pPr marL="0" indent="0">
              <a:buNone/>
            </a:pPr>
            <a:r>
              <a:rPr lang="en-US" dirty="0">
                <a:solidFill>
                  <a:srgbClr val="FF0000"/>
                </a:solidFill>
              </a:rPr>
              <a:t>1- Pretesticular</a:t>
            </a:r>
          </a:p>
          <a:p>
            <a:pPr marL="0" indent="0">
              <a:buNone/>
            </a:pPr>
            <a:r>
              <a:rPr lang="en-US" dirty="0">
                <a:solidFill>
                  <a:srgbClr val="FF0000"/>
                </a:solidFill>
              </a:rPr>
              <a:t>2- Testicular </a:t>
            </a:r>
          </a:p>
          <a:p>
            <a:pPr marL="0" indent="0">
              <a:buNone/>
            </a:pPr>
            <a:r>
              <a:rPr lang="en-US" dirty="0">
                <a:solidFill>
                  <a:srgbClr val="FF0000"/>
                </a:solidFill>
              </a:rPr>
              <a:t>3- </a:t>
            </a:r>
            <a:r>
              <a:rPr lang="en-US" dirty="0" err="1">
                <a:solidFill>
                  <a:srgbClr val="FF0000"/>
                </a:solidFill>
              </a:rPr>
              <a:t>Posttesticular</a:t>
            </a:r>
            <a:r>
              <a:rPr lang="en-US" dirty="0">
                <a:solidFill>
                  <a:srgbClr val="FF0000"/>
                </a:solidFill>
              </a:rPr>
              <a:t> </a:t>
            </a:r>
          </a:p>
          <a:p>
            <a:pPr marL="0" indent="0">
              <a:buNone/>
            </a:pPr>
            <a:r>
              <a:rPr lang="en-US" dirty="0">
                <a:solidFill>
                  <a:srgbClr val="FF0000"/>
                </a:solidFill>
              </a:rPr>
              <a:t>4- Idiopathic </a:t>
            </a:r>
          </a:p>
        </p:txBody>
      </p:sp>
      <mc:AlternateContent xmlns:mc="http://schemas.openxmlformats.org/markup-compatibility/2006">
        <mc:Choice xmlns:p14="http://schemas.microsoft.com/office/powerpoint/2010/main" Requires="p14">
          <p:contentPart p14:bwMode="auto" r:id="rId2">
            <p14:nvContentPartPr>
              <p14:cNvPr id="5" name="حبر 4">
                <a:extLst>
                  <a:ext uri="{FF2B5EF4-FFF2-40B4-BE49-F238E27FC236}">
                    <a16:creationId xmlns:a16="http://schemas.microsoft.com/office/drawing/2014/main" id="{D193A183-CB0E-5A4F-A6EA-A883DD27C982}"/>
                  </a:ext>
                </a:extLst>
              </p14:cNvPr>
              <p14:cNvContentPartPr/>
              <p14:nvPr/>
            </p14:nvContentPartPr>
            <p14:xfrm>
              <a:off x="1730690" y="7594016"/>
              <a:ext cx="360" cy="360"/>
            </p14:xfrm>
          </p:contentPart>
        </mc:Choice>
        <mc:Fallback>
          <p:pic>
            <p:nvPicPr>
              <p:cNvPr id="5" name="حبر 4">
                <a:extLst>
                  <a:ext uri="{FF2B5EF4-FFF2-40B4-BE49-F238E27FC236}">
                    <a16:creationId xmlns:a16="http://schemas.microsoft.com/office/drawing/2014/main" id="{D193A183-CB0E-5A4F-A6EA-A883DD27C982}"/>
                  </a:ext>
                </a:extLst>
              </p:cNvPr>
              <p:cNvPicPr/>
              <p:nvPr/>
            </p:nvPicPr>
            <p:blipFill>
              <a:blip r:embed="rId3"/>
              <a:stretch>
                <a:fillRect/>
              </a:stretch>
            </p:blipFill>
            <p:spPr>
              <a:xfrm>
                <a:off x="1676690" y="7486016"/>
                <a:ext cx="108000" cy="216000"/>
              </a:xfrm>
              <a:prstGeom prst="rect">
                <a:avLst/>
              </a:prstGeom>
            </p:spPr>
          </p:pic>
        </mc:Fallback>
      </mc:AlternateContent>
    </p:spTree>
    <p:extLst>
      <p:ext uri="{BB962C8B-B14F-4D97-AF65-F5344CB8AC3E}">
        <p14:creationId xmlns:p14="http://schemas.microsoft.com/office/powerpoint/2010/main" val="3106211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560102"/>
            <a:ext cx="9601196" cy="588760"/>
          </a:xfrm>
        </p:spPr>
        <p:txBody>
          <a:bodyPr>
            <a:normAutofit fontScale="90000"/>
          </a:bodyPr>
          <a:lstStyle/>
          <a:p>
            <a:r>
              <a:rPr lang="en-US" dirty="0"/>
              <a:t>Pretesticular Azoospermia </a:t>
            </a:r>
          </a:p>
        </p:txBody>
      </p:sp>
      <p:sp>
        <p:nvSpPr>
          <p:cNvPr id="3" name="Content Placeholder 2"/>
          <p:cNvSpPr>
            <a:spLocks noGrp="1"/>
          </p:cNvSpPr>
          <p:nvPr>
            <p:ph idx="1"/>
          </p:nvPr>
        </p:nvSpPr>
        <p:spPr>
          <a:xfrm>
            <a:off x="1295401" y="1277817"/>
            <a:ext cx="9794630" cy="5005752"/>
          </a:xfrm>
        </p:spPr>
        <p:txBody>
          <a:bodyPr>
            <a:normAutofit/>
          </a:bodyPr>
          <a:lstStyle/>
          <a:p>
            <a:r>
              <a:rPr lang="en-US" dirty="0"/>
              <a:t>Relatively rare and result from gonadotropin deficiency ( </a:t>
            </a:r>
            <a:r>
              <a:rPr lang="en-US" dirty="0" err="1"/>
              <a:t>hypogonadotopic</a:t>
            </a:r>
            <a:r>
              <a:rPr lang="en-US" dirty="0"/>
              <a:t> hypogonadism ) , which leads to loss of spermatogenesis . </a:t>
            </a:r>
          </a:p>
          <a:p>
            <a:r>
              <a:rPr lang="en-US" dirty="0"/>
              <a:t>We should perform a full endocrine history that include : </a:t>
            </a:r>
          </a:p>
          <a:p>
            <a:pPr marL="0" indent="0">
              <a:buNone/>
            </a:pPr>
            <a:r>
              <a:rPr lang="en-US" dirty="0"/>
              <a:t>1-information on puberty and growth </a:t>
            </a:r>
          </a:p>
          <a:p>
            <a:pPr marL="0" indent="0">
              <a:buNone/>
            </a:pPr>
            <a:r>
              <a:rPr lang="en-US" dirty="0"/>
              <a:t>2-levels of Luteinizing hormone ( LH ) , Follicular stimulating hormone ( FSH )</a:t>
            </a:r>
          </a:p>
          <a:p>
            <a:pPr marL="0" indent="0">
              <a:buNone/>
            </a:pPr>
            <a:r>
              <a:rPr lang="en-US" dirty="0"/>
              <a:t>3- prolactin and testosterone levels .</a:t>
            </a:r>
          </a:p>
          <a:p>
            <a:r>
              <a:rPr lang="en-US" dirty="0"/>
              <a:t> </a:t>
            </a:r>
            <a:r>
              <a:rPr lang="en-US" dirty="0">
                <a:solidFill>
                  <a:srgbClr val="FF0000"/>
                </a:solidFill>
              </a:rPr>
              <a:t>Treatment : </a:t>
            </a:r>
          </a:p>
          <a:p>
            <a:pPr marL="0" indent="0">
              <a:buNone/>
            </a:pPr>
            <a:r>
              <a:rPr lang="en-US" dirty="0"/>
              <a:t>Hormonal Treatment include : pulsatile gonadotropin releasing hormone ( GnRH) , Humane Chorionic Gonadotropin , Exogenous Gonadotropin .</a:t>
            </a:r>
          </a:p>
          <a:p>
            <a:pPr marL="0" indent="0">
              <a:buNone/>
            </a:pPr>
            <a:r>
              <a:rPr lang="en-US" dirty="0"/>
              <a:t>*Effective As Early Aa </a:t>
            </a:r>
            <a:r>
              <a:rPr lang="en-US" dirty="0">
                <a:solidFill>
                  <a:srgbClr val="FF0000"/>
                </a:solidFill>
              </a:rPr>
              <a:t>Four Months</a:t>
            </a:r>
            <a:r>
              <a:rPr lang="en-US" dirty="0"/>
              <a:t> After Start Of Treatment . </a:t>
            </a:r>
          </a:p>
          <a:p>
            <a:pPr marL="0" indent="0">
              <a:buNone/>
            </a:pPr>
            <a:r>
              <a:rPr lang="en-US" dirty="0"/>
              <a:t> </a:t>
            </a:r>
          </a:p>
        </p:txBody>
      </p:sp>
    </p:spTree>
    <p:extLst>
      <p:ext uri="{BB962C8B-B14F-4D97-AF65-F5344CB8AC3E}">
        <p14:creationId xmlns:p14="http://schemas.microsoft.com/office/powerpoint/2010/main" val="2115451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536656"/>
            <a:ext cx="9601196" cy="928730"/>
          </a:xfrm>
        </p:spPr>
        <p:txBody>
          <a:bodyPr/>
          <a:lstStyle/>
          <a:p>
            <a:r>
              <a:rPr lang="en-US" dirty="0"/>
              <a:t>Testicular Azoospermia </a:t>
            </a:r>
          </a:p>
        </p:txBody>
      </p:sp>
      <p:sp>
        <p:nvSpPr>
          <p:cNvPr id="3" name="Content Placeholder 2"/>
          <p:cNvSpPr>
            <a:spLocks noGrp="1"/>
          </p:cNvSpPr>
          <p:nvPr>
            <p:ph idx="1"/>
          </p:nvPr>
        </p:nvSpPr>
        <p:spPr>
          <a:xfrm>
            <a:off x="1295401" y="1512280"/>
            <a:ext cx="9601196" cy="4384431"/>
          </a:xfrm>
        </p:spPr>
        <p:txBody>
          <a:bodyPr>
            <a:normAutofit/>
          </a:bodyPr>
          <a:lstStyle/>
          <a:p>
            <a:r>
              <a:rPr lang="en-US" dirty="0"/>
              <a:t>Gonadal failure is the hallmark of testicular azoospermia </a:t>
            </a:r>
          </a:p>
          <a:p>
            <a:r>
              <a:rPr lang="en-US" dirty="0"/>
              <a:t>Causes may be : </a:t>
            </a:r>
          </a:p>
          <a:p>
            <a:pPr marL="0" indent="0">
              <a:buNone/>
            </a:pPr>
            <a:r>
              <a:rPr lang="en-US" dirty="0"/>
              <a:t>1-acquired </a:t>
            </a:r>
            <a:r>
              <a:rPr lang="en-US" dirty="0">
                <a:sym typeface="Wingdings" panose="05000000000000000000" pitchFamily="2" charset="2"/>
              </a:rPr>
              <a:t></a:t>
            </a:r>
            <a:r>
              <a:rPr lang="en-US" dirty="0"/>
              <a:t>radiotherapy , chemotherapy , testicular torsion , varicocele , mumps orchitis </a:t>
            </a:r>
          </a:p>
          <a:p>
            <a:pPr marL="0" indent="0">
              <a:buNone/>
            </a:pPr>
            <a:r>
              <a:rPr lang="en-US" dirty="0"/>
              <a:t>2-Developmental </a:t>
            </a:r>
            <a:r>
              <a:rPr lang="en-US" dirty="0">
                <a:sym typeface="Wingdings" panose="05000000000000000000" pitchFamily="2" charset="2"/>
              </a:rPr>
              <a:t></a:t>
            </a:r>
            <a:r>
              <a:rPr lang="en-US" dirty="0"/>
              <a:t> testicular </a:t>
            </a:r>
            <a:r>
              <a:rPr lang="en-US" dirty="0" err="1"/>
              <a:t>maldescent</a:t>
            </a:r>
            <a:r>
              <a:rPr lang="en-US" dirty="0"/>
              <a:t> . </a:t>
            </a:r>
          </a:p>
        </p:txBody>
      </p:sp>
    </p:spTree>
    <p:extLst>
      <p:ext uri="{BB962C8B-B14F-4D97-AF65-F5344CB8AC3E}">
        <p14:creationId xmlns:p14="http://schemas.microsoft.com/office/powerpoint/2010/main" val="2878782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982132"/>
            <a:ext cx="9601196" cy="225345"/>
          </a:xfrm>
        </p:spPr>
        <p:txBody>
          <a:bodyPr>
            <a:normAutofit fontScale="90000"/>
          </a:bodyPr>
          <a:lstStyle/>
          <a:p>
            <a:endParaRPr lang="en-US" dirty="0"/>
          </a:p>
        </p:txBody>
      </p:sp>
      <p:sp>
        <p:nvSpPr>
          <p:cNvPr id="3" name="Content Placeholder 2"/>
          <p:cNvSpPr>
            <a:spLocks noGrp="1"/>
          </p:cNvSpPr>
          <p:nvPr>
            <p:ph idx="1"/>
          </p:nvPr>
        </p:nvSpPr>
        <p:spPr>
          <a:xfrm>
            <a:off x="1295402" y="2459240"/>
            <a:ext cx="9601196" cy="4398760"/>
          </a:xfrm>
        </p:spPr>
        <p:txBody>
          <a:bodyPr/>
          <a:lstStyle/>
          <a:p>
            <a:r>
              <a:rPr lang="en-US" dirty="0"/>
              <a:t>If sperms are present on diagnostic testing </a:t>
            </a:r>
            <a:r>
              <a:rPr lang="en-US" dirty="0">
                <a:sym typeface="Wingdings" panose="05000000000000000000" pitchFamily="2" charset="2"/>
              </a:rPr>
              <a:t> considerations may be given to use surgically retrieval spermatozoa for “ intracytoplasmic spermatic injection “ ( ICSI ) . </a:t>
            </a:r>
          </a:p>
          <a:p>
            <a:r>
              <a:rPr lang="en-US" dirty="0">
                <a:sym typeface="Wingdings" panose="05000000000000000000" pitchFamily="2" charset="2"/>
              </a:rPr>
              <a:t>If No sperms are present  correct any acquired conditions such as varicocele if present which may restore sperms to the ejaculation fluid . </a:t>
            </a:r>
            <a:endParaRPr lang="en-US" dirty="0"/>
          </a:p>
        </p:txBody>
      </p:sp>
    </p:spTree>
    <p:extLst>
      <p:ext uri="{BB962C8B-B14F-4D97-AF65-F5344CB8AC3E}">
        <p14:creationId xmlns:p14="http://schemas.microsoft.com/office/powerpoint/2010/main" val="1033664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431148"/>
            <a:ext cx="9601196" cy="1303867"/>
          </a:xfrm>
        </p:spPr>
        <p:txBody>
          <a:bodyPr/>
          <a:lstStyle/>
          <a:p>
            <a:r>
              <a:rPr lang="en-US" dirty="0"/>
              <a:t>Post-testicular azoospermia </a:t>
            </a:r>
          </a:p>
        </p:txBody>
      </p:sp>
      <p:sp>
        <p:nvSpPr>
          <p:cNvPr id="3" name="Content Placeholder 2"/>
          <p:cNvSpPr>
            <a:spLocks noGrp="1"/>
          </p:cNvSpPr>
          <p:nvPr>
            <p:ph idx="1"/>
          </p:nvPr>
        </p:nvSpPr>
        <p:spPr>
          <a:xfrm>
            <a:off x="1295401" y="1488831"/>
            <a:ext cx="9601196" cy="4387037"/>
          </a:xfrm>
        </p:spPr>
        <p:txBody>
          <a:bodyPr/>
          <a:lstStyle/>
          <a:p>
            <a:r>
              <a:rPr lang="en-US" dirty="0"/>
              <a:t>Associated with normal gonadotropin and testosterone level . </a:t>
            </a:r>
          </a:p>
          <a:p>
            <a:r>
              <a:rPr lang="en-US" dirty="0"/>
              <a:t>Present in 40% of </a:t>
            </a:r>
            <a:r>
              <a:rPr lang="en-US" dirty="0" err="1"/>
              <a:t>azoospermic</a:t>
            </a:r>
            <a:r>
              <a:rPr lang="en-US" dirty="0"/>
              <a:t> men </a:t>
            </a:r>
          </a:p>
          <a:p>
            <a:r>
              <a:rPr lang="en-US" dirty="0"/>
              <a:t>Ejaculatory dysfunction is associated with </a:t>
            </a:r>
            <a:r>
              <a:rPr lang="en-US" dirty="0" err="1"/>
              <a:t>oligospermia</a:t>
            </a:r>
            <a:r>
              <a:rPr lang="en-US" dirty="0"/>
              <a:t> , </a:t>
            </a:r>
            <a:r>
              <a:rPr lang="en-US" dirty="0" err="1"/>
              <a:t>aspermia</a:t>
            </a:r>
            <a:r>
              <a:rPr lang="en-US" dirty="0"/>
              <a:t> , but rarely azoospermia . </a:t>
            </a:r>
          </a:p>
          <a:p>
            <a:r>
              <a:rPr lang="en-US" dirty="0">
                <a:solidFill>
                  <a:srgbClr val="FF0000"/>
                </a:solidFill>
              </a:rPr>
              <a:t>obstructive causes : </a:t>
            </a:r>
          </a:p>
          <a:p>
            <a:pPr marL="0" indent="0">
              <a:buNone/>
            </a:pPr>
            <a:r>
              <a:rPr lang="en-US" dirty="0">
                <a:solidFill>
                  <a:srgbClr val="FF0000"/>
                </a:solidFill>
              </a:rPr>
              <a:t>1-</a:t>
            </a:r>
            <a:r>
              <a:rPr lang="en-US" dirty="0">
                <a:solidFill>
                  <a:schemeClr val="tx2"/>
                </a:solidFill>
              </a:rPr>
              <a:t>Congenital absence or obstruction of the vas deferens or ejaculatory ducts </a:t>
            </a:r>
          </a:p>
          <a:p>
            <a:pPr marL="0" indent="0">
              <a:buNone/>
            </a:pPr>
            <a:r>
              <a:rPr lang="en-US" dirty="0">
                <a:solidFill>
                  <a:srgbClr val="FF0000"/>
                </a:solidFill>
              </a:rPr>
              <a:t>2-</a:t>
            </a:r>
            <a:r>
              <a:rPr lang="en-US" dirty="0">
                <a:solidFill>
                  <a:schemeClr val="tx2"/>
                </a:solidFill>
              </a:rPr>
              <a:t>acquired obstruction of ejaculatory ducts </a:t>
            </a:r>
          </a:p>
          <a:p>
            <a:pPr marL="0" indent="0">
              <a:buNone/>
            </a:pPr>
            <a:r>
              <a:rPr lang="en-US" dirty="0">
                <a:solidFill>
                  <a:srgbClr val="FF0000"/>
                </a:solidFill>
              </a:rPr>
              <a:t>3-</a:t>
            </a:r>
            <a:r>
              <a:rPr lang="en-US" dirty="0">
                <a:solidFill>
                  <a:schemeClr val="tx2"/>
                </a:solidFill>
              </a:rPr>
              <a:t>ductal dysfunction including retrograde ejaculation </a:t>
            </a:r>
          </a:p>
          <a:p>
            <a:pPr marL="0" indent="0">
              <a:buNone/>
            </a:pPr>
            <a:endParaRPr lang="en-US" dirty="0">
              <a:solidFill>
                <a:srgbClr val="FF0000"/>
              </a:solidFill>
            </a:endParaRPr>
          </a:p>
        </p:txBody>
      </p:sp>
    </p:spTree>
    <p:extLst>
      <p:ext uri="{BB962C8B-B14F-4D97-AF65-F5344CB8AC3E}">
        <p14:creationId xmlns:p14="http://schemas.microsoft.com/office/powerpoint/2010/main" val="3247827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982132"/>
            <a:ext cx="9601196" cy="96391"/>
          </a:xfrm>
        </p:spPr>
        <p:txBody>
          <a:bodyPr>
            <a:normAutofit fontScale="90000"/>
          </a:bodyPr>
          <a:lstStyle/>
          <a:p>
            <a:endParaRPr lang="en-US" dirty="0"/>
          </a:p>
        </p:txBody>
      </p:sp>
      <p:sp>
        <p:nvSpPr>
          <p:cNvPr id="3" name="Content Placeholder 2"/>
          <p:cNvSpPr>
            <a:spLocks noGrp="1"/>
          </p:cNvSpPr>
          <p:nvPr>
            <p:ph idx="1"/>
          </p:nvPr>
        </p:nvSpPr>
        <p:spPr>
          <a:xfrm>
            <a:off x="1295402" y="2020590"/>
            <a:ext cx="9601196" cy="4923692"/>
          </a:xfrm>
        </p:spPr>
        <p:txBody>
          <a:bodyPr>
            <a:normAutofit/>
          </a:bodyPr>
          <a:lstStyle/>
          <a:p>
            <a:r>
              <a:rPr lang="en-US" dirty="0"/>
              <a:t>In the absence of congenital bilateral absence of the vas deferens (CBAVD) or hypogonadism, men with low volume ejaculate should have a postejaculatory urinalysis to check for retrograde ejaculation, which is associated with diabetes and surgery to the bladder or prostate. </a:t>
            </a:r>
          </a:p>
          <a:p>
            <a:r>
              <a:rPr lang="en-US" dirty="0"/>
              <a:t>Sperm may be isolated from the neutralized urine of men with retrograde ejaculation and processed for insemination. </a:t>
            </a:r>
          </a:p>
          <a:p>
            <a:r>
              <a:rPr lang="en-US" dirty="0"/>
              <a:t>Renal imaging is necessary when either unilateral or bilateral </a:t>
            </a:r>
            <a:r>
              <a:rPr lang="en-US" dirty="0" err="1"/>
              <a:t>vasal</a:t>
            </a:r>
            <a:r>
              <a:rPr lang="en-US" dirty="0"/>
              <a:t> absence is diagnosed as a result of the 10% to 25% incidence of renal agenesis.</a:t>
            </a:r>
          </a:p>
        </p:txBody>
      </p:sp>
      <mc:AlternateContent xmlns:mc="http://schemas.openxmlformats.org/markup-compatibility/2006">
        <mc:Choice xmlns:p14="http://schemas.microsoft.com/office/powerpoint/2010/main" Requires="p14">
          <p:contentPart p14:bwMode="auto" r:id="rId3">
            <p14:nvContentPartPr>
              <p14:cNvPr id="6" name="حبر 5">
                <a:extLst>
                  <a:ext uri="{FF2B5EF4-FFF2-40B4-BE49-F238E27FC236}">
                    <a16:creationId xmlns:a16="http://schemas.microsoft.com/office/drawing/2014/main" id="{13E99490-7C36-5345-805D-ED72B9E72B5E}"/>
                  </a:ext>
                </a:extLst>
              </p14:cNvPr>
              <p14:cNvContentPartPr/>
              <p14:nvPr/>
            </p14:nvContentPartPr>
            <p14:xfrm>
              <a:off x="1771730" y="3005096"/>
              <a:ext cx="2792880" cy="109440"/>
            </p14:xfrm>
          </p:contentPart>
        </mc:Choice>
        <mc:Fallback>
          <p:pic>
            <p:nvPicPr>
              <p:cNvPr id="6" name="حبر 5">
                <a:extLst>
                  <a:ext uri="{FF2B5EF4-FFF2-40B4-BE49-F238E27FC236}">
                    <a16:creationId xmlns:a16="http://schemas.microsoft.com/office/drawing/2014/main" id="{13E99490-7C36-5345-805D-ED72B9E72B5E}"/>
                  </a:ext>
                </a:extLst>
              </p:cNvPr>
              <p:cNvPicPr/>
              <p:nvPr/>
            </p:nvPicPr>
            <p:blipFill>
              <a:blip r:embed="rId4"/>
              <a:stretch>
                <a:fillRect/>
              </a:stretch>
            </p:blipFill>
            <p:spPr>
              <a:xfrm>
                <a:off x="1681730" y="2825096"/>
                <a:ext cx="2972520" cy="469080"/>
              </a:xfrm>
              <a:prstGeom prst="rect">
                <a:avLst/>
              </a:prstGeom>
            </p:spPr>
          </p:pic>
        </mc:Fallback>
      </mc:AlternateContent>
    </p:spTree>
    <p:extLst>
      <p:ext uri="{BB962C8B-B14F-4D97-AF65-F5344CB8AC3E}">
        <p14:creationId xmlns:p14="http://schemas.microsoft.com/office/powerpoint/2010/main" val="2688194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65609"/>
            <a:ext cx="9601196" cy="143283"/>
          </a:xfrm>
        </p:spPr>
        <p:txBody>
          <a:bodyPr>
            <a:normAutofit fontScale="90000"/>
          </a:bodyPr>
          <a:lstStyle/>
          <a:p>
            <a:endParaRPr lang="en-US"/>
          </a:p>
        </p:txBody>
      </p:sp>
      <p:sp>
        <p:nvSpPr>
          <p:cNvPr id="3" name="Content Placeholder 2"/>
          <p:cNvSpPr>
            <a:spLocks noGrp="1"/>
          </p:cNvSpPr>
          <p:nvPr>
            <p:ph idx="1"/>
          </p:nvPr>
        </p:nvSpPr>
        <p:spPr>
          <a:xfrm>
            <a:off x="1295401" y="1946031"/>
            <a:ext cx="9601196" cy="4773899"/>
          </a:xfrm>
        </p:spPr>
        <p:txBody>
          <a:bodyPr/>
          <a:lstStyle/>
          <a:p>
            <a:r>
              <a:rPr lang="en-US" dirty="0"/>
              <a:t>Most men with congenital bilateral absence of vas deferens will have seminal vesicle agenesis, so almost all will have low semen volume, low pH, and low fructose levels .</a:t>
            </a:r>
          </a:p>
          <a:p>
            <a:r>
              <a:rPr lang="en-US" dirty="0"/>
              <a:t>. Spermatogenesis can be expected to be normal in congenital bilateral absence of vas deferens , so generally diagnostic biopsy is not indicated .In some cases, testicular biopsy may be indicated to differentiate between testicular and </a:t>
            </a:r>
            <a:r>
              <a:rPr lang="en-US" dirty="0" err="1"/>
              <a:t>posttesticular</a:t>
            </a:r>
            <a:r>
              <a:rPr lang="en-US" dirty="0"/>
              <a:t> causes.</a:t>
            </a:r>
          </a:p>
        </p:txBody>
      </p:sp>
    </p:spTree>
    <p:extLst>
      <p:ext uri="{BB962C8B-B14F-4D97-AF65-F5344CB8AC3E}">
        <p14:creationId xmlns:p14="http://schemas.microsoft.com/office/powerpoint/2010/main" val="2410333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442870"/>
            <a:ext cx="9601196" cy="1303867"/>
          </a:xfrm>
        </p:spPr>
        <p:txBody>
          <a:bodyPr/>
          <a:lstStyle/>
          <a:p>
            <a:r>
              <a:rPr lang="en-US" dirty="0"/>
              <a:t>Treatment </a:t>
            </a:r>
          </a:p>
        </p:txBody>
      </p:sp>
      <p:sp>
        <p:nvSpPr>
          <p:cNvPr id="3" name="Content Placeholder 2"/>
          <p:cNvSpPr>
            <a:spLocks noGrp="1"/>
          </p:cNvSpPr>
          <p:nvPr>
            <p:ph idx="1"/>
          </p:nvPr>
        </p:nvSpPr>
        <p:spPr>
          <a:xfrm>
            <a:off x="1295401" y="1395046"/>
            <a:ext cx="9601196" cy="4771292"/>
          </a:xfrm>
        </p:spPr>
        <p:txBody>
          <a:bodyPr>
            <a:normAutofit/>
          </a:bodyPr>
          <a:lstStyle/>
          <a:p>
            <a:r>
              <a:rPr lang="en-US" dirty="0">
                <a:solidFill>
                  <a:srgbClr val="FF0000"/>
                </a:solidFill>
              </a:rPr>
              <a:t>1- Vasectomy Reversal and Treatment of Obstructive Azoospermia</a:t>
            </a:r>
          </a:p>
          <a:p>
            <a:r>
              <a:rPr lang="en-US" dirty="0"/>
              <a:t>using microsurgical </a:t>
            </a:r>
            <a:r>
              <a:rPr lang="en-US" dirty="0" err="1"/>
              <a:t>vasovasostomy</a:t>
            </a:r>
            <a:r>
              <a:rPr lang="en-US" dirty="0"/>
              <a:t> or </a:t>
            </a:r>
            <a:r>
              <a:rPr lang="en-US" dirty="0" err="1"/>
              <a:t>vasoepididymostomy</a:t>
            </a:r>
            <a:r>
              <a:rPr lang="en-US" dirty="0"/>
              <a:t>. These techniques can be used for </a:t>
            </a:r>
            <a:r>
              <a:rPr lang="en-US" dirty="0" err="1"/>
              <a:t>epididymal</a:t>
            </a:r>
            <a:r>
              <a:rPr lang="en-US" dirty="0"/>
              <a:t> obstructions.</a:t>
            </a:r>
          </a:p>
          <a:p>
            <a:r>
              <a:rPr lang="en-US" dirty="0"/>
              <a:t>Patency and subsequent pregnancy rates approach 100% and 80%, respectively. Pregnancy typically occurs within 24 months of reversal</a:t>
            </a:r>
          </a:p>
          <a:p>
            <a:r>
              <a:rPr lang="en-US" dirty="0"/>
              <a:t>Outcome : 60% of reversal patients develop </a:t>
            </a:r>
            <a:r>
              <a:rPr lang="en-US" dirty="0" err="1"/>
              <a:t>antisperm</a:t>
            </a:r>
            <a:r>
              <a:rPr lang="en-US" dirty="0"/>
              <a:t> antibodies, these do not appear to affect </a:t>
            </a:r>
            <a:r>
              <a:rPr lang="en-US" dirty="0" err="1"/>
              <a:t>fecundability</a:t>
            </a:r>
            <a:r>
              <a:rPr lang="en-US" dirty="0"/>
              <a:t>.</a:t>
            </a:r>
          </a:p>
          <a:p>
            <a:r>
              <a:rPr lang="en-US" dirty="0"/>
              <a:t> periodic semen analyses can identify </a:t>
            </a:r>
            <a:r>
              <a:rPr lang="en-US" dirty="0" err="1"/>
              <a:t>reobstruction</a:t>
            </a:r>
            <a:r>
              <a:rPr lang="en-US" dirty="0"/>
              <a:t>, which can range from 3% to 21% depending on which segments were </a:t>
            </a:r>
            <a:r>
              <a:rPr lang="en-US" dirty="0" err="1"/>
              <a:t>anastamosed</a:t>
            </a:r>
            <a:r>
              <a:rPr lang="en-US" dirty="0"/>
              <a:t>. </a:t>
            </a:r>
          </a:p>
          <a:p>
            <a:r>
              <a:rPr lang="en-US" dirty="0"/>
              <a:t>patients with azoospermia 6 months after reversal, the procedure is considered a failure and testicular sperm aspiration with intracytoplasmic sperm injection could be considered.</a:t>
            </a:r>
          </a:p>
        </p:txBody>
      </p:sp>
      <mc:AlternateContent xmlns:mc="http://schemas.openxmlformats.org/markup-compatibility/2006">
        <mc:Choice xmlns:p14="http://schemas.microsoft.com/office/powerpoint/2010/main" Requires="p14">
          <p:contentPart p14:bwMode="auto" r:id="rId2">
            <p14:nvContentPartPr>
              <p14:cNvPr id="5" name="حبر 4">
                <a:extLst>
                  <a:ext uri="{FF2B5EF4-FFF2-40B4-BE49-F238E27FC236}">
                    <a16:creationId xmlns:a16="http://schemas.microsoft.com/office/drawing/2014/main" id="{5F90768B-AA29-544E-9561-106EDD0BA1DF}"/>
                  </a:ext>
                </a:extLst>
              </p14:cNvPr>
              <p14:cNvContentPartPr/>
              <p14:nvPr/>
            </p14:nvContentPartPr>
            <p14:xfrm>
              <a:off x="9624050" y="1137776"/>
              <a:ext cx="109440" cy="154440"/>
            </p14:xfrm>
          </p:contentPart>
        </mc:Choice>
        <mc:Fallback>
          <p:pic>
            <p:nvPicPr>
              <p:cNvPr id="5" name="حبر 4">
                <a:extLst>
                  <a:ext uri="{FF2B5EF4-FFF2-40B4-BE49-F238E27FC236}">
                    <a16:creationId xmlns:a16="http://schemas.microsoft.com/office/drawing/2014/main" id="{5F90768B-AA29-544E-9561-106EDD0BA1DF}"/>
                  </a:ext>
                </a:extLst>
              </p:cNvPr>
              <p:cNvPicPr/>
              <p:nvPr/>
            </p:nvPicPr>
            <p:blipFill>
              <a:blip r:embed="rId3"/>
              <a:stretch>
                <a:fillRect/>
              </a:stretch>
            </p:blipFill>
            <p:spPr>
              <a:xfrm>
                <a:off x="9570227" y="1029776"/>
                <a:ext cx="216727" cy="370080"/>
              </a:xfrm>
              <a:prstGeom prst="rect">
                <a:avLst/>
              </a:prstGeom>
            </p:spPr>
          </p:pic>
        </mc:Fallback>
      </mc:AlternateContent>
    </p:spTree>
    <p:extLst>
      <p:ext uri="{BB962C8B-B14F-4D97-AF65-F5344CB8AC3E}">
        <p14:creationId xmlns:p14="http://schemas.microsoft.com/office/powerpoint/2010/main" val="2605227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18717"/>
            <a:ext cx="9601196" cy="272237"/>
          </a:xfrm>
        </p:spPr>
        <p:txBody>
          <a:bodyPr>
            <a:normAutofit fontScale="90000"/>
          </a:bodyPr>
          <a:lstStyle/>
          <a:p>
            <a:endParaRPr lang="en-US" dirty="0"/>
          </a:p>
        </p:txBody>
      </p:sp>
      <p:sp>
        <p:nvSpPr>
          <p:cNvPr id="3" name="Content Placeholder 2"/>
          <p:cNvSpPr>
            <a:spLocks noGrp="1"/>
          </p:cNvSpPr>
          <p:nvPr>
            <p:ph idx="1"/>
          </p:nvPr>
        </p:nvSpPr>
        <p:spPr>
          <a:xfrm>
            <a:off x="1295401" y="1055076"/>
            <a:ext cx="9947030" cy="5029201"/>
          </a:xfrm>
        </p:spPr>
        <p:txBody>
          <a:bodyPr>
            <a:normAutofit/>
          </a:bodyPr>
          <a:lstStyle/>
          <a:p>
            <a:r>
              <a:rPr lang="en-US" dirty="0">
                <a:solidFill>
                  <a:srgbClr val="FF0000"/>
                </a:solidFill>
              </a:rPr>
              <a:t>2-Surgical Sperm Recovery for Intracytoplasmic Sperm Injection</a:t>
            </a:r>
          </a:p>
          <a:p>
            <a:r>
              <a:rPr lang="en-US" dirty="0">
                <a:solidFill>
                  <a:schemeClr val="tx1"/>
                </a:solidFill>
              </a:rPr>
              <a:t>There is a lot of surgical methods for sperm recovery , but the most widely described is : </a:t>
            </a:r>
          </a:p>
          <a:p>
            <a:pPr marL="0" indent="0">
              <a:buNone/>
            </a:pPr>
            <a:r>
              <a:rPr lang="en-US" dirty="0">
                <a:solidFill>
                  <a:schemeClr val="tx1"/>
                </a:solidFill>
              </a:rPr>
              <a:t>1-Microsurgical </a:t>
            </a:r>
            <a:r>
              <a:rPr lang="en-US" dirty="0" err="1">
                <a:solidFill>
                  <a:schemeClr val="tx1"/>
                </a:solidFill>
              </a:rPr>
              <a:t>epididymal</a:t>
            </a:r>
            <a:r>
              <a:rPr lang="en-US" dirty="0">
                <a:solidFill>
                  <a:schemeClr val="tx1"/>
                </a:solidFill>
              </a:rPr>
              <a:t> sperm aspiration</a:t>
            </a:r>
          </a:p>
          <a:p>
            <a:pPr marL="0" indent="0">
              <a:buNone/>
            </a:pPr>
            <a:r>
              <a:rPr lang="en-US" dirty="0">
                <a:solidFill>
                  <a:schemeClr val="tx1"/>
                </a:solidFill>
              </a:rPr>
              <a:t>2-Percutaneous </a:t>
            </a:r>
            <a:r>
              <a:rPr lang="en-US" dirty="0" err="1">
                <a:solidFill>
                  <a:schemeClr val="tx1"/>
                </a:solidFill>
              </a:rPr>
              <a:t>epididymal</a:t>
            </a:r>
            <a:r>
              <a:rPr lang="en-US" dirty="0">
                <a:solidFill>
                  <a:schemeClr val="tx1"/>
                </a:solidFill>
              </a:rPr>
              <a:t> sperm aspiration</a:t>
            </a:r>
          </a:p>
          <a:p>
            <a:pPr marL="0" indent="0">
              <a:buNone/>
            </a:pPr>
            <a:r>
              <a:rPr lang="en-US" dirty="0">
                <a:solidFill>
                  <a:schemeClr val="tx1"/>
                </a:solidFill>
              </a:rPr>
              <a:t>3-Testicular sperm extraction</a:t>
            </a:r>
          </a:p>
          <a:p>
            <a:pPr marL="0" indent="0">
              <a:buNone/>
            </a:pPr>
            <a:r>
              <a:rPr lang="en-US" dirty="0">
                <a:solidFill>
                  <a:schemeClr val="tx1"/>
                </a:solidFill>
              </a:rPr>
              <a:t>4-Percutaneous testicular sperm fine-needle aspiration </a:t>
            </a:r>
          </a:p>
          <a:p>
            <a:r>
              <a:rPr lang="en-US" dirty="0">
                <a:solidFill>
                  <a:schemeClr val="tx1"/>
                </a:solidFill>
              </a:rPr>
              <a:t>Both Microscopic </a:t>
            </a:r>
            <a:r>
              <a:rPr lang="en-US" dirty="0" err="1">
                <a:solidFill>
                  <a:schemeClr val="tx1"/>
                </a:solidFill>
              </a:rPr>
              <a:t>epididymal</a:t>
            </a:r>
            <a:r>
              <a:rPr lang="en-US" dirty="0">
                <a:solidFill>
                  <a:schemeClr val="tx1"/>
                </a:solidFill>
              </a:rPr>
              <a:t> sperm aspiration and Testicular sperm extraction  are open surgical procedures performed with an operating microscope and general or regional anesthesia, whereas the percutaneous procedures need only local anesthesia.</a:t>
            </a:r>
          </a:p>
          <a:p>
            <a:endParaRPr lang="en-US" dirty="0">
              <a:solidFill>
                <a:schemeClr val="tx1"/>
              </a:solidFill>
            </a:endParaRPr>
          </a:p>
        </p:txBody>
      </p:sp>
    </p:spTree>
    <p:extLst>
      <p:ext uri="{BB962C8B-B14F-4D97-AF65-F5344CB8AC3E}">
        <p14:creationId xmlns:p14="http://schemas.microsoft.com/office/powerpoint/2010/main" val="3519623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69898"/>
            <a:ext cx="9601196" cy="1303867"/>
          </a:xfrm>
        </p:spPr>
        <p:txBody>
          <a:bodyPr/>
          <a:lstStyle/>
          <a:p>
            <a:r>
              <a:rPr lang="en-US" dirty="0"/>
              <a:t>Introduction </a:t>
            </a:r>
          </a:p>
        </p:txBody>
      </p:sp>
      <p:sp>
        <p:nvSpPr>
          <p:cNvPr id="3" name="Content Placeholder 2"/>
          <p:cNvSpPr>
            <a:spLocks noGrp="1"/>
          </p:cNvSpPr>
          <p:nvPr>
            <p:ph idx="1"/>
          </p:nvPr>
        </p:nvSpPr>
        <p:spPr>
          <a:xfrm>
            <a:off x="1295401" y="2512327"/>
            <a:ext cx="9601196" cy="3318936"/>
          </a:xfrm>
        </p:spPr>
        <p:txBody>
          <a:bodyPr>
            <a:normAutofit/>
          </a:bodyPr>
          <a:lstStyle/>
          <a:p>
            <a:r>
              <a:rPr lang="en-US" dirty="0"/>
              <a:t>The testes (testicles) are male reproductive glands found in a saccular extension of the anterior abdominal wall called the scrotum. </a:t>
            </a:r>
          </a:p>
          <a:p>
            <a:r>
              <a:rPr lang="en-US" dirty="0"/>
              <a:t>Testes in males are analogous to the female ovaries. They produce sex hormones “androgens” (primarily testosterone) in the process of </a:t>
            </a:r>
            <a:r>
              <a:rPr lang="en-US" dirty="0">
                <a:solidFill>
                  <a:srgbClr val="FF0000"/>
                </a:solidFill>
              </a:rPr>
              <a:t>steroidogenesis</a:t>
            </a:r>
            <a:r>
              <a:rPr lang="en-US" dirty="0"/>
              <a:t> and are the place of </a:t>
            </a:r>
            <a:r>
              <a:rPr lang="en-US" dirty="0">
                <a:solidFill>
                  <a:srgbClr val="FF0000"/>
                </a:solidFill>
              </a:rPr>
              <a:t>spermatogenesis</a:t>
            </a:r>
            <a:r>
              <a:rPr lang="en-US" dirty="0"/>
              <a:t>.</a:t>
            </a:r>
          </a:p>
          <a:p>
            <a:r>
              <a:rPr lang="en-US" dirty="0"/>
              <a:t> The function of the testes is controlled by anterior pituitary gland , where its luteinizing hormone (LH) stimulates the production of testosterone, and follicle-stimulating hormone (FSH) stimulates sperm production.</a:t>
            </a:r>
          </a:p>
        </p:txBody>
      </p:sp>
    </p:spTree>
    <p:extLst>
      <p:ext uri="{BB962C8B-B14F-4D97-AF65-F5344CB8AC3E}">
        <p14:creationId xmlns:p14="http://schemas.microsoft.com/office/powerpoint/2010/main" val="3425335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53887"/>
            <a:ext cx="9601196" cy="155006"/>
          </a:xfrm>
        </p:spPr>
        <p:txBody>
          <a:bodyPr>
            <a:normAutofit fontScale="90000"/>
          </a:bodyPr>
          <a:lstStyle/>
          <a:p>
            <a:endParaRPr lang="en-US" dirty="0"/>
          </a:p>
        </p:txBody>
      </p:sp>
      <p:sp>
        <p:nvSpPr>
          <p:cNvPr id="3" name="Content Placeholder 2"/>
          <p:cNvSpPr>
            <a:spLocks noGrp="1"/>
          </p:cNvSpPr>
          <p:nvPr>
            <p:ph idx="1"/>
          </p:nvPr>
        </p:nvSpPr>
        <p:spPr>
          <a:xfrm>
            <a:off x="1295401" y="1008184"/>
            <a:ext cx="9601196" cy="5158154"/>
          </a:xfrm>
        </p:spPr>
        <p:txBody>
          <a:bodyPr>
            <a:normAutofit/>
          </a:bodyPr>
          <a:lstStyle/>
          <a:p>
            <a:r>
              <a:rPr lang="en-US" dirty="0"/>
              <a:t>Complication for surgeries may appear but it is very rare : </a:t>
            </a:r>
          </a:p>
          <a:p>
            <a:pPr marL="0" indent="0">
              <a:buNone/>
            </a:pPr>
            <a:r>
              <a:rPr lang="en-US" dirty="0"/>
              <a:t>1-Hematoma</a:t>
            </a:r>
          </a:p>
          <a:p>
            <a:pPr marL="0" indent="0">
              <a:buNone/>
            </a:pPr>
            <a:r>
              <a:rPr lang="en-US" dirty="0"/>
              <a:t>2-Testicular Atrophy </a:t>
            </a:r>
          </a:p>
          <a:p>
            <a:r>
              <a:rPr lang="en-US" dirty="0"/>
              <a:t>With obstructive azoospermia </a:t>
            </a:r>
            <a:r>
              <a:rPr lang="en-US" dirty="0">
                <a:sym typeface="Wingdings" panose="05000000000000000000" pitchFamily="2" charset="2"/>
              </a:rPr>
              <a:t> pregnancy rates using sperm retrieval and intracytoplasmic sperm injection are 24% and 64 % respectively . </a:t>
            </a:r>
          </a:p>
          <a:p>
            <a:r>
              <a:rPr lang="en-US" dirty="0"/>
              <a:t>Microsurgical </a:t>
            </a:r>
            <a:r>
              <a:rPr lang="en-US" dirty="0" err="1"/>
              <a:t>epididymal</a:t>
            </a:r>
            <a:r>
              <a:rPr lang="en-US" dirty="0"/>
              <a:t> sperm aspiration allows for diagnosis and possible reconstruction of ductal pathology , and because it usually yields very large numbers of sperm, sperm cryopreservation and avoidance of repeat surgery may be possible.</a:t>
            </a:r>
          </a:p>
          <a:p>
            <a:r>
              <a:rPr lang="en-US" dirty="0"/>
              <a:t>If repeat sperm retrievals are needed, the minimum interval between procedures is 3 to 6 months to allow for adequate healing .</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312519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295402" y="890955"/>
            <a:ext cx="9601196" cy="91178"/>
          </a:xfrm>
        </p:spPr>
        <p:txBody>
          <a:bodyPr>
            <a:normAutofit fontScale="90000"/>
          </a:bodyPr>
          <a:lstStyle/>
          <a:p>
            <a:endParaRPr lang="en-US" dirty="0"/>
          </a:p>
        </p:txBody>
      </p:sp>
      <p:sp>
        <p:nvSpPr>
          <p:cNvPr id="3" name="Content Placeholder 2"/>
          <p:cNvSpPr>
            <a:spLocks noGrp="1"/>
          </p:cNvSpPr>
          <p:nvPr>
            <p:ph idx="1"/>
          </p:nvPr>
        </p:nvSpPr>
        <p:spPr>
          <a:xfrm>
            <a:off x="1295401" y="1160585"/>
            <a:ext cx="9601196" cy="4715283"/>
          </a:xfrm>
        </p:spPr>
        <p:txBody>
          <a:bodyPr/>
          <a:lstStyle/>
          <a:p>
            <a:r>
              <a:rPr lang="en-US" dirty="0"/>
              <a:t> Patients with obstructive azoospermia must be counseled regarding the risk of transmitting genetic disorders to their offspring. </a:t>
            </a:r>
          </a:p>
          <a:p>
            <a:r>
              <a:rPr lang="en-US" dirty="0"/>
              <a:t>For </a:t>
            </a:r>
            <a:r>
              <a:rPr lang="en-US" dirty="0" err="1"/>
              <a:t>nonobstructive</a:t>
            </a:r>
            <a:r>
              <a:rPr lang="en-US" dirty="0"/>
              <a:t> (testicular) azoospermia, </a:t>
            </a:r>
            <a:r>
              <a:rPr lang="en-US" dirty="0" err="1"/>
              <a:t>epididymal</a:t>
            </a:r>
            <a:r>
              <a:rPr lang="en-US" dirty="0"/>
              <a:t> aspiration is not an option .</a:t>
            </a:r>
          </a:p>
          <a:p>
            <a:r>
              <a:rPr lang="en-US" dirty="0">
                <a:solidFill>
                  <a:srgbClr val="FF0000"/>
                </a:solidFill>
              </a:rPr>
              <a:t>3- Donor insemination </a:t>
            </a:r>
          </a:p>
          <a:p>
            <a:pPr marL="0" indent="0">
              <a:buNone/>
            </a:pPr>
            <a:r>
              <a:rPr lang="en-US" dirty="0"/>
              <a:t>1- For men with azoospermia </a:t>
            </a:r>
          </a:p>
          <a:p>
            <a:pPr marL="0" indent="0">
              <a:buNone/>
            </a:pPr>
            <a:r>
              <a:rPr lang="en-US" dirty="0"/>
              <a:t>2-For couples with significant male factor infertility who don’t desire assisted reproductive technique . </a:t>
            </a:r>
          </a:p>
          <a:p>
            <a:pPr marL="0" indent="0">
              <a:buNone/>
            </a:pPr>
            <a:endParaRPr lang="en-US" dirty="0"/>
          </a:p>
        </p:txBody>
      </p:sp>
    </p:spTree>
    <p:extLst>
      <p:ext uri="{BB962C8B-B14F-4D97-AF65-F5344CB8AC3E}">
        <p14:creationId xmlns:p14="http://schemas.microsoft.com/office/powerpoint/2010/main" val="39776401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 </a:t>
            </a:r>
          </a:p>
        </p:txBody>
      </p:sp>
      <p:sp>
        <p:nvSpPr>
          <p:cNvPr id="3" name="Content Placeholder 2"/>
          <p:cNvSpPr>
            <a:spLocks noGrp="1"/>
          </p:cNvSpPr>
          <p:nvPr>
            <p:ph idx="1"/>
          </p:nvPr>
        </p:nvSpPr>
        <p:spPr/>
        <p:txBody>
          <a:bodyPr/>
          <a:lstStyle/>
          <a:p>
            <a:r>
              <a:rPr lang="en-US" dirty="0"/>
              <a:t>References : Berek and Novak's Gynecology (Fifteenth Edition ) </a:t>
            </a:r>
          </a:p>
        </p:txBody>
      </p:sp>
    </p:spTree>
    <p:extLst>
      <p:ext uri="{BB962C8B-B14F-4D97-AF65-F5344CB8AC3E}">
        <p14:creationId xmlns:p14="http://schemas.microsoft.com/office/powerpoint/2010/main" val="1528112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7628" y="427556"/>
            <a:ext cx="8911687" cy="1280890"/>
          </a:xfrm>
        </p:spPr>
        <p:txBody>
          <a:bodyPr>
            <a:normAutofit/>
          </a:bodyPr>
          <a:lstStyle/>
          <a:p>
            <a:r>
              <a:rPr lang="en-US" dirty="0"/>
              <a:t>.</a:t>
            </a:r>
          </a:p>
        </p:txBody>
      </p:sp>
      <p:sp>
        <p:nvSpPr>
          <p:cNvPr id="3" name="Content Placeholder 2"/>
          <p:cNvSpPr>
            <a:spLocks noGrp="1"/>
          </p:cNvSpPr>
          <p:nvPr>
            <p:ph idx="1"/>
          </p:nvPr>
        </p:nvSpPr>
        <p:spPr>
          <a:xfrm>
            <a:off x="1563716" y="1834498"/>
            <a:ext cx="8915400" cy="3777622"/>
          </a:xfrm>
        </p:spPr>
        <p:txBody>
          <a:bodyPr/>
          <a:lstStyle/>
          <a:p>
            <a:pPr marL="0" indent="0">
              <a:buNone/>
            </a:pPr>
            <a:r>
              <a:rPr lang="en-US" sz="3600" b="1" dirty="0">
                <a:solidFill>
                  <a:schemeClr val="accent1">
                    <a:lumMod val="75000"/>
                  </a:schemeClr>
                </a:solidFill>
              </a:rPr>
              <a:t>Fertility preservation for females with cancer</a:t>
            </a:r>
          </a:p>
          <a:p>
            <a:pPr marL="0" indent="0">
              <a:buNone/>
            </a:pPr>
            <a:endParaRPr lang="en-US" dirty="0"/>
          </a:p>
        </p:txBody>
      </p:sp>
    </p:spTree>
    <p:extLst>
      <p:ext uri="{BB962C8B-B14F-4D97-AF65-F5344CB8AC3E}">
        <p14:creationId xmlns:p14="http://schemas.microsoft.com/office/powerpoint/2010/main" val="3098926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0227" y="-10401"/>
            <a:ext cx="9144000" cy="2387600"/>
          </a:xfrm>
        </p:spPr>
        <p:txBody>
          <a:bodyPr>
            <a:normAutofit fontScale="90000"/>
          </a:bodyPr>
          <a:lstStyle/>
          <a:p>
            <a:r>
              <a:rPr lang="en-US" b="1" dirty="0"/>
              <a:t>How Cancer and Cancer Treatment Can Affect Fertility</a:t>
            </a:r>
            <a:br>
              <a:rPr lang="en-US" b="1" dirty="0"/>
            </a:br>
            <a:endParaRPr lang="en-US" dirty="0"/>
          </a:p>
        </p:txBody>
      </p:sp>
      <p:sp>
        <p:nvSpPr>
          <p:cNvPr id="3" name="Subtitle 2"/>
          <p:cNvSpPr>
            <a:spLocks noGrp="1"/>
          </p:cNvSpPr>
          <p:nvPr>
            <p:ph type="subTitle" idx="1"/>
          </p:nvPr>
        </p:nvSpPr>
        <p:spPr>
          <a:xfrm>
            <a:off x="1807501" y="2245056"/>
            <a:ext cx="10259162" cy="4612944"/>
          </a:xfrm>
        </p:spPr>
        <p:txBody>
          <a:bodyPr>
            <a:normAutofit/>
          </a:bodyPr>
          <a:lstStyle/>
          <a:p>
            <a:pPr algn="l"/>
            <a:r>
              <a:rPr lang="en-US" sz="3200" b="1" i="0" dirty="0">
                <a:solidFill>
                  <a:srgbClr val="112F54"/>
                </a:solidFill>
                <a:effectLst/>
                <a:latin typeface="Source Sans Pro"/>
              </a:rPr>
              <a:t>What is fertility?</a:t>
            </a:r>
          </a:p>
          <a:p>
            <a:pPr algn="l"/>
            <a:r>
              <a:rPr lang="en-US" sz="2400" dirty="0"/>
              <a:t>fertility refers to having the ability to conceive,. For females, fertility means they are able to become pregnant through normal sexual activity, and they are able to carry the baby through pregnancy</a:t>
            </a:r>
          </a:p>
          <a:p>
            <a:pPr algn="l"/>
            <a:r>
              <a:rPr lang="en-US" sz="2400" dirty="0"/>
              <a:t>. A person's fertility depends on their reproductive organs working properly and other factors, such as when and how often they are having sex, certain hormones, and if their partner has any problems with fertility</a:t>
            </a:r>
            <a:r>
              <a:rPr lang="en-US" sz="3200" dirty="0"/>
              <a:t>.</a:t>
            </a:r>
            <a:endParaRPr lang="en-US" sz="3200" b="1" i="0" dirty="0">
              <a:solidFill>
                <a:srgbClr val="112F54"/>
              </a:solidFill>
              <a:effectLst/>
              <a:latin typeface="Source Sans Pro"/>
            </a:endParaRPr>
          </a:p>
          <a:p>
            <a:endParaRPr lang="en-US" dirty="0"/>
          </a:p>
        </p:txBody>
      </p:sp>
    </p:spTree>
    <p:extLst>
      <p:ext uri="{BB962C8B-B14F-4D97-AF65-F5344CB8AC3E}">
        <p14:creationId xmlns:p14="http://schemas.microsoft.com/office/powerpoint/2010/main" val="3710002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9159" y="615295"/>
            <a:ext cx="8280874" cy="1093863"/>
          </a:xfrm>
        </p:spPr>
        <p:txBody>
          <a:bodyPr>
            <a:normAutofit fontScale="90000"/>
          </a:bodyPr>
          <a:lstStyle/>
          <a:p>
            <a:r>
              <a:rPr lang="en-US" b="1" dirty="0"/>
              <a:t>Fertility and cancer</a:t>
            </a:r>
            <a:br>
              <a:rPr lang="en-US" b="1" dirty="0"/>
            </a:br>
            <a:endParaRPr lang="en-US" dirty="0"/>
          </a:p>
        </p:txBody>
      </p:sp>
      <p:sp>
        <p:nvSpPr>
          <p:cNvPr id="3" name="Subtitle 2"/>
          <p:cNvSpPr>
            <a:spLocks noGrp="1"/>
          </p:cNvSpPr>
          <p:nvPr>
            <p:ph type="subTitle" idx="1"/>
          </p:nvPr>
        </p:nvSpPr>
        <p:spPr>
          <a:xfrm>
            <a:off x="1709159" y="1162227"/>
            <a:ext cx="9310643" cy="6114531"/>
          </a:xfrm>
        </p:spPr>
        <p:txBody>
          <a:bodyPr/>
          <a:lstStyle/>
          <a:p>
            <a:r>
              <a:rPr lang="en-US" dirty="0"/>
              <a:t>Cancer – and treatment for cancer – can sometimes make having a child more difficult, or can raise doubts about whether having children is the right thing to do. People with certain types of cancer or those who are getting </a:t>
            </a:r>
            <a:r>
              <a:rPr lang="en-US" u="sng" dirty="0">
                <a:hlinkClick r:id="rId2"/>
              </a:rPr>
              <a:t>treatment for cancer</a:t>
            </a:r>
            <a:r>
              <a:rPr lang="en-US" dirty="0"/>
              <a:t> may have these doubts or experience fertility problems. The problems might be caused by:</a:t>
            </a:r>
          </a:p>
          <a:p>
            <a:r>
              <a:rPr lang="en-US" dirty="0"/>
              <a:t>A tumor directly damaging an organ or its surrounding tissue</a:t>
            </a:r>
          </a:p>
          <a:p>
            <a:r>
              <a:rPr lang="en-US" dirty="0"/>
              <a:t>Removing cancerous organs that normally would be needed to have a child (for example, cancer surgery might be needed to remove all or part of the testicles, penis, ovaries, uterus, or cervix.)</a:t>
            </a:r>
          </a:p>
          <a:p>
            <a:r>
              <a:rPr lang="en-US" dirty="0"/>
              <a:t>Certain treatments for cancer that can change hormone levels, put a woman into early menopause, damage nerves, or make certain sex organs stop working properly</a:t>
            </a:r>
          </a:p>
          <a:p>
            <a:r>
              <a:rPr lang="en-US" dirty="0"/>
              <a:t>Psychological or emotional responses, such as stress and anxiety</a:t>
            </a:r>
          </a:p>
          <a:p>
            <a:endParaRPr lang="en-US" dirty="0"/>
          </a:p>
        </p:txBody>
      </p:sp>
    </p:spTree>
    <p:extLst>
      <p:ext uri="{BB962C8B-B14F-4D97-AF65-F5344CB8AC3E}">
        <p14:creationId xmlns:p14="http://schemas.microsoft.com/office/powerpoint/2010/main" val="8428953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60134" y="4616747"/>
            <a:ext cx="9144000" cy="2387600"/>
          </a:xfrm>
        </p:spPr>
        <p:txBody>
          <a:bodyPr>
            <a:noAutofit/>
          </a:bodyPr>
          <a:lstStyle/>
          <a:p>
            <a:r>
              <a:rPr lang="en-US" sz="2400" b="1" dirty="0"/>
              <a:t>Unfortunately, fertility preservation services are rarely offered or even discussed with the patient before starting cancer therapy. Studies have shown that infertility is a significant survival concern. Patients who received information regarding their sexual and reproductive health had lower levels of psychological distress than patients who did not receive this information. Informed decision reduces reproductive regret in these young men and women .</a:t>
            </a:r>
            <a:br>
              <a:rPr lang="en-US" sz="2400" b="1" dirty="0"/>
            </a:br>
            <a:br>
              <a:rPr lang="en-US" sz="2400" b="1" dirty="0"/>
            </a:br>
            <a:r>
              <a:rPr lang="en-US" sz="2400" b="1" dirty="0"/>
              <a:t>In 2006, the American Society of Clinical Oncology first published recommendations on fertility preservation stating that “as part of education and informed consent before cancer therapy, oncologists should address the possibility of infertility with patients treated during their reproductive years and be prepared to discuss possible fertility preservation options or refer patients to reproductive specialists.</a:t>
            </a:r>
            <a:br>
              <a:rPr lang="en-US" sz="2400" b="1" dirty="0"/>
            </a:br>
            <a:endParaRPr lang="en-US" sz="2400" b="1" dirty="0"/>
          </a:p>
        </p:txBody>
      </p:sp>
      <p:sp>
        <p:nvSpPr>
          <p:cNvPr id="3" name="Subtitle 2"/>
          <p:cNvSpPr>
            <a:spLocks noGrp="1"/>
          </p:cNvSpPr>
          <p:nvPr>
            <p:ph type="subTitle" idx="1"/>
          </p:nvPr>
        </p:nvSpPr>
        <p:spPr>
          <a:xfrm>
            <a:off x="1956987" y="6041876"/>
            <a:ext cx="8796471" cy="523430"/>
          </a:xfrm>
        </p:spPr>
        <p:txBody>
          <a:bodyPr/>
          <a:lstStyle/>
          <a:p>
            <a:r>
              <a:rPr lang="en-US" dirty="0"/>
              <a:t>.</a:t>
            </a:r>
          </a:p>
        </p:txBody>
      </p:sp>
    </p:spTree>
    <p:extLst>
      <p:ext uri="{BB962C8B-B14F-4D97-AF65-F5344CB8AC3E}">
        <p14:creationId xmlns:p14="http://schemas.microsoft.com/office/powerpoint/2010/main" val="18079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CANCER THERAPY AND FERTILITY</a:t>
            </a:r>
            <a:br>
              <a:rPr lang="en-US" b="1" dirty="0"/>
            </a:br>
            <a:endParaRPr lang="en-US" dirty="0"/>
          </a:p>
        </p:txBody>
      </p:sp>
      <p:sp>
        <p:nvSpPr>
          <p:cNvPr id="3" name="Content Placeholder 2"/>
          <p:cNvSpPr>
            <a:spLocks noGrp="1"/>
          </p:cNvSpPr>
          <p:nvPr>
            <p:ph idx="1"/>
          </p:nvPr>
        </p:nvSpPr>
        <p:spPr/>
        <p:txBody>
          <a:bodyPr>
            <a:normAutofit/>
          </a:bodyPr>
          <a:lstStyle/>
          <a:p>
            <a:r>
              <a:rPr lang="en-US" dirty="0"/>
              <a:t>Chemotherapy and radiotherapy remain the mainstay of cancer treatments. Both can be damaging to the ovary depending on the agent used, dose given, and age of the patient.</a:t>
            </a:r>
          </a:p>
          <a:p>
            <a:r>
              <a:rPr lang="en-US" b="1" dirty="0"/>
              <a:t>Chemotherapy</a:t>
            </a:r>
          </a:p>
          <a:p>
            <a:r>
              <a:rPr lang="en-US" dirty="0"/>
              <a:t>Chemotherapeutic drugs act by interrupting vital cell processes and arresting the normal cellular proliferation cycle, no wonder then that they have such a damaging effect on the germ cells. They cause DNA abnormalities as well as oxidative damage in somatic and germ cells. Persistent unrepaired DNA double-strand breaks activate apoptotic death in oocytes. </a:t>
            </a:r>
          </a:p>
          <a:p>
            <a:endParaRPr lang="en-US" dirty="0"/>
          </a:p>
        </p:txBody>
      </p:sp>
    </p:spTree>
    <p:extLst>
      <p:ext uri="{BB962C8B-B14F-4D97-AF65-F5344CB8AC3E}">
        <p14:creationId xmlns:p14="http://schemas.microsoft.com/office/powerpoint/2010/main" val="1602945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013" y="-788558"/>
            <a:ext cx="10515600" cy="1325563"/>
          </a:xfrm>
        </p:spPr>
        <p:txBody>
          <a:bodyPr/>
          <a:lstStyle/>
          <a:p>
            <a:r>
              <a:rPr lang="en-US" dirty="0"/>
              <a:t>…..</a:t>
            </a:r>
          </a:p>
        </p:txBody>
      </p:sp>
      <p:sp>
        <p:nvSpPr>
          <p:cNvPr id="3" name="Content Placeholder 2"/>
          <p:cNvSpPr>
            <a:spLocks noGrp="1"/>
          </p:cNvSpPr>
          <p:nvPr>
            <p:ph idx="1"/>
          </p:nvPr>
        </p:nvSpPr>
        <p:spPr>
          <a:xfrm>
            <a:off x="880929" y="1449610"/>
            <a:ext cx="10515600" cy="4351338"/>
          </a:xfrm>
        </p:spPr>
        <p:txBody>
          <a:bodyPr>
            <a:normAutofit/>
          </a:bodyPr>
          <a:lstStyle/>
          <a:p>
            <a:r>
              <a:rPr lang="en-US" b="1" dirty="0"/>
              <a:t>Ovarian effects</a:t>
            </a:r>
          </a:p>
          <a:p>
            <a:r>
              <a:rPr lang="en-US" dirty="0"/>
              <a:t>The clinical impact of chemotherapeutic drugs on the ovary is variable ranging from no effect to complete ovarian atrophy. The degree of damage is dependent upon the type of the chemotherapeutic agent used, dose given, age of the patient and her baseline ovarian reserve. The </a:t>
            </a:r>
            <a:r>
              <a:rPr lang="en-US" dirty="0" err="1"/>
              <a:t>prepubertal</a:t>
            </a:r>
            <a:r>
              <a:rPr lang="en-US" dirty="0"/>
              <a:t> ovary is less susceptible to damage by chemotherapeutic agents while older women have a lower ovarian reserve and hence are more susceptible to premature ovarian failure (POF).</a:t>
            </a:r>
          </a:p>
          <a:p>
            <a:endParaRPr lang="en-US" dirty="0"/>
          </a:p>
          <a:p>
            <a:r>
              <a:rPr lang="en-US" dirty="0"/>
              <a:t>Reduction in ovarian reserve occurs because of apoptosis of the growing follicles and activation of the resting follicle with subsequent apoptosis, leading to a burn-out effect. Fibrosis of stromal blood vessels adds to the ovarian damage. The clinical manifestation of this follicular loss ranges from a complete amenorrhea to premature menopause and varying degree of infertility.</a:t>
            </a:r>
          </a:p>
          <a:p>
            <a:endParaRPr lang="en-US" dirty="0"/>
          </a:p>
        </p:txBody>
      </p:sp>
    </p:spTree>
    <p:extLst>
      <p:ext uri="{BB962C8B-B14F-4D97-AF65-F5344CB8AC3E}">
        <p14:creationId xmlns:p14="http://schemas.microsoft.com/office/powerpoint/2010/main" val="9062467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3852"/>
            <a:ext cx="7716851" cy="5719657"/>
          </a:xfrm>
          <a:prstGeom prst="rect">
            <a:avLst/>
          </a:prstGeom>
        </p:spPr>
      </p:pic>
      <p:sp>
        <p:nvSpPr>
          <p:cNvPr id="3" name="TextBox 2"/>
          <p:cNvSpPr txBox="1"/>
          <p:nvPr/>
        </p:nvSpPr>
        <p:spPr>
          <a:xfrm>
            <a:off x="7845039" y="384561"/>
            <a:ext cx="4119073" cy="5355312"/>
          </a:xfrm>
          <a:prstGeom prst="rect">
            <a:avLst/>
          </a:prstGeom>
          <a:noFill/>
        </p:spPr>
        <p:txBody>
          <a:bodyPr wrap="square" rtlCol="0">
            <a:spAutoFit/>
          </a:bodyPr>
          <a:lstStyle/>
          <a:p>
            <a:r>
              <a:rPr lang="en-US" dirty="0"/>
              <a:t>The risk of ovarian failure </a:t>
            </a:r>
            <a:r>
              <a:rPr lang="en-US" dirty="0" err="1"/>
              <a:t>postchemotherapy</a:t>
            </a:r>
            <a:r>
              <a:rPr lang="en-US" dirty="0"/>
              <a:t> is determined largely by the interaction of two factors: The type and amount of drug received and the age of the patient at treatment. Assessment of individual risk can be made using these factors; however, individual variation makes it advisable to consider fertility preservation measures even when treatment may fall into the low to moderate risk category. </a:t>
            </a:r>
          </a:p>
          <a:p>
            <a:endParaRPr lang="en-US" dirty="0"/>
          </a:p>
          <a:p>
            <a:r>
              <a:rPr lang="en-US" dirty="0"/>
              <a:t>*Vertical arrows represent the level of risk, with the greater number of arrows indicating greater risk; the horizontal arrow indicating negligible or unknown risk. **Dashed arrows represent the reduction in ovarian reserve that occurs following </a:t>
            </a:r>
            <a:r>
              <a:rPr lang="en-US" dirty="0" err="1"/>
              <a:t>chemothereapy</a:t>
            </a:r>
            <a:endParaRPr lang="en-US" dirty="0"/>
          </a:p>
        </p:txBody>
      </p:sp>
    </p:spTree>
    <p:extLst>
      <p:ext uri="{BB962C8B-B14F-4D97-AF65-F5344CB8AC3E}">
        <p14:creationId xmlns:p14="http://schemas.microsoft.com/office/powerpoint/2010/main" val="916357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618" y="536655"/>
            <a:ext cx="9601196" cy="1303867"/>
          </a:xfrm>
        </p:spPr>
        <p:txBody>
          <a:bodyPr/>
          <a:lstStyle/>
          <a:p>
            <a:r>
              <a:rPr lang="en-US" dirty="0"/>
              <a:t>Spermatogenesis </a:t>
            </a:r>
          </a:p>
        </p:txBody>
      </p:sp>
      <p:sp>
        <p:nvSpPr>
          <p:cNvPr id="3" name="Content Placeholder 2"/>
          <p:cNvSpPr>
            <a:spLocks noGrp="1"/>
          </p:cNvSpPr>
          <p:nvPr>
            <p:ph idx="1"/>
          </p:nvPr>
        </p:nvSpPr>
        <p:spPr>
          <a:xfrm>
            <a:off x="1201618" y="1699845"/>
            <a:ext cx="9601196" cy="3318936"/>
          </a:xfrm>
        </p:spPr>
        <p:txBody>
          <a:bodyPr/>
          <a:lstStyle/>
          <a:p>
            <a:r>
              <a:rPr lang="en-US" dirty="0"/>
              <a:t>The male reproductive tract consists of the testis, epididymis, vas deferens, prostate, seminal vesicles, ejaculatory duct, bulbourethral glands, and urethra.</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9508" y="2567354"/>
            <a:ext cx="8745416" cy="3821723"/>
          </a:xfrm>
          <a:prstGeom prst="rect">
            <a:avLst/>
          </a:prstGeom>
        </p:spPr>
      </p:pic>
    </p:spTree>
    <p:extLst>
      <p:ext uri="{BB962C8B-B14F-4D97-AF65-F5344CB8AC3E}">
        <p14:creationId xmlns:p14="http://schemas.microsoft.com/office/powerpoint/2010/main" val="3918280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**Effect of radiotherapy</a:t>
            </a:r>
            <a:br>
              <a:rPr lang="en-US" b="1" dirty="0"/>
            </a:br>
            <a:endParaRPr lang="en-US" dirty="0"/>
          </a:p>
        </p:txBody>
      </p:sp>
      <p:sp>
        <p:nvSpPr>
          <p:cNvPr id="3" name="Content Placeholder 2"/>
          <p:cNvSpPr>
            <a:spLocks noGrp="1"/>
          </p:cNvSpPr>
          <p:nvPr>
            <p:ph idx="1"/>
          </p:nvPr>
        </p:nvSpPr>
        <p:spPr>
          <a:xfrm>
            <a:off x="355911" y="1905000"/>
            <a:ext cx="11148701" cy="5151468"/>
          </a:xfrm>
        </p:spPr>
        <p:txBody>
          <a:bodyPr>
            <a:normAutofit/>
          </a:bodyPr>
          <a:lstStyle/>
          <a:p>
            <a:r>
              <a:rPr lang="en-US" dirty="0"/>
              <a:t>Unlike chemotherapy, radiotherapy affects both the ovary and the uterus.</a:t>
            </a:r>
          </a:p>
          <a:p>
            <a:r>
              <a:rPr lang="en-US" b="1" dirty="0"/>
              <a:t>Ovarian effects</a:t>
            </a:r>
          </a:p>
          <a:p>
            <a:r>
              <a:rPr lang="en-US" dirty="0"/>
              <a:t>Human oocyte is sensitive to radiation. Damage to the ovary by radiotherapy is dependent on the age of the patient and dose of the ovarian exposure. The effective sterilizing dose (ESD) is the dose of fractionated radiotherapy (</a:t>
            </a:r>
            <a:r>
              <a:rPr lang="en-US" dirty="0" err="1"/>
              <a:t>Gy</a:t>
            </a:r>
            <a:r>
              <a:rPr lang="en-US" dirty="0"/>
              <a:t>) at which POF occurs immediately after treatment in 97.5% of patients. ESD decreases with increasing age, being 20.3 </a:t>
            </a:r>
            <a:r>
              <a:rPr lang="en-US" dirty="0" err="1"/>
              <a:t>Gy</a:t>
            </a:r>
            <a:r>
              <a:rPr lang="en-US" dirty="0"/>
              <a:t> at birth, 18.4 </a:t>
            </a:r>
            <a:r>
              <a:rPr lang="en-US" dirty="0" err="1"/>
              <a:t>Gy</a:t>
            </a:r>
            <a:r>
              <a:rPr lang="en-US" dirty="0"/>
              <a:t> at 10 years, 16.5 </a:t>
            </a:r>
            <a:r>
              <a:rPr lang="en-US" dirty="0" err="1"/>
              <a:t>Gy</a:t>
            </a:r>
            <a:r>
              <a:rPr lang="en-US" dirty="0"/>
              <a:t> at 20 years, and 14.3 </a:t>
            </a:r>
            <a:r>
              <a:rPr lang="en-US" dirty="0" err="1"/>
              <a:t>Gy</a:t>
            </a:r>
            <a:r>
              <a:rPr lang="en-US" dirty="0"/>
              <a:t> at 30 years, with only 6 </a:t>
            </a:r>
            <a:r>
              <a:rPr lang="en-US" dirty="0" err="1"/>
              <a:t>Gy</a:t>
            </a:r>
            <a:r>
              <a:rPr lang="en-US" dirty="0"/>
              <a:t> being required to cause permanent ovarian failure in women over 40. The number of primordial follicles present at the time of treatment and the dose of radiation received by the ovaries determines the fertility “window.” Ovarian failure has been reported in 90% of patients following total body irradiation (TBI) (10–15.75 </a:t>
            </a:r>
            <a:r>
              <a:rPr lang="en-US" dirty="0" err="1"/>
              <a:t>Gy</a:t>
            </a:r>
            <a:r>
              <a:rPr lang="en-US" dirty="0"/>
              <a:t>) and in 97% of females treated with total abdominal irradiation (20–30 </a:t>
            </a:r>
            <a:r>
              <a:rPr lang="en-US" dirty="0" err="1"/>
              <a:t>Gy</a:t>
            </a:r>
            <a:r>
              <a:rPr lang="en-US" dirty="0"/>
              <a:t>) during childhood.</a:t>
            </a:r>
          </a:p>
          <a:p>
            <a:endParaRPr lang="en-US" dirty="0"/>
          </a:p>
        </p:txBody>
      </p:sp>
    </p:spTree>
    <p:extLst>
      <p:ext uri="{BB962C8B-B14F-4D97-AF65-F5344CB8AC3E}">
        <p14:creationId xmlns:p14="http://schemas.microsoft.com/office/powerpoint/2010/main" val="5771964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310641"/>
            <a:ext cx="8087170" cy="4524315"/>
          </a:xfrm>
          <a:prstGeom prst="rect">
            <a:avLst/>
          </a:prstGeom>
        </p:spPr>
        <p:txBody>
          <a:bodyPr wrap="square">
            <a:spAutoFit/>
          </a:bodyPr>
          <a:lstStyle/>
          <a:p>
            <a:r>
              <a:rPr lang="en-US" sz="2400" b="1" i="0" dirty="0">
                <a:solidFill>
                  <a:srgbClr val="59331F"/>
                </a:solidFill>
                <a:effectLst/>
                <a:latin typeface="arial" panose="020B0604020202020204" pitchFamily="34" charset="0"/>
              </a:rPr>
              <a:t>Uterine effect</a:t>
            </a:r>
          </a:p>
          <a:p>
            <a:r>
              <a:rPr lang="en-US" sz="2400" b="0" i="0" dirty="0">
                <a:solidFill>
                  <a:srgbClr val="000000"/>
                </a:solidFill>
                <a:effectLst/>
                <a:latin typeface="Times New Roman" panose="02020603050405020304" pitchFamily="18" charset="0"/>
              </a:rPr>
              <a:t>Uterine growth starts at puberty and is completed almost 7 years after menarche that is, around the age of 20. Uterine blood flow also increases during puberty. Exposure to radiation leads to reduced vascularity, damage to myometrium leading to fibrosis and hormone dependent endometrial insufficiency, which results in adverse reproductive outcomes subsequently. The uterine volume is lower and endometrium atrophies completely if there is direct radiation. In adults, an exposure to TBI of 12 </a:t>
            </a:r>
            <a:r>
              <a:rPr lang="en-US" sz="2400" b="0" i="0" dirty="0" err="1">
                <a:solidFill>
                  <a:srgbClr val="000000"/>
                </a:solidFill>
                <a:effectLst/>
                <a:latin typeface="Times New Roman" panose="02020603050405020304" pitchFamily="18" charset="0"/>
              </a:rPr>
              <a:t>Gy</a:t>
            </a:r>
            <a:r>
              <a:rPr lang="en-US" sz="2400" b="0" i="0" dirty="0">
                <a:solidFill>
                  <a:srgbClr val="000000"/>
                </a:solidFill>
                <a:effectLst/>
                <a:latin typeface="Times New Roman" panose="02020603050405020304" pitchFamily="18" charset="0"/>
              </a:rPr>
              <a:t> is associated with significant uterine damage. Radiation doses of &gt;25 </a:t>
            </a:r>
            <a:r>
              <a:rPr lang="en-US" sz="2400" b="0" i="0" dirty="0" err="1">
                <a:solidFill>
                  <a:srgbClr val="000000"/>
                </a:solidFill>
                <a:effectLst/>
                <a:latin typeface="Times New Roman" panose="02020603050405020304" pitchFamily="18" charset="0"/>
              </a:rPr>
              <a:t>Gy</a:t>
            </a:r>
            <a:r>
              <a:rPr lang="en-US" sz="2400" b="0" i="0" dirty="0">
                <a:solidFill>
                  <a:srgbClr val="000000"/>
                </a:solidFill>
                <a:effectLst/>
                <a:latin typeface="Times New Roman" panose="02020603050405020304" pitchFamily="18" charset="0"/>
              </a:rPr>
              <a:t> directly to the uterus in childhood appears to induce irreversible damage.</a:t>
            </a:r>
          </a:p>
        </p:txBody>
      </p:sp>
    </p:spTree>
    <p:extLst>
      <p:ext uri="{BB962C8B-B14F-4D97-AF65-F5344CB8AC3E}">
        <p14:creationId xmlns:p14="http://schemas.microsoft.com/office/powerpoint/2010/main" val="28487951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3521" y="948583"/>
            <a:ext cx="7460479" cy="4524315"/>
          </a:xfrm>
          <a:prstGeom prst="rect">
            <a:avLst/>
          </a:prstGeom>
        </p:spPr>
        <p:txBody>
          <a:bodyPr wrap="square">
            <a:spAutoFit/>
          </a:bodyPr>
          <a:lstStyle/>
          <a:p>
            <a:r>
              <a:rPr lang="en-US" sz="2400" dirty="0"/>
              <a:t>Also increased rates of infertility, miscarriage, preterm labor, intra-uterine growth retardation and low birth weight have been reported especially if conception occurs within a year of radiotherapy.</a:t>
            </a:r>
          </a:p>
          <a:p>
            <a:endParaRPr lang="en-US" sz="2400" dirty="0"/>
          </a:p>
          <a:p>
            <a:r>
              <a:rPr lang="en-US" sz="2400" dirty="0"/>
              <a:t> And increase in perinatal mortality has been reported .</a:t>
            </a:r>
          </a:p>
          <a:p>
            <a:endParaRPr lang="en-US" sz="2400" dirty="0"/>
          </a:p>
          <a:p>
            <a:r>
              <a:rPr lang="en-US" sz="2400" dirty="0"/>
              <a:t>Studies on 2014 suggested that patients receiving &gt;45 </a:t>
            </a:r>
            <a:r>
              <a:rPr lang="en-US" sz="2400" dirty="0" err="1"/>
              <a:t>Gy</a:t>
            </a:r>
            <a:r>
              <a:rPr lang="en-US" sz="2400" dirty="0"/>
              <a:t> during adulthood and &gt;25 </a:t>
            </a:r>
            <a:r>
              <a:rPr lang="en-US" sz="2400" dirty="0" err="1"/>
              <a:t>Gy</a:t>
            </a:r>
            <a:r>
              <a:rPr lang="en-US" sz="2400" dirty="0"/>
              <a:t> in childhood should be counseled to avoid attempting pregnancy. There is no clarity on the dose of radiation to the uterus, above which a pregnancy would not be sustainable.</a:t>
            </a:r>
          </a:p>
        </p:txBody>
      </p:sp>
    </p:spTree>
    <p:extLst>
      <p:ext uri="{BB962C8B-B14F-4D97-AF65-F5344CB8AC3E}">
        <p14:creationId xmlns:p14="http://schemas.microsoft.com/office/powerpoint/2010/main" val="12305643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4336" y="106261"/>
            <a:ext cx="6096000" cy="1077218"/>
          </a:xfrm>
          <a:prstGeom prst="rect">
            <a:avLst/>
          </a:prstGeom>
        </p:spPr>
        <p:txBody>
          <a:bodyPr>
            <a:spAutoFit/>
          </a:bodyPr>
          <a:lstStyle/>
          <a:p>
            <a:r>
              <a:rPr lang="en-US" sz="3200" b="1" i="0" dirty="0">
                <a:solidFill>
                  <a:srgbClr val="985735"/>
                </a:solidFill>
                <a:effectLst/>
                <a:latin typeface="arial" panose="020B0604020202020204" pitchFamily="34" charset="0"/>
              </a:rPr>
              <a:t>Fertility Protection – Gynecological malignancy</a:t>
            </a:r>
          </a:p>
        </p:txBody>
      </p:sp>
      <p:sp>
        <p:nvSpPr>
          <p:cNvPr id="5" name="TextBox 4"/>
          <p:cNvSpPr txBox="1"/>
          <p:nvPr/>
        </p:nvSpPr>
        <p:spPr>
          <a:xfrm>
            <a:off x="2563739" y="2119357"/>
            <a:ext cx="4503634" cy="1754326"/>
          </a:xfrm>
          <a:prstGeom prst="rect">
            <a:avLst/>
          </a:prstGeom>
          <a:noFill/>
        </p:spPr>
        <p:txBody>
          <a:bodyPr wrap="square" rtlCol="0">
            <a:spAutoFit/>
          </a:bodyPr>
          <a:lstStyle/>
          <a:p>
            <a:r>
              <a:rPr lang="en-US" sz="3600" b="1" dirty="0">
                <a:solidFill>
                  <a:schemeClr val="accent1">
                    <a:lumMod val="75000"/>
                  </a:schemeClr>
                </a:solidFill>
              </a:rPr>
              <a:t>Fertility preserving surgery whenever possible </a:t>
            </a:r>
          </a:p>
        </p:txBody>
      </p:sp>
      <p:sp>
        <p:nvSpPr>
          <p:cNvPr id="6" name="Down Arrow 5"/>
          <p:cNvSpPr/>
          <p:nvPr/>
        </p:nvSpPr>
        <p:spPr>
          <a:xfrm>
            <a:off x="4469450" y="1183479"/>
            <a:ext cx="239283" cy="8675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95968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6490" y="739553"/>
            <a:ext cx="8642646" cy="6001643"/>
          </a:xfrm>
          <a:prstGeom prst="rect">
            <a:avLst/>
          </a:prstGeom>
        </p:spPr>
        <p:txBody>
          <a:bodyPr wrap="square">
            <a:spAutoFit/>
          </a:bodyPr>
          <a:lstStyle/>
          <a:p>
            <a:r>
              <a:rPr lang="en-US" sz="2400" b="1" i="0" dirty="0">
                <a:solidFill>
                  <a:srgbClr val="59331F"/>
                </a:solidFill>
                <a:effectLst/>
                <a:latin typeface="arial" panose="020B0604020202020204" pitchFamily="34" charset="0"/>
              </a:rPr>
              <a:t>Fertility-sparing surgery for cervical cancer</a:t>
            </a:r>
          </a:p>
          <a:p>
            <a:r>
              <a:rPr lang="en-US" sz="2400" b="0" i="0" dirty="0">
                <a:solidFill>
                  <a:srgbClr val="000000"/>
                </a:solidFill>
                <a:effectLst/>
                <a:latin typeface="Times New Roman" panose="02020603050405020304" pitchFamily="18" charset="0"/>
              </a:rPr>
              <a:t>Standard management for cervical cancer is radical hysterectomy with lymph node dissection for early disease and a combination of chemotherapy and radiotherapy when disease has progressed. Radical </a:t>
            </a:r>
            <a:r>
              <a:rPr lang="en-US" sz="2400" b="0" i="0" dirty="0" err="1">
                <a:solidFill>
                  <a:srgbClr val="000000"/>
                </a:solidFill>
                <a:effectLst/>
                <a:latin typeface="Times New Roman" panose="02020603050405020304" pitchFamily="18" charset="0"/>
              </a:rPr>
              <a:t>trachelectomy</a:t>
            </a:r>
            <a:r>
              <a:rPr lang="en-US" sz="2400" b="0" i="0" dirty="0">
                <a:solidFill>
                  <a:srgbClr val="000000"/>
                </a:solidFill>
                <a:effectLst/>
                <a:latin typeface="Times New Roman" panose="02020603050405020304" pitchFamily="18" charset="0"/>
              </a:rPr>
              <a:t> is performed for women with early-stage cervical cancer (&lt;2 cm in size) who have not yet completed their childbearing. </a:t>
            </a:r>
            <a:r>
              <a:rPr lang="en-US" sz="2400" b="0" i="0" dirty="0" err="1">
                <a:solidFill>
                  <a:srgbClr val="000000"/>
                </a:solidFill>
                <a:effectLst/>
                <a:latin typeface="Times New Roman" panose="02020603050405020304" pitchFamily="18" charset="0"/>
              </a:rPr>
              <a:t>Conization</a:t>
            </a:r>
            <a:r>
              <a:rPr lang="en-US" sz="2400" b="0" i="0" dirty="0">
                <a:solidFill>
                  <a:srgbClr val="000000"/>
                </a:solidFill>
                <a:effectLst/>
                <a:latin typeface="Times New Roman" panose="02020603050405020304" pitchFamily="18" charset="0"/>
              </a:rPr>
              <a:t> and simple </a:t>
            </a:r>
            <a:r>
              <a:rPr lang="en-US" sz="2400" b="0" i="0" dirty="0" err="1">
                <a:solidFill>
                  <a:srgbClr val="000000"/>
                </a:solidFill>
                <a:effectLst/>
                <a:latin typeface="Times New Roman" panose="02020603050405020304" pitchFamily="18" charset="0"/>
              </a:rPr>
              <a:t>trachelectomy</a:t>
            </a:r>
            <a:r>
              <a:rPr lang="en-US" sz="2400" b="0" i="0" dirty="0">
                <a:solidFill>
                  <a:srgbClr val="000000"/>
                </a:solidFill>
                <a:effectLst/>
                <a:latin typeface="Times New Roman" panose="02020603050405020304" pitchFamily="18" charset="0"/>
              </a:rPr>
              <a:t> can also be offered in selected cases in very early stage cancer.</a:t>
            </a:r>
          </a:p>
          <a:p>
            <a:endParaRPr lang="en-US" sz="2400" dirty="0">
              <a:solidFill>
                <a:srgbClr val="000000"/>
              </a:solidFill>
              <a:latin typeface="Times New Roman" panose="02020603050405020304" pitchFamily="18" charset="0"/>
            </a:endParaRPr>
          </a:p>
          <a:p>
            <a:r>
              <a:rPr lang="en-US" sz="2400" b="0" i="0" dirty="0">
                <a:solidFill>
                  <a:srgbClr val="000000"/>
                </a:solidFill>
                <a:effectLst/>
                <a:latin typeface="Times New Roman" panose="02020603050405020304" pitchFamily="18" charset="0"/>
              </a:rPr>
              <a:t> </a:t>
            </a:r>
            <a:r>
              <a:rPr lang="en-US" sz="2400" b="0" i="0" dirty="0" err="1">
                <a:solidFill>
                  <a:srgbClr val="000000"/>
                </a:solidFill>
                <a:effectLst/>
                <a:latin typeface="Times New Roman" panose="02020603050405020304" pitchFamily="18" charset="0"/>
              </a:rPr>
              <a:t>Xu</a:t>
            </a:r>
            <a:r>
              <a:rPr lang="en-US" sz="2400" b="0" i="0" dirty="0">
                <a:solidFill>
                  <a:srgbClr val="000000"/>
                </a:solidFill>
                <a:effectLst/>
                <a:latin typeface="Times New Roman" panose="02020603050405020304" pitchFamily="18" charset="0"/>
              </a:rPr>
              <a:t> </a:t>
            </a:r>
            <a:r>
              <a:rPr lang="en-US" sz="2400" b="0" i="1" dirty="0">
                <a:solidFill>
                  <a:srgbClr val="000000"/>
                </a:solidFill>
                <a:effectLst/>
                <a:latin typeface="Times New Roman" panose="02020603050405020304" pitchFamily="18" charset="0"/>
              </a:rPr>
              <a:t>et al</a:t>
            </a:r>
            <a:r>
              <a:rPr lang="en-US" sz="2400" b="0" i="0" dirty="0">
                <a:solidFill>
                  <a:srgbClr val="000000"/>
                </a:solidFill>
                <a:effectLst/>
                <a:latin typeface="Times New Roman" panose="02020603050405020304" pitchFamily="18" charset="0"/>
              </a:rPr>
              <a:t>. 2011, compared 587 patients with early cervical cancer who underwent either radical </a:t>
            </a:r>
            <a:r>
              <a:rPr lang="en-US" sz="2400" b="0" i="0" dirty="0" err="1">
                <a:solidFill>
                  <a:srgbClr val="000000"/>
                </a:solidFill>
                <a:effectLst/>
                <a:latin typeface="Times New Roman" panose="02020603050405020304" pitchFamily="18" charset="0"/>
              </a:rPr>
              <a:t>trachelectomy</a:t>
            </a:r>
            <a:r>
              <a:rPr lang="en-US" sz="2400" b="0" i="0" dirty="0">
                <a:solidFill>
                  <a:srgbClr val="000000"/>
                </a:solidFill>
                <a:effectLst/>
                <a:latin typeface="Times New Roman" panose="02020603050405020304" pitchFamily="18" charset="0"/>
              </a:rPr>
              <a:t> or radical hysterectomy in a systemic review. No significant differences were noted between the groups for rates of recurrence, mortality, 5 years recurrence-free survival, or 5 years survival. There is, however, an increased risk of cervical incompetence, preterm delivery, low birth weight and cesarean section associated with this procedure.</a:t>
            </a:r>
          </a:p>
        </p:txBody>
      </p:sp>
    </p:spTree>
    <p:extLst>
      <p:ext uri="{BB962C8B-B14F-4D97-AF65-F5344CB8AC3E}">
        <p14:creationId xmlns:p14="http://schemas.microsoft.com/office/powerpoint/2010/main" val="38839000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llustration showing the before and after of a radical trachelectomy proced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0972" y="598207"/>
            <a:ext cx="7605757" cy="5247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4897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9481" y="1407604"/>
            <a:ext cx="9836209" cy="5324535"/>
          </a:xfrm>
          <a:prstGeom prst="rect">
            <a:avLst/>
          </a:prstGeom>
        </p:spPr>
        <p:txBody>
          <a:bodyPr wrap="square">
            <a:spAutoFit/>
          </a:bodyPr>
          <a:lstStyle/>
          <a:p>
            <a:r>
              <a:rPr lang="en-US" sz="2000" b="1" i="0" dirty="0">
                <a:solidFill>
                  <a:srgbClr val="59331F"/>
                </a:solidFill>
                <a:effectLst/>
                <a:latin typeface="arial" panose="020B0604020202020204" pitchFamily="34" charset="0"/>
              </a:rPr>
              <a:t>Ovarian tumors</a:t>
            </a:r>
          </a:p>
          <a:p>
            <a:r>
              <a:rPr lang="en-US" sz="2000" b="0" i="0" dirty="0">
                <a:solidFill>
                  <a:srgbClr val="000000"/>
                </a:solidFill>
                <a:effectLst/>
                <a:latin typeface="Times New Roman" panose="02020603050405020304" pitchFamily="18" charset="0"/>
              </a:rPr>
              <a:t>Approximately, 30% of borderline tumors of the ovary affect women under 40 years of age. Traditional </a:t>
            </a:r>
            <a:r>
              <a:rPr lang="en-US" sz="2000" i="0" dirty="0">
                <a:solidFill>
                  <a:srgbClr val="000000"/>
                </a:solidFill>
                <a:effectLst/>
                <a:latin typeface="Times New Roman" panose="02020603050405020304" pitchFamily="18" charset="0"/>
              </a:rPr>
              <a:t>management</a:t>
            </a:r>
            <a:r>
              <a:rPr lang="en-US" sz="2000" b="0" i="0" dirty="0">
                <a:solidFill>
                  <a:srgbClr val="000000"/>
                </a:solidFill>
                <a:effectLst/>
                <a:latin typeface="Times New Roman" panose="02020603050405020304" pitchFamily="18" charset="0"/>
              </a:rPr>
              <a:t> is total hysterectomy with bilateral </a:t>
            </a:r>
            <a:r>
              <a:rPr lang="en-US" sz="2000" b="0" i="0" dirty="0" err="1">
                <a:solidFill>
                  <a:srgbClr val="000000"/>
                </a:solidFill>
                <a:effectLst/>
                <a:latin typeface="Times New Roman" panose="02020603050405020304" pitchFamily="18" charset="0"/>
              </a:rPr>
              <a:t>salpingo</a:t>
            </a:r>
            <a:r>
              <a:rPr lang="en-US" sz="2000" b="0" i="0" dirty="0">
                <a:solidFill>
                  <a:srgbClr val="000000"/>
                </a:solidFill>
                <a:effectLst/>
                <a:latin typeface="Times New Roman" panose="02020603050405020304" pitchFamily="18" charset="0"/>
              </a:rPr>
              <a:t>-oophorectomy (BSO). Type of fertility-sparing surgery (FSS) depends upon the histology, stage of disease and preexisting ovarian reserve.</a:t>
            </a:r>
          </a:p>
          <a:p>
            <a:endParaRPr lang="en-US" sz="2000" dirty="0">
              <a:solidFill>
                <a:srgbClr val="000000"/>
              </a:solidFill>
              <a:latin typeface="Times New Roman" panose="02020603050405020304" pitchFamily="18" charset="0"/>
            </a:endParaRPr>
          </a:p>
          <a:p>
            <a:r>
              <a:rPr lang="en-US" sz="2000" b="0" i="0" dirty="0">
                <a:solidFill>
                  <a:srgbClr val="000000"/>
                </a:solidFill>
                <a:effectLst/>
                <a:latin typeface="Times New Roman" panose="02020603050405020304" pitchFamily="18" charset="0"/>
              </a:rPr>
              <a:t> </a:t>
            </a:r>
            <a:r>
              <a:rPr lang="en-US" sz="2000" b="0" i="0" dirty="0" err="1">
                <a:solidFill>
                  <a:srgbClr val="000000"/>
                </a:solidFill>
                <a:effectLst/>
                <a:latin typeface="Times New Roman" panose="02020603050405020304" pitchFamily="18" charset="0"/>
              </a:rPr>
              <a:t>Nonepithelial</a:t>
            </a:r>
            <a:r>
              <a:rPr lang="en-US" sz="2000" b="0" i="0" dirty="0">
                <a:solidFill>
                  <a:srgbClr val="000000"/>
                </a:solidFill>
                <a:effectLst/>
                <a:latin typeface="Times New Roman" panose="02020603050405020304" pitchFamily="18" charset="0"/>
              </a:rPr>
              <a:t> malignant ovarian tumors, particularly germ-cell tumors, do well with fertility-sparing surgery. Unilateral </a:t>
            </a:r>
            <a:r>
              <a:rPr lang="en-US" sz="2000" b="0" i="0" dirty="0" err="1">
                <a:solidFill>
                  <a:srgbClr val="000000"/>
                </a:solidFill>
                <a:effectLst/>
                <a:latin typeface="Times New Roman" panose="02020603050405020304" pitchFamily="18" charset="0"/>
              </a:rPr>
              <a:t>salpingo</a:t>
            </a:r>
            <a:r>
              <a:rPr lang="en-US" sz="2000" b="0" i="0" dirty="0">
                <a:solidFill>
                  <a:srgbClr val="000000"/>
                </a:solidFill>
                <a:effectLst/>
                <a:latin typeface="Times New Roman" panose="02020603050405020304" pitchFamily="18" charset="0"/>
              </a:rPr>
              <a:t>-oophorectomy or in some cases cystectomy is done with extensive staging and subsequent follow-up. Recurrence after cystectomy is high 25%. FSS has also been tried for early stage epithelial ovarian malignancy. Prerequisites for conservative surgery include well-differentiated unilateral disease, with no sign of extra-ovarian metastasis.</a:t>
            </a:r>
          </a:p>
          <a:p>
            <a:endParaRPr lang="en-US" sz="2000" dirty="0">
              <a:solidFill>
                <a:srgbClr val="000000"/>
              </a:solidFill>
              <a:latin typeface="Times New Roman" panose="02020603050405020304" pitchFamily="18" charset="0"/>
            </a:endParaRPr>
          </a:p>
          <a:p>
            <a:r>
              <a:rPr lang="en-US" sz="2000" b="0" i="0" dirty="0">
                <a:solidFill>
                  <a:srgbClr val="000000"/>
                </a:solidFill>
                <a:effectLst/>
                <a:latin typeface="Times New Roman" panose="02020603050405020304" pitchFamily="18" charset="0"/>
              </a:rPr>
              <a:t> </a:t>
            </a:r>
            <a:r>
              <a:rPr lang="en-US" sz="2000" b="0" i="0" dirty="0" err="1">
                <a:solidFill>
                  <a:srgbClr val="000000"/>
                </a:solidFill>
                <a:effectLst/>
                <a:latin typeface="Times New Roman" panose="02020603050405020304" pitchFamily="18" charset="0"/>
              </a:rPr>
              <a:t>Kajiyama</a:t>
            </a:r>
            <a:r>
              <a:rPr lang="en-US" sz="2000" b="0" i="0" dirty="0">
                <a:solidFill>
                  <a:srgbClr val="000000"/>
                </a:solidFill>
                <a:effectLst/>
                <a:latin typeface="Times New Roman" panose="02020603050405020304" pitchFamily="18" charset="0"/>
              </a:rPr>
              <a:t> </a:t>
            </a:r>
            <a:r>
              <a:rPr lang="en-US" sz="2000" b="0" i="1" dirty="0">
                <a:solidFill>
                  <a:srgbClr val="000000"/>
                </a:solidFill>
                <a:effectLst/>
                <a:latin typeface="Times New Roman" panose="02020603050405020304" pitchFamily="18" charset="0"/>
              </a:rPr>
              <a:t>et al</a:t>
            </a:r>
            <a:r>
              <a:rPr lang="en-US" sz="2000" b="0" i="0" dirty="0">
                <a:solidFill>
                  <a:srgbClr val="000000"/>
                </a:solidFill>
                <a:effectLst/>
                <a:latin typeface="Times New Roman" panose="02020603050405020304" pitchFamily="18" charset="0"/>
              </a:rPr>
              <a:t>. 2011[</a:t>
            </a:r>
            <a:r>
              <a:rPr lang="en-US" sz="2000" b="0" i="0" dirty="0">
                <a:solidFill>
                  <a:srgbClr val="2F4A8B"/>
                </a:solidFill>
                <a:effectLst/>
                <a:latin typeface="Times New Roman" panose="02020603050405020304" pitchFamily="18" charset="0"/>
                <a:hlinkClick r:id="rId2"/>
              </a:rPr>
              <a:t>36</a:t>
            </a:r>
            <a:r>
              <a:rPr lang="en-US" sz="2000" b="0" i="0" dirty="0">
                <a:solidFill>
                  <a:srgbClr val="000000"/>
                </a:solidFill>
                <a:effectLst/>
                <a:latin typeface="Times New Roman" panose="02020603050405020304" pitchFamily="18" charset="0"/>
              </a:rPr>
              <a:t>] in a series of 572 women with stage (</a:t>
            </a:r>
            <a:r>
              <a:rPr lang="en-US" sz="2000" b="0" i="0" dirty="0" err="1">
                <a:solidFill>
                  <a:srgbClr val="000000"/>
                </a:solidFill>
                <a:effectLst/>
                <a:latin typeface="Times New Roman" panose="02020603050405020304" pitchFamily="18" charset="0"/>
              </a:rPr>
              <a:t>i</a:t>
            </a:r>
            <a:r>
              <a:rPr lang="en-US" sz="2000" b="0" i="0" dirty="0">
                <a:solidFill>
                  <a:srgbClr val="000000"/>
                </a:solidFill>
                <a:effectLst/>
                <a:latin typeface="Times New Roman" panose="02020603050405020304" pitchFamily="18" charset="0"/>
              </a:rPr>
              <a:t>) epithelial ovarian cancer showed no differences in 5 years overall survival (OS) or disease-free survival between women who had undergone radical hysterectomy and those who had undergone fertility-sparing surgery. Patients need to understand the risk of recurrence and give consent knowing this potential risk.</a:t>
            </a:r>
          </a:p>
        </p:txBody>
      </p:sp>
    </p:spTree>
    <p:extLst>
      <p:ext uri="{BB962C8B-B14F-4D97-AF65-F5344CB8AC3E}">
        <p14:creationId xmlns:p14="http://schemas.microsoft.com/office/powerpoint/2010/main" val="3412664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9300" y="1424983"/>
            <a:ext cx="8904718" cy="4401205"/>
          </a:xfrm>
          <a:prstGeom prst="rect">
            <a:avLst/>
          </a:prstGeom>
        </p:spPr>
        <p:txBody>
          <a:bodyPr wrap="square">
            <a:spAutoFit/>
          </a:bodyPr>
          <a:lstStyle/>
          <a:p>
            <a:r>
              <a:rPr lang="en-US" sz="2000" b="1" i="0" dirty="0">
                <a:solidFill>
                  <a:schemeClr val="accent1">
                    <a:lumMod val="75000"/>
                  </a:schemeClr>
                </a:solidFill>
                <a:effectLst/>
                <a:latin typeface="Source Sans Pro"/>
              </a:rPr>
              <a:t>Progesterone therapy for early-stage uterine cancer</a:t>
            </a:r>
          </a:p>
          <a:p>
            <a:endParaRPr lang="en-US" sz="2000" b="1" i="0" dirty="0">
              <a:solidFill>
                <a:schemeClr val="accent1">
                  <a:lumMod val="75000"/>
                </a:schemeClr>
              </a:solidFill>
              <a:effectLst/>
              <a:latin typeface="Source Sans Pro"/>
            </a:endParaRPr>
          </a:p>
          <a:p>
            <a:r>
              <a:rPr lang="en-US" sz="2000" b="0" i="0" dirty="0">
                <a:solidFill>
                  <a:srgbClr val="1E1E23"/>
                </a:solidFill>
                <a:effectLst/>
                <a:latin typeface="Source Sans Pro"/>
              </a:rPr>
              <a:t>Younger women sometimes have endometrial hyperplasia (pre-cancerous changes in the cells that line the uterus) or an early-stage, slow-growing cancer of the lining of the uterus (adenocarcinoma). The usual treatment would be hysterectomy (surgery to remove the uterus). However, women with stage 1, Grade 1 endometrial cancer who still want to have a child might have the option to be treated instead with the hormone progesterone, via an intrauterine device (IUD) or as a pill. Many will go on to have removal of the uterus, fallopian tubes, and both ovaries after giving birth.</a:t>
            </a:r>
          </a:p>
          <a:p>
            <a:endParaRPr lang="en-US" sz="2000" dirty="0">
              <a:solidFill>
                <a:srgbClr val="1E1E23"/>
              </a:solidFill>
              <a:latin typeface="Source Sans Pro"/>
            </a:endParaRPr>
          </a:p>
          <a:p>
            <a:r>
              <a:rPr lang="en-US" sz="2000" b="0" i="0" dirty="0">
                <a:solidFill>
                  <a:srgbClr val="1E1E23"/>
                </a:solidFill>
                <a:effectLst/>
                <a:latin typeface="Source Sans Pro"/>
              </a:rPr>
              <a:t> Since they also have a high risk of ovarian cancer, many oncologists believe young women with uterine cancer should not freeze ovarian tissue and put it back into their bodies later on</a:t>
            </a:r>
          </a:p>
        </p:txBody>
      </p:sp>
    </p:spTree>
    <p:extLst>
      <p:ext uri="{BB962C8B-B14F-4D97-AF65-F5344CB8AC3E}">
        <p14:creationId xmlns:p14="http://schemas.microsoft.com/office/powerpoint/2010/main" val="3779849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9361" y="1353371"/>
            <a:ext cx="9144000" cy="4893647"/>
          </a:xfrm>
          <a:prstGeom prst="rect">
            <a:avLst/>
          </a:prstGeom>
        </p:spPr>
        <p:txBody>
          <a:bodyPr wrap="square">
            <a:spAutoFit/>
          </a:bodyPr>
          <a:lstStyle/>
          <a:p>
            <a:r>
              <a:rPr lang="en-US" sz="2400" b="1" i="0" dirty="0">
                <a:solidFill>
                  <a:srgbClr val="59331F"/>
                </a:solidFill>
                <a:effectLst/>
                <a:latin typeface="arial" panose="020B0604020202020204" pitchFamily="34" charset="0"/>
              </a:rPr>
              <a:t>Endometrial carcinoma</a:t>
            </a:r>
          </a:p>
          <a:p>
            <a:r>
              <a:rPr lang="en-US" sz="2400" b="0" i="0" dirty="0">
                <a:solidFill>
                  <a:srgbClr val="000000"/>
                </a:solidFill>
                <a:effectLst/>
                <a:latin typeface="Times New Roman" panose="02020603050405020304" pitchFamily="18" charset="0"/>
              </a:rPr>
              <a:t>Standard management is total hysterectomy with BSO. </a:t>
            </a:r>
            <a:r>
              <a:rPr lang="en-US" sz="2400" b="0" i="0" dirty="0" err="1">
                <a:solidFill>
                  <a:srgbClr val="000000"/>
                </a:solidFill>
                <a:effectLst/>
                <a:latin typeface="Times New Roman" panose="02020603050405020304" pitchFamily="18" charset="0"/>
              </a:rPr>
              <a:t>Progestational</a:t>
            </a:r>
            <a:r>
              <a:rPr lang="en-US" sz="2400" b="0" i="0" dirty="0">
                <a:solidFill>
                  <a:srgbClr val="000000"/>
                </a:solidFill>
                <a:effectLst/>
                <a:latin typeface="Times New Roman" panose="02020603050405020304" pitchFamily="18" charset="0"/>
              </a:rPr>
              <a:t> agents are offered in well-differentiated early disease to women desirous of conception. Majority (73–81%) patients respond well to treatment. Recurrence rates are 18–40%, concurrent ovarian malignancy is present in 11–29% patients. Pregnancy rate (PR) of 40% and live birth rates up to 47% have been reported.</a:t>
            </a:r>
          </a:p>
          <a:p>
            <a:endParaRPr lang="en-US" sz="2400" dirty="0">
              <a:solidFill>
                <a:srgbClr val="000000"/>
              </a:solidFill>
              <a:latin typeface="Times New Roman" panose="02020603050405020304" pitchFamily="18" charset="0"/>
            </a:endParaRPr>
          </a:p>
          <a:p>
            <a:r>
              <a:rPr lang="en-US" sz="2400" b="0" i="0" dirty="0">
                <a:solidFill>
                  <a:srgbClr val="000000"/>
                </a:solidFill>
                <a:effectLst/>
                <a:latin typeface="Times New Roman" panose="02020603050405020304" pitchFamily="18" charset="0"/>
              </a:rPr>
              <a:t> So far, no randomized controlled trials have compared this treatment with standard care. Strict follow-up should be carried out with endometrial biopsy and magnetic resonance imaging to look for recurrence. Definitive treatment is required after completing childbearing.</a:t>
            </a:r>
          </a:p>
        </p:txBody>
      </p:sp>
    </p:spTree>
    <p:extLst>
      <p:ext uri="{BB962C8B-B14F-4D97-AF65-F5344CB8AC3E}">
        <p14:creationId xmlns:p14="http://schemas.microsoft.com/office/powerpoint/2010/main" val="38103037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9082" y="342098"/>
            <a:ext cx="8911687" cy="1280890"/>
          </a:xfrm>
        </p:spPr>
        <p:txBody>
          <a:bodyPr/>
          <a:lstStyle/>
          <a:p>
            <a:r>
              <a:rPr lang="en-US" b="1" dirty="0">
                <a:solidFill>
                  <a:schemeClr val="accent1">
                    <a:lumMod val="75000"/>
                  </a:schemeClr>
                </a:solidFill>
              </a:rPr>
              <a:t>Non- gynecological fertility preservation techniques</a:t>
            </a:r>
          </a:p>
        </p:txBody>
      </p:sp>
      <p:sp>
        <p:nvSpPr>
          <p:cNvPr id="3" name="Content Placeholder 2"/>
          <p:cNvSpPr>
            <a:spLocks noGrp="1"/>
          </p:cNvSpPr>
          <p:nvPr>
            <p:ph idx="1"/>
          </p:nvPr>
        </p:nvSpPr>
        <p:spPr>
          <a:xfrm>
            <a:off x="1969082" y="1860135"/>
            <a:ext cx="8915400" cy="3777622"/>
          </a:xfrm>
        </p:spPr>
        <p:txBody>
          <a:bodyPr/>
          <a:lstStyle/>
          <a:p>
            <a:r>
              <a:rPr lang="en-US" sz="2400" b="1" dirty="0"/>
              <a:t>Ovarian protection</a:t>
            </a:r>
          </a:p>
          <a:p>
            <a:endParaRPr lang="en-US" dirty="0"/>
          </a:p>
          <a:p>
            <a:endParaRPr lang="en-US" dirty="0"/>
          </a:p>
          <a:p>
            <a:endParaRPr lang="en-US" dirty="0"/>
          </a:p>
          <a:p>
            <a:endParaRPr lang="en-US" dirty="0"/>
          </a:p>
          <a:p>
            <a:r>
              <a:rPr lang="en-US" sz="2400" b="1" dirty="0"/>
              <a:t>Assisted reproductive techniques</a:t>
            </a:r>
          </a:p>
        </p:txBody>
      </p:sp>
    </p:spTree>
    <p:extLst>
      <p:ext uri="{BB962C8B-B14F-4D97-AF65-F5344CB8AC3E}">
        <p14:creationId xmlns:p14="http://schemas.microsoft.com/office/powerpoint/2010/main" val="858440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982133"/>
            <a:ext cx="9601196" cy="342576"/>
          </a:xfrm>
        </p:spPr>
        <p:txBody>
          <a:bodyPr>
            <a:normAutofit fontScale="90000"/>
          </a:bodyPr>
          <a:lstStyle/>
          <a:p>
            <a:endParaRPr lang="en-US"/>
          </a:p>
        </p:txBody>
      </p:sp>
      <p:sp>
        <p:nvSpPr>
          <p:cNvPr id="3" name="Content Placeholder 2"/>
          <p:cNvSpPr>
            <a:spLocks noGrp="1"/>
          </p:cNvSpPr>
          <p:nvPr>
            <p:ph idx="1"/>
          </p:nvPr>
        </p:nvSpPr>
        <p:spPr>
          <a:xfrm>
            <a:off x="366800" y="2513151"/>
            <a:ext cx="9601196" cy="4164299"/>
          </a:xfrm>
        </p:spPr>
        <p:txBody>
          <a:bodyPr>
            <a:normAutofit/>
          </a:bodyPr>
          <a:lstStyle/>
          <a:p>
            <a:r>
              <a:rPr lang="en-US" sz="2800" dirty="0"/>
              <a:t>Gonadotropin responsive cells in the testes include “</a:t>
            </a:r>
            <a:r>
              <a:rPr lang="en-US" sz="2800" dirty="0" err="1">
                <a:solidFill>
                  <a:srgbClr val="FF0000"/>
                </a:solidFill>
              </a:rPr>
              <a:t>Leydig</a:t>
            </a:r>
            <a:r>
              <a:rPr lang="en-US" sz="2800" dirty="0">
                <a:solidFill>
                  <a:srgbClr val="FF0000"/>
                </a:solidFill>
              </a:rPr>
              <a:t> cells</a:t>
            </a:r>
            <a:r>
              <a:rPr lang="en-US" sz="2800" dirty="0"/>
              <a:t>” (the site of androgen synthesis) and “</a:t>
            </a:r>
            <a:r>
              <a:rPr lang="en-US" sz="2800" dirty="0" err="1">
                <a:solidFill>
                  <a:srgbClr val="FF0000"/>
                </a:solidFill>
              </a:rPr>
              <a:t>Sertoli</a:t>
            </a:r>
            <a:r>
              <a:rPr lang="en-US" sz="2800" dirty="0">
                <a:solidFill>
                  <a:srgbClr val="FF0000"/>
                </a:solidFill>
              </a:rPr>
              <a:t> cells</a:t>
            </a:r>
            <a:r>
              <a:rPr lang="en-US" sz="2800" dirty="0"/>
              <a:t>”, which line the seminiferous tubules (the site of spermatogenesis). The pituitary gland secretes luteinizing hormone (LH), which stimulates the synthesis and secretion of testosterone by the </a:t>
            </a:r>
            <a:r>
              <a:rPr lang="en-US" sz="2800" dirty="0" err="1"/>
              <a:t>Leydig</a:t>
            </a:r>
            <a:r>
              <a:rPr lang="en-US" sz="2800" dirty="0"/>
              <a:t> cells, and follicle-stimulating hormone (FSH), which acts with testosterone on the </a:t>
            </a:r>
            <a:r>
              <a:rPr lang="en-US" sz="2800" dirty="0" err="1"/>
              <a:t>Sertoli</a:t>
            </a:r>
            <a:r>
              <a:rPr lang="en-US" sz="2800" dirty="0"/>
              <a:t> cells to stimulate spermatogenesis</a:t>
            </a:r>
            <a:r>
              <a:rPr lang="en-US" dirty="0"/>
              <a:t>.</a:t>
            </a:r>
          </a:p>
        </p:txBody>
      </p:sp>
    </p:spTree>
    <p:extLst>
      <p:ext uri="{BB962C8B-B14F-4D97-AF65-F5344CB8AC3E}">
        <p14:creationId xmlns:p14="http://schemas.microsoft.com/office/powerpoint/2010/main" val="36075345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800" y="357054"/>
            <a:ext cx="8911687" cy="1280890"/>
          </a:xfrm>
        </p:spPr>
        <p:txBody>
          <a:bodyPr/>
          <a:lstStyle/>
          <a:p>
            <a:r>
              <a:rPr lang="en-US" dirty="0"/>
              <a:t>Ovarian protection techniques</a:t>
            </a:r>
          </a:p>
        </p:txBody>
      </p:sp>
      <p:sp>
        <p:nvSpPr>
          <p:cNvPr id="3" name="Content Placeholder 2"/>
          <p:cNvSpPr>
            <a:spLocks noGrp="1"/>
          </p:cNvSpPr>
          <p:nvPr>
            <p:ph idx="1"/>
          </p:nvPr>
        </p:nvSpPr>
        <p:spPr>
          <a:xfrm>
            <a:off x="982603" y="1637944"/>
            <a:ext cx="8915400" cy="3777622"/>
          </a:xfrm>
        </p:spPr>
        <p:txBody>
          <a:bodyPr>
            <a:normAutofit/>
          </a:bodyPr>
          <a:lstStyle/>
          <a:p>
            <a:r>
              <a:rPr lang="en-US" sz="2400" b="1" dirty="0"/>
              <a:t>Non surgical techniques </a:t>
            </a:r>
            <a:r>
              <a:rPr lang="en-US" sz="2000" b="1" dirty="0"/>
              <a:t>:</a:t>
            </a:r>
          </a:p>
          <a:p>
            <a:r>
              <a:rPr lang="en-US" sz="2000" dirty="0" err="1"/>
              <a:t>GnRH</a:t>
            </a:r>
            <a:r>
              <a:rPr lang="en-US" sz="2000" dirty="0"/>
              <a:t> analogues</a:t>
            </a:r>
          </a:p>
          <a:p>
            <a:r>
              <a:rPr lang="en-US" sz="2000" dirty="0"/>
              <a:t>Pelvic shielding</a:t>
            </a:r>
          </a:p>
          <a:p>
            <a:endParaRPr lang="en-US" dirty="0"/>
          </a:p>
          <a:p>
            <a:r>
              <a:rPr lang="en-US" sz="2400" b="1" dirty="0"/>
              <a:t>Surgical techniques :</a:t>
            </a:r>
          </a:p>
          <a:p>
            <a:r>
              <a:rPr lang="en-US" sz="2000" dirty="0"/>
              <a:t>Ovarian transposition</a:t>
            </a:r>
          </a:p>
        </p:txBody>
      </p:sp>
    </p:spTree>
    <p:extLst>
      <p:ext uri="{BB962C8B-B14F-4D97-AF65-F5344CB8AC3E}">
        <p14:creationId xmlns:p14="http://schemas.microsoft.com/office/powerpoint/2010/main" val="10933416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0575" y="1594133"/>
            <a:ext cx="10477144" cy="3508653"/>
          </a:xfrm>
          <a:prstGeom prst="rect">
            <a:avLst/>
          </a:prstGeom>
        </p:spPr>
        <p:txBody>
          <a:bodyPr wrap="square">
            <a:spAutoFit/>
          </a:bodyPr>
          <a:lstStyle/>
          <a:p>
            <a:r>
              <a:rPr lang="en-US" sz="2000" b="1" i="0" dirty="0">
                <a:solidFill>
                  <a:schemeClr val="accent1">
                    <a:lumMod val="75000"/>
                  </a:schemeClr>
                </a:solidFill>
                <a:effectLst/>
                <a:latin typeface="Source Sans Pro"/>
              </a:rPr>
              <a:t>Ovarian suppression</a:t>
            </a:r>
          </a:p>
          <a:p>
            <a:endParaRPr lang="en-US" b="1" dirty="0">
              <a:solidFill>
                <a:srgbClr val="1E1E23"/>
              </a:solidFill>
              <a:latin typeface="Source Sans Pro"/>
            </a:endParaRPr>
          </a:p>
          <a:p>
            <a:endParaRPr lang="en-US" b="1" i="0" dirty="0">
              <a:solidFill>
                <a:srgbClr val="1E1E23"/>
              </a:solidFill>
              <a:effectLst/>
              <a:latin typeface="Source Sans Pro"/>
            </a:endParaRPr>
          </a:p>
          <a:p>
            <a:r>
              <a:rPr lang="en-US" sz="2400" b="0" i="0" dirty="0">
                <a:solidFill>
                  <a:srgbClr val="1E1E23"/>
                </a:solidFill>
                <a:effectLst/>
                <a:latin typeface="Source Sans Pro"/>
              </a:rPr>
              <a:t>Gonadotropin-releasing hormone (</a:t>
            </a:r>
            <a:r>
              <a:rPr lang="en-US" sz="2400" b="0" i="0" dirty="0" err="1">
                <a:solidFill>
                  <a:srgbClr val="1E1E23"/>
                </a:solidFill>
                <a:effectLst/>
                <a:latin typeface="Source Sans Pro"/>
              </a:rPr>
              <a:t>GnRH</a:t>
            </a:r>
            <a:r>
              <a:rPr lang="en-US" sz="2400" b="0" i="0" dirty="0">
                <a:solidFill>
                  <a:srgbClr val="1E1E23"/>
                </a:solidFill>
                <a:effectLst/>
                <a:latin typeface="Source Sans Pro"/>
              </a:rPr>
              <a:t>) agonists are long-acting hormone drugs that can be used to make a woman go into menopause for a short time. This is called ovarian suppression. The goal of this treatment is to shut down the ovaries during cancer treatment to help protect them from damaging effects. The hope is that reducing activity in the ovaries during treatment will reduce the number of eggs that are damaged, so women might be able to resume normal menstrual cycles after treatment. </a:t>
            </a:r>
            <a:endParaRPr lang="en-US" sz="2400" dirty="0"/>
          </a:p>
        </p:txBody>
      </p:sp>
    </p:spTree>
    <p:extLst>
      <p:ext uri="{BB962C8B-B14F-4D97-AF65-F5344CB8AC3E}">
        <p14:creationId xmlns:p14="http://schemas.microsoft.com/office/powerpoint/2010/main" val="12236285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1990" y="282278"/>
            <a:ext cx="8911687" cy="1280890"/>
          </a:xfrm>
        </p:spPr>
        <p:txBody>
          <a:bodyPr>
            <a:normAutofit/>
          </a:bodyPr>
          <a:lstStyle/>
          <a:p>
            <a:r>
              <a:rPr lang="en-US" b="1" dirty="0">
                <a:solidFill>
                  <a:schemeClr val="accent1">
                    <a:lumMod val="75000"/>
                  </a:schemeClr>
                </a:solidFill>
              </a:rPr>
              <a:t>Gonadotropins releasing hormone </a:t>
            </a:r>
            <a:br>
              <a:rPr lang="en-US" b="1" dirty="0">
                <a:solidFill>
                  <a:schemeClr val="accent1">
                    <a:lumMod val="75000"/>
                  </a:schemeClr>
                </a:solidFill>
              </a:rPr>
            </a:br>
            <a:r>
              <a:rPr lang="en-US" b="1" dirty="0">
                <a:solidFill>
                  <a:schemeClr val="accent1">
                    <a:lumMod val="75000"/>
                  </a:schemeClr>
                </a:solidFill>
              </a:rPr>
              <a:t>analogue </a:t>
            </a:r>
            <a:r>
              <a:rPr lang="en-US" sz="2200" b="1" dirty="0">
                <a:solidFill>
                  <a:schemeClr val="accent1">
                    <a:lumMod val="75000"/>
                  </a:schemeClr>
                </a:solidFill>
              </a:rPr>
              <a:t>(temporary ovarian suppression</a:t>
            </a:r>
            <a:r>
              <a:rPr lang="en-US" sz="2000" b="1" dirty="0">
                <a:solidFill>
                  <a:schemeClr val="accent1">
                    <a:lumMod val="75000"/>
                  </a:schemeClr>
                </a:solidFill>
              </a:rPr>
              <a:t>)</a:t>
            </a:r>
          </a:p>
        </p:txBody>
      </p:sp>
      <p:sp>
        <p:nvSpPr>
          <p:cNvPr id="3" name="Content Placeholder 2"/>
          <p:cNvSpPr>
            <a:spLocks noGrp="1"/>
          </p:cNvSpPr>
          <p:nvPr>
            <p:ph idx="1"/>
          </p:nvPr>
        </p:nvSpPr>
        <p:spPr>
          <a:xfrm>
            <a:off x="1977464" y="1800314"/>
            <a:ext cx="8915400" cy="3777622"/>
          </a:xfrm>
        </p:spPr>
        <p:txBody>
          <a:bodyPr>
            <a:normAutofit lnSpcReduction="10000"/>
          </a:bodyPr>
          <a:lstStyle/>
          <a:p>
            <a:r>
              <a:rPr lang="en-US" sz="2000" b="1" dirty="0"/>
              <a:t>Preventing early stage development of ovarian follicles .</a:t>
            </a:r>
          </a:p>
          <a:p>
            <a:endParaRPr lang="en-US" sz="2000" b="1" dirty="0"/>
          </a:p>
          <a:p>
            <a:r>
              <a:rPr lang="en-US" sz="2000" b="1" dirty="0"/>
              <a:t>Prevents cellular apoptosis</a:t>
            </a:r>
          </a:p>
          <a:p>
            <a:endParaRPr lang="en-US" sz="2000" b="1" dirty="0"/>
          </a:p>
          <a:p>
            <a:r>
              <a:rPr lang="en-US" sz="2000" b="1" dirty="0"/>
              <a:t>Suppression of HPO axis </a:t>
            </a:r>
          </a:p>
          <a:p>
            <a:endParaRPr lang="en-US" sz="2000" b="1" dirty="0"/>
          </a:p>
          <a:p>
            <a:pPr>
              <a:buFont typeface="Arial" panose="020B0604020202020204" pitchFamily="34" charset="0"/>
              <a:buChar char="•"/>
            </a:pPr>
            <a:r>
              <a:rPr lang="en-US" sz="2000" u="sng" dirty="0"/>
              <a:t>Start : at least one week before the initiation of systemic cytotoxic therapy </a:t>
            </a:r>
          </a:p>
          <a:p>
            <a:pPr>
              <a:buFont typeface="Arial" panose="020B0604020202020204" pitchFamily="34" charset="0"/>
              <a:buChar char="•"/>
            </a:pPr>
            <a:r>
              <a:rPr lang="en-US" sz="2000" u="sng" dirty="0"/>
              <a:t>Prolonged until after the administration of the last chemotherapy cycle </a:t>
            </a:r>
          </a:p>
        </p:txBody>
      </p:sp>
    </p:spTree>
    <p:extLst>
      <p:ext uri="{BB962C8B-B14F-4D97-AF65-F5344CB8AC3E}">
        <p14:creationId xmlns:p14="http://schemas.microsoft.com/office/powerpoint/2010/main" val="28559716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9441" y="316461"/>
            <a:ext cx="8911687" cy="1280890"/>
          </a:xfrm>
        </p:spPr>
        <p:txBody>
          <a:bodyPr/>
          <a:lstStyle/>
          <a:p>
            <a:r>
              <a:rPr lang="en-US" b="1" dirty="0">
                <a:solidFill>
                  <a:schemeClr val="accent1">
                    <a:lumMod val="75000"/>
                  </a:schemeClr>
                </a:solidFill>
              </a:rPr>
              <a:t>Ovarian transposition </a:t>
            </a:r>
          </a:p>
        </p:txBody>
      </p:sp>
      <p:sp>
        <p:nvSpPr>
          <p:cNvPr id="3" name="Content Placeholder 2"/>
          <p:cNvSpPr>
            <a:spLocks noGrp="1"/>
          </p:cNvSpPr>
          <p:nvPr>
            <p:ph idx="1"/>
          </p:nvPr>
        </p:nvSpPr>
        <p:spPr>
          <a:xfrm>
            <a:off x="794596" y="1597351"/>
            <a:ext cx="8915400" cy="3777622"/>
          </a:xfrm>
        </p:spPr>
        <p:txBody>
          <a:bodyPr>
            <a:noAutofit/>
          </a:bodyPr>
          <a:lstStyle/>
          <a:p>
            <a:r>
              <a:rPr lang="en-US" sz="2000" dirty="0">
                <a:solidFill>
                  <a:srgbClr val="000000"/>
                </a:solidFill>
                <a:latin typeface="Times New Roman" panose="02020603050405020304" pitchFamily="18" charset="0"/>
              </a:rPr>
              <a:t>Protects ovarian function by moving the ovaries out of the field of radiation. In </a:t>
            </a:r>
            <a:r>
              <a:rPr lang="en-US" sz="2000" dirty="0" err="1">
                <a:solidFill>
                  <a:srgbClr val="000000"/>
                </a:solidFill>
                <a:latin typeface="Times New Roman" panose="02020603050405020304" pitchFamily="18" charset="0"/>
              </a:rPr>
              <a:t>craniospinal</a:t>
            </a:r>
            <a:r>
              <a:rPr lang="en-US" sz="2000" dirty="0">
                <a:solidFill>
                  <a:srgbClr val="000000"/>
                </a:solidFill>
                <a:latin typeface="Times New Roman" panose="02020603050405020304" pitchFamily="18" charset="0"/>
              </a:rPr>
              <a:t> irradiation, the ovaries are fixed as laterally as possible, away from the spine; for pelvic irradiation, they are moved outside the pelvis and anchored as high as possible above the pelvic brim either in the </a:t>
            </a:r>
            <a:r>
              <a:rPr lang="en-US" sz="2000" dirty="0" err="1">
                <a:solidFill>
                  <a:srgbClr val="000000"/>
                </a:solidFill>
                <a:latin typeface="Times New Roman" panose="02020603050405020304" pitchFamily="18" charset="0"/>
              </a:rPr>
              <a:t>paracolic</a:t>
            </a:r>
            <a:r>
              <a:rPr lang="en-US" sz="2000" dirty="0">
                <a:solidFill>
                  <a:srgbClr val="000000"/>
                </a:solidFill>
                <a:latin typeface="Times New Roman" panose="02020603050405020304" pitchFamily="18" charset="0"/>
              </a:rPr>
              <a:t> gutter or anterior abdominal wall. This requires mobilization of the ovary by cutting the utero-ovarian ligaments. Titanium clips are placed on the two opposite borders of the ovaries for radiological identification.</a:t>
            </a:r>
          </a:p>
          <a:p>
            <a:r>
              <a:rPr lang="en-US" sz="2000" dirty="0">
                <a:solidFill>
                  <a:srgbClr val="000000"/>
                </a:solidFill>
                <a:latin typeface="Times New Roman" panose="02020603050405020304" pitchFamily="18" charset="0"/>
              </a:rPr>
              <a:t> Ovarian transposition does carry certain risks such as increased ovarian cyst formation, postoperative adhesions, chronic pelvic pain, migration of the ovaries back to their native position and POF, apart from the surgical risk.</a:t>
            </a:r>
          </a:p>
          <a:p>
            <a:r>
              <a:rPr lang="en-US" sz="2000" dirty="0">
                <a:solidFill>
                  <a:srgbClr val="000000"/>
                </a:solidFill>
                <a:latin typeface="Times New Roman" panose="02020603050405020304" pitchFamily="18" charset="0"/>
              </a:rPr>
              <a:t> Since this procedure does not prevent ovarian damage by cytotoxic drugs, it should be avoided if the patient has to undergo both chemo and radiotherapy. </a:t>
            </a:r>
            <a:r>
              <a:rPr lang="en-US" sz="2000" dirty="0" err="1">
                <a:solidFill>
                  <a:srgbClr val="000000"/>
                </a:solidFill>
                <a:latin typeface="Times New Roman" panose="02020603050405020304" pitchFamily="18" charset="0"/>
              </a:rPr>
              <a:t>Transvaginal</a:t>
            </a:r>
            <a:r>
              <a:rPr lang="en-US" sz="2000" dirty="0">
                <a:solidFill>
                  <a:srgbClr val="000000"/>
                </a:solidFill>
                <a:latin typeface="Times New Roman" panose="02020603050405020304" pitchFamily="18" charset="0"/>
              </a:rPr>
              <a:t> oocyte recovery becomes difficult because of ovarian transposition, and </a:t>
            </a:r>
            <a:r>
              <a:rPr lang="en-US" sz="2000" dirty="0" err="1">
                <a:solidFill>
                  <a:srgbClr val="000000"/>
                </a:solidFill>
                <a:latin typeface="Times New Roman" panose="02020603050405020304" pitchFamily="18" charset="0"/>
              </a:rPr>
              <a:t>transabdominal</a:t>
            </a:r>
            <a:r>
              <a:rPr lang="en-US" sz="2000" dirty="0">
                <a:solidFill>
                  <a:srgbClr val="000000"/>
                </a:solidFill>
                <a:latin typeface="Times New Roman" panose="02020603050405020304" pitchFamily="18" charset="0"/>
              </a:rPr>
              <a:t> oocyte retrieval (OR) may be required for IVF.</a:t>
            </a:r>
            <a:endParaRPr lang="en-US" sz="2000" dirty="0"/>
          </a:p>
        </p:txBody>
      </p:sp>
    </p:spTree>
    <p:extLst>
      <p:ext uri="{BB962C8B-B14F-4D97-AF65-F5344CB8AC3E}">
        <p14:creationId xmlns:p14="http://schemas.microsoft.com/office/powerpoint/2010/main" val="30512119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01758" y="1447628"/>
            <a:ext cx="10388484" cy="3962743"/>
          </a:xfrm>
          <a:prstGeom prst="rect">
            <a:avLst/>
          </a:prstGeom>
        </p:spPr>
      </p:pic>
    </p:spTree>
    <p:extLst>
      <p:ext uri="{BB962C8B-B14F-4D97-AF65-F5344CB8AC3E}">
        <p14:creationId xmlns:p14="http://schemas.microsoft.com/office/powerpoint/2010/main" val="38037998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6889" y="662737"/>
            <a:ext cx="10582543" cy="5755422"/>
          </a:xfrm>
          <a:prstGeom prst="rect">
            <a:avLst/>
          </a:prstGeom>
        </p:spPr>
        <p:txBody>
          <a:bodyPr wrap="square">
            <a:spAutoFit/>
          </a:bodyPr>
          <a:lstStyle/>
          <a:p>
            <a:pPr algn="ctr"/>
            <a:r>
              <a:rPr lang="en-US" sz="3200" b="1" dirty="0">
                <a:solidFill>
                  <a:srgbClr val="C00000"/>
                </a:solidFill>
              </a:rPr>
              <a:t>Embryo cryopreservation</a:t>
            </a:r>
          </a:p>
          <a:p>
            <a:endParaRPr lang="en-US" sz="2800" b="1" dirty="0"/>
          </a:p>
          <a:p>
            <a:r>
              <a:rPr lang="en-US" sz="2800" dirty="0"/>
              <a:t>This requires the patient to go through IVF. Since a sperm sample is required for oocyte fertilization, the woman must be married or should have a partner.</a:t>
            </a:r>
          </a:p>
          <a:p>
            <a:endParaRPr lang="en-US" sz="2800" dirty="0"/>
          </a:p>
          <a:p>
            <a:r>
              <a:rPr lang="en-US" sz="2800" dirty="0"/>
              <a:t>Embryo cryopreservation is an established technology that provides a good success rate depending on the number and quality of embryos stored.</a:t>
            </a:r>
          </a:p>
          <a:p>
            <a:endParaRPr lang="en-US" sz="2800" dirty="0"/>
          </a:p>
          <a:p>
            <a:r>
              <a:rPr lang="en-US" sz="2800" dirty="0"/>
              <a:t>Cancer patients had a higher likelihood of live birth resulting in twins possibly because there was no underlying infertility factor in these patients.</a:t>
            </a:r>
          </a:p>
        </p:txBody>
      </p:sp>
    </p:spTree>
    <p:extLst>
      <p:ext uri="{BB962C8B-B14F-4D97-AF65-F5344CB8AC3E}">
        <p14:creationId xmlns:p14="http://schemas.microsoft.com/office/powerpoint/2010/main" val="12265476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4617" y="443695"/>
            <a:ext cx="9930212" cy="6001643"/>
          </a:xfrm>
          <a:prstGeom prst="rect">
            <a:avLst/>
          </a:prstGeom>
        </p:spPr>
        <p:txBody>
          <a:bodyPr wrap="square">
            <a:spAutoFit/>
          </a:bodyPr>
          <a:lstStyle/>
          <a:p>
            <a:r>
              <a:rPr lang="en-US" sz="2400" b="1" dirty="0">
                <a:solidFill>
                  <a:srgbClr val="C00000"/>
                </a:solidFill>
              </a:rPr>
              <a:t>Limitations Embryo cryopreservation:</a:t>
            </a:r>
          </a:p>
          <a:p>
            <a:endParaRPr lang="en-US" sz="2400" dirty="0"/>
          </a:p>
          <a:p>
            <a:r>
              <a:rPr lang="en-US" sz="2400" dirty="0"/>
              <a:t>-Controlled ovarian stimulation takes approximately 2 weeks from the 2</a:t>
            </a:r>
            <a:r>
              <a:rPr lang="en-US" sz="2400" baseline="30000" dirty="0"/>
              <a:t>nd</a:t>
            </a:r>
            <a:r>
              <a:rPr lang="en-US" sz="2400" dirty="0"/>
              <a:t> day of the period, and this may </a:t>
            </a:r>
            <a:r>
              <a:rPr lang="en-US" sz="2400" b="1" dirty="0"/>
              <a:t>delay cancer treatment</a:t>
            </a:r>
          </a:p>
          <a:p>
            <a:endParaRPr lang="en-US" sz="2400" dirty="0"/>
          </a:p>
          <a:p>
            <a:r>
              <a:rPr lang="en-US" sz="2400" dirty="0"/>
              <a:t>-High estradiol levels during stimulation may have a </a:t>
            </a:r>
            <a:r>
              <a:rPr lang="en-US" sz="2400" b="1" dirty="0"/>
              <a:t>negative effect on estrogen-sensitive tumors</a:t>
            </a:r>
          </a:p>
          <a:p>
            <a:endParaRPr lang="en-US" sz="2400" dirty="0"/>
          </a:p>
          <a:p>
            <a:r>
              <a:rPr lang="en-US" sz="2400" dirty="0"/>
              <a:t>-Partner's or donor sperm required which </a:t>
            </a:r>
            <a:r>
              <a:rPr lang="en-US" sz="2400" b="1" dirty="0"/>
              <a:t>limits</a:t>
            </a:r>
            <a:r>
              <a:rPr lang="en-US" sz="2400" dirty="0"/>
              <a:t> </a:t>
            </a:r>
            <a:r>
              <a:rPr lang="en-US" sz="2400" b="1" dirty="0"/>
              <a:t>reproductive autonomy </a:t>
            </a:r>
            <a:r>
              <a:rPr lang="en-US" sz="2400" dirty="0"/>
              <a:t>in the future and increases stress levels</a:t>
            </a:r>
          </a:p>
          <a:p>
            <a:endParaRPr lang="en-US" sz="2400" dirty="0"/>
          </a:p>
          <a:p>
            <a:r>
              <a:rPr lang="en-US" sz="2400" dirty="0"/>
              <a:t>-</a:t>
            </a:r>
            <a:r>
              <a:rPr lang="en-US" sz="2400" b="1" dirty="0"/>
              <a:t>Ethical, legal and religious implications </a:t>
            </a:r>
            <a:r>
              <a:rPr lang="en-US" sz="2400" dirty="0"/>
              <a:t>regarding disposal of embryos in case patient dies before she can use the embryos or there is a separation of the partners</a:t>
            </a:r>
          </a:p>
          <a:p>
            <a:endParaRPr lang="en-US" sz="2400" dirty="0"/>
          </a:p>
          <a:p>
            <a:r>
              <a:rPr lang="en-US" sz="2400" dirty="0"/>
              <a:t>-Cannot be used in </a:t>
            </a:r>
            <a:r>
              <a:rPr lang="en-US" sz="2400" b="1" dirty="0" err="1"/>
              <a:t>prepubertal</a:t>
            </a:r>
            <a:r>
              <a:rPr lang="en-US" sz="2400" dirty="0"/>
              <a:t> </a:t>
            </a:r>
            <a:r>
              <a:rPr lang="en-US" sz="2400" b="1" dirty="0"/>
              <a:t>patients</a:t>
            </a:r>
            <a:r>
              <a:rPr lang="en-US" sz="2400" dirty="0"/>
              <a:t>.</a:t>
            </a:r>
          </a:p>
        </p:txBody>
      </p:sp>
    </p:spTree>
    <p:extLst>
      <p:ext uri="{BB962C8B-B14F-4D97-AF65-F5344CB8AC3E}">
        <p14:creationId xmlns:p14="http://schemas.microsoft.com/office/powerpoint/2010/main" val="3784090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1209" y="118763"/>
            <a:ext cx="10360353" cy="6647974"/>
          </a:xfrm>
          <a:prstGeom prst="rect">
            <a:avLst/>
          </a:prstGeom>
        </p:spPr>
        <p:txBody>
          <a:bodyPr wrap="square">
            <a:spAutoFit/>
          </a:bodyPr>
          <a:lstStyle/>
          <a:p>
            <a:pPr algn="ctr"/>
            <a:r>
              <a:rPr lang="en-US" sz="2800" b="1" dirty="0">
                <a:solidFill>
                  <a:srgbClr val="C00000"/>
                </a:solidFill>
              </a:rPr>
              <a:t>Mature oocyte cryopreservation</a:t>
            </a:r>
          </a:p>
          <a:p>
            <a:endParaRPr lang="en-US" b="1" dirty="0"/>
          </a:p>
          <a:p>
            <a:r>
              <a:rPr lang="en-US" sz="2400" dirty="0"/>
              <a:t>When a woman is unmarried or does not have a partner mature oocyte cryopreservation is carried out. In fact, it has been suggested that oocyte preservation is a better option for all women to maintain reproductive autonomy. Oocyte cryopreservation also requires the patient to go through ovarian stimulation .</a:t>
            </a:r>
          </a:p>
          <a:p>
            <a:endParaRPr lang="en-US" sz="2400" dirty="0"/>
          </a:p>
          <a:p>
            <a:r>
              <a:rPr lang="en-US" sz="2400" dirty="0"/>
              <a:t>Data on pregnancy and live birth rates from oocyte cryopreservation in cancer patients are rare, so success rates extrapolated from other populations, such as young oocyte donors, have to be used for patient counseling.</a:t>
            </a:r>
          </a:p>
          <a:p>
            <a:endParaRPr lang="en-US" sz="2400" dirty="0"/>
          </a:p>
          <a:p>
            <a:r>
              <a:rPr lang="en-US" sz="2400" dirty="0"/>
              <a:t>Both embryo and oocyte cryopreservation cannot be performed on </a:t>
            </a:r>
            <a:r>
              <a:rPr lang="en-US" sz="2400" dirty="0" err="1"/>
              <a:t>prepubertal</a:t>
            </a:r>
            <a:r>
              <a:rPr lang="en-US" sz="2400" dirty="0"/>
              <a:t> girls.</a:t>
            </a:r>
          </a:p>
          <a:p>
            <a:r>
              <a:rPr lang="en-US" sz="2400" dirty="0"/>
              <a:t> Another disadvantage is that only a limited number of oocytes/embryos can be collected in one attempt, which in turn restricts the number of attempts for pregnancy</a:t>
            </a:r>
          </a:p>
        </p:txBody>
      </p:sp>
    </p:spTree>
    <p:extLst>
      <p:ext uri="{BB962C8B-B14F-4D97-AF65-F5344CB8AC3E}">
        <p14:creationId xmlns:p14="http://schemas.microsoft.com/office/powerpoint/2010/main" val="38697509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5950" y="173284"/>
            <a:ext cx="9625413" cy="6340197"/>
          </a:xfrm>
          <a:prstGeom prst="rect">
            <a:avLst/>
          </a:prstGeom>
        </p:spPr>
        <p:txBody>
          <a:bodyPr wrap="square">
            <a:spAutoFit/>
          </a:bodyPr>
          <a:lstStyle/>
          <a:p>
            <a:pPr algn="ctr"/>
            <a:r>
              <a:rPr lang="en-US" sz="2800" b="1" dirty="0">
                <a:solidFill>
                  <a:srgbClr val="C00000"/>
                </a:solidFill>
              </a:rPr>
              <a:t>Ovarian tissue cryopreservation</a:t>
            </a:r>
          </a:p>
          <a:p>
            <a:endParaRPr lang="en-US" b="1" dirty="0"/>
          </a:p>
          <a:p>
            <a:r>
              <a:rPr lang="en-US" sz="2000" dirty="0"/>
              <a:t>Involves obtaining ovarian </a:t>
            </a:r>
            <a:r>
              <a:rPr lang="en-US" sz="2000" dirty="0">
                <a:effectLst>
                  <a:outerShdw blurRad="38100" dist="38100" dir="2700000" algn="tl">
                    <a:srgbClr val="000000">
                      <a:alpha val="43137"/>
                    </a:srgbClr>
                  </a:outerShdw>
                </a:effectLst>
              </a:rPr>
              <a:t>cortical</a:t>
            </a:r>
            <a:r>
              <a:rPr lang="en-US" sz="2000" dirty="0"/>
              <a:t> tissue that is rich in primordial follicles, prior to ovarian failure by laparoscopy or laparotomy. Ovarian tissue is dissected into small fragments, and cryopreserved by slow-cooling technique or </a:t>
            </a:r>
            <a:r>
              <a:rPr lang="en-US" sz="2000" dirty="0" err="1"/>
              <a:t>vitrification</a:t>
            </a:r>
            <a:r>
              <a:rPr lang="en-US" sz="2000" b="1" dirty="0"/>
              <a:t> </a:t>
            </a:r>
            <a:r>
              <a:rPr lang="en-US" sz="2000" dirty="0"/>
              <a:t>(The solution forms an amorphous glass as a result of rapid cooling by direct immersion in a </a:t>
            </a:r>
            <a:r>
              <a:rPr lang="en-US" sz="2000" dirty="0" err="1"/>
              <a:t>polyethelene</a:t>
            </a:r>
            <a:r>
              <a:rPr lang="en-US" sz="2000" dirty="0"/>
              <a:t> (PE) straw into liquid nitrogen)</a:t>
            </a:r>
          </a:p>
          <a:p>
            <a:endParaRPr lang="en-US" sz="2000" dirty="0"/>
          </a:p>
          <a:p>
            <a:r>
              <a:rPr lang="en-US" sz="2000" dirty="0"/>
              <a:t>The tissue is transplanted after completion of cancer therapy into the pelvis (</a:t>
            </a:r>
            <a:r>
              <a:rPr lang="en-US" sz="2000" dirty="0" err="1"/>
              <a:t>orthoptic</a:t>
            </a:r>
            <a:r>
              <a:rPr lang="en-US" sz="2000" dirty="0"/>
              <a:t> transplant) or outside the pelvis-abdominal wall, and fore-arm have been used (heterotopic transplant).</a:t>
            </a:r>
          </a:p>
          <a:p>
            <a:endParaRPr lang="en-US" sz="2000" dirty="0"/>
          </a:p>
          <a:p>
            <a:r>
              <a:rPr lang="en-US" sz="2000" dirty="0"/>
              <a:t> Spontaneous pregnancies can occur after </a:t>
            </a:r>
            <a:r>
              <a:rPr lang="en-US" sz="2000" dirty="0" err="1"/>
              <a:t>orthotopic</a:t>
            </a:r>
            <a:r>
              <a:rPr lang="en-US" sz="2000" dirty="0"/>
              <a:t> pelvic transplant but IVF is necessary when a </a:t>
            </a:r>
            <a:r>
              <a:rPr lang="en-US" sz="2000" dirty="0" err="1"/>
              <a:t>heterotropic</a:t>
            </a:r>
            <a:r>
              <a:rPr lang="en-US" sz="2000" dirty="0"/>
              <a:t> transplant is carried out.</a:t>
            </a:r>
          </a:p>
          <a:p>
            <a:endParaRPr lang="en-US" sz="2000" dirty="0"/>
          </a:p>
          <a:p>
            <a:r>
              <a:rPr lang="en-US" sz="2000" dirty="0" err="1"/>
              <a:t>Orthotopic</a:t>
            </a:r>
            <a:r>
              <a:rPr lang="en-US" sz="2000" dirty="0"/>
              <a:t> transplantation has been more successful in humans.</a:t>
            </a:r>
          </a:p>
          <a:p>
            <a:endParaRPr lang="en-US" sz="2000" dirty="0"/>
          </a:p>
          <a:p>
            <a:r>
              <a:rPr lang="en-US" sz="2000" dirty="0"/>
              <a:t>No live births have been reported so far in females who cryopreserved tissue before puberty.</a:t>
            </a:r>
          </a:p>
        </p:txBody>
      </p:sp>
    </p:spTree>
    <p:extLst>
      <p:ext uri="{BB962C8B-B14F-4D97-AF65-F5344CB8AC3E}">
        <p14:creationId xmlns:p14="http://schemas.microsoft.com/office/powerpoint/2010/main" val="4086790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7147" y="292830"/>
            <a:ext cx="10947163" cy="5940088"/>
          </a:xfrm>
          <a:prstGeom prst="rect">
            <a:avLst/>
          </a:prstGeom>
        </p:spPr>
        <p:txBody>
          <a:bodyPr wrap="square">
            <a:spAutoFit/>
          </a:bodyPr>
          <a:lstStyle/>
          <a:p>
            <a:r>
              <a:rPr lang="en-US" sz="2000" dirty="0"/>
              <a:t>In younger  patients, the amount of ovarian tissue cryopreserved theoretically should be proportional to the risk of age-related diminished follicular reserve.</a:t>
            </a:r>
          </a:p>
          <a:p>
            <a:endParaRPr lang="en-US" sz="2000" dirty="0"/>
          </a:p>
          <a:p>
            <a:r>
              <a:rPr lang="en-US" sz="2000" dirty="0"/>
              <a:t>Based on the current evidence, removal of both ovaries for cryopreservation is not justified at this time unless the chemotherapy regimen has an extremely high likelihood of inducing complete ovarian failure.</a:t>
            </a:r>
          </a:p>
          <a:p>
            <a:endParaRPr lang="en-US" sz="2000" dirty="0"/>
          </a:p>
          <a:p>
            <a:r>
              <a:rPr lang="en-US" sz="2000" dirty="0"/>
              <a:t>This technique has many advantages over oocyte and embryo cryopreservation.</a:t>
            </a:r>
          </a:p>
          <a:p>
            <a:r>
              <a:rPr lang="en-US" sz="2000" dirty="0"/>
              <a:t>It does not delay the start of cancer therapy and avoids the risk of ovarian stimulation. </a:t>
            </a:r>
          </a:p>
          <a:p>
            <a:r>
              <a:rPr lang="en-US" sz="2000" dirty="0"/>
              <a:t>There is no need for partner or donor sperm.</a:t>
            </a:r>
          </a:p>
          <a:p>
            <a:r>
              <a:rPr lang="en-US" sz="2000" dirty="0"/>
              <a:t>It preserves a larger pool of follicles and allows for the resumption of ovarian function. Ovarian function generally resumes between 2-8 months </a:t>
            </a:r>
            <a:r>
              <a:rPr lang="en-US" sz="2000" dirty="0" err="1"/>
              <a:t>posttransplant</a:t>
            </a:r>
            <a:r>
              <a:rPr lang="en-US" sz="2000" dirty="0"/>
              <a:t> and lasts for up to 7 years.</a:t>
            </a:r>
          </a:p>
          <a:p>
            <a:r>
              <a:rPr lang="en-US" sz="2000" dirty="0"/>
              <a:t>It is the only technique available for preserving fertility in </a:t>
            </a:r>
            <a:r>
              <a:rPr lang="en-US" sz="2000" dirty="0" err="1"/>
              <a:t>prepubertal</a:t>
            </a:r>
            <a:r>
              <a:rPr lang="en-US" sz="2000" dirty="0"/>
              <a:t> girls.</a:t>
            </a:r>
          </a:p>
          <a:p>
            <a:endParaRPr lang="en-US" sz="2000" dirty="0"/>
          </a:p>
          <a:p>
            <a:r>
              <a:rPr lang="en-US" sz="2000" dirty="0"/>
              <a:t>Reseeding tumor cells following ovarian tissue transplantation is a major concern especially for malignancies like </a:t>
            </a:r>
            <a:r>
              <a:rPr lang="en-US" sz="2000" dirty="0" err="1"/>
              <a:t>leukemias</a:t>
            </a:r>
            <a:r>
              <a:rPr lang="en-US" sz="2000" dirty="0"/>
              <a:t> that are systemic in nature autologous transplantation is contraindicated in situations where cancer cells may be present in the cryopreserved ovarian tissue</a:t>
            </a:r>
            <a:endParaRPr lang="ar-JO" sz="2000" dirty="0"/>
          </a:p>
        </p:txBody>
      </p:sp>
    </p:spTree>
    <p:extLst>
      <p:ext uri="{BB962C8B-B14F-4D97-AF65-F5344CB8AC3E}">
        <p14:creationId xmlns:p14="http://schemas.microsoft.com/office/powerpoint/2010/main" val="1175796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Terminology and normal semen analysis </a:t>
            </a:r>
          </a:p>
        </p:txBody>
      </p:sp>
      <p:sp>
        <p:nvSpPr>
          <p:cNvPr id="3" name="Content Placeholder 2"/>
          <p:cNvSpPr>
            <a:spLocks noGrp="1"/>
          </p:cNvSpPr>
          <p:nvPr>
            <p:ph idx="1"/>
          </p:nvPr>
        </p:nvSpPr>
        <p:spPr>
          <a:xfrm>
            <a:off x="1295401" y="2086708"/>
            <a:ext cx="9601196" cy="3789160"/>
          </a:xfrm>
        </p:spPr>
        <p:txBody>
          <a:bodyPr>
            <a:normAutofit/>
          </a:bodyPr>
          <a:lstStyle/>
          <a:p>
            <a:r>
              <a:rPr lang="en-US" dirty="0">
                <a:solidFill>
                  <a:srgbClr val="FF0000"/>
                </a:solidFill>
              </a:rPr>
              <a:t>1-Normozoospermia</a:t>
            </a:r>
            <a:r>
              <a:rPr lang="en-US" dirty="0"/>
              <a:t> : All semen parameters normal</a:t>
            </a:r>
          </a:p>
          <a:p>
            <a:r>
              <a:rPr lang="en-US" dirty="0">
                <a:solidFill>
                  <a:srgbClr val="FF0000"/>
                </a:solidFill>
              </a:rPr>
              <a:t>2-Oligozoospermia</a:t>
            </a:r>
            <a:r>
              <a:rPr lang="en-US" dirty="0"/>
              <a:t> : Reduced sperm numbers</a:t>
            </a:r>
          </a:p>
          <a:p>
            <a:pPr marL="0" indent="0">
              <a:buNone/>
            </a:pPr>
            <a:r>
              <a:rPr lang="en-US" dirty="0"/>
              <a:t>       Mild to moderate: 5–15 million/mL</a:t>
            </a:r>
          </a:p>
          <a:p>
            <a:pPr marL="0" indent="0">
              <a:buNone/>
            </a:pPr>
            <a:r>
              <a:rPr lang="en-US" dirty="0"/>
              <a:t>       Severe: &lt;5 million/mL</a:t>
            </a:r>
          </a:p>
          <a:p>
            <a:r>
              <a:rPr lang="en-US" dirty="0">
                <a:solidFill>
                  <a:srgbClr val="FF0000"/>
                </a:solidFill>
              </a:rPr>
              <a:t>3-Asthenozoospermia</a:t>
            </a:r>
            <a:r>
              <a:rPr lang="en-US" dirty="0"/>
              <a:t> : Reduced sperm motility</a:t>
            </a:r>
          </a:p>
          <a:p>
            <a:r>
              <a:rPr lang="en-US" dirty="0">
                <a:solidFill>
                  <a:srgbClr val="FF0000"/>
                </a:solidFill>
              </a:rPr>
              <a:t>4-</a:t>
            </a:r>
            <a:r>
              <a:rPr lang="it-IT" dirty="0">
                <a:solidFill>
                  <a:srgbClr val="FF0000"/>
                </a:solidFill>
              </a:rPr>
              <a:t>Azoospermia </a:t>
            </a:r>
            <a:r>
              <a:rPr lang="it-IT" dirty="0"/>
              <a:t>: No sperm in semen</a:t>
            </a:r>
          </a:p>
          <a:p>
            <a:endParaRPr lang="en-US" dirty="0"/>
          </a:p>
        </p:txBody>
      </p:sp>
    </p:spTree>
    <p:extLst>
      <p:ext uri="{BB962C8B-B14F-4D97-AF65-F5344CB8AC3E}">
        <p14:creationId xmlns:p14="http://schemas.microsoft.com/office/powerpoint/2010/main" val="16734524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3939" y="830248"/>
            <a:ext cx="10471448" cy="5601533"/>
          </a:xfrm>
          <a:prstGeom prst="rect">
            <a:avLst/>
          </a:prstGeom>
        </p:spPr>
        <p:txBody>
          <a:bodyPr wrap="square">
            <a:spAutoFit/>
          </a:bodyPr>
          <a:lstStyle/>
          <a:p>
            <a:pPr algn="ctr"/>
            <a:r>
              <a:rPr lang="en-US" sz="3200" b="1" i="1" dirty="0">
                <a:solidFill>
                  <a:srgbClr val="C00000"/>
                </a:solidFill>
              </a:rPr>
              <a:t>In vitro</a:t>
            </a:r>
            <a:r>
              <a:rPr lang="en-US" sz="3200" b="1" dirty="0">
                <a:solidFill>
                  <a:srgbClr val="C00000"/>
                </a:solidFill>
              </a:rPr>
              <a:t> maturation</a:t>
            </a:r>
          </a:p>
          <a:p>
            <a:pPr algn="ctr"/>
            <a:endParaRPr lang="en-US" b="1" dirty="0"/>
          </a:p>
          <a:p>
            <a:r>
              <a:rPr lang="en-US" sz="2800" dirty="0"/>
              <a:t>Involves aspiration of immature oocytes after minimal or no stimulation followed by IVM and cryopreservation of mature oocytes or embryos generated after fertilization.</a:t>
            </a:r>
          </a:p>
          <a:p>
            <a:endParaRPr lang="en-US" sz="2800" dirty="0"/>
          </a:p>
          <a:p>
            <a:r>
              <a:rPr lang="en-US" sz="2800" dirty="0"/>
              <a:t>Immature oocytes can also be collected in the luteal phase and from </a:t>
            </a:r>
            <a:r>
              <a:rPr lang="en-US" sz="2800" dirty="0" err="1"/>
              <a:t>antral</a:t>
            </a:r>
            <a:r>
              <a:rPr lang="en-US" sz="2800" dirty="0"/>
              <a:t> follicles in the ovarian tissue.</a:t>
            </a:r>
          </a:p>
          <a:p>
            <a:endParaRPr lang="en-US" sz="2800" dirty="0"/>
          </a:p>
          <a:p>
            <a:r>
              <a:rPr lang="en-US" sz="2800" dirty="0"/>
              <a:t>This technique has been performed experimentally and with good success in girls as young as 5 years. So far, this technique has mainly been used in polycystic ovary syndrome patients.</a:t>
            </a:r>
          </a:p>
        </p:txBody>
      </p:sp>
    </p:spTree>
    <p:extLst>
      <p:ext uri="{BB962C8B-B14F-4D97-AF65-F5344CB8AC3E}">
        <p14:creationId xmlns:p14="http://schemas.microsoft.com/office/powerpoint/2010/main" val="1876161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6232" y="111569"/>
            <a:ext cx="10773398" cy="6617196"/>
          </a:xfrm>
          <a:prstGeom prst="rect">
            <a:avLst/>
          </a:prstGeom>
        </p:spPr>
        <p:txBody>
          <a:bodyPr wrap="square">
            <a:spAutoFit/>
          </a:bodyPr>
          <a:lstStyle/>
          <a:p>
            <a:pPr algn="ctr"/>
            <a:r>
              <a:rPr lang="en-US" sz="2800" b="1" dirty="0">
                <a:solidFill>
                  <a:srgbClr val="C00000"/>
                </a:solidFill>
              </a:rPr>
              <a:t>Criteria for ovarian tissue banking</a:t>
            </a:r>
          </a:p>
          <a:p>
            <a:pPr>
              <a:buFont typeface="Arial" pitchFamily="34" charset="0"/>
              <a:buChar char="•"/>
            </a:pPr>
            <a:endParaRPr lang="en-US" b="1" dirty="0"/>
          </a:p>
          <a:p>
            <a:pPr>
              <a:buFont typeface="Arial" pitchFamily="34" charset="0"/>
              <a:buChar char="•"/>
            </a:pPr>
            <a:r>
              <a:rPr lang="en-US" dirty="0"/>
              <a:t>Age: Under 37 years (may be individualized based on the status of ovarian reserve)</a:t>
            </a:r>
          </a:p>
          <a:p>
            <a:pPr>
              <a:buFont typeface="Arial" pitchFamily="34" charset="0"/>
              <a:buChar char="•"/>
            </a:pPr>
            <a:endParaRPr lang="en-US" dirty="0"/>
          </a:p>
          <a:p>
            <a:pPr>
              <a:buFont typeface="Arial" pitchFamily="34" charset="0"/>
              <a:buChar char="•"/>
            </a:pPr>
            <a:r>
              <a:rPr lang="en-US" dirty="0"/>
              <a:t>Ovarian function: Premenopausal by follicle-stimulating hormone</a:t>
            </a:r>
          </a:p>
          <a:p>
            <a:pPr>
              <a:buFont typeface="Arial" pitchFamily="34" charset="0"/>
              <a:buChar char="•"/>
            </a:pPr>
            <a:endParaRPr lang="en-US" dirty="0"/>
          </a:p>
          <a:p>
            <a:pPr>
              <a:buFont typeface="Arial" pitchFamily="34" charset="0"/>
              <a:buChar char="•"/>
            </a:pPr>
            <a:r>
              <a:rPr lang="en-US" dirty="0"/>
              <a:t>Communication with oncologists: Cancer treatment plan, prognosis</a:t>
            </a:r>
          </a:p>
          <a:p>
            <a:pPr>
              <a:buFont typeface="Arial" pitchFamily="34" charset="0"/>
              <a:buChar char="•"/>
            </a:pPr>
            <a:endParaRPr lang="en-US" dirty="0"/>
          </a:p>
          <a:p>
            <a:pPr>
              <a:buFont typeface="Arial" pitchFamily="34" charset="0"/>
              <a:buChar char="•"/>
            </a:pPr>
            <a:r>
              <a:rPr lang="en-US" dirty="0"/>
              <a:t>When embryo freezing or oocyte freezing is not indicated: Delaying cancer treatment is not acceptable, hormonal stimulation is not permitted, assisted reproductive technology (ART) is not allowed</a:t>
            </a:r>
          </a:p>
          <a:p>
            <a:pPr>
              <a:buFont typeface="Arial" pitchFamily="34" charset="0"/>
              <a:buChar char="•"/>
            </a:pPr>
            <a:endParaRPr lang="en-US" dirty="0"/>
          </a:p>
          <a:p>
            <a:pPr>
              <a:buFont typeface="Arial" pitchFamily="34" charset="0"/>
              <a:buChar char="•"/>
            </a:pPr>
            <a:r>
              <a:rPr lang="en-US" dirty="0" err="1"/>
              <a:t>Prepubertal</a:t>
            </a:r>
            <a:r>
              <a:rPr lang="en-US" dirty="0"/>
              <a:t> girls who do not have any other options</a:t>
            </a:r>
          </a:p>
          <a:p>
            <a:pPr>
              <a:buFont typeface="Arial" pitchFamily="34" charset="0"/>
              <a:buChar char="•"/>
            </a:pPr>
            <a:endParaRPr lang="en-US" dirty="0"/>
          </a:p>
          <a:p>
            <a:pPr>
              <a:buFont typeface="Arial" pitchFamily="34" charset="0"/>
              <a:buChar char="•"/>
            </a:pPr>
            <a:r>
              <a:rPr lang="en-US" dirty="0"/>
              <a:t>High risk for Premature ovarian failure</a:t>
            </a:r>
          </a:p>
          <a:p>
            <a:pPr>
              <a:buFont typeface="Arial" pitchFamily="34" charset="0"/>
              <a:buChar char="•"/>
            </a:pPr>
            <a:endParaRPr lang="en-US" dirty="0"/>
          </a:p>
          <a:p>
            <a:pPr>
              <a:buFont typeface="Arial" pitchFamily="34" charset="0"/>
              <a:buChar char="•"/>
            </a:pPr>
            <a:r>
              <a:rPr lang="en-US" dirty="0"/>
              <a:t>Informed consent from adult patients</a:t>
            </a:r>
          </a:p>
          <a:p>
            <a:pPr>
              <a:buFont typeface="Arial" pitchFamily="34" charset="0"/>
              <a:buChar char="•"/>
            </a:pPr>
            <a:endParaRPr lang="en-US" dirty="0"/>
          </a:p>
          <a:p>
            <a:pPr>
              <a:buFont typeface="Arial" pitchFamily="34" charset="0"/>
              <a:buChar char="•"/>
            </a:pPr>
            <a:r>
              <a:rPr lang="en-US" dirty="0"/>
              <a:t>Physically and mentally healthy enough for surgery</a:t>
            </a:r>
          </a:p>
          <a:p>
            <a:pPr>
              <a:buFont typeface="Arial" pitchFamily="34" charset="0"/>
              <a:buChar char="•"/>
            </a:pPr>
            <a:endParaRPr lang="en-US" dirty="0"/>
          </a:p>
          <a:p>
            <a:pPr>
              <a:buFont typeface="Arial" pitchFamily="34" charset="0"/>
              <a:buChar char="•"/>
            </a:pPr>
            <a:r>
              <a:rPr lang="en-US" dirty="0"/>
              <a:t>Desires to have a child in the future</a:t>
            </a:r>
          </a:p>
          <a:p>
            <a:pPr>
              <a:buFont typeface="Arial" pitchFamily="34" charset="0"/>
              <a:buChar char="•"/>
            </a:pPr>
            <a:endParaRPr lang="en-US" dirty="0"/>
          </a:p>
          <a:p>
            <a:pPr>
              <a:buFont typeface="Arial" pitchFamily="34" charset="0"/>
              <a:buChar char="•"/>
            </a:pPr>
            <a:r>
              <a:rPr lang="en-US" dirty="0"/>
              <a:t>Should understand the experimental nature and potential risks of cancer cell transmission.</a:t>
            </a:r>
          </a:p>
        </p:txBody>
      </p:sp>
    </p:spTree>
    <p:extLst>
      <p:ext uri="{BB962C8B-B14F-4D97-AF65-F5344CB8AC3E}">
        <p14:creationId xmlns:p14="http://schemas.microsoft.com/office/powerpoint/2010/main" val="32360894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2888" y="137000"/>
            <a:ext cx="10328316" cy="1280890"/>
          </a:xfrm>
        </p:spPr>
        <p:txBody>
          <a:bodyPr>
            <a:normAutofit/>
          </a:bodyPr>
          <a:lstStyle/>
          <a:p>
            <a:r>
              <a:rPr lang="en-US" sz="2400" b="1" dirty="0">
                <a:solidFill>
                  <a:srgbClr val="C00000"/>
                </a:solidFill>
              </a:rPr>
              <a:t>Options for women who are not fertile after cancer treatment</a:t>
            </a:r>
            <a:br>
              <a:rPr lang="en-US" sz="2400" b="1" dirty="0">
                <a:solidFill>
                  <a:srgbClr val="C00000"/>
                </a:solidFill>
              </a:rPr>
            </a:br>
            <a:r>
              <a:rPr lang="en-US" sz="2400" dirty="0"/>
              <a:t>_legally complicated and expensive process.</a:t>
            </a:r>
            <a:br>
              <a:rPr lang="ar-JO" sz="2400" dirty="0"/>
            </a:br>
            <a:endParaRPr lang="en-US" sz="2400" dirty="0"/>
          </a:p>
        </p:txBody>
      </p:sp>
      <p:sp>
        <p:nvSpPr>
          <p:cNvPr id="3" name="Content Placeholder 2"/>
          <p:cNvSpPr>
            <a:spLocks noGrp="1"/>
          </p:cNvSpPr>
          <p:nvPr>
            <p:ph idx="1"/>
          </p:nvPr>
        </p:nvSpPr>
        <p:spPr>
          <a:xfrm>
            <a:off x="1652888" y="1417889"/>
            <a:ext cx="8915400" cy="5290559"/>
          </a:xfrm>
        </p:spPr>
        <p:txBody>
          <a:bodyPr>
            <a:normAutofit fontScale="85000" lnSpcReduction="20000"/>
          </a:bodyPr>
          <a:lstStyle/>
          <a:p>
            <a:pPr>
              <a:buFont typeface="Arial" pitchFamily="34" charset="0"/>
              <a:buChar char="•"/>
            </a:pPr>
            <a:r>
              <a:rPr lang="en-US" sz="2400" b="1" dirty="0"/>
              <a:t>Donor eggs or embryos</a:t>
            </a:r>
          </a:p>
          <a:p>
            <a:endParaRPr lang="en-US" sz="2400" b="1" dirty="0"/>
          </a:p>
          <a:p>
            <a:pPr>
              <a:buFont typeface="Arial" pitchFamily="34" charset="0"/>
              <a:buChar char="•"/>
            </a:pPr>
            <a:r>
              <a:rPr lang="en-US" sz="2400" b="1" dirty="0"/>
              <a:t>Surrogacy</a:t>
            </a:r>
            <a:r>
              <a:rPr lang="en-US" sz="2400" dirty="0"/>
              <a:t> </a:t>
            </a:r>
          </a:p>
          <a:p>
            <a:r>
              <a:rPr lang="en-US" sz="2400" dirty="0"/>
              <a:t>for women who cannot carry a pregnancy, There are 2 types of surrogate mothers:</a:t>
            </a:r>
          </a:p>
          <a:p>
            <a:r>
              <a:rPr lang="en-US" sz="2400" dirty="0"/>
              <a:t>A </a:t>
            </a:r>
            <a:r>
              <a:rPr lang="en-US" sz="2400" b="1" dirty="0"/>
              <a:t>gestational carrier</a:t>
            </a:r>
            <a:r>
              <a:rPr lang="en-US" sz="2400" dirty="0"/>
              <a:t> is a healthy female who receives the embryos created from the egg and sperm of the intended parents or from egg or sperm donors. The gestational carrier does not contribute her own egg to the embryo and has no genetic relationship to the baby.</a:t>
            </a:r>
          </a:p>
          <a:p>
            <a:r>
              <a:rPr lang="en-US" sz="2400" dirty="0"/>
              <a:t>A </a:t>
            </a:r>
            <a:r>
              <a:rPr lang="en-US" sz="2400" b="1" dirty="0"/>
              <a:t>traditional surrogate </a:t>
            </a:r>
            <a:r>
              <a:rPr lang="en-US" sz="2400" dirty="0"/>
              <a:t>is usually a woman who becomes pregnant through artificial insemination with the sperm of the male in the couple (or a sperm donor) who will raise the child. She gives her egg (which is fertilized with his sperm in the lab), and carries the pregnancy. She is the genetic mother of the baby.</a:t>
            </a:r>
          </a:p>
          <a:p>
            <a:endParaRPr lang="en-US" sz="2400" dirty="0"/>
          </a:p>
          <a:p>
            <a:pPr>
              <a:buFont typeface="Arial" pitchFamily="34" charset="0"/>
              <a:buChar char="•"/>
            </a:pPr>
            <a:r>
              <a:rPr lang="en-US" sz="2400" b="1" dirty="0"/>
              <a:t>Adoption</a:t>
            </a:r>
          </a:p>
          <a:p>
            <a:endParaRPr lang="en-US" dirty="0"/>
          </a:p>
        </p:txBody>
      </p:sp>
    </p:spTree>
    <p:extLst>
      <p:ext uri="{BB962C8B-B14F-4D97-AF65-F5344CB8AC3E}">
        <p14:creationId xmlns:p14="http://schemas.microsoft.com/office/powerpoint/2010/main" val="7964731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9" y="2259449"/>
            <a:ext cx="7121495" cy="3046988"/>
          </a:xfrm>
          <a:prstGeom prst="rect">
            <a:avLst/>
          </a:prstGeom>
        </p:spPr>
        <p:txBody>
          <a:bodyPr wrap="square">
            <a:spAutoFit/>
          </a:bodyPr>
          <a:lstStyle/>
          <a:p>
            <a:r>
              <a:rPr lang="en-US" sz="2400" b="1" dirty="0">
                <a:solidFill>
                  <a:srgbClr val="C00000"/>
                </a:solidFill>
              </a:rPr>
              <a:t>Sperm banking is also known as sperm cryopreservation or semen storage. </a:t>
            </a:r>
          </a:p>
          <a:p>
            <a:endParaRPr lang="en-US" sz="2400" dirty="0"/>
          </a:p>
          <a:p>
            <a:r>
              <a:rPr lang="en-US" sz="2400" dirty="0"/>
              <a:t>Some cancer treatments can affect fertility. This might affect your ability to father children in the future. Collecting sperm before treatment means you might still be able to have children in the future</a:t>
            </a:r>
          </a:p>
        </p:txBody>
      </p:sp>
    </p:spTree>
    <p:extLst>
      <p:ext uri="{BB962C8B-B14F-4D97-AF65-F5344CB8AC3E}">
        <p14:creationId xmlns:p14="http://schemas.microsoft.com/office/powerpoint/2010/main" val="39040043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ank you - 134171 - Nicepage Forum"/>
          <p:cNvPicPr>
            <a:picLocks noChangeAspect="1" noChangeArrowheads="1"/>
          </p:cNvPicPr>
          <p:nvPr/>
        </p:nvPicPr>
        <p:blipFill>
          <a:blip r:embed="rId2"/>
          <a:srcRect/>
          <a:stretch>
            <a:fillRect/>
          </a:stretch>
        </p:blipFill>
        <p:spPr bwMode="auto">
          <a:xfrm>
            <a:off x="2543379" y="772096"/>
            <a:ext cx="7105242" cy="531380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25445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2" name="Content Placeholder 1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88433" y="1077884"/>
            <a:ext cx="10415134" cy="4797984"/>
          </a:xfrm>
        </p:spPr>
      </p:pic>
    </p:spTree>
    <p:extLst>
      <p:ext uri="{BB962C8B-B14F-4D97-AF65-F5344CB8AC3E}">
        <p14:creationId xmlns:p14="http://schemas.microsoft.com/office/powerpoint/2010/main" val="3973577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750277"/>
            <a:ext cx="9601196" cy="186136"/>
          </a:xfrm>
        </p:spPr>
        <p:txBody>
          <a:bodyPr>
            <a:normAutofit fontScale="90000"/>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7858" y="936413"/>
            <a:ext cx="10158740" cy="4938925"/>
          </a:xfrm>
        </p:spPr>
      </p:pic>
    </p:spTree>
    <p:extLst>
      <p:ext uri="{BB962C8B-B14F-4D97-AF65-F5344CB8AC3E}">
        <p14:creationId xmlns:p14="http://schemas.microsoft.com/office/powerpoint/2010/main" val="4141290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Semen Analysis </a:t>
            </a:r>
          </a:p>
        </p:txBody>
      </p:sp>
      <p:sp>
        <p:nvSpPr>
          <p:cNvPr id="3" name="Content Placeholder 2"/>
          <p:cNvSpPr>
            <a:spLocks noGrp="1"/>
          </p:cNvSpPr>
          <p:nvPr>
            <p:ph idx="1"/>
          </p:nvPr>
        </p:nvSpPr>
        <p:spPr/>
        <p:txBody>
          <a:bodyPr/>
          <a:lstStyle/>
          <a:p>
            <a:r>
              <a:rPr lang="en-US" sz="2800" dirty="0"/>
              <a:t>The Basic Semen Analysis Measures : Semen Volume and PH , Sperm Concentration , Sperm Motility , Sperm Morphology </a:t>
            </a:r>
          </a:p>
          <a:p>
            <a:r>
              <a:rPr lang="en-US" sz="2800" dirty="0"/>
              <a:t>In many circumstances , several specimens are necessary to verify an abnormality .. (Abstinence of a minimum of 2 to a maximum of 7 days usually is recommended prior to the semen analysis ) </a:t>
            </a:r>
          </a:p>
          <a:p>
            <a:endParaRPr lang="en-US" dirty="0"/>
          </a:p>
        </p:txBody>
      </p:sp>
    </p:spTree>
    <p:extLst>
      <p:ext uri="{BB962C8B-B14F-4D97-AF65-F5344CB8AC3E}">
        <p14:creationId xmlns:p14="http://schemas.microsoft.com/office/powerpoint/2010/main" val="2592579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617" y="618717"/>
            <a:ext cx="9601196" cy="237068"/>
          </a:xfrm>
        </p:spPr>
        <p:txBody>
          <a:bodyPr>
            <a:normAutofit fontScale="90000"/>
          </a:bodyPr>
          <a:lstStyle/>
          <a:p>
            <a:endParaRPr lang="en-US" dirty="0"/>
          </a:p>
        </p:txBody>
      </p:sp>
      <p:sp>
        <p:nvSpPr>
          <p:cNvPr id="3" name="Content Placeholder 2"/>
          <p:cNvSpPr>
            <a:spLocks noGrp="1"/>
          </p:cNvSpPr>
          <p:nvPr>
            <p:ph idx="1"/>
          </p:nvPr>
        </p:nvSpPr>
        <p:spPr>
          <a:xfrm>
            <a:off x="1201617" y="1326008"/>
            <a:ext cx="9601196" cy="4687929"/>
          </a:xfrm>
        </p:spPr>
        <p:txBody>
          <a:bodyPr>
            <a:normAutofit/>
          </a:bodyPr>
          <a:lstStyle/>
          <a:p>
            <a:r>
              <a:rPr lang="en-US" dirty="0">
                <a:solidFill>
                  <a:srgbClr val="FF0000"/>
                </a:solidFill>
              </a:rPr>
              <a:t>1-Semen Volume And PH </a:t>
            </a:r>
            <a:r>
              <a:rPr lang="en-US" dirty="0"/>
              <a:t>: there parameters are affected mainly by the balance between the acidic secretions of the prostate gland and the alkaline fluid from the seminal vesicles . </a:t>
            </a:r>
          </a:p>
          <a:p>
            <a:r>
              <a:rPr lang="en-US" dirty="0"/>
              <a:t>Low volume may be due to : </a:t>
            </a:r>
          </a:p>
          <a:p>
            <a:pPr marL="0" indent="0">
              <a:buNone/>
            </a:pPr>
            <a:r>
              <a:rPr lang="en-US" dirty="0"/>
              <a:t>   1-Difficulties with collection </a:t>
            </a:r>
          </a:p>
          <a:p>
            <a:pPr marL="0" indent="0">
              <a:buNone/>
            </a:pPr>
            <a:r>
              <a:rPr lang="en-US" dirty="0"/>
              <a:t>   2-retrograde ejaculation </a:t>
            </a:r>
          </a:p>
          <a:p>
            <a:pPr marL="0" indent="0">
              <a:buNone/>
            </a:pPr>
            <a:r>
              <a:rPr lang="en-US" dirty="0"/>
              <a:t>   3-androgen deficiency  </a:t>
            </a:r>
          </a:p>
          <a:p>
            <a:pPr marL="0" indent="0">
              <a:buNone/>
            </a:pPr>
            <a:endParaRPr lang="en-US" dirty="0"/>
          </a:p>
          <a:p>
            <a:pPr marL="0" indent="0">
              <a:buNone/>
            </a:pPr>
            <a:r>
              <a:rPr lang="en-US" dirty="0"/>
              <a:t>2- </a:t>
            </a:r>
            <a:r>
              <a:rPr lang="en-US" dirty="0" err="1">
                <a:solidFill>
                  <a:srgbClr val="FF0000"/>
                </a:solidFill>
              </a:rPr>
              <a:t>antisperm</a:t>
            </a:r>
            <a:r>
              <a:rPr lang="en-US" dirty="0">
                <a:solidFill>
                  <a:srgbClr val="FF0000"/>
                </a:solidFill>
              </a:rPr>
              <a:t> antibodies </a:t>
            </a:r>
            <a:r>
              <a:rPr lang="en-US" dirty="0"/>
              <a:t>: Those Found On The Surface Of Sperms , normal between 0-60 U/ml </a:t>
            </a:r>
          </a:p>
          <a:p>
            <a:pPr marL="0" indent="0">
              <a:buNone/>
            </a:pPr>
            <a:endParaRPr lang="en-US" dirty="0"/>
          </a:p>
          <a:p>
            <a:endParaRPr lang="en-US" dirty="0"/>
          </a:p>
        </p:txBody>
      </p:sp>
    </p:spTree>
    <p:extLst>
      <p:ext uri="{BB962C8B-B14F-4D97-AF65-F5344CB8AC3E}">
        <p14:creationId xmlns:p14="http://schemas.microsoft.com/office/powerpoint/2010/main" val="396032128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2516</TotalTime>
  <Words>2490</Words>
  <Application>Microsoft Office PowerPoint</Application>
  <PresentationFormat>شاشة عريضة</PresentationFormat>
  <Paragraphs>184</Paragraphs>
  <Slides>54</Slides>
  <Notes>9</Notes>
  <HiddenSlides>1</HiddenSlides>
  <MMClips>0</MMClips>
  <ScaleCrop>false</ScaleCrop>
  <HeadingPairs>
    <vt:vector size="4" baseType="variant">
      <vt:variant>
        <vt:lpstr>نسق</vt:lpstr>
      </vt:variant>
      <vt:variant>
        <vt:i4>1</vt:i4>
      </vt:variant>
      <vt:variant>
        <vt:lpstr>عناوين الشرائح</vt:lpstr>
      </vt:variant>
      <vt:variant>
        <vt:i4>54</vt:i4>
      </vt:variant>
    </vt:vector>
  </HeadingPairs>
  <TitlesOfParts>
    <vt:vector size="55" baseType="lpstr">
      <vt:lpstr>Wisp</vt:lpstr>
      <vt:lpstr>Fertility Challenges </vt:lpstr>
      <vt:lpstr>Introduction </vt:lpstr>
      <vt:lpstr>Spermatogenesis </vt:lpstr>
      <vt:lpstr>عرض تقديمي في PowerPoint</vt:lpstr>
      <vt:lpstr>Terminology and normal semen analysis </vt:lpstr>
      <vt:lpstr>عرض تقديمي في PowerPoint</vt:lpstr>
      <vt:lpstr>عرض تقديمي في PowerPoint</vt:lpstr>
      <vt:lpstr>Semen Analysis </vt:lpstr>
      <vt:lpstr>عرض تقديمي في PowerPoint</vt:lpstr>
      <vt:lpstr>Differential Diagnosis </vt:lpstr>
      <vt:lpstr>Azoospermia : Classification and treatment </vt:lpstr>
      <vt:lpstr>Pretesticular Azoospermia </vt:lpstr>
      <vt:lpstr>Testicular Azoospermia </vt:lpstr>
      <vt:lpstr>عرض تقديمي في PowerPoint</vt:lpstr>
      <vt:lpstr>Post-testicular azoospermia </vt:lpstr>
      <vt:lpstr>عرض تقديمي في PowerPoint</vt:lpstr>
      <vt:lpstr>عرض تقديمي في PowerPoint</vt:lpstr>
      <vt:lpstr>Treatment </vt:lpstr>
      <vt:lpstr>عرض تقديمي في PowerPoint</vt:lpstr>
      <vt:lpstr>عرض تقديمي في PowerPoint</vt:lpstr>
      <vt:lpstr>عرض تقديمي في PowerPoint</vt:lpstr>
      <vt:lpstr>Thank you </vt:lpstr>
      <vt:lpstr>.</vt:lpstr>
      <vt:lpstr>How Cancer and Cancer Treatment Can Affect Fertility </vt:lpstr>
      <vt:lpstr>Fertility and cancer </vt:lpstr>
      <vt:lpstr>Unfortunately, fertility preservation services are rarely offered or even discussed with the patient before starting cancer therapy. Studies have shown that infertility is a significant survival concern. Patients who received information regarding their sexual and reproductive health had lower levels of psychological distress than patients who did not receive this information. Informed decision reduces reproductive regret in these young men and women .  In 2006, the American Society of Clinical Oncology first published recommendations on fertility preservation stating that “as part of education and informed consent before cancer therapy, oncologists should address the possibility of infertility with patients treated during their reproductive years and be prepared to discuss possible fertility preservation options or refer patients to reproductive specialists. </vt:lpstr>
      <vt:lpstr>CANCER THERAPY AND FERTILITY </vt:lpstr>
      <vt:lpstr>…..</vt:lpstr>
      <vt:lpstr>عرض تقديمي في PowerPoint</vt:lpstr>
      <vt:lpstr>**Effect of radiotherapy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Non- gynecological fertility preservation techniques</vt:lpstr>
      <vt:lpstr>Ovarian protection techniques</vt:lpstr>
      <vt:lpstr>عرض تقديمي في PowerPoint</vt:lpstr>
      <vt:lpstr>Gonadotropins releasing hormone  analogue (temporary ovarian suppression)</vt:lpstr>
      <vt:lpstr>Ovarian transposition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Options for women who are not fertile after cancer treatment _legally complicated and expensive process. </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Cancer and Cancer Treatment Can Affect Fertility</dc:title>
  <dc:creator>USER</dc:creator>
  <cp:lastModifiedBy>احمد المعاسفة</cp:lastModifiedBy>
  <cp:revision>28</cp:revision>
  <dcterms:created xsi:type="dcterms:W3CDTF">2021-10-18T15:41:20Z</dcterms:created>
  <dcterms:modified xsi:type="dcterms:W3CDTF">2022-01-01T11:18:06Z</dcterms:modified>
</cp:coreProperties>
</file>