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
  </p:notesMasterIdLst>
  <p:sldIdLst>
    <p:sldId id="290" r:id="rId2"/>
    <p:sldId id="257" r:id="rId3"/>
    <p:sldId id="288" r:id="rId4"/>
    <p:sldId id="289" r:id="rId5"/>
    <p:sldId id="259" r:id="rId6"/>
    <p:sldId id="283" r:id="rId7"/>
    <p:sldId id="287" r:id="rId8"/>
    <p:sldId id="299" r:id="rId9"/>
    <p:sldId id="293" r:id="rId10"/>
    <p:sldId id="262" r:id="rId11"/>
    <p:sldId id="265" r:id="rId12"/>
    <p:sldId id="266" r:id="rId13"/>
    <p:sldId id="277" r:id="rId14"/>
    <p:sldId id="278" r:id="rId15"/>
    <p:sldId id="279" r:id="rId16"/>
    <p:sldId id="282" r:id="rId17"/>
    <p:sldId id="294" r:id="rId18"/>
    <p:sldId id="281" r:id="rId19"/>
    <p:sldId id="300" r:id="rId20"/>
    <p:sldId id="270" r:id="rId21"/>
    <p:sldId id="267" r:id="rId22"/>
    <p:sldId id="296" r:id="rId23"/>
    <p:sldId id="297" r:id="rId24"/>
    <p:sldId id="298" r:id="rId25"/>
    <p:sldId id="280" r:id="rId26"/>
    <p:sldId id="30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0" autoAdjust="0"/>
    <p:restoredTop sz="55376" autoAdjust="0"/>
  </p:normalViewPr>
  <p:slideViewPr>
    <p:cSldViewPr>
      <p:cViewPr varScale="1">
        <p:scale>
          <a:sx n="69" d="100"/>
          <a:sy n="69" d="100"/>
        </p:scale>
        <p:origin x="-960"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C913AD-58E7-42D3-90D4-2CEA73EDDC70}" type="datetimeFigureOut">
              <a:rPr lang="en-US" smtClean="0"/>
              <a:pPr/>
              <a:t>4/9/2023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C853C-11D4-44A7-A11D-4B3D77FB2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Third_plague_pandemic" TargetMode="External"/><Relationship Id="rId3" Type="http://schemas.openxmlformats.org/officeDocument/2006/relationships/hyperlink" Target="https://en.wikipedia.org/wiki/Bubonic_plague" TargetMode="External"/><Relationship Id="rId7" Type="http://schemas.openxmlformats.org/officeDocument/2006/relationships/hyperlink" Target="https://en.wikipedia.org/wiki/Chin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Province_(China)" TargetMode="External"/><Relationship Id="rId5" Type="http://schemas.openxmlformats.org/officeDocument/2006/relationships/hyperlink" Target="https://en.wikipedia.org/wiki/Yunnan" TargetMode="External"/><Relationship Id="rId10" Type="http://schemas.openxmlformats.org/officeDocument/2006/relationships/hyperlink" Target="https://en.wikipedia.org/wiki/World_Health_Organization" TargetMode="External"/><Relationship Id="rId4" Type="http://schemas.openxmlformats.org/officeDocument/2006/relationships/hyperlink" Target="https://en.wikipedia.org/wiki/Pandemic" TargetMode="External"/><Relationship Id="rId9" Type="http://schemas.openxmlformats.org/officeDocument/2006/relationships/hyperlink" Target="https://en.wikipedia.org/wiki/Indi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Septicemia"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Plague_(disease)" TargetMode="External"/><Relationship Id="rId5" Type="http://schemas.openxmlformats.org/officeDocument/2006/relationships/hyperlink" Target="https://en.wikipedia.org/wiki/Antibiotics" TargetMode="External"/><Relationship Id="rId4" Type="http://schemas.openxmlformats.org/officeDocument/2006/relationships/hyperlink" Target="https://en.wikipedia.org/wiki/Disseminated_intravascular_coagula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Third_plague_pandemic" TargetMode="External"/><Relationship Id="rId3" Type="http://schemas.openxmlformats.org/officeDocument/2006/relationships/hyperlink" Target="https://en.wikipedia.org/wiki/Bubonic_plague" TargetMode="External"/><Relationship Id="rId7" Type="http://schemas.openxmlformats.org/officeDocument/2006/relationships/hyperlink" Target="https://en.wikipedia.org/wiki/Chin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Province_(China)" TargetMode="External"/><Relationship Id="rId5" Type="http://schemas.openxmlformats.org/officeDocument/2006/relationships/hyperlink" Target="https://en.wikipedia.org/wiki/Yunnan" TargetMode="External"/><Relationship Id="rId10" Type="http://schemas.openxmlformats.org/officeDocument/2006/relationships/hyperlink" Target="https://en.wikipedia.org/wiki/World_Health_Organization" TargetMode="External"/><Relationship Id="rId4" Type="http://schemas.openxmlformats.org/officeDocument/2006/relationships/hyperlink" Target="https://en.wikipedia.org/wiki/Pandemic" TargetMode="External"/><Relationship Id="rId9" Type="http://schemas.openxmlformats.org/officeDocument/2006/relationships/hyperlink" Target="https://en.wikipedia.org/wiki/India"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arasi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Sylvatic_cycle" TargetMode="External"/><Relationship Id="rId3" Type="http://schemas.openxmlformats.org/officeDocument/2006/relationships/hyperlink" Target="https://en.wikipedia.org/wiki/Enzootic" TargetMode="External"/><Relationship Id="rId7" Type="http://schemas.openxmlformats.org/officeDocument/2006/relationships/hyperlink" Target="https://en.wikipedia.org/wiki/Vector_(epidemiology)" TargetMode="External"/><Relationship Id="rId12" Type="http://schemas.openxmlformats.org/officeDocument/2006/relationships/hyperlink" Target="https://en.wikipedia.org/wiki/Chagas_diseas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Wild_animal" TargetMode="External"/><Relationship Id="rId11" Type="http://schemas.openxmlformats.org/officeDocument/2006/relationships/hyperlink" Target="https://en.wikipedia.org/wiki/Yersinia_pestis" TargetMode="External"/><Relationship Id="rId5" Type="http://schemas.openxmlformats.org/officeDocument/2006/relationships/hyperlink" Target="https://en.wikipedia.org/wiki/Sylvatic" TargetMode="External"/><Relationship Id="rId10" Type="http://schemas.openxmlformats.org/officeDocument/2006/relationships/hyperlink" Target="https://en.wikipedia.org/wiki/Dengue_virus" TargetMode="External"/><Relationship Id="rId4" Type="http://schemas.openxmlformats.org/officeDocument/2006/relationships/hyperlink" Target="https://en.wikipedia.org/wiki/Pathogen" TargetMode="External"/><Relationship Id="rId9" Type="http://schemas.openxmlformats.org/officeDocument/2006/relationships/hyperlink" Target="https://en.wikipedia.org/wiki/Trichinosi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visualdx.com/visualdx/diagnosis/bubonic+plague?diagnosisId=52179&amp;moduleId=10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visualdx.com/visualdx/diagnosis/pneumonic+plague?diagnosisId=53180&amp;moduleId=101" TargetMode="External"/><Relationship Id="rId4" Type="http://schemas.openxmlformats.org/officeDocument/2006/relationships/hyperlink" Target="https://www.visualdx.com/visualdx/diagnosis/disseminated+intravascular+coagulation?diagnosisId=51440&amp;moduleId=10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first recorded pandemic (6</a:t>
            </a:r>
            <a:r>
              <a:rPr lang="en-US" sz="1200" b="0" i="0" kern="1200" baseline="30000" dirty="0" smtClean="0">
                <a:solidFill>
                  <a:schemeClr val="tx1"/>
                </a:solidFill>
                <a:latin typeface="+mn-lt"/>
                <a:ea typeface="+mn-ea"/>
                <a:cs typeface="+mn-cs"/>
              </a:rPr>
              <a:t>th</a:t>
            </a:r>
            <a:r>
              <a:rPr lang="en-US" sz="1200" b="0" i="0" kern="1200" dirty="0" smtClean="0">
                <a:solidFill>
                  <a:schemeClr val="tx1"/>
                </a:solidFill>
                <a:latin typeface="+mn-lt"/>
                <a:ea typeface="+mn-ea"/>
                <a:cs typeface="+mn-cs"/>
              </a:rPr>
              <a:t>), the Justinian Plague, was named after the 6th century Byzantine emperor Justinian I. The Justinian Plague began in 541 AD and was followed by frequent outbreaks over the next two hundred years that eventually killed over 25 million people (Rosen, 2007) and affected much of the Mediterranean basin--virtually all of the known world at that time.</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Third Pandemic</a:t>
            </a:r>
            <a:r>
              <a:rPr lang="en-US" sz="1200" b="0" i="0" kern="1200" dirty="0" smtClean="0">
                <a:solidFill>
                  <a:schemeClr val="tx1"/>
                </a:solidFill>
                <a:latin typeface="+mn-lt"/>
                <a:ea typeface="+mn-ea"/>
                <a:cs typeface="+mn-cs"/>
              </a:rPr>
              <a:t> is the designation of a major </a:t>
            </a:r>
            <a:r>
              <a:rPr lang="en-US" sz="1200" b="0" i="0" u="none" strike="noStrike" kern="1200" dirty="0" smtClean="0">
                <a:solidFill>
                  <a:schemeClr val="tx1"/>
                </a:solidFill>
                <a:latin typeface="+mn-lt"/>
                <a:ea typeface="+mn-ea"/>
                <a:cs typeface="+mn-cs"/>
                <a:hlinkClick r:id="rId3" tooltip="Bubonic plague"/>
              </a:rPr>
              <a:t>bubonic plague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Pandemic"/>
              </a:rPr>
              <a:t>pandemic</a:t>
            </a:r>
            <a:r>
              <a:rPr lang="en-US" sz="1200" b="0" i="0" kern="1200" dirty="0" smtClean="0">
                <a:solidFill>
                  <a:schemeClr val="tx1"/>
                </a:solidFill>
                <a:latin typeface="+mn-lt"/>
                <a:ea typeface="+mn-ea"/>
                <a:cs typeface="+mn-cs"/>
              </a:rPr>
              <a:t> that began in </a:t>
            </a:r>
            <a:r>
              <a:rPr lang="en-US" sz="1200" b="0" i="0" u="none" strike="noStrike" kern="1200" dirty="0" smtClean="0">
                <a:solidFill>
                  <a:schemeClr val="tx1"/>
                </a:solidFill>
                <a:latin typeface="+mn-lt"/>
                <a:ea typeface="+mn-ea"/>
                <a:cs typeface="+mn-cs"/>
                <a:hlinkClick r:id="rId5" tooltip="Yunnan"/>
              </a:rPr>
              <a:t>Yunnan</a:t>
            </a:r>
            <a:r>
              <a:rPr lang="en-US" sz="1200" b="0" i="0" u="none" strike="noStrike" kern="1200" dirty="0" smtClean="0">
                <a:solidFill>
                  <a:schemeClr val="tx1"/>
                </a:solidFill>
                <a:latin typeface="+mn-lt"/>
                <a:ea typeface="+mn-ea"/>
                <a:cs typeface="+mn-cs"/>
                <a:hlinkClick r:id="rId6" tooltip="Province (China)"/>
              </a:rPr>
              <a:t>province</a:t>
            </a:r>
            <a:r>
              <a:rPr lang="en-US" sz="1200" b="0" i="0" kern="1200" dirty="0" smtClean="0">
                <a:solidFill>
                  <a:schemeClr val="tx1"/>
                </a:solidFill>
                <a:latin typeface="+mn-lt"/>
                <a:ea typeface="+mn-ea"/>
                <a:cs typeface="+mn-cs"/>
              </a:rPr>
              <a:t> in </a:t>
            </a:r>
            <a:r>
              <a:rPr lang="en-US" sz="1200" b="0" i="0" u="none" strike="noStrike" kern="1200" dirty="0" smtClean="0">
                <a:solidFill>
                  <a:schemeClr val="tx1"/>
                </a:solidFill>
                <a:latin typeface="+mn-lt"/>
                <a:ea typeface="+mn-ea"/>
                <a:cs typeface="+mn-cs"/>
                <a:hlinkClick r:id="rId7" tooltip="China"/>
              </a:rPr>
              <a:t>China</a:t>
            </a:r>
            <a:r>
              <a:rPr lang="en-US" sz="1200" b="0" i="0" kern="1200" dirty="0" smtClean="0">
                <a:solidFill>
                  <a:schemeClr val="tx1"/>
                </a:solidFill>
                <a:latin typeface="+mn-lt"/>
                <a:ea typeface="+mn-ea"/>
                <a:cs typeface="+mn-cs"/>
              </a:rPr>
              <a:t> in 1855.</a:t>
            </a:r>
            <a:r>
              <a:rPr lang="en-US" sz="1200" b="0" i="0" u="none" strike="noStrike" kern="1200" baseline="30000" dirty="0" smtClean="0">
                <a:solidFill>
                  <a:schemeClr val="tx1"/>
                </a:solidFill>
                <a:latin typeface="+mn-lt"/>
                <a:ea typeface="+mn-ea"/>
                <a:cs typeface="+mn-cs"/>
                <a:hlinkClick r:id="rId8"/>
              </a:rPr>
              <a:t>[1]</a:t>
            </a:r>
            <a:r>
              <a:rPr lang="en-US" sz="1200" b="0" i="0" kern="1200" dirty="0" smtClean="0">
                <a:solidFill>
                  <a:schemeClr val="tx1"/>
                </a:solidFill>
                <a:latin typeface="+mn-lt"/>
                <a:ea typeface="+mn-ea"/>
                <a:cs typeface="+mn-cs"/>
              </a:rPr>
              <a:t> This episode of bubonic plague spread to all inhabited continents, and ultimately killed more than 12 million people in </a:t>
            </a:r>
            <a:r>
              <a:rPr lang="en-US" sz="1200" b="0" i="0" u="none" strike="noStrike" kern="1200" dirty="0" smtClean="0">
                <a:solidFill>
                  <a:schemeClr val="tx1"/>
                </a:solidFill>
                <a:latin typeface="+mn-lt"/>
                <a:ea typeface="+mn-ea"/>
                <a:cs typeface="+mn-cs"/>
                <a:hlinkClick r:id="rId9" tooltip="India"/>
              </a:rPr>
              <a:t>India</a:t>
            </a:r>
            <a:r>
              <a:rPr lang="en-US" sz="1200" b="0" i="0" kern="1200" dirty="0" smtClean="0">
                <a:solidFill>
                  <a:schemeClr val="tx1"/>
                </a:solidFill>
                <a:latin typeface="+mn-lt"/>
                <a:ea typeface="+mn-ea"/>
                <a:cs typeface="+mn-cs"/>
              </a:rPr>
              <a:t> and China alone. According to the </a:t>
            </a:r>
            <a:r>
              <a:rPr lang="en-US" sz="1200" b="0" i="0" u="none" strike="noStrike" kern="1200" dirty="0" smtClean="0">
                <a:solidFill>
                  <a:schemeClr val="tx1"/>
                </a:solidFill>
                <a:latin typeface="+mn-lt"/>
                <a:ea typeface="+mn-ea"/>
                <a:cs typeface="+mn-cs"/>
                <a:hlinkClick r:id="rId10" tooltip="World Health Organization"/>
              </a:rPr>
              <a:t>World Health Organization</a:t>
            </a:r>
            <a:r>
              <a:rPr lang="en-US" sz="1200" b="0" i="0" kern="1200" dirty="0" smtClean="0">
                <a:solidFill>
                  <a:schemeClr val="tx1"/>
                </a:solidFill>
                <a:latin typeface="+mn-lt"/>
                <a:ea typeface="+mn-ea"/>
                <a:cs typeface="+mn-cs"/>
              </a:rPr>
              <a:t>, the pandemic was considered active until 1959, when worldwide casualties dropped to 200 per year</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function of hemoglobin is the transport of oxygen to the tissues from the lungs. </a:t>
            </a:r>
            <a:r>
              <a:rPr lang="en-US" sz="1200" b="1" i="0" kern="1200" dirty="0" smtClean="0">
                <a:solidFill>
                  <a:schemeClr val="tx1"/>
                </a:solidFill>
                <a:effectLst/>
                <a:latin typeface="+mn-lt"/>
                <a:ea typeface="+mn-ea"/>
                <a:cs typeface="+mn-cs"/>
              </a:rPr>
              <a:t>When oxygen is associated with the molecule it is termed oxyhemoglobin (</a:t>
            </a:r>
            <a:r>
              <a:rPr lang="en-US" sz="1200" b="1" i="0" kern="1200" dirty="0" err="1" smtClean="0">
                <a:solidFill>
                  <a:schemeClr val="tx1"/>
                </a:solidFill>
                <a:effectLst/>
                <a:latin typeface="+mn-lt"/>
                <a:ea typeface="+mn-ea"/>
                <a:cs typeface="+mn-cs"/>
              </a:rPr>
              <a:t>OHb</a:t>
            </a:r>
            <a:r>
              <a:rPr lang="en-US" sz="1200" b="1" i="0" kern="1200" dirty="0" smtClean="0">
                <a:solidFill>
                  <a:schemeClr val="tx1"/>
                </a:solidFill>
                <a:effectLst/>
                <a:latin typeface="+mn-lt"/>
                <a:ea typeface="+mn-ea"/>
                <a:cs typeface="+mn-cs"/>
              </a:rPr>
              <a:t>), whilst in the absence of oxygen it is termed </a:t>
            </a:r>
            <a:r>
              <a:rPr lang="en-US" sz="1200" b="1" i="0" kern="1200" dirty="0" err="1" smtClean="0">
                <a:solidFill>
                  <a:schemeClr val="tx1"/>
                </a:solidFill>
                <a:effectLst/>
                <a:latin typeface="+mn-lt"/>
                <a:ea typeface="+mn-ea"/>
                <a:cs typeface="+mn-cs"/>
              </a:rPr>
              <a:t>deoxyhemoglobin</a:t>
            </a:r>
            <a:r>
              <a:rPr lang="en-US" sz="1200" b="1" i="0" kern="1200" dirty="0" smtClean="0">
                <a:solidFill>
                  <a:schemeClr val="tx1"/>
                </a:solidFill>
                <a:effectLst/>
                <a:latin typeface="+mn-lt"/>
                <a:ea typeface="+mn-ea"/>
                <a:cs typeface="+mn-cs"/>
              </a:rPr>
              <a:t> or reduced hemoglobin (</a:t>
            </a:r>
            <a:r>
              <a:rPr lang="en-US" sz="1200" b="1" i="0" kern="1200" dirty="0" err="1" smtClean="0">
                <a:solidFill>
                  <a:schemeClr val="tx1"/>
                </a:solidFill>
                <a:effectLst/>
                <a:latin typeface="+mn-lt"/>
                <a:ea typeface="+mn-ea"/>
                <a:cs typeface="+mn-cs"/>
              </a:rPr>
              <a:t>RHb</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15</a:t>
            </a:fld>
            <a:endParaRPr lang="en-US"/>
          </a:p>
        </p:txBody>
      </p:sp>
    </p:spTree>
    <p:extLst>
      <p:ext uri="{BB962C8B-B14F-4D97-AF65-F5344CB8AC3E}">
        <p14:creationId xmlns:p14="http://schemas.microsoft.com/office/powerpoint/2010/main" xmlns="" val="423835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Septicemic plague</a:t>
            </a:r>
            <a:endParaRPr lang="en-US" sz="1200" b="0" i="1"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Lymphatics ultimately drain into the bloodstream, so the plague bacteria may enter the blood and travel to almost any part of the body. In </a:t>
            </a:r>
            <a:r>
              <a:rPr lang="en-US" sz="1200" b="0" i="0" u="none" strike="noStrike" kern="1200" dirty="0" smtClean="0">
                <a:solidFill>
                  <a:schemeClr val="tx1"/>
                </a:solidFill>
                <a:latin typeface="+mn-lt"/>
                <a:ea typeface="+mn-ea"/>
                <a:cs typeface="+mn-cs"/>
                <a:hlinkClick r:id="rId3" tooltip="Septicemia"/>
              </a:rPr>
              <a:t>septicemic</a:t>
            </a:r>
            <a:r>
              <a:rPr lang="en-US" sz="1200" b="0" i="0" kern="1200" dirty="0" smtClean="0">
                <a:solidFill>
                  <a:schemeClr val="tx1"/>
                </a:solidFill>
                <a:latin typeface="+mn-lt"/>
                <a:ea typeface="+mn-ea"/>
                <a:cs typeface="+mn-cs"/>
              </a:rPr>
              <a:t> plague, bacterial endotoxins cause </a:t>
            </a:r>
            <a:r>
              <a:rPr lang="en-US" sz="1200" b="0" i="0" u="none" strike="noStrike" kern="1200" dirty="0" smtClean="0">
                <a:solidFill>
                  <a:schemeClr val="tx1"/>
                </a:solidFill>
                <a:latin typeface="+mn-lt"/>
                <a:ea typeface="+mn-ea"/>
                <a:cs typeface="+mn-cs"/>
                <a:hlinkClick r:id="rId4" tooltip="Disseminated intravascular coagulation"/>
              </a:rPr>
              <a:t>disseminated intravascular coagulation</a:t>
            </a:r>
            <a:r>
              <a:rPr lang="en-US" sz="1200" b="0" i="0" kern="1200" dirty="0" smtClean="0">
                <a:solidFill>
                  <a:schemeClr val="tx1"/>
                </a:solidFill>
                <a:latin typeface="+mn-lt"/>
                <a:ea typeface="+mn-ea"/>
                <a:cs typeface="+mn-cs"/>
              </a:rPr>
              <a:t> (DIC), causing tiny clots throughout the body and possibly ischaemic necrosis (tissue death due to lack of circulation/perfusion to that tissue) from the clots. DIC results in depletion of the body's clotting resources, so that it can no longer control bleeding. Consequently, there is bleeding into the skin and other organs, which can cause red and/or black patchy rash and hemoptysis/hematemesis (coughing up/ vomiting of blood). There are bumps on the skin that look somewhat like insect bites; these are usually red, and sometimes white in the center. Untreated, septicemic plague is usually fatal. Early treatment with </a:t>
            </a:r>
            <a:r>
              <a:rPr lang="en-US" sz="1200" b="0" i="0" u="none" strike="noStrike" kern="1200" dirty="0" smtClean="0">
                <a:solidFill>
                  <a:schemeClr val="tx1"/>
                </a:solidFill>
                <a:latin typeface="+mn-lt"/>
                <a:ea typeface="+mn-ea"/>
                <a:cs typeface="+mn-cs"/>
                <a:hlinkClick r:id="rId5" tooltip="Antibiotics"/>
              </a:rPr>
              <a:t>antibiotics</a:t>
            </a:r>
            <a:r>
              <a:rPr lang="en-US" sz="1200" b="0" i="0" kern="1200" dirty="0" smtClean="0">
                <a:solidFill>
                  <a:schemeClr val="tx1"/>
                </a:solidFill>
                <a:latin typeface="+mn-lt"/>
                <a:ea typeface="+mn-ea"/>
                <a:cs typeface="+mn-cs"/>
              </a:rPr>
              <a:t> reduces the mortality rate to between 4 and 15 percent.</a:t>
            </a:r>
            <a:r>
              <a:rPr lang="en-US" sz="1200" b="0" i="0" u="none" strike="noStrike" kern="1200" baseline="30000" dirty="0" smtClean="0">
                <a:solidFill>
                  <a:schemeClr val="tx1"/>
                </a:solidFill>
                <a:latin typeface="+mn-lt"/>
                <a:ea typeface="+mn-ea"/>
                <a:cs typeface="+mn-cs"/>
                <a:hlinkClick r:id="rId6"/>
              </a:rPr>
              <a:t>[5][6][7]</a:t>
            </a:r>
            <a:r>
              <a:rPr lang="en-US" sz="1200" b="0" i="0" kern="1200" dirty="0" smtClean="0">
                <a:solidFill>
                  <a:schemeClr val="tx1"/>
                </a:solidFill>
                <a:latin typeface="+mn-lt"/>
                <a:ea typeface="+mn-ea"/>
                <a:cs typeface="+mn-cs"/>
              </a:rPr>
              <a:t> People who die from this form of plague often die on the same day symptoms first appear.</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Cultures grow slower (1.25 hours/generation time) than other bacteria and thus require longer incubation times for optimal growth</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Note:</a:t>
            </a:r>
            <a:r>
              <a:rPr lang="en-US" sz="1200" dirty="0" smtClean="0"/>
              <a:t> A plague vaccine is no longer available in the United States. New plague vaccines are in development but are not expected to be commercially available in the immediate future.</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Third Pandemic</a:t>
            </a:r>
            <a:r>
              <a:rPr lang="en-US" sz="1200" b="0" i="0" kern="1200" dirty="0" smtClean="0">
                <a:solidFill>
                  <a:schemeClr val="tx1"/>
                </a:solidFill>
                <a:latin typeface="+mn-lt"/>
                <a:ea typeface="+mn-ea"/>
                <a:cs typeface="+mn-cs"/>
              </a:rPr>
              <a:t> is the designation of a major </a:t>
            </a:r>
            <a:r>
              <a:rPr lang="en-US" sz="1200" b="0" i="0" u="none" strike="noStrike" kern="1200" dirty="0" smtClean="0">
                <a:solidFill>
                  <a:schemeClr val="tx1"/>
                </a:solidFill>
                <a:latin typeface="+mn-lt"/>
                <a:ea typeface="+mn-ea"/>
                <a:cs typeface="+mn-cs"/>
                <a:hlinkClick r:id="rId3" tooltip="Bubonic plague"/>
              </a:rPr>
              <a:t>bubonic plague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4" tooltip="Pandemic"/>
              </a:rPr>
              <a:t>pandemic</a:t>
            </a:r>
            <a:r>
              <a:rPr lang="en-US" sz="1200" b="0" i="0" kern="1200" dirty="0" smtClean="0">
                <a:solidFill>
                  <a:schemeClr val="tx1"/>
                </a:solidFill>
                <a:latin typeface="+mn-lt"/>
                <a:ea typeface="+mn-ea"/>
                <a:cs typeface="+mn-cs"/>
              </a:rPr>
              <a:t> that began in </a:t>
            </a:r>
            <a:r>
              <a:rPr lang="en-US" sz="1200" b="0" i="0" u="none" strike="noStrike" kern="1200" dirty="0" smtClean="0">
                <a:solidFill>
                  <a:schemeClr val="tx1"/>
                </a:solidFill>
                <a:latin typeface="+mn-lt"/>
                <a:ea typeface="+mn-ea"/>
                <a:cs typeface="+mn-cs"/>
                <a:hlinkClick r:id="rId5" tooltip="Yunnan"/>
              </a:rPr>
              <a:t>Yunnan</a:t>
            </a:r>
            <a:r>
              <a:rPr lang="en-US" sz="1200" b="0" i="0" u="none" strike="noStrike" kern="1200" dirty="0" smtClean="0">
                <a:solidFill>
                  <a:schemeClr val="tx1"/>
                </a:solidFill>
                <a:latin typeface="+mn-lt"/>
                <a:ea typeface="+mn-ea"/>
                <a:cs typeface="+mn-cs"/>
                <a:hlinkClick r:id="rId6" tooltip="Province (China)"/>
              </a:rPr>
              <a:t>province</a:t>
            </a:r>
            <a:r>
              <a:rPr lang="en-US" sz="1200" b="0" i="0" kern="1200" dirty="0" smtClean="0">
                <a:solidFill>
                  <a:schemeClr val="tx1"/>
                </a:solidFill>
                <a:latin typeface="+mn-lt"/>
                <a:ea typeface="+mn-ea"/>
                <a:cs typeface="+mn-cs"/>
              </a:rPr>
              <a:t> in </a:t>
            </a:r>
            <a:r>
              <a:rPr lang="en-US" sz="1200" b="0" i="0" u="none" strike="noStrike" kern="1200" dirty="0" smtClean="0">
                <a:solidFill>
                  <a:schemeClr val="tx1"/>
                </a:solidFill>
                <a:latin typeface="+mn-lt"/>
                <a:ea typeface="+mn-ea"/>
                <a:cs typeface="+mn-cs"/>
                <a:hlinkClick r:id="rId7" tooltip="China"/>
              </a:rPr>
              <a:t>China</a:t>
            </a:r>
            <a:r>
              <a:rPr lang="en-US" sz="1200" b="0" i="0" kern="1200" dirty="0" smtClean="0">
                <a:solidFill>
                  <a:schemeClr val="tx1"/>
                </a:solidFill>
                <a:latin typeface="+mn-lt"/>
                <a:ea typeface="+mn-ea"/>
                <a:cs typeface="+mn-cs"/>
              </a:rPr>
              <a:t> in 1855.</a:t>
            </a:r>
            <a:r>
              <a:rPr lang="en-US" sz="1200" b="0" i="0" u="none" strike="noStrike" kern="1200" baseline="30000" dirty="0" smtClean="0">
                <a:solidFill>
                  <a:schemeClr val="tx1"/>
                </a:solidFill>
                <a:latin typeface="+mn-lt"/>
                <a:ea typeface="+mn-ea"/>
                <a:cs typeface="+mn-cs"/>
                <a:hlinkClick r:id="rId8"/>
              </a:rPr>
              <a:t>[1]</a:t>
            </a:r>
            <a:r>
              <a:rPr lang="en-US" sz="1200" b="0" i="0" kern="1200" dirty="0" smtClean="0">
                <a:solidFill>
                  <a:schemeClr val="tx1"/>
                </a:solidFill>
                <a:latin typeface="+mn-lt"/>
                <a:ea typeface="+mn-ea"/>
                <a:cs typeface="+mn-cs"/>
              </a:rPr>
              <a:t> This episode of bubonic plague spread to all inhabited continents, and ultimately killed more than 12 million people in </a:t>
            </a:r>
            <a:r>
              <a:rPr lang="en-US" sz="1200" b="0" i="0" u="none" strike="noStrike" kern="1200" dirty="0" smtClean="0">
                <a:solidFill>
                  <a:schemeClr val="tx1"/>
                </a:solidFill>
                <a:latin typeface="+mn-lt"/>
                <a:ea typeface="+mn-ea"/>
                <a:cs typeface="+mn-cs"/>
                <a:hlinkClick r:id="rId9" tooltip="India"/>
              </a:rPr>
              <a:t>India</a:t>
            </a:r>
            <a:r>
              <a:rPr lang="en-US" sz="1200" b="0" i="0" kern="1200" dirty="0" smtClean="0">
                <a:solidFill>
                  <a:schemeClr val="tx1"/>
                </a:solidFill>
                <a:latin typeface="+mn-lt"/>
                <a:ea typeface="+mn-ea"/>
                <a:cs typeface="+mn-cs"/>
              </a:rPr>
              <a:t> and China alone. According to the </a:t>
            </a:r>
            <a:r>
              <a:rPr lang="en-US" sz="1200" b="0" i="0" u="none" strike="noStrike" kern="1200" dirty="0" smtClean="0">
                <a:solidFill>
                  <a:schemeClr val="tx1"/>
                </a:solidFill>
                <a:latin typeface="+mn-lt"/>
                <a:ea typeface="+mn-ea"/>
                <a:cs typeface="+mn-cs"/>
                <a:hlinkClick r:id="rId10" tooltip="World Health Organization"/>
              </a:rPr>
              <a:t>World Health Organization</a:t>
            </a:r>
            <a:r>
              <a:rPr lang="en-US" sz="1200" b="0" i="0" kern="1200" dirty="0" smtClean="0">
                <a:solidFill>
                  <a:schemeClr val="tx1"/>
                </a:solidFill>
                <a:latin typeface="+mn-lt"/>
                <a:ea typeface="+mn-ea"/>
                <a:cs typeface="+mn-cs"/>
              </a:rPr>
              <a:t>, the pandemic was considered active until 1959, when worldwide casualties dropped to 200 per year.</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due to the ends of the bacterium </a:t>
            </a:r>
            <a:r>
              <a:rPr lang="en-US" sz="1200" b="1" i="0" kern="1200" dirty="0" smtClean="0">
                <a:solidFill>
                  <a:schemeClr val="tx1"/>
                </a:solidFill>
                <a:latin typeface="+mn-lt"/>
                <a:ea typeface="+mn-ea"/>
                <a:cs typeface="+mn-cs"/>
              </a:rPr>
              <a:t>taking</a:t>
            </a:r>
            <a:r>
              <a:rPr lang="en-US" sz="1200" b="0" i="0" kern="1200" dirty="0" smtClean="0">
                <a:solidFill>
                  <a:schemeClr val="tx1"/>
                </a:solidFill>
                <a:latin typeface="+mn-lt"/>
                <a:ea typeface="+mn-ea"/>
                <a:cs typeface="+mn-cs"/>
              </a:rPr>
              <a:t> up more stain than the center of the organism</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facultative intracellular </a:t>
            </a:r>
            <a:r>
              <a:rPr lang="en-US" sz="1200" b="0" i="0" u="sng" kern="1200" dirty="0" smtClean="0">
                <a:solidFill>
                  <a:schemeClr val="tx1"/>
                </a:solidFill>
                <a:latin typeface="+mn-lt"/>
                <a:ea typeface="+mn-ea"/>
                <a:cs typeface="+mn-cs"/>
                <a:hlinkClick r:id="rId3" tooltip="Parasite"/>
              </a:rPr>
              <a:t>parasites</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kern="1200" dirty="0" smtClean="0">
                <a:solidFill>
                  <a:schemeClr val="tx1"/>
                </a:solidFill>
                <a:latin typeface="+mn-lt"/>
                <a:ea typeface="+mn-ea"/>
                <a:cs typeface="+mn-cs"/>
              </a:rPr>
              <a:t>When </a:t>
            </a:r>
            <a:r>
              <a:rPr lang="en-US" sz="1200" b="0" i="1" kern="1200" dirty="0" smtClean="0">
                <a:solidFill>
                  <a:schemeClr val="tx1"/>
                </a:solidFill>
                <a:latin typeface="+mn-lt"/>
                <a:ea typeface="+mn-ea"/>
                <a:cs typeface="+mn-cs"/>
              </a:rPr>
              <a:t>Y. pestis</a:t>
            </a:r>
            <a:r>
              <a:rPr lang="en-US" sz="1200" b="0" i="0" kern="1200" dirty="0" smtClean="0">
                <a:solidFill>
                  <a:schemeClr val="tx1"/>
                </a:solidFill>
                <a:latin typeface="+mn-lt"/>
                <a:ea typeface="+mn-ea"/>
                <a:cs typeface="+mn-cs"/>
              </a:rPr>
              <a:t> bacteria enter the body through</a:t>
            </a:r>
          </a:p>
          <a:p>
            <a:pPr marL="228600" indent="-228600">
              <a:buFont typeface="+mj-lt"/>
              <a:buAutoNum type="arabicPeriod"/>
            </a:pPr>
            <a:r>
              <a:rPr lang="en-US" sz="1200" b="0" i="0" kern="1200" dirty="0" smtClean="0">
                <a:solidFill>
                  <a:schemeClr val="tx1"/>
                </a:solidFill>
                <a:latin typeface="+mn-lt"/>
                <a:ea typeface="+mn-ea"/>
                <a:cs typeface="+mn-cs"/>
              </a:rPr>
              <a:t>a break in the skin after direct contact with the meat or blood of an infected animal (could happen, for example, when a hunter skins a carcass)</a:t>
            </a:r>
          </a:p>
          <a:p>
            <a:pPr marL="228600" indent="-228600">
              <a:buFont typeface="+mj-lt"/>
              <a:buAutoNum type="arabicPeriod"/>
            </a:pPr>
            <a:r>
              <a:rPr lang="en-US" sz="1200" b="0" i="0" kern="1200" dirty="0" smtClean="0">
                <a:solidFill>
                  <a:schemeClr val="tx1"/>
                </a:solidFill>
                <a:latin typeface="+mn-lt"/>
                <a:ea typeface="+mn-ea"/>
                <a:cs typeface="+mn-cs"/>
              </a:rPr>
              <a:t>By breathing in droplets of </a:t>
            </a:r>
            <a:r>
              <a:rPr lang="en-US" sz="1200" b="0" i="1" kern="1200" dirty="0" smtClean="0">
                <a:solidFill>
                  <a:schemeClr val="tx1"/>
                </a:solidFill>
                <a:latin typeface="+mn-lt"/>
                <a:ea typeface="+mn-ea"/>
                <a:cs typeface="+mn-cs"/>
              </a:rPr>
              <a:t>Y. pestis</a:t>
            </a:r>
            <a:r>
              <a:rPr lang="en-US" sz="1200" b="0" i="0" kern="1200" dirty="0" smtClean="0">
                <a:solidFill>
                  <a:schemeClr val="tx1"/>
                </a:solidFill>
                <a:latin typeface="+mn-lt"/>
                <a:ea typeface="+mn-ea"/>
                <a:cs typeface="+mn-cs"/>
              </a:rPr>
              <a:t> bacteria if a person is in close contact with a human or animal with plague infection of the lungs (pneumonic plague)</a:t>
            </a:r>
          </a:p>
          <a:p>
            <a:pPr marL="228600" indent="-228600">
              <a:buFont typeface="+mj-lt"/>
              <a:buAutoNum type="arabicPeriod"/>
            </a:pPr>
            <a:r>
              <a:rPr lang="en-US" sz="1200" b="0" i="0" kern="1200" dirty="0" smtClean="0">
                <a:solidFill>
                  <a:schemeClr val="tx1"/>
                </a:solidFill>
                <a:latin typeface="+mn-lt"/>
                <a:ea typeface="+mn-ea"/>
                <a:cs typeface="+mn-cs"/>
              </a:rPr>
              <a:t>From scratches or bites by infected domestic cats</a:t>
            </a:r>
          </a:p>
          <a:p>
            <a:endParaRPr lang="en-US" dirty="0" smtClean="0"/>
          </a:p>
          <a:p>
            <a:endParaRPr lang="en-US" dirty="0" smtClean="0"/>
          </a:p>
          <a:p>
            <a:endParaRPr lang="en-US" dirty="0" smtClean="0"/>
          </a:p>
          <a:p>
            <a:endParaRPr lang="en-US" dirty="0" smtClean="0"/>
          </a:p>
          <a:p>
            <a:r>
              <a:rPr lang="en-US" dirty="0" smtClean="0"/>
              <a:t>The </a:t>
            </a:r>
            <a:r>
              <a:rPr lang="en-US" b="1" dirty="0" smtClean="0"/>
              <a:t>sylvatic cycle</a:t>
            </a:r>
            <a:r>
              <a:rPr lang="en-US" dirty="0" smtClean="0"/>
              <a:t>, also </a:t>
            </a:r>
            <a:r>
              <a:rPr lang="en-US" b="1" dirty="0" smtClean="0">
                <a:hlinkClick r:id="rId3" tooltip="Enzootic"/>
              </a:rPr>
              <a:t>enzootic</a:t>
            </a:r>
            <a:r>
              <a:rPr lang="en-US" dirty="0" smtClean="0"/>
              <a:t>  (Endemic in animals )or </a:t>
            </a:r>
            <a:r>
              <a:rPr lang="en-US" b="1" dirty="0" smtClean="0"/>
              <a:t>sylvatic transmission cycle</a:t>
            </a:r>
            <a:r>
              <a:rPr lang="en-US" dirty="0" smtClean="0"/>
              <a:t>, is a portion of the natural transmission cycle of a </a:t>
            </a:r>
            <a:r>
              <a:rPr lang="en-US" dirty="0" smtClean="0">
                <a:hlinkClick r:id="rId4" tooltip="Pathogen"/>
              </a:rPr>
              <a:t>pathogen</a:t>
            </a:r>
            <a:r>
              <a:rPr lang="en-US" dirty="0" smtClean="0"/>
              <a:t>. ('Sylvatic' means 'occurring in or affecting wild animals'.) The </a:t>
            </a:r>
            <a:r>
              <a:rPr lang="en-US" dirty="0" smtClean="0">
                <a:hlinkClick r:id="rId5" tooltip="Sylvatic"/>
              </a:rPr>
              <a:t>sylvatic</a:t>
            </a:r>
            <a:r>
              <a:rPr lang="en-US" dirty="0" smtClean="0"/>
              <a:t> cycle is the fraction of the pathogen population's lifespan spent cycling between </a:t>
            </a:r>
            <a:r>
              <a:rPr lang="en-US" dirty="0" smtClean="0">
                <a:hlinkClick r:id="rId6" tooltip="Wild animal"/>
              </a:rPr>
              <a:t>wild animals</a:t>
            </a:r>
            <a:r>
              <a:rPr lang="en-US" dirty="0" smtClean="0"/>
              <a:t> and </a:t>
            </a:r>
            <a:r>
              <a:rPr lang="en-US" dirty="0" smtClean="0">
                <a:hlinkClick r:id="rId7" tooltip="Vector (epidemiology)"/>
              </a:rPr>
              <a:t>vectors</a:t>
            </a:r>
            <a:r>
              <a:rPr lang="en-US" dirty="0" smtClean="0"/>
              <a:t>. Humans are usually an incidental or dead-end host, infected by a vector. This is opposed to a "domestic" or "urban" cycle, in which the pathogen cycles between vectors and non-wild, urban, or domestic animals; humans may have differing infection rates from these cycles due to transmission efficiencies and environmental exposure levels.</a:t>
            </a:r>
            <a:r>
              <a:rPr lang="en-US" baseline="30000" dirty="0" smtClean="0">
                <a:hlinkClick r:id="rId8"/>
              </a:rPr>
              <a:t>[1][2]</a:t>
            </a:r>
            <a:endParaRPr lang="en-US" dirty="0" smtClean="0"/>
          </a:p>
          <a:p>
            <a:r>
              <a:rPr lang="en-US" dirty="0" smtClean="0"/>
              <a:t>Examples of pathogens that contain a sylvatic cycle include </a:t>
            </a:r>
            <a:r>
              <a:rPr lang="en-US" dirty="0" smtClean="0">
                <a:hlinkClick r:id="rId9" tooltip="Trichinosis"/>
              </a:rPr>
              <a:t>trichinosis</a:t>
            </a:r>
            <a:r>
              <a:rPr lang="en-US" dirty="0" smtClean="0"/>
              <a:t>,</a:t>
            </a:r>
            <a:r>
              <a:rPr lang="en-US" baseline="30000" dirty="0" smtClean="0">
                <a:hlinkClick r:id="rId8"/>
              </a:rPr>
              <a:t>[3]</a:t>
            </a:r>
            <a:r>
              <a:rPr lang="en-US" dirty="0" smtClean="0"/>
              <a:t> </a:t>
            </a:r>
            <a:r>
              <a:rPr lang="en-US" dirty="0" smtClean="0">
                <a:hlinkClick r:id="rId10" tooltip="Dengue virus"/>
              </a:rPr>
              <a:t>dengue viruses</a:t>
            </a:r>
            <a:r>
              <a:rPr lang="en-US" dirty="0" smtClean="0"/>
              <a:t>,</a:t>
            </a:r>
            <a:r>
              <a:rPr lang="en-US" baseline="30000" dirty="0" smtClean="0">
                <a:hlinkClick r:id="rId8"/>
              </a:rPr>
              <a:t>[4]</a:t>
            </a:r>
            <a:r>
              <a:rPr lang="en-US" dirty="0" smtClean="0"/>
              <a:t> </a:t>
            </a:r>
            <a:r>
              <a:rPr lang="en-US" i="1" dirty="0" smtClean="0">
                <a:hlinkClick r:id="rId11" tooltip="Yersinia pestis"/>
              </a:rPr>
              <a:t>Yersinia pestis</a:t>
            </a:r>
            <a:r>
              <a:rPr lang="en-US" dirty="0" smtClean="0"/>
              <a:t>,</a:t>
            </a:r>
            <a:r>
              <a:rPr lang="en-US" baseline="30000" dirty="0" smtClean="0">
                <a:hlinkClick r:id="rId8"/>
              </a:rPr>
              <a:t>[2]</a:t>
            </a:r>
            <a:r>
              <a:rPr lang="en-US" dirty="0" smtClean="0"/>
              <a:t> and </a:t>
            </a:r>
            <a:r>
              <a:rPr lang="en-US" dirty="0" smtClean="0">
                <a:hlinkClick r:id="rId12" tooltip="Chagas disease"/>
              </a:rPr>
              <a:t>Chagas disea</a:t>
            </a:r>
            <a:endParaRPr lang="ar-OM" dirty="0" smtClean="0"/>
          </a:p>
          <a:p>
            <a:endParaRPr lang="ar-OM" dirty="0" smtClean="0"/>
          </a:p>
          <a:p>
            <a:pPr>
              <a:buNone/>
            </a:pPr>
            <a:r>
              <a:rPr lang="en-US" sz="1200" i="1" dirty="0" smtClean="0"/>
              <a:t>. pesis </a:t>
            </a:r>
            <a:r>
              <a:rPr lang="en-US" sz="1200" dirty="0" smtClean="0"/>
              <a:t>infects animales and human in two cyles</a:t>
            </a:r>
          </a:p>
          <a:p>
            <a:pPr marL="514350" indent="-514350">
              <a:buFont typeface="+mj-lt"/>
              <a:buAutoNum type="arabicPeriod"/>
            </a:pPr>
            <a:r>
              <a:rPr lang="en-US" sz="1200" dirty="0" smtClean="0"/>
              <a:t>The </a:t>
            </a:r>
            <a:r>
              <a:rPr lang="en-US" sz="1200" b="1" dirty="0" smtClean="0"/>
              <a:t>sylvatic transmission cycle</a:t>
            </a:r>
            <a:r>
              <a:rPr lang="en-US" sz="1200" dirty="0" smtClean="0"/>
              <a:t>, also </a:t>
            </a:r>
            <a:r>
              <a:rPr lang="en-US" sz="1200" b="1" dirty="0" smtClean="0"/>
              <a:t>enzootic: </a:t>
            </a:r>
            <a:r>
              <a:rPr lang="en-US" sz="1200" dirty="0" smtClean="0"/>
              <a:t>The sylvatic cycle is the fraction of the pathogen population's lifespan spent cycling between wild animals and vectors. Humans are usually an incidental or dead-end host, infected by a vector. </a:t>
            </a:r>
          </a:p>
          <a:p>
            <a:pPr marL="514350" indent="-514350">
              <a:buFont typeface="+mj-lt"/>
              <a:buAutoNum type="arabicPeriod"/>
            </a:pPr>
            <a:endParaRPr lang="en-US" sz="1200" dirty="0" smtClean="0"/>
          </a:p>
          <a:p>
            <a:pPr marL="514350" indent="-514350">
              <a:buFont typeface="+mj-lt"/>
              <a:buAutoNum type="arabicPeriod"/>
            </a:pPr>
            <a:r>
              <a:rPr lang="en-US" sz="1200" dirty="0" smtClean="0"/>
              <a:t>The domestic" or "urban" cycle, in which the pathogen cycles between vectors and non-wild, urban, or domestic animals</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the primary plaque</a:t>
            </a:r>
            <a:r>
              <a:rPr lang="en-US" baseline="0" dirty="0" smtClean="0"/>
              <a:t> which causes primary  pnumonic plaque</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effectLst/>
                <a:latin typeface="+mn-lt"/>
                <a:ea typeface="+mn-ea"/>
                <a:cs typeface="+mn-cs"/>
              </a:rPr>
              <a:t>Primary septicemic plague results from direct inoculation of the bacteria into the bloodstream, typically via the bite of an infected animal or flea or direct contact with infected tissues. Secondary septicemic plague occurs when there is progression of disease and dissemination of bacteria following </a:t>
            </a:r>
            <a:r>
              <a:rPr lang="en-US" sz="1200" b="1" i="0" u="none" strike="noStrike" kern="1200" dirty="0" smtClean="0">
                <a:solidFill>
                  <a:schemeClr val="tx1"/>
                </a:solidFill>
                <a:effectLst/>
                <a:latin typeface="+mn-lt"/>
                <a:ea typeface="+mn-ea"/>
                <a:cs typeface="+mn-cs"/>
                <a:hlinkClick r:id="rId3"/>
              </a:rPr>
              <a:t>bubonic presentation</a:t>
            </a:r>
            <a:r>
              <a:rPr lang="en-US" sz="1200" b="0" i="0" kern="1200" dirty="0" smtClean="0">
                <a:solidFill>
                  <a:schemeClr val="tx1"/>
                </a:solidFill>
                <a:effectLst/>
                <a:latin typeface="+mn-lt"/>
                <a:ea typeface="+mn-ea"/>
                <a:cs typeface="+mn-cs"/>
              </a:rPr>
              <a:t>.</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Septicemic plague has sudden onset and rapid progression (with an incubation period of 1-6 days) causing fever, chills, weakness, abdominal pain, shock, and bleeding underneath the skin or other organs and may result in </a:t>
            </a:r>
            <a:r>
              <a:rPr lang="en-US" sz="1200" b="1" i="0" u="none" strike="noStrike" kern="1200" dirty="0" smtClean="0">
                <a:solidFill>
                  <a:schemeClr val="tx1"/>
                </a:solidFill>
                <a:effectLst/>
                <a:latin typeface="+mn-lt"/>
                <a:ea typeface="+mn-ea"/>
                <a:cs typeface="+mn-cs"/>
                <a:hlinkClick r:id="rId4"/>
              </a:rPr>
              <a:t>disseminated intravascular coagulation</a:t>
            </a:r>
            <a:r>
              <a:rPr lang="en-US" sz="1200" b="0" i="0" kern="1200" dirty="0" smtClean="0">
                <a:solidFill>
                  <a:schemeClr val="tx1"/>
                </a:solidFill>
                <a:effectLst/>
                <a:latin typeface="+mn-lt"/>
                <a:ea typeface="+mn-ea"/>
                <a:cs typeface="+mn-cs"/>
              </a:rPr>
              <a:t> (DIC), necrosis of small vessels, and purpura. </a:t>
            </a:r>
            <a:r>
              <a:rPr lang="en-US" sz="1200" b="0" i="0" kern="1200" dirty="0" err="1" smtClean="0">
                <a:solidFill>
                  <a:schemeClr val="tx1"/>
                </a:solidFill>
                <a:effectLst/>
                <a:latin typeface="+mn-lt"/>
                <a:ea typeface="+mn-ea"/>
                <a:cs typeface="+mn-cs"/>
              </a:rPr>
              <a:t>Acral</a:t>
            </a:r>
            <a:r>
              <a:rPr lang="en-US" sz="1200" b="0" i="0" kern="1200" dirty="0" smtClean="0">
                <a:solidFill>
                  <a:schemeClr val="tx1"/>
                </a:solidFill>
                <a:effectLst/>
                <a:latin typeface="+mn-lt"/>
                <a:ea typeface="+mn-ea"/>
                <a:cs typeface="+mn-cs"/>
              </a:rPr>
              <a:t> regions such as the fingers, toes, and nose may become gangrenous, hence the term "black death." Alone, septicemic plague is rarely transmissible human to human but may become transmissible if the disease reaches the </a:t>
            </a:r>
            <a:r>
              <a:rPr lang="en-US" sz="1200" b="1" i="0" u="none" strike="noStrike" kern="1200" dirty="0" smtClean="0">
                <a:solidFill>
                  <a:schemeClr val="tx1"/>
                </a:solidFill>
                <a:effectLst/>
                <a:latin typeface="+mn-lt"/>
                <a:ea typeface="+mn-ea"/>
                <a:cs typeface="+mn-cs"/>
                <a:hlinkClick r:id="rId5"/>
              </a:rPr>
              <a:t>pneumonic stage</a:t>
            </a:r>
            <a:r>
              <a:rPr lang="en-US" sz="1200" b="0" i="0" kern="1200" dirty="0" smtClean="0">
                <a:solidFill>
                  <a:schemeClr val="tx1"/>
                </a:solidFill>
                <a:effectLst/>
                <a:latin typeface="+mn-lt"/>
                <a:ea typeface="+mn-ea"/>
                <a:cs typeface="+mn-cs"/>
              </a:rPr>
              <a:t> or is associated with buboes.</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It is important to recognize that the initial symptomatology is nonspecific and commonly seen in many types of severe bacterial sepsis, so the clinician must have a high index of suspicion based on endemic locations, recent travel, and close contact with rodents or domestic animals that have recently become sick. Indeed, early diagnosis in the Emergency Department for an incident may be difficult. Unless the link to exposure is readily apparent, most cases will be diagnosed after admission based on culture data (sputum or blood), but if the outbreak is intentional and patients with plague have been identified in the community, all patients presenting with sepsis should be considered to have plague unless an alternate diagnosis is found. Human-to-human transmission is possible in secondary septicemia due to pneumonic plague, so if septicemic plague is suspected, appropriate infection control practices must be rapidly implemented. Control measures and personal protective equipment for health care workers should be geared toward droplet / contact transmission at a minimum. Consult your infection control experts to determine whether additional protection is warranted.</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Concern for bioterrorism should also be triggered if multiple patients arrive with similar symptoms, especially when urban-dwelling persons without any identified exposure become ill. </a:t>
            </a:r>
            <a:r>
              <a:rPr lang="en-US" sz="1200" b="1" i="0" kern="1200" dirty="0" smtClean="0">
                <a:solidFill>
                  <a:schemeClr val="tx1"/>
                </a:solidFill>
                <a:effectLst/>
                <a:latin typeface="+mn-lt"/>
                <a:ea typeface="+mn-ea"/>
                <a:cs typeface="+mn-cs"/>
              </a:rPr>
              <a:t>Rapid patient isolation, use of personal protective equipment for health care workers, antibiotic delivery, and notification of public health professionals are essential preliminary steps when the disease is suspected. </a:t>
            </a:r>
            <a:r>
              <a:rPr lang="en-US" sz="1200" b="0" i="0" kern="1200" dirty="0" smtClean="0">
                <a:solidFill>
                  <a:schemeClr val="tx1"/>
                </a:solidFill>
                <a:effectLst/>
                <a:latin typeface="+mn-lt"/>
                <a:ea typeface="+mn-ea"/>
                <a:cs typeface="+mn-cs"/>
              </a:rPr>
              <a:t>The clinician should have a low threshold to activate the hospital incident command system and notify public health authorities.</a:t>
            </a:r>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8</a:t>
            </a:fld>
            <a:endParaRPr lang="en-US"/>
          </a:p>
        </p:txBody>
      </p:sp>
    </p:spTree>
    <p:extLst>
      <p:ext uri="{BB962C8B-B14F-4D97-AF65-F5344CB8AC3E}">
        <p14:creationId xmlns:p14="http://schemas.microsoft.com/office/powerpoint/2010/main" xmlns="" val="21840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organisms then kill the macrophage and are released into the extracellular environment, where they resist phagocytosis (YopH and YopE; </a:t>
            </a:r>
            <a:r>
              <a:rPr lang="en-US" sz="1200" i="1" dirty="0" smtClean="0"/>
              <a:t>Yersinia </a:t>
            </a:r>
            <a:r>
              <a:rPr lang="en-US" sz="1200" dirty="0" smtClean="0"/>
              <a:t>outer membrane protein) by the polymorphs</a:t>
            </a:r>
          </a:p>
        </p:txBody>
      </p:sp>
      <p:sp>
        <p:nvSpPr>
          <p:cNvPr id="4" name="Slide Number Placeholder 3"/>
          <p:cNvSpPr>
            <a:spLocks noGrp="1"/>
          </p:cNvSpPr>
          <p:nvPr>
            <p:ph type="sldNum" sz="quarter" idx="10"/>
          </p:nvPr>
        </p:nvSpPr>
        <p:spPr/>
        <p:txBody>
          <a:bodyPr/>
          <a:lstStyle/>
          <a:p>
            <a:fld id="{043C853C-11D4-44A7-A11D-4B3D77FB23C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Septicemia with regional lymph node involvement (85-90% of the cases) </a:t>
            </a:r>
          </a:p>
          <a:p>
            <a:pPr algn="just"/>
            <a:r>
              <a:rPr lang="en-US" dirty="0" smtClean="0"/>
              <a:t>Septicemia without lymph node involvement (primary septicemic plague, 10-15% of the cases); depends on level of lymph node inflammatory response. </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11</a:t>
            </a:fld>
            <a:endParaRPr lang="en-US"/>
          </a:p>
        </p:txBody>
      </p:sp>
    </p:spTree>
    <p:extLst>
      <p:ext uri="{BB962C8B-B14F-4D97-AF65-F5344CB8AC3E}">
        <p14:creationId xmlns:p14="http://schemas.microsoft.com/office/powerpoint/2010/main" xmlns="" val="412413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DE24A-FCEE-4721-A35D-1DC2DCB57E9D}"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DE24A-FCEE-4721-A35D-1DC2DCB57E9D}"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DE24A-FCEE-4721-A35D-1DC2DCB57E9D}"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DE24A-FCEE-4721-A35D-1DC2DCB57E9D}"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DE24A-FCEE-4721-A35D-1DC2DCB57E9D}"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DE24A-FCEE-4721-A35D-1DC2DCB57E9D}"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DE24A-FCEE-4721-A35D-1DC2DCB57E9D}"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DE24A-FCEE-4721-A35D-1DC2DCB57E9D}"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DE24A-FCEE-4721-A35D-1DC2DCB57E9D}"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DE24A-FCEE-4721-A35D-1DC2DCB57E9D}"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DE24A-FCEE-4721-A35D-1DC2DCB57E9D}"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4383D-4155-48BA-84DE-3EF57F852A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DE24A-FCEE-4721-A35D-1DC2DCB57E9D}" type="datetimeFigureOut">
              <a:rPr lang="en-US" smtClean="0"/>
              <a:pPr/>
              <a:t>4/9/2023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4383D-4155-48BA-84DE-3EF57F852A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57166"/>
            <a:ext cx="7772400" cy="4223962"/>
          </a:xfrm>
        </p:spPr>
        <p:txBody>
          <a:bodyPr>
            <a:noAutofit/>
          </a:bodyPr>
          <a:lstStyle/>
          <a:p>
            <a:r>
              <a:rPr lang="ar-JO" sz="3200" dirty="0" smtClean="0"/>
              <a:t>عن أسامة بن زيد: أن النبي صلى الله عليه وسلم ذكر الطاعون فقال: «بقية رجز أو عذاب أرسل على طائفة من بني إسرائيل، فإذا وقع بأرض وأنتم بها فلا تخرجوا منها، وإذا وقع بأرض ولستم بها فلا تهبطوا عليها» </a:t>
            </a:r>
            <a:r>
              <a:rPr lang="en-US" sz="3600" dirty="0" smtClean="0"/>
              <a:t/>
            </a:r>
            <a:br>
              <a:rPr lang="en-US" sz="3600" dirty="0" smtClean="0"/>
            </a:br>
            <a:r>
              <a:rPr lang="en-US" sz="4800" b="1" i="1" dirty="0" smtClean="0">
                <a:solidFill>
                  <a:srgbClr val="FF0000"/>
                </a:solidFill>
              </a:rPr>
              <a:t>Yersinia pestis</a:t>
            </a:r>
            <a:br>
              <a:rPr lang="en-US" sz="4800" b="1" i="1" dirty="0" smtClean="0">
                <a:solidFill>
                  <a:srgbClr val="FF0000"/>
                </a:solidFill>
              </a:rPr>
            </a:br>
            <a:r>
              <a:rPr lang="en-US" sz="4800" b="1" dirty="0" smtClean="0">
                <a:solidFill>
                  <a:srgbClr val="FF0000"/>
                </a:solidFill>
              </a:rPr>
              <a:t>HLS Module</a:t>
            </a:r>
            <a:br>
              <a:rPr lang="en-US" sz="4800" b="1" dirty="0" smtClean="0">
                <a:solidFill>
                  <a:srgbClr val="FF0000"/>
                </a:solidFill>
              </a:rPr>
            </a:br>
            <a:r>
              <a:rPr lang="en-US" sz="4800" b="1" dirty="0" smtClean="0">
                <a:solidFill>
                  <a:srgbClr val="FF0000"/>
                </a:solidFill>
              </a:rPr>
              <a:t>2022-2023</a:t>
            </a:r>
            <a:r>
              <a:rPr lang="en-US" sz="4800" dirty="0" smtClean="0">
                <a:solidFill>
                  <a:srgbClr val="FF0000"/>
                </a:solidFill>
              </a:rPr>
              <a:t/>
            </a:r>
            <a:br>
              <a:rPr lang="en-US" sz="4800" dirty="0" smtClean="0">
                <a:solidFill>
                  <a:srgbClr val="FF0000"/>
                </a:solidFill>
              </a:rPr>
            </a:br>
            <a:endParaRPr lang="en-US" sz="3600" dirty="0"/>
          </a:p>
        </p:txBody>
      </p:sp>
      <p:sp>
        <p:nvSpPr>
          <p:cNvPr id="5" name="Subtitle 2"/>
          <p:cNvSpPr>
            <a:spLocks noGrp="1"/>
          </p:cNvSpPr>
          <p:nvPr>
            <p:ph type="subTitle" idx="1"/>
          </p:nvPr>
        </p:nvSpPr>
        <p:spPr>
          <a:xfrm>
            <a:off x="1763688" y="4869160"/>
            <a:ext cx="6400800" cy="1752600"/>
          </a:xfrm>
        </p:spPr>
        <p:txBody>
          <a:bodyPr>
            <a:normAutofit/>
          </a:bodyPr>
          <a:lstStyle/>
          <a:p>
            <a:r>
              <a:rPr lang="en-US" dirty="0" smtClean="0"/>
              <a:t>Dr. Mohammad </a:t>
            </a:r>
            <a:r>
              <a:rPr lang="en-US" dirty="0" err="1" smtClean="0"/>
              <a:t>Odaibat</a:t>
            </a:r>
            <a:endParaRPr lang="en-US" dirty="0" smtClean="0"/>
          </a:p>
          <a:p>
            <a:r>
              <a:rPr lang="en-US" dirty="0" smtClean="0"/>
              <a:t>Mutah university </a:t>
            </a:r>
          </a:p>
          <a:p>
            <a:r>
              <a:rPr lang="en-US" dirty="0" smtClean="0"/>
              <a:t>Faculty of Medicine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1414"/>
            <a:ext cx="6257940" cy="796908"/>
          </a:xfrm>
          <a:solidFill>
            <a:srgbClr val="FFFF00"/>
          </a:solidFill>
        </p:spPr>
        <p:txBody>
          <a:bodyPr vert="horz" lIns="91440" tIns="45720" rIns="91440" bIns="45720" rtlCol="0" anchor="ctr">
            <a:normAutofit/>
          </a:bodyPr>
          <a:lstStyle/>
          <a:p>
            <a:r>
              <a:rPr lang="en-US" sz="3600" b="1" dirty="0" smtClean="0"/>
              <a:t>Pathogenesis</a:t>
            </a:r>
            <a:endParaRPr lang="en-US" sz="3600" b="1" dirty="0"/>
          </a:p>
        </p:txBody>
      </p:sp>
      <p:sp>
        <p:nvSpPr>
          <p:cNvPr id="3" name="Content Placeholder 2"/>
          <p:cNvSpPr>
            <a:spLocks noGrp="1"/>
          </p:cNvSpPr>
          <p:nvPr>
            <p:ph idx="1"/>
          </p:nvPr>
        </p:nvSpPr>
        <p:spPr>
          <a:xfrm>
            <a:off x="357158" y="1000108"/>
            <a:ext cx="8401080" cy="5857892"/>
          </a:xfrm>
        </p:spPr>
        <p:txBody>
          <a:bodyPr>
            <a:normAutofit/>
          </a:bodyPr>
          <a:lstStyle/>
          <a:p>
            <a:pPr marL="0" indent="0" algn="just">
              <a:buNone/>
            </a:pPr>
            <a:r>
              <a:rPr lang="en-US" sz="2400" b="1" dirty="0" smtClean="0">
                <a:solidFill>
                  <a:srgbClr val="FF0000"/>
                </a:solidFill>
              </a:rPr>
              <a:t>Bubonic plague </a:t>
            </a:r>
            <a:r>
              <a:rPr lang="en-US" sz="2400" b="1" dirty="0" smtClean="0"/>
              <a:t>:</a:t>
            </a:r>
            <a:r>
              <a:rPr lang="en-US" sz="2400" dirty="0" smtClean="0"/>
              <a:t> the </a:t>
            </a:r>
            <a:r>
              <a:rPr lang="en-US" sz="2400" i="1" dirty="0" smtClean="0"/>
              <a:t>Y. pestis</a:t>
            </a:r>
            <a:r>
              <a:rPr lang="en-US" sz="2400" dirty="0" smtClean="0"/>
              <a:t> quickly spread to the draining lymph nodes, which become hot, swollen, tender, and hemorrhagic. This gives rise to the characteristic black buboes responsible for the name of this disease (Bubonic plaque). </a:t>
            </a:r>
          </a:p>
          <a:p>
            <a:pPr algn="just"/>
            <a:endParaRPr lang="en-US" sz="2400" dirty="0"/>
          </a:p>
        </p:txBody>
      </p:sp>
      <p:sp>
        <p:nvSpPr>
          <p:cNvPr id="15361" name="Rectangle 1"/>
          <p:cNvSpPr>
            <a:spLocks noChangeArrowheads="1"/>
          </p:cNvSpPr>
          <p:nvPr/>
        </p:nvSpPr>
        <p:spPr bwMode="auto">
          <a:xfrm>
            <a:off x="307169" y="2708920"/>
            <a:ext cx="850105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mj-lt"/>
                <a:ea typeface="Times New Roman" pitchFamily="18" charset="0"/>
                <a:cs typeface="Arial" pitchFamily="34" charset="0"/>
              </a:rPr>
              <a:t>Bubo in pathology means </a:t>
            </a:r>
            <a:r>
              <a:rPr lang="en-US" sz="2400" b="1" dirty="0" smtClean="0">
                <a:solidFill>
                  <a:srgbClr val="FF0000"/>
                </a:solidFill>
                <a:latin typeface="+mj-lt"/>
                <a:ea typeface="Times New Roman" pitchFamily="18" charset="0"/>
                <a:cs typeface="Arial" pitchFamily="34" charset="0"/>
              </a:rPr>
              <a:t> </a:t>
            </a:r>
            <a:r>
              <a:rPr kumimoji="0" lang="en-US" sz="2400" b="1" i="0" u="none" strike="noStrike" cap="none" normalizeH="0" baseline="0" dirty="0" smtClean="0">
                <a:ln>
                  <a:noFill/>
                </a:ln>
                <a:solidFill>
                  <a:srgbClr val="FF0000"/>
                </a:solidFill>
                <a:effectLst/>
                <a:latin typeface="+mj-lt"/>
                <a:ea typeface="Times New Roman" pitchFamily="18" charset="0"/>
                <a:cs typeface="Arial" pitchFamily="34" charset="0"/>
              </a:rPr>
              <a:t>a tender, enlarged, and inflamed lymph node, particularly in the axilla or groin, resulting from absorption of infective  material</a:t>
            </a:r>
            <a:endParaRPr kumimoji="0" lang="en-US" sz="2400" b="1" i="0" u="none" strike="noStrike" cap="none" normalizeH="0" baseline="0" dirty="0" smtClean="0">
              <a:ln>
                <a:noFill/>
              </a:ln>
              <a:solidFill>
                <a:srgbClr val="FF0000"/>
              </a:solidFill>
              <a:effectLst/>
              <a:latin typeface="+mj-lt"/>
              <a:cs typeface="Arial" pitchFamily="34" charset="0"/>
            </a:endParaRPr>
          </a:p>
        </p:txBody>
      </p:sp>
      <p:pic>
        <p:nvPicPr>
          <p:cNvPr id="5" name="Picture 4"/>
          <p:cNvPicPr>
            <a:picLocks noChangeAspect="1"/>
          </p:cNvPicPr>
          <p:nvPr/>
        </p:nvPicPr>
        <p:blipFill>
          <a:blip r:embed="rId3" cstate="print"/>
          <a:stretch>
            <a:fillRect/>
          </a:stretch>
        </p:blipFill>
        <p:spPr>
          <a:xfrm>
            <a:off x="1295178" y="3909249"/>
            <a:ext cx="2873632" cy="2852187"/>
          </a:xfrm>
          <a:prstGeom prst="rect">
            <a:avLst/>
          </a:prstGeom>
        </p:spPr>
      </p:pic>
      <p:pic>
        <p:nvPicPr>
          <p:cNvPr id="7" name="Picture 6" descr="https://upload.wikimedia.org/wikipedia/commons/2/2f/Plague_-buboes.jpg"/>
          <p:cNvPicPr>
            <a:picLocks noChangeAspect="1" noChangeArrowheads="1"/>
          </p:cNvPicPr>
          <p:nvPr/>
        </p:nvPicPr>
        <p:blipFill>
          <a:blip r:embed="rId4" cstate="print"/>
          <a:srcRect/>
          <a:stretch>
            <a:fillRect/>
          </a:stretch>
        </p:blipFill>
        <p:spPr bwMode="auto">
          <a:xfrm>
            <a:off x="4528134" y="4041035"/>
            <a:ext cx="3147214" cy="2412301"/>
          </a:xfrm>
          <a:prstGeom prst="rect">
            <a:avLst/>
          </a:prstGeom>
          <a:noFill/>
        </p:spPr>
      </p:pic>
      <p:sp>
        <p:nvSpPr>
          <p:cNvPr id="8" name="TextBox 7"/>
          <p:cNvSpPr txBox="1"/>
          <p:nvPr/>
        </p:nvSpPr>
        <p:spPr>
          <a:xfrm>
            <a:off x="5222731" y="6381328"/>
            <a:ext cx="2733645" cy="461665"/>
          </a:xfrm>
          <a:prstGeom prst="rect">
            <a:avLst/>
          </a:prstGeom>
          <a:noFill/>
        </p:spPr>
        <p:txBody>
          <a:bodyPr wrap="square" rtlCol="0">
            <a:spAutoFit/>
          </a:bodyPr>
          <a:lstStyle/>
          <a:p>
            <a:r>
              <a:rPr lang="en-US" sz="2400" b="1" dirty="0" smtClean="0"/>
              <a:t>Bubonic plaque</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1"/>
                                        </p:tgtEl>
                                        <p:attrNameLst>
                                          <p:attrName>style.visibility</p:attrName>
                                        </p:attrNameLst>
                                      </p:cBhvr>
                                      <p:to>
                                        <p:strVal val="visible"/>
                                      </p:to>
                                    </p:set>
                                    <p:animEffect transition="in" filter="blinds(horizontal)">
                                      <p:cBhvr>
                                        <p:cTn id="12" dur="500"/>
                                        <p:tgtEl>
                                          <p:spTgt spid="1536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71414"/>
            <a:ext cx="6257940" cy="796908"/>
          </a:xfrm>
          <a:solidFill>
            <a:srgbClr val="FFFF00"/>
          </a:solidFill>
        </p:spPr>
        <p:txBody>
          <a:bodyPr vert="horz" lIns="91440" tIns="45720" rIns="91440" bIns="45720" rtlCol="0" anchor="ctr">
            <a:normAutofit/>
          </a:bodyPr>
          <a:lstStyle/>
          <a:p>
            <a:r>
              <a:rPr lang="en-US" sz="3600" b="1" dirty="0" smtClean="0"/>
              <a:t>Pathogenesis</a:t>
            </a:r>
            <a:endParaRPr lang="en-US" sz="3600" b="1" dirty="0"/>
          </a:p>
        </p:txBody>
      </p:sp>
      <p:sp>
        <p:nvSpPr>
          <p:cNvPr id="3" name="Content Placeholder 2"/>
          <p:cNvSpPr>
            <a:spLocks noGrp="1"/>
          </p:cNvSpPr>
          <p:nvPr>
            <p:ph idx="1"/>
          </p:nvPr>
        </p:nvSpPr>
        <p:spPr>
          <a:xfrm>
            <a:off x="457200" y="957282"/>
            <a:ext cx="8229600" cy="5257800"/>
          </a:xfrm>
        </p:spPr>
        <p:txBody>
          <a:bodyPr>
            <a:normAutofit fontScale="92500" lnSpcReduction="20000"/>
          </a:bodyPr>
          <a:lstStyle/>
          <a:p>
            <a:pPr algn="just"/>
            <a:r>
              <a:rPr lang="en-US" dirty="0" smtClean="0"/>
              <a:t>Incubation period of 1-3 days (pneumonic) or 2-6 days (bubonic). </a:t>
            </a:r>
          </a:p>
          <a:p>
            <a:pPr algn="just"/>
            <a:r>
              <a:rPr lang="en-US" b="1" dirty="0" smtClean="0"/>
              <a:t>Complications:</a:t>
            </a:r>
            <a:r>
              <a:rPr lang="en-US" dirty="0" smtClean="0"/>
              <a:t> The most common complication of </a:t>
            </a:r>
            <a:r>
              <a:rPr lang="en-US" dirty="0" smtClean="0">
                <a:solidFill>
                  <a:srgbClr val="FF0000"/>
                </a:solidFill>
              </a:rPr>
              <a:t>bubonic and septicemic </a:t>
            </a:r>
            <a:r>
              <a:rPr lang="en-US" dirty="0" smtClean="0"/>
              <a:t>plague is disseminated intravascular coagulation </a:t>
            </a:r>
            <a:r>
              <a:rPr lang="en-US" dirty="0" smtClean="0">
                <a:solidFill>
                  <a:srgbClr val="FF0000"/>
                </a:solidFill>
              </a:rPr>
              <a:t>(DIC), pneumonia and meningitis. </a:t>
            </a:r>
          </a:p>
          <a:p>
            <a:pPr algn="just"/>
            <a:r>
              <a:rPr lang="en-US" b="1" dirty="0" smtClean="0"/>
              <a:t>Mortality </a:t>
            </a:r>
            <a:r>
              <a:rPr lang="en-US" b="1" dirty="0"/>
              <a:t>rates</a:t>
            </a:r>
            <a:r>
              <a:rPr lang="en-US" dirty="0"/>
              <a:t> for treated individuals range from 1 to 15 % for </a:t>
            </a:r>
            <a:r>
              <a:rPr lang="en-US" b="1" dirty="0"/>
              <a:t>bubonic plague</a:t>
            </a:r>
            <a:r>
              <a:rPr lang="en-US" dirty="0"/>
              <a:t> to 40 % for septicemic plague, and 50% for pneumonic plague</a:t>
            </a:r>
          </a:p>
          <a:p>
            <a:pPr algn="just"/>
            <a:r>
              <a:rPr lang="en-US" dirty="0"/>
              <a:t>Without treatment, fatality rates: up to 90% for bubonic plague,  100% for </a:t>
            </a:r>
            <a:r>
              <a:rPr lang="en-US" dirty="0" err="1"/>
              <a:t>septicemic</a:t>
            </a:r>
            <a:r>
              <a:rPr lang="en-US" dirty="0"/>
              <a:t> </a:t>
            </a:r>
            <a:r>
              <a:rPr lang="en-US" dirty="0" smtClean="0"/>
              <a:t>or </a:t>
            </a:r>
            <a:r>
              <a:rPr lang="en-US" b="1" dirty="0" smtClean="0"/>
              <a:t>p</a:t>
            </a:r>
            <a:r>
              <a:rPr lang="en-US" b="1" dirty="0" smtClean="0"/>
              <a:t>neumonic</a:t>
            </a:r>
            <a:r>
              <a:rPr lang="en-US" dirty="0" smtClean="0"/>
              <a:t> plague.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214290"/>
            <a:ext cx="6257940" cy="939784"/>
          </a:xfrm>
          <a:solidFill>
            <a:srgbClr val="FFFF00"/>
          </a:solidFill>
        </p:spPr>
        <p:txBody>
          <a:bodyPr vert="horz" lIns="91440" tIns="45720" rIns="91440" bIns="45720" rtlCol="0" anchor="ctr">
            <a:normAutofit/>
          </a:bodyPr>
          <a:lstStyle/>
          <a:p>
            <a:r>
              <a:rPr lang="en-US" sz="4000" b="1" dirty="0" smtClean="0"/>
              <a:t>Manifestations</a:t>
            </a:r>
            <a:endParaRPr lang="en-US" sz="4000" b="1" dirty="0"/>
          </a:p>
        </p:txBody>
      </p:sp>
      <p:sp>
        <p:nvSpPr>
          <p:cNvPr id="3" name="Content Placeholder 2"/>
          <p:cNvSpPr>
            <a:spLocks noGrp="1"/>
          </p:cNvSpPr>
          <p:nvPr>
            <p:ph idx="1"/>
          </p:nvPr>
        </p:nvSpPr>
        <p:spPr>
          <a:xfrm>
            <a:off x="457200" y="1214422"/>
            <a:ext cx="8229600" cy="5643578"/>
          </a:xfrm>
        </p:spPr>
        <p:txBody>
          <a:bodyPr>
            <a:noAutofit/>
          </a:bodyPr>
          <a:lstStyle/>
          <a:p>
            <a:r>
              <a:rPr lang="en-US" sz="2700" dirty="0" smtClean="0"/>
              <a:t>General malaise </a:t>
            </a:r>
          </a:p>
          <a:p>
            <a:r>
              <a:rPr lang="en-US" sz="2700" dirty="0" smtClean="0"/>
              <a:t>High fever (hyperpyrexia) </a:t>
            </a:r>
          </a:p>
          <a:p>
            <a:r>
              <a:rPr lang="en-US" sz="2700" dirty="0" smtClean="0"/>
              <a:t>Pain or tenderness at the regional lymph nodes, which may enlarge (buboes). </a:t>
            </a:r>
          </a:p>
          <a:p>
            <a:r>
              <a:rPr lang="en-US" sz="2700" dirty="0" smtClean="0"/>
              <a:t>Septicemia </a:t>
            </a:r>
          </a:p>
          <a:p>
            <a:r>
              <a:rPr lang="en-US" sz="2700" dirty="0" smtClean="0"/>
              <a:t>DIC </a:t>
            </a:r>
          </a:p>
          <a:p>
            <a:r>
              <a:rPr lang="en-US" sz="2700" dirty="0" smtClean="0"/>
              <a:t>Convulsions </a:t>
            </a:r>
          </a:p>
          <a:p>
            <a:r>
              <a:rPr lang="en-US" sz="2700" dirty="0" smtClean="0"/>
              <a:t>Shock </a:t>
            </a:r>
          </a:p>
          <a:p>
            <a:r>
              <a:rPr lang="en-US" sz="2700" dirty="0" smtClean="0"/>
              <a:t>Diffuse, hemorrhagic changes in the skin plus cyanosis from the necrotizing pneumonia produce the dark skin at the extremities giving rise to the term "black </a:t>
            </a:r>
            <a:r>
              <a:rPr lang="en-US" sz="2700" dirty="0" smtClean="0"/>
              <a:t>death“. </a:t>
            </a:r>
            <a:endParaRPr lang="en-US" sz="2700" dirty="0" smtClean="0"/>
          </a:p>
          <a:p>
            <a:endParaRPr lang="en-US" sz="27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00166" y="214290"/>
            <a:ext cx="6257940" cy="714380"/>
          </a:xfrm>
          <a:solidFill>
            <a:srgbClr val="FFFF00"/>
          </a:solidFill>
        </p:spPr>
        <p:txBody>
          <a:bodyPr vert="horz" lIns="91440" tIns="45720" rIns="91440" bIns="45720" rtlCol="0" anchor="ctr">
            <a:normAutofit/>
          </a:bodyPr>
          <a:lstStyle/>
          <a:p>
            <a:r>
              <a:rPr lang="en-US" sz="4000" b="1" dirty="0" smtClean="0"/>
              <a:t>Symptomes</a:t>
            </a:r>
            <a:endParaRPr lang="en-US" sz="4000" b="1" dirty="0"/>
          </a:p>
        </p:txBody>
      </p:sp>
      <p:sp>
        <p:nvSpPr>
          <p:cNvPr id="3" name="Content Placeholder 2"/>
          <p:cNvSpPr>
            <a:spLocks noGrp="1"/>
          </p:cNvSpPr>
          <p:nvPr>
            <p:ph idx="1"/>
          </p:nvPr>
        </p:nvSpPr>
        <p:spPr>
          <a:xfrm>
            <a:off x="571472" y="1071546"/>
            <a:ext cx="8229600" cy="4525963"/>
          </a:xfrm>
        </p:spPr>
        <p:txBody>
          <a:bodyPr>
            <a:normAutofit/>
          </a:bodyPr>
          <a:lstStyle/>
          <a:p>
            <a:pPr marL="514350" indent="-514350" algn="just">
              <a:buFont typeface="+mj-lt"/>
              <a:buAutoNum type="arabicPeriod"/>
            </a:pPr>
            <a:r>
              <a:rPr lang="en-US" b="1" dirty="0" smtClean="0"/>
              <a:t>Bubonic plague</a:t>
            </a:r>
          </a:p>
          <a:p>
            <a:pPr marL="914400" lvl="1" indent="-514350" algn="just"/>
            <a:r>
              <a:rPr lang="en-US" dirty="0" smtClean="0"/>
              <a:t>Patients develop sudden onset of fever, headache, chills, and weakness and one or more swollen, tender and painful lymph nodes (called buboes).</a:t>
            </a:r>
          </a:p>
          <a:p>
            <a:pPr marL="914400" lvl="1" indent="-514350" algn="just"/>
            <a:r>
              <a:rPr lang="en-US" dirty="0" smtClean="0"/>
              <a:t>The bacteria multiply in the lymph node closest to where the bacteria entered the human body.</a:t>
            </a:r>
          </a:p>
          <a:p>
            <a:pPr marL="914400" lvl="1" indent="-514350" algn="just"/>
            <a:r>
              <a:rPr lang="en-US" dirty="0" smtClean="0"/>
              <a:t>If not treated, the bacteria can spread to other parts of the body.</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00166" y="214290"/>
            <a:ext cx="6257940" cy="714380"/>
          </a:xfrm>
          <a:solidFill>
            <a:srgbClr val="FFFF00"/>
          </a:solidFill>
        </p:spPr>
        <p:txBody>
          <a:bodyPr vert="horz" lIns="91440" tIns="45720" rIns="91440" bIns="45720" rtlCol="0" anchor="ctr">
            <a:normAutofit/>
          </a:bodyPr>
          <a:lstStyle/>
          <a:p>
            <a:r>
              <a:rPr lang="en-US" sz="4000" b="1" dirty="0" smtClean="0"/>
              <a:t>Symptomes</a:t>
            </a:r>
            <a:endParaRPr lang="en-US" sz="4000" b="1" dirty="0"/>
          </a:p>
        </p:txBody>
      </p:sp>
      <p:sp>
        <p:nvSpPr>
          <p:cNvPr id="3" name="Content Placeholder 2"/>
          <p:cNvSpPr>
            <a:spLocks noGrp="1"/>
          </p:cNvSpPr>
          <p:nvPr>
            <p:ph idx="1"/>
          </p:nvPr>
        </p:nvSpPr>
        <p:spPr>
          <a:xfrm>
            <a:off x="571472" y="1071546"/>
            <a:ext cx="8229600" cy="4525963"/>
          </a:xfrm>
        </p:spPr>
        <p:txBody>
          <a:bodyPr>
            <a:normAutofit/>
          </a:bodyPr>
          <a:lstStyle/>
          <a:p>
            <a:pPr marL="171450" indent="-514350" algn="just">
              <a:buAutoNum type="arabicPeriod" startAt="2"/>
            </a:pPr>
            <a:r>
              <a:rPr lang="en-US" b="1" smtClean="0"/>
              <a:t>Septicemic plague:</a:t>
            </a:r>
          </a:p>
          <a:p>
            <a:pPr marL="571500" lvl="1" indent="-514350" algn="just">
              <a:buFont typeface="Wingdings" pitchFamily="2" charset="2"/>
              <a:buChar char="§"/>
            </a:pPr>
            <a:r>
              <a:rPr lang="en-US" smtClean="0"/>
              <a:t>Patients develop fever, chills, extreme weakness, abdominal pain, possibly bleeding into the skin and other organs, and shock.</a:t>
            </a:r>
          </a:p>
          <a:p>
            <a:pPr marL="571500" lvl="1" indent="-514350" algn="just">
              <a:buFont typeface="Wingdings" pitchFamily="2" charset="2"/>
              <a:buChar char="§"/>
            </a:pPr>
            <a:r>
              <a:rPr lang="en-US" smtClean="0"/>
              <a:t>Skin and other tissues may turn black and die, especially on fingers, toes, and the nose.</a:t>
            </a:r>
          </a:p>
          <a:p>
            <a:pPr marL="571500" lvl="1" indent="-514350" algn="just">
              <a:buNone/>
            </a:pPr>
            <a:endParaRPr lang="en-US" dirty="0" smtClean="0"/>
          </a:p>
          <a:p>
            <a:pPr marL="171450" indent="-514350"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500166" y="214290"/>
            <a:ext cx="6257940" cy="714380"/>
          </a:xfrm>
          <a:solidFill>
            <a:srgbClr val="FFFF00"/>
          </a:solidFill>
        </p:spPr>
        <p:txBody>
          <a:bodyPr vert="horz" lIns="91440" tIns="45720" rIns="91440" bIns="45720" rtlCol="0" anchor="ctr">
            <a:normAutofit/>
          </a:bodyPr>
          <a:lstStyle/>
          <a:p>
            <a:r>
              <a:rPr lang="en-US" sz="4000" b="1" dirty="0" smtClean="0"/>
              <a:t>Symptomes</a:t>
            </a:r>
            <a:endParaRPr lang="en-US" sz="4000" b="1" dirty="0"/>
          </a:p>
        </p:txBody>
      </p:sp>
      <p:sp>
        <p:nvSpPr>
          <p:cNvPr id="3" name="Content Placeholder 2"/>
          <p:cNvSpPr>
            <a:spLocks noGrp="1"/>
          </p:cNvSpPr>
          <p:nvPr>
            <p:ph idx="1"/>
          </p:nvPr>
        </p:nvSpPr>
        <p:spPr>
          <a:xfrm>
            <a:off x="571472" y="1071546"/>
            <a:ext cx="8229600" cy="4525963"/>
          </a:xfrm>
        </p:spPr>
        <p:txBody>
          <a:bodyPr>
            <a:normAutofit/>
          </a:bodyPr>
          <a:lstStyle/>
          <a:p>
            <a:pPr marL="171450" indent="-514350" algn="just">
              <a:buNone/>
            </a:pPr>
            <a:r>
              <a:rPr lang="en-US" b="1" dirty="0" smtClean="0"/>
              <a:t>3. Pneumonic plague:</a:t>
            </a:r>
          </a:p>
          <a:p>
            <a:pPr marL="971550" lvl="2" indent="-514350" algn="just"/>
            <a:r>
              <a:rPr lang="en-US" dirty="0" smtClean="0"/>
              <a:t>Patients develop fever, headache, weakness, and a rapidly developing pneumonia with shortness of breath, chest pain, cough, and sometimes bloody or watery mucous, cyanosis, respiratory </a:t>
            </a:r>
            <a:r>
              <a:rPr lang="en-US" dirty="0"/>
              <a:t>failure and </a:t>
            </a:r>
            <a:r>
              <a:rPr lang="en-US" dirty="0" smtClean="0"/>
              <a:t>shock.</a:t>
            </a:r>
          </a:p>
          <a:p>
            <a:pPr marL="971550" lvl="2" indent="-514350" algn="just"/>
            <a:r>
              <a:rPr lang="en-US" dirty="0"/>
              <a:t>T</a:t>
            </a:r>
            <a:r>
              <a:rPr lang="en-US" dirty="0" smtClean="0"/>
              <a:t>he only form of plague that can be spread from person to person (by infectious droplets).</a:t>
            </a:r>
          </a:p>
          <a:p>
            <a:pPr marL="171450" indent="-514350" algn="just">
              <a:buNone/>
            </a:pPr>
            <a:endParaRPr lang="en-US" dirty="0" smtClean="0"/>
          </a:p>
          <a:p>
            <a:pPr marL="171450" indent="-514350" algn="just">
              <a:buAutoNum type="arabicPeriod" startAt="2"/>
            </a:pPr>
            <a:endParaRPr lang="en-US" dirty="0" smtClean="0"/>
          </a:p>
          <a:p>
            <a:pPr marL="171450" indent="-514350" algn="just">
              <a:buNone/>
            </a:pPr>
            <a:endParaRPr lang="en-US" dirty="0"/>
          </a:p>
        </p:txBody>
      </p:sp>
      <p:sp>
        <p:nvSpPr>
          <p:cNvPr id="4" name="Rectangle 3"/>
          <p:cNvSpPr/>
          <p:nvPr/>
        </p:nvSpPr>
        <p:spPr>
          <a:xfrm>
            <a:off x="357158" y="4149080"/>
            <a:ext cx="8786842" cy="923330"/>
          </a:xfrm>
          <a:prstGeom prst="rect">
            <a:avLst/>
          </a:prstGeom>
        </p:spPr>
        <p:txBody>
          <a:bodyPr wrap="square">
            <a:spAutoFit/>
          </a:bodyPr>
          <a:lstStyle/>
          <a:p>
            <a:pPr algn="just"/>
            <a:r>
              <a:rPr lang="en-US" b="1" dirty="0" smtClean="0"/>
              <a:t>Plague is a serious illness. If you are experiencing symptoms like those listed here, seek immediate medical attention. Prompt treatment with the correct medications is critical to prevent complications or death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00166" y="214290"/>
            <a:ext cx="6257940" cy="714380"/>
          </a:xfrm>
          <a:solidFill>
            <a:srgbClr val="FFFF00"/>
          </a:solidFill>
        </p:spPr>
        <p:txBody>
          <a:bodyPr vert="horz" lIns="91440" tIns="45720" rIns="91440" bIns="45720" rtlCol="0" anchor="ctr">
            <a:normAutofit/>
          </a:bodyPr>
          <a:lstStyle/>
          <a:p>
            <a:r>
              <a:rPr lang="en-US" sz="4000" b="1" dirty="0" smtClean="0"/>
              <a:t>Symptomes</a:t>
            </a:r>
            <a:endParaRPr lang="en-US" sz="4000" b="1" dirty="0"/>
          </a:p>
        </p:txBody>
      </p:sp>
      <p:pic>
        <p:nvPicPr>
          <p:cNvPr id="37891" name="Picture 3"/>
          <p:cNvPicPr>
            <a:picLocks noChangeAspect="1" noChangeArrowheads="1"/>
          </p:cNvPicPr>
          <p:nvPr/>
        </p:nvPicPr>
        <p:blipFill>
          <a:blip r:embed="rId2" cstate="print"/>
          <a:srcRect/>
          <a:stretch>
            <a:fillRect/>
          </a:stretch>
        </p:blipFill>
        <p:spPr bwMode="auto">
          <a:xfrm>
            <a:off x="3357554" y="4678327"/>
            <a:ext cx="2071702" cy="2179673"/>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71424" y="1000108"/>
            <a:ext cx="2714626" cy="390101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000364" y="928670"/>
            <a:ext cx="2786082" cy="39385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215074" y="1000108"/>
            <a:ext cx="2930582" cy="407196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blinds(horizontal)">
                                      <p:cBhvr>
                                        <p:cTn id="17" dur="500"/>
                                        <p:tgtEl>
                                          <p:spTgt spid="3789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71414"/>
            <a:ext cx="6615130" cy="785818"/>
          </a:xfrm>
          <a:solidFill>
            <a:srgbClr val="FFFF00"/>
          </a:solidFill>
        </p:spPr>
        <p:txBody>
          <a:bodyPr vert="horz" lIns="91440" tIns="45720" rIns="91440" bIns="45720" rtlCol="0" anchor="ctr">
            <a:normAutofit/>
          </a:bodyPr>
          <a:lstStyle/>
          <a:p>
            <a:r>
              <a:rPr lang="en-US" sz="4000" b="1" dirty="0" smtClean="0"/>
              <a:t>Virulence factors</a:t>
            </a:r>
            <a:endParaRPr lang="en-US" sz="4000" b="1" dirty="0"/>
          </a:p>
        </p:txBody>
      </p:sp>
      <p:pic>
        <p:nvPicPr>
          <p:cNvPr id="4" name="Picture 3"/>
          <p:cNvPicPr>
            <a:picLocks noChangeAspect="1" noChangeArrowheads="1"/>
          </p:cNvPicPr>
          <p:nvPr/>
        </p:nvPicPr>
        <p:blipFill>
          <a:blip r:embed="rId3" cstate="print"/>
          <a:srcRect/>
          <a:stretch>
            <a:fillRect/>
          </a:stretch>
        </p:blipFill>
        <p:spPr bwMode="auto">
          <a:xfrm>
            <a:off x="285720" y="1000108"/>
            <a:ext cx="2104878" cy="2214578"/>
          </a:xfrm>
          <a:prstGeom prst="rect">
            <a:avLst/>
          </a:prstGeom>
          <a:noFill/>
          <a:ln w="9525">
            <a:noFill/>
            <a:miter lim="800000"/>
            <a:headEnd/>
            <a:tailEnd/>
          </a:ln>
          <a:effectLst/>
        </p:spPr>
      </p:pic>
      <p:sp>
        <p:nvSpPr>
          <p:cNvPr id="5" name="TextBox 4"/>
          <p:cNvSpPr txBox="1"/>
          <p:nvPr/>
        </p:nvSpPr>
        <p:spPr>
          <a:xfrm>
            <a:off x="2500298" y="1714488"/>
            <a:ext cx="6220934" cy="461665"/>
          </a:xfrm>
          <a:prstGeom prst="rect">
            <a:avLst/>
          </a:prstGeom>
          <a:noFill/>
        </p:spPr>
        <p:txBody>
          <a:bodyPr wrap="none" rtlCol="0">
            <a:spAutoFit/>
          </a:bodyPr>
          <a:lstStyle/>
          <a:p>
            <a:r>
              <a:rPr lang="en-US" sz="2400" b="1" dirty="0" smtClean="0">
                <a:solidFill>
                  <a:srgbClr val="FF0000"/>
                </a:solidFill>
              </a:rPr>
              <a:t>Why bleeding under skin (black discoloration)? </a:t>
            </a:r>
            <a:endParaRPr lang="en-US" sz="2400" b="1" dirty="0">
              <a:solidFill>
                <a:srgbClr val="FF0000"/>
              </a:solidFill>
            </a:endParaRPr>
          </a:p>
        </p:txBody>
      </p:sp>
      <p:sp>
        <p:nvSpPr>
          <p:cNvPr id="7" name="Rectangle 6"/>
          <p:cNvSpPr/>
          <p:nvPr/>
        </p:nvSpPr>
        <p:spPr>
          <a:xfrm>
            <a:off x="-71502" y="3500438"/>
            <a:ext cx="1357322" cy="707886"/>
          </a:xfrm>
          <a:prstGeom prst="rect">
            <a:avLst/>
          </a:prstGeom>
        </p:spPr>
        <p:txBody>
          <a:bodyPr wrap="square">
            <a:spAutoFit/>
          </a:bodyPr>
          <a:lstStyle/>
          <a:p>
            <a:pPr algn="ctr"/>
            <a:r>
              <a:rPr lang="en-US" sz="2000" b="1" dirty="0" smtClean="0">
                <a:solidFill>
                  <a:srgbClr val="FF0000"/>
                </a:solidFill>
              </a:rPr>
              <a:t>Bacterial</a:t>
            </a:r>
          </a:p>
          <a:p>
            <a:pPr algn="ctr"/>
            <a:r>
              <a:rPr lang="en-US" sz="2000" b="1" dirty="0" smtClean="0">
                <a:solidFill>
                  <a:srgbClr val="FF0000"/>
                </a:solidFill>
              </a:rPr>
              <a:t>endotoxins </a:t>
            </a:r>
            <a:endParaRPr lang="en-US" sz="2000" b="1" dirty="0">
              <a:solidFill>
                <a:srgbClr val="FF0000"/>
              </a:solidFill>
            </a:endParaRPr>
          </a:p>
        </p:txBody>
      </p:sp>
      <p:sp>
        <p:nvSpPr>
          <p:cNvPr id="12" name="Rectangle 11"/>
          <p:cNvSpPr/>
          <p:nvPr/>
        </p:nvSpPr>
        <p:spPr>
          <a:xfrm>
            <a:off x="6858000" y="3429000"/>
            <a:ext cx="2286000" cy="923330"/>
          </a:xfrm>
          <a:prstGeom prst="rect">
            <a:avLst/>
          </a:prstGeom>
        </p:spPr>
        <p:txBody>
          <a:bodyPr>
            <a:spAutoFit/>
          </a:bodyPr>
          <a:lstStyle/>
          <a:p>
            <a:pPr algn="ctr"/>
            <a:r>
              <a:rPr lang="en-US" dirty="0" smtClean="0">
                <a:solidFill>
                  <a:prstClr val="black"/>
                </a:solidFill>
              </a:rPr>
              <a:t>cause disseminated intravascular coagulation (DIC)</a:t>
            </a:r>
            <a:endParaRPr lang="en-US" dirty="0"/>
          </a:p>
        </p:txBody>
      </p:sp>
      <p:cxnSp>
        <p:nvCxnSpPr>
          <p:cNvPr id="16" name="Straight Arrow Connector 15"/>
          <p:cNvCxnSpPr/>
          <p:nvPr/>
        </p:nvCxnSpPr>
        <p:spPr>
          <a:xfrm>
            <a:off x="1285820" y="3857628"/>
            <a:ext cx="785818" cy="158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83106" y="3500438"/>
            <a:ext cx="1393330" cy="707886"/>
          </a:xfrm>
          <a:prstGeom prst="rect">
            <a:avLst/>
          </a:prstGeom>
          <a:noFill/>
        </p:spPr>
        <p:txBody>
          <a:bodyPr wrap="none" rtlCol="0">
            <a:spAutoFit/>
          </a:bodyPr>
          <a:lstStyle/>
          <a:p>
            <a:pPr algn="ctr"/>
            <a:r>
              <a:rPr lang="en-US" sz="2000" b="1" dirty="0" smtClean="0">
                <a:solidFill>
                  <a:schemeClr val="tx1">
                    <a:lumMod val="65000"/>
                    <a:lumOff val="35000"/>
                  </a:schemeClr>
                </a:solidFill>
              </a:rPr>
              <a:t>Endothelial</a:t>
            </a:r>
          </a:p>
          <a:p>
            <a:pPr algn="ctr"/>
            <a:r>
              <a:rPr lang="en-US" sz="2000" b="1" dirty="0" smtClean="0">
                <a:solidFill>
                  <a:schemeClr val="tx1">
                    <a:lumMod val="65000"/>
                    <a:lumOff val="35000"/>
                  </a:schemeClr>
                </a:solidFill>
              </a:rPr>
              <a:t>damage</a:t>
            </a:r>
            <a:endParaRPr lang="en-US" sz="2000" b="1" dirty="0">
              <a:solidFill>
                <a:schemeClr val="tx1">
                  <a:lumMod val="65000"/>
                  <a:lumOff val="35000"/>
                </a:schemeClr>
              </a:solidFill>
            </a:endParaRPr>
          </a:p>
        </p:txBody>
      </p:sp>
      <p:cxnSp>
        <p:nvCxnSpPr>
          <p:cNvPr id="18" name="Straight Arrow Connector 17"/>
          <p:cNvCxnSpPr/>
          <p:nvPr/>
        </p:nvCxnSpPr>
        <p:spPr>
          <a:xfrm>
            <a:off x="3571836" y="3857628"/>
            <a:ext cx="785818" cy="158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57654" y="3506932"/>
            <a:ext cx="2067425" cy="707886"/>
          </a:xfrm>
          <a:prstGeom prst="rect">
            <a:avLst/>
          </a:prstGeom>
          <a:noFill/>
        </p:spPr>
        <p:txBody>
          <a:bodyPr wrap="none" rtlCol="0">
            <a:spAutoFit/>
          </a:bodyPr>
          <a:lstStyle/>
          <a:p>
            <a:pPr algn="ctr"/>
            <a:r>
              <a:rPr lang="en-US" sz="2000" b="1" dirty="0" smtClean="0">
                <a:solidFill>
                  <a:srgbClr val="FF0000"/>
                </a:solidFill>
              </a:rPr>
              <a:t>Stimuating blood </a:t>
            </a:r>
          </a:p>
          <a:p>
            <a:pPr algn="ctr"/>
            <a:r>
              <a:rPr lang="en-US" sz="2000" b="1" dirty="0" smtClean="0">
                <a:solidFill>
                  <a:srgbClr val="FF0000"/>
                </a:solidFill>
              </a:rPr>
              <a:t>coagulation</a:t>
            </a:r>
          </a:p>
        </p:txBody>
      </p:sp>
      <p:cxnSp>
        <p:nvCxnSpPr>
          <p:cNvPr id="20" name="Straight Arrow Connector 19"/>
          <p:cNvCxnSpPr/>
          <p:nvPr/>
        </p:nvCxnSpPr>
        <p:spPr>
          <a:xfrm>
            <a:off x="6286480" y="3857628"/>
            <a:ext cx="785818" cy="158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14282" y="5143512"/>
            <a:ext cx="1514838" cy="369332"/>
          </a:xfrm>
          <a:prstGeom prst="rect">
            <a:avLst/>
          </a:prstGeom>
        </p:spPr>
        <p:txBody>
          <a:bodyPr wrap="none">
            <a:spAutoFit/>
          </a:bodyPr>
          <a:lstStyle/>
          <a:p>
            <a:r>
              <a:rPr lang="en-US" dirty="0" smtClean="0">
                <a:solidFill>
                  <a:prstClr val="black"/>
                </a:solidFill>
              </a:rPr>
              <a:t>(DIC), causing </a:t>
            </a:r>
            <a:endParaRPr lang="en-US" dirty="0"/>
          </a:p>
        </p:txBody>
      </p:sp>
      <p:sp>
        <p:nvSpPr>
          <p:cNvPr id="22" name="Left Brace 21"/>
          <p:cNvSpPr/>
          <p:nvPr/>
        </p:nvSpPr>
        <p:spPr>
          <a:xfrm>
            <a:off x="1643042" y="4857760"/>
            <a:ext cx="428628" cy="100013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ectangle 22"/>
          <p:cNvSpPr/>
          <p:nvPr/>
        </p:nvSpPr>
        <p:spPr>
          <a:xfrm>
            <a:off x="2143108" y="4568619"/>
            <a:ext cx="7235825" cy="646331"/>
          </a:xfrm>
          <a:prstGeom prst="rect">
            <a:avLst/>
          </a:prstGeom>
        </p:spPr>
        <p:txBody>
          <a:bodyPr wrap="square">
            <a:spAutoFit/>
          </a:bodyPr>
          <a:lstStyle/>
          <a:p>
            <a:r>
              <a:rPr lang="en-US" dirty="0" smtClean="0">
                <a:solidFill>
                  <a:prstClr val="black"/>
                </a:solidFill>
              </a:rPr>
              <a:t> tiny clots throughout the body and possibly ischaemic necrosis (tissue death due to lack of circulation/perfusion to that tissue) from the clots.</a:t>
            </a:r>
            <a:endParaRPr lang="en-US" dirty="0"/>
          </a:p>
        </p:txBody>
      </p:sp>
      <p:sp>
        <p:nvSpPr>
          <p:cNvPr id="24" name="Rectangle 23"/>
          <p:cNvSpPr/>
          <p:nvPr/>
        </p:nvSpPr>
        <p:spPr>
          <a:xfrm>
            <a:off x="2143108" y="5572140"/>
            <a:ext cx="6572296" cy="1200329"/>
          </a:xfrm>
          <a:prstGeom prst="rect">
            <a:avLst/>
          </a:prstGeom>
        </p:spPr>
        <p:txBody>
          <a:bodyPr wrap="square">
            <a:spAutoFit/>
          </a:bodyPr>
          <a:lstStyle/>
          <a:p>
            <a:r>
              <a:rPr lang="en-US" dirty="0" smtClean="0">
                <a:solidFill>
                  <a:prstClr val="black"/>
                </a:solidFill>
              </a:rPr>
              <a:t>Depletion of the body's clotting resources, so that it can no longer control bleeding. Consequently, there is bleeding into the skin and other organs, which can cause red and/or black patchy rash and hemoptysis/hematemesis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blinds(horizontal)">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linds(horizontal)">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7" grpId="0"/>
      <p:bldP spid="19" grpId="0"/>
      <p:bldP spid="21" grpId="0"/>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15"/>
            <a:ext cx="4286280" cy="785818"/>
          </a:xfrm>
        </p:spPr>
        <p:txBody>
          <a:bodyPr/>
          <a:lstStyle/>
          <a:p>
            <a:pPr>
              <a:buNone/>
            </a:pPr>
            <a:r>
              <a:rPr lang="en-US" b="1" dirty="0" smtClean="0"/>
              <a:t>Types of plague</a:t>
            </a:r>
            <a:endParaRPr lang="en-US" dirty="0" smtClean="0"/>
          </a:p>
        </p:txBody>
      </p:sp>
      <p:pic>
        <p:nvPicPr>
          <p:cNvPr id="1037" name="Picture 13"/>
          <p:cNvPicPr>
            <a:picLocks noChangeAspect="1" noChangeArrowheads="1"/>
          </p:cNvPicPr>
          <p:nvPr/>
        </p:nvPicPr>
        <p:blipFill>
          <a:blip r:embed="rId2" cstate="print"/>
          <a:srcRect/>
          <a:stretch>
            <a:fillRect/>
          </a:stretch>
        </p:blipFill>
        <p:spPr bwMode="auto">
          <a:xfrm>
            <a:off x="1928794" y="1516848"/>
            <a:ext cx="5072098" cy="4626796"/>
          </a:xfrm>
          <a:prstGeom prst="rect">
            <a:avLst/>
          </a:prstGeom>
          <a:noFill/>
          <a:ln w="9525">
            <a:noFill/>
            <a:miter lim="800000"/>
            <a:headEnd/>
            <a:tailEnd/>
          </a:ln>
          <a:effectLst/>
        </p:spPr>
      </p:pic>
      <p:pic>
        <p:nvPicPr>
          <p:cNvPr id="16" name="Picture 2"/>
          <p:cNvPicPr>
            <a:picLocks noChangeAspect="1" noChangeArrowheads="1"/>
          </p:cNvPicPr>
          <p:nvPr/>
        </p:nvPicPr>
        <p:blipFill>
          <a:blip r:embed="rId3" cstate="print"/>
          <a:srcRect/>
          <a:stretch>
            <a:fillRect/>
          </a:stretch>
        </p:blipFill>
        <p:spPr bwMode="auto">
          <a:xfrm>
            <a:off x="571472" y="1142984"/>
            <a:ext cx="2085975" cy="323850"/>
          </a:xfrm>
          <a:prstGeom prst="rect">
            <a:avLst/>
          </a:prstGeom>
          <a:noFill/>
          <a:ln w="9525">
            <a:noFill/>
            <a:miter lim="800000"/>
            <a:headEnd/>
            <a:tailEnd/>
          </a:ln>
          <a:effectLst/>
        </p:spPr>
      </p:pic>
      <p:pic>
        <p:nvPicPr>
          <p:cNvPr id="17" name="Picture 4"/>
          <p:cNvPicPr>
            <a:picLocks noChangeAspect="1" noChangeArrowheads="1"/>
          </p:cNvPicPr>
          <p:nvPr/>
        </p:nvPicPr>
        <p:blipFill>
          <a:blip r:embed="rId4" cstate="print"/>
          <a:srcRect/>
          <a:stretch>
            <a:fillRect/>
          </a:stretch>
        </p:blipFill>
        <p:spPr bwMode="auto">
          <a:xfrm>
            <a:off x="6072198" y="1071546"/>
            <a:ext cx="2762250" cy="390525"/>
          </a:xfrm>
          <a:prstGeom prst="rect">
            <a:avLst/>
          </a:prstGeom>
          <a:noFill/>
          <a:ln w="9525">
            <a:noFill/>
            <a:miter lim="800000"/>
            <a:headEnd/>
            <a:tailEnd/>
          </a:ln>
          <a:effectLst/>
        </p:spPr>
      </p:pic>
      <p:pic>
        <p:nvPicPr>
          <p:cNvPr id="18" name="Picture 11"/>
          <p:cNvPicPr>
            <a:picLocks noChangeAspect="1" noChangeArrowheads="1"/>
          </p:cNvPicPr>
          <p:nvPr/>
        </p:nvPicPr>
        <p:blipFill>
          <a:blip r:embed="rId5" cstate="print"/>
          <a:srcRect/>
          <a:stretch>
            <a:fillRect/>
          </a:stretch>
        </p:blipFill>
        <p:spPr bwMode="auto">
          <a:xfrm>
            <a:off x="7000892" y="2071678"/>
            <a:ext cx="1829793" cy="951492"/>
          </a:xfrm>
          <a:prstGeom prst="rect">
            <a:avLst/>
          </a:prstGeom>
          <a:noFill/>
          <a:ln w="9525">
            <a:noFill/>
            <a:miter lim="800000"/>
            <a:headEnd/>
            <a:tailEnd/>
          </a:ln>
          <a:effectLst/>
        </p:spPr>
      </p:pic>
      <p:pic>
        <p:nvPicPr>
          <p:cNvPr id="19" name="Picture 12"/>
          <p:cNvPicPr>
            <a:picLocks noChangeAspect="1" noChangeArrowheads="1"/>
          </p:cNvPicPr>
          <p:nvPr/>
        </p:nvPicPr>
        <p:blipFill>
          <a:blip r:embed="rId6" cstate="print"/>
          <a:srcRect/>
          <a:stretch>
            <a:fillRect/>
          </a:stretch>
        </p:blipFill>
        <p:spPr bwMode="auto">
          <a:xfrm>
            <a:off x="6562721" y="3997465"/>
            <a:ext cx="2206208" cy="836477"/>
          </a:xfrm>
          <a:prstGeom prst="rect">
            <a:avLst/>
          </a:prstGeom>
          <a:noFill/>
          <a:ln w="9525">
            <a:noFill/>
            <a:miter lim="800000"/>
            <a:headEnd/>
            <a:tailEnd/>
          </a:ln>
          <a:effectLst/>
        </p:spPr>
      </p:pic>
      <p:pic>
        <p:nvPicPr>
          <p:cNvPr id="20" name="Picture 5"/>
          <p:cNvPicPr>
            <a:picLocks noChangeAspect="1" noChangeArrowheads="1"/>
          </p:cNvPicPr>
          <p:nvPr/>
        </p:nvPicPr>
        <p:blipFill>
          <a:blip r:embed="rId7" cstate="print"/>
          <a:srcRect/>
          <a:stretch>
            <a:fillRect/>
          </a:stretch>
        </p:blipFill>
        <p:spPr bwMode="auto">
          <a:xfrm>
            <a:off x="698365" y="5037132"/>
            <a:ext cx="1944809" cy="606446"/>
          </a:xfrm>
          <a:prstGeom prst="rect">
            <a:avLst/>
          </a:prstGeom>
          <a:noFill/>
          <a:ln w="9525">
            <a:noFill/>
            <a:miter lim="800000"/>
            <a:headEnd/>
            <a:tailEnd/>
          </a:ln>
          <a:effectLst/>
        </p:spPr>
      </p:pic>
      <p:pic>
        <p:nvPicPr>
          <p:cNvPr id="21" name="Picture 6"/>
          <p:cNvPicPr>
            <a:picLocks noChangeAspect="1" noChangeArrowheads="1"/>
          </p:cNvPicPr>
          <p:nvPr/>
        </p:nvPicPr>
        <p:blipFill>
          <a:blip r:embed="rId8" cstate="print"/>
          <a:srcRect/>
          <a:stretch>
            <a:fillRect/>
          </a:stretch>
        </p:blipFill>
        <p:spPr bwMode="auto">
          <a:xfrm>
            <a:off x="696611" y="4467382"/>
            <a:ext cx="2018001" cy="533254"/>
          </a:xfrm>
          <a:prstGeom prst="rect">
            <a:avLst/>
          </a:prstGeom>
          <a:noFill/>
          <a:ln w="9525">
            <a:noFill/>
            <a:miter lim="800000"/>
            <a:headEnd/>
            <a:tailEnd/>
          </a:ln>
          <a:effectLst/>
        </p:spPr>
      </p:pic>
      <p:pic>
        <p:nvPicPr>
          <p:cNvPr id="23" name="Picture 8"/>
          <p:cNvPicPr>
            <a:picLocks noChangeAspect="1" noChangeArrowheads="1"/>
          </p:cNvPicPr>
          <p:nvPr/>
        </p:nvPicPr>
        <p:blipFill>
          <a:blip r:embed="rId9" cstate="print"/>
          <a:srcRect/>
          <a:stretch>
            <a:fillRect/>
          </a:stretch>
        </p:blipFill>
        <p:spPr bwMode="auto">
          <a:xfrm>
            <a:off x="1214414" y="2786058"/>
            <a:ext cx="1380187" cy="554166"/>
          </a:xfrm>
          <a:prstGeom prst="rect">
            <a:avLst/>
          </a:prstGeom>
          <a:noFill/>
          <a:ln w="9525">
            <a:noFill/>
            <a:miter lim="800000"/>
            <a:headEnd/>
            <a:tailEnd/>
          </a:ln>
          <a:effectLst/>
        </p:spPr>
      </p:pic>
      <p:pic>
        <p:nvPicPr>
          <p:cNvPr id="24" name="Picture 9"/>
          <p:cNvPicPr>
            <a:picLocks noChangeAspect="1" noChangeArrowheads="1"/>
          </p:cNvPicPr>
          <p:nvPr/>
        </p:nvPicPr>
        <p:blipFill>
          <a:blip r:embed="rId10" cstate="print"/>
          <a:srcRect/>
          <a:stretch>
            <a:fillRect/>
          </a:stretch>
        </p:blipFill>
        <p:spPr bwMode="auto">
          <a:xfrm>
            <a:off x="912812" y="3357562"/>
            <a:ext cx="1087420" cy="711005"/>
          </a:xfrm>
          <a:prstGeom prst="rect">
            <a:avLst/>
          </a:prstGeom>
          <a:noFill/>
          <a:ln w="9525">
            <a:noFill/>
            <a:miter lim="800000"/>
            <a:headEnd/>
            <a:tailEnd/>
          </a:ln>
          <a:effectLst/>
        </p:spPr>
      </p:pic>
      <p:pic>
        <p:nvPicPr>
          <p:cNvPr id="25" name="Picture 10"/>
          <p:cNvPicPr>
            <a:picLocks noChangeAspect="1" noChangeArrowheads="1"/>
          </p:cNvPicPr>
          <p:nvPr/>
        </p:nvPicPr>
        <p:blipFill>
          <a:blip r:embed="rId11" cstate="print"/>
          <a:srcRect/>
          <a:stretch>
            <a:fillRect/>
          </a:stretch>
        </p:blipFill>
        <p:spPr bwMode="auto">
          <a:xfrm>
            <a:off x="785786" y="2214554"/>
            <a:ext cx="1986633" cy="240487"/>
          </a:xfrm>
          <a:prstGeom prst="rect">
            <a:avLst/>
          </a:prstGeom>
          <a:noFill/>
          <a:ln w="9525">
            <a:noFill/>
            <a:miter lim="800000"/>
            <a:headEnd/>
            <a:tailEnd/>
          </a:ln>
          <a:effectLst/>
        </p:spPr>
      </p:pic>
      <p:pic>
        <p:nvPicPr>
          <p:cNvPr id="27" name="Picture 7"/>
          <p:cNvPicPr>
            <a:picLocks noChangeAspect="1" noChangeArrowheads="1"/>
          </p:cNvPicPr>
          <p:nvPr/>
        </p:nvPicPr>
        <p:blipFill>
          <a:blip r:embed="rId12" cstate="print"/>
          <a:srcRect/>
          <a:stretch>
            <a:fillRect/>
          </a:stretch>
        </p:blipFill>
        <p:spPr bwMode="auto">
          <a:xfrm>
            <a:off x="785786" y="2411179"/>
            <a:ext cx="941037" cy="4391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7"/>
                                        </p:tgtEl>
                                        <p:attrNameLst>
                                          <p:attrName>style.visibility</p:attrName>
                                        </p:attrNameLst>
                                      </p:cBhvr>
                                      <p:to>
                                        <p:strVal val="visible"/>
                                      </p:to>
                                    </p:set>
                                    <p:animEffect transition="in" filter="blinds(horizontal)">
                                      <p:cBhvr>
                                        <p:cTn id="7" dur="500"/>
                                        <p:tgtEl>
                                          <p:spTgt spid="10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linds(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336" y="1268760"/>
            <a:ext cx="8697144" cy="4896544"/>
          </a:xfrm>
        </p:spPr>
        <p:txBody>
          <a:bodyPr>
            <a:noAutofit/>
          </a:bodyPr>
          <a:lstStyle/>
          <a:p>
            <a:pPr algn="just"/>
            <a:r>
              <a:rPr lang="en-US" sz="2400" dirty="0"/>
              <a:t>It is important to recognize that the </a:t>
            </a:r>
            <a:r>
              <a:rPr lang="en-US" sz="2400" b="1" dirty="0">
                <a:solidFill>
                  <a:srgbClr val="FF0000"/>
                </a:solidFill>
              </a:rPr>
              <a:t>initial symptomatology </a:t>
            </a:r>
            <a:r>
              <a:rPr lang="en-US" sz="2400" dirty="0"/>
              <a:t>is </a:t>
            </a:r>
            <a:r>
              <a:rPr lang="en-US" sz="2400" b="1" dirty="0">
                <a:solidFill>
                  <a:srgbClr val="FF0000"/>
                </a:solidFill>
              </a:rPr>
              <a:t>nonspecific</a:t>
            </a:r>
            <a:r>
              <a:rPr lang="en-US" sz="2400" dirty="0"/>
              <a:t> and commonly seen in </a:t>
            </a:r>
            <a:r>
              <a:rPr lang="en-US" sz="2400" b="1" dirty="0">
                <a:solidFill>
                  <a:srgbClr val="FF0000"/>
                </a:solidFill>
              </a:rPr>
              <a:t>many types of severe bacterial sepsis</a:t>
            </a:r>
            <a:r>
              <a:rPr lang="en-US" sz="2400" dirty="0"/>
              <a:t>, so the </a:t>
            </a:r>
            <a:r>
              <a:rPr lang="en-US" sz="2400" b="1" dirty="0">
                <a:solidFill>
                  <a:srgbClr val="0070C0"/>
                </a:solidFill>
              </a:rPr>
              <a:t>clinician</a:t>
            </a:r>
            <a:r>
              <a:rPr lang="en-US" sz="2400" dirty="0"/>
              <a:t> must have a </a:t>
            </a:r>
            <a:r>
              <a:rPr lang="en-US" sz="2400" b="1" dirty="0">
                <a:solidFill>
                  <a:srgbClr val="0070C0"/>
                </a:solidFill>
              </a:rPr>
              <a:t>high index </a:t>
            </a:r>
            <a:r>
              <a:rPr lang="en-US" sz="2400" dirty="0"/>
              <a:t>of </a:t>
            </a:r>
            <a:r>
              <a:rPr lang="en-US" sz="2400" b="1" dirty="0">
                <a:solidFill>
                  <a:srgbClr val="0070C0"/>
                </a:solidFill>
              </a:rPr>
              <a:t>suspicion</a:t>
            </a:r>
            <a:r>
              <a:rPr lang="en-US" sz="2400" dirty="0"/>
              <a:t> based on </a:t>
            </a:r>
            <a:r>
              <a:rPr lang="en-US" sz="2400" b="1" dirty="0">
                <a:solidFill>
                  <a:srgbClr val="0070C0"/>
                </a:solidFill>
              </a:rPr>
              <a:t>endemic locations</a:t>
            </a:r>
            <a:r>
              <a:rPr lang="en-US" sz="2400" dirty="0"/>
              <a:t>, </a:t>
            </a:r>
            <a:r>
              <a:rPr lang="en-US" sz="2400" b="1" dirty="0">
                <a:solidFill>
                  <a:srgbClr val="0070C0"/>
                </a:solidFill>
              </a:rPr>
              <a:t>recent travel</a:t>
            </a:r>
            <a:r>
              <a:rPr lang="en-US" sz="2400" dirty="0"/>
              <a:t>, and close </a:t>
            </a:r>
            <a:r>
              <a:rPr lang="en-US" sz="2400" b="1" dirty="0">
                <a:solidFill>
                  <a:srgbClr val="0070C0"/>
                </a:solidFill>
              </a:rPr>
              <a:t>contact with rodents or domestic </a:t>
            </a:r>
            <a:r>
              <a:rPr lang="en-US" sz="2400" dirty="0"/>
              <a:t>animals that have recently become sick. </a:t>
            </a:r>
            <a:endParaRPr lang="en-US" sz="2400" dirty="0" smtClean="0"/>
          </a:p>
          <a:p>
            <a:pPr algn="just"/>
            <a:r>
              <a:rPr lang="en-US" sz="2400" dirty="0" smtClean="0"/>
              <a:t>Indeed</a:t>
            </a:r>
            <a:r>
              <a:rPr lang="en-US" sz="2400" dirty="0"/>
              <a:t>, </a:t>
            </a:r>
            <a:r>
              <a:rPr lang="en-US" sz="2400" b="1" dirty="0">
                <a:solidFill>
                  <a:srgbClr val="FF0000"/>
                </a:solidFill>
              </a:rPr>
              <a:t>early diagnosis </a:t>
            </a:r>
            <a:r>
              <a:rPr lang="en-US" sz="2400" dirty="0"/>
              <a:t>in the </a:t>
            </a:r>
            <a:r>
              <a:rPr lang="en-US" sz="2400" b="1" dirty="0">
                <a:solidFill>
                  <a:srgbClr val="FF0000"/>
                </a:solidFill>
              </a:rPr>
              <a:t>Emergency Department </a:t>
            </a:r>
            <a:r>
              <a:rPr lang="en-US" sz="2400" dirty="0"/>
              <a:t>for an incident </a:t>
            </a:r>
            <a:r>
              <a:rPr lang="en-US" sz="2400" b="1" dirty="0">
                <a:solidFill>
                  <a:srgbClr val="FF0000"/>
                </a:solidFill>
              </a:rPr>
              <a:t>may be difficult</a:t>
            </a:r>
            <a:r>
              <a:rPr lang="en-US" sz="2400" dirty="0"/>
              <a:t>. </a:t>
            </a:r>
            <a:endParaRPr lang="en-US" sz="2400" dirty="0" smtClean="0"/>
          </a:p>
          <a:p>
            <a:pPr algn="just"/>
            <a:r>
              <a:rPr lang="en-US" sz="2400" dirty="0" smtClean="0"/>
              <a:t>Most </a:t>
            </a:r>
            <a:r>
              <a:rPr lang="en-US" sz="2400" dirty="0"/>
              <a:t>cases will be diagnosed after admission based on culture data (sputum or blood), but if the outbreak is intentional and patients with plague have been identified in the community, all patients presenting with sepsis should be considered to have plague unless an alternate diagnosis is found</a:t>
            </a:r>
          </a:p>
        </p:txBody>
      </p:sp>
      <p:sp>
        <p:nvSpPr>
          <p:cNvPr id="4"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Tree>
    <p:extLst>
      <p:ext uri="{BB962C8B-B14F-4D97-AF65-F5344CB8AC3E}">
        <p14:creationId xmlns:p14="http://schemas.microsoft.com/office/powerpoint/2010/main" xmlns="" val="216536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42852"/>
            <a:ext cx="8858280" cy="6643710"/>
          </a:xfrm>
          <a:solidFill>
            <a:schemeClr val="bg1">
              <a:lumMod val="95000"/>
            </a:schemeClr>
          </a:solidFill>
        </p:spPr>
        <p:txBody>
          <a:bodyPr>
            <a:normAutofit fontScale="55000" lnSpcReduction="20000"/>
          </a:bodyPr>
          <a:lstStyle/>
          <a:p>
            <a:pPr algn="just">
              <a:buNone/>
            </a:pPr>
            <a:r>
              <a:rPr lang="en-US" sz="4500" b="1" u="sng" dirty="0" smtClean="0">
                <a:solidFill>
                  <a:srgbClr val="FF0000"/>
                </a:solidFill>
              </a:rPr>
              <a:t>General Goal:</a:t>
            </a:r>
            <a:r>
              <a:rPr lang="en-US" sz="4500" b="1" dirty="0" smtClean="0">
                <a:solidFill>
                  <a:srgbClr val="FF0000"/>
                </a:solidFill>
              </a:rPr>
              <a:t> To know the</a:t>
            </a:r>
          </a:p>
          <a:p>
            <a:pPr algn="just">
              <a:lnSpc>
                <a:spcPct val="170000"/>
              </a:lnSpc>
            </a:pPr>
            <a:r>
              <a:rPr lang="en-US" sz="4000" b="1" dirty="0" smtClean="0">
                <a:solidFill>
                  <a:srgbClr val="00B0F0"/>
                </a:solidFill>
              </a:rPr>
              <a:t>Cause of </a:t>
            </a:r>
            <a:r>
              <a:rPr lang="en-US" sz="4000" b="1" dirty="0" smtClean="0">
                <a:solidFill>
                  <a:srgbClr val="00B0F0"/>
                </a:solidFill>
              </a:rPr>
              <a:t>plague</a:t>
            </a:r>
            <a:endParaRPr lang="en-US" sz="4000" b="1" dirty="0" smtClean="0">
              <a:solidFill>
                <a:srgbClr val="00B0F0"/>
              </a:solidFill>
            </a:endParaRPr>
          </a:p>
          <a:p>
            <a:pPr algn="just">
              <a:lnSpc>
                <a:spcPct val="170000"/>
              </a:lnSpc>
            </a:pPr>
            <a:r>
              <a:rPr lang="en-US" sz="4000" b="1" dirty="0" smtClean="0">
                <a:solidFill>
                  <a:srgbClr val="00B050"/>
                </a:solidFill>
              </a:rPr>
              <a:t>Most common modes of transmission</a:t>
            </a:r>
          </a:p>
          <a:p>
            <a:pPr algn="just">
              <a:lnSpc>
                <a:spcPct val="170000"/>
              </a:lnSpc>
            </a:pPr>
            <a:r>
              <a:rPr lang="en-US" sz="4000" b="1" dirty="0" smtClean="0"/>
              <a:t>Major manifestations</a:t>
            </a:r>
          </a:p>
          <a:p>
            <a:pPr algn="just">
              <a:lnSpc>
                <a:spcPct val="170000"/>
              </a:lnSpc>
            </a:pPr>
            <a:r>
              <a:rPr lang="en-US" sz="4000" b="1" dirty="0" smtClean="0">
                <a:solidFill>
                  <a:srgbClr val="002060"/>
                </a:solidFill>
              </a:rPr>
              <a:t>Major complications of this disease</a:t>
            </a:r>
          </a:p>
          <a:p>
            <a:pPr algn="just">
              <a:lnSpc>
                <a:spcPct val="170000"/>
              </a:lnSpc>
            </a:pPr>
            <a:endParaRPr lang="en-US" sz="4000" dirty="0" smtClean="0"/>
          </a:p>
          <a:p>
            <a:pPr algn="just">
              <a:buNone/>
            </a:pPr>
            <a:r>
              <a:rPr lang="en-US" sz="4500" b="1" dirty="0" smtClean="0">
                <a:solidFill>
                  <a:srgbClr val="C00000"/>
                </a:solidFill>
              </a:rPr>
              <a:t>The student should be able to:</a:t>
            </a:r>
            <a:endParaRPr lang="en-US" sz="4500" b="1" u="sng" dirty="0" smtClean="0">
              <a:solidFill>
                <a:srgbClr val="C00000"/>
              </a:solidFill>
            </a:endParaRPr>
          </a:p>
          <a:p>
            <a:pPr marL="514350" indent="-514350" algn="just">
              <a:lnSpc>
                <a:spcPct val="170000"/>
              </a:lnSpc>
              <a:buFont typeface="+mj-lt"/>
              <a:buAutoNum type="arabicPeriod"/>
            </a:pPr>
            <a:r>
              <a:rPr lang="en-US" sz="4000" b="1" dirty="0" smtClean="0">
                <a:solidFill>
                  <a:schemeClr val="accent6">
                    <a:lumMod val="75000"/>
                  </a:schemeClr>
                </a:solidFill>
              </a:rPr>
              <a:t>Identify the cause of this disease (hint: safety pin appearance).</a:t>
            </a:r>
          </a:p>
          <a:p>
            <a:pPr marL="514350" indent="-514350" algn="just">
              <a:lnSpc>
                <a:spcPct val="170000"/>
              </a:lnSpc>
              <a:buFont typeface="+mj-lt"/>
              <a:buAutoNum type="arabicPeriod"/>
            </a:pPr>
            <a:r>
              <a:rPr lang="en-US" sz="4000" b="1" dirty="0" smtClean="0">
                <a:solidFill>
                  <a:srgbClr val="7030A0"/>
                </a:solidFill>
              </a:rPr>
              <a:t>Identify what type of pathogen this bacterium is [ex. extracellular, intracellular (what cell does it dwell in)].</a:t>
            </a:r>
          </a:p>
          <a:p>
            <a:pPr marL="514350" indent="-514350" algn="just">
              <a:lnSpc>
                <a:spcPct val="170000"/>
              </a:lnSpc>
              <a:buFont typeface="+mj-lt"/>
              <a:buAutoNum type="arabicPeriod"/>
            </a:pPr>
            <a:r>
              <a:rPr lang="en-US" sz="4000" b="1" dirty="0" smtClean="0"/>
              <a:t>Tell the risk groups and how to avoid getting infected with this pathogen</a:t>
            </a:r>
          </a:p>
          <a:p>
            <a:pPr algn="just"/>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
        <p:nvSpPr>
          <p:cNvPr id="3" name="Content Placeholder 2"/>
          <p:cNvSpPr>
            <a:spLocks noGrp="1"/>
          </p:cNvSpPr>
          <p:nvPr>
            <p:ph idx="1"/>
          </p:nvPr>
        </p:nvSpPr>
        <p:spPr>
          <a:xfrm>
            <a:off x="457200" y="1600200"/>
            <a:ext cx="8291264" cy="4525963"/>
          </a:xfrm>
        </p:spPr>
        <p:txBody>
          <a:bodyPr/>
          <a:lstStyle/>
          <a:p>
            <a:pPr algn="just">
              <a:buNone/>
            </a:pPr>
            <a:r>
              <a:rPr lang="en-US" dirty="0" smtClean="0">
                <a:solidFill>
                  <a:srgbClr val="FF0000"/>
                </a:solidFill>
              </a:rPr>
              <a:t>Acceptable Specimen Types .</a:t>
            </a:r>
          </a:p>
          <a:p>
            <a:pPr algn="just"/>
            <a:r>
              <a:rPr lang="en-US" dirty="0" smtClean="0"/>
              <a:t>Bronchial wash/tracheal aspirate (≥ 1 ml) </a:t>
            </a:r>
          </a:p>
          <a:p>
            <a:pPr algn="just"/>
            <a:r>
              <a:rPr lang="en-US" dirty="0" smtClean="0"/>
              <a:t>Whole blood</a:t>
            </a:r>
          </a:p>
          <a:p>
            <a:pPr algn="just"/>
            <a:r>
              <a:rPr lang="en-US" dirty="0" smtClean="0"/>
              <a:t>Aspirate or biopsy of liver, spleen, bone marrow, lung, or bubo.</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Diagnosis</a:t>
            </a:r>
            <a:endParaRPr lang="en-US" sz="4000" b="1" dirty="0"/>
          </a:p>
        </p:txBody>
      </p:sp>
      <p:sp>
        <p:nvSpPr>
          <p:cNvPr id="3" name="Content Placeholder 2"/>
          <p:cNvSpPr>
            <a:spLocks noGrp="1"/>
          </p:cNvSpPr>
          <p:nvPr>
            <p:ph idx="1"/>
          </p:nvPr>
        </p:nvSpPr>
        <p:spPr>
          <a:xfrm>
            <a:off x="457200" y="1357298"/>
            <a:ext cx="8229600" cy="5286412"/>
          </a:xfrm>
        </p:spPr>
        <p:txBody>
          <a:bodyPr>
            <a:normAutofit/>
          </a:bodyPr>
          <a:lstStyle/>
          <a:p>
            <a:pPr algn="just"/>
            <a:r>
              <a:rPr lang="en-US" dirty="0" smtClean="0"/>
              <a:t>Smears typically show the bacillus to have a </a:t>
            </a:r>
            <a:r>
              <a:rPr lang="en-US" b="1" dirty="0" smtClean="0"/>
              <a:t>bipolar or "safety pin" appearance in </a:t>
            </a:r>
            <a:r>
              <a:rPr lang="en-US" dirty="0" smtClean="0"/>
              <a:t>Giemsa staining</a:t>
            </a:r>
            <a:r>
              <a:rPr lang="en-US" b="1" dirty="0" smtClean="0"/>
              <a:t>.</a:t>
            </a:r>
          </a:p>
          <a:p>
            <a:pPr algn="just"/>
            <a:r>
              <a:rPr lang="en-US" dirty="0" smtClean="0"/>
              <a:t>fluorescent antibody microscopy. </a:t>
            </a:r>
          </a:p>
          <a:p>
            <a:pPr algn="just"/>
            <a:r>
              <a:rPr lang="en-US" b="1" i="1" dirty="0"/>
              <a:t>Y. pestis </a:t>
            </a:r>
            <a:r>
              <a:rPr lang="en-US" dirty="0" smtClean="0"/>
              <a:t>has longer </a:t>
            </a:r>
            <a:r>
              <a:rPr lang="en-US" dirty="0"/>
              <a:t>generation </a:t>
            </a:r>
            <a:r>
              <a:rPr lang="en-US" dirty="0" smtClean="0"/>
              <a:t>time (</a:t>
            </a:r>
            <a:r>
              <a:rPr lang="en-US" dirty="0"/>
              <a:t>1.25 </a:t>
            </a:r>
            <a:r>
              <a:rPr lang="en-US" dirty="0" smtClean="0"/>
              <a:t>hours) thus require longer incubation times for optimal growth</a:t>
            </a:r>
          </a:p>
          <a:p>
            <a:pPr algn="just">
              <a:buNone/>
            </a:pPr>
            <a:r>
              <a:rPr lang="en-US" dirty="0" smtClean="0"/>
              <a:t>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Autofit/>
          </a:bodyPr>
          <a:lstStyle/>
          <a:p>
            <a:r>
              <a:rPr lang="en-US" sz="7200" dirty="0" smtClean="0">
                <a:solidFill>
                  <a:srgbClr val="FF0000"/>
                </a:solidFill>
              </a:rPr>
              <a:t>Case</a:t>
            </a:r>
            <a:endParaRPr lang="en-US" sz="7200" dirty="0">
              <a:solidFill>
                <a:srgbClr val="FF0000"/>
              </a:solidFill>
            </a:endParaRPr>
          </a:p>
        </p:txBody>
      </p:sp>
      <p:sp>
        <p:nvSpPr>
          <p:cNvPr id="3" name="Content Placeholder 2"/>
          <p:cNvSpPr>
            <a:spLocks noGrp="1"/>
          </p:cNvSpPr>
          <p:nvPr>
            <p:ph idx="1"/>
          </p:nvPr>
        </p:nvSpPr>
        <p:spPr>
          <a:xfrm>
            <a:off x="500034" y="1357298"/>
            <a:ext cx="8229600" cy="4525963"/>
          </a:xfrm>
        </p:spPr>
        <p:txBody>
          <a:bodyPr>
            <a:normAutofit lnSpcReduction="10000"/>
          </a:bodyPr>
          <a:lstStyle/>
          <a:p>
            <a:pPr algn="just">
              <a:buNone/>
            </a:pPr>
            <a:r>
              <a:rPr lang="en-US" b="1" dirty="0" smtClean="0">
                <a:solidFill>
                  <a:srgbClr val="FF0000"/>
                </a:solidFill>
              </a:rPr>
              <a:t>Pateint</a:t>
            </a:r>
          </a:p>
          <a:p>
            <a:pPr marL="0" algn="just">
              <a:buNone/>
            </a:pPr>
            <a:r>
              <a:rPr lang="en-US" dirty="0" smtClean="0"/>
              <a:t>A 45-year-old, previously healthy presented with a 2-day history of increasing fever, myalgia, rigors, headache, and weakness.</a:t>
            </a:r>
          </a:p>
          <a:p>
            <a:pPr marL="0" algn="just">
              <a:buNone/>
            </a:pPr>
            <a:r>
              <a:rPr lang="en-US" b="1" dirty="0" smtClean="0">
                <a:solidFill>
                  <a:srgbClr val="FF0000"/>
                </a:solidFill>
              </a:rPr>
              <a:t>History</a:t>
            </a:r>
          </a:p>
          <a:p>
            <a:pPr marL="0" algn="just">
              <a:buNone/>
            </a:pPr>
            <a:r>
              <a:rPr lang="en-US" dirty="0" smtClean="0"/>
              <a:t>The patient had a history of camping and sleeping on the ground. The patient had no history of rodent exposure or receipt of insect bites.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14"/>
            <a:ext cx="8229600" cy="6215082"/>
          </a:xfrm>
        </p:spPr>
        <p:txBody>
          <a:bodyPr>
            <a:normAutofit/>
          </a:bodyPr>
          <a:lstStyle/>
          <a:p>
            <a:pPr marL="0">
              <a:buNone/>
            </a:pPr>
            <a:r>
              <a:rPr lang="en-US" b="1" dirty="0" smtClean="0">
                <a:solidFill>
                  <a:srgbClr val="FF0000"/>
                </a:solidFill>
              </a:rPr>
              <a:t>Physical examination revealed an acutely ill man with</a:t>
            </a:r>
            <a:endParaRPr lang="en-US" dirty="0" smtClean="0"/>
          </a:p>
          <a:p>
            <a:pPr marL="914400" lvl="1" indent="-514350">
              <a:buFont typeface="+mj-lt"/>
              <a:buAutoNum type="arabicPeriod"/>
            </a:pPr>
            <a:r>
              <a:rPr lang="en-US" sz="2400" dirty="0" smtClean="0"/>
              <a:t>lymphadenopathy, and pneumonia were not present.</a:t>
            </a:r>
          </a:p>
          <a:p>
            <a:pPr marL="914400" lvl="1" indent="-514350">
              <a:buFont typeface="+mj-lt"/>
              <a:buAutoNum type="arabicPeriod"/>
            </a:pPr>
            <a:r>
              <a:rPr lang="en-US" sz="2400" dirty="0" smtClean="0"/>
              <a:t>He had acrocyanosis, severe muscle pain, and a purpuric rash with evolving gangrene of the extremities. In the following days, he had progressive gangrene of the ﬁngers, toes, ears, and nose. </a:t>
            </a:r>
          </a:p>
          <a:p>
            <a:pPr marL="914400" lvl="1" indent="-514350">
              <a:buFont typeface="+mj-lt"/>
              <a:buAutoNum type="arabicPeriod"/>
            </a:pPr>
            <a:r>
              <a:rPr lang="en-US" sz="2400" dirty="0" smtClean="0"/>
              <a:t>Vital sings:</a:t>
            </a:r>
          </a:p>
          <a:p>
            <a:endParaRPr lang="en-US" dirty="0"/>
          </a:p>
        </p:txBody>
      </p:sp>
      <p:graphicFrame>
        <p:nvGraphicFramePr>
          <p:cNvPr id="5" name="Table 4"/>
          <p:cNvGraphicFramePr>
            <a:graphicFrameLocks noGrp="1"/>
          </p:cNvGraphicFramePr>
          <p:nvPr/>
        </p:nvGraphicFramePr>
        <p:xfrm>
          <a:off x="1142976" y="3786190"/>
          <a:ext cx="7429551" cy="2651760"/>
        </p:xfrm>
        <a:graphic>
          <a:graphicData uri="http://schemas.openxmlformats.org/drawingml/2006/table">
            <a:tbl>
              <a:tblPr firstRow="1" bandRow="1">
                <a:tableStyleId>{912C8C85-51F0-491E-9774-3900AFEF0FD7}</a:tableStyleId>
              </a:tblPr>
              <a:tblGrid>
                <a:gridCol w="1893807">
                  <a:extLst>
                    <a:ext uri="{9D8B030D-6E8A-4147-A177-3AD203B41FA5}">
                      <a16:colId xmlns:a16="http://schemas.microsoft.com/office/drawing/2014/main" xmlns="" val="20000"/>
                    </a:ext>
                  </a:extLst>
                </a:gridCol>
                <a:gridCol w="1893807">
                  <a:extLst>
                    <a:ext uri="{9D8B030D-6E8A-4147-A177-3AD203B41FA5}">
                      <a16:colId xmlns:a16="http://schemas.microsoft.com/office/drawing/2014/main" xmlns="" val="20001"/>
                    </a:ext>
                  </a:extLst>
                </a:gridCol>
                <a:gridCol w="3641937">
                  <a:extLst>
                    <a:ext uri="{9D8B030D-6E8A-4147-A177-3AD203B41FA5}">
                      <a16:colId xmlns:a16="http://schemas.microsoft.com/office/drawing/2014/main" xmlns="" val="20002"/>
                    </a:ext>
                  </a:extLst>
                </a:gridCol>
              </a:tblGrid>
              <a:tr h="370840">
                <a:tc>
                  <a:txBody>
                    <a:bodyPr/>
                    <a:lstStyle/>
                    <a:p>
                      <a:r>
                        <a:rPr lang="en-US" sz="2400" dirty="0" smtClean="0"/>
                        <a:t>Vital sings</a:t>
                      </a:r>
                      <a:endParaRPr lang="en-US" sz="2400" dirty="0"/>
                    </a:p>
                  </a:txBody>
                  <a:tcPr/>
                </a:tc>
                <a:tc>
                  <a:txBody>
                    <a:bodyPr/>
                    <a:lstStyle/>
                    <a:p>
                      <a:r>
                        <a:rPr lang="en-US" sz="2400" dirty="0" smtClean="0"/>
                        <a:t>Findings </a:t>
                      </a:r>
                      <a:endParaRPr lang="en-US" sz="2400" dirty="0"/>
                    </a:p>
                  </a:txBody>
                  <a:tcPr/>
                </a:tc>
                <a:tc>
                  <a:txBody>
                    <a:bodyPr/>
                    <a:lstStyle/>
                    <a:p>
                      <a:r>
                        <a:rPr lang="en-US" sz="2400" dirty="0" smtClean="0"/>
                        <a:t>Norml ranges</a:t>
                      </a:r>
                      <a:endParaRPr lang="en-US" sz="2400" dirty="0"/>
                    </a:p>
                  </a:txBody>
                  <a:tcPr/>
                </a:tc>
                <a:extLst>
                  <a:ext uri="{0D108BD9-81ED-4DB2-BD59-A6C34878D82A}">
                    <a16:rowId xmlns:a16="http://schemas.microsoft.com/office/drawing/2014/main" xmlns="" val="10000"/>
                  </a:ext>
                </a:extLst>
              </a:tr>
              <a:tr h="370840">
                <a:tc>
                  <a:txBody>
                    <a:bodyPr/>
                    <a:lstStyle/>
                    <a:p>
                      <a:r>
                        <a:rPr lang="en-US" sz="2000" b="1" dirty="0" smtClean="0"/>
                        <a:t>Respiratory rate </a:t>
                      </a:r>
                      <a:endParaRPr lang="en-US" sz="2000" b="1" dirty="0"/>
                    </a:p>
                  </a:txBody>
                  <a:tcPr/>
                </a:tc>
                <a:tc>
                  <a:txBody>
                    <a:bodyPr/>
                    <a:lstStyle/>
                    <a:p>
                      <a:r>
                        <a:rPr lang="en-US" sz="2000" b="1" dirty="0" smtClean="0"/>
                        <a:t>26 breaths/min</a:t>
                      </a:r>
                      <a:endParaRPr lang="en-US" sz="2000" b="1" dirty="0"/>
                    </a:p>
                  </a:txBody>
                  <a:tcPr/>
                </a:tc>
                <a:tc>
                  <a:txBody>
                    <a:bodyPr/>
                    <a:lstStyle/>
                    <a:p>
                      <a:r>
                        <a:rPr lang="en-US" sz="2000" b="1" kern="1200" dirty="0" smtClean="0"/>
                        <a:t>16-20</a:t>
                      </a:r>
                      <a:endParaRPr lang="en-US" sz="2000" b="1" dirty="0"/>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Heart rate </a:t>
                      </a:r>
                    </a:p>
                    <a:p>
                      <a:endParaRPr lang="en-US" sz="2000" b="1" dirty="0"/>
                    </a:p>
                  </a:txBody>
                  <a:tcPr/>
                </a:tc>
                <a:tc>
                  <a:txBody>
                    <a:bodyPr/>
                    <a:lstStyle/>
                    <a:p>
                      <a:r>
                        <a:rPr lang="en-US" sz="2000" b="1" dirty="0" smtClean="0"/>
                        <a:t>117 beats/min</a:t>
                      </a:r>
                      <a:endParaRPr lang="en-US"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50-80</a:t>
                      </a:r>
                    </a:p>
                    <a:p>
                      <a:endParaRPr lang="en-US" sz="2000" b="1" dirty="0"/>
                    </a:p>
                  </a:txBody>
                  <a:tcPr/>
                </a:tc>
                <a:extLst>
                  <a:ext uri="{0D108BD9-81ED-4DB2-BD59-A6C34878D82A}">
                    <a16:rowId xmlns:a16="http://schemas.microsoft.com/office/drawing/2014/main" xmlns="" val="10002"/>
                  </a:ext>
                </a:extLst>
              </a:tr>
              <a:tr h="370840">
                <a:tc>
                  <a:txBody>
                    <a:bodyPr/>
                    <a:lstStyle/>
                    <a:p>
                      <a:r>
                        <a:rPr lang="en-US" sz="2000" b="1" dirty="0" smtClean="0"/>
                        <a:t>Temperature </a:t>
                      </a:r>
                      <a:endParaRPr lang="en-US" sz="2000" b="1" dirty="0"/>
                    </a:p>
                  </a:txBody>
                  <a:tcPr/>
                </a:tc>
                <a:tc>
                  <a:txBody>
                    <a:bodyPr/>
                    <a:lstStyle/>
                    <a:p>
                      <a:r>
                        <a:rPr lang="en-US" sz="2000" b="1" dirty="0" smtClean="0"/>
                        <a:t>38.5 </a:t>
                      </a:r>
                      <a:r>
                        <a:rPr lang="en-US" sz="2000" b="1" kern="1200" dirty="0" smtClean="0"/>
                        <a:t>°C</a:t>
                      </a:r>
                      <a:endParaRPr lang="en-US" sz="2000" b="1" dirty="0"/>
                    </a:p>
                  </a:txBody>
                  <a:tcPr/>
                </a:tc>
                <a:tc>
                  <a:txBody>
                    <a:bodyPr/>
                    <a:lstStyle/>
                    <a:p>
                      <a:r>
                        <a:rPr lang="en-US" sz="2000" b="1" kern="1200" dirty="0" smtClean="0"/>
                        <a:t>Between 98.0°F (36.6°C) and 98.6°F (37°C) </a:t>
                      </a:r>
                      <a:endParaRPr lang="en-US" sz="2000" b="1" dirty="0"/>
                    </a:p>
                  </a:txBody>
                  <a:tcPr/>
                </a:tc>
                <a:extLst>
                  <a:ext uri="{0D108BD9-81ED-4DB2-BD59-A6C34878D82A}">
                    <a16:rowId xmlns:a16="http://schemas.microsoft.com/office/drawing/2014/main" xmlns="" val="10003"/>
                  </a:ext>
                </a:extLst>
              </a:tr>
              <a:tr h="370840">
                <a:tc>
                  <a:txBody>
                    <a:bodyPr/>
                    <a:lstStyle/>
                    <a:p>
                      <a:r>
                        <a:rPr lang="en-US" sz="2000" b="1" dirty="0" smtClean="0"/>
                        <a:t>Blood pressure </a:t>
                      </a:r>
                      <a:endParaRPr lang="en-US" sz="2000" b="1" dirty="0"/>
                    </a:p>
                  </a:txBody>
                  <a:tcPr/>
                </a:tc>
                <a:tc>
                  <a:txBody>
                    <a:bodyPr/>
                    <a:lstStyle/>
                    <a:p>
                      <a:r>
                        <a:rPr lang="en-US" sz="2000" b="1" dirty="0" smtClean="0"/>
                        <a:t>85/57 mm Hg</a:t>
                      </a:r>
                      <a:endParaRPr lang="en-US" sz="2000" b="1" dirty="0"/>
                    </a:p>
                  </a:txBody>
                  <a:tcPr/>
                </a:tc>
                <a:tc>
                  <a:txBody>
                    <a:bodyPr/>
                    <a:lstStyle/>
                    <a:p>
                      <a:r>
                        <a:rPr lang="en-US" sz="2000" b="1" dirty="0" smtClean="0"/>
                        <a:t>140/60</a:t>
                      </a:r>
                      <a:endParaRPr lang="en-US" sz="2000" b="1" dirty="0"/>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Bottom)">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4525963"/>
          </a:xfrm>
        </p:spPr>
        <p:txBody>
          <a:bodyPr>
            <a:normAutofit/>
          </a:bodyPr>
          <a:lstStyle/>
          <a:p>
            <a:pPr algn="just">
              <a:buNone/>
            </a:pPr>
            <a:r>
              <a:rPr lang="en-US" sz="3300" b="1" dirty="0" smtClean="0">
                <a:solidFill>
                  <a:srgbClr val="FF0000"/>
                </a:solidFill>
              </a:rPr>
              <a:t>Diagnosis</a:t>
            </a:r>
            <a:endParaRPr lang="en-US" b="1" dirty="0" smtClean="0">
              <a:solidFill>
                <a:srgbClr val="FF0000"/>
              </a:solidFill>
            </a:endParaRPr>
          </a:p>
          <a:p>
            <a:pPr algn="just"/>
            <a:r>
              <a:rPr lang="en-US" dirty="0" smtClean="0"/>
              <a:t>Smears of the patient’s peripheral blood sample were sent promptly to the lab where direct ﬂuorescent antibody stains of the organism were found to be positive for </a:t>
            </a:r>
            <a:r>
              <a:rPr lang="en-US" i="1" dirty="0" smtClean="0"/>
              <a:t>Y. pestis</a:t>
            </a:r>
            <a:r>
              <a:rPr lang="en-US" dirty="0" smtClean="0"/>
              <a:t>.</a:t>
            </a:r>
          </a:p>
          <a:p>
            <a:pPr algn="just"/>
            <a:r>
              <a:rPr lang="en-US" dirty="0" smtClean="0"/>
              <a:t>This ﬁnding was subsequently conﬁrmed by the  increased Ab to </a:t>
            </a:r>
            <a:r>
              <a:rPr lang="en-US" i="1" dirty="0" smtClean="0"/>
              <a:t>Y. pestis</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smtClean="0"/>
              <a:t>Prevention</a:t>
            </a:r>
            <a:endParaRPr lang="en-US" sz="4000" b="1" dirty="0"/>
          </a:p>
        </p:txBody>
      </p:sp>
      <p:sp>
        <p:nvSpPr>
          <p:cNvPr id="3" name="Content Placeholder 2"/>
          <p:cNvSpPr>
            <a:spLocks noGrp="1"/>
          </p:cNvSpPr>
          <p:nvPr>
            <p:ph idx="1"/>
          </p:nvPr>
        </p:nvSpPr>
        <p:spPr>
          <a:xfrm>
            <a:off x="428596" y="1214422"/>
            <a:ext cx="8229600" cy="5643578"/>
          </a:xfrm>
        </p:spPr>
        <p:txBody>
          <a:bodyPr>
            <a:noAutofit/>
          </a:bodyPr>
          <a:lstStyle/>
          <a:p>
            <a:pPr lvl="0"/>
            <a:r>
              <a:rPr lang="en-US" sz="2400" dirty="0" smtClean="0"/>
              <a:t>Reduce rodent habitat around your home</a:t>
            </a:r>
          </a:p>
          <a:p>
            <a:pPr lvl="0"/>
            <a:r>
              <a:rPr lang="en-US" sz="2400" dirty="0" smtClean="0"/>
              <a:t> Remove possible rodent food supplies.</a:t>
            </a:r>
          </a:p>
          <a:p>
            <a:pPr lvl="0"/>
            <a:r>
              <a:rPr lang="en-US" sz="2400" dirty="0" smtClean="0"/>
              <a:t>Wear gloves if you are handling or skinning potentially infected animals to prevent contact between your skin and the plague bacteria. </a:t>
            </a:r>
          </a:p>
          <a:p>
            <a:pPr lvl="0"/>
            <a:r>
              <a:rPr lang="en-US" sz="2400" dirty="0" smtClean="0"/>
              <a:t>Use repellent if you think you could be exposed to rodent fleas during activities such as camping, hiking, or working outdoors. Repellent can be applied to the skin as well as clothing .</a:t>
            </a:r>
          </a:p>
          <a:p>
            <a:pPr lvl="0"/>
            <a:r>
              <a:rPr lang="en-US" sz="2400" dirty="0" smtClean="0"/>
              <a:t>Keep fleas off of your pets by applying flea control products. If your pet becomes sick, seek care from a veterinarian as soon as possible.</a:t>
            </a:r>
          </a:p>
          <a:p>
            <a:pPr lvl="0"/>
            <a:r>
              <a:rPr lang="en-US" sz="2400" dirty="0" smtClean="0"/>
              <a:t>Do not allow dogs or cats that travel free in endemic areas to sleep on your bed.</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pic>
        <p:nvPicPr>
          <p:cNvPr id="1026" name="Picture 2" descr="SMYCKA Artificial flower, Rose/red, 52 cm - IKE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75855" y="1417638"/>
            <a:ext cx="3840361" cy="3840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8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643174" y="71414"/>
            <a:ext cx="4257676" cy="785818"/>
          </a:xfrm>
          <a:solidFill>
            <a:srgbClr val="FFFF00"/>
          </a:solidFill>
        </p:spPr>
        <p:txBody>
          <a:bodyPr/>
          <a:lstStyle/>
          <a:p>
            <a:r>
              <a:rPr lang="en-US" b="1" dirty="0" smtClean="0"/>
              <a:t>History</a:t>
            </a:r>
          </a:p>
        </p:txBody>
      </p:sp>
      <p:sp>
        <p:nvSpPr>
          <p:cNvPr id="10243" name="Content Placeholder 2"/>
          <p:cNvSpPr>
            <a:spLocks noGrp="1"/>
          </p:cNvSpPr>
          <p:nvPr>
            <p:ph sz="half" idx="1"/>
          </p:nvPr>
        </p:nvSpPr>
        <p:spPr>
          <a:xfrm>
            <a:off x="304800" y="1142984"/>
            <a:ext cx="8534400" cy="4525963"/>
          </a:xfrm>
        </p:spPr>
        <p:txBody>
          <a:bodyPr>
            <a:noAutofit/>
          </a:bodyPr>
          <a:lstStyle/>
          <a:p>
            <a:pPr algn="just"/>
            <a:r>
              <a:rPr lang="en-US" sz="3200" dirty="0" smtClean="0"/>
              <a:t>There have been three major pandemics of the plague.</a:t>
            </a:r>
          </a:p>
          <a:p>
            <a:pPr lvl="1" algn="just"/>
            <a:r>
              <a:rPr lang="en-US" sz="2800" dirty="0" smtClean="0"/>
              <a:t>Mid 6</a:t>
            </a:r>
            <a:r>
              <a:rPr lang="en-US" sz="2800" baseline="30000" dirty="0" smtClean="0"/>
              <a:t>th</a:t>
            </a:r>
            <a:r>
              <a:rPr lang="en-US" sz="2800" dirty="0" smtClean="0"/>
              <a:t> century, mid 14</a:t>
            </a:r>
            <a:r>
              <a:rPr lang="en-US" sz="2800" baseline="30000" dirty="0" smtClean="0"/>
              <a:t>th</a:t>
            </a:r>
            <a:r>
              <a:rPr lang="en-US" sz="2800" dirty="0" smtClean="0"/>
              <a:t> century, early 20</a:t>
            </a:r>
            <a:r>
              <a:rPr lang="en-US" sz="2800" baseline="30000" dirty="0" smtClean="0"/>
              <a:t>th</a:t>
            </a:r>
            <a:r>
              <a:rPr lang="en-US" sz="2800" dirty="0" smtClean="0"/>
              <a:t> century</a:t>
            </a:r>
          </a:p>
          <a:p>
            <a:pPr algn="just"/>
            <a:r>
              <a:rPr lang="en-US" sz="3200" dirty="0" smtClean="0"/>
              <a:t>The most well known plague pandemic was in the mid 14</a:t>
            </a:r>
            <a:r>
              <a:rPr lang="en-US" sz="3200" baseline="30000" dirty="0" smtClean="0"/>
              <a:t>th</a:t>
            </a:r>
            <a:r>
              <a:rPr lang="en-US" sz="3200" dirty="0" smtClean="0"/>
              <a:t> century in Europe known as the Black Death</a:t>
            </a:r>
          </a:p>
          <a:p>
            <a:pPr lvl="1" algn="just"/>
            <a:r>
              <a:rPr lang="en-US" dirty="0" smtClean="0"/>
              <a:t>The plague came from Asia and spread through Europe. </a:t>
            </a:r>
          </a:p>
          <a:p>
            <a:pPr lvl="1" algn="just"/>
            <a:r>
              <a:rPr lang="en-US" dirty="0" smtClean="0"/>
              <a:t>It killed more than half of the population. </a:t>
            </a:r>
          </a:p>
          <a:p>
            <a:pPr lvl="1" algn="just"/>
            <a:r>
              <a:rPr lang="en-US" dirty="0" smtClean="0"/>
              <a:t>People didn’t understand how the plague worked which allowed it to spread </a:t>
            </a:r>
            <a:r>
              <a:rPr lang="en-US" sz="2800" dirty="0" smtClean="0"/>
              <a:t>.</a:t>
            </a:r>
          </a:p>
          <a:p>
            <a:pPr lvl="1" algn="just">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7" dur="5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22" dur="5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7" dur="5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32" dur="5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7"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3/Blackdeath2.gif/300px-Blackdeath2.gif"/>
          <p:cNvPicPr>
            <a:picLocks noChangeAspect="1" noChangeArrowheads="1" noCrop="1"/>
          </p:cNvPicPr>
          <p:nvPr/>
        </p:nvPicPr>
        <p:blipFill>
          <a:blip r:embed="rId3" cstate="print"/>
          <a:srcRect/>
          <a:stretch>
            <a:fillRect/>
          </a:stretch>
        </p:blipFill>
        <p:spPr bwMode="auto">
          <a:xfrm>
            <a:off x="1714480" y="84988"/>
            <a:ext cx="5286412" cy="4951606"/>
          </a:xfrm>
          <a:prstGeom prst="rect">
            <a:avLst/>
          </a:prstGeom>
          <a:noFill/>
        </p:spPr>
      </p:pic>
      <p:sp>
        <p:nvSpPr>
          <p:cNvPr id="6" name="Rectangle 5"/>
          <p:cNvSpPr/>
          <p:nvPr/>
        </p:nvSpPr>
        <p:spPr>
          <a:xfrm>
            <a:off x="857224" y="5072074"/>
            <a:ext cx="7286676" cy="1384995"/>
          </a:xfrm>
          <a:prstGeom prst="rect">
            <a:avLst/>
          </a:prstGeom>
        </p:spPr>
        <p:txBody>
          <a:bodyPr wrap="square">
            <a:spAutoFit/>
          </a:bodyPr>
          <a:lstStyle/>
          <a:p>
            <a:pPr algn="ctr"/>
            <a:r>
              <a:rPr lang="en-US" sz="2800" dirty="0" smtClean="0">
                <a:solidFill>
                  <a:schemeClr val="bg1">
                    <a:lumMod val="50000"/>
                  </a:schemeClr>
                </a:solidFill>
              </a:rPr>
              <a:t>The most well known plague pandemic was in the mid 14</a:t>
            </a:r>
            <a:r>
              <a:rPr lang="en-US" sz="2800" baseline="30000" dirty="0" smtClean="0">
                <a:solidFill>
                  <a:schemeClr val="bg1">
                    <a:lumMod val="50000"/>
                  </a:schemeClr>
                </a:solidFill>
              </a:rPr>
              <a:t>th</a:t>
            </a:r>
            <a:r>
              <a:rPr lang="en-US" sz="2800" dirty="0" smtClean="0">
                <a:solidFill>
                  <a:schemeClr val="bg1">
                    <a:lumMod val="50000"/>
                  </a:schemeClr>
                </a:solidFill>
              </a:rPr>
              <a:t> century in Europe known as the Black Death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88" y="142852"/>
            <a:ext cx="3257544" cy="928694"/>
          </a:xfrm>
          <a:solidFill>
            <a:srgbClr val="FFFF00"/>
          </a:solidFill>
        </p:spPr>
        <p:txBody>
          <a:bodyPr>
            <a:normAutofit/>
          </a:bodyPr>
          <a:lstStyle/>
          <a:p>
            <a:r>
              <a:rPr lang="en-US" sz="3600" b="1" dirty="0" smtClean="0"/>
              <a:t>Etiology</a:t>
            </a:r>
            <a:endParaRPr lang="en-US" sz="3600" dirty="0"/>
          </a:p>
        </p:txBody>
      </p:sp>
      <p:sp>
        <p:nvSpPr>
          <p:cNvPr id="3" name="Content Placeholder 2"/>
          <p:cNvSpPr>
            <a:spLocks noGrp="1"/>
          </p:cNvSpPr>
          <p:nvPr>
            <p:ph idx="1"/>
          </p:nvPr>
        </p:nvSpPr>
        <p:spPr>
          <a:xfrm>
            <a:off x="857224" y="785794"/>
            <a:ext cx="7572396" cy="3382955"/>
          </a:xfrm>
          <a:noFill/>
        </p:spPr>
        <p:txBody>
          <a:bodyPr>
            <a:normAutofit lnSpcReduction="10000"/>
          </a:bodyPr>
          <a:lstStyle/>
          <a:p>
            <a:endParaRPr lang="en-US" sz="2800" dirty="0" smtClean="0"/>
          </a:p>
          <a:p>
            <a:r>
              <a:rPr lang="en-US" sz="2800" b="1" dirty="0" smtClean="0"/>
              <a:t>Plaque is caused by </a:t>
            </a:r>
            <a:r>
              <a:rPr lang="en-US" sz="2800" b="1" i="1" dirty="0" smtClean="0"/>
              <a:t>Yersinia pestis</a:t>
            </a:r>
          </a:p>
          <a:p>
            <a:r>
              <a:rPr lang="en-US" sz="2800" b="1" i="1" dirty="0" smtClean="0"/>
              <a:t>Y. pestis B</a:t>
            </a:r>
            <a:r>
              <a:rPr lang="en-US" sz="2800" dirty="0" smtClean="0"/>
              <a:t>elongs to the Enterobacteriaceae</a:t>
            </a:r>
          </a:p>
          <a:p>
            <a:r>
              <a:rPr lang="en-US" sz="2800" dirty="0" smtClean="0"/>
              <a:t>Staining pattern:</a:t>
            </a:r>
          </a:p>
          <a:p>
            <a:pPr>
              <a:buNone/>
            </a:pPr>
            <a:r>
              <a:rPr lang="en-US" sz="2800" dirty="0" smtClean="0"/>
              <a:t>     - Gram-negative rods (0.5 - 0.8 x 1- 3 μm)</a:t>
            </a:r>
          </a:p>
          <a:p>
            <a:pPr>
              <a:buNone/>
            </a:pPr>
            <a:r>
              <a:rPr lang="en-US" sz="2800" dirty="0" smtClean="0"/>
              <a:t>     - Giemsa stain:  Bipolar staining</a:t>
            </a:r>
          </a:p>
          <a:p>
            <a:pPr>
              <a:buNone/>
            </a:pPr>
            <a:r>
              <a:rPr lang="en-US" sz="2800" dirty="0" smtClean="0"/>
              <a:t> </a:t>
            </a:r>
            <a:endParaRPr lang="en-US" sz="2800" dirty="0"/>
          </a:p>
        </p:txBody>
      </p:sp>
      <p:pic>
        <p:nvPicPr>
          <p:cNvPr id="35842" name="Picture 2" descr="http://zipcodezoo.com/images/e/eb/Yersinia_pestis_8.jpg"/>
          <p:cNvPicPr>
            <a:picLocks noChangeAspect="1" noChangeArrowheads="1"/>
          </p:cNvPicPr>
          <p:nvPr/>
        </p:nvPicPr>
        <p:blipFill>
          <a:blip r:embed="rId3" cstate="print"/>
          <a:srcRect/>
          <a:stretch>
            <a:fillRect/>
          </a:stretch>
        </p:blipFill>
        <p:spPr bwMode="auto">
          <a:xfrm>
            <a:off x="285720" y="3786166"/>
            <a:ext cx="4808963" cy="3071834"/>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500694" y="3929066"/>
            <a:ext cx="1643074" cy="1470119"/>
          </a:xfrm>
          <a:prstGeom prst="rect">
            <a:avLst/>
          </a:prstGeom>
          <a:noFill/>
          <a:ln w="9525">
            <a:noFill/>
            <a:miter lim="800000"/>
            <a:headEnd/>
            <a:tailEnd/>
          </a:ln>
          <a:effectLst/>
        </p:spPr>
      </p:pic>
      <p:cxnSp>
        <p:nvCxnSpPr>
          <p:cNvPr id="7" name="Straight Arrow Connector 6"/>
          <p:cNvCxnSpPr/>
          <p:nvPr/>
        </p:nvCxnSpPr>
        <p:spPr>
          <a:xfrm>
            <a:off x="3071802" y="4786322"/>
            <a:ext cx="2357454"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5" cstate="print"/>
          <a:srcRect/>
          <a:stretch>
            <a:fillRect/>
          </a:stretch>
        </p:blipFill>
        <p:spPr bwMode="auto">
          <a:xfrm>
            <a:off x="7429520" y="4000504"/>
            <a:ext cx="1328739" cy="1260599"/>
          </a:xfrm>
          <a:prstGeom prst="rect">
            <a:avLst/>
          </a:prstGeom>
          <a:noFill/>
          <a:ln w="9525">
            <a:noFill/>
            <a:miter lim="800000"/>
            <a:headEnd/>
            <a:tailEnd/>
          </a:ln>
          <a:effectLst/>
        </p:spPr>
      </p:pic>
      <p:sp>
        <p:nvSpPr>
          <p:cNvPr id="11" name="TextBox 10"/>
          <p:cNvSpPr txBox="1"/>
          <p:nvPr/>
        </p:nvSpPr>
        <p:spPr>
          <a:xfrm>
            <a:off x="7358082" y="5500702"/>
            <a:ext cx="1421030" cy="461665"/>
          </a:xfrm>
          <a:prstGeom prst="rect">
            <a:avLst/>
          </a:prstGeom>
          <a:noFill/>
        </p:spPr>
        <p:txBody>
          <a:bodyPr wrap="none" rtlCol="0">
            <a:spAutoFit/>
          </a:bodyPr>
          <a:lstStyle/>
          <a:p>
            <a:r>
              <a:rPr lang="en-US" sz="2400" b="1" dirty="0" smtClean="0"/>
              <a:t>safety pin</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Bottom)">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slide(fromBottom)">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5842"/>
                                        </p:tgtEl>
                                        <p:attrNameLst>
                                          <p:attrName>style.visibility</p:attrName>
                                        </p:attrNameLst>
                                      </p:cBhvr>
                                      <p:to>
                                        <p:strVal val="visible"/>
                                      </p:to>
                                    </p:set>
                                    <p:animEffect transition="in" filter="box(in)">
                                      <p:cBhvr>
                                        <p:cTn id="38" dur="500"/>
                                        <p:tgtEl>
                                          <p:spTgt spid="3584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nodeType="with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blinds(horizontal)">
                                      <p:cBhvr>
                                        <p:cTn id="46" dur="50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par>
                                <p:cTn id="52" presetID="3" presetClass="entr" presetSubtype="1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blinds(horizontal)">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44624"/>
            <a:ext cx="5686436" cy="648072"/>
          </a:xfrm>
          <a:solidFill>
            <a:srgbClr val="FF0000"/>
          </a:solidFill>
        </p:spPr>
        <p:txBody>
          <a:bodyPr>
            <a:normAutofit fontScale="90000"/>
          </a:bodyPr>
          <a:lstStyle/>
          <a:p>
            <a:r>
              <a:rPr lang="en-US" dirty="0" smtClean="0">
                <a:solidFill>
                  <a:schemeClr val="bg1"/>
                </a:solidFill>
              </a:rPr>
              <a:t>Infection cycle</a:t>
            </a:r>
            <a:endParaRPr lang="en-US" dirty="0">
              <a:solidFill>
                <a:schemeClr val="bg1"/>
              </a:solidFill>
            </a:endParaRPr>
          </a:p>
        </p:txBody>
      </p:sp>
      <p:sp>
        <p:nvSpPr>
          <p:cNvPr id="3" name="Content Placeholder 2"/>
          <p:cNvSpPr>
            <a:spLocks noGrp="1"/>
          </p:cNvSpPr>
          <p:nvPr>
            <p:ph idx="1"/>
          </p:nvPr>
        </p:nvSpPr>
        <p:spPr>
          <a:xfrm>
            <a:off x="457200" y="1423317"/>
            <a:ext cx="8939336" cy="4525963"/>
          </a:xfrm>
        </p:spPr>
        <p:txBody>
          <a:bodyPr>
            <a:normAutofit/>
          </a:bodyPr>
          <a:lstStyle/>
          <a:p>
            <a:pPr>
              <a:buNone/>
            </a:pPr>
            <a:r>
              <a:rPr lang="en-US" sz="2800" b="1" i="1" u="sng" dirty="0" smtClean="0">
                <a:solidFill>
                  <a:srgbClr val="0070C0"/>
                </a:solidFill>
              </a:rPr>
              <a:t>Y. pestis </a:t>
            </a:r>
            <a:r>
              <a:rPr lang="en-US" sz="2800" b="1" u="sng" dirty="0" smtClean="0">
                <a:solidFill>
                  <a:srgbClr val="0070C0"/>
                </a:solidFill>
              </a:rPr>
              <a:t>infects animales and human in two cyles</a:t>
            </a:r>
          </a:p>
          <a:p>
            <a:pPr marL="514350" indent="-514350">
              <a:buFont typeface="+mj-lt"/>
              <a:buAutoNum type="arabicPeriod"/>
            </a:pPr>
            <a:r>
              <a:rPr lang="en-US" sz="2400" dirty="0" smtClean="0"/>
              <a:t>The  </a:t>
            </a:r>
            <a:r>
              <a:rPr lang="en-US" sz="2400" b="1" dirty="0"/>
              <a:t>sylvatic transmission </a:t>
            </a:r>
            <a:r>
              <a:rPr lang="en-US" sz="2400" b="1" dirty="0" smtClean="0"/>
              <a:t>cycle</a:t>
            </a:r>
            <a:r>
              <a:rPr lang="en-US" sz="2400" dirty="0" smtClean="0"/>
              <a:t>, also </a:t>
            </a:r>
            <a:r>
              <a:rPr lang="en-US" sz="2400" b="1" dirty="0" smtClean="0"/>
              <a:t>enzootic</a:t>
            </a:r>
          </a:p>
          <a:p>
            <a:pPr marL="514350" indent="-514350">
              <a:buFont typeface="+mj-lt"/>
              <a:buAutoNum type="arabicPeriod"/>
            </a:pPr>
            <a:r>
              <a:rPr lang="en-US" sz="2400" dirty="0" smtClean="0"/>
              <a:t>The domestic" or "urban" cycle, </a:t>
            </a:r>
            <a:r>
              <a:rPr lang="en-US" sz="2400" dirty="0"/>
              <a:t>in which the pathogen cycles between vectors and non-wild, urban, or domestic animals</a:t>
            </a:r>
          </a:p>
          <a:p>
            <a:pPr marL="514350" indent="-514350">
              <a:buFont typeface="+mj-lt"/>
              <a:buAutoNum type="arabicPeriod"/>
            </a:pPr>
            <a:endParaRPr lang="en-US" sz="2400" b="1" dirty="0" smtClean="0"/>
          </a:p>
          <a:p>
            <a:pPr marL="514350" indent="-514350">
              <a:buFont typeface="+mj-lt"/>
              <a:buAutoNum type="arabicPeriod"/>
            </a:pPr>
            <a:endParaRPr lang="en-US" sz="2400" b="1" dirty="0" smtClean="0"/>
          </a:p>
          <a:p>
            <a:pPr marL="514350" indent="-514350">
              <a:buFont typeface="+mj-lt"/>
              <a:buAutoNum type="arabicPeriod"/>
            </a:pPr>
            <a:endParaRPr lang="en-US" sz="2400" b="1" dirty="0" smtClean="0"/>
          </a:p>
          <a:p>
            <a:pPr marL="514350" indent="-514350">
              <a:buFont typeface="+mj-lt"/>
              <a:buAutoNum type="arabicPeriod"/>
            </a:pPr>
            <a:endParaRPr lang="en-US" sz="2400" b="1" dirty="0" smtClean="0"/>
          </a:p>
        </p:txBody>
      </p:sp>
      <p:sp>
        <p:nvSpPr>
          <p:cNvPr id="4" name="Rectangle 3"/>
          <p:cNvSpPr/>
          <p:nvPr/>
        </p:nvSpPr>
        <p:spPr>
          <a:xfrm>
            <a:off x="571472" y="651179"/>
            <a:ext cx="8115328" cy="769441"/>
          </a:xfrm>
          <a:prstGeom prst="rect">
            <a:avLst/>
          </a:prstGeom>
        </p:spPr>
        <p:txBody>
          <a:bodyPr wrap="square">
            <a:spAutoFit/>
          </a:bodyPr>
          <a:lstStyle/>
          <a:p>
            <a:r>
              <a:rPr lang="en-US" sz="2200" dirty="0" smtClean="0"/>
              <a:t>Sylvatic  cycle:  means occurring in or affecting wild animals</a:t>
            </a:r>
            <a:r>
              <a:rPr lang="en-US" sz="2200" b="1" dirty="0" smtClean="0"/>
              <a:t> </a:t>
            </a:r>
          </a:p>
          <a:p>
            <a:r>
              <a:rPr lang="en-US" sz="2200" b="1" dirty="0" smtClean="0"/>
              <a:t>Enzootic: means </a:t>
            </a:r>
            <a:r>
              <a:rPr lang="en-US" sz="2200" dirty="0" smtClean="0"/>
              <a:t>Endemic in animals </a:t>
            </a:r>
            <a:endParaRPr lang="en-US" sz="2200" dirty="0"/>
          </a:p>
        </p:txBody>
      </p:sp>
      <p:pic>
        <p:nvPicPr>
          <p:cNvPr id="28" name="Picture 27"/>
          <p:cNvPicPr>
            <a:picLocks noChangeAspect="1"/>
          </p:cNvPicPr>
          <p:nvPr/>
        </p:nvPicPr>
        <p:blipFill>
          <a:blip r:embed="rId3" cstate="print"/>
          <a:stretch>
            <a:fillRect/>
          </a:stretch>
        </p:blipFill>
        <p:spPr>
          <a:xfrm>
            <a:off x="1772683" y="3203684"/>
            <a:ext cx="2105025" cy="3267075"/>
          </a:xfrm>
          <a:prstGeom prst="rect">
            <a:avLst/>
          </a:prstGeom>
        </p:spPr>
      </p:pic>
      <p:pic>
        <p:nvPicPr>
          <p:cNvPr id="6" name="Picture 5"/>
          <p:cNvPicPr>
            <a:picLocks noChangeAspect="1"/>
          </p:cNvPicPr>
          <p:nvPr/>
        </p:nvPicPr>
        <p:blipFill>
          <a:blip r:embed="rId4" cstate="print"/>
          <a:stretch>
            <a:fillRect/>
          </a:stretch>
        </p:blipFill>
        <p:spPr>
          <a:xfrm>
            <a:off x="3995936" y="3203683"/>
            <a:ext cx="3999905" cy="3262491"/>
          </a:xfrm>
          <a:prstGeom prst="rect">
            <a:avLst/>
          </a:prstGeom>
        </p:spPr>
      </p:pic>
      <p:sp>
        <p:nvSpPr>
          <p:cNvPr id="7" name="Rectangle 6"/>
          <p:cNvSpPr/>
          <p:nvPr/>
        </p:nvSpPr>
        <p:spPr>
          <a:xfrm>
            <a:off x="1763688" y="6444044"/>
            <a:ext cx="2208040" cy="369332"/>
          </a:xfrm>
          <a:prstGeom prst="rect">
            <a:avLst/>
          </a:prstGeom>
        </p:spPr>
        <p:txBody>
          <a:bodyPr wrap="none">
            <a:spAutoFit/>
          </a:bodyPr>
          <a:lstStyle/>
          <a:p>
            <a:r>
              <a:rPr lang="en-US" b="1" dirty="0"/>
              <a:t>sylvatic transmission </a:t>
            </a:r>
            <a:endParaRPr lang="en-US" dirty="0"/>
          </a:p>
        </p:txBody>
      </p:sp>
      <p:sp>
        <p:nvSpPr>
          <p:cNvPr id="8" name="Rectangle 7"/>
          <p:cNvSpPr/>
          <p:nvPr/>
        </p:nvSpPr>
        <p:spPr>
          <a:xfrm>
            <a:off x="4572000" y="6444044"/>
            <a:ext cx="2780826" cy="369332"/>
          </a:xfrm>
          <a:prstGeom prst="rect">
            <a:avLst/>
          </a:prstGeom>
        </p:spPr>
        <p:txBody>
          <a:bodyPr wrap="none">
            <a:spAutoFit/>
          </a:bodyPr>
          <a:lstStyle/>
          <a:p>
            <a:r>
              <a:rPr lang="en-US" b="1" dirty="0"/>
              <a:t>D</a:t>
            </a:r>
            <a:r>
              <a:rPr lang="en-US" b="1" dirty="0" smtClean="0"/>
              <a:t>omestic</a:t>
            </a:r>
            <a:r>
              <a:rPr lang="en-US" b="1" dirty="0"/>
              <a:t>" or "urban" cycle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a:stretch>
            <a:fillRect/>
          </a:stretch>
        </p:blipFill>
        <p:spPr bwMode="auto">
          <a:xfrm>
            <a:off x="571472" y="357166"/>
            <a:ext cx="3714750" cy="2819400"/>
          </a:xfrm>
          <a:prstGeom prst="rect">
            <a:avLst/>
          </a:prstGeom>
          <a:noFill/>
          <a:ln w="9525">
            <a:noFill/>
            <a:miter lim="800000"/>
            <a:headEnd/>
            <a:tailEnd/>
          </a:ln>
          <a:effectLst/>
        </p:spPr>
      </p:pic>
      <p:pic>
        <p:nvPicPr>
          <p:cNvPr id="48131" name="Picture 3"/>
          <p:cNvPicPr>
            <a:picLocks noChangeAspect="1" noChangeArrowheads="1"/>
          </p:cNvPicPr>
          <p:nvPr/>
        </p:nvPicPr>
        <p:blipFill>
          <a:blip r:embed="rId4" cstate="print"/>
          <a:srcRect/>
          <a:stretch>
            <a:fillRect/>
          </a:stretch>
        </p:blipFill>
        <p:spPr bwMode="auto">
          <a:xfrm>
            <a:off x="-32" y="3143248"/>
            <a:ext cx="2962275" cy="2952750"/>
          </a:xfrm>
          <a:prstGeom prst="rect">
            <a:avLst/>
          </a:prstGeom>
          <a:noFill/>
          <a:ln w="9525">
            <a:noFill/>
            <a:miter lim="800000"/>
            <a:headEnd/>
            <a:tailEnd/>
          </a:ln>
          <a:effectLst/>
        </p:spPr>
      </p:pic>
      <p:pic>
        <p:nvPicPr>
          <p:cNvPr id="48132" name="Picture 4"/>
          <p:cNvPicPr>
            <a:picLocks noChangeAspect="1" noChangeArrowheads="1"/>
          </p:cNvPicPr>
          <p:nvPr/>
        </p:nvPicPr>
        <p:blipFill>
          <a:blip r:embed="rId5" cstate="print"/>
          <a:srcRect/>
          <a:stretch>
            <a:fillRect/>
          </a:stretch>
        </p:blipFill>
        <p:spPr bwMode="auto">
          <a:xfrm>
            <a:off x="3643306" y="4214818"/>
            <a:ext cx="1143008" cy="2022244"/>
          </a:xfrm>
          <a:prstGeom prst="rect">
            <a:avLst/>
          </a:prstGeom>
          <a:noFill/>
          <a:ln w="9525">
            <a:noFill/>
            <a:miter lim="800000"/>
            <a:headEnd/>
            <a:tailEnd/>
          </a:ln>
          <a:effectLst/>
        </p:spPr>
      </p:pic>
      <p:pic>
        <p:nvPicPr>
          <p:cNvPr id="48133" name="Picture 5"/>
          <p:cNvPicPr>
            <a:picLocks noChangeAspect="1" noChangeArrowheads="1"/>
          </p:cNvPicPr>
          <p:nvPr/>
        </p:nvPicPr>
        <p:blipFill>
          <a:blip r:embed="rId6" cstate="print"/>
          <a:srcRect/>
          <a:stretch>
            <a:fillRect/>
          </a:stretch>
        </p:blipFill>
        <p:spPr bwMode="auto">
          <a:xfrm>
            <a:off x="3071802" y="3071810"/>
            <a:ext cx="1076441" cy="1214446"/>
          </a:xfrm>
          <a:prstGeom prst="rect">
            <a:avLst/>
          </a:prstGeom>
          <a:noFill/>
          <a:ln w="9525">
            <a:noFill/>
            <a:miter lim="800000"/>
            <a:headEnd/>
            <a:tailEnd/>
          </a:ln>
          <a:effectLst/>
        </p:spPr>
      </p:pic>
      <p:pic>
        <p:nvPicPr>
          <p:cNvPr id="48134" name="Picture 6"/>
          <p:cNvPicPr>
            <a:picLocks noChangeAspect="1" noChangeArrowheads="1"/>
          </p:cNvPicPr>
          <p:nvPr/>
        </p:nvPicPr>
        <p:blipFill>
          <a:blip r:embed="rId7" cstate="print"/>
          <a:srcRect/>
          <a:stretch>
            <a:fillRect/>
          </a:stretch>
        </p:blipFill>
        <p:spPr bwMode="auto">
          <a:xfrm>
            <a:off x="3000364" y="4500570"/>
            <a:ext cx="600075" cy="214314"/>
          </a:xfrm>
          <a:prstGeom prst="rect">
            <a:avLst/>
          </a:prstGeom>
          <a:noFill/>
          <a:ln w="9525">
            <a:noFill/>
            <a:miter lim="800000"/>
            <a:headEnd/>
            <a:tailEnd/>
          </a:ln>
          <a:effectLst/>
        </p:spPr>
      </p:pic>
      <p:pic>
        <p:nvPicPr>
          <p:cNvPr id="48136" name="Picture 8"/>
          <p:cNvPicPr>
            <a:picLocks noChangeAspect="1" noChangeArrowheads="1"/>
          </p:cNvPicPr>
          <p:nvPr/>
        </p:nvPicPr>
        <p:blipFill>
          <a:blip r:embed="rId8" cstate="print"/>
          <a:srcRect/>
          <a:stretch>
            <a:fillRect/>
          </a:stretch>
        </p:blipFill>
        <p:spPr bwMode="auto">
          <a:xfrm>
            <a:off x="3643306" y="6215082"/>
            <a:ext cx="1133475" cy="561975"/>
          </a:xfrm>
          <a:prstGeom prst="rect">
            <a:avLst/>
          </a:prstGeom>
          <a:noFill/>
          <a:ln w="9525">
            <a:noFill/>
            <a:miter lim="800000"/>
            <a:headEnd/>
            <a:tailEnd/>
          </a:ln>
          <a:effectLst/>
        </p:spPr>
      </p:pic>
      <p:pic>
        <p:nvPicPr>
          <p:cNvPr id="48137" name="Picture 9"/>
          <p:cNvPicPr>
            <a:picLocks noChangeAspect="1" noChangeArrowheads="1"/>
          </p:cNvPicPr>
          <p:nvPr/>
        </p:nvPicPr>
        <p:blipFill>
          <a:blip r:embed="rId9" cstate="print"/>
          <a:srcRect/>
          <a:stretch>
            <a:fillRect/>
          </a:stretch>
        </p:blipFill>
        <p:spPr bwMode="auto">
          <a:xfrm>
            <a:off x="5786446" y="3071810"/>
            <a:ext cx="1181974" cy="500066"/>
          </a:xfrm>
          <a:prstGeom prst="rect">
            <a:avLst/>
          </a:prstGeom>
          <a:noFill/>
          <a:ln w="9525">
            <a:noFill/>
            <a:miter lim="800000"/>
            <a:headEnd/>
            <a:tailEnd/>
          </a:ln>
          <a:effectLst/>
        </p:spPr>
      </p:pic>
      <p:pic>
        <p:nvPicPr>
          <p:cNvPr id="14" name="Picture 7"/>
          <p:cNvPicPr>
            <a:picLocks noChangeAspect="1" noChangeArrowheads="1"/>
          </p:cNvPicPr>
          <p:nvPr/>
        </p:nvPicPr>
        <p:blipFill>
          <a:blip r:embed="rId10" cstate="print"/>
          <a:srcRect/>
          <a:stretch>
            <a:fillRect/>
          </a:stretch>
        </p:blipFill>
        <p:spPr bwMode="auto">
          <a:xfrm rot="19827194">
            <a:off x="4718425" y="3812681"/>
            <a:ext cx="1196621" cy="201285"/>
          </a:xfrm>
          <a:prstGeom prst="rect">
            <a:avLst/>
          </a:prstGeom>
          <a:noFill/>
          <a:ln w="9525">
            <a:noFill/>
            <a:miter lim="800000"/>
            <a:headEnd/>
            <a:tailEnd/>
          </a:ln>
          <a:effectLst/>
        </p:spPr>
      </p:pic>
      <p:pic>
        <p:nvPicPr>
          <p:cNvPr id="48140" name="Picture 12"/>
          <p:cNvPicPr>
            <a:picLocks noChangeAspect="1" noChangeArrowheads="1"/>
          </p:cNvPicPr>
          <p:nvPr/>
        </p:nvPicPr>
        <p:blipFill>
          <a:blip r:embed="rId11" cstate="print"/>
          <a:srcRect/>
          <a:stretch>
            <a:fillRect/>
          </a:stretch>
        </p:blipFill>
        <p:spPr bwMode="auto">
          <a:xfrm>
            <a:off x="7929586" y="1000108"/>
            <a:ext cx="1071570" cy="2054893"/>
          </a:xfrm>
          <a:prstGeom prst="rect">
            <a:avLst/>
          </a:prstGeom>
          <a:noFill/>
          <a:ln w="9525">
            <a:noFill/>
            <a:miter lim="800000"/>
            <a:headEnd/>
            <a:tailEnd/>
          </a:ln>
          <a:effectLst/>
        </p:spPr>
      </p:pic>
      <p:pic>
        <p:nvPicPr>
          <p:cNvPr id="48141" name="Picture 13"/>
          <p:cNvPicPr>
            <a:picLocks noChangeAspect="1" noChangeArrowheads="1"/>
          </p:cNvPicPr>
          <p:nvPr/>
        </p:nvPicPr>
        <p:blipFill>
          <a:blip r:embed="rId12" cstate="print"/>
          <a:srcRect/>
          <a:stretch>
            <a:fillRect/>
          </a:stretch>
        </p:blipFill>
        <p:spPr bwMode="auto">
          <a:xfrm>
            <a:off x="5286380" y="4000504"/>
            <a:ext cx="1158454" cy="857256"/>
          </a:xfrm>
          <a:prstGeom prst="rect">
            <a:avLst/>
          </a:prstGeom>
          <a:noFill/>
          <a:ln w="9525">
            <a:noFill/>
            <a:miter lim="800000"/>
            <a:headEnd/>
            <a:tailEnd/>
          </a:ln>
          <a:effectLst/>
        </p:spPr>
      </p:pic>
      <p:pic>
        <p:nvPicPr>
          <p:cNvPr id="48142" name="Picture 14"/>
          <p:cNvPicPr>
            <a:picLocks noChangeAspect="1" noChangeArrowheads="1"/>
          </p:cNvPicPr>
          <p:nvPr/>
        </p:nvPicPr>
        <p:blipFill>
          <a:blip r:embed="rId13" cstate="print"/>
          <a:srcRect/>
          <a:stretch>
            <a:fillRect/>
          </a:stretch>
        </p:blipFill>
        <p:spPr bwMode="auto">
          <a:xfrm>
            <a:off x="6500826" y="1928802"/>
            <a:ext cx="1023942" cy="693130"/>
          </a:xfrm>
          <a:prstGeom prst="rect">
            <a:avLst/>
          </a:prstGeom>
          <a:noFill/>
          <a:ln w="9525">
            <a:noFill/>
            <a:miter lim="800000"/>
            <a:headEnd/>
            <a:tailEnd/>
          </a:ln>
          <a:effectLst/>
        </p:spPr>
      </p:pic>
      <p:pic>
        <p:nvPicPr>
          <p:cNvPr id="20" name="Picture 7"/>
          <p:cNvPicPr>
            <a:picLocks noChangeAspect="1" noChangeArrowheads="1"/>
          </p:cNvPicPr>
          <p:nvPr/>
        </p:nvPicPr>
        <p:blipFill>
          <a:blip r:embed="rId10" cstate="print"/>
          <a:srcRect/>
          <a:stretch>
            <a:fillRect/>
          </a:stretch>
        </p:blipFill>
        <p:spPr bwMode="auto">
          <a:xfrm rot="19827194">
            <a:off x="6686961" y="2639389"/>
            <a:ext cx="1196621" cy="201285"/>
          </a:xfrm>
          <a:prstGeom prst="rect">
            <a:avLst/>
          </a:prstGeom>
          <a:noFill/>
          <a:ln w="9525">
            <a:noFill/>
            <a:miter lim="800000"/>
            <a:headEnd/>
            <a:tailEnd/>
          </a:ln>
          <a:effectLst/>
        </p:spPr>
      </p:pic>
      <p:sp>
        <p:nvSpPr>
          <p:cNvPr id="21" name="Title 1"/>
          <p:cNvSpPr>
            <a:spLocks noGrp="1"/>
          </p:cNvSpPr>
          <p:nvPr>
            <p:ph type="title"/>
          </p:nvPr>
        </p:nvSpPr>
        <p:spPr>
          <a:xfrm>
            <a:off x="4886356" y="214290"/>
            <a:ext cx="2614602" cy="500066"/>
          </a:xfrm>
          <a:solidFill>
            <a:srgbClr val="FF0000"/>
          </a:solidFill>
        </p:spPr>
        <p:txBody>
          <a:bodyPr>
            <a:noAutofit/>
          </a:bodyPr>
          <a:lstStyle/>
          <a:p>
            <a:r>
              <a:rPr lang="en-US" sz="2800" b="1" dirty="0" smtClean="0">
                <a:solidFill>
                  <a:schemeClr val="bg1"/>
                </a:solidFill>
              </a:rPr>
              <a:t>Infection cycles</a:t>
            </a:r>
            <a:endParaRPr lang="en-US" sz="2800" b="1" dirty="0">
              <a:solidFill>
                <a:schemeClr val="bg1"/>
              </a:solidFill>
            </a:endParaRPr>
          </a:p>
        </p:txBody>
      </p:sp>
      <p:cxnSp>
        <p:nvCxnSpPr>
          <p:cNvPr id="32" name="Straight Connector 31"/>
          <p:cNvCxnSpPr/>
          <p:nvPr/>
        </p:nvCxnSpPr>
        <p:spPr>
          <a:xfrm rot="5400000">
            <a:off x="2250265" y="3107529"/>
            <a:ext cx="357190" cy="285752"/>
          </a:xfrm>
          <a:prstGeom prst="line">
            <a:avLst/>
          </a:prstGeom>
          <a:ln w="349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79643" y="59272"/>
            <a:ext cx="2677977" cy="369332"/>
          </a:xfrm>
          <a:prstGeom prst="rect">
            <a:avLst/>
          </a:prstGeom>
        </p:spPr>
        <p:txBody>
          <a:bodyPr wrap="none">
            <a:spAutoFit/>
          </a:bodyPr>
          <a:lstStyle/>
          <a:p>
            <a:r>
              <a:rPr lang="en-US" b="1" dirty="0" smtClean="0"/>
              <a:t>sylvatic transmission cycle</a:t>
            </a:r>
            <a:endParaRPr lang="en-US" dirty="0"/>
          </a:p>
        </p:txBody>
      </p:sp>
      <p:pic>
        <p:nvPicPr>
          <p:cNvPr id="36" name="Picture 12"/>
          <p:cNvPicPr>
            <a:picLocks noChangeAspect="1" noChangeArrowheads="1"/>
          </p:cNvPicPr>
          <p:nvPr/>
        </p:nvPicPr>
        <p:blipFill>
          <a:blip r:embed="rId11" cstate="print"/>
          <a:srcRect/>
          <a:stretch>
            <a:fillRect/>
          </a:stretch>
        </p:blipFill>
        <p:spPr bwMode="auto">
          <a:xfrm>
            <a:off x="7929586" y="4143380"/>
            <a:ext cx="1071570" cy="2054893"/>
          </a:xfrm>
          <a:prstGeom prst="rect">
            <a:avLst/>
          </a:prstGeom>
          <a:noFill/>
          <a:ln w="9525">
            <a:noFill/>
            <a:miter lim="800000"/>
            <a:headEnd/>
            <a:tailEnd/>
          </a:ln>
          <a:effectLst/>
        </p:spPr>
      </p:pic>
      <p:pic>
        <p:nvPicPr>
          <p:cNvPr id="38" name="Picture 7"/>
          <p:cNvPicPr>
            <a:picLocks noChangeAspect="1" noChangeArrowheads="1"/>
          </p:cNvPicPr>
          <p:nvPr/>
        </p:nvPicPr>
        <p:blipFill>
          <a:blip r:embed="rId10" cstate="print"/>
          <a:srcRect/>
          <a:stretch>
            <a:fillRect/>
          </a:stretch>
        </p:blipFill>
        <p:spPr bwMode="auto">
          <a:xfrm rot="5611004">
            <a:off x="7861371" y="3463057"/>
            <a:ext cx="1102751" cy="185495"/>
          </a:xfrm>
          <a:prstGeom prst="rect">
            <a:avLst/>
          </a:prstGeom>
          <a:noFill/>
          <a:ln w="9525">
            <a:noFill/>
            <a:miter lim="800000"/>
            <a:headEnd/>
            <a:tailEnd/>
          </a:ln>
          <a:effectLst/>
        </p:spPr>
      </p:pic>
      <p:sp>
        <p:nvSpPr>
          <p:cNvPr id="39" name="TextBox 38"/>
          <p:cNvSpPr txBox="1"/>
          <p:nvPr/>
        </p:nvSpPr>
        <p:spPr>
          <a:xfrm>
            <a:off x="6929454" y="3000372"/>
            <a:ext cx="2143140" cy="923330"/>
          </a:xfrm>
          <a:prstGeom prst="rect">
            <a:avLst/>
          </a:prstGeom>
          <a:noFill/>
        </p:spPr>
        <p:txBody>
          <a:bodyPr wrap="square" rtlCol="0">
            <a:spAutoFit/>
          </a:bodyPr>
          <a:lstStyle/>
          <a:p>
            <a:pPr algn="ctr"/>
            <a:r>
              <a:rPr lang="en-US" dirty="0" smtClean="0"/>
              <a:t>Person </a:t>
            </a:r>
          </a:p>
          <a:p>
            <a:pPr algn="ctr"/>
            <a:r>
              <a:rPr lang="en-US" dirty="0" smtClean="0"/>
              <a:t>to </a:t>
            </a:r>
          </a:p>
          <a:p>
            <a:pPr algn="ctr"/>
            <a:r>
              <a:rPr lang="en-US" dirty="0" smtClean="0"/>
              <a:t>person</a:t>
            </a:r>
            <a:endParaRPr lang="en-US" dirty="0"/>
          </a:p>
        </p:txBody>
      </p:sp>
      <p:sp>
        <p:nvSpPr>
          <p:cNvPr id="41" name="Rectangle 40"/>
          <p:cNvSpPr/>
          <p:nvPr/>
        </p:nvSpPr>
        <p:spPr>
          <a:xfrm>
            <a:off x="7192857" y="6143644"/>
            <a:ext cx="1951175" cy="646331"/>
          </a:xfrm>
          <a:prstGeom prst="rect">
            <a:avLst/>
          </a:prstGeom>
        </p:spPr>
        <p:txBody>
          <a:bodyPr wrap="none">
            <a:spAutoFit/>
          </a:bodyPr>
          <a:lstStyle/>
          <a:p>
            <a:pPr algn="ctr"/>
            <a:r>
              <a:rPr lang="en-US" b="1" dirty="0" smtClean="0"/>
              <a:t>pneumonic plague</a:t>
            </a:r>
          </a:p>
          <a:p>
            <a:pPr algn="ctr"/>
            <a:r>
              <a:rPr lang="en-US" b="1" dirty="0" smtClean="0"/>
              <a:t> epidemic</a:t>
            </a:r>
            <a:r>
              <a:rPr lang="en-US" dirty="0" smtClean="0"/>
              <a:t> </a:t>
            </a:r>
            <a:endParaRPr lang="en-US" dirty="0"/>
          </a:p>
        </p:txBody>
      </p:sp>
      <p:pic>
        <p:nvPicPr>
          <p:cNvPr id="23" name="Picture 7"/>
          <p:cNvPicPr>
            <a:picLocks noChangeAspect="1" noChangeArrowheads="1"/>
          </p:cNvPicPr>
          <p:nvPr/>
        </p:nvPicPr>
        <p:blipFill>
          <a:blip r:embed="rId10" cstate="print"/>
          <a:srcRect/>
          <a:stretch>
            <a:fillRect/>
          </a:stretch>
        </p:blipFill>
        <p:spPr bwMode="auto">
          <a:xfrm rot="19827194">
            <a:off x="2173058" y="5410989"/>
            <a:ext cx="1579123" cy="265626"/>
          </a:xfrm>
          <a:prstGeom prst="rect">
            <a:avLst/>
          </a:prstGeom>
          <a:noFill/>
          <a:ln w="9525">
            <a:noFill/>
            <a:miter lim="800000"/>
            <a:headEnd/>
            <a:tailEnd/>
          </a:ln>
          <a:effectLst/>
        </p:spPr>
      </p:pic>
      <p:pic>
        <p:nvPicPr>
          <p:cNvPr id="24" name="Picture 7"/>
          <p:cNvPicPr>
            <a:picLocks noChangeAspect="1" noChangeArrowheads="1"/>
          </p:cNvPicPr>
          <p:nvPr/>
        </p:nvPicPr>
        <p:blipFill>
          <a:blip r:embed="rId10" cstate="print"/>
          <a:srcRect/>
          <a:stretch>
            <a:fillRect/>
          </a:stretch>
        </p:blipFill>
        <p:spPr bwMode="auto">
          <a:xfrm rot="5068054">
            <a:off x="3021203" y="2947278"/>
            <a:ext cx="2220097" cy="1912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linds(horizontal)">
                                      <p:cBhvr>
                                        <p:cTn id="7" dur="500"/>
                                        <p:tgtEl>
                                          <p:spTgt spid="481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par>
                                <p:cTn id="18" presetID="3" presetClass="entr" presetSubtype="10" fill="hold" nodeType="withEffect">
                                  <p:stCondLst>
                                    <p:cond delay="0"/>
                                  </p:stCondLst>
                                  <p:childTnLst>
                                    <p:set>
                                      <p:cBhvr>
                                        <p:cTn id="19" dur="1" fill="hold">
                                          <p:stCondLst>
                                            <p:cond delay="0"/>
                                          </p:stCondLst>
                                        </p:cTn>
                                        <p:tgtEl>
                                          <p:spTgt spid="48131"/>
                                        </p:tgtEl>
                                        <p:attrNameLst>
                                          <p:attrName>style.visibility</p:attrName>
                                        </p:attrNameLst>
                                      </p:cBhvr>
                                      <p:to>
                                        <p:strVal val="visible"/>
                                      </p:to>
                                    </p:set>
                                    <p:animEffect transition="in" filter="blinds(horizontal)">
                                      <p:cBhvr>
                                        <p:cTn id="20" dur="500"/>
                                        <p:tgtEl>
                                          <p:spTgt spid="4813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8134"/>
                                        </p:tgtEl>
                                        <p:attrNameLst>
                                          <p:attrName>style.visibility</p:attrName>
                                        </p:attrNameLst>
                                      </p:cBhvr>
                                      <p:to>
                                        <p:strVal val="visible"/>
                                      </p:to>
                                    </p:set>
                                    <p:animEffect transition="in" filter="blinds(horizontal)">
                                      <p:cBhvr>
                                        <p:cTn id="25" dur="500"/>
                                        <p:tgtEl>
                                          <p:spTgt spid="48134"/>
                                        </p:tgtEl>
                                      </p:cBhvr>
                                    </p:animEffect>
                                  </p:childTnLst>
                                </p:cTn>
                              </p:par>
                              <p:par>
                                <p:cTn id="26" presetID="3" presetClass="entr" presetSubtype="10" fill="hold" nodeType="withEffect">
                                  <p:stCondLst>
                                    <p:cond delay="0"/>
                                  </p:stCondLst>
                                  <p:childTnLst>
                                    <p:set>
                                      <p:cBhvr>
                                        <p:cTn id="27" dur="1" fill="hold">
                                          <p:stCondLst>
                                            <p:cond delay="0"/>
                                          </p:stCondLst>
                                        </p:cTn>
                                        <p:tgtEl>
                                          <p:spTgt spid="48133"/>
                                        </p:tgtEl>
                                        <p:attrNameLst>
                                          <p:attrName>style.visibility</p:attrName>
                                        </p:attrNameLst>
                                      </p:cBhvr>
                                      <p:to>
                                        <p:strVal val="visible"/>
                                      </p:to>
                                    </p:set>
                                    <p:animEffect transition="in" filter="blinds(horizontal)">
                                      <p:cBhvr>
                                        <p:cTn id="28" dur="500"/>
                                        <p:tgtEl>
                                          <p:spTgt spid="481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48132"/>
                                        </p:tgtEl>
                                        <p:attrNameLst>
                                          <p:attrName>style.visibility</p:attrName>
                                        </p:attrNameLst>
                                      </p:cBhvr>
                                      <p:to>
                                        <p:strVal val="visible"/>
                                      </p:to>
                                    </p:set>
                                    <p:animEffect transition="in" filter="blinds(horizontal)">
                                      <p:cBhvr>
                                        <p:cTn id="33" dur="500"/>
                                        <p:tgtEl>
                                          <p:spTgt spid="48132"/>
                                        </p:tgtEl>
                                      </p:cBhvr>
                                    </p:animEffect>
                                  </p:childTnLst>
                                </p:cTn>
                              </p:par>
                              <p:par>
                                <p:cTn id="34" presetID="3" presetClass="entr" presetSubtype="10" fill="hold" nodeType="withEffect">
                                  <p:stCondLst>
                                    <p:cond delay="0"/>
                                  </p:stCondLst>
                                  <p:childTnLst>
                                    <p:set>
                                      <p:cBhvr>
                                        <p:cTn id="35" dur="1" fill="hold">
                                          <p:stCondLst>
                                            <p:cond delay="0"/>
                                          </p:stCondLst>
                                        </p:cTn>
                                        <p:tgtEl>
                                          <p:spTgt spid="48136"/>
                                        </p:tgtEl>
                                        <p:attrNameLst>
                                          <p:attrName>style.visibility</p:attrName>
                                        </p:attrNameLst>
                                      </p:cBhvr>
                                      <p:to>
                                        <p:strVal val="visible"/>
                                      </p:to>
                                    </p:set>
                                    <p:animEffect transition="in" filter="blinds(horizontal)">
                                      <p:cBhvr>
                                        <p:cTn id="36" dur="500"/>
                                        <p:tgtEl>
                                          <p:spTgt spid="4813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par>
                                <p:cTn id="42" presetID="3" presetClass="entr" presetSubtype="10" fill="hold" nodeType="withEffect">
                                  <p:stCondLst>
                                    <p:cond delay="0"/>
                                  </p:stCondLst>
                                  <p:childTnLst>
                                    <p:set>
                                      <p:cBhvr>
                                        <p:cTn id="43" dur="1" fill="hold">
                                          <p:stCondLst>
                                            <p:cond delay="0"/>
                                          </p:stCondLst>
                                        </p:cTn>
                                        <p:tgtEl>
                                          <p:spTgt spid="48141"/>
                                        </p:tgtEl>
                                        <p:attrNameLst>
                                          <p:attrName>style.visibility</p:attrName>
                                        </p:attrNameLst>
                                      </p:cBhvr>
                                      <p:to>
                                        <p:strVal val="visible"/>
                                      </p:to>
                                    </p:set>
                                    <p:animEffect transition="in" filter="blinds(horizontal)">
                                      <p:cBhvr>
                                        <p:cTn id="44" dur="500"/>
                                        <p:tgtEl>
                                          <p:spTgt spid="48141"/>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48137"/>
                                        </p:tgtEl>
                                        <p:attrNameLst>
                                          <p:attrName>style.visibility</p:attrName>
                                        </p:attrNameLst>
                                      </p:cBhvr>
                                      <p:to>
                                        <p:strVal val="visible"/>
                                      </p:to>
                                    </p:set>
                                    <p:animEffect transition="in" filter="blinds(horizontal)">
                                      <p:cBhvr>
                                        <p:cTn id="49" dur="500"/>
                                        <p:tgtEl>
                                          <p:spTgt spid="4813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48142"/>
                                        </p:tgtEl>
                                        <p:attrNameLst>
                                          <p:attrName>style.visibility</p:attrName>
                                        </p:attrNameLst>
                                      </p:cBhvr>
                                      <p:to>
                                        <p:strVal val="visible"/>
                                      </p:to>
                                    </p:set>
                                    <p:animEffect transition="in" filter="blinds(horizontal)">
                                      <p:cBhvr>
                                        <p:cTn id="54" dur="500"/>
                                        <p:tgtEl>
                                          <p:spTgt spid="48142"/>
                                        </p:tgtEl>
                                      </p:cBhvr>
                                    </p:animEffect>
                                  </p:childTnLst>
                                </p:cTn>
                              </p:par>
                              <p:par>
                                <p:cTn id="55" presetID="3" presetClass="entr" presetSubtype="1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48140"/>
                                        </p:tgtEl>
                                        <p:attrNameLst>
                                          <p:attrName>style.visibility</p:attrName>
                                        </p:attrNameLst>
                                      </p:cBhvr>
                                      <p:to>
                                        <p:strVal val="visible"/>
                                      </p:to>
                                    </p:set>
                                    <p:animEffect transition="in" filter="blinds(horizontal)">
                                      <p:cBhvr>
                                        <p:cTn id="62" dur="500"/>
                                        <p:tgtEl>
                                          <p:spTgt spid="4814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par>
                                <p:cTn id="68" presetID="3" presetClass="entr" presetSubtype="1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blinds(horizontal)">
                                      <p:cBhvr>
                                        <p:cTn id="75" dur="500"/>
                                        <p:tgtEl>
                                          <p:spTgt spid="36"/>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additive="base">
                                        <p:cTn id="80" dur="500" fill="hold"/>
                                        <p:tgtEl>
                                          <p:spTgt spid="41"/>
                                        </p:tgtEl>
                                        <p:attrNameLst>
                                          <p:attrName>ppt_x</p:attrName>
                                        </p:attrNameLst>
                                      </p:cBhvr>
                                      <p:tavLst>
                                        <p:tav tm="0">
                                          <p:val>
                                            <p:strVal val="#ppt_x"/>
                                          </p:val>
                                        </p:tav>
                                        <p:tav tm="100000">
                                          <p:val>
                                            <p:strVal val="#ppt_x"/>
                                          </p:val>
                                        </p:tav>
                                      </p:tavLst>
                                    </p:anim>
                                    <p:anim calcmode="lin" valueType="num">
                                      <p:cBhvr additive="base">
                                        <p:cTn id="8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blinds(horizontal)">
                                      <p:cBhvr>
                                        <p:cTn id="86" dur="500"/>
                                        <p:tgtEl>
                                          <p:spTgt spid="23"/>
                                        </p:tgtEl>
                                      </p:cBhvr>
                                    </p:animEffect>
                                  </p:childTnLst>
                                </p:cTn>
                              </p:par>
                              <p:par>
                                <p:cTn id="87" presetID="3" presetClass="entr" presetSubtype="1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linds(horizontal)">
                                      <p:cBhvr>
                                        <p:cTn id="8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093" y="188640"/>
            <a:ext cx="8229600" cy="1143000"/>
          </a:xfrm>
        </p:spPr>
        <p:txBody>
          <a:bodyPr>
            <a:normAutofit/>
          </a:bodyPr>
          <a:lstStyle/>
          <a:p>
            <a:r>
              <a:rPr lang="en-US" sz="4800" b="1" dirty="0" smtClean="0">
                <a:solidFill>
                  <a:srgbClr val="FF0000"/>
                </a:solidFill>
              </a:rPr>
              <a:t>Types of </a:t>
            </a:r>
            <a:r>
              <a:rPr lang="en-US" sz="4800" b="1" dirty="0">
                <a:solidFill>
                  <a:srgbClr val="FF0000"/>
                </a:solidFill>
              </a:rPr>
              <a:t>plague</a:t>
            </a:r>
          </a:p>
        </p:txBody>
      </p:sp>
      <p:sp>
        <p:nvSpPr>
          <p:cNvPr id="3" name="Content Placeholder 2"/>
          <p:cNvSpPr>
            <a:spLocks noGrp="1"/>
          </p:cNvSpPr>
          <p:nvPr>
            <p:ph idx="1"/>
          </p:nvPr>
        </p:nvSpPr>
        <p:spPr>
          <a:xfrm>
            <a:off x="499380" y="1601334"/>
            <a:ext cx="8229600" cy="4525963"/>
          </a:xfrm>
        </p:spPr>
        <p:txBody>
          <a:bodyPr/>
          <a:lstStyle/>
          <a:p>
            <a:r>
              <a:rPr lang="en-US" b="1" dirty="0"/>
              <a:t>Bubonic </a:t>
            </a:r>
            <a:r>
              <a:rPr lang="en-US" b="1" dirty="0" smtClean="0"/>
              <a:t>plague</a:t>
            </a:r>
          </a:p>
          <a:p>
            <a:r>
              <a:rPr lang="en-US" b="1" dirty="0" err="1"/>
              <a:t>Septicemic</a:t>
            </a:r>
            <a:r>
              <a:rPr lang="en-US" b="1" dirty="0"/>
              <a:t> </a:t>
            </a:r>
            <a:r>
              <a:rPr lang="en-US" b="1" dirty="0" smtClean="0"/>
              <a:t>plague</a:t>
            </a:r>
            <a:endParaRPr lang="en-US" b="1" dirty="0" smtClean="0"/>
          </a:p>
          <a:p>
            <a:r>
              <a:rPr lang="en-US" b="1" dirty="0"/>
              <a:t>Pneumonic plague</a:t>
            </a:r>
          </a:p>
          <a:p>
            <a:endParaRPr lang="en-US" dirty="0"/>
          </a:p>
        </p:txBody>
      </p:sp>
      <p:sp>
        <p:nvSpPr>
          <p:cNvPr id="4" name="TextBox 3"/>
          <p:cNvSpPr txBox="1"/>
          <p:nvPr/>
        </p:nvSpPr>
        <p:spPr>
          <a:xfrm>
            <a:off x="35496" y="4365104"/>
            <a:ext cx="1252138" cy="461665"/>
          </a:xfrm>
          <a:prstGeom prst="rect">
            <a:avLst/>
          </a:prstGeom>
          <a:noFill/>
        </p:spPr>
        <p:txBody>
          <a:bodyPr wrap="none" rtlCol="0">
            <a:spAutoFit/>
          </a:bodyPr>
          <a:lstStyle/>
          <a:p>
            <a:r>
              <a:rPr lang="en-US" sz="2400" dirty="0" smtClean="0"/>
              <a:t>Flea bite</a:t>
            </a:r>
            <a:endParaRPr lang="en-US" sz="2400" dirty="0"/>
          </a:p>
        </p:txBody>
      </p:sp>
      <p:sp>
        <p:nvSpPr>
          <p:cNvPr id="10" name="TextBox 9"/>
          <p:cNvSpPr txBox="1"/>
          <p:nvPr/>
        </p:nvSpPr>
        <p:spPr>
          <a:xfrm>
            <a:off x="1907704" y="4365104"/>
            <a:ext cx="1800045" cy="461665"/>
          </a:xfrm>
          <a:prstGeom prst="rect">
            <a:avLst/>
          </a:prstGeom>
          <a:noFill/>
        </p:spPr>
        <p:txBody>
          <a:bodyPr wrap="none" rtlCol="0">
            <a:spAutoFit/>
          </a:bodyPr>
          <a:lstStyle/>
          <a:p>
            <a:r>
              <a:rPr lang="en-US" sz="2400" dirty="0" smtClean="0"/>
              <a:t>Phagocytosis</a:t>
            </a:r>
            <a:endParaRPr lang="en-US" sz="2400" dirty="0"/>
          </a:p>
        </p:txBody>
      </p:sp>
      <p:cxnSp>
        <p:nvCxnSpPr>
          <p:cNvPr id="14" name="Straight Arrow Connector 13"/>
          <p:cNvCxnSpPr/>
          <p:nvPr/>
        </p:nvCxnSpPr>
        <p:spPr>
          <a:xfrm>
            <a:off x="3707904" y="4621778"/>
            <a:ext cx="576064"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742532" y="4290695"/>
            <a:ext cx="2149948" cy="461665"/>
          </a:xfrm>
          <a:prstGeom prst="rect">
            <a:avLst/>
          </a:prstGeom>
        </p:spPr>
        <p:txBody>
          <a:bodyPr wrap="none">
            <a:spAutoFit/>
          </a:bodyPr>
          <a:lstStyle/>
          <a:p>
            <a:r>
              <a:rPr lang="en-US" sz="2400" b="1" dirty="0"/>
              <a:t>Bubonic plague</a:t>
            </a:r>
          </a:p>
        </p:txBody>
      </p:sp>
      <p:sp>
        <p:nvSpPr>
          <p:cNvPr id="16" name="TextBox 15"/>
          <p:cNvSpPr txBox="1"/>
          <p:nvPr/>
        </p:nvSpPr>
        <p:spPr>
          <a:xfrm>
            <a:off x="4319328" y="4365104"/>
            <a:ext cx="1908856" cy="461665"/>
          </a:xfrm>
          <a:prstGeom prst="rect">
            <a:avLst/>
          </a:prstGeom>
          <a:noFill/>
        </p:spPr>
        <p:txBody>
          <a:bodyPr wrap="none" rtlCol="0">
            <a:spAutoFit/>
          </a:bodyPr>
          <a:lstStyle/>
          <a:p>
            <a:r>
              <a:rPr lang="en-US" sz="2400" dirty="0" smtClean="0"/>
              <a:t>Lymph nodes </a:t>
            </a:r>
            <a:endParaRPr lang="en-US" sz="2400" dirty="0"/>
          </a:p>
        </p:txBody>
      </p:sp>
      <p:cxnSp>
        <p:nvCxnSpPr>
          <p:cNvPr id="17" name="Straight Arrow Connector 16"/>
          <p:cNvCxnSpPr/>
          <p:nvPr/>
        </p:nvCxnSpPr>
        <p:spPr>
          <a:xfrm flipV="1">
            <a:off x="6155153" y="4581128"/>
            <a:ext cx="505079" cy="147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55574" y="5981492"/>
            <a:ext cx="2545890" cy="830997"/>
          </a:xfrm>
          <a:prstGeom prst="rect">
            <a:avLst/>
          </a:prstGeom>
        </p:spPr>
        <p:txBody>
          <a:bodyPr wrap="none">
            <a:spAutoFit/>
          </a:bodyPr>
          <a:lstStyle/>
          <a:p>
            <a:r>
              <a:rPr lang="en-US" sz="2400" b="1" dirty="0"/>
              <a:t>Pneumonic </a:t>
            </a:r>
            <a:r>
              <a:rPr lang="en-US" sz="2400" b="1" dirty="0" smtClean="0"/>
              <a:t>plague</a:t>
            </a:r>
          </a:p>
          <a:p>
            <a:endParaRPr lang="en-US" sz="2400" b="1" dirty="0"/>
          </a:p>
        </p:txBody>
      </p:sp>
      <p:sp>
        <p:nvSpPr>
          <p:cNvPr id="25" name="Rectangle 24"/>
          <p:cNvSpPr/>
          <p:nvPr/>
        </p:nvSpPr>
        <p:spPr>
          <a:xfrm>
            <a:off x="373897" y="5358291"/>
            <a:ext cx="3546292" cy="461665"/>
          </a:xfrm>
          <a:prstGeom prst="rect">
            <a:avLst/>
          </a:prstGeom>
        </p:spPr>
        <p:txBody>
          <a:bodyPr wrap="none">
            <a:spAutoFit/>
          </a:bodyPr>
          <a:lstStyle/>
          <a:p>
            <a:r>
              <a:rPr lang="en-US" sz="2400" dirty="0">
                <a:solidFill>
                  <a:srgbClr val="0A0C10"/>
                </a:solidFill>
              </a:rPr>
              <a:t>Primary septicemic plague </a:t>
            </a:r>
            <a:endParaRPr lang="en-US" sz="2400" dirty="0"/>
          </a:p>
        </p:txBody>
      </p:sp>
      <p:sp>
        <p:nvSpPr>
          <p:cNvPr id="26" name="Rectangle 25"/>
          <p:cNvSpPr/>
          <p:nvPr/>
        </p:nvSpPr>
        <p:spPr>
          <a:xfrm>
            <a:off x="5308170" y="5219908"/>
            <a:ext cx="3872342" cy="461665"/>
          </a:xfrm>
          <a:prstGeom prst="rect">
            <a:avLst/>
          </a:prstGeom>
        </p:spPr>
        <p:txBody>
          <a:bodyPr wrap="none">
            <a:spAutoFit/>
          </a:bodyPr>
          <a:lstStyle/>
          <a:p>
            <a:r>
              <a:rPr lang="en-US" sz="2400" dirty="0">
                <a:solidFill>
                  <a:srgbClr val="0A0C10"/>
                </a:solidFill>
              </a:rPr>
              <a:t>Secondary septicemic plague </a:t>
            </a:r>
            <a:endParaRPr lang="en-US" sz="2400" dirty="0"/>
          </a:p>
        </p:txBody>
      </p:sp>
      <p:cxnSp>
        <p:nvCxnSpPr>
          <p:cNvPr id="27" name="Straight Arrow Connector 26"/>
          <p:cNvCxnSpPr/>
          <p:nvPr/>
        </p:nvCxnSpPr>
        <p:spPr>
          <a:xfrm>
            <a:off x="827584" y="4822123"/>
            <a:ext cx="0" cy="3911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596336" y="4752360"/>
            <a:ext cx="0" cy="3911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3"/>
            <a:endCxn id="24" idx="1"/>
          </p:cNvCxnSpPr>
          <p:nvPr/>
        </p:nvCxnSpPr>
        <p:spPr>
          <a:xfrm>
            <a:off x="3920189" y="5589124"/>
            <a:ext cx="2435385" cy="80786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275160" y="4649785"/>
            <a:ext cx="576064"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596336" y="5643827"/>
            <a:ext cx="0" cy="391139"/>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79512" y="3818985"/>
            <a:ext cx="1476430" cy="461665"/>
          </a:xfrm>
          <a:prstGeom prst="rect">
            <a:avLst/>
          </a:prstGeom>
          <a:noFill/>
        </p:spPr>
        <p:txBody>
          <a:bodyPr wrap="none" rtlCol="0">
            <a:spAutoFit/>
          </a:bodyPr>
          <a:lstStyle/>
          <a:p>
            <a:r>
              <a:rPr lang="en-US" sz="2400" b="1" u="sng" dirty="0" smtClean="0">
                <a:solidFill>
                  <a:srgbClr val="FF0000"/>
                </a:solidFill>
              </a:rPr>
              <a:t>Summery </a:t>
            </a:r>
            <a:endParaRPr lang="en-US" sz="2400" b="1" u="sng" dirty="0">
              <a:solidFill>
                <a:srgbClr val="FF0000"/>
              </a:solidFill>
            </a:endParaRPr>
          </a:p>
        </p:txBody>
      </p:sp>
      <p:sp>
        <p:nvSpPr>
          <p:cNvPr id="48" name="TextBox 47"/>
          <p:cNvSpPr txBox="1"/>
          <p:nvPr/>
        </p:nvSpPr>
        <p:spPr>
          <a:xfrm>
            <a:off x="6516216" y="6309320"/>
            <a:ext cx="2120068" cy="400110"/>
          </a:xfrm>
          <a:prstGeom prst="rect">
            <a:avLst/>
          </a:prstGeom>
          <a:noFill/>
        </p:spPr>
        <p:txBody>
          <a:bodyPr wrap="none" rtlCol="0">
            <a:spAutoFit/>
          </a:bodyPr>
          <a:lstStyle/>
          <a:p>
            <a:r>
              <a:rPr lang="en-US" sz="2000" b="1" dirty="0" smtClean="0">
                <a:solidFill>
                  <a:srgbClr val="FF0000"/>
                </a:solidFill>
              </a:rPr>
              <a:t>(Highly Infectious)</a:t>
            </a:r>
            <a:endParaRPr lang="en-US" sz="2000" b="1" dirty="0">
              <a:solidFill>
                <a:srgbClr val="FF0000"/>
              </a:solidFill>
            </a:endParaRPr>
          </a:p>
        </p:txBody>
      </p:sp>
    </p:spTree>
    <p:extLst>
      <p:ext uri="{BB962C8B-B14F-4D97-AF65-F5344CB8AC3E}">
        <p14:creationId xmlns:p14="http://schemas.microsoft.com/office/powerpoint/2010/main" xmlns="" val="223700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ppt_x"/>
                                          </p:val>
                                        </p:tav>
                                        <p:tav tm="100000">
                                          <p:val>
                                            <p:strVal val="#ppt_x"/>
                                          </p:val>
                                        </p:tav>
                                      </p:tavLst>
                                    </p:anim>
                                    <p:anim calcmode="lin" valueType="num">
                                      <p:cBhvr additive="base">
                                        <p:cTn id="8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10" grpId="0"/>
      <p:bldP spid="15" grpId="0"/>
      <p:bldP spid="16" grpId="0"/>
      <p:bldP spid="24" grpId="0"/>
      <p:bldP spid="25" grpId="0"/>
      <p:bldP spid="26" grpId="0"/>
      <p:bldP spid="46"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57290" y="-24"/>
            <a:ext cx="6257940" cy="642942"/>
          </a:xfrm>
          <a:solidFill>
            <a:srgbClr val="FFFF00"/>
          </a:solidFill>
        </p:spPr>
        <p:txBody>
          <a:bodyPr vert="horz" lIns="91440" tIns="45720" rIns="91440" bIns="45720" rtlCol="0" anchor="ctr">
            <a:normAutofit/>
          </a:bodyPr>
          <a:lstStyle/>
          <a:p>
            <a:r>
              <a:rPr lang="en-US" sz="3600" b="1" dirty="0" smtClean="0"/>
              <a:t>Pathogenesis</a:t>
            </a:r>
            <a:endParaRPr lang="en-US" sz="3600" b="1" dirty="0"/>
          </a:p>
        </p:txBody>
      </p:sp>
      <p:pic>
        <p:nvPicPr>
          <p:cNvPr id="56323" name="Picture 3"/>
          <p:cNvPicPr>
            <a:picLocks noChangeAspect="1" noChangeArrowheads="1"/>
          </p:cNvPicPr>
          <p:nvPr/>
        </p:nvPicPr>
        <p:blipFill>
          <a:blip r:embed="rId3" cstate="print"/>
          <a:srcRect/>
          <a:stretch>
            <a:fillRect/>
          </a:stretch>
        </p:blipFill>
        <p:spPr bwMode="auto">
          <a:xfrm>
            <a:off x="94692" y="1428736"/>
            <a:ext cx="2762796" cy="2000264"/>
          </a:xfrm>
          <a:prstGeom prst="rect">
            <a:avLst/>
          </a:prstGeom>
          <a:noFill/>
          <a:ln w="9525">
            <a:noFill/>
            <a:miter lim="800000"/>
            <a:headEnd/>
            <a:tailEnd/>
          </a:ln>
          <a:effectLst/>
        </p:spPr>
      </p:pic>
      <p:pic>
        <p:nvPicPr>
          <p:cNvPr id="7" name="Picture 2" descr="http://static.arttoday.com/thm/thm4/dg_animal1F/plants/planalph/paa027di.thm.jpg"/>
          <p:cNvPicPr>
            <a:picLocks noChangeAspect="1" noChangeArrowheads="1"/>
          </p:cNvPicPr>
          <p:nvPr/>
        </p:nvPicPr>
        <p:blipFill>
          <a:blip r:embed="rId4" cstate="print"/>
          <a:srcRect/>
          <a:stretch>
            <a:fillRect/>
          </a:stretch>
        </p:blipFill>
        <p:spPr bwMode="auto">
          <a:xfrm>
            <a:off x="285721" y="1009633"/>
            <a:ext cx="1000131" cy="789166"/>
          </a:xfrm>
          <a:prstGeom prst="rect">
            <a:avLst/>
          </a:prstGeom>
          <a:noFill/>
        </p:spPr>
      </p:pic>
      <p:sp>
        <p:nvSpPr>
          <p:cNvPr id="10" name="TextBox 9"/>
          <p:cNvSpPr txBox="1"/>
          <p:nvPr/>
        </p:nvSpPr>
        <p:spPr>
          <a:xfrm>
            <a:off x="2864288" y="2273850"/>
            <a:ext cx="1728999" cy="369332"/>
          </a:xfrm>
          <a:prstGeom prst="rect">
            <a:avLst/>
          </a:prstGeom>
          <a:noFill/>
        </p:spPr>
        <p:txBody>
          <a:bodyPr wrap="none" rtlCol="0">
            <a:spAutoFit/>
          </a:bodyPr>
          <a:lstStyle/>
          <a:p>
            <a:r>
              <a:rPr lang="en-US" b="1" dirty="0" smtClean="0"/>
              <a:t>Free blood meal</a:t>
            </a:r>
            <a:endParaRPr lang="en-US" b="1" dirty="0"/>
          </a:p>
        </p:txBody>
      </p:sp>
      <p:pic>
        <p:nvPicPr>
          <p:cNvPr id="13" name="Picture 2" descr="http://static.arttoday.com/thm/thm4/dg_animal1F/plants/planalph/paa027di.thm.jpg"/>
          <p:cNvPicPr>
            <a:picLocks noChangeAspect="1" noChangeArrowheads="1"/>
          </p:cNvPicPr>
          <p:nvPr/>
        </p:nvPicPr>
        <p:blipFill>
          <a:blip r:embed="rId4" cstate="print"/>
          <a:srcRect/>
          <a:stretch>
            <a:fillRect/>
          </a:stretch>
        </p:blipFill>
        <p:spPr bwMode="auto">
          <a:xfrm>
            <a:off x="5000628" y="1652574"/>
            <a:ext cx="1976389" cy="1559494"/>
          </a:xfrm>
          <a:prstGeom prst="rect">
            <a:avLst/>
          </a:prstGeom>
          <a:noFill/>
        </p:spPr>
      </p:pic>
      <p:sp>
        <p:nvSpPr>
          <p:cNvPr id="14" name="Oval 13"/>
          <p:cNvSpPr/>
          <p:nvPr/>
        </p:nvSpPr>
        <p:spPr>
          <a:xfrm>
            <a:off x="5410144" y="1866887"/>
            <a:ext cx="495303" cy="3952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10800000" flipV="1">
            <a:off x="5786446" y="1568994"/>
            <a:ext cx="857224" cy="4302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81260" y="2659612"/>
            <a:ext cx="242889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86512" y="1068928"/>
            <a:ext cx="2055756" cy="369332"/>
          </a:xfrm>
          <a:prstGeom prst="rect">
            <a:avLst/>
          </a:prstGeom>
          <a:noFill/>
        </p:spPr>
        <p:txBody>
          <a:bodyPr wrap="none" rtlCol="0">
            <a:spAutoFit/>
          </a:bodyPr>
          <a:lstStyle/>
          <a:p>
            <a:r>
              <a:rPr lang="en-US" b="1" dirty="0" smtClean="0"/>
              <a:t>Blood with bacteria</a:t>
            </a:r>
            <a:endParaRPr lang="en-US" b="1" dirty="0"/>
          </a:p>
        </p:txBody>
      </p:sp>
      <p:cxnSp>
        <p:nvCxnSpPr>
          <p:cNvPr id="20" name="Straight Arrow Connector 19"/>
          <p:cNvCxnSpPr>
            <a:endCxn id="31" idx="0"/>
          </p:cNvCxnSpPr>
          <p:nvPr/>
        </p:nvCxnSpPr>
        <p:spPr>
          <a:xfrm>
            <a:off x="7072330" y="2714620"/>
            <a:ext cx="892223"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000892" y="3143248"/>
            <a:ext cx="1927322" cy="923330"/>
          </a:xfrm>
          <a:prstGeom prst="rect">
            <a:avLst/>
          </a:prstGeom>
          <a:noFill/>
        </p:spPr>
        <p:txBody>
          <a:bodyPr wrap="none" rtlCol="0">
            <a:spAutoFit/>
          </a:bodyPr>
          <a:lstStyle/>
          <a:p>
            <a:pPr algn="ctr"/>
            <a:r>
              <a:rPr lang="en-US" dirty="0" smtClean="0"/>
              <a:t>Take a blood meal </a:t>
            </a:r>
          </a:p>
          <a:p>
            <a:pPr algn="ctr"/>
            <a:r>
              <a:rPr lang="en-US" dirty="0" smtClean="0"/>
              <a:t>from huamn after</a:t>
            </a:r>
          </a:p>
          <a:p>
            <a:pPr algn="ctr"/>
            <a:r>
              <a:rPr lang="en-US" dirty="0" smtClean="0"/>
              <a:t>regurgitation </a:t>
            </a:r>
            <a:endParaRPr lang="en-US" dirty="0"/>
          </a:p>
        </p:txBody>
      </p:sp>
      <p:cxnSp>
        <p:nvCxnSpPr>
          <p:cNvPr id="32" name="Straight Arrow Connector 31"/>
          <p:cNvCxnSpPr/>
          <p:nvPr/>
        </p:nvCxnSpPr>
        <p:spPr>
          <a:xfrm rot="16200000" flipH="1">
            <a:off x="7891545" y="4181422"/>
            <a:ext cx="362554" cy="7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6357950" y="4929221"/>
            <a:ext cx="2522814" cy="1857365"/>
          </a:xfrm>
          <a:custGeom>
            <a:avLst/>
            <a:gdLst>
              <a:gd name="connsiteX0" fmla="*/ 693164 w 2258728"/>
              <a:gd name="connsiteY0" fmla="*/ 1443845 h 1460009"/>
              <a:gd name="connsiteX1" fmla="*/ 637746 w 2258728"/>
              <a:gd name="connsiteY1" fmla="*/ 1360718 h 1460009"/>
              <a:gd name="connsiteX2" fmla="*/ 623891 w 2258728"/>
              <a:gd name="connsiteY2" fmla="*/ 1319155 h 1460009"/>
              <a:gd name="connsiteX3" fmla="*/ 540764 w 2258728"/>
              <a:gd name="connsiteY3" fmla="*/ 1263736 h 1460009"/>
              <a:gd name="connsiteX4" fmla="*/ 457637 w 2258728"/>
              <a:gd name="connsiteY4" fmla="*/ 1236027 h 1460009"/>
              <a:gd name="connsiteX5" fmla="*/ 222109 w 2258728"/>
              <a:gd name="connsiteY5" fmla="*/ 1249882 h 1460009"/>
              <a:gd name="connsiteX6" fmla="*/ 138982 w 2258728"/>
              <a:gd name="connsiteY6" fmla="*/ 1277591 h 1460009"/>
              <a:gd name="connsiteX7" fmla="*/ 28146 w 2258728"/>
              <a:gd name="connsiteY7" fmla="*/ 1152900 h 1460009"/>
              <a:gd name="connsiteX8" fmla="*/ 437 w 2258728"/>
              <a:gd name="connsiteY8" fmla="*/ 1069773 h 1460009"/>
              <a:gd name="connsiteX9" fmla="*/ 14291 w 2258728"/>
              <a:gd name="connsiteY9" fmla="*/ 945082 h 1460009"/>
              <a:gd name="connsiteX10" fmla="*/ 55855 w 2258728"/>
              <a:gd name="connsiteY10" fmla="*/ 917373 h 1460009"/>
              <a:gd name="connsiteX11" fmla="*/ 180546 w 2258728"/>
              <a:gd name="connsiteY11" fmla="*/ 903518 h 1460009"/>
              <a:gd name="connsiteX12" fmla="*/ 249819 w 2258728"/>
              <a:gd name="connsiteY12" fmla="*/ 792682 h 1460009"/>
              <a:gd name="connsiteX13" fmla="*/ 332946 w 2258728"/>
              <a:gd name="connsiteY13" fmla="*/ 626427 h 1460009"/>
              <a:gd name="connsiteX14" fmla="*/ 374509 w 2258728"/>
              <a:gd name="connsiteY14" fmla="*/ 612573 h 1460009"/>
              <a:gd name="connsiteX15" fmla="*/ 582328 w 2258728"/>
              <a:gd name="connsiteY15" fmla="*/ 598718 h 1460009"/>
              <a:gd name="connsiteX16" fmla="*/ 623891 w 2258728"/>
              <a:gd name="connsiteY16" fmla="*/ 584864 h 1460009"/>
              <a:gd name="connsiteX17" fmla="*/ 665455 w 2258728"/>
              <a:gd name="connsiteY17" fmla="*/ 446318 h 1460009"/>
              <a:gd name="connsiteX18" fmla="*/ 693164 w 2258728"/>
              <a:gd name="connsiteY18" fmla="*/ 363191 h 1460009"/>
              <a:gd name="connsiteX19" fmla="*/ 720873 w 2258728"/>
              <a:gd name="connsiteY19" fmla="*/ 307773 h 1460009"/>
              <a:gd name="connsiteX20" fmla="*/ 734728 w 2258728"/>
              <a:gd name="connsiteY20" fmla="*/ 252355 h 1460009"/>
              <a:gd name="connsiteX21" fmla="*/ 762437 w 2258728"/>
              <a:gd name="connsiteY21" fmla="*/ 210791 h 1460009"/>
              <a:gd name="connsiteX22" fmla="*/ 790146 w 2258728"/>
              <a:gd name="connsiteY22" fmla="*/ 155373 h 1460009"/>
              <a:gd name="connsiteX23" fmla="*/ 831709 w 2258728"/>
              <a:gd name="connsiteY23" fmla="*/ 127664 h 1460009"/>
              <a:gd name="connsiteX24" fmla="*/ 887128 w 2258728"/>
              <a:gd name="connsiteY24" fmla="*/ 72245 h 1460009"/>
              <a:gd name="connsiteX25" fmla="*/ 970255 w 2258728"/>
              <a:gd name="connsiteY25" fmla="*/ 44536 h 1460009"/>
              <a:gd name="connsiteX26" fmla="*/ 1053382 w 2258728"/>
              <a:gd name="connsiteY26" fmla="*/ 58391 h 1460009"/>
              <a:gd name="connsiteX27" fmla="*/ 1067237 w 2258728"/>
              <a:gd name="connsiteY27" fmla="*/ 99955 h 1460009"/>
              <a:gd name="connsiteX28" fmla="*/ 1164219 w 2258728"/>
              <a:gd name="connsiteY28" fmla="*/ 141518 h 1460009"/>
              <a:gd name="connsiteX29" fmla="*/ 1427455 w 2258728"/>
              <a:gd name="connsiteY29" fmla="*/ 127664 h 1460009"/>
              <a:gd name="connsiteX30" fmla="*/ 1552146 w 2258728"/>
              <a:gd name="connsiteY30" fmla="*/ 58391 h 1460009"/>
              <a:gd name="connsiteX31" fmla="*/ 1635273 w 2258728"/>
              <a:gd name="connsiteY31" fmla="*/ 16827 h 1460009"/>
              <a:gd name="connsiteX32" fmla="*/ 1690691 w 2258728"/>
              <a:gd name="connsiteY32" fmla="*/ 2973 h 1460009"/>
              <a:gd name="connsiteX33" fmla="*/ 1801528 w 2258728"/>
              <a:gd name="connsiteY33" fmla="*/ 16827 h 1460009"/>
              <a:gd name="connsiteX34" fmla="*/ 1815382 w 2258728"/>
              <a:gd name="connsiteY34" fmla="*/ 58391 h 1460009"/>
              <a:gd name="connsiteX35" fmla="*/ 1843091 w 2258728"/>
              <a:gd name="connsiteY35" fmla="*/ 99955 h 1460009"/>
              <a:gd name="connsiteX36" fmla="*/ 1829237 w 2258728"/>
              <a:gd name="connsiteY36" fmla="*/ 224645 h 1460009"/>
              <a:gd name="connsiteX37" fmla="*/ 1801528 w 2258728"/>
              <a:gd name="connsiteY37" fmla="*/ 252355 h 1460009"/>
              <a:gd name="connsiteX38" fmla="*/ 1773819 w 2258728"/>
              <a:gd name="connsiteY38" fmla="*/ 293918 h 1460009"/>
              <a:gd name="connsiteX39" fmla="*/ 1649128 w 2258728"/>
              <a:gd name="connsiteY39" fmla="*/ 390900 h 1460009"/>
              <a:gd name="connsiteX40" fmla="*/ 1524437 w 2258728"/>
              <a:gd name="connsiteY40" fmla="*/ 418609 h 1460009"/>
              <a:gd name="connsiteX41" fmla="*/ 1441309 w 2258728"/>
              <a:gd name="connsiteY41" fmla="*/ 446318 h 1460009"/>
              <a:gd name="connsiteX42" fmla="*/ 1441309 w 2258728"/>
              <a:gd name="connsiteY42" fmla="*/ 543300 h 1460009"/>
              <a:gd name="connsiteX43" fmla="*/ 1538291 w 2258728"/>
              <a:gd name="connsiteY43" fmla="*/ 529445 h 1460009"/>
              <a:gd name="connsiteX44" fmla="*/ 1621419 w 2258728"/>
              <a:gd name="connsiteY44" fmla="*/ 501736 h 1460009"/>
              <a:gd name="connsiteX45" fmla="*/ 1662982 w 2258728"/>
              <a:gd name="connsiteY45" fmla="*/ 487882 h 1460009"/>
              <a:gd name="connsiteX46" fmla="*/ 1704546 w 2258728"/>
              <a:gd name="connsiteY46" fmla="*/ 460173 h 1460009"/>
              <a:gd name="connsiteX47" fmla="*/ 1801528 w 2258728"/>
              <a:gd name="connsiteY47" fmla="*/ 432464 h 1460009"/>
              <a:gd name="connsiteX48" fmla="*/ 1843091 w 2258728"/>
              <a:gd name="connsiteY48" fmla="*/ 404755 h 1460009"/>
              <a:gd name="connsiteX49" fmla="*/ 1995491 w 2258728"/>
              <a:gd name="connsiteY49" fmla="*/ 418609 h 1460009"/>
              <a:gd name="connsiteX50" fmla="*/ 2050909 w 2258728"/>
              <a:gd name="connsiteY50" fmla="*/ 446318 h 1460009"/>
              <a:gd name="connsiteX51" fmla="*/ 2092473 w 2258728"/>
              <a:gd name="connsiteY51" fmla="*/ 460173 h 1460009"/>
              <a:gd name="connsiteX52" fmla="*/ 2134037 w 2258728"/>
              <a:gd name="connsiteY52" fmla="*/ 501736 h 1460009"/>
              <a:gd name="connsiteX53" fmla="*/ 2147891 w 2258728"/>
              <a:gd name="connsiteY53" fmla="*/ 543300 h 1460009"/>
              <a:gd name="connsiteX54" fmla="*/ 2189455 w 2258728"/>
              <a:gd name="connsiteY54" fmla="*/ 571009 h 1460009"/>
              <a:gd name="connsiteX55" fmla="*/ 2217164 w 2258728"/>
              <a:gd name="connsiteY55" fmla="*/ 626427 h 1460009"/>
              <a:gd name="connsiteX56" fmla="*/ 2244873 w 2258728"/>
              <a:gd name="connsiteY56" fmla="*/ 667991 h 1460009"/>
              <a:gd name="connsiteX57" fmla="*/ 2258728 w 2258728"/>
              <a:gd name="connsiteY57" fmla="*/ 709555 h 1460009"/>
              <a:gd name="connsiteX58" fmla="*/ 2244873 w 2258728"/>
              <a:gd name="connsiteY58" fmla="*/ 764973 h 1460009"/>
              <a:gd name="connsiteX59" fmla="*/ 2203309 w 2258728"/>
              <a:gd name="connsiteY59" fmla="*/ 792682 h 1460009"/>
              <a:gd name="connsiteX60" fmla="*/ 1940073 w 2258728"/>
              <a:gd name="connsiteY60" fmla="*/ 806536 h 1460009"/>
              <a:gd name="connsiteX61" fmla="*/ 1926219 w 2258728"/>
              <a:gd name="connsiteY61" fmla="*/ 848100 h 1460009"/>
              <a:gd name="connsiteX62" fmla="*/ 1981637 w 2258728"/>
              <a:gd name="connsiteY62" fmla="*/ 931227 h 1460009"/>
              <a:gd name="connsiteX63" fmla="*/ 2023200 w 2258728"/>
              <a:gd name="connsiteY63" fmla="*/ 958936 h 1460009"/>
              <a:gd name="connsiteX64" fmla="*/ 2064764 w 2258728"/>
              <a:gd name="connsiteY64" fmla="*/ 972791 h 1460009"/>
              <a:gd name="connsiteX65" fmla="*/ 2106328 w 2258728"/>
              <a:gd name="connsiteY65" fmla="*/ 1000500 h 1460009"/>
              <a:gd name="connsiteX66" fmla="*/ 2134037 w 2258728"/>
              <a:gd name="connsiteY66" fmla="*/ 1042064 h 1460009"/>
              <a:gd name="connsiteX67" fmla="*/ 2120182 w 2258728"/>
              <a:gd name="connsiteY67" fmla="*/ 1111336 h 1460009"/>
              <a:gd name="connsiteX68" fmla="*/ 2037055 w 2258728"/>
              <a:gd name="connsiteY68" fmla="*/ 1180609 h 1460009"/>
              <a:gd name="connsiteX69" fmla="*/ 1981637 w 2258728"/>
              <a:gd name="connsiteY69" fmla="*/ 1208318 h 1460009"/>
              <a:gd name="connsiteX70" fmla="*/ 1926219 w 2258728"/>
              <a:gd name="connsiteY70" fmla="*/ 1222173 h 1460009"/>
              <a:gd name="connsiteX71" fmla="*/ 1843091 w 2258728"/>
              <a:gd name="connsiteY71" fmla="*/ 1249882 h 1460009"/>
              <a:gd name="connsiteX72" fmla="*/ 1787673 w 2258728"/>
              <a:gd name="connsiteY72" fmla="*/ 1263736 h 1460009"/>
              <a:gd name="connsiteX73" fmla="*/ 1704546 w 2258728"/>
              <a:gd name="connsiteY73" fmla="*/ 1291445 h 1460009"/>
              <a:gd name="connsiteX74" fmla="*/ 1662982 w 2258728"/>
              <a:gd name="connsiteY74" fmla="*/ 1319155 h 1460009"/>
              <a:gd name="connsiteX75" fmla="*/ 1621419 w 2258728"/>
              <a:gd name="connsiteY75" fmla="*/ 1333009 h 1460009"/>
              <a:gd name="connsiteX76" fmla="*/ 1593709 w 2258728"/>
              <a:gd name="connsiteY76" fmla="*/ 1360718 h 1460009"/>
              <a:gd name="connsiteX77" fmla="*/ 1538291 w 2258728"/>
              <a:gd name="connsiteY77" fmla="*/ 1374573 h 1460009"/>
              <a:gd name="connsiteX78" fmla="*/ 1413600 w 2258728"/>
              <a:gd name="connsiteY78" fmla="*/ 1402282 h 1460009"/>
              <a:gd name="connsiteX79" fmla="*/ 1302764 w 2258728"/>
              <a:gd name="connsiteY79" fmla="*/ 1388427 h 1460009"/>
              <a:gd name="connsiteX80" fmla="*/ 1247346 w 2258728"/>
              <a:gd name="connsiteY80" fmla="*/ 1360718 h 1460009"/>
              <a:gd name="connsiteX81" fmla="*/ 1205782 w 2258728"/>
              <a:gd name="connsiteY81" fmla="*/ 1346864 h 1460009"/>
              <a:gd name="connsiteX82" fmla="*/ 1108800 w 2258728"/>
              <a:gd name="connsiteY82" fmla="*/ 1263736 h 1460009"/>
              <a:gd name="connsiteX83" fmla="*/ 734728 w 2258728"/>
              <a:gd name="connsiteY83" fmla="*/ 1291445 h 1460009"/>
              <a:gd name="connsiteX84" fmla="*/ 734728 w 2258728"/>
              <a:gd name="connsiteY84" fmla="*/ 1388427 h 1460009"/>
              <a:gd name="connsiteX85" fmla="*/ 720873 w 2258728"/>
              <a:gd name="connsiteY85" fmla="*/ 1457700 h 1460009"/>
              <a:gd name="connsiteX86" fmla="*/ 693164 w 2258728"/>
              <a:gd name="connsiteY86" fmla="*/ 1443845 h 146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58728" h="1460009">
                <a:moveTo>
                  <a:pt x="693164" y="1443845"/>
                </a:moveTo>
                <a:cubicBezTo>
                  <a:pt x="679309" y="1427681"/>
                  <a:pt x="648277" y="1392311"/>
                  <a:pt x="637746" y="1360718"/>
                </a:cubicBezTo>
                <a:cubicBezTo>
                  <a:pt x="633128" y="1346864"/>
                  <a:pt x="634217" y="1329481"/>
                  <a:pt x="623891" y="1319155"/>
                </a:cubicBezTo>
                <a:cubicBezTo>
                  <a:pt x="600343" y="1295607"/>
                  <a:pt x="572357" y="1274267"/>
                  <a:pt x="540764" y="1263736"/>
                </a:cubicBezTo>
                <a:lnTo>
                  <a:pt x="457637" y="1236027"/>
                </a:lnTo>
                <a:cubicBezTo>
                  <a:pt x="379128" y="1240645"/>
                  <a:pt x="300093" y="1239710"/>
                  <a:pt x="222109" y="1249882"/>
                </a:cubicBezTo>
                <a:cubicBezTo>
                  <a:pt x="193146" y="1253660"/>
                  <a:pt x="138982" y="1277591"/>
                  <a:pt x="138982" y="1277591"/>
                </a:cubicBezTo>
                <a:cubicBezTo>
                  <a:pt x="88460" y="1239699"/>
                  <a:pt x="50888" y="1221126"/>
                  <a:pt x="28146" y="1152900"/>
                </a:cubicBezTo>
                <a:lnTo>
                  <a:pt x="437" y="1069773"/>
                </a:lnTo>
                <a:cubicBezTo>
                  <a:pt x="5055" y="1028209"/>
                  <a:pt x="0" y="984384"/>
                  <a:pt x="14291" y="945082"/>
                </a:cubicBezTo>
                <a:cubicBezTo>
                  <a:pt x="19981" y="929433"/>
                  <a:pt x="39701" y="921412"/>
                  <a:pt x="55855" y="917373"/>
                </a:cubicBezTo>
                <a:cubicBezTo>
                  <a:pt x="96426" y="907230"/>
                  <a:pt x="138982" y="908136"/>
                  <a:pt x="180546" y="903518"/>
                </a:cubicBezTo>
                <a:cubicBezTo>
                  <a:pt x="216273" y="855881"/>
                  <a:pt x="228085" y="847015"/>
                  <a:pt x="249819" y="792682"/>
                </a:cubicBezTo>
                <a:cubicBezTo>
                  <a:pt x="263061" y="759579"/>
                  <a:pt x="289830" y="640799"/>
                  <a:pt x="332946" y="626427"/>
                </a:cubicBezTo>
                <a:cubicBezTo>
                  <a:pt x="346800" y="621809"/>
                  <a:pt x="359995" y="614186"/>
                  <a:pt x="374509" y="612573"/>
                </a:cubicBezTo>
                <a:cubicBezTo>
                  <a:pt x="443511" y="604906"/>
                  <a:pt x="513055" y="603336"/>
                  <a:pt x="582328" y="598718"/>
                </a:cubicBezTo>
                <a:cubicBezTo>
                  <a:pt x="596182" y="594100"/>
                  <a:pt x="615403" y="596748"/>
                  <a:pt x="623891" y="584864"/>
                </a:cubicBezTo>
                <a:cubicBezTo>
                  <a:pt x="640780" y="561219"/>
                  <a:pt x="655495" y="479518"/>
                  <a:pt x="665455" y="446318"/>
                </a:cubicBezTo>
                <a:cubicBezTo>
                  <a:pt x="673848" y="418342"/>
                  <a:pt x="680102" y="389315"/>
                  <a:pt x="693164" y="363191"/>
                </a:cubicBezTo>
                <a:cubicBezTo>
                  <a:pt x="702400" y="344718"/>
                  <a:pt x="713621" y="327111"/>
                  <a:pt x="720873" y="307773"/>
                </a:cubicBezTo>
                <a:cubicBezTo>
                  <a:pt x="727559" y="289944"/>
                  <a:pt x="727227" y="269857"/>
                  <a:pt x="734728" y="252355"/>
                </a:cubicBezTo>
                <a:cubicBezTo>
                  <a:pt x="741287" y="237050"/>
                  <a:pt x="754176" y="225248"/>
                  <a:pt x="762437" y="210791"/>
                </a:cubicBezTo>
                <a:cubicBezTo>
                  <a:pt x="772684" y="192859"/>
                  <a:pt x="776924" y="171239"/>
                  <a:pt x="790146" y="155373"/>
                </a:cubicBezTo>
                <a:cubicBezTo>
                  <a:pt x="800806" y="142581"/>
                  <a:pt x="819067" y="138500"/>
                  <a:pt x="831709" y="127664"/>
                </a:cubicBezTo>
                <a:cubicBezTo>
                  <a:pt x="851544" y="110662"/>
                  <a:pt x="862344" y="80506"/>
                  <a:pt x="887128" y="72245"/>
                </a:cubicBezTo>
                <a:lnTo>
                  <a:pt x="970255" y="44536"/>
                </a:lnTo>
                <a:cubicBezTo>
                  <a:pt x="997964" y="49154"/>
                  <a:pt x="1028992" y="44454"/>
                  <a:pt x="1053382" y="58391"/>
                </a:cubicBezTo>
                <a:cubicBezTo>
                  <a:pt x="1066062" y="65637"/>
                  <a:pt x="1058114" y="88551"/>
                  <a:pt x="1067237" y="99955"/>
                </a:cubicBezTo>
                <a:cubicBezTo>
                  <a:pt x="1091157" y="129855"/>
                  <a:pt x="1130940" y="133199"/>
                  <a:pt x="1164219" y="141518"/>
                </a:cubicBezTo>
                <a:cubicBezTo>
                  <a:pt x="1251964" y="136900"/>
                  <a:pt x="1339949" y="135619"/>
                  <a:pt x="1427455" y="127664"/>
                </a:cubicBezTo>
                <a:cubicBezTo>
                  <a:pt x="1484902" y="122442"/>
                  <a:pt x="1492691" y="78210"/>
                  <a:pt x="1552146" y="58391"/>
                </a:cubicBezTo>
                <a:cubicBezTo>
                  <a:pt x="1727311" y="0"/>
                  <a:pt x="1447237" y="97412"/>
                  <a:pt x="1635273" y="16827"/>
                </a:cubicBezTo>
                <a:cubicBezTo>
                  <a:pt x="1652775" y="9326"/>
                  <a:pt x="1672218" y="7591"/>
                  <a:pt x="1690691" y="2973"/>
                </a:cubicBezTo>
                <a:cubicBezTo>
                  <a:pt x="1727637" y="7591"/>
                  <a:pt x="1767504" y="1705"/>
                  <a:pt x="1801528" y="16827"/>
                </a:cubicBezTo>
                <a:cubicBezTo>
                  <a:pt x="1814873" y="22758"/>
                  <a:pt x="1808851" y="45329"/>
                  <a:pt x="1815382" y="58391"/>
                </a:cubicBezTo>
                <a:cubicBezTo>
                  <a:pt x="1822828" y="73284"/>
                  <a:pt x="1833855" y="86100"/>
                  <a:pt x="1843091" y="99955"/>
                </a:cubicBezTo>
                <a:cubicBezTo>
                  <a:pt x="1838473" y="141518"/>
                  <a:pt x="1840240" y="184299"/>
                  <a:pt x="1829237" y="224645"/>
                </a:cubicBezTo>
                <a:cubicBezTo>
                  <a:pt x="1825800" y="237247"/>
                  <a:pt x="1809688" y="242155"/>
                  <a:pt x="1801528" y="252355"/>
                </a:cubicBezTo>
                <a:cubicBezTo>
                  <a:pt x="1791126" y="265357"/>
                  <a:pt x="1784784" y="281387"/>
                  <a:pt x="1773819" y="293918"/>
                </a:cubicBezTo>
                <a:cubicBezTo>
                  <a:pt x="1727329" y="347049"/>
                  <a:pt x="1710109" y="368032"/>
                  <a:pt x="1649128" y="390900"/>
                </a:cubicBezTo>
                <a:cubicBezTo>
                  <a:pt x="1615944" y="403344"/>
                  <a:pt x="1556632" y="409829"/>
                  <a:pt x="1524437" y="418609"/>
                </a:cubicBezTo>
                <a:cubicBezTo>
                  <a:pt x="1496258" y="426294"/>
                  <a:pt x="1441309" y="446318"/>
                  <a:pt x="1441309" y="446318"/>
                </a:cubicBezTo>
                <a:cubicBezTo>
                  <a:pt x="1435764" y="462953"/>
                  <a:pt x="1405229" y="529770"/>
                  <a:pt x="1441309" y="543300"/>
                </a:cubicBezTo>
                <a:cubicBezTo>
                  <a:pt x="1471885" y="554766"/>
                  <a:pt x="1505964" y="534063"/>
                  <a:pt x="1538291" y="529445"/>
                </a:cubicBezTo>
                <a:lnTo>
                  <a:pt x="1621419" y="501736"/>
                </a:lnTo>
                <a:lnTo>
                  <a:pt x="1662982" y="487882"/>
                </a:lnTo>
                <a:cubicBezTo>
                  <a:pt x="1676837" y="478646"/>
                  <a:pt x="1689653" y="467620"/>
                  <a:pt x="1704546" y="460173"/>
                </a:cubicBezTo>
                <a:cubicBezTo>
                  <a:pt x="1724427" y="450232"/>
                  <a:pt x="1783765" y="436905"/>
                  <a:pt x="1801528" y="432464"/>
                </a:cubicBezTo>
                <a:cubicBezTo>
                  <a:pt x="1815382" y="423228"/>
                  <a:pt x="1826482" y="405941"/>
                  <a:pt x="1843091" y="404755"/>
                </a:cubicBezTo>
                <a:cubicBezTo>
                  <a:pt x="1893971" y="401121"/>
                  <a:pt x="1945472" y="408605"/>
                  <a:pt x="1995491" y="418609"/>
                </a:cubicBezTo>
                <a:cubicBezTo>
                  <a:pt x="2015743" y="422659"/>
                  <a:pt x="2031926" y="438182"/>
                  <a:pt x="2050909" y="446318"/>
                </a:cubicBezTo>
                <a:cubicBezTo>
                  <a:pt x="2064332" y="452071"/>
                  <a:pt x="2078618" y="455555"/>
                  <a:pt x="2092473" y="460173"/>
                </a:cubicBezTo>
                <a:cubicBezTo>
                  <a:pt x="2106328" y="474027"/>
                  <a:pt x="2123169" y="485433"/>
                  <a:pt x="2134037" y="501736"/>
                </a:cubicBezTo>
                <a:cubicBezTo>
                  <a:pt x="2142138" y="513887"/>
                  <a:pt x="2138768" y="531896"/>
                  <a:pt x="2147891" y="543300"/>
                </a:cubicBezTo>
                <a:cubicBezTo>
                  <a:pt x="2158293" y="556302"/>
                  <a:pt x="2175600" y="561773"/>
                  <a:pt x="2189455" y="571009"/>
                </a:cubicBezTo>
                <a:cubicBezTo>
                  <a:pt x="2198691" y="589482"/>
                  <a:pt x="2206917" y="608495"/>
                  <a:pt x="2217164" y="626427"/>
                </a:cubicBezTo>
                <a:cubicBezTo>
                  <a:pt x="2225425" y="640884"/>
                  <a:pt x="2237426" y="653098"/>
                  <a:pt x="2244873" y="667991"/>
                </a:cubicBezTo>
                <a:cubicBezTo>
                  <a:pt x="2251404" y="681053"/>
                  <a:pt x="2254110" y="695700"/>
                  <a:pt x="2258728" y="709555"/>
                </a:cubicBezTo>
                <a:cubicBezTo>
                  <a:pt x="2254110" y="728028"/>
                  <a:pt x="2255435" y="749130"/>
                  <a:pt x="2244873" y="764973"/>
                </a:cubicBezTo>
                <a:cubicBezTo>
                  <a:pt x="2235636" y="778828"/>
                  <a:pt x="2219807" y="790432"/>
                  <a:pt x="2203309" y="792682"/>
                </a:cubicBezTo>
                <a:cubicBezTo>
                  <a:pt x="2116248" y="804554"/>
                  <a:pt x="2027818" y="801918"/>
                  <a:pt x="1940073" y="806536"/>
                </a:cubicBezTo>
                <a:cubicBezTo>
                  <a:pt x="1935455" y="820391"/>
                  <a:pt x="1926219" y="833496"/>
                  <a:pt x="1926219" y="848100"/>
                </a:cubicBezTo>
                <a:cubicBezTo>
                  <a:pt x="1926219" y="885098"/>
                  <a:pt x="1956646" y="910401"/>
                  <a:pt x="1981637" y="931227"/>
                </a:cubicBezTo>
                <a:cubicBezTo>
                  <a:pt x="1994429" y="941887"/>
                  <a:pt x="2008307" y="951489"/>
                  <a:pt x="2023200" y="958936"/>
                </a:cubicBezTo>
                <a:cubicBezTo>
                  <a:pt x="2036262" y="965467"/>
                  <a:pt x="2051702" y="966260"/>
                  <a:pt x="2064764" y="972791"/>
                </a:cubicBezTo>
                <a:cubicBezTo>
                  <a:pt x="2079657" y="980238"/>
                  <a:pt x="2092473" y="991264"/>
                  <a:pt x="2106328" y="1000500"/>
                </a:cubicBezTo>
                <a:cubicBezTo>
                  <a:pt x="2115564" y="1014355"/>
                  <a:pt x="2131972" y="1025541"/>
                  <a:pt x="2134037" y="1042064"/>
                </a:cubicBezTo>
                <a:cubicBezTo>
                  <a:pt x="2136958" y="1065430"/>
                  <a:pt x="2130713" y="1090274"/>
                  <a:pt x="2120182" y="1111336"/>
                </a:cubicBezTo>
                <a:cubicBezTo>
                  <a:pt x="2108719" y="1134262"/>
                  <a:pt x="2059335" y="1167878"/>
                  <a:pt x="2037055" y="1180609"/>
                </a:cubicBezTo>
                <a:cubicBezTo>
                  <a:pt x="2019123" y="1190856"/>
                  <a:pt x="2000975" y="1201066"/>
                  <a:pt x="1981637" y="1208318"/>
                </a:cubicBezTo>
                <a:cubicBezTo>
                  <a:pt x="1963808" y="1215004"/>
                  <a:pt x="1944457" y="1216702"/>
                  <a:pt x="1926219" y="1222173"/>
                </a:cubicBezTo>
                <a:cubicBezTo>
                  <a:pt x="1898243" y="1230566"/>
                  <a:pt x="1871427" y="1242798"/>
                  <a:pt x="1843091" y="1249882"/>
                </a:cubicBezTo>
                <a:cubicBezTo>
                  <a:pt x="1824618" y="1254500"/>
                  <a:pt x="1805911" y="1258265"/>
                  <a:pt x="1787673" y="1263736"/>
                </a:cubicBezTo>
                <a:cubicBezTo>
                  <a:pt x="1759697" y="1272129"/>
                  <a:pt x="1704546" y="1291445"/>
                  <a:pt x="1704546" y="1291445"/>
                </a:cubicBezTo>
                <a:cubicBezTo>
                  <a:pt x="1690691" y="1300682"/>
                  <a:pt x="1677875" y="1311708"/>
                  <a:pt x="1662982" y="1319155"/>
                </a:cubicBezTo>
                <a:cubicBezTo>
                  <a:pt x="1649920" y="1325686"/>
                  <a:pt x="1633942" y="1325496"/>
                  <a:pt x="1621419" y="1333009"/>
                </a:cubicBezTo>
                <a:cubicBezTo>
                  <a:pt x="1610218" y="1339729"/>
                  <a:pt x="1605392" y="1354876"/>
                  <a:pt x="1593709" y="1360718"/>
                </a:cubicBezTo>
                <a:cubicBezTo>
                  <a:pt x="1576678" y="1369233"/>
                  <a:pt x="1556845" y="1370291"/>
                  <a:pt x="1538291" y="1374573"/>
                </a:cubicBezTo>
                <a:lnTo>
                  <a:pt x="1413600" y="1402282"/>
                </a:lnTo>
                <a:cubicBezTo>
                  <a:pt x="1376655" y="1397664"/>
                  <a:pt x="1338885" y="1397457"/>
                  <a:pt x="1302764" y="1388427"/>
                </a:cubicBezTo>
                <a:cubicBezTo>
                  <a:pt x="1282728" y="1383418"/>
                  <a:pt x="1266329" y="1368854"/>
                  <a:pt x="1247346" y="1360718"/>
                </a:cubicBezTo>
                <a:cubicBezTo>
                  <a:pt x="1233923" y="1354965"/>
                  <a:pt x="1219637" y="1351482"/>
                  <a:pt x="1205782" y="1346864"/>
                </a:cubicBezTo>
                <a:cubicBezTo>
                  <a:pt x="1191359" y="1332440"/>
                  <a:pt x="1128666" y="1265827"/>
                  <a:pt x="1108800" y="1263736"/>
                </a:cubicBezTo>
                <a:cubicBezTo>
                  <a:pt x="1085538" y="1261287"/>
                  <a:pt x="777896" y="1287848"/>
                  <a:pt x="734728" y="1291445"/>
                </a:cubicBezTo>
                <a:cubicBezTo>
                  <a:pt x="701508" y="1391102"/>
                  <a:pt x="734728" y="1266651"/>
                  <a:pt x="734728" y="1388427"/>
                </a:cubicBezTo>
                <a:cubicBezTo>
                  <a:pt x="734728" y="1411975"/>
                  <a:pt x="725491" y="1434609"/>
                  <a:pt x="720873" y="1457700"/>
                </a:cubicBezTo>
                <a:cubicBezTo>
                  <a:pt x="670717" y="1424263"/>
                  <a:pt x="707019" y="1460009"/>
                  <a:pt x="693164" y="1443845"/>
                </a:cubicBezTo>
                <a:close/>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786578" y="5857915"/>
            <a:ext cx="495303" cy="395278"/>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858016" y="4286257"/>
            <a:ext cx="2286000" cy="646331"/>
          </a:xfrm>
          <a:prstGeom prst="rect">
            <a:avLst/>
          </a:prstGeom>
        </p:spPr>
        <p:txBody>
          <a:bodyPr>
            <a:spAutoFit/>
          </a:bodyPr>
          <a:lstStyle/>
          <a:p>
            <a:pPr lvl="0" algn="ctr"/>
            <a:r>
              <a:rPr lang="en-US" dirty="0" smtClean="0">
                <a:solidFill>
                  <a:prstClr val="black"/>
                </a:solidFill>
              </a:rPr>
              <a:t>The macrophages are unable to kill </a:t>
            </a:r>
            <a:r>
              <a:rPr lang="en-US" i="1" dirty="0" smtClean="0">
                <a:solidFill>
                  <a:prstClr val="black"/>
                </a:solidFill>
              </a:rPr>
              <a:t>Y. pestis</a:t>
            </a:r>
            <a:endParaRPr lang="en-US" dirty="0">
              <a:solidFill>
                <a:prstClr val="black"/>
              </a:solidFill>
            </a:endParaRPr>
          </a:p>
        </p:txBody>
      </p:sp>
      <p:pic>
        <p:nvPicPr>
          <p:cNvPr id="56324" name="Picture 4"/>
          <p:cNvPicPr>
            <a:picLocks noChangeAspect="1" noChangeArrowheads="1"/>
          </p:cNvPicPr>
          <p:nvPr/>
        </p:nvPicPr>
        <p:blipFill>
          <a:blip r:embed="rId5" cstate="print"/>
          <a:srcRect/>
          <a:stretch>
            <a:fillRect/>
          </a:stretch>
        </p:blipFill>
        <p:spPr bwMode="auto">
          <a:xfrm>
            <a:off x="7358082" y="5643601"/>
            <a:ext cx="990600" cy="895350"/>
          </a:xfrm>
          <a:prstGeom prst="rect">
            <a:avLst/>
          </a:prstGeom>
          <a:noFill/>
          <a:ln w="9525">
            <a:noFill/>
            <a:miter lim="800000"/>
            <a:headEnd/>
            <a:tailEnd/>
          </a:ln>
          <a:effectLst/>
        </p:spPr>
      </p:pic>
      <p:pic>
        <p:nvPicPr>
          <p:cNvPr id="56325" name="Picture 5"/>
          <p:cNvPicPr>
            <a:picLocks noChangeAspect="1" noChangeArrowheads="1"/>
          </p:cNvPicPr>
          <p:nvPr/>
        </p:nvPicPr>
        <p:blipFill>
          <a:blip r:embed="rId6" cstate="print"/>
          <a:srcRect/>
          <a:stretch>
            <a:fillRect/>
          </a:stretch>
        </p:blipFill>
        <p:spPr bwMode="auto">
          <a:xfrm>
            <a:off x="3968746" y="5000636"/>
            <a:ext cx="2103452" cy="1571636"/>
          </a:xfrm>
          <a:prstGeom prst="rect">
            <a:avLst/>
          </a:prstGeom>
          <a:noFill/>
          <a:ln w="9525">
            <a:noFill/>
            <a:miter lim="800000"/>
            <a:headEnd/>
            <a:tailEnd/>
          </a:ln>
          <a:effectLst/>
        </p:spPr>
      </p:pic>
      <p:sp>
        <p:nvSpPr>
          <p:cNvPr id="59" name="Oval 58"/>
          <p:cNvSpPr/>
          <p:nvPr/>
        </p:nvSpPr>
        <p:spPr>
          <a:xfrm>
            <a:off x="4071934" y="5500702"/>
            <a:ext cx="571504"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214810" y="5786454"/>
            <a:ext cx="571504"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00430" y="5572140"/>
            <a:ext cx="571504"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000496" y="5143512"/>
            <a:ext cx="571504"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643306" y="5857892"/>
            <a:ext cx="571504" cy="1428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rot="10800000" flipV="1">
            <a:off x="6215074" y="5572140"/>
            <a:ext cx="642942" cy="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flipV="1">
            <a:off x="2786050" y="5643578"/>
            <a:ext cx="642942" cy="2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1285852" y="5344555"/>
            <a:ext cx="1714512" cy="584775"/>
          </a:xfrm>
          <a:prstGeom prst="rect">
            <a:avLst/>
          </a:prstGeom>
        </p:spPr>
        <p:txBody>
          <a:bodyPr wrap="square">
            <a:spAutoFit/>
          </a:bodyPr>
          <a:lstStyle/>
          <a:p>
            <a:pPr algn="ctr"/>
            <a:r>
              <a:rPr lang="en-US" sz="1600" b="1" dirty="0" smtClean="0"/>
              <a:t>spread to the draining lymph </a:t>
            </a:r>
            <a:endParaRPr lang="en-US" sz="1600" b="1" dirty="0"/>
          </a:p>
        </p:txBody>
      </p:sp>
      <p:cxnSp>
        <p:nvCxnSpPr>
          <p:cNvPr id="68" name="Straight Arrow Connector 67"/>
          <p:cNvCxnSpPr/>
          <p:nvPr/>
        </p:nvCxnSpPr>
        <p:spPr>
          <a:xfrm rot="10800000">
            <a:off x="1142975" y="5643578"/>
            <a:ext cx="285752"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95281" y="5282999"/>
            <a:ext cx="960520" cy="646331"/>
          </a:xfrm>
          <a:prstGeom prst="rect">
            <a:avLst/>
          </a:prstGeom>
          <a:noFill/>
        </p:spPr>
        <p:txBody>
          <a:bodyPr wrap="none" rtlCol="0">
            <a:spAutoFit/>
          </a:bodyPr>
          <a:lstStyle/>
          <a:p>
            <a:pPr algn="ctr"/>
            <a:r>
              <a:rPr lang="en-US" b="1" dirty="0" smtClean="0"/>
              <a:t>Bubonic</a:t>
            </a:r>
          </a:p>
          <a:p>
            <a:pPr algn="ctr"/>
            <a:r>
              <a:rPr lang="en-US" b="1" dirty="0" smtClean="0"/>
              <a:t>plaque</a:t>
            </a:r>
            <a:endParaRPr lang="en-US" b="1" dirty="0"/>
          </a:p>
        </p:txBody>
      </p:sp>
      <p:sp>
        <p:nvSpPr>
          <p:cNvPr id="70" name="TextBox 69"/>
          <p:cNvSpPr txBox="1"/>
          <p:nvPr/>
        </p:nvSpPr>
        <p:spPr>
          <a:xfrm>
            <a:off x="4071934" y="6488692"/>
            <a:ext cx="2127314" cy="369332"/>
          </a:xfrm>
          <a:prstGeom prst="rect">
            <a:avLst/>
          </a:prstGeom>
          <a:noFill/>
        </p:spPr>
        <p:txBody>
          <a:bodyPr wrap="none" rtlCol="0">
            <a:spAutoFit/>
          </a:bodyPr>
          <a:lstStyle/>
          <a:p>
            <a:r>
              <a:rPr lang="en-US" b="1" dirty="0" smtClean="0"/>
              <a:t>Macrphage  damage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blinds(horizontal)">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linds(horizontal)">
                                      <p:cBhvr>
                                        <p:cTn id="30" dur="500"/>
                                        <p:tgtEl>
                                          <p:spTgt spid="14"/>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par>
                                <p:cTn id="42" presetID="3" presetClass="entr" presetSubtype="1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linds(horizontal)">
                                      <p:cBhvr>
                                        <p:cTn id="49" dur="500"/>
                                        <p:tgtEl>
                                          <p:spTgt spid="3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blinds(horizontal)">
                                      <p:cBhvr>
                                        <p:cTn id="57" dur="500"/>
                                        <p:tgtEl>
                                          <p:spTgt spid="48"/>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blinds(horizontal)">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6324"/>
                                        </p:tgtEl>
                                        <p:attrNameLst>
                                          <p:attrName>style.visibility</p:attrName>
                                        </p:attrNameLst>
                                      </p:cBhvr>
                                      <p:to>
                                        <p:strVal val="visible"/>
                                      </p:to>
                                    </p:set>
                                    <p:animEffect transition="in" filter="blinds(horizontal)">
                                      <p:cBhvr>
                                        <p:cTn id="65" dur="500"/>
                                        <p:tgtEl>
                                          <p:spTgt spid="56324"/>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blinds(horizontal)">
                                      <p:cBhvr>
                                        <p:cTn id="70" dur="500"/>
                                        <p:tgtEl>
                                          <p:spTgt spid="64"/>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56325"/>
                                        </p:tgtEl>
                                        <p:attrNameLst>
                                          <p:attrName>style.visibility</p:attrName>
                                        </p:attrNameLst>
                                      </p:cBhvr>
                                      <p:to>
                                        <p:strVal val="visible"/>
                                      </p:to>
                                    </p:set>
                                    <p:animEffect transition="in" filter="blinds(horizontal)">
                                      <p:cBhvr>
                                        <p:cTn id="75" dur="500"/>
                                        <p:tgtEl>
                                          <p:spTgt spid="56325"/>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blinds(horizontal)">
                                      <p:cBhvr>
                                        <p:cTn id="78" dur="500"/>
                                        <p:tgtEl>
                                          <p:spTgt spid="5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blinds(horizontal)">
                                      <p:cBhvr>
                                        <p:cTn id="81" dur="500"/>
                                        <p:tgtEl>
                                          <p:spTgt spid="60"/>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blinds(horizontal)">
                                      <p:cBhvr>
                                        <p:cTn id="84" dur="500"/>
                                        <p:tgtEl>
                                          <p:spTgt spid="61"/>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blinds(horizontal)">
                                      <p:cBhvr>
                                        <p:cTn id="87" dur="500"/>
                                        <p:tgtEl>
                                          <p:spTgt spid="62"/>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blinds(horizontal)">
                                      <p:cBhvr>
                                        <p:cTn id="90" dur="500"/>
                                        <p:tgtEl>
                                          <p:spTgt spid="63"/>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blinds(horizontal)">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blinds(horizontal)">
                                      <p:cBhvr>
                                        <p:cTn id="98" dur="500"/>
                                        <p:tgtEl>
                                          <p:spTgt spid="65"/>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blinds(horizontal)">
                                      <p:cBhvr>
                                        <p:cTn id="101" dur="500"/>
                                        <p:tgtEl>
                                          <p:spTgt spid="67"/>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blinds(horizontal)">
                                      <p:cBhvr>
                                        <p:cTn id="106" dur="500"/>
                                        <p:tgtEl>
                                          <p:spTgt spid="68"/>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blinds(horizontal)">
                                      <p:cBhvr>
                                        <p:cTn id="10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9" grpId="0"/>
      <p:bldP spid="31" grpId="0"/>
      <p:bldP spid="48" grpId="0" animBg="1"/>
      <p:bldP spid="49" grpId="0" animBg="1"/>
      <p:bldP spid="50" grpId="0"/>
      <p:bldP spid="59" grpId="0" animBg="1"/>
      <p:bldP spid="60" grpId="0" animBg="1"/>
      <p:bldP spid="61" grpId="0" animBg="1"/>
      <p:bldP spid="62" grpId="0" animBg="1"/>
      <p:bldP spid="63" grpId="0" animBg="1"/>
      <p:bldP spid="67" grpId="0"/>
      <p:bldP spid="69" grpId="0"/>
      <p:bldP spid="7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3550</TotalTime>
  <Words>1649</Words>
  <Application>Microsoft Office PowerPoint</Application>
  <PresentationFormat>عرض على الشاشة (3:4)‏</PresentationFormat>
  <Paragraphs>214</Paragraphs>
  <Slides>26</Slides>
  <Notes>13</Notes>
  <HiddenSlides>0</HiddenSlides>
  <MMClips>0</MMClips>
  <ScaleCrop>false</ScaleCrop>
  <HeadingPairs>
    <vt:vector size="4" baseType="variant">
      <vt:variant>
        <vt:lpstr>سمة</vt:lpstr>
      </vt:variant>
      <vt:variant>
        <vt:i4>1</vt:i4>
      </vt:variant>
      <vt:variant>
        <vt:lpstr>عناوين الشرائح</vt:lpstr>
      </vt:variant>
      <vt:variant>
        <vt:i4>26</vt:i4>
      </vt:variant>
    </vt:vector>
  </HeadingPairs>
  <TitlesOfParts>
    <vt:vector size="27" baseType="lpstr">
      <vt:lpstr>Office Theme</vt:lpstr>
      <vt:lpstr>عن أسامة بن زيد: أن النبي صلى الله عليه وسلم ذكر الطاعون فقال: «بقية رجز أو عذاب أرسل على طائفة من بني إسرائيل، فإذا وقع بأرض وأنتم بها فلا تخرجوا منها، وإذا وقع بأرض ولستم بها فلا تهبطوا عليها»  Yersinia pestis HLS Module 2022-2023 </vt:lpstr>
      <vt:lpstr>الشريحة 2</vt:lpstr>
      <vt:lpstr>History</vt:lpstr>
      <vt:lpstr>الشريحة 4</vt:lpstr>
      <vt:lpstr>Etiology</vt:lpstr>
      <vt:lpstr>Infection cycle</vt:lpstr>
      <vt:lpstr>Infection cycles</vt:lpstr>
      <vt:lpstr>Types of plague</vt:lpstr>
      <vt:lpstr>Pathogenesis</vt:lpstr>
      <vt:lpstr>Pathogenesis</vt:lpstr>
      <vt:lpstr>Pathogenesis</vt:lpstr>
      <vt:lpstr>Manifestations</vt:lpstr>
      <vt:lpstr>Symptomes</vt:lpstr>
      <vt:lpstr>Symptomes</vt:lpstr>
      <vt:lpstr>Symptomes</vt:lpstr>
      <vt:lpstr>Symptomes</vt:lpstr>
      <vt:lpstr>Virulence factors</vt:lpstr>
      <vt:lpstr>الشريحة 18</vt:lpstr>
      <vt:lpstr>Diagnosis</vt:lpstr>
      <vt:lpstr>Diagnosis</vt:lpstr>
      <vt:lpstr>Diagnosis</vt:lpstr>
      <vt:lpstr>Case</vt:lpstr>
      <vt:lpstr>الشريحة 23</vt:lpstr>
      <vt:lpstr>الشريحة 24</vt:lpstr>
      <vt:lpstr>Prevention</vt:lpstr>
      <vt:lpstr>Good Luck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mohammad</cp:lastModifiedBy>
  <cp:revision>351</cp:revision>
  <dcterms:created xsi:type="dcterms:W3CDTF">2016-01-12T05:48:41Z</dcterms:created>
  <dcterms:modified xsi:type="dcterms:W3CDTF">2023-04-09T07:20:29Z</dcterms:modified>
</cp:coreProperties>
</file>