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76" r:id="rId12"/>
    <p:sldId id="297" r:id="rId13"/>
    <p:sldId id="277" r:id="rId14"/>
    <p:sldId id="278" r:id="rId15"/>
    <p:sldId id="294" r:id="rId16"/>
    <p:sldId id="295" r:id="rId17"/>
    <p:sldId id="292" r:id="rId18"/>
    <p:sldId id="293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3C61E-2C0B-4C22-9BB9-71FF609EE872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F1611-6642-4F8E-A12D-1B1926AE5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9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2434-9E7E-4BB5-9218-6DDEC347040A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9D48-27D8-451B-8035-49EFBA132792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D31-4621-46E2-BFDA-8A494F2BC852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C6F1-A446-4206-BEEB-69F41DB52317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3B5A-A83B-415B-8B64-BBFED256B6B8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FD4D-3D46-47B6-8D96-7F0DC3A288E8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46C-C457-41DD-AEA5-4DFF0D3FD52F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A0F-8103-4FB6-9849-5031B31B70DD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D972-4118-4FF1-88D8-D60A4C274890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EBC6-4634-46DA-B7B6-07DBBB5868DD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4079-0BD4-4256-82BA-446C25A398D0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24CF-A75A-4446-A5E5-755421ECFB5E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20DE-1944-41E3-B396-260B733169A1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jo/url?sa=i&amp;rct=j&amp;q=white%20syndrome%20finger&amp;source=images&amp;cd=&amp;cad=rja&amp;docid=RWEPVJ2w1OQCYM&amp;tbnid=-d41Jfp2j8a4SM:&amp;ved=0CAUQjRw&amp;url=http://www.sticksite.com/raynauds/&amp;ei=_05QUbLtLovSPJDFgLAB&amp;psig=AFQjCNGTp33h4Z7-eoaAyJaR1lm4hsMGEA&amp;ust=136430370527737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72400" cy="1000132"/>
          </a:xfrm>
        </p:spPr>
        <p:txBody>
          <a:bodyPr>
            <a:normAutofit fontScale="90000"/>
          </a:bodyPr>
          <a:lstStyle/>
          <a:p>
            <a:pPr rtl="0"/>
            <a:r>
              <a:rPr lang="en-US" sz="4800" b="1" dirty="0" smtClean="0">
                <a:solidFill>
                  <a:srgbClr val="FF0000"/>
                </a:solidFill>
              </a:rPr>
              <a:t>Ergonomics Hazards</a:t>
            </a:r>
            <a:r>
              <a:rPr lang="en-US" sz="1200" b="1" dirty="0" smtClean="0">
                <a:solidFill>
                  <a:srgbClr val="FF0000"/>
                </a:solidFill>
              </a:rPr>
              <a:t/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dirty="0"/>
              <a:t>The word ergonomics is derived from the Greek language. </a:t>
            </a:r>
            <a:r>
              <a:rPr lang="en-US" sz="1200" dirty="0" err="1"/>
              <a:t>Ergon</a:t>
            </a:r>
            <a:r>
              <a:rPr lang="en-US" sz="1200" dirty="0"/>
              <a:t> is Greek </a:t>
            </a:r>
            <a:r>
              <a:rPr lang="en-US" sz="1200" dirty="0" smtClean="0"/>
              <a:t>for work</a:t>
            </a:r>
            <a:r>
              <a:rPr lang="en-US" sz="1200" dirty="0"/>
              <a:t>; and </a:t>
            </a:r>
            <a:r>
              <a:rPr lang="en-US" sz="1200" dirty="0" err="1"/>
              <a:t>nomos</a:t>
            </a:r>
            <a:r>
              <a:rPr lang="en-US" sz="1200" dirty="0"/>
              <a:t> means laws.</a:t>
            </a:r>
            <a:endParaRPr lang="ar-JO" sz="1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15436" cy="4786346"/>
          </a:xfrm>
        </p:spPr>
        <p:txBody>
          <a:bodyPr>
            <a:normAutofit fontScale="62500" lnSpcReduction="20000"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This topic discusses the physical condition of the workplace such as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u="sng" dirty="0" smtClean="0">
                <a:solidFill>
                  <a:schemeClr val="tx1"/>
                </a:solidFill>
              </a:rPr>
              <a:t>workstation</a:t>
            </a:r>
            <a:r>
              <a:rPr lang="en-US" u="sng" dirty="0">
                <a:solidFill>
                  <a:schemeClr val="tx1"/>
                </a:solidFill>
              </a:rPr>
              <a:t>, work equipment and posture during work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Advanced </a:t>
            </a:r>
            <a:r>
              <a:rPr lang="en-US" dirty="0" smtClean="0">
                <a:solidFill>
                  <a:schemeClr val="tx1"/>
                </a:solidFill>
              </a:rPr>
              <a:t>and sophisticated </a:t>
            </a:r>
            <a:r>
              <a:rPr lang="en-US" dirty="0">
                <a:solidFill>
                  <a:schemeClr val="tx1"/>
                </a:solidFill>
              </a:rPr>
              <a:t>equipment used at the workplace often pose risks to their users </a:t>
            </a:r>
            <a:r>
              <a:rPr lang="en-US" dirty="0" smtClean="0">
                <a:solidFill>
                  <a:schemeClr val="tx1"/>
                </a:solidFill>
              </a:rPr>
              <a:t>and expose </a:t>
            </a:r>
            <a:r>
              <a:rPr lang="en-US" dirty="0">
                <a:solidFill>
                  <a:schemeClr val="tx1"/>
                </a:solidFill>
              </a:rPr>
              <a:t>them to body injuries in the long run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Basically, these injuries show their effects only after some time. 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Ergonomics is also defined as the </a:t>
            </a:r>
            <a:r>
              <a:rPr lang="en-US" u="sng" dirty="0" smtClean="0">
                <a:solidFill>
                  <a:schemeClr val="tx1"/>
                </a:solidFill>
              </a:rPr>
              <a:t>’systematic </a:t>
            </a:r>
            <a:r>
              <a:rPr lang="en-US" u="sng" dirty="0">
                <a:solidFill>
                  <a:schemeClr val="tx1"/>
                </a:solidFill>
              </a:rPr>
              <a:t>application of knowledge about </a:t>
            </a:r>
            <a:r>
              <a:rPr lang="en-US" u="sng" dirty="0" smtClean="0">
                <a:solidFill>
                  <a:schemeClr val="tx1"/>
                </a:solidFill>
              </a:rPr>
              <a:t>the physiological</a:t>
            </a:r>
            <a:r>
              <a:rPr lang="en-US" u="sng" dirty="0">
                <a:solidFill>
                  <a:schemeClr val="tx1"/>
                </a:solidFill>
              </a:rPr>
              <a:t>, physical, and social attributes of human beings in the design </a:t>
            </a:r>
            <a:r>
              <a:rPr lang="en-US" u="sng" dirty="0" smtClean="0">
                <a:solidFill>
                  <a:schemeClr val="tx1"/>
                </a:solidFill>
              </a:rPr>
              <a:t>and use </a:t>
            </a:r>
            <a:r>
              <a:rPr lang="en-US" u="sng" dirty="0">
                <a:solidFill>
                  <a:schemeClr val="tx1"/>
                </a:solidFill>
              </a:rPr>
              <a:t>of all things which affect a person's working conditions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equipment </a:t>
            </a:r>
            <a:r>
              <a:rPr lang="en-US" dirty="0" smtClean="0">
                <a:solidFill>
                  <a:srgbClr val="FF0000"/>
                </a:solidFill>
              </a:rPr>
              <a:t>and machinery</a:t>
            </a:r>
            <a:r>
              <a:rPr lang="en-US" dirty="0">
                <a:solidFill>
                  <a:srgbClr val="FF0000"/>
                </a:solidFill>
              </a:rPr>
              <a:t>, the work environment and layout, the job itself, training and </a:t>
            </a:r>
            <a:r>
              <a:rPr lang="en-US" dirty="0" smtClean="0">
                <a:solidFill>
                  <a:srgbClr val="FF0000"/>
                </a:solidFill>
              </a:rPr>
              <a:t>the organization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work’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 other words, ergonomics seeks to </a:t>
            </a:r>
            <a:r>
              <a:rPr lang="en-US" sz="3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tasks to the worker </a:t>
            </a:r>
            <a:r>
              <a:rPr lang="en-US" u="sng" dirty="0">
                <a:solidFill>
                  <a:schemeClr val="tx1"/>
                </a:solidFill>
              </a:rPr>
              <a:t>through equipment design and work procedure.</a:t>
            </a:r>
            <a:endParaRPr lang="ar-JO" u="sng" dirty="0">
              <a:solidFill>
                <a:schemeClr val="tx1"/>
              </a:solidFill>
            </a:endParaRPr>
          </a:p>
          <a:p>
            <a:pPr algn="l" rtl="0">
              <a:buFont typeface="Wingdings" pitchFamily="2" charset="2"/>
              <a:buChar char="ü"/>
            </a:pPr>
            <a:endParaRPr lang="ar-JO" sz="31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C0AE-CB4C-45C6-9CE8-D5D73A0E2ABF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t1.gstatic.com/images?q=tbn:ANd9GcT9lG2ynyvvyI6njbmfkhVDFWrH8rre0I6fVH1FPPh6CMzRd-_o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564" y="2357430"/>
            <a:ext cx="5337492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ttp://t2.gstatic.com/images?q=tbn:ANd9GcRadOLNLd3LmdFaOKCAp-x46fUaYdxvR7HeKig0LSfH9rm8pAdL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286148" cy="2940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7C7C-ACA5-4029-8864-B3481670F2BC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10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 descr="data:image/jpeg;base64,/9j/4AAQSkZJRgABAQAAAQABAAD/2wCEAAkGBhQSERUUEhQVFRQWFRUXGBcXFBgYGBgXFBcXFBcVFRUXHCYeGBkjGhQXHy8gIycpLCwsFR4xNTAqNSYrLCkBCQoKDgwOGg8PGikkHxwpKSwpLCwpLCksKSwsKSwpKSkpKSkpLCksKSwsLCwsKSksLCwsLCwsLCkpLCksLCwsKf/AABEIAMoA+gMBIgACEQEDEQH/xAAcAAAABwEBAAAAAAAAAAAAAAAAAQIDBAUGBwj/xAA+EAABAwEFBQUGBQQCAQUAAAABAAIRAwQhMUFRBQYSYXEigZGh8AcTMrHB0RRCUnLhIzNi8YKSwhZDU6Ky/8QAGQEAAwEBAQAAAAAAAAAAAAAAAAECAwQF/8QAIxEBAQACAwACAgIDAAAAAAAAAAECEQMhMRJBBCITcRRRYf/aAAwDAQACEQMRAD8A5d71GKqjSgHKkpIrIvxCjcSMFGwke8SxV5qNxJPEgJRteilbD2gWV2FxuJ4T0d/MKrQag5dV2fZlo8leUTesNurtH3lNjjiBwuvzbcttZXXIejx5daWDWCEprr0dm9evFFUEEym1OQJaZwn5JVWiDeLjf68E2HQJxv8AXknXtz5JFIDbRdwnEYiPMclFtGzml3Ew8DuWB6jA/NTqtIPHMeP+lHp4kOxHrwSOID7XUYP6glv6myfEG8INLH3tIMqe4QbjPT1co9XZVJ5kSx2JgxPM6oVDQZddzQFMk8tUl2zHjCrdqQD4xCZ/qtBvbGuF3mhcLtVCeyMM0VoaC2ByhMNLnY9fRUptMxcMkHYxm/WwzWpcbBNSmCf3NiXN8pHPquYOXfLRRXJd99g/h63GwRSqkkf4vF7m9DMjvGSHn/kceu4zTHuaZaS06gkfJTqW8Fdv5p6j7QoRKTKNOWcmWPlWv/qeuf0ju+5USva6lQ/1HkjTAeAUTiSjURIeXJll7TzqkYJviTfEjlNmVxaI+LqmyYRJAZREonFEmRSBKJAIMYejBSAjBRAUXIByQEpINHuftHgqcBwdeOox8vkup7MtEwuG0Kpa4OGIII6grqO7m2BUY1zc7jyOYKHXwZ/TeUDmnjKr7JaJVox0jM+uabsM+8OEXJVGqYIIw55JTzrgklsEGeXiEHUhlpI/KfK9R7VUm+MDjonw4uGBjl90une0tdhglota7Q2Pyi9JeHSbk/JZjeNeSK0VJwM+sE1Ipk3z65p19nHDM33YJoug3Z/ynOKBjkhpIbo3kCPWidIjqopm8ojUIN+iTT4nKlKVmt7th/iLPUpj4xDmfvbh43t71qXOCj12yZTZcmHyjz0cPXgkELS79bE/D2kuaIZVl45Ontt8b+9ZspR42eNxuiShKBRJoGECgSkykQFJ4kolFxINZV9g2hhIdRqTybxDuLZlQqtIt+IFp0c0t+a7rWsfFfA5fYpqtYmub2mhzcCHAEg545IdX8E+nDOFBdP2nuJQde1nCTmw8Pl8PksrtDciqyTTPvBoQGu7sj5I2yy4cozKCXUpFpLXAtdmCCD4FJhDISMFEQggFK73Y2x7moAT2XEDociqMBGEKxy+PbuWzbVxCZV7Za65ZuVvFI9289sfDP5m/cLolktIIRK9Tjvyi8YQ7kmHNHFebvsmqdcC9B7+I+gjbXSwNvgR5+vmmHVpvGeKYd2TfeMfXJAmRdAOmSC+B7iMXRflp/BTBbBjAH1cksq8Jvka9FKqNBFyDmOkNzBxQMxI6jEeCdLBHVNVqRgGbxmg2oSJNxjzwkIaTobXiCExaKgDZPoZlLLuWSiWq2BrTOF4+iGkPtq993zzSm3hQbGewD5jlcpgfhzF/ImJ+qIKo98dhi02dzLuIDiYf823gd+HeuLlvccxzGIXoG0skLkW/Wxfc1zUaOxUJ7n4nxF/ii+vN/K4uvlGaRFCURKe3nASgEEUoITgkpcpKQekqVJpaIwd4FQ67OAmPhdceRy9c1Dse0eAwQeE4jTm3QqxrkOGocLjzyKb1Jdmm2SBrcotqsAxAVuy8DXRG+kI9ev9I01ur6yW093adob22guAzH1xB6LEbW3Ee2TRkxeabj2v+DsHdDB6rq9WlwmRzSLZYuKHAYX+KllnxSxwB7CCQQQRiCIIPMHBJldf3g3UpWhvE5sOA+IfEO8ZLme2d36lnceIS3Jw/wDLT5I24s+G4qxGgiCbE7RrFjg5pggyDoV0bdfeoVRDiA8DtD6jkuakJ2z1yxwc0kOBuI9eSK34uW4V3qxukctblKdIWL3I3vbV7FSA+LxkRq2fQW0N7bjPLRD1MM5l2co2wHsvu070/wC5gi65VVopZj4gn7BtORB6EHI6JNNf6T6zQUzSq8Jg4J5rgeiO1WYObjeE07kIqEEXHHJQ3tIuHoIrQHMEwSBjAmOY1TNm2k2rJafgI4pBB7WF3rBKNNxMHawxVPt7ZnFDmnAYc8Q7qrV9QDDD7pDBxXZlMa36rN37Zx04PxNLgRo6Z8Pup8QYv17sVTbSpuoVhVYOy7svGuhHMK2oWwOAc2DPoylFbOOqLPbx7MbaKTmHMXHQjAq1rVZMT9PX8Jiq1O1nljuacSq0S1xa4QQSCNCLiEharf8A2X7uuKoHZqCD+9o+rYP/ABKypCI8Tkx+OWiYQAQJQQyApKUhCYd0eAbs0dCuWmJ6ddQnSzWEw6nmk9GL2iAQCMCAQnRceSqdmW0tPCT2SdMOY8FbuGsdRzQ6Mbsxa2R0N46oWapdB0R12y0g4jDwUdxuBGIhJWhmheRlPzVBtbZ3FIzGHMaHVaUu/MMwq+1iXSin8ZXOto7itqAmjDKn/wAZ+B3Q/l+XJYy0WR1N5ZUaWPbi0iCPWq7vVsbXDniCLiCqHb26rLUyKnZqtH9OqB5O1B0RHHy8G+45E5ABWdu3btFKeKm4gYlnaAjkLx4KrCe3FcbPTtGsWuDmmCDIIyK6puXvaarYcJc2OIZ/uE4hcoCl7N2k6hUbUYbxiMiM2nkhtxcnxuq9ANe14kRIyvkdRkotr2W1x4h2XARLZnW/I45hVmw9usr02VGO7UY6EYtdoVdMqh15ud4eCHqYd9qo7QfQ+PtMm9wHaaNS3A9y0lBzTeLxEg63fVVO0KYe09NExuxbS2absWGL/wBJMiPWSJdFlF+5s9/roqHamzzSd71uEQ+NMj3G/wAVpDBEjBNupBzYOkJUsaqY42gi+7uI/wBJNN8OA1+ias9U0X+7d8J+En/8n1gp/ADJyyPUaa3Jztv8kO32YubBHXTkVT7N7LnMN18j5Edx+avjXuN8YX/KOao7dZTxcQuM3fuGE8iLkqm5faYaaKlZ5JCXZK3GwOGYwznMdZuVnZW4AiJyz71J3k1OmV3u2H76zPYBLwC5v7m3gd+HeuOOF9/eNDovTv4FsXBcg9qW6fuX/iaYhjyBUAyecH9DgecJTPdeV+R+125+UQCUWpJ5LVxiQlDiRoD0GaKZqs0VlUpyoz6Hck9PUVrzBBF1/wDN6uLBaxcMj8PIjFqrq1PFIsj8WnOCORyPrkg5dVfW5kAOGiRZ6TTTHrokWa2cQh2N48MkqyjsDv8AmQpdENMbEtPUJVKyjMevXyTlYSBCXSA4dDh/HRM1baKBpn/EzB+6kig0i4qUBI4TgVXWmj7syMEHYbfs8EzAnnF4y71nNt7m0K8kt4an6m3Onnk7oVs2Pa8TgY8U3Usvr1kjRZccs7cY2huHaac8AFUDS53/AFP0Kz9WkWnhcC1wxBBBHUFd9q2bVVW1dh067YqMDtJF46HEdybkz/Fn05RsHbj7NUlvwmOJuo16jVdf2TtJtVocDMgEGfLp91gtoezh15ov/wCLwfAOH1CG7W0KtjqChaGljXHsEm6dA4XEfJLxXDbh+uTqlWoHZQdLo0+iqtpUHMc2rTEubiP1tzb105wpVntQIv8AWSO02kG7T1eq9detdJ2zLc2owOaZB8QRiCMiNFPESM+h9eCxtnqe5q8bf7bv7jcv3jmPlK1VKrOBBBwI0+ylGWNlRts7PD2kkSPMRm3mMVWbJtBeHNJlzDBi6Rke8LR1DLb1h9rWg2K1U6h/sVf6bz+kkyx3jd0KSe15aCTedMPpzT9ksQqSDhCjOdLoyWg2XYSIzJRldFyZaxZfZw9zajRf+eXMORODo53A95WooMCgb47B97TDqbg2tTPHTcMnjAHUHAjmmNg7cFelxEcFRp4atPNlQYjpmDmCsbtzzLcX+Spd4dittFCpSf8AC9pHQnA9xgq5pVgRkmLdcom9ps308xWiiWOc13xNc5rhoWktPyTBVxvbH460xh753iYJ85VQV1xxZekgI4QQQl6Zps9ABM1qJ9BSLM/mjrvGvkU3qKetT7vqoD+y4dI8z/Hiris4GRqD05eaqbQ3zCR2JlF+uY89VZWO1A0w0jAkT3qipPLYm/MdMwrCyEdput4UtMUkk8UeGiD68QYM5jUcimqNW+DlmdOuqkuaTc4eCbaelCq0jHu5pq0EOEYpurZyMEmjaIMEQfWCFIf473NzrhgDlGQJyKnUtrscMf56oVGtN/2+qj19nNI+FvgEeCd9JLr0xWYoD7BUF9J5B/S7tNPjeE2zadQXVqTgf1M7bfDEeCcF19p7KWYCFbZ7ajS17Q5pxaRIPljzSbPbmOFxv696srNUJFxHhen6zyjM2mzGiQASWE3EmYN906ZeSFKpIxVnvPTH4erOIY5w6tBII7wPBYvdjeNtdoBuqAAkajUcr+5T4Mc5OmjpUnAQb1P2TbCwimcPyHSMW/UcuijWeumNtWsU6TqlwLIcDzH8SELyv214cq3buyW2ii+m8SHgjIkHIjT+FN2VVbVY1zTiPC75qzFklsGeec96W458uSOfbm2l/aoVf71nIaSfzMPwVOhFx6LoFntcwJuz5rF7z7KdQrMtVIF3B2arRi+k74o1LSA4D/ErQ2K0NewOBkOAIINxBvBB8FN80xz/AGXVeHCD/C51vtRfYni3WcSBDa7MqlObncnN10K3XvZFyi2+yCqxzKg4muBBGoIIIU+Mta8Zrd/fmzVQC2oGnNjyA4HmPqE3vXvxSo0yeIE5AGSToNfUrj28WwzZbRUoP7XAeyT+Zjr2O8MeYKreADBXIzy5Sq1YucXOMucS4nmTJ8ykFAoirc45QhEhCC29HbKtAU6uNb1ldh24g3layzWtrmx1zGfzTj1qgVWSqu00TcdfI+ir99n75UKvZbjA7oRVexAr0IY2cbr+uI+idsJxBx9fcIqbw5kZg3d2HyRe77ccvkpV/wBSHvgzF/zS6doLcjGWn+kyKl0FKpvi7EdcENYsadYEKPbKcjJRXS29sRp9kbrUSP5+aF7OWC1h0g5Xd+imOs90tlUDWuDuyRBvwzOKmst9Rovg9D9CgtxPF1/l/CatDAcJGfLxTFHaQJv8IT5tTM/MKpemeXu0CrYmuN7b9cD4pLbLUZ8FQ9HCfPFWtNzDg4KRSoTnd4o0XyU9XYtS00yypU4WuEHgbffdcSTGKytq9jJYQaFqLSMOJkkHk5pC69ZrKGiPsnDQGkrDK3bjzymWW3G7RszalmaZZStIGbSWvPVpx7li9t711q4LHjgGDm3zdi0ggQvSVSysIwvXG/bHu42m6naGAAud7t8CJuJY487iO8Ixz36jPPLXqX7K95+JjqDz2qcEf5Uzce9pjxC6tRqz2hn/AKXlzZW03Weq2qz4mnA4OBuc08iCQu+7lbyttFIOabjriMiCNQQjKauywy+UXlps/E0iFj2TZqppf+29xLL7mVL3Gn+10Fzf+Q0W/wCIFYz2j02tslapPC5rOJpGIewhzCOYcB6KW+zuS5sFrDmyrFokLA7j71NtDJJAfcKjNHaj/E4jryWn2ht1lJhJcAAM1eUDl3tmpt9/QcMSyo09AWuHm4+K50Vf76bw/i7SXj4GjhZzGJd3n5BZ8hXi5s72IokZQCbMEIRAI5QbrNjrwVpdn2zmuQbI3udThtXtN1zH3W62RthrwCxwcNQUTp6GHJMnQ7LXBx9BOinF6zlntZj1grWx7QBuPn4euibok2j2+xkHiZ3hRqBlwcMbweQz+Stq7/XJVVpdwO42jtaZHkUj+N+iq1Ii/JKZSBCfbXbVbIuP6TiOo05qM6mQYF3ySrXHsfaGhHNL90HDs87vokCuQbxcobbYRVfDSRcBcI1MzzQe9VY/giJwuKi1qRlTLPtRkDi7PUXeKdqtacCO5FaTSsfZw4ac/so4sdYYVYHNod9la+6x9Y3Jl7T3J6Y5Ydqut+KaOz7ip+4OpnxbxBRxvTaKJ/q2WtGtN7ao8G9ryWgZEKZZNmhwmfK/uU2SMc8ZizlD2y2YdlzngjI03SO6Fe7I9qNjqu4RWZJydLHdweAHfNP192LPWB97SZUnEvYCeXaN47lnNpexyyVP7bqlI6NcHN/6vn5rK2bctdGZtOm5vE14PguNe2LeinV4bNTIcWvD3kYN4QYaTqSfAKHtT2RWqkCbPVbVb+njdSdGkSWnxCwdtsL6LzTqscx4xa4Qb8+YOouKrGRhldI8q83X3rqWJ5LRxMd8TJi/Diacj81RIFaaZS2Ot0vbHRDb2VQdOEHzmFj98d/altHAAWUgQYJ7TiMOKLgBjCykopSmEi7nadoWlzHcVNzmO1aYPknLVtOrVEVKtR40c4kd4wUVGFWkboiUmEZCEppEEAjgI4SApRwiKNPehCYT1it1Si7ipuI5ZHkRmmQEcJHLruOm7tb1NrNjAiOIaA3T0+609C1iZGGS4fZrU6k4PYYI8CMwRmFt93t8Q+GO7L4uk3dAdUtu7h5vqunWa08USnnUQVmbFbyDxZ/JX9n2kHQSh6Mu4atFGMLnDRCzWrjBmA9t5GEj9Q5ajJSbVBbIVRVZwkOaO00z11HfgijWu4uH0JHL1F8qH7iSYwVjUex4D2yZHPDphcorWQbsNU6ePfaI6lBg3A+fREyq9vw3jSe+5TnUUh1OB3nyj+UtCw27aLgPg/8Atppck0ra2e0D8/ojeOnOSUk0BMjyv+qDkXNiNB3X1CtrHRb+UgjwKx1agLu/yhLY97Y4XOHQqawz4rl43TrGmH2VZ2xbbrAxII5z81a0t4G8XC7sP0dg6NDgcFhce3LcMsfUo05XPvatsBtSyvq8I95RHG12fCCOJvQibtQF0QWtsYhc69qu8rGWV9IH+pVBYAND8TjyAnxCeGOqyyu3Eygg5EQumOQEEESAKUIRokyEjCKUaAJHCMJSAIJPClSi40AmUYSUYQYwkualISloLfZe9lWlc8lzfEjvOK2uw95G1Y4XX6TBnnK5kQEuhVcxwcwwR6wzHJLTo4+e4u62K0h9zHS6Jgi6P3SfkpDqd0/z5rC7qbfD78CBe3Tl00WxFoENIPxNJP8A2PCfCQf2pvR4s9z+ws20/dywnOR0OXSZS2bUb+oXnXx+a53v/tN7K9MU6jmngJMHUiJGBwKpbPvjaWm8sd1bB8Qkx/yJhlY7dQtAdABUiqW3QbgCORMR1y81yOx+0p7Y46ZPRw+qsqPtOp5teO76hPapz45X10F9MHmipWMDC7pn3LG2f2kWY4vc3q132Vrs/fmyuI/rsGGJg46GEum/80161gsU4gyBB6mDd4qDVpwbwn7BvHRrDsVGu14XAnrAOCdqsa8zN0ZJbjPDn1e0NghM7zbM99ZqjDc4sJY7Ate0S0gjAyPCVOZwtPaN4VJvnvdTs9B/aHvCCGNzLjcLtBMkqb3Uc/JLOnIqe9Vr4QBaKoEfqk4YcRE+arq9ZzjxPc5zji5xJJ6kpsCO5AlXI8y5WiJRSlFJJTSJGiQQQ5SSggnsBCCMoAoHgkoBGAlQgEQihLARIFhMII0SAAEpUIpQcUAISwkhDiQEnZduNGqH5YHottX38oNYOFxcQAAOE6knHC8nxXP3OTQpqdNsOW4zSXbtoOr1HVH4uy0AwATKRCUAnrTO23ujlCURQCaSgUXcjBQckexwBeBHMXHxUijtGqz4KtVvSo4fVRZQlHRzKp529aSL69WP3lQ6lUuJLiXO1cST4lIJQKNHcrfaNBEUaEiJQRFBOgZRISggghFCEo2hBCCU0Igltag4MIJYakOKICSUlAlBBegEIQbkjcmZKMItEaWigyiJQSc0tnsEZRIZJ/YAJRKSjS2AhBEiQC5QSWo09AAUcoigUgOUaCMJgSBRIwkYuFFCMo3YpgSJOJvNIhoNcggEAoNTtNqQxPBMCJCZcZS6uKZKABSklIlK0tv/2Q=="/>
          <p:cNvSpPr>
            <a:spLocks noChangeAspect="1" noChangeArrowheads="1"/>
          </p:cNvSpPr>
          <p:nvPr/>
        </p:nvSpPr>
        <p:spPr bwMode="auto">
          <a:xfrm>
            <a:off x="90170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34822" name="AutoShape 6" descr="data:image/jpeg;base64,/9j/4AAQSkZJRgABAQAAAQABAAD/2wCEAAkGBhQSERUUEhQVFRQWFRUXGBcXFBgYGBgXFBcXFBcVFRUXHCYeGBkjGhQXHy8gIycpLCwsFR4xNTAqNSYrLCkBCQoKDgwOGg8PGikkHxwpKSwpLCwpLCksKSwsKSwpKSkpKSkpLCksKSwsLCwsKSksLCwsLCwsLCkpLCksLCwsKf/AABEIAMoA+gMBIgACEQEDEQH/xAAcAAAABwEBAAAAAAAAAAAAAAAAAQIDBAUGBwj/xAA+EAABAwEFBQUGBQQCAQUAAAABAAIRAwQhMUFRBQYSYXEigZGh8AcTMrHB0RRCUnLhIzNi8YKSwhZDU6Ky/8QAGQEAAwEBAQAAAAAAAAAAAAAAAAECAwQF/8QAIxEBAQACAwACAgIDAAAAAAAAAAECEQMhMRJBBCITcRRRYf/aAAwDAQACEQMRAD8A5d71GKqjSgHKkpIrIvxCjcSMFGwke8SxV5qNxJPEgJRteilbD2gWV2FxuJ4T0d/MKrQag5dV2fZlo8leUTesNurtH3lNjjiBwuvzbcttZXXIejx5daWDWCEprr0dm9evFFUEEym1OQJaZwn5JVWiDeLjf68E2HQJxv8AXknXtz5JFIDbRdwnEYiPMclFtGzml3Ew8DuWB6jA/NTqtIPHMeP+lHp4kOxHrwSOID7XUYP6glv6myfEG8INLH3tIMqe4QbjPT1co9XZVJ5kSx2JgxPM6oVDQZddzQFMk8tUl2zHjCrdqQD4xCZ/qtBvbGuF3mhcLtVCeyMM0VoaC2ByhMNLnY9fRUptMxcMkHYxm/WwzWpcbBNSmCf3NiXN8pHPquYOXfLRRXJd99g/h63GwRSqkkf4vF7m9DMjvGSHn/kceu4zTHuaZaS06gkfJTqW8Fdv5p6j7QoRKTKNOWcmWPlWv/qeuf0ju+5USva6lQ/1HkjTAeAUTiSjURIeXJll7TzqkYJviTfEjlNmVxaI+LqmyYRJAZREonFEmRSBKJAIMYejBSAjBRAUXIByQEpINHuftHgqcBwdeOox8vkup7MtEwuG0Kpa4OGIII6grqO7m2BUY1zc7jyOYKHXwZ/TeUDmnjKr7JaJVox0jM+uabsM+8OEXJVGqYIIw55JTzrgklsEGeXiEHUhlpI/KfK9R7VUm+MDjonw4uGBjl90une0tdhglota7Q2Pyi9JeHSbk/JZjeNeSK0VJwM+sE1Ipk3z65p19nHDM33YJoug3Z/ynOKBjkhpIbo3kCPWidIjqopm8ojUIN+iTT4nKlKVmt7th/iLPUpj4xDmfvbh43t71qXOCj12yZTZcmHyjz0cPXgkELS79bE/D2kuaIZVl45Ontt8b+9ZspR42eNxuiShKBRJoGECgSkykQFJ4kolFxINZV9g2hhIdRqTybxDuLZlQqtIt+IFp0c0t+a7rWsfFfA5fYpqtYmub2mhzcCHAEg545IdX8E+nDOFBdP2nuJQde1nCTmw8Pl8PksrtDciqyTTPvBoQGu7sj5I2yy4cozKCXUpFpLXAtdmCCD4FJhDISMFEQggFK73Y2x7moAT2XEDociqMBGEKxy+PbuWzbVxCZV7Za65ZuVvFI9289sfDP5m/cLolktIIRK9Tjvyi8YQ7kmHNHFebvsmqdcC9B7+I+gjbXSwNvgR5+vmmHVpvGeKYd2TfeMfXJAmRdAOmSC+B7iMXRflp/BTBbBjAH1cksq8Jvka9FKqNBFyDmOkNzBxQMxI6jEeCdLBHVNVqRgGbxmg2oSJNxjzwkIaTobXiCExaKgDZPoZlLLuWSiWq2BrTOF4+iGkPtq993zzSm3hQbGewD5jlcpgfhzF/ImJ+qIKo98dhi02dzLuIDiYf823gd+HeuLlvccxzGIXoG0skLkW/Wxfc1zUaOxUJ7n4nxF/ii+vN/K4uvlGaRFCURKe3nASgEEUoITgkpcpKQekqVJpaIwd4FQ67OAmPhdceRy9c1Dse0eAwQeE4jTm3QqxrkOGocLjzyKb1Jdmm2SBrcotqsAxAVuy8DXRG+kI9ev9I01ur6yW093adob22guAzH1xB6LEbW3Ee2TRkxeabj2v+DsHdDB6rq9WlwmRzSLZYuKHAYX+KllnxSxwB7CCQQQRiCIIPMHBJldf3g3UpWhvE5sOA+IfEO8ZLme2d36lnceIS3Jw/wDLT5I24s+G4qxGgiCbE7RrFjg5pggyDoV0bdfeoVRDiA8DtD6jkuakJ2z1yxwc0kOBuI9eSK34uW4V3qxukctblKdIWL3I3vbV7FSA+LxkRq2fQW0N7bjPLRD1MM5l2co2wHsvu070/wC5gi65VVopZj4gn7BtORB6EHI6JNNf6T6zQUzSq8Jg4J5rgeiO1WYObjeE07kIqEEXHHJQ3tIuHoIrQHMEwSBjAmOY1TNm2k2rJafgI4pBB7WF3rBKNNxMHawxVPt7ZnFDmnAYc8Q7qrV9QDDD7pDBxXZlMa36rN37Zx04PxNLgRo6Z8Pup8QYv17sVTbSpuoVhVYOy7svGuhHMK2oWwOAc2DPoylFbOOqLPbx7MbaKTmHMXHQjAq1rVZMT9PX8Jiq1O1nljuacSq0S1xa4QQSCNCLiEharf8A2X7uuKoHZqCD+9o+rYP/ABKypCI8Tkx+OWiYQAQJQQyApKUhCYd0eAbs0dCuWmJ6ddQnSzWEw6nmk9GL2iAQCMCAQnRceSqdmW0tPCT2SdMOY8FbuGsdRzQ6Mbsxa2R0N46oWapdB0R12y0g4jDwUdxuBGIhJWhmheRlPzVBtbZ3FIzGHMaHVaUu/MMwq+1iXSin8ZXOto7itqAmjDKn/wAZ+B3Q/l+XJYy0WR1N5ZUaWPbi0iCPWq7vVsbXDniCLiCqHb26rLUyKnZqtH9OqB5O1B0RHHy8G+45E5ABWdu3btFKeKm4gYlnaAjkLx4KrCe3FcbPTtGsWuDmmCDIIyK6puXvaarYcJc2OIZ/uE4hcoCl7N2k6hUbUYbxiMiM2nkhtxcnxuq9ANe14kRIyvkdRkotr2W1x4h2XARLZnW/I45hVmw9usr02VGO7UY6EYtdoVdMqh15ud4eCHqYd9qo7QfQ+PtMm9wHaaNS3A9y0lBzTeLxEg63fVVO0KYe09NExuxbS2absWGL/wBJMiPWSJdFlF+5s9/roqHamzzSd71uEQ+NMj3G/wAVpDBEjBNupBzYOkJUsaqY42gi+7uI/wBJNN8OA1+ias9U0X+7d8J+En/8n1gp/ADJyyPUaa3Jztv8kO32YubBHXTkVT7N7LnMN18j5Edx+avjXuN8YX/KOao7dZTxcQuM3fuGE8iLkqm5faYaaKlZ5JCXZK3GwOGYwznMdZuVnZW4AiJyz71J3k1OmV3u2H76zPYBLwC5v7m3gd+HeuOOF9/eNDovTv4FsXBcg9qW6fuX/iaYhjyBUAyecH9DgecJTPdeV+R+125+UQCUWpJ5LVxiQlDiRoD0GaKZqs0VlUpyoz6Hck9PUVrzBBF1/wDN6uLBaxcMj8PIjFqrq1PFIsj8WnOCORyPrkg5dVfW5kAOGiRZ6TTTHrokWa2cQh2N48MkqyjsDv8AmQpdENMbEtPUJVKyjMevXyTlYSBCXSA4dDh/HRM1baKBpn/EzB+6kig0i4qUBI4TgVXWmj7syMEHYbfs8EzAnnF4y71nNt7m0K8kt4an6m3Onnk7oVs2Pa8TgY8U3Usvr1kjRZccs7cY2huHaac8AFUDS53/AFP0Kz9WkWnhcC1wxBBBHUFd9q2bVVW1dh067YqMDtJF46HEdybkz/Fn05RsHbj7NUlvwmOJuo16jVdf2TtJtVocDMgEGfLp91gtoezh15ov/wCLwfAOH1CG7W0KtjqChaGljXHsEm6dA4XEfJLxXDbh+uTqlWoHZQdLo0+iqtpUHMc2rTEubiP1tzb105wpVntQIv8AWSO02kG7T1eq9detdJ2zLc2owOaZB8QRiCMiNFPESM+h9eCxtnqe5q8bf7bv7jcv3jmPlK1VKrOBBBwI0+ylGWNlRts7PD2kkSPMRm3mMVWbJtBeHNJlzDBi6Rke8LR1DLb1h9rWg2K1U6h/sVf6bz+kkyx3jd0KSe15aCTedMPpzT9ksQqSDhCjOdLoyWg2XYSIzJRldFyZaxZfZw9zajRf+eXMORODo53A95WooMCgb47B97TDqbg2tTPHTcMnjAHUHAjmmNg7cFelxEcFRp4atPNlQYjpmDmCsbtzzLcX+Spd4dittFCpSf8AC9pHQnA9xgq5pVgRkmLdcom9ps308xWiiWOc13xNc5rhoWktPyTBVxvbH460xh753iYJ85VQV1xxZekgI4QQQl6Zps9ABM1qJ9BSLM/mjrvGvkU3qKetT7vqoD+y4dI8z/Hiris4GRqD05eaqbQ3zCR2JlF+uY89VZWO1A0w0jAkT3qipPLYm/MdMwrCyEdput4UtMUkk8UeGiD68QYM5jUcimqNW+DlmdOuqkuaTc4eCbaelCq0jHu5pq0EOEYpurZyMEmjaIMEQfWCFIf473NzrhgDlGQJyKnUtrscMf56oVGtN/2+qj19nNI+FvgEeCd9JLr0xWYoD7BUF9J5B/S7tNPjeE2zadQXVqTgf1M7bfDEeCcF19p7KWYCFbZ7ajS17Q5pxaRIPljzSbPbmOFxv696srNUJFxHhen6zyjM2mzGiQASWE3EmYN906ZeSFKpIxVnvPTH4erOIY5w6tBII7wPBYvdjeNtdoBuqAAkajUcr+5T4Mc5OmjpUnAQb1P2TbCwimcPyHSMW/UcuijWeumNtWsU6TqlwLIcDzH8SELyv214cq3buyW2ii+m8SHgjIkHIjT+FN2VVbVY1zTiPC75qzFklsGeec96W458uSOfbm2l/aoVf71nIaSfzMPwVOhFx6LoFntcwJuz5rF7z7KdQrMtVIF3B2arRi+k74o1LSA4D/ErQ2K0NewOBkOAIINxBvBB8FN80xz/AGXVeHCD/C51vtRfYni3WcSBDa7MqlObncnN10K3XvZFyi2+yCqxzKg4muBBGoIIIU+Mta8Zrd/fmzVQC2oGnNjyA4HmPqE3vXvxSo0yeIE5AGSToNfUrj28WwzZbRUoP7XAeyT+Zjr2O8MeYKreADBXIzy5Sq1YucXOMucS4nmTJ8ykFAoirc45QhEhCC29HbKtAU6uNb1ldh24g3layzWtrmx1zGfzTj1qgVWSqu00TcdfI+ir99n75UKvZbjA7oRVexAr0IY2cbr+uI+idsJxBx9fcIqbw5kZg3d2HyRe77ccvkpV/wBSHvgzF/zS6doLcjGWn+kyKl0FKpvi7EdcENYsadYEKPbKcjJRXS29sRp9kbrUSP5+aF7OWC1h0g5Xd+imOs90tlUDWuDuyRBvwzOKmst9Rovg9D9CgtxPF1/l/CatDAcJGfLxTFHaQJv8IT5tTM/MKpemeXu0CrYmuN7b9cD4pLbLUZ8FQ9HCfPFWtNzDg4KRSoTnd4o0XyU9XYtS00yypU4WuEHgbffdcSTGKytq9jJYQaFqLSMOJkkHk5pC69ZrKGiPsnDQGkrDK3bjzymWW3G7RszalmaZZStIGbSWvPVpx7li9t711q4LHjgGDm3zdi0ggQvSVSysIwvXG/bHu42m6naGAAud7t8CJuJY487iO8Ixz36jPPLXqX7K95+JjqDz2qcEf5Uzce9pjxC6tRqz2hn/AKXlzZW03Weq2qz4mnA4OBuc08iCQu+7lbyttFIOabjriMiCNQQjKauywy+UXlps/E0iFj2TZqppf+29xLL7mVL3Gn+10Fzf+Q0W/wCIFYz2j02tslapPC5rOJpGIewhzCOYcB6KW+zuS5sFrDmyrFokLA7j71NtDJJAfcKjNHaj/E4jryWn2ht1lJhJcAAM1eUDl3tmpt9/QcMSyo09AWuHm4+K50Vf76bw/i7SXj4GjhZzGJd3n5BZ8hXi5s72IokZQCbMEIRAI5QbrNjrwVpdn2zmuQbI3udThtXtN1zH3W62RthrwCxwcNQUTp6GHJMnQ7LXBx9BOinF6zlntZj1grWx7QBuPn4euibok2j2+xkHiZ3hRqBlwcMbweQz+Stq7/XJVVpdwO42jtaZHkUj+N+iq1Ii/JKZSBCfbXbVbIuP6TiOo05qM6mQYF3ySrXHsfaGhHNL90HDs87vokCuQbxcobbYRVfDSRcBcI1MzzQe9VY/giJwuKi1qRlTLPtRkDi7PUXeKdqtacCO5FaTSsfZw4ac/so4sdYYVYHNod9la+6x9Y3Jl7T3J6Y5Ydqut+KaOz7ip+4OpnxbxBRxvTaKJ/q2WtGtN7ao8G9ryWgZEKZZNmhwmfK/uU2SMc8ZizlD2y2YdlzngjI03SO6Fe7I9qNjqu4RWZJydLHdweAHfNP192LPWB97SZUnEvYCeXaN47lnNpexyyVP7bqlI6NcHN/6vn5rK2bctdGZtOm5vE14PguNe2LeinV4bNTIcWvD3kYN4QYaTqSfAKHtT2RWqkCbPVbVb+njdSdGkSWnxCwdtsL6LzTqscx4xa4Qb8+YOouKrGRhldI8q83X3rqWJ5LRxMd8TJi/Diacj81RIFaaZS2Ot0vbHRDb2VQdOEHzmFj98d/altHAAWUgQYJ7TiMOKLgBjCykopSmEi7nadoWlzHcVNzmO1aYPknLVtOrVEVKtR40c4kd4wUVGFWkboiUmEZCEppEEAjgI4SApRwiKNPehCYT1it1Si7ipuI5ZHkRmmQEcJHLruOm7tb1NrNjAiOIaA3T0+609C1iZGGS4fZrU6k4PYYI8CMwRmFt93t8Q+GO7L4uk3dAdUtu7h5vqunWa08USnnUQVmbFbyDxZ/JX9n2kHQSh6Mu4atFGMLnDRCzWrjBmA9t5GEj9Q5ajJSbVBbIVRVZwkOaO00z11HfgijWu4uH0JHL1F8qH7iSYwVjUex4D2yZHPDphcorWQbsNU6ePfaI6lBg3A+fREyq9vw3jSe+5TnUUh1OB3nyj+UtCw27aLgPg/8Atppck0ra2e0D8/ojeOnOSUk0BMjyv+qDkXNiNB3X1CtrHRb+UgjwKx1agLu/yhLY97Y4XOHQqawz4rl43TrGmH2VZ2xbbrAxII5z81a0t4G8XC7sP0dg6NDgcFhce3LcMsfUo05XPvatsBtSyvq8I95RHG12fCCOJvQibtQF0QWtsYhc69qu8rGWV9IH+pVBYAND8TjyAnxCeGOqyyu3Eygg5EQumOQEEESAKUIRokyEjCKUaAJHCMJSAIJPClSi40AmUYSUYQYwkualISloLfZe9lWlc8lzfEjvOK2uw95G1Y4XX6TBnnK5kQEuhVcxwcwwR6wzHJLTo4+e4u62K0h9zHS6Jgi6P3SfkpDqd0/z5rC7qbfD78CBe3Tl00WxFoENIPxNJP8A2PCfCQf2pvR4s9z+ws20/dywnOR0OXSZS2bUb+oXnXx+a53v/tN7K9MU6jmngJMHUiJGBwKpbPvjaWm8sd1bB8Qkx/yJhlY7dQtAdABUiqW3QbgCORMR1y81yOx+0p7Y46ZPRw+qsqPtOp5teO76hPapz45X10F9MHmipWMDC7pn3LG2f2kWY4vc3q132Vrs/fmyuI/rsGGJg46GEum/80161gsU4gyBB6mDd4qDVpwbwn7BvHRrDsVGu14XAnrAOCdqsa8zN0ZJbjPDn1e0NghM7zbM99ZqjDc4sJY7Ate0S0gjAyPCVOZwtPaN4VJvnvdTs9B/aHvCCGNzLjcLtBMkqb3Uc/JLOnIqe9Vr4QBaKoEfqk4YcRE+arq9ZzjxPc5zji5xJJ6kpsCO5AlXI8y5WiJRSlFJJTSJGiQQQ5SSggnsBCCMoAoHgkoBGAlQgEQihLARIFhMII0SAAEpUIpQcUAISwkhDiQEnZduNGqH5YHottX38oNYOFxcQAAOE6knHC8nxXP3OTQpqdNsOW4zSXbtoOr1HVH4uy0AwATKRCUAnrTO23ujlCURQCaSgUXcjBQckexwBeBHMXHxUijtGqz4KtVvSo4fVRZQlHRzKp529aSL69WP3lQ6lUuJLiXO1cST4lIJQKNHcrfaNBEUaEiJQRFBOgZRISggghFCEo2hBCCU0Igltag4MIJYakOKICSUlAlBBegEIQbkjcmZKMItEaWigyiJQSc0tnsEZRIZJ/YAJRKSjS2AhBEiQC5QSWo09AAUcoigUgOUaCMJgSBRIwkYuFFCMo3YpgSJOJvNIhoNcggEAoNTtNqQxPBMCJCZcZS6uKZKABSklIlK0tv/2Q=="/>
          <p:cNvSpPr>
            <a:spLocks noChangeAspect="1" noChangeArrowheads="1"/>
          </p:cNvSpPr>
          <p:nvPr/>
        </p:nvSpPr>
        <p:spPr bwMode="auto">
          <a:xfrm>
            <a:off x="90170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34824" name="AutoShape 8" descr="data:image/jpeg;base64,/9j/4AAQSkZJRgABAQAAAQABAAD/2wCEAAkGBhISERUUExMUFRUWFxoYGRUXGBoYHBkaGh0VHBgaHhoaHCYgGBojGRwYHy8gIycpLCwsFh4xNTAqNSYrLCkBCQoKDgwOGg8PGiwkHyUsKSwvLCwsLCwsLCwsLCwsLCksLCwsLCwsLCksLCwsLCwsLCwsLCwsLCwsLCwsLCksLP/AABEIAKEAyAMBIgACEQEDEQH/xAAbAAACAwEBAQAAAAAAAAAAAAADBAACBQEGB//EAEQQAAIBAwMCBAQDBAgEBAcAAAECEQADIQQSMUFRBSJhcTKBkbEGE0IzcqHBI1JigrLR4fAUFUPCc6Kz8QcWJDRTY5L/xAAZAQADAQEBAAAAAAAAAAAAAAABAgMABAX/xAAoEQACAgIBAwMEAwEAAAAAAAAAAQIRAyExBBJBEyJhMlGRoUJS8CP/2gAMAwEAAhEDEQA/APJ2LJPHrM/CeSZ9OKrqb0hQhCKAOR5mPYMRxycdhV1Aj2M98YiR9cVRgFb4ZxOTJGD0/SIg4osgVtKUIcS0cqxMuTGZ9McetWRUAmBu8zFeFM4ncRnp9IrmkdRLIfhImWksYkQIxnkVAAxnCmNrYknt6E0oQ6ggE4O4ggRAEcFP6snlutFt2WZgMiTugAcRJ4MRzXLsRiVxGJn0G79QFHtiDIDgkcMARBjtkiZ6dKBgISFkMVgk8wOszA9sdaNc0jMqsLklzFyAMJHAg84BPH3q50jYgjdBy2QP5DofURTNnTkBYUEFSCykKpOC0xyflx1oGFtP4Wu1fzM+ZmlQAxyIgrHPMjiYrX0vhapuIQIT06wO/PmMyfej+A+Hso/NuCQSYIGFU8Dpj19a1tRpQuV68+s1w5crlpcHq9N0/b7pcnjvGLByCBx25pDwLV7rAQjKMyk4nBBHPA24+VbfityVMivPfh22TbuEFR/Sn4uMQM9Y9qp00nsn1sVob1Gl4YKQegLEbhOBt4A9fSrNbAEi4ZBACicA8gA4mrWtQ+4LtJe2PNHJYgnrjaD1kVJa0SCysDDbwsxMElo4PI+VdZ5xVwSQok/qO6IJyD0mBj3q4sNsJbGJBgcGdpkST1EQTRdNomYksFQ7RCN5WIYMSRnPcRE1cbRDAAwvlUkKWk/F2BGKAGKXLDBAo2rvPmbPEcAMJnr2qlwhUISN2RnylYwfSZ9BWgdHvALCFIzHw54Vecgcn1is28hJXaQw7iAfY54OKJhW1bggN1xkET1+MYPXOa4NRlhBbEsAC20cYmNw/wDemk0xAKyds5iIEcH74Ik0re0agA7n3qAWVuDnlQBAx0NGwhbl7fBwSB8XwnbkBSAIPvFDTBJCjcuIYmDJgCDz8qq9kggyADIkQGgyRHQkCaLbAPmB3RlWKkjaemfT7VjFQpAPBgkBTOPpk5gfOuNuAWEDBpyGg7vl8/aKMt0EbScGAp6n294jjpQn0ak2yCWyoKyIHPynp9+9YAR4IBjmIg94MS2YPoPlmuVNQI43EtKttg5AiBnjdj2HNcomKgHBEknGPn8yOnFS5any4nGQf5elMssTEE444zPHz9q7tOAYnJzJkc89/SelZmAWNP1JJk56QRzwOo681drKztUbTIMsDnmQO5jvTtnTGNwBKz6/XvAketVbSmA+GBJhnEAgYMgnJJGDApWEGQhOAZJODJWAM/uk9/cUQ3TucoRkcTmDA59BP1rotsYAUz+nIK+2Dz9q9N4P+GFWGuFd55A6egqU8iiWxYnNmHovDHucJsE5ZpEjvEzJ+0V6fRfh4M266d2B5QIGPTtWk2lRekeuY+c8VZGjAIg9Z4/yrknklI9HH08Y7ol+6ApHM4jp7Csu5cjBOIx6entRdYxU5yOZ/wB815vx78QpZU7iCTwByf8AIVFW9I7NRVszfxP4ktpXHUjA9eIoGh0rWtNbtlhuaXdYkhjBg9QSMUHwrw57znVaiIiLanuRgx6dJ5PpWvIlT5go/q54kH1ySK9DDj7I/J43U5vUlrgU1TAuOiBxCITB5+IDKHGJ+Kfeq27jOR+WoySJLQxExMHyiR07dq1blhbjgC4AQd0DDwv6mY42xjOcx1pOzYDFnlW4RxIbnoQPgIBAnt/GpzDGjTddYDNxQNyuZJnygKoHmIOYUQJEkCmk0xUKVUQDIKydjIAt2WgkiZx3pW2m0BG87gbQJCkJGQHAlVnoTmjabepWXKkFQ7qvmZYMrzjBGZnIrAZx7BUliyngMoI7fFI4MdfWk7enIBUJDFSpJ4BxAHTHr1p9EQMDDsxHlWEMyPNJUkEZE9RIog0v564lRcywLEQR8RzkHHPTsKIpj39J5gy7YbMRtMGd3B5A96BeUAEhTBYqQp3ZAHXqM8+prSuJvBl12h9pgyFYA4LkcwPQTnrSN0Oqi2rEqJgFgAMyIPHB5oDC35CuVJgFR0lveBwBP1nFH0tkMIgGJzG6SDzH6QBXWukFWK+Zhz05+IxHm6cdKPo7kZJIJYq4HzGMYHGfnRMBFkTO1S85YyDx16Ge1K3hyQu08EjE+kcd8cU8iH9RQrJmMQTMQeDPE+lLXdCpHlMkmZbcNvrH8siiATKlGhW2SVM+0wCTwJnFShX9wIQosmZ6gkR16Y+lcojGnbB5Yxt7D6CeSY60dbBLQGC4xCk9fMN0RxmesVeyoDZlcHE/EIgYIhQD9RTVh1AgkhSJ3MY+HsBMk+kRWYhUWuMELu2grEmM9DnHpTP/AAS3GEoyhV+I+XaRgfvCOnc0JrRBG/k5gAgGMCCfvXp/CvB97B3AEYVcmB0mcT6iKlOfaiuPG5sB4D+HuGK+049+Otets6MqPhHyMfypnT6MDv7zTDacg9T8651BvbO9SUV2oydQJOVk0nc0YM+WP9a2XtATIIPbnmuXrICkd4z9KWULLRyVweR8Q0x4QlSfmB04NYj/AIJ0xIfYd4MkszMCecqcEele0t6YS7f2iB14/wBmqvoqjGEltM6JSjLUjyn/ACZ3AO/KkSsRwZBxyCMe2KMfBGI+C3BzEEgHuATg16m1ogD7iDTN3Twop+7JXJzPHivg8Xe8MZieAOQgXypAjyiZGJnJ5Nd0/wCGuGNw9oAAH0695Oa9QdKDNJfnflN5vgOCR09x29aRzmuWUWDE+Imba/DCht247uOBkZ5+tUf8NxwSQI5Cnj5V6ZbSz3FBuqkxnPpTNy+/7AseP+q/Bhr+EkXAkD3z5pnPrRf/AJftgCZMSIO4wDz1rWGqRYme3049atbd3P8AR23I78fxNI5fI3ZFeEYSeBWwZ2Ak8yMGOPoKHf8AAl6qoHaP5V6lPDLxIMBeeWnn2FXP4eLfE5+Qj+JzSVZvUhE8BrPCgmV8mZEHr0kcH6Upab84XGICspCHbMGQTuknnOAOK+n2Pw1bBJK7j/a833rl3wVI+EfSrY8k4eP2cuZQy8aZ8ueztBY42bSFIE7R8W08eue1Zj3YI2jdOAwKmF6Y6COT8q+s6zQIFMgfwr5j+KNCqX7bKSguEqwXHALRnABiDXRDPcu1o5ZYKVpmXq7ibNsFpiAMREnBnAnmuUAbYO0Iu7zblJgTJIJk5MQa5XVZHg9CNXb3ZBg+XoSYySAOTiM02lkbVDK6rMsSIMvwBmSfnQrFvMAnaR0AMg8yee4pvTiRuyMwpWGYOMAZwMEZ9RRZM3PBfDfzH80+WJkEZ6c8QOtez0+iUYxisv8ADNnamZJnM5Jnua9Jp0xkda5orvlZ3L/nGgVtY9Ks8Hr8+1Mml7tvmOo/3/v1qzVCp2KX1CjB5IHTtzQtUDtPoR8+1FunyqBEk59B/nXdTbkge7H5D/WovZZOqEU02AIgirm1xNOtbO2q2rJJyMd+9CvA3f5EkGa6wkHpT1yzBMREYFJahTJpWqGUrFWfPoKT1FoMNp4gyOlOusCKHetYqM1aLxdCGn0ziFDCBgE8gdvXtNOXfDQOST8z9q5ZKhs4gg/6U5cOJBMVOME1saU3Ylb0ijIAr0Ph2pUqFHIxWJuE+ZgPen9ODjZubvA5+ZiKZdsSGVdy2bBqjuBzSZtXmEbgo+pqo8IB+Nmb5wPoKLm3wjmUUuWXu+LW05YewrPv+MTO1HPyj71qr4egHlUD5UDU6dRzFK1PyPFw8Hk/FPGygYlGgchQGb6TXz3xLxAaq5vMoiAlASoYlpXc3IQAEx3Pavp/jl5AsYmvk73m/OvKm3Z+YQQQCchSQu7ywHmfeqdOl3bBnb7dCSDiElVny4PAguIPmHSZ4qVqXUWU3qGuEFeYM8kAAxESMdZrtd5w2a9tQJIMKGJG6Sx/qx8vlmtrwbwmSLrA8koD3P6vUxFE0HhhZtziTJI9Pr6/evQrawB/vHeoZMl6R1YcNbkO+H2CE6Hv0PyrV0xEdT6Unpfhz1NNNHz/AK3X60YaHnvQW9cIEz8qAt+SSe30FAvAmM88Glrl09z26CjKYYwsPYbzSc0W/d8sjnP8TWZ+ZBmTTVnUYzzUlLwUlDyNqhY8wppoAARHGKVtP1PFGuXgBI/0qiZCVvRS4syevFLlIP8AnRRd4+/vQ9Up60rHj9hUrJrt1VAicg8e9S2g9aFqCAeak+Cy5oQ1Hh4uHbuIkzjrGaeu6LAJYkn5fal01M3V7z861/8AhQ2SQB9KjGMWm2PObjVlPC9GoztB94JrVVRxEUtaa2ghYH8Zob+M2x1k9AoLH6LMVWEoQ5OSfdN2OGqPeArI12t1TD+hsAT+q8+wD+6oLH2xWBf/AApqb5nU6p2X/wDFaBtW/wCB3n5tmpvK5PQVj+56PxH8T2LIJe4ix/WYL9zXivFf/iIp/ZJcvSQBsUhZP9toH0mgeL/hGxpwH2AKpkuANyztySZO316TNL3NMbuGwo82QZB6AA8+/wBqrDGsm3K/0TnkeJ1QpqfEtVdQsXs2FONyzduAkSACcD3UGINYS+CbE3hVdJ3I4bdEnzK/6i0SSW4mtTW3Gtsm25G0Szk74DSNyj9LZPAOZ5iq6i/5mV9jBMB2gEkyBuAETHwn611xhGPCOaWSUttmfbcMQ+4IDKMXkmE4gdDBOB6e1dpWyhZROxrgiELb2zPAgROcE8VKcU+u2LPEwKZW3M9hiu2rRY+mKOwAXHcVwnrD+hsgqeI7RQroicnE0fw0+QHHJBz2Jiua0wV9ZH0FX/iiF+9ozLmqyI6D1+tLbi31poLJM5JqPaCzHP2qLbZ0ppC6iM8x3q4ubq62V9fvXEtxFT2EKmqIMTR7xMAdjiq2FzBHQwal2wRB5PWnTZN1ZLV08Va5dkj/AHxNEsWyRJ9vWuNagifWm2LasB+cBPes7Wan0p3V24yDis8Wt7dalkbqkXxpcl/BfCLzlrjEJuOMAkKMASfqcda3rXhK/qLP7nH0FM6W3tQDnEz70QuByY96aOKK+pnLkzSk9AV8Otj9C/SirbA4AHsI+1UbWIBO4RWHrvxrpkJVXNx/6loG43/lmPnTS9Jaitk6k+T0MYrP1utC8GvLa38bX5hdPtBgzdcAqMQzKgbBkdfesa692+W/NvCJEW7RNtSMzLfE2AeoHWi4zlwqFU4R23Y1+LPHA6PYQhncbYGQgbBdzwoAmAckwBXnrwhs3NqoBtO4+QZz6T60XVWFCIo221JJCrM7CPKSdv6s4Oat/wAbZUC28sNxVQUiIAOeCF6VfHi7EQy5e9iZc3R5XBhd0Y8wAJ+L9ZM4WJmsXV6W7LQxuTzwojyyu3gDp0zxWxZ09ok8hTJLbjgyYgYme6xECgqIXaolsDO0SuSCQDjpj1qpOxXTaXPnJCkPKE4WP1SMAiBAE/yqUyY8xANssIz5omNw29AeJ4H8KlYx9fuABcc0O3pyR7Ez7dKKqbs/Sr74E8fpP1x/H71yV5PUutBdNcALCYnzD5wD/H71zxNvIrdnj6yP8qWu3CpVv6phvY4/yqa55tuo/eH7y5/jFM3pgUfcmLNcIAyAe9FAwMj1n1rI1GtBWe4qmj8S3cnj+Vc/qK6Or03RtfkgdeRV7gUe/T2rMua3MSOMVYa0CSefeipoX05Dhve/WmbF8RHzM1jrqQemf4VDqozWU0Z4rNs3x3FB1WsAAM8H/SsV9aO5rF8X/FFu1Cs/mPCiWZv3UWST8q3q3pIHpJbkz0uu8Qjtj6YrF1n4htWmG5wPuT0CqMkz0ANecTU6vWg7f/prQZVZnE3WnPw8Wl2yZM+1afh2gt2ZuKhVj/1WLvcIyrH8xhhZmIjrFUjglLctEJ9VCHtgrND/AJ/q7h/o7Jt4JBvkoWiAdqAFuo+KKg1t+4TOpYhcE27QAMEBiDcJIC5kkDjAodvWi6SVhtk7WQGYDLBAnzGBkjvXdVO5iE2l+Mbm8xBIgTkkHNdC6eH2s4ZdRN/BzUeFLcCuXu3hJIS62Cq9diQsGfnQr9v8liEUIp8xgwCYgT0kCRnjirG3vhW3iFEnbtUxxAU4J5iram0NrIsIwAeSZ9ievAz1qqgktIg5t8mbqNSzAjeVAWFPMZEiOGlZ7c5qr7DtTcefhJBAI4KkfE36c4yRRdXo2YkcbgDvABEgE8qcCREetBDMqr/SLucbs5PlHRRkH14NajWO2tOQQ1wmBG1jt+ISMgEkc/L1pDxfTSVbggEsXIkzwACPNnsOAfaiarVsLy29soxVvzSSCuNzMTwoKiCuRkcTQ/ECHPlTbuO5UBkYndBJ6HMfLrRFF/D/ACu1wgEFdokQu6AQxXhvSI6VW6lkbI3KRIbjc3WSxGYMYxgVmvqm81ksQxuFmJEthdoAGQonp6Uzd07OJa4NkghDuAJgZ5ksSCc/DxQGONllO4lhiVCr7kr1kwY4qUDUrgBS25pywIABInzD06c+tSsE+zDA9qEryY7zQ3vTSZu+pBBrmZ6iHbjYIYTBg55HQ/SkLmojyk+x7irtrBJnqD9R/nWNrNcDzx2FRkykRPUajazJwDlfbqKxx4oFJzGCDJ6g/wADFLfiHxkIdoBdmMIg+Jj/AL69KzNP4OC7jUqj3mInqLcdFHwtg5bmaMMHcrYMvU9mkei0/jltsb1YmIIIxTyeJjrWJ/yqwBtdLKt5lAFofpIPkxO4j2OT3oV3wGwRFu0wyZbfcUieBBfHM/I1R9KvDILrn5R6C742iiSQvqTH3rJufjRSSLQa83/6xKj3cwq/Ws3/AJDYU5t2C4YATvYsYzCkkbYls8EVrteZVCqHJJBVVAIwp4Hw4446Giulj5Fl1sn9KKX7Gpe29y/eXTW1+JbJ/MuHjD3AP6OQcbQZ+VbHh+h09hyliyAGVQ10kszSf1XCSe88AYpXToAB5wrKxJKySJkxIyrk5zODR7lli6QE2qWUjlIdc5EHB4HGTxFdMIKOkjinklN+5hra27cWSilhtO3KgKC/5ZEkrAUn6e1E8UtgWCsqGmBAgknJxOQWA9qS0Ql0XYBbIuQhDbvLAIMjbBIJHQ5NbVthsAVlLMMFQW6tgccQPmDzVKJ2ZdvguzNgjeCQAAPY5G45jrEmK1LfiG5CpcmWOUwIMHzHmYB+HFDCB1BKxuf4YhdwmQBPuImJniiGyqGdzw0wRCgxAzjv06xzRoAC1rBJhVeCZAO2B+kgEzMduxxQdTZtqFZSe8xLJIwiqYiROCRPamNNpUYDcQGCndAAG5SIMA7j2U8fWrXbw3KjXQMFoCRJwSSWEbto4mtQDD0KRbUQFmRkggQZ68dM9qDqSfKYUPOckmQYEDgg8+ketH8SlFuNJEvtXkCDtwFYeaB2wZqWkAg7Np2xJYlgSMZU47+mOaShvkR1F5LYYqpLMRzG7gROZ2kk9IECqjUo1mAh3FSnmO0w0bgCCIO4TiOMmlNTaQs7sN8g4zkKBOf0wOvegiGeGYlZaNpkZAA3dQRnjvNAai2t1tu04ZbKM5JUvB8z8NPocZAPeq2rhI3eQgxhUA3OIxH6IzmpY0pU7W4aYbJmBtO052E8CIpRrJXzW4UmRnzEKQAWEiDnPNYIxde5uDMjbW6xifcdfSM1K4lxGB2EkxucsSZJmWg4UwP7sR1qVjH06/qYmKSv6uJz8j9qRvaznI9qyNb4gAOnpXG9nqpGlqfFIHJ68/yNeV8Z/EZDfl2wblxuEXJPqT0Hqay/FvxA5YWrUF2MDsJxn1q/hXhjW2IVgbhVi1wzn2P9XuvzNUhh8yI5M1aQ34Vovy2F5236giWHCopkBFnBzg+9ERFZw1wu0q0NIAuHJdCpwDMQF5A9KpptFccQEZfJDRBBDEDnEmOSeBwCatqbqKwRATbOFVlBIMSGY4gyprpo4m7Z1AVUbmbcAQA3xKx4iSSu750/odY20srFgDztIBHBWeSw6n1xSem00XVeJaemF4yc/FAjmieIaUssKAAQFFxZEE55GBwMHtRFexm/cUgTvVoLKBBViMHBMkD+Oab0NzKyVEEglG3CWA2gjgrHbIyM1n6NgGAIdZWJDKWGNsnE5/jNPaHRKq7iSADBG0DYPMIIJ8zTFYVl9BeT80f0cq875u7SvxFeTIkiczjitXTXkedjcqxIKmMA+aYhoyJHpWIL9sb5a0jv5gVUg3BuMAYw5M/FAAgU/wDlfl7Wt/mDyk7mBARjG4ADENHXA6c0UBjum1O4BLgcyrLuBWCkcQJ4UjIgj1omlS6ihVDXVjyhlVWAzzAzEzk4AHND02rYHaNirtmTCgScicwpzIIzTVvR/wBHJ/LcmQCo2iJmSJiZgQTwAelMAM6KQoACrsmFnkeYgT3OI560VXkmS4DGVHqByG9FyPWe1QJu8xDNMkMN0Ky9wBnGCe4pvTAsQN0k4kLIjseenUdzNMAFprCz5TkxmNhxAjyz1zPvSr7WZwqkEjbmBzOeZz1PaMVotZ74UsJI+HkQMYjEY79KU1du2bjksqjquR0zJmFUARAnisYwBeEKpVXG0mODiCQpbB7iI6Y6UK/dYo9vADE9PMYIwJ4/nmtW4kiMFT8IMmcSBmIU+k5rO1AUQw8nmAcsxaMwpAOZOAO+JiKQxhlTcbzsR8QKAHYRPmg9AKguq3k2KQASMRtPTOJkTJ5prVTaY+Qg7ZKMP05OIPlBOfvWRf18MJUSRmSduZgCRhj/ACNIU5Aar89gttQ4O9WgtA83T1xEj05oertFd5YA7sbU/TJJxEyB0p3/AItrgLFQqlCdwIJBEc+naMmk7qjcHmfLHMxPIAjHetQQ1nVqibwVA4IDGQeCTjsAcSM1Ko9uSdwBIAjcOgnGMD1+VSsA3NZronPevJ+J+KMzC3aBLtiAKF4v4mxwvJrvhWmNog5/MMMzgggDPkiDM4zSQx1tnZky+EM+H6A2fLbJLsu5nAX4udpnIEYnij+G6lhcXcEFsmcCYJUhkVh8Kx5T/Og6ewxdiQ24nC9OCSxJ9JxRtLbj4pUFoAUASR5mIPwliYiexqtHKxzxDVCzGVAXIcBmSMqFzyIgwO1XvvtEgs6qQDMbNpEiIkqTxWZa0jseCAkFlEGBgiIkE9T7mtjS6UqAoBlgDklInliFGcdI6VhXoBbZwWUKeD3nmV5HHHyrRsWGUqH2MNsyrxu7qCccfWs+7ZKmdznaQOd2B85B4B9jT2ndGjz7R5pG2YIMjBB5Bn2HpWAw6ld5AUhSBtbdAczJAMDIEc8E0XU3rT/B5ACRJHod6mRMzEjPNWOlUNv3FiYgIoYQACzDIDsfXtxWd4nfF0GCoLMJUdpOR33fq2iR7GsDkd015UBCpsLYDAn4TgwOFnvHQiuXLt90PZRG2cGMTz2xk9KWBZgGLbY8u4LEt0EDjvj+dO6XX3SQB1wScjsWO0eb4hk9hRRhvSN+WATs2kZEF4BIycAhemOMzWlaZgxUHarcMFGThYZRjMntMjsKUQlYWFBIE5OSTkknHbjAk1o6MNBEAvcG3zKMKP0gyPKBI9N001AGbJyWPmmBEmASAfMQZcDmB396Y0a+XHScqDEt07xzE+lcSwjEGdu34hx0j2OODHc08llmUEx8ICwCY5Hck4jp0pmBA72lDNnGeymZPkwes+nWs/xFsSJDcGRuPMSfQjj/ACrUvWuJJmdwMSDEiCYPM8c/ega21DkNO0RBmBPoMjj5T2oBowXtEkgYMsxDRgnrjrAPGBSF7etyRuI2N+mBGAW/s58o49K2mtg/CpYlvLM5nJPHlJgxWdr3DKz2yTcbgbd36lBG2AFCiSJ754oM1HntZbMnjgAE4MMBEg/DnHy9aQvkf2RMCIJ45Pp/qa2tW5RmIFuW6COSGBIIzjrPeelYOvsEPtmAp2ZOJBPQcnBEjoAaRjoALfnAALN2jywc+nSMigs8MDOQpUNMyQMYAiOvfmrSUgqTIM5GBJwIPT+UUE3TPxnjgAY6wQcZH8qASzzcYF23HbkDyqQOQFHXj3qUpqdUTG2B0yIkjiO2IipWMZz/ALY+xrfsft737w/w1KlOxnyWt/srf977Gnl+BPc/YVypWEYLS/s7X7x+wrQ8H5v+3/eKlSsgMr1ufvJ9zSem4b3H2qVKxlwPeGf9L3b/ALqe1n7Sx/4T/wCOpUreAefyA8P/AGY/duf4Wpw/D/dX/trtSsgMf0Hx/wD8/wCE003/AE/cfYVKlUQGbTcj95PvWlpfhHy/lUqUJcBXIT/qj+9Smq6+x/xtUqUq5Q/gQP8A9xd/8df8DUG1+1u+/wD3LUqUgZf78HiR+y+b/wDoikL/AMI91+1ypUog8mLq/wBo/wDdoF3rUqUAi+s/T/voKlSpWMz/2Q=="/>
          <p:cNvSpPr>
            <a:spLocks noChangeAspect="1" noChangeArrowheads="1"/>
          </p:cNvSpPr>
          <p:nvPr/>
        </p:nvSpPr>
        <p:spPr bwMode="auto">
          <a:xfrm>
            <a:off x="90170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34826" name="AutoShape 10" descr="data:image/jpeg;base64,/9j/4AAQSkZJRgABAQAAAQABAAD/2wCEAAkGBhISERUUExMUFRUWFxoYGRUXGBoYHBkaGh0VHBgaHhoaHCYgGBojGRwYHy8gIycpLCwsFh4xNTAqNSYrLCkBCQoKDgwOGg8PGiwkHyUsKSwvLCwsLCwsLCwsLCwsLCksLCwsLCwsLCksLCwsLCwsLCwsLCwsLCwsLCwsLCksLP/AABEIAKEAyAMBIgACEQEDEQH/xAAbAAACAwEBAQAAAAAAAAAAAAADBAACBQEGB//EAEQQAAIBAwMCBAQDBAgEBAcAAAECEQADIQQSMUFRBSJhcTKBkbEGE0IzcqHBI1JigrLR4fAUFUPCc6Kz8QcWJDRTY5L/xAAZAQADAQEBAAAAAAAAAAAAAAABAgMABAX/xAAoEQACAgIBAwMEAwEAAAAAAAAAAQIRAyExBBJBEyJhMlGRoUJS8CP/2gAMAwEAAhEDEQA/APJ2LJPHrM/CeSZ9OKrqb0hQhCKAOR5mPYMRxycdhV1Aj2M98YiR9cVRgFb4ZxOTJGD0/SIg4osgVtKUIcS0cqxMuTGZ9McetWRUAmBu8zFeFM4ncRnp9IrmkdRLIfhImWksYkQIxnkVAAxnCmNrYknt6E0oQ6ggE4O4ggRAEcFP6snlutFt2WZgMiTugAcRJ4MRzXLsRiVxGJn0G79QFHtiDIDgkcMARBjtkiZ6dKBgISFkMVgk8wOszA9sdaNc0jMqsLklzFyAMJHAg84BPH3q50jYgjdBy2QP5DofURTNnTkBYUEFSCykKpOC0xyflx1oGFtP4Wu1fzM+ZmlQAxyIgrHPMjiYrX0vhapuIQIT06wO/PmMyfej+A+Hso/NuCQSYIGFU8Dpj19a1tRpQuV68+s1w5crlpcHq9N0/b7pcnjvGLByCBx25pDwLV7rAQjKMyk4nBBHPA24+VbfityVMivPfh22TbuEFR/Sn4uMQM9Y9qp00nsn1sVob1Gl4YKQegLEbhOBt4A9fSrNbAEi4ZBACicA8gA4mrWtQ+4LtJe2PNHJYgnrjaD1kVJa0SCysDDbwsxMElo4PI+VdZ5xVwSQok/qO6IJyD0mBj3q4sNsJbGJBgcGdpkST1EQTRdNomYksFQ7RCN5WIYMSRnPcRE1cbRDAAwvlUkKWk/F2BGKAGKXLDBAo2rvPmbPEcAMJnr2qlwhUISN2RnylYwfSZ9BWgdHvALCFIzHw54Vecgcn1is28hJXaQw7iAfY54OKJhW1bggN1xkET1+MYPXOa4NRlhBbEsAC20cYmNw/wDemk0xAKyds5iIEcH74Ik0re0agA7n3qAWVuDnlQBAx0NGwhbl7fBwSB8XwnbkBSAIPvFDTBJCjcuIYmDJgCDz8qq9kggyADIkQGgyRHQkCaLbAPmB3RlWKkjaemfT7VjFQpAPBgkBTOPpk5gfOuNuAWEDBpyGg7vl8/aKMt0EbScGAp6n294jjpQn0ak2yCWyoKyIHPynp9+9YAR4IBjmIg94MS2YPoPlmuVNQI43EtKttg5AiBnjdj2HNcomKgHBEknGPn8yOnFS5any4nGQf5elMssTEE444zPHz9q7tOAYnJzJkc89/SelZmAWNP1JJk56QRzwOo681drKztUbTIMsDnmQO5jvTtnTGNwBKz6/XvAketVbSmA+GBJhnEAgYMgnJJGDApWEGQhOAZJODJWAM/uk9/cUQ3TucoRkcTmDA59BP1rotsYAUz+nIK+2Dz9q9N4P+GFWGuFd55A6egqU8iiWxYnNmHovDHucJsE5ZpEjvEzJ+0V6fRfh4M266d2B5QIGPTtWk2lRekeuY+c8VZGjAIg9Z4/yrknklI9HH08Y7ol+6ApHM4jp7Csu5cjBOIx6entRdYxU5yOZ/wB815vx78QpZU7iCTwByf8AIVFW9I7NRVszfxP4ktpXHUjA9eIoGh0rWtNbtlhuaXdYkhjBg9QSMUHwrw57znVaiIiLanuRgx6dJ5PpWvIlT5go/q54kH1ySK9DDj7I/J43U5vUlrgU1TAuOiBxCITB5+IDKHGJ+Kfeq27jOR+WoySJLQxExMHyiR07dq1blhbjgC4AQd0DDwv6mY42xjOcx1pOzYDFnlW4RxIbnoQPgIBAnt/GpzDGjTddYDNxQNyuZJnygKoHmIOYUQJEkCmk0xUKVUQDIKydjIAt2WgkiZx3pW2m0BG87gbQJCkJGQHAlVnoTmjabepWXKkFQ7qvmZYMrzjBGZnIrAZx7BUliyngMoI7fFI4MdfWk7enIBUJDFSpJ4BxAHTHr1p9EQMDDsxHlWEMyPNJUkEZE9RIog0v564lRcywLEQR8RzkHHPTsKIpj39J5gy7YbMRtMGd3B5A96BeUAEhTBYqQp3ZAHXqM8+prSuJvBl12h9pgyFYA4LkcwPQTnrSN0Oqi2rEqJgFgAMyIPHB5oDC35CuVJgFR0lveBwBP1nFH0tkMIgGJzG6SDzH6QBXWukFWK+Zhz05+IxHm6cdKPo7kZJIJYq4HzGMYHGfnRMBFkTO1S85YyDx16Ge1K3hyQu08EjE+kcd8cU8iH9RQrJmMQTMQeDPE+lLXdCpHlMkmZbcNvrH8siiATKlGhW2SVM+0wCTwJnFShX9wIQosmZ6gkR16Y+lcojGnbB5Yxt7D6CeSY60dbBLQGC4xCk9fMN0RxmesVeyoDZlcHE/EIgYIhQD9RTVh1AgkhSJ3MY+HsBMk+kRWYhUWuMELu2grEmM9DnHpTP/AAS3GEoyhV+I+XaRgfvCOnc0JrRBG/k5gAgGMCCfvXp/CvB97B3AEYVcmB0mcT6iKlOfaiuPG5sB4D+HuGK+049+Otets6MqPhHyMfypnT6MDv7zTDacg9T8651BvbO9SUV2oydQJOVk0nc0YM+WP9a2XtATIIPbnmuXrICkd4z9KWULLRyVweR8Q0x4QlSfmB04NYj/AIJ0xIfYd4MkszMCecqcEele0t6YS7f2iB14/wBmqvoqjGEltM6JSjLUjyn/ACZ3AO/KkSsRwZBxyCMe2KMfBGI+C3BzEEgHuATg16m1ogD7iDTN3Twop+7JXJzPHivg8Xe8MZieAOQgXypAjyiZGJnJ5Nd0/wCGuGNw9oAAH0695Oa9QdKDNJfnflN5vgOCR09x29aRzmuWUWDE+Imba/DCht247uOBkZ5+tUf8NxwSQI5Cnj5V6ZbSz3FBuqkxnPpTNy+/7AseP+q/Bhr+EkXAkD3z5pnPrRf/AJftgCZMSIO4wDz1rWGqRYme3049atbd3P8AR23I78fxNI5fI3ZFeEYSeBWwZ2Ak8yMGOPoKHf8AAl6qoHaP5V6lPDLxIMBeeWnn2FXP4eLfE5+Qj+JzSVZvUhE8BrPCgmV8mZEHr0kcH6Upab84XGICspCHbMGQTuknnOAOK+n2Pw1bBJK7j/a833rl3wVI+EfSrY8k4eP2cuZQy8aZ8ueztBY42bSFIE7R8W08eue1Zj3YI2jdOAwKmF6Y6COT8q+s6zQIFMgfwr5j+KNCqX7bKSguEqwXHALRnABiDXRDPcu1o5ZYKVpmXq7ibNsFpiAMREnBnAnmuUAbYO0Iu7zblJgTJIJk5MQa5XVZHg9CNXb3ZBg+XoSYySAOTiM02lkbVDK6rMsSIMvwBmSfnQrFvMAnaR0AMg8yee4pvTiRuyMwpWGYOMAZwMEZ9RRZM3PBfDfzH80+WJkEZ6c8QOtez0+iUYxisv8ADNnamZJnM5Jnua9Jp0xkda5orvlZ3L/nGgVtY9Ks8Hr8+1Mml7tvmOo/3/v1qzVCp2KX1CjB5IHTtzQtUDtPoR8+1FunyqBEk59B/nXdTbkge7H5D/WovZZOqEU02AIgirm1xNOtbO2q2rJJyMd+9CvA3f5EkGa6wkHpT1yzBMREYFJahTJpWqGUrFWfPoKT1FoMNp4gyOlOusCKHetYqM1aLxdCGn0ziFDCBgE8gdvXtNOXfDQOST8z9q5ZKhs4gg/6U5cOJBMVOME1saU3Ylb0ijIAr0Ph2pUqFHIxWJuE+ZgPen9ODjZubvA5+ZiKZdsSGVdy2bBqjuBzSZtXmEbgo+pqo8IB+Nmb5wPoKLm3wjmUUuWXu+LW05YewrPv+MTO1HPyj71qr4egHlUD5UDU6dRzFK1PyPFw8Hk/FPGygYlGgchQGb6TXz3xLxAaq5vMoiAlASoYlpXc3IQAEx3Pavp/jl5AsYmvk73m/OvKm3Z+YQQQCchSQu7ywHmfeqdOl3bBnb7dCSDiElVny4PAguIPmHSZ4qVqXUWU3qGuEFeYM8kAAxESMdZrtd5w2a9tQJIMKGJG6Sx/qx8vlmtrwbwmSLrA8koD3P6vUxFE0HhhZtziTJI9Pr6/evQrawB/vHeoZMl6R1YcNbkO+H2CE6Hv0PyrV0xEdT6Unpfhz1NNNHz/AK3X60YaHnvQW9cIEz8qAt+SSe30FAvAmM88Glrl09z26CjKYYwsPYbzSc0W/d8sjnP8TWZ+ZBmTTVnUYzzUlLwUlDyNqhY8wppoAARHGKVtP1PFGuXgBI/0qiZCVvRS4syevFLlIP8AnRRd4+/vQ9Up60rHj9hUrJrt1VAicg8e9S2g9aFqCAeak+Cy5oQ1Hh4uHbuIkzjrGaeu6LAJYkn5fal01M3V7z861/8AhQ2SQB9KjGMWm2PObjVlPC9GoztB94JrVVRxEUtaa2ghYH8Zob+M2x1k9AoLH6LMVWEoQ5OSfdN2OGqPeArI12t1TD+hsAT+q8+wD+6oLH2xWBf/AApqb5nU6p2X/wDFaBtW/wCB3n5tmpvK5PQVj+56PxH8T2LIJe4ix/WYL9zXivFf/iIp/ZJcvSQBsUhZP9toH0mgeL/hGxpwH2AKpkuANyztySZO316TNL3NMbuGwo82QZB6AA8+/wBqrDGsm3K/0TnkeJ1QpqfEtVdQsXs2FONyzduAkSACcD3UGINYS+CbE3hVdJ3I4bdEnzK/6i0SSW4mtTW3Gtsm25G0Szk74DSNyj9LZPAOZ5iq6i/5mV9jBMB2gEkyBuAETHwn611xhGPCOaWSUttmfbcMQ+4IDKMXkmE4gdDBOB6e1dpWyhZROxrgiELb2zPAgROcE8VKcU+u2LPEwKZW3M9hiu2rRY+mKOwAXHcVwnrD+hsgqeI7RQroicnE0fw0+QHHJBz2Jiua0wV9ZH0FX/iiF+9ozLmqyI6D1+tLbi31poLJM5JqPaCzHP2qLbZ0ppC6iM8x3q4ubq62V9fvXEtxFT2EKmqIMTR7xMAdjiq2FzBHQwal2wRB5PWnTZN1ZLV08Va5dkj/AHxNEsWyRJ9vWuNagifWm2LasB+cBPes7Wan0p3V24yDis8Wt7dalkbqkXxpcl/BfCLzlrjEJuOMAkKMASfqcda3rXhK/qLP7nH0FM6W3tQDnEz70QuByY96aOKK+pnLkzSk9AV8Otj9C/SirbA4AHsI+1UbWIBO4RWHrvxrpkJVXNx/6loG43/lmPnTS9Jaitk6k+T0MYrP1utC8GvLa38bX5hdPtBgzdcAqMQzKgbBkdfesa692+W/NvCJEW7RNtSMzLfE2AeoHWi4zlwqFU4R23Y1+LPHA6PYQhncbYGQgbBdzwoAmAckwBXnrwhs3NqoBtO4+QZz6T60XVWFCIo221JJCrM7CPKSdv6s4Oat/wAbZUC28sNxVQUiIAOeCF6VfHi7EQy5e9iZc3R5XBhd0Y8wAJ+L9ZM4WJmsXV6W7LQxuTzwojyyu3gDp0zxWxZ09ok8hTJLbjgyYgYme6xECgqIXaolsDO0SuSCQDjpj1qpOxXTaXPnJCkPKE4WP1SMAiBAE/yqUyY8xANssIz5omNw29AeJ4H8KlYx9fuABcc0O3pyR7Ez7dKKqbs/Sr74E8fpP1x/H71yV5PUutBdNcALCYnzD5wD/H71zxNvIrdnj6yP8qWu3CpVv6phvY4/yqa55tuo/eH7y5/jFM3pgUfcmLNcIAyAe9FAwMj1n1rI1GtBWe4qmj8S3cnj+Vc/qK6Or03RtfkgdeRV7gUe/T2rMua3MSOMVYa0CSefeipoX05Dhve/WmbF8RHzM1jrqQemf4VDqozWU0Z4rNs3x3FB1WsAAM8H/SsV9aO5rF8X/FFu1Cs/mPCiWZv3UWST8q3q3pIHpJbkz0uu8Qjtj6YrF1n4htWmG5wPuT0CqMkz0ANecTU6vWg7f/prQZVZnE3WnPw8Wl2yZM+1afh2gt2ZuKhVj/1WLvcIyrH8xhhZmIjrFUjglLctEJ9VCHtgrND/AJ/q7h/o7Jt4JBvkoWiAdqAFuo+KKg1t+4TOpYhcE27QAMEBiDcJIC5kkDjAodvWi6SVhtk7WQGYDLBAnzGBkjvXdVO5iE2l+Mbm8xBIgTkkHNdC6eH2s4ZdRN/BzUeFLcCuXu3hJIS62Cq9diQsGfnQr9v8liEUIp8xgwCYgT0kCRnjirG3vhW3iFEnbtUxxAU4J5iram0NrIsIwAeSZ9ievAz1qqgktIg5t8mbqNSzAjeVAWFPMZEiOGlZ7c5qr7DtTcefhJBAI4KkfE36c4yRRdXo2YkcbgDvABEgE8qcCREetBDMqr/SLucbs5PlHRRkH14NajWO2tOQQ1wmBG1jt+ISMgEkc/L1pDxfTSVbggEsXIkzwACPNnsOAfaiarVsLy29soxVvzSSCuNzMTwoKiCuRkcTQ/ECHPlTbuO5UBkYndBJ6HMfLrRFF/D/ACu1wgEFdokQu6AQxXhvSI6VW6lkbI3KRIbjc3WSxGYMYxgVmvqm81ksQxuFmJEthdoAGQonp6Uzd07OJa4NkghDuAJgZ5ksSCc/DxQGONllO4lhiVCr7kr1kwY4qUDUrgBS25pywIABInzD06c+tSsE+zDA9qEryY7zQ3vTSZu+pBBrmZ6iHbjYIYTBg55HQ/SkLmojyk+x7irtrBJnqD9R/nWNrNcDzx2FRkykRPUajazJwDlfbqKxx4oFJzGCDJ6g/wADFLfiHxkIdoBdmMIg+Jj/AL69KzNP4OC7jUqj3mInqLcdFHwtg5bmaMMHcrYMvU9mkei0/jltsb1YmIIIxTyeJjrWJ/yqwBtdLKt5lAFofpIPkxO4j2OT3oV3wGwRFu0wyZbfcUieBBfHM/I1R9KvDILrn5R6C742iiSQvqTH3rJufjRSSLQa83/6xKj3cwq/Ws3/AJDYU5t2C4YATvYsYzCkkbYls8EVrteZVCqHJJBVVAIwp4Hw4446Giulj5Fl1sn9KKX7Gpe29y/eXTW1+JbJ/MuHjD3AP6OQcbQZ+VbHh+h09hyliyAGVQ10kszSf1XCSe88AYpXToAB5wrKxJKySJkxIyrk5zODR7lli6QE2qWUjlIdc5EHB4HGTxFdMIKOkjinklN+5hra27cWSilhtO3KgKC/5ZEkrAUn6e1E8UtgWCsqGmBAgknJxOQWA9qS0Ql0XYBbIuQhDbvLAIMjbBIJHQ5NbVthsAVlLMMFQW6tgccQPmDzVKJ2ZdvguzNgjeCQAAPY5G45jrEmK1LfiG5CpcmWOUwIMHzHmYB+HFDCB1BKxuf4YhdwmQBPuImJniiGyqGdzw0wRCgxAzjv06xzRoAC1rBJhVeCZAO2B+kgEzMduxxQdTZtqFZSe8xLJIwiqYiROCRPamNNpUYDcQGCndAAG5SIMA7j2U8fWrXbw3KjXQMFoCRJwSSWEbto4mtQDD0KRbUQFmRkggQZ68dM9qDqSfKYUPOckmQYEDgg8+ketH8SlFuNJEvtXkCDtwFYeaB2wZqWkAg7Np2xJYlgSMZU47+mOaShvkR1F5LYYqpLMRzG7gROZ2kk9IECqjUo1mAh3FSnmO0w0bgCCIO4TiOMmlNTaQs7sN8g4zkKBOf0wOvegiGeGYlZaNpkZAA3dQRnjvNAai2t1tu04ZbKM5JUvB8z8NPocZAPeq2rhI3eQgxhUA3OIxH6IzmpY0pU7W4aYbJmBtO052E8CIpRrJXzW4UmRnzEKQAWEiDnPNYIxde5uDMjbW6xifcdfSM1K4lxGB2EkxucsSZJmWg4UwP7sR1qVjH06/qYmKSv6uJz8j9qRvaznI9qyNb4gAOnpXG9nqpGlqfFIHJ68/yNeV8Z/EZDfl2wblxuEXJPqT0Hqay/FvxA5YWrUF2MDsJxn1q/hXhjW2IVgbhVi1wzn2P9XuvzNUhh8yI5M1aQ34Vovy2F5236giWHCopkBFnBzg+9ERFZw1wu0q0NIAuHJdCpwDMQF5A9KpptFccQEZfJDRBBDEDnEmOSeBwCatqbqKwRATbOFVlBIMSGY4gyprpo4m7Z1AVUbmbcAQA3xKx4iSSu750/odY20srFgDztIBHBWeSw6n1xSem00XVeJaemF4yc/FAjmieIaUssKAAQFFxZEE55GBwMHtRFexm/cUgTvVoLKBBViMHBMkD+Oab0NzKyVEEglG3CWA2gjgrHbIyM1n6NgGAIdZWJDKWGNsnE5/jNPaHRKq7iSADBG0DYPMIIJ8zTFYVl9BeT80f0cq875u7SvxFeTIkiczjitXTXkedjcqxIKmMA+aYhoyJHpWIL9sb5a0jv5gVUg3BuMAYw5M/FAAgU/wDlfl7Wt/mDyk7mBARjG4ADENHXA6c0UBjum1O4BLgcyrLuBWCkcQJ4UjIgj1omlS6ihVDXVjyhlVWAzzAzEzk4AHND02rYHaNirtmTCgScicwpzIIzTVvR/wBHJ/LcmQCo2iJmSJiZgQTwAelMAM6KQoACrsmFnkeYgT3OI560VXkmS4DGVHqByG9FyPWe1QJu8xDNMkMN0Ky9wBnGCe4pvTAsQN0k4kLIjseenUdzNMAFprCz5TkxmNhxAjyz1zPvSr7WZwqkEjbmBzOeZz1PaMVotZ74UsJI+HkQMYjEY79KU1du2bjksqjquR0zJmFUARAnisYwBeEKpVXG0mODiCQpbB7iI6Y6UK/dYo9vADE9PMYIwJ4/nmtW4kiMFT8IMmcSBmIU+k5rO1AUQw8nmAcsxaMwpAOZOAO+JiKQxhlTcbzsR8QKAHYRPmg9AKguq3k2KQASMRtPTOJkTJ5prVTaY+Qg7ZKMP05OIPlBOfvWRf18MJUSRmSduZgCRhj/ACNIU5Aar89gttQ4O9WgtA83T1xEj05oertFd5YA7sbU/TJJxEyB0p3/AItrgLFQqlCdwIJBEc+naMmk7qjcHmfLHMxPIAjHetQQ1nVqibwVA4IDGQeCTjsAcSM1Ko9uSdwBIAjcOgnGMD1+VSsA3NZronPevJ+J+KMzC3aBLtiAKF4v4mxwvJrvhWmNog5/MMMzgggDPkiDM4zSQx1tnZky+EM+H6A2fLbJLsu5nAX4udpnIEYnij+G6lhcXcEFsmcCYJUhkVh8Kx5T/Og6ewxdiQ24nC9OCSxJ9JxRtLbj4pUFoAUASR5mIPwliYiexqtHKxzxDVCzGVAXIcBmSMqFzyIgwO1XvvtEgs6qQDMbNpEiIkqTxWZa0jseCAkFlEGBgiIkE9T7mtjS6UqAoBlgDklInliFGcdI6VhXoBbZwWUKeD3nmV5HHHyrRsWGUqH2MNsyrxu7qCccfWs+7ZKmdznaQOd2B85B4B9jT2ndGjz7R5pG2YIMjBB5Bn2HpWAw6ld5AUhSBtbdAczJAMDIEc8E0XU3rT/B5ACRJHod6mRMzEjPNWOlUNv3FiYgIoYQACzDIDsfXtxWd4nfF0GCoLMJUdpOR33fq2iR7GsDkd015UBCpsLYDAn4TgwOFnvHQiuXLt90PZRG2cGMTz2xk9KWBZgGLbY8u4LEt0EDjvj+dO6XX3SQB1wScjsWO0eb4hk9hRRhvSN+WATs2kZEF4BIycAhemOMzWlaZgxUHarcMFGThYZRjMntMjsKUQlYWFBIE5OSTkknHbjAk1o6MNBEAvcG3zKMKP0gyPKBI9N001AGbJyWPmmBEmASAfMQZcDmB396Y0a+XHScqDEt07xzE+lcSwjEGdu34hx0j2OODHc08llmUEx8ICwCY5Hck4jp0pmBA72lDNnGeymZPkwes+nWs/xFsSJDcGRuPMSfQjj/ACrUvWuJJmdwMSDEiCYPM8c/ega21DkNO0RBmBPoMjj5T2oBowXtEkgYMsxDRgnrjrAPGBSF7etyRuI2N+mBGAW/s58o49K2mtg/CpYlvLM5nJPHlJgxWdr3DKz2yTcbgbd36lBG2AFCiSJ754oM1HntZbMnjgAE4MMBEg/DnHy9aQvkf2RMCIJ45Pp/qa2tW5RmIFuW6COSGBIIzjrPeelYOvsEPtmAp2ZOJBPQcnBEjoAaRjoALfnAALN2jywc+nSMigs8MDOQpUNMyQMYAiOvfmrSUgqTIM5GBJwIPT+UUE3TPxnjgAY6wQcZH8qASzzcYF23HbkDyqQOQFHXj3qUpqdUTG2B0yIkjiO2IipWMZz/ALY+xrfsft737w/w1KlOxnyWt/srf977Gnl+BPc/YVypWEYLS/s7X7x+wrQ8H5v+3/eKlSsgMr1ufvJ9zSem4b3H2qVKxlwPeGf9L3b/ALqe1n7Sx/4T/wCOpUreAefyA8P/AGY/duf4Wpw/D/dX/trtSsgMf0Hx/wD8/wCE003/AE/cfYVKlUQGbTcj95PvWlpfhHy/lUqUJcBXIT/qj+9Smq6+x/xtUqUq5Q/gQP8A9xd/8df8DUG1+1u+/wD3LUqUgZf78HiR+y+b/wDoikL/AMI91+1ypUog8mLq/wBo/wDdoF3rUqUAi+s/T/voKlSpWMz/2Q=="/>
          <p:cNvSpPr>
            <a:spLocks noChangeAspect="1" noChangeArrowheads="1"/>
          </p:cNvSpPr>
          <p:nvPr/>
        </p:nvSpPr>
        <p:spPr bwMode="auto">
          <a:xfrm>
            <a:off x="90170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9" name="Rectangle 8"/>
          <p:cNvSpPr/>
          <p:nvPr/>
        </p:nvSpPr>
        <p:spPr>
          <a:xfrm>
            <a:off x="142844" y="214290"/>
            <a:ext cx="88583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(e) Employee-Generated Changes</a:t>
            </a:r>
          </a:p>
          <a:p>
            <a:pPr algn="l" rtl="0"/>
            <a:r>
              <a:rPr lang="en-US" sz="2000" dirty="0" smtClean="0"/>
              <a:t>Employees tend to adapt the workplace to their needs. For example, workers may place additional padding on their chairs, modify protective equipment, install additional lights.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(f) Poor Quality</a:t>
            </a:r>
          </a:p>
          <a:p>
            <a:pPr algn="l" rtl="0"/>
            <a:r>
              <a:rPr lang="en-US" sz="2000" dirty="0" smtClean="0"/>
              <a:t>Poor quality, although not necessarily caused by ergonomic problems, may be the result of ergonomics. Poor quality is at least an indicator.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(g) Manual Material Handling</a:t>
            </a:r>
          </a:p>
          <a:p>
            <a:pPr algn="l" rtl="0"/>
            <a:r>
              <a:rPr lang="en-US" sz="2000" dirty="0" smtClean="0"/>
              <a:t>The incidence of musculoskeletal injuries is typically higher in situations that involve a lot of manual material handling. Musculoskeletal injuries increase significantly when the job involves one or more of the following: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 smtClean="0"/>
              <a:t>Lifting large and bulky objects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 smtClean="0"/>
              <a:t>Lifting objects from the floor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dirty="0" smtClean="0"/>
              <a:t>Lifting frequently</a:t>
            </a:r>
          </a:p>
          <a:p>
            <a:pPr algn="l" rtl="0"/>
            <a:r>
              <a:rPr lang="en-US" sz="2000" dirty="0" smtClean="0"/>
              <a:t>Lifting heavy objects inappropriately and not receiving proper training can lead to musculoskeletal injuries. When such conditions exist, the company has ergonomic problems.</a:t>
            </a:r>
            <a:endParaRPr lang="ar-JO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F59D-77A4-49C2-9B73-7EB0456F9F4D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3140075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Safe lifting: </a:t>
            </a:r>
            <a:endParaRPr lang="ar-EG" b="1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253412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716338"/>
            <a:ext cx="2997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0" y="3716338"/>
            <a:ext cx="4127500" cy="306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24300" y="3221038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Mechanical  assistance</a:t>
            </a:r>
          </a:p>
        </p:txBody>
      </p:sp>
    </p:spTree>
    <p:extLst>
      <p:ext uri="{BB962C8B-B14F-4D97-AF65-F5344CB8AC3E}">
        <p14:creationId xmlns:p14="http://schemas.microsoft.com/office/powerpoint/2010/main" val="233344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40804"/>
            <a:ext cx="86787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</a:rPr>
              <a:t>The following rules must be taken into consideration when adapting the job </a:t>
            </a:r>
            <a:r>
              <a:rPr lang="en-US" sz="2400" b="1" dirty="0" smtClean="0">
                <a:solidFill>
                  <a:srgbClr val="FF0000"/>
                </a:solidFill>
              </a:rPr>
              <a:t>to the </a:t>
            </a:r>
            <a:r>
              <a:rPr lang="en-US" sz="2400" b="1" dirty="0">
                <a:solidFill>
                  <a:srgbClr val="FF0000"/>
                </a:solidFill>
              </a:rPr>
              <a:t>worker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algn="ctr" rtl="0"/>
            <a:endParaRPr lang="en-US" sz="2000" b="1" dirty="0">
              <a:solidFill>
                <a:srgbClr val="FF000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Nerve </a:t>
            </a:r>
            <a:r>
              <a:rPr lang="en-US" sz="2000" dirty="0"/>
              <a:t>conduction velocity, hand-grip strength, muscle mass, range </a:t>
            </a:r>
            <a:r>
              <a:rPr lang="en-US" sz="2000" dirty="0" smtClean="0"/>
              <a:t>of motion, </a:t>
            </a:r>
            <a:r>
              <a:rPr lang="en-US" sz="2000" dirty="0"/>
              <a:t>and flexibility all begin to diminish upon reaching the age of </a:t>
            </a:r>
            <a:r>
              <a:rPr lang="en-US" sz="2000" b="1" dirty="0" smtClean="0"/>
              <a:t>45</a:t>
            </a:r>
            <a:r>
              <a:rPr lang="en-US" sz="2000" dirty="0" smtClean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Weight </a:t>
            </a:r>
            <a:r>
              <a:rPr lang="en-US" sz="2000" dirty="0"/>
              <a:t>and mass tend to increase throughout the age of the early </a:t>
            </a:r>
            <a:r>
              <a:rPr lang="en-US" sz="2000" dirty="0" smtClean="0"/>
              <a:t>fifties </a:t>
            </a:r>
            <a:r>
              <a:rPr lang="en-US" sz="2000" b="1" dirty="0" smtClean="0"/>
              <a:t>(50)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Height </a:t>
            </a:r>
            <a:r>
              <a:rPr lang="en-US" sz="2000" dirty="0"/>
              <a:t>begins to slowly diminish from the age of </a:t>
            </a:r>
            <a:r>
              <a:rPr lang="en-US" sz="2000" b="1" dirty="0" smtClean="0"/>
              <a:t>30</a:t>
            </a:r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Lower </a:t>
            </a:r>
            <a:r>
              <a:rPr lang="en-US" sz="2000" dirty="0"/>
              <a:t>back pain is more common in people </a:t>
            </a:r>
            <a:r>
              <a:rPr lang="en-US" sz="2000" b="1" dirty="0"/>
              <a:t>45</a:t>
            </a:r>
            <a:r>
              <a:rPr lang="en-US" sz="2000" dirty="0"/>
              <a:t> years of age and </a:t>
            </a:r>
            <a:r>
              <a:rPr lang="en-US" sz="2000" dirty="0" smtClean="0"/>
              <a:t>older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Visual </a:t>
            </a:r>
            <a:r>
              <a:rPr lang="en-US" sz="2000" dirty="0"/>
              <a:t>acuity at close range diminishes with </a:t>
            </a:r>
            <a:r>
              <a:rPr lang="en-US" sz="2000" b="1" dirty="0" smtClean="0"/>
              <a:t>age</a:t>
            </a:r>
            <a:r>
              <a:rPr lang="en-US" sz="2000" dirty="0" smtClean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/>
          </a:p>
          <a:p>
            <a:pPr algn="ctr" rtl="0"/>
            <a:r>
              <a:rPr lang="en-US" sz="2000" dirty="0" smtClean="0"/>
              <a:t>These </a:t>
            </a:r>
            <a:r>
              <a:rPr lang="en-US" sz="2000" dirty="0"/>
              <a:t>rules mean that employers cannot take a </a:t>
            </a:r>
            <a:r>
              <a:rPr lang="en-US" sz="2400" b="1" dirty="0">
                <a:solidFill>
                  <a:srgbClr val="FF0000"/>
                </a:solidFill>
              </a:rPr>
              <a:t>"one-size-fits-all" approach </a:t>
            </a:r>
            <a:r>
              <a:rPr lang="en-US" sz="2000" dirty="0" smtClean="0"/>
              <a:t>to ergonomics</a:t>
            </a:r>
            <a:r>
              <a:rPr lang="en-US" sz="2000" dirty="0"/>
              <a:t>. Adaptations for older workers must be </a:t>
            </a:r>
            <a:r>
              <a:rPr lang="en-US" sz="2000" dirty="0" smtClean="0"/>
              <a:t>individualized </a:t>
            </a:r>
            <a:r>
              <a:rPr lang="en-US" sz="2000" dirty="0"/>
              <a:t>and </a:t>
            </a:r>
            <a:r>
              <a:rPr lang="en-US" sz="2000" dirty="0" smtClean="0"/>
              <a:t>should take </a:t>
            </a:r>
            <a:r>
              <a:rPr lang="en-US" sz="2000" dirty="0"/>
              <a:t>aging factors into account</a:t>
            </a:r>
            <a:r>
              <a:rPr lang="en-US" sz="2000" dirty="0" smtClean="0"/>
              <a:t>.</a:t>
            </a:r>
          </a:p>
          <a:p>
            <a:pPr algn="ctr" rtl="0"/>
            <a:r>
              <a:rPr lang="ar-JO" sz="2000" dirty="0" smtClean="0"/>
              <a:t>"مقاس واحد يناسب الجميع"</a:t>
            </a:r>
            <a:endParaRPr lang="ar-JO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B8D-D1E3-4FF1-BF0D-323F2AF7E875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13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5846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FF0000"/>
                </a:solidFill>
              </a:rPr>
              <a:t>HAZARD PREVENTION AND CONTROL</a:t>
            </a:r>
          </a:p>
          <a:p>
            <a:pPr algn="ctr" rtl="0">
              <a:buFont typeface="Wingdings" pitchFamily="2" charset="2"/>
              <a:buChar char="q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>
                <a:latin typeface="+mj-lt"/>
              </a:rPr>
              <a:t>In dealing with ergonomic problems, it is </a:t>
            </a:r>
            <a:r>
              <a:rPr lang="en-US" sz="2000" u="sng" dirty="0" smtClean="0">
                <a:latin typeface="+mj-lt"/>
              </a:rPr>
              <a:t>more cost-effective </a:t>
            </a:r>
            <a:r>
              <a:rPr lang="en-US" sz="2000" dirty="0" smtClean="0">
                <a:latin typeface="+mj-lt"/>
              </a:rPr>
              <a:t>for employers to take proactive actions to prevent ergonomic stress.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>
              <a:latin typeface="+mj-lt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Engineering solutions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where feasible,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are the preferred method </a:t>
            </a:r>
            <a:r>
              <a:rPr lang="en-US" sz="2000" dirty="0" smtClean="0">
                <a:latin typeface="+mj-lt"/>
              </a:rPr>
              <a:t>for ergonomic hazard prevention and control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>
              <a:latin typeface="+mj-lt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>
                <a:latin typeface="+mj-lt"/>
              </a:rPr>
              <a:t> The focus of an ergonomics </a:t>
            </a:r>
            <a:r>
              <a:rPr lang="en-US" sz="2000" dirty="0" err="1" smtClean="0">
                <a:latin typeface="+mj-lt"/>
              </a:rPr>
              <a:t>programme</a:t>
            </a:r>
            <a:r>
              <a:rPr lang="en-US" sz="2000" dirty="0" smtClean="0">
                <a:latin typeface="+mj-lt"/>
              </a:rPr>
              <a:t> is to </a:t>
            </a:r>
            <a:r>
              <a:rPr lang="en-US" sz="2000" u="sng" dirty="0" smtClean="0">
                <a:latin typeface="+mj-lt"/>
              </a:rPr>
              <a:t>make the job fit the person not to make the person fit the job.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>
              <a:latin typeface="+mj-lt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>
                <a:latin typeface="+mj-lt"/>
              </a:rPr>
              <a:t> This is accomplished by redesigning the workstation, work methods, or tools to reduce the demands of the job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, including high force, repetitive motion, and awkward postures.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>
              <a:latin typeface="+mj-lt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 examples of engineering controls that have proven to be effective and  achievable.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3173-7C50-4FA8-B544-D40A0F82A4F3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657034" cy="316835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855330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C68E-8A9B-4B23-88B2-AE4EE6ACA5F3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249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AD2-E3E6-4C0F-B162-943B5641C793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16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1296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</a:rPr>
              <a:t>Apart from engineering controls, the following steps can be used to prevent and control ergonomic problems.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3200" b="1" dirty="0" smtClean="0"/>
              <a:t>(a) Periodic Health Surveillance</a:t>
            </a:r>
          </a:p>
          <a:p>
            <a:pPr algn="l" rtl="0"/>
            <a:r>
              <a:rPr lang="en-US" sz="2400" dirty="0" smtClean="0"/>
              <a:t>Periodic health checks (every two to three years) should be conducted on all workers who are assigned to positions involving exposure of a particular body part to ergonomic stress.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b="1" dirty="0" smtClean="0"/>
              <a:t>(</a:t>
            </a:r>
            <a:r>
              <a:rPr lang="en-US" sz="3200" b="1" dirty="0" smtClean="0"/>
              <a:t>b) Ergonomic </a:t>
            </a:r>
            <a:r>
              <a:rPr lang="en-US" sz="3200" b="1" dirty="0" err="1" smtClean="0"/>
              <a:t>Programme</a:t>
            </a:r>
            <a:endParaRPr lang="en-US" sz="3200" b="1" dirty="0" smtClean="0"/>
          </a:p>
          <a:p>
            <a:pPr algn="l" rtl="0"/>
            <a:r>
              <a:rPr lang="en-US" sz="2400" dirty="0" smtClean="0"/>
              <a:t>An effective ergonomics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must include </a:t>
            </a:r>
            <a:r>
              <a:rPr lang="en-US" sz="2400" b="1" dirty="0" smtClean="0">
                <a:solidFill>
                  <a:srgbClr val="FF0000"/>
                </a:solidFill>
              </a:rPr>
              <a:t>continuous training and education.</a:t>
            </a:r>
          </a:p>
          <a:p>
            <a:pPr algn="l" rtl="0"/>
            <a:r>
              <a:rPr lang="en-US" sz="2400" dirty="0" smtClean="0"/>
              <a:t>The purpose of training and education is to ensure that employees are sufficiently informed about the ergonomic hazards to which they may be exposed and thus able </a:t>
            </a:r>
            <a:r>
              <a:rPr lang="en-US" sz="2400" u="sng" dirty="0" smtClean="0"/>
              <a:t>to participate actively in their own protection. </a:t>
            </a:r>
          </a:p>
          <a:p>
            <a:pPr algn="l" rtl="0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325-86E7-4DA1-9C21-87A911FA7E52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17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14356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The Education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must expose workers to: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Types of CTDs and preventive measures;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Causes of CTDs;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Early signs and symptoms of CTDs; and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Treatments for CTDs.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Through such education and training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, CTDs can be detected at an early stage, hence reducing their effects.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400" b="1" dirty="0" smtClean="0"/>
              <a:t>(c) Early Report of CTD Symptoms</a:t>
            </a:r>
          </a:p>
          <a:p>
            <a:pPr algn="l" rtl="0"/>
            <a:r>
              <a:rPr lang="en-US" sz="2000" dirty="0" smtClean="0"/>
              <a:t>Employees should be encouraged to report early signs and symptoms of CTDs to the in-plant health facility. This allows for timely and appropriate evaluation and treatment by employers.</a:t>
            </a:r>
            <a:endParaRPr lang="ar-JO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0387-326B-4F3B-B974-07BC63A1B389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18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500043"/>
            <a:ext cx="76676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3786190"/>
            <a:ext cx="766762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t2.gstatic.com/images?q=tbn:ANd9GcT6FU8rTOsn1PqOywkP89NFEkNb4kZKzwOLa4Wp7n2BXmNA4R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846" y="4643446"/>
            <a:ext cx="3115872" cy="2072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9D2B-36F7-4464-93B8-977BFE933012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19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What is meant by ergonomics and how important is it to workers?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Various </a:t>
            </a:r>
            <a:r>
              <a:rPr lang="en-US" sz="2400" dirty="0"/>
              <a:t>industries are now using ergonomics increasingly in order to </a:t>
            </a:r>
            <a:r>
              <a:rPr lang="en-US" sz="2400" u="sng" dirty="0" smtClean="0">
                <a:solidFill>
                  <a:srgbClr val="FF0000"/>
                </a:solidFill>
              </a:rPr>
              <a:t>enhance human </a:t>
            </a:r>
            <a:r>
              <a:rPr lang="en-US" sz="2400" u="sng" dirty="0">
                <a:solidFill>
                  <a:srgbClr val="FF0000"/>
                </a:solidFill>
              </a:rPr>
              <a:t>productivity, quality of working environment, and occupational </a:t>
            </a:r>
            <a:r>
              <a:rPr lang="en-US" sz="2400" u="sng" dirty="0" smtClean="0">
                <a:solidFill>
                  <a:srgbClr val="FF0000"/>
                </a:solidFill>
              </a:rPr>
              <a:t>safety and </a:t>
            </a:r>
            <a:r>
              <a:rPr lang="en-US" sz="2400" u="sng" dirty="0">
                <a:solidFill>
                  <a:srgbClr val="FF0000"/>
                </a:solidFill>
              </a:rPr>
              <a:t>health</a:t>
            </a:r>
            <a:r>
              <a:rPr lang="en-US" sz="2400" u="sng" dirty="0" smtClean="0">
                <a:solidFill>
                  <a:srgbClr val="FF0000"/>
                </a:solidFill>
              </a:rPr>
              <a:t>.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Studies have shown that people working at ergonomic workstations or </a:t>
            </a:r>
            <a:r>
              <a:rPr lang="en-US" sz="2400" dirty="0" smtClean="0"/>
              <a:t>using ergonomic </a:t>
            </a:r>
            <a:r>
              <a:rPr lang="en-US" sz="2400" dirty="0"/>
              <a:t>equipment </a:t>
            </a:r>
            <a:r>
              <a:rPr lang="en-US" sz="2400" u="sng" dirty="0"/>
              <a:t>are less likely </a:t>
            </a:r>
            <a:r>
              <a:rPr lang="en-US" sz="2400" dirty="0"/>
              <a:t>to experience fatigue, discomfort, or stress</a:t>
            </a:r>
            <a:r>
              <a:rPr lang="en-US" sz="2400" dirty="0" smtClean="0"/>
              <a:t>.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In other words, ergonomics involves </a:t>
            </a:r>
            <a:r>
              <a:rPr lang="en-US" sz="2400" dirty="0" smtClean="0"/>
              <a:t>‘</a:t>
            </a:r>
            <a:r>
              <a:rPr lang="en-US" sz="2600" dirty="0" smtClean="0">
                <a:solidFill>
                  <a:srgbClr val="FF0000"/>
                </a:solidFill>
              </a:rPr>
              <a:t>using </a:t>
            </a:r>
            <a:r>
              <a:rPr lang="en-US" sz="2600" u="sng" dirty="0">
                <a:solidFill>
                  <a:srgbClr val="FF0000"/>
                </a:solidFill>
              </a:rPr>
              <a:t>a special design to make </a:t>
            </a:r>
            <a:r>
              <a:rPr lang="en-US" sz="2600" u="sng" dirty="0" smtClean="0">
                <a:solidFill>
                  <a:srgbClr val="FF0000"/>
                </a:solidFill>
              </a:rPr>
              <a:t>tasks more </a:t>
            </a:r>
            <a:r>
              <a:rPr lang="en-US" sz="2600" u="sng" dirty="0">
                <a:solidFill>
                  <a:srgbClr val="FF0000"/>
                </a:solidFill>
              </a:rPr>
              <a:t>compatible with humans and not to force humans to be </a:t>
            </a:r>
            <a:r>
              <a:rPr lang="en-US" sz="2600" u="sng" dirty="0" smtClean="0">
                <a:solidFill>
                  <a:srgbClr val="FF0000"/>
                </a:solidFill>
              </a:rPr>
              <a:t>more compatible </a:t>
            </a:r>
            <a:r>
              <a:rPr lang="en-US" sz="2600" u="sng" dirty="0">
                <a:solidFill>
                  <a:srgbClr val="FF0000"/>
                </a:solidFill>
              </a:rPr>
              <a:t>with </a:t>
            </a:r>
            <a:r>
              <a:rPr lang="en-US" sz="2600" u="sng" dirty="0" smtClean="0">
                <a:solidFill>
                  <a:srgbClr val="FF0000"/>
                </a:solidFill>
              </a:rPr>
              <a:t>tasks’.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sz="2400" dirty="0"/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/>
              <a:t>As such, ergonomics deals with various aspects ranging </a:t>
            </a:r>
            <a:r>
              <a:rPr lang="en-US" sz="2400" u="sng" dirty="0"/>
              <a:t>from physical </a:t>
            </a:r>
            <a:r>
              <a:rPr lang="en-US" sz="2400" u="sng" dirty="0" smtClean="0"/>
              <a:t>stress on </a:t>
            </a:r>
            <a:r>
              <a:rPr lang="en-US" sz="2400" u="sng" dirty="0"/>
              <a:t>the muscles, nerves, bones, tendons, and ligaments to </a:t>
            </a:r>
            <a:r>
              <a:rPr lang="en-US" sz="2400" u="sng" dirty="0" smtClean="0"/>
              <a:t>environmental factors </a:t>
            </a:r>
            <a:r>
              <a:rPr lang="en-US" sz="2400" u="sng" dirty="0"/>
              <a:t>which affect hearing, vision, comfort and health</a:t>
            </a:r>
            <a:r>
              <a:rPr lang="en-US" sz="2400" u="sng" dirty="0" smtClean="0"/>
              <a:t>.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A0C7-2462-4713-A68E-49762554207F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39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43249"/>
            <a:ext cx="91439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61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B08B-7F7B-4163-A236-AC6249855E4A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20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428604"/>
            <a:ext cx="8858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Summary</a:t>
            </a:r>
          </a:p>
          <a:p>
            <a:pPr algn="ctr" rtl="0"/>
            <a:endParaRPr lang="en-US" sz="4400" b="1" dirty="0" smtClean="0">
              <a:solidFill>
                <a:srgbClr val="FF000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 smtClean="0"/>
              <a:t>Ergonomics </a:t>
            </a:r>
            <a:r>
              <a:rPr lang="en-US" sz="2200" dirty="0"/>
              <a:t>is important to ensure the </a:t>
            </a:r>
            <a:r>
              <a:rPr lang="en-US" sz="2200" dirty="0">
                <a:solidFill>
                  <a:srgbClr val="FF0000"/>
                </a:solidFill>
              </a:rPr>
              <a:t>quality of life of workers</a:t>
            </a:r>
            <a:r>
              <a:rPr lang="en-US" sz="2200" dirty="0"/>
              <a:t>, </a:t>
            </a:r>
            <a:r>
              <a:rPr lang="en-US" sz="2200" dirty="0" smtClean="0"/>
              <a:t>prevent productivity </a:t>
            </a:r>
            <a:r>
              <a:rPr lang="en-US" sz="2200" dirty="0"/>
              <a:t>from declining and </a:t>
            </a:r>
            <a:r>
              <a:rPr lang="en-US" sz="2200" dirty="0">
                <a:solidFill>
                  <a:srgbClr val="FF0000"/>
                </a:solidFill>
              </a:rPr>
              <a:t>enhance </a:t>
            </a:r>
            <a:r>
              <a:rPr lang="en-US" sz="2200" dirty="0" smtClean="0">
                <a:solidFill>
                  <a:srgbClr val="FF0000"/>
                </a:solidFill>
              </a:rPr>
              <a:t>work performance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It </a:t>
            </a:r>
            <a:r>
              <a:rPr lang="en-US" sz="2200" dirty="0">
                <a:solidFill>
                  <a:srgbClr val="FF0000"/>
                </a:solidFill>
              </a:rPr>
              <a:t>takes some time </a:t>
            </a:r>
            <a:r>
              <a:rPr lang="en-US" sz="2200" dirty="0"/>
              <a:t>for workers who are exposed to illnesses due </a:t>
            </a:r>
            <a:r>
              <a:rPr lang="en-US" sz="2200" dirty="0" smtClean="0"/>
              <a:t>to inappropriate </a:t>
            </a:r>
            <a:r>
              <a:rPr lang="en-US" sz="2200" dirty="0"/>
              <a:t>workstations, work processes and work equipment to </a:t>
            </a:r>
            <a:r>
              <a:rPr lang="en-US" sz="2200" dirty="0" smtClean="0"/>
              <a:t>realize that </a:t>
            </a:r>
            <a:r>
              <a:rPr lang="en-US" sz="2200" dirty="0"/>
              <a:t>they have actually fallen </a:t>
            </a:r>
            <a:r>
              <a:rPr lang="en-US" sz="2200" dirty="0" smtClean="0"/>
              <a:t>ill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 smtClean="0"/>
              <a:t>Employers </a:t>
            </a:r>
            <a:r>
              <a:rPr lang="en-US" sz="2200" dirty="0"/>
              <a:t>must take </a:t>
            </a:r>
            <a:r>
              <a:rPr lang="en-US" sz="2200" dirty="0">
                <a:solidFill>
                  <a:srgbClr val="FF0000"/>
                </a:solidFill>
              </a:rPr>
              <a:t>proactive measures </a:t>
            </a:r>
            <a:r>
              <a:rPr lang="en-US" sz="2200" dirty="0"/>
              <a:t>and implement </a:t>
            </a:r>
            <a:r>
              <a:rPr lang="en-US" sz="2200" dirty="0" smtClean="0"/>
              <a:t>ergonomics </a:t>
            </a:r>
            <a:r>
              <a:rPr lang="en-US" sz="2200" dirty="0" err="1" smtClean="0"/>
              <a:t>programmes</a:t>
            </a:r>
            <a:r>
              <a:rPr lang="en-US" sz="2200" dirty="0" smtClean="0"/>
              <a:t> </a:t>
            </a:r>
            <a:r>
              <a:rPr lang="en-US" sz="2200" dirty="0"/>
              <a:t>to educate workers on ways to overcome ergonomic risks, </a:t>
            </a:r>
            <a:r>
              <a:rPr lang="en-US" sz="2200" dirty="0" smtClean="0"/>
              <a:t>and provide </a:t>
            </a:r>
            <a:r>
              <a:rPr lang="en-US" sz="2400" b="1" dirty="0">
                <a:solidFill>
                  <a:srgbClr val="FF0000"/>
                </a:solidFill>
              </a:rPr>
              <a:t>suitable workstations, equipment and processes.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608D-6F3F-4E7F-9EEC-7DEE40920F0C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21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FF0000"/>
                </a:solidFill>
              </a:rPr>
              <a:t>Legal Requirements And Ergonomics Application</a:t>
            </a:r>
            <a:endParaRPr lang="ar-JO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Occupational Safety and Health Act, 1994 </a:t>
            </a:r>
            <a:r>
              <a:rPr lang="en-US" sz="2800" dirty="0" smtClean="0"/>
              <a:t>‘the </a:t>
            </a:r>
            <a:r>
              <a:rPr lang="en-US" sz="2800" dirty="0"/>
              <a:t>employers, who </a:t>
            </a:r>
            <a:r>
              <a:rPr lang="en-US" sz="2800" dirty="0" smtClean="0"/>
              <a:t>create risks </a:t>
            </a:r>
            <a:r>
              <a:rPr lang="en-US" sz="2800" dirty="0"/>
              <a:t>for their workers, must ensure the </a:t>
            </a:r>
            <a:r>
              <a:rPr lang="en-US" sz="2800" u="sng" dirty="0"/>
              <a:t>safety and health </a:t>
            </a:r>
            <a:r>
              <a:rPr lang="en-US" sz="2800" dirty="0"/>
              <a:t>of their workers at </a:t>
            </a:r>
            <a:r>
              <a:rPr lang="en-US" sz="2800" dirty="0" smtClean="0"/>
              <a:t>the workplace.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One of the objectives of this act is to create working conditions that meet </a:t>
            </a:r>
            <a:r>
              <a:rPr lang="en-US" sz="2800" dirty="0" smtClean="0"/>
              <a:t>the </a:t>
            </a:r>
            <a:r>
              <a:rPr lang="en-US" sz="2800" u="sng" dirty="0" smtClean="0"/>
              <a:t>physiological and psychological </a:t>
            </a:r>
            <a:r>
              <a:rPr lang="en-US" sz="2800" u="sng" dirty="0"/>
              <a:t>needs of the workers</a:t>
            </a:r>
            <a:r>
              <a:rPr lang="en-US" sz="2800" dirty="0"/>
              <a:t>. Thus, employers </a:t>
            </a:r>
            <a:r>
              <a:rPr lang="en-US" sz="2800" dirty="0" smtClean="0"/>
              <a:t>are responsible </a:t>
            </a:r>
            <a:r>
              <a:rPr lang="en-US" sz="2800" dirty="0"/>
              <a:t>of establishing </a:t>
            </a:r>
            <a:r>
              <a:rPr lang="en-US" sz="2800" u="sng" dirty="0"/>
              <a:t>a safe work system which does not pose any </a:t>
            </a:r>
            <a:r>
              <a:rPr lang="en-US" sz="2800" u="sng" dirty="0" smtClean="0"/>
              <a:t>health risks </a:t>
            </a:r>
            <a:r>
              <a:rPr lang="en-US" sz="2800" u="sng" dirty="0"/>
              <a:t>to the </a:t>
            </a:r>
            <a:r>
              <a:rPr lang="en-US" sz="2800" u="sng" dirty="0" smtClean="0"/>
              <a:t>workers</a:t>
            </a:r>
            <a:endParaRPr lang="ar-JO" sz="28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EB6-5E93-4655-B409-53E1B48B5207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4961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74961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86050" y="0"/>
            <a:ext cx="50006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Ergonomic Elements-4</a:t>
            </a:r>
            <a:endParaRPr lang="ar-JO" sz="32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41B5-30C2-463C-B557-4C1B5602D841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3"/>
            <a:ext cx="7291418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72152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736"/>
            <a:ext cx="164304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500958" y="4143380"/>
            <a:ext cx="1643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400" dirty="0">
                <a:solidFill>
                  <a:srgbClr val="FF0000"/>
                </a:solidFill>
              </a:rPr>
              <a:t>creates stress on the back</a:t>
            </a:r>
            <a:r>
              <a:rPr lang="en-US" sz="1400" dirty="0" smtClean="0">
                <a:solidFill>
                  <a:srgbClr val="FF0000"/>
                </a:solidFill>
              </a:rPr>
              <a:t>, legs and </a:t>
            </a:r>
            <a:r>
              <a:rPr lang="en-US" sz="1400" dirty="0">
                <a:solidFill>
                  <a:srgbClr val="FF0000"/>
                </a:solidFill>
              </a:rPr>
              <a:t>feet</a:t>
            </a:r>
            <a:endParaRPr lang="ar-JO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2152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FF0000"/>
                </a:solidFill>
              </a:rPr>
              <a:t>Physical Stress Variables-8</a:t>
            </a:r>
            <a:endParaRPr lang="ar-JO" sz="3200" b="1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12-F09E-4206-9155-79259DA262B0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5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667031" cy="184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4282" y="2071678"/>
            <a:ext cx="278608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200" b="1" dirty="0" smtClean="0"/>
              <a:t>a </a:t>
            </a:r>
            <a:r>
              <a:rPr lang="en-US" sz="1200" b="1" dirty="0"/>
              <a:t>stationary </a:t>
            </a:r>
            <a:r>
              <a:rPr lang="en-US" sz="1200" b="1" dirty="0" smtClean="0"/>
              <a:t>job: a production operator</a:t>
            </a:r>
            <a:endParaRPr lang="ar-JO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428868"/>
            <a:ext cx="285748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dirty="0"/>
              <a:t>The potential for physical stress increases with stationary jobs </a:t>
            </a:r>
            <a:r>
              <a:rPr lang="en-US" sz="1600" dirty="0" smtClean="0"/>
              <a:t>when workers </a:t>
            </a:r>
            <a:r>
              <a:rPr lang="en-US" sz="1600" dirty="0"/>
              <a:t>fail to take </a:t>
            </a:r>
            <a:r>
              <a:rPr lang="en-US" sz="1600" dirty="0" smtClean="0"/>
              <a:t>such precautions </a:t>
            </a:r>
            <a:r>
              <a:rPr lang="en-US" sz="1600" dirty="0"/>
              <a:t>as periodically </a:t>
            </a:r>
            <a:r>
              <a:rPr lang="en-US" sz="1600" dirty="0" smtClean="0"/>
              <a:t>standing/ stretching/ moving</a:t>
            </a:r>
            <a:r>
              <a:rPr lang="en-US" sz="1600" dirty="0"/>
              <a:t>.</a:t>
            </a:r>
            <a:endParaRPr lang="ar-JO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2505075" cy="201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214678" y="2214554"/>
            <a:ext cx="24288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200" b="1" dirty="0"/>
              <a:t>A construction worker requires more </a:t>
            </a:r>
            <a:r>
              <a:rPr lang="en-US" sz="1200" b="1" dirty="0" smtClean="0"/>
              <a:t>strength/ power </a:t>
            </a:r>
            <a:r>
              <a:rPr lang="en-US" sz="1200" b="1" dirty="0"/>
              <a:t>on the job</a:t>
            </a:r>
            <a:endParaRPr lang="ar-JO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214678" y="2714620"/>
            <a:ext cx="250033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dirty="0"/>
              <a:t>jobs that demand larger amounts </a:t>
            </a:r>
            <a:r>
              <a:rPr lang="en-US" sz="1600" dirty="0" smtClean="0"/>
              <a:t>of strength/power </a:t>
            </a:r>
            <a:r>
              <a:rPr lang="en-US" sz="1600" dirty="0"/>
              <a:t>are generally more stressful than those requiring less.</a:t>
            </a:r>
            <a:endParaRPr lang="ar-JO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781300" cy="135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571612"/>
            <a:ext cx="2781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786190"/>
            <a:ext cx="2733675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0504"/>
            <a:ext cx="4657725" cy="13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81625"/>
            <a:ext cx="46577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14282" y="6488668"/>
            <a:ext cx="448353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/>
              <a:t>The proper sitting posture when taking a rest</a:t>
            </a:r>
            <a:endParaRPr lang="ar-JO" b="1" dirty="0"/>
          </a:p>
        </p:txBody>
      </p:sp>
      <p:sp>
        <p:nvSpPr>
          <p:cNvPr id="16" name="Rectangle 15"/>
          <p:cNvSpPr/>
          <p:nvPr/>
        </p:nvSpPr>
        <p:spPr>
          <a:xfrm>
            <a:off x="6429388" y="6286520"/>
            <a:ext cx="226433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/>
              <a:t>Proper sitting posture</a:t>
            </a:r>
            <a:endParaRPr lang="ar-JO" b="1" dirty="0"/>
          </a:p>
        </p:txBody>
      </p:sp>
      <p:sp>
        <p:nvSpPr>
          <p:cNvPr id="17" name="Rectangle 16"/>
          <p:cNvSpPr/>
          <p:nvPr/>
        </p:nvSpPr>
        <p:spPr>
          <a:xfrm>
            <a:off x="6100034" y="3143248"/>
            <a:ext cx="25128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/>
              <a:t>Improper sitting posture</a:t>
            </a:r>
            <a:endParaRPr lang="ar-JO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F8E1-DA39-4E1E-B016-1BB8199DE517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b="1" dirty="0"/>
              <a:t>Good versus Bad Horizontal Work Area</a:t>
            </a:r>
          </a:p>
          <a:p>
            <a:pPr algn="l" rtl="0">
              <a:buClr>
                <a:srgbClr val="FF0000"/>
              </a:buClr>
              <a:buNone/>
            </a:pPr>
            <a:r>
              <a:rPr lang="en-US" sz="1600" dirty="0"/>
              <a:t>A good horizontal work area is one that is designed and positioned so </a:t>
            </a:r>
            <a:r>
              <a:rPr lang="en-US" sz="1600" dirty="0" smtClean="0"/>
              <a:t>that it </a:t>
            </a:r>
            <a:r>
              <a:rPr lang="en-US" sz="1600" dirty="0"/>
              <a:t>does not require the worker </a:t>
            </a:r>
            <a:r>
              <a:rPr lang="en-US" sz="1600" u="sng" dirty="0"/>
              <a:t>to bend forward or to twist the body </a:t>
            </a:r>
            <a:r>
              <a:rPr lang="en-US" sz="1600" dirty="0" smtClean="0"/>
              <a:t>from side </a:t>
            </a:r>
            <a:r>
              <a:rPr lang="en-US" sz="1600" dirty="0"/>
              <a:t>to </a:t>
            </a:r>
            <a:r>
              <a:rPr lang="en-US" sz="1600" dirty="0" smtClean="0"/>
              <a:t>side.</a:t>
            </a:r>
          </a:p>
          <a:p>
            <a:pPr algn="ctr" rtl="0">
              <a:buClr>
                <a:srgbClr val="FF0000"/>
              </a:buCl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Bad </a:t>
            </a:r>
            <a:r>
              <a:rPr lang="en-US" sz="1600" dirty="0">
                <a:solidFill>
                  <a:srgbClr val="FF0000"/>
                </a:solidFill>
              </a:rPr>
              <a:t>horizontal work surfaces increase the likelihood of physical stress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endParaRPr lang="en-US" sz="16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b="1" dirty="0" smtClean="0"/>
              <a:t>Good </a:t>
            </a:r>
            <a:r>
              <a:rPr lang="en-US" sz="1600" b="1" dirty="0"/>
              <a:t>versus Bad Vertical Work Area</a:t>
            </a:r>
          </a:p>
          <a:p>
            <a:pPr algn="l" rtl="0">
              <a:buClr>
                <a:srgbClr val="FF0000"/>
              </a:buClr>
              <a:buNone/>
            </a:pPr>
            <a:r>
              <a:rPr lang="en-US" sz="1600" dirty="0"/>
              <a:t>Good vertical work areas are designed and positioned so that workers </a:t>
            </a:r>
            <a:r>
              <a:rPr lang="en-US" sz="1600" dirty="0" smtClean="0"/>
              <a:t>are not </a:t>
            </a:r>
            <a:r>
              <a:rPr lang="en-US" sz="1600" dirty="0"/>
              <a:t>required </a:t>
            </a:r>
            <a:r>
              <a:rPr lang="en-US" sz="1600" u="sng" dirty="0"/>
              <a:t>to lift their hands above their shoulders or bend down in </a:t>
            </a:r>
            <a:r>
              <a:rPr lang="en-US" sz="1600" u="sng" dirty="0" smtClean="0"/>
              <a:t>order to </a:t>
            </a:r>
            <a:r>
              <a:rPr lang="en-US" sz="1600" u="sng" dirty="0"/>
              <a:t>perform any task</a:t>
            </a:r>
            <a:r>
              <a:rPr lang="en-US" sz="1600" dirty="0"/>
              <a:t>. Vertical work areas that do require these </a:t>
            </a:r>
            <a:r>
              <a:rPr lang="en-US" sz="1600" dirty="0" smtClean="0"/>
              <a:t>movements are </a:t>
            </a:r>
            <a:r>
              <a:rPr lang="en-US" sz="1600" dirty="0"/>
              <a:t>bad. </a:t>
            </a:r>
            <a:r>
              <a:rPr lang="en-US" sz="1600" dirty="0">
                <a:solidFill>
                  <a:srgbClr val="FF0000"/>
                </a:solidFill>
              </a:rPr>
              <a:t>Bad vertical work areas increase the likelihood of physical </a:t>
            </a:r>
            <a:r>
              <a:rPr lang="en-US" sz="1600" dirty="0" smtClean="0">
                <a:solidFill>
                  <a:srgbClr val="FF0000"/>
                </a:solidFill>
              </a:rPr>
              <a:t>stress.</a:t>
            </a:r>
          </a:p>
          <a:p>
            <a:pPr algn="l" rtl="0">
              <a:buClr>
                <a:srgbClr val="FF0000"/>
              </a:buClr>
              <a:buNone/>
            </a:pPr>
            <a:endParaRPr lang="en-US" sz="16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1600" b="1" dirty="0" smtClean="0"/>
              <a:t>Non-</a:t>
            </a:r>
            <a:r>
              <a:rPr lang="fr-FR" sz="1600" b="1" dirty="0" err="1" smtClean="0"/>
              <a:t>repetitive</a:t>
            </a:r>
            <a:r>
              <a:rPr lang="fr-FR" sz="1600" b="1" dirty="0" smtClean="0"/>
              <a:t> </a:t>
            </a:r>
            <a:r>
              <a:rPr lang="fr-FR" sz="1600" b="1" dirty="0"/>
              <a:t>versus </a:t>
            </a:r>
            <a:r>
              <a:rPr lang="fr-FR" sz="1600" b="1" dirty="0" err="1" smtClean="0"/>
              <a:t>Repetitive</a:t>
            </a:r>
            <a:r>
              <a:rPr lang="fr-FR" sz="1600" b="1" dirty="0" smtClean="0"/>
              <a:t> Motion</a:t>
            </a:r>
            <a:endParaRPr lang="fr-FR" sz="1600" b="1" dirty="0"/>
          </a:p>
          <a:p>
            <a:pPr algn="l" rtl="0">
              <a:buClr>
                <a:srgbClr val="FF0000"/>
              </a:buClr>
              <a:buNone/>
            </a:pPr>
            <a:r>
              <a:rPr lang="en-US" sz="1600" dirty="0"/>
              <a:t>Repetitive motion jobs involve short-cycle motion that is </a:t>
            </a:r>
            <a:r>
              <a:rPr lang="en-US" sz="1600" dirty="0" smtClean="0"/>
              <a:t>repeated continually. </a:t>
            </a:r>
            <a:r>
              <a:rPr lang="en-US" sz="1600" u="sng" dirty="0"/>
              <a:t>Repetition can lead to monotony and </a:t>
            </a:r>
            <a:r>
              <a:rPr lang="en-US" sz="1600" u="sng" dirty="0" smtClean="0"/>
              <a:t>boredom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rgbClr val="FF0000"/>
                </a:solidFill>
              </a:rPr>
              <a:t>When </a:t>
            </a:r>
            <a:r>
              <a:rPr lang="en-US" sz="1600" dirty="0">
                <a:solidFill>
                  <a:srgbClr val="FF0000"/>
                </a:solidFill>
              </a:rPr>
              <a:t>this happens, the potential for physical stress increases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algn="l" rtl="0">
              <a:buClr>
                <a:srgbClr val="FF0000"/>
              </a:buClr>
              <a:buNone/>
            </a:pPr>
            <a:endParaRPr lang="en-US" sz="16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b="1" dirty="0" smtClean="0"/>
              <a:t>Low versus </a:t>
            </a:r>
            <a:r>
              <a:rPr lang="en-US" sz="1600" b="1" dirty="0"/>
              <a:t>High Surface </a:t>
            </a:r>
            <a:r>
              <a:rPr lang="en-US" sz="1600" b="1" dirty="0" smtClean="0"/>
              <a:t>Contact</a:t>
            </a:r>
            <a:endParaRPr lang="en-US" sz="1600" b="1" dirty="0"/>
          </a:p>
          <a:p>
            <a:pPr algn="l" rtl="0">
              <a:buClr>
                <a:srgbClr val="FF0000"/>
              </a:buClr>
              <a:buNone/>
            </a:pPr>
            <a:r>
              <a:rPr lang="en-US" sz="1600" dirty="0"/>
              <a:t>Surface stress can result from contact with hard surfaces such as </a:t>
            </a:r>
            <a:r>
              <a:rPr lang="en-US" sz="1600" dirty="0" smtClean="0"/>
              <a:t>tools, machines</a:t>
            </a:r>
            <a:r>
              <a:rPr lang="en-US" sz="1600" dirty="0"/>
              <a:t>, and equipment</a:t>
            </a:r>
            <a:r>
              <a:rPr lang="en-US" sz="1600" dirty="0">
                <a:solidFill>
                  <a:srgbClr val="FF0000"/>
                </a:solidFill>
              </a:rPr>
              <a:t>. High surface contact jobs tend to be </a:t>
            </a:r>
            <a:r>
              <a:rPr lang="en-US" sz="1600" dirty="0" smtClean="0">
                <a:solidFill>
                  <a:srgbClr val="FF0000"/>
                </a:solidFill>
              </a:rPr>
              <a:t>more stressful </a:t>
            </a:r>
            <a:r>
              <a:rPr lang="en-US" sz="1600" dirty="0">
                <a:solidFill>
                  <a:srgbClr val="FF0000"/>
                </a:solidFill>
              </a:rPr>
              <a:t>in a physical sense than are low surface contact jobs</a:t>
            </a:r>
            <a:r>
              <a:rPr lang="en-US" sz="1600" dirty="0" smtClean="0"/>
              <a:t>.</a:t>
            </a:r>
          </a:p>
          <a:p>
            <a:pPr algn="l" rtl="0">
              <a:buClr>
                <a:srgbClr val="FF0000"/>
              </a:buClr>
              <a:buNone/>
            </a:pPr>
            <a:endParaRPr lang="en-US" sz="1600" dirty="0"/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b="1" dirty="0" smtClean="0"/>
              <a:t>Presence </a:t>
            </a:r>
            <a:r>
              <a:rPr lang="en-US" sz="1600" b="1" dirty="0"/>
              <a:t>versus Absence of Environmental Factors</a:t>
            </a:r>
          </a:p>
          <a:p>
            <a:pPr algn="ctr" rtl="0">
              <a:buClr>
                <a:srgbClr val="FF0000"/>
              </a:buClr>
              <a:buNone/>
            </a:pPr>
            <a:r>
              <a:rPr lang="en-US" sz="1600" dirty="0" smtClean="0"/>
              <a:t>For example, personal </a:t>
            </a:r>
            <a:r>
              <a:rPr lang="en-US" sz="1600" dirty="0"/>
              <a:t>protective equipment, although conducive to </a:t>
            </a:r>
            <a:r>
              <a:rPr lang="en-US" sz="1600" dirty="0" smtClean="0"/>
              <a:t>reducing environmental </a:t>
            </a:r>
            <a:r>
              <a:rPr lang="en-US" sz="1600" dirty="0"/>
              <a:t>hazards, can increase the amount of physical </a:t>
            </a:r>
            <a:r>
              <a:rPr lang="en-US" sz="1600" dirty="0" smtClean="0"/>
              <a:t>stress associated </a:t>
            </a:r>
            <a:r>
              <a:rPr lang="en-US" sz="1600" dirty="0"/>
              <a:t>with the job.</a:t>
            </a:r>
            <a:endParaRPr lang="ar-JO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DD21-35C3-4874-B0A2-4C451666F57D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7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785795"/>
            <a:ext cx="672465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3571876"/>
            <a:ext cx="67246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14480" y="285728"/>
            <a:ext cx="59293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Ergonomic problems indicators-7</a:t>
            </a:r>
            <a:endParaRPr lang="ar-JO" sz="32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D06B-7C9C-477E-9896-B7FD58784999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8</a:t>
            </a:fld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643710"/>
          </a:xfrm>
        </p:spPr>
        <p:txBody>
          <a:bodyPr>
            <a:no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(a) Apparent Trends in Accidents and Injuries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dirty="0"/>
              <a:t>By examining accident reports, record-keeping documents, first-aid </a:t>
            </a:r>
            <a:r>
              <a:rPr lang="en-US" sz="2000" dirty="0" smtClean="0"/>
              <a:t>logs, insurance forms. A high incidence </a:t>
            </a:r>
            <a:r>
              <a:rPr lang="en-US" sz="2000" dirty="0"/>
              <a:t>rate of a specific type of injury typically indicates that </a:t>
            </a:r>
            <a:r>
              <a:rPr lang="en-US" sz="2000" dirty="0" smtClean="0"/>
              <a:t>an ergonomic problem </a:t>
            </a:r>
            <a:r>
              <a:rPr lang="en-US" sz="2000" dirty="0"/>
              <a:t>exists</a:t>
            </a:r>
            <a:r>
              <a:rPr lang="en-US" sz="2000" dirty="0" smtClean="0"/>
              <a:t>.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000" dirty="0"/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b) Incidence of Cumulative Trauma Disorders (CTDs)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dirty="0"/>
              <a:t>Factors associated with CTDs include a high level of repetitive </a:t>
            </a:r>
            <a:r>
              <a:rPr lang="en-US" sz="2000" dirty="0" smtClean="0"/>
              <a:t>work, greater </a:t>
            </a:r>
            <a:r>
              <a:rPr lang="en-US" sz="2000" dirty="0"/>
              <a:t>than normal levels of hand force, awkward posture, high levels </a:t>
            </a:r>
            <a:r>
              <a:rPr lang="en-US" sz="2000" dirty="0" smtClean="0"/>
              <a:t>of vibration</a:t>
            </a:r>
            <a:r>
              <a:rPr lang="en-US" sz="2000" dirty="0"/>
              <a:t>, high levels of mechanical stress, </a:t>
            </a:r>
            <a:r>
              <a:rPr lang="en-US" sz="2000" dirty="0" smtClean="0"/>
              <a:t>extreme </a:t>
            </a:r>
            <a:r>
              <a:rPr lang="en-US" sz="2000" dirty="0"/>
              <a:t>temperatures, </a:t>
            </a:r>
            <a:r>
              <a:rPr lang="en-US" sz="2000" dirty="0" smtClean="0"/>
              <a:t>and repeated hand-grasping. </a:t>
            </a:r>
            <a:r>
              <a:rPr lang="en-US" sz="2000" u="sng" dirty="0" smtClean="0"/>
              <a:t>For </a:t>
            </a:r>
            <a:r>
              <a:rPr lang="en-US" sz="2000" u="sng" dirty="0"/>
              <a:t>example, a worker who uses a concrete/asphalt breaker frequently </a:t>
            </a:r>
            <a:r>
              <a:rPr lang="en-US" sz="2000" u="sng" dirty="0" smtClean="0"/>
              <a:t>is exposed </a:t>
            </a:r>
            <a:r>
              <a:rPr lang="en-US" sz="2000" u="sng" dirty="0"/>
              <a:t>to </a:t>
            </a:r>
            <a:r>
              <a:rPr lang="en-US" sz="2800" b="1" u="sng" dirty="0" smtClean="0"/>
              <a:t>White Finger Syndrome </a:t>
            </a:r>
            <a:r>
              <a:rPr lang="en-US" sz="2000" u="sng" dirty="0" smtClean="0"/>
              <a:t>due </a:t>
            </a:r>
            <a:r>
              <a:rPr lang="en-US" sz="2000" u="sng" dirty="0"/>
              <a:t>to high vibration</a:t>
            </a:r>
            <a:r>
              <a:rPr lang="en-US" sz="2000" u="sng" dirty="0" smtClean="0"/>
              <a:t>.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000" dirty="0"/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(c) Absenteeism and High Turnover Rates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dirty="0"/>
              <a:t>High absentee rates and high turnover rates can be indicators of </a:t>
            </a:r>
            <a:r>
              <a:rPr lang="en-US" sz="2000" dirty="0" smtClean="0"/>
              <a:t>ergonomic problems</a:t>
            </a:r>
            <a:r>
              <a:rPr lang="en-US" sz="2000" dirty="0"/>
              <a:t>. People who are uncomfortable on the job to the point of </a:t>
            </a:r>
            <a:r>
              <a:rPr lang="en-US" sz="2000" dirty="0" smtClean="0"/>
              <a:t>physical stress </a:t>
            </a:r>
            <a:r>
              <a:rPr lang="en-US" sz="2000" dirty="0"/>
              <a:t>are more likely to miss work or leave for less stressful </a:t>
            </a:r>
            <a:r>
              <a:rPr lang="en-US" sz="2000" dirty="0" smtClean="0"/>
              <a:t>conditions.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(d) Employee Complaints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000" dirty="0"/>
              <a:t>A high incidence of employee complaints about physical stress or </a:t>
            </a:r>
            <a:r>
              <a:rPr lang="en-US" sz="2000" dirty="0" smtClean="0"/>
              <a:t>poor workplace </a:t>
            </a:r>
            <a:r>
              <a:rPr lang="en-US" sz="2000" dirty="0"/>
              <a:t>design </a:t>
            </a:r>
            <a:r>
              <a:rPr lang="en-US" sz="2000" b="1" i="1" dirty="0">
                <a:solidFill>
                  <a:srgbClr val="FF0000"/>
                </a:solidFill>
              </a:rPr>
              <a:t>can indicate the presence of ergonomic </a:t>
            </a:r>
            <a:r>
              <a:rPr lang="en-US" sz="2000" b="1" i="1" dirty="0" smtClean="0">
                <a:solidFill>
                  <a:srgbClr val="FF0000"/>
                </a:solidFill>
              </a:rPr>
              <a:t>problems</a:t>
            </a:r>
            <a:r>
              <a:rPr lang="en-US" sz="2000" dirty="0" smtClean="0"/>
              <a:t>. For </a:t>
            </a:r>
            <a:r>
              <a:rPr lang="en-US" sz="2000" dirty="0"/>
              <a:t>example, a typist might complain that her </a:t>
            </a:r>
            <a:r>
              <a:rPr lang="en-US" sz="2000" b="1" dirty="0">
                <a:solidFill>
                  <a:srgbClr val="FF0000"/>
                </a:solidFill>
              </a:rPr>
              <a:t>chair is too high </a:t>
            </a:r>
            <a:r>
              <a:rPr lang="en-US" sz="2000" dirty="0" smtClean="0"/>
              <a:t>causing physical </a:t>
            </a:r>
            <a:r>
              <a:rPr lang="en-US" sz="2000" dirty="0"/>
              <a:t>stress </a:t>
            </a:r>
            <a:r>
              <a:rPr lang="en-US" sz="2000" dirty="0" smtClean="0"/>
              <a:t>to </a:t>
            </a:r>
            <a:r>
              <a:rPr lang="en-US" sz="2000" dirty="0"/>
              <a:t>legs and back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D42B-AD24-4F13-9C21-098CE68F3697}" type="datetime8">
              <a:rPr lang="ar-JO" smtClean="0"/>
              <a:pPr/>
              <a:t>05 شباط، 20</a:t>
            </a:fld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20DE-1944-41E3-B396-260B733169A1}" type="slidenum">
              <a:rPr lang="ar-JO" smtClean="0"/>
              <a:pPr/>
              <a:t>9</a:t>
            </a:fld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BB3B1A-06BC-40BB-A2FD-006F05E47A5E}"/>
</file>

<file path=customXml/itemProps2.xml><?xml version="1.0" encoding="utf-8"?>
<ds:datastoreItem xmlns:ds="http://schemas.openxmlformats.org/officeDocument/2006/customXml" ds:itemID="{D38442DF-3489-407D-9158-97E2586A065B}"/>
</file>

<file path=customXml/itemProps3.xml><?xml version="1.0" encoding="utf-8"?>
<ds:datastoreItem xmlns:ds="http://schemas.openxmlformats.org/officeDocument/2006/customXml" ds:itemID="{3C04A233-E1E3-4B75-B23E-C74E6E908FAA}"/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1571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Ergonomics Hazards The word ergonomics is derived from the Greek language. Ergon is Greek for work; and nomos means laws.</vt:lpstr>
      <vt:lpstr>PowerPoint Presentation</vt:lpstr>
      <vt:lpstr>Legal Requirements And Ergonomics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 lifting: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 Hazards</dc:title>
  <dc:creator>Medicine</dc:creator>
  <cp:lastModifiedBy>MCC</cp:lastModifiedBy>
  <cp:revision>58</cp:revision>
  <dcterms:created xsi:type="dcterms:W3CDTF">2013-03-25T11:31:49Z</dcterms:created>
  <dcterms:modified xsi:type="dcterms:W3CDTF">2020-02-04T22:20:58Z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