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4"/>
  </p:sldMasterIdLst>
  <p:notesMasterIdLst>
    <p:notesMasterId r:id="rId24"/>
  </p:notesMasterIdLst>
  <p:sldIdLst>
    <p:sldId id="256" r:id="rId5"/>
    <p:sldId id="364" r:id="rId6"/>
    <p:sldId id="314" r:id="rId7"/>
    <p:sldId id="329" r:id="rId8"/>
    <p:sldId id="330" r:id="rId9"/>
    <p:sldId id="333" r:id="rId10"/>
    <p:sldId id="341" r:id="rId11"/>
    <p:sldId id="362" r:id="rId12"/>
    <p:sldId id="334" r:id="rId13"/>
    <p:sldId id="344" r:id="rId14"/>
    <p:sldId id="363" r:id="rId15"/>
    <p:sldId id="345" r:id="rId16"/>
    <p:sldId id="340" r:id="rId17"/>
    <p:sldId id="335" r:id="rId18"/>
    <p:sldId id="336" r:id="rId19"/>
    <p:sldId id="337" r:id="rId20"/>
    <p:sldId id="338" r:id="rId21"/>
    <p:sldId id="348" r:id="rId22"/>
    <p:sldId id="347" r:id="rId23"/>
  </p:sldIdLst>
  <p:sldSz cx="9144000" cy="6858000" type="screen4x3"/>
  <p:notesSz cx="6858000" cy="9144000"/>
  <p:defaultTextStyle>
    <a:defPPr>
      <a:defRPr lang="ar-JO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BADC1"/>
    <a:srgbClr val="008000"/>
    <a:srgbClr val="0000CC"/>
    <a:srgbClr val="8F2196"/>
    <a:srgbClr val="A77596"/>
    <a:srgbClr val="BA62AD"/>
    <a:srgbClr val="00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60784"/>
    <p:restoredTop sz="94718"/>
  </p:normalViewPr>
  <p:slideViewPr>
    <p:cSldViewPr>
      <p:cViewPr varScale="1">
        <p:scale>
          <a:sx n="68" d="100"/>
          <a:sy n="68" d="100"/>
        </p:scale>
        <p:origin x="780" y="5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رأس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ar-JO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1017284E-2667-4EC5-A2F1-32B484C5FF92}" type="datetimeFigureOut">
              <a:rPr lang="ar-JO" smtClean="0"/>
              <a:pPr/>
              <a:t>29/07/1443</a:t>
            </a:fld>
            <a:endParaRPr lang="ar-JO"/>
          </a:p>
        </p:txBody>
      </p:sp>
      <p:sp>
        <p:nvSpPr>
          <p:cNvPr id="4" name="عنصر نائب لصورة الشريحة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ar-JO"/>
          </a:p>
        </p:txBody>
      </p:sp>
      <p:sp>
        <p:nvSpPr>
          <p:cNvPr id="5" name="عنصر نائب للملاحظات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ar-JO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ar-JO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AA490BD6-D73F-4073-BD0D-8E5DF38D2D6E}" type="slidenum">
              <a:rPr lang="ar-JO" smtClean="0"/>
              <a:pPr/>
              <a:t>‹#›</a:t>
            </a:fld>
            <a:endParaRPr lang="ar-JO"/>
          </a:p>
        </p:txBody>
      </p:sp>
    </p:spTree>
    <p:extLst>
      <p:ext uri="{BB962C8B-B14F-4D97-AF65-F5344CB8AC3E}">
        <p14:creationId xmlns:p14="http://schemas.microsoft.com/office/powerpoint/2010/main" val="146983448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ar-JO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490BD6-D73F-4073-BD0D-8E5DF38D2D6E}" type="slidenum">
              <a:rPr lang="ar-JO" smtClean="0"/>
              <a:pPr/>
              <a:t>1</a:t>
            </a:fld>
            <a:endParaRPr lang="ar-JO"/>
          </a:p>
        </p:txBody>
      </p:sp>
    </p:spTree>
    <p:extLst>
      <p:ext uri="{BB962C8B-B14F-4D97-AF65-F5344CB8AC3E}">
        <p14:creationId xmlns:p14="http://schemas.microsoft.com/office/powerpoint/2010/main" val="82289067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490BD6-D73F-4073-BD0D-8E5DF38D2D6E}" type="slidenum">
              <a:rPr lang="ar-JO" smtClean="0"/>
              <a:pPr/>
              <a:t>10</a:t>
            </a:fld>
            <a:endParaRPr lang="ar-JO"/>
          </a:p>
        </p:txBody>
      </p:sp>
    </p:spTree>
    <p:extLst>
      <p:ext uri="{BB962C8B-B14F-4D97-AF65-F5344CB8AC3E}">
        <p14:creationId xmlns:p14="http://schemas.microsoft.com/office/powerpoint/2010/main" val="389517746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490BD6-D73F-4073-BD0D-8E5DF38D2D6E}" type="slidenum">
              <a:rPr lang="ar-JO" smtClean="0"/>
              <a:pPr/>
              <a:t>11</a:t>
            </a:fld>
            <a:endParaRPr lang="ar-JO"/>
          </a:p>
        </p:txBody>
      </p:sp>
    </p:spTree>
    <p:extLst>
      <p:ext uri="{BB962C8B-B14F-4D97-AF65-F5344CB8AC3E}">
        <p14:creationId xmlns:p14="http://schemas.microsoft.com/office/powerpoint/2010/main" val="159970886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490BD6-D73F-4073-BD0D-8E5DF38D2D6E}" type="slidenum">
              <a:rPr lang="ar-JO" smtClean="0"/>
              <a:pPr/>
              <a:t>12</a:t>
            </a:fld>
            <a:endParaRPr lang="ar-JO"/>
          </a:p>
        </p:txBody>
      </p:sp>
    </p:spTree>
    <p:extLst>
      <p:ext uri="{BB962C8B-B14F-4D97-AF65-F5344CB8AC3E}">
        <p14:creationId xmlns:p14="http://schemas.microsoft.com/office/powerpoint/2010/main" val="78199201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490BD6-D73F-4073-BD0D-8E5DF38D2D6E}" type="slidenum">
              <a:rPr lang="ar-JO" smtClean="0"/>
              <a:pPr/>
              <a:t>13</a:t>
            </a:fld>
            <a:endParaRPr lang="ar-JO"/>
          </a:p>
        </p:txBody>
      </p:sp>
    </p:spTree>
    <p:extLst>
      <p:ext uri="{BB962C8B-B14F-4D97-AF65-F5344CB8AC3E}">
        <p14:creationId xmlns:p14="http://schemas.microsoft.com/office/powerpoint/2010/main" val="214820332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490BD6-D73F-4073-BD0D-8E5DF38D2D6E}" type="slidenum">
              <a:rPr lang="ar-JO" smtClean="0"/>
              <a:pPr/>
              <a:t>14</a:t>
            </a:fld>
            <a:endParaRPr lang="ar-JO"/>
          </a:p>
        </p:txBody>
      </p:sp>
    </p:spTree>
    <p:extLst>
      <p:ext uri="{BB962C8B-B14F-4D97-AF65-F5344CB8AC3E}">
        <p14:creationId xmlns:p14="http://schemas.microsoft.com/office/powerpoint/2010/main" val="142660183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490BD6-D73F-4073-BD0D-8E5DF38D2D6E}" type="slidenum">
              <a:rPr lang="ar-JO" smtClean="0"/>
              <a:pPr/>
              <a:t>15</a:t>
            </a:fld>
            <a:endParaRPr lang="ar-JO"/>
          </a:p>
        </p:txBody>
      </p:sp>
    </p:spTree>
    <p:extLst>
      <p:ext uri="{BB962C8B-B14F-4D97-AF65-F5344CB8AC3E}">
        <p14:creationId xmlns:p14="http://schemas.microsoft.com/office/powerpoint/2010/main" val="128481736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490BD6-D73F-4073-BD0D-8E5DF38D2D6E}" type="slidenum">
              <a:rPr lang="ar-JO" smtClean="0"/>
              <a:pPr/>
              <a:t>16</a:t>
            </a:fld>
            <a:endParaRPr lang="ar-JO"/>
          </a:p>
        </p:txBody>
      </p:sp>
    </p:spTree>
    <p:extLst>
      <p:ext uri="{BB962C8B-B14F-4D97-AF65-F5344CB8AC3E}">
        <p14:creationId xmlns:p14="http://schemas.microsoft.com/office/powerpoint/2010/main" val="245394457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490BD6-D73F-4073-BD0D-8E5DF38D2D6E}" type="slidenum">
              <a:rPr lang="ar-JO" smtClean="0"/>
              <a:pPr/>
              <a:t>17</a:t>
            </a:fld>
            <a:endParaRPr lang="ar-JO"/>
          </a:p>
        </p:txBody>
      </p:sp>
    </p:spTree>
    <p:extLst>
      <p:ext uri="{BB962C8B-B14F-4D97-AF65-F5344CB8AC3E}">
        <p14:creationId xmlns:p14="http://schemas.microsoft.com/office/powerpoint/2010/main" val="48442452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490BD6-D73F-4073-BD0D-8E5DF38D2D6E}" type="slidenum">
              <a:rPr lang="ar-JO" smtClean="0"/>
              <a:pPr/>
              <a:t>18</a:t>
            </a:fld>
            <a:endParaRPr lang="ar-JO"/>
          </a:p>
        </p:txBody>
      </p:sp>
    </p:spTree>
    <p:extLst>
      <p:ext uri="{BB962C8B-B14F-4D97-AF65-F5344CB8AC3E}">
        <p14:creationId xmlns:p14="http://schemas.microsoft.com/office/powerpoint/2010/main" val="119032245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490BD6-D73F-4073-BD0D-8E5DF38D2D6E}" type="slidenum">
              <a:rPr lang="ar-JO" smtClean="0"/>
              <a:pPr/>
              <a:t>19</a:t>
            </a:fld>
            <a:endParaRPr lang="ar-JO"/>
          </a:p>
        </p:txBody>
      </p:sp>
    </p:spTree>
    <p:extLst>
      <p:ext uri="{BB962C8B-B14F-4D97-AF65-F5344CB8AC3E}">
        <p14:creationId xmlns:p14="http://schemas.microsoft.com/office/powerpoint/2010/main" val="33300984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ar-JO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490BD6-D73F-4073-BD0D-8E5DF38D2D6E}" type="slidenum">
              <a:rPr lang="ar-JO" smtClean="0"/>
              <a:pPr/>
              <a:t>2</a:t>
            </a:fld>
            <a:endParaRPr lang="ar-JO"/>
          </a:p>
        </p:txBody>
      </p:sp>
    </p:spTree>
    <p:extLst>
      <p:ext uri="{BB962C8B-B14F-4D97-AF65-F5344CB8AC3E}">
        <p14:creationId xmlns:p14="http://schemas.microsoft.com/office/powerpoint/2010/main" val="370213204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490BD6-D73F-4073-BD0D-8E5DF38D2D6E}" type="slidenum">
              <a:rPr lang="ar-JO" smtClean="0"/>
              <a:pPr/>
              <a:t>3</a:t>
            </a:fld>
            <a:endParaRPr lang="ar-JO"/>
          </a:p>
        </p:txBody>
      </p:sp>
    </p:spTree>
    <p:extLst>
      <p:ext uri="{BB962C8B-B14F-4D97-AF65-F5344CB8AC3E}">
        <p14:creationId xmlns:p14="http://schemas.microsoft.com/office/powerpoint/2010/main" val="37840950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490BD6-D73F-4073-BD0D-8E5DF38D2D6E}" type="slidenum">
              <a:rPr lang="ar-JO" smtClean="0"/>
              <a:pPr/>
              <a:t>4</a:t>
            </a:fld>
            <a:endParaRPr lang="ar-JO"/>
          </a:p>
        </p:txBody>
      </p:sp>
    </p:spTree>
    <p:extLst>
      <p:ext uri="{BB962C8B-B14F-4D97-AF65-F5344CB8AC3E}">
        <p14:creationId xmlns:p14="http://schemas.microsoft.com/office/powerpoint/2010/main" val="419157286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490BD6-D73F-4073-BD0D-8E5DF38D2D6E}" type="slidenum">
              <a:rPr lang="ar-JO" smtClean="0"/>
              <a:pPr/>
              <a:t>5</a:t>
            </a:fld>
            <a:endParaRPr lang="ar-JO"/>
          </a:p>
        </p:txBody>
      </p:sp>
    </p:spTree>
    <p:extLst>
      <p:ext uri="{BB962C8B-B14F-4D97-AF65-F5344CB8AC3E}">
        <p14:creationId xmlns:p14="http://schemas.microsoft.com/office/powerpoint/2010/main" val="304435701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490BD6-D73F-4073-BD0D-8E5DF38D2D6E}" type="slidenum">
              <a:rPr lang="ar-JO" smtClean="0"/>
              <a:pPr/>
              <a:t>6</a:t>
            </a:fld>
            <a:endParaRPr lang="ar-JO"/>
          </a:p>
        </p:txBody>
      </p:sp>
    </p:spTree>
    <p:extLst>
      <p:ext uri="{BB962C8B-B14F-4D97-AF65-F5344CB8AC3E}">
        <p14:creationId xmlns:p14="http://schemas.microsoft.com/office/powerpoint/2010/main" val="334858979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490BD6-D73F-4073-BD0D-8E5DF38D2D6E}" type="slidenum">
              <a:rPr lang="ar-JO" smtClean="0"/>
              <a:pPr/>
              <a:t>7</a:t>
            </a:fld>
            <a:endParaRPr lang="ar-JO"/>
          </a:p>
        </p:txBody>
      </p:sp>
    </p:spTree>
    <p:extLst>
      <p:ext uri="{BB962C8B-B14F-4D97-AF65-F5344CB8AC3E}">
        <p14:creationId xmlns:p14="http://schemas.microsoft.com/office/powerpoint/2010/main" val="378846765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490BD6-D73F-4073-BD0D-8E5DF38D2D6E}" type="slidenum">
              <a:rPr lang="ar-JO" smtClean="0"/>
              <a:pPr/>
              <a:t>8</a:t>
            </a:fld>
            <a:endParaRPr lang="ar-JO"/>
          </a:p>
        </p:txBody>
      </p:sp>
    </p:spTree>
    <p:extLst>
      <p:ext uri="{BB962C8B-B14F-4D97-AF65-F5344CB8AC3E}">
        <p14:creationId xmlns:p14="http://schemas.microsoft.com/office/powerpoint/2010/main" val="24368036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490BD6-D73F-4073-BD0D-8E5DF38D2D6E}" type="slidenum">
              <a:rPr lang="ar-JO" smtClean="0"/>
              <a:pPr/>
              <a:t>9</a:t>
            </a:fld>
            <a:endParaRPr lang="ar-JO"/>
          </a:p>
        </p:txBody>
      </p:sp>
    </p:spTree>
    <p:extLst>
      <p:ext uri="{BB962C8B-B14F-4D97-AF65-F5344CB8AC3E}">
        <p14:creationId xmlns:p14="http://schemas.microsoft.com/office/powerpoint/2010/main" val="262825215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ar-SA"/>
              <a:t>انقر لتحرير نمط العنوان الرئيسي</a:t>
            </a:r>
            <a:endParaRPr lang="ar-JO"/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ar-SA"/>
              <a:t>انقر لتحرير نمط العنوان الثانوي الرئيسي</a:t>
            </a:r>
            <a:endParaRPr lang="ar-JO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094C36-A3DD-4F65-806E-55592C05031B}" type="datetimeFigureOut">
              <a:rPr lang="ar-JO" smtClean="0"/>
              <a:pPr/>
              <a:t>29/07/1443</a:t>
            </a:fld>
            <a:endParaRPr lang="ar-JO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JO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BB3590-2A40-4DA6-9524-1FADA3C43527}" type="slidenum">
              <a:rPr lang="ar-JO" smtClean="0"/>
              <a:pPr/>
              <a:t>‹#›</a:t>
            </a:fld>
            <a:endParaRPr lang="ar-JO"/>
          </a:p>
        </p:txBody>
      </p:sp>
    </p:spTree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العنوان الرئيسي</a:t>
            </a:r>
            <a:endParaRPr lang="ar-JO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ar-JO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094C36-A3DD-4F65-806E-55592C05031B}" type="datetimeFigureOut">
              <a:rPr lang="ar-JO" smtClean="0"/>
              <a:pPr/>
              <a:t>29/07/1443</a:t>
            </a:fld>
            <a:endParaRPr lang="ar-JO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JO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BB3590-2A40-4DA6-9524-1FADA3C43527}" type="slidenum">
              <a:rPr lang="ar-JO" smtClean="0"/>
              <a:pPr/>
              <a:t>‹#›</a:t>
            </a:fld>
            <a:endParaRPr lang="ar-JO"/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ar-SA"/>
              <a:t>انقر لتحرير نمط العنوان الرئيسي</a:t>
            </a:r>
            <a:endParaRPr lang="ar-JO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ar-JO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094C36-A3DD-4F65-806E-55592C05031B}" type="datetimeFigureOut">
              <a:rPr lang="ar-JO" smtClean="0"/>
              <a:pPr/>
              <a:t>29/07/1443</a:t>
            </a:fld>
            <a:endParaRPr lang="ar-JO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JO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BB3590-2A40-4DA6-9524-1FADA3C43527}" type="slidenum">
              <a:rPr lang="ar-JO" smtClean="0"/>
              <a:pPr/>
              <a:t>‹#›</a:t>
            </a:fld>
            <a:endParaRPr lang="ar-JO"/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العنوان الرئيسي</a:t>
            </a:r>
            <a:endParaRPr lang="ar-JO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ar-JO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094C36-A3DD-4F65-806E-55592C05031B}" type="datetimeFigureOut">
              <a:rPr lang="ar-JO" smtClean="0"/>
              <a:pPr/>
              <a:t>29/07/1443</a:t>
            </a:fld>
            <a:endParaRPr lang="ar-JO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JO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BB3590-2A40-4DA6-9524-1FADA3C43527}" type="slidenum">
              <a:rPr lang="ar-JO" smtClean="0"/>
              <a:pPr/>
              <a:t>‹#›</a:t>
            </a:fld>
            <a:endParaRPr lang="ar-JO"/>
          </a:p>
        </p:txBody>
      </p:sp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ar-SA"/>
              <a:t>انقر لتحرير نمط العنوان الرئيسي</a:t>
            </a:r>
            <a:endParaRPr lang="ar-JO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/>
              <a:t>انقر لتحرير أنماط النص الرئيسي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094C36-A3DD-4F65-806E-55592C05031B}" type="datetimeFigureOut">
              <a:rPr lang="ar-JO" smtClean="0"/>
              <a:pPr/>
              <a:t>29/07/1443</a:t>
            </a:fld>
            <a:endParaRPr lang="ar-JO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JO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BB3590-2A40-4DA6-9524-1FADA3C43527}" type="slidenum">
              <a:rPr lang="ar-JO" smtClean="0"/>
              <a:pPr/>
              <a:t>‹#›</a:t>
            </a:fld>
            <a:endParaRPr lang="ar-JO"/>
          </a:p>
        </p:txBody>
      </p:sp>
    </p:spTree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العنوان الرئيسي</a:t>
            </a:r>
            <a:endParaRPr lang="ar-JO"/>
          </a:p>
        </p:txBody>
      </p:sp>
      <p:sp>
        <p:nvSpPr>
          <p:cNvPr id="3" name="عنصر نائب للمحتوى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ar-JO"/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ar-JO"/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094C36-A3DD-4F65-806E-55592C05031B}" type="datetimeFigureOut">
              <a:rPr lang="ar-JO" smtClean="0"/>
              <a:pPr/>
              <a:t>29/07/1443</a:t>
            </a:fld>
            <a:endParaRPr lang="ar-JO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JO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BB3590-2A40-4DA6-9524-1FADA3C43527}" type="slidenum">
              <a:rPr lang="ar-JO" smtClean="0"/>
              <a:pPr/>
              <a:t>‹#›</a:t>
            </a:fld>
            <a:endParaRPr lang="ar-JO"/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ar-SA"/>
              <a:t>انقر لتحرير نمط العنوان الرئيسي</a:t>
            </a:r>
            <a:endParaRPr lang="ar-JO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النص الرئيسي</a:t>
            </a:r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ar-JO"/>
          </a:p>
        </p:txBody>
      </p:sp>
      <p:sp>
        <p:nvSpPr>
          <p:cNvPr id="5" name="عنصر نائب للنص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النص الرئيسي</a:t>
            </a:r>
          </a:p>
        </p:txBody>
      </p:sp>
      <p:sp>
        <p:nvSpPr>
          <p:cNvPr id="6" name="عنصر نائب للمحتوى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ar-JO"/>
          </a:p>
        </p:txBody>
      </p:sp>
      <p:sp>
        <p:nvSpPr>
          <p:cNvPr id="7" name="عنصر نائب للتاريخ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094C36-A3DD-4F65-806E-55592C05031B}" type="datetimeFigureOut">
              <a:rPr lang="ar-JO" smtClean="0"/>
              <a:pPr/>
              <a:t>29/07/1443</a:t>
            </a:fld>
            <a:endParaRPr lang="ar-JO"/>
          </a:p>
        </p:txBody>
      </p:sp>
      <p:sp>
        <p:nvSpPr>
          <p:cNvPr id="8" name="عنصر نائب للتذييل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JO"/>
          </a:p>
        </p:txBody>
      </p:sp>
      <p:sp>
        <p:nvSpPr>
          <p:cNvPr id="9" name="عنصر نائب لرقم الشريحة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BB3590-2A40-4DA6-9524-1FADA3C43527}" type="slidenum">
              <a:rPr lang="ar-JO" smtClean="0"/>
              <a:pPr/>
              <a:t>‹#›</a:t>
            </a:fld>
            <a:endParaRPr lang="ar-JO"/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العنوان الرئيسي</a:t>
            </a:r>
            <a:endParaRPr lang="ar-JO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094C36-A3DD-4F65-806E-55592C05031B}" type="datetimeFigureOut">
              <a:rPr lang="ar-JO" smtClean="0"/>
              <a:pPr/>
              <a:t>29/07/1443</a:t>
            </a:fld>
            <a:endParaRPr lang="ar-JO"/>
          </a:p>
        </p:txBody>
      </p:sp>
      <p:sp>
        <p:nvSpPr>
          <p:cNvPr id="4" name="عنصر نائب للتذييل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JO"/>
          </a:p>
        </p:txBody>
      </p:sp>
      <p:sp>
        <p:nvSpPr>
          <p:cNvPr id="5" name="عنصر نائب لرقم الشريحة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BB3590-2A40-4DA6-9524-1FADA3C43527}" type="slidenum">
              <a:rPr lang="ar-JO" smtClean="0"/>
              <a:pPr/>
              <a:t>‹#›</a:t>
            </a:fld>
            <a:endParaRPr lang="ar-JO"/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094C36-A3DD-4F65-806E-55592C05031B}" type="datetimeFigureOut">
              <a:rPr lang="ar-JO" smtClean="0"/>
              <a:pPr/>
              <a:t>29/07/1443</a:t>
            </a:fld>
            <a:endParaRPr lang="ar-JO"/>
          </a:p>
        </p:txBody>
      </p:sp>
      <p:sp>
        <p:nvSpPr>
          <p:cNvPr id="3" name="عنصر نائب للتذييل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JO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BB3590-2A40-4DA6-9524-1FADA3C43527}" type="slidenum">
              <a:rPr lang="ar-JO" smtClean="0"/>
              <a:pPr/>
              <a:t>‹#›</a:t>
            </a:fld>
            <a:endParaRPr lang="ar-JO"/>
          </a:p>
        </p:txBody>
      </p:sp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ar-SA"/>
              <a:t>انقر لتحرير نمط العنوان الرئيسي</a:t>
            </a:r>
            <a:endParaRPr lang="ar-JO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ar-JO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094C36-A3DD-4F65-806E-55592C05031B}" type="datetimeFigureOut">
              <a:rPr lang="ar-JO" smtClean="0"/>
              <a:pPr/>
              <a:t>29/07/1443</a:t>
            </a:fld>
            <a:endParaRPr lang="ar-JO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JO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BB3590-2A40-4DA6-9524-1FADA3C43527}" type="slidenum">
              <a:rPr lang="ar-JO" smtClean="0"/>
              <a:pPr/>
              <a:t>‹#›</a:t>
            </a:fld>
            <a:endParaRPr lang="ar-JO"/>
          </a:p>
        </p:txBody>
      </p:sp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ar-SA"/>
              <a:t>انقر لتحرير نمط العنوان الرئيسي</a:t>
            </a:r>
            <a:endParaRPr lang="ar-JO"/>
          </a:p>
        </p:txBody>
      </p:sp>
      <p:sp>
        <p:nvSpPr>
          <p:cNvPr id="3" name="عنصر نائب للصورة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JO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094C36-A3DD-4F65-806E-55592C05031B}" type="datetimeFigureOut">
              <a:rPr lang="ar-JO" smtClean="0"/>
              <a:pPr/>
              <a:t>29/07/1443</a:t>
            </a:fld>
            <a:endParaRPr lang="ar-JO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JO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BB3590-2A40-4DA6-9524-1FADA3C43527}" type="slidenum">
              <a:rPr lang="ar-JO" smtClean="0"/>
              <a:pPr/>
              <a:t>‹#›</a:t>
            </a:fld>
            <a:endParaRPr lang="ar-JO"/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عنوان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ar-SA"/>
              <a:t>انقر لتحرير نمط العنوان الرئيسي</a:t>
            </a:r>
            <a:endParaRPr lang="ar-JO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ar-JO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2094C36-A3DD-4F65-806E-55592C05031B}" type="datetimeFigureOut">
              <a:rPr lang="ar-JO" smtClean="0"/>
              <a:pPr/>
              <a:t>29/07/1443</a:t>
            </a:fld>
            <a:endParaRPr lang="ar-JO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JO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4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BB3590-2A40-4DA6-9524-1FADA3C43527}" type="slidenum">
              <a:rPr lang="ar-JO" smtClean="0"/>
              <a:pPr/>
              <a:t>‹#›</a:t>
            </a:fld>
            <a:endParaRPr lang="ar-JO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/>
  <p:txStyles>
    <p:titleStyle>
      <a:lvl1pPr algn="ctr" defTabSz="914400" rtl="1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r" defTabSz="914400" rtl="1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defTabSz="914400" rtl="1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JO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1.gi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tiff"/><Relationship Id="rId4" Type="http://schemas.openxmlformats.org/officeDocument/2006/relationships/image" Target="../media/image2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7" Type="http://schemas.openxmlformats.org/officeDocument/2006/relationships/image" Target="../media/image7.tif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tiff"/><Relationship Id="rId5" Type="http://schemas.openxmlformats.org/officeDocument/2006/relationships/image" Target="../media/image5.tiff"/><Relationship Id="rId4" Type="http://schemas.openxmlformats.org/officeDocument/2006/relationships/image" Target="../media/image4.tiff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8.jpeg"/><Relationship Id="rId7" Type="http://schemas.openxmlformats.org/officeDocument/2006/relationships/image" Target="../media/image1.gi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.gif"/><Relationship Id="rId7" Type="http://schemas.openxmlformats.org/officeDocument/2006/relationships/image" Target="../media/image1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11" Type="http://schemas.openxmlformats.org/officeDocument/2006/relationships/image" Target="../media/image19.png"/><Relationship Id="rId5" Type="http://schemas.openxmlformats.org/officeDocument/2006/relationships/image" Target="../media/image11.png"/><Relationship Id="rId10" Type="http://schemas.openxmlformats.org/officeDocument/2006/relationships/image" Target="../media/image18.png"/><Relationship Id="rId4" Type="http://schemas.openxmlformats.org/officeDocument/2006/relationships/image" Target="../media/image13.jpeg"/><Relationship Id="rId9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>
          <a:xfrm>
            <a:off x="785786" y="1571612"/>
            <a:ext cx="7772400" cy="2786082"/>
          </a:xfrm>
        </p:spPr>
        <p:txBody>
          <a:bodyPr>
            <a:normAutofit/>
          </a:bodyPr>
          <a:lstStyle/>
          <a:p>
            <a:pPr rtl="0"/>
            <a:r>
              <a:rPr lang="en-US" dirty="0">
                <a:solidFill>
                  <a:srgbClr val="C00000"/>
                </a:solidFill>
                <a:latin typeface="Arial Narrow" pitchFamily="34" charset="0"/>
              </a:rPr>
              <a:t>Biochemical pathways regulating the Function of Sensory Organs  </a:t>
            </a:r>
            <a:endParaRPr lang="ar-JO" dirty="0">
              <a:solidFill>
                <a:srgbClr val="C00000"/>
              </a:solidFill>
              <a:latin typeface="Arial Narrow" pitchFamily="34" charset="0"/>
            </a:endParaRPr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>
          <a:xfrm>
            <a:off x="-214314" y="4319606"/>
            <a:ext cx="10144164" cy="2038352"/>
          </a:xfrm>
        </p:spPr>
        <p:txBody>
          <a:bodyPr>
            <a:normAutofit/>
          </a:bodyPr>
          <a:lstStyle/>
          <a:p>
            <a:pPr rtl="0"/>
            <a:r>
              <a:rPr lang="en-US" sz="28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Dr. </a:t>
            </a:r>
            <a:r>
              <a:rPr lang="en-US" sz="280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Nesrin</a:t>
            </a:r>
            <a:r>
              <a:rPr lang="en-US" sz="28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Mwafi</a:t>
            </a:r>
            <a:endParaRPr lang="en-US" sz="28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rtl="0"/>
            <a:r>
              <a:rPr lang="ar-JO" sz="28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 </a:t>
            </a:r>
            <a:r>
              <a:rPr lang="en-US" sz="28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Biochemistry &amp; Molecular Biology Department </a:t>
            </a:r>
          </a:p>
          <a:p>
            <a:pPr rtl="0"/>
            <a:r>
              <a:rPr lang="en-US" sz="28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Faculty of Medicine, </a:t>
            </a:r>
            <a:r>
              <a:rPr lang="en-US" sz="280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Mutah</a:t>
            </a:r>
            <a:r>
              <a:rPr lang="en-US" sz="28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University</a:t>
            </a:r>
          </a:p>
          <a:p>
            <a:pPr rtl="0">
              <a:lnSpc>
                <a:spcPct val="90000"/>
              </a:lnSpc>
            </a:pPr>
            <a:endParaRPr lang="ar-JO" dirty="0"/>
          </a:p>
        </p:txBody>
      </p:sp>
      <p:pic>
        <p:nvPicPr>
          <p:cNvPr id="6" name="Picture 2" descr="http://www.mutah.edu.jo/images/banners/medi-sign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929586" y="133326"/>
            <a:ext cx="1143008" cy="1295410"/>
          </a:xfrm>
          <a:prstGeom prst="rect">
            <a:avLst/>
          </a:prstGeom>
          <a:noFill/>
        </p:spPr>
      </p:pic>
      <p:sp>
        <p:nvSpPr>
          <p:cNvPr id="10" name="مستطيل 9"/>
          <p:cNvSpPr/>
          <p:nvPr/>
        </p:nvSpPr>
        <p:spPr>
          <a:xfrm>
            <a:off x="-32" y="0"/>
            <a:ext cx="428596" cy="6858000"/>
          </a:xfrm>
          <a:prstGeom prst="rect">
            <a:avLst/>
          </a:prstGeom>
          <a:solidFill>
            <a:schemeClr val="accent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492074" y="2928934"/>
            <a:ext cx="2752727" cy="40005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Picture 2" descr="http://www.mutah.edu.jo/images/banners/medi-sign.gif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929586" y="61864"/>
            <a:ext cx="1143008" cy="1295410"/>
          </a:xfrm>
          <a:prstGeom prst="rect">
            <a:avLst/>
          </a:prstGeom>
          <a:noFill/>
        </p:spPr>
      </p:pic>
      <p:sp>
        <p:nvSpPr>
          <p:cNvPr id="18" name="مستطيل 17"/>
          <p:cNvSpPr/>
          <p:nvPr/>
        </p:nvSpPr>
        <p:spPr>
          <a:xfrm>
            <a:off x="-32" y="0"/>
            <a:ext cx="428596" cy="6858000"/>
          </a:xfrm>
          <a:prstGeom prst="rect">
            <a:avLst/>
          </a:prstGeom>
          <a:solidFill>
            <a:schemeClr val="accent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عنوان فرعي 2"/>
          <p:cNvSpPr txBox="1">
            <a:spLocks/>
          </p:cNvSpPr>
          <p:nvPr/>
        </p:nvSpPr>
        <p:spPr>
          <a:xfrm>
            <a:off x="500034" y="1285860"/>
            <a:ext cx="8501122" cy="5357850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marL="971550" lvl="1" indent="-514350" algn="l" rtl="0">
              <a:lnSpc>
                <a:spcPct val="90000"/>
              </a:lnSpc>
              <a:spcBef>
                <a:spcPct val="20000"/>
              </a:spcBef>
            </a:pPr>
            <a:r>
              <a:rPr lang="en-US" sz="2400" dirty="0">
                <a:latin typeface="Arial" pitchFamily="34" charset="0"/>
                <a:cs typeface="Arial" pitchFamily="34" charset="0"/>
              </a:rPr>
              <a:t>   </a:t>
            </a:r>
            <a:endParaRPr kumimoji="0" lang="ar-JO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58" name="مجموعة 57"/>
          <p:cNvGrpSpPr/>
          <p:nvPr/>
        </p:nvGrpSpPr>
        <p:grpSpPr>
          <a:xfrm>
            <a:off x="7994036" y="4443646"/>
            <a:ext cx="1330492" cy="824106"/>
            <a:chOff x="7756550" y="4443646"/>
            <a:chExt cx="1330492" cy="824106"/>
          </a:xfrm>
        </p:grpSpPr>
        <p:sp>
          <p:nvSpPr>
            <p:cNvPr id="9" name="مربع نص 8"/>
            <p:cNvSpPr txBox="1"/>
            <p:nvPr/>
          </p:nvSpPr>
          <p:spPr>
            <a:xfrm>
              <a:off x="7756550" y="4929198"/>
              <a:ext cx="1330492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b="1" dirty="0"/>
                <a:t>retinyl</a:t>
              </a:r>
              <a:r>
                <a:rPr lang="en-US" sz="1600" dirty="0"/>
                <a:t> </a:t>
              </a:r>
              <a:r>
                <a:rPr lang="en-US" sz="1600" b="1" dirty="0"/>
                <a:t>esters </a:t>
              </a:r>
              <a:endParaRPr lang="en-GB" sz="1600" b="1" dirty="0"/>
            </a:p>
          </p:txBody>
        </p:sp>
        <p:cxnSp>
          <p:nvCxnSpPr>
            <p:cNvPr id="14" name="رابط كسهم مستقيم 13"/>
            <p:cNvCxnSpPr/>
            <p:nvPr/>
          </p:nvCxnSpPr>
          <p:spPr>
            <a:xfrm rot="16200000" flipH="1">
              <a:off x="8113740" y="4515084"/>
              <a:ext cx="500066" cy="357190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9" name="مجموعة 58"/>
          <p:cNvGrpSpPr/>
          <p:nvPr/>
        </p:nvGrpSpPr>
        <p:grpSpPr>
          <a:xfrm>
            <a:off x="7208218" y="4442514"/>
            <a:ext cx="794898" cy="839752"/>
            <a:chOff x="6970732" y="4442514"/>
            <a:chExt cx="794898" cy="839752"/>
          </a:xfrm>
        </p:grpSpPr>
        <p:cxnSp>
          <p:nvCxnSpPr>
            <p:cNvPr id="15" name="رابط كسهم مستقيم 14"/>
            <p:cNvCxnSpPr/>
            <p:nvPr/>
          </p:nvCxnSpPr>
          <p:spPr>
            <a:xfrm rot="5400000">
              <a:off x="7263175" y="4578699"/>
              <a:ext cx="558122" cy="285752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مربع نص 20"/>
            <p:cNvSpPr txBox="1"/>
            <p:nvPr/>
          </p:nvSpPr>
          <p:spPr>
            <a:xfrm>
              <a:off x="6970732" y="4943712"/>
              <a:ext cx="794898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b="1" dirty="0"/>
                <a:t>retinol </a:t>
              </a:r>
              <a:endParaRPr lang="en-GB" sz="1600" b="1" dirty="0"/>
            </a:p>
          </p:txBody>
        </p:sp>
      </p:grpSp>
      <p:grpSp>
        <p:nvGrpSpPr>
          <p:cNvPr id="60" name="مجموعة 59"/>
          <p:cNvGrpSpPr/>
          <p:nvPr/>
        </p:nvGrpSpPr>
        <p:grpSpPr>
          <a:xfrm>
            <a:off x="8385614" y="5299769"/>
            <a:ext cx="866906" cy="1201065"/>
            <a:chOff x="8143651" y="5299769"/>
            <a:chExt cx="866906" cy="1201065"/>
          </a:xfrm>
        </p:grpSpPr>
        <p:sp>
          <p:nvSpPr>
            <p:cNvPr id="26" name="مربع نص 25"/>
            <p:cNvSpPr txBox="1"/>
            <p:nvPr/>
          </p:nvSpPr>
          <p:spPr>
            <a:xfrm>
              <a:off x="8143651" y="6162280"/>
              <a:ext cx="794898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b="1" dirty="0"/>
                <a:t>retinol </a:t>
              </a:r>
              <a:endParaRPr lang="en-GB" sz="1600" b="1" dirty="0"/>
            </a:p>
          </p:txBody>
        </p:sp>
        <p:grpSp>
          <p:nvGrpSpPr>
            <p:cNvPr id="28" name="مجموعة 27"/>
            <p:cNvGrpSpPr/>
            <p:nvPr/>
          </p:nvGrpSpPr>
          <p:grpSpPr>
            <a:xfrm>
              <a:off x="8399492" y="5299769"/>
              <a:ext cx="611065" cy="857255"/>
              <a:chOff x="8501090" y="4799703"/>
              <a:chExt cx="611065" cy="857255"/>
            </a:xfrm>
          </p:grpSpPr>
          <p:cxnSp>
            <p:nvCxnSpPr>
              <p:cNvPr id="22" name="رابط كسهم مستقيم 21"/>
              <p:cNvCxnSpPr/>
              <p:nvPr/>
            </p:nvCxnSpPr>
            <p:spPr>
              <a:xfrm rot="16200000" flipH="1">
                <a:off x="8119635" y="5223569"/>
                <a:ext cx="857255" cy="9524"/>
              </a:xfrm>
              <a:prstGeom prst="straightConnector1">
                <a:avLst/>
              </a:prstGeom>
              <a:ln w="28575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7" name="مربع نص 26"/>
              <p:cNvSpPr txBox="1"/>
              <p:nvPr/>
            </p:nvSpPr>
            <p:spPr>
              <a:xfrm>
                <a:off x="8501090" y="5072074"/>
                <a:ext cx="611065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600" b="1" dirty="0">
                    <a:solidFill>
                      <a:srgbClr val="C00000"/>
                    </a:solidFill>
                  </a:rPr>
                  <a:t>REHs</a:t>
                </a:r>
                <a:endParaRPr lang="en-GB" sz="1600" b="1" dirty="0">
                  <a:solidFill>
                    <a:srgbClr val="C00000"/>
                  </a:solidFill>
                </a:endParaRPr>
              </a:p>
            </p:txBody>
          </p:sp>
        </p:grpSp>
      </p:grpSp>
      <p:grpSp>
        <p:nvGrpSpPr>
          <p:cNvPr id="57" name="مجموعة 56"/>
          <p:cNvGrpSpPr/>
          <p:nvPr/>
        </p:nvGrpSpPr>
        <p:grpSpPr>
          <a:xfrm>
            <a:off x="7024276" y="3182265"/>
            <a:ext cx="2162166" cy="1248110"/>
            <a:chOff x="6572264" y="3182265"/>
            <a:chExt cx="2471302" cy="1248110"/>
          </a:xfrm>
        </p:grpSpPr>
        <p:grpSp>
          <p:nvGrpSpPr>
            <p:cNvPr id="12" name="مجموعة 11"/>
            <p:cNvGrpSpPr/>
            <p:nvPr/>
          </p:nvGrpSpPr>
          <p:grpSpPr>
            <a:xfrm>
              <a:off x="6572264" y="3858871"/>
              <a:ext cx="2399864" cy="571504"/>
              <a:chOff x="3036761" y="2500306"/>
              <a:chExt cx="2327518" cy="571504"/>
            </a:xfrm>
          </p:grpSpPr>
          <p:sp>
            <p:nvSpPr>
              <p:cNvPr id="11" name="مستطيل 10"/>
              <p:cNvSpPr/>
              <p:nvPr/>
            </p:nvSpPr>
            <p:spPr>
              <a:xfrm>
                <a:off x="3286115" y="2500306"/>
                <a:ext cx="2065005" cy="571504"/>
              </a:xfrm>
              <a:prstGeom prst="rect">
                <a:avLst/>
              </a:prstGeom>
              <a:solidFill>
                <a:schemeClr val="accent3">
                  <a:lumMod val="60000"/>
                  <a:lumOff val="4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0" name="مربع نص 9"/>
              <p:cNvSpPr txBox="1"/>
              <p:nvPr/>
            </p:nvSpPr>
            <p:spPr>
              <a:xfrm>
                <a:off x="3036761" y="2500306"/>
                <a:ext cx="2327518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400" b="1" dirty="0"/>
                  <a:t>   animal products  rich with vitamin A</a:t>
                </a:r>
                <a:endParaRPr lang="en-GB" sz="1400" b="1" dirty="0"/>
              </a:p>
            </p:txBody>
          </p:sp>
        </p:grpSp>
        <p:grpSp>
          <p:nvGrpSpPr>
            <p:cNvPr id="31" name="مجموعة 30"/>
            <p:cNvGrpSpPr/>
            <p:nvPr/>
          </p:nvGrpSpPr>
          <p:grpSpPr>
            <a:xfrm>
              <a:off x="6658134" y="3182265"/>
              <a:ext cx="2385432" cy="603925"/>
              <a:chOff x="6658134" y="3028890"/>
              <a:chExt cx="2385432" cy="603925"/>
            </a:xfrm>
          </p:grpSpPr>
          <p:pic>
            <p:nvPicPr>
              <p:cNvPr id="3" name="Picture 2"/>
              <p:cNvPicPr>
                <a:picLocks noChangeAspect="1" noChangeArrowheads="1"/>
              </p:cNvPicPr>
              <p:nvPr/>
            </p:nvPicPr>
            <p:blipFill>
              <a:blip r:embed="rId5"/>
              <a:srcRect/>
              <a:stretch>
                <a:fillRect/>
              </a:stretch>
            </p:blipFill>
            <p:spPr bwMode="auto">
              <a:xfrm>
                <a:off x="6658134" y="3387583"/>
                <a:ext cx="2385432" cy="24523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</p:pic>
          <p:sp>
            <p:nvSpPr>
              <p:cNvPr id="30" name="مربع نص 29"/>
              <p:cNvSpPr txBox="1"/>
              <p:nvPr/>
            </p:nvSpPr>
            <p:spPr>
              <a:xfrm>
                <a:off x="7038961" y="3028890"/>
                <a:ext cx="1915524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000" b="1" dirty="0">
                    <a:solidFill>
                      <a:schemeClr val="tx1">
                        <a:lumMod val="65000"/>
                        <a:lumOff val="35000"/>
                      </a:schemeClr>
                    </a:solidFill>
                  </a:rPr>
                  <a:t>Intestinal lumen</a:t>
                </a:r>
                <a:endParaRPr lang="en-GB" sz="2000" b="1" dirty="0">
                  <a:solidFill>
                    <a:schemeClr val="tx1">
                      <a:lumMod val="65000"/>
                      <a:lumOff val="35000"/>
                    </a:schemeClr>
                  </a:solidFill>
                </a:endParaRPr>
              </a:p>
            </p:txBody>
          </p:sp>
        </p:grpSp>
      </p:grpSp>
      <p:grpSp>
        <p:nvGrpSpPr>
          <p:cNvPr id="32" name="مجموعة 31"/>
          <p:cNvGrpSpPr/>
          <p:nvPr/>
        </p:nvGrpSpPr>
        <p:grpSpPr>
          <a:xfrm>
            <a:off x="4427984" y="2000240"/>
            <a:ext cx="2786082" cy="902865"/>
            <a:chOff x="6875008" y="2743138"/>
            <a:chExt cx="2528340" cy="902865"/>
          </a:xfrm>
        </p:grpSpPr>
        <p:pic>
          <p:nvPicPr>
            <p:cNvPr id="33" name="Picture 2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6875008" y="3386080"/>
              <a:ext cx="2528340" cy="25992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34" name="مربع نص 33"/>
            <p:cNvSpPr txBox="1"/>
            <p:nvPr/>
          </p:nvSpPr>
          <p:spPr>
            <a:xfrm>
              <a:off x="6985000" y="2743138"/>
              <a:ext cx="2282021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 rtl="0"/>
              <a:r>
                <a:rPr lang="en-US" sz="2000" b="1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Intestinal mucosal cells</a:t>
              </a:r>
            </a:p>
            <a:p>
              <a:pPr algn="ctr" rtl="0"/>
              <a:r>
                <a:rPr lang="en-US" sz="2000" b="1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(enterocytes)</a:t>
              </a:r>
              <a:endParaRPr lang="en-GB" sz="2000" b="1" dirty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</p:grpSp>
      <p:cxnSp>
        <p:nvCxnSpPr>
          <p:cNvPr id="36" name="رابط كسهم مستقيم 35"/>
          <p:cNvCxnSpPr>
            <a:cxnSpLocks/>
          </p:cNvCxnSpPr>
          <p:nvPr/>
        </p:nvCxnSpPr>
        <p:spPr>
          <a:xfrm flipH="1">
            <a:off x="6119918" y="5299769"/>
            <a:ext cx="1260394" cy="858125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1" name="مجموعة 60"/>
          <p:cNvGrpSpPr/>
          <p:nvPr/>
        </p:nvGrpSpPr>
        <p:grpSpPr>
          <a:xfrm>
            <a:off x="5381242" y="3643314"/>
            <a:ext cx="596638" cy="642942"/>
            <a:chOff x="4579464" y="3643314"/>
            <a:chExt cx="596638" cy="642942"/>
          </a:xfrm>
        </p:grpSpPr>
        <p:cxnSp>
          <p:nvCxnSpPr>
            <p:cNvPr id="37" name="رابط كسهم مستقيم 36"/>
            <p:cNvCxnSpPr/>
            <p:nvPr/>
          </p:nvCxnSpPr>
          <p:spPr>
            <a:xfrm rot="5400000" flipH="1" flipV="1">
              <a:off x="4829496" y="3964784"/>
              <a:ext cx="642942" cy="2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2" name="مربع نص 41"/>
            <p:cNvSpPr txBox="1"/>
            <p:nvPr/>
          </p:nvSpPr>
          <p:spPr>
            <a:xfrm>
              <a:off x="4579464" y="3786190"/>
              <a:ext cx="596638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b="1" dirty="0">
                  <a:solidFill>
                    <a:srgbClr val="C00000"/>
                  </a:solidFill>
                </a:rPr>
                <a:t>LRAT</a:t>
              </a:r>
              <a:endParaRPr lang="en-GB" sz="1600" b="1" dirty="0">
                <a:solidFill>
                  <a:srgbClr val="C00000"/>
                </a:solidFill>
              </a:endParaRPr>
            </a:p>
          </p:txBody>
        </p:sp>
      </p:grpSp>
      <p:sp>
        <p:nvSpPr>
          <p:cNvPr id="46" name="مربع نص 45"/>
          <p:cNvSpPr txBox="1"/>
          <p:nvPr/>
        </p:nvSpPr>
        <p:spPr>
          <a:xfrm>
            <a:off x="5238366" y="3128734"/>
            <a:ext cx="134985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/>
              <a:t>retinyl</a:t>
            </a:r>
            <a:r>
              <a:rPr lang="en-US" sz="1600" dirty="0"/>
              <a:t> </a:t>
            </a:r>
            <a:r>
              <a:rPr lang="en-GB" sz="1600" b="1" dirty="0"/>
              <a:t> esters (RE)</a:t>
            </a:r>
            <a:endParaRPr lang="en-US" sz="1600" dirty="0"/>
          </a:p>
        </p:txBody>
      </p:sp>
      <p:pic>
        <p:nvPicPr>
          <p:cNvPr id="1033" name="Picture 9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 rot="6983389">
            <a:off x="772526" y="1215272"/>
            <a:ext cx="2923276" cy="25483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74" name="رابط كسهم مستقيم 73"/>
          <p:cNvCxnSpPr>
            <a:cxnSpLocks/>
          </p:cNvCxnSpPr>
          <p:nvPr/>
        </p:nvCxnSpPr>
        <p:spPr>
          <a:xfrm flipH="1" flipV="1">
            <a:off x="1833147" y="3349410"/>
            <a:ext cx="790762" cy="583646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9" name="مربع نص 78"/>
          <p:cNvSpPr txBox="1"/>
          <p:nvPr/>
        </p:nvSpPr>
        <p:spPr>
          <a:xfrm>
            <a:off x="2051720" y="3284984"/>
            <a:ext cx="49885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rtl="0"/>
            <a:r>
              <a:rPr lang="en-US" sz="1400" b="1" dirty="0"/>
              <a:t>70%</a:t>
            </a:r>
            <a:endParaRPr lang="en-GB" sz="1400" b="1" dirty="0"/>
          </a:p>
        </p:txBody>
      </p:sp>
      <p:sp>
        <p:nvSpPr>
          <p:cNvPr id="83" name="مربع نص 82"/>
          <p:cNvSpPr txBox="1"/>
          <p:nvPr/>
        </p:nvSpPr>
        <p:spPr>
          <a:xfrm>
            <a:off x="1586250" y="2928934"/>
            <a:ext cx="39946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>
                <a:solidFill>
                  <a:schemeClr val="bg1"/>
                </a:solidFill>
              </a:rPr>
              <a:t>RE</a:t>
            </a:r>
            <a:endParaRPr lang="en-GB" sz="1600" b="1" dirty="0">
              <a:solidFill>
                <a:schemeClr val="bg1"/>
              </a:solidFill>
            </a:endParaRPr>
          </a:p>
        </p:txBody>
      </p:sp>
      <p:grpSp>
        <p:nvGrpSpPr>
          <p:cNvPr id="112" name="مجموعة 111"/>
          <p:cNvGrpSpPr/>
          <p:nvPr/>
        </p:nvGrpSpPr>
        <p:grpSpPr>
          <a:xfrm>
            <a:off x="1537574" y="2214554"/>
            <a:ext cx="748410" cy="800839"/>
            <a:chOff x="1537574" y="2233190"/>
            <a:chExt cx="748410" cy="800839"/>
          </a:xfrm>
        </p:grpSpPr>
        <p:grpSp>
          <p:nvGrpSpPr>
            <p:cNvPr id="93" name="مجموعة 92"/>
            <p:cNvGrpSpPr/>
            <p:nvPr/>
          </p:nvGrpSpPr>
          <p:grpSpPr>
            <a:xfrm>
              <a:off x="1780717" y="2585126"/>
              <a:ext cx="505267" cy="448903"/>
              <a:chOff x="1780717" y="2585126"/>
              <a:chExt cx="505267" cy="448903"/>
            </a:xfrm>
          </p:grpSpPr>
          <p:cxnSp>
            <p:nvCxnSpPr>
              <p:cNvPr id="86" name="رابط كسهم مستقيم 85"/>
              <p:cNvCxnSpPr/>
              <p:nvPr/>
            </p:nvCxnSpPr>
            <p:spPr>
              <a:xfrm rot="5400000" flipH="1" flipV="1">
                <a:off x="1641851" y="2784529"/>
                <a:ext cx="414908" cy="16102"/>
              </a:xfrm>
              <a:prstGeom prst="straightConnector1">
                <a:avLst/>
              </a:prstGeom>
              <a:ln w="28575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89" name="مربع نص 88"/>
              <p:cNvSpPr txBox="1"/>
              <p:nvPr/>
            </p:nvSpPr>
            <p:spPr>
              <a:xfrm>
                <a:off x="1780717" y="2757030"/>
                <a:ext cx="505267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200" b="1" dirty="0"/>
                  <a:t>REHs</a:t>
                </a:r>
                <a:endParaRPr lang="en-GB" sz="1600" b="1" dirty="0"/>
              </a:p>
            </p:txBody>
          </p:sp>
        </p:grpSp>
        <p:sp>
          <p:nvSpPr>
            <p:cNvPr id="94" name="مربع نص 93"/>
            <p:cNvSpPr txBox="1"/>
            <p:nvPr/>
          </p:nvSpPr>
          <p:spPr>
            <a:xfrm>
              <a:off x="1537574" y="2233190"/>
              <a:ext cx="748410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 rtl="0"/>
              <a:r>
                <a:rPr lang="en-US" sz="1600" b="1" dirty="0">
                  <a:solidFill>
                    <a:schemeClr val="bg1"/>
                  </a:solidFill>
                </a:rPr>
                <a:t>retinol</a:t>
              </a:r>
              <a:endParaRPr lang="en-GB" sz="1600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113" name="مجموعة 112"/>
          <p:cNvGrpSpPr/>
          <p:nvPr/>
        </p:nvGrpSpPr>
        <p:grpSpPr>
          <a:xfrm>
            <a:off x="1471138" y="1071546"/>
            <a:ext cx="1172036" cy="991379"/>
            <a:chOff x="1471138" y="1142984"/>
            <a:chExt cx="1172036" cy="991379"/>
          </a:xfrm>
        </p:grpSpPr>
        <p:grpSp>
          <p:nvGrpSpPr>
            <p:cNvPr id="95" name="مجموعة 94"/>
            <p:cNvGrpSpPr/>
            <p:nvPr/>
          </p:nvGrpSpPr>
          <p:grpSpPr>
            <a:xfrm>
              <a:off x="1862608" y="1714488"/>
              <a:ext cx="494814" cy="419875"/>
              <a:chOff x="1796371" y="2420115"/>
              <a:chExt cx="494814" cy="419875"/>
            </a:xfrm>
          </p:grpSpPr>
          <p:cxnSp>
            <p:nvCxnSpPr>
              <p:cNvPr id="96" name="رابط كسهم مستقيم 95"/>
              <p:cNvCxnSpPr/>
              <p:nvPr/>
            </p:nvCxnSpPr>
            <p:spPr>
              <a:xfrm rot="5400000" flipH="1" flipV="1">
                <a:off x="1647052" y="2619518"/>
                <a:ext cx="414908" cy="16102"/>
              </a:xfrm>
              <a:prstGeom prst="straightConnector1">
                <a:avLst/>
              </a:prstGeom>
              <a:ln w="28575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97" name="مربع نص 96"/>
              <p:cNvSpPr txBox="1"/>
              <p:nvPr/>
            </p:nvSpPr>
            <p:spPr>
              <a:xfrm>
                <a:off x="1796371" y="2562991"/>
                <a:ext cx="494814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200" b="1" dirty="0"/>
                  <a:t>LRAT</a:t>
                </a:r>
                <a:endParaRPr lang="en-GB" sz="1600" b="1" dirty="0"/>
              </a:p>
            </p:txBody>
          </p:sp>
        </p:grpSp>
        <p:sp>
          <p:nvSpPr>
            <p:cNvPr id="98" name="انفجار 2 97"/>
            <p:cNvSpPr/>
            <p:nvPr/>
          </p:nvSpPr>
          <p:spPr>
            <a:xfrm>
              <a:off x="1471138" y="1142984"/>
              <a:ext cx="1172036" cy="628648"/>
            </a:xfrm>
            <a:prstGeom prst="irregularSeal2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>
                  <a:solidFill>
                    <a:schemeClr val="tx1"/>
                  </a:solidFill>
                </a:rPr>
                <a:t>RE</a:t>
              </a:r>
              <a:endParaRPr lang="en-GB" b="1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114" name="مجموعة 113"/>
          <p:cNvGrpSpPr/>
          <p:nvPr/>
        </p:nvGrpSpPr>
        <p:grpSpPr>
          <a:xfrm>
            <a:off x="832787" y="2643182"/>
            <a:ext cx="667379" cy="1143008"/>
            <a:chOff x="832787" y="2643182"/>
            <a:chExt cx="667379" cy="1143008"/>
          </a:xfrm>
        </p:grpSpPr>
        <p:cxnSp>
          <p:nvCxnSpPr>
            <p:cNvPr id="99" name="رابط كسهم مستقيم 98"/>
            <p:cNvCxnSpPr/>
            <p:nvPr/>
          </p:nvCxnSpPr>
          <p:spPr>
            <a:xfrm rot="5400000">
              <a:off x="678629" y="2964653"/>
              <a:ext cx="1143008" cy="500066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1" name="مربع نص 100"/>
            <p:cNvSpPr txBox="1"/>
            <p:nvPr/>
          </p:nvSpPr>
          <p:spPr>
            <a:xfrm>
              <a:off x="832787" y="2804694"/>
              <a:ext cx="524503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b="1" dirty="0">
                  <a:solidFill>
                    <a:schemeClr val="bg1"/>
                  </a:solidFill>
                </a:rPr>
                <a:t>RBP</a:t>
              </a:r>
              <a:endParaRPr lang="en-GB" sz="1600" b="1" dirty="0">
                <a:solidFill>
                  <a:schemeClr val="bg1"/>
                </a:solidFill>
              </a:endParaRPr>
            </a:p>
          </p:txBody>
        </p:sp>
      </p:grpSp>
      <p:sp>
        <p:nvSpPr>
          <p:cNvPr id="102" name="مستطيل مستدير الزوايا 101"/>
          <p:cNvSpPr/>
          <p:nvPr/>
        </p:nvSpPr>
        <p:spPr>
          <a:xfrm>
            <a:off x="714348" y="4500570"/>
            <a:ext cx="1357322" cy="357190"/>
          </a:xfrm>
          <a:prstGeom prst="roundRect">
            <a:avLst/>
          </a:prstGeom>
          <a:solidFill>
            <a:srgbClr val="92D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r>
              <a:rPr lang="en-US" dirty="0">
                <a:solidFill>
                  <a:schemeClr val="tx1"/>
                </a:solidFill>
              </a:rPr>
              <a:t>Retinol-RBP</a:t>
            </a:r>
            <a:endParaRPr lang="en-GB" dirty="0">
              <a:solidFill>
                <a:schemeClr val="tx1"/>
              </a:solidFill>
            </a:endParaRPr>
          </a:p>
        </p:txBody>
      </p:sp>
      <p:grpSp>
        <p:nvGrpSpPr>
          <p:cNvPr id="76" name="مجموعة 75"/>
          <p:cNvGrpSpPr/>
          <p:nvPr/>
        </p:nvGrpSpPr>
        <p:grpSpPr>
          <a:xfrm>
            <a:off x="5134203" y="6000768"/>
            <a:ext cx="949965" cy="428628"/>
            <a:chOff x="766270" y="5072074"/>
            <a:chExt cx="949965" cy="428628"/>
          </a:xfrm>
        </p:grpSpPr>
        <p:sp>
          <p:nvSpPr>
            <p:cNvPr id="70" name="مستطيل 69"/>
            <p:cNvSpPr/>
            <p:nvPr/>
          </p:nvSpPr>
          <p:spPr>
            <a:xfrm>
              <a:off x="787541" y="5072074"/>
              <a:ext cx="928694" cy="428628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lang="en-GB"/>
            </a:p>
          </p:txBody>
        </p:sp>
        <p:sp>
          <p:nvSpPr>
            <p:cNvPr id="75" name="مربع نص 74"/>
            <p:cNvSpPr txBox="1"/>
            <p:nvPr/>
          </p:nvSpPr>
          <p:spPr>
            <a:xfrm>
              <a:off x="766270" y="5101102"/>
              <a:ext cx="748410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600" b="1" dirty="0">
                  <a:solidFill>
                    <a:srgbClr val="C00000"/>
                  </a:solidFill>
                </a:rPr>
                <a:t>retinol</a:t>
              </a:r>
            </a:p>
          </p:txBody>
        </p:sp>
      </p:grpSp>
      <p:grpSp>
        <p:nvGrpSpPr>
          <p:cNvPr id="80" name="مجموعة 79"/>
          <p:cNvGrpSpPr/>
          <p:nvPr/>
        </p:nvGrpSpPr>
        <p:grpSpPr>
          <a:xfrm>
            <a:off x="5142364" y="5143512"/>
            <a:ext cx="928694" cy="500066"/>
            <a:chOff x="714348" y="4572008"/>
            <a:chExt cx="928694" cy="500066"/>
          </a:xfrm>
        </p:grpSpPr>
        <p:sp>
          <p:nvSpPr>
            <p:cNvPr id="77" name="مثلث متساوي الساقين 76"/>
            <p:cNvSpPr/>
            <p:nvPr/>
          </p:nvSpPr>
          <p:spPr>
            <a:xfrm>
              <a:off x="714348" y="4572008"/>
              <a:ext cx="928694" cy="428628"/>
            </a:xfrm>
            <a:prstGeom prst="triangle">
              <a:avLst>
                <a:gd name="adj" fmla="val 43748"/>
              </a:avLst>
            </a:prstGeom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8" name="مربع نص 77"/>
            <p:cNvSpPr txBox="1"/>
            <p:nvPr/>
          </p:nvSpPr>
          <p:spPr>
            <a:xfrm>
              <a:off x="785786" y="4764297"/>
              <a:ext cx="713657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400" b="1" dirty="0"/>
                <a:t>CRBP II</a:t>
              </a:r>
              <a:endParaRPr lang="en-US" sz="1400" dirty="0"/>
            </a:p>
          </p:txBody>
        </p:sp>
      </p:grpSp>
      <p:grpSp>
        <p:nvGrpSpPr>
          <p:cNvPr id="43" name="Group 42">
            <a:extLst>
              <a:ext uri="{FF2B5EF4-FFF2-40B4-BE49-F238E27FC236}">
                <a16:creationId xmlns:a16="http://schemas.microsoft.com/office/drawing/2014/main" id="{22C27A4D-582F-0A4F-8753-8AE94A72D04A}"/>
              </a:ext>
            </a:extLst>
          </p:cNvPr>
          <p:cNvGrpSpPr/>
          <p:nvPr/>
        </p:nvGrpSpPr>
        <p:grpSpPr>
          <a:xfrm>
            <a:off x="3172320" y="2924944"/>
            <a:ext cx="2131160" cy="3504452"/>
            <a:chOff x="3172320" y="2924944"/>
            <a:chExt cx="2131160" cy="3504452"/>
          </a:xfrm>
        </p:grpSpPr>
        <p:grpSp>
          <p:nvGrpSpPr>
            <p:cNvPr id="40" name="Group 39">
              <a:extLst>
                <a:ext uri="{FF2B5EF4-FFF2-40B4-BE49-F238E27FC236}">
                  <a16:creationId xmlns:a16="http://schemas.microsoft.com/office/drawing/2014/main" id="{098D7102-91CC-8B44-BCAD-D513D9128FD1}"/>
                </a:ext>
              </a:extLst>
            </p:cNvPr>
            <p:cNvGrpSpPr/>
            <p:nvPr/>
          </p:nvGrpSpPr>
          <p:grpSpPr>
            <a:xfrm>
              <a:off x="3172320" y="2924944"/>
              <a:ext cx="1714511" cy="3504452"/>
              <a:chOff x="3172320" y="2924944"/>
              <a:chExt cx="1714511" cy="3504452"/>
            </a:xfrm>
          </p:grpSpPr>
          <p:grpSp>
            <p:nvGrpSpPr>
              <p:cNvPr id="63" name="مجموعة 62"/>
              <p:cNvGrpSpPr/>
              <p:nvPr/>
            </p:nvGrpSpPr>
            <p:grpSpPr>
              <a:xfrm>
                <a:off x="3172320" y="2924944"/>
                <a:ext cx="1714511" cy="648072"/>
                <a:chOff x="6885926" y="2927633"/>
                <a:chExt cx="3026443" cy="648072"/>
              </a:xfrm>
            </p:grpSpPr>
            <p:pic>
              <p:nvPicPr>
                <p:cNvPr id="64" name="Picture 2"/>
                <p:cNvPicPr>
                  <a:picLocks noChangeAspect="1" noChangeArrowheads="1"/>
                </p:cNvPicPr>
                <p:nvPr/>
              </p:nvPicPr>
              <p:blipFill>
                <a:blip r:embed="rId5"/>
                <a:srcRect/>
                <a:stretch>
                  <a:fillRect/>
                </a:stretch>
              </p:blipFill>
              <p:spPr bwMode="auto">
                <a:xfrm>
                  <a:off x="7256149" y="3379748"/>
                  <a:ext cx="1906126" cy="195957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</p:pic>
            <p:sp>
              <p:nvSpPr>
                <p:cNvPr id="65" name="مربع نص 64"/>
                <p:cNvSpPr txBox="1"/>
                <p:nvPr/>
              </p:nvSpPr>
              <p:spPr>
                <a:xfrm>
                  <a:off x="6885926" y="2927633"/>
                  <a:ext cx="3026443" cy="58477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 rtl="0"/>
                  <a:r>
                    <a:rPr lang="en-US" sz="1600" b="1" dirty="0"/>
                    <a:t>Lymphatic</a:t>
                  </a:r>
                </a:p>
                <a:p>
                  <a:pPr algn="ctr" rtl="0"/>
                  <a:r>
                    <a:rPr lang="en-US" sz="1600" b="1" dirty="0"/>
                    <a:t> system</a:t>
                  </a:r>
                  <a:endParaRPr lang="en-US" b="1" dirty="0"/>
                </a:p>
              </p:txBody>
            </p:sp>
          </p:grpSp>
          <p:sp>
            <p:nvSpPr>
              <p:cNvPr id="66" name="مستطيل 65"/>
              <p:cNvSpPr/>
              <p:nvPr/>
            </p:nvSpPr>
            <p:spPr>
              <a:xfrm>
                <a:off x="3419872" y="3643314"/>
                <a:ext cx="985778" cy="2786082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GB" dirty="0"/>
                  <a:t>V</a:t>
                </a:r>
              </a:p>
            </p:txBody>
          </p:sp>
          <p:sp>
            <p:nvSpPr>
              <p:cNvPr id="71" name="مربع نص 70"/>
              <p:cNvSpPr txBox="1"/>
              <p:nvPr/>
            </p:nvSpPr>
            <p:spPr>
              <a:xfrm>
                <a:off x="3326208" y="3861048"/>
                <a:ext cx="1101776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 rtl="0"/>
                <a:r>
                  <a:rPr lang="en-US" sz="1200" b="1" dirty="0">
                    <a:solidFill>
                      <a:srgbClr val="0000CC"/>
                    </a:solidFill>
                  </a:rPr>
                  <a:t>  chylomicrons</a:t>
                </a:r>
                <a:endParaRPr lang="en-GB" sz="1100" b="1" dirty="0">
                  <a:solidFill>
                    <a:srgbClr val="0000CC"/>
                  </a:solidFill>
                </a:endParaRPr>
              </a:p>
            </p:txBody>
          </p:sp>
        </p:grpSp>
        <p:cxnSp>
          <p:nvCxnSpPr>
            <p:cNvPr id="84" name="رابط كسهم مستقيم 83"/>
            <p:cNvCxnSpPr/>
            <p:nvPr/>
          </p:nvCxnSpPr>
          <p:spPr>
            <a:xfrm rot="10800000" flipV="1">
              <a:off x="4446224" y="3573016"/>
              <a:ext cx="857256" cy="642942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10" name="مجموعة 109"/>
          <p:cNvGrpSpPr/>
          <p:nvPr/>
        </p:nvGrpSpPr>
        <p:grpSpPr>
          <a:xfrm>
            <a:off x="5142364" y="5572140"/>
            <a:ext cx="941804" cy="851134"/>
            <a:chOff x="1285852" y="5730662"/>
            <a:chExt cx="941804" cy="851134"/>
          </a:xfrm>
        </p:grpSpPr>
        <p:grpSp>
          <p:nvGrpSpPr>
            <p:cNvPr id="104" name="مجموعة 103"/>
            <p:cNvGrpSpPr/>
            <p:nvPr/>
          </p:nvGrpSpPr>
          <p:grpSpPr>
            <a:xfrm>
              <a:off x="1291552" y="6153168"/>
              <a:ext cx="936104" cy="428628"/>
              <a:chOff x="720048" y="5072074"/>
              <a:chExt cx="936104" cy="428628"/>
            </a:xfrm>
          </p:grpSpPr>
          <p:sp>
            <p:nvSpPr>
              <p:cNvPr id="105" name="مستطيل 104"/>
              <p:cNvSpPr/>
              <p:nvPr/>
            </p:nvSpPr>
            <p:spPr>
              <a:xfrm>
                <a:off x="727458" y="5072074"/>
                <a:ext cx="928694" cy="428628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lang="en-GB"/>
              </a:p>
            </p:txBody>
          </p:sp>
          <p:sp>
            <p:nvSpPr>
              <p:cNvPr id="106" name="مربع نص 105"/>
              <p:cNvSpPr txBox="1"/>
              <p:nvPr/>
            </p:nvSpPr>
            <p:spPr>
              <a:xfrm>
                <a:off x="720048" y="5101102"/>
                <a:ext cx="748410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1600" b="1" dirty="0">
                    <a:solidFill>
                      <a:srgbClr val="C00000"/>
                    </a:solidFill>
                  </a:rPr>
                  <a:t>retinol</a:t>
                </a:r>
              </a:p>
            </p:txBody>
          </p:sp>
        </p:grpSp>
        <p:grpSp>
          <p:nvGrpSpPr>
            <p:cNvPr id="107" name="مجموعة 106"/>
            <p:cNvGrpSpPr/>
            <p:nvPr/>
          </p:nvGrpSpPr>
          <p:grpSpPr>
            <a:xfrm>
              <a:off x="1285852" y="5730662"/>
              <a:ext cx="928694" cy="500066"/>
              <a:chOff x="714348" y="4572008"/>
              <a:chExt cx="928694" cy="500066"/>
            </a:xfrm>
          </p:grpSpPr>
          <p:sp>
            <p:nvSpPr>
              <p:cNvPr id="108" name="مثلث متساوي الساقين 107"/>
              <p:cNvSpPr/>
              <p:nvPr/>
            </p:nvSpPr>
            <p:spPr>
              <a:xfrm>
                <a:off x="714348" y="4572008"/>
                <a:ext cx="928694" cy="428628"/>
              </a:xfrm>
              <a:prstGeom prst="triangle">
                <a:avLst>
                  <a:gd name="adj" fmla="val 43748"/>
                </a:avLst>
              </a:prstGeom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09" name="مربع نص 108"/>
              <p:cNvSpPr txBox="1"/>
              <p:nvPr/>
            </p:nvSpPr>
            <p:spPr>
              <a:xfrm>
                <a:off x="785786" y="4764297"/>
                <a:ext cx="713657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1400" b="1" dirty="0"/>
                  <a:t>CRBP II</a:t>
                </a:r>
                <a:endParaRPr lang="en-US" sz="1400" dirty="0"/>
              </a:p>
            </p:txBody>
          </p:sp>
        </p:grpSp>
      </p:grpSp>
      <p:grpSp>
        <p:nvGrpSpPr>
          <p:cNvPr id="119" name="مجموعة 118"/>
          <p:cNvGrpSpPr/>
          <p:nvPr/>
        </p:nvGrpSpPr>
        <p:grpSpPr>
          <a:xfrm>
            <a:off x="514549" y="3786190"/>
            <a:ext cx="1714511" cy="568265"/>
            <a:chOff x="514549" y="3886146"/>
            <a:chExt cx="1714511" cy="568265"/>
          </a:xfrm>
        </p:grpSpPr>
        <p:pic>
          <p:nvPicPr>
            <p:cNvPr id="118" name="Picture 2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571472" y="4169209"/>
              <a:ext cx="1571636" cy="28520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117" name="مربع نص 116"/>
            <p:cNvSpPr txBox="1"/>
            <p:nvPr/>
          </p:nvSpPr>
          <p:spPr>
            <a:xfrm>
              <a:off x="514549" y="3886146"/>
              <a:ext cx="1714511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rtl="0"/>
              <a:r>
                <a:rPr lang="en-US" sz="2000" b="1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Bloodstream </a:t>
              </a:r>
            </a:p>
          </p:txBody>
        </p:sp>
      </p:grpSp>
      <p:grpSp>
        <p:nvGrpSpPr>
          <p:cNvPr id="123" name="مجموعة 122"/>
          <p:cNvGrpSpPr/>
          <p:nvPr/>
        </p:nvGrpSpPr>
        <p:grpSpPr>
          <a:xfrm>
            <a:off x="479093" y="785794"/>
            <a:ext cx="1091380" cy="785819"/>
            <a:chOff x="479093" y="785794"/>
            <a:chExt cx="1091380" cy="785819"/>
          </a:xfrm>
        </p:grpSpPr>
        <p:sp>
          <p:nvSpPr>
            <p:cNvPr id="120" name="مربع نص 119"/>
            <p:cNvSpPr txBox="1"/>
            <p:nvPr/>
          </p:nvSpPr>
          <p:spPr>
            <a:xfrm>
              <a:off x="479093" y="785794"/>
              <a:ext cx="806759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600" dirty="0" err="1"/>
                <a:t>Stellate</a:t>
              </a:r>
              <a:endParaRPr lang="en-US" dirty="0"/>
            </a:p>
            <a:p>
              <a:pPr algn="ctr"/>
              <a:r>
                <a:rPr lang="en-US" sz="1600" dirty="0"/>
                <a:t>cells</a:t>
              </a:r>
              <a:endParaRPr lang="en-GB" dirty="0"/>
            </a:p>
          </p:txBody>
        </p:sp>
        <p:cxnSp>
          <p:nvCxnSpPr>
            <p:cNvPr id="121" name="رابط كسهم مستقيم 120"/>
            <p:cNvCxnSpPr/>
            <p:nvPr/>
          </p:nvCxnSpPr>
          <p:spPr>
            <a:xfrm rot="16200000" flipH="1">
              <a:off x="1141844" y="1142985"/>
              <a:ext cx="428629" cy="428628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27" name="مجموعة 126"/>
          <p:cNvGrpSpPr/>
          <p:nvPr/>
        </p:nvGrpSpPr>
        <p:grpSpPr>
          <a:xfrm>
            <a:off x="1557090" y="2057164"/>
            <a:ext cx="728894" cy="307777"/>
            <a:chOff x="1128462" y="5466176"/>
            <a:chExt cx="728894" cy="307777"/>
          </a:xfrm>
        </p:grpSpPr>
        <p:sp>
          <p:nvSpPr>
            <p:cNvPr id="128" name="مستطيل مستدير الزوايا 127"/>
            <p:cNvSpPr/>
            <p:nvPr/>
          </p:nvSpPr>
          <p:spPr>
            <a:xfrm>
              <a:off x="1142976" y="5500702"/>
              <a:ext cx="714380" cy="214314"/>
            </a:xfrm>
            <a:prstGeom prst="roundRect">
              <a:avLst/>
            </a:prstGeom>
            <a:solidFill>
              <a:srgbClr val="FF0000"/>
            </a:solidFill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29" name="مربع نص 128"/>
            <p:cNvSpPr txBox="1"/>
            <p:nvPr/>
          </p:nvSpPr>
          <p:spPr>
            <a:xfrm>
              <a:off x="1128462" y="5466176"/>
              <a:ext cx="665567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400" b="1" dirty="0"/>
                <a:t>CRBP I</a:t>
              </a:r>
              <a:endParaRPr lang="en-US" sz="1400" dirty="0"/>
            </a:p>
          </p:txBody>
        </p:sp>
      </p:grpSp>
      <p:grpSp>
        <p:nvGrpSpPr>
          <p:cNvPr id="145" name="مجموعة 144"/>
          <p:cNvGrpSpPr/>
          <p:nvPr/>
        </p:nvGrpSpPr>
        <p:grpSpPr>
          <a:xfrm>
            <a:off x="500034" y="5214950"/>
            <a:ext cx="2343774" cy="1357322"/>
            <a:chOff x="500034" y="5214950"/>
            <a:chExt cx="2343774" cy="1357322"/>
          </a:xfrm>
        </p:grpSpPr>
        <p:grpSp>
          <p:nvGrpSpPr>
            <p:cNvPr id="136" name="مجموعة 135"/>
            <p:cNvGrpSpPr/>
            <p:nvPr/>
          </p:nvGrpSpPr>
          <p:grpSpPr>
            <a:xfrm>
              <a:off x="500034" y="5214950"/>
              <a:ext cx="2343774" cy="1357322"/>
              <a:chOff x="500034" y="5214950"/>
              <a:chExt cx="2343774" cy="1357322"/>
            </a:xfrm>
          </p:grpSpPr>
          <p:cxnSp>
            <p:nvCxnSpPr>
              <p:cNvPr id="130" name="رابط كسهم مستقيم 129"/>
              <p:cNvCxnSpPr>
                <a:cxnSpLocks/>
                <a:endCxn id="135" idx="3"/>
              </p:cNvCxnSpPr>
              <p:nvPr/>
            </p:nvCxnSpPr>
            <p:spPr>
              <a:xfrm flipH="1">
                <a:off x="2285984" y="5517232"/>
                <a:ext cx="460876" cy="376379"/>
              </a:xfrm>
              <a:prstGeom prst="straightConnector1">
                <a:avLst/>
              </a:prstGeom>
              <a:ln w="28575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31" name="مربع نص 130"/>
              <p:cNvSpPr txBox="1"/>
              <p:nvPr/>
            </p:nvSpPr>
            <p:spPr>
              <a:xfrm>
                <a:off x="2259994" y="5373216"/>
                <a:ext cx="583814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l" rtl="0"/>
                <a:r>
                  <a:rPr lang="en-US" sz="1400" b="1" dirty="0"/>
                  <a:t>30%</a:t>
                </a:r>
                <a:endParaRPr lang="en-GB" sz="1400" b="1" dirty="0"/>
              </a:p>
            </p:txBody>
          </p:sp>
          <p:sp>
            <p:nvSpPr>
              <p:cNvPr id="135" name="مستطيل مستدير الزوايا 134"/>
              <p:cNvSpPr/>
              <p:nvPr/>
            </p:nvSpPr>
            <p:spPr>
              <a:xfrm>
                <a:off x="500034" y="5214950"/>
                <a:ext cx="1785950" cy="1357322"/>
              </a:xfrm>
              <a:prstGeom prst="roundRect">
                <a:avLst/>
              </a:prstGeom>
              <a:solidFill>
                <a:schemeClr val="accent4">
                  <a:lumMod val="40000"/>
                  <a:lumOff val="6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l"/>
                <a:endParaRPr lang="en-US" sz="1400" b="1" dirty="0"/>
              </a:p>
              <a:p>
                <a:pPr algn="l"/>
                <a:endParaRPr lang="en-US" sz="1400" b="1" dirty="0"/>
              </a:p>
              <a:p>
                <a:pPr algn="l"/>
                <a:endParaRPr lang="en-US" sz="1400" b="1" dirty="0"/>
              </a:p>
              <a:p>
                <a:pPr algn="l"/>
                <a:endParaRPr lang="en-US" sz="1400" b="1" dirty="0"/>
              </a:p>
              <a:p>
                <a:pPr algn="l"/>
                <a:endParaRPr lang="en-US" sz="1400" b="1" dirty="0">
                  <a:solidFill>
                    <a:schemeClr val="tx1"/>
                  </a:solidFill>
                </a:endParaRPr>
              </a:p>
              <a:p>
                <a:pPr algn="l"/>
                <a:r>
                  <a:rPr lang="en-US" sz="1200" b="1" dirty="0">
                    <a:solidFill>
                      <a:schemeClr val="tx1"/>
                    </a:solidFill>
                  </a:rPr>
                  <a:t>Extrahepatic tissue</a:t>
                </a:r>
                <a:r>
                  <a:rPr lang="en-US" sz="1200" b="1" dirty="0"/>
                  <a:t>    </a:t>
                </a:r>
                <a:endParaRPr lang="en-GB" sz="1400" b="1" dirty="0"/>
              </a:p>
            </p:txBody>
          </p:sp>
        </p:grpSp>
        <p:sp>
          <p:nvSpPr>
            <p:cNvPr id="144" name="مربع نص 143"/>
            <p:cNvSpPr txBox="1"/>
            <p:nvPr/>
          </p:nvSpPr>
          <p:spPr>
            <a:xfrm>
              <a:off x="1871870" y="5672606"/>
              <a:ext cx="399468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b="1" dirty="0">
                  <a:solidFill>
                    <a:srgbClr val="C00000"/>
                  </a:solidFill>
                </a:rPr>
                <a:t>RE</a:t>
              </a:r>
              <a:endParaRPr lang="en-GB" sz="1600" b="1" dirty="0">
                <a:solidFill>
                  <a:srgbClr val="C00000"/>
                </a:solidFill>
              </a:endParaRPr>
            </a:p>
          </p:txBody>
        </p:sp>
      </p:grpSp>
      <p:sp>
        <p:nvSpPr>
          <p:cNvPr id="146" name="مستطيل مستدير الزوايا 145"/>
          <p:cNvSpPr/>
          <p:nvPr/>
        </p:nvSpPr>
        <p:spPr>
          <a:xfrm>
            <a:off x="857224" y="5143512"/>
            <a:ext cx="714380" cy="199800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>
                <a:solidFill>
                  <a:srgbClr val="0000CC"/>
                </a:solidFill>
              </a:rPr>
              <a:t>STRA6</a:t>
            </a:r>
            <a:endParaRPr lang="en-GB" b="1" dirty="0">
              <a:solidFill>
                <a:srgbClr val="0000CC"/>
              </a:solidFill>
            </a:endParaRPr>
          </a:p>
        </p:txBody>
      </p:sp>
      <p:grpSp>
        <p:nvGrpSpPr>
          <p:cNvPr id="154" name="مجموعة 153"/>
          <p:cNvGrpSpPr/>
          <p:nvPr/>
        </p:nvGrpSpPr>
        <p:grpSpPr>
          <a:xfrm>
            <a:off x="714348" y="5300902"/>
            <a:ext cx="794898" cy="824106"/>
            <a:chOff x="714348" y="5300902"/>
            <a:chExt cx="794898" cy="824106"/>
          </a:xfrm>
        </p:grpSpPr>
        <p:sp>
          <p:nvSpPr>
            <p:cNvPr id="147" name="مربع نص 146"/>
            <p:cNvSpPr txBox="1"/>
            <p:nvPr/>
          </p:nvSpPr>
          <p:spPr>
            <a:xfrm>
              <a:off x="714348" y="5786454"/>
              <a:ext cx="794898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b="1" dirty="0">
                  <a:solidFill>
                    <a:srgbClr val="C00000"/>
                  </a:solidFill>
                </a:rPr>
                <a:t>retinol </a:t>
              </a:r>
              <a:endParaRPr lang="en-GB" sz="1600" b="1" dirty="0">
                <a:solidFill>
                  <a:srgbClr val="C00000"/>
                </a:solidFill>
              </a:endParaRPr>
            </a:p>
          </p:txBody>
        </p:sp>
        <p:cxnSp>
          <p:nvCxnSpPr>
            <p:cNvPr id="152" name="رابط كسهم مستقيم 151"/>
            <p:cNvCxnSpPr/>
            <p:nvPr/>
          </p:nvCxnSpPr>
          <p:spPr>
            <a:xfrm rot="16200000" flipH="1">
              <a:off x="923900" y="5581892"/>
              <a:ext cx="571506" cy="9526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128614" y="71414"/>
            <a:ext cx="8229600" cy="1143000"/>
          </a:xfrm>
        </p:spPr>
        <p:txBody>
          <a:bodyPr>
            <a:normAutofit/>
          </a:bodyPr>
          <a:lstStyle/>
          <a:p>
            <a:pPr rtl="0"/>
            <a:r>
              <a:rPr lang="en-US" sz="3600" dirty="0">
                <a:solidFill>
                  <a:srgbClr val="C00000"/>
                </a:solidFill>
              </a:rPr>
              <a:t>Vitamin A Absorption &amp; Metabolism</a:t>
            </a:r>
            <a:endParaRPr lang="en-GB" sz="3600" dirty="0"/>
          </a:p>
        </p:txBody>
      </p:sp>
      <p:cxnSp>
        <p:nvCxnSpPr>
          <p:cNvPr id="156" name="رابط كسهم مستقيم 155"/>
          <p:cNvCxnSpPr/>
          <p:nvPr/>
        </p:nvCxnSpPr>
        <p:spPr>
          <a:xfrm rot="16200000" flipV="1">
            <a:off x="7482069" y="5367505"/>
            <a:ext cx="1075691" cy="847157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8" name="مربع نص 157"/>
          <p:cNvSpPr txBox="1"/>
          <p:nvPr/>
        </p:nvSpPr>
        <p:spPr>
          <a:xfrm>
            <a:off x="2685182" y="2428868"/>
            <a:ext cx="6009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liver</a:t>
            </a:r>
            <a:endParaRPr lang="en-GB" b="1" dirty="0"/>
          </a:p>
        </p:txBody>
      </p:sp>
      <p:grpSp>
        <p:nvGrpSpPr>
          <p:cNvPr id="24" name="Group 23">
            <a:extLst>
              <a:ext uri="{FF2B5EF4-FFF2-40B4-BE49-F238E27FC236}">
                <a16:creationId xmlns:a16="http://schemas.microsoft.com/office/drawing/2014/main" id="{3612BC4D-70C9-2245-A4BE-1DAFA8E4FA4D}"/>
              </a:ext>
            </a:extLst>
          </p:cNvPr>
          <p:cNvGrpSpPr/>
          <p:nvPr/>
        </p:nvGrpSpPr>
        <p:grpSpPr>
          <a:xfrm>
            <a:off x="2123728" y="3363253"/>
            <a:ext cx="1714511" cy="3090083"/>
            <a:chOff x="2123728" y="3356992"/>
            <a:chExt cx="1714511" cy="3090083"/>
          </a:xfrm>
        </p:grpSpPr>
        <p:sp>
          <p:nvSpPr>
            <p:cNvPr id="100" name="مستطيل 65">
              <a:extLst>
                <a:ext uri="{FF2B5EF4-FFF2-40B4-BE49-F238E27FC236}">
                  <a16:creationId xmlns:a16="http://schemas.microsoft.com/office/drawing/2014/main" id="{C140D25B-D922-1441-AA2F-7A2EC21B5F04}"/>
                </a:ext>
              </a:extLst>
            </p:cNvPr>
            <p:cNvSpPr/>
            <p:nvPr/>
          </p:nvSpPr>
          <p:spPr>
            <a:xfrm>
              <a:off x="2649208" y="3660993"/>
              <a:ext cx="716999" cy="2786082"/>
            </a:xfrm>
            <a:prstGeom prst="rect">
              <a:avLst/>
            </a:prstGeom>
            <a:solidFill>
              <a:schemeClr val="accent2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lang="en-GB" dirty="0"/>
            </a:p>
          </p:txBody>
        </p:sp>
        <p:cxnSp>
          <p:nvCxnSpPr>
            <p:cNvPr id="103" name="رابط كسهم مستقيم 85">
              <a:extLst>
                <a:ext uri="{FF2B5EF4-FFF2-40B4-BE49-F238E27FC236}">
                  <a16:creationId xmlns:a16="http://schemas.microsoft.com/office/drawing/2014/main" id="{7C70EBA3-F3B9-4647-B760-39D9D881D1B7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3347864" y="4721575"/>
              <a:ext cx="364599" cy="3569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6" name="شكل بيضاوي 66">
              <a:extLst>
                <a:ext uri="{FF2B5EF4-FFF2-40B4-BE49-F238E27FC236}">
                  <a16:creationId xmlns:a16="http://schemas.microsoft.com/office/drawing/2014/main" id="{8F7DBE51-D828-3C49-B707-4FFEF805DAEA}"/>
                </a:ext>
              </a:extLst>
            </p:cNvPr>
            <p:cNvSpPr/>
            <p:nvPr/>
          </p:nvSpPr>
          <p:spPr>
            <a:xfrm rot="21415899">
              <a:off x="2789142" y="4008466"/>
              <a:ext cx="469507" cy="318687"/>
            </a:xfrm>
            <a:prstGeom prst="ellipse">
              <a:avLst/>
            </a:prstGeom>
            <a:solidFill>
              <a:srgbClr val="FFFF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r>
                <a:rPr lang="en-US" sz="1000" b="1" dirty="0">
                  <a:solidFill>
                    <a:srgbClr val="002060"/>
                  </a:solidFill>
                </a:rPr>
                <a:t>RE</a:t>
              </a:r>
              <a:endParaRPr lang="en-GB" sz="800" b="1" dirty="0">
                <a:solidFill>
                  <a:srgbClr val="002060"/>
                </a:solidFill>
              </a:endParaRPr>
            </a:p>
          </p:txBody>
        </p:sp>
        <p:sp>
          <p:nvSpPr>
            <p:cNvPr id="122" name="شكل بيضاوي 66">
              <a:extLst>
                <a:ext uri="{FF2B5EF4-FFF2-40B4-BE49-F238E27FC236}">
                  <a16:creationId xmlns:a16="http://schemas.microsoft.com/office/drawing/2014/main" id="{33FDFC9D-A2CA-E247-8B69-D6C8E2C5531F}"/>
                </a:ext>
              </a:extLst>
            </p:cNvPr>
            <p:cNvSpPr/>
            <p:nvPr/>
          </p:nvSpPr>
          <p:spPr>
            <a:xfrm>
              <a:off x="2734341" y="4907111"/>
              <a:ext cx="469507" cy="318687"/>
            </a:xfrm>
            <a:prstGeom prst="ellipse">
              <a:avLst/>
            </a:prstGeom>
            <a:solidFill>
              <a:srgbClr val="FFFF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r>
                <a:rPr lang="en-US" sz="1000" b="1" dirty="0">
                  <a:solidFill>
                    <a:srgbClr val="002060"/>
                  </a:solidFill>
                </a:rPr>
                <a:t>RE</a:t>
              </a:r>
              <a:endParaRPr lang="en-GB" sz="800" b="1" dirty="0">
                <a:solidFill>
                  <a:srgbClr val="002060"/>
                </a:solidFill>
              </a:endParaRPr>
            </a:p>
          </p:txBody>
        </p:sp>
        <p:sp>
          <p:nvSpPr>
            <p:cNvPr id="124" name="شكل بيضاوي 66">
              <a:extLst>
                <a:ext uri="{FF2B5EF4-FFF2-40B4-BE49-F238E27FC236}">
                  <a16:creationId xmlns:a16="http://schemas.microsoft.com/office/drawing/2014/main" id="{28A21D3C-AFCC-5848-B540-01C8192A2234}"/>
                </a:ext>
              </a:extLst>
            </p:cNvPr>
            <p:cNvSpPr/>
            <p:nvPr/>
          </p:nvSpPr>
          <p:spPr>
            <a:xfrm>
              <a:off x="2806349" y="5627191"/>
              <a:ext cx="469507" cy="318687"/>
            </a:xfrm>
            <a:prstGeom prst="ellipse">
              <a:avLst/>
            </a:prstGeom>
            <a:solidFill>
              <a:srgbClr val="FFFF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r>
                <a:rPr lang="en-US" sz="1000" b="1" dirty="0">
                  <a:solidFill>
                    <a:srgbClr val="002060"/>
                  </a:solidFill>
                </a:rPr>
                <a:t>RE</a:t>
              </a:r>
              <a:endParaRPr lang="en-GB" sz="800" b="1" dirty="0">
                <a:solidFill>
                  <a:srgbClr val="002060"/>
                </a:solidFill>
              </a:endParaRPr>
            </a:p>
          </p:txBody>
        </p:sp>
        <p:sp>
          <p:nvSpPr>
            <p:cNvPr id="125" name="مربع نص 116">
              <a:extLst>
                <a:ext uri="{FF2B5EF4-FFF2-40B4-BE49-F238E27FC236}">
                  <a16:creationId xmlns:a16="http://schemas.microsoft.com/office/drawing/2014/main" id="{C3A35678-FC5E-2441-9268-15F05FE6F559}"/>
                </a:ext>
              </a:extLst>
            </p:cNvPr>
            <p:cNvSpPr txBox="1"/>
            <p:nvPr/>
          </p:nvSpPr>
          <p:spPr>
            <a:xfrm>
              <a:off x="2123728" y="3356992"/>
              <a:ext cx="1714511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rtl="0"/>
              <a:r>
                <a:rPr lang="en-US" sz="1200" b="1" dirty="0">
                  <a:solidFill>
                    <a:srgbClr val="C00000"/>
                  </a:solidFill>
                </a:rPr>
                <a:t>Bloodstream</a:t>
              </a:r>
              <a:r>
                <a:rPr lang="en-US" sz="1100" b="1" dirty="0">
                  <a:solidFill>
                    <a:srgbClr val="C00000"/>
                  </a:solidFill>
                </a:rPr>
                <a:t> </a:t>
              </a:r>
            </a:p>
          </p:txBody>
        </p:sp>
      </p:grpSp>
      <p:grpSp>
        <p:nvGrpSpPr>
          <p:cNvPr id="41" name="Group 40">
            <a:extLst>
              <a:ext uri="{FF2B5EF4-FFF2-40B4-BE49-F238E27FC236}">
                <a16:creationId xmlns:a16="http://schemas.microsoft.com/office/drawing/2014/main" id="{670D9F81-6008-AC42-93F0-8FB12C0ED05F}"/>
              </a:ext>
            </a:extLst>
          </p:cNvPr>
          <p:cNvGrpSpPr/>
          <p:nvPr/>
        </p:nvGrpSpPr>
        <p:grpSpPr>
          <a:xfrm>
            <a:off x="3635896" y="4644317"/>
            <a:ext cx="685825" cy="1512271"/>
            <a:chOff x="3635896" y="4644317"/>
            <a:chExt cx="685825" cy="1512271"/>
          </a:xfrm>
        </p:grpSpPr>
        <p:sp>
          <p:nvSpPr>
            <p:cNvPr id="132" name="شكل بيضاوي 66">
              <a:extLst>
                <a:ext uri="{FF2B5EF4-FFF2-40B4-BE49-F238E27FC236}">
                  <a16:creationId xmlns:a16="http://schemas.microsoft.com/office/drawing/2014/main" id="{4C41F1DB-2884-A740-8ED7-8AC6F046C120}"/>
                </a:ext>
              </a:extLst>
            </p:cNvPr>
            <p:cNvSpPr/>
            <p:nvPr/>
          </p:nvSpPr>
          <p:spPr>
            <a:xfrm>
              <a:off x="3854603" y="4644317"/>
              <a:ext cx="467118" cy="316497"/>
            </a:xfrm>
            <a:prstGeom prst="ellipse">
              <a:avLst/>
            </a:prstGeom>
            <a:solidFill>
              <a:srgbClr val="FFFF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r>
                <a:rPr lang="en-US" sz="1050" b="1" dirty="0">
                  <a:solidFill>
                    <a:srgbClr val="002060"/>
                  </a:solidFill>
                </a:rPr>
                <a:t>RE</a:t>
              </a:r>
              <a:endParaRPr lang="en-GB" sz="1050" b="1" dirty="0">
                <a:solidFill>
                  <a:srgbClr val="002060"/>
                </a:solidFill>
              </a:endParaRPr>
            </a:p>
          </p:txBody>
        </p:sp>
        <p:sp>
          <p:nvSpPr>
            <p:cNvPr id="133" name="شكل بيضاوي 67">
              <a:extLst>
                <a:ext uri="{FF2B5EF4-FFF2-40B4-BE49-F238E27FC236}">
                  <a16:creationId xmlns:a16="http://schemas.microsoft.com/office/drawing/2014/main" id="{593A88D3-9F63-034F-9699-765D0F200875}"/>
                </a:ext>
              </a:extLst>
            </p:cNvPr>
            <p:cNvSpPr/>
            <p:nvPr/>
          </p:nvSpPr>
          <p:spPr>
            <a:xfrm>
              <a:off x="3763367" y="5227894"/>
              <a:ext cx="531592" cy="285752"/>
            </a:xfrm>
            <a:prstGeom prst="ellipse">
              <a:avLst/>
            </a:prstGeom>
            <a:solidFill>
              <a:srgbClr val="FFFF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r>
                <a:rPr lang="en-US" sz="1050" b="1" dirty="0">
                  <a:solidFill>
                    <a:srgbClr val="002060"/>
                  </a:solidFill>
                </a:rPr>
                <a:t>RE</a:t>
              </a:r>
              <a:endParaRPr lang="en-GB" sz="1050" b="1" dirty="0">
                <a:solidFill>
                  <a:srgbClr val="002060"/>
                </a:solidFill>
              </a:endParaRPr>
            </a:p>
          </p:txBody>
        </p:sp>
        <p:sp>
          <p:nvSpPr>
            <p:cNvPr id="134" name="شكل بيضاوي 68">
              <a:extLst>
                <a:ext uri="{FF2B5EF4-FFF2-40B4-BE49-F238E27FC236}">
                  <a16:creationId xmlns:a16="http://schemas.microsoft.com/office/drawing/2014/main" id="{A923CC88-9FC4-FB4E-8DB5-7AA8450B7220}"/>
                </a:ext>
              </a:extLst>
            </p:cNvPr>
            <p:cNvSpPr/>
            <p:nvPr/>
          </p:nvSpPr>
          <p:spPr>
            <a:xfrm>
              <a:off x="3635896" y="5870836"/>
              <a:ext cx="472589" cy="285752"/>
            </a:xfrm>
            <a:prstGeom prst="ellipse">
              <a:avLst/>
            </a:prstGeom>
            <a:solidFill>
              <a:srgbClr val="FFFF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r>
                <a:rPr lang="en-US" sz="1050" b="1" dirty="0">
                  <a:solidFill>
                    <a:srgbClr val="002060"/>
                  </a:solidFill>
                </a:rPr>
                <a:t>RE</a:t>
              </a:r>
              <a:endParaRPr lang="en-GB" sz="1050" b="1" dirty="0">
                <a:solidFill>
                  <a:srgbClr val="002060"/>
                </a:solidFill>
              </a:endParaRPr>
            </a:p>
          </p:txBody>
        </p:sp>
      </p:grpSp>
      <p:sp>
        <p:nvSpPr>
          <p:cNvPr id="4" name="TextBox 3">
            <a:extLst>
              <a:ext uri="{FF2B5EF4-FFF2-40B4-BE49-F238E27FC236}">
                <a16:creationId xmlns:a16="http://schemas.microsoft.com/office/drawing/2014/main" id="{A30E425A-0BF7-4962-97B4-826E9E0DF5FC}"/>
              </a:ext>
            </a:extLst>
          </p:cNvPr>
          <p:cNvSpPr txBox="1"/>
          <p:nvPr/>
        </p:nvSpPr>
        <p:spPr>
          <a:xfrm>
            <a:off x="6804248" y="1071546"/>
            <a:ext cx="7920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JO" sz="2400" dirty="0"/>
              <a:t>فهم</a:t>
            </a:r>
            <a:endParaRPr lang="en-US" sz="2400" dirty="0"/>
          </a:p>
        </p:txBody>
      </p:sp>
      <p:sp>
        <p:nvSpPr>
          <p:cNvPr id="7" name="Freeform: Shape 6">
            <a:extLst>
              <a:ext uri="{FF2B5EF4-FFF2-40B4-BE49-F238E27FC236}">
                <a16:creationId xmlns:a16="http://schemas.microsoft.com/office/drawing/2014/main" id="{D4431D79-4D6F-4DB0-B46F-F34887AB0DEB}"/>
              </a:ext>
            </a:extLst>
          </p:cNvPr>
          <p:cNvSpPr/>
          <p:nvPr/>
        </p:nvSpPr>
        <p:spPr>
          <a:xfrm>
            <a:off x="1292277" y="1871003"/>
            <a:ext cx="1099231" cy="661182"/>
          </a:xfrm>
          <a:custGeom>
            <a:avLst/>
            <a:gdLst>
              <a:gd name="connsiteX0" fmla="*/ 1099231 w 1099231"/>
              <a:gd name="connsiteY0" fmla="*/ 28135 h 661182"/>
              <a:gd name="connsiteX1" fmla="*/ 198898 w 1099231"/>
              <a:gd name="connsiteY1" fmla="*/ 14068 h 661182"/>
              <a:gd name="connsiteX2" fmla="*/ 16018 w 1099231"/>
              <a:gd name="connsiteY2" fmla="*/ 84406 h 661182"/>
              <a:gd name="connsiteX3" fmla="*/ 16018 w 1099231"/>
              <a:gd name="connsiteY3" fmla="*/ 379828 h 661182"/>
              <a:gd name="connsiteX4" fmla="*/ 30086 w 1099231"/>
              <a:gd name="connsiteY4" fmla="*/ 422031 h 661182"/>
              <a:gd name="connsiteX5" fmla="*/ 72289 w 1099231"/>
              <a:gd name="connsiteY5" fmla="*/ 464234 h 661182"/>
              <a:gd name="connsiteX6" fmla="*/ 142628 w 1099231"/>
              <a:gd name="connsiteY6" fmla="*/ 534572 h 661182"/>
              <a:gd name="connsiteX7" fmla="*/ 198898 w 1099231"/>
              <a:gd name="connsiteY7" fmla="*/ 590843 h 661182"/>
              <a:gd name="connsiteX8" fmla="*/ 227034 w 1099231"/>
              <a:gd name="connsiteY8" fmla="*/ 618979 h 661182"/>
              <a:gd name="connsiteX9" fmla="*/ 339575 w 1099231"/>
              <a:gd name="connsiteY9" fmla="*/ 661182 h 661182"/>
              <a:gd name="connsiteX10" fmla="*/ 550591 w 1099231"/>
              <a:gd name="connsiteY10" fmla="*/ 647114 h 661182"/>
              <a:gd name="connsiteX11" fmla="*/ 691268 w 1099231"/>
              <a:gd name="connsiteY11" fmla="*/ 604911 h 661182"/>
              <a:gd name="connsiteX12" fmla="*/ 747538 w 1099231"/>
              <a:gd name="connsiteY12" fmla="*/ 576775 h 661182"/>
              <a:gd name="connsiteX13" fmla="*/ 846012 w 1099231"/>
              <a:gd name="connsiteY13" fmla="*/ 548640 h 661182"/>
              <a:gd name="connsiteX14" fmla="*/ 944486 w 1099231"/>
              <a:gd name="connsiteY14" fmla="*/ 478302 h 661182"/>
              <a:gd name="connsiteX15" fmla="*/ 1014825 w 1099231"/>
              <a:gd name="connsiteY15" fmla="*/ 407963 h 661182"/>
              <a:gd name="connsiteX16" fmla="*/ 1042960 w 1099231"/>
              <a:gd name="connsiteY16" fmla="*/ 323557 h 661182"/>
              <a:gd name="connsiteX17" fmla="*/ 1057028 w 1099231"/>
              <a:gd name="connsiteY17" fmla="*/ 281354 h 661182"/>
              <a:gd name="connsiteX18" fmla="*/ 1057028 w 1099231"/>
              <a:gd name="connsiteY18" fmla="*/ 28135 h 661182"/>
              <a:gd name="connsiteX19" fmla="*/ 1042960 w 1099231"/>
              <a:gd name="connsiteY19" fmla="*/ 0 h 6611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1099231" h="661182">
                <a:moveTo>
                  <a:pt x="1099231" y="28135"/>
                </a:moveTo>
                <a:lnTo>
                  <a:pt x="198898" y="14068"/>
                </a:lnTo>
                <a:cubicBezTo>
                  <a:pt x="31252" y="14068"/>
                  <a:pt x="64085" y="-11726"/>
                  <a:pt x="16018" y="84406"/>
                </a:cubicBezTo>
                <a:cubicBezTo>
                  <a:pt x="-4419" y="227474"/>
                  <a:pt x="-6241" y="190620"/>
                  <a:pt x="16018" y="379828"/>
                </a:cubicBezTo>
                <a:cubicBezTo>
                  <a:pt x="17751" y="394555"/>
                  <a:pt x="21861" y="409693"/>
                  <a:pt x="30086" y="422031"/>
                </a:cubicBezTo>
                <a:cubicBezTo>
                  <a:pt x="41122" y="438584"/>
                  <a:pt x="59553" y="448951"/>
                  <a:pt x="72289" y="464234"/>
                </a:cubicBezTo>
                <a:cubicBezTo>
                  <a:pt x="130904" y="534571"/>
                  <a:pt x="65257" y="482992"/>
                  <a:pt x="142628" y="534572"/>
                </a:cubicBezTo>
                <a:cubicBezTo>
                  <a:pt x="167636" y="609599"/>
                  <a:pt x="136375" y="553329"/>
                  <a:pt x="198898" y="590843"/>
                </a:cubicBezTo>
                <a:cubicBezTo>
                  <a:pt x="210271" y="597667"/>
                  <a:pt x="215998" y="611622"/>
                  <a:pt x="227034" y="618979"/>
                </a:cubicBezTo>
                <a:cubicBezTo>
                  <a:pt x="271171" y="648403"/>
                  <a:pt x="290091" y="648810"/>
                  <a:pt x="339575" y="661182"/>
                </a:cubicBezTo>
                <a:cubicBezTo>
                  <a:pt x="409914" y="656493"/>
                  <a:pt x="480484" y="654494"/>
                  <a:pt x="550591" y="647114"/>
                </a:cubicBezTo>
                <a:cubicBezTo>
                  <a:pt x="576166" y="644422"/>
                  <a:pt x="679739" y="610676"/>
                  <a:pt x="691268" y="604911"/>
                </a:cubicBezTo>
                <a:cubicBezTo>
                  <a:pt x="710025" y="595532"/>
                  <a:pt x="728263" y="585036"/>
                  <a:pt x="747538" y="576775"/>
                </a:cubicBezTo>
                <a:cubicBezTo>
                  <a:pt x="775786" y="564669"/>
                  <a:pt x="817466" y="555777"/>
                  <a:pt x="846012" y="548640"/>
                </a:cubicBezTo>
                <a:cubicBezTo>
                  <a:pt x="912768" y="481884"/>
                  <a:pt x="877118" y="500757"/>
                  <a:pt x="944486" y="478302"/>
                </a:cubicBezTo>
                <a:cubicBezTo>
                  <a:pt x="967932" y="454856"/>
                  <a:pt x="1004340" y="439420"/>
                  <a:pt x="1014825" y="407963"/>
                </a:cubicBezTo>
                <a:lnTo>
                  <a:pt x="1042960" y="323557"/>
                </a:lnTo>
                <a:lnTo>
                  <a:pt x="1057028" y="281354"/>
                </a:lnTo>
                <a:cubicBezTo>
                  <a:pt x="1077184" y="160412"/>
                  <a:pt x="1079785" y="187440"/>
                  <a:pt x="1057028" y="28135"/>
                </a:cubicBezTo>
                <a:cubicBezTo>
                  <a:pt x="1055545" y="17755"/>
                  <a:pt x="1047649" y="9378"/>
                  <a:pt x="1042960" y="0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A661136D-8BC6-41DD-8A7C-5BACFCDF58C7}"/>
              </a:ext>
            </a:extLst>
          </p:cNvPr>
          <p:cNvSpPr/>
          <p:nvPr/>
        </p:nvSpPr>
        <p:spPr>
          <a:xfrm>
            <a:off x="5233182" y="5176911"/>
            <a:ext cx="847556" cy="618978"/>
          </a:xfrm>
          <a:custGeom>
            <a:avLst/>
            <a:gdLst>
              <a:gd name="connsiteX0" fmla="*/ 717452 w 847556"/>
              <a:gd name="connsiteY0" fmla="*/ 211015 h 618978"/>
              <a:gd name="connsiteX1" fmla="*/ 618978 w 847556"/>
              <a:gd name="connsiteY1" fmla="*/ 154744 h 618978"/>
              <a:gd name="connsiteX2" fmla="*/ 576775 w 847556"/>
              <a:gd name="connsiteY2" fmla="*/ 126609 h 618978"/>
              <a:gd name="connsiteX3" fmla="*/ 520504 w 847556"/>
              <a:gd name="connsiteY3" fmla="*/ 98474 h 618978"/>
              <a:gd name="connsiteX4" fmla="*/ 436098 w 847556"/>
              <a:gd name="connsiteY4" fmla="*/ 42203 h 618978"/>
              <a:gd name="connsiteX5" fmla="*/ 323556 w 847556"/>
              <a:gd name="connsiteY5" fmla="*/ 0 h 618978"/>
              <a:gd name="connsiteX6" fmla="*/ 225083 w 847556"/>
              <a:gd name="connsiteY6" fmla="*/ 14067 h 618978"/>
              <a:gd name="connsiteX7" fmla="*/ 154744 w 847556"/>
              <a:gd name="connsiteY7" fmla="*/ 126609 h 618978"/>
              <a:gd name="connsiteX8" fmla="*/ 140676 w 847556"/>
              <a:gd name="connsiteY8" fmla="*/ 168812 h 618978"/>
              <a:gd name="connsiteX9" fmla="*/ 98473 w 847556"/>
              <a:gd name="connsiteY9" fmla="*/ 196947 h 618978"/>
              <a:gd name="connsiteX10" fmla="*/ 84406 w 847556"/>
              <a:gd name="connsiteY10" fmla="*/ 253218 h 618978"/>
              <a:gd name="connsiteX11" fmla="*/ 56270 w 847556"/>
              <a:gd name="connsiteY11" fmla="*/ 281354 h 618978"/>
              <a:gd name="connsiteX12" fmla="*/ 28135 w 847556"/>
              <a:gd name="connsiteY12" fmla="*/ 337624 h 618978"/>
              <a:gd name="connsiteX13" fmla="*/ 0 w 847556"/>
              <a:gd name="connsiteY13" fmla="*/ 422031 h 618978"/>
              <a:gd name="connsiteX14" fmla="*/ 14067 w 847556"/>
              <a:gd name="connsiteY14" fmla="*/ 534572 h 618978"/>
              <a:gd name="connsiteX15" fmla="*/ 42203 w 847556"/>
              <a:gd name="connsiteY15" fmla="*/ 562707 h 618978"/>
              <a:gd name="connsiteX16" fmla="*/ 84406 w 847556"/>
              <a:gd name="connsiteY16" fmla="*/ 590843 h 618978"/>
              <a:gd name="connsiteX17" fmla="*/ 196947 w 847556"/>
              <a:gd name="connsiteY17" fmla="*/ 618978 h 618978"/>
              <a:gd name="connsiteX18" fmla="*/ 548640 w 847556"/>
              <a:gd name="connsiteY18" fmla="*/ 604911 h 618978"/>
              <a:gd name="connsiteX19" fmla="*/ 604910 w 847556"/>
              <a:gd name="connsiteY19" fmla="*/ 590843 h 618978"/>
              <a:gd name="connsiteX20" fmla="*/ 703384 w 847556"/>
              <a:gd name="connsiteY20" fmla="*/ 534572 h 618978"/>
              <a:gd name="connsiteX21" fmla="*/ 759655 w 847556"/>
              <a:gd name="connsiteY21" fmla="*/ 478301 h 618978"/>
              <a:gd name="connsiteX22" fmla="*/ 815926 w 847556"/>
              <a:gd name="connsiteY22" fmla="*/ 393895 h 618978"/>
              <a:gd name="connsiteX23" fmla="*/ 829993 w 847556"/>
              <a:gd name="connsiteY23" fmla="*/ 211015 h 618978"/>
              <a:gd name="connsiteX24" fmla="*/ 773723 w 847556"/>
              <a:gd name="connsiteY24" fmla="*/ 168812 h 618978"/>
              <a:gd name="connsiteX25" fmla="*/ 633046 w 847556"/>
              <a:gd name="connsiteY25" fmla="*/ 140677 h 6189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</a:cxnLst>
            <a:rect l="l" t="t" r="r" b="b"/>
            <a:pathLst>
              <a:path w="847556" h="618978">
                <a:moveTo>
                  <a:pt x="717452" y="211015"/>
                </a:moveTo>
                <a:cubicBezTo>
                  <a:pt x="684627" y="192258"/>
                  <a:pt x="651396" y="174195"/>
                  <a:pt x="618978" y="154744"/>
                </a:cubicBezTo>
                <a:cubicBezTo>
                  <a:pt x="604480" y="146045"/>
                  <a:pt x="591455" y="134997"/>
                  <a:pt x="576775" y="126609"/>
                </a:cubicBezTo>
                <a:cubicBezTo>
                  <a:pt x="558567" y="116205"/>
                  <a:pt x="538486" y="109263"/>
                  <a:pt x="520504" y="98474"/>
                </a:cubicBezTo>
                <a:cubicBezTo>
                  <a:pt x="491508" y="81077"/>
                  <a:pt x="467494" y="54762"/>
                  <a:pt x="436098" y="42203"/>
                </a:cubicBezTo>
                <a:cubicBezTo>
                  <a:pt x="351992" y="8560"/>
                  <a:pt x="389717" y="22052"/>
                  <a:pt x="323556" y="0"/>
                </a:cubicBezTo>
                <a:cubicBezTo>
                  <a:pt x="290732" y="4689"/>
                  <a:pt x="254740" y="-762"/>
                  <a:pt x="225083" y="14067"/>
                </a:cubicBezTo>
                <a:cubicBezTo>
                  <a:pt x="203052" y="25083"/>
                  <a:pt x="164069" y="104851"/>
                  <a:pt x="154744" y="126609"/>
                </a:cubicBezTo>
                <a:cubicBezTo>
                  <a:pt x="148903" y="140239"/>
                  <a:pt x="149939" y="157233"/>
                  <a:pt x="140676" y="168812"/>
                </a:cubicBezTo>
                <a:cubicBezTo>
                  <a:pt x="130114" y="182014"/>
                  <a:pt x="112541" y="187569"/>
                  <a:pt x="98473" y="196947"/>
                </a:cubicBezTo>
                <a:cubicBezTo>
                  <a:pt x="93784" y="215704"/>
                  <a:pt x="93052" y="235925"/>
                  <a:pt x="84406" y="253218"/>
                </a:cubicBezTo>
                <a:cubicBezTo>
                  <a:pt x="78474" y="265081"/>
                  <a:pt x="63627" y="270318"/>
                  <a:pt x="56270" y="281354"/>
                </a:cubicBezTo>
                <a:cubicBezTo>
                  <a:pt x="44638" y="298803"/>
                  <a:pt x="35923" y="318153"/>
                  <a:pt x="28135" y="337624"/>
                </a:cubicBezTo>
                <a:cubicBezTo>
                  <a:pt x="17121" y="365160"/>
                  <a:pt x="0" y="422031"/>
                  <a:pt x="0" y="422031"/>
                </a:cubicBezTo>
                <a:cubicBezTo>
                  <a:pt x="4689" y="459545"/>
                  <a:pt x="3204" y="498361"/>
                  <a:pt x="14067" y="534572"/>
                </a:cubicBezTo>
                <a:cubicBezTo>
                  <a:pt x="17878" y="547276"/>
                  <a:pt x="31846" y="554422"/>
                  <a:pt x="42203" y="562707"/>
                </a:cubicBezTo>
                <a:cubicBezTo>
                  <a:pt x="55405" y="573269"/>
                  <a:pt x="69284" y="583282"/>
                  <a:pt x="84406" y="590843"/>
                </a:cubicBezTo>
                <a:cubicBezTo>
                  <a:pt x="113246" y="605263"/>
                  <a:pt x="170191" y="613627"/>
                  <a:pt x="196947" y="618978"/>
                </a:cubicBezTo>
                <a:cubicBezTo>
                  <a:pt x="314178" y="614289"/>
                  <a:pt x="431593" y="612983"/>
                  <a:pt x="548640" y="604911"/>
                </a:cubicBezTo>
                <a:cubicBezTo>
                  <a:pt x="567928" y="603581"/>
                  <a:pt x="587617" y="599489"/>
                  <a:pt x="604910" y="590843"/>
                </a:cubicBezTo>
                <a:cubicBezTo>
                  <a:pt x="775243" y="505676"/>
                  <a:pt x="574302" y="577601"/>
                  <a:pt x="703384" y="534572"/>
                </a:cubicBezTo>
                <a:cubicBezTo>
                  <a:pt x="722141" y="515815"/>
                  <a:pt x="747792" y="502027"/>
                  <a:pt x="759655" y="478301"/>
                </a:cubicBezTo>
                <a:cubicBezTo>
                  <a:pt x="793722" y="410168"/>
                  <a:pt x="772962" y="436859"/>
                  <a:pt x="815926" y="393895"/>
                </a:cubicBezTo>
                <a:cubicBezTo>
                  <a:pt x="838213" y="327034"/>
                  <a:pt x="866517" y="284063"/>
                  <a:pt x="829993" y="211015"/>
                </a:cubicBezTo>
                <a:cubicBezTo>
                  <a:pt x="819508" y="190044"/>
                  <a:pt x="794694" y="179297"/>
                  <a:pt x="773723" y="168812"/>
                </a:cubicBezTo>
                <a:cubicBezTo>
                  <a:pt x="705590" y="134746"/>
                  <a:pt x="697427" y="140677"/>
                  <a:pt x="633046" y="140677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CD76B915-0A33-438E-816D-A6E04A34D387}"/>
              </a:ext>
            </a:extLst>
          </p:cNvPr>
          <p:cNvSpPr/>
          <p:nvPr/>
        </p:nvSpPr>
        <p:spPr>
          <a:xfrm>
            <a:off x="731520" y="2700997"/>
            <a:ext cx="623289" cy="675249"/>
          </a:xfrm>
          <a:custGeom>
            <a:avLst/>
            <a:gdLst>
              <a:gd name="connsiteX0" fmla="*/ 464234 w 623289"/>
              <a:gd name="connsiteY0" fmla="*/ 70338 h 675249"/>
              <a:gd name="connsiteX1" fmla="*/ 309489 w 623289"/>
              <a:gd name="connsiteY1" fmla="*/ 28135 h 675249"/>
              <a:gd name="connsiteX2" fmla="*/ 225083 w 623289"/>
              <a:gd name="connsiteY2" fmla="*/ 0 h 675249"/>
              <a:gd name="connsiteX3" fmla="*/ 154745 w 623289"/>
              <a:gd name="connsiteY3" fmla="*/ 14068 h 675249"/>
              <a:gd name="connsiteX4" fmla="*/ 56271 w 623289"/>
              <a:gd name="connsiteY4" fmla="*/ 126609 h 675249"/>
              <a:gd name="connsiteX5" fmla="*/ 28135 w 623289"/>
              <a:gd name="connsiteY5" fmla="*/ 182880 h 675249"/>
              <a:gd name="connsiteX6" fmla="*/ 0 w 623289"/>
              <a:gd name="connsiteY6" fmla="*/ 295421 h 675249"/>
              <a:gd name="connsiteX7" fmla="*/ 28135 w 623289"/>
              <a:gd name="connsiteY7" fmla="*/ 548640 h 675249"/>
              <a:gd name="connsiteX8" fmla="*/ 56271 w 623289"/>
              <a:gd name="connsiteY8" fmla="*/ 590843 h 675249"/>
              <a:gd name="connsiteX9" fmla="*/ 112542 w 623289"/>
              <a:gd name="connsiteY9" fmla="*/ 633046 h 675249"/>
              <a:gd name="connsiteX10" fmla="*/ 154745 w 623289"/>
              <a:gd name="connsiteY10" fmla="*/ 661181 h 675249"/>
              <a:gd name="connsiteX11" fmla="*/ 225083 w 623289"/>
              <a:gd name="connsiteY11" fmla="*/ 675249 h 675249"/>
              <a:gd name="connsiteX12" fmla="*/ 436098 w 623289"/>
              <a:gd name="connsiteY12" fmla="*/ 661181 h 675249"/>
              <a:gd name="connsiteX13" fmla="*/ 548640 w 623289"/>
              <a:gd name="connsiteY13" fmla="*/ 576775 h 675249"/>
              <a:gd name="connsiteX14" fmla="*/ 590843 w 623289"/>
              <a:gd name="connsiteY14" fmla="*/ 520505 h 675249"/>
              <a:gd name="connsiteX15" fmla="*/ 604911 w 623289"/>
              <a:gd name="connsiteY15" fmla="*/ 464234 h 675249"/>
              <a:gd name="connsiteX16" fmla="*/ 618978 w 623289"/>
              <a:gd name="connsiteY16" fmla="*/ 422031 h 675249"/>
              <a:gd name="connsiteX17" fmla="*/ 576775 w 623289"/>
              <a:gd name="connsiteY17" fmla="*/ 154745 h 675249"/>
              <a:gd name="connsiteX18" fmla="*/ 548640 w 623289"/>
              <a:gd name="connsiteY18" fmla="*/ 126609 h 675249"/>
              <a:gd name="connsiteX19" fmla="*/ 492369 w 623289"/>
              <a:gd name="connsiteY19" fmla="*/ 98474 h 675249"/>
              <a:gd name="connsiteX20" fmla="*/ 422031 w 623289"/>
              <a:gd name="connsiteY20" fmla="*/ 56271 h 675249"/>
              <a:gd name="connsiteX21" fmla="*/ 379828 w 623289"/>
              <a:gd name="connsiteY21" fmla="*/ 28135 h 675249"/>
              <a:gd name="connsiteX22" fmla="*/ 337625 w 623289"/>
              <a:gd name="connsiteY22" fmla="*/ 14068 h 6752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</a:cxnLst>
            <a:rect l="l" t="t" r="r" b="b"/>
            <a:pathLst>
              <a:path w="623289" h="675249">
                <a:moveTo>
                  <a:pt x="464234" y="70338"/>
                </a:moveTo>
                <a:cubicBezTo>
                  <a:pt x="292162" y="45757"/>
                  <a:pt x="428835" y="75874"/>
                  <a:pt x="309489" y="28135"/>
                </a:cubicBezTo>
                <a:cubicBezTo>
                  <a:pt x="281953" y="17121"/>
                  <a:pt x="225083" y="0"/>
                  <a:pt x="225083" y="0"/>
                </a:cubicBezTo>
                <a:cubicBezTo>
                  <a:pt x="201637" y="4689"/>
                  <a:pt x="177133" y="5672"/>
                  <a:pt x="154745" y="14068"/>
                </a:cubicBezTo>
                <a:cubicBezTo>
                  <a:pt x="107131" y="31923"/>
                  <a:pt x="76472" y="86209"/>
                  <a:pt x="56271" y="126609"/>
                </a:cubicBezTo>
                <a:cubicBezTo>
                  <a:pt x="46892" y="145366"/>
                  <a:pt x="36396" y="163605"/>
                  <a:pt x="28135" y="182880"/>
                </a:cubicBezTo>
                <a:cubicBezTo>
                  <a:pt x="11916" y="220726"/>
                  <a:pt x="8255" y="254145"/>
                  <a:pt x="0" y="295421"/>
                </a:cubicBezTo>
                <a:cubicBezTo>
                  <a:pt x="840" y="307181"/>
                  <a:pt x="2396" y="488583"/>
                  <a:pt x="28135" y="548640"/>
                </a:cubicBezTo>
                <a:cubicBezTo>
                  <a:pt x="34795" y="564180"/>
                  <a:pt x="44316" y="578888"/>
                  <a:pt x="56271" y="590843"/>
                </a:cubicBezTo>
                <a:cubicBezTo>
                  <a:pt x="72850" y="607422"/>
                  <a:pt x="93463" y="619418"/>
                  <a:pt x="112542" y="633046"/>
                </a:cubicBezTo>
                <a:cubicBezTo>
                  <a:pt x="126300" y="642873"/>
                  <a:pt x="138914" y="655244"/>
                  <a:pt x="154745" y="661181"/>
                </a:cubicBezTo>
                <a:cubicBezTo>
                  <a:pt x="177133" y="669577"/>
                  <a:pt x="201637" y="670560"/>
                  <a:pt x="225083" y="675249"/>
                </a:cubicBezTo>
                <a:cubicBezTo>
                  <a:pt x="295421" y="670560"/>
                  <a:pt x="366035" y="668966"/>
                  <a:pt x="436098" y="661181"/>
                </a:cubicBezTo>
                <a:cubicBezTo>
                  <a:pt x="486510" y="655580"/>
                  <a:pt x="519802" y="615226"/>
                  <a:pt x="548640" y="576775"/>
                </a:cubicBezTo>
                <a:lnTo>
                  <a:pt x="590843" y="520505"/>
                </a:lnTo>
                <a:cubicBezTo>
                  <a:pt x="595532" y="501748"/>
                  <a:pt x="599600" y="482824"/>
                  <a:pt x="604911" y="464234"/>
                </a:cubicBezTo>
                <a:cubicBezTo>
                  <a:pt x="608985" y="449976"/>
                  <a:pt x="618978" y="436860"/>
                  <a:pt x="618978" y="422031"/>
                </a:cubicBezTo>
                <a:cubicBezTo>
                  <a:pt x="618978" y="276590"/>
                  <a:pt x="643210" y="237789"/>
                  <a:pt x="576775" y="154745"/>
                </a:cubicBezTo>
                <a:cubicBezTo>
                  <a:pt x="568490" y="144388"/>
                  <a:pt x="559676" y="133966"/>
                  <a:pt x="548640" y="126609"/>
                </a:cubicBezTo>
                <a:cubicBezTo>
                  <a:pt x="531191" y="114976"/>
                  <a:pt x="511126" y="107852"/>
                  <a:pt x="492369" y="98474"/>
                </a:cubicBezTo>
                <a:cubicBezTo>
                  <a:pt x="437414" y="43517"/>
                  <a:pt x="495079" y="92795"/>
                  <a:pt x="422031" y="56271"/>
                </a:cubicBezTo>
                <a:cubicBezTo>
                  <a:pt x="406909" y="48710"/>
                  <a:pt x="394950" y="35696"/>
                  <a:pt x="379828" y="28135"/>
                </a:cubicBezTo>
                <a:cubicBezTo>
                  <a:pt x="366565" y="21503"/>
                  <a:pt x="337625" y="14068"/>
                  <a:pt x="337625" y="14068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E6A7A992-D264-4939-AB4E-67ECDD68FC3F}"/>
              </a:ext>
            </a:extLst>
          </p:cNvPr>
          <p:cNvCxnSpPr>
            <a:stCxn id="7" idx="17"/>
          </p:cNvCxnSpPr>
          <p:nvPr/>
        </p:nvCxnSpPr>
        <p:spPr>
          <a:xfrm flipV="1">
            <a:off x="2349305" y="1643050"/>
            <a:ext cx="1943168" cy="50930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59DB77AA-8FB7-479B-9B66-65C18EF1A939}"/>
              </a:ext>
            </a:extLst>
          </p:cNvPr>
          <p:cNvCxnSpPr>
            <a:stCxn id="13" idx="16"/>
          </p:cNvCxnSpPr>
          <p:nvPr/>
        </p:nvCxnSpPr>
        <p:spPr>
          <a:xfrm flipV="1">
            <a:off x="1350498" y="1844580"/>
            <a:ext cx="2947327" cy="127844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9D9FCB2A-BF33-45C9-855D-37ACA95E3F63}"/>
              </a:ext>
            </a:extLst>
          </p:cNvPr>
          <p:cNvCxnSpPr>
            <a:stCxn id="77" idx="1"/>
          </p:cNvCxnSpPr>
          <p:nvPr/>
        </p:nvCxnSpPr>
        <p:spPr>
          <a:xfrm flipH="1" flipV="1">
            <a:off x="4510770" y="2000240"/>
            <a:ext cx="834737" cy="335758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extBox 28">
            <a:extLst>
              <a:ext uri="{FF2B5EF4-FFF2-40B4-BE49-F238E27FC236}">
                <a16:creationId xmlns:a16="http://schemas.microsoft.com/office/drawing/2014/main" id="{454A5682-0D63-40C7-A483-B46B3F1ADC96}"/>
              </a:ext>
            </a:extLst>
          </p:cNvPr>
          <p:cNvSpPr txBox="1"/>
          <p:nvPr/>
        </p:nvSpPr>
        <p:spPr>
          <a:xfrm>
            <a:off x="4361146" y="1363862"/>
            <a:ext cx="76227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JO" sz="3200" dirty="0"/>
              <a:t>مهم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05926647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5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8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1" dur="500"/>
                                        <p:tgtEl>
                                          <p:spTgt spid="1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6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44444E-6 4.82886E-6 L -4.44444E-6 0.06313 " pathEditMode="relative" rAng="0" ptsTypes="AA">
                                      <p:cBhvr>
                                        <p:cTn id="48" dur="2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3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52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55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9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94444E-6 3.98844E-6 L 0.00191 -0.1748 " pathEditMode="relative" rAng="0" ptsTypes="AA">
                                      <p:cBhvr>
                                        <p:cTn id="61" dur="20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" y="-8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6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1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6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1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1" dur="500"/>
                                        <p:tgtEl>
                                          <p:spTgt spid="1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4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7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0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3" dur="500"/>
                                        <p:tgtEl>
                                          <p:spTgt spid="10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6" dur="500"/>
                                        <p:tgtEl>
                                          <p:spTgt spid="1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3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11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6" dur="50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3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21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2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4" dur="5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9" dur="5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" fill="hold">
                      <p:stCondLst>
                        <p:cond delay="indefinite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4" dur="5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7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>
                      <p:stCondLst>
                        <p:cond delay="indefinite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2" dur="500"/>
                                        <p:tgtEl>
                                          <p:spTgt spid="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0.04208 " pathEditMode="relative" ptsTypes="AA">
                                      <p:cBhvr>
                                        <p:cTn id="146" dur="20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>
                      <p:stCondLst>
                        <p:cond delay="indefinite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1" dur="500"/>
                                        <p:tgtEl>
                                          <p:spTgt spid="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" grpId="0"/>
      <p:bldP spid="79" grpId="0"/>
      <p:bldP spid="83" grpId="0"/>
      <p:bldP spid="102" grpId="0" animBg="1"/>
      <p:bldP spid="102" grpId="1" animBg="1"/>
      <p:bldP spid="146" grpId="0" animBg="1"/>
      <p:bldP spid="15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128614" y="71414"/>
            <a:ext cx="8229600" cy="1143000"/>
          </a:xfrm>
        </p:spPr>
        <p:txBody>
          <a:bodyPr>
            <a:normAutofit/>
          </a:bodyPr>
          <a:lstStyle/>
          <a:p>
            <a:pPr rtl="0"/>
            <a:r>
              <a:rPr lang="en-US" sz="3600" dirty="0">
                <a:solidFill>
                  <a:srgbClr val="C00000"/>
                </a:solidFill>
              </a:rPr>
              <a:t>Vitamin A Absorption &amp; Metabolism</a:t>
            </a:r>
            <a:endParaRPr lang="en-GB" sz="3600" dirty="0"/>
          </a:p>
        </p:txBody>
      </p:sp>
      <p:pic>
        <p:nvPicPr>
          <p:cNvPr id="6" name="Picture 2" descr="http://www.mutah.edu.jo/images/banners/medi-sign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929586" y="61864"/>
            <a:ext cx="1143008" cy="1295410"/>
          </a:xfrm>
          <a:prstGeom prst="rect">
            <a:avLst/>
          </a:prstGeom>
          <a:noFill/>
        </p:spPr>
      </p:pic>
      <p:sp>
        <p:nvSpPr>
          <p:cNvPr id="18" name="مستطيل 17"/>
          <p:cNvSpPr/>
          <p:nvPr/>
        </p:nvSpPr>
        <p:spPr>
          <a:xfrm>
            <a:off x="-32" y="0"/>
            <a:ext cx="428596" cy="6858000"/>
          </a:xfrm>
          <a:prstGeom prst="rect">
            <a:avLst/>
          </a:prstGeom>
          <a:solidFill>
            <a:schemeClr val="accent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عنوان فرعي 2"/>
          <p:cNvSpPr txBox="1">
            <a:spLocks/>
          </p:cNvSpPr>
          <p:nvPr/>
        </p:nvSpPr>
        <p:spPr>
          <a:xfrm>
            <a:off x="500034" y="1285860"/>
            <a:ext cx="8501122" cy="5357850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marL="971550" lvl="1" indent="-514350" algn="l" rtl="0">
              <a:lnSpc>
                <a:spcPct val="90000"/>
              </a:lnSpc>
              <a:spcBef>
                <a:spcPct val="20000"/>
              </a:spcBef>
            </a:pPr>
            <a:r>
              <a:rPr lang="en-US" sz="2400" dirty="0">
                <a:latin typeface="Arial" pitchFamily="34" charset="0"/>
                <a:cs typeface="Arial" pitchFamily="34" charset="0"/>
              </a:rPr>
              <a:t>   </a:t>
            </a:r>
            <a:endParaRPr kumimoji="0" lang="ar-JO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3" name="مجموعة 62"/>
          <p:cNvGrpSpPr/>
          <p:nvPr/>
        </p:nvGrpSpPr>
        <p:grpSpPr>
          <a:xfrm>
            <a:off x="6241427" y="4214818"/>
            <a:ext cx="2188225" cy="1143008"/>
            <a:chOff x="6724664" y="5500702"/>
            <a:chExt cx="2188225" cy="1143008"/>
          </a:xfrm>
        </p:grpSpPr>
        <p:pic>
          <p:nvPicPr>
            <p:cNvPr id="64" name="Picture 3"/>
            <p:cNvPicPr>
              <a:picLocks noChangeAspect="1" noChangeArrowheads="1"/>
            </p:cNvPicPr>
            <p:nvPr/>
          </p:nvPicPr>
          <p:blipFill>
            <a:blip r:embed="rId4"/>
            <a:srcRect l="3947" t="4774"/>
            <a:stretch>
              <a:fillRect/>
            </a:stretch>
          </p:blipFill>
          <p:spPr bwMode="auto">
            <a:xfrm>
              <a:off x="7143769" y="5500702"/>
              <a:ext cx="1769120" cy="114300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cxnSp>
          <p:nvCxnSpPr>
            <p:cNvPr id="65" name="رابط كسهم مستقيم 64"/>
            <p:cNvCxnSpPr/>
            <p:nvPr/>
          </p:nvCxnSpPr>
          <p:spPr>
            <a:xfrm>
              <a:off x="6724664" y="5857892"/>
              <a:ext cx="561980" cy="419104"/>
            </a:xfrm>
            <a:prstGeom prst="straightConnector1">
              <a:avLst/>
            </a:prstGeom>
            <a:ln w="28575">
              <a:solidFill>
                <a:srgbClr val="FF0000"/>
              </a:solidFill>
              <a:prstDash val="dash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" name="مجموعة 65"/>
          <p:cNvGrpSpPr/>
          <p:nvPr/>
        </p:nvGrpSpPr>
        <p:grpSpPr>
          <a:xfrm>
            <a:off x="6312865" y="2428868"/>
            <a:ext cx="2100266" cy="1500198"/>
            <a:chOff x="6786578" y="4000504"/>
            <a:chExt cx="2100266" cy="1500198"/>
          </a:xfrm>
        </p:grpSpPr>
        <p:pic>
          <p:nvPicPr>
            <p:cNvPr id="67" name="Picture 2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7143768" y="4000504"/>
              <a:ext cx="1743076" cy="137474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cxnSp>
          <p:nvCxnSpPr>
            <p:cNvPr id="68" name="رابط كسهم مستقيم 67"/>
            <p:cNvCxnSpPr/>
            <p:nvPr/>
          </p:nvCxnSpPr>
          <p:spPr>
            <a:xfrm flipV="1">
              <a:off x="6786578" y="5072074"/>
              <a:ext cx="642942" cy="428628"/>
            </a:xfrm>
            <a:prstGeom prst="straightConnector1">
              <a:avLst/>
            </a:prstGeom>
            <a:ln w="28575">
              <a:solidFill>
                <a:srgbClr val="FF0000"/>
              </a:solidFill>
              <a:prstDash val="dash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" name="مجموعة 71"/>
          <p:cNvGrpSpPr/>
          <p:nvPr/>
        </p:nvGrpSpPr>
        <p:grpSpPr>
          <a:xfrm>
            <a:off x="928662" y="2029268"/>
            <a:ext cx="5528341" cy="2828492"/>
            <a:chOff x="1285852" y="3958094"/>
            <a:chExt cx="5528341" cy="2828492"/>
          </a:xfrm>
        </p:grpSpPr>
        <p:grpSp>
          <p:nvGrpSpPr>
            <p:cNvPr id="9" name="مجموعة 69"/>
            <p:cNvGrpSpPr/>
            <p:nvPr/>
          </p:nvGrpSpPr>
          <p:grpSpPr>
            <a:xfrm>
              <a:off x="1285852" y="3958094"/>
              <a:ext cx="5528341" cy="2828492"/>
              <a:chOff x="1285852" y="3958094"/>
              <a:chExt cx="5528341" cy="2828492"/>
            </a:xfrm>
          </p:grpSpPr>
          <p:grpSp>
            <p:nvGrpSpPr>
              <p:cNvPr id="13" name="مجموعة 61"/>
              <p:cNvGrpSpPr/>
              <p:nvPr/>
            </p:nvGrpSpPr>
            <p:grpSpPr>
              <a:xfrm>
                <a:off x="1285852" y="3958094"/>
                <a:ext cx="5528341" cy="2828492"/>
                <a:chOff x="1285852" y="3958094"/>
                <a:chExt cx="5528341" cy="2828492"/>
              </a:xfrm>
            </p:grpSpPr>
            <p:grpSp>
              <p:nvGrpSpPr>
                <p:cNvPr id="15" name="مجموعة 39"/>
                <p:cNvGrpSpPr/>
                <p:nvPr/>
              </p:nvGrpSpPr>
              <p:grpSpPr>
                <a:xfrm>
                  <a:off x="1285852" y="4786322"/>
                  <a:ext cx="5528341" cy="2000264"/>
                  <a:chOff x="2823494" y="4429132"/>
                  <a:chExt cx="5528341" cy="2000264"/>
                </a:xfrm>
              </p:grpSpPr>
              <p:grpSp>
                <p:nvGrpSpPr>
                  <p:cNvPr id="19" name="مجموعة 36"/>
                  <p:cNvGrpSpPr/>
                  <p:nvPr/>
                </p:nvGrpSpPr>
                <p:grpSpPr>
                  <a:xfrm>
                    <a:off x="2857488" y="4429132"/>
                    <a:ext cx="5494347" cy="2000264"/>
                    <a:chOff x="2285984" y="4572008"/>
                    <a:chExt cx="5494347" cy="2000264"/>
                  </a:xfrm>
                </p:grpSpPr>
                <p:grpSp>
                  <p:nvGrpSpPr>
                    <p:cNvPr id="20" name="مجموعة 30"/>
                    <p:cNvGrpSpPr/>
                    <p:nvPr/>
                  </p:nvGrpSpPr>
                  <p:grpSpPr>
                    <a:xfrm>
                      <a:off x="2285984" y="4572008"/>
                      <a:ext cx="5494347" cy="2000264"/>
                      <a:chOff x="2285984" y="4572008"/>
                      <a:chExt cx="5494347" cy="2000264"/>
                    </a:xfrm>
                  </p:grpSpPr>
                  <p:sp>
                    <p:nvSpPr>
                      <p:cNvPr id="7" name="مستطيل 6"/>
                      <p:cNvSpPr/>
                      <p:nvPr/>
                    </p:nvSpPr>
                    <p:spPr>
                      <a:xfrm>
                        <a:off x="2285984" y="4572008"/>
                        <a:ext cx="5429288" cy="2000264"/>
                      </a:xfrm>
                      <a:prstGeom prst="rect">
                        <a:avLst/>
                      </a:prstGeom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marL="0" algn="l" defTabSz="914400" rtl="0" eaLnBrk="1" latinLnBrk="0" hangingPunct="1"/>
                        <a:endParaRPr lang="en-GB" b="1" dirty="0">
                          <a:solidFill>
                            <a:schemeClr val="tx1"/>
                          </a:solidFill>
                        </a:endParaRPr>
                      </a:p>
                    </p:txBody>
                  </p:sp>
                  <p:cxnSp>
                    <p:nvCxnSpPr>
                      <p:cNvPr id="10" name="رابط كسهم مستقيم 9"/>
                      <p:cNvCxnSpPr/>
                      <p:nvPr/>
                    </p:nvCxnSpPr>
                    <p:spPr>
                      <a:xfrm rot="5400000">
                        <a:off x="3359279" y="5678503"/>
                        <a:ext cx="644530" cy="1588"/>
                      </a:xfrm>
                      <a:prstGeom prst="straightConnector1">
                        <a:avLst/>
                      </a:prstGeom>
                      <a:ln w="19050">
                        <a:solidFill>
                          <a:schemeClr val="tx1"/>
                        </a:solidFill>
                        <a:tailEnd type="arrow"/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grpSp>
                    <p:nvGrpSpPr>
                      <p:cNvPr id="21" name="مجموعة 23"/>
                      <p:cNvGrpSpPr/>
                      <p:nvPr/>
                    </p:nvGrpSpPr>
                    <p:grpSpPr>
                      <a:xfrm>
                        <a:off x="5895328" y="4929198"/>
                        <a:ext cx="1885003" cy="1571636"/>
                        <a:chOff x="5252386" y="4929198"/>
                        <a:chExt cx="1885003" cy="1571636"/>
                      </a:xfrm>
                    </p:grpSpPr>
                    <p:sp>
                      <p:nvSpPr>
                        <p:cNvPr id="16" name="مربع نص 15"/>
                        <p:cNvSpPr txBox="1"/>
                        <p:nvPr/>
                      </p:nvSpPr>
                      <p:spPr>
                        <a:xfrm>
                          <a:off x="5797669" y="4929198"/>
                          <a:ext cx="887935" cy="369332"/>
                        </a:xfrm>
                        <a:prstGeom prst="rect">
                          <a:avLst/>
                        </a:prstGeom>
                        <a:noFill/>
                      </p:spPr>
                      <p:txBody>
                        <a:bodyPr wrap="none" rtlCol="0">
                          <a:spAutoFit/>
                        </a:bodyPr>
                        <a:lstStyle/>
                        <a:p>
                          <a:r>
                            <a:rPr lang="en-US" dirty="0"/>
                            <a:t>Retinal </a:t>
                          </a:r>
                          <a:endParaRPr lang="en-GB" dirty="0"/>
                        </a:p>
                      </p:txBody>
                    </p:sp>
                    <p:cxnSp>
                      <p:nvCxnSpPr>
                        <p:cNvPr id="17" name="رابط كسهم مستقيم 16"/>
                        <p:cNvCxnSpPr/>
                        <p:nvPr/>
                      </p:nvCxnSpPr>
                      <p:spPr>
                        <a:xfrm rot="5400000">
                          <a:off x="5786843" y="5786057"/>
                          <a:ext cx="857256" cy="794"/>
                        </a:xfrm>
                        <a:prstGeom prst="straightConnector1">
                          <a:avLst/>
                        </a:prstGeom>
                        <a:ln w="19050">
                          <a:solidFill>
                            <a:schemeClr val="tx1"/>
                          </a:solidFill>
                          <a:tailEnd type="arrow"/>
                        </a:ln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sp>
                      <p:nvSpPr>
                        <p:cNvPr id="23" name="مربع نص 22"/>
                        <p:cNvSpPr txBox="1"/>
                        <p:nvPr/>
                      </p:nvSpPr>
                      <p:spPr>
                        <a:xfrm>
                          <a:off x="5252386" y="6131502"/>
                          <a:ext cx="1885003" cy="369332"/>
                        </a:xfrm>
                        <a:prstGeom prst="rect">
                          <a:avLst/>
                        </a:prstGeom>
                        <a:noFill/>
                      </p:spPr>
                      <p:txBody>
                        <a:bodyPr wrap="none" rtlCol="0">
                          <a:spAutoFit/>
                        </a:bodyPr>
                        <a:lstStyle/>
                        <a:p>
                          <a:r>
                            <a:rPr lang="en-US" dirty="0"/>
                            <a:t>Retinoic acid (RA) </a:t>
                          </a:r>
                          <a:endParaRPr lang="en-GB" dirty="0"/>
                        </a:p>
                      </p:txBody>
                    </p:sp>
                  </p:grpSp>
                  <p:grpSp>
                    <p:nvGrpSpPr>
                      <p:cNvPr id="22" name="مجموعة 29"/>
                      <p:cNvGrpSpPr/>
                      <p:nvPr/>
                    </p:nvGrpSpPr>
                    <p:grpSpPr>
                      <a:xfrm>
                        <a:off x="3252122" y="5000636"/>
                        <a:ext cx="2962952" cy="369332"/>
                        <a:chOff x="3252122" y="5000636"/>
                        <a:chExt cx="2962952" cy="369332"/>
                      </a:xfrm>
                    </p:grpSpPr>
                    <p:grpSp>
                      <p:nvGrpSpPr>
                        <p:cNvPr id="24" name="مجموعة 24"/>
                        <p:cNvGrpSpPr/>
                        <p:nvPr/>
                      </p:nvGrpSpPr>
                      <p:grpSpPr>
                        <a:xfrm>
                          <a:off x="3252122" y="5000636"/>
                          <a:ext cx="2962952" cy="369332"/>
                          <a:chOff x="3252122" y="5000636"/>
                          <a:chExt cx="2962952" cy="369332"/>
                        </a:xfrm>
                      </p:grpSpPr>
                      <p:sp>
                        <p:nvSpPr>
                          <p:cNvPr id="11" name="مربع نص 10"/>
                          <p:cNvSpPr txBox="1"/>
                          <p:nvPr/>
                        </p:nvSpPr>
                        <p:spPr>
                          <a:xfrm>
                            <a:off x="3252122" y="5000636"/>
                            <a:ext cx="899157" cy="369332"/>
                          </a:xfrm>
                          <a:prstGeom prst="rect">
                            <a:avLst/>
                          </a:prstGeom>
                          <a:noFill/>
                        </p:spPr>
                        <p:txBody>
                          <a:bodyPr wrap="none" rtlCol="0">
                            <a:spAutoFit/>
                          </a:bodyPr>
                          <a:lstStyle/>
                          <a:p>
                            <a:r>
                              <a:rPr lang="en-US" dirty="0"/>
                              <a:t>Retinol </a:t>
                            </a:r>
                            <a:endParaRPr lang="en-GB" dirty="0"/>
                          </a:p>
                        </p:txBody>
                      </p:sp>
                      <p:cxnSp>
                        <p:nvCxnSpPr>
                          <p:cNvPr id="12" name="رابط كسهم مستقيم 11"/>
                          <p:cNvCxnSpPr/>
                          <p:nvPr/>
                        </p:nvCxnSpPr>
                        <p:spPr>
                          <a:xfrm>
                            <a:off x="4357686" y="5226744"/>
                            <a:ext cx="1857388" cy="1588"/>
                          </a:xfrm>
                          <a:prstGeom prst="straightConnector1">
                            <a:avLst/>
                          </a:prstGeom>
                          <a:ln w="19050">
                            <a:solidFill>
                              <a:schemeClr val="tx1"/>
                            </a:solidFill>
                            <a:tailEnd type="arrow"/>
                          </a:ln>
                        </p:spPr>
                        <p:style>
                          <a:lnRef idx="1">
                            <a:schemeClr val="accent1"/>
                          </a:lnRef>
                          <a:fillRef idx="0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tx1"/>
                          </a:fontRef>
                        </p:style>
                      </p:cxnSp>
                    </p:grpSp>
                    <p:cxnSp>
                      <p:nvCxnSpPr>
                        <p:cNvPr id="26" name="رابط كسهم مستقيم 25"/>
                        <p:cNvCxnSpPr/>
                        <p:nvPr/>
                      </p:nvCxnSpPr>
                      <p:spPr>
                        <a:xfrm rot="10800000">
                          <a:off x="4286248" y="5144644"/>
                          <a:ext cx="1928826" cy="14514"/>
                        </a:xfrm>
                        <a:prstGeom prst="straightConnector1">
                          <a:avLst/>
                        </a:prstGeom>
                        <a:ln w="19050">
                          <a:solidFill>
                            <a:schemeClr val="tx1"/>
                          </a:solidFill>
                          <a:tailEnd type="arrow"/>
                        </a:ln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</p:grpSp>
                </p:grpSp>
                <p:sp>
                  <p:nvSpPr>
                    <p:cNvPr id="32" name="مربع نص 31"/>
                    <p:cNvSpPr txBox="1"/>
                    <p:nvPr/>
                  </p:nvSpPr>
                  <p:spPr>
                    <a:xfrm>
                      <a:off x="3932543" y="4643446"/>
                      <a:ext cx="2425408" cy="369332"/>
                    </a:xfrm>
                    <a:prstGeom prst="rect">
                      <a:avLst/>
                    </a:prstGeom>
                    <a:noFill/>
                  </p:spPr>
                  <p:txBody>
                    <a:bodyPr wrap="none" rtlCol="0">
                      <a:spAutoFit/>
                    </a:bodyPr>
                    <a:lstStyle/>
                    <a:p>
                      <a:r>
                        <a:rPr lang="en-US" dirty="0"/>
                        <a:t>Retinol dehydrogenases</a:t>
                      </a:r>
                    </a:p>
                  </p:txBody>
                </p:sp>
                <p:sp>
                  <p:nvSpPr>
                    <p:cNvPr id="34" name="مربع نص 33"/>
                    <p:cNvSpPr txBox="1"/>
                    <p:nvPr/>
                  </p:nvSpPr>
                  <p:spPr>
                    <a:xfrm>
                      <a:off x="5146079" y="5286388"/>
                      <a:ext cx="1710918" cy="923330"/>
                    </a:xfrm>
                    <a:prstGeom prst="rect">
                      <a:avLst/>
                    </a:prstGeom>
                    <a:noFill/>
                  </p:spPr>
                  <p:txBody>
                    <a:bodyPr wrap="none" rtlCol="0">
                      <a:spAutoFit/>
                    </a:bodyPr>
                    <a:lstStyle/>
                    <a:p>
                      <a:r>
                        <a:rPr lang="en-US" dirty="0"/>
                        <a:t>Retinaldehyde</a:t>
                      </a:r>
                    </a:p>
                    <a:p>
                      <a:r>
                        <a:rPr lang="en-US" dirty="0"/>
                        <a:t>dehydrogenases</a:t>
                      </a:r>
                    </a:p>
                    <a:p>
                      <a:pPr algn="ctr"/>
                      <a:r>
                        <a:rPr lang="en-US" dirty="0"/>
                        <a:t>(RALDHs)</a:t>
                      </a:r>
                      <a:endParaRPr lang="en-GB" dirty="0"/>
                    </a:p>
                  </p:txBody>
                </p:sp>
                <p:sp>
                  <p:nvSpPr>
                    <p:cNvPr id="36" name="مربع نص 35"/>
                    <p:cNvSpPr txBox="1"/>
                    <p:nvPr/>
                  </p:nvSpPr>
                  <p:spPr>
                    <a:xfrm>
                      <a:off x="4839422" y="4845618"/>
                      <a:ext cx="686406" cy="369332"/>
                    </a:xfrm>
                    <a:prstGeom prst="rect">
                      <a:avLst/>
                    </a:prstGeom>
                    <a:noFill/>
                  </p:spPr>
                  <p:txBody>
                    <a:bodyPr wrap="none" rtlCol="0">
                      <a:spAutoFit/>
                    </a:bodyPr>
                    <a:lstStyle/>
                    <a:p>
                      <a:r>
                        <a:rPr lang="en-US" dirty="0"/>
                        <a:t>RDHs</a:t>
                      </a:r>
                    </a:p>
                  </p:txBody>
                </p:sp>
              </p:grpSp>
              <p:sp>
                <p:nvSpPr>
                  <p:cNvPr id="38" name="مربع نص 37"/>
                  <p:cNvSpPr txBox="1"/>
                  <p:nvPr/>
                </p:nvSpPr>
                <p:spPr>
                  <a:xfrm rot="16200000">
                    <a:off x="7035382" y="5382633"/>
                    <a:ext cx="1133324" cy="369332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sz="1400" b="1" dirty="0">
                        <a:solidFill>
                          <a:srgbClr val="FF0000"/>
                        </a:solidFill>
                      </a:rPr>
                      <a:t>irreversible</a:t>
                    </a:r>
                    <a:r>
                      <a:rPr lang="en-US" dirty="0">
                        <a:solidFill>
                          <a:srgbClr val="FF0000"/>
                        </a:solidFill>
                      </a:rPr>
                      <a:t>  </a:t>
                    </a:r>
                    <a:endParaRPr lang="en-GB" dirty="0">
                      <a:solidFill>
                        <a:srgbClr val="FF0000"/>
                      </a:solidFill>
                    </a:endParaRPr>
                  </a:p>
                </p:txBody>
              </p:sp>
              <p:sp>
                <p:nvSpPr>
                  <p:cNvPr id="39" name="مربع نص 38"/>
                  <p:cNvSpPr txBox="1"/>
                  <p:nvPr/>
                </p:nvSpPr>
                <p:spPr>
                  <a:xfrm>
                    <a:off x="2823494" y="6060064"/>
                    <a:ext cx="2177134" cy="369332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b="1" dirty="0">
                        <a:solidFill>
                          <a:srgbClr val="C00000"/>
                        </a:solidFill>
                      </a:rPr>
                      <a:t>RA</a:t>
                    </a:r>
                    <a:r>
                      <a:rPr lang="en-US" dirty="0"/>
                      <a:t> </a:t>
                    </a:r>
                    <a:r>
                      <a:rPr lang="en-US" b="1" dirty="0">
                        <a:solidFill>
                          <a:srgbClr val="C00000"/>
                        </a:solidFill>
                      </a:rPr>
                      <a:t>generating</a:t>
                    </a:r>
                    <a:r>
                      <a:rPr lang="en-US" dirty="0"/>
                      <a:t> </a:t>
                    </a:r>
                    <a:r>
                      <a:rPr lang="en-US" b="1" dirty="0">
                        <a:solidFill>
                          <a:srgbClr val="C00000"/>
                        </a:solidFill>
                      </a:rPr>
                      <a:t>tissue</a:t>
                    </a:r>
                    <a:r>
                      <a:rPr lang="en-US" dirty="0">
                        <a:solidFill>
                          <a:srgbClr val="C00000"/>
                        </a:solidFill>
                      </a:rPr>
                      <a:t> </a:t>
                    </a:r>
                    <a:endParaRPr lang="en-GB" dirty="0">
                      <a:solidFill>
                        <a:srgbClr val="C00000"/>
                      </a:solidFill>
                    </a:endParaRPr>
                  </a:p>
                </p:txBody>
              </p:sp>
            </p:grpSp>
            <p:grpSp>
              <p:nvGrpSpPr>
                <p:cNvPr id="25" name="مجموعة 60"/>
                <p:cNvGrpSpPr/>
                <p:nvPr/>
              </p:nvGrpSpPr>
              <p:grpSpPr>
                <a:xfrm>
                  <a:off x="1714480" y="3958094"/>
                  <a:ext cx="1214446" cy="1472758"/>
                  <a:chOff x="1714480" y="3958094"/>
                  <a:chExt cx="1214446" cy="1472758"/>
                </a:xfrm>
              </p:grpSpPr>
              <p:sp>
                <p:nvSpPr>
                  <p:cNvPr id="43" name="مستطيل 42"/>
                  <p:cNvSpPr/>
                  <p:nvPr/>
                </p:nvSpPr>
                <p:spPr>
                  <a:xfrm>
                    <a:off x="1857356" y="4672474"/>
                    <a:ext cx="785818" cy="285752"/>
                  </a:xfrm>
                  <a:prstGeom prst="rect">
                    <a:avLst/>
                  </a:prstGeom>
                  <a:solidFill>
                    <a:srgbClr val="FF0000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en-US" dirty="0"/>
                      <a:t>STRA6</a:t>
                    </a:r>
                    <a:endParaRPr lang="en-GB" dirty="0"/>
                  </a:p>
                </p:txBody>
              </p:sp>
              <p:grpSp>
                <p:nvGrpSpPr>
                  <p:cNvPr id="27" name="مجموعة 49"/>
                  <p:cNvGrpSpPr/>
                  <p:nvPr/>
                </p:nvGrpSpPr>
                <p:grpSpPr>
                  <a:xfrm>
                    <a:off x="1714480" y="3958094"/>
                    <a:ext cx="1214446" cy="715968"/>
                    <a:chOff x="1714480" y="3929066"/>
                    <a:chExt cx="1214446" cy="715968"/>
                  </a:xfrm>
                </p:grpSpPr>
                <p:sp>
                  <p:nvSpPr>
                    <p:cNvPr id="47" name="مستطيل 46"/>
                    <p:cNvSpPr/>
                    <p:nvPr/>
                  </p:nvSpPr>
                  <p:spPr>
                    <a:xfrm>
                      <a:off x="1714480" y="3929066"/>
                      <a:ext cx="1214446" cy="357190"/>
                    </a:xfrm>
                    <a:prstGeom prst="rect">
                      <a:avLst/>
                    </a:prstGeom>
                    <a:solidFill>
                      <a:srgbClr val="008000"/>
                    </a:solidFill>
                    <a:ln>
                      <a:solidFill>
                        <a:srgbClr val="002060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r>
                        <a:rPr lang="en-US" sz="1600" b="1" dirty="0"/>
                        <a:t>Retinol-RBP</a:t>
                      </a:r>
                      <a:endParaRPr lang="en-GB" b="1" dirty="0"/>
                    </a:p>
                  </p:txBody>
                </p:sp>
                <p:cxnSp>
                  <p:nvCxnSpPr>
                    <p:cNvPr id="48" name="رابط كسهم مستقيم 47"/>
                    <p:cNvCxnSpPr/>
                    <p:nvPr/>
                  </p:nvCxnSpPr>
                  <p:spPr>
                    <a:xfrm rot="5400000">
                      <a:off x="2064979" y="4464851"/>
                      <a:ext cx="358778" cy="1588"/>
                    </a:xfrm>
                    <a:prstGeom prst="straightConnector1">
                      <a:avLst/>
                    </a:prstGeom>
                    <a:ln w="28575">
                      <a:solidFill>
                        <a:schemeClr val="tx1"/>
                      </a:solidFill>
                      <a:tailEnd type="arrow"/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28" name="مجموعة 57"/>
                  <p:cNvGrpSpPr/>
                  <p:nvPr/>
                </p:nvGrpSpPr>
                <p:grpSpPr>
                  <a:xfrm>
                    <a:off x="2070876" y="5000636"/>
                    <a:ext cx="286546" cy="430216"/>
                    <a:chOff x="2070876" y="5000636"/>
                    <a:chExt cx="286546" cy="430216"/>
                  </a:xfrm>
                </p:grpSpPr>
                <p:cxnSp>
                  <p:nvCxnSpPr>
                    <p:cNvPr id="52" name="رابط كسهم مستقيم 51"/>
                    <p:cNvCxnSpPr/>
                    <p:nvPr/>
                  </p:nvCxnSpPr>
                  <p:spPr>
                    <a:xfrm>
                      <a:off x="2071670" y="5429264"/>
                      <a:ext cx="285752" cy="1588"/>
                    </a:xfrm>
                    <a:prstGeom prst="straightConnector1">
                      <a:avLst/>
                    </a:prstGeom>
                    <a:ln w="19050">
                      <a:solidFill>
                        <a:schemeClr val="tx1"/>
                      </a:solidFill>
                      <a:tailEnd type="arrow"/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55" name="رابط مستقيم 54"/>
                    <p:cNvCxnSpPr/>
                    <p:nvPr/>
                  </p:nvCxnSpPr>
                  <p:spPr>
                    <a:xfrm rot="5400000" flipH="1" flipV="1">
                      <a:off x="1856562" y="5214950"/>
                      <a:ext cx="429422" cy="794"/>
                    </a:xfrm>
                    <a:prstGeom prst="line">
                      <a:avLst/>
                    </a:prstGeom>
                    <a:ln w="12700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</p:grpSp>
            <p:cxnSp>
              <p:nvCxnSpPr>
                <p:cNvPr id="60" name="رابط كسهم مستقيم 59"/>
                <p:cNvCxnSpPr/>
                <p:nvPr/>
              </p:nvCxnSpPr>
              <p:spPr>
                <a:xfrm rot="16200000" flipV="1">
                  <a:off x="2320114" y="5871049"/>
                  <a:ext cx="644530" cy="1588"/>
                </a:xfrm>
                <a:prstGeom prst="straightConnector1">
                  <a:avLst/>
                </a:prstGeom>
                <a:ln w="19050">
                  <a:solidFill>
                    <a:schemeClr val="tx1"/>
                  </a:solidFill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69" name="شكل بيضاوي 68"/>
              <p:cNvSpPr/>
              <p:nvPr/>
            </p:nvSpPr>
            <p:spPr>
              <a:xfrm>
                <a:off x="2285984" y="5744044"/>
                <a:ext cx="928694" cy="285752"/>
              </a:xfrm>
              <a:prstGeom prst="ellipse">
                <a:avLst/>
              </a:prstGeom>
              <a:solidFill>
                <a:schemeClr val="bg2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400" b="1" dirty="0">
                    <a:solidFill>
                      <a:schemeClr val="tx1"/>
                    </a:solidFill>
                  </a:rPr>
                  <a:t>CRBP</a:t>
                </a:r>
                <a:endParaRPr lang="en-GB" b="1" dirty="0"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71" name="مربع نص 70"/>
            <p:cNvSpPr txBox="1"/>
            <p:nvPr/>
          </p:nvSpPr>
          <p:spPr>
            <a:xfrm>
              <a:off x="2070094" y="6143644"/>
              <a:ext cx="135889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retinyl ester </a:t>
              </a:r>
              <a:endParaRPr lang="en-GB" dirty="0"/>
            </a:p>
          </p:txBody>
        </p:sp>
      </p:grpSp>
      <p:cxnSp>
        <p:nvCxnSpPr>
          <p:cNvPr id="29" name="Straight Arrow Connector 28">
            <a:extLst>
              <a:ext uri="{FF2B5EF4-FFF2-40B4-BE49-F238E27FC236}">
                <a16:creationId xmlns:a16="http://schemas.microsoft.com/office/drawing/2014/main" id="{51F488DB-7305-4A74-B2E4-5BAD6C1C3290}"/>
              </a:ext>
            </a:extLst>
          </p:cNvPr>
          <p:cNvCxnSpPr/>
          <p:nvPr/>
        </p:nvCxnSpPr>
        <p:spPr>
          <a:xfrm>
            <a:off x="7380312" y="1628800"/>
            <a:ext cx="648072" cy="111484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TextBox 29">
            <a:extLst>
              <a:ext uri="{FF2B5EF4-FFF2-40B4-BE49-F238E27FC236}">
                <a16:creationId xmlns:a16="http://schemas.microsoft.com/office/drawing/2014/main" id="{40C3E964-D4C0-41EC-AFFF-6D6DD83B1073}"/>
              </a:ext>
            </a:extLst>
          </p:cNvPr>
          <p:cNvSpPr txBox="1"/>
          <p:nvPr/>
        </p:nvSpPr>
        <p:spPr>
          <a:xfrm>
            <a:off x="6457003" y="1214414"/>
            <a:ext cx="99531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JO" sz="3200" dirty="0"/>
              <a:t>مهم</a:t>
            </a:r>
            <a:endParaRPr lang="en-US" sz="3200" dirty="0"/>
          </a:p>
        </p:txBody>
      </p:sp>
      <p:sp>
        <p:nvSpPr>
          <p:cNvPr id="33" name="Freeform: Shape 32">
            <a:extLst>
              <a:ext uri="{FF2B5EF4-FFF2-40B4-BE49-F238E27FC236}">
                <a16:creationId xmlns:a16="http://schemas.microsoft.com/office/drawing/2014/main" id="{C07A07D1-AB80-40D2-B161-381C961B6DD5}"/>
              </a:ext>
            </a:extLst>
          </p:cNvPr>
          <p:cNvSpPr/>
          <p:nvPr/>
        </p:nvSpPr>
        <p:spPr>
          <a:xfrm>
            <a:off x="6865034" y="2853554"/>
            <a:ext cx="465097" cy="536760"/>
          </a:xfrm>
          <a:custGeom>
            <a:avLst/>
            <a:gdLst>
              <a:gd name="connsiteX0" fmla="*/ 295421 w 465097"/>
              <a:gd name="connsiteY0" fmla="*/ 30323 h 536760"/>
              <a:gd name="connsiteX1" fmla="*/ 225083 w 465097"/>
              <a:gd name="connsiteY1" fmla="*/ 44391 h 536760"/>
              <a:gd name="connsiteX2" fmla="*/ 182880 w 465097"/>
              <a:gd name="connsiteY2" fmla="*/ 72526 h 536760"/>
              <a:gd name="connsiteX3" fmla="*/ 140677 w 465097"/>
              <a:gd name="connsiteY3" fmla="*/ 86594 h 536760"/>
              <a:gd name="connsiteX4" fmla="*/ 14068 w 465097"/>
              <a:gd name="connsiteY4" fmla="*/ 241338 h 536760"/>
              <a:gd name="connsiteX5" fmla="*/ 0 w 465097"/>
              <a:gd name="connsiteY5" fmla="*/ 283541 h 536760"/>
              <a:gd name="connsiteX6" fmla="*/ 14068 w 465097"/>
              <a:gd name="connsiteY6" fmla="*/ 396083 h 536760"/>
              <a:gd name="connsiteX7" fmla="*/ 98474 w 465097"/>
              <a:gd name="connsiteY7" fmla="*/ 466421 h 536760"/>
              <a:gd name="connsiteX8" fmla="*/ 140677 w 465097"/>
              <a:gd name="connsiteY8" fmla="*/ 508624 h 536760"/>
              <a:gd name="connsiteX9" fmla="*/ 225083 w 465097"/>
              <a:gd name="connsiteY9" fmla="*/ 536760 h 536760"/>
              <a:gd name="connsiteX10" fmla="*/ 365760 w 465097"/>
              <a:gd name="connsiteY10" fmla="*/ 494557 h 536760"/>
              <a:gd name="connsiteX11" fmla="*/ 422031 w 465097"/>
              <a:gd name="connsiteY11" fmla="*/ 438286 h 536760"/>
              <a:gd name="connsiteX12" fmla="*/ 436098 w 465097"/>
              <a:gd name="connsiteY12" fmla="*/ 396083 h 536760"/>
              <a:gd name="connsiteX13" fmla="*/ 464234 w 465097"/>
              <a:gd name="connsiteY13" fmla="*/ 353880 h 536760"/>
              <a:gd name="connsiteX14" fmla="*/ 450166 w 465097"/>
              <a:gd name="connsiteY14" fmla="*/ 142864 h 536760"/>
              <a:gd name="connsiteX15" fmla="*/ 436098 w 465097"/>
              <a:gd name="connsiteY15" fmla="*/ 100661 h 536760"/>
              <a:gd name="connsiteX16" fmla="*/ 379828 w 465097"/>
              <a:gd name="connsiteY16" fmla="*/ 16255 h 536760"/>
              <a:gd name="connsiteX17" fmla="*/ 239151 w 465097"/>
              <a:gd name="connsiteY17" fmla="*/ 2188 h 5367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465097" h="536760">
                <a:moveTo>
                  <a:pt x="295421" y="30323"/>
                </a:moveTo>
                <a:cubicBezTo>
                  <a:pt x="271975" y="35012"/>
                  <a:pt x="247471" y="35995"/>
                  <a:pt x="225083" y="44391"/>
                </a:cubicBezTo>
                <a:cubicBezTo>
                  <a:pt x="209252" y="50328"/>
                  <a:pt x="198002" y="64965"/>
                  <a:pt x="182880" y="72526"/>
                </a:cubicBezTo>
                <a:cubicBezTo>
                  <a:pt x="169617" y="79158"/>
                  <a:pt x="154745" y="81905"/>
                  <a:pt x="140677" y="86594"/>
                </a:cubicBezTo>
                <a:cubicBezTo>
                  <a:pt x="101336" y="125935"/>
                  <a:pt x="32735" y="185337"/>
                  <a:pt x="14068" y="241338"/>
                </a:cubicBezTo>
                <a:lnTo>
                  <a:pt x="0" y="283541"/>
                </a:lnTo>
                <a:cubicBezTo>
                  <a:pt x="4689" y="321055"/>
                  <a:pt x="1148" y="360553"/>
                  <a:pt x="14068" y="396083"/>
                </a:cubicBezTo>
                <a:cubicBezTo>
                  <a:pt x="24790" y="425568"/>
                  <a:pt x="76631" y="448219"/>
                  <a:pt x="98474" y="466421"/>
                </a:cubicBezTo>
                <a:cubicBezTo>
                  <a:pt x="113758" y="479157"/>
                  <a:pt x="123286" y="498962"/>
                  <a:pt x="140677" y="508624"/>
                </a:cubicBezTo>
                <a:cubicBezTo>
                  <a:pt x="166602" y="523027"/>
                  <a:pt x="225083" y="536760"/>
                  <a:pt x="225083" y="536760"/>
                </a:cubicBezTo>
                <a:cubicBezTo>
                  <a:pt x="303793" y="525515"/>
                  <a:pt x="314580" y="538426"/>
                  <a:pt x="365760" y="494557"/>
                </a:cubicBezTo>
                <a:cubicBezTo>
                  <a:pt x="385900" y="477294"/>
                  <a:pt x="422031" y="438286"/>
                  <a:pt x="422031" y="438286"/>
                </a:cubicBezTo>
                <a:cubicBezTo>
                  <a:pt x="426720" y="424218"/>
                  <a:pt x="429466" y="409346"/>
                  <a:pt x="436098" y="396083"/>
                </a:cubicBezTo>
                <a:cubicBezTo>
                  <a:pt x="443659" y="380961"/>
                  <a:pt x="463296" y="370761"/>
                  <a:pt x="464234" y="353880"/>
                </a:cubicBezTo>
                <a:cubicBezTo>
                  <a:pt x="468144" y="283494"/>
                  <a:pt x="457951" y="212928"/>
                  <a:pt x="450166" y="142864"/>
                </a:cubicBezTo>
                <a:cubicBezTo>
                  <a:pt x="448528" y="128126"/>
                  <a:pt x="443299" y="113624"/>
                  <a:pt x="436098" y="100661"/>
                </a:cubicBezTo>
                <a:cubicBezTo>
                  <a:pt x="419676" y="71102"/>
                  <a:pt x="411907" y="26947"/>
                  <a:pt x="379828" y="16255"/>
                </a:cubicBezTo>
                <a:cubicBezTo>
                  <a:pt x="306484" y="-8191"/>
                  <a:pt x="352453" y="2188"/>
                  <a:pt x="239151" y="2188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7" name="Straight Arrow Connector 36">
            <a:extLst>
              <a:ext uri="{FF2B5EF4-FFF2-40B4-BE49-F238E27FC236}">
                <a16:creationId xmlns:a16="http://schemas.microsoft.com/office/drawing/2014/main" id="{F2248840-3387-43AC-8BC7-61B8C0FCDDF7}"/>
              </a:ext>
            </a:extLst>
          </p:cNvPr>
          <p:cNvCxnSpPr>
            <a:stCxn id="33" idx="3"/>
          </p:cNvCxnSpPr>
          <p:nvPr/>
        </p:nvCxnSpPr>
        <p:spPr>
          <a:xfrm flipH="1" flipV="1">
            <a:off x="6283329" y="2285984"/>
            <a:ext cx="722382" cy="65416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Freeform: Shape 39">
            <a:extLst>
              <a:ext uri="{FF2B5EF4-FFF2-40B4-BE49-F238E27FC236}">
                <a16:creationId xmlns:a16="http://schemas.microsoft.com/office/drawing/2014/main" id="{960702ED-6B9F-4C0F-8ABD-A5623856C52B}"/>
              </a:ext>
            </a:extLst>
          </p:cNvPr>
          <p:cNvSpPr/>
          <p:nvPr/>
        </p:nvSpPr>
        <p:spPr>
          <a:xfrm>
            <a:off x="6654018" y="2404860"/>
            <a:ext cx="731520" cy="464949"/>
          </a:xfrm>
          <a:custGeom>
            <a:avLst/>
            <a:gdLst>
              <a:gd name="connsiteX0" fmla="*/ 506437 w 731520"/>
              <a:gd name="connsiteY0" fmla="*/ 14783 h 464949"/>
              <a:gd name="connsiteX1" fmla="*/ 253219 w 731520"/>
              <a:gd name="connsiteY1" fmla="*/ 28851 h 464949"/>
              <a:gd name="connsiteX2" fmla="*/ 154745 w 731520"/>
              <a:gd name="connsiteY2" fmla="*/ 56986 h 464949"/>
              <a:gd name="connsiteX3" fmla="*/ 56271 w 731520"/>
              <a:gd name="connsiteY3" fmla="*/ 141392 h 464949"/>
              <a:gd name="connsiteX4" fmla="*/ 14068 w 731520"/>
              <a:gd name="connsiteY4" fmla="*/ 268002 h 464949"/>
              <a:gd name="connsiteX5" fmla="*/ 0 w 731520"/>
              <a:gd name="connsiteY5" fmla="*/ 310205 h 464949"/>
              <a:gd name="connsiteX6" fmla="*/ 42204 w 731520"/>
              <a:gd name="connsiteY6" fmla="*/ 394611 h 464949"/>
              <a:gd name="connsiteX7" fmla="*/ 84407 w 731520"/>
              <a:gd name="connsiteY7" fmla="*/ 436814 h 464949"/>
              <a:gd name="connsiteX8" fmla="*/ 168813 w 731520"/>
              <a:gd name="connsiteY8" fmla="*/ 464949 h 464949"/>
              <a:gd name="connsiteX9" fmla="*/ 365760 w 731520"/>
              <a:gd name="connsiteY9" fmla="*/ 450882 h 464949"/>
              <a:gd name="connsiteX10" fmla="*/ 422031 w 731520"/>
              <a:gd name="connsiteY10" fmla="*/ 436814 h 464949"/>
              <a:gd name="connsiteX11" fmla="*/ 506437 w 731520"/>
              <a:gd name="connsiteY11" fmla="*/ 408678 h 464949"/>
              <a:gd name="connsiteX12" fmla="*/ 548640 w 731520"/>
              <a:gd name="connsiteY12" fmla="*/ 394611 h 464949"/>
              <a:gd name="connsiteX13" fmla="*/ 633047 w 731520"/>
              <a:gd name="connsiteY13" fmla="*/ 366475 h 464949"/>
              <a:gd name="connsiteX14" fmla="*/ 717453 w 731520"/>
              <a:gd name="connsiteY14" fmla="*/ 310205 h 464949"/>
              <a:gd name="connsiteX15" fmla="*/ 731520 w 731520"/>
              <a:gd name="connsiteY15" fmla="*/ 268002 h 464949"/>
              <a:gd name="connsiteX16" fmla="*/ 689317 w 731520"/>
              <a:gd name="connsiteY16" fmla="*/ 127325 h 464949"/>
              <a:gd name="connsiteX17" fmla="*/ 604911 w 731520"/>
              <a:gd name="connsiteY17" fmla="*/ 71054 h 464949"/>
              <a:gd name="connsiteX18" fmla="*/ 534573 w 731520"/>
              <a:gd name="connsiteY18" fmla="*/ 28851 h 464949"/>
              <a:gd name="connsiteX19" fmla="*/ 450167 w 731520"/>
              <a:gd name="connsiteY19" fmla="*/ 715 h 4649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731520" h="464949">
                <a:moveTo>
                  <a:pt x="506437" y="14783"/>
                </a:moveTo>
                <a:cubicBezTo>
                  <a:pt x="422031" y="19472"/>
                  <a:pt x="337408" y="21198"/>
                  <a:pt x="253219" y="28851"/>
                </a:cubicBezTo>
                <a:cubicBezTo>
                  <a:pt x="228925" y="31059"/>
                  <a:pt x="179731" y="48657"/>
                  <a:pt x="154745" y="56986"/>
                </a:cubicBezTo>
                <a:cubicBezTo>
                  <a:pt x="86519" y="125212"/>
                  <a:pt x="120545" y="98543"/>
                  <a:pt x="56271" y="141392"/>
                </a:cubicBezTo>
                <a:lnTo>
                  <a:pt x="14068" y="268002"/>
                </a:lnTo>
                <a:lnTo>
                  <a:pt x="0" y="310205"/>
                </a:lnTo>
                <a:cubicBezTo>
                  <a:pt x="14100" y="352503"/>
                  <a:pt x="11902" y="358249"/>
                  <a:pt x="42204" y="394611"/>
                </a:cubicBezTo>
                <a:cubicBezTo>
                  <a:pt x="54940" y="409894"/>
                  <a:pt x="67016" y="427152"/>
                  <a:pt x="84407" y="436814"/>
                </a:cubicBezTo>
                <a:cubicBezTo>
                  <a:pt x="110332" y="451217"/>
                  <a:pt x="168813" y="464949"/>
                  <a:pt x="168813" y="464949"/>
                </a:cubicBezTo>
                <a:cubicBezTo>
                  <a:pt x="234462" y="460260"/>
                  <a:pt x="300346" y="458150"/>
                  <a:pt x="365760" y="450882"/>
                </a:cubicBezTo>
                <a:cubicBezTo>
                  <a:pt x="384976" y="448747"/>
                  <a:pt x="403512" y="442370"/>
                  <a:pt x="422031" y="436814"/>
                </a:cubicBezTo>
                <a:cubicBezTo>
                  <a:pt x="450438" y="428292"/>
                  <a:pt x="478302" y="418056"/>
                  <a:pt x="506437" y="408678"/>
                </a:cubicBezTo>
                <a:lnTo>
                  <a:pt x="548640" y="394611"/>
                </a:lnTo>
                <a:cubicBezTo>
                  <a:pt x="548641" y="394611"/>
                  <a:pt x="633046" y="366476"/>
                  <a:pt x="633047" y="366475"/>
                </a:cubicBezTo>
                <a:lnTo>
                  <a:pt x="717453" y="310205"/>
                </a:lnTo>
                <a:cubicBezTo>
                  <a:pt x="722142" y="296137"/>
                  <a:pt x="731520" y="282831"/>
                  <a:pt x="731520" y="268002"/>
                </a:cubicBezTo>
                <a:cubicBezTo>
                  <a:pt x="731520" y="224220"/>
                  <a:pt x="727454" y="160695"/>
                  <a:pt x="689317" y="127325"/>
                </a:cubicBezTo>
                <a:cubicBezTo>
                  <a:pt x="663869" y="105058"/>
                  <a:pt x="628821" y="94965"/>
                  <a:pt x="604911" y="71054"/>
                </a:cubicBezTo>
                <a:cubicBezTo>
                  <a:pt x="566291" y="32432"/>
                  <a:pt x="589359" y="47112"/>
                  <a:pt x="534573" y="28851"/>
                </a:cubicBezTo>
                <a:cubicBezTo>
                  <a:pt x="480665" y="-7088"/>
                  <a:pt x="509277" y="715"/>
                  <a:pt x="450167" y="715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2" name="Straight Arrow Connector 41">
            <a:extLst>
              <a:ext uri="{FF2B5EF4-FFF2-40B4-BE49-F238E27FC236}">
                <a16:creationId xmlns:a16="http://schemas.microsoft.com/office/drawing/2014/main" id="{2BDAA798-C614-47C0-8171-AC249C2EF046}"/>
              </a:ext>
            </a:extLst>
          </p:cNvPr>
          <p:cNvCxnSpPr>
            <a:stCxn id="40" idx="19"/>
            <a:endCxn id="30" idx="2"/>
          </p:cNvCxnSpPr>
          <p:nvPr/>
        </p:nvCxnSpPr>
        <p:spPr>
          <a:xfrm flipH="1" flipV="1">
            <a:off x="6954662" y="1799189"/>
            <a:ext cx="149523" cy="60638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TextBox 43">
            <a:extLst>
              <a:ext uri="{FF2B5EF4-FFF2-40B4-BE49-F238E27FC236}">
                <a16:creationId xmlns:a16="http://schemas.microsoft.com/office/drawing/2014/main" id="{25F5E755-2970-46C9-9347-62CF1C17CF25}"/>
              </a:ext>
            </a:extLst>
          </p:cNvPr>
          <p:cNvSpPr txBox="1"/>
          <p:nvPr/>
        </p:nvSpPr>
        <p:spPr>
          <a:xfrm>
            <a:off x="4552256" y="1628800"/>
            <a:ext cx="167592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 Stabilizing the receptor of retinoic acid on DNA </a:t>
            </a:r>
          </a:p>
        </p:txBody>
      </p:sp>
      <p:sp>
        <p:nvSpPr>
          <p:cNvPr id="45" name="Freeform: Shape 44">
            <a:extLst>
              <a:ext uri="{FF2B5EF4-FFF2-40B4-BE49-F238E27FC236}">
                <a16:creationId xmlns:a16="http://schemas.microsoft.com/office/drawing/2014/main" id="{91D2044F-B6D9-4879-A67A-885C24E5A0C5}"/>
              </a:ext>
            </a:extLst>
          </p:cNvPr>
          <p:cNvSpPr/>
          <p:nvPr/>
        </p:nvSpPr>
        <p:spPr>
          <a:xfrm>
            <a:off x="7242170" y="2926080"/>
            <a:ext cx="496780" cy="422031"/>
          </a:xfrm>
          <a:custGeom>
            <a:avLst/>
            <a:gdLst>
              <a:gd name="connsiteX0" fmla="*/ 298113 w 496780"/>
              <a:gd name="connsiteY0" fmla="*/ 14068 h 422031"/>
              <a:gd name="connsiteX1" fmla="*/ 227775 w 496780"/>
              <a:gd name="connsiteY1" fmla="*/ 28135 h 422031"/>
              <a:gd name="connsiteX2" fmla="*/ 129301 w 496780"/>
              <a:gd name="connsiteY2" fmla="*/ 42203 h 422031"/>
              <a:gd name="connsiteX3" fmla="*/ 44895 w 496780"/>
              <a:gd name="connsiteY3" fmla="*/ 56271 h 422031"/>
              <a:gd name="connsiteX4" fmla="*/ 2692 w 496780"/>
              <a:gd name="connsiteY4" fmla="*/ 225083 h 422031"/>
              <a:gd name="connsiteX5" fmla="*/ 44895 w 496780"/>
              <a:gd name="connsiteY5" fmla="*/ 407963 h 422031"/>
              <a:gd name="connsiteX6" fmla="*/ 87098 w 496780"/>
              <a:gd name="connsiteY6" fmla="*/ 422031 h 422031"/>
              <a:gd name="connsiteX7" fmla="*/ 368452 w 496780"/>
              <a:gd name="connsiteY7" fmla="*/ 407963 h 422031"/>
              <a:gd name="connsiteX8" fmla="*/ 410655 w 496780"/>
              <a:gd name="connsiteY8" fmla="*/ 393895 h 422031"/>
              <a:gd name="connsiteX9" fmla="*/ 452858 w 496780"/>
              <a:gd name="connsiteY9" fmla="*/ 351692 h 422031"/>
              <a:gd name="connsiteX10" fmla="*/ 466925 w 496780"/>
              <a:gd name="connsiteY10" fmla="*/ 309489 h 422031"/>
              <a:gd name="connsiteX11" fmla="*/ 495061 w 496780"/>
              <a:gd name="connsiteY11" fmla="*/ 281354 h 422031"/>
              <a:gd name="connsiteX12" fmla="*/ 452858 w 496780"/>
              <a:gd name="connsiteY12" fmla="*/ 84406 h 422031"/>
              <a:gd name="connsiteX13" fmla="*/ 410655 w 496780"/>
              <a:gd name="connsiteY13" fmla="*/ 70338 h 422031"/>
              <a:gd name="connsiteX14" fmla="*/ 298113 w 496780"/>
              <a:gd name="connsiteY14" fmla="*/ 14068 h 422031"/>
              <a:gd name="connsiteX15" fmla="*/ 241842 w 496780"/>
              <a:gd name="connsiteY15" fmla="*/ 0 h 4220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496780" h="422031">
                <a:moveTo>
                  <a:pt x="298113" y="14068"/>
                </a:moveTo>
                <a:cubicBezTo>
                  <a:pt x="274667" y="18757"/>
                  <a:pt x="251360" y="24204"/>
                  <a:pt x="227775" y="28135"/>
                </a:cubicBezTo>
                <a:cubicBezTo>
                  <a:pt x="195068" y="33586"/>
                  <a:pt x="162073" y="37161"/>
                  <a:pt x="129301" y="42203"/>
                </a:cubicBezTo>
                <a:cubicBezTo>
                  <a:pt x="101109" y="46540"/>
                  <a:pt x="73030" y="51582"/>
                  <a:pt x="44895" y="56271"/>
                </a:cubicBezTo>
                <a:cubicBezTo>
                  <a:pt x="-12234" y="113398"/>
                  <a:pt x="2692" y="86595"/>
                  <a:pt x="2692" y="225083"/>
                </a:cubicBezTo>
                <a:cubicBezTo>
                  <a:pt x="2692" y="282724"/>
                  <a:pt x="-15956" y="371453"/>
                  <a:pt x="44895" y="407963"/>
                </a:cubicBezTo>
                <a:cubicBezTo>
                  <a:pt x="57611" y="415592"/>
                  <a:pt x="73030" y="417342"/>
                  <a:pt x="87098" y="422031"/>
                </a:cubicBezTo>
                <a:cubicBezTo>
                  <a:pt x="180883" y="417342"/>
                  <a:pt x="274903" y="416098"/>
                  <a:pt x="368452" y="407963"/>
                </a:cubicBezTo>
                <a:cubicBezTo>
                  <a:pt x="383225" y="406678"/>
                  <a:pt x="398317" y="402120"/>
                  <a:pt x="410655" y="393895"/>
                </a:cubicBezTo>
                <a:cubicBezTo>
                  <a:pt x="427208" y="382859"/>
                  <a:pt x="438790" y="365760"/>
                  <a:pt x="452858" y="351692"/>
                </a:cubicBezTo>
                <a:cubicBezTo>
                  <a:pt x="457547" y="337624"/>
                  <a:pt x="459296" y="322204"/>
                  <a:pt x="466925" y="309489"/>
                </a:cubicBezTo>
                <a:cubicBezTo>
                  <a:pt x="473749" y="298116"/>
                  <a:pt x="494044" y="294578"/>
                  <a:pt x="495061" y="281354"/>
                </a:cubicBezTo>
                <a:cubicBezTo>
                  <a:pt x="497754" y="246349"/>
                  <a:pt x="503752" y="125122"/>
                  <a:pt x="452858" y="84406"/>
                </a:cubicBezTo>
                <a:cubicBezTo>
                  <a:pt x="441279" y="75143"/>
                  <a:pt x="424723" y="75027"/>
                  <a:pt x="410655" y="70338"/>
                </a:cubicBezTo>
                <a:cubicBezTo>
                  <a:pt x="366367" y="26052"/>
                  <a:pt x="384326" y="35622"/>
                  <a:pt x="298113" y="14068"/>
                </a:cubicBezTo>
                <a:lnTo>
                  <a:pt x="241842" y="0"/>
                </a:lnTo>
              </a:path>
            </a:pathLst>
          </a:cu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9" name="Straight Arrow Connector 48">
            <a:extLst>
              <a:ext uri="{FF2B5EF4-FFF2-40B4-BE49-F238E27FC236}">
                <a16:creationId xmlns:a16="http://schemas.microsoft.com/office/drawing/2014/main" id="{A62BA5F2-4ADD-4165-90AB-2B1AE54AC397}"/>
              </a:ext>
            </a:extLst>
          </p:cNvPr>
          <p:cNvCxnSpPr/>
          <p:nvPr/>
        </p:nvCxnSpPr>
        <p:spPr>
          <a:xfrm flipH="1">
            <a:off x="6005218" y="3113600"/>
            <a:ext cx="1733732" cy="224422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TextBox 49">
            <a:extLst>
              <a:ext uri="{FF2B5EF4-FFF2-40B4-BE49-F238E27FC236}">
                <a16:creationId xmlns:a16="http://schemas.microsoft.com/office/drawing/2014/main" id="{4B57440E-F076-4D4A-8E04-C49C151BAD8E}"/>
              </a:ext>
            </a:extLst>
          </p:cNvPr>
          <p:cNvSpPr txBox="1"/>
          <p:nvPr/>
        </p:nvSpPr>
        <p:spPr>
          <a:xfrm>
            <a:off x="3635896" y="5357826"/>
            <a:ext cx="225598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Can affect the genes so it is not suitable for pregnancy</a:t>
            </a:r>
          </a:p>
        </p:txBody>
      </p:sp>
    </p:spTree>
    <p:extLst>
      <p:ext uri="{BB962C8B-B14F-4D97-AF65-F5344CB8AC3E}">
        <p14:creationId xmlns:p14="http://schemas.microsoft.com/office/powerpoint/2010/main" val="64203376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128614" y="71414"/>
            <a:ext cx="8229600" cy="1143000"/>
          </a:xfrm>
        </p:spPr>
        <p:txBody>
          <a:bodyPr>
            <a:normAutofit fontScale="90000"/>
          </a:bodyPr>
          <a:lstStyle/>
          <a:p>
            <a:pPr rtl="0"/>
            <a:r>
              <a:rPr lang="en-US" dirty="0">
                <a:solidFill>
                  <a:srgbClr val="C00000"/>
                </a:solidFill>
              </a:rPr>
              <a:t>Vitamin A Absorption &amp; Metabolism</a:t>
            </a:r>
            <a:endParaRPr lang="en-GB" dirty="0"/>
          </a:p>
        </p:txBody>
      </p:sp>
      <p:pic>
        <p:nvPicPr>
          <p:cNvPr id="6" name="Picture 2" descr="http://www.mutah.edu.jo/images/banners/medi-sign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929586" y="61864"/>
            <a:ext cx="1143008" cy="1295410"/>
          </a:xfrm>
          <a:prstGeom prst="rect">
            <a:avLst/>
          </a:prstGeom>
          <a:noFill/>
        </p:spPr>
      </p:pic>
      <p:sp>
        <p:nvSpPr>
          <p:cNvPr id="18" name="مستطيل 17"/>
          <p:cNvSpPr/>
          <p:nvPr/>
        </p:nvSpPr>
        <p:spPr>
          <a:xfrm>
            <a:off x="-32" y="0"/>
            <a:ext cx="428596" cy="6858000"/>
          </a:xfrm>
          <a:prstGeom prst="rect">
            <a:avLst/>
          </a:prstGeom>
          <a:solidFill>
            <a:schemeClr val="accent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عنوان فرعي 2"/>
          <p:cNvSpPr txBox="1">
            <a:spLocks/>
          </p:cNvSpPr>
          <p:nvPr/>
        </p:nvSpPr>
        <p:spPr>
          <a:xfrm>
            <a:off x="500034" y="1285860"/>
            <a:ext cx="8501122" cy="5357850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marL="971550" lvl="1" indent="-514350" algn="l" rtl="0">
              <a:lnSpc>
                <a:spcPct val="90000"/>
              </a:lnSpc>
              <a:spcBef>
                <a:spcPct val="20000"/>
              </a:spcBef>
            </a:pPr>
            <a:r>
              <a:rPr lang="en-US" sz="2400" dirty="0">
                <a:latin typeface="Arial" pitchFamily="34" charset="0"/>
                <a:cs typeface="Arial" pitchFamily="34" charset="0"/>
              </a:rPr>
              <a:t>   </a:t>
            </a:r>
            <a:endParaRPr kumimoji="0" lang="ar-JO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عنصر نائب للمحتوى 2"/>
          <p:cNvSpPr txBox="1">
            <a:spLocks/>
          </p:cNvSpPr>
          <p:nvPr/>
        </p:nvSpPr>
        <p:spPr>
          <a:xfrm>
            <a:off x="500034" y="1214422"/>
            <a:ext cx="8501090" cy="6000792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marL="342900" lvl="0" indent="-342900" algn="l" rtl="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sz="2400" b="1" u="sng" dirty="0">
                <a:latin typeface="Arial" pitchFamily="34" charset="0"/>
                <a:cs typeface="Arial" pitchFamily="34" charset="0"/>
              </a:rPr>
              <a:t>REHs: 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retinyl ester hydrolases like pancreatic triglyceride lipase the main enzyme responsible for the REH activity  in intestinal lumen and hepatic lipase enzyme in hepatocytes</a:t>
            </a:r>
          </a:p>
          <a:p>
            <a:pPr marL="342900" lvl="0" indent="-342900" algn="l" rtl="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sz="2400" b="1" u="sng" dirty="0">
                <a:latin typeface="Arial" pitchFamily="34" charset="0"/>
                <a:cs typeface="Arial" pitchFamily="34" charset="0"/>
              </a:rPr>
              <a:t>LRAT:</a:t>
            </a:r>
            <a:r>
              <a:rPr lang="en-US" sz="24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lecithin retinol acyl transferase </a:t>
            </a:r>
          </a:p>
          <a:p>
            <a:pPr marL="342900" indent="-342900" algn="l" rtl="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sz="2400" b="1" u="sng" dirty="0">
                <a:latin typeface="Arial" pitchFamily="34" charset="0"/>
                <a:cs typeface="Arial" pitchFamily="34" charset="0"/>
              </a:rPr>
              <a:t>CRBPs: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cellular retinol binding proteins like </a:t>
            </a:r>
            <a:r>
              <a:rPr lang="en-US" sz="2400" b="1" u="sng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CRBPI</a:t>
            </a:r>
            <a:r>
              <a:rPr lang="en-US" sz="2400" b="1" u="sng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( ubiquitously expressed in tissues</a:t>
            </a:r>
            <a:r>
              <a:rPr lang="en-US" sz="2400" u="sng" dirty="0">
                <a:latin typeface="Arial" pitchFamily="34" charset="0"/>
                <a:cs typeface="Arial" pitchFamily="34" charset="0"/>
              </a:rPr>
              <a:t>), </a:t>
            </a:r>
            <a:r>
              <a:rPr lang="en-US" sz="2400" b="1" u="sng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CRBPII</a:t>
            </a:r>
            <a:r>
              <a:rPr lang="en-US" sz="2400" b="1" u="sng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(primarily expressed in small intestine) and </a:t>
            </a:r>
            <a:r>
              <a:rPr lang="en-US" sz="2400" b="1" u="sng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CRBPIII</a:t>
            </a:r>
            <a:r>
              <a:rPr lang="en-US" sz="24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(predominantly expressed in adipose tissue, heart, muscle &amp; mammary).</a:t>
            </a:r>
          </a:p>
          <a:p>
            <a:pPr marL="342900" indent="-342900" algn="l" rtl="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sz="2400" b="1" u="sng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RBP:</a:t>
            </a:r>
            <a:r>
              <a:rPr lang="en-US" sz="24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retinol binding protein</a:t>
            </a:r>
          </a:p>
          <a:p>
            <a:pPr marL="342900" indent="-342900" algn="l" rtl="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sz="2400" b="1" u="sng" dirty="0">
                <a:latin typeface="Arial" pitchFamily="34" charset="0"/>
                <a:cs typeface="Arial" pitchFamily="34" charset="0"/>
              </a:rPr>
              <a:t>STRA6:</a:t>
            </a:r>
            <a:r>
              <a:rPr lang="en-US" sz="24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stimulated by retinoic acid 6 </a:t>
            </a:r>
          </a:p>
          <a:p>
            <a:pPr marL="342900" lvl="0" indent="-342900" algn="l" rtl="0">
              <a:spcBef>
                <a:spcPct val="20000"/>
              </a:spcBef>
              <a:buFont typeface="Arial" pitchFamily="34" charset="0"/>
              <a:buChar char="•"/>
              <a:defRPr/>
            </a:pPr>
            <a:endParaRPr lang="en-US" sz="2400" dirty="0">
              <a:latin typeface="Arial" pitchFamily="34" charset="0"/>
              <a:cs typeface="Arial" pitchFamily="34" charset="0"/>
            </a:endParaRPr>
          </a:p>
          <a:p>
            <a:pPr marL="342900" lvl="0" indent="-342900" algn="l" rtl="0">
              <a:spcBef>
                <a:spcPct val="20000"/>
              </a:spcBef>
              <a:defRPr/>
            </a:pPr>
            <a:endParaRPr kumimoji="0" lang="en-US" sz="2400" b="0" i="0" u="none" strike="noStrike" kern="1200" cap="none" spc="0" normalizeH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  <a:p>
            <a:pPr marL="342900" lvl="0" indent="-342900" algn="l" rtl="0">
              <a:spcBef>
                <a:spcPct val="20000"/>
              </a:spcBef>
              <a:defRPr/>
            </a:pPr>
            <a:endParaRPr kumimoji="0" lang="en-US" sz="2400" b="0" i="0" u="none" strike="noStrike" kern="1200" cap="none" spc="0" normalizeH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  <a:p>
            <a:pPr marL="342900" lvl="0" indent="-342900" algn="l" rtl="0">
              <a:spcBef>
                <a:spcPct val="20000"/>
              </a:spcBef>
              <a:defRPr/>
            </a:pPr>
            <a:endParaRPr lang="en-US" sz="9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50251024"/>
      </p:ext>
    </p:extLst>
  </p:cSld>
  <p:clrMapOvr>
    <a:masterClrMapping/>
  </p:clrMapOvr>
  <p:transition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128614" y="71414"/>
            <a:ext cx="8229600" cy="1143000"/>
          </a:xfrm>
        </p:spPr>
        <p:txBody>
          <a:bodyPr>
            <a:normAutofit/>
          </a:bodyPr>
          <a:lstStyle/>
          <a:p>
            <a:pPr rtl="0"/>
            <a:r>
              <a:rPr lang="en-US" sz="3600" dirty="0">
                <a:solidFill>
                  <a:srgbClr val="C00000"/>
                </a:solidFill>
              </a:rPr>
              <a:t>Vitamin A  Absorption &amp; Metabolism </a:t>
            </a:r>
            <a:endParaRPr lang="en-GB" sz="3600" dirty="0"/>
          </a:p>
        </p:txBody>
      </p:sp>
      <p:pic>
        <p:nvPicPr>
          <p:cNvPr id="6" name="Picture 2" descr="http://www.mutah.edu.jo/images/banners/medi-sign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929586" y="61864"/>
            <a:ext cx="1143008" cy="1295410"/>
          </a:xfrm>
          <a:prstGeom prst="rect">
            <a:avLst/>
          </a:prstGeom>
          <a:noFill/>
        </p:spPr>
      </p:pic>
      <p:sp>
        <p:nvSpPr>
          <p:cNvPr id="18" name="مستطيل 17"/>
          <p:cNvSpPr/>
          <p:nvPr/>
        </p:nvSpPr>
        <p:spPr>
          <a:xfrm>
            <a:off x="-32" y="0"/>
            <a:ext cx="428596" cy="6858000"/>
          </a:xfrm>
          <a:prstGeom prst="rect">
            <a:avLst/>
          </a:prstGeom>
          <a:solidFill>
            <a:schemeClr val="accent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عنوان فرعي 2"/>
          <p:cNvSpPr txBox="1">
            <a:spLocks/>
          </p:cNvSpPr>
          <p:nvPr/>
        </p:nvSpPr>
        <p:spPr>
          <a:xfrm>
            <a:off x="500034" y="1285860"/>
            <a:ext cx="8501122" cy="5357850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marL="971550" lvl="1" indent="-514350" algn="l" rtl="0">
              <a:lnSpc>
                <a:spcPct val="90000"/>
              </a:lnSpc>
              <a:spcBef>
                <a:spcPct val="20000"/>
              </a:spcBef>
            </a:pPr>
            <a:r>
              <a:rPr lang="en-US" sz="2400" dirty="0">
                <a:latin typeface="Arial" pitchFamily="34" charset="0"/>
                <a:cs typeface="Arial" pitchFamily="34" charset="0"/>
              </a:rPr>
              <a:t>   </a:t>
            </a:r>
            <a:endParaRPr kumimoji="0" lang="ar-JO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عنصر نائب للمحتوى 2"/>
          <p:cNvSpPr txBox="1">
            <a:spLocks/>
          </p:cNvSpPr>
          <p:nvPr/>
        </p:nvSpPr>
        <p:spPr>
          <a:xfrm>
            <a:off x="428596" y="1500174"/>
            <a:ext cx="8501090" cy="6000792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marL="342900" indent="-342900" algn="l" rtl="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sz="2200" dirty="0">
                <a:latin typeface="Arial" pitchFamily="34" charset="0"/>
                <a:cs typeface="Arial" pitchFamily="34" charset="0"/>
              </a:rPr>
              <a:t>Retinol is stored in several tissues particularly liver (as retinyl esters).</a:t>
            </a:r>
          </a:p>
          <a:p>
            <a:pPr marL="342900" lvl="0" indent="-342900" algn="l" rtl="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sz="2200" dirty="0">
                <a:latin typeface="Arial" pitchFamily="34" charset="0"/>
                <a:cs typeface="Arial" pitchFamily="34" charset="0"/>
              </a:rPr>
              <a:t>Vitamin A  is mobilized from liver stores and transported in plasma as retinol bound to a specific transport protein called retinol binding protein </a:t>
            </a:r>
            <a:r>
              <a:rPr lang="en-US" sz="2200" b="1" dirty="0">
                <a:latin typeface="Arial" pitchFamily="34" charset="0"/>
                <a:cs typeface="Arial" pitchFamily="34" charset="0"/>
              </a:rPr>
              <a:t>“RBP”</a:t>
            </a:r>
            <a:r>
              <a:rPr lang="en-US" sz="22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200" dirty="0">
                <a:latin typeface="Arial" pitchFamily="34" charset="0"/>
                <a:cs typeface="Arial" pitchFamily="34" charset="0"/>
              </a:rPr>
              <a:t>(</a:t>
            </a:r>
            <a:r>
              <a:rPr lang="en-US" sz="2200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retinol is toxic, so, it is not let free and should be esterified  or bound to RBP</a:t>
            </a:r>
            <a:r>
              <a:rPr lang="en-US" sz="2200" dirty="0">
                <a:latin typeface="Arial" pitchFamily="34" charset="0"/>
                <a:cs typeface="Arial" pitchFamily="34" charset="0"/>
              </a:rPr>
              <a:t>).</a:t>
            </a:r>
            <a:endParaRPr lang="en-GB" sz="2200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  <a:p>
            <a:pPr marL="342900" lvl="0" indent="-342900" algn="l" rtl="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kumimoji="0" lang="en-US" sz="2200" i="0" u="none" strike="noStrike" kern="1200" cap="none" spc="0" normalizeH="0" noProof="0" dirty="0">
                <a:ln>
                  <a:noFill/>
                </a:ln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Nonspecific and unregulated delivery of retinoids to biological membranes can lead to vitamin A toxicity.</a:t>
            </a:r>
          </a:p>
          <a:p>
            <a:pPr marL="342900" lvl="0" indent="-342900" algn="l" rtl="0">
              <a:spcBef>
                <a:spcPct val="20000"/>
              </a:spcBef>
              <a:buFont typeface="Arial" pitchFamily="34" charset="0"/>
              <a:buChar char="•"/>
              <a:defRPr/>
            </a:pPr>
            <a:endParaRPr lang="en-US" sz="2200" dirty="0">
              <a:latin typeface="Arial" pitchFamily="34" charset="0"/>
              <a:cs typeface="Arial" pitchFamily="34" charset="0"/>
            </a:endParaRPr>
          </a:p>
          <a:p>
            <a:pPr marL="342900" lvl="0" indent="-342900" algn="l" rtl="0">
              <a:spcBef>
                <a:spcPct val="20000"/>
              </a:spcBef>
              <a:defRPr/>
            </a:pPr>
            <a:endParaRPr kumimoji="0" lang="en-US" sz="2200" b="0" i="0" u="none" strike="noStrike" kern="1200" cap="none" spc="0" normalizeH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  <a:p>
            <a:pPr marL="342900" lvl="0" indent="-342900" algn="l" rtl="0">
              <a:spcBef>
                <a:spcPct val="20000"/>
              </a:spcBef>
              <a:defRPr/>
            </a:pPr>
            <a:endParaRPr kumimoji="0" lang="en-US" sz="2200" b="0" i="0" u="none" strike="noStrike" kern="1200" cap="none" spc="0" normalizeH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  <a:p>
            <a:pPr marL="342900" lvl="0" indent="-342900" algn="l" rtl="0">
              <a:spcBef>
                <a:spcPct val="20000"/>
              </a:spcBef>
              <a:defRPr/>
            </a:pPr>
            <a:endParaRPr lang="en-US" sz="22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55287551"/>
      </p:ext>
    </p:extLst>
  </p:cSld>
  <p:clrMapOvr>
    <a:masterClrMapping/>
  </p:clrMapOvr>
  <p:transition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128614" y="71414"/>
            <a:ext cx="8229600" cy="1143000"/>
          </a:xfrm>
        </p:spPr>
        <p:txBody>
          <a:bodyPr/>
          <a:lstStyle/>
          <a:p>
            <a:pPr rtl="0"/>
            <a:r>
              <a:rPr lang="en-US" dirty="0">
                <a:solidFill>
                  <a:srgbClr val="C00000"/>
                </a:solidFill>
              </a:rPr>
              <a:t>Physiological Roles of Vitamin A  </a:t>
            </a:r>
            <a:endParaRPr lang="en-GB" dirty="0"/>
          </a:p>
        </p:txBody>
      </p:sp>
      <p:pic>
        <p:nvPicPr>
          <p:cNvPr id="6" name="Picture 2" descr="http://www.mutah.edu.jo/images/banners/medi-sign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929586" y="61864"/>
            <a:ext cx="1143008" cy="1295410"/>
          </a:xfrm>
          <a:prstGeom prst="rect">
            <a:avLst/>
          </a:prstGeom>
          <a:noFill/>
        </p:spPr>
      </p:pic>
      <p:sp>
        <p:nvSpPr>
          <p:cNvPr id="18" name="مستطيل 17"/>
          <p:cNvSpPr/>
          <p:nvPr/>
        </p:nvSpPr>
        <p:spPr>
          <a:xfrm>
            <a:off x="-32" y="0"/>
            <a:ext cx="428596" cy="6858000"/>
          </a:xfrm>
          <a:prstGeom prst="rect">
            <a:avLst/>
          </a:prstGeom>
          <a:solidFill>
            <a:schemeClr val="accent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عنوان فرعي 2"/>
          <p:cNvSpPr txBox="1">
            <a:spLocks/>
          </p:cNvSpPr>
          <p:nvPr/>
        </p:nvSpPr>
        <p:spPr>
          <a:xfrm>
            <a:off x="500034" y="1285860"/>
            <a:ext cx="8501122" cy="5357850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marL="971550" lvl="1" indent="-514350" algn="l" rtl="0">
              <a:lnSpc>
                <a:spcPct val="90000"/>
              </a:lnSpc>
              <a:spcBef>
                <a:spcPct val="20000"/>
              </a:spcBef>
            </a:pPr>
            <a:r>
              <a:rPr lang="en-US" sz="2400" dirty="0">
                <a:latin typeface="Arial" pitchFamily="34" charset="0"/>
                <a:cs typeface="Arial" pitchFamily="34" charset="0"/>
              </a:rPr>
              <a:t>   </a:t>
            </a:r>
            <a:endParaRPr kumimoji="0" lang="ar-JO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عنصر نائب للمحتوى 2"/>
          <p:cNvSpPr txBox="1">
            <a:spLocks/>
          </p:cNvSpPr>
          <p:nvPr/>
        </p:nvSpPr>
        <p:spPr>
          <a:xfrm>
            <a:off x="473566" y="1285860"/>
            <a:ext cx="8501122" cy="6000792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marL="457200" lvl="0" indent="-457200" algn="l" rtl="0">
              <a:spcBef>
                <a:spcPct val="20000"/>
              </a:spcBef>
              <a:buFont typeface="+mj-lt"/>
              <a:buAutoNum type="arabicPeriod"/>
              <a:defRPr/>
            </a:pPr>
            <a:r>
              <a:rPr lang="en-US" sz="2800" b="1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Vision</a:t>
            </a:r>
            <a:r>
              <a:rPr lang="en-US" sz="2800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: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 Vitamin A  is a component of photopigments (rhodopsin &amp; Iodopsins) in which </a:t>
            </a:r>
            <a:r>
              <a:rPr lang="en-US" sz="2800" b="1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retinal</a:t>
            </a:r>
            <a:r>
              <a:rPr lang="en-US" sz="2800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(the visual active form of vitamin A) is bound to the protein opsin. These play an essential role in the conversion of light energy into nerve impulses at the retina</a:t>
            </a:r>
          </a:p>
          <a:p>
            <a:pPr marL="457200" lvl="0" indent="-457200" algn="l" rtl="0">
              <a:spcBef>
                <a:spcPct val="20000"/>
              </a:spcBef>
              <a:buFont typeface="+mj-lt"/>
              <a:buAutoNum type="arabicPeriod"/>
              <a:defRPr/>
            </a:pPr>
            <a:r>
              <a:rPr lang="en-US" sz="28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Gene transcription and embryonic development: 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this</a:t>
            </a:r>
            <a:r>
              <a:rPr lang="en-US" sz="2800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role is played by </a:t>
            </a:r>
            <a:r>
              <a:rPr lang="en-US" sz="28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retinoic</a:t>
            </a:r>
            <a:r>
              <a:rPr lang="en-US" sz="2800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acid</a:t>
            </a:r>
            <a:r>
              <a:rPr lang="en-US" sz="2800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form of vitamin A. RA binds its nuclear receptor RAR to regulate the transcription of its target genes</a:t>
            </a:r>
            <a:endParaRPr lang="en-US" sz="2800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  <a:p>
            <a:pPr marL="342900" lvl="0" indent="-342900" algn="l" rtl="0">
              <a:spcBef>
                <a:spcPct val="20000"/>
              </a:spcBef>
              <a:defRPr/>
            </a:pPr>
            <a:endParaRPr lang="en-US" sz="2400" dirty="0">
              <a:latin typeface="Arial" pitchFamily="34" charset="0"/>
              <a:cs typeface="Arial" pitchFamily="34" charset="0"/>
            </a:endParaRPr>
          </a:p>
          <a:p>
            <a:pPr marL="342900" lvl="0" indent="-342900" algn="l" rtl="0">
              <a:spcBef>
                <a:spcPct val="20000"/>
              </a:spcBef>
              <a:defRPr/>
            </a:pPr>
            <a:endParaRPr kumimoji="0" lang="en-US" sz="2400" b="0" i="0" u="none" strike="noStrike" kern="1200" cap="none" spc="0" normalizeH="0" noProof="0" dirty="0">
              <a:ln>
                <a:noFill/>
              </a:ln>
              <a:effectLst/>
              <a:uLnTx/>
              <a:uFillTx/>
              <a:latin typeface="Arial" pitchFamily="34" charset="0"/>
              <a:cs typeface="Arial" pitchFamily="34" charset="0"/>
            </a:endParaRPr>
          </a:p>
          <a:p>
            <a:pPr marL="342900" lvl="0" indent="-342900" algn="l" rtl="0">
              <a:spcBef>
                <a:spcPct val="20000"/>
              </a:spcBef>
              <a:defRPr/>
            </a:pPr>
            <a:endParaRPr kumimoji="0" lang="en-US" sz="2400" b="0" i="0" u="none" strike="noStrike" kern="1200" cap="none" spc="0" normalizeH="0" noProof="0" dirty="0">
              <a:ln>
                <a:noFill/>
              </a:ln>
              <a:effectLst/>
              <a:uLnTx/>
              <a:uFillTx/>
              <a:latin typeface="Arial" pitchFamily="34" charset="0"/>
              <a:cs typeface="Arial" pitchFamily="34" charset="0"/>
            </a:endParaRPr>
          </a:p>
          <a:p>
            <a:pPr marL="342900" lvl="0" indent="-342900" algn="l" rtl="0">
              <a:spcBef>
                <a:spcPct val="20000"/>
              </a:spcBef>
              <a:defRPr/>
            </a:pPr>
            <a:endParaRPr lang="en-US" sz="9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5900377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128614" y="71414"/>
            <a:ext cx="8229600" cy="1143000"/>
          </a:xfrm>
        </p:spPr>
        <p:txBody>
          <a:bodyPr/>
          <a:lstStyle/>
          <a:p>
            <a:pPr rtl="0"/>
            <a:r>
              <a:rPr lang="en-US" dirty="0">
                <a:solidFill>
                  <a:srgbClr val="C00000"/>
                </a:solidFill>
              </a:rPr>
              <a:t>Physiological Roles of Vitamin A  </a:t>
            </a:r>
            <a:endParaRPr lang="en-GB" dirty="0"/>
          </a:p>
        </p:txBody>
      </p:sp>
      <p:pic>
        <p:nvPicPr>
          <p:cNvPr id="6" name="Picture 2" descr="http://www.mutah.edu.jo/images/banners/medi-sign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929586" y="61864"/>
            <a:ext cx="1143008" cy="1295410"/>
          </a:xfrm>
          <a:prstGeom prst="rect">
            <a:avLst/>
          </a:prstGeom>
          <a:noFill/>
        </p:spPr>
      </p:pic>
      <p:sp>
        <p:nvSpPr>
          <p:cNvPr id="18" name="مستطيل 17"/>
          <p:cNvSpPr/>
          <p:nvPr/>
        </p:nvSpPr>
        <p:spPr>
          <a:xfrm>
            <a:off x="-32" y="0"/>
            <a:ext cx="428596" cy="6858000"/>
          </a:xfrm>
          <a:prstGeom prst="rect">
            <a:avLst/>
          </a:prstGeom>
          <a:solidFill>
            <a:schemeClr val="accent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عنوان فرعي 2"/>
          <p:cNvSpPr txBox="1">
            <a:spLocks/>
          </p:cNvSpPr>
          <p:nvPr/>
        </p:nvSpPr>
        <p:spPr>
          <a:xfrm>
            <a:off x="500034" y="1285860"/>
            <a:ext cx="8501122" cy="5357850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marL="971550" lvl="1" indent="-514350" algn="l" rtl="0">
              <a:lnSpc>
                <a:spcPct val="90000"/>
              </a:lnSpc>
              <a:spcBef>
                <a:spcPct val="20000"/>
              </a:spcBef>
            </a:pPr>
            <a:r>
              <a:rPr lang="en-US" sz="2400" dirty="0">
                <a:latin typeface="Arial" pitchFamily="34" charset="0"/>
                <a:cs typeface="Arial" pitchFamily="34" charset="0"/>
              </a:rPr>
              <a:t>   </a:t>
            </a:r>
            <a:endParaRPr kumimoji="0" lang="ar-JO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عنصر نائب للمحتوى 2"/>
          <p:cNvSpPr txBox="1">
            <a:spLocks/>
          </p:cNvSpPr>
          <p:nvPr/>
        </p:nvSpPr>
        <p:spPr>
          <a:xfrm>
            <a:off x="500034" y="1357298"/>
            <a:ext cx="8501090" cy="6000792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marL="342900" indent="-342900" algn="l" rtl="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sz="2400" dirty="0">
                <a:latin typeface="Arial" pitchFamily="34" charset="0"/>
                <a:cs typeface="Arial" pitchFamily="34" charset="0"/>
              </a:rPr>
              <a:t>Therefore, </a:t>
            </a:r>
            <a:r>
              <a:rPr lang="en-US" sz="24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RA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influences the induction and patterning of some tissues at early stages of embryonic development</a:t>
            </a:r>
          </a:p>
          <a:p>
            <a:pPr marL="342900" indent="-342900" algn="l" rtl="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sz="2400" dirty="0">
                <a:latin typeface="Arial" pitchFamily="34" charset="0"/>
                <a:cs typeface="Arial" pitchFamily="34" charset="0"/>
              </a:rPr>
              <a:t>Studies showed that </a:t>
            </a:r>
            <a:r>
              <a:rPr lang="en-US" sz="24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RA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is essential for development of several organs such as hindbrain, spinal cord, heart, eye…etc.  </a:t>
            </a:r>
          </a:p>
          <a:p>
            <a:pPr marL="342900" indent="-342900" algn="l" rtl="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sz="2400" dirty="0">
                <a:latin typeface="Arial" pitchFamily="34" charset="0"/>
                <a:cs typeface="Arial" pitchFamily="34" charset="0"/>
              </a:rPr>
              <a:t>Vitamin A is unique among the vitamins in that its concentration must be within a very narrow range in order to avoid both deficiency and toxicity</a:t>
            </a:r>
          </a:p>
          <a:p>
            <a:pPr marL="342900" indent="-342900" algn="l" rtl="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sz="2400" dirty="0">
                <a:latin typeface="Arial" pitchFamily="34" charset="0"/>
                <a:cs typeface="Arial" pitchFamily="34" charset="0"/>
              </a:rPr>
              <a:t>Adding vitamin A or </a:t>
            </a:r>
            <a:r>
              <a:rPr lang="en-US" sz="24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RA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to embryo can easily induce teratogenic effects including major alterations in organogenesis (i.e. congenital abnormalities or birth defects)</a:t>
            </a:r>
          </a:p>
          <a:p>
            <a:pPr marL="342900" lvl="0" indent="-342900" algn="l" rtl="0">
              <a:spcBef>
                <a:spcPct val="20000"/>
              </a:spcBef>
              <a:buFont typeface="Arial" pitchFamily="34" charset="0"/>
              <a:buChar char="•"/>
              <a:defRPr/>
            </a:pPr>
            <a:endParaRPr lang="en-US" sz="2400" dirty="0">
              <a:latin typeface="Arial" pitchFamily="34" charset="0"/>
              <a:cs typeface="Arial" pitchFamily="34" charset="0"/>
            </a:endParaRPr>
          </a:p>
          <a:p>
            <a:pPr marL="342900" lvl="0" indent="-342900" algn="l" rtl="0">
              <a:spcBef>
                <a:spcPct val="20000"/>
              </a:spcBef>
              <a:defRPr/>
            </a:pPr>
            <a:endParaRPr kumimoji="0" lang="en-US" sz="2400" b="0" i="0" u="none" strike="noStrike" kern="1200" cap="none" spc="0" normalizeH="0" noProof="0" dirty="0">
              <a:ln>
                <a:noFill/>
              </a:ln>
              <a:effectLst/>
              <a:uLnTx/>
              <a:uFillTx/>
              <a:latin typeface="Arial" pitchFamily="34" charset="0"/>
              <a:cs typeface="Arial" pitchFamily="34" charset="0"/>
            </a:endParaRPr>
          </a:p>
          <a:p>
            <a:pPr marL="342900" lvl="0" indent="-342900" algn="l" rtl="0">
              <a:spcBef>
                <a:spcPct val="20000"/>
              </a:spcBef>
              <a:defRPr/>
            </a:pPr>
            <a:endParaRPr kumimoji="0" lang="en-US" sz="2400" b="0" i="0" u="none" strike="noStrike" kern="1200" cap="none" spc="0" normalizeH="0" noProof="0" dirty="0">
              <a:ln>
                <a:noFill/>
              </a:ln>
              <a:effectLst/>
              <a:uLnTx/>
              <a:uFillTx/>
              <a:latin typeface="Arial" pitchFamily="34" charset="0"/>
              <a:cs typeface="Arial" pitchFamily="34" charset="0"/>
            </a:endParaRPr>
          </a:p>
          <a:p>
            <a:pPr marL="342900" lvl="0" indent="-342900" algn="l" rtl="0">
              <a:spcBef>
                <a:spcPct val="20000"/>
              </a:spcBef>
              <a:defRPr/>
            </a:pPr>
            <a:endParaRPr lang="en-US" sz="9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4078301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128614" y="71414"/>
            <a:ext cx="8229600" cy="1143000"/>
          </a:xfrm>
        </p:spPr>
        <p:txBody>
          <a:bodyPr/>
          <a:lstStyle/>
          <a:p>
            <a:pPr rtl="0"/>
            <a:r>
              <a:rPr lang="en-US" dirty="0">
                <a:solidFill>
                  <a:srgbClr val="C00000"/>
                </a:solidFill>
              </a:rPr>
              <a:t>Physiological Roles of Vitamin A  </a:t>
            </a:r>
            <a:endParaRPr lang="en-GB" dirty="0"/>
          </a:p>
        </p:txBody>
      </p:sp>
      <p:pic>
        <p:nvPicPr>
          <p:cNvPr id="6" name="Picture 2" descr="http://www.mutah.edu.jo/images/banners/medi-sign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929586" y="61864"/>
            <a:ext cx="1143008" cy="1295410"/>
          </a:xfrm>
          <a:prstGeom prst="rect">
            <a:avLst/>
          </a:prstGeom>
          <a:noFill/>
        </p:spPr>
      </p:pic>
      <p:sp>
        <p:nvSpPr>
          <p:cNvPr id="18" name="مستطيل 17"/>
          <p:cNvSpPr/>
          <p:nvPr/>
        </p:nvSpPr>
        <p:spPr>
          <a:xfrm>
            <a:off x="-32" y="0"/>
            <a:ext cx="428596" cy="6858000"/>
          </a:xfrm>
          <a:prstGeom prst="rect">
            <a:avLst/>
          </a:prstGeom>
          <a:solidFill>
            <a:schemeClr val="accent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عنوان فرعي 2"/>
          <p:cNvSpPr txBox="1">
            <a:spLocks/>
          </p:cNvSpPr>
          <p:nvPr/>
        </p:nvSpPr>
        <p:spPr>
          <a:xfrm>
            <a:off x="500034" y="1285860"/>
            <a:ext cx="8501122" cy="5357850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marL="971550" lvl="1" indent="-514350" algn="l" rtl="0">
              <a:lnSpc>
                <a:spcPct val="90000"/>
              </a:lnSpc>
              <a:spcBef>
                <a:spcPct val="20000"/>
              </a:spcBef>
            </a:pPr>
            <a:r>
              <a:rPr lang="en-US" sz="2400" dirty="0">
                <a:latin typeface="Arial" pitchFamily="34" charset="0"/>
                <a:cs typeface="Arial" pitchFamily="34" charset="0"/>
              </a:rPr>
              <a:t>   </a:t>
            </a:r>
            <a:endParaRPr kumimoji="0" lang="ar-JO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عنصر نائب للمحتوى 2"/>
          <p:cNvSpPr txBox="1">
            <a:spLocks/>
          </p:cNvSpPr>
          <p:nvPr/>
        </p:nvSpPr>
        <p:spPr>
          <a:xfrm>
            <a:off x="500034" y="1357298"/>
            <a:ext cx="8501090" cy="5500702"/>
          </a:xfrm>
          <a:prstGeom prst="rect">
            <a:avLst/>
          </a:prstGeom>
        </p:spPr>
        <p:txBody>
          <a:bodyPr vert="horz" lIns="91440" tIns="45720" rIns="91440" bIns="45720" rtlCol="1">
            <a:normAutofit lnSpcReduction="10000"/>
          </a:bodyPr>
          <a:lstStyle/>
          <a:p>
            <a:pPr lvl="1" indent="-457200" algn="l" rtl="0">
              <a:spcBef>
                <a:spcPct val="20000"/>
              </a:spcBef>
              <a:buFont typeface="+mj-lt"/>
              <a:buAutoNum type="arabicPeriod" startAt="3"/>
              <a:defRPr/>
            </a:pPr>
            <a:r>
              <a:rPr lang="en-US" sz="2400" b="1" dirty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Antioxidant</a:t>
            </a:r>
            <a:r>
              <a:rPr lang="en-US" sz="2400" dirty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: 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carotenoids like </a:t>
            </a:r>
            <a:r>
              <a:rPr lang="en-US" sz="2400" b="1" dirty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β-Carotene</a:t>
            </a:r>
            <a:r>
              <a:rPr lang="en-US" sz="2400" dirty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protect the body from free-radical damage to DNA and cells to prevent  diseases like cancer.</a:t>
            </a:r>
          </a:p>
          <a:p>
            <a:pPr lvl="1" indent="-457200" algn="l" rtl="0">
              <a:spcBef>
                <a:spcPct val="20000"/>
              </a:spcBef>
              <a:buFont typeface="+mj-lt"/>
              <a:buAutoNum type="arabicPeriod" startAt="3"/>
              <a:defRPr/>
            </a:pPr>
            <a:r>
              <a:rPr kumimoji="0" lang="en-US" sz="2400" b="1" i="0" u="none" strike="noStrike" kern="1200" cap="none" spc="0" normalizeH="0" noProof="0" dirty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Maintain</a:t>
            </a:r>
            <a:r>
              <a:rPr kumimoji="0" lang="en-US" sz="2400" b="0" i="0" u="none" strike="noStrike" kern="1200" cap="none" spc="0" normalizeH="0" noProof="0" dirty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</a:t>
            </a:r>
            <a:r>
              <a:rPr kumimoji="0" lang="en-US" sz="2400" b="1" i="0" u="none" strike="noStrike" kern="1200" cap="none" spc="0" normalizeH="0" noProof="0" dirty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skin</a:t>
            </a:r>
            <a:r>
              <a:rPr kumimoji="0" lang="en-US" sz="2400" b="0" i="0" u="none" strike="noStrike" kern="1200" cap="none" spc="0" normalizeH="0" noProof="0" dirty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</a:t>
            </a:r>
            <a:r>
              <a:rPr kumimoji="0" lang="en-US" sz="2400" b="1" i="0" u="none" strike="noStrike" kern="1200" cap="none" spc="0" normalizeH="0" noProof="0" dirty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health</a:t>
            </a:r>
            <a:r>
              <a:rPr kumimoji="0" lang="en-US" sz="2400" b="0" i="0" u="none" strike="noStrike" kern="1200" cap="none" spc="0" normalizeH="0" noProof="0" dirty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: </a:t>
            </a:r>
            <a:r>
              <a:rPr kumimoji="0" lang="en-GB" sz="2400" b="0" i="0" u="none" strike="noStrike" kern="1200" cap="none" spc="0" normalizeH="0" noProof="0" dirty="0">
                <a:ln>
                  <a:noFill/>
                </a:ln>
                <a:effectLst/>
                <a:uLnTx/>
                <a:uFillTx/>
                <a:latin typeface="Arial" pitchFamily="34" charset="0"/>
                <a:cs typeface="Arial" pitchFamily="34" charset="0"/>
              </a:rPr>
              <a:t>v</a:t>
            </a:r>
            <a:r>
              <a:rPr lang="en-GB" sz="2400" dirty="0" err="1">
                <a:latin typeface="Arial" pitchFamily="34" charset="0"/>
                <a:cs typeface="Arial" pitchFamily="34" charset="0"/>
              </a:rPr>
              <a:t>itamin</a:t>
            </a:r>
            <a:r>
              <a:rPr lang="en-GB" sz="2400" dirty="0">
                <a:latin typeface="Arial" pitchFamily="34" charset="0"/>
                <a:cs typeface="Arial" pitchFamily="34" charset="0"/>
              </a:rPr>
              <a:t> A, and more specifically, </a:t>
            </a:r>
            <a:r>
              <a:rPr lang="en-GB" sz="2400" b="1" dirty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retinoic</a:t>
            </a:r>
            <a:r>
              <a:rPr lang="en-GB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GB" sz="2400" b="1" dirty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acid</a:t>
            </a:r>
            <a:r>
              <a:rPr lang="en-GB" sz="2400" dirty="0">
                <a:latin typeface="Arial" pitchFamily="34" charset="0"/>
                <a:cs typeface="Arial" pitchFamily="34" charset="0"/>
              </a:rPr>
              <a:t>, appears to maintain normal skin health by switching on genes and differentiating keratinocytes (immature skin cells) into mature epidermal cells. The retinoic drug isotretinoin (</a:t>
            </a:r>
            <a:r>
              <a:rPr lang="en-GB" sz="2400" b="1" dirty="0">
                <a:latin typeface="Arial" pitchFamily="34" charset="0"/>
                <a:cs typeface="Arial" pitchFamily="34" charset="0"/>
              </a:rPr>
              <a:t>Ro-</a:t>
            </a:r>
            <a:r>
              <a:rPr lang="en-GB" sz="2400" b="1" dirty="0" err="1"/>
              <a:t>accutane</a:t>
            </a:r>
            <a:r>
              <a:rPr lang="en-GB" sz="2400" b="1" dirty="0"/>
              <a:t>®</a:t>
            </a:r>
            <a:r>
              <a:rPr lang="en-GB" sz="2400" dirty="0">
                <a:latin typeface="Arial" pitchFamily="34" charset="0"/>
                <a:cs typeface="Arial" pitchFamily="34" charset="0"/>
              </a:rPr>
              <a:t>) is the most commonly prescribed agent for treatment of acne.</a:t>
            </a:r>
          </a:p>
          <a:p>
            <a:pPr lvl="1" indent="-457200" algn="l" rtl="0">
              <a:spcBef>
                <a:spcPct val="20000"/>
              </a:spcBef>
              <a:buFont typeface="+mj-lt"/>
              <a:buAutoNum type="arabicPeriod" startAt="3"/>
              <a:defRPr/>
            </a:pPr>
            <a:r>
              <a:rPr lang="en-GB" sz="2400" b="1" dirty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Reproduction</a:t>
            </a:r>
            <a:r>
              <a:rPr lang="en-GB" sz="2400" dirty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:</a:t>
            </a:r>
            <a:r>
              <a:rPr lang="en-GB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GB" sz="2400" b="1" dirty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retinoic</a:t>
            </a:r>
            <a:r>
              <a:rPr lang="en-GB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GB" sz="2400" b="1" dirty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acid</a:t>
            </a:r>
            <a:r>
              <a:rPr lang="en-GB" sz="2400" dirty="0">
                <a:latin typeface="Arial" pitchFamily="34" charset="0"/>
                <a:cs typeface="Arial" pitchFamily="34" charset="0"/>
              </a:rPr>
              <a:t> (RA) supports both male and female reproduction. RA plays a vital role during the  spermatogenesis (the process of production of sperm cells). In females, vitamin A is important to maintain normal fertilization, implantation and to overcome fetal resorption or malformation  </a:t>
            </a:r>
            <a:endParaRPr kumimoji="0" lang="en-US" sz="2400" b="0" i="0" u="none" strike="noStrike" kern="1200" cap="none" spc="0" normalizeH="0" noProof="0" dirty="0">
              <a:ln>
                <a:noFill/>
              </a:ln>
              <a:solidFill>
                <a:schemeClr val="accent6">
                  <a:lumMod val="75000"/>
                </a:schemeClr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  <a:p>
            <a:pPr marL="342900" lvl="0" indent="-342900" algn="l" rtl="0">
              <a:spcBef>
                <a:spcPct val="20000"/>
              </a:spcBef>
              <a:defRPr/>
            </a:pPr>
            <a:endParaRPr kumimoji="0" lang="en-US" sz="2400" b="0" i="0" u="none" strike="noStrike" kern="1200" cap="none" spc="0" normalizeH="0" noProof="0" dirty="0">
              <a:ln>
                <a:noFill/>
              </a:ln>
              <a:effectLst/>
              <a:uLnTx/>
              <a:uFillTx/>
              <a:latin typeface="Arial" pitchFamily="34" charset="0"/>
              <a:cs typeface="Arial" pitchFamily="34" charset="0"/>
            </a:endParaRPr>
          </a:p>
          <a:p>
            <a:pPr marL="342900" lvl="0" indent="-342900" algn="l" rtl="0">
              <a:spcBef>
                <a:spcPct val="20000"/>
              </a:spcBef>
              <a:defRPr/>
            </a:pPr>
            <a:endParaRPr lang="en-US" sz="9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0243914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128614" y="71414"/>
            <a:ext cx="8229600" cy="1143000"/>
          </a:xfrm>
        </p:spPr>
        <p:txBody>
          <a:bodyPr/>
          <a:lstStyle/>
          <a:p>
            <a:pPr rtl="0"/>
            <a:r>
              <a:rPr lang="en-US" dirty="0">
                <a:solidFill>
                  <a:srgbClr val="C00000"/>
                </a:solidFill>
              </a:rPr>
              <a:t>Physiological Roles of Vitamin A  </a:t>
            </a:r>
            <a:endParaRPr lang="en-GB" dirty="0"/>
          </a:p>
        </p:txBody>
      </p:sp>
      <p:pic>
        <p:nvPicPr>
          <p:cNvPr id="6" name="Picture 2" descr="http://www.mutah.edu.jo/images/banners/medi-sign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929586" y="61864"/>
            <a:ext cx="1143008" cy="1295410"/>
          </a:xfrm>
          <a:prstGeom prst="rect">
            <a:avLst/>
          </a:prstGeom>
          <a:noFill/>
        </p:spPr>
      </p:pic>
      <p:sp>
        <p:nvSpPr>
          <p:cNvPr id="18" name="مستطيل 17"/>
          <p:cNvSpPr/>
          <p:nvPr/>
        </p:nvSpPr>
        <p:spPr>
          <a:xfrm>
            <a:off x="-32" y="0"/>
            <a:ext cx="428596" cy="6858000"/>
          </a:xfrm>
          <a:prstGeom prst="rect">
            <a:avLst/>
          </a:prstGeom>
          <a:solidFill>
            <a:schemeClr val="accent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عنوان فرعي 2"/>
          <p:cNvSpPr txBox="1">
            <a:spLocks/>
          </p:cNvSpPr>
          <p:nvPr/>
        </p:nvSpPr>
        <p:spPr>
          <a:xfrm>
            <a:off x="500034" y="1285860"/>
            <a:ext cx="8501122" cy="5357850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marL="971550" lvl="1" indent="-514350" algn="l" rtl="0">
              <a:lnSpc>
                <a:spcPct val="90000"/>
              </a:lnSpc>
              <a:spcBef>
                <a:spcPct val="20000"/>
              </a:spcBef>
            </a:pPr>
            <a:r>
              <a:rPr lang="en-US" sz="2400" dirty="0">
                <a:latin typeface="Arial" pitchFamily="34" charset="0"/>
                <a:cs typeface="Arial" pitchFamily="34" charset="0"/>
              </a:rPr>
              <a:t>   </a:t>
            </a:r>
            <a:endParaRPr kumimoji="0" lang="ar-JO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عنصر نائب للمحتوى 2"/>
          <p:cNvSpPr txBox="1">
            <a:spLocks/>
          </p:cNvSpPr>
          <p:nvPr/>
        </p:nvSpPr>
        <p:spPr>
          <a:xfrm>
            <a:off x="500034" y="1357298"/>
            <a:ext cx="8501090" cy="5500702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1" indent="-457200" algn="l" rtl="0">
              <a:spcBef>
                <a:spcPct val="20000"/>
              </a:spcBef>
              <a:buFont typeface="+mj-lt"/>
              <a:buAutoNum type="arabicPeriod" startAt="6"/>
              <a:defRPr/>
            </a:pPr>
            <a:r>
              <a:rPr lang="en-GB" sz="24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Bone growth: </a:t>
            </a:r>
            <a:r>
              <a:rPr lang="en-GB" sz="2400" dirty="0">
                <a:latin typeface="Arial" pitchFamily="34" charset="0"/>
                <a:cs typeface="Arial" pitchFamily="34" charset="0"/>
              </a:rPr>
              <a:t>vitamin A is important for healthy bones. However, excessive amounts of vitamin A have been linked to bone loss and an increase in the risk of hip fracture. Indeed, too much </a:t>
            </a:r>
            <a:r>
              <a:rPr lang="en-GB" sz="24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retinoic</a:t>
            </a:r>
            <a:r>
              <a:rPr lang="en-GB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GB" sz="24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acid</a:t>
            </a:r>
            <a:r>
              <a:rPr lang="en-GB" sz="2400" dirty="0">
                <a:latin typeface="Arial" pitchFamily="34" charset="0"/>
                <a:cs typeface="Arial" pitchFamily="34" charset="0"/>
              </a:rPr>
              <a:t> affects the process of bone remodeling because it:</a:t>
            </a:r>
          </a:p>
          <a:p>
            <a:pPr lvl="3" indent="-457200" algn="l" rtl="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GB" sz="2400" dirty="0">
                <a:latin typeface="Arial" pitchFamily="34" charset="0"/>
                <a:cs typeface="Arial" pitchFamily="34" charset="0"/>
              </a:rPr>
              <a:t>activates bone resorption by increasing the number and activity of osteoclasts (the cells that break down bone). </a:t>
            </a:r>
          </a:p>
          <a:p>
            <a:pPr lvl="3" indent="-457200" algn="l" rtl="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GB" sz="2400" dirty="0">
                <a:latin typeface="Arial" pitchFamily="34" charset="0"/>
                <a:cs typeface="Arial" pitchFamily="34" charset="0"/>
              </a:rPr>
              <a:t>decreases the growth of osteoblasts ( the cells that support bone growth)  </a:t>
            </a:r>
            <a:endParaRPr lang="en-US" sz="9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1965679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128614" y="71414"/>
            <a:ext cx="8229600" cy="1143000"/>
          </a:xfrm>
        </p:spPr>
        <p:txBody>
          <a:bodyPr/>
          <a:lstStyle/>
          <a:p>
            <a:pPr rtl="0"/>
            <a:r>
              <a:rPr lang="en-US" dirty="0">
                <a:solidFill>
                  <a:srgbClr val="C00000"/>
                </a:solidFill>
              </a:rPr>
              <a:t> Vitamin A Deficiency  </a:t>
            </a:r>
            <a:endParaRPr lang="en-GB" dirty="0"/>
          </a:p>
        </p:txBody>
      </p:sp>
      <p:pic>
        <p:nvPicPr>
          <p:cNvPr id="6" name="Picture 2" descr="http://www.mutah.edu.jo/images/banners/medi-sign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929586" y="61864"/>
            <a:ext cx="1143008" cy="1295410"/>
          </a:xfrm>
          <a:prstGeom prst="rect">
            <a:avLst/>
          </a:prstGeom>
          <a:noFill/>
        </p:spPr>
      </p:pic>
      <p:sp>
        <p:nvSpPr>
          <p:cNvPr id="18" name="مستطيل 17"/>
          <p:cNvSpPr/>
          <p:nvPr/>
        </p:nvSpPr>
        <p:spPr>
          <a:xfrm>
            <a:off x="-32" y="0"/>
            <a:ext cx="428596" cy="6858000"/>
          </a:xfrm>
          <a:prstGeom prst="rect">
            <a:avLst/>
          </a:prstGeom>
          <a:solidFill>
            <a:schemeClr val="accent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عنوان فرعي 2"/>
          <p:cNvSpPr txBox="1">
            <a:spLocks/>
          </p:cNvSpPr>
          <p:nvPr/>
        </p:nvSpPr>
        <p:spPr>
          <a:xfrm>
            <a:off x="500034" y="1285860"/>
            <a:ext cx="8501122" cy="5357850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marL="971550" lvl="1" indent="-514350" algn="l" rtl="0">
              <a:lnSpc>
                <a:spcPct val="90000"/>
              </a:lnSpc>
              <a:spcBef>
                <a:spcPct val="20000"/>
              </a:spcBef>
            </a:pPr>
            <a:r>
              <a:rPr lang="en-US" sz="2400" dirty="0">
                <a:latin typeface="Arial" pitchFamily="34" charset="0"/>
                <a:cs typeface="Arial" pitchFamily="34" charset="0"/>
              </a:rPr>
              <a:t>   </a:t>
            </a:r>
            <a:endParaRPr kumimoji="0" lang="ar-JO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عنصر نائب للمحتوى 2"/>
          <p:cNvSpPr txBox="1">
            <a:spLocks/>
          </p:cNvSpPr>
          <p:nvPr/>
        </p:nvSpPr>
        <p:spPr>
          <a:xfrm>
            <a:off x="500034" y="1357322"/>
            <a:ext cx="8643966" cy="5500702"/>
          </a:xfrm>
          <a:prstGeom prst="rect">
            <a:avLst/>
          </a:prstGeom>
        </p:spPr>
        <p:txBody>
          <a:bodyPr vert="horz" lIns="91440" tIns="45720" rIns="91440" bIns="45720" rtlCol="1">
            <a:normAutofit fontScale="62500" lnSpcReduction="20000"/>
          </a:bodyPr>
          <a:lstStyle/>
          <a:p>
            <a:pPr algn="l" rtl="0">
              <a:lnSpc>
                <a:spcPct val="90000"/>
              </a:lnSpc>
              <a:buFont typeface="Arial" pitchFamily="34" charset="0"/>
              <a:buChar char="•"/>
            </a:pPr>
            <a:r>
              <a:rPr lang="en-US" sz="3200" dirty="0">
                <a:latin typeface="Arial" pitchFamily="34" charset="0"/>
                <a:cs typeface="Arial" pitchFamily="34" charset="0"/>
              </a:rPr>
              <a:t>  Vitamin A is stored in the body so it would take a year or more to develop </a:t>
            </a:r>
          </a:p>
          <a:p>
            <a:pPr algn="l" rtl="0">
              <a:lnSpc>
                <a:spcPct val="90000"/>
              </a:lnSpc>
            </a:pPr>
            <a:endParaRPr lang="en-US" sz="1200" dirty="0">
              <a:latin typeface="Arial" pitchFamily="34" charset="0"/>
              <a:cs typeface="Arial" pitchFamily="34" charset="0"/>
            </a:endParaRPr>
          </a:p>
          <a:p>
            <a:pPr algn="l" rtl="0">
              <a:lnSpc>
                <a:spcPct val="90000"/>
              </a:lnSpc>
            </a:pPr>
            <a:r>
              <a:rPr lang="en-US" sz="3200" dirty="0">
                <a:latin typeface="Arial" pitchFamily="34" charset="0"/>
                <a:cs typeface="Arial" pitchFamily="34" charset="0"/>
              </a:rPr>
              <a:t>    a deficiency in the presence of inadequate intake.</a:t>
            </a:r>
          </a:p>
          <a:p>
            <a:pPr algn="l" rtl="0">
              <a:lnSpc>
                <a:spcPct val="90000"/>
              </a:lnSpc>
            </a:pPr>
            <a:r>
              <a:rPr lang="en-US" sz="2800" b="1" dirty="0">
                <a:latin typeface="Arial" pitchFamily="34" charset="0"/>
                <a:cs typeface="Arial" pitchFamily="34" charset="0"/>
              </a:rPr>
              <a:t> </a:t>
            </a:r>
          </a:p>
          <a:p>
            <a:pPr algn="l" rtl="0">
              <a:lnSpc>
                <a:spcPct val="90000"/>
              </a:lnSpc>
              <a:buFont typeface="Arial" pitchFamily="34" charset="0"/>
              <a:buChar char="•"/>
            </a:pPr>
            <a:r>
              <a:rPr lang="en-US" sz="3200" dirty="0">
                <a:latin typeface="Arial" pitchFamily="34" charset="0"/>
                <a:cs typeface="Arial" pitchFamily="34" charset="0"/>
              </a:rPr>
              <a:t>  Vitamin A deficiency (</a:t>
            </a:r>
            <a:r>
              <a:rPr lang="en-US" sz="3200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Hypovitaminosis A</a:t>
            </a:r>
            <a:r>
              <a:rPr lang="en-US" sz="3200" dirty="0">
                <a:latin typeface="Arial" pitchFamily="34" charset="0"/>
                <a:cs typeface="Arial" pitchFamily="34" charset="0"/>
              </a:rPr>
              <a:t>):</a:t>
            </a:r>
          </a:p>
          <a:p>
            <a:pPr algn="l" rtl="0">
              <a:lnSpc>
                <a:spcPct val="90000"/>
              </a:lnSpc>
            </a:pPr>
            <a:endParaRPr lang="en-US" sz="2800" dirty="0">
              <a:latin typeface="Arial" pitchFamily="34" charset="0"/>
              <a:cs typeface="Arial" pitchFamily="34" charset="0"/>
            </a:endParaRPr>
          </a:p>
          <a:p>
            <a:pPr marL="971550" lvl="1" indent="-514350" algn="l" rtl="0">
              <a:lnSpc>
                <a:spcPct val="90000"/>
              </a:lnSpc>
              <a:buFont typeface="+mj-lt"/>
              <a:buAutoNum type="arabicPeriod"/>
            </a:pPr>
            <a:r>
              <a:rPr lang="en-US" sz="2800" dirty="0">
                <a:latin typeface="Arial" pitchFamily="34" charset="0"/>
                <a:cs typeface="Arial" pitchFamily="34" charset="0"/>
              </a:rPr>
              <a:t>Infectious diseases due to impaired immunity </a:t>
            </a:r>
          </a:p>
          <a:p>
            <a:pPr marL="1428750" lvl="2" indent="-514350" algn="l" rtl="0">
              <a:lnSpc>
                <a:spcPct val="90000"/>
              </a:lnSpc>
            </a:pPr>
            <a:endParaRPr lang="en-US" sz="2800" b="1" dirty="0">
              <a:latin typeface="Arial" pitchFamily="34" charset="0"/>
              <a:cs typeface="Arial" pitchFamily="34" charset="0"/>
            </a:endParaRPr>
          </a:p>
          <a:p>
            <a:pPr marL="971550" lvl="1" indent="-514350" algn="l" rtl="0">
              <a:lnSpc>
                <a:spcPct val="90000"/>
              </a:lnSpc>
              <a:buFont typeface="+mj-lt"/>
              <a:buAutoNum type="arabicPeriod"/>
            </a:pPr>
            <a:r>
              <a:rPr lang="en-US" sz="2900" dirty="0">
                <a:latin typeface="Arial" pitchFamily="34" charset="0"/>
                <a:cs typeface="Arial" pitchFamily="34" charset="0"/>
              </a:rPr>
              <a:t>Night Blindness (</a:t>
            </a:r>
            <a:r>
              <a:rPr lang="en-US" sz="2900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Nyctalopia</a:t>
            </a:r>
            <a:r>
              <a:rPr lang="en-US" sz="2900" dirty="0">
                <a:latin typeface="Arial" pitchFamily="34" charset="0"/>
                <a:cs typeface="Arial" pitchFamily="34" charset="0"/>
              </a:rPr>
              <a:t> ): patient cannot see in dim/low light or</a:t>
            </a:r>
          </a:p>
          <a:p>
            <a:pPr lvl="2" algn="l" rtl="0">
              <a:lnSpc>
                <a:spcPct val="90000"/>
              </a:lnSpc>
            </a:pPr>
            <a:endParaRPr lang="en-US" sz="1200" dirty="0">
              <a:latin typeface="Arial" pitchFamily="34" charset="0"/>
              <a:cs typeface="Arial" pitchFamily="34" charset="0"/>
            </a:endParaRPr>
          </a:p>
          <a:p>
            <a:pPr lvl="2" algn="l" rtl="0">
              <a:lnSpc>
                <a:spcPct val="90000"/>
              </a:lnSpc>
            </a:pPr>
            <a:r>
              <a:rPr lang="en-US" sz="26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900" dirty="0">
                <a:latin typeface="Arial" pitchFamily="34" charset="0"/>
                <a:cs typeface="Arial" pitchFamily="34" charset="0"/>
              </a:rPr>
              <a:t>near darkness conditions. Nyctalopia is first detectable sign of </a:t>
            </a:r>
          </a:p>
          <a:p>
            <a:pPr lvl="2" algn="l" rtl="0">
              <a:lnSpc>
                <a:spcPct val="90000"/>
              </a:lnSpc>
            </a:pPr>
            <a:endParaRPr lang="en-US" sz="1200" dirty="0">
              <a:latin typeface="Arial" pitchFamily="34" charset="0"/>
              <a:cs typeface="Arial" pitchFamily="34" charset="0"/>
            </a:endParaRPr>
          </a:p>
          <a:p>
            <a:pPr lvl="2" algn="l" rtl="0">
              <a:lnSpc>
                <a:spcPct val="90000"/>
              </a:lnSpc>
            </a:pPr>
            <a:r>
              <a:rPr lang="en-US" sz="2900" dirty="0">
                <a:latin typeface="Arial" pitchFamily="34" charset="0"/>
                <a:cs typeface="Arial" pitchFamily="34" charset="0"/>
              </a:rPr>
              <a:t> vitamin A deficiency.</a:t>
            </a:r>
          </a:p>
          <a:p>
            <a:pPr lvl="2" algn="l" rtl="0">
              <a:lnSpc>
                <a:spcPct val="90000"/>
              </a:lnSpc>
            </a:pPr>
            <a:endParaRPr lang="en-US" sz="2900" dirty="0">
              <a:latin typeface="Arial" pitchFamily="34" charset="0"/>
              <a:cs typeface="Arial" pitchFamily="34" charset="0"/>
            </a:endParaRPr>
          </a:p>
          <a:p>
            <a:pPr marL="971550" lvl="1" indent="-514350" algn="l" rtl="0">
              <a:lnSpc>
                <a:spcPct val="90000"/>
              </a:lnSpc>
              <a:buFont typeface="+mj-lt"/>
              <a:buAutoNum type="arabicPeriod"/>
            </a:pPr>
            <a:r>
              <a:rPr lang="en-US" sz="2900" dirty="0">
                <a:latin typeface="Arial" pitchFamily="34" charset="0"/>
                <a:cs typeface="Arial" pitchFamily="34" charset="0"/>
              </a:rPr>
              <a:t>Complete blindness in severe deficiency. </a:t>
            </a:r>
          </a:p>
          <a:p>
            <a:pPr marL="971550" lvl="1" indent="-514350" algn="l" rtl="0">
              <a:lnSpc>
                <a:spcPct val="90000"/>
              </a:lnSpc>
              <a:buFont typeface="+mj-lt"/>
              <a:buAutoNum type="arabicPeriod"/>
            </a:pPr>
            <a:endParaRPr lang="en-US" sz="2900" dirty="0">
              <a:latin typeface="Arial" pitchFamily="34" charset="0"/>
              <a:cs typeface="Arial" pitchFamily="34" charset="0"/>
            </a:endParaRPr>
          </a:p>
          <a:p>
            <a:pPr marL="971550" lvl="1" indent="-514350" algn="l" rtl="0">
              <a:lnSpc>
                <a:spcPct val="90000"/>
              </a:lnSpc>
              <a:buFont typeface="+mj-lt"/>
              <a:buAutoNum type="arabicPeriod"/>
            </a:pPr>
            <a:r>
              <a:rPr lang="en-US" sz="2900" dirty="0">
                <a:latin typeface="Arial" pitchFamily="34" charset="0"/>
                <a:cs typeface="Arial" pitchFamily="34" charset="0"/>
              </a:rPr>
              <a:t>Xerophthalmia: dryness of the conjunctiva and cornea. If untreated, it can</a:t>
            </a:r>
          </a:p>
          <a:p>
            <a:pPr marL="971550" lvl="1" indent="-514350" algn="l" rtl="0">
              <a:lnSpc>
                <a:spcPct val="90000"/>
              </a:lnSpc>
            </a:pPr>
            <a:endParaRPr lang="en-US" sz="1400" dirty="0">
              <a:latin typeface="Arial" pitchFamily="34" charset="0"/>
              <a:cs typeface="Arial" pitchFamily="34" charset="0"/>
            </a:endParaRPr>
          </a:p>
          <a:p>
            <a:pPr marL="971550" lvl="1" indent="-514350" algn="l" rtl="0">
              <a:lnSpc>
                <a:spcPct val="90000"/>
              </a:lnSpc>
            </a:pPr>
            <a:r>
              <a:rPr lang="en-US" sz="2900" dirty="0">
                <a:latin typeface="Arial" pitchFamily="34" charset="0"/>
                <a:cs typeface="Arial" pitchFamily="34" charset="0"/>
              </a:rPr>
              <a:t>        lead to corneal ulceration and  keratomalacia ( softening and necrosis of </a:t>
            </a:r>
          </a:p>
          <a:p>
            <a:pPr marL="971550" lvl="1" indent="-514350" algn="l" rtl="0">
              <a:lnSpc>
                <a:spcPct val="90000"/>
              </a:lnSpc>
            </a:pPr>
            <a:endParaRPr lang="en-US" sz="1400" dirty="0">
              <a:latin typeface="Arial" pitchFamily="34" charset="0"/>
              <a:cs typeface="Arial" pitchFamily="34" charset="0"/>
            </a:endParaRPr>
          </a:p>
          <a:p>
            <a:pPr marL="971550" lvl="1" indent="-514350" algn="l" rtl="0">
              <a:lnSpc>
                <a:spcPct val="90000"/>
              </a:lnSpc>
            </a:pPr>
            <a:r>
              <a:rPr lang="en-US" sz="2900" dirty="0">
                <a:latin typeface="Arial" pitchFamily="34" charset="0"/>
                <a:cs typeface="Arial" pitchFamily="34" charset="0"/>
              </a:rPr>
              <a:t>        the cornea due to severe VAD) </a:t>
            </a:r>
            <a:endParaRPr lang="en-US" sz="1300" dirty="0">
              <a:latin typeface="Arial" pitchFamily="34" charset="0"/>
              <a:cs typeface="Arial" pitchFamily="34" charset="0"/>
            </a:endParaRPr>
          </a:p>
          <a:p>
            <a:pPr marL="514350" indent="-514350" algn="l" rtl="0">
              <a:lnSpc>
                <a:spcPct val="90000"/>
              </a:lnSpc>
            </a:pPr>
            <a:endParaRPr lang="en-US" sz="2900" dirty="0">
              <a:latin typeface="Arial" pitchFamily="34" charset="0"/>
              <a:cs typeface="Arial" pitchFamily="34" charset="0"/>
            </a:endParaRPr>
          </a:p>
          <a:p>
            <a:pPr marL="971550" lvl="1" indent="-514350" algn="l" rtl="0">
              <a:lnSpc>
                <a:spcPct val="90000"/>
              </a:lnSpc>
              <a:buFont typeface="+mj-lt"/>
              <a:buAutoNum type="arabicPeriod" startAt="5"/>
            </a:pPr>
            <a:r>
              <a:rPr lang="en-US" sz="2900" dirty="0">
                <a:latin typeface="Arial" pitchFamily="34" charset="0"/>
                <a:cs typeface="Arial" pitchFamily="34" charset="0"/>
              </a:rPr>
              <a:t>Keratinization of the skin:  changes in epithelial cells results in </a:t>
            </a:r>
          </a:p>
          <a:p>
            <a:pPr marL="971550" lvl="1" indent="-514350" algn="l" rtl="0">
              <a:lnSpc>
                <a:spcPct val="90000"/>
              </a:lnSpc>
              <a:buFont typeface="+mj-lt"/>
              <a:buAutoNum type="arabicPeriod" startAt="5"/>
            </a:pPr>
            <a:endParaRPr lang="en-US" sz="1400" dirty="0">
              <a:latin typeface="Arial" pitchFamily="34" charset="0"/>
              <a:cs typeface="Arial" pitchFamily="34" charset="0"/>
            </a:endParaRPr>
          </a:p>
          <a:p>
            <a:pPr marL="971550" lvl="1" indent="-514350" algn="l" rtl="0">
              <a:lnSpc>
                <a:spcPct val="90000"/>
              </a:lnSpc>
            </a:pPr>
            <a:r>
              <a:rPr lang="en-US" sz="2900" dirty="0">
                <a:latin typeface="Arial" pitchFamily="34" charset="0"/>
                <a:cs typeface="Arial" pitchFamily="34" charset="0"/>
              </a:rPr>
              <a:t>        keratinization, rough dry and scaly skin.</a:t>
            </a:r>
            <a:endParaRPr lang="en-US" sz="13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6242859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1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1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14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3" dur="500"/>
                                        <p:tgtEl>
                                          <p:spTgt spid="14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6" dur="500"/>
                                        <p:tgtEl>
                                          <p:spTgt spid="14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0" end="2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9" dur="500"/>
                                        <p:tgtEl>
                                          <p:spTgt spid="14">
                                            <p:txEl>
                                              <p:pRg st="20" end="2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2" end="2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4" dur="500"/>
                                        <p:tgtEl>
                                          <p:spTgt spid="14">
                                            <p:txEl>
                                              <p:pRg st="22" end="2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4" end="2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14">
                                            <p:txEl>
                                              <p:pRg st="24" end="2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128614" y="71414"/>
            <a:ext cx="8229600" cy="1143000"/>
          </a:xfrm>
        </p:spPr>
        <p:txBody>
          <a:bodyPr/>
          <a:lstStyle/>
          <a:p>
            <a:pPr rtl="0"/>
            <a:r>
              <a:rPr lang="en-US" dirty="0">
                <a:solidFill>
                  <a:srgbClr val="C00000"/>
                </a:solidFill>
              </a:rPr>
              <a:t> Vitamin A Toxicity</a:t>
            </a:r>
            <a:endParaRPr lang="en-GB" dirty="0"/>
          </a:p>
        </p:txBody>
      </p:sp>
      <p:pic>
        <p:nvPicPr>
          <p:cNvPr id="6" name="Picture 2" descr="http://www.mutah.edu.jo/images/banners/medi-sign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929586" y="61864"/>
            <a:ext cx="1143008" cy="1295410"/>
          </a:xfrm>
          <a:prstGeom prst="rect">
            <a:avLst/>
          </a:prstGeom>
          <a:noFill/>
        </p:spPr>
      </p:pic>
      <p:sp>
        <p:nvSpPr>
          <p:cNvPr id="18" name="مستطيل 17"/>
          <p:cNvSpPr/>
          <p:nvPr/>
        </p:nvSpPr>
        <p:spPr>
          <a:xfrm>
            <a:off x="-32" y="0"/>
            <a:ext cx="428596" cy="6858000"/>
          </a:xfrm>
          <a:prstGeom prst="rect">
            <a:avLst/>
          </a:prstGeom>
          <a:solidFill>
            <a:schemeClr val="accent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عنوان فرعي 2"/>
          <p:cNvSpPr txBox="1">
            <a:spLocks/>
          </p:cNvSpPr>
          <p:nvPr/>
        </p:nvSpPr>
        <p:spPr>
          <a:xfrm>
            <a:off x="500034" y="1285860"/>
            <a:ext cx="8501122" cy="5357850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marL="971550" lvl="1" indent="-514350" algn="l" rtl="0">
              <a:lnSpc>
                <a:spcPct val="90000"/>
              </a:lnSpc>
              <a:spcBef>
                <a:spcPct val="20000"/>
              </a:spcBef>
            </a:pPr>
            <a:r>
              <a:rPr lang="en-US" sz="2400" dirty="0">
                <a:latin typeface="Arial" pitchFamily="34" charset="0"/>
                <a:cs typeface="Arial" pitchFamily="34" charset="0"/>
              </a:rPr>
              <a:t>   </a:t>
            </a:r>
            <a:endParaRPr kumimoji="0" lang="ar-JO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عنصر نائب للمحتوى 2"/>
          <p:cNvSpPr txBox="1">
            <a:spLocks/>
          </p:cNvSpPr>
          <p:nvPr/>
        </p:nvSpPr>
        <p:spPr>
          <a:xfrm>
            <a:off x="500034" y="1357298"/>
            <a:ext cx="8501090" cy="5500702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algn="l" rtl="0">
              <a:buFont typeface="Arial" pitchFamily="34" charset="0"/>
              <a:buChar char="•"/>
            </a:pPr>
            <a:r>
              <a:rPr lang="en-US" sz="2400" dirty="0">
                <a:latin typeface="Arial" pitchFamily="34" charset="0"/>
                <a:cs typeface="Arial" pitchFamily="34" charset="0"/>
              </a:rPr>
              <a:t> Vitamin A toxicity (</a:t>
            </a:r>
            <a:r>
              <a:rPr lang="en-US" sz="2400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Hypervitaminosis A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):</a:t>
            </a:r>
            <a:r>
              <a:rPr lang="en-US" sz="29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can occur with       </a:t>
            </a:r>
          </a:p>
          <a:p>
            <a:pPr algn="l" rtl="0"/>
            <a:r>
              <a:rPr lang="en-US" sz="2400" dirty="0">
                <a:latin typeface="Arial" pitchFamily="34" charset="0"/>
                <a:cs typeface="Arial" pitchFamily="34" charset="0"/>
              </a:rPr>
              <a:t>  concentrated amounts of  vitamin A from animal foods,        </a:t>
            </a:r>
          </a:p>
          <a:p>
            <a:pPr algn="l" rtl="0"/>
            <a:r>
              <a:rPr lang="en-US" sz="2400" dirty="0">
                <a:latin typeface="Arial" pitchFamily="34" charset="0"/>
                <a:cs typeface="Arial" pitchFamily="34" charset="0"/>
              </a:rPr>
              <a:t>  fortified foods, or supplements or consuming excessive </a:t>
            </a:r>
          </a:p>
          <a:p>
            <a:pPr algn="l" rtl="0"/>
            <a:r>
              <a:rPr lang="en-US" sz="2400" dirty="0">
                <a:latin typeface="Arial" pitchFamily="34" charset="0"/>
                <a:cs typeface="Arial" pitchFamily="34" charset="0"/>
              </a:rPr>
              <a:t>  amounts of </a:t>
            </a:r>
            <a:r>
              <a:rPr lang="el-GR" sz="2400" dirty="0">
                <a:latin typeface="Arial" pitchFamily="34" charset="0"/>
                <a:cs typeface="Arial" pitchFamily="34" charset="0"/>
              </a:rPr>
              <a:t>β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-carotene from supplements.</a:t>
            </a:r>
          </a:p>
          <a:p>
            <a:pPr algn="l" rtl="0"/>
            <a:endParaRPr lang="en-US" sz="2000" dirty="0">
              <a:latin typeface="Arial" pitchFamily="34" charset="0"/>
              <a:cs typeface="Arial" pitchFamily="34" charset="0"/>
            </a:endParaRPr>
          </a:p>
          <a:p>
            <a:pPr marL="971550" lvl="1" indent="-514350" algn="l" rtl="0">
              <a:buFont typeface="+mj-lt"/>
              <a:buAutoNum type="arabicPeriod"/>
            </a:pPr>
            <a:r>
              <a:rPr lang="en-US" sz="2000" dirty="0">
                <a:latin typeface="Arial" pitchFamily="34" charset="0"/>
                <a:cs typeface="Arial" pitchFamily="34" charset="0"/>
              </a:rPr>
              <a:t> Bone defects: increased activity of osteoclasts causes    </a:t>
            </a:r>
          </a:p>
          <a:p>
            <a:pPr marL="971550" lvl="1" indent="-514350" algn="l" rtl="0"/>
            <a:r>
              <a:rPr lang="en-US" sz="2000" dirty="0">
                <a:latin typeface="Arial" pitchFamily="34" charset="0"/>
                <a:cs typeface="Arial" pitchFamily="34" charset="0"/>
              </a:rPr>
              <a:t>         weakened bones and contributes to osteoporosis and fractures</a:t>
            </a:r>
          </a:p>
          <a:p>
            <a:pPr marL="971550" lvl="1" indent="-514350" algn="l" rtl="0"/>
            <a:endParaRPr lang="en-US" sz="1400" dirty="0">
              <a:latin typeface="Arial" pitchFamily="34" charset="0"/>
              <a:cs typeface="Arial" pitchFamily="34" charset="0"/>
            </a:endParaRPr>
          </a:p>
          <a:p>
            <a:pPr marL="971550" lvl="1" indent="-514350" algn="l" rtl="0">
              <a:buFont typeface="+mj-lt"/>
              <a:buAutoNum type="arabicPeriod" startAt="2"/>
            </a:pPr>
            <a:r>
              <a:rPr lang="en-US" sz="2000" dirty="0">
                <a:latin typeface="Arial" pitchFamily="34" charset="0"/>
                <a:cs typeface="Arial" pitchFamily="34" charset="0"/>
              </a:rPr>
              <a:t>Birth defects: abnormal fetal development and malformation.</a:t>
            </a:r>
          </a:p>
          <a:p>
            <a:pPr marL="971550" lvl="1" indent="-514350" algn="l" rtl="0">
              <a:buFont typeface="+mj-lt"/>
              <a:buAutoNum type="arabicPeriod" startAt="2"/>
            </a:pPr>
            <a:endParaRPr lang="en-US" sz="2000" dirty="0">
              <a:latin typeface="Arial" pitchFamily="34" charset="0"/>
              <a:cs typeface="Arial" pitchFamily="34" charset="0"/>
            </a:endParaRPr>
          </a:p>
          <a:p>
            <a:pPr lvl="2" algn="l" rtl="0"/>
            <a:endParaRPr lang="en-US" sz="2900" dirty="0">
              <a:latin typeface="Arial" pitchFamily="34" charset="0"/>
              <a:cs typeface="Arial" pitchFamily="34" charset="0"/>
            </a:endParaRPr>
          </a:p>
          <a:p>
            <a:pPr marL="971550" lvl="1" indent="-514350" algn="l" rtl="0">
              <a:buFont typeface="+mj-lt"/>
              <a:buAutoNum type="arabicPeriod" startAt="2"/>
            </a:pPr>
            <a:endParaRPr lang="en-US" sz="2900" dirty="0">
              <a:latin typeface="Arial" pitchFamily="34" charset="0"/>
              <a:cs typeface="Arial" pitchFamily="34" charset="0"/>
            </a:endParaRPr>
          </a:p>
          <a:p>
            <a:pPr algn="l" rtl="0"/>
            <a:endParaRPr lang="en-US" sz="2400" dirty="0"/>
          </a:p>
          <a:p>
            <a:pPr algn="l" rtl="0"/>
            <a:endParaRPr lang="en-US" sz="2400" dirty="0"/>
          </a:p>
          <a:p>
            <a:pPr algn="l" rtl="0"/>
            <a:endParaRPr lang="en-US" sz="2400" dirty="0"/>
          </a:p>
          <a:p>
            <a:pPr algn="l" rtl="0"/>
            <a:endParaRPr lang="en-US" sz="2400" dirty="0"/>
          </a:p>
          <a:p>
            <a:pPr algn="l" rtl="0"/>
            <a:endParaRPr lang="en-US" sz="2400" dirty="0"/>
          </a:p>
          <a:p>
            <a:pPr algn="l" rtl="0">
              <a:lnSpc>
                <a:spcPct val="90000"/>
              </a:lnSpc>
            </a:pP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542498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1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1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>
          <a:xfrm>
            <a:off x="785786" y="1571612"/>
            <a:ext cx="7772400" cy="2786082"/>
          </a:xfrm>
        </p:spPr>
        <p:txBody>
          <a:bodyPr>
            <a:normAutofit/>
          </a:bodyPr>
          <a:lstStyle/>
          <a:p>
            <a:pPr rtl="0"/>
            <a:r>
              <a:rPr lang="en-US" dirty="0">
                <a:solidFill>
                  <a:srgbClr val="C00000"/>
                </a:solidFill>
              </a:rPr>
              <a:t>Biochemistry of Vision II </a:t>
            </a:r>
            <a:endParaRPr lang="ar-JO" dirty="0">
              <a:solidFill>
                <a:srgbClr val="C00000"/>
              </a:solidFill>
              <a:latin typeface="Arial Narrow" pitchFamily="34" charset="0"/>
            </a:endParaRPr>
          </a:p>
        </p:txBody>
      </p:sp>
      <p:pic>
        <p:nvPicPr>
          <p:cNvPr id="6" name="Picture 2" descr="http://www.mutah.edu.jo/images/banners/medi-sign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929586" y="133326"/>
            <a:ext cx="1143008" cy="1295410"/>
          </a:xfrm>
          <a:prstGeom prst="rect">
            <a:avLst/>
          </a:prstGeom>
          <a:noFill/>
        </p:spPr>
      </p:pic>
      <p:sp>
        <p:nvSpPr>
          <p:cNvPr id="10" name="مستطيل 9"/>
          <p:cNvSpPr/>
          <p:nvPr/>
        </p:nvSpPr>
        <p:spPr>
          <a:xfrm>
            <a:off x="-32" y="0"/>
            <a:ext cx="428596" cy="6858000"/>
          </a:xfrm>
          <a:prstGeom prst="rect">
            <a:avLst/>
          </a:prstGeom>
          <a:solidFill>
            <a:schemeClr val="accent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00369663"/>
      </p:ext>
    </p:extLst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128614" y="71414"/>
            <a:ext cx="8229600" cy="1143000"/>
          </a:xfrm>
        </p:spPr>
        <p:txBody>
          <a:bodyPr/>
          <a:lstStyle/>
          <a:p>
            <a:pPr rtl="0"/>
            <a:r>
              <a:rPr lang="en-US" dirty="0">
                <a:solidFill>
                  <a:srgbClr val="C00000"/>
                </a:solidFill>
              </a:rPr>
              <a:t>Light and Dark Adaptation</a:t>
            </a:r>
            <a:endParaRPr lang="en-GB" dirty="0"/>
          </a:p>
        </p:txBody>
      </p:sp>
      <p:pic>
        <p:nvPicPr>
          <p:cNvPr id="6" name="Picture 2" descr="http://www.mutah.edu.jo/images/banners/medi-sign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929586" y="61864"/>
            <a:ext cx="1143008" cy="1295410"/>
          </a:xfrm>
          <a:prstGeom prst="rect">
            <a:avLst/>
          </a:prstGeom>
          <a:noFill/>
        </p:spPr>
      </p:pic>
      <p:sp>
        <p:nvSpPr>
          <p:cNvPr id="18" name="مستطيل 17"/>
          <p:cNvSpPr/>
          <p:nvPr/>
        </p:nvSpPr>
        <p:spPr>
          <a:xfrm>
            <a:off x="-32" y="0"/>
            <a:ext cx="428596" cy="6858000"/>
          </a:xfrm>
          <a:prstGeom prst="rect">
            <a:avLst/>
          </a:prstGeom>
          <a:solidFill>
            <a:schemeClr val="accent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عنوان فرعي 2"/>
          <p:cNvSpPr txBox="1">
            <a:spLocks/>
          </p:cNvSpPr>
          <p:nvPr/>
        </p:nvSpPr>
        <p:spPr>
          <a:xfrm>
            <a:off x="500034" y="1285860"/>
            <a:ext cx="8501122" cy="5357850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marL="971550" lvl="1" indent="-514350" algn="l" rtl="0">
              <a:lnSpc>
                <a:spcPct val="90000"/>
              </a:lnSpc>
              <a:spcBef>
                <a:spcPct val="20000"/>
              </a:spcBef>
            </a:pPr>
            <a:r>
              <a:rPr lang="en-US" sz="2400" dirty="0">
                <a:latin typeface="Arial" pitchFamily="34" charset="0"/>
                <a:cs typeface="Arial" pitchFamily="34" charset="0"/>
              </a:rPr>
              <a:t>   </a:t>
            </a:r>
            <a:endParaRPr kumimoji="0" lang="ar-JO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عنصر نائب للمحتوى 2"/>
          <p:cNvSpPr txBox="1">
            <a:spLocks/>
          </p:cNvSpPr>
          <p:nvPr/>
        </p:nvSpPr>
        <p:spPr>
          <a:xfrm>
            <a:off x="571472" y="1357298"/>
            <a:ext cx="8572560" cy="5286411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4" name="عنصر نائب للمحتوى 2"/>
          <p:cNvSpPr txBox="1">
            <a:spLocks/>
          </p:cNvSpPr>
          <p:nvPr/>
        </p:nvSpPr>
        <p:spPr>
          <a:xfrm>
            <a:off x="500034" y="1357298"/>
            <a:ext cx="8501090" cy="5286412"/>
          </a:xfrm>
          <a:prstGeom prst="rect">
            <a:avLst/>
          </a:prstGeom>
        </p:spPr>
        <p:txBody>
          <a:bodyPr vert="horz" lIns="91440" tIns="45720" rIns="91440" bIns="45720" rtlCol="1">
            <a:normAutofit lnSpcReduction="10000"/>
          </a:bodyPr>
          <a:lstStyle/>
          <a:p>
            <a:pPr marL="342900" lvl="0" indent="-342900" algn="l" rtl="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kumimoji="0" lang="en-US" sz="2400" b="0" i="0" u="none" strike="noStrike" kern="120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Visual adaptation: is the ability of visual system to automatically adjust its sensitivity to accommodate a change in light intensity. </a:t>
            </a:r>
            <a:r>
              <a:rPr kumimoji="0" lang="en-US" sz="2400" b="1" i="1" u="none" strike="noStrike" kern="120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Two types: </a:t>
            </a:r>
          </a:p>
          <a:p>
            <a:pPr marL="914400" lvl="1" indent="-457200" algn="l" rtl="0">
              <a:spcBef>
                <a:spcPct val="20000"/>
              </a:spcBef>
              <a:buFont typeface="+mj-lt"/>
              <a:buAutoNum type="arabicPeriod"/>
              <a:defRPr/>
            </a:pPr>
            <a:r>
              <a:rPr kumimoji="0" lang="en-US" sz="2400" b="0" i="0" u="none" strike="noStrike" kern="120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Dark adaptation: is the slow recovery of visual sensitivity (</a:t>
            </a:r>
            <a:r>
              <a:rPr kumimoji="0" lang="en-US" sz="2400" b="0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20-30 min</a:t>
            </a:r>
            <a:r>
              <a:rPr kumimoji="0" lang="en-US" sz="2400" b="0" i="0" u="none" strike="noStrike" kern="120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) after exposure to a bright/strong light (i.e. when you move from the light to the dark).</a:t>
            </a:r>
          </a:p>
          <a:p>
            <a:pPr marL="342900" lvl="0" indent="-342900" algn="l" rtl="0">
              <a:spcBef>
                <a:spcPct val="20000"/>
              </a:spcBef>
              <a:defRPr/>
            </a:pPr>
            <a:endParaRPr kumimoji="0" lang="en-US" sz="900" b="0" i="0" u="none" strike="noStrike" kern="1200" cap="none" spc="0" normalizeH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  <a:p>
            <a:pPr marL="914400" lvl="1" indent="-457200" algn="l" rtl="0">
              <a:spcBef>
                <a:spcPct val="20000"/>
              </a:spcBef>
              <a:buFont typeface="+mj-lt"/>
              <a:buAutoNum type="arabicPeriod" startAt="2"/>
              <a:defRPr/>
            </a:pPr>
            <a:r>
              <a:rPr lang="en-US" sz="2400" dirty="0">
                <a:latin typeface="Arial" pitchFamily="34" charset="0"/>
                <a:cs typeface="Arial" pitchFamily="34" charset="0"/>
              </a:rPr>
              <a:t>Light adaptation: is the adaptation to increased level of illumination (i.e.  when you move from the dark to the light, </a:t>
            </a:r>
            <a:r>
              <a:rPr lang="en-US" sz="24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5 min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).</a:t>
            </a:r>
          </a:p>
          <a:p>
            <a:pPr marL="342900" lvl="0" indent="-342900" algn="l" rtl="0">
              <a:spcBef>
                <a:spcPct val="20000"/>
              </a:spcBef>
              <a:defRPr/>
            </a:pPr>
            <a:endParaRPr lang="en-US" sz="900" dirty="0">
              <a:latin typeface="Arial" pitchFamily="34" charset="0"/>
              <a:cs typeface="Arial" pitchFamily="34" charset="0"/>
            </a:endParaRPr>
          </a:p>
          <a:p>
            <a:pPr marL="342900" lvl="0" indent="-342900" algn="l" rtl="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sz="2400" dirty="0">
                <a:latin typeface="Arial" pitchFamily="34" charset="0"/>
                <a:cs typeface="Arial" pitchFamily="34" charset="0"/>
              </a:rPr>
              <a:t>Mechanisms underlying light /dark adaptation:</a:t>
            </a:r>
          </a:p>
          <a:p>
            <a:pPr marL="914400" lvl="1" indent="-457200" algn="l" rtl="0">
              <a:spcBef>
                <a:spcPct val="20000"/>
              </a:spcBef>
              <a:buFont typeface="+mj-lt"/>
              <a:buAutoNum type="arabicPeriod"/>
              <a:defRPr/>
            </a:pPr>
            <a:r>
              <a:rPr lang="en-US" sz="2000" dirty="0">
                <a:latin typeface="Arial" pitchFamily="34" charset="0"/>
                <a:cs typeface="Arial" pitchFamily="34" charset="0"/>
              </a:rPr>
              <a:t>Pupil size to adjust amount of light reaching the retina</a:t>
            </a:r>
          </a:p>
          <a:p>
            <a:pPr marL="914400" lvl="1" indent="-457200" algn="l" rtl="0">
              <a:spcBef>
                <a:spcPct val="20000"/>
              </a:spcBef>
              <a:buFont typeface="+mj-lt"/>
              <a:buAutoNum type="arabicPeriod"/>
              <a:defRPr/>
            </a:pPr>
            <a:r>
              <a:rPr lang="en-US" sz="2000" dirty="0">
                <a:latin typeface="Arial" pitchFamily="34" charset="0"/>
                <a:cs typeface="Arial" pitchFamily="34" charset="0"/>
              </a:rPr>
              <a:t>Switch-over between rods and cones</a:t>
            </a:r>
          </a:p>
          <a:p>
            <a:pPr marL="914400" lvl="1" indent="-457200" algn="l" rtl="0">
              <a:spcBef>
                <a:spcPct val="20000"/>
              </a:spcBef>
              <a:buFont typeface="+mj-lt"/>
              <a:buAutoNum type="arabicPeriod"/>
              <a:defRPr/>
            </a:pPr>
            <a:r>
              <a:rPr lang="en-US" sz="2000" dirty="0">
                <a:latin typeface="Arial" pitchFamily="34" charset="0"/>
                <a:cs typeface="Arial" pitchFamily="34" charset="0"/>
              </a:rPr>
              <a:t>Bleaching / regeneration of photopigments  </a:t>
            </a:r>
            <a:r>
              <a:rPr kumimoji="0" lang="en-US" sz="2000" i="0" u="none" strike="noStrike" kern="120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  </a:t>
            </a:r>
            <a:endParaRPr kumimoji="0" lang="en-US" sz="200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4" name="Freeform: Shape 3">
            <a:extLst>
              <a:ext uri="{FF2B5EF4-FFF2-40B4-BE49-F238E27FC236}">
                <a16:creationId xmlns:a16="http://schemas.microsoft.com/office/drawing/2014/main" id="{C93E6528-26F2-4042-BCE2-1D2A75E25C11}"/>
              </a:ext>
            </a:extLst>
          </p:cNvPr>
          <p:cNvSpPr/>
          <p:nvPr/>
        </p:nvSpPr>
        <p:spPr>
          <a:xfrm>
            <a:off x="1221247" y="3038622"/>
            <a:ext cx="1761104" cy="675349"/>
          </a:xfrm>
          <a:custGeom>
            <a:avLst/>
            <a:gdLst>
              <a:gd name="connsiteX0" fmla="*/ 1761104 w 1761104"/>
              <a:gd name="connsiteY0" fmla="*/ 0 h 675349"/>
              <a:gd name="connsiteX1" fmla="*/ 1662630 w 1761104"/>
              <a:gd name="connsiteY1" fmla="*/ 28135 h 675349"/>
              <a:gd name="connsiteX2" fmla="*/ 1493818 w 1761104"/>
              <a:gd name="connsiteY2" fmla="*/ 56270 h 675349"/>
              <a:gd name="connsiteX3" fmla="*/ 1254667 w 1761104"/>
              <a:gd name="connsiteY3" fmla="*/ 42203 h 675349"/>
              <a:gd name="connsiteX4" fmla="*/ 1170261 w 1761104"/>
              <a:gd name="connsiteY4" fmla="*/ 28135 h 675349"/>
              <a:gd name="connsiteX5" fmla="*/ 312131 w 1761104"/>
              <a:gd name="connsiteY5" fmla="*/ 14067 h 675349"/>
              <a:gd name="connsiteX6" fmla="*/ 44845 w 1761104"/>
              <a:gd name="connsiteY6" fmla="*/ 28135 h 675349"/>
              <a:gd name="connsiteX7" fmla="*/ 2642 w 1761104"/>
              <a:gd name="connsiteY7" fmla="*/ 56270 h 675349"/>
              <a:gd name="connsiteX8" fmla="*/ 16710 w 1761104"/>
              <a:gd name="connsiteY8" fmla="*/ 253218 h 675349"/>
              <a:gd name="connsiteX9" fmla="*/ 115184 w 1761104"/>
              <a:gd name="connsiteY9" fmla="*/ 407963 h 675349"/>
              <a:gd name="connsiteX10" fmla="*/ 199590 w 1761104"/>
              <a:gd name="connsiteY10" fmla="*/ 464233 h 675349"/>
              <a:gd name="connsiteX11" fmla="*/ 227725 w 1761104"/>
              <a:gd name="connsiteY11" fmla="*/ 492369 h 675349"/>
              <a:gd name="connsiteX12" fmla="*/ 283996 w 1761104"/>
              <a:gd name="connsiteY12" fmla="*/ 506436 h 675349"/>
              <a:gd name="connsiteX13" fmla="*/ 326199 w 1761104"/>
              <a:gd name="connsiteY13" fmla="*/ 520504 h 675349"/>
              <a:gd name="connsiteX14" fmla="*/ 649756 w 1761104"/>
              <a:gd name="connsiteY14" fmla="*/ 506436 h 675349"/>
              <a:gd name="connsiteX15" fmla="*/ 607553 w 1761104"/>
              <a:gd name="connsiteY15" fmla="*/ 492369 h 675349"/>
              <a:gd name="connsiteX16" fmla="*/ 523147 w 1761104"/>
              <a:gd name="connsiteY16" fmla="*/ 450166 h 675349"/>
              <a:gd name="connsiteX17" fmla="*/ 495011 w 1761104"/>
              <a:gd name="connsiteY17" fmla="*/ 422030 h 675349"/>
              <a:gd name="connsiteX18" fmla="*/ 621621 w 1761104"/>
              <a:gd name="connsiteY18" fmla="*/ 478301 h 675349"/>
              <a:gd name="connsiteX19" fmla="*/ 663824 w 1761104"/>
              <a:gd name="connsiteY19" fmla="*/ 492369 h 675349"/>
              <a:gd name="connsiteX20" fmla="*/ 691959 w 1761104"/>
              <a:gd name="connsiteY20" fmla="*/ 534572 h 675349"/>
              <a:gd name="connsiteX21" fmla="*/ 593485 w 1761104"/>
              <a:gd name="connsiteY21" fmla="*/ 618978 h 675349"/>
              <a:gd name="connsiteX22" fmla="*/ 551282 w 1761104"/>
              <a:gd name="connsiteY22" fmla="*/ 647113 h 675349"/>
              <a:gd name="connsiteX23" fmla="*/ 509079 w 1761104"/>
              <a:gd name="connsiteY23" fmla="*/ 675249 h 6753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1761104" h="675349">
                <a:moveTo>
                  <a:pt x="1761104" y="0"/>
                </a:moveTo>
                <a:cubicBezTo>
                  <a:pt x="1728279" y="9378"/>
                  <a:pt x="1696183" y="21844"/>
                  <a:pt x="1662630" y="28135"/>
                </a:cubicBezTo>
                <a:cubicBezTo>
                  <a:pt x="1447239" y="68521"/>
                  <a:pt x="1602162" y="20157"/>
                  <a:pt x="1493818" y="56270"/>
                </a:cubicBezTo>
                <a:cubicBezTo>
                  <a:pt x="1414101" y="51581"/>
                  <a:pt x="1334222" y="49121"/>
                  <a:pt x="1254667" y="42203"/>
                </a:cubicBezTo>
                <a:cubicBezTo>
                  <a:pt x="1226251" y="39732"/>
                  <a:pt x="1198772" y="28986"/>
                  <a:pt x="1170261" y="28135"/>
                </a:cubicBezTo>
                <a:cubicBezTo>
                  <a:pt x="884307" y="19599"/>
                  <a:pt x="598174" y="18756"/>
                  <a:pt x="312131" y="14067"/>
                </a:cubicBezTo>
                <a:cubicBezTo>
                  <a:pt x="223036" y="18756"/>
                  <a:pt x="133246" y="16080"/>
                  <a:pt x="44845" y="28135"/>
                </a:cubicBezTo>
                <a:cubicBezTo>
                  <a:pt x="28093" y="30419"/>
                  <a:pt x="4739" y="39493"/>
                  <a:pt x="2642" y="56270"/>
                </a:cubicBezTo>
                <a:cubicBezTo>
                  <a:pt x="-5521" y="121578"/>
                  <a:pt x="6947" y="188130"/>
                  <a:pt x="16710" y="253218"/>
                </a:cubicBezTo>
                <a:cubicBezTo>
                  <a:pt x="27192" y="323098"/>
                  <a:pt x="55334" y="368064"/>
                  <a:pt x="115184" y="407963"/>
                </a:cubicBezTo>
                <a:cubicBezTo>
                  <a:pt x="143319" y="426720"/>
                  <a:pt x="175680" y="440322"/>
                  <a:pt x="199590" y="464233"/>
                </a:cubicBezTo>
                <a:cubicBezTo>
                  <a:pt x="208968" y="473612"/>
                  <a:pt x="215862" y="486438"/>
                  <a:pt x="227725" y="492369"/>
                </a:cubicBezTo>
                <a:cubicBezTo>
                  <a:pt x="245018" y="501016"/>
                  <a:pt x="265406" y="501125"/>
                  <a:pt x="283996" y="506436"/>
                </a:cubicBezTo>
                <a:cubicBezTo>
                  <a:pt x="298254" y="510510"/>
                  <a:pt x="312131" y="515815"/>
                  <a:pt x="326199" y="520504"/>
                </a:cubicBezTo>
                <a:cubicBezTo>
                  <a:pt x="434051" y="515815"/>
                  <a:pt x="542338" y="517178"/>
                  <a:pt x="649756" y="506436"/>
                </a:cubicBezTo>
                <a:cubicBezTo>
                  <a:pt x="664511" y="504961"/>
                  <a:pt x="620816" y="499001"/>
                  <a:pt x="607553" y="492369"/>
                </a:cubicBezTo>
                <a:cubicBezTo>
                  <a:pt x="498471" y="437828"/>
                  <a:pt x="629225" y="485524"/>
                  <a:pt x="523147" y="450166"/>
                </a:cubicBezTo>
                <a:cubicBezTo>
                  <a:pt x="513768" y="440787"/>
                  <a:pt x="481748" y="422030"/>
                  <a:pt x="495011" y="422030"/>
                </a:cubicBezTo>
                <a:cubicBezTo>
                  <a:pt x="567596" y="422030"/>
                  <a:pt x="570624" y="452803"/>
                  <a:pt x="621621" y="478301"/>
                </a:cubicBezTo>
                <a:cubicBezTo>
                  <a:pt x="634884" y="484933"/>
                  <a:pt x="649756" y="487680"/>
                  <a:pt x="663824" y="492369"/>
                </a:cubicBezTo>
                <a:cubicBezTo>
                  <a:pt x="673202" y="506437"/>
                  <a:pt x="689568" y="517835"/>
                  <a:pt x="691959" y="534572"/>
                </a:cubicBezTo>
                <a:cubicBezTo>
                  <a:pt x="704115" y="619665"/>
                  <a:pt x="644975" y="584652"/>
                  <a:pt x="593485" y="618978"/>
                </a:cubicBezTo>
                <a:cubicBezTo>
                  <a:pt x="579417" y="628356"/>
                  <a:pt x="564484" y="636551"/>
                  <a:pt x="551282" y="647113"/>
                </a:cubicBezTo>
                <a:cubicBezTo>
                  <a:pt x="511968" y="678565"/>
                  <a:pt x="539190" y="675249"/>
                  <a:pt x="509079" y="675249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54C85EC-25FF-4CCB-8B60-C493686B3297}"/>
              </a:ext>
            </a:extLst>
          </p:cNvPr>
          <p:cNvSpPr txBox="1"/>
          <p:nvPr/>
        </p:nvSpPr>
        <p:spPr>
          <a:xfrm>
            <a:off x="1908812" y="3400965"/>
            <a:ext cx="50394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More time because the regeneration of rods is slow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1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128614" y="71414"/>
            <a:ext cx="8229600" cy="1143000"/>
          </a:xfrm>
        </p:spPr>
        <p:txBody>
          <a:bodyPr/>
          <a:lstStyle/>
          <a:p>
            <a:pPr rtl="0"/>
            <a:r>
              <a:rPr lang="en-US" dirty="0">
                <a:solidFill>
                  <a:srgbClr val="C00000"/>
                </a:solidFill>
              </a:rPr>
              <a:t>Vitamin A and Visual Cycle </a:t>
            </a:r>
            <a:endParaRPr lang="en-GB" dirty="0"/>
          </a:p>
        </p:txBody>
      </p:sp>
      <p:pic>
        <p:nvPicPr>
          <p:cNvPr id="6" name="Picture 2" descr="http://www.mutah.edu.jo/images/banners/medi-sign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929586" y="61864"/>
            <a:ext cx="1143008" cy="1295410"/>
          </a:xfrm>
          <a:prstGeom prst="rect">
            <a:avLst/>
          </a:prstGeom>
          <a:noFill/>
        </p:spPr>
      </p:pic>
      <p:sp>
        <p:nvSpPr>
          <p:cNvPr id="18" name="مستطيل 17"/>
          <p:cNvSpPr/>
          <p:nvPr/>
        </p:nvSpPr>
        <p:spPr>
          <a:xfrm>
            <a:off x="-32" y="0"/>
            <a:ext cx="428596" cy="6858000"/>
          </a:xfrm>
          <a:prstGeom prst="rect">
            <a:avLst/>
          </a:prstGeom>
          <a:solidFill>
            <a:schemeClr val="accent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عنوان فرعي 2"/>
          <p:cNvSpPr txBox="1">
            <a:spLocks/>
          </p:cNvSpPr>
          <p:nvPr/>
        </p:nvSpPr>
        <p:spPr>
          <a:xfrm>
            <a:off x="500034" y="1285860"/>
            <a:ext cx="8501122" cy="5357850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marL="971550" lvl="1" indent="-514350" algn="l" rtl="0">
              <a:lnSpc>
                <a:spcPct val="90000"/>
              </a:lnSpc>
              <a:spcBef>
                <a:spcPct val="20000"/>
              </a:spcBef>
            </a:pPr>
            <a:r>
              <a:rPr lang="en-US" sz="2400" dirty="0">
                <a:latin typeface="Arial" pitchFamily="34" charset="0"/>
                <a:cs typeface="Arial" pitchFamily="34" charset="0"/>
              </a:rPr>
              <a:t>   </a:t>
            </a:r>
            <a:endParaRPr kumimoji="0" lang="ar-JO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عنصر نائب للمحتوى 2"/>
          <p:cNvSpPr txBox="1">
            <a:spLocks/>
          </p:cNvSpPr>
          <p:nvPr/>
        </p:nvSpPr>
        <p:spPr>
          <a:xfrm>
            <a:off x="463398" y="1000108"/>
            <a:ext cx="8680602" cy="5929354"/>
          </a:xfrm>
          <a:prstGeom prst="rect">
            <a:avLst/>
          </a:prstGeom>
        </p:spPr>
        <p:txBody>
          <a:bodyPr vert="horz" lIns="91440" tIns="45720" rIns="91440" bIns="45720" rtlCol="1">
            <a:normAutofit lnSpcReduction="10000"/>
          </a:bodyPr>
          <a:lstStyle/>
          <a:p>
            <a:pPr marL="342900" lvl="0" indent="-342900" algn="l" rtl="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kumimoji="0" lang="en-US" sz="2400" b="0" i="0" u="none" strike="noStrike" kern="120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Vitamin A is one of the fat-soluble vitamins</a:t>
            </a:r>
          </a:p>
          <a:p>
            <a:pPr marL="342900" lvl="0" indent="-342900" algn="l" rtl="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sz="2400" dirty="0">
                <a:latin typeface="Arial" pitchFamily="34" charset="0"/>
                <a:cs typeface="Arial" pitchFamily="34" charset="0"/>
              </a:rPr>
              <a:t>Derivatives of vitamin A (</a:t>
            </a:r>
            <a:r>
              <a:rPr lang="en-US" sz="2400" i="1" dirty="0">
                <a:latin typeface="Arial" pitchFamily="34" charset="0"/>
                <a:cs typeface="Arial" pitchFamily="34" charset="0"/>
              </a:rPr>
              <a:t>preformed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): retinol, retinal </a:t>
            </a:r>
          </a:p>
          <a:p>
            <a:pPr marL="342900" lvl="0" indent="-342900" algn="l" rtl="0">
              <a:spcBef>
                <a:spcPct val="20000"/>
              </a:spcBef>
              <a:defRPr/>
            </a:pPr>
            <a:r>
              <a:rPr lang="en-US" sz="2400" dirty="0">
                <a:latin typeface="Arial" pitchFamily="34" charset="0"/>
                <a:cs typeface="Arial" pitchFamily="34" charset="0"/>
              </a:rPr>
              <a:t>    (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retinaldehyde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), retinoic acid (the biologically active metabolite of vitamin A) and retinyl ester</a:t>
            </a:r>
          </a:p>
          <a:p>
            <a:pPr marL="342900" lvl="0" indent="-342900" algn="ctr" rtl="0">
              <a:spcBef>
                <a:spcPct val="20000"/>
              </a:spcBef>
              <a:defRPr/>
            </a:pPr>
            <a:r>
              <a:rPr kumimoji="0" lang="en-US" sz="2400" b="1" i="0" u="none" strike="noStrike" kern="1200" cap="none" spc="0" normalizeH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4 main forms of vitamin A</a:t>
            </a:r>
          </a:p>
          <a:p>
            <a:pPr marL="342900" lvl="0" indent="-342900" algn="l" rtl="0">
              <a:spcBef>
                <a:spcPct val="20000"/>
              </a:spcBef>
              <a:defRPr/>
            </a:pPr>
            <a:endParaRPr kumimoji="0" lang="en-US" sz="900" b="0" i="0" u="none" strike="noStrike" kern="1200" cap="none" spc="0" normalizeH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  <a:p>
            <a:pPr marL="342900" lvl="0" indent="-342900" algn="l" rtl="0">
              <a:spcBef>
                <a:spcPct val="20000"/>
              </a:spcBef>
              <a:buFont typeface="Arial" pitchFamily="34" charset="0"/>
              <a:buChar char="•"/>
              <a:defRPr/>
            </a:pPr>
            <a:endParaRPr lang="en-US" sz="2400" dirty="0">
              <a:latin typeface="Arial" pitchFamily="34" charset="0"/>
              <a:cs typeface="Arial" pitchFamily="34" charset="0"/>
            </a:endParaRPr>
          </a:p>
          <a:p>
            <a:pPr marL="342900" lvl="0" indent="-342900" algn="l" rtl="0">
              <a:spcBef>
                <a:spcPct val="20000"/>
              </a:spcBef>
              <a:buFont typeface="Arial" pitchFamily="34" charset="0"/>
              <a:buChar char="•"/>
              <a:defRPr/>
            </a:pPr>
            <a:endParaRPr kumimoji="0" lang="en-US" sz="2400" b="0" i="0" u="none" strike="noStrike" kern="1200" cap="none" spc="0" normalizeH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  <a:p>
            <a:pPr marL="342900" lvl="0" indent="-342900" algn="l" rtl="0">
              <a:spcBef>
                <a:spcPct val="20000"/>
              </a:spcBef>
              <a:buFont typeface="Arial" pitchFamily="34" charset="0"/>
              <a:buChar char="•"/>
              <a:defRPr/>
            </a:pPr>
            <a:endParaRPr lang="en-US" sz="2400" dirty="0">
              <a:latin typeface="Arial" pitchFamily="34" charset="0"/>
              <a:cs typeface="Arial" pitchFamily="34" charset="0"/>
            </a:endParaRPr>
          </a:p>
          <a:p>
            <a:pPr marL="342900" lvl="0" indent="-342900" algn="l" rtl="0">
              <a:spcBef>
                <a:spcPct val="20000"/>
              </a:spcBef>
              <a:defRPr/>
            </a:pPr>
            <a:endParaRPr kumimoji="0" lang="en-US" sz="2400" b="0" i="0" u="none" strike="noStrike" kern="1200" cap="none" spc="0" normalizeH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  <a:p>
            <a:pPr marL="342900" lvl="0" indent="-342900" algn="l" rtl="0">
              <a:spcBef>
                <a:spcPct val="20000"/>
              </a:spcBef>
              <a:defRPr/>
            </a:pPr>
            <a:endParaRPr lang="en-US" sz="2400" dirty="0">
              <a:latin typeface="Arial" pitchFamily="34" charset="0"/>
              <a:cs typeface="Arial" pitchFamily="34" charset="0"/>
            </a:endParaRPr>
          </a:p>
          <a:p>
            <a:pPr marL="342900" lvl="0" indent="-342900" algn="l" rtl="0">
              <a:spcBef>
                <a:spcPct val="20000"/>
              </a:spcBef>
              <a:defRPr/>
            </a:pPr>
            <a:endParaRPr lang="en-US" sz="2000" dirty="0">
              <a:latin typeface="Arial" pitchFamily="34" charset="0"/>
              <a:cs typeface="Arial" pitchFamily="34" charset="0"/>
            </a:endParaRPr>
          </a:p>
          <a:p>
            <a:pPr marL="342900" lvl="0" indent="-342900" algn="l" rtl="0">
              <a:spcBef>
                <a:spcPct val="20000"/>
              </a:spcBef>
              <a:defRPr/>
            </a:pPr>
            <a:endParaRPr lang="en-US" sz="2000" dirty="0">
              <a:latin typeface="Arial" pitchFamily="34" charset="0"/>
              <a:cs typeface="Arial" pitchFamily="34" charset="0"/>
            </a:endParaRPr>
          </a:p>
          <a:p>
            <a:pPr marL="342900" lvl="0" indent="-342900" algn="l" rtl="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sz="2400" dirty="0">
                <a:latin typeface="Arial" pitchFamily="34" charset="0"/>
                <a:cs typeface="Arial" pitchFamily="34" charset="0"/>
              </a:rPr>
              <a:t>These preformed compounds are found in animal products as retinyl esters (e.g. liver, eggs, cod liver oil, meat, dairy products …. etc) </a:t>
            </a:r>
            <a:endParaRPr kumimoji="0" lang="en-US" sz="2400" b="0" i="0" u="none" strike="noStrike" kern="1200" cap="none" spc="0" normalizeH="0" noProof="0" dirty="0">
              <a:ln>
                <a:noFill/>
              </a:ln>
              <a:effectLst/>
              <a:uLnTx/>
              <a:uFillTx/>
              <a:latin typeface="Arial" pitchFamily="34" charset="0"/>
              <a:cs typeface="Arial" pitchFamily="34" charset="0"/>
            </a:endParaRPr>
          </a:p>
          <a:p>
            <a:pPr marL="342900" lvl="0" indent="-342900" algn="l" rtl="0">
              <a:spcBef>
                <a:spcPct val="20000"/>
              </a:spcBef>
              <a:defRPr/>
            </a:pPr>
            <a:endParaRPr lang="en-US" sz="9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9" name="Picture 2" descr="1101"/>
          <p:cNvPicPr>
            <a:picLocks noChangeAspect="1" noChangeArrowheads="1"/>
          </p:cNvPicPr>
          <p:nvPr/>
        </p:nvPicPr>
        <p:blipFill>
          <a:blip r:embed="rId4"/>
          <a:srcRect r="69547" b="61945"/>
          <a:stretch>
            <a:fillRect/>
          </a:stretch>
        </p:blipFill>
        <p:spPr bwMode="auto">
          <a:xfrm>
            <a:off x="1542997" y="2996952"/>
            <a:ext cx="3101011" cy="12980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2" descr="1101"/>
          <p:cNvPicPr>
            <a:picLocks noChangeAspect="1" noChangeArrowheads="1"/>
          </p:cNvPicPr>
          <p:nvPr/>
        </p:nvPicPr>
        <p:blipFill>
          <a:blip r:embed="rId4"/>
          <a:srcRect l="68697" b="61945"/>
          <a:stretch>
            <a:fillRect/>
          </a:stretch>
        </p:blipFill>
        <p:spPr bwMode="auto">
          <a:xfrm>
            <a:off x="1475656" y="4395423"/>
            <a:ext cx="3211938" cy="13080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2" descr="1101"/>
          <p:cNvPicPr>
            <a:picLocks noChangeAspect="1" noChangeArrowheads="1"/>
          </p:cNvPicPr>
          <p:nvPr/>
        </p:nvPicPr>
        <p:blipFill>
          <a:blip r:embed="rId4"/>
          <a:srcRect l="34703" r="35552" b="61945"/>
          <a:stretch>
            <a:fillRect/>
          </a:stretch>
        </p:blipFill>
        <p:spPr bwMode="auto">
          <a:xfrm>
            <a:off x="5143505" y="3009067"/>
            <a:ext cx="3028895" cy="12980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0" name="Group 9"/>
          <p:cNvGrpSpPr/>
          <p:nvPr/>
        </p:nvGrpSpPr>
        <p:grpSpPr>
          <a:xfrm>
            <a:off x="5018115" y="4396718"/>
            <a:ext cx="3370309" cy="1380410"/>
            <a:chOff x="5018115" y="4396718"/>
            <a:chExt cx="3370309" cy="1380410"/>
          </a:xfrm>
        </p:grpSpPr>
        <p:grpSp>
          <p:nvGrpSpPr>
            <p:cNvPr id="7" name="Group 6"/>
            <p:cNvGrpSpPr/>
            <p:nvPr/>
          </p:nvGrpSpPr>
          <p:grpSpPr>
            <a:xfrm>
              <a:off x="5018115" y="4396718"/>
              <a:ext cx="3370309" cy="1380410"/>
              <a:chOff x="5018115" y="4396718"/>
              <a:chExt cx="3370309" cy="1380410"/>
            </a:xfrm>
          </p:grpSpPr>
          <p:pic>
            <p:nvPicPr>
              <p:cNvPr id="3" name="Picture 2"/>
              <p:cNvPicPr>
                <a:picLocks noChangeAspect="1"/>
              </p:cNvPicPr>
              <p:nvPr/>
            </p:nvPicPr>
            <p:blipFill>
              <a:blip r:embed="rId5">
                <a:alphaModFix amt="85000"/>
                <a:duotone>
                  <a:prstClr val="black"/>
                  <a:schemeClr val="accent4">
                    <a:tint val="45000"/>
                    <a:satMod val="400000"/>
                  </a:schemeClr>
                </a:duotone>
              </a:blip>
              <a:stretch>
                <a:fillRect/>
              </a:stretch>
            </p:blipFill>
            <p:spPr>
              <a:xfrm>
                <a:off x="5018115" y="4396718"/>
                <a:ext cx="3370309" cy="1077166"/>
              </a:xfrm>
              <a:prstGeom prst="rect">
                <a:avLst/>
              </a:prstGeom>
            </p:spPr>
          </p:pic>
          <p:sp>
            <p:nvSpPr>
              <p:cNvPr id="4" name="TextBox 3"/>
              <p:cNvSpPr txBox="1"/>
              <p:nvPr/>
            </p:nvSpPr>
            <p:spPr>
              <a:xfrm>
                <a:off x="5511407" y="5484740"/>
                <a:ext cx="2228945" cy="29238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3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" charset="0"/>
                    <a:ea typeface="Arial" charset="0"/>
                    <a:cs typeface="Arial" charset="0"/>
                  </a:rPr>
                  <a:t>Retinyl ester, the ester form</a:t>
                </a:r>
              </a:p>
            </p:txBody>
          </p:sp>
        </p:grpSp>
        <p:sp>
          <p:nvSpPr>
            <p:cNvPr id="8" name="Rectangle 7"/>
            <p:cNvSpPr/>
            <p:nvPr/>
          </p:nvSpPr>
          <p:spPr>
            <a:xfrm>
              <a:off x="7581096" y="4424731"/>
              <a:ext cx="792088" cy="689761"/>
            </a:xfrm>
            <a:prstGeom prst="rect">
              <a:avLst/>
            </a:prstGeom>
            <a:noFill/>
            <a:ln>
              <a:solidFill>
                <a:schemeClr val="accent2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0143BC23-4DA7-44B4-BCF6-F4CAF6D49DF7}"/>
              </a:ext>
            </a:extLst>
          </p:cNvPr>
          <p:cNvCxnSpPr/>
          <p:nvPr/>
        </p:nvCxnSpPr>
        <p:spPr>
          <a:xfrm flipH="1" flipV="1">
            <a:off x="1362977" y="3634020"/>
            <a:ext cx="360040" cy="14401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>
            <a:extLst>
              <a:ext uri="{FF2B5EF4-FFF2-40B4-BE49-F238E27FC236}">
                <a16:creationId xmlns:a16="http://schemas.microsoft.com/office/drawing/2014/main" id="{F38800BD-5D1B-423B-9925-32058A5E6AF4}"/>
              </a:ext>
            </a:extLst>
          </p:cNvPr>
          <p:cNvSpPr txBox="1"/>
          <p:nvPr/>
        </p:nvSpPr>
        <p:spPr>
          <a:xfrm>
            <a:off x="-222384" y="2630101"/>
            <a:ext cx="203775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The form in which the retinal move between tissues</a:t>
            </a:r>
          </a:p>
        </p:txBody>
      </p: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882F4314-C683-4ACB-9C7F-8E95237E8C16}"/>
              </a:ext>
            </a:extLst>
          </p:cNvPr>
          <p:cNvCxnSpPr>
            <a:cxnSpLocks/>
          </p:cNvCxnSpPr>
          <p:nvPr/>
        </p:nvCxnSpPr>
        <p:spPr>
          <a:xfrm flipV="1">
            <a:off x="7977140" y="3429000"/>
            <a:ext cx="381074" cy="34903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>
            <a:extLst>
              <a:ext uri="{FF2B5EF4-FFF2-40B4-BE49-F238E27FC236}">
                <a16:creationId xmlns:a16="http://schemas.microsoft.com/office/drawing/2014/main" id="{DE1A5A7C-8F86-4257-A586-AF465D84300F}"/>
              </a:ext>
            </a:extLst>
          </p:cNvPr>
          <p:cNvSpPr txBox="1"/>
          <p:nvPr/>
        </p:nvSpPr>
        <p:spPr>
          <a:xfrm>
            <a:off x="8028384" y="2996952"/>
            <a:ext cx="104421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Only in retina</a:t>
            </a:r>
          </a:p>
        </p:txBody>
      </p: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1C5B4172-6578-443B-8B02-43A5DE32D278}"/>
              </a:ext>
            </a:extLst>
          </p:cNvPr>
          <p:cNvCxnSpPr/>
          <p:nvPr/>
        </p:nvCxnSpPr>
        <p:spPr>
          <a:xfrm flipV="1">
            <a:off x="8028384" y="4395423"/>
            <a:ext cx="576064" cy="24468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Box 24">
            <a:extLst>
              <a:ext uri="{FF2B5EF4-FFF2-40B4-BE49-F238E27FC236}">
                <a16:creationId xmlns:a16="http://schemas.microsoft.com/office/drawing/2014/main" id="{329834EB-AF59-43F3-9AAC-ED24F24136D3}"/>
              </a:ext>
            </a:extLst>
          </p:cNvPr>
          <p:cNvSpPr txBox="1"/>
          <p:nvPr/>
        </p:nvSpPr>
        <p:spPr>
          <a:xfrm>
            <a:off x="8243314" y="3983576"/>
            <a:ext cx="9721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Storage form</a:t>
            </a:r>
          </a:p>
        </p:txBody>
      </p:sp>
    </p:spTree>
    <p:extLst>
      <p:ext uri="{BB962C8B-B14F-4D97-AF65-F5344CB8AC3E}">
        <p14:creationId xmlns:p14="http://schemas.microsoft.com/office/powerpoint/2010/main" val="234344398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1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128614" y="71414"/>
            <a:ext cx="8229600" cy="1143000"/>
          </a:xfrm>
        </p:spPr>
        <p:txBody>
          <a:bodyPr/>
          <a:lstStyle/>
          <a:p>
            <a:pPr rtl="0"/>
            <a:r>
              <a:rPr lang="en-US" dirty="0">
                <a:solidFill>
                  <a:srgbClr val="C00000"/>
                </a:solidFill>
              </a:rPr>
              <a:t>Vitamin A and Visual Cycle </a:t>
            </a:r>
            <a:endParaRPr lang="en-GB" dirty="0"/>
          </a:p>
        </p:txBody>
      </p:sp>
      <p:pic>
        <p:nvPicPr>
          <p:cNvPr id="6" name="Picture 2" descr="http://www.mutah.edu.jo/images/banners/medi-sign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929586" y="61864"/>
            <a:ext cx="1143008" cy="1295410"/>
          </a:xfrm>
          <a:prstGeom prst="rect">
            <a:avLst/>
          </a:prstGeom>
          <a:noFill/>
        </p:spPr>
      </p:pic>
      <p:sp>
        <p:nvSpPr>
          <p:cNvPr id="18" name="مستطيل 17"/>
          <p:cNvSpPr/>
          <p:nvPr/>
        </p:nvSpPr>
        <p:spPr>
          <a:xfrm>
            <a:off x="-32" y="0"/>
            <a:ext cx="428596" cy="6858000"/>
          </a:xfrm>
          <a:prstGeom prst="rect">
            <a:avLst/>
          </a:prstGeom>
          <a:solidFill>
            <a:schemeClr val="accent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عنوان فرعي 2"/>
          <p:cNvSpPr txBox="1">
            <a:spLocks/>
          </p:cNvSpPr>
          <p:nvPr/>
        </p:nvSpPr>
        <p:spPr>
          <a:xfrm>
            <a:off x="500034" y="1285860"/>
            <a:ext cx="8501122" cy="5357850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marL="971550" lvl="1" indent="-514350" algn="l" rtl="0">
              <a:lnSpc>
                <a:spcPct val="90000"/>
              </a:lnSpc>
              <a:spcBef>
                <a:spcPct val="20000"/>
              </a:spcBef>
            </a:pPr>
            <a:r>
              <a:rPr lang="en-US" sz="2400" dirty="0">
                <a:latin typeface="Arial" pitchFamily="34" charset="0"/>
                <a:cs typeface="Arial" pitchFamily="34" charset="0"/>
              </a:rPr>
              <a:t>   </a:t>
            </a:r>
            <a:endParaRPr kumimoji="0" lang="ar-JO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عنصر نائب للمحتوى 2"/>
          <p:cNvSpPr txBox="1">
            <a:spLocks/>
          </p:cNvSpPr>
          <p:nvPr/>
        </p:nvSpPr>
        <p:spPr>
          <a:xfrm>
            <a:off x="571472" y="1357298"/>
            <a:ext cx="8572560" cy="5286411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4" name="عنصر نائب للمحتوى 2"/>
          <p:cNvSpPr txBox="1">
            <a:spLocks/>
          </p:cNvSpPr>
          <p:nvPr/>
        </p:nvSpPr>
        <p:spPr>
          <a:xfrm>
            <a:off x="500034" y="1214422"/>
            <a:ext cx="8501090" cy="5643578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marL="342900" lvl="0" indent="-342900" algn="l" rtl="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sz="2400" u="sng" dirty="0">
                <a:latin typeface="Arial" pitchFamily="34" charset="0"/>
                <a:cs typeface="Arial" pitchFamily="34" charset="0"/>
              </a:rPr>
              <a:t>Retinoids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:</a:t>
            </a:r>
            <a:r>
              <a:rPr lang="en-GB" sz="2400" dirty="0"/>
              <a:t> </a:t>
            </a:r>
            <a:r>
              <a:rPr lang="en-GB" sz="2400" dirty="0">
                <a:latin typeface="Arial" pitchFamily="34" charset="0"/>
                <a:cs typeface="Arial" pitchFamily="34" charset="0"/>
              </a:rPr>
              <a:t>are a class of chemical compounds that are related chemically to vitamin A. They are widely used in medicine as they have diverse functions in the body</a:t>
            </a:r>
          </a:p>
          <a:p>
            <a:pPr marL="342900" lvl="0" indent="-342900" algn="l" rtl="0">
              <a:spcBef>
                <a:spcPct val="20000"/>
              </a:spcBef>
              <a:defRPr/>
            </a:pPr>
            <a:endParaRPr lang="en-GB" sz="800" dirty="0">
              <a:latin typeface="Arial" pitchFamily="34" charset="0"/>
              <a:cs typeface="Arial" pitchFamily="34" charset="0"/>
            </a:endParaRPr>
          </a:p>
          <a:p>
            <a:pPr marL="800100" lvl="1" indent="-342900" algn="l" rtl="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GB" sz="2400" dirty="0">
                <a:latin typeface="Arial" pitchFamily="34" charset="0"/>
                <a:cs typeface="Arial" pitchFamily="34" charset="0"/>
              </a:rPr>
              <a:t>First generation: </a:t>
            </a:r>
            <a:r>
              <a:rPr lang="en-GB" sz="2400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retinal</a:t>
            </a:r>
            <a:r>
              <a:rPr lang="en-GB" sz="2400" dirty="0">
                <a:latin typeface="Arial" pitchFamily="34" charset="0"/>
                <a:cs typeface="Arial" pitchFamily="34" charset="0"/>
              </a:rPr>
              <a:t>, </a:t>
            </a:r>
            <a:r>
              <a:rPr lang="en-GB" sz="2400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retinol</a:t>
            </a:r>
            <a:r>
              <a:rPr lang="en-GB" sz="2400" dirty="0">
                <a:latin typeface="Arial" pitchFamily="34" charset="0"/>
                <a:cs typeface="Arial" pitchFamily="34" charset="0"/>
              </a:rPr>
              <a:t>, </a:t>
            </a:r>
            <a:r>
              <a:rPr lang="en-GB" sz="2400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tretinoin</a:t>
            </a:r>
            <a:r>
              <a:rPr lang="en-GB" sz="2400" dirty="0">
                <a:latin typeface="Arial" pitchFamily="34" charset="0"/>
                <a:cs typeface="Arial" pitchFamily="34" charset="0"/>
              </a:rPr>
              <a:t> (all </a:t>
            </a:r>
            <a:r>
              <a:rPr lang="en-GB" sz="2400" i="1" dirty="0">
                <a:latin typeface="Arial" pitchFamily="34" charset="0"/>
                <a:cs typeface="Arial" pitchFamily="34" charset="0"/>
              </a:rPr>
              <a:t>trans</a:t>
            </a:r>
            <a:r>
              <a:rPr lang="en-GB" sz="2400" dirty="0">
                <a:latin typeface="Arial" pitchFamily="34" charset="0"/>
                <a:cs typeface="Arial" pitchFamily="34" charset="0"/>
              </a:rPr>
              <a:t> retinoic acid, Retin-A) , </a:t>
            </a:r>
            <a:r>
              <a:rPr lang="en-GB" sz="2400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isotretinoin               (</a:t>
            </a:r>
            <a:r>
              <a:rPr lang="en-GB" sz="2400" dirty="0" err="1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Roaccutane</a:t>
            </a:r>
            <a:r>
              <a:rPr lang="en-GB" sz="2400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, UK and Accutane, USA)                                                    </a:t>
            </a:r>
            <a:r>
              <a:rPr lang="en-GB" sz="2400" dirty="0">
                <a:latin typeface="Arial" pitchFamily="34" charset="0"/>
                <a:cs typeface="Arial" pitchFamily="34" charset="0"/>
              </a:rPr>
              <a:t>and</a:t>
            </a:r>
            <a:r>
              <a:rPr lang="en-GB" sz="2400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alitretinoin</a:t>
            </a:r>
          </a:p>
          <a:p>
            <a:pPr lvl="2" algn="l" rtl="0">
              <a:spcBef>
                <a:spcPct val="20000"/>
              </a:spcBef>
              <a:defRPr/>
            </a:pPr>
            <a:endParaRPr lang="en-GB" sz="2400" dirty="0">
              <a:solidFill>
                <a:srgbClr val="0000CC"/>
              </a:solidFill>
              <a:latin typeface="Arial" pitchFamily="34" charset="0"/>
              <a:cs typeface="Arial" pitchFamily="34" charset="0"/>
            </a:endParaRPr>
          </a:p>
          <a:p>
            <a:pPr marL="800100" lvl="1" indent="-342900" algn="l" rtl="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GB" sz="2400" dirty="0">
                <a:latin typeface="Arial" pitchFamily="34" charset="0"/>
                <a:cs typeface="Arial" pitchFamily="34" charset="0"/>
              </a:rPr>
              <a:t>Second generation: </a:t>
            </a:r>
            <a:r>
              <a:rPr lang="en-GB" sz="2400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etretinate</a:t>
            </a:r>
            <a:r>
              <a:rPr lang="en-GB" sz="2400" dirty="0">
                <a:latin typeface="Arial" pitchFamily="34" charset="0"/>
                <a:cs typeface="Arial" pitchFamily="34" charset="0"/>
              </a:rPr>
              <a:t> and its metabolite </a:t>
            </a:r>
            <a:r>
              <a:rPr lang="en-GB" sz="2400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acitretin</a:t>
            </a:r>
          </a:p>
          <a:p>
            <a:pPr marL="800100" lvl="1" indent="-342900" algn="l" rtl="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GB" sz="2400" dirty="0">
                <a:latin typeface="Arial" pitchFamily="34" charset="0"/>
                <a:cs typeface="Arial" pitchFamily="34" charset="0"/>
              </a:rPr>
              <a:t>Third generation: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tazarotene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, </a:t>
            </a:r>
            <a:r>
              <a:rPr lang="en-US" sz="2400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bexarotene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and </a:t>
            </a:r>
            <a:r>
              <a:rPr lang="en-US" sz="2400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Adapalene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endParaRPr kumimoji="0" lang="en-US" sz="2400" i="0" strike="noStrike" kern="1200" cap="none" spc="0" normalizeH="0" noProof="0" dirty="0">
              <a:ln>
                <a:noFill/>
              </a:ln>
              <a:effectLst/>
              <a:uLnTx/>
              <a:uFillTx/>
              <a:latin typeface="Arial" pitchFamily="34" charset="0"/>
              <a:cs typeface="Arial" pitchFamily="34" charset="0"/>
            </a:endParaRPr>
          </a:p>
          <a:p>
            <a:pPr marL="342900" lvl="0" indent="-342900" algn="l" rtl="0">
              <a:spcBef>
                <a:spcPct val="20000"/>
              </a:spcBef>
              <a:defRPr/>
            </a:pPr>
            <a:endParaRPr kumimoji="0" lang="en-US" sz="2400" i="0" strike="noStrike" kern="1200" cap="none" spc="0" normalizeH="0" noProof="0" dirty="0">
              <a:ln>
                <a:noFill/>
              </a:ln>
              <a:effectLst/>
              <a:uLnTx/>
              <a:uFillTx/>
              <a:latin typeface="Arial" pitchFamily="34" charset="0"/>
              <a:cs typeface="Arial" pitchFamily="34" charset="0"/>
            </a:endParaRPr>
          </a:p>
          <a:p>
            <a:pPr marL="342900" lvl="0" indent="-342900" algn="l" rtl="0">
              <a:spcBef>
                <a:spcPct val="20000"/>
              </a:spcBef>
              <a:buFont typeface="Arial" pitchFamily="34" charset="0"/>
              <a:buChar char="•"/>
              <a:defRPr/>
            </a:pPr>
            <a:endParaRPr kumimoji="0" lang="en-US" sz="2400" b="0" i="0" u="none" strike="noStrike" kern="1200" cap="none" spc="0" normalizeH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  <a:p>
            <a:pPr marL="342900" lvl="0" indent="-342900" algn="l" rtl="0">
              <a:spcBef>
                <a:spcPct val="20000"/>
              </a:spcBef>
              <a:buFont typeface="Arial" pitchFamily="34" charset="0"/>
              <a:buChar char="•"/>
              <a:defRPr/>
            </a:pPr>
            <a:endParaRPr lang="en-US" sz="2400" dirty="0">
              <a:latin typeface="Arial" pitchFamily="34" charset="0"/>
              <a:cs typeface="Arial" pitchFamily="34" charset="0"/>
            </a:endParaRPr>
          </a:p>
          <a:p>
            <a:pPr marL="342900" lvl="0" indent="-342900" algn="l" rtl="0">
              <a:spcBef>
                <a:spcPct val="20000"/>
              </a:spcBef>
              <a:defRPr/>
            </a:pPr>
            <a:endParaRPr kumimoji="0" lang="en-US" sz="2400" b="0" i="0" u="none" strike="noStrike" kern="1200" cap="none" spc="0" normalizeH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  <a:p>
            <a:pPr marL="342900" lvl="0" indent="-342900" algn="l" rtl="0">
              <a:spcBef>
                <a:spcPct val="20000"/>
              </a:spcBef>
              <a:defRPr/>
            </a:pPr>
            <a:endParaRPr kumimoji="0" lang="en-US" sz="2400" b="0" i="0" u="none" strike="noStrike" kern="1200" cap="none" spc="0" normalizeH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  <a:p>
            <a:pPr marL="342900" lvl="0" indent="-342900" algn="l" rtl="0">
              <a:spcBef>
                <a:spcPct val="20000"/>
              </a:spcBef>
              <a:defRPr/>
            </a:pPr>
            <a:endParaRPr lang="en-US" sz="9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4"/>
          <a:srcRect l="8624" t="28087" r="5560" b="28088"/>
          <a:stretch/>
        </p:blipFill>
        <p:spPr>
          <a:xfrm>
            <a:off x="4067944" y="3789040"/>
            <a:ext cx="2448272" cy="699507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43608" y="5858640"/>
            <a:ext cx="2562732" cy="89219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499992" y="5839687"/>
            <a:ext cx="2664296" cy="948037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CC1358AC-DAD6-5044-9FBB-37887D9AD806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16287" r="16287" b="20556"/>
          <a:stretch/>
        </p:blipFill>
        <p:spPr>
          <a:xfrm>
            <a:off x="6876436" y="3026942"/>
            <a:ext cx="2053274" cy="1360010"/>
          </a:xfrm>
          <a:prstGeom prst="rect">
            <a:avLst/>
          </a:prstGeom>
        </p:spPr>
      </p:pic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F6D8A9CA-BC82-4959-96F4-5EBDA9E19C39}"/>
              </a:ext>
            </a:extLst>
          </p:cNvPr>
          <p:cNvCxnSpPr/>
          <p:nvPr/>
        </p:nvCxnSpPr>
        <p:spPr>
          <a:xfrm>
            <a:off x="8244408" y="4149080"/>
            <a:ext cx="0" cy="64807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31886B58-6DDE-4A2B-B208-86D90DED8961}"/>
              </a:ext>
            </a:extLst>
          </p:cNvPr>
          <p:cNvSpPr txBox="1"/>
          <p:nvPr/>
        </p:nvSpPr>
        <p:spPr>
          <a:xfrm>
            <a:off x="6660232" y="4797152"/>
            <a:ext cx="241236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00B050"/>
                </a:solidFill>
              </a:rPr>
              <a:t>Dangerous not suitable for pregnant</a:t>
            </a:r>
          </a:p>
        </p:txBody>
      </p:sp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21BBA973-94B1-4E64-A686-F213B1A1684C}"/>
              </a:ext>
            </a:extLst>
          </p:cNvPr>
          <p:cNvSpPr/>
          <p:nvPr/>
        </p:nvSpPr>
        <p:spPr>
          <a:xfrm>
            <a:off x="6682154" y="2346363"/>
            <a:ext cx="774578" cy="340566"/>
          </a:xfrm>
          <a:custGeom>
            <a:avLst/>
            <a:gdLst>
              <a:gd name="connsiteX0" fmla="*/ 0 w 774578"/>
              <a:gd name="connsiteY0" fmla="*/ 340566 h 340566"/>
              <a:gd name="connsiteX1" fmla="*/ 28135 w 774578"/>
              <a:gd name="connsiteY1" fmla="*/ 242092 h 340566"/>
              <a:gd name="connsiteX2" fmla="*/ 42203 w 774578"/>
              <a:gd name="connsiteY2" fmla="*/ 199889 h 340566"/>
              <a:gd name="connsiteX3" fmla="*/ 98474 w 774578"/>
              <a:gd name="connsiteY3" fmla="*/ 129551 h 340566"/>
              <a:gd name="connsiteX4" fmla="*/ 295421 w 774578"/>
              <a:gd name="connsiteY4" fmla="*/ 87348 h 340566"/>
              <a:gd name="connsiteX5" fmla="*/ 464234 w 774578"/>
              <a:gd name="connsiteY5" fmla="*/ 73280 h 340566"/>
              <a:gd name="connsiteX6" fmla="*/ 675249 w 774578"/>
              <a:gd name="connsiteY6" fmla="*/ 87348 h 340566"/>
              <a:gd name="connsiteX7" fmla="*/ 759655 w 774578"/>
              <a:gd name="connsiteY7" fmla="*/ 115483 h 340566"/>
              <a:gd name="connsiteX8" fmla="*/ 731520 w 774578"/>
              <a:gd name="connsiteY8" fmla="*/ 45145 h 340566"/>
              <a:gd name="connsiteX9" fmla="*/ 717452 w 774578"/>
              <a:gd name="connsiteY9" fmla="*/ 2942 h 340566"/>
              <a:gd name="connsiteX10" fmla="*/ 731520 w 774578"/>
              <a:gd name="connsiteY10" fmla="*/ 73280 h 340566"/>
              <a:gd name="connsiteX11" fmla="*/ 759655 w 774578"/>
              <a:gd name="connsiteY11" fmla="*/ 157686 h 340566"/>
              <a:gd name="connsiteX12" fmla="*/ 731520 w 774578"/>
              <a:gd name="connsiteY12" fmla="*/ 185822 h 340566"/>
              <a:gd name="connsiteX13" fmla="*/ 675249 w 774578"/>
              <a:gd name="connsiteY13" fmla="*/ 199889 h 340566"/>
              <a:gd name="connsiteX14" fmla="*/ 633046 w 774578"/>
              <a:gd name="connsiteY14" fmla="*/ 213957 h 340566"/>
              <a:gd name="connsiteX15" fmla="*/ 689317 w 774578"/>
              <a:gd name="connsiteY15" fmla="*/ 143619 h 340566"/>
              <a:gd name="connsiteX16" fmla="*/ 731520 w 774578"/>
              <a:gd name="connsiteY16" fmla="*/ 129551 h 340566"/>
              <a:gd name="connsiteX17" fmla="*/ 759655 w 774578"/>
              <a:gd name="connsiteY17" fmla="*/ 129551 h 3405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774578" h="340566">
                <a:moveTo>
                  <a:pt x="0" y="340566"/>
                </a:moveTo>
                <a:cubicBezTo>
                  <a:pt x="9378" y="307741"/>
                  <a:pt x="18326" y="274790"/>
                  <a:pt x="28135" y="242092"/>
                </a:cubicBezTo>
                <a:cubicBezTo>
                  <a:pt x="32396" y="227889"/>
                  <a:pt x="35571" y="213152"/>
                  <a:pt x="42203" y="199889"/>
                </a:cubicBezTo>
                <a:cubicBezTo>
                  <a:pt x="48831" y="186634"/>
                  <a:pt x="81026" y="138275"/>
                  <a:pt x="98474" y="129551"/>
                </a:cubicBezTo>
                <a:cubicBezTo>
                  <a:pt x="161675" y="97950"/>
                  <a:pt x="226202" y="94270"/>
                  <a:pt x="295421" y="87348"/>
                </a:cubicBezTo>
                <a:cubicBezTo>
                  <a:pt x="351607" y="81729"/>
                  <a:pt x="407963" y="77969"/>
                  <a:pt x="464234" y="73280"/>
                </a:cubicBezTo>
                <a:cubicBezTo>
                  <a:pt x="534572" y="77969"/>
                  <a:pt x="605463" y="77379"/>
                  <a:pt x="675249" y="87348"/>
                </a:cubicBezTo>
                <a:cubicBezTo>
                  <a:pt x="704608" y="91542"/>
                  <a:pt x="759655" y="115483"/>
                  <a:pt x="759655" y="115483"/>
                </a:cubicBezTo>
                <a:cubicBezTo>
                  <a:pt x="785635" y="37544"/>
                  <a:pt x="778575" y="103963"/>
                  <a:pt x="731520" y="45145"/>
                </a:cubicBezTo>
                <a:cubicBezTo>
                  <a:pt x="722257" y="33566"/>
                  <a:pt x="717452" y="-11887"/>
                  <a:pt x="717452" y="2942"/>
                </a:cubicBezTo>
                <a:cubicBezTo>
                  <a:pt x="717452" y="26852"/>
                  <a:pt x="725229" y="50212"/>
                  <a:pt x="731520" y="73280"/>
                </a:cubicBezTo>
                <a:cubicBezTo>
                  <a:pt x="739323" y="101892"/>
                  <a:pt x="759655" y="157686"/>
                  <a:pt x="759655" y="157686"/>
                </a:cubicBezTo>
                <a:cubicBezTo>
                  <a:pt x="750277" y="167065"/>
                  <a:pt x="743383" y="179891"/>
                  <a:pt x="731520" y="185822"/>
                </a:cubicBezTo>
                <a:cubicBezTo>
                  <a:pt x="714227" y="194469"/>
                  <a:pt x="693839" y="194578"/>
                  <a:pt x="675249" y="199889"/>
                </a:cubicBezTo>
                <a:cubicBezTo>
                  <a:pt x="660991" y="203963"/>
                  <a:pt x="647114" y="209268"/>
                  <a:pt x="633046" y="213957"/>
                </a:cubicBezTo>
                <a:cubicBezTo>
                  <a:pt x="645826" y="194786"/>
                  <a:pt x="667042" y="156984"/>
                  <a:pt x="689317" y="143619"/>
                </a:cubicBezTo>
                <a:cubicBezTo>
                  <a:pt x="702033" y="135990"/>
                  <a:pt x="716979" y="132459"/>
                  <a:pt x="731520" y="129551"/>
                </a:cubicBezTo>
                <a:cubicBezTo>
                  <a:pt x="740716" y="127712"/>
                  <a:pt x="750277" y="129551"/>
                  <a:pt x="759655" y="129551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E716F5D4-A97D-4E19-8FBC-90FD73A4A75C}"/>
              </a:ext>
            </a:extLst>
          </p:cNvPr>
          <p:cNvSpPr txBox="1"/>
          <p:nvPr/>
        </p:nvSpPr>
        <p:spPr>
          <a:xfrm>
            <a:off x="7456732" y="2346363"/>
            <a:ext cx="11872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For acne </a:t>
            </a:r>
          </a:p>
        </p:txBody>
      </p:sp>
      <p:cxnSp>
        <p:nvCxnSpPr>
          <p:cNvPr id="19" name="Connector: Elbow 18">
            <a:extLst>
              <a:ext uri="{FF2B5EF4-FFF2-40B4-BE49-F238E27FC236}">
                <a16:creationId xmlns:a16="http://schemas.microsoft.com/office/drawing/2014/main" id="{1A8546D6-8AE2-48D1-91EF-9BA2458DAB9E}"/>
              </a:ext>
            </a:extLst>
          </p:cNvPr>
          <p:cNvCxnSpPr/>
          <p:nvPr/>
        </p:nvCxnSpPr>
        <p:spPr>
          <a:xfrm flipV="1">
            <a:off x="1691680" y="1052736"/>
            <a:ext cx="360040" cy="233124"/>
          </a:xfrm>
          <a:prstGeom prst="bentConnector3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>
            <a:extLst>
              <a:ext uri="{FF2B5EF4-FFF2-40B4-BE49-F238E27FC236}">
                <a16:creationId xmlns:a16="http://schemas.microsoft.com/office/drawing/2014/main" id="{A597EBE2-66CB-4560-AA52-B8FB86DB5C4F}"/>
              </a:ext>
            </a:extLst>
          </p:cNvPr>
          <p:cNvSpPr txBox="1"/>
          <p:nvPr/>
        </p:nvSpPr>
        <p:spPr>
          <a:xfrm>
            <a:off x="2267744" y="868070"/>
            <a:ext cx="22322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In skin health product</a:t>
            </a:r>
          </a:p>
        </p:txBody>
      </p:sp>
    </p:spTree>
    <p:extLst>
      <p:ext uri="{BB962C8B-B14F-4D97-AF65-F5344CB8AC3E}">
        <p14:creationId xmlns:p14="http://schemas.microsoft.com/office/powerpoint/2010/main" val="44891365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0" dur="500"/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5" dur="500"/>
                                        <p:tgtEl>
                                          <p:spTgt spid="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8" dur="1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7" name="مجموعة 36"/>
          <p:cNvGrpSpPr/>
          <p:nvPr/>
        </p:nvGrpSpPr>
        <p:grpSpPr>
          <a:xfrm>
            <a:off x="1285852" y="2719403"/>
            <a:ext cx="7858180" cy="3924307"/>
            <a:chOff x="1285852" y="2719403"/>
            <a:chExt cx="7858180" cy="3924307"/>
          </a:xfrm>
        </p:grpSpPr>
        <p:grpSp>
          <p:nvGrpSpPr>
            <p:cNvPr id="31" name="مجموعة 30"/>
            <p:cNvGrpSpPr/>
            <p:nvPr/>
          </p:nvGrpSpPr>
          <p:grpSpPr>
            <a:xfrm>
              <a:off x="1285852" y="2719403"/>
              <a:ext cx="7858180" cy="3924307"/>
              <a:chOff x="1285852" y="2719403"/>
              <a:chExt cx="7858180" cy="3924307"/>
            </a:xfrm>
          </p:grpSpPr>
          <p:grpSp>
            <p:nvGrpSpPr>
              <p:cNvPr id="26" name="مجموعة 25"/>
              <p:cNvGrpSpPr/>
              <p:nvPr/>
            </p:nvGrpSpPr>
            <p:grpSpPr>
              <a:xfrm>
                <a:off x="1285852" y="2719403"/>
                <a:ext cx="6133828" cy="3924307"/>
                <a:chOff x="1928794" y="2395543"/>
                <a:chExt cx="6133828" cy="3924307"/>
              </a:xfrm>
            </p:grpSpPr>
            <p:pic>
              <p:nvPicPr>
                <p:cNvPr id="13" name="صورة 12" descr="b_carotene_formula.jpg"/>
                <p:cNvPicPr>
                  <a:picLocks noChangeAspect="1"/>
                </p:cNvPicPr>
                <p:nvPr/>
              </p:nvPicPr>
              <p:blipFill>
                <a:blip r:embed="rId3"/>
                <a:srcRect b="30227"/>
                <a:stretch>
                  <a:fillRect/>
                </a:stretch>
              </p:blipFill>
              <p:spPr>
                <a:xfrm>
                  <a:off x="2071670" y="2395543"/>
                  <a:ext cx="5761230" cy="1319209"/>
                </a:xfrm>
                <a:prstGeom prst="rect">
                  <a:avLst/>
                </a:prstGeom>
              </p:spPr>
            </p:pic>
            <p:pic>
              <p:nvPicPr>
                <p:cNvPr id="23" name="صورة 22" descr="تنزيل (1).png"/>
                <p:cNvPicPr>
                  <a:picLocks noChangeAspect="1"/>
                </p:cNvPicPr>
                <p:nvPr/>
              </p:nvPicPr>
              <p:blipFill>
                <a:blip r:embed="rId4"/>
                <a:stretch>
                  <a:fillRect/>
                </a:stretch>
              </p:blipFill>
              <p:spPr>
                <a:xfrm>
                  <a:off x="1928794" y="4695746"/>
                  <a:ext cx="6133828" cy="1624104"/>
                </a:xfrm>
                <a:prstGeom prst="rect">
                  <a:avLst/>
                </a:prstGeom>
              </p:spPr>
            </p:pic>
            <p:grpSp>
              <p:nvGrpSpPr>
                <p:cNvPr id="25" name="مجموعة 24"/>
                <p:cNvGrpSpPr/>
                <p:nvPr/>
              </p:nvGrpSpPr>
              <p:grpSpPr>
                <a:xfrm>
                  <a:off x="2227277" y="3714752"/>
                  <a:ext cx="5630871" cy="1215208"/>
                  <a:chOff x="2084401" y="3999742"/>
                  <a:chExt cx="5630871" cy="1215208"/>
                </a:xfrm>
              </p:grpSpPr>
              <p:pic>
                <p:nvPicPr>
                  <p:cNvPr id="2050" name="Picture 2" descr="http://upload.wikimedia.org/wikipedia/commons/thumb/a/aa/Alpha-carotene.svg/1024px-Alpha-carotene.svg.png"/>
                  <p:cNvPicPr>
                    <a:picLocks noChangeAspect="1" noChangeArrowheads="1"/>
                  </p:cNvPicPr>
                  <p:nvPr/>
                </p:nvPicPr>
                <p:blipFill>
                  <a:blip r:embed="rId5"/>
                  <a:srcRect/>
                  <a:stretch>
                    <a:fillRect/>
                  </a:stretch>
                </p:blipFill>
                <p:spPr bwMode="auto">
                  <a:xfrm>
                    <a:off x="2084401" y="4071180"/>
                    <a:ext cx="5630871" cy="1143770"/>
                  </a:xfrm>
                  <a:prstGeom prst="rect">
                    <a:avLst/>
                  </a:prstGeom>
                  <a:noFill/>
                </p:spPr>
              </p:pic>
              <p:grpSp>
                <p:nvGrpSpPr>
                  <p:cNvPr id="24" name="مجموعة 23"/>
                  <p:cNvGrpSpPr/>
                  <p:nvPr/>
                </p:nvGrpSpPr>
                <p:grpSpPr>
                  <a:xfrm>
                    <a:off x="2281223" y="3999742"/>
                    <a:ext cx="5419535" cy="1215207"/>
                    <a:chOff x="2281223" y="3999742"/>
                    <a:chExt cx="5419535" cy="1215207"/>
                  </a:xfrm>
                </p:grpSpPr>
                <p:pic>
                  <p:nvPicPr>
                    <p:cNvPr id="1027" name="Picture 3"/>
                    <p:cNvPicPr>
                      <a:picLocks noChangeAspect="1" noChangeArrowheads="1"/>
                    </p:cNvPicPr>
                    <p:nvPr/>
                  </p:nvPicPr>
                  <p:blipFill>
                    <a:blip r:embed="rId6"/>
                    <a:srcRect/>
                    <a:stretch>
                      <a:fillRect/>
                    </a:stretch>
                  </p:blipFill>
                  <p:spPr bwMode="auto">
                    <a:xfrm>
                      <a:off x="4272866" y="4172408"/>
                      <a:ext cx="219075" cy="142875"/>
                    </a:xfrm>
                    <a:prstGeom prst="rect">
                      <a:avLst/>
                    </a:prstGeom>
                    <a:noFill/>
                    <a:ln w="9525">
                      <a:noFill/>
                      <a:miter lim="800000"/>
                      <a:headEnd/>
                      <a:tailEnd/>
                    </a:ln>
                    <a:effectLst/>
                  </p:spPr>
                </p:pic>
                <p:pic>
                  <p:nvPicPr>
                    <p:cNvPr id="11" name="Picture 3"/>
                    <p:cNvPicPr>
                      <a:picLocks noChangeAspect="1" noChangeArrowheads="1"/>
                    </p:cNvPicPr>
                    <p:nvPr/>
                  </p:nvPicPr>
                  <p:blipFill>
                    <a:blip r:embed="rId6"/>
                    <a:srcRect/>
                    <a:stretch>
                      <a:fillRect/>
                    </a:stretch>
                  </p:blipFill>
                  <p:spPr bwMode="auto">
                    <a:xfrm>
                      <a:off x="5466905" y="4901303"/>
                      <a:ext cx="219075" cy="142875"/>
                    </a:xfrm>
                    <a:prstGeom prst="rect">
                      <a:avLst/>
                    </a:prstGeom>
                    <a:noFill/>
                    <a:ln w="9525">
                      <a:noFill/>
                      <a:miter lim="800000"/>
                      <a:headEnd/>
                      <a:tailEnd/>
                    </a:ln>
                    <a:effectLst/>
                  </p:spPr>
                </p:pic>
                <p:pic>
                  <p:nvPicPr>
                    <p:cNvPr id="12" name="Picture 3"/>
                    <p:cNvPicPr>
                      <a:picLocks noChangeAspect="1" noChangeArrowheads="1"/>
                    </p:cNvPicPr>
                    <p:nvPr/>
                  </p:nvPicPr>
                  <p:blipFill>
                    <a:blip r:embed="rId6"/>
                    <a:srcRect/>
                    <a:stretch>
                      <a:fillRect/>
                    </a:stretch>
                  </p:blipFill>
                  <p:spPr bwMode="auto">
                    <a:xfrm>
                      <a:off x="3352793" y="4214818"/>
                      <a:ext cx="219075" cy="142875"/>
                    </a:xfrm>
                    <a:prstGeom prst="rect">
                      <a:avLst/>
                    </a:prstGeom>
                    <a:noFill/>
                    <a:ln w="9525">
                      <a:noFill/>
                      <a:miter lim="800000"/>
                      <a:headEnd/>
                      <a:tailEnd/>
                    </a:ln>
                    <a:effectLst/>
                  </p:spPr>
                </p:pic>
                <p:pic>
                  <p:nvPicPr>
                    <p:cNvPr id="15" name="Picture 3"/>
                    <p:cNvPicPr>
                      <a:picLocks noChangeAspect="1" noChangeArrowheads="1"/>
                    </p:cNvPicPr>
                    <p:nvPr/>
                  </p:nvPicPr>
                  <p:blipFill>
                    <a:blip r:embed="rId6"/>
                    <a:srcRect/>
                    <a:stretch>
                      <a:fillRect/>
                    </a:stretch>
                  </p:blipFill>
                  <p:spPr bwMode="auto">
                    <a:xfrm>
                      <a:off x="2857488" y="5072074"/>
                      <a:ext cx="219075" cy="142875"/>
                    </a:xfrm>
                    <a:prstGeom prst="rect">
                      <a:avLst/>
                    </a:prstGeom>
                    <a:noFill/>
                    <a:ln w="9525">
                      <a:noFill/>
                      <a:miter lim="800000"/>
                      <a:headEnd/>
                      <a:tailEnd/>
                    </a:ln>
                    <a:effectLst/>
                  </p:spPr>
                </p:pic>
                <p:pic>
                  <p:nvPicPr>
                    <p:cNvPr id="16" name="Picture 3"/>
                    <p:cNvPicPr>
                      <a:picLocks noChangeAspect="1" noChangeArrowheads="1"/>
                    </p:cNvPicPr>
                    <p:nvPr/>
                  </p:nvPicPr>
                  <p:blipFill>
                    <a:blip r:embed="rId6"/>
                    <a:srcRect/>
                    <a:stretch>
                      <a:fillRect/>
                    </a:stretch>
                  </p:blipFill>
                  <p:spPr bwMode="auto">
                    <a:xfrm>
                      <a:off x="2500298" y="4286256"/>
                      <a:ext cx="219075" cy="142875"/>
                    </a:xfrm>
                    <a:prstGeom prst="rect">
                      <a:avLst/>
                    </a:prstGeom>
                    <a:noFill/>
                    <a:ln w="9525">
                      <a:noFill/>
                      <a:miter lim="800000"/>
                      <a:headEnd/>
                      <a:tailEnd/>
                    </a:ln>
                    <a:effectLst/>
                  </p:spPr>
                </p:pic>
                <p:pic>
                  <p:nvPicPr>
                    <p:cNvPr id="17" name="Picture 3"/>
                    <p:cNvPicPr>
                      <a:picLocks noChangeAspect="1" noChangeArrowheads="1"/>
                    </p:cNvPicPr>
                    <p:nvPr/>
                  </p:nvPicPr>
                  <p:blipFill>
                    <a:blip r:embed="rId6"/>
                    <a:srcRect/>
                    <a:stretch>
                      <a:fillRect/>
                    </a:stretch>
                  </p:blipFill>
                  <p:spPr bwMode="auto">
                    <a:xfrm>
                      <a:off x="2281223" y="4286256"/>
                      <a:ext cx="219075" cy="142875"/>
                    </a:xfrm>
                    <a:prstGeom prst="rect">
                      <a:avLst/>
                    </a:prstGeom>
                    <a:noFill/>
                    <a:ln w="9525">
                      <a:noFill/>
                      <a:miter lim="800000"/>
                      <a:headEnd/>
                      <a:tailEnd/>
                    </a:ln>
                    <a:effectLst/>
                  </p:spPr>
                </p:pic>
                <p:pic>
                  <p:nvPicPr>
                    <p:cNvPr id="19" name="Picture 3"/>
                    <p:cNvPicPr>
                      <a:picLocks noChangeAspect="1" noChangeArrowheads="1"/>
                    </p:cNvPicPr>
                    <p:nvPr/>
                  </p:nvPicPr>
                  <p:blipFill>
                    <a:blip r:embed="rId6"/>
                    <a:srcRect/>
                    <a:stretch>
                      <a:fillRect/>
                    </a:stretch>
                  </p:blipFill>
                  <p:spPr bwMode="auto">
                    <a:xfrm>
                      <a:off x="6424627" y="4929198"/>
                      <a:ext cx="219075" cy="142875"/>
                    </a:xfrm>
                    <a:prstGeom prst="rect">
                      <a:avLst/>
                    </a:prstGeom>
                    <a:noFill/>
                    <a:ln w="9525">
                      <a:noFill/>
                      <a:miter lim="800000"/>
                      <a:headEnd/>
                      <a:tailEnd/>
                    </a:ln>
                    <a:effectLst/>
                  </p:spPr>
                </p:pic>
                <p:pic>
                  <p:nvPicPr>
                    <p:cNvPr id="20" name="Picture 3"/>
                    <p:cNvPicPr>
                      <a:picLocks noChangeAspect="1" noChangeArrowheads="1"/>
                    </p:cNvPicPr>
                    <p:nvPr/>
                  </p:nvPicPr>
                  <p:blipFill>
                    <a:blip r:embed="rId6"/>
                    <a:srcRect/>
                    <a:stretch>
                      <a:fillRect/>
                    </a:stretch>
                  </p:blipFill>
                  <p:spPr bwMode="auto">
                    <a:xfrm>
                      <a:off x="6858016" y="3999742"/>
                      <a:ext cx="219075" cy="142875"/>
                    </a:xfrm>
                    <a:prstGeom prst="rect">
                      <a:avLst/>
                    </a:prstGeom>
                    <a:noFill/>
                    <a:ln w="9525">
                      <a:noFill/>
                      <a:miter lim="800000"/>
                      <a:headEnd/>
                      <a:tailEnd/>
                    </a:ln>
                    <a:effectLst/>
                  </p:spPr>
                </p:pic>
                <p:pic>
                  <p:nvPicPr>
                    <p:cNvPr id="21" name="Picture 3"/>
                    <p:cNvPicPr>
                      <a:picLocks noChangeAspect="1" noChangeArrowheads="1"/>
                    </p:cNvPicPr>
                    <p:nvPr/>
                  </p:nvPicPr>
                  <p:blipFill>
                    <a:blip r:embed="rId6"/>
                    <a:srcRect/>
                    <a:stretch>
                      <a:fillRect/>
                    </a:stretch>
                  </p:blipFill>
                  <p:spPr bwMode="auto">
                    <a:xfrm>
                      <a:off x="7481683" y="4929199"/>
                      <a:ext cx="219075" cy="142875"/>
                    </a:xfrm>
                    <a:prstGeom prst="rect">
                      <a:avLst/>
                    </a:prstGeom>
                    <a:noFill/>
                    <a:ln w="9525">
                      <a:noFill/>
                      <a:miter lim="800000"/>
                      <a:headEnd/>
                      <a:tailEnd/>
                    </a:ln>
                    <a:effectLst/>
                  </p:spPr>
                </p:pic>
                <p:pic>
                  <p:nvPicPr>
                    <p:cNvPr id="22" name="Picture 3"/>
                    <p:cNvPicPr>
                      <a:picLocks noChangeAspect="1" noChangeArrowheads="1"/>
                    </p:cNvPicPr>
                    <p:nvPr/>
                  </p:nvPicPr>
                  <p:blipFill>
                    <a:blip r:embed="rId6"/>
                    <a:srcRect/>
                    <a:stretch>
                      <a:fillRect/>
                    </a:stretch>
                  </p:blipFill>
                  <p:spPr bwMode="auto">
                    <a:xfrm>
                      <a:off x="7215206" y="4929199"/>
                      <a:ext cx="219075" cy="142875"/>
                    </a:xfrm>
                    <a:prstGeom prst="rect">
                      <a:avLst/>
                    </a:prstGeom>
                    <a:noFill/>
                    <a:ln w="9525">
                      <a:noFill/>
                      <a:miter lim="800000"/>
                      <a:headEnd/>
                      <a:tailEnd/>
                    </a:ln>
                    <a:effectLst/>
                  </p:spPr>
                </p:pic>
              </p:grpSp>
            </p:grpSp>
          </p:grpSp>
          <p:sp>
            <p:nvSpPr>
              <p:cNvPr id="27" name="مربع نص 26"/>
              <p:cNvSpPr txBox="1"/>
              <p:nvPr/>
            </p:nvSpPr>
            <p:spPr>
              <a:xfrm>
                <a:off x="7306044" y="4416990"/>
                <a:ext cx="1409360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b="1" dirty="0">
                    <a:solidFill>
                      <a:srgbClr val="0000CC"/>
                    </a:solidFill>
                  </a:rPr>
                  <a:t> </a:t>
                </a:r>
                <a:r>
                  <a:rPr lang="el-GR" b="1" dirty="0">
                    <a:solidFill>
                      <a:srgbClr val="0000CC"/>
                    </a:solidFill>
                    <a:latin typeface="Arial" pitchFamily="34" charset="0"/>
                    <a:cs typeface="Arial" pitchFamily="34" charset="0"/>
                  </a:rPr>
                  <a:t>α</a:t>
                </a:r>
                <a:r>
                  <a:rPr lang="en-US" b="1" dirty="0">
                    <a:solidFill>
                      <a:srgbClr val="0000CC"/>
                    </a:solidFill>
                    <a:latin typeface="Arial" pitchFamily="34" charset="0"/>
                    <a:cs typeface="Arial" pitchFamily="34" charset="0"/>
                  </a:rPr>
                  <a:t>-carotene</a:t>
                </a:r>
                <a:endParaRPr lang="en-GB" b="1" dirty="0">
                  <a:solidFill>
                    <a:srgbClr val="0000CC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29" name="مربع نص 28"/>
              <p:cNvSpPr txBox="1"/>
              <p:nvPr/>
            </p:nvSpPr>
            <p:spPr>
              <a:xfrm>
                <a:off x="7298031" y="3214686"/>
                <a:ext cx="141737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b="1" dirty="0">
                    <a:solidFill>
                      <a:srgbClr val="FFC000"/>
                    </a:solidFill>
                  </a:rPr>
                  <a:t> </a:t>
                </a:r>
                <a:r>
                  <a:rPr lang="el-GR" b="1" dirty="0">
                    <a:solidFill>
                      <a:srgbClr val="FFC000"/>
                    </a:solidFill>
                    <a:latin typeface="Arial" pitchFamily="34" charset="0"/>
                    <a:cs typeface="Arial" pitchFamily="34" charset="0"/>
                  </a:rPr>
                  <a:t>β</a:t>
                </a:r>
                <a:r>
                  <a:rPr lang="en-US" b="1" dirty="0">
                    <a:solidFill>
                      <a:srgbClr val="FFC000"/>
                    </a:solidFill>
                    <a:latin typeface="Arial" pitchFamily="34" charset="0"/>
                    <a:cs typeface="Arial" pitchFamily="34" charset="0"/>
                  </a:rPr>
                  <a:t>-carotene</a:t>
                </a:r>
                <a:endParaRPr lang="en-GB" b="1" dirty="0">
                  <a:solidFill>
                    <a:srgbClr val="FFC000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30" name="مستطيل 29"/>
              <p:cNvSpPr/>
              <p:nvPr/>
            </p:nvSpPr>
            <p:spPr>
              <a:xfrm>
                <a:off x="7159193" y="5631436"/>
                <a:ext cx="1984839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l-GR" b="1" dirty="0">
                    <a:solidFill>
                      <a:srgbClr val="FF0000"/>
                    </a:solidFill>
                    <a:latin typeface="Arial" pitchFamily="34" charset="0"/>
                    <a:cs typeface="Arial" pitchFamily="34" charset="0"/>
                  </a:rPr>
                  <a:t>β</a:t>
                </a:r>
                <a:r>
                  <a:rPr lang="en-US" b="1" dirty="0">
                    <a:solidFill>
                      <a:srgbClr val="FF0000"/>
                    </a:solidFill>
                    <a:latin typeface="Arial" pitchFamily="34" charset="0"/>
                    <a:cs typeface="Arial" pitchFamily="34" charset="0"/>
                  </a:rPr>
                  <a:t>-</a:t>
                </a:r>
                <a:r>
                  <a:rPr lang="en-US" b="1" dirty="0" err="1">
                    <a:solidFill>
                      <a:srgbClr val="FF0000"/>
                    </a:solidFill>
                    <a:latin typeface="Arial" pitchFamily="34" charset="0"/>
                    <a:cs typeface="Arial" pitchFamily="34" charset="0"/>
                  </a:rPr>
                  <a:t>cryptoxanthin</a:t>
                </a:r>
                <a:r>
                  <a:rPr lang="en-US" b="1" dirty="0">
                    <a:solidFill>
                      <a:srgbClr val="FF0000"/>
                    </a:solidFill>
                    <a:latin typeface="Arial" pitchFamily="34" charset="0"/>
                    <a:cs typeface="Arial" pitchFamily="34" charset="0"/>
                  </a:rPr>
                  <a:t> </a:t>
                </a:r>
                <a:endParaRPr lang="en-GB" b="1" dirty="0">
                  <a:solidFill>
                    <a:srgbClr val="FF0000"/>
                  </a:solidFill>
                </a:endParaRPr>
              </a:p>
            </p:txBody>
          </p:sp>
        </p:grpSp>
        <p:cxnSp>
          <p:nvCxnSpPr>
            <p:cNvPr id="36" name="رابط مستقيم 35"/>
            <p:cNvCxnSpPr/>
            <p:nvPr/>
          </p:nvCxnSpPr>
          <p:spPr>
            <a:xfrm rot="5400000">
              <a:off x="4107653" y="3393281"/>
              <a:ext cx="357190" cy="1588"/>
            </a:xfrm>
            <a:prstGeom prst="line">
              <a:avLst/>
            </a:prstGeom>
            <a:ln w="19050">
              <a:solidFill>
                <a:srgbClr val="FF0000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128614" y="71414"/>
            <a:ext cx="8229600" cy="1143000"/>
          </a:xfrm>
        </p:spPr>
        <p:txBody>
          <a:bodyPr/>
          <a:lstStyle/>
          <a:p>
            <a:pPr rtl="0"/>
            <a:r>
              <a:rPr lang="en-US" dirty="0">
                <a:solidFill>
                  <a:srgbClr val="C00000"/>
                </a:solidFill>
              </a:rPr>
              <a:t>Vitamin A and Visual Cycle </a:t>
            </a:r>
            <a:endParaRPr lang="en-GB" dirty="0"/>
          </a:p>
        </p:txBody>
      </p:sp>
      <p:pic>
        <p:nvPicPr>
          <p:cNvPr id="6" name="Picture 2" descr="http://www.mutah.edu.jo/images/banners/medi-sign.gif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7929586" y="61864"/>
            <a:ext cx="1143008" cy="1295410"/>
          </a:xfrm>
          <a:prstGeom prst="rect">
            <a:avLst/>
          </a:prstGeom>
          <a:noFill/>
        </p:spPr>
      </p:pic>
      <p:sp>
        <p:nvSpPr>
          <p:cNvPr id="18" name="مستطيل 17"/>
          <p:cNvSpPr/>
          <p:nvPr/>
        </p:nvSpPr>
        <p:spPr>
          <a:xfrm>
            <a:off x="-32" y="0"/>
            <a:ext cx="428596" cy="6858000"/>
          </a:xfrm>
          <a:prstGeom prst="rect">
            <a:avLst/>
          </a:prstGeom>
          <a:solidFill>
            <a:schemeClr val="accent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عنصر نائب للمحتوى 2"/>
          <p:cNvSpPr txBox="1">
            <a:spLocks/>
          </p:cNvSpPr>
          <p:nvPr/>
        </p:nvSpPr>
        <p:spPr>
          <a:xfrm>
            <a:off x="500034" y="1285860"/>
            <a:ext cx="8501090" cy="5357850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marL="342900" indent="-342900" algn="l" rtl="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sz="2400" dirty="0">
                <a:latin typeface="Arial" pitchFamily="34" charset="0"/>
                <a:cs typeface="Arial" pitchFamily="34" charset="0"/>
              </a:rPr>
              <a:t>Provitamin A: like some carotenoids which can be converted/ metabolized in the body to retinoids with vitamin A activity. They are found in plant sources (e.g. carrot)</a:t>
            </a:r>
          </a:p>
          <a:p>
            <a:pPr marL="342900" indent="-342900" algn="l" rtl="0">
              <a:spcBef>
                <a:spcPct val="20000"/>
              </a:spcBef>
              <a:defRPr/>
            </a:pPr>
            <a:endParaRPr lang="en-US" sz="2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2" name="شكل بيضاوي 31"/>
          <p:cNvSpPr/>
          <p:nvPr/>
        </p:nvSpPr>
        <p:spPr>
          <a:xfrm>
            <a:off x="6000760" y="3929066"/>
            <a:ext cx="1357322" cy="1357322"/>
          </a:xfrm>
          <a:prstGeom prst="ellipse">
            <a:avLst/>
          </a:prstGeom>
          <a:noFill/>
          <a:ln>
            <a:solidFill>
              <a:srgbClr val="0000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v</a:t>
            </a:r>
            <a:endParaRPr lang="en-GB" dirty="0"/>
          </a:p>
        </p:txBody>
      </p:sp>
      <p:sp>
        <p:nvSpPr>
          <p:cNvPr id="33" name="شكل بيضاوي 32"/>
          <p:cNvSpPr/>
          <p:nvPr/>
        </p:nvSpPr>
        <p:spPr>
          <a:xfrm>
            <a:off x="1142976" y="6215082"/>
            <a:ext cx="642942" cy="42862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schemeClr val="tx2"/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22B1455-83EF-48E9-A66C-D3CDA0713B7B}"/>
              </a:ext>
            </a:extLst>
          </p:cNvPr>
          <p:cNvSpPr txBox="1"/>
          <p:nvPr/>
        </p:nvSpPr>
        <p:spPr>
          <a:xfrm>
            <a:off x="445230" y="2826895"/>
            <a:ext cx="11557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B- </a:t>
            </a:r>
            <a:r>
              <a:rPr lang="en-US" dirty="0" err="1"/>
              <a:t>ionon</a:t>
            </a:r>
            <a:endParaRPr lang="en-US" dirty="0"/>
          </a:p>
        </p:txBody>
      </p:sp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5908398E-E85E-4C2E-991D-10AE7CCF1018}"/>
              </a:ext>
            </a:extLst>
          </p:cNvPr>
          <p:cNvCxnSpPr/>
          <p:nvPr/>
        </p:nvCxnSpPr>
        <p:spPr>
          <a:xfrm flipH="1" flipV="1">
            <a:off x="1428728" y="3148788"/>
            <a:ext cx="352429" cy="42388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>
            <a:extLst>
              <a:ext uri="{FF2B5EF4-FFF2-40B4-BE49-F238E27FC236}">
                <a16:creationId xmlns:a16="http://schemas.microsoft.com/office/drawing/2014/main" id="{2AB7DDDA-11F2-4112-B0A2-1EDE1252C2BA}"/>
              </a:ext>
            </a:extLst>
          </p:cNvPr>
          <p:cNvSpPr txBox="1"/>
          <p:nvPr/>
        </p:nvSpPr>
        <p:spPr>
          <a:xfrm>
            <a:off x="113213" y="3375251"/>
            <a:ext cx="164680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responsible for the activity of </a:t>
            </a:r>
            <a:r>
              <a:rPr lang="en-US" dirty="0" err="1"/>
              <a:t>Vit.A</a:t>
            </a:r>
            <a:endParaRPr lang="en-US" dirty="0"/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65852A7B-3A63-4D15-BC35-858EA58D4A7B}"/>
              </a:ext>
            </a:extLst>
          </p:cNvPr>
          <p:cNvCxnSpPr/>
          <p:nvPr/>
        </p:nvCxnSpPr>
        <p:spPr>
          <a:xfrm>
            <a:off x="920136" y="3015363"/>
            <a:ext cx="0" cy="42388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B6240615-F02A-4E2B-85FB-EC3DA4632A3B}"/>
              </a:ext>
            </a:extLst>
          </p:cNvPr>
          <p:cNvSpPr txBox="1"/>
          <p:nvPr/>
        </p:nvSpPr>
        <p:spPr>
          <a:xfrm>
            <a:off x="7358082" y="3584018"/>
            <a:ext cx="15343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2 Retinal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9D95EC3F-A544-4D2B-83E2-FF4973E6EA9B}"/>
              </a:ext>
            </a:extLst>
          </p:cNvPr>
          <p:cNvSpPr txBox="1"/>
          <p:nvPr/>
        </p:nvSpPr>
        <p:spPr>
          <a:xfrm>
            <a:off x="7491150" y="4917056"/>
            <a:ext cx="1332330" cy="378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1 retinal</a:t>
            </a:r>
          </a:p>
        </p:txBody>
      </p:sp>
      <p:pic>
        <p:nvPicPr>
          <p:cNvPr id="34" name="Picture 33">
            <a:extLst>
              <a:ext uri="{FF2B5EF4-FFF2-40B4-BE49-F238E27FC236}">
                <a16:creationId xmlns:a16="http://schemas.microsoft.com/office/drawing/2014/main" id="{3E519425-C3FA-4785-93E6-D2B2ED7F8786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562556" y="6022068"/>
            <a:ext cx="1390008" cy="4999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783782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 animBg="1"/>
      <p:bldP spid="3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128614" y="71414"/>
            <a:ext cx="8229600" cy="1143000"/>
          </a:xfrm>
        </p:spPr>
        <p:txBody>
          <a:bodyPr/>
          <a:lstStyle/>
          <a:p>
            <a:pPr rtl="0"/>
            <a:r>
              <a:rPr lang="en-US" dirty="0">
                <a:solidFill>
                  <a:srgbClr val="C00000"/>
                </a:solidFill>
              </a:rPr>
              <a:t>Vitamin A and Visual Cycle </a:t>
            </a:r>
            <a:endParaRPr lang="en-GB" dirty="0"/>
          </a:p>
        </p:txBody>
      </p:sp>
      <p:pic>
        <p:nvPicPr>
          <p:cNvPr id="6" name="Picture 2" descr="http://www.mutah.edu.jo/images/banners/medi-sign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929586" y="61888"/>
            <a:ext cx="1143008" cy="1295410"/>
          </a:xfrm>
          <a:prstGeom prst="rect">
            <a:avLst/>
          </a:prstGeom>
          <a:noFill/>
        </p:spPr>
      </p:pic>
      <p:sp>
        <p:nvSpPr>
          <p:cNvPr id="18" name="مستطيل 17"/>
          <p:cNvSpPr/>
          <p:nvPr/>
        </p:nvSpPr>
        <p:spPr>
          <a:xfrm>
            <a:off x="-32" y="0"/>
            <a:ext cx="428596" cy="6858000"/>
          </a:xfrm>
          <a:prstGeom prst="rect">
            <a:avLst/>
          </a:prstGeom>
          <a:solidFill>
            <a:schemeClr val="accent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عنصر نائب للمحتوى 2"/>
          <p:cNvSpPr txBox="1">
            <a:spLocks/>
          </p:cNvSpPr>
          <p:nvPr/>
        </p:nvSpPr>
        <p:spPr>
          <a:xfrm>
            <a:off x="500034" y="1357298"/>
            <a:ext cx="8501090" cy="5929354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marL="342900" indent="-342900" algn="l" rtl="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sz="2800" dirty="0">
                <a:latin typeface="Arial" pitchFamily="34" charset="0"/>
                <a:cs typeface="Arial" pitchFamily="34" charset="0"/>
              </a:rPr>
              <a:t>Carotenoids: are organic pigments synthesized by plants and cannot be made by animals. Two classes:</a:t>
            </a:r>
          </a:p>
          <a:p>
            <a:pPr marL="914400" lvl="1" indent="-457200" algn="l" rtl="0">
              <a:spcBef>
                <a:spcPct val="20000"/>
              </a:spcBef>
              <a:buFont typeface="+mj-lt"/>
              <a:buAutoNum type="arabicPeriod"/>
              <a:defRPr/>
            </a:pPr>
            <a:r>
              <a:rPr lang="en-US" sz="2400" dirty="0">
                <a:latin typeface="Arial" pitchFamily="34" charset="0"/>
                <a:cs typeface="Arial" pitchFamily="34" charset="0"/>
              </a:rPr>
              <a:t>Carotenes: are responsible for the orange color of many vegetables &amp; fruits (e.g. carrots and sweet potatoes) also for yellow color of milk-fat and butter (in low concentration). Some are provitamin A:  like </a:t>
            </a:r>
            <a:r>
              <a:rPr lang="el-GR" sz="2400" dirty="0">
                <a:latin typeface="Arial" pitchFamily="34" charset="0"/>
                <a:cs typeface="Arial" pitchFamily="34" charset="0"/>
              </a:rPr>
              <a:t>α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-carotene (single retinyl group) and </a:t>
            </a:r>
            <a:r>
              <a:rPr lang="el-GR" sz="2400" dirty="0">
                <a:latin typeface="Arial" pitchFamily="34" charset="0"/>
                <a:cs typeface="Arial" pitchFamily="34" charset="0"/>
              </a:rPr>
              <a:t>β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-carotene (two retinyl groups)</a:t>
            </a:r>
          </a:p>
          <a:p>
            <a:pPr marL="914400" lvl="1" indent="-457200" algn="l" rtl="0">
              <a:spcBef>
                <a:spcPct val="20000"/>
              </a:spcBef>
              <a:buFont typeface="+mj-lt"/>
              <a:buAutoNum type="arabicPeriod"/>
              <a:defRPr/>
            </a:pPr>
            <a:endParaRPr lang="en-US" sz="2000" dirty="0">
              <a:latin typeface="Arial" pitchFamily="34" charset="0"/>
              <a:cs typeface="Arial" pitchFamily="34" charset="0"/>
            </a:endParaRPr>
          </a:p>
          <a:p>
            <a:pPr marL="914400" lvl="1" indent="-457200" algn="l" rtl="0">
              <a:spcBef>
                <a:spcPct val="20000"/>
              </a:spcBef>
              <a:buFont typeface="+mj-lt"/>
              <a:buAutoNum type="arabicPeriod"/>
              <a:defRPr/>
            </a:pPr>
            <a:r>
              <a:rPr lang="en-GB" sz="2400" dirty="0">
                <a:latin typeface="Arial" pitchFamily="34" charset="0"/>
                <a:cs typeface="Arial" pitchFamily="34" charset="0"/>
              </a:rPr>
              <a:t>Xanthophylls: are yellow pigments. </a:t>
            </a:r>
            <a:r>
              <a:rPr lang="el-GR" sz="2400" dirty="0">
                <a:latin typeface="Arial" pitchFamily="34" charset="0"/>
                <a:cs typeface="Arial" pitchFamily="34" charset="0"/>
              </a:rPr>
              <a:t>β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-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cryptoxanthin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(provitamin A) is the only xanthophyll which possess vitamin A activity. </a:t>
            </a:r>
            <a:r>
              <a:rPr lang="en-GB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    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1966F4F-DEF7-40F7-8FCE-F28D97B05109}"/>
              </a:ext>
            </a:extLst>
          </p:cNvPr>
          <p:cNvSpPr txBox="1"/>
          <p:nvPr/>
        </p:nvSpPr>
        <p:spPr>
          <a:xfrm>
            <a:off x="5940152" y="980728"/>
            <a:ext cx="14401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JO" dirty="0"/>
              <a:t>للاطلاع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4099735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128614" y="71414"/>
            <a:ext cx="8229600" cy="1143000"/>
          </a:xfrm>
        </p:spPr>
        <p:txBody>
          <a:bodyPr>
            <a:normAutofit/>
          </a:bodyPr>
          <a:lstStyle/>
          <a:p>
            <a:pPr rtl="0"/>
            <a:r>
              <a:rPr lang="en-US" sz="3600" dirty="0">
                <a:solidFill>
                  <a:srgbClr val="C00000"/>
                </a:solidFill>
              </a:rPr>
              <a:t>Carotenoids Absorption &amp; Metabolism </a:t>
            </a:r>
            <a:endParaRPr lang="en-GB" sz="3600" dirty="0"/>
          </a:p>
        </p:txBody>
      </p:sp>
      <p:pic>
        <p:nvPicPr>
          <p:cNvPr id="6" name="Picture 2" descr="http://www.mutah.edu.jo/images/banners/medi-sign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929586" y="61864"/>
            <a:ext cx="1143008" cy="1295410"/>
          </a:xfrm>
          <a:prstGeom prst="rect">
            <a:avLst/>
          </a:prstGeom>
          <a:noFill/>
        </p:spPr>
      </p:pic>
      <p:sp>
        <p:nvSpPr>
          <p:cNvPr id="18" name="مستطيل 17"/>
          <p:cNvSpPr/>
          <p:nvPr/>
        </p:nvSpPr>
        <p:spPr>
          <a:xfrm>
            <a:off x="-32" y="0"/>
            <a:ext cx="428596" cy="6858000"/>
          </a:xfrm>
          <a:prstGeom prst="rect">
            <a:avLst/>
          </a:prstGeom>
          <a:solidFill>
            <a:schemeClr val="accent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عنصر نائب للمحتوى 2"/>
          <p:cNvSpPr txBox="1">
            <a:spLocks/>
          </p:cNvSpPr>
          <p:nvPr/>
        </p:nvSpPr>
        <p:spPr>
          <a:xfrm>
            <a:off x="428596" y="1500174"/>
            <a:ext cx="8501090" cy="4929222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marL="342900" lvl="0" indent="-342900" algn="l" rtl="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sz="2800" dirty="0">
                <a:latin typeface="Arial" pitchFamily="34" charset="0"/>
                <a:cs typeface="Arial" pitchFamily="34" charset="0"/>
              </a:rPr>
              <a:t>Only a limited amount of the provitamin carotenoids (plant sources)  can be absorbed intact. These are </a:t>
            </a:r>
            <a:r>
              <a:rPr lang="en-GB" sz="2800" dirty="0">
                <a:latin typeface="Arial" pitchFamily="34" charset="0"/>
                <a:cs typeface="Arial" pitchFamily="34" charset="0"/>
              </a:rPr>
              <a:t>stored in body tissues such as adipose cells of fat depots throughout the body. To date, the only side effect of excess beta-carotene supplementation appears to be yellowing of the skin.</a:t>
            </a:r>
          </a:p>
          <a:p>
            <a:pPr marL="342900" indent="-342900" algn="l" rtl="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sz="2800" dirty="0">
                <a:latin typeface="Arial" pitchFamily="34" charset="0"/>
                <a:cs typeface="Arial" pitchFamily="34" charset="0"/>
              </a:rPr>
              <a:t>Carotenoids are largely converted to retinol (vitamin A) during intestinal absorption in the mucosal cell.</a:t>
            </a:r>
          </a:p>
          <a:p>
            <a:pPr marL="342900" lvl="0" indent="-342900" algn="l" rtl="0">
              <a:spcBef>
                <a:spcPct val="20000"/>
              </a:spcBef>
              <a:defRPr/>
            </a:pPr>
            <a:endParaRPr lang="en-GB" sz="2200" dirty="0">
              <a:latin typeface="Arial" pitchFamily="34" charset="0"/>
              <a:cs typeface="Arial" pitchFamily="34" charset="0"/>
            </a:endParaRPr>
          </a:p>
          <a:p>
            <a:pPr marL="342900" lvl="0" indent="-342900" algn="l" rtl="0">
              <a:spcBef>
                <a:spcPct val="20000"/>
              </a:spcBef>
              <a:defRPr/>
            </a:pPr>
            <a:endParaRPr lang="en-US" sz="2200" dirty="0">
              <a:latin typeface="Arial" pitchFamily="34" charset="0"/>
              <a:cs typeface="Arial" pitchFamily="34" charset="0"/>
            </a:endParaRPr>
          </a:p>
          <a:p>
            <a:pPr marL="342900" lvl="0" indent="-342900" algn="l" rtl="0">
              <a:spcBef>
                <a:spcPct val="20000"/>
              </a:spcBef>
              <a:defRPr/>
            </a:pPr>
            <a:endParaRPr kumimoji="0" lang="en-US" sz="2200" b="0" i="0" u="none" strike="noStrike" kern="1200" cap="none" spc="0" normalizeH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  <a:p>
            <a:pPr marL="342900" lvl="0" indent="-342900" algn="l" rtl="0">
              <a:spcBef>
                <a:spcPct val="20000"/>
              </a:spcBef>
              <a:defRPr/>
            </a:pPr>
            <a:endParaRPr kumimoji="0" lang="en-US" sz="2200" b="0" i="0" u="none" strike="noStrike" kern="1200" cap="none" spc="0" normalizeH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  <a:p>
            <a:pPr marL="342900" lvl="0" indent="-342900" algn="l" rtl="0">
              <a:spcBef>
                <a:spcPct val="20000"/>
              </a:spcBef>
              <a:defRPr/>
            </a:pPr>
            <a:endParaRPr lang="en-US" sz="22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8166501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128614" y="71414"/>
            <a:ext cx="8229600" cy="1143000"/>
          </a:xfrm>
        </p:spPr>
        <p:txBody>
          <a:bodyPr/>
          <a:lstStyle/>
          <a:p>
            <a:pPr rtl="0"/>
            <a:r>
              <a:rPr lang="en-US" dirty="0">
                <a:solidFill>
                  <a:srgbClr val="C00000"/>
                </a:solidFill>
              </a:rPr>
              <a:t>Hydrolysis of </a:t>
            </a:r>
            <a:r>
              <a:rPr lang="el-GR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β</a:t>
            </a:r>
            <a:r>
              <a:rPr lang="en-US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-carotene</a:t>
            </a:r>
            <a:r>
              <a:rPr lang="en-US" dirty="0">
                <a:solidFill>
                  <a:srgbClr val="C00000"/>
                </a:solidFill>
              </a:rPr>
              <a:t>  </a:t>
            </a:r>
            <a:endParaRPr lang="en-GB" dirty="0">
              <a:solidFill>
                <a:srgbClr val="C00000"/>
              </a:solidFill>
            </a:endParaRPr>
          </a:p>
        </p:txBody>
      </p:sp>
      <p:pic>
        <p:nvPicPr>
          <p:cNvPr id="6" name="Picture 2" descr="http://www.mutah.edu.jo/images/banners/medi-sign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929586" y="61864"/>
            <a:ext cx="1143008" cy="1295410"/>
          </a:xfrm>
          <a:prstGeom prst="rect">
            <a:avLst/>
          </a:prstGeom>
          <a:noFill/>
        </p:spPr>
      </p:pic>
      <p:sp>
        <p:nvSpPr>
          <p:cNvPr id="18" name="مستطيل 17"/>
          <p:cNvSpPr/>
          <p:nvPr/>
        </p:nvSpPr>
        <p:spPr>
          <a:xfrm>
            <a:off x="-32" y="0"/>
            <a:ext cx="428596" cy="6858000"/>
          </a:xfrm>
          <a:prstGeom prst="rect">
            <a:avLst/>
          </a:prstGeom>
          <a:solidFill>
            <a:schemeClr val="accent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عنوان فرعي 2"/>
          <p:cNvSpPr txBox="1">
            <a:spLocks/>
          </p:cNvSpPr>
          <p:nvPr/>
        </p:nvSpPr>
        <p:spPr>
          <a:xfrm>
            <a:off x="493148" y="1285860"/>
            <a:ext cx="8501122" cy="5357850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marL="971550" lvl="1" indent="-514350" algn="l" rtl="0">
              <a:lnSpc>
                <a:spcPct val="90000"/>
              </a:lnSpc>
              <a:spcBef>
                <a:spcPct val="20000"/>
              </a:spcBef>
            </a:pPr>
            <a:r>
              <a:rPr lang="en-US" sz="2400" dirty="0">
                <a:latin typeface="Arial" pitchFamily="34" charset="0"/>
                <a:cs typeface="Arial" pitchFamily="34" charset="0"/>
              </a:rPr>
              <a:t>   </a:t>
            </a:r>
            <a:endParaRPr kumimoji="0" lang="ar-JO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27" name="مجموعة 26"/>
          <p:cNvGrpSpPr/>
          <p:nvPr/>
        </p:nvGrpSpPr>
        <p:grpSpPr>
          <a:xfrm>
            <a:off x="1981422" y="1428736"/>
            <a:ext cx="5376899" cy="1143770"/>
            <a:chOff x="2424099" y="2713858"/>
            <a:chExt cx="5376899" cy="1143770"/>
          </a:xfrm>
        </p:grpSpPr>
        <p:pic>
          <p:nvPicPr>
            <p:cNvPr id="15" name="صورة 14" descr="gr2.jpg"/>
            <p:cNvPicPr>
              <a:picLocks noChangeAspect="1"/>
            </p:cNvPicPr>
            <p:nvPr/>
          </p:nvPicPr>
          <p:blipFill>
            <a:blip r:embed="rId4"/>
            <a:srcRect r="31713" b="84375"/>
            <a:stretch>
              <a:fillRect/>
            </a:stretch>
          </p:blipFill>
          <p:spPr>
            <a:xfrm>
              <a:off x="2500298" y="2857496"/>
              <a:ext cx="5300700" cy="1000132"/>
            </a:xfrm>
            <a:prstGeom prst="rect">
              <a:avLst/>
            </a:prstGeom>
          </p:spPr>
        </p:pic>
        <p:grpSp>
          <p:nvGrpSpPr>
            <p:cNvPr id="26" name="مجموعة 25"/>
            <p:cNvGrpSpPr/>
            <p:nvPr/>
          </p:nvGrpSpPr>
          <p:grpSpPr>
            <a:xfrm>
              <a:off x="2424099" y="2713858"/>
              <a:ext cx="5291173" cy="1072332"/>
              <a:chOff x="2424099" y="2713858"/>
              <a:chExt cx="5291173" cy="1072332"/>
            </a:xfrm>
          </p:grpSpPr>
          <p:pic>
            <p:nvPicPr>
              <p:cNvPr id="16" name="Picture 3"/>
              <p:cNvPicPr>
                <a:picLocks noChangeAspect="1" noChangeArrowheads="1"/>
              </p:cNvPicPr>
              <p:nvPr/>
            </p:nvPicPr>
            <p:blipFill>
              <a:blip r:embed="rId5"/>
              <a:srcRect/>
              <a:stretch>
                <a:fillRect/>
              </a:stretch>
            </p:blipFill>
            <p:spPr bwMode="auto">
              <a:xfrm>
                <a:off x="4424363" y="2857496"/>
                <a:ext cx="219075" cy="14287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</p:pic>
          <p:pic>
            <p:nvPicPr>
              <p:cNvPr id="17" name="Picture 3"/>
              <p:cNvPicPr>
                <a:picLocks noChangeAspect="1" noChangeArrowheads="1"/>
              </p:cNvPicPr>
              <p:nvPr/>
            </p:nvPicPr>
            <p:blipFill>
              <a:blip r:embed="rId5"/>
              <a:srcRect/>
              <a:stretch>
                <a:fillRect/>
              </a:stretch>
            </p:blipFill>
            <p:spPr bwMode="auto">
              <a:xfrm>
                <a:off x="5567371" y="3615419"/>
                <a:ext cx="219075" cy="14287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</p:pic>
          <p:pic>
            <p:nvPicPr>
              <p:cNvPr id="19" name="Picture 3"/>
              <p:cNvPicPr>
                <a:picLocks noChangeAspect="1" noChangeArrowheads="1"/>
              </p:cNvPicPr>
              <p:nvPr/>
            </p:nvPicPr>
            <p:blipFill>
              <a:blip r:embed="rId5"/>
              <a:srcRect/>
              <a:stretch>
                <a:fillRect/>
              </a:stretch>
            </p:blipFill>
            <p:spPr bwMode="auto">
              <a:xfrm>
                <a:off x="3495669" y="2857496"/>
                <a:ext cx="219075" cy="14287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</p:pic>
          <p:pic>
            <p:nvPicPr>
              <p:cNvPr id="20" name="Picture 3"/>
              <p:cNvPicPr>
                <a:picLocks noChangeAspect="1" noChangeArrowheads="1"/>
              </p:cNvPicPr>
              <p:nvPr/>
            </p:nvPicPr>
            <p:blipFill>
              <a:blip r:embed="rId5"/>
              <a:srcRect/>
              <a:stretch>
                <a:fillRect/>
              </a:stretch>
            </p:blipFill>
            <p:spPr bwMode="auto">
              <a:xfrm>
                <a:off x="2852727" y="2857496"/>
                <a:ext cx="219075" cy="14287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</p:pic>
          <p:pic>
            <p:nvPicPr>
              <p:cNvPr id="21" name="Picture 3"/>
              <p:cNvPicPr>
                <a:picLocks noChangeAspect="1" noChangeArrowheads="1"/>
              </p:cNvPicPr>
              <p:nvPr/>
            </p:nvPicPr>
            <p:blipFill>
              <a:blip r:embed="rId5"/>
              <a:srcRect/>
              <a:stretch>
                <a:fillRect/>
              </a:stretch>
            </p:blipFill>
            <p:spPr bwMode="auto">
              <a:xfrm>
                <a:off x="2424099" y="2857496"/>
                <a:ext cx="219075" cy="14287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</p:pic>
          <p:pic>
            <p:nvPicPr>
              <p:cNvPr id="22" name="Picture 3"/>
              <p:cNvPicPr>
                <a:picLocks noChangeAspect="1" noChangeArrowheads="1"/>
              </p:cNvPicPr>
              <p:nvPr/>
            </p:nvPicPr>
            <p:blipFill>
              <a:blip r:embed="rId5"/>
              <a:srcRect/>
              <a:stretch>
                <a:fillRect/>
              </a:stretch>
            </p:blipFill>
            <p:spPr bwMode="auto">
              <a:xfrm>
                <a:off x="6439141" y="3643314"/>
                <a:ext cx="219075" cy="14287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</p:pic>
          <p:pic>
            <p:nvPicPr>
              <p:cNvPr id="23" name="Picture 3"/>
              <p:cNvPicPr>
                <a:picLocks noChangeAspect="1" noChangeArrowheads="1"/>
              </p:cNvPicPr>
              <p:nvPr/>
            </p:nvPicPr>
            <p:blipFill>
              <a:blip r:embed="rId5"/>
              <a:srcRect/>
              <a:stretch>
                <a:fillRect/>
              </a:stretch>
            </p:blipFill>
            <p:spPr bwMode="auto">
              <a:xfrm>
                <a:off x="6786578" y="2713858"/>
                <a:ext cx="219075" cy="14287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</p:pic>
          <p:pic>
            <p:nvPicPr>
              <p:cNvPr id="24" name="Picture 3"/>
              <p:cNvPicPr>
                <a:picLocks noChangeAspect="1" noChangeArrowheads="1"/>
              </p:cNvPicPr>
              <p:nvPr/>
            </p:nvPicPr>
            <p:blipFill>
              <a:blip r:embed="rId5"/>
              <a:srcRect/>
              <a:stretch>
                <a:fillRect/>
              </a:stretch>
            </p:blipFill>
            <p:spPr bwMode="auto">
              <a:xfrm>
                <a:off x="7496197" y="3643315"/>
                <a:ext cx="219075" cy="14287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</p:pic>
          <p:pic>
            <p:nvPicPr>
              <p:cNvPr id="25" name="Picture 3"/>
              <p:cNvPicPr>
                <a:picLocks noChangeAspect="1" noChangeArrowheads="1"/>
              </p:cNvPicPr>
              <p:nvPr/>
            </p:nvPicPr>
            <p:blipFill>
              <a:blip r:embed="rId5"/>
              <a:srcRect/>
              <a:stretch>
                <a:fillRect/>
              </a:stretch>
            </p:blipFill>
            <p:spPr bwMode="auto">
              <a:xfrm>
                <a:off x="7143768" y="3643315"/>
                <a:ext cx="219075" cy="14287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</p:pic>
        </p:grpSp>
      </p:grpSp>
      <p:grpSp>
        <p:nvGrpSpPr>
          <p:cNvPr id="94" name="مجموعة 93"/>
          <p:cNvGrpSpPr/>
          <p:nvPr/>
        </p:nvGrpSpPr>
        <p:grpSpPr>
          <a:xfrm>
            <a:off x="2071909" y="3058291"/>
            <a:ext cx="5357850" cy="942975"/>
            <a:chOff x="3143240" y="3700471"/>
            <a:chExt cx="5357850" cy="942975"/>
          </a:xfrm>
        </p:grpSpPr>
        <p:pic>
          <p:nvPicPr>
            <p:cNvPr id="1026" name="Picture 2"/>
            <p:cNvPicPr>
              <a:picLocks noChangeAspect="1" noChangeArrowheads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3143240" y="3715884"/>
              <a:ext cx="2643206" cy="8556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grpSp>
          <p:nvGrpSpPr>
            <p:cNvPr id="45" name="مجموعة 44"/>
            <p:cNvGrpSpPr/>
            <p:nvPr/>
          </p:nvGrpSpPr>
          <p:grpSpPr>
            <a:xfrm>
              <a:off x="5815040" y="3700471"/>
              <a:ext cx="2686050" cy="942975"/>
              <a:chOff x="6000760" y="3857628"/>
              <a:chExt cx="2686050" cy="942975"/>
            </a:xfrm>
          </p:grpSpPr>
          <p:grpSp>
            <p:nvGrpSpPr>
              <p:cNvPr id="43" name="مجموعة 42"/>
              <p:cNvGrpSpPr/>
              <p:nvPr/>
            </p:nvGrpSpPr>
            <p:grpSpPr>
              <a:xfrm>
                <a:off x="6000760" y="3857628"/>
                <a:ext cx="2686050" cy="942975"/>
                <a:chOff x="6000760" y="3857628"/>
                <a:chExt cx="2686050" cy="942975"/>
              </a:xfrm>
            </p:grpSpPr>
            <p:pic>
              <p:nvPicPr>
                <p:cNvPr id="1030" name="Picture 6"/>
                <p:cNvPicPr>
                  <a:picLocks noChangeAspect="1" noChangeArrowheads="1"/>
                </p:cNvPicPr>
                <p:nvPr/>
              </p:nvPicPr>
              <p:blipFill>
                <a:blip r:embed="rId7"/>
                <a:srcRect/>
                <a:stretch>
                  <a:fillRect/>
                </a:stretch>
              </p:blipFill>
              <p:spPr bwMode="auto">
                <a:xfrm>
                  <a:off x="6000760" y="3857628"/>
                  <a:ext cx="2686050" cy="942975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</p:pic>
            <p:pic>
              <p:nvPicPr>
                <p:cNvPr id="1032" name="Picture 8"/>
                <p:cNvPicPr>
                  <a:picLocks noChangeAspect="1" noChangeArrowheads="1"/>
                </p:cNvPicPr>
                <p:nvPr/>
              </p:nvPicPr>
              <p:blipFill>
                <a:blip r:embed="rId8"/>
                <a:srcRect/>
                <a:stretch>
                  <a:fillRect/>
                </a:stretch>
              </p:blipFill>
              <p:spPr bwMode="auto">
                <a:xfrm>
                  <a:off x="6253176" y="4500570"/>
                  <a:ext cx="247650" cy="19050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</p:pic>
          </p:grpSp>
          <p:pic>
            <p:nvPicPr>
              <p:cNvPr id="1033" name="Picture 9"/>
              <p:cNvPicPr>
                <a:picLocks noChangeAspect="1" noChangeArrowheads="1"/>
              </p:cNvPicPr>
              <p:nvPr/>
            </p:nvPicPr>
            <p:blipFill>
              <a:blip r:embed="rId9"/>
              <a:srcRect/>
              <a:stretch>
                <a:fillRect/>
              </a:stretch>
            </p:blipFill>
            <p:spPr bwMode="auto">
              <a:xfrm>
                <a:off x="6643702" y="4105055"/>
                <a:ext cx="1190625" cy="23812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</p:pic>
        </p:grpSp>
      </p:grpSp>
      <p:grpSp>
        <p:nvGrpSpPr>
          <p:cNvPr id="98" name="مجموعة 97"/>
          <p:cNvGrpSpPr/>
          <p:nvPr/>
        </p:nvGrpSpPr>
        <p:grpSpPr>
          <a:xfrm>
            <a:off x="4571445" y="1745072"/>
            <a:ext cx="2143934" cy="1471170"/>
            <a:chOff x="5642776" y="2387252"/>
            <a:chExt cx="2143934" cy="1471170"/>
          </a:xfrm>
        </p:grpSpPr>
        <p:cxnSp>
          <p:nvCxnSpPr>
            <p:cNvPr id="33" name="رابط مستقيم 32"/>
            <p:cNvCxnSpPr/>
            <p:nvPr/>
          </p:nvCxnSpPr>
          <p:spPr>
            <a:xfrm rot="5400000">
              <a:off x="5408051" y="2621977"/>
              <a:ext cx="471038" cy="1588"/>
            </a:xfrm>
            <a:prstGeom prst="line">
              <a:avLst/>
            </a:prstGeom>
            <a:ln w="28575">
              <a:solidFill>
                <a:srgbClr val="0000CC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32" name="مجموعة 31"/>
            <p:cNvGrpSpPr/>
            <p:nvPr/>
          </p:nvGrpSpPr>
          <p:grpSpPr>
            <a:xfrm>
              <a:off x="5904464" y="3201415"/>
              <a:ext cx="1882246" cy="657007"/>
              <a:chOff x="5904464" y="3201415"/>
              <a:chExt cx="1882246" cy="657007"/>
            </a:xfrm>
          </p:grpSpPr>
          <p:cxnSp>
            <p:nvCxnSpPr>
              <p:cNvPr id="29" name="رابط كسهم مستقيم 28"/>
              <p:cNvCxnSpPr/>
              <p:nvPr/>
            </p:nvCxnSpPr>
            <p:spPr>
              <a:xfrm rot="5400000">
                <a:off x="5606660" y="3535760"/>
                <a:ext cx="643736" cy="1588"/>
              </a:xfrm>
              <a:prstGeom prst="straightConnector1">
                <a:avLst/>
              </a:prstGeom>
              <a:ln w="28575">
                <a:solidFill>
                  <a:srgbClr val="FF000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1" name="مربع نص 30"/>
              <p:cNvSpPr txBox="1"/>
              <p:nvPr/>
            </p:nvSpPr>
            <p:spPr>
              <a:xfrm>
                <a:off x="5904464" y="3201415"/>
                <a:ext cx="1882246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l-GR" sz="1600" b="1" dirty="0">
                    <a:solidFill>
                      <a:srgbClr val="FF0000"/>
                    </a:solidFill>
                    <a:latin typeface="Arial" pitchFamily="34" charset="0"/>
                    <a:cs typeface="Arial" pitchFamily="34" charset="0"/>
                  </a:rPr>
                  <a:t>β-</a:t>
                </a:r>
                <a:r>
                  <a:rPr lang="en-GB" sz="1600" b="1" dirty="0">
                    <a:solidFill>
                      <a:srgbClr val="FF0000"/>
                    </a:solidFill>
                    <a:latin typeface="Arial" pitchFamily="34" charset="0"/>
                    <a:cs typeface="Arial" pitchFamily="34" charset="0"/>
                  </a:rPr>
                  <a:t>carotene</a:t>
                </a:r>
              </a:p>
              <a:p>
                <a:r>
                  <a:rPr lang="en-US" sz="1600" b="1" dirty="0">
                    <a:solidFill>
                      <a:srgbClr val="FF0000"/>
                    </a:solidFill>
                    <a:latin typeface="Arial" pitchFamily="34" charset="0"/>
                    <a:cs typeface="Arial" pitchFamily="34" charset="0"/>
                  </a:rPr>
                  <a:t>15,15’-oxygenase</a:t>
                </a:r>
                <a:endParaRPr lang="en-GB" b="1" dirty="0">
                  <a:solidFill>
                    <a:srgbClr val="FF0000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</p:grpSp>
      </p:grpSp>
      <p:grpSp>
        <p:nvGrpSpPr>
          <p:cNvPr id="96" name="مجموعة 95"/>
          <p:cNvGrpSpPr/>
          <p:nvPr/>
        </p:nvGrpSpPr>
        <p:grpSpPr>
          <a:xfrm>
            <a:off x="6015750" y="4128390"/>
            <a:ext cx="677694" cy="547466"/>
            <a:chOff x="7072330" y="4743912"/>
            <a:chExt cx="677694" cy="547466"/>
          </a:xfrm>
        </p:grpSpPr>
        <p:sp>
          <p:nvSpPr>
            <p:cNvPr id="48" name="مربع نص 47"/>
            <p:cNvSpPr txBox="1"/>
            <p:nvPr/>
          </p:nvSpPr>
          <p:spPr>
            <a:xfrm>
              <a:off x="7143768" y="4917056"/>
              <a:ext cx="606256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b="1" dirty="0">
                  <a:solidFill>
                    <a:srgbClr val="008000"/>
                  </a:solidFill>
                </a:rPr>
                <a:t>RDH</a:t>
              </a:r>
              <a:endParaRPr lang="en-US" b="1" dirty="0">
                <a:solidFill>
                  <a:srgbClr val="008000"/>
                </a:solidFill>
              </a:endParaRPr>
            </a:p>
          </p:txBody>
        </p:sp>
        <p:cxnSp>
          <p:nvCxnSpPr>
            <p:cNvPr id="69" name="رابط كسهم مستقيم 68"/>
            <p:cNvCxnSpPr/>
            <p:nvPr/>
          </p:nvCxnSpPr>
          <p:spPr>
            <a:xfrm rot="16200000" flipV="1">
              <a:off x="6886479" y="4929763"/>
              <a:ext cx="547466" cy="175764"/>
            </a:xfrm>
            <a:prstGeom prst="straightConnector1">
              <a:avLst/>
            </a:prstGeom>
            <a:ln w="28575">
              <a:solidFill>
                <a:srgbClr val="008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01" name="مجموعة 100"/>
          <p:cNvGrpSpPr/>
          <p:nvPr/>
        </p:nvGrpSpPr>
        <p:grpSpPr>
          <a:xfrm>
            <a:off x="4929430" y="4215579"/>
            <a:ext cx="2571767" cy="1428761"/>
            <a:chOff x="6000761" y="4857759"/>
            <a:chExt cx="2571767" cy="1428761"/>
          </a:xfrm>
        </p:grpSpPr>
        <p:pic>
          <p:nvPicPr>
            <p:cNvPr id="3" name="Picture 2"/>
            <p:cNvPicPr>
              <a:picLocks noChangeAspect="1" noChangeArrowheads="1"/>
            </p:cNvPicPr>
            <p:nvPr/>
          </p:nvPicPr>
          <p:blipFill>
            <a:blip r:embed="rId10"/>
            <a:srcRect/>
            <a:stretch>
              <a:fillRect/>
            </a:stretch>
          </p:blipFill>
          <p:spPr bwMode="auto">
            <a:xfrm>
              <a:off x="6000761" y="5490835"/>
              <a:ext cx="2571767" cy="79568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grpSp>
          <p:nvGrpSpPr>
            <p:cNvPr id="95" name="مجموعة 94"/>
            <p:cNvGrpSpPr/>
            <p:nvPr/>
          </p:nvGrpSpPr>
          <p:grpSpPr>
            <a:xfrm>
              <a:off x="6526988" y="4857759"/>
              <a:ext cx="616781" cy="500067"/>
              <a:chOff x="6526988" y="4857759"/>
              <a:chExt cx="616781" cy="500067"/>
            </a:xfrm>
          </p:grpSpPr>
          <p:cxnSp>
            <p:nvCxnSpPr>
              <p:cNvPr id="64" name="رابط كسهم مستقيم 63"/>
              <p:cNvCxnSpPr/>
              <p:nvPr/>
            </p:nvCxnSpPr>
            <p:spPr>
              <a:xfrm rot="16200000" flipH="1">
                <a:off x="6822297" y="5036355"/>
                <a:ext cx="500067" cy="142876"/>
              </a:xfrm>
              <a:prstGeom prst="straightConnector1">
                <a:avLst/>
              </a:prstGeom>
              <a:ln w="28575">
                <a:solidFill>
                  <a:srgbClr val="7030A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77" name="مربع نص 76"/>
              <p:cNvSpPr txBox="1"/>
              <p:nvPr/>
            </p:nvSpPr>
            <p:spPr>
              <a:xfrm>
                <a:off x="6526988" y="4947834"/>
                <a:ext cx="545342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 rtl="0"/>
                <a:r>
                  <a:rPr lang="en-US" sz="1600" b="1" dirty="0">
                    <a:solidFill>
                      <a:srgbClr val="7030A0"/>
                    </a:solidFill>
                  </a:rPr>
                  <a:t>RRD</a:t>
                </a:r>
                <a:endParaRPr lang="en-US" b="1" dirty="0">
                  <a:solidFill>
                    <a:srgbClr val="7030A0"/>
                  </a:solidFill>
                </a:endParaRPr>
              </a:p>
            </p:txBody>
          </p:sp>
        </p:grpSp>
      </p:grpSp>
      <p:sp>
        <p:nvSpPr>
          <p:cNvPr id="78" name="مربع نص 77"/>
          <p:cNvSpPr txBox="1"/>
          <p:nvPr/>
        </p:nvSpPr>
        <p:spPr>
          <a:xfrm>
            <a:off x="5679256" y="6028157"/>
            <a:ext cx="3036148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0"/>
            <a:r>
              <a:rPr lang="en-US" sz="1600" b="1" dirty="0">
                <a:solidFill>
                  <a:srgbClr val="7030A0"/>
                </a:solidFill>
              </a:rPr>
              <a:t>RRD:  retinaldehyde reductase</a:t>
            </a:r>
          </a:p>
          <a:p>
            <a:pPr algn="l" rtl="0"/>
            <a:r>
              <a:rPr lang="en-US" sz="1600" b="1" dirty="0">
                <a:solidFill>
                  <a:srgbClr val="008000"/>
                </a:solidFill>
              </a:rPr>
              <a:t>   RDH:  retinol</a:t>
            </a:r>
            <a:r>
              <a:rPr lang="en-US" b="1" dirty="0">
                <a:solidFill>
                  <a:srgbClr val="FF0000"/>
                </a:solidFill>
              </a:rPr>
              <a:t>  </a:t>
            </a:r>
            <a:r>
              <a:rPr lang="en-US" sz="1600" b="1" dirty="0">
                <a:solidFill>
                  <a:srgbClr val="008000"/>
                </a:solidFill>
              </a:rPr>
              <a:t>dehydrogenase     </a:t>
            </a:r>
          </a:p>
        </p:txBody>
      </p:sp>
      <p:grpSp>
        <p:nvGrpSpPr>
          <p:cNvPr id="99" name="مجموعة 98"/>
          <p:cNvGrpSpPr/>
          <p:nvPr/>
        </p:nvGrpSpPr>
        <p:grpSpPr>
          <a:xfrm>
            <a:off x="3175822" y="5444540"/>
            <a:ext cx="1896483" cy="752668"/>
            <a:chOff x="4247153" y="6086720"/>
            <a:chExt cx="1896483" cy="752668"/>
          </a:xfrm>
        </p:grpSpPr>
        <p:grpSp>
          <p:nvGrpSpPr>
            <p:cNvPr id="87" name="مجموعة 86"/>
            <p:cNvGrpSpPr/>
            <p:nvPr/>
          </p:nvGrpSpPr>
          <p:grpSpPr>
            <a:xfrm>
              <a:off x="5500694" y="6086720"/>
              <a:ext cx="642942" cy="556990"/>
              <a:chOff x="4500562" y="5443778"/>
              <a:chExt cx="642942" cy="556990"/>
            </a:xfrm>
          </p:grpSpPr>
          <p:cxnSp>
            <p:nvCxnSpPr>
              <p:cNvPr id="81" name="رابط كسهم مستقيم 80"/>
              <p:cNvCxnSpPr/>
              <p:nvPr/>
            </p:nvCxnSpPr>
            <p:spPr>
              <a:xfrm rot="10800000" flipV="1">
                <a:off x="4500562" y="5443778"/>
                <a:ext cx="532954" cy="485552"/>
              </a:xfrm>
              <a:prstGeom prst="straightConnector1">
                <a:avLst/>
              </a:prstGeom>
              <a:ln w="28575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4" name="رابط كسهم مستقيم 83"/>
              <p:cNvCxnSpPr/>
              <p:nvPr/>
            </p:nvCxnSpPr>
            <p:spPr>
              <a:xfrm flipV="1">
                <a:off x="4614412" y="5500702"/>
                <a:ext cx="529092" cy="500066"/>
              </a:xfrm>
              <a:prstGeom prst="straightConnector1">
                <a:avLst/>
              </a:prstGeom>
              <a:ln w="28575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88" name="مربع نص 87"/>
            <p:cNvSpPr txBox="1"/>
            <p:nvPr/>
          </p:nvSpPr>
          <p:spPr>
            <a:xfrm>
              <a:off x="4247153" y="6500834"/>
              <a:ext cx="1324979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600" b="1" dirty="0"/>
                <a:t>Retinyl esters</a:t>
              </a:r>
              <a:endParaRPr lang="en-US" b="1" dirty="0"/>
            </a:p>
          </p:txBody>
        </p:sp>
      </p:grpSp>
      <p:grpSp>
        <p:nvGrpSpPr>
          <p:cNvPr id="100" name="مجموعة 99"/>
          <p:cNvGrpSpPr/>
          <p:nvPr/>
        </p:nvGrpSpPr>
        <p:grpSpPr>
          <a:xfrm>
            <a:off x="1857356" y="4132000"/>
            <a:ext cx="2500569" cy="1412323"/>
            <a:chOff x="2928687" y="4774180"/>
            <a:chExt cx="2500569" cy="1412323"/>
          </a:xfrm>
        </p:grpSpPr>
        <p:pic>
          <p:nvPicPr>
            <p:cNvPr id="1027" name="Picture 3"/>
            <p:cNvPicPr>
              <a:picLocks noChangeAspect="1" noChangeArrowheads="1"/>
            </p:cNvPicPr>
            <p:nvPr/>
          </p:nvPicPr>
          <p:blipFill>
            <a:blip r:embed="rId11"/>
            <a:srcRect/>
            <a:stretch>
              <a:fillRect/>
            </a:stretch>
          </p:blipFill>
          <p:spPr bwMode="auto">
            <a:xfrm>
              <a:off x="2928687" y="5357826"/>
              <a:ext cx="2500569" cy="8286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grpSp>
          <p:nvGrpSpPr>
            <p:cNvPr id="93" name="مجموعة 92"/>
            <p:cNvGrpSpPr/>
            <p:nvPr/>
          </p:nvGrpSpPr>
          <p:grpSpPr>
            <a:xfrm>
              <a:off x="4286248" y="4774180"/>
              <a:ext cx="857256" cy="583646"/>
              <a:chOff x="4286248" y="4774180"/>
              <a:chExt cx="857256" cy="583646"/>
            </a:xfrm>
          </p:grpSpPr>
          <p:cxnSp>
            <p:nvCxnSpPr>
              <p:cNvPr id="89" name="رابط كسهم مستقيم 88"/>
              <p:cNvCxnSpPr/>
              <p:nvPr/>
            </p:nvCxnSpPr>
            <p:spPr>
              <a:xfrm rot="5400000">
                <a:off x="4698432" y="4912754"/>
                <a:ext cx="500066" cy="390078"/>
              </a:xfrm>
              <a:prstGeom prst="straightConnector1">
                <a:avLst/>
              </a:prstGeom>
              <a:ln w="28575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92" name="مربع نص 91"/>
              <p:cNvSpPr txBox="1"/>
              <p:nvPr/>
            </p:nvSpPr>
            <p:spPr>
              <a:xfrm>
                <a:off x="4286248" y="4774180"/>
                <a:ext cx="857256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b="1" dirty="0"/>
                  <a:t>[O]</a:t>
                </a:r>
              </a:p>
            </p:txBody>
          </p:sp>
        </p:grpSp>
      </p:grpSp>
      <p:sp>
        <p:nvSpPr>
          <p:cNvPr id="4" name="Freeform: Shape 3">
            <a:extLst>
              <a:ext uri="{FF2B5EF4-FFF2-40B4-BE49-F238E27FC236}">
                <a16:creationId xmlns:a16="http://schemas.microsoft.com/office/drawing/2014/main" id="{5032862C-2ADD-461F-ABFF-E71108D1BCD2}"/>
              </a:ext>
            </a:extLst>
          </p:cNvPr>
          <p:cNvSpPr/>
          <p:nvPr/>
        </p:nvSpPr>
        <p:spPr>
          <a:xfrm>
            <a:off x="4173350" y="1434905"/>
            <a:ext cx="792545" cy="1083212"/>
          </a:xfrm>
          <a:custGeom>
            <a:avLst/>
            <a:gdLst>
              <a:gd name="connsiteX0" fmla="*/ 511192 w 792545"/>
              <a:gd name="connsiteY0" fmla="*/ 56270 h 1083212"/>
              <a:gd name="connsiteX1" fmla="*/ 384582 w 792545"/>
              <a:gd name="connsiteY1" fmla="*/ 70338 h 1083212"/>
              <a:gd name="connsiteX2" fmla="*/ 342379 w 792545"/>
              <a:gd name="connsiteY2" fmla="*/ 84406 h 1083212"/>
              <a:gd name="connsiteX3" fmla="*/ 229838 w 792545"/>
              <a:gd name="connsiteY3" fmla="*/ 112541 h 1083212"/>
              <a:gd name="connsiteX4" fmla="*/ 159499 w 792545"/>
              <a:gd name="connsiteY4" fmla="*/ 211015 h 1083212"/>
              <a:gd name="connsiteX5" fmla="*/ 131364 w 792545"/>
              <a:gd name="connsiteY5" fmla="*/ 253218 h 1083212"/>
              <a:gd name="connsiteX6" fmla="*/ 103228 w 792545"/>
              <a:gd name="connsiteY6" fmla="*/ 337624 h 1083212"/>
              <a:gd name="connsiteX7" fmla="*/ 75093 w 792545"/>
              <a:gd name="connsiteY7" fmla="*/ 393895 h 1083212"/>
              <a:gd name="connsiteX8" fmla="*/ 46958 w 792545"/>
              <a:gd name="connsiteY8" fmla="*/ 492369 h 1083212"/>
              <a:gd name="connsiteX9" fmla="*/ 18822 w 792545"/>
              <a:gd name="connsiteY9" fmla="*/ 548640 h 1083212"/>
              <a:gd name="connsiteX10" fmla="*/ 18822 w 792545"/>
              <a:gd name="connsiteY10" fmla="*/ 858129 h 1083212"/>
              <a:gd name="connsiteX11" fmla="*/ 46958 w 792545"/>
              <a:gd name="connsiteY11" fmla="*/ 900332 h 1083212"/>
              <a:gd name="connsiteX12" fmla="*/ 61025 w 792545"/>
              <a:gd name="connsiteY12" fmla="*/ 942535 h 1083212"/>
              <a:gd name="connsiteX13" fmla="*/ 117296 w 792545"/>
              <a:gd name="connsiteY13" fmla="*/ 998806 h 1083212"/>
              <a:gd name="connsiteX14" fmla="*/ 145432 w 792545"/>
              <a:gd name="connsiteY14" fmla="*/ 1026941 h 1083212"/>
              <a:gd name="connsiteX15" fmla="*/ 229838 w 792545"/>
              <a:gd name="connsiteY15" fmla="*/ 1055077 h 1083212"/>
              <a:gd name="connsiteX16" fmla="*/ 272041 w 792545"/>
              <a:gd name="connsiteY16" fmla="*/ 1069144 h 1083212"/>
              <a:gd name="connsiteX17" fmla="*/ 356447 w 792545"/>
              <a:gd name="connsiteY17" fmla="*/ 1083212 h 1083212"/>
              <a:gd name="connsiteX18" fmla="*/ 595598 w 792545"/>
              <a:gd name="connsiteY18" fmla="*/ 1069144 h 1083212"/>
              <a:gd name="connsiteX19" fmla="*/ 637801 w 792545"/>
              <a:gd name="connsiteY19" fmla="*/ 1055077 h 1083212"/>
              <a:gd name="connsiteX20" fmla="*/ 694072 w 792545"/>
              <a:gd name="connsiteY20" fmla="*/ 984738 h 1083212"/>
              <a:gd name="connsiteX21" fmla="*/ 736275 w 792545"/>
              <a:gd name="connsiteY21" fmla="*/ 858129 h 1083212"/>
              <a:gd name="connsiteX22" fmla="*/ 750342 w 792545"/>
              <a:gd name="connsiteY22" fmla="*/ 815926 h 1083212"/>
              <a:gd name="connsiteX23" fmla="*/ 764410 w 792545"/>
              <a:gd name="connsiteY23" fmla="*/ 717452 h 1083212"/>
              <a:gd name="connsiteX24" fmla="*/ 778478 w 792545"/>
              <a:gd name="connsiteY24" fmla="*/ 675249 h 1083212"/>
              <a:gd name="connsiteX25" fmla="*/ 792545 w 792545"/>
              <a:gd name="connsiteY25" fmla="*/ 576775 h 1083212"/>
              <a:gd name="connsiteX26" fmla="*/ 778478 w 792545"/>
              <a:gd name="connsiteY26" fmla="*/ 253218 h 1083212"/>
              <a:gd name="connsiteX27" fmla="*/ 750342 w 792545"/>
              <a:gd name="connsiteY27" fmla="*/ 154744 h 1083212"/>
              <a:gd name="connsiteX28" fmla="*/ 722207 w 792545"/>
              <a:gd name="connsiteY28" fmla="*/ 56270 h 1083212"/>
              <a:gd name="connsiteX29" fmla="*/ 694072 w 792545"/>
              <a:gd name="connsiteY29" fmla="*/ 14067 h 1083212"/>
              <a:gd name="connsiteX30" fmla="*/ 651868 w 792545"/>
              <a:gd name="connsiteY30" fmla="*/ 0 h 1083212"/>
              <a:gd name="connsiteX31" fmla="*/ 483056 w 792545"/>
              <a:gd name="connsiteY31" fmla="*/ 14067 h 1083212"/>
              <a:gd name="connsiteX32" fmla="*/ 426785 w 792545"/>
              <a:gd name="connsiteY32" fmla="*/ 70338 h 1083212"/>
              <a:gd name="connsiteX33" fmla="*/ 426785 w 792545"/>
              <a:gd name="connsiteY33" fmla="*/ 84406 h 10832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792545" h="1083212">
                <a:moveTo>
                  <a:pt x="511192" y="56270"/>
                </a:moveTo>
                <a:cubicBezTo>
                  <a:pt x="468989" y="60959"/>
                  <a:pt x="426467" y="63357"/>
                  <a:pt x="384582" y="70338"/>
                </a:cubicBezTo>
                <a:cubicBezTo>
                  <a:pt x="369955" y="72776"/>
                  <a:pt x="356765" y="80810"/>
                  <a:pt x="342379" y="84406"/>
                </a:cubicBezTo>
                <a:lnTo>
                  <a:pt x="229838" y="112541"/>
                </a:lnTo>
                <a:cubicBezTo>
                  <a:pt x="163517" y="212019"/>
                  <a:pt x="246763" y="88845"/>
                  <a:pt x="159499" y="211015"/>
                </a:cubicBezTo>
                <a:cubicBezTo>
                  <a:pt x="149672" y="224773"/>
                  <a:pt x="138231" y="237768"/>
                  <a:pt x="131364" y="253218"/>
                </a:cubicBezTo>
                <a:cubicBezTo>
                  <a:pt x="119319" y="280319"/>
                  <a:pt x="116491" y="311098"/>
                  <a:pt x="103228" y="337624"/>
                </a:cubicBezTo>
                <a:cubicBezTo>
                  <a:pt x="93850" y="356381"/>
                  <a:pt x="83354" y="374620"/>
                  <a:pt x="75093" y="393895"/>
                </a:cubicBezTo>
                <a:cubicBezTo>
                  <a:pt x="41074" y="473273"/>
                  <a:pt x="82662" y="397157"/>
                  <a:pt x="46958" y="492369"/>
                </a:cubicBezTo>
                <a:cubicBezTo>
                  <a:pt x="39595" y="512005"/>
                  <a:pt x="28201" y="529883"/>
                  <a:pt x="18822" y="548640"/>
                </a:cubicBezTo>
                <a:cubicBezTo>
                  <a:pt x="-2890" y="678919"/>
                  <a:pt x="-9445" y="679106"/>
                  <a:pt x="18822" y="858129"/>
                </a:cubicBezTo>
                <a:cubicBezTo>
                  <a:pt x="21459" y="874829"/>
                  <a:pt x="37579" y="886264"/>
                  <a:pt x="46958" y="900332"/>
                </a:cubicBezTo>
                <a:cubicBezTo>
                  <a:pt x="51647" y="914400"/>
                  <a:pt x="52406" y="930468"/>
                  <a:pt x="61025" y="942535"/>
                </a:cubicBezTo>
                <a:cubicBezTo>
                  <a:pt x="76443" y="964120"/>
                  <a:pt x="98539" y="980049"/>
                  <a:pt x="117296" y="998806"/>
                </a:cubicBezTo>
                <a:cubicBezTo>
                  <a:pt x="126675" y="1008184"/>
                  <a:pt x="132849" y="1022747"/>
                  <a:pt x="145432" y="1026941"/>
                </a:cubicBezTo>
                <a:lnTo>
                  <a:pt x="229838" y="1055077"/>
                </a:lnTo>
                <a:cubicBezTo>
                  <a:pt x="243906" y="1059766"/>
                  <a:pt x="257414" y="1066706"/>
                  <a:pt x="272041" y="1069144"/>
                </a:cubicBezTo>
                <a:lnTo>
                  <a:pt x="356447" y="1083212"/>
                </a:lnTo>
                <a:cubicBezTo>
                  <a:pt x="436164" y="1078523"/>
                  <a:pt x="516139" y="1077090"/>
                  <a:pt x="595598" y="1069144"/>
                </a:cubicBezTo>
                <a:cubicBezTo>
                  <a:pt x="610353" y="1067669"/>
                  <a:pt x="625086" y="1062706"/>
                  <a:pt x="637801" y="1055077"/>
                </a:cubicBezTo>
                <a:cubicBezTo>
                  <a:pt x="660071" y="1041715"/>
                  <a:pt x="681295" y="1003903"/>
                  <a:pt x="694072" y="984738"/>
                </a:cubicBezTo>
                <a:lnTo>
                  <a:pt x="736275" y="858129"/>
                </a:lnTo>
                <a:lnTo>
                  <a:pt x="750342" y="815926"/>
                </a:lnTo>
                <a:cubicBezTo>
                  <a:pt x="755031" y="783101"/>
                  <a:pt x="757907" y="749966"/>
                  <a:pt x="764410" y="717452"/>
                </a:cubicBezTo>
                <a:cubicBezTo>
                  <a:pt x="767318" y="702911"/>
                  <a:pt x="775570" y="689790"/>
                  <a:pt x="778478" y="675249"/>
                </a:cubicBezTo>
                <a:cubicBezTo>
                  <a:pt x="784981" y="642735"/>
                  <a:pt x="787856" y="609600"/>
                  <a:pt x="792545" y="576775"/>
                </a:cubicBezTo>
                <a:cubicBezTo>
                  <a:pt x="787856" y="468923"/>
                  <a:pt x="786453" y="360877"/>
                  <a:pt x="778478" y="253218"/>
                </a:cubicBezTo>
                <a:cubicBezTo>
                  <a:pt x="776279" y="223531"/>
                  <a:pt x="758663" y="183867"/>
                  <a:pt x="750342" y="154744"/>
                </a:cubicBezTo>
                <a:cubicBezTo>
                  <a:pt x="744330" y="133703"/>
                  <a:pt x="733453" y="78762"/>
                  <a:pt x="722207" y="56270"/>
                </a:cubicBezTo>
                <a:cubicBezTo>
                  <a:pt x="714646" y="41148"/>
                  <a:pt x="707274" y="24629"/>
                  <a:pt x="694072" y="14067"/>
                </a:cubicBezTo>
                <a:cubicBezTo>
                  <a:pt x="682493" y="4804"/>
                  <a:pt x="665936" y="4689"/>
                  <a:pt x="651868" y="0"/>
                </a:cubicBezTo>
                <a:cubicBezTo>
                  <a:pt x="595597" y="4689"/>
                  <a:pt x="536951" y="-2775"/>
                  <a:pt x="483056" y="14067"/>
                </a:cubicBezTo>
                <a:cubicBezTo>
                  <a:pt x="457737" y="21979"/>
                  <a:pt x="426785" y="43812"/>
                  <a:pt x="426785" y="70338"/>
                </a:cubicBezTo>
                <a:lnTo>
                  <a:pt x="426785" y="84406"/>
                </a:ln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41A8381-26A1-4ACE-A83D-D91B2166AFDA}"/>
              </a:ext>
            </a:extLst>
          </p:cNvPr>
          <p:cNvSpPr txBox="1"/>
          <p:nvPr/>
        </p:nvSpPr>
        <p:spPr>
          <a:xfrm>
            <a:off x="4996125" y="1124744"/>
            <a:ext cx="6831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JO" dirty="0"/>
              <a:t>مهمة</a:t>
            </a:r>
            <a:endParaRPr lang="en-US" dirty="0"/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3718AB13-9B6C-41B2-B55C-A8520BC9AB30}"/>
              </a:ext>
            </a:extLst>
          </p:cNvPr>
          <p:cNvCxnSpPr>
            <a:cxnSpLocks/>
            <a:stCxn id="4" idx="26"/>
          </p:cNvCxnSpPr>
          <p:nvPr/>
        </p:nvCxnSpPr>
        <p:spPr>
          <a:xfrm flipV="1">
            <a:off x="4951828" y="1357275"/>
            <a:ext cx="291947" cy="33084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3130FE92-F4E6-4010-8828-D2133A3C552E}"/>
              </a:ext>
            </a:extLst>
          </p:cNvPr>
          <p:cNvCxnSpPr>
            <a:cxnSpLocks/>
          </p:cNvCxnSpPr>
          <p:nvPr/>
        </p:nvCxnSpPr>
        <p:spPr>
          <a:xfrm flipH="1">
            <a:off x="6855582" y="5848787"/>
            <a:ext cx="832672" cy="866369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E9F70E01-3788-4EAF-BF97-CD7A5C6D7875}"/>
              </a:ext>
            </a:extLst>
          </p:cNvPr>
          <p:cNvCxnSpPr>
            <a:cxnSpLocks/>
          </p:cNvCxnSpPr>
          <p:nvPr/>
        </p:nvCxnSpPr>
        <p:spPr>
          <a:xfrm>
            <a:off x="7053520" y="6001530"/>
            <a:ext cx="876066" cy="642180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6263008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10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5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8" grpId="0"/>
    </p:bldLst>
  </p:timing>
</p:sld>
</file>

<file path=ppt/theme/theme1.xml><?xml version="1.0" encoding="utf-8"?>
<a:theme xmlns:a="http://schemas.openxmlformats.org/drawingml/2006/main" name="سمة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سمة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DC9FDA0A8AA65748AF39C6EE0B55E26F" ma:contentTypeVersion="2" ma:contentTypeDescription="Create a new document." ma:contentTypeScope="" ma:versionID="6335f2826179c461b930a5bc9a57e83d">
  <xsd:schema xmlns:xsd="http://www.w3.org/2001/XMLSchema" xmlns:xs="http://www.w3.org/2001/XMLSchema" xmlns:p="http://schemas.microsoft.com/office/2006/metadata/properties" xmlns:ns2="f82c8722-5a2a-4863-8044-224719d25890" targetNamespace="http://schemas.microsoft.com/office/2006/metadata/properties" ma:root="true" ma:fieldsID="2bcef14d1f273e49fb246cc1929ff1d1" ns2:_="">
    <xsd:import namespace="f82c8722-5a2a-4863-8044-224719d25890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82c8722-5a2a-4863-8044-224719d258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26DB5DDC-F9E1-49D3-998E-AD9431FFA4FE}">
  <ds:schemaRefs>
    <ds:schemaRef ds:uri="http://schemas.microsoft.com/office/2006/metadata/contentType"/>
    <ds:schemaRef ds:uri="http://schemas.microsoft.com/office/2006/metadata/properties/metaAttributes"/>
    <ds:schemaRef ds:uri="http://www.w3.org/2000/xmlns/"/>
    <ds:schemaRef ds:uri="http://www.w3.org/2001/XMLSchema"/>
    <ds:schemaRef ds:uri="f82c8722-5a2a-4863-8044-224719d25890"/>
    <ds:schemaRef ds:uri="http://schemas.microsoft.com/office/2006/metadata/properties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D0FCA769-34BC-4CD7-BFEF-C11637F7ACF4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BCE02FB7-8F8D-4E95-A747-36EDACD52142}">
  <ds:schemaRefs>
    <ds:schemaRef ds:uri="http://purl.org/dc/elements/1.1/"/>
    <ds:schemaRef ds:uri="http://www.w3.org/XML/1998/namespace"/>
    <ds:schemaRef ds:uri="http://purl.org/dc/terms/"/>
    <ds:schemaRef ds:uri="http://purl.org/dc/dcmitype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f82c8722-5a2a-4863-8044-224719d25890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33559</TotalTime>
  <Words>1402</Words>
  <Application>Microsoft Office PowerPoint</Application>
  <PresentationFormat>On-screen Show (4:3)</PresentationFormat>
  <Paragraphs>259</Paragraphs>
  <Slides>19</Slides>
  <Notes>19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4" baseType="lpstr">
      <vt:lpstr>Arial</vt:lpstr>
      <vt:lpstr>Arial Narrow</vt:lpstr>
      <vt:lpstr>Calibri</vt:lpstr>
      <vt:lpstr>Times New Roman</vt:lpstr>
      <vt:lpstr>سمة Office</vt:lpstr>
      <vt:lpstr>Biochemical pathways regulating the Function of Sensory Organs  </vt:lpstr>
      <vt:lpstr>Biochemistry of Vision II </vt:lpstr>
      <vt:lpstr>Light and Dark Adaptation</vt:lpstr>
      <vt:lpstr>Vitamin A and Visual Cycle </vt:lpstr>
      <vt:lpstr>Vitamin A and Visual Cycle </vt:lpstr>
      <vt:lpstr>Vitamin A and Visual Cycle </vt:lpstr>
      <vt:lpstr>Vitamin A and Visual Cycle </vt:lpstr>
      <vt:lpstr>Carotenoids Absorption &amp; Metabolism </vt:lpstr>
      <vt:lpstr>Hydrolysis of β-carotene  </vt:lpstr>
      <vt:lpstr>Vitamin A Absorption &amp; Metabolism</vt:lpstr>
      <vt:lpstr>Vitamin A Absorption &amp; Metabolism</vt:lpstr>
      <vt:lpstr>Vitamin A Absorption &amp; Metabolism</vt:lpstr>
      <vt:lpstr>Vitamin A  Absorption &amp; Metabolism </vt:lpstr>
      <vt:lpstr>Physiological Roles of Vitamin A  </vt:lpstr>
      <vt:lpstr>Physiological Roles of Vitamin A  </vt:lpstr>
      <vt:lpstr>Physiological Roles of Vitamin A  </vt:lpstr>
      <vt:lpstr>Physiological Roles of Vitamin A  </vt:lpstr>
      <vt:lpstr> Vitamin A Deficiency  </vt:lpstr>
      <vt:lpstr> Vitamin A Toxicity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Carbohydrates</dc:title>
  <dc:creator>drMAc</dc:creator>
  <cp:lastModifiedBy>afnan ahmad</cp:lastModifiedBy>
  <cp:revision>486</cp:revision>
  <dcterms:created xsi:type="dcterms:W3CDTF">2014-10-12T07:45:16Z</dcterms:created>
  <dcterms:modified xsi:type="dcterms:W3CDTF">2022-03-02T17:45:15Z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0x010100DC9FDA0A8AA65748AF39C6EE0B55E26F</vt:lpwstr>
  </property>
</Properties>
</file>