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6" r:id="rId2"/>
    <p:sldId id="276" r:id="rId3"/>
    <p:sldId id="339" r:id="rId4"/>
    <p:sldId id="278" r:id="rId5"/>
    <p:sldId id="357" r:id="rId6"/>
    <p:sldId id="279" r:id="rId7"/>
    <p:sldId id="283" r:id="rId8"/>
    <p:sldId id="284" r:id="rId9"/>
    <p:sldId id="358" r:id="rId10"/>
    <p:sldId id="285" r:id="rId11"/>
    <p:sldId id="288" r:id="rId12"/>
    <p:sldId id="293" r:id="rId13"/>
    <p:sldId id="292" r:id="rId14"/>
    <p:sldId id="295" r:id="rId15"/>
    <p:sldId id="296" r:id="rId16"/>
    <p:sldId id="297" r:id="rId17"/>
    <p:sldId id="299" r:id="rId18"/>
    <p:sldId id="300" r:id="rId19"/>
    <p:sldId id="308" r:id="rId20"/>
    <p:sldId id="359" r:id="rId21"/>
    <p:sldId id="313" r:id="rId22"/>
    <p:sldId id="360" r:id="rId23"/>
    <p:sldId id="361" r:id="rId24"/>
    <p:sldId id="379" r:id="rId25"/>
    <p:sldId id="280" r:id="rId26"/>
    <p:sldId id="281" r:id="rId27"/>
    <p:sldId id="282" r:id="rId28"/>
    <p:sldId id="289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DC1"/>
    <a:srgbClr val="008000"/>
    <a:srgbClr val="0000CC"/>
    <a:srgbClr val="8F2196"/>
    <a:srgbClr val="A77596"/>
    <a:srgbClr val="BA62A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4"/>
    <p:restoredTop sz="94709"/>
  </p:normalViewPr>
  <p:slideViewPr>
    <p:cSldViewPr>
      <p:cViewPr varScale="1">
        <p:scale>
          <a:sx n="80" d="100"/>
          <a:sy n="80" d="100"/>
        </p:scale>
        <p:origin x="4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711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974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6611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2607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6650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029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5404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80775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86601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9071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5098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196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6275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79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9468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4969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997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06/08/1444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gi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Biochemical pathways regulating the Function of Sensory Organs 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4319606"/>
            <a:ext cx="10144164" cy="203835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Iodopsin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Iodopsin is the visual pigment in cones consisting of cone opsin protein (photopsin) and the same light sensitive moiety: </a:t>
            </a:r>
            <a:r>
              <a:rPr lang="en-US" sz="2800" dirty="0">
                <a:highlight>
                  <a:srgbClr val="CBADC1"/>
                </a:highlight>
                <a:latin typeface="Arial" pitchFamily="34" charset="0"/>
                <a:cs typeface="Arial" pitchFamily="34" charset="0"/>
              </a:rPr>
              <a:t>retinal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3 different types of iodopsins and consequently 3 different types of cone cells (which give us color vision):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 + retinal)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 560nm</a:t>
            </a: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II + retinal)       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530nm</a:t>
            </a: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III + retinal)      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420nm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500694" y="452870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695298" y="5028282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5715008" y="542767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3 Different Cones </a:t>
            </a:r>
            <a:endParaRPr lang="en-GB" sz="48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285852" y="1428736"/>
            <a:ext cx="6361770" cy="4143404"/>
            <a:chOff x="1285852" y="1428736"/>
            <a:chExt cx="6361770" cy="4143404"/>
          </a:xfrm>
        </p:grpSpPr>
        <p:pic>
          <p:nvPicPr>
            <p:cNvPr id="8" name="صورة 7" descr="1416_Color_Sensitivity.jpg"/>
            <p:cNvPicPr>
              <a:picLocks noChangeAspect="1"/>
            </p:cNvPicPr>
            <p:nvPr/>
          </p:nvPicPr>
          <p:blipFill>
            <a:blip r:embed="rId3"/>
            <a:srcRect t="5468"/>
            <a:stretch>
              <a:fillRect/>
            </a:stretch>
          </p:blipFill>
          <p:spPr>
            <a:xfrm>
              <a:off x="1285852" y="1643050"/>
              <a:ext cx="6361770" cy="3929090"/>
            </a:xfrm>
            <a:prstGeom prst="rect">
              <a:avLst/>
            </a:prstGeom>
          </p:spPr>
        </p:pic>
        <p:sp>
          <p:nvSpPr>
            <p:cNvPr id="7" name="مربع نص 6"/>
            <p:cNvSpPr txBox="1"/>
            <p:nvPr/>
          </p:nvSpPr>
          <p:spPr>
            <a:xfrm>
              <a:off x="2571736" y="164305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420nm</a:t>
              </a:r>
              <a:endParaRPr lang="en-GB" b="1" dirty="0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5939872" y="1428736"/>
              <a:ext cx="84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560nm</a:t>
              </a:r>
              <a:endParaRPr lang="en-GB" b="1" dirty="0"/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5154053" y="142873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530nm</a:t>
              </a:r>
              <a:endParaRPr lang="en-GB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4328664" y="1571612"/>
              <a:ext cx="84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498nm</a:t>
              </a:r>
              <a:endParaRPr lang="en-GB" b="1" dirty="0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Phototransduction is the process by which the light detected by photoreceptor cells in the retina is converted into electrical (or cellular) signals.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456749" y="1714488"/>
            <a:ext cx="8630359" cy="4471987"/>
            <a:chOff x="456749" y="1714488"/>
            <a:chExt cx="8630359" cy="44719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r="3298"/>
            <a:stretch>
              <a:fillRect/>
            </a:stretch>
          </p:blipFill>
          <p:spPr bwMode="auto">
            <a:xfrm>
              <a:off x="3233238" y="1857364"/>
              <a:ext cx="5853870" cy="432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مجموعة 12"/>
            <p:cNvGrpSpPr/>
            <p:nvPr/>
          </p:nvGrpSpPr>
          <p:grpSpPr>
            <a:xfrm>
              <a:off x="456749" y="1714488"/>
              <a:ext cx="2829367" cy="2216922"/>
              <a:chOff x="456749" y="1714488"/>
              <a:chExt cx="2829367" cy="2216922"/>
            </a:xfrm>
          </p:grpSpPr>
          <p:pic>
            <p:nvPicPr>
              <p:cNvPr id="11" name="صورة 10" descr="Eye_Cross_Section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749" y="1714488"/>
                <a:ext cx="2829367" cy="2216922"/>
              </a:xfrm>
              <a:prstGeom prst="rect">
                <a:avLst/>
              </a:prstGeom>
            </p:spPr>
          </p:pic>
          <p:sp>
            <p:nvSpPr>
              <p:cNvPr id="12" name="مستطيل 11"/>
              <p:cNvSpPr/>
              <p:nvPr/>
            </p:nvSpPr>
            <p:spPr>
              <a:xfrm>
                <a:off x="2456981" y="2602671"/>
                <a:ext cx="714380" cy="785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Phototransduction is the process by which the light detected by photoreceptor cells in the retina is converted into electrical (or cellular) signals.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These are transmitted as nerve impulses back through layers of retina to optic nerve fibers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 optic nerve carries the information to the brain to be processed there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molecular mechanism involved in visual cycle  and how does the absorbed light create a response ?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6286544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the absence of light, the photoreceptor cell is in the depolarized state with membrane potential of -40 mV. This depends on: </a:t>
            </a: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Non-gated 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outflux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(ongoing outward K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current)</a:t>
            </a:r>
          </a:p>
          <a:p>
            <a:pPr marL="514350" lvl="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cGMP-gated 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influx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(inward 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current known as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dark    </a:t>
            </a: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current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pump: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is an active transport requires ATP (to transfer 3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out and     2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6929454" y="1357298"/>
            <a:ext cx="2000264" cy="5286412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745" y="1456632"/>
            <a:ext cx="24218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صورة 11" descr="10-39.jpg"/>
          <p:cNvPicPr>
            <a:picLocks noChangeAspect="1"/>
          </p:cNvPicPr>
          <p:nvPr/>
        </p:nvPicPr>
        <p:blipFill>
          <a:blip r:embed="rId3"/>
          <a:srcRect r="42708"/>
          <a:stretch>
            <a:fillRect/>
          </a:stretch>
        </p:blipFill>
        <p:spPr>
          <a:xfrm>
            <a:off x="785786" y="1214422"/>
            <a:ext cx="3417704" cy="5357850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357686" y="1500174"/>
            <a:ext cx="4786314" cy="47149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darkness,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rhodopsin is inactive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cGMP level is high thus Na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channels are open.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neurotransmitter molecules are released from synaptic terminal of photoreceptor cell.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714612" y="1714488"/>
            <a:ext cx="6286512" cy="48577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presence of light,  a series of changes occur within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rhodopsin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which activate a downstream signaling cascade resulting in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closure of Na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channels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Indeed,  rhodopsin dissociates, the activated opsin decreases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cGMP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which in turn closes Na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channels and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hyperpolarizes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the cell. Consequently, less neurotransmitter molecules are released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 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500330" cy="55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/>
          <p:cNvGrpSpPr/>
          <p:nvPr/>
        </p:nvGrpSpPr>
        <p:grpSpPr>
          <a:xfrm>
            <a:off x="642910" y="4429132"/>
            <a:ext cx="4476760" cy="1643074"/>
            <a:chOff x="952496" y="4348175"/>
            <a:chExt cx="4262446" cy="143827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8592" y="4348175"/>
              <a:ext cx="127635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مجموعة 29"/>
            <p:cNvGrpSpPr/>
            <p:nvPr/>
          </p:nvGrpSpPr>
          <p:grpSpPr>
            <a:xfrm>
              <a:off x="952496" y="4429132"/>
              <a:ext cx="3048000" cy="1357322"/>
              <a:chOff x="952496" y="4429132"/>
              <a:chExt cx="3048000" cy="1357322"/>
            </a:xfrm>
          </p:grpSpPr>
          <p:grpSp>
            <p:nvGrpSpPr>
              <p:cNvPr id="25" name="مجموعة 24"/>
              <p:cNvGrpSpPr/>
              <p:nvPr/>
            </p:nvGrpSpPr>
            <p:grpSpPr>
              <a:xfrm>
                <a:off x="952496" y="4429132"/>
                <a:ext cx="3048000" cy="1143008"/>
                <a:chOff x="1452562" y="4000504"/>
                <a:chExt cx="3048000" cy="1143008"/>
              </a:xfrm>
            </p:grpSpPr>
            <p:pic>
              <p:nvPicPr>
                <p:cNvPr id="26" name="Picture 7" descr="isomerization_structures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58334" r="42857" b="16666"/>
                <a:stretch>
                  <a:fillRect/>
                </a:stretch>
              </p:blipFill>
              <p:spPr bwMode="auto">
                <a:xfrm>
                  <a:off x="1452562" y="4000504"/>
                  <a:ext cx="3048000" cy="1071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مستطيل 26"/>
                <p:cNvSpPr/>
                <p:nvPr/>
              </p:nvSpPr>
              <p:spPr>
                <a:xfrm>
                  <a:off x="3929058" y="4572008"/>
                  <a:ext cx="214314" cy="5715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00232" y="5576904"/>
                <a:ext cx="9048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Photoisomerization of retinal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4075963" y="1352521"/>
            <a:ext cx="3925061" cy="1628892"/>
            <a:chOff x="4790343" y="1352521"/>
            <a:chExt cx="3925061" cy="1628892"/>
          </a:xfrm>
        </p:grpSpPr>
        <p:grpSp>
          <p:nvGrpSpPr>
            <p:cNvPr id="40" name="مجموعة 39"/>
            <p:cNvGrpSpPr/>
            <p:nvPr/>
          </p:nvGrpSpPr>
          <p:grpSpPr>
            <a:xfrm>
              <a:off x="4790343" y="1352521"/>
              <a:ext cx="3786214" cy="1628892"/>
              <a:chOff x="4790343" y="1352521"/>
              <a:chExt cx="3786214" cy="162889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b="58188"/>
              <a:stretch>
                <a:fillRect/>
              </a:stretch>
            </p:blipFill>
            <p:spPr bwMode="auto">
              <a:xfrm>
                <a:off x="4790343" y="1352521"/>
                <a:ext cx="3786214" cy="1628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مستطيل 38"/>
              <p:cNvSpPr/>
              <p:nvPr/>
            </p:nvSpPr>
            <p:spPr bwMode="auto">
              <a:xfrm>
                <a:off x="7000892" y="2167367"/>
                <a:ext cx="1142196" cy="2105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6500826" y="1928802"/>
              <a:ext cx="1857388" cy="642942"/>
              <a:chOff x="6715140" y="1571612"/>
              <a:chExt cx="1857388" cy="642942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rot="5400000">
                <a:off x="7143768" y="1928802"/>
                <a:ext cx="357190" cy="214314"/>
              </a:xfrm>
              <a:prstGeom prst="straightConnector1">
                <a:avLst/>
              </a:prstGeom>
              <a:ln w="127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مربع نص 22"/>
              <p:cNvSpPr txBox="1"/>
              <p:nvPr/>
            </p:nvSpPr>
            <p:spPr>
              <a:xfrm>
                <a:off x="6715140" y="1571612"/>
                <a:ext cx="1857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CC"/>
                    </a:solidFill>
                  </a:rPr>
                  <a:t>Schiff base linkage</a:t>
                </a:r>
                <a:r>
                  <a:rPr lang="en-US" sz="1400" dirty="0">
                    <a:solidFill>
                      <a:srgbClr val="0000CC"/>
                    </a:solidFill>
                  </a:rPr>
                  <a:t> </a:t>
                </a:r>
                <a:endParaRPr lang="en-GB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1" name="مربع نص 40"/>
            <p:cNvSpPr txBox="1"/>
            <p:nvPr/>
          </p:nvSpPr>
          <p:spPr>
            <a:xfrm>
              <a:off x="6858016" y="2121091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Lysine side chain</a:t>
              </a:r>
              <a:r>
                <a:rPr lang="en-US" sz="1400" dirty="0">
                  <a:solidFill>
                    <a:srgbClr val="0000CC"/>
                  </a:solidFill>
                </a:rPr>
                <a:t> </a:t>
              </a:r>
              <a:endParaRPr lang="en-GB" sz="14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1C00FF-16D3-9545-81BF-D6920F95A0C8}"/>
              </a:ext>
            </a:extLst>
          </p:cNvPr>
          <p:cNvSpPr txBox="1"/>
          <p:nvPr/>
        </p:nvSpPr>
        <p:spPr>
          <a:xfrm>
            <a:off x="4788024" y="2874422"/>
            <a:ext cx="1279516" cy="338554"/>
          </a:xfrm>
          <a:prstGeom prst="rect">
            <a:avLst/>
          </a:prstGeom>
          <a:solidFill>
            <a:srgbClr val="8F219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visual purple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5102963" y="3212976"/>
            <a:ext cx="3969631" cy="2714644"/>
            <a:chOff x="5102963" y="3143248"/>
            <a:chExt cx="3969631" cy="271464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 t="61729"/>
            <a:stretch>
              <a:fillRect/>
            </a:stretch>
          </p:blipFill>
          <p:spPr bwMode="auto">
            <a:xfrm>
              <a:off x="5102963" y="4294714"/>
              <a:ext cx="3969631" cy="156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مجموعة 32"/>
            <p:cNvGrpSpPr/>
            <p:nvPr/>
          </p:nvGrpSpPr>
          <p:grpSpPr>
            <a:xfrm>
              <a:off x="6072198" y="3143248"/>
              <a:ext cx="1500198" cy="1071570"/>
              <a:chOff x="3786182" y="2857496"/>
              <a:chExt cx="2214578" cy="1357322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l="36753" t="40640" r="25877" b="37100"/>
              <a:stretch>
                <a:fillRect/>
              </a:stretch>
            </p:blipFill>
            <p:spPr bwMode="auto">
              <a:xfrm>
                <a:off x="3786182" y="2857496"/>
                <a:ext cx="2214578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مستطيل 34"/>
              <p:cNvSpPr/>
              <p:nvPr/>
            </p:nvSpPr>
            <p:spPr bwMode="auto">
              <a:xfrm>
                <a:off x="4616970" y="3601856"/>
                <a:ext cx="928694" cy="357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D01DC0-8A29-D348-B34A-36CC4F4A0222}"/>
              </a:ext>
            </a:extLst>
          </p:cNvPr>
          <p:cNvSpPr txBox="1"/>
          <p:nvPr/>
        </p:nvSpPr>
        <p:spPr>
          <a:xfrm>
            <a:off x="6962774" y="5877272"/>
            <a:ext cx="128163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highlight>
                  <a:srgbClr val="FFFF00"/>
                </a:highlight>
              </a:rPr>
              <a:t>visual yellow</a:t>
            </a:r>
            <a:endParaRPr lang="en-GB" sz="1400" b="1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C33E5-343C-754F-8BC8-52B9EE3A9966}"/>
              </a:ext>
            </a:extLst>
          </p:cNvPr>
          <p:cNvSpPr txBox="1"/>
          <p:nvPr/>
        </p:nvSpPr>
        <p:spPr>
          <a:xfrm>
            <a:off x="7519230" y="4650845"/>
            <a:ext cx="147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/>
              <a:t>(Photo-bleached)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/>
          <p:cNvGrpSpPr/>
          <p:nvPr/>
        </p:nvGrpSpPr>
        <p:grpSpPr>
          <a:xfrm>
            <a:off x="357158" y="1654877"/>
            <a:ext cx="8858312" cy="3774387"/>
            <a:chOff x="357158" y="1654877"/>
            <a:chExt cx="8858312" cy="3774387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357158" y="1654877"/>
              <a:ext cx="8858312" cy="3774387"/>
              <a:chOff x="357158" y="1654877"/>
              <a:chExt cx="8858312" cy="3774387"/>
            </a:xfrm>
          </p:grpSpPr>
          <p:pic>
            <p:nvPicPr>
              <p:cNvPr id="19" name="صورة 18" descr="Phototransduction.png"/>
              <p:cNvPicPr>
                <a:picLocks noChangeAspect="1"/>
              </p:cNvPicPr>
              <p:nvPr/>
            </p:nvPicPr>
            <p:blipFill>
              <a:blip r:embed="rId2"/>
              <a:srcRect r="5582"/>
              <a:stretch>
                <a:fillRect/>
              </a:stretch>
            </p:blipFill>
            <p:spPr>
              <a:xfrm>
                <a:off x="357158" y="1654877"/>
                <a:ext cx="8429652" cy="3774387"/>
              </a:xfrm>
              <a:prstGeom prst="rect">
                <a:avLst/>
              </a:prstGeom>
            </p:spPr>
          </p:pic>
          <p:sp>
            <p:nvSpPr>
              <p:cNvPr id="8" name="مربع نص 7"/>
              <p:cNvSpPr txBox="1"/>
              <p:nvPr/>
            </p:nvSpPr>
            <p:spPr>
              <a:xfrm>
                <a:off x="8643966" y="4488428"/>
                <a:ext cx="54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Na</a:t>
                </a:r>
                <a:r>
                  <a:rPr lang="en-US" baseline="30000" dirty="0"/>
                  <a:t>+</a:t>
                </a:r>
              </a:p>
            </p:txBody>
          </p:sp>
          <p:sp>
            <p:nvSpPr>
              <p:cNvPr id="9" name="مربع نص 8"/>
              <p:cNvSpPr txBox="1"/>
              <p:nvPr/>
            </p:nvSpPr>
            <p:spPr>
              <a:xfrm>
                <a:off x="8670033" y="3559734"/>
                <a:ext cx="54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Na</a:t>
                </a:r>
                <a:r>
                  <a:rPr lang="en-US" baseline="30000" dirty="0"/>
                  <a:t>+</a:t>
                </a:r>
              </a:p>
            </p:txBody>
          </p:sp>
        </p:grpSp>
        <p:sp>
          <p:nvSpPr>
            <p:cNvPr id="23" name="مربع نص 22"/>
            <p:cNvSpPr txBox="1"/>
            <p:nvPr/>
          </p:nvSpPr>
          <p:spPr>
            <a:xfrm>
              <a:off x="912955" y="1702346"/>
              <a:ext cx="159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Intradisc space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530352" y="4345552"/>
              <a:ext cx="1781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Cytoplasmic side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 G-protein signaling pathway</a:t>
            </a:r>
            <a:endParaRPr lang="en-GB" sz="40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40" y="1571589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1490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Sensory Organs and Sensory Neurons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صورة 20" descr="brain-image1-300x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07" y="2214554"/>
            <a:ext cx="3734933" cy="3000396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785918" y="343374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Vision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42976" y="4063302"/>
            <a:ext cx="177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Olfaction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&gt;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004709" y="4663834"/>
            <a:ext cx="119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Taste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&gt;</a:t>
            </a:r>
            <a:endParaRPr lang="en-GB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G-protein signaling pathway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607223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activated rhodopsin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R*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binds to and activates the heterotrimeric G-protein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“transducin”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exchanging its GDP with GTP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-subunit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transducin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bound to GTP (the activated transducin,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G*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dissociates from its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subunits</a:t>
            </a:r>
          </a:p>
          <a:p>
            <a:pPr algn="l" rtl="0"/>
            <a:r>
              <a:rPr lang="en-US" sz="2400" b="1" dirty="0">
                <a:latin typeface="Arial" pitchFamily="34" charset="0"/>
                <a:cs typeface="Arial" pitchFamily="34" charset="0"/>
              </a:rPr>
              <a:t>G*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binds to the inhibitory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subunits of phosphodiesterase enzyme (PDE) activating its two catalytic subunits: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activated PDE converts cGMP to GMP so reduces the cGMP level and consequently the closure of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channels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Thus, the membrane is hyperpolarized and the rate of neurotransmitters release is reduced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Normally, Guanylyl cyclase (GC) enzyme synthesizes cGMP from GTP. 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So cGMP is the second messenger in phototransduction cascade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1714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Regeneration of Visual Pigment </a:t>
            </a:r>
            <a:endParaRPr lang="en-GB" sz="4000" dirty="0"/>
          </a:p>
        </p:txBody>
      </p:sp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صورة 26" descr="400px-Visual_cycle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071546"/>
            <a:ext cx="6072230" cy="5707897"/>
          </a:xfrm>
          <a:prstGeom prst="rect">
            <a:avLst/>
          </a:prstGeom>
        </p:spPr>
      </p:pic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3128" y="3808"/>
            <a:ext cx="1143008" cy="1295410"/>
          </a:xfrm>
          <a:prstGeom prst="rect">
            <a:avLst/>
          </a:prstGeom>
          <a:noFill/>
        </p:spPr>
      </p:pic>
      <p:cxnSp>
        <p:nvCxnSpPr>
          <p:cNvPr id="9" name="رابط كسهم مستقيم 8"/>
          <p:cNvCxnSpPr/>
          <p:nvPr/>
        </p:nvCxnSpPr>
        <p:spPr>
          <a:xfrm rot="5400000">
            <a:off x="785786" y="2643182"/>
            <a:ext cx="2000264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2000232" y="4438656"/>
            <a:ext cx="223838" cy="204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Regeneration of Visual Pigment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darkness, inactive rhodopsin consists of opsin covalently linked to 11-cis retinal via schiff base bond. Light induces photoisomerization of 11-cis retinal to all trans retinal. The rhodopsin becomes activated (called meta-rhodopsin II) and loses its visible purple color (photobleached)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Long after visual cycle is complete, the activated rhodopsin dissociates and the all-trans retinal is released to be recycled back to 11-cis retinal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series of biochemical reactions occur both in the outer segment of photoreceptor cell and the pigment epithelium layer in retina to regenerate the visual pigment again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First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all-trans retinal is reduced to all-trans retinol via all-trans retinol dehydrogenase (all-trans RDH) which travels back to retinal pigment epithelium (RPE).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Regeneration of Visual Pigment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RPE, all-trans retinol is first esterified by lecithin retinol acyltransferase (LRAT)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to form all-trans retinyl ester (a chemically stable storage form of vitamin A in RPE).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When further chromophore is required, the isomerase enzyme RPE65 (retinal pigment epithelium specific 65-KDa protein) synthesizes 11-cis retinol by using  all-trans retinyl ester as substrate.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11-cis retinol  is converted via 11-cis retinol dehydrogenase (11-cis RDH) to 11-cis retinal before travelling back to the outer segment of photoreceptor cell where it is again conjugated to an opsin to form new functional visual pigment (e.g. rhodopsin)  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Light and Dark Adaptation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 adaptation: is the ability of visual system to automatically adjust its sensitivity to accommodate a change in light intensity.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types: 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Dark adaptation: is the slow recovery of visual sensitivity (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20-30 min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after exposure to a bright/strong light (i.e. when you move from the light to the dark).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Light adaptation: is the adaptation to increased level of illumination (i.e.  when you move from the dark to the light,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Mechanisms underlying light /dark adaptation: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Pupil size to adjust amount of light reaching the retina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Switch-over between rods and cones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Bleaching / regeneration of photopigments 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15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Photoreceptor cells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Retina contains two types of photoreceptors: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Rod cells: about 120 million, function in dim light (night vision) and do not perceive color, with high sensitivity and low resolution</a:t>
            </a: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Cone cells: about 6 million, function in bright light (daytime vision)and are responsible for color vision, with low sensitivity and high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-7146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</a:rPr>
              <a:t>Distribution of Rods &amp; Cones across Retina</a:t>
            </a:r>
            <a:endParaRPr lang="en-GB" sz="32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صورة 8" descr="Human_photoreceptor_distributi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74" y="3329666"/>
            <a:ext cx="3528358" cy="3528358"/>
          </a:xfrm>
          <a:prstGeom prst="rect">
            <a:avLst/>
          </a:prstGeom>
        </p:spPr>
      </p:pic>
      <p:grpSp>
        <p:nvGrpSpPr>
          <p:cNvPr id="35" name="مجموعة 34"/>
          <p:cNvGrpSpPr/>
          <p:nvPr/>
        </p:nvGrpSpPr>
        <p:grpSpPr>
          <a:xfrm>
            <a:off x="500034" y="1071546"/>
            <a:ext cx="4429156" cy="3335927"/>
            <a:chOff x="500034" y="1521833"/>
            <a:chExt cx="4429156" cy="3335927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500034" y="1521833"/>
              <a:ext cx="4429156" cy="3335927"/>
              <a:chOff x="500034" y="1521833"/>
              <a:chExt cx="4429156" cy="3335927"/>
            </a:xfrm>
          </p:grpSpPr>
          <p:grpSp>
            <p:nvGrpSpPr>
              <p:cNvPr id="19" name="مجموعة 18"/>
              <p:cNvGrpSpPr/>
              <p:nvPr/>
            </p:nvGrpSpPr>
            <p:grpSpPr>
              <a:xfrm>
                <a:off x="500034" y="1521833"/>
                <a:ext cx="4143404" cy="3335927"/>
                <a:chOff x="500034" y="1736147"/>
                <a:chExt cx="4143404" cy="3335927"/>
              </a:xfrm>
            </p:grpSpPr>
            <p:pic>
              <p:nvPicPr>
                <p:cNvPr id="7" name="Picture 14" descr="BEAR_09_0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b="2211"/>
                <a:stretch>
                  <a:fillRect/>
                </a:stretch>
              </p:blipFill>
              <p:spPr bwMode="auto">
                <a:xfrm>
                  <a:off x="500034" y="1736147"/>
                  <a:ext cx="4143404" cy="3335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مجموعة 14"/>
                <p:cNvGrpSpPr/>
                <p:nvPr/>
              </p:nvGrpSpPr>
              <p:grpSpPr>
                <a:xfrm>
                  <a:off x="2571736" y="2351596"/>
                  <a:ext cx="1428521" cy="1646880"/>
                  <a:chOff x="2599096" y="2351596"/>
                  <a:chExt cx="1428521" cy="1646880"/>
                </a:xfrm>
              </p:grpSpPr>
              <p:sp>
                <p:nvSpPr>
                  <p:cNvPr id="10" name="مربع نص 9"/>
                  <p:cNvSpPr txBox="1"/>
                  <p:nvPr/>
                </p:nvSpPr>
                <p:spPr>
                  <a:xfrm rot="487404">
                    <a:off x="2709970" y="2351596"/>
                    <a:ext cx="125643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Peripheral retina</a:t>
                    </a:r>
                    <a:endParaRPr lang="en-GB" b="1" dirty="0"/>
                  </a:p>
                </p:txBody>
              </p:sp>
              <p:sp>
                <p:nvSpPr>
                  <p:cNvPr id="11" name="مربع نص 10"/>
                  <p:cNvSpPr txBox="1"/>
                  <p:nvPr/>
                </p:nvSpPr>
                <p:spPr>
                  <a:xfrm>
                    <a:off x="2599096" y="2866249"/>
                    <a:ext cx="105714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0000CC"/>
                        </a:solidFill>
                      </a:rPr>
                      <a:t>Central retina</a:t>
                    </a:r>
                    <a:endParaRPr lang="en-GB" b="1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12" name="مربع نص 11"/>
                  <p:cNvSpPr txBox="1"/>
                  <p:nvPr/>
                </p:nvSpPr>
                <p:spPr>
                  <a:xfrm rot="20669176">
                    <a:off x="2771183" y="3721477"/>
                    <a:ext cx="125643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Peripheral retina</a:t>
                    </a:r>
                    <a:endParaRPr lang="en-GB" b="1" dirty="0"/>
                  </a:p>
                </p:txBody>
              </p:sp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3069538" y="3294877"/>
                    <a:ext cx="8306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Blind spot</a:t>
                    </a:r>
                    <a:endParaRPr lang="en-GB" b="1" dirty="0"/>
                  </a:p>
                </p:txBody>
              </p:sp>
            </p:grpSp>
          </p:grpSp>
          <p:sp>
            <p:nvSpPr>
              <p:cNvPr id="30" name="مستطيل 29"/>
              <p:cNvSpPr/>
              <p:nvPr/>
            </p:nvSpPr>
            <p:spPr>
              <a:xfrm>
                <a:off x="4214810" y="2258096"/>
                <a:ext cx="714380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</p:grpSp>
        <p:sp>
          <p:nvSpPr>
            <p:cNvPr id="34" name="مربع نص 33"/>
            <p:cNvSpPr txBox="1"/>
            <p:nvPr/>
          </p:nvSpPr>
          <p:spPr>
            <a:xfrm rot="3546538">
              <a:off x="3954690" y="2459621"/>
              <a:ext cx="642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fovea</a:t>
              </a:r>
              <a:endParaRPr lang="en-GB" dirty="0"/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3643306" y="1285860"/>
            <a:ext cx="4647082" cy="1866900"/>
            <a:chOff x="3643306" y="1276348"/>
            <a:chExt cx="4647082" cy="1866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2438" y="1276348"/>
              <a:ext cx="264795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مستطيل 36"/>
            <p:cNvSpPr/>
            <p:nvPr/>
          </p:nvSpPr>
          <p:spPr>
            <a:xfrm>
              <a:off x="3643306" y="2000240"/>
              <a:ext cx="285752" cy="5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رابط مستقيم 39"/>
            <p:cNvCxnSpPr/>
            <p:nvPr/>
          </p:nvCxnSpPr>
          <p:spPr>
            <a:xfrm flipV="1">
              <a:off x="3929058" y="1357298"/>
              <a:ext cx="1714512" cy="64294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>
              <a:off x="3936318" y="2568348"/>
              <a:ext cx="1707252" cy="50346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Synaptic pattern of Photoreceptors</a:t>
            </a:r>
            <a:endParaRPr lang="en-GB" sz="40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مجموعة 25"/>
          <p:cNvGrpSpPr/>
          <p:nvPr/>
        </p:nvGrpSpPr>
        <p:grpSpPr>
          <a:xfrm>
            <a:off x="714348" y="1934066"/>
            <a:ext cx="4143404" cy="4066702"/>
            <a:chOff x="785786" y="1362562"/>
            <a:chExt cx="5061423" cy="5352586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785786" y="1362562"/>
              <a:ext cx="5061423" cy="5352586"/>
              <a:chOff x="785786" y="1362562"/>
              <a:chExt cx="5061423" cy="5352586"/>
            </a:xfrm>
          </p:grpSpPr>
          <p:pic>
            <p:nvPicPr>
              <p:cNvPr id="19" name="صورة 18" descr="63349-004-94FAF32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786" y="1362562"/>
                <a:ext cx="4794266" cy="5352586"/>
              </a:xfrm>
              <a:prstGeom prst="rect">
                <a:avLst/>
              </a:prstGeom>
            </p:spPr>
          </p:pic>
          <p:sp>
            <p:nvSpPr>
              <p:cNvPr id="20" name="مربع نص 19"/>
              <p:cNvSpPr txBox="1"/>
              <p:nvPr/>
            </p:nvSpPr>
            <p:spPr>
              <a:xfrm>
                <a:off x="4521138" y="3876738"/>
                <a:ext cx="1326071" cy="567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Cone bipolar </a:t>
                </a:r>
              </a:p>
              <a:p>
                <a:pPr algn="ctr"/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neuron</a:t>
                </a:r>
                <a:endParaRPr lang="en-GB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مربع نص 20"/>
              <p:cNvSpPr txBox="1"/>
              <p:nvPr/>
            </p:nvSpPr>
            <p:spPr>
              <a:xfrm>
                <a:off x="4298073" y="3392461"/>
                <a:ext cx="562385" cy="344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Rod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رابط مستقيم 23"/>
            <p:cNvCxnSpPr/>
            <p:nvPr/>
          </p:nvCxnSpPr>
          <p:spPr>
            <a:xfrm>
              <a:off x="3500430" y="4071942"/>
              <a:ext cx="1071570" cy="5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ربع نص 26"/>
          <p:cNvSpPr txBox="1"/>
          <p:nvPr/>
        </p:nvSpPr>
        <p:spPr>
          <a:xfrm>
            <a:off x="4929190" y="2167962"/>
            <a:ext cx="4225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High degree of convergence </a:t>
            </a: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reduces resolution in rod system,  whereas 1:1 relationship of cones to bipolar and ganglion cells increases the resolution or visual acuity.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Rods vs. Cones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92581"/>
              </p:ext>
            </p:extLst>
          </p:nvPr>
        </p:nvGraphicFramePr>
        <p:xfrm>
          <a:off x="1331640" y="1330870"/>
          <a:ext cx="6929486" cy="5379910"/>
        </p:xfrm>
        <a:graphic>
          <a:graphicData uri="http://schemas.openxmlformats.org/drawingml/2006/table">
            <a:tbl>
              <a:tblPr/>
              <a:tblGrid>
                <a:gridCol w="346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75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Rods</a:t>
                      </a:r>
                      <a:endParaRPr lang="en-GB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Cones</a:t>
                      </a:r>
                      <a:endParaRPr lang="en-GB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Used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for scotopic  vision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(vision under low light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conditions)  or  night  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Used for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photopic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(vision under high light  conditions) or day 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Very light sensitive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Not very light sensitive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04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Loss causes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night blindness</a:t>
                      </a:r>
                      <a:endParaRPr lang="en-GB" sz="1000" b="0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Loss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causes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1200" b="0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legal blindness</a:t>
                      </a:r>
                      <a:endParaRPr lang="en-GB" sz="1000" b="0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Low visual acuity (poor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esolution) as many rods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are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connected  to one bipolar cells  showing a high degree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of convergence</a:t>
                      </a: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High visual acuity; better spatial resolution as  each cone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is connected to one bipolar cell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Not present in fovea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Concentrated in fovea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Outer  segment  is  rod  shaped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Outer  segment  is  cone shaped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6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Confer achromatic  or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monochromatic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vision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Confer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color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 (trichromatic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25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Stacks of membrane-enclosed disks are unattached to cell membrane directly</a:t>
                      </a:r>
                      <a:endParaRPr lang="en-GB" sz="1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Disks are attached to outer membrane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About 120 million rods distributed around the retina  (peripheral  vision)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About 6 million cones distributed in each retina</a:t>
                      </a:r>
                      <a:r>
                        <a:rPr lang="en-GB" sz="1200" b="0" u="sng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(central vision)</a:t>
                      </a:r>
                      <a:endParaRPr lang="en-GB" sz="1200" b="0" u="sng" baseline="30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1221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One type of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photosensitive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pigment  (Rhodopsin)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Three types of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photosensitive pigments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in humans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blue,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green  and red  cones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07704" y="1833776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6096" y="1829584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44208" y="4509120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162B7E-A9A5-1A47-A94A-6E18F5CB55E0}"/>
              </a:ext>
            </a:extLst>
          </p:cNvPr>
          <p:cNvCxnSpPr/>
          <p:nvPr/>
        </p:nvCxnSpPr>
        <p:spPr>
          <a:xfrm>
            <a:off x="1835696" y="4509120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63398" y="1000108"/>
            <a:ext cx="8501090" cy="592935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Vitamin A is one of the fat-soluble vitamins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Derivatives of vitamin A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preformed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 retinol, retinal 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retinaldehyde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retinoic acid (the biologically active metabolite of vitamin A) and retinyl ester</a:t>
            </a:r>
          </a:p>
          <a:p>
            <a:pPr marL="342900" lvl="0" indent="-342900" algn="ctr" rtl="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main forms of vitamin A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These preformed compounds are found in animal products as retinyl esters (e.g. liver, eggs, cod liver oil, meat, dairy products …. etc)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1101"/>
          <p:cNvPicPr>
            <a:picLocks noChangeAspect="1" noChangeArrowheads="1"/>
          </p:cNvPicPr>
          <p:nvPr/>
        </p:nvPicPr>
        <p:blipFill>
          <a:blip r:embed="rId4"/>
          <a:srcRect r="69547" b="61945"/>
          <a:stretch>
            <a:fillRect/>
          </a:stretch>
        </p:blipFill>
        <p:spPr bwMode="auto">
          <a:xfrm>
            <a:off x="1542997" y="2996952"/>
            <a:ext cx="3101011" cy="12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101"/>
          <p:cNvPicPr>
            <a:picLocks noChangeAspect="1" noChangeArrowheads="1"/>
          </p:cNvPicPr>
          <p:nvPr/>
        </p:nvPicPr>
        <p:blipFill>
          <a:blip r:embed="rId4"/>
          <a:srcRect l="68697" b="61945"/>
          <a:stretch>
            <a:fillRect/>
          </a:stretch>
        </p:blipFill>
        <p:spPr bwMode="auto">
          <a:xfrm>
            <a:off x="1475656" y="4395423"/>
            <a:ext cx="3211938" cy="13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1101"/>
          <p:cNvPicPr>
            <a:picLocks noChangeAspect="1" noChangeArrowheads="1"/>
          </p:cNvPicPr>
          <p:nvPr/>
        </p:nvPicPr>
        <p:blipFill>
          <a:blip r:embed="rId4"/>
          <a:srcRect l="34703" r="35552" b="61945"/>
          <a:stretch>
            <a:fillRect/>
          </a:stretch>
        </p:blipFill>
        <p:spPr bwMode="auto">
          <a:xfrm>
            <a:off x="5143505" y="3009067"/>
            <a:ext cx="3028895" cy="12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018115" y="4396718"/>
            <a:ext cx="3370309" cy="1380410"/>
            <a:chOff x="5018115" y="4396718"/>
            <a:chExt cx="3370309" cy="1380410"/>
          </a:xfrm>
        </p:grpSpPr>
        <p:grpSp>
          <p:nvGrpSpPr>
            <p:cNvPr id="7" name="Group 6"/>
            <p:cNvGrpSpPr/>
            <p:nvPr/>
          </p:nvGrpSpPr>
          <p:grpSpPr>
            <a:xfrm>
              <a:off x="5018115" y="4396718"/>
              <a:ext cx="3370309" cy="1380410"/>
              <a:chOff x="5018115" y="4396718"/>
              <a:chExt cx="3370309" cy="138041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alphaModFix amt="85000"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018115" y="4396718"/>
                <a:ext cx="3370309" cy="107716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511407" y="5484740"/>
                <a:ext cx="222894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Retinyl ester, the ester form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581096" y="4424731"/>
              <a:ext cx="792088" cy="68976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6376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Biochemistry of Vision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14422"/>
            <a:ext cx="8501090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Retinoids:</a:t>
            </a:r>
            <a:r>
              <a:rPr lang="en-GB" sz="2400" dirty="0"/>
              <a:t>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are a class of chemical compounds that are related chemically to vitamin A. They are widely used in medicine as they have diverse functions in the body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First generation: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retinol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tretinoin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(all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trans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retinoic acid, Retin-A) 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isotretinoin               (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Roaccutane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UK and Accutane, USA)                                                   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alitretinoin</a:t>
            </a:r>
          </a:p>
          <a:p>
            <a:pPr lvl="2" algn="l" rtl="0">
              <a:spcBef>
                <a:spcPct val="20000"/>
              </a:spcBef>
              <a:defRPr/>
            </a:pPr>
            <a:endParaRPr lang="en-GB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Second generation: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etretinate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and its metabolite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acitretin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Third generation: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tazarotene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bexarotene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Adapalene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624" t="28087" r="5560" b="28088"/>
          <a:stretch/>
        </p:blipFill>
        <p:spPr>
          <a:xfrm>
            <a:off x="4067944" y="3789040"/>
            <a:ext cx="2448272" cy="699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58640"/>
            <a:ext cx="2562732" cy="89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5839687"/>
            <a:ext cx="2664296" cy="94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358AC-DAD6-5044-9FBB-37887D9AD8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287" r="16287" b="20556"/>
          <a:stretch/>
        </p:blipFill>
        <p:spPr>
          <a:xfrm>
            <a:off x="6876436" y="3026942"/>
            <a:ext cx="2053274" cy="13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6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مجموعة 36"/>
          <p:cNvGrpSpPr/>
          <p:nvPr/>
        </p:nvGrpSpPr>
        <p:grpSpPr>
          <a:xfrm>
            <a:off x="1285852" y="2719403"/>
            <a:ext cx="7858180" cy="3924307"/>
            <a:chOff x="1285852" y="2719403"/>
            <a:chExt cx="7858180" cy="3924307"/>
          </a:xfrm>
        </p:grpSpPr>
        <p:grpSp>
          <p:nvGrpSpPr>
            <p:cNvPr id="31" name="مجموعة 30"/>
            <p:cNvGrpSpPr/>
            <p:nvPr/>
          </p:nvGrpSpPr>
          <p:grpSpPr>
            <a:xfrm>
              <a:off x="1285852" y="2719403"/>
              <a:ext cx="7858180" cy="3924307"/>
              <a:chOff x="1285852" y="2719403"/>
              <a:chExt cx="7858180" cy="3924307"/>
            </a:xfrm>
          </p:grpSpPr>
          <p:grpSp>
            <p:nvGrpSpPr>
              <p:cNvPr id="26" name="مجموعة 25"/>
              <p:cNvGrpSpPr/>
              <p:nvPr/>
            </p:nvGrpSpPr>
            <p:grpSpPr>
              <a:xfrm>
                <a:off x="1285852" y="2719403"/>
                <a:ext cx="6133828" cy="3924307"/>
                <a:chOff x="1928794" y="2395543"/>
                <a:chExt cx="6133828" cy="3924307"/>
              </a:xfrm>
            </p:grpSpPr>
            <p:pic>
              <p:nvPicPr>
                <p:cNvPr id="13" name="صورة 12" descr="b_carotene_formula.jpg"/>
                <p:cNvPicPr>
                  <a:picLocks noChangeAspect="1"/>
                </p:cNvPicPr>
                <p:nvPr/>
              </p:nvPicPr>
              <p:blipFill>
                <a:blip r:embed="rId3"/>
                <a:srcRect b="30227"/>
                <a:stretch>
                  <a:fillRect/>
                </a:stretch>
              </p:blipFill>
              <p:spPr>
                <a:xfrm>
                  <a:off x="2071670" y="2395543"/>
                  <a:ext cx="5761230" cy="1319209"/>
                </a:xfrm>
                <a:prstGeom prst="rect">
                  <a:avLst/>
                </a:prstGeom>
              </p:spPr>
            </p:pic>
            <p:pic>
              <p:nvPicPr>
                <p:cNvPr id="23" name="صورة 22" descr="تنزيل (1)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28794" y="4695746"/>
                  <a:ext cx="6133828" cy="1624104"/>
                </a:xfrm>
                <a:prstGeom prst="rect">
                  <a:avLst/>
                </a:prstGeom>
              </p:spPr>
            </p:pic>
            <p:grpSp>
              <p:nvGrpSpPr>
                <p:cNvPr id="25" name="مجموعة 24"/>
                <p:cNvGrpSpPr/>
                <p:nvPr/>
              </p:nvGrpSpPr>
              <p:grpSpPr>
                <a:xfrm>
                  <a:off x="2227277" y="3714752"/>
                  <a:ext cx="5630871" cy="1215208"/>
                  <a:chOff x="2084401" y="3999742"/>
                  <a:chExt cx="5630871" cy="1215208"/>
                </a:xfrm>
              </p:grpSpPr>
              <p:pic>
                <p:nvPicPr>
                  <p:cNvPr id="2050" name="Picture 2" descr="http://upload.wikimedia.org/wikipedia/commons/thumb/a/aa/Alpha-carotene.svg/1024px-Alpha-carotene.svg.png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084401" y="4071180"/>
                    <a:ext cx="5630871" cy="114377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4" name="مجموعة 23"/>
                  <p:cNvGrpSpPr/>
                  <p:nvPr/>
                </p:nvGrpSpPr>
                <p:grpSpPr>
                  <a:xfrm>
                    <a:off x="2281223" y="3999742"/>
                    <a:ext cx="5419535" cy="1215207"/>
                    <a:chOff x="2281223" y="3999742"/>
                    <a:chExt cx="5419535" cy="1215207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4272866" y="417240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5466905" y="4901303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3352793" y="421481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488" y="5072074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6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500298" y="4286256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281223" y="4286256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6424627" y="492919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6858016" y="3999742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481683" y="4929199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215206" y="4929199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</p:grpSp>
          </p:grpSp>
          <p:sp>
            <p:nvSpPr>
              <p:cNvPr id="27" name="مربع نص 26"/>
              <p:cNvSpPr txBox="1"/>
              <p:nvPr/>
            </p:nvSpPr>
            <p:spPr>
              <a:xfrm>
                <a:off x="7306044" y="4416990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:r>
                  <a:rPr lang="el-GR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-carotene</a:t>
                </a:r>
                <a:endParaRPr lang="en-GB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مربع نص 28"/>
              <p:cNvSpPr txBox="1"/>
              <p:nvPr/>
            </p:nvSpPr>
            <p:spPr>
              <a:xfrm>
                <a:off x="7298031" y="3214686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C000"/>
                    </a:solidFill>
                  </a:rPr>
                  <a:t> </a:t>
                </a:r>
                <a:r>
                  <a:rPr lang="el-GR" b="1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b="1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-carotene</a:t>
                </a:r>
                <a:endParaRPr lang="en-GB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مستطيل 29"/>
              <p:cNvSpPr/>
              <p:nvPr/>
            </p:nvSpPr>
            <p:spPr>
              <a:xfrm>
                <a:off x="7159193" y="5631436"/>
                <a:ext cx="1984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cryptoxanthin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6" name="رابط مستقيم 35"/>
            <p:cNvCxnSpPr/>
            <p:nvPr/>
          </p:nvCxnSpPr>
          <p:spPr>
            <a:xfrm rot="5400000">
              <a:off x="4107653" y="3393281"/>
              <a:ext cx="35719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85860"/>
            <a:ext cx="8501090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Provitamin A: like some carotenoids which can be converted/ metabolized in the body to retinoids with vitamin A activity. They are found in plant sources (e.g. carrot)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6000760" y="3929066"/>
            <a:ext cx="1357322" cy="135732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GB" dirty="0"/>
          </a:p>
        </p:txBody>
      </p:sp>
      <p:sp>
        <p:nvSpPr>
          <p:cNvPr id="33" name="شكل بيضاوي 32"/>
          <p:cNvSpPr/>
          <p:nvPr/>
        </p:nvSpPr>
        <p:spPr>
          <a:xfrm>
            <a:off x="1142976" y="6215082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03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9293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Carotenoids: are organic pigments synthesized by plants and cannot be made by animals. Two classes: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Carotenes: are responsible for the orange color of many vegetables &amp; fruits (e.g. carrots and sweet potatoes) also for yellow color of milk-fat and butter (in low concentration). Some are provitamin A:  like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(single retinyl group)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(two retinyl groups)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Xanthophylls: are yellow pigments.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cryptoxanthin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(provitamin A) is the only xanthophyll which possess vitamin A activity.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43879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Carotenoids Absorption &amp; Metabolism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28596" y="1500174"/>
            <a:ext cx="8501090" cy="49292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Only a limited amount of the provitamin carotenoids (plant sources)  can be absorbed intact. These are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stored in body tissues such as adipose cells of fat depots throughout the body. To date, the only side effect of excess beta-carotene supplementation appears to be yellowing of the skin.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Carotenoids are largely converted to retinol (vitamin A) during intestinal absorption in the mucosal cell.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0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Hydrolysis of </a:t>
            </a:r>
            <a:r>
              <a:rPr lang="el-G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-carotene</a:t>
            </a:r>
            <a:r>
              <a:rPr lang="en-US" dirty="0">
                <a:solidFill>
                  <a:srgbClr val="C00000"/>
                </a:solidFill>
              </a:rPr>
              <a:t> 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981422" y="1428736"/>
            <a:ext cx="5376899" cy="1143770"/>
            <a:chOff x="2424099" y="2713858"/>
            <a:chExt cx="5376899" cy="1143770"/>
          </a:xfrm>
        </p:grpSpPr>
        <p:pic>
          <p:nvPicPr>
            <p:cNvPr id="15" name="صورة 14" descr="gr2.jpg"/>
            <p:cNvPicPr>
              <a:picLocks noChangeAspect="1"/>
            </p:cNvPicPr>
            <p:nvPr/>
          </p:nvPicPr>
          <p:blipFill>
            <a:blip r:embed="rId4"/>
            <a:srcRect r="31713" b="84375"/>
            <a:stretch>
              <a:fillRect/>
            </a:stretch>
          </p:blipFill>
          <p:spPr>
            <a:xfrm>
              <a:off x="2500298" y="2857496"/>
              <a:ext cx="5300700" cy="1000132"/>
            </a:xfrm>
            <a:prstGeom prst="rect">
              <a:avLst/>
            </a:prstGeom>
          </p:spPr>
        </p:pic>
        <p:grpSp>
          <p:nvGrpSpPr>
            <p:cNvPr id="26" name="مجموعة 25"/>
            <p:cNvGrpSpPr/>
            <p:nvPr/>
          </p:nvGrpSpPr>
          <p:grpSpPr>
            <a:xfrm>
              <a:off x="2424099" y="2713858"/>
              <a:ext cx="5291173" cy="1072332"/>
              <a:chOff x="2424099" y="2713858"/>
              <a:chExt cx="5291173" cy="1072332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24363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67371" y="3615419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95669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2727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24099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39141" y="3643314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86578" y="2713858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96197" y="3643315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768" y="3643315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4" name="مجموعة 93"/>
          <p:cNvGrpSpPr/>
          <p:nvPr/>
        </p:nvGrpSpPr>
        <p:grpSpPr>
          <a:xfrm>
            <a:off x="2071909" y="3058291"/>
            <a:ext cx="5357850" cy="942975"/>
            <a:chOff x="3143240" y="3700471"/>
            <a:chExt cx="5357850" cy="942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3715884"/>
              <a:ext cx="2643206" cy="85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5" name="مجموعة 44"/>
            <p:cNvGrpSpPr/>
            <p:nvPr/>
          </p:nvGrpSpPr>
          <p:grpSpPr>
            <a:xfrm>
              <a:off x="5815040" y="3700471"/>
              <a:ext cx="2686050" cy="942975"/>
              <a:chOff x="6000760" y="3857628"/>
              <a:chExt cx="2686050" cy="942975"/>
            </a:xfrm>
          </p:grpSpPr>
          <p:grpSp>
            <p:nvGrpSpPr>
              <p:cNvPr id="43" name="مجموعة 42"/>
              <p:cNvGrpSpPr/>
              <p:nvPr/>
            </p:nvGrpSpPr>
            <p:grpSpPr>
              <a:xfrm>
                <a:off x="6000760" y="3857628"/>
                <a:ext cx="2686050" cy="942975"/>
                <a:chOff x="6000760" y="3857628"/>
                <a:chExt cx="2686050" cy="94297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00760" y="3857628"/>
                  <a:ext cx="26860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53176" y="4500570"/>
                  <a:ext cx="247650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643702" y="4105055"/>
                <a:ext cx="11906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8" name="مجموعة 97"/>
          <p:cNvGrpSpPr/>
          <p:nvPr/>
        </p:nvGrpSpPr>
        <p:grpSpPr>
          <a:xfrm>
            <a:off x="4571445" y="1745072"/>
            <a:ext cx="2143934" cy="1471170"/>
            <a:chOff x="5642776" y="2387252"/>
            <a:chExt cx="2143934" cy="1471170"/>
          </a:xfrm>
        </p:grpSpPr>
        <p:cxnSp>
          <p:nvCxnSpPr>
            <p:cNvPr id="33" name="رابط مستقيم 32"/>
            <p:cNvCxnSpPr/>
            <p:nvPr/>
          </p:nvCxnSpPr>
          <p:spPr>
            <a:xfrm rot="5400000">
              <a:off x="5408051" y="2621977"/>
              <a:ext cx="471038" cy="1588"/>
            </a:xfrm>
            <a:prstGeom prst="line">
              <a:avLst/>
            </a:prstGeom>
            <a:ln w="28575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مجموعة 31"/>
            <p:cNvGrpSpPr/>
            <p:nvPr/>
          </p:nvGrpSpPr>
          <p:grpSpPr>
            <a:xfrm>
              <a:off x="5904464" y="3201415"/>
              <a:ext cx="1882246" cy="657007"/>
              <a:chOff x="5904464" y="3201415"/>
              <a:chExt cx="1882246" cy="657007"/>
            </a:xfrm>
          </p:grpSpPr>
          <p:cxnSp>
            <p:nvCxnSpPr>
              <p:cNvPr id="29" name="رابط كسهم مستقيم 28"/>
              <p:cNvCxnSpPr/>
              <p:nvPr/>
            </p:nvCxnSpPr>
            <p:spPr>
              <a:xfrm rot="5400000">
                <a:off x="5606660" y="3535760"/>
                <a:ext cx="643736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30"/>
              <p:cNvSpPr txBox="1"/>
              <p:nvPr/>
            </p:nvSpPr>
            <p:spPr>
              <a:xfrm>
                <a:off x="5904464" y="3201415"/>
                <a:ext cx="1882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β-</a:t>
                </a:r>
                <a:r>
                  <a:rPr lang="en-GB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carotene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15,15’-oxygenase</a:t>
                </a:r>
                <a:endParaRPr lang="en-GB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6" name="مجموعة 95"/>
          <p:cNvGrpSpPr/>
          <p:nvPr/>
        </p:nvGrpSpPr>
        <p:grpSpPr>
          <a:xfrm>
            <a:off x="6015750" y="4128390"/>
            <a:ext cx="677694" cy="547466"/>
            <a:chOff x="7072330" y="4743912"/>
            <a:chExt cx="677694" cy="547466"/>
          </a:xfrm>
        </p:grpSpPr>
        <p:sp>
          <p:nvSpPr>
            <p:cNvPr id="48" name="مربع نص 47"/>
            <p:cNvSpPr txBox="1"/>
            <p:nvPr/>
          </p:nvSpPr>
          <p:spPr>
            <a:xfrm>
              <a:off x="7143768" y="4917056"/>
              <a:ext cx="606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8000"/>
                  </a:solidFill>
                </a:rPr>
                <a:t>RDH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69" name="رابط كسهم مستقيم 68"/>
            <p:cNvCxnSpPr/>
            <p:nvPr/>
          </p:nvCxnSpPr>
          <p:spPr>
            <a:xfrm rot="16200000" flipV="1">
              <a:off x="6886479" y="4929763"/>
              <a:ext cx="547466" cy="17576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مجموعة 100"/>
          <p:cNvGrpSpPr/>
          <p:nvPr/>
        </p:nvGrpSpPr>
        <p:grpSpPr>
          <a:xfrm>
            <a:off x="4929430" y="4215579"/>
            <a:ext cx="2571767" cy="1428761"/>
            <a:chOff x="6000761" y="4857759"/>
            <a:chExt cx="2571767" cy="142876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00761" y="5490835"/>
              <a:ext cx="2571767" cy="79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5" name="مجموعة 94"/>
            <p:cNvGrpSpPr/>
            <p:nvPr/>
          </p:nvGrpSpPr>
          <p:grpSpPr>
            <a:xfrm>
              <a:off x="6526988" y="4857759"/>
              <a:ext cx="616781" cy="500067"/>
              <a:chOff x="6526988" y="4857759"/>
              <a:chExt cx="616781" cy="500067"/>
            </a:xfrm>
          </p:grpSpPr>
          <p:cxnSp>
            <p:nvCxnSpPr>
              <p:cNvPr id="64" name="رابط كسهم مستقيم 63"/>
              <p:cNvCxnSpPr/>
              <p:nvPr/>
            </p:nvCxnSpPr>
            <p:spPr>
              <a:xfrm rot="16200000" flipH="1">
                <a:off x="6822297" y="5036355"/>
                <a:ext cx="500067" cy="142876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مربع نص 76"/>
              <p:cNvSpPr txBox="1"/>
              <p:nvPr/>
            </p:nvSpPr>
            <p:spPr>
              <a:xfrm>
                <a:off x="6526988" y="4947834"/>
                <a:ext cx="545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US" sz="1600" b="1" dirty="0">
                    <a:solidFill>
                      <a:srgbClr val="7030A0"/>
                    </a:solidFill>
                  </a:rPr>
                  <a:t>RRD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78" name="مربع نص 77"/>
          <p:cNvSpPr txBox="1"/>
          <p:nvPr/>
        </p:nvSpPr>
        <p:spPr>
          <a:xfrm>
            <a:off x="5679256" y="6028157"/>
            <a:ext cx="303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solidFill>
                  <a:srgbClr val="7030A0"/>
                </a:solidFill>
              </a:rPr>
              <a:t>RRD:  retinaldehyde reductase</a:t>
            </a:r>
          </a:p>
          <a:p>
            <a:pPr algn="l" rtl="0"/>
            <a:r>
              <a:rPr lang="en-US" sz="1600" b="1" dirty="0">
                <a:solidFill>
                  <a:srgbClr val="008000"/>
                </a:solidFill>
              </a:rPr>
              <a:t>   RDH:  retinol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008000"/>
                </a:solidFill>
              </a:rPr>
              <a:t>dehydrogenase     </a:t>
            </a:r>
          </a:p>
        </p:txBody>
      </p:sp>
      <p:grpSp>
        <p:nvGrpSpPr>
          <p:cNvPr id="99" name="مجموعة 98"/>
          <p:cNvGrpSpPr/>
          <p:nvPr/>
        </p:nvGrpSpPr>
        <p:grpSpPr>
          <a:xfrm>
            <a:off x="3175822" y="5444540"/>
            <a:ext cx="1896483" cy="752668"/>
            <a:chOff x="4247153" y="6086720"/>
            <a:chExt cx="1896483" cy="752668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5500694" y="6086720"/>
              <a:ext cx="642942" cy="556990"/>
              <a:chOff x="4500562" y="5443778"/>
              <a:chExt cx="642942" cy="556990"/>
            </a:xfrm>
          </p:grpSpPr>
          <p:cxnSp>
            <p:nvCxnSpPr>
              <p:cNvPr id="81" name="رابط كسهم مستقيم 80"/>
              <p:cNvCxnSpPr/>
              <p:nvPr/>
            </p:nvCxnSpPr>
            <p:spPr>
              <a:xfrm rot="10800000" flipV="1">
                <a:off x="4500562" y="5443778"/>
                <a:ext cx="532954" cy="4855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كسهم مستقيم 83"/>
              <p:cNvCxnSpPr/>
              <p:nvPr/>
            </p:nvCxnSpPr>
            <p:spPr>
              <a:xfrm flipV="1">
                <a:off x="4614412" y="5500702"/>
                <a:ext cx="529092" cy="500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مربع نص 87"/>
            <p:cNvSpPr txBox="1"/>
            <p:nvPr/>
          </p:nvSpPr>
          <p:spPr>
            <a:xfrm>
              <a:off x="4247153" y="6500834"/>
              <a:ext cx="1324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Retinyl esters</a:t>
              </a:r>
              <a:endParaRPr lang="en-US" b="1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>
            <a:off x="1857356" y="4132000"/>
            <a:ext cx="2500569" cy="1412323"/>
            <a:chOff x="2928687" y="4774180"/>
            <a:chExt cx="2500569" cy="14123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28687" y="5357826"/>
              <a:ext cx="2500569" cy="828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3" name="مجموعة 92"/>
            <p:cNvGrpSpPr/>
            <p:nvPr/>
          </p:nvGrpSpPr>
          <p:grpSpPr>
            <a:xfrm>
              <a:off x="4286248" y="4774180"/>
              <a:ext cx="857256" cy="583646"/>
              <a:chOff x="4286248" y="4774180"/>
              <a:chExt cx="857256" cy="583646"/>
            </a:xfrm>
          </p:grpSpPr>
          <p:cxnSp>
            <p:nvCxnSpPr>
              <p:cNvPr id="89" name="رابط كسهم مستقيم 88"/>
              <p:cNvCxnSpPr/>
              <p:nvPr/>
            </p:nvCxnSpPr>
            <p:spPr>
              <a:xfrm rot="5400000">
                <a:off x="4698432" y="4912754"/>
                <a:ext cx="500066" cy="3900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مربع نص 91"/>
              <p:cNvSpPr txBox="1"/>
              <p:nvPr/>
            </p:nvSpPr>
            <p:spPr>
              <a:xfrm>
                <a:off x="4286248" y="4774180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[O]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54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074" y="2928934"/>
            <a:ext cx="275272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مجموعة 57"/>
          <p:cNvGrpSpPr/>
          <p:nvPr/>
        </p:nvGrpSpPr>
        <p:grpSpPr>
          <a:xfrm>
            <a:off x="7994036" y="4443646"/>
            <a:ext cx="1330492" cy="824106"/>
            <a:chOff x="7756550" y="4443646"/>
            <a:chExt cx="1330492" cy="824106"/>
          </a:xfrm>
        </p:grpSpPr>
        <p:sp>
          <p:nvSpPr>
            <p:cNvPr id="9" name="مربع نص 8"/>
            <p:cNvSpPr txBox="1"/>
            <p:nvPr/>
          </p:nvSpPr>
          <p:spPr>
            <a:xfrm>
              <a:off x="7756550" y="4929198"/>
              <a:ext cx="1330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retinyl</a:t>
              </a:r>
              <a:r>
                <a:rPr lang="en-US" sz="1600" dirty="0"/>
                <a:t> </a:t>
              </a:r>
              <a:r>
                <a:rPr lang="en-US" sz="1600" b="1" dirty="0"/>
                <a:t>esters </a:t>
              </a:r>
              <a:endParaRPr lang="en-GB" sz="1600" b="1" dirty="0"/>
            </a:p>
          </p:txBody>
        </p:sp>
        <p:cxnSp>
          <p:nvCxnSpPr>
            <p:cNvPr id="14" name="رابط كسهم مستقيم 13"/>
            <p:cNvCxnSpPr/>
            <p:nvPr/>
          </p:nvCxnSpPr>
          <p:spPr>
            <a:xfrm rot="16200000" flipH="1">
              <a:off x="8113740" y="4515084"/>
              <a:ext cx="500066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مجموعة 58"/>
          <p:cNvGrpSpPr/>
          <p:nvPr/>
        </p:nvGrpSpPr>
        <p:grpSpPr>
          <a:xfrm>
            <a:off x="7208218" y="4442514"/>
            <a:ext cx="794898" cy="839752"/>
            <a:chOff x="6970732" y="4442514"/>
            <a:chExt cx="794898" cy="839752"/>
          </a:xfrm>
        </p:grpSpPr>
        <p:cxnSp>
          <p:nvCxnSpPr>
            <p:cNvPr id="15" name="رابط كسهم مستقيم 14"/>
            <p:cNvCxnSpPr/>
            <p:nvPr/>
          </p:nvCxnSpPr>
          <p:spPr>
            <a:xfrm rot="5400000">
              <a:off x="7263175" y="4578699"/>
              <a:ext cx="558122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6970732" y="4943712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retinol </a:t>
              </a:r>
              <a:endParaRPr lang="en-GB" sz="1600" b="1" dirty="0"/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8385614" y="5299769"/>
            <a:ext cx="866906" cy="1201065"/>
            <a:chOff x="8143651" y="5299769"/>
            <a:chExt cx="866906" cy="1201065"/>
          </a:xfrm>
        </p:grpSpPr>
        <p:sp>
          <p:nvSpPr>
            <p:cNvPr id="26" name="مربع نص 25"/>
            <p:cNvSpPr txBox="1"/>
            <p:nvPr/>
          </p:nvSpPr>
          <p:spPr>
            <a:xfrm>
              <a:off x="8143651" y="6162280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retinol </a:t>
              </a:r>
              <a:endParaRPr lang="en-GB" sz="1600" b="1" dirty="0"/>
            </a:p>
          </p:txBody>
        </p:sp>
        <p:grpSp>
          <p:nvGrpSpPr>
            <p:cNvPr id="28" name="مجموعة 27"/>
            <p:cNvGrpSpPr/>
            <p:nvPr/>
          </p:nvGrpSpPr>
          <p:grpSpPr>
            <a:xfrm>
              <a:off x="8399492" y="5299769"/>
              <a:ext cx="611065" cy="857255"/>
              <a:chOff x="8501090" y="4799703"/>
              <a:chExt cx="611065" cy="857255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rot="16200000" flipH="1">
                <a:off x="8119635" y="5223569"/>
                <a:ext cx="857255" cy="95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مربع نص 26"/>
              <p:cNvSpPr txBox="1"/>
              <p:nvPr/>
            </p:nvSpPr>
            <p:spPr>
              <a:xfrm>
                <a:off x="8501090" y="5072074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REHs</a:t>
                </a:r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57" name="مجموعة 56"/>
          <p:cNvGrpSpPr/>
          <p:nvPr/>
        </p:nvGrpSpPr>
        <p:grpSpPr>
          <a:xfrm>
            <a:off x="7024276" y="3182265"/>
            <a:ext cx="2162166" cy="1248110"/>
            <a:chOff x="6572264" y="3182265"/>
            <a:chExt cx="2471302" cy="1248110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6572264" y="3858871"/>
              <a:ext cx="2399864" cy="571504"/>
              <a:chOff x="3036761" y="2500306"/>
              <a:chExt cx="2327518" cy="571504"/>
            </a:xfrm>
          </p:grpSpPr>
          <p:sp>
            <p:nvSpPr>
              <p:cNvPr id="11" name="مستطيل 10"/>
              <p:cNvSpPr/>
              <p:nvPr/>
            </p:nvSpPr>
            <p:spPr>
              <a:xfrm>
                <a:off x="3286115" y="2500306"/>
                <a:ext cx="2065005" cy="57150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مربع نص 9"/>
              <p:cNvSpPr txBox="1"/>
              <p:nvPr/>
            </p:nvSpPr>
            <p:spPr>
              <a:xfrm>
                <a:off x="3036761" y="2500306"/>
                <a:ext cx="2327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   animal products  rich with vitamin A</a:t>
                </a:r>
                <a:endParaRPr lang="en-GB" sz="1400" b="1" dirty="0"/>
              </a:p>
            </p:txBody>
          </p:sp>
        </p:grpSp>
        <p:grpSp>
          <p:nvGrpSpPr>
            <p:cNvPr id="31" name="مجموعة 30"/>
            <p:cNvGrpSpPr/>
            <p:nvPr/>
          </p:nvGrpSpPr>
          <p:grpSpPr>
            <a:xfrm>
              <a:off x="6658134" y="3182265"/>
              <a:ext cx="2385432" cy="603925"/>
              <a:chOff x="6658134" y="3028890"/>
              <a:chExt cx="2385432" cy="6039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58134" y="3387583"/>
                <a:ext cx="2385432" cy="245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مربع نص 29"/>
              <p:cNvSpPr txBox="1"/>
              <p:nvPr/>
            </p:nvSpPr>
            <p:spPr>
              <a:xfrm>
                <a:off x="7038961" y="3028890"/>
                <a:ext cx="1915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Intestinal lumen</a:t>
                </a:r>
                <a:endPara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مجموعة 31"/>
          <p:cNvGrpSpPr/>
          <p:nvPr/>
        </p:nvGrpSpPr>
        <p:grpSpPr>
          <a:xfrm>
            <a:off x="4427984" y="2000240"/>
            <a:ext cx="2786082" cy="902865"/>
            <a:chOff x="6875008" y="2743138"/>
            <a:chExt cx="2528340" cy="90286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75008" y="3386080"/>
              <a:ext cx="2528340" cy="25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مربع نص 33"/>
            <p:cNvSpPr txBox="1"/>
            <p:nvPr/>
          </p:nvSpPr>
          <p:spPr>
            <a:xfrm>
              <a:off x="6985000" y="2743138"/>
              <a:ext cx="2282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Intestinal mucosal cells</a:t>
              </a:r>
            </a:p>
            <a:p>
              <a:pPr algn="ctr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(enterocytes)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6" name="رابط كسهم مستقيم 35"/>
          <p:cNvCxnSpPr>
            <a:cxnSpLocks/>
          </p:cNvCxnSpPr>
          <p:nvPr/>
        </p:nvCxnSpPr>
        <p:spPr>
          <a:xfrm flipH="1">
            <a:off x="6119918" y="5299769"/>
            <a:ext cx="1260394" cy="858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مجموعة 60"/>
          <p:cNvGrpSpPr/>
          <p:nvPr/>
        </p:nvGrpSpPr>
        <p:grpSpPr>
          <a:xfrm>
            <a:off x="5381242" y="3643314"/>
            <a:ext cx="596638" cy="642942"/>
            <a:chOff x="4579464" y="3643314"/>
            <a:chExt cx="596638" cy="642942"/>
          </a:xfrm>
        </p:grpSpPr>
        <p:cxnSp>
          <p:nvCxnSpPr>
            <p:cNvPr id="37" name="رابط كسهم مستقيم 36"/>
            <p:cNvCxnSpPr/>
            <p:nvPr/>
          </p:nvCxnSpPr>
          <p:spPr>
            <a:xfrm rot="5400000" flipH="1" flipV="1">
              <a:off x="4829496" y="3964784"/>
              <a:ext cx="642942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>
              <a:off x="4579464" y="3786190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LRAT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5238366" y="3128734"/>
            <a:ext cx="134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retinyl</a:t>
            </a:r>
            <a:r>
              <a:rPr lang="en-US" sz="1600" dirty="0"/>
              <a:t> </a:t>
            </a:r>
            <a:r>
              <a:rPr lang="en-GB" sz="1600" b="1" dirty="0"/>
              <a:t> esters (RE)</a:t>
            </a:r>
            <a:endParaRPr lang="en-US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983389">
            <a:off x="772526" y="1215272"/>
            <a:ext cx="2923276" cy="25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كسهم مستقيم 73"/>
          <p:cNvCxnSpPr>
            <a:cxnSpLocks/>
          </p:cNvCxnSpPr>
          <p:nvPr/>
        </p:nvCxnSpPr>
        <p:spPr>
          <a:xfrm flipH="1" flipV="1">
            <a:off x="1833147" y="3349410"/>
            <a:ext cx="790762" cy="5836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/>
          <p:cNvSpPr txBox="1"/>
          <p:nvPr/>
        </p:nvSpPr>
        <p:spPr>
          <a:xfrm>
            <a:off x="2051720" y="328498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b="1" dirty="0"/>
              <a:t>70%</a:t>
            </a:r>
            <a:endParaRPr lang="en-GB" sz="1400" b="1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586250" y="2928934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112" name="مجموعة 111"/>
          <p:cNvGrpSpPr/>
          <p:nvPr/>
        </p:nvGrpSpPr>
        <p:grpSpPr>
          <a:xfrm>
            <a:off x="1537574" y="2214554"/>
            <a:ext cx="748410" cy="800839"/>
            <a:chOff x="1537574" y="2233190"/>
            <a:chExt cx="748410" cy="800839"/>
          </a:xfrm>
        </p:grpSpPr>
        <p:grpSp>
          <p:nvGrpSpPr>
            <p:cNvPr id="93" name="مجموعة 92"/>
            <p:cNvGrpSpPr/>
            <p:nvPr/>
          </p:nvGrpSpPr>
          <p:grpSpPr>
            <a:xfrm>
              <a:off x="1780717" y="2585126"/>
              <a:ext cx="505267" cy="448903"/>
              <a:chOff x="1780717" y="2585126"/>
              <a:chExt cx="505267" cy="448903"/>
            </a:xfrm>
          </p:grpSpPr>
          <p:cxnSp>
            <p:nvCxnSpPr>
              <p:cNvPr id="86" name="رابط كسهم مستقيم 85"/>
              <p:cNvCxnSpPr/>
              <p:nvPr/>
            </p:nvCxnSpPr>
            <p:spPr>
              <a:xfrm rot="5400000" flipH="1" flipV="1">
                <a:off x="1641851" y="2784529"/>
                <a:ext cx="414908" cy="161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مربع نص 88"/>
              <p:cNvSpPr txBox="1"/>
              <p:nvPr/>
            </p:nvSpPr>
            <p:spPr>
              <a:xfrm>
                <a:off x="1780717" y="2757030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REHs</a:t>
                </a:r>
                <a:endParaRPr lang="en-GB" sz="1600" b="1" dirty="0"/>
              </a:p>
            </p:txBody>
          </p:sp>
        </p:grpSp>
        <p:sp>
          <p:nvSpPr>
            <p:cNvPr id="94" name="مربع نص 93"/>
            <p:cNvSpPr txBox="1"/>
            <p:nvPr/>
          </p:nvSpPr>
          <p:spPr>
            <a:xfrm>
              <a:off x="1537574" y="2233190"/>
              <a:ext cx="748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>
                  <a:solidFill>
                    <a:schemeClr val="bg1"/>
                  </a:solidFill>
                </a:rPr>
                <a:t>retinol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مجموعة 112"/>
          <p:cNvGrpSpPr/>
          <p:nvPr/>
        </p:nvGrpSpPr>
        <p:grpSpPr>
          <a:xfrm>
            <a:off x="1471138" y="1071546"/>
            <a:ext cx="1172036" cy="991379"/>
            <a:chOff x="1471138" y="1142984"/>
            <a:chExt cx="1172036" cy="991379"/>
          </a:xfrm>
        </p:grpSpPr>
        <p:grpSp>
          <p:nvGrpSpPr>
            <p:cNvPr id="95" name="مجموعة 94"/>
            <p:cNvGrpSpPr/>
            <p:nvPr/>
          </p:nvGrpSpPr>
          <p:grpSpPr>
            <a:xfrm>
              <a:off x="1862608" y="1714488"/>
              <a:ext cx="494814" cy="419875"/>
              <a:chOff x="1796371" y="2420115"/>
              <a:chExt cx="494814" cy="419875"/>
            </a:xfrm>
          </p:grpSpPr>
          <p:cxnSp>
            <p:nvCxnSpPr>
              <p:cNvPr id="96" name="رابط كسهم مستقيم 95"/>
              <p:cNvCxnSpPr/>
              <p:nvPr/>
            </p:nvCxnSpPr>
            <p:spPr>
              <a:xfrm rot="5400000" flipH="1" flipV="1">
                <a:off x="1647052" y="2619518"/>
                <a:ext cx="414908" cy="161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مربع نص 96"/>
              <p:cNvSpPr txBox="1"/>
              <p:nvPr/>
            </p:nvSpPr>
            <p:spPr>
              <a:xfrm>
                <a:off x="1796371" y="2562991"/>
                <a:ext cx="494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LRAT</a:t>
                </a:r>
                <a:endParaRPr lang="en-GB" sz="1600" b="1" dirty="0"/>
              </a:p>
            </p:txBody>
          </p:sp>
        </p:grpSp>
        <p:sp>
          <p:nvSpPr>
            <p:cNvPr id="98" name="انفجار 2 97"/>
            <p:cNvSpPr/>
            <p:nvPr/>
          </p:nvSpPr>
          <p:spPr>
            <a:xfrm>
              <a:off x="1471138" y="1142984"/>
              <a:ext cx="1172036" cy="628648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مجموعة 113"/>
          <p:cNvGrpSpPr/>
          <p:nvPr/>
        </p:nvGrpSpPr>
        <p:grpSpPr>
          <a:xfrm>
            <a:off x="832787" y="2643182"/>
            <a:ext cx="667379" cy="1143008"/>
            <a:chOff x="832787" y="2643182"/>
            <a:chExt cx="667379" cy="1143008"/>
          </a:xfrm>
        </p:grpSpPr>
        <p:cxnSp>
          <p:nvCxnSpPr>
            <p:cNvPr id="99" name="رابط كسهم مستقيم 98"/>
            <p:cNvCxnSpPr/>
            <p:nvPr/>
          </p:nvCxnSpPr>
          <p:spPr>
            <a:xfrm rot="5400000">
              <a:off x="678629" y="2964653"/>
              <a:ext cx="1143008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مربع نص 100"/>
            <p:cNvSpPr txBox="1"/>
            <p:nvPr/>
          </p:nvSpPr>
          <p:spPr>
            <a:xfrm>
              <a:off x="832787" y="2804694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RBP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مستطيل مستدير الزوايا 101"/>
          <p:cNvSpPr/>
          <p:nvPr/>
        </p:nvSpPr>
        <p:spPr>
          <a:xfrm>
            <a:off x="714348" y="4500570"/>
            <a:ext cx="1357322" cy="35719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Retinol-RBP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6" name="مجموعة 75"/>
          <p:cNvGrpSpPr/>
          <p:nvPr/>
        </p:nvGrpSpPr>
        <p:grpSpPr>
          <a:xfrm>
            <a:off x="5134203" y="6000768"/>
            <a:ext cx="949965" cy="428628"/>
            <a:chOff x="766270" y="5072074"/>
            <a:chExt cx="949965" cy="428628"/>
          </a:xfrm>
        </p:grpSpPr>
        <p:sp>
          <p:nvSpPr>
            <p:cNvPr id="70" name="مستطيل 69"/>
            <p:cNvSpPr/>
            <p:nvPr/>
          </p:nvSpPr>
          <p:spPr>
            <a:xfrm>
              <a:off x="787541" y="5072074"/>
              <a:ext cx="928694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  <p:sp>
          <p:nvSpPr>
            <p:cNvPr id="75" name="مربع نص 74"/>
            <p:cNvSpPr txBox="1"/>
            <p:nvPr/>
          </p:nvSpPr>
          <p:spPr>
            <a:xfrm>
              <a:off x="766270" y="5101102"/>
              <a:ext cx="748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retinol</a:t>
              </a: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5142364" y="5143512"/>
            <a:ext cx="928694" cy="500066"/>
            <a:chOff x="714348" y="4572008"/>
            <a:chExt cx="928694" cy="500066"/>
          </a:xfrm>
        </p:grpSpPr>
        <p:sp>
          <p:nvSpPr>
            <p:cNvPr id="77" name="مثلث متساوي الساقين 76"/>
            <p:cNvSpPr/>
            <p:nvPr/>
          </p:nvSpPr>
          <p:spPr>
            <a:xfrm>
              <a:off x="714348" y="4572008"/>
              <a:ext cx="928694" cy="428628"/>
            </a:xfrm>
            <a:prstGeom prst="triangle">
              <a:avLst>
                <a:gd name="adj" fmla="val 4374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785786" y="4764297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CRBP II</a:t>
              </a:r>
              <a:endParaRPr lang="en-US" sz="1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C27A4D-582F-0A4F-8753-8AE94A72D04A}"/>
              </a:ext>
            </a:extLst>
          </p:cNvPr>
          <p:cNvGrpSpPr/>
          <p:nvPr/>
        </p:nvGrpSpPr>
        <p:grpSpPr>
          <a:xfrm>
            <a:off x="3172320" y="2924944"/>
            <a:ext cx="2131160" cy="3504452"/>
            <a:chOff x="3172320" y="2924944"/>
            <a:chExt cx="2131160" cy="35044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8D7102-91CC-8B44-BCAD-D513D9128FD1}"/>
                </a:ext>
              </a:extLst>
            </p:cNvPr>
            <p:cNvGrpSpPr/>
            <p:nvPr/>
          </p:nvGrpSpPr>
          <p:grpSpPr>
            <a:xfrm>
              <a:off x="3172320" y="2924944"/>
              <a:ext cx="1714511" cy="3504452"/>
              <a:chOff x="3172320" y="2924944"/>
              <a:chExt cx="1714511" cy="3504452"/>
            </a:xfrm>
          </p:grpSpPr>
          <p:grpSp>
            <p:nvGrpSpPr>
              <p:cNvPr id="63" name="مجموعة 62"/>
              <p:cNvGrpSpPr/>
              <p:nvPr/>
            </p:nvGrpSpPr>
            <p:grpSpPr>
              <a:xfrm>
                <a:off x="3172320" y="2924944"/>
                <a:ext cx="1714511" cy="648072"/>
                <a:chOff x="6885926" y="2927633"/>
                <a:chExt cx="3026443" cy="648072"/>
              </a:xfrm>
            </p:grpSpPr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256149" y="3379748"/>
                  <a:ext cx="1906126" cy="1959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5" name="مربع نص 64"/>
                <p:cNvSpPr txBox="1"/>
                <p:nvPr/>
              </p:nvSpPr>
              <p:spPr>
                <a:xfrm>
                  <a:off x="6885926" y="2927633"/>
                  <a:ext cx="30264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sz="1600" b="1" dirty="0"/>
                    <a:t>Lymphatic</a:t>
                  </a:r>
                </a:p>
                <a:p>
                  <a:pPr algn="ctr" rtl="0"/>
                  <a:r>
                    <a:rPr lang="en-US" sz="1600" b="1" dirty="0"/>
                    <a:t> system</a:t>
                  </a:r>
                  <a:endParaRPr lang="en-US" b="1" dirty="0"/>
                </a:p>
              </p:txBody>
            </p:sp>
          </p:grpSp>
          <p:sp>
            <p:nvSpPr>
              <p:cNvPr id="66" name="مستطيل 65"/>
              <p:cNvSpPr/>
              <p:nvPr/>
            </p:nvSpPr>
            <p:spPr>
              <a:xfrm>
                <a:off x="3419872" y="3643314"/>
                <a:ext cx="985778" cy="278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</a:t>
                </a:r>
              </a:p>
            </p:txBody>
          </p:sp>
          <p:sp>
            <p:nvSpPr>
              <p:cNvPr id="71" name="مربع نص 70"/>
              <p:cNvSpPr txBox="1"/>
              <p:nvPr/>
            </p:nvSpPr>
            <p:spPr>
              <a:xfrm>
                <a:off x="3326208" y="3861048"/>
                <a:ext cx="1101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rgbClr val="0000CC"/>
                    </a:solidFill>
                  </a:rPr>
                  <a:t>  chylomicrons</a:t>
                </a:r>
                <a:endParaRPr lang="en-GB" sz="1100" b="1" dirty="0">
                  <a:solidFill>
                    <a:srgbClr val="0000CC"/>
                  </a:solidFill>
                </a:endParaRPr>
              </a:p>
            </p:txBody>
          </p:sp>
        </p:grpSp>
        <p:cxnSp>
          <p:nvCxnSpPr>
            <p:cNvPr id="84" name="رابط كسهم مستقيم 83"/>
            <p:cNvCxnSpPr/>
            <p:nvPr/>
          </p:nvCxnSpPr>
          <p:spPr>
            <a:xfrm rot="10800000" flipV="1">
              <a:off x="4446224" y="3573016"/>
              <a:ext cx="857256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مجموعة 109"/>
          <p:cNvGrpSpPr/>
          <p:nvPr/>
        </p:nvGrpSpPr>
        <p:grpSpPr>
          <a:xfrm>
            <a:off x="5142364" y="5572140"/>
            <a:ext cx="941804" cy="851134"/>
            <a:chOff x="1285852" y="5730662"/>
            <a:chExt cx="941804" cy="851134"/>
          </a:xfrm>
        </p:grpSpPr>
        <p:grpSp>
          <p:nvGrpSpPr>
            <p:cNvPr id="104" name="مجموعة 103"/>
            <p:cNvGrpSpPr/>
            <p:nvPr/>
          </p:nvGrpSpPr>
          <p:grpSpPr>
            <a:xfrm>
              <a:off x="1291552" y="6153168"/>
              <a:ext cx="936104" cy="428628"/>
              <a:chOff x="720048" y="5072074"/>
              <a:chExt cx="936104" cy="428628"/>
            </a:xfrm>
          </p:grpSpPr>
          <p:sp>
            <p:nvSpPr>
              <p:cNvPr id="105" name="مستطيل 104"/>
              <p:cNvSpPr/>
              <p:nvPr/>
            </p:nvSpPr>
            <p:spPr>
              <a:xfrm>
                <a:off x="727458" y="5072074"/>
                <a:ext cx="928694" cy="428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GB"/>
              </a:p>
            </p:txBody>
          </p:sp>
          <p:sp>
            <p:nvSpPr>
              <p:cNvPr id="106" name="مربع نص 105"/>
              <p:cNvSpPr txBox="1"/>
              <p:nvPr/>
            </p:nvSpPr>
            <p:spPr>
              <a:xfrm>
                <a:off x="720048" y="5101102"/>
                <a:ext cx="7484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retinol</a:t>
                </a:r>
              </a:p>
            </p:txBody>
          </p:sp>
        </p:grpSp>
        <p:grpSp>
          <p:nvGrpSpPr>
            <p:cNvPr id="107" name="مجموعة 106"/>
            <p:cNvGrpSpPr/>
            <p:nvPr/>
          </p:nvGrpSpPr>
          <p:grpSpPr>
            <a:xfrm>
              <a:off x="1285852" y="5730662"/>
              <a:ext cx="928694" cy="500066"/>
              <a:chOff x="714348" y="4572008"/>
              <a:chExt cx="928694" cy="500066"/>
            </a:xfrm>
          </p:grpSpPr>
          <p:sp>
            <p:nvSpPr>
              <p:cNvPr id="108" name="مثلث متساوي الساقين 107"/>
              <p:cNvSpPr/>
              <p:nvPr/>
            </p:nvSpPr>
            <p:spPr>
              <a:xfrm>
                <a:off x="714348" y="4572008"/>
                <a:ext cx="928694" cy="428628"/>
              </a:xfrm>
              <a:prstGeom prst="triangle">
                <a:avLst>
                  <a:gd name="adj" fmla="val 4374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مربع نص 108"/>
              <p:cNvSpPr txBox="1"/>
              <p:nvPr/>
            </p:nvSpPr>
            <p:spPr>
              <a:xfrm>
                <a:off x="785786" y="4764297"/>
                <a:ext cx="713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CRBP II</a:t>
                </a:r>
                <a:endParaRPr lang="en-US" sz="1400" dirty="0"/>
              </a:p>
            </p:txBody>
          </p:sp>
        </p:grpSp>
      </p:grpSp>
      <p:grpSp>
        <p:nvGrpSpPr>
          <p:cNvPr id="119" name="مجموعة 118"/>
          <p:cNvGrpSpPr/>
          <p:nvPr/>
        </p:nvGrpSpPr>
        <p:grpSpPr>
          <a:xfrm>
            <a:off x="514549" y="3786190"/>
            <a:ext cx="1714511" cy="568265"/>
            <a:chOff x="514549" y="3886146"/>
            <a:chExt cx="1714511" cy="568265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4169209"/>
              <a:ext cx="1571636" cy="28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7" name="مربع نص 116"/>
            <p:cNvSpPr txBox="1"/>
            <p:nvPr/>
          </p:nvSpPr>
          <p:spPr>
            <a:xfrm>
              <a:off x="514549" y="3886146"/>
              <a:ext cx="171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Bloodstream </a:t>
              </a:r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479093" y="785794"/>
            <a:ext cx="1091380" cy="785819"/>
            <a:chOff x="479093" y="785794"/>
            <a:chExt cx="1091380" cy="785819"/>
          </a:xfrm>
        </p:grpSpPr>
        <p:sp>
          <p:nvSpPr>
            <p:cNvPr id="120" name="مربع نص 119"/>
            <p:cNvSpPr txBox="1"/>
            <p:nvPr/>
          </p:nvSpPr>
          <p:spPr>
            <a:xfrm>
              <a:off x="479093" y="785794"/>
              <a:ext cx="806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Stellate</a:t>
              </a:r>
              <a:endParaRPr lang="en-US" dirty="0"/>
            </a:p>
            <a:p>
              <a:pPr algn="ctr"/>
              <a:r>
                <a:rPr lang="en-US" sz="1600" dirty="0"/>
                <a:t>cells</a:t>
              </a:r>
              <a:endParaRPr lang="en-GB" dirty="0"/>
            </a:p>
          </p:txBody>
        </p:sp>
        <p:cxnSp>
          <p:nvCxnSpPr>
            <p:cNvPr id="121" name="رابط كسهم مستقيم 120"/>
            <p:cNvCxnSpPr/>
            <p:nvPr/>
          </p:nvCxnSpPr>
          <p:spPr>
            <a:xfrm rot="16200000" flipH="1">
              <a:off x="1141844" y="1142985"/>
              <a:ext cx="428629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مجموعة 126"/>
          <p:cNvGrpSpPr/>
          <p:nvPr/>
        </p:nvGrpSpPr>
        <p:grpSpPr>
          <a:xfrm>
            <a:off x="1557090" y="2057164"/>
            <a:ext cx="728894" cy="307777"/>
            <a:chOff x="1128462" y="5466176"/>
            <a:chExt cx="728894" cy="307777"/>
          </a:xfrm>
        </p:grpSpPr>
        <p:sp>
          <p:nvSpPr>
            <p:cNvPr id="128" name="مستطيل مستدير الزوايا 127"/>
            <p:cNvSpPr/>
            <p:nvPr/>
          </p:nvSpPr>
          <p:spPr>
            <a:xfrm>
              <a:off x="1142976" y="5500702"/>
              <a:ext cx="714380" cy="21431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1128462" y="5466176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CRBP I</a:t>
              </a:r>
              <a:endParaRPr lang="en-US" sz="1400" dirty="0"/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500034" y="5214950"/>
            <a:ext cx="2343774" cy="1357322"/>
            <a:chOff x="500034" y="5214950"/>
            <a:chExt cx="2343774" cy="1357322"/>
          </a:xfrm>
        </p:grpSpPr>
        <p:grpSp>
          <p:nvGrpSpPr>
            <p:cNvPr id="136" name="مجموعة 135"/>
            <p:cNvGrpSpPr/>
            <p:nvPr/>
          </p:nvGrpSpPr>
          <p:grpSpPr>
            <a:xfrm>
              <a:off x="500034" y="5214950"/>
              <a:ext cx="2343774" cy="1357322"/>
              <a:chOff x="500034" y="5214950"/>
              <a:chExt cx="2343774" cy="1357322"/>
            </a:xfrm>
          </p:grpSpPr>
          <p:cxnSp>
            <p:nvCxnSpPr>
              <p:cNvPr id="130" name="رابط كسهم مستقيم 129"/>
              <p:cNvCxnSpPr>
                <a:cxnSpLocks/>
                <a:endCxn id="135" idx="3"/>
              </p:cNvCxnSpPr>
              <p:nvPr/>
            </p:nvCxnSpPr>
            <p:spPr>
              <a:xfrm flipH="1">
                <a:off x="2285984" y="5517232"/>
                <a:ext cx="460876" cy="3763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مربع نص 130"/>
              <p:cNvSpPr txBox="1"/>
              <p:nvPr/>
            </p:nvSpPr>
            <p:spPr>
              <a:xfrm>
                <a:off x="2259994" y="5373216"/>
                <a:ext cx="583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400" b="1" dirty="0"/>
                  <a:t>30%</a:t>
                </a:r>
                <a:endParaRPr lang="en-GB" sz="1400" b="1" dirty="0"/>
              </a:p>
            </p:txBody>
          </p:sp>
          <p:sp>
            <p:nvSpPr>
              <p:cNvPr id="135" name="مستطيل مستدير الزوايا 134"/>
              <p:cNvSpPr/>
              <p:nvPr/>
            </p:nvSpPr>
            <p:spPr>
              <a:xfrm>
                <a:off x="500034" y="5214950"/>
                <a:ext cx="1785950" cy="135732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200" b="1" dirty="0">
                    <a:solidFill>
                      <a:schemeClr val="tx1"/>
                    </a:solidFill>
                  </a:rPr>
                  <a:t>Extrahepatic tissue</a:t>
                </a:r>
                <a:r>
                  <a:rPr lang="en-US" sz="1200" b="1" dirty="0"/>
                  <a:t>    </a:t>
                </a:r>
                <a:endParaRPr lang="en-GB" sz="1400" b="1" dirty="0"/>
              </a:p>
            </p:txBody>
          </p:sp>
        </p:grpSp>
        <p:sp>
          <p:nvSpPr>
            <p:cNvPr id="144" name="مربع نص 143"/>
            <p:cNvSpPr txBox="1"/>
            <p:nvPr/>
          </p:nvSpPr>
          <p:spPr>
            <a:xfrm>
              <a:off x="1871870" y="5672606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RE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6" name="مستطيل مستدير الزوايا 145"/>
          <p:cNvSpPr/>
          <p:nvPr/>
        </p:nvSpPr>
        <p:spPr>
          <a:xfrm>
            <a:off x="857224" y="5143512"/>
            <a:ext cx="714380" cy="19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STRA6</a:t>
            </a:r>
            <a:endParaRPr lang="en-GB" b="1" dirty="0">
              <a:solidFill>
                <a:srgbClr val="0000CC"/>
              </a:solidFill>
            </a:endParaRPr>
          </a:p>
        </p:txBody>
      </p:sp>
      <p:grpSp>
        <p:nvGrpSpPr>
          <p:cNvPr id="154" name="مجموعة 153"/>
          <p:cNvGrpSpPr/>
          <p:nvPr/>
        </p:nvGrpSpPr>
        <p:grpSpPr>
          <a:xfrm>
            <a:off x="714348" y="5300902"/>
            <a:ext cx="794898" cy="824106"/>
            <a:chOff x="714348" y="5300902"/>
            <a:chExt cx="794898" cy="824106"/>
          </a:xfrm>
        </p:grpSpPr>
        <p:sp>
          <p:nvSpPr>
            <p:cNvPr id="147" name="مربع نص 146"/>
            <p:cNvSpPr txBox="1"/>
            <p:nvPr/>
          </p:nvSpPr>
          <p:spPr>
            <a:xfrm>
              <a:off x="714348" y="5786454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retinol 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2" name="رابط كسهم مستقيم 151"/>
            <p:cNvCxnSpPr/>
            <p:nvPr/>
          </p:nvCxnSpPr>
          <p:spPr>
            <a:xfrm rot="16200000" flipH="1">
              <a:off x="923900" y="5581892"/>
              <a:ext cx="571506" cy="95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Absorption &amp; Metabolism</a:t>
            </a:r>
            <a:endParaRPr lang="en-GB" sz="3600" dirty="0"/>
          </a:p>
        </p:txBody>
      </p:sp>
      <p:cxnSp>
        <p:nvCxnSpPr>
          <p:cNvPr id="156" name="رابط كسهم مستقيم 155"/>
          <p:cNvCxnSpPr/>
          <p:nvPr/>
        </p:nvCxnSpPr>
        <p:spPr>
          <a:xfrm rot="16200000" flipV="1">
            <a:off x="7482069" y="5367505"/>
            <a:ext cx="1075691" cy="847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مربع نص 157"/>
          <p:cNvSpPr txBox="1"/>
          <p:nvPr/>
        </p:nvSpPr>
        <p:spPr>
          <a:xfrm>
            <a:off x="2685182" y="2428868"/>
            <a:ext cx="6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liver</a:t>
            </a:r>
            <a:endParaRPr lang="en-GB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12BC4D-70C9-2245-A4BE-1DAFA8E4FA4D}"/>
              </a:ext>
            </a:extLst>
          </p:cNvPr>
          <p:cNvGrpSpPr/>
          <p:nvPr/>
        </p:nvGrpSpPr>
        <p:grpSpPr>
          <a:xfrm>
            <a:off x="2123728" y="3363253"/>
            <a:ext cx="1714511" cy="3090083"/>
            <a:chOff x="2123728" y="3356992"/>
            <a:chExt cx="1714511" cy="3090083"/>
          </a:xfrm>
        </p:grpSpPr>
        <p:sp>
          <p:nvSpPr>
            <p:cNvPr id="100" name="مستطيل 65">
              <a:extLst>
                <a:ext uri="{FF2B5EF4-FFF2-40B4-BE49-F238E27FC236}">
                  <a16:creationId xmlns:a16="http://schemas.microsoft.com/office/drawing/2014/main" id="{C140D25B-D922-1441-AA2F-7A2EC21B5F04}"/>
                </a:ext>
              </a:extLst>
            </p:cNvPr>
            <p:cNvSpPr/>
            <p:nvPr/>
          </p:nvSpPr>
          <p:spPr>
            <a:xfrm>
              <a:off x="2649208" y="3660993"/>
              <a:ext cx="716999" cy="27860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  <p:cxnSp>
          <p:nvCxnSpPr>
            <p:cNvPr id="103" name="رابط كسهم مستقيم 85">
              <a:extLst>
                <a:ext uri="{FF2B5EF4-FFF2-40B4-BE49-F238E27FC236}">
                  <a16:creationId xmlns:a16="http://schemas.microsoft.com/office/drawing/2014/main" id="{7C70EBA3-F3B9-4647-B760-39D9D881D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864" y="4721575"/>
              <a:ext cx="364599" cy="35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شكل بيضاوي 66">
              <a:extLst>
                <a:ext uri="{FF2B5EF4-FFF2-40B4-BE49-F238E27FC236}">
                  <a16:creationId xmlns:a16="http://schemas.microsoft.com/office/drawing/2014/main" id="{8F7DBE51-D828-3C49-B707-4FFEF805DAEA}"/>
                </a:ext>
              </a:extLst>
            </p:cNvPr>
            <p:cNvSpPr/>
            <p:nvPr/>
          </p:nvSpPr>
          <p:spPr>
            <a:xfrm rot="21415899">
              <a:off x="2789142" y="4008466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2" name="شكل بيضاوي 66">
              <a:extLst>
                <a:ext uri="{FF2B5EF4-FFF2-40B4-BE49-F238E27FC236}">
                  <a16:creationId xmlns:a16="http://schemas.microsoft.com/office/drawing/2014/main" id="{33FDFC9D-A2CA-E247-8B69-D6C8E2C5531F}"/>
                </a:ext>
              </a:extLst>
            </p:cNvPr>
            <p:cNvSpPr/>
            <p:nvPr/>
          </p:nvSpPr>
          <p:spPr>
            <a:xfrm>
              <a:off x="2734341" y="4907111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4" name="شكل بيضاوي 66">
              <a:extLst>
                <a:ext uri="{FF2B5EF4-FFF2-40B4-BE49-F238E27FC236}">
                  <a16:creationId xmlns:a16="http://schemas.microsoft.com/office/drawing/2014/main" id="{28A21D3C-AFCC-5848-B540-01C8192A2234}"/>
                </a:ext>
              </a:extLst>
            </p:cNvPr>
            <p:cNvSpPr/>
            <p:nvPr/>
          </p:nvSpPr>
          <p:spPr>
            <a:xfrm>
              <a:off x="2806349" y="5627191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5" name="مربع نص 116">
              <a:extLst>
                <a:ext uri="{FF2B5EF4-FFF2-40B4-BE49-F238E27FC236}">
                  <a16:creationId xmlns:a16="http://schemas.microsoft.com/office/drawing/2014/main" id="{C3A35678-FC5E-2441-9268-15F05FE6F559}"/>
                </a:ext>
              </a:extLst>
            </p:cNvPr>
            <p:cNvSpPr txBox="1"/>
            <p:nvPr/>
          </p:nvSpPr>
          <p:spPr>
            <a:xfrm>
              <a:off x="2123728" y="3356992"/>
              <a:ext cx="1714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200" b="1" dirty="0">
                  <a:solidFill>
                    <a:srgbClr val="C00000"/>
                  </a:solidFill>
                </a:rPr>
                <a:t>Bloodstream</a:t>
              </a:r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0D9F81-6008-AC42-93F0-8FB12C0ED05F}"/>
              </a:ext>
            </a:extLst>
          </p:cNvPr>
          <p:cNvGrpSpPr/>
          <p:nvPr/>
        </p:nvGrpSpPr>
        <p:grpSpPr>
          <a:xfrm>
            <a:off x="3635896" y="4644317"/>
            <a:ext cx="685825" cy="1512271"/>
            <a:chOff x="3635896" y="4644317"/>
            <a:chExt cx="685825" cy="1512271"/>
          </a:xfrm>
        </p:grpSpPr>
        <p:sp>
          <p:nvSpPr>
            <p:cNvPr id="132" name="شكل بيضاوي 66">
              <a:extLst>
                <a:ext uri="{FF2B5EF4-FFF2-40B4-BE49-F238E27FC236}">
                  <a16:creationId xmlns:a16="http://schemas.microsoft.com/office/drawing/2014/main" id="{4C41F1DB-2884-A740-8ED7-8AC6F046C120}"/>
                </a:ext>
              </a:extLst>
            </p:cNvPr>
            <p:cNvSpPr/>
            <p:nvPr/>
          </p:nvSpPr>
          <p:spPr>
            <a:xfrm>
              <a:off x="3854603" y="4644317"/>
              <a:ext cx="467118" cy="3164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33" name="شكل بيضاوي 67">
              <a:extLst>
                <a:ext uri="{FF2B5EF4-FFF2-40B4-BE49-F238E27FC236}">
                  <a16:creationId xmlns:a16="http://schemas.microsoft.com/office/drawing/2014/main" id="{593A88D3-9F63-034F-9699-765D0F200875}"/>
                </a:ext>
              </a:extLst>
            </p:cNvPr>
            <p:cNvSpPr/>
            <p:nvPr/>
          </p:nvSpPr>
          <p:spPr>
            <a:xfrm>
              <a:off x="3763367" y="5227894"/>
              <a:ext cx="53159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34" name="شكل بيضاوي 68">
              <a:extLst>
                <a:ext uri="{FF2B5EF4-FFF2-40B4-BE49-F238E27FC236}">
                  <a16:creationId xmlns:a16="http://schemas.microsoft.com/office/drawing/2014/main" id="{A923CC88-9FC4-FB4E-8DB5-7AA8450B7220}"/>
                </a:ext>
              </a:extLst>
            </p:cNvPr>
            <p:cNvSpPr/>
            <p:nvPr/>
          </p:nvSpPr>
          <p:spPr>
            <a:xfrm>
              <a:off x="3635896" y="5870836"/>
              <a:ext cx="472589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50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2886E-6 L -4.44444E-6 0.063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8844E-6 L 0.00191 -0.17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208 " pathEditMode="relative" ptsTypes="AA">
                                      <p:cBhvr>
                                        <p:cTn id="14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9" grpId="0"/>
      <p:bldP spid="83" grpId="0"/>
      <p:bldP spid="102" grpId="0" animBg="1"/>
      <p:bldP spid="102" grpId="1" animBg="1"/>
      <p:bldP spid="146" grpId="0" animBg="1"/>
      <p:bldP spid="1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Absorption &amp; Metabolism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مجموعة 62"/>
          <p:cNvGrpSpPr/>
          <p:nvPr/>
        </p:nvGrpSpPr>
        <p:grpSpPr>
          <a:xfrm>
            <a:off x="6241427" y="4214818"/>
            <a:ext cx="2188225" cy="1143008"/>
            <a:chOff x="6724664" y="5500702"/>
            <a:chExt cx="2188225" cy="1143008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4"/>
            <a:srcRect l="3947" t="4774"/>
            <a:stretch>
              <a:fillRect/>
            </a:stretch>
          </p:blipFill>
          <p:spPr bwMode="auto">
            <a:xfrm>
              <a:off x="7143769" y="5500702"/>
              <a:ext cx="176912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5" name="رابط كسهم مستقيم 64"/>
            <p:cNvCxnSpPr/>
            <p:nvPr/>
          </p:nvCxnSpPr>
          <p:spPr>
            <a:xfrm>
              <a:off x="6724664" y="5857892"/>
              <a:ext cx="561980" cy="41910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65"/>
          <p:cNvGrpSpPr/>
          <p:nvPr/>
        </p:nvGrpSpPr>
        <p:grpSpPr>
          <a:xfrm>
            <a:off x="6312865" y="2428868"/>
            <a:ext cx="2100266" cy="1500198"/>
            <a:chOff x="6786578" y="4000504"/>
            <a:chExt cx="2100266" cy="1500198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768" y="4000504"/>
              <a:ext cx="1743076" cy="137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8" name="رابط كسهم مستقيم 67"/>
            <p:cNvCxnSpPr/>
            <p:nvPr/>
          </p:nvCxnSpPr>
          <p:spPr>
            <a:xfrm flipV="1">
              <a:off x="6786578" y="5072074"/>
              <a:ext cx="642942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71"/>
          <p:cNvGrpSpPr/>
          <p:nvPr/>
        </p:nvGrpSpPr>
        <p:grpSpPr>
          <a:xfrm>
            <a:off x="928662" y="2029268"/>
            <a:ext cx="5528341" cy="2828492"/>
            <a:chOff x="1285852" y="3958094"/>
            <a:chExt cx="5528341" cy="2828492"/>
          </a:xfrm>
        </p:grpSpPr>
        <p:grpSp>
          <p:nvGrpSpPr>
            <p:cNvPr id="9" name="مجموعة 69"/>
            <p:cNvGrpSpPr/>
            <p:nvPr/>
          </p:nvGrpSpPr>
          <p:grpSpPr>
            <a:xfrm>
              <a:off x="1285852" y="3958094"/>
              <a:ext cx="5528341" cy="2828492"/>
              <a:chOff x="1285852" y="3958094"/>
              <a:chExt cx="5528341" cy="2828492"/>
            </a:xfrm>
          </p:grpSpPr>
          <p:grpSp>
            <p:nvGrpSpPr>
              <p:cNvPr id="13" name="مجموعة 61"/>
              <p:cNvGrpSpPr/>
              <p:nvPr/>
            </p:nvGrpSpPr>
            <p:grpSpPr>
              <a:xfrm>
                <a:off x="1285852" y="3958094"/>
                <a:ext cx="5528341" cy="2828492"/>
                <a:chOff x="1285852" y="3958094"/>
                <a:chExt cx="5528341" cy="2828492"/>
              </a:xfrm>
            </p:grpSpPr>
            <p:grpSp>
              <p:nvGrpSpPr>
                <p:cNvPr id="15" name="مجموعة 39"/>
                <p:cNvGrpSpPr/>
                <p:nvPr/>
              </p:nvGrpSpPr>
              <p:grpSpPr>
                <a:xfrm>
                  <a:off x="1285852" y="4786322"/>
                  <a:ext cx="5528341" cy="2000264"/>
                  <a:chOff x="2823494" y="4429132"/>
                  <a:chExt cx="5528341" cy="2000264"/>
                </a:xfrm>
              </p:grpSpPr>
              <p:grpSp>
                <p:nvGrpSpPr>
                  <p:cNvPr id="19" name="مجموعة 36"/>
                  <p:cNvGrpSpPr/>
                  <p:nvPr/>
                </p:nvGrpSpPr>
                <p:grpSpPr>
                  <a:xfrm>
                    <a:off x="2857488" y="4429132"/>
                    <a:ext cx="5494347" cy="2000264"/>
                    <a:chOff x="2285984" y="4572008"/>
                    <a:chExt cx="5494347" cy="2000264"/>
                  </a:xfrm>
                </p:grpSpPr>
                <p:grpSp>
                  <p:nvGrpSpPr>
                    <p:cNvPr id="20" name="مجموعة 30"/>
                    <p:cNvGrpSpPr/>
                    <p:nvPr/>
                  </p:nvGrpSpPr>
                  <p:grpSpPr>
                    <a:xfrm>
                      <a:off x="2285984" y="4572008"/>
                      <a:ext cx="5494347" cy="2000264"/>
                      <a:chOff x="2285984" y="4572008"/>
                      <a:chExt cx="5494347" cy="2000264"/>
                    </a:xfrm>
                  </p:grpSpPr>
                  <p:sp>
                    <p:nvSpPr>
                      <p:cNvPr id="7" name="مستطيل 6"/>
                      <p:cNvSpPr/>
                      <p:nvPr/>
                    </p:nvSpPr>
                    <p:spPr>
                      <a:xfrm>
                        <a:off x="2285984" y="4572008"/>
                        <a:ext cx="5429288" cy="200026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algn="l" defTabSz="914400" rtl="0" eaLnBrk="1" latinLnBrk="0" hangingPunct="1"/>
                        <a:endParaRPr lang="en-GB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0" name="رابط كسهم مستقيم 9"/>
                      <p:cNvCxnSpPr/>
                      <p:nvPr/>
                    </p:nvCxnSpPr>
                    <p:spPr>
                      <a:xfrm rot="5400000">
                        <a:off x="3359279" y="5678503"/>
                        <a:ext cx="64453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1" name="مجموعة 23"/>
                      <p:cNvGrpSpPr/>
                      <p:nvPr/>
                    </p:nvGrpSpPr>
                    <p:grpSpPr>
                      <a:xfrm>
                        <a:off x="5895328" y="4929198"/>
                        <a:ext cx="1885003" cy="1571636"/>
                        <a:chOff x="5252386" y="4929198"/>
                        <a:chExt cx="1885003" cy="1571636"/>
                      </a:xfrm>
                    </p:grpSpPr>
                    <p:sp>
                      <p:nvSpPr>
                        <p:cNvPr id="16" name="مربع نص 15"/>
                        <p:cNvSpPr txBox="1"/>
                        <p:nvPr/>
                      </p:nvSpPr>
                      <p:spPr>
                        <a:xfrm>
                          <a:off x="5797669" y="4929198"/>
                          <a:ext cx="8879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Retinal </a:t>
                          </a:r>
                          <a:endParaRPr lang="en-GB" dirty="0"/>
                        </a:p>
                      </p:txBody>
                    </p:sp>
                    <p:cxnSp>
                      <p:nvCxnSpPr>
                        <p:cNvPr id="17" name="رابط كسهم مستقيم 16"/>
                        <p:cNvCxnSpPr/>
                        <p:nvPr/>
                      </p:nvCxnSpPr>
                      <p:spPr>
                        <a:xfrm rot="5400000">
                          <a:off x="5786843" y="5786057"/>
                          <a:ext cx="857256" cy="79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" name="مربع نص 22"/>
                        <p:cNvSpPr txBox="1"/>
                        <p:nvPr/>
                      </p:nvSpPr>
                      <p:spPr>
                        <a:xfrm>
                          <a:off x="5252386" y="6131502"/>
                          <a:ext cx="188500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Retinoic acid (RA) </a:t>
                          </a:r>
                          <a:endParaRPr lang="en-GB" dirty="0"/>
                        </a:p>
                      </p:txBody>
                    </p:sp>
                  </p:grpSp>
                  <p:grpSp>
                    <p:nvGrpSpPr>
                      <p:cNvPr id="22" name="مجموعة 29"/>
                      <p:cNvGrpSpPr/>
                      <p:nvPr/>
                    </p:nvGrpSpPr>
                    <p:grpSpPr>
                      <a:xfrm>
                        <a:off x="3252122" y="5000636"/>
                        <a:ext cx="2962952" cy="369332"/>
                        <a:chOff x="3252122" y="5000636"/>
                        <a:chExt cx="2962952" cy="369332"/>
                      </a:xfrm>
                    </p:grpSpPr>
                    <p:grpSp>
                      <p:nvGrpSpPr>
                        <p:cNvPr id="24" name="مجموعة 24"/>
                        <p:cNvGrpSpPr/>
                        <p:nvPr/>
                      </p:nvGrpSpPr>
                      <p:grpSpPr>
                        <a:xfrm>
                          <a:off x="3252122" y="5000636"/>
                          <a:ext cx="2962952" cy="369332"/>
                          <a:chOff x="3252122" y="5000636"/>
                          <a:chExt cx="2962952" cy="369332"/>
                        </a:xfrm>
                      </p:grpSpPr>
                      <p:sp>
                        <p:nvSpPr>
                          <p:cNvPr id="11" name="مربع نص 10"/>
                          <p:cNvSpPr txBox="1"/>
                          <p:nvPr/>
                        </p:nvSpPr>
                        <p:spPr>
                          <a:xfrm>
                            <a:off x="3252122" y="5000636"/>
                            <a:ext cx="899157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dirty="0"/>
                              <a:t>Retinol </a:t>
                            </a:r>
                            <a:endParaRPr lang="en-GB" dirty="0"/>
                          </a:p>
                        </p:txBody>
                      </p:sp>
                      <p:cxnSp>
                        <p:nvCxnSpPr>
                          <p:cNvPr id="12" name="رابط كسهم مستقيم 11"/>
                          <p:cNvCxnSpPr/>
                          <p:nvPr/>
                        </p:nvCxnSpPr>
                        <p:spPr>
                          <a:xfrm>
                            <a:off x="4357686" y="5226744"/>
                            <a:ext cx="1857388" cy="1588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6" name="رابط كسهم مستقيم 25"/>
                        <p:cNvCxnSpPr/>
                        <p:nvPr/>
                      </p:nvCxnSpPr>
                      <p:spPr>
                        <a:xfrm rot="10800000">
                          <a:off x="4286248" y="5144644"/>
                          <a:ext cx="1928826" cy="1451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32" name="مربع نص 31"/>
                    <p:cNvSpPr txBox="1"/>
                    <p:nvPr/>
                  </p:nvSpPr>
                  <p:spPr>
                    <a:xfrm>
                      <a:off x="3932543" y="4643446"/>
                      <a:ext cx="24254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Retinol dehydrogenases</a:t>
                      </a:r>
                    </a:p>
                  </p:txBody>
                </p:sp>
                <p:sp>
                  <p:nvSpPr>
                    <p:cNvPr id="34" name="مربع نص 33"/>
                    <p:cNvSpPr txBox="1"/>
                    <p:nvPr/>
                  </p:nvSpPr>
                  <p:spPr>
                    <a:xfrm>
                      <a:off x="5146079" y="5286388"/>
                      <a:ext cx="1710918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Retinaldehyde</a:t>
                      </a:r>
                    </a:p>
                    <a:p>
                      <a:r>
                        <a:rPr lang="en-US" dirty="0"/>
                        <a:t>dehydrogenases</a:t>
                      </a:r>
                    </a:p>
                    <a:p>
                      <a:pPr algn="ctr"/>
                      <a:r>
                        <a:rPr lang="en-US" dirty="0"/>
                        <a:t>(RALDHs)</a:t>
                      </a:r>
                      <a:endParaRPr lang="en-GB" dirty="0"/>
                    </a:p>
                  </p:txBody>
                </p:sp>
                <p:sp>
                  <p:nvSpPr>
                    <p:cNvPr id="36" name="مربع نص 35"/>
                    <p:cNvSpPr txBox="1"/>
                    <p:nvPr/>
                  </p:nvSpPr>
                  <p:spPr>
                    <a:xfrm>
                      <a:off x="4839422" y="4845618"/>
                      <a:ext cx="6864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RDHs</a:t>
                      </a:r>
                    </a:p>
                  </p:txBody>
                </p:sp>
              </p:grpSp>
              <p:sp>
                <p:nvSpPr>
                  <p:cNvPr id="38" name="مربع نص 37"/>
                  <p:cNvSpPr txBox="1"/>
                  <p:nvPr/>
                </p:nvSpPr>
                <p:spPr>
                  <a:xfrm rot="16200000">
                    <a:off x="7035382" y="5382633"/>
                    <a:ext cx="11333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irreversible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  </a:t>
                    </a:r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" name="مربع نص 38"/>
                  <p:cNvSpPr txBox="1"/>
                  <p:nvPr/>
                </p:nvSpPr>
                <p:spPr>
                  <a:xfrm>
                    <a:off x="2823494" y="6060064"/>
                    <a:ext cx="2177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RA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generating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tissue</a:t>
                    </a:r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grpSp>
              <p:nvGrpSpPr>
                <p:cNvPr id="25" name="مجموعة 60"/>
                <p:cNvGrpSpPr/>
                <p:nvPr/>
              </p:nvGrpSpPr>
              <p:grpSpPr>
                <a:xfrm>
                  <a:off x="1714480" y="3958094"/>
                  <a:ext cx="1214446" cy="1472758"/>
                  <a:chOff x="1714480" y="3958094"/>
                  <a:chExt cx="1214446" cy="1472758"/>
                </a:xfrm>
              </p:grpSpPr>
              <p:sp>
                <p:nvSpPr>
                  <p:cNvPr id="43" name="مستطيل 42"/>
                  <p:cNvSpPr/>
                  <p:nvPr/>
                </p:nvSpPr>
                <p:spPr>
                  <a:xfrm>
                    <a:off x="1857356" y="4672474"/>
                    <a:ext cx="785818" cy="2857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STRA6</a:t>
                    </a:r>
                    <a:endParaRPr lang="en-GB" dirty="0"/>
                  </a:p>
                </p:txBody>
              </p:sp>
              <p:grpSp>
                <p:nvGrpSpPr>
                  <p:cNvPr id="27" name="مجموعة 49"/>
                  <p:cNvGrpSpPr/>
                  <p:nvPr/>
                </p:nvGrpSpPr>
                <p:grpSpPr>
                  <a:xfrm>
                    <a:off x="1714480" y="3958094"/>
                    <a:ext cx="1214446" cy="715968"/>
                    <a:chOff x="1714480" y="3929066"/>
                    <a:chExt cx="1214446" cy="715968"/>
                  </a:xfrm>
                </p:grpSpPr>
                <p:sp>
                  <p:nvSpPr>
                    <p:cNvPr id="47" name="مستطيل 46"/>
                    <p:cNvSpPr/>
                    <p:nvPr/>
                  </p:nvSpPr>
                  <p:spPr>
                    <a:xfrm>
                      <a:off x="1714480" y="3929066"/>
                      <a:ext cx="1214446" cy="35719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/>
                        <a:t>Retinol-RBP</a:t>
                      </a:r>
                      <a:endParaRPr lang="en-GB" b="1" dirty="0"/>
                    </a:p>
                  </p:txBody>
                </p:sp>
                <p:cxnSp>
                  <p:nvCxnSpPr>
                    <p:cNvPr id="48" name="رابط كسهم مستقيم 47"/>
                    <p:cNvCxnSpPr/>
                    <p:nvPr/>
                  </p:nvCxnSpPr>
                  <p:spPr>
                    <a:xfrm rot="5400000">
                      <a:off x="2064979" y="4464851"/>
                      <a:ext cx="358778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مجموعة 57"/>
                  <p:cNvGrpSpPr/>
                  <p:nvPr/>
                </p:nvGrpSpPr>
                <p:grpSpPr>
                  <a:xfrm>
                    <a:off x="2070876" y="5000636"/>
                    <a:ext cx="286546" cy="430216"/>
                    <a:chOff x="2070876" y="5000636"/>
                    <a:chExt cx="286546" cy="430216"/>
                  </a:xfrm>
                </p:grpSpPr>
                <p:cxnSp>
                  <p:nvCxnSpPr>
                    <p:cNvPr id="52" name="رابط كسهم مستقيم 51"/>
                    <p:cNvCxnSpPr/>
                    <p:nvPr/>
                  </p:nvCxnSpPr>
                  <p:spPr>
                    <a:xfrm>
                      <a:off x="2071670" y="5429264"/>
                      <a:ext cx="28575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رابط مستقيم 54"/>
                    <p:cNvCxnSpPr/>
                    <p:nvPr/>
                  </p:nvCxnSpPr>
                  <p:spPr>
                    <a:xfrm rot="5400000" flipH="1" flipV="1">
                      <a:off x="1856562" y="5214950"/>
                      <a:ext cx="429422" cy="794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0" name="رابط كسهم مستقيم 59"/>
                <p:cNvCxnSpPr/>
                <p:nvPr/>
              </p:nvCxnSpPr>
              <p:spPr>
                <a:xfrm rot="16200000" flipV="1">
                  <a:off x="2320114" y="5871049"/>
                  <a:ext cx="64453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شكل بيضاوي 68"/>
              <p:cNvSpPr/>
              <p:nvPr/>
            </p:nvSpPr>
            <p:spPr>
              <a:xfrm>
                <a:off x="2285984" y="5744044"/>
                <a:ext cx="928694" cy="28575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CRBP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2070094" y="6143644"/>
              <a:ext cx="135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retinyl ester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621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Absorption &amp; Metabolism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14422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REHs: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retinyl ester hydrolases like pancreatic triglyceride lipase the main enzyme responsible for the REH activity  in intestinal lumen and hepatic lipase enzyme in hepatocytes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LRAT: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lecithin retinol acyl transferase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CRBPs: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cellular retinol binding proteins like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CRBPI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ubiquitously expressed in tissues),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CRBPII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(primarily expressed in small intestine) 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CRBPIII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(predominantly expressed in adipose tissue, heart, muscle &amp; mammary).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RBP: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retinol binding protein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STRA6: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stimulated by retinoic acid 6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327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 Absorption &amp; Metabolism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28596" y="1500174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Retinol is stored in several tissues particularly liver (as retinyl esters).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Vitamin A  is mobilized from liver stores and transported in plasma as retinol bound to a specific transport protein called retinol binding protein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“RBP”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retinol is toxic, so, it is not let free and should be esterified  or bound to RBP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</a:t>
            </a:r>
            <a:endParaRPr lang="en-GB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Nonspecific and unregulated delivery of retinoids to biological membranes can lead to vitamin A toxicity.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199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73566" y="1285860"/>
            <a:ext cx="8501122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lvl="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Vision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Vitamin A  is a component of photopigments (rhodopsin &amp; Iodopsins) in which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(the visual active form of vitamin A) is bound to the protein opsin. These play an essential role in the conversion of light energy into nerve impulses at the retina</a:t>
            </a:r>
          </a:p>
          <a:p>
            <a:pPr marL="457200" lvl="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 transcription and embryonic development: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this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role is played by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form of vitamin A. RA binds its nuclear receptor RAR to regulate the transcription of its target genes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2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eye-2_m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32387"/>
            <a:ext cx="4071966" cy="332543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Structure of Human Eye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مجموعة 35"/>
          <p:cNvGrpSpPr/>
          <p:nvPr/>
        </p:nvGrpSpPr>
        <p:grpSpPr>
          <a:xfrm>
            <a:off x="3143240" y="1500174"/>
            <a:ext cx="6036938" cy="4447725"/>
            <a:chOff x="3143240" y="1500174"/>
            <a:chExt cx="6036938" cy="4447725"/>
          </a:xfrm>
        </p:grpSpPr>
        <p:grpSp>
          <p:nvGrpSpPr>
            <p:cNvPr id="35" name="مجموعة 34"/>
            <p:cNvGrpSpPr/>
            <p:nvPr/>
          </p:nvGrpSpPr>
          <p:grpSpPr>
            <a:xfrm>
              <a:off x="4643438" y="1500174"/>
              <a:ext cx="4536740" cy="4447725"/>
              <a:chOff x="4643438" y="1500174"/>
              <a:chExt cx="4536740" cy="44477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43438" y="1899774"/>
                <a:ext cx="4476750" cy="404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4" name="مجموعة 33"/>
              <p:cNvGrpSpPr/>
              <p:nvPr/>
            </p:nvGrpSpPr>
            <p:grpSpPr>
              <a:xfrm>
                <a:off x="8030322" y="1500174"/>
                <a:ext cx="1149856" cy="1285884"/>
                <a:chOff x="8030322" y="1500174"/>
                <a:chExt cx="1149856" cy="1285884"/>
              </a:xfrm>
            </p:grpSpPr>
            <p:cxnSp>
              <p:nvCxnSpPr>
                <p:cNvPr id="29" name="رابط كسهم مستقيم 28"/>
                <p:cNvCxnSpPr/>
                <p:nvPr/>
              </p:nvCxnSpPr>
              <p:spPr>
                <a:xfrm rot="5400000">
                  <a:off x="8072462" y="2000240"/>
                  <a:ext cx="500066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رابط كسهم مستقيم 29"/>
                <p:cNvCxnSpPr/>
                <p:nvPr/>
              </p:nvCxnSpPr>
              <p:spPr>
                <a:xfrm rot="5400000">
                  <a:off x="8572528" y="2500306"/>
                  <a:ext cx="285752" cy="2857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مربع نص 30"/>
                <p:cNvSpPr txBox="1"/>
                <p:nvPr/>
              </p:nvSpPr>
              <p:spPr>
                <a:xfrm>
                  <a:off x="8429652" y="2294745"/>
                  <a:ext cx="7505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choroid</a:t>
                  </a:r>
                  <a:endParaRPr lang="en-GB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مربع نص 32"/>
                <p:cNvSpPr txBox="1"/>
                <p:nvPr/>
              </p:nvSpPr>
              <p:spPr>
                <a:xfrm>
                  <a:off x="8030322" y="1500174"/>
                  <a:ext cx="10422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Pigment</a:t>
                  </a:r>
                </a:p>
                <a:p>
                  <a:pPr algn="ctr"/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 epithelium </a:t>
                  </a:r>
                  <a:endParaRPr lang="en-GB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4" name="مجموعة 43"/>
            <p:cNvGrpSpPr/>
            <p:nvPr/>
          </p:nvGrpSpPr>
          <p:grpSpPr>
            <a:xfrm>
              <a:off x="3143240" y="2786058"/>
              <a:ext cx="2143140" cy="1785950"/>
              <a:chOff x="3178171" y="2757386"/>
              <a:chExt cx="2031994" cy="1783530"/>
            </a:xfrm>
          </p:grpSpPr>
          <p:sp>
            <p:nvSpPr>
              <p:cNvPr id="10" name="مستطيل 9"/>
              <p:cNvSpPr/>
              <p:nvPr/>
            </p:nvSpPr>
            <p:spPr>
              <a:xfrm rot="14991401">
                <a:off x="3113390" y="3041523"/>
                <a:ext cx="415702" cy="28614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مجموعة 36"/>
              <p:cNvGrpSpPr/>
              <p:nvPr/>
            </p:nvGrpSpPr>
            <p:grpSpPr>
              <a:xfrm>
                <a:off x="3381370" y="2757386"/>
                <a:ext cx="1828795" cy="1783530"/>
                <a:chOff x="3381370" y="2742872"/>
                <a:chExt cx="1828795" cy="1783530"/>
              </a:xfrm>
            </p:grpSpPr>
            <p:cxnSp>
              <p:nvCxnSpPr>
                <p:cNvPr id="14" name="رابط مستقيم 13"/>
                <p:cNvCxnSpPr/>
                <p:nvPr/>
              </p:nvCxnSpPr>
              <p:spPr>
                <a:xfrm flipV="1">
                  <a:off x="3381370" y="2742872"/>
                  <a:ext cx="1801272" cy="18606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رابط مستقيم 14"/>
                <p:cNvCxnSpPr/>
                <p:nvPr/>
              </p:nvCxnSpPr>
              <p:spPr>
                <a:xfrm>
                  <a:off x="3538982" y="3314018"/>
                  <a:ext cx="1671183" cy="121238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مجموعة 21"/>
          <p:cNvGrpSpPr/>
          <p:nvPr/>
        </p:nvGrpSpPr>
        <p:grpSpPr>
          <a:xfrm>
            <a:off x="2784612" y="3610277"/>
            <a:ext cx="567843" cy="461665"/>
            <a:chOff x="2784612" y="3610277"/>
            <a:chExt cx="567843" cy="461665"/>
          </a:xfrm>
        </p:grpSpPr>
        <p:sp>
          <p:nvSpPr>
            <p:cNvPr id="19" name="قوس كبير أيسر 18"/>
            <p:cNvSpPr/>
            <p:nvPr/>
          </p:nvSpPr>
          <p:spPr>
            <a:xfrm rot="882197">
              <a:off x="3173580" y="3729535"/>
              <a:ext cx="178875" cy="300911"/>
            </a:xfrm>
            <a:prstGeom prst="leftBrace">
              <a:avLst>
                <a:gd name="adj1" fmla="val 8333"/>
                <a:gd name="adj2" fmla="val 439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2784612" y="3610277"/>
              <a:ext cx="514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Blind</a:t>
              </a:r>
            </a:p>
            <a:p>
              <a:pPr algn="ctr"/>
              <a:r>
                <a:rPr lang="en-US" sz="1200" b="1" dirty="0"/>
                <a:t>spot </a:t>
              </a:r>
              <a:endParaRPr lang="en-GB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Therefore,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influences the induction and patterning of some tissues at early stages of embryonic development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Studies showed that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essential for development of several organs such as hindbrain, spinal cord, heart, eye…etc. 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Vitamin A is unique among the vitamins in that its concentration must be within a very narrow range in order to avoid both deficiency and toxicity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Adding vitamin A or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embryo can easily induce teratogenic effects including major alterations in organogenesis (i.e. congenital abnormalities or birth defects)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9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Antioxidant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carotenoids like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β-Carotene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protect the body from free-radical damage to DNA and cells to prevent  diseases like cancer.</a:t>
            </a:r>
          </a:p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Maintain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skin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health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itamin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A, and more specifically, 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appears to maintain normal skin health by switching on genes and differentiating keratinocytes (immature skin cells) into mature epidermal cells. The retinoic drug isotretinoin (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Ro-</a:t>
            </a:r>
            <a:r>
              <a:rPr lang="en-GB" sz="2400" b="1" dirty="0" err="1"/>
              <a:t>accutane</a:t>
            </a:r>
            <a:r>
              <a:rPr lang="en-GB" sz="2400" b="1" dirty="0"/>
              <a:t>®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is the most commonly prescribed agent for treatment of acne.</a:t>
            </a:r>
          </a:p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Reproduction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(RA) supports both male and female reproduction. RA plays a vital role during the  spermatogenesis (the process of production of sperm cells). In females, vitamin A is important to maintain normal fertilization, implantation and to overcome fetal resorption or malformation 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3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1" indent="-457200" algn="l" rtl="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Bone growth: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vitamin A is important for healthy bones. However, excessive amounts of vitamin A have been linked to bone loss and an increase in the risk of hip fracture. Indeed, too much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affects the process of bone remodeling because it:</a:t>
            </a:r>
          </a:p>
          <a:p>
            <a:pPr lvl="3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activates bone resorption by increasing the number and activity of osteoclasts (the cells that break down bone). </a:t>
            </a:r>
          </a:p>
          <a:p>
            <a:pPr lvl="3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decreases the growth of osteoblasts ( the cells that support bone growth) 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5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Vitamin A Deficiency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322"/>
            <a:ext cx="8643966" cy="5500702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/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Vitamin A is stored in the body so it would take a year or more to develop </a:t>
            </a:r>
          </a:p>
          <a:p>
            <a:pPr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a deficiency in the presence of inadequate intake.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Vitamin A deficiency (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Hypovitaminosis 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):</a:t>
            </a:r>
          </a:p>
          <a:p>
            <a:pPr algn="l" rtl="0"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Infectious diseases due to impaired immunity </a:t>
            </a:r>
          </a:p>
          <a:p>
            <a:pPr marL="1428750" lvl="2" indent="-514350" algn="l" rtl="0">
              <a:lnSpc>
                <a:spcPct val="90000"/>
              </a:lnSpc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Night Blindness (</a:t>
            </a:r>
            <a:r>
              <a:rPr lang="en-US" sz="2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Nyctalopia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): patient cannot see in dim/low light or</a:t>
            </a:r>
          </a:p>
          <a:p>
            <a:pPr lvl="2"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near darkness conditions. Nyctalopia is first detectable sign of </a:t>
            </a:r>
          </a:p>
          <a:p>
            <a:pPr lvl="2"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vitamin A deficiency.</a:t>
            </a:r>
          </a:p>
          <a:p>
            <a:pPr lvl="2" algn="l" rtl="0">
              <a:lnSpc>
                <a:spcPct val="90000"/>
              </a:lnSpc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Complete blindness in severe deficiency. 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Xerophthalmia: dryness of the conjunctiva and cornea. If untreated, it can</a:t>
            </a:r>
          </a:p>
          <a:p>
            <a:pPr marL="971550" lvl="1" indent="-514350" algn="l" rtl="0">
              <a:lnSpc>
                <a:spcPct val="90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lead to corneal ulceration and  keratomalacia ( softening and necrosis of </a:t>
            </a:r>
          </a:p>
          <a:p>
            <a:pPr marL="971550" lvl="1" indent="-514350" algn="l" rtl="0">
              <a:lnSpc>
                <a:spcPct val="90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the cornea due to severe VAD) </a:t>
            </a: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 startAt="5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Keratinization of the skin:  changes in epithelial cells results in 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 startAt="5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keratinization, rough dry and scaly skin.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0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Vitamin A Toxicity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Vitamin A toxicity (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Hypervitaminosis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can occur with     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concentrated amounts of  vitamin A from animal foods,      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fortified foods, or supplements or consuming excessive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amounts of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from supplements.</a:t>
            </a:r>
          </a:p>
          <a:p>
            <a:pPr algn="l" rt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Bone defects: increased activity of osteoclasts causes    </a:t>
            </a:r>
          </a:p>
          <a:p>
            <a:pPr marL="971550" lvl="1" indent="-514350" algn="l" rtl="0"/>
            <a:r>
              <a:rPr lang="en-US" sz="2000" dirty="0">
                <a:latin typeface="Arial" pitchFamily="34" charset="0"/>
                <a:cs typeface="Arial" pitchFamily="34" charset="0"/>
              </a:rPr>
              <a:t>         weakened bones and contributes to osteoporosis and fractures</a:t>
            </a:r>
          </a:p>
          <a:p>
            <a:pPr marL="971550" lvl="1" indent="-514350" algn="l" rtl="0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 startAt="2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Birth defects: abnormal fetal development and malformation.</a:t>
            </a:r>
          </a:p>
          <a:p>
            <a:pPr marL="971550" lvl="1" indent="-514350" algn="l" rtl="0">
              <a:buFont typeface="+mj-lt"/>
              <a:buAutoNum type="arabicPeriod" startAt="2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 algn="l" rtl="0"/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 startAt="2"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2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Structure of Retina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مجموعة 43"/>
          <p:cNvGrpSpPr/>
          <p:nvPr/>
        </p:nvGrpSpPr>
        <p:grpSpPr>
          <a:xfrm>
            <a:off x="5287516" y="1857364"/>
            <a:ext cx="3785078" cy="4286256"/>
            <a:chOff x="4900372" y="1685925"/>
            <a:chExt cx="4243628" cy="5172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7425" y="1685925"/>
              <a:ext cx="3076575" cy="517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7" name="مجموعة 26"/>
            <p:cNvGrpSpPr/>
            <p:nvPr/>
          </p:nvGrpSpPr>
          <p:grpSpPr>
            <a:xfrm>
              <a:off x="7023391" y="2634144"/>
              <a:ext cx="883575" cy="794856"/>
              <a:chOff x="7023391" y="2634144"/>
              <a:chExt cx="883575" cy="794856"/>
            </a:xfrm>
          </p:grpSpPr>
          <p:sp>
            <p:nvSpPr>
              <p:cNvPr id="24" name="مربع نص 23"/>
              <p:cNvSpPr txBox="1"/>
              <p:nvPr/>
            </p:nvSpPr>
            <p:spPr>
              <a:xfrm>
                <a:off x="7023391" y="2634144"/>
                <a:ext cx="883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Amacrine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رابط مستقيم 25"/>
              <p:cNvCxnSpPr/>
              <p:nvPr/>
            </p:nvCxnSpPr>
            <p:spPr>
              <a:xfrm rot="16200000" flipH="1">
                <a:off x="7429520" y="3286124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مجموعة 34"/>
            <p:cNvGrpSpPr/>
            <p:nvPr/>
          </p:nvGrpSpPr>
          <p:grpSpPr>
            <a:xfrm>
              <a:off x="5712099" y="4590020"/>
              <a:ext cx="1360231" cy="1350824"/>
              <a:chOff x="5712099" y="4590020"/>
              <a:chExt cx="1360231" cy="1350824"/>
            </a:xfrm>
          </p:grpSpPr>
          <p:sp>
            <p:nvSpPr>
              <p:cNvPr id="28" name="مربع نص 27"/>
              <p:cNvSpPr txBox="1"/>
              <p:nvPr/>
            </p:nvSpPr>
            <p:spPr>
              <a:xfrm rot="16200000">
                <a:off x="5295484" y="5006635"/>
                <a:ext cx="1350824" cy="51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Horizontal </a:t>
                </a:r>
                <a:r>
                  <a:rPr lang="en-GB" sz="1200" b="1" dirty="0">
                    <a:latin typeface="Arial" pitchFamily="34" charset="0"/>
                    <a:cs typeface="Arial" pitchFamily="34" charset="0"/>
                  </a:rPr>
                  <a:t> cell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>
                <a:off x="6000760" y="5279890"/>
                <a:ext cx="107157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مربع نص 35"/>
            <p:cNvSpPr txBox="1"/>
            <p:nvPr/>
          </p:nvSpPr>
          <p:spPr>
            <a:xfrm>
              <a:off x="4900372" y="6110607"/>
              <a:ext cx="1279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Photoreceptor 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cells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مجموعة 36"/>
            <p:cNvGrpSpPr/>
            <p:nvPr/>
          </p:nvGrpSpPr>
          <p:grpSpPr>
            <a:xfrm>
              <a:off x="5214942" y="4000504"/>
              <a:ext cx="957722" cy="586018"/>
              <a:chOff x="6929455" y="2913288"/>
              <a:chExt cx="957722" cy="58601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929455" y="2913288"/>
                <a:ext cx="758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Bipolar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cells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رابط مستقيم 38"/>
              <p:cNvCxnSpPr/>
              <p:nvPr/>
            </p:nvCxnSpPr>
            <p:spPr>
              <a:xfrm>
                <a:off x="7529986" y="3229200"/>
                <a:ext cx="357191" cy="270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مجموعة 40"/>
            <p:cNvGrpSpPr/>
            <p:nvPr/>
          </p:nvGrpSpPr>
          <p:grpSpPr>
            <a:xfrm>
              <a:off x="5459748" y="2030732"/>
              <a:ext cx="969640" cy="755326"/>
              <a:chOff x="6917537" y="2743980"/>
              <a:chExt cx="969640" cy="755326"/>
            </a:xfrm>
          </p:grpSpPr>
          <p:sp>
            <p:nvSpPr>
              <p:cNvPr id="42" name="مربع نص 41"/>
              <p:cNvSpPr txBox="1"/>
              <p:nvPr/>
            </p:nvSpPr>
            <p:spPr>
              <a:xfrm>
                <a:off x="6917537" y="2743980"/>
                <a:ext cx="8980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Ganglion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cells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رابط مستقيم 42"/>
              <p:cNvCxnSpPr/>
              <p:nvPr/>
            </p:nvCxnSpPr>
            <p:spPr>
              <a:xfrm>
                <a:off x="7529986" y="3229200"/>
                <a:ext cx="357191" cy="270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عنصر نائب للمحتوى 2"/>
          <p:cNvSpPr>
            <a:spLocks noGrp="1"/>
          </p:cNvSpPr>
          <p:nvPr>
            <p:ph idx="1"/>
          </p:nvPr>
        </p:nvSpPr>
        <p:spPr>
          <a:xfrm>
            <a:off x="485804" y="1285860"/>
            <a:ext cx="4586262" cy="557214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200" dirty="0">
                <a:latin typeface="Arial" pitchFamily="34" charset="0"/>
                <a:cs typeface="Arial" pitchFamily="34" charset="0"/>
              </a:rPr>
              <a:t>The retina has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layers of neurons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(the photoreceptor, the bipolar and the ganglion cells) and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layers of synapses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including the unique ribbon synapses or lateral connection via the horizontal and amacrine cells</a:t>
            </a:r>
          </a:p>
          <a:p>
            <a:pPr algn="l" rtl="0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200" dirty="0">
                <a:latin typeface="Arial" pitchFamily="34" charset="0"/>
                <a:cs typeface="Arial" pitchFamily="34" charset="0"/>
              </a:rPr>
              <a:t>Horizontal cells make synapses with rods, cones and bipolar cells whereas the amacrine cells connect  bipolar with ganglion cells.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Thus horizontal and amacrine cells are involved in the indirect path of visual input transmission. </a:t>
            </a:r>
          </a:p>
          <a:p>
            <a:pPr algn="l" rtl="0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_02_m_vis_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071678"/>
            <a:ext cx="4211851" cy="475416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Photoreceptor cells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31151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Retina contains two types of photoreceptors: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5442638" y="3857628"/>
            <a:ext cx="3313809" cy="2762195"/>
            <a:chOff x="5442638" y="3857628"/>
            <a:chExt cx="3313809" cy="2762195"/>
          </a:xfrm>
        </p:grpSpPr>
        <p:sp>
          <p:nvSpPr>
            <p:cNvPr id="38" name="شكل بيضاوي 37"/>
            <p:cNvSpPr/>
            <p:nvPr/>
          </p:nvSpPr>
          <p:spPr>
            <a:xfrm>
              <a:off x="7257616" y="4657960"/>
              <a:ext cx="1357322" cy="12568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مجموعة 87"/>
            <p:cNvGrpSpPr/>
            <p:nvPr/>
          </p:nvGrpSpPr>
          <p:grpSpPr>
            <a:xfrm>
              <a:off x="5442638" y="3857628"/>
              <a:ext cx="3313809" cy="2762195"/>
              <a:chOff x="5442638" y="3857628"/>
              <a:chExt cx="3313809" cy="2762195"/>
            </a:xfrm>
          </p:grpSpPr>
          <p:grpSp>
            <p:nvGrpSpPr>
              <p:cNvPr id="54" name="مجموعة 53"/>
              <p:cNvGrpSpPr/>
              <p:nvPr/>
            </p:nvGrpSpPr>
            <p:grpSpPr>
              <a:xfrm>
                <a:off x="5442638" y="3857628"/>
                <a:ext cx="2957986" cy="1868506"/>
                <a:chOff x="5442638" y="3857628"/>
                <a:chExt cx="2957986" cy="186850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t="34314"/>
                <a:stretch>
                  <a:fillRect/>
                </a:stretch>
              </p:blipFill>
              <p:spPr bwMode="auto">
                <a:xfrm>
                  <a:off x="7471930" y="4861936"/>
                  <a:ext cx="928694" cy="864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7" name="مستطيل 46"/>
                <p:cNvSpPr/>
                <p:nvPr/>
              </p:nvSpPr>
              <p:spPr>
                <a:xfrm>
                  <a:off x="5442638" y="3857628"/>
                  <a:ext cx="571504" cy="1428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101226" y="3883665"/>
                  <a:ext cx="1838329" cy="974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84" name="مربع نص 83"/>
              <p:cNvSpPr txBox="1"/>
              <p:nvPr/>
            </p:nvSpPr>
            <p:spPr>
              <a:xfrm>
                <a:off x="7643834" y="6158158"/>
                <a:ext cx="11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Membranous </a:t>
                </a:r>
              </a:p>
              <a:p>
                <a:pPr algn="ctr" rtl="0"/>
                <a:r>
                  <a:rPr lang="en-US" sz="1200" b="1" dirty="0"/>
                  <a:t>discs</a:t>
                </a:r>
                <a:endParaRPr lang="en-GB" sz="1200" b="1" dirty="0"/>
              </a:p>
            </p:txBody>
          </p:sp>
          <p:grpSp>
            <p:nvGrpSpPr>
              <p:cNvPr id="87" name="مجموعة 86"/>
              <p:cNvGrpSpPr/>
              <p:nvPr/>
            </p:nvGrpSpPr>
            <p:grpSpPr>
              <a:xfrm rot="10800000">
                <a:off x="7767073" y="5744044"/>
                <a:ext cx="498768" cy="421414"/>
                <a:chOff x="8502388" y="6492457"/>
                <a:chExt cx="498768" cy="421414"/>
              </a:xfrm>
            </p:grpSpPr>
            <p:cxnSp>
              <p:nvCxnSpPr>
                <p:cNvPr id="85" name="رابط مستقيم 84"/>
                <p:cNvCxnSpPr/>
                <p:nvPr/>
              </p:nvCxnSpPr>
              <p:spPr>
                <a:xfrm rot="16200000" flipV="1">
                  <a:off x="8326783" y="6668124"/>
                  <a:ext cx="421351" cy="701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85"/>
                <p:cNvCxnSpPr/>
                <p:nvPr/>
              </p:nvCxnSpPr>
              <p:spPr>
                <a:xfrm>
                  <a:off x="8503509" y="6492457"/>
                  <a:ext cx="497647" cy="4214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9" name="مجموعة 38"/>
          <p:cNvGrpSpPr/>
          <p:nvPr/>
        </p:nvGrpSpPr>
        <p:grpSpPr>
          <a:xfrm>
            <a:off x="485520" y="2625791"/>
            <a:ext cx="3729290" cy="1946217"/>
            <a:chOff x="485520" y="2625791"/>
            <a:chExt cx="3729290" cy="1946217"/>
          </a:xfrm>
        </p:grpSpPr>
        <p:sp>
          <p:nvSpPr>
            <p:cNvPr id="37" name="شكل بيضاوي 36"/>
            <p:cNvSpPr/>
            <p:nvPr/>
          </p:nvSpPr>
          <p:spPr>
            <a:xfrm>
              <a:off x="1142976" y="3286124"/>
              <a:ext cx="1357322" cy="12858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مجموعة 82"/>
            <p:cNvGrpSpPr/>
            <p:nvPr/>
          </p:nvGrpSpPr>
          <p:grpSpPr>
            <a:xfrm>
              <a:off x="485520" y="2625791"/>
              <a:ext cx="3729290" cy="1875911"/>
              <a:chOff x="485520" y="2625791"/>
              <a:chExt cx="3729290" cy="1875911"/>
            </a:xfrm>
          </p:grpSpPr>
          <p:grpSp>
            <p:nvGrpSpPr>
              <p:cNvPr id="63" name="مجموعة 62"/>
              <p:cNvGrpSpPr/>
              <p:nvPr/>
            </p:nvGrpSpPr>
            <p:grpSpPr>
              <a:xfrm>
                <a:off x="485520" y="2735044"/>
                <a:ext cx="3729290" cy="1766658"/>
                <a:chOff x="485520" y="2735044"/>
                <a:chExt cx="3729290" cy="1766658"/>
              </a:xfrm>
            </p:grpSpPr>
            <p:grpSp>
              <p:nvGrpSpPr>
                <p:cNvPr id="53" name="مجموعة 52"/>
                <p:cNvGrpSpPr/>
                <p:nvPr/>
              </p:nvGrpSpPr>
              <p:grpSpPr>
                <a:xfrm>
                  <a:off x="1357290" y="2735044"/>
                  <a:ext cx="2857520" cy="1589764"/>
                  <a:chOff x="1357290" y="2735044"/>
                  <a:chExt cx="2857520" cy="1589764"/>
                </a:xfrm>
              </p:grpSpPr>
              <p:grpSp>
                <p:nvGrpSpPr>
                  <p:cNvPr id="48" name="مجموعة 47"/>
                  <p:cNvGrpSpPr/>
                  <p:nvPr/>
                </p:nvGrpSpPr>
                <p:grpSpPr>
                  <a:xfrm>
                    <a:off x="1357290" y="2735044"/>
                    <a:ext cx="2857520" cy="1589764"/>
                    <a:chOff x="1357290" y="2735044"/>
                    <a:chExt cx="2857520" cy="1589764"/>
                  </a:xfrm>
                </p:grpSpPr>
                <p:grpSp>
                  <p:nvGrpSpPr>
                    <p:cNvPr id="45" name="مجموعة 44"/>
                    <p:cNvGrpSpPr/>
                    <p:nvPr/>
                  </p:nvGrpSpPr>
                  <p:grpSpPr>
                    <a:xfrm>
                      <a:off x="1357290" y="3500438"/>
                      <a:ext cx="928694" cy="824370"/>
                      <a:chOff x="3143240" y="5371208"/>
                      <a:chExt cx="928694" cy="824370"/>
                    </a:xfrm>
                  </p:grpSpPr>
                  <p:sp>
                    <p:nvSpPr>
                      <p:cNvPr id="28" name="مستطيل مستدير الزوايا 27"/>
                      <p:cNvSpPr/>
                      <p:nvPr/>
                    </p:nvSpPr>
                    <p:spPr>
                      <a:xfrm>
                        <a:off x="3143240" y="6052702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29" name="مستطيل مستدير الزوايا 28"/>
                      <p:cNvSpPr/>
                      <p:nvPr/>
                    </p:nvSpPr>
                    <p:spPr>
                      <a:xfrm>
                        <a:off x="3143240" y="5828864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30" name="مستطيل مستدير الزوايا 29"/>
                      <p:cNvSpPr/>
                      <p:nvPr/>
                    </p:nvSpPr>
                    <p:spPr>
                      <a:xfrm>
                        <a:off x="3143240" y="5600036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31" name="مستطيل مستدير الزوايا 30"/>
                      <p:cNvSpPr/>
                      <p:nvPr/>
                    </p:nvSpPr>
                    <p:spPr>
                      <a:xfrm>
                        <a:off x="3143240" y="5371208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6" name="مستطيل 45"/>
                    <p:cNvSpPr/>
                    <p:nvPr/>
                  </p:nvSpPr>
                  <p:spPr>
                    <a:xfrm>
                      <a:off x="3643306" y="2786058"/>
                      <a:ext cx="571504" cy="14287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 rot="241246">
                      <a:off x="1934095" y="2735044"/>
                      <a:ext cx="1533518" cy="766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2643174" y="3071810"/>
                    <a:ext cx="8162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Outer </a:t>
                    </a:r>
                    <a:endParaRPr lang="en-US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segment</a:t>
                    </a:r>
                    <a:endParaRPr lang="en-GB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154208" y="3519074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[</a:t>
                  </a:r>
                  <a:endParaRPr lang="en-GB" sz="1400" b="1" dirty="0"/>
                </a:p>
              </p:txBody>
            </p:sp>
            <p:sp>
              <p:nvSpPr>
                <p:cNvPr id="57" name="مربع نص 56"/>
                <p:cNvSpPr txBox="1"/>
                <p:nvPr/>
              </p:nvSpPr>
              <p:spPr>
                <a:xfrm>
                  <a:off x="485520" y="3500438"/>
                  <a:ext cx="767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err="1"/>
                    <a:t>interdisc</a:t>
                  </a:r>
                  <a:r>
                    <a:rPr lang="en-US" sz="1200" b="1" dirty="0"/>
                    <a:t> </a:t>
                  </a:r>
                </a:p>
                <a:p>
                  <a:pPr algn="ctr"/>
                  <a:r>
                    <a:rPr lang="en-US" sz="1200" b="1" dirty="0"/>
                    <a:t>space</a:t>
                  </a:r>
                  <a:endParaRPr lang="en-GB" sz="1200" b="1" dirty="0"/>
                </a:p>
              </p:txBody>
            </p:sp>
            <p:sp>
              <p:nvSpPr>
                <p:cNvPr id="58" name="مربع نص 57"/>
                <p:cNvSpPr txBox="1"/>
                <p:nvPr/>
              </p:nvSpPr>
              <p:spPr>
                <a:xfrm>
                  <a:off x="500034" y="4040037"/>
                  <a:ext cx="7665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err="1"/>
                    <a:t>intradisc</a:t>
                  </a:r>
                  <a:r>
                    <a:rPr lang="en-US" sz="1200" b="1" dirty="0"/>
                    <a:t> </a:t>
                  </a:r>
                </a:p>
                <a:p>
                  <a:pPr algn="ctr"/>
                  <a:r>
                    <a:rPr lang="en-US" sz="1200" b="1" dirty="0"/>
                    <a:t>space</a:t>
                  </a:r>
                  <a:endParaRPr lang="en-GB" sz="1200" b="1" dirty="0"/>
                </a:p>
              </p:txBody>
            </p:sp>
            <p:cxnSp>
              <p:nvCxnSpPr>
                <p:cNvPr id="61" name="رابط كسهم مستقيم 60"/>
                <p:cNvCxnSpPr/>
                <p:nvPr/>
              </p:nvCxnSpPr>
              <p:spPr>
                <a:xfrm>
                  <a:off x="1286984" y="4255640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مجموعة 81"/>
              <p:cNvGrpSpPr/>
              <p:nvPr/>
            </p:nvGrpSpPr>
            <p:grpSpPr>
              <a:xfrm>
                <a:off x="956558" y="2625791"/>
                <a:ext cx="1024704" cy="940301"/>
                <a:chOff x="956558" y="2625791"/>
                <a:chExt cx="1024704" cy="940301"/>
              </a:xfrm>
            </p:grpSpPr>
            <p:sp>
              <p:nvSpPr>
                <p:cNvPr id="65" name="مربع نص 64"/>
                <p:cNvSpPr txBox="1"/>
                <p:nvPr/>
              </p:nvSpPr>
              <p:spPr>
                <a:xfrm>
                  <a:off x="956558" y="2625791"/>
                  <a:ext cx="10247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Free floating</a:t>
                  </a:r>
                </a:p>
                <a:p>
                  <a:pPr algn="ctr" rtl="0"/>
                  <a:r>
                    <a:rPr lang="en-US" sz="1200" b="1" dirty="0"/>
                    <a:t>discs</a:t>
                  </a:r>
                  <a:endParaRPr lang="en-GB" sz="1200" b="1" dirty="0"/>
                </a:p>
              </p:txBody>
            </p:sp>
            <p:grpSp>
              <p:nvGrpSpPr>
                <p:cNvPr id="79" name="مجموعة 78"/>
                <p:cNvGrpSpPr/>
                <p:nvPr/>
              </p:nvGrpSpPr>
              <p:grpSpPr>
                <a:xfrm rot="18707032">
                  <a:off x="1390128" y="3034978"/>
                  <a:ext cx="564581" cy="497647"/>
                  <a:chOff x="1584394" y="2792528"/>
                  <a:chExt cx="564581" cy="497647"/>
                </a:xfrm>
              </p:grpSpPr>
              <p:cxnSp>
                <p:nvCxnSpPr>
                  <p:cNvPr id="76" name="رابط مستقيم 75"/>
                  <p:cNvCxnSpPr/>
                  <p:nvPr/>
                </p:nvCxnSpPr>
                <p:spPr>
                  <a:xfrm rot="19092968" flipV="1">
                    <a:off x="1584394" y="2846078"/>
                    <a:ext cx="421351" cy="701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77"/>
                  <p:cNvCxnSpPr/>
                  <p:nvPr/>
                </p:nvCxnSpPr>
                <p:spPr>
                  <a:xfrm rot="2892968">
                    <a:off x="1689444" y="2830645"/>
                    <a:ext cx="497647" cy="4214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9CADE60-B2E8-3447-AD7E-946A31FA7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27666" r="8125" b="27416"/>
          <a:stretch/>
        </p:blipFill>
        <p:spPr bwMode="auto">
          <a:xfrm>
            <a:off x="6849830" y="1815169"/>
            <a:ext cx="2227960" cy="98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C41D83-318E-BD45-8037-7BA28958A9E8}"/>
              </a:ext>
            </a:extLst>
          </p:cNvPr>
          <p:cNvGrpSpPr/>
          <p:nvPr/>
        </p:nvGrpSpPr>
        <p:grpSpPr>
          <a:xfrm>
            <a:off x="7596336" y="4025969"/>
            <a:ext cx="1538300" cy="1635279"/>
            <a:chOff x="7596336" y="4025969"/>
            <a:chExt cx="1538300" cy="16352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053211-109F-2D47-A8F9-A908B0DAACC3}"/>
                </a:ext>
              </a:extLst>
            </p:cNvPr>
            <p:cNvGrpSpPr/>
            <p:nvPr/>
          </p:nvGrpSpPr>
          <p:grpSpPr>
            <a:xfrm>
              <a:off x="7596336" y="4921423"/>
              <a:ext cx="648072" cy="739825"/>
              <a:chOff x="7596336" y="4921423"/>
              <a:chExt cx="648072" cy="73982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9E729F-C60E-5442-92CC-4DA27D50E604}"/>
                  </a:ext>
                </a:extLst>
              </p:cNvPr>
              <p:cNvSpPr txBox="1"/>
              <p:nvPr/>
            </p:nvSpPr>
            <p:spPr>
              <a:xfrm>
                <a:off x="7866032" y="5050050"/>
                <a:ext cx="23436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A97B349-F3AF-1548-8134-8EAC485FAD5C}"/>
                  </a:ext>
                </a:extLst>
              </p:cNvPr>
              <p:cNvGrpSpPr/>
              <p:nvPr/>
            </p:nvGrpSpPr>
            <p:grpSpPr>
              <a:xfrm>
                <a:off x="7596336" y="4921423"/>
                <a:ext cx="648072" cy="739825"/>
                <a:chOff x="7596336" y="4921423"/>
                <a:chExt cx="648072" cy="73982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97C6C62-8C13-AA48-BA75-18C24A3ABE94}"/>
                    </a:ext>
                  </a:extLst>
                </p:cNvPr>
                <p:cNvGrpSpPr/>
                <p:nvPr/>
              </p:nvGrpSpPr>
              <p:grpSpPr>
                <a:xfrm>
                  <a:off x="7596336" y="4921423"/>
                  <a:ext cx="648072" cy="739825"/>
                  <a:chOff x="7596336" y="4705399"/>
                  <a:chExt cx="648072" cy="739825"/>
                </a:xfrm>
              </p:grpSpPr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5301C24-A18D-E147-85D6-731FE143329F}"/>
                      </a:ext>
                    </a:extLst>
                  </p:cNvPr>
                  <p:cNvSpPr txBox="1"/>
                  <p:nvPr/>
                </p:nvSpPr>
                <p:spPr>
                  <a:xfrm>
                    <a:off x="7939555" y="4705399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4F13763-8E41-8842-91E5-6F47AC25C84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6336" y="4921423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779FA5F-BF12-824A-A22B-30E2F953ABA3}"/>
                      </a:ext>
                    </a:extLst>
                  </p:cNvPr>
                  <p:cNvSpPr txBox="1"/>
                  <p:nvPr/>
                </p:nvSpPr>
                <p:spPr>
                  <a:xfrm>
                    <a:off x="7748736" y="5137447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1709F8DD-0084-4B48-AB3C-965A25C86B26}"/>
                      </a:ext>
                    </a:extLst>
                  </p:cNvPr>
                  <p:cNvSpPr txBox="1"/>
                  <p:nvPr/>
                </p:nvSpPr>
                <p:spPr>
                  <a:xfrm>
                    <a:off x="8010048" y="5027166"/>
                    <a:ext cx="234360" cy="279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566504B-1E1F-4C4D-BDA5-F758277D5E8C}"/>
                    </a:ext>
                  </a:extLst>
                </p:cNvPr>
                <p:cNvSpPr txBox="1"/>
                <p:nvPr/>
              </p:nvSpPr>
              <p:spPr>
                <a:xfrm>
                  <a:off x="7668344" y="5281463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684702-C888-384C-92DC-4867E8D844FF}"/>
                </a:ext>
              </a:extLst>
            </p:cNvPr>
            <p:cNvGrpSpPr/>
            <p:nvPr/>
          </p:nvGrpSpPr>
          <p:grpSpPr>
            <a:xfrm>
              <a:off x="7994387" y="4025969"/>
              <a:ext cx="1140249" cy="1039470"/>
              <a:chOff x="7994387" y="4025969"/>
              <a:chExt cx="1140249" cy="103947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4C9DA0-FAF8-FD49-90C1-833E0B5CA627}"/>
                  </a:ext>
                </a:extLst>
              </p:cNvPr>
              <p:cNvCxnSpPr/>
              <p:nvPr/>
            </p:nvCxnSpPr>
            <p:spPr>
              <a:xfrm flipV="1">
                <a:off x="8091417" y="4365104"/>
                <a:ext cx="441023" cy="7003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CD52A0-E192-6E48-A7E9-88CFA8EE2920}"/>
                  </a:ext>
                </a:extLst>
              </p:cNvPr>
              <p:cNvSpPr txBox="1"/>
              <p:nvPr/>
            </p:nvSpPr>
            <p:spPr>
              <a:xfrm>
                <a:off x="7994387" y="4025969"/>
                <a:ext cx="11402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200" b="1" dirty="0">
                    <a:solidFill>
                      <a:srgbClr val="C00000"/>
                    </a:solidFill>
                  </a:rPr>
                  <a:t>Visual pigment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4C17E2-39F4-964C-A579-F714EB85129E}"/>
              </a:ext>
            </a:extLst>
          </p:cNvPr>
          <p:cNvGrpSpPr/>
          <p:nvPr/>
        </p:nvGrpSpPr>
        <p:grpSpPr>
          <a:xfrm>
            <a:off x="899592" y="3481263"/>
            <a:ext cx="1152128" cy="1531913"/>
            <a:chOff x="899592" y="3481263"/>
            <a:chExt cx="1152128" cy="153191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CEE4F5-6BF5-3745-BC95-D59635696259}"/>
                </a:ext>
              </a:extLst>
            </p:cNvPr>
            <p:cNvGrpSpPr/>
            <p:nvPr/>
          </p:nvGrpSpPr>
          <p:grpSpPr>
            <a:xfrm>
              <a:off x="1403648" y="3481263"/>
              <a:ext cx="648072" cy="739825"/>
              <a:chOff x="7596336" y="4921423"/>
              <a:chExt cx="648072" cy="73982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EFE0BD-B627-2248-916D-146A3BCABB99}"/>
                  </a:ext>
                </a:extLst>
              </p:cNvPr>
              <p:cNvSpPr txBox="1"/>
              <p:nvPr/>
            </p:nvSpPr>
            <p:spPr>
              <a:xfrm>
                <a:off x="7866032" y="5050050"/>
                <a:ext cx="23436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12D046D-E968-EA41-A067-9BBC0295D22E}"/>
                  </a:ext>
                </a:extLst>
              </p:cNvPr>
              <p:cNvGrpSpPr/>
              <p:nvPr/>
            </p:nvGrpSpPr>
            <p:grpSpPr>
              <a:xfrm>
                <a:off x="7596336" y="4921423"/>
                <a:ext cx="648072" cy="739825"/>
                <a:chOff x="7596336" y="4921423"/>
                <a:chExt cx="648072" cy="739825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941A0C8-3BD4-2C49-98DA-12CC035026F8}"/>
                    </a:ext>
                  </a:extLst>
                </p:cNvPr>
                <p:cNvGrpSpPr/>
                <p:nvPr/>
              </p:nvGrpSpPr>
              <p:grpSpPr>
                <a:xfrm>
                  <a:off x="7596336" y="4921423"/>
                  <a:ext cx="648072" cy="739825"/>
                  <a:chOff x="7596336" y="4705399"/>
                  <a:chExt cx="648072" cy="739825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4AADEB5-E2AA-5E43-A7C9-499E191EC11C}"/>
                      </a:ext>
                    </a:extLst>
                  </p:cNvPr>
                  <p:cNvSpPr txBox="1"/>
                  <p:nvPr/>
                </p:nvSpPr>
                <p:spPr>
                  <a:xfrm>
                    <a:off x="7939555" y="4705399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5B457877-CDCB-444A-AA61-C2E81A444F03}"/>
                      </a:ext>
                    </a:extLst>
                  </p:cNvPr>
                  <p:cNvSpPr txBox="1"/>
                  <p:nvPr/>
                </p:nvSpPr>
                <p:spPr>
                  <a:xfrm>
                    <a:off x="7596336" y="4921423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67F0583B-D690-EF44-BDCF-8FE7EC0F0AC1}"/>
                      </a:ext>
                    </a:extLst>
                  </p:cNvPr>
                  <p:cNvSpPr txBox="1"/>
                  <p:nvPr/>
                </p:nvSpPr>
                <p:spPr>
                  <a:xfrm>
                    <a:off x="7748736" y="5137447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517D577-507A-2349-B1D9-3C16AD5E1392}"/>
                      </a:ext>
                    </a:extLst>
                  </p:cNvPr>
                  <p:cNvSpPr txBox="1"/>
                  <p:nvPr/>
                </p:nvSpPr>
                <p:spPr>
                  <a:xfrm>
                    <a:off x="8010048" y="5027166"/>
                    <a:ext cx="234360" cy="279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475F84A-D52F-714C-AD05-9193110EB8FF}"/>
                    </a:ext>
                  </a:extLst>
                </p:cNvPr>
                <p:cNvSpPr txBox="1"/>
                <p:nvPr/>
              </p:nvSpPr>
              <p:spPr>
                <a:xfrm>
                  <a:off x="7668344" y="5281463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5FDA5-ECDA-CA4C-9C9D-C8A7C6F386B4}"/>
                </a:ext>
              </a:extLst>
            </p:cNvPr>
            <p:cNvGrpSpPr/>
            <p:nvPr/>
          </p:nvGrpSpPr>
          <p:grpSpPr>
            <a:xfrm>
              <a:off x="899592" y="4055883"/>
              <a:ext cx="1144203" cy="957293"/>
              <a:chOff x="899592" y="4055883"/>
              <a:chExt cx="1144203" cy="957293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8B8A654-4009-6B47-928D-E88A1A1917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65683" y="4055883"/>
                <a:ext cx="441023" cy="7003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7A7503-5CF9-1A4B-9CD1-297A55F2D181}"/>
                  </a:ext>
                </a:extLst>
              </p:cNvPr>
              <p:cNvSpPr txBox="1"/>
              <p:nvPr/>
            </p:nvSpPr>
            <p:spPr>
              <a:xfrm>
                <a:off x="899592" y="4736177"/>
                <a:ext cx="11442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200" b="1" dirty="0">
                    <a:solidFill>
                      <a:srgbClr val="C00000"/>
                    </a:solidFill>
                  </a:rPr>
                  <a:t>Visual pigment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Visual Pigment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image15.png"/>
          <p:cNvPicPr>
            <a:picLocks noChangeAspect="1"/>
          </p:cNvPicPr>
          <p:nvPr/>
        </p:nvPicPr>
        <p:blipFill>
          <a:blip r:embed="rId3"/>
          <a:srcRect l="6723" r="6731"/>
          <a:stretch>
            <a:fillRect/>
          </a:stretch>
        </p:blipFill>
        <p:spPr>
          <a:xfrm>
            <a:off x="1500166" y="1142984"/>
            <a:ext cx="6429420" cy="53937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08022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27" y="1500174"/>
            <a:ext cx="5250306" cy="450651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Structure of Rhodopsin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3610744" cy="581611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Rhodopsin is the only visual pigment in rods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It consists of the  transmembrane protein (GPCR) called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opsin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light sensitive moiety called 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(the aldehyde form of Vitamin A)</a:t>
            </a:r>
            <a:endParaRPr lang="en-GB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5823788" y="1015274"/>
            <a:ext cx="1991058" cy="2786082"/>
            <a:chOff x="5823788" y="1015274"/>
            <a:chExt cx="1991058" cy="2786082"/>
          </a:xfrm>
        </p:grpSpPr>
        <p:cxnSp>
          <p:nvCxnSpPr>
            <p:cNvPr id="14" name="رابط كسهم مستقيم 13"/>
            <p:cNvCxnSpPr/>
            <p:nvPr/>
          </p:nvCxnSpPr>
          <p:spPr>
            <a:xfrm rot="16200000" flipH="1">
              <a:off x="6578749" y="2565259"/>
              <a:ext cx="1729678" cy="742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5823788" y="1015274"/>
              <a:ext cx="19207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Retinal </a:t>
              </a:r>
            </a:p>
            <a:p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attachment site</a:t>
              </a:r>
            </a:p>
            <a:p>
              <a:pPr algn="ctr"/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(lysine 296)</a:t>
              </a:r>
              <a:endParaRPr lang="en-GB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Retinal Binding to Opsin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5AAFD8-5E57-DD40-A91D-2DD163527064}"/>
              </a:ext>
            </a:extLst>
          </p:cNvPr>
          <p:cNvGrpSpPr/>
          <p:nvPr/>
        </p:nvGrpSpPr>
        <p:grpSpPr>
          <a:xfrm>
            <a:off x="2097329" y="3347700"/>
            <a:ext cx="6143668" cy="3101453"/>
            <a:chOff x="2097329" y="3347700"/>
            <a:chExt cx="6143668" cy="3101453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2097329" y="4328520"/>
              <a:ext cx="6143668" cy="2120633"/>
              <a:chOff x="2214546" y="4665953"/>
              <a:chExt cx="6143668" cy="2120633"/>
            </a:xfrm>
          </p:grpSpPr>
          <p:sp>
            <p:nvSpPr>
              <p:cNvPr id="29" name="مربع نص 28"/>
              <p:cNvSpPr txBox="1"/>
              <p:nvPr/>
            </p:nvSpPr>
            <p:spPr>
              <a:xfrm>
                <a:off x="7240600" y="5500702"/>
                <a:ext cx="1117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+  H</a:t>
                </a:r>
                <a:r>
                  <a:rPr lang="en-US" sz="2800" b="1" baseline="-25000" dirty="0"/>
                  <a:t>2</a:t>
                </a:r>
                <a:r>
                  <a:rPr lang="en-US" sz="2800" b="1" dirty="0"/>
                  <a:t>O</a:t>
                </a:r>
                <a:endParaRPr lang="en-GB" sz="2800" b="1" dirty="0"/>
              </a:p>
            </p:txBody>
          </p:sp>
          <p:grpSp>
            <p:nvGrpSpPr>
              <p:cNvPr id="43" name="مجموعة 42"/>
              <p:cNvGrpSpPr/>
              <p:nvPr/>
            </p:nvGrpSpPr>
            <p:grpSpPr>
              <a:xfrm>
                <a:off x="2214546" y="4665953"/>
                <a:ext cx="4929222" cy="2120633"/>
                <a:chOff x="2428860" y="4451639"/>
                <a:chExt cx="4929222" cy="2120633"/>
              </a:xfrm>
            </p:grpSpPr>
            <p:grpSp>
              <p:nvGrpSpPr>
                <p:cNvPr id="36" name="مجموعة 35"/>
                <p:cNvGrpSpPr/>
                <p:nvPr/>
              </p:nvGrpSpPr>
              <p:grpSpPr>
                <a:xfrm>
                  <a:off x="2428860" y="4451639"/>
                  <a:ext cx="4929222" cy="2120633"/>
                  <a:chOff x="2428860" y="4451639"/>
                  <a:chExt cx="4929222" cy="2120633"/>
                </a:xfrm>
              </p:grpSpPr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b="58188"/>
                  <a:stretch>
                    <a:fillRect/>
                  </a:stretch>
                </p:blipFill>
                <p:spPr bwMode="auto">
                  <a:xfrm>
                    <a:off x="2428860" y="4451639"/>
                    <a:ext cx="4929222" cy="21206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3" name="مستطيل 32"/>
                  <p:cNvSpPr/>
                  <p:nvPr/>
                </p:nvSpPr>
                <p:spPr bwMode="auto">
                  <a:xfrm>
                    <a:off x="5196570" y="5515216"/>
                    <a:ext cx="1562112" cy="28575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-109" charset="0"/>
                    </a:endParaRPr>
                  </a:p>
                </p:txBody>
              </p:sp>
            </p:grpSp>
            <p:grpSp>
              <p:nvGrpSpPr>
                <p:cNvPr id="37" name="مجموعة 20"/>
                <p:cNvGrpSpPr/>
                <p:nvPr/>
              </p:nvGrpSpPr>
              <p:grpSpPr>
                <a:xfrm>
                  <a:off x="4757286" y="5327666"/>
                  <a:ext cx="1857388" cy="715512"/>
                  <a:chOff x="6400360" y="1970080"/>
                  <a:chExt cx="1857388" cy="715512"/>
                </a:xfrm>
              </p:grpSpPr>
              <p:cxnSp>
                <p:nvCxnSpPr>
                  <p:cNvPr id="38" name="رابط كسهم مستقيم 37"/>
                  <p:cNvCxnSpPr/>
                  <p:nvPr/>
                </p:nvCxnSpPr>
                <p:spPr>
                  <a:xfrm rot="5400000">
                    <a:off x="6807783" y="2321711"/>
                    <a:ext cx="471038" cy="256724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مربع نص 39"/>
                  <p:cNvSpPr txBox="1"/>
                  <p:nvPr/>
                </p:nvSpPr>
                <p:spPr>
                  <a:xfrm>
                    <a:off x="6400360" y="1970080"/>
                    <a:ext cx="18573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rgbClr val="0000CC"/>
                        </a:solidFill>
                      </a:rPr>
                      <a:t>Schiff base linkage</a:t>
                    </a:r>
                    <a:r>
                      <a:rPr lang="en-US" sz="1400" b="1" dirty="0">
                        <a:solidFill>
                          <a:srgbClr val="0000CC"/>
                        </a:solidFill>
                      </a:rPr>
                      <a:t> </a:t>
                    </a:r>
                    <a:endParaRPr lang="en-GB" sz="1400" b="1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sp>
              <p:nvSpPr>
                <p:cNvPr id="42" name="مربع نص 41"/>
                <p:cNvSpPr txBox="1"/>
                <p:nvPr/>
              </p:nvSpPr>
              <p:spPr>
                <a:xfrm>
                  <a:off x="5429256" y="5564629"/>
                  <a:ext cx="18573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Lysine side chain</a:t>
                  </a:r>
                  <a:r>
                    <a:rPr lang="en-US" sz="1400" b="1" dirty="0">
                      <a:solidFill>
                        <a:srgbClr val="0000CC"/>
                      </a:solidFill>
                    </a:rPr>
                    <a:t> </a:t>
                  </a:r>
                  <a:endParaRPr lang="en-GB" sz="1400" b="1" dirty="0">
                    <a:solidFill>
                      <a:srgbClr val="0000CC"/>
                    </a:solidFill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47AF17F-2794-A94D-B61D-8AC061DEB780}"/>
                </a:ext>
              </a:extLst>
            </p:cNvPr>
            <p:cNvGrpSpPr/>
            <p:nvPr/>
          </p:nvGrpSpPr>
          <p:grpSpPr>
            <a:xfrm>
              <a:off x="5169163" y="3347700"/>
              <a:ext cx="122917" cy="1161420"/>
              <a:chOff x="5169163" y="3347700"/>
              <a:chExt cx="122917" cy="1161420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5F4964B-3BC0-AC4E-AAA9-29BD1A3DD0A6}"/>
                  </a:ext>
                </a:extLst>
              </p:cNvPr>
              <p:cNvCxnSpPr/>
              <p:nvPr/>
            </p:nvCxnSpPr>
            <p:spPr>
              <a:xfrm>
                <a:off x="5169163" y="3347700"/>
                <a:ext cx="0" cy="11614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14D68E0-2905-4B49-8182-9A4FA4C8B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2080" y="3347700"/>
                <a:ext cx="0" cy="11614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4762B6-15DB-BB4A-A5F0-769669ADD06D}"/>
              </a:ext>
            </a:extLst>
          </p:cNvPr>
          <p:cNvGrpSpPr/>
          <p:nvPr/>
        </p:nvGrpSpPr>
        <p:grpSpPr>
          <a:xfrm>
            <a:off x="1598365" y="1272998"/>
            <a:ext cx="7272602" cy="2156002"/>
            <a:chOff x="1598365" y="1272998"/>
            <a:chExt cx="7272602" cy="215600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ECD894-0E10-B141-871E-55B9DCF8CBB2}"/>
                </a:ext>
              </a:extLst>
            </p:cNvPr>
            <p:cNvGrpSpPr/>
            <p:nvPr/>
          </p:nvGrpSpPr>
          <p:grpSpPr>
            <a:xfrm>
              <a:off x="1598365" y="1272998"/>
              <a:ext cx="7272602" cy="2156002"/>
              <a:chOff x="1598365" y="1272998"/>
              <a:chExt cx="7272602" cy="2156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ED28C9D-D514-7F4F-A7F1-109F7B98B7CF}"/>
                  </a:ext>
                </a:extLst>
              </p:cNvPr>
              <p:cNvGrpSpPr/>
              <p:nvPr/>
            </p:nvGrpSpPr>
            <p:grpSpPr>
              <a:xfrm>
                <a:off x="1598365" y="1272998"/>
                <a:ext cx="3765723" cy="2156002"/>
                <a:chOff x="1598365" y="1272998"/>
                <a:chExt cx="3765723" cy="215600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7BFDEA9-0F5E-FC4C-8FD7-8235E53A8332}"/>
                    </a:ext>
                  </a:extLst>
                </p:cNvPr>
                <p:cNvGrpSpPr/>
                <p:nvPr/>
              </p:nvGrpSpPr>
              <p:grpSpPr>
                <a:xfrm>
                  <a:off x="1598365" y="1272998"/>
                  <a:ext cx="3045643" cy="2156002"/>
                  <a:chOff x="874691" y="1528786"/>
                  <a:chExt cx="3045643" cy="2156002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B722B067-9558-8548-B05B-90941E9ECA8B}"/>
                      </a:ext>
                    </a:extLst>
                  </p:cNvPr>
                  <p:cNvGrpSpPr/>
                  <p:nvPr/>
                </p:nvGrpSpPr>
                <p:grpSpPr>
                  <a:xfrm>
                    <a:off x="874691" y="1528786"/>
                    <a:ext cx="3045643" cy="1715548"/>
                    <a:chOff x="874691" y="1528786"/>
                    <a:chExt cx="3045643" cy="1715548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592C694D-915C-654B-9154-8739049DFC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4691" y="1630143"/>
                      <a:ext cx="3045643" cy="1614191"/>
                      <a:chOff x="428564" y="3229111"/>
                      <a:chExt cx="3045643" cy="1614191"/>
                    </a:xfrm>
                  </p:grpSpPr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E18CB3E-6241-2449-BE24-6EF147184A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8564" y="3229111"/>
                        <a:ext cx="3045643" cy="1614191"/>
                        <a:chOff x="428564" y="3229111"/>
                        <a:chExt cx="3045643" cy="1614191"/>
                      </a:xfrm>
                    </p:grpSpPr>
                    <p:pic>
                      <p:nvPicPr>
                        <p:cNvPr id="3" name="Picture 2">
                          <a:extLst>
                            <a:ext uri="{FF2B5EF4-FFF2-40B4-BE49-F238E27FC236}">
                              <a16:creationId xmlns:a16="http://schemas.microsoft.com/office/drawing/2014/main" id="{0F21C3FF-8F2F-FE43-A38B-B4A0F0DCF58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8564" y="3229111"/>
                          <a:ext cx="3045643" cy="1614191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" name="TextBox 6">
                          <a:extLst>
                            <a:ext uri="{FF2B5EF4-FFF2-40B4-BE49-F238E27FC236}">
                              <a16:creationId xmlns:a16="http://schemas.microsoft.com/office/drawing/2014/main" id="{57BDE56A-482F-4848-B8C1-7A6850CCF19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86622" y="3400472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11</a:t>
                          </a:r>
                        </a:p>
                      </p:txBody>
                    </p:sp>
                    <p:sp>
                      <p:nvSpPr>
                        <p:cNvPr id="22" name="TextBox 21">
                          <a:extLst>
                            <a:ext uri="{FF2B5EF4-FFF2-40B4-BE49-F238E27FC236}">
                              <a16:creationId xmlns:a16="http://schemas.microsoft.com/office/drawing/2014/main" id="{88995861-9941-D141-9FF4-EA9442914D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771800" y="3656057"/>
                          <a:ext cx="34176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12</a:t>
                          </a:r>
                        </a:p>
                      </p:txBody>
                    </p:sp>
                  </p:grpSp>
                  <p:cxnSp>
                    <p:nvCxnSpPr>
                      <p:cNvPr id="11" name="Straight Arrow Connector 10">
                        <a:extLst>
                          <a:ext uri="{FF2B5EF4-FFF2-40B4-BE49-F238E27FC236}">
                            <a16:creationId xmlns:a16="http://schemas.microsoft.com/office/drawing/2014/main" id="{21888A8C-080B-2A46-9220-6AECBA7C2A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808096" y="3443128"/>
                        <a:ext cx="202376" cy="15990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98A5BA1-DE3E-F24E-B5D0-DF886E5034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6599" y="1528786"/>
                      <a:ext cx="4283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b="1" dirty="0">
                          <a:solidFill>
                            <a:srgbClr val="0000CC"/>
                          </a:solidFill>
                        </a:rPr>
                        <a:t>cis</a:t>
                      </a:r>
                    </a:p>
                  </p:txBody>
                </p:sp>
              </p:grp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EE453B3-C4F5-A947-BC35-36B928E35F3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7974" y="3315456"/>
                    <a:ext cx="14556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/>
                      <a:t>11-cis Retinal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321D194-7008-7240-9FDE-F92028627CF4}"/>
                    </a:ext>
                  </a:extLst>
                </p:cNvPr>
                <p:cNvSpPr txBox="1"/>
                <p:nvPr/>
              </p:nvSpPr>
              <p:spPr>
                <a:xfrm>
                  <a:off x="4974238" y="1976941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3200" b="1" dirty="0"/>
                    <a:t>+</a:t>
                  </a: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1B4059-6C40-6942-A08B-6860267D4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233" y="1463206"/>
                <a:ext cx="3260734" cy="1268646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08568B-A17D-AF4E-96E8-A2CBDADE42B6}"/>
                </a:ext>
              </a:extLst>
            </p:cNvPr>
            <p:cNvSpPr txBox="1"/>
            <p:nvPr/>
          </p:nvSpPr>
          <p:spPr>
            <a:xfrm>
              <a:off x="6588224" y="3059668"/>
              <a:ext cx="73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Opsin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34683</TotalTime>
  <Words>2559</Words>
  <Application>Microsoft Office PowerPoint</Application>
  <PresentationFormat>On-screen Show (4:3)</PresentationFormat>
  <Paragraphs>470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Narrow</vt:lpstr>
      <vt:lpstr>Calibri</vt:lpstr>
      <vt:lpstr>Times</vt:lpstr>
      <vt:lpstr>Times New Roman</vt:lpstr>
      <vt:lpstr>سمة Office</vt:lpstr>
      <vt:lpstr>Biochemical pathways regulating the Function of Sensory Organs  </vt:lpstr>
      <vt:lpstr>Sensory Organs and Sensory Neurons </vt:lpstr>
      <vt:lpstr>Biochemistry of Vision  </vt:lpstr>
      <vt:lpstr>The Structure of Human Eye</vt:lpstr>
      <vt:lpstr>The Structure of Retina</vt:lpstr>
      <vt:lpstr>Photoreceptor cells </vt:lpstr>
      <vt:lpstr>Visual Pigment</vt:lpstr>
      <vt:lpstr>Structure of Rhodopsin</vt:lpstr>
      <vt:lpstr> Retinal Binding to Opsin </vt:lpstr>
      <vt:lpstr>Iodopsin</vt:lpstr>
      <vt:lpstr>3 Different Cones </vt:lpstr>
      <vt:lpstr>Phototransduction </vt:lpstr>
      <vt:lpstr>Phototransduction </vt:lpstr>
      <vt:lpstr>Phototransduction </vt:lpstr>
      <vt:lpstr>Phototransduction Cascade </vt:lpstr>
      <vt:lpstr>Phototransduction Cascade  </vt:lpstr>
      <vt:lpstr>Phototransduction Cascade  </vt:lpstr>
      <vt:lpstr>Photoisomerization of retinal </vt:lpstr>
      <vt:lpstr> G-protein signaling pathway</vt:lpstr>
      <vt:lpstr> G-protein signaling pathway</vt:lpstr>
      <vt:lpstr>Regeneration of Visual Pigment </vt:lpstr>
      <vt:lpstr>Regeneration of Visual Pigment </vt:lpstr>
      <vt:lpstr>Regeneration of Visual Pigment </vt:lpstr>
      <vt:lpstr>Light and Dark Adaptation</vt:lpstr>
      <vt:lpstr>Photoreceptor cells </vt:lpstr>
      <vt:lpstr>Distribution of Rods &amp; Cones across Retina</vt:lpstr>
      <vt:lpstr>Synaptic pattern of Photoreceptors</vt:lpstr>
      <vt:lpstr>Rods vs. Cones</vt:lpstr>
      <vt:lpstr>Vitamin A and Visual Cycle </vt:lpstr>
      <vt:lpstr>Vitamin A and Visual Cycle </vt:lpstr>
      <vt:lpstr>Vitamin A and Visual Cycle </vt:lpstr>
      <vt:lpstr>Vitamin A and Visual Cycle </vt:lpstr>
      <vt:lpstr>Carotenoids Absorption &amp; Metabolism </vt:lpstr>
      <vt:lpstr>Hydrolysis of β-carotene  </vt:lpstr>
      <vt:lpstr>Vitamin A Absorption &amp; Metabolism</vt:lpstr>
      <vt:lpstr>Vitamin A Absorption &amp; Metabolism</vt:lpstr>
      <vt:lpstr>Vitamin A Absorption &amp; Metabolism</vt:lpstr>
      <vt:lpstr>Vitamin A  Absorption &amp; Metabolism </vt:lpstr>
      <vt:lpstr>Physiological Roles of Vitamin A  </vt:lpstr>
      <vt:lpstr>Physiological Roles of Vitamin A  </vt:lpstr>
      <vt:lpstr>Physiological Roles of Vitamin A  </vt:lpstr>
      <vt:lpstr>Physiological Roles of Vitamin A  </vt:lpstr>
      <vt:lpstr> Vitamin A Deficiency  </vt:lpstr>
      <vt:lpstr> Vitamin A Toxicity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Admin</cp:lastModifiedBy>
  <cp:revision>470</cp:revision>
  <dcterms:created xsi:type="dcterms:W3CDTF">2014-10-12T07:45:16Z</dcterms:created>
  <dcterms:modified xsi:type="dcterms:W3CDTF">2023-02-26T07:09:23Z</dcterms:modified>
</cp:coreProperties>
</file>