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444" r:id="rId2"/>
    <p:sldId id="257" r:id="rId3"/>
    <p:sldId id="260" r:id="rId4"/>
    <p:sldId id="261" r:id="rId5"/>
    <p:sldId id="262" r:id="rId6"/>
    <p:sldId id="263" r:id="rId7"/>
    <p:sldId id="264" r:id="rId8"/>
    <p:sldId id="267" r:id="rId9"/>
    <p:sldId id="271" r:id="rId10"/>
    <p:sldId id="272" r:id="rId11"/>
    <p:sldId id="276" r:id="rId12"/>
    <p:sldId id="277" r:id="rId13"/>
    <p:sldId id="279" r:id="rId14"/>
    <p:sldId id="280" r:id="rId15"/>
    <p:sldId id="281" r:id="rId16"/>
    <p:sldId id="283" r:id="rId17"/>
    <p:sldId id="286" r:id="rId18"/>
    <p:sldId id="287" r:id="rId19"/>
    <p:sldId id="290" r:id="rId20"/>
    <p:sldId id="291" r:id="rId21"/>
    <p:sldId id="292" r:id="rId22"/>
    <p:sldId id="293" r:id="rId23"/>
    <p:sldId id="294" r:id="rId24"/>
    <p:sldId id="295" r:id="rId25"/>
    <p:sldId id="296" r:id="rId26"/>
    <p:sldId id="299" r:id="rId27"/>
    <p:sldId id="301" r:id="rId28"/>
    <p:sldId id="306" r:id="rId29"/>
    <p:sldId id="308" r:id="rId30"/>
    <p:sldId id="309" r:id="rId31"/>
    <p:sldId id="310" r:id="rId32"/>
    <p:sldId id="311" r:id="rId33"/>
    <p:sldId id="312" r:id="rId34"/>
    <p:sldId id="314" r:id="rId35"/>
    <p:sldId id="315" r:id="rId36"/>
    <p:sldId id="316" r:id="rId37"/>
    <p:sldId id="318" r:id="rId38"/>
    <p:sldId id="320" r:id="rId39"/>
    <p:sldId id="323" r:id="rId40"/>
    <p:sldId id="326" r:id="rId41"/>
    <p:sldId id="328" r:id="rId42"/>
    <p:sldId id="330" r:id="rId43"/>
    <p:sldId id="334" r:id="rId44"/>
    <p:sldId id="335" r:id="rId45"/>
    <p:sldId id="337" r:id="rId46"/>
    <p:sldId id="338" r:id="rId47"/>
    <p:sldId id="340" r:id="rId48"/>
    <p:sldId id="341" r:id="rId49"/>
    <p:sldId id="342" r:id="rId50"/>
    <p:sldId id="343" r:id="rId51"/>
    <p:sldId id="344" r:id="rId52"/>
    <p:sldId id="346" r:id="rId53"/>
    <p:sldId id="348" r:id="rId54"/>
    <p:sldId id="349" r:id="rId55"/>
    <p:sldId id="350" r:id="rId56"/>
    <p:sldId id="351" r:id="rId57"/>
    <p:sldId id="353" r:id="rId58"/>
    <p:sldId id="355" r:id="rId59"/>
    <p:sldId id="356" r:id="rId60"/>
    <p:sldId id="359" r:id="rId61"/>
    <p:sldId id="361" r:id="rId62"/>
    <p:sldId id="362" r:id="rId63"/>
    <p:sldId id="363" r:id="rId64"/>
    <p:sldId id="364" r:id="rId65"/>
    <p:sldId id="365" r:id="rId66"/>
    <p:sldId id="366" r:id="rId67"/>
    <p:sldId id="367" r:id="rId68"/>
    <p:sldId id="368" r:id="rId69"/>
    <p:sldId id="369" r:id="rId70"/>
    <p:sldId id="370" r:id="rId71"/>
    <p:sldId id="371" r:id="rId72"/>
    <p:sldId id="372" r:id="rId73"/>
    <p:sldId id="374" r:id="rId74"/>
    <p:sldId id="375" r:id="rId75"/>
    <p:sldId id="376" r:id="rId76"/>
    <p:sldId id="379" r:id="rId77"/>
    <p:sldId id="381" r:id="rId78"/>
    <p:sldId id="382" r:id="rId79"/>
    <p:sldId id="383" r:id="rId80"/>
    <p:sldId id="384" r:id="rId81"/>
    <p:sldId id="386" r:id="rId82"/>
    <p:sldId id="388" r:id="rId83"/>
    <p:sldId id="389" r:id="rId84"/>
    <p:sldId id="390" r:id="rId85"/>
    <p:sldId id="395" r:id="rId86"/>
    <p:sldId id="396" r:id="rId87"/>
    <p:sldId id="397" r:id="rId88"/>
    <p:sldId id="398" r:id="rId89"/>
    <p:sldId id="400" r:id="rId90"/>
    <p:sldId id="401" r:id="rId91"/>
    <p:sldId id="403" r:id="rId92"/>
    <p:sldId id="404" r:id="rId93"/>
    <p:sldId id="405" r:id="rId94"/>
    <p:sldId id="406" r:id="rId95"/>
    <p:sldId id="407" r:id="rId96"/>
    <p:sldId id="408" r:id="rId97"/>
    <p:sldId id="410" r:id="rId98"/>
    <p:sldId id="412" r:id="rId99"/>
    <p:sldId id="414" r:id="rId100"/>
    <p:sldId id="418" r:id="rId101"/>
    <p:sldId id="419" r:id="rId102"/>
    <p:sldId id="421" r:id="rId103"/>
    <p:sldId id="422" r:id="rId104"/>
    <p:sldId id="423" r:id="rId105"/>
    <p:sldId id="424" r:id="rId106"/>
    <p:sldId id="426" r:id="rId107"/>
    <p:sldId id="427" r:id="rId108"/>
    <p:sldId id="428" r:id="rId109"/>
    <p:sldId id="429" r:id="rId110"/>
    <p:sldId id="431" r:id="rId111"/>
    <p:sldId id="432" r:id="rId112"/>
    <p:sldId id="433" r:id="rId113"/>
    <p:sldId id="435" r:id="rId114"/>
    <p:sldId id="436" r:id="rId115"/>
    <p:sldId id="437" r:id="rId116"/>
    <p:sldId id="438" r:id="rId117"/>
    <p:sldId id="439" r:id="rId118"/>
    <p:sldId id="440" r:id="rId119"/>
    <p:sldId id="442" r:id="rId120"/>
    <p:sldId id="443" r:id="rId121"/>
    <p:sldId id="445" r:id="rId12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229" y="-379"/>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803AB1-23AA-4F41-BC22-0FE7F70A3F80}" type="datetimeFigureOut">
              <a:rPr lang="en-US" smtClean="0"/>
              <a:t>1/3/2021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718675-8164-4780-B827-807198B85C2F}" type="slidenum">
              <a:rPr lang="en-US" smtClean="0"/>
              <a:t>‹#›</a:t>
            </a:fld>
            <a:endParaRPr lang="en-US"/>
          </a:p>
        </p:txBody>
      </p:sp>
    </p:spTree>
    <p:extLst>
      <p:ext uri="{BB962C8B-B14F-4D97-AF65-F5344CB8AC3E}">
        <p14:creationId xmlns:p14="http://schemas.microsoft.com/office/powerpoint/2010/main" val="4170026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18675-8164-4780-B827-807198B85C2F}" type="slidenum">
              <a:rPr lang="en-US" smtClean="0"/>
              <a:t>4</a:t>
            </a:fld>
            <a:endParaRPr lang="en-US"/>
          </a:p>
        </p:txBody>
      </p:sp>
    </p:spTree>
    <p:extLst>
      <p:ext uri="{BB962C8B-B14F-4D97-AF65-F5344CB8AC3E}">
        <p14:creationId xmlns:p14="http://schemas.microsoft.com/office/powerpoint/2010/main" val="2478691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defTabSz="899587">
              <a:defRPr/>
            </a:pPr>
            <a:r>
              <a:rPr lang="en-US" dirty="0">
                <a:solidFill>
                  <a:prstClr val="black"/>
                </a:solidFill>
              </a:rPr>
              <a:t>One large and important feeder artery, the great anterior medullary artery of </a:t>
            </a:r>
            <a:r>
              <a:rPr lang="en-US" dirty="0" err="1">
                <a:solidFill>
                  <a:prstClr val="black"/>
                </a:solidFill>
              </a:rPr>
              <a:t>Adamkiewicz</a:t>
            </a:r>
            <a:r>
              <a:rPr lang="en-US" dirty="0">
                <a:solidFill>
                  <a:prstClr val="black"/>
                </a:solidFill>
              </a:rPr>
              <a:t>, arises from the aorta in the lower thoracic or upper lumbar vertebral levels; it is unilateral and, in the majority of persons, enters the spinal cord from the left side. The importance of this artery lies in the fact that it may be the major source of blood to the lower two-thirds of the spinal cord.</a:t>
            </a:r>
            <a:endParaRPr lang="ar-SA"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lgn="l" defTabSz="899587" rtl="1">
              <a:defRPr/>
            </a:pPr>
            <a:fld id="{A2FAF258-3BF2-4CF3-80AF-8BDF474E454F}" type="slidenum">
              <a:rPr lang="ar-EG">
                <a:solidFill>
                  <a:prstClr val="black"/>
                </a:solidFill>
                <a:latin typeface="Calibri"/>
                <a:cs typeface="Arial" panose="020B0604020202020204" pitchFamily="34" charset="0"/>
              </a:rPr>
              <a:pPr algn="l" defTabSz="899587" rtl="1">
                <a:defRPr/>
              </a:pPr>
              <a:t>19</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754097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8">
              <a:defRPr/>
            </a:pPr>
            <a:r>
              <a:rPr lang="en-US" dirty="0"/>
              <a:t>The brainstem is made up of the medulla oblongata, the </a:t>
            </a:r>
            <a:r>
              <a:rPr lang="en-US" dirty="0" err="1"/>
              <a:t>pons</a:t>
            </a:r>
            <a:r>
              <a:rPr lang="en-US" dirty="0"/>
              <a:t>, and the midbrain and occupies the posterior cranial fossa of the skull (Fig. 5-8). It is </a:t>
            </a:r>
            <a:r>
              <a:rPr lang="en-US" dirty="0" err="1"/>
              <a:t>stalklike</a:t>
            </a:r>
            <a:r>
              <a:rPr lang="en-US" dirty="0"/>
              <a:t> in shape and connects the narrow spinal cord with the expanded forebrain</a:t>
            </a:r>
            <a:endParaRPr lang="ar-SA" dirty="0"/>
          </a:p>
        </p:txBody>
      </p:sp>
      <p:sp>
        <p:nvSpPr>
          <p:cNvPr id="4" name="Slide Number Placeholder 3"/>
          <p:cNvSpPr>
            <a:spLocks noGrp="1"/>
          </p:cNvSpPr>
          <p:nvPr>
            <p:ph type="sldNum" sz="quarter" idx="10"/>
          </p:nvPr>
        </p:nvSpPr>
        <p:spPr/>
        <p:txBody>
          <a:bodyPr/>
          <a:lstStyle/>
          <a:p>
            <a:pPr defTabSz="914318">
              <a:defRPr/>
            </a:pPr>
            <a:fld id="{6E83B3A0-52D2-4BA3-BAF8-A98FCF009C46}" type="slidenum">
              <a:rPr lang="en-US">
                <a:solidFill>
                  <a:prstClr val="black"/>
                </a:solidFill>
                <a:latin typeface="Calibri"/>
              </a:rPr>
              <a:pPr defTabSz="914318">
                <a:defRPr/>
              </a:pPr>
              <a:t>21</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a:t>The brainstem is made up of the medulla oblongata, the </a:t>
            </a:r>
            <a:r>
              <a:rPr lang="en-US" dirty="0" err="1"/>
              <a:t>pons</a:t>
            </a:r>
            <a:r>
              <a:rPr lang="en-US" dirty="0"/>
              <a:t>, and the midbrain and occupies the posterior cranial fossa of the skull (Fig. 5-8). It is </a:t>
            </a:r>
            <a:r>
              <a:rPr lang="en-US" dirty="0" err="1"/>
              <a:t>stalklike</a:t>
            </a:r>
            <a:r>
              <a:rPr lang="en-US" dirty="0"/>
              <a:t> in shape and connects the narrow spinal cord with the expanded forebrain</a:t>
            </a:r>
            <a:endParaRPr lang="ar-SA" dirty="0"/>
          </a:p>
        </p:txBody>
      </p:sp>
      <p:sp>
        <p:nvSpPr>
          <p:cNvPr id="89092" name="Slide Number Placeholder 3"/>
          <p:cNvSpPr>
            <a:spLocks noGrp="1"/>
          </p:cNvSpPr>
          <p:nvPr>
            <p:ph type="sldNum" sz="quarter" idx="5"/>
          </p:nvPr>
        </p:nvSpPr>
        <p:spPr>
          <a:noFill/>
        </p:spPr>
        <p:txBody>
          <a:bodyPr/>
          <a:lstStyle/>
          <a:p>
            <a:pPr defTabSz="914318">
              <a:defRPr/>
            </a:pPr>
            <a:fld id="{4E9D1A11-4F23-47BB-A729-3CEEC2253C2B}" type="slidenum">
              <a:rPr lang="en-US">
                <a:solidFill>
                  <a:prstClr val="black"/>
                </a:solidFill>
                <a:latin typeface="Calibri"/>
              </a:rPr>
              <a:pPr defTabSz="914318">
                <a:defRPr/>
              </a:pPr>
              <a:t>22</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defTabSz="914318">
              <a:defRPr/>
            </a:pPr>
            <a:r>
              <a:rPr lang="en-US" dirty="0"/>
              <a:t>The medulla oblongata is conical in shape, </a:t>
            </a:r>
            <a:r>
              <a:rPr lang="en-US" b="1" dirty="0">
                <a:solidFill>
                  <a:srgbClr val="0000FF"/>
                </a:solidFill>
              </a:rPr>
              <a:t>connects the </a:t>
            </a:r>
            <a:r>
              <a:rPr lang="en-US" b="1" dirty="0" err="1">
                <a:solidFill>
                  <a:srgbClr val="0000FF"/>
                </a:solidFill>
              </a:rPr>
              <a:t>pons</a:t>
            </a:r>
            <a:r>
              <a:rPr lang="en-US" b="1" dirty="0">
                <a:solidFill>
                  <a:srgbClr val="0000FF"/>
                </a:solidFill>
              </a:rPr>
              <a:t> superiorly with the spinal cord inferiorly </a:t>
            </a:r>
          </a:p>
          <a:p>
            <a:endParaRPr lang="en-US" dirty="0">
              <a:latin typeface="Arial" charset="0"/>
              <a:cs typeface="Arial" charset="0"/>
            </a:endParaRPr>
          </a:p>
        </p:txBody>
      </p:sp>
      <p:sp>
        <p:nvSpPr>
          <p:cNvPr id="92164" name="Slide Number Placeholder 3"/>
          <p:cNvSpPr>
            <a:spLocks noGrp="1"/>
          </p:cNvSpPr>
          <p:nvPr>
            <p:ph type="sldNum" sz="quarter" idx="5"/>
          </p:nvPr>
        </p:nvSpPr>
        <p:spPr>
          <a:noFill/>
        </p:spPr>
        <p:txBody>
          <a:bodyPr/>
          <a:lstStyle/>
          <a:p>
            <a:pPr defTabSz="914318">
              <a:defRPr/>
            </a:pPr>
            <a:fld id="{695F8D96-8B32-4A16-8D70-066F8209AB6B}" type="slidenum">
              <a:rPr lang="en-US">
                <a:solidFill>
                  <a:prstClr val="black"/>
                </a:solidFill>
                <a:latin typeface="Arial" charset="0"/>
                <a:cs typeface="Arial" charset="0"/>
              </a:rPr>
              <a:pPr defTabSz="914318">
                <a:defRPr/>
              </a:pPr>
              <a:t>23</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058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defTabSz="914318">
              <a:defRPr/>
            </a:pPr>
            <a:r>
              <a:rPr lang="en-US" dirty="0"/>
              <a:t>On the anterior surface of the medulla is the anterior median fissure, which is continuous inferiorly with the anterior median fissure of the spinal cord (Fig. 5-9). On each side of the median fissure, there is a swelling called the pyramid. The pyramids are composed of bundles of nerve fibers, called </a:t>
            </a:r>
            <a:r>
              <a:rPr lang="en-US" dirty="0" err="1"/>
              <a:t>corticospinal</a:t>
            </a:r>
            <a:r>
              <a:rPr lang="en-US" dirty="0"/>
              <a:t> fibers, which originate in large nerve cells in the </a:t>
            </a:r>
            <a:r>
              <a:rPr lang="en-US" dirty="0" err="1"/>
              <a:t>precentral</a:t>
            </a:r>
            <a:r>
              <a:rPr lang="en-US" dirty="0"/>
              <a:t> gyrus of the cerebral cortex. The pyramids taper inferiorly, and it is here that the majority of the descending fibers cross over to the opposite side, forming the decussation of the pyramids </a:t>
            </a:r>
            <a:endParaRPr lang="en-US" dirty="0">
              <a:latin typeface="Arial" charset="0"/>
              <a:cs typeface="Arial" charset="0"/>
            </a:endParaRPr>
          </a:p>
        </p:txBody>
      </p:sp>
      <p:sp>
        <p:nvSpPr>
          <p:cNvPr id="92164" name="Slide Number Placeholder 3"/>
          <p:cNvSpPr>
            <a:spLocks noGrp="1"/>
          </p:cNvSpPr>
          <p:nvPr>
            <p:ph type="sldNum" sz="quarter" idx="5"/>
          </p:nvPr>
        </p:nvSpPr>
        <p:spPr>
          <a:noFill/>
        </p:spPr>
        <p:txBody>
          <a:bodyPr/>
          <a:lstStyle/>
          <a:p>
            <a:pPr defTabSz="914318">
              <a:defRPr/>
            </a:pPr>
            <a:fld id="{695F8D96-8B32-4A16-8D70-066F8209AB6B}" type="slidenum">
              <a:rPr lang="en-US">
                <a:solidFill>
                  <a:prstClr val="black"/>
                </a:solidFill>
                <a:latin typeface="Arial" charset="0"/>
                <a:cs typeface="Arial" charset="0"/>
              </a:rPr>
              <a:pPr defTabSz="914318">
                <a:defRPr/>
              </a:pPr>
              <a:t>24</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3057493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defTabSz="914318">
              <a:defRPr/>
            </a:pPr>
            <a:r>
              <a:rPr lang="en-US" dirty="0"/>
              <a:t>Posterolateral to the pyramids are the olives, which are oval elevations produced by the underlying inferior </a:t>
            </a:r>
            <a:r>
              <a:rPr lang="en-US" dirty="0" err="1"/>
              <a:t>olivary</a:t>
            </a:r>
            <a:r>
              <a:rPr lang="en-US" dirty="0"/>
              <a:t> nuclei. In the groove between the pyramid and the olive emerge the rootlets of the hypoglossal nerve. </a:t>
            </a:r>
            <a:endParaRPr lang="en-US" dirty="0">
              <a:latin typeface="Arial" charset="0"/>
              <a:cs typeface="Arial" charset="0"/>
            </a:endParaRPr>
          </a:p>
        </p:txBody>
      </p:sp>
      <p:sp>
        <p:nvSpPr>
          <p:cNvPr id="92164" name="Slide Number Placeholder 3"/>
          <p:cNvSpPr>
            <a:spLocks noGrp="1"/>
          </p:cNvSpPr>
          <p:nvPr>
            <p:ph type="sldNum" sz="quarter" idx="5"/>
          </p:nvPr>
        </p:nvSpPr>
        <p:spPr>
          <a:noFill/>
        </p:spPr>
        <p:txBody>
          <a:bodyPr/>
          <a:lstStyle/>
          <a:p>
            <a:pPr defTabSz="914318">
              <a:defRPr/>
            </a:pPr>
            <a:fld id="{695F8D96-8B32-4A16-8D70-066F8209AB6B}" type="slidenum">
              <a:rPr lang="en-US">
                <a:solidFill>
                  <a:prstClr val="black"/>
                </a:solidFill>
                <a:latin typeface="Arial" charset="0"/>
                <a:cs typeface="Arial" charset="0"/>
              </a:rPr>
              <a:pPr defTabSz="914318">
                <a:defRPr/>
              </a:pPr>
              <a:t>25</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4084337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defTabSz="914318">
              <a:defRPr/>
            </a:pPr>
            <a:r>
              <a:rPr lang="en-US" dirty="0"/>
              <a:t>The posterior surface of the inferior half of the medulla is continuous with the posterior aspect of the spinal cord and possesses a posterior median sulcus. On each side of the median sulcus, there is an elongated swelling, the </a:t>
            </a:r>
            <a:r>
              <a:rPr lang="en-US" dirty="0" err="1"/>
              <a:t>gracile</a:t>
            </a:r>
            <a:r>
              <a:rPr lang="en-US" dirty="0"/>
              <a:t> tubercle, produced by the underlying </a:t>
            </a:r>
            <a:r>
              <a:rPr lang="en-US" dirty="0" err="1"/>
              <a:t>gracile</a:t>
            </a:r>
            <a:r>
              <a:rPr lang="en-US" dirty="0"/>
              <a:t> nucleus (Fig. 5-9). Lateral to the </a:t>
            </a:r>
            <a:r>
              <a:rPr lang="en-US" dirty="0" err="1"/>
              <a:t>gracile</a:t>
            </a:r>
            <a:r>
              <a:rPr lang="en-US" dirty="0"/>
              <a:t> tubercle is a similar swelling, the </a:t>
            </a:r>
            <a:r>
              <a:rPr lang="en-US" dirty="0" err="1"/>
              <a:t>cuneate</a:t>
            </a:r>
            <a:r>
              <a:rPr lang="en-US" dirty="0"/>
              <a:t> tubercle, produced by the underlying </a:t>
            </a:r>
            <a:r>
              <a:rPr lang="en-US" dirty="0" err="1"/>
              <a:t>cuneate</a:t>
            </a:r>
            <a:r>
              <a:rPr lang="en-US" dirty="0"/>
              <a:t> nucleus.</a:t>
            </a:r>
            <a:endParaRPr lang="ar-SA" dirty="0"/>
          </a:p>
          <a:p>
            <a:endParaRPr lang="en-US" dirty="0">
              <a:latin typeface="Arial" charset="0"/>
              <a:cs typeface="Arial" charset="0"/>
            </a:endParaRPr>
          </a:p>
        </p:txBody>
      </p:sp>
      <p:sp>
        <p:nvSpPr>
          <p:cNvPr id="92164" name="Slide Number Placeholder 3"/>
          <p:cNvSpPr>
            <a:spLocks noGrp="1"/>
          </p:cNvSpPr>
          <p:nvPr>
            <p:ph type="sldNum" sz="quarter" idx="5"/>
          </p:nvPr>
        </p:nvSpPr>
        <p:spPr>
          <a:noFill/>
        </p:spPr>
        <p:txBody>
          <a:bodyPr/>
          <a:lstStyle/>
          <a:p>
            <a:pPr defTabSz="914318">
              <a:defRPr/>
            </a:pPr>
            <a:fld id="{695F8D96-8B32-4A16-8D70-066F8209AB6B}" type="slidenum">
              <a:rPr lang="en-US">
                <a:solidFill>
                  <a:prstClr val="black"/>
                </a:solidFill>
                <a:latin typeface="Arial" charset="0"/>
                <a:cs typeface="Arial" charset="0"/>
              </a:rPr>
              <a:pPr defTabSz="914318">
                <a:defRPr/>
              </a:pPr>
              <a:t>27</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65852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ar-SA"/>
          </a:p>
        </p:txBody>
      </p:sp>
      <p:sp>
        <p:nvSpPr>
          <p:cNvPr id="159748" name="Slide Number Placeholder 3"/>
          <p:cNvSpPr>
            <a:spLocks noGrp="1"/>
          </p:cNvSpPr>
          <p:nvPr>
            <p:ph type="sldNum" sz="quarter" idx="5"/>
          </p:nvPr>
        </p:nvSpPr>
        <p:spPr>
          <a:noFill/>
        </p:spPr>
        <p:txBody>
          <a:bodyPr/>
          <a:lstStyle/>
          <a:p>
            <a:pPr defTabSz="914318">
              <a:defRPr/>
            </a:pPr>
            <a:fld id="{05B26C12-6289-405A-B00C-4B1511155637}" type="slidenum">
              <a:rPr lang="en-US">
                <a:solidFill>
                  <a:prstClr val="black"/>
                </a:solidFill>
                <a:latin typeface="Calibri"/>
              </a:rPr>
              <a:pPr defTabSz="914318">
                <a:defRPr/>
              </a:pPr>
              <a:t>28</a:t>
            </a:fld>
            <a:endParaRPr lang="en-US">
              <a:solidFill>
                <a:prstClr val="black"/>
              </a:solidFill>
              <a:latin typeface="Calibri"/>
            </a:endParaRPr>
          </a:p>
        </p:txBody>
      </p:sp>
    </p:spTree>
    <p:extLst>
      <p:ext uri="{BB962C8B-B14F-4D97-AF65-F5344CB8AC3E}">
        <p14:creationId xmlns:p14="http://schemas.microsoft.com/office/powerpoint/2010/main" val="74405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defTabSz="914318">
              <a:defRPr/>
            </a:pPr>
            <a:r>
              <a:rPr lang="en-US" dirty="0"/>
              <a:t>The fourth ventricle possesses  a tent-shaped roof, a rhomboid-shaped floor and lateral boundaries.</a:t>
            </a:r>
            <a:endParaRPr lang="en-US" altLang="zh-CN" b="1" dirty="0">
              <a:ln w="11430"/>
              <a:solidFill>
                <a:srgbClr val="0000FF"/>
              </a:solidFill>
              <a:ea typeface="SimSun" pitchFamily="2" charset="-122"/>
            </a:endParaRPr>
          </a:p>
          <a:p>
            <a:pPr algn="just" rtl="0"/>
            <a:endParaRPr lang="ar-SA" dirty="0"/>
          </a:p>
        </p:txBody>
      </p:sp>
      <p:sp>
        <p:nvSpPr>
          <p:cNvPr id="4" name="Slide Number Placeholder 3"/>
          <p:cNvSpPr>
            <a:spLocks noGrp="1"/>
          </p:cNvSpPr>
          <p:nvPr>
            <p:ph type="sldNum" sz="quarter" idx="10"/>
          </p:nvPr>
        </p:nvSpPr>
        <p:spPr/>
        <p:txBody>
          <a:bodyPr/>
          <a:lstStyle/>
          <a:p>
            <a:pPr algn="l" defTabSz="914318" rtl="1">
              <a:defRPr/>
            </a:pPr>
            <a:fld id="{49E15D40-9779-481B-8F5B-7F675AB96890}" type="slidenum">
              <a:rPr lang="ar-SA">
                <a:solidFill>
                  <a:prstClr val="black"/>
                </a:solidFill>
                <a:latin typeface="Calibri"/>
                <a:cs typeface="Arial" panose="020B0604020202020204" pitchFamily="34" charset="0"/>
              </a:rPr>
              <a:pPr algn="l" defTabSz="914318" rtl="1">
                <a:defRPr/>
              </a:pPr>
              <a:t>30</a:t>
            </a:fld>
            <a:endParaRPr lang="ar-SA">
              <a:solidFill>
                <a:prstClr val="black"/>
              </a:solidFill>
              <a:latin typeface="Calibri"/>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defTabSz="914318">
              <a:defRPr/>
            </a:pPr>
            <a:r>
              <a:rPr lang="en-US" dirty="0"/>
              <a:t>The posterior surface of the inferior half of the medulla is continuous with the posterior aspect of the spinal cord and possesses a posterior median sulcus. On each side of the median sulcus, there is an elongated swelling, the </a:t>
            </a:r>
            <a:r>
              <a:rPr lang="en-US" dirty="0" err="1"/>
              <a:t>gracile</a:t>
            </a:r>
            <a:r>
              <a:rPr lang="en-US" dirty="0"/>
              <a:t> tubercle, produced by the underlying </a:t>
            </a:r>
            <a:r>
              <a:rPr lang="en-US" dirty="0" err="1"/>
              <a:t>gracile</a:t>
            </a:r>
            <a:r>
              <a:rPr lang="en-US" dirty="0"/>
              <a:t> nucleus (Fig. 5-9). Lateral to the </a:t>
            </a:r>
            <a:r>
              <a:rPr lang="en-US" dirty="0" err="1"/>
              <a:t>gracile</a:t>
            </a:r>
            <a:r>
              <a:rPr lang="en-US" dirty="0"/>
              <a:t> tubercle is a similar swelling, the </a:t>
            </a:r>
            <a:r>
              <a:rPr lang="en-US" dirty="0" err="1"/>
              <a:t>cuneate</a:t>
            </a:r>
            <a:r>
              <a:rPr lang="en-US" dirty="0"/>
              <a:t> tubercle, produced by the underlying </a:t>
            </a:r>
            <a:r>
              <a:rPr lang="en-US" dirty="0" err="1"/>
              <a:t>cuneate</a:t>
            </a:r>
            <a:r>
              <a:rPr lang="en-US" dirty="0"/>
              <a:t> nucleus.</a:t>
            </a:r>
            <a:endParaRPr lang="ar-SA" dirty="0"/>
          </a:p>
          <a:p>
            <a:endParaRPr lang="en-US" dirty="0">
              <a:latin typeface="Arial" charset="0"/>
              <a:cs typeface="Arial" charset="0"/>
            </a:endParaRPr>
          </a:p>
        </p:txBody>
      </p:sp>
      <p:sp>
        <p:nvSpPr>
          <p:cNvPr id="92164" name="Slide Number Placeholder 3"/>
          <p:cNvSpPr>
            <a:spLocks noGrp="1"/>
          </p:cNvSpPr>
          <p:nvPr>
            <p:ph type="sldNum" sz="quarter" idx="5"/>
          </p:nvPr>
        </p:nvSpPr>
        <p:spPr>
          <a:noFill/>
        </p:spPr>
        <p:txBody>
          <a:bodyPr/>
          <a:lstStyle/>
          <a:p>
            <a:pPr defTabSz="914318">
              <a:defRPr/>
            </a:pPr>
            <a:fld id="{695F8D96-8B32-4A16-8D70-066F8209AB6B}" type="slidenum">
              <a:rPr lang="en-US">
                <a:solidFill>
                  <a:prstClr val="black"/>
                </a:solidFill>
                <a:latin typeface="Arial" charset="0"/>
                <a:cs typeface="Arial" charset="0"/>
              </a:rPr>
              <a:pPr defTabSz="914318">
                <a:defRPr/>
              </a:pPr>
              <a:t>31</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03602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normAutofit/>
          </a:bodyPr>
          <a:lstStyle/>
          <a:p>
            <a:pPr algn="l"/>
            <a:r>
              <a:rPr lang="en-US" dirty="0"/>
              <a:t>Two grooves, an </a:t>
            </a:r>
            <a:r>
              <a:rPr lang="en-US" b="1" dirty="0"/>
              <a:t>anterior</a:t>
            </a:r>
            <a:r>
              <a:rPr lang="en-US" b="1" baseline="0" dirty="0"/>
              <a:t> </a:t>
            </a:r>
            <a:r>
              <a:rPr lang="en-US" b="1" dirty="0"/>
              <a:t>median fissure and a posterior median sulcus</a:t>
            </a:r>
            <a:r>
              <a:rPr lang="en-US" dirty="0"/>
              <a:t>, extend the</a:t>
            </a:r>
            <a:r>
              <a:rPr lang="en-US" baseline="0" dirty="0"/>
              <a:t> </a:t>
            </a:r>
            <a:r>
              <a:rPr lang="en-US" dirty="0"/>
              <a:t>length of the spinal cord and partially divide it into right and left</a:t>
            </a:r>
          </a:p>
          <a:p>
            <a:pPr algn="l"/>
            <a:r>
              <a:rPr lang="en-US" dirty="0"/>
              <a:t>portions. Like the brain, the spinal cord is protected by three distinct</a:t>
            </a:r>
          </a:p>
          <a:p>
            <a:pPr algn="l"/>
            <a:r>
              <a:rPr lang="en-US" dirty="0"/>
              <a:t>meninges and is cushioned by cerebrospinal fluid. The pia</a:t>
            </a:r>
          </a:p>
          <a:p>
            <a:pPr algn="l"/>
            <a:r>
              <a:rPr lang="en-US" dirty="0"/>
              <a:t>mater contains an extensive vascular network.</a:t>
            </a:r>
            <a:endParaRPr lang="ar-SA" dirty="0"/>
          </a:p>
        </p:txBody>
      </p:sp>
      <p:sp>
        <p:nvSpPr>
          <p:cNvPr id="4" name="Slide Number Placeholder 3"/>
          <p:cNvSpPr>
            <a:spLocks noGrp="1"/>
          </p:cNvSpPr>
          <p:nvPr>
            <p:ph type="sldNum" sz="quarter" idx="10"/>
          </p:nvPr>
        </p:nvSpPr>
        <p:spPr/>
        <p:txBody>
          <a:bodyPr/>
          <a:lstStyle/>
          <a:p>
            <a:pPr algn="l" defTabSz="899587" rtl="1">
              <a:defRPr/>
            </a:pPr>
            <a:fld id="{A2FAF258-3BF2-4CF3-80AF-8BDF474E454F}" type="slidenum">
              <a:rPr lang="ar-EG">
                <a:solidFill>
                  <a:prstClr val="black"/>
                </a:solidFill>
                <a:latin typeface="Calibri"/>
                <a:cs typeface="Arial" panose="020B0604020202020204" pitchFamily="34" charset="0"/>
              </a:rPr>
              <a:pPr algn="l" defTabSz="899587" rtl="1">
                <a:defRPr/>
              </a:pPr>
              <a:t>6</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66793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algn="l" rtl="0"/>
            <a:r>
              <a:rPr lang="en-US" b="1" dirty="0"/>
              <a:t>The posterior surface of the superior half of the medulla oblongata </a:t>
            </a:r>
            <a:r>
              <a:rPr lang="en-US" dirty="0"/>
              <a:t>forms the lower part of the floor of the fourth ventricle</a:t>
            </a:r>
          </a:p>
          <a:p>
            <a:pPr algn="l" rtl="0"/>
            <a:r>
              <a:rPr lang="en-US" b="1" dirty="0"/>
              <a:t>Inferior to the </a:t>
            </a:r>
            <a:r>
              <a:rPr lang="en-US" b="1" dirty="0" err="1"/>
              <a:t>stria</a:t>
            </a:r>
            <a:r>
              <a:rPr lang="en-US" b="1" dirty="0"/>
              <a:t> </a:t>
            </a:r>
            <a:r>
              <a:rPr lang="en-US" b="1" dirty="0" err="1"/>
              <a:t>medullaris</a:t>
            </a:r>
            <a:r>
              <a:rPr lang="en-US" b="1" dirty="0"/>
              <a:t>,</a:t>
            </a:r>
            <a:r>
              <a:rPr lang="en-US" dirty="0"/>
              <a:t> the following features should be recognized in the floor of the ventricle. The most medial is the hypoglossal triangle, which indicates the position of the underlying hypoglossal nucleus. Lateral to this is the vagal triangle, beneath which lies the dorsal motor nucleus of the vagus. The area </a:t>
            </a:r>
            <a:r>
              <a:rPr lang="en-US" dirty="0" err="1"/>
              <a:t>postrema</a:t>
            </a:r>
            <a:r>
              <a:rPr lang="en-US" dirty="0"/>
              <a:t> is a narrow area between the vagal triangle and the lateral margin of the ventricle, just </a:t>
            </a:r>
            <a:r>
              <a:rPr lang="en-US" dirty="0" err="1"/>
              <a:t>rostral</a:t>
            </a:r>
            <a:r>
              <a:rPr lang="en-US" dirty="0"/>
              <a:t> to the opening into the central canal. The inferior part of the vestibular area also lies lateral to the vagal triangle</a:t>
            </a:r>
            <a:endParaRPr lang="ar-SA" dirty="0"/>
          </a:p>
        </p:txBody>
      </p:sp>
      <p:sp>
        <p:nvSpPr>
          <p:cNvPr id="95236" name="Slide Number Placeholder 3"/>
          <p:cNvSpPr>
            <a:spLocks noGrp="1"/>
          </p:cNvSpPr>
          <p:nvPr>
            <p:ph type="sldNum" sz="quarter" idx="5"/>
          </p:nvPr>
        </p:nvSpPr>
        <p:spPr>
          <a:noFill/>
        </p:spPr>
        <p:txBody>
          <a:bodyPr/>
          <a:lstStyle/>
          <a:p>
            <a:pPr algn="l" defTabSz="914318" rtl="1">
              <a:defRPr/>
            </a:pPr>
            <a:fld id="{35DC40E9-6E39-438C-BED6-077A6FA4F431}" type="slidenum">
              <a:rPr lang="en-US">
                <a:solidFill>
                  <a:prstClr val="black"/>
                </a:solidFill>
                <a:latin typeface="Calibri"/>
              </a:rPr>
              <a:pPr algn="l" defTabSz="914318" rtl="1">
                <a:defRPr/>
              </a:pPr>
              <a:t>32</a:t>
            </a:fld>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algn="l" rtl="0"/>
            <a:r>
              <a:rPr lang="en-US" b="1" dirty="0"/>
              <a:t>The posterior surface </a:t>
            </a:r>
            <a:r>
              <a:rPr lang="en-US" dirty="0"/>
              <a:t>is limited laterally by the superior cerebellar peduncles and is divided into symmetrical halves by a median sulcus. Lateral to this sulcus is an elongated elevation, the medial eminence, which is bounded laterally by a sulcus, the sulcus </a:t>
            </a:r>
            <a:r>
              <a:rPr lang="en-US" dirty="0" err="1"/>
              <a:t>limitans</a:t>
            </a:r>
            <a:endParaRPr lang="en-US" dirty="0"/>
          </a:p>
          <a:p>
            <a:pPr algn="l" rtl="0"/>
            <a:r>
              <a:rPr lang="en-US" b="1" dirty="0"/>
              <a:t>The inferior end of the medial eminence</a:t>
            </a:r>
            <a:r>
              <a:rPr lang="en-US" dirty="0"/>
              <a:t> is slightly expanded to form the facial colliculus, which is produced by the root of the facial nerve winding around the nucleus of the </a:t>
            </a:r>
            <a:r>
              <a:rPr lang="en-US" dirty="0" err="1"/>
              <a:t>abducent</a:t>
            </a:r>
            <a:r>
              <a:rPr lang="en-US" dirty="0"/>
              <a:t> nerve </a:t>
            </a:r>
            <a:endParaRPr lang="ar-SA" dirty="0"/>
          </a:p>
        </p:txBody>
      </p:sp>
      <p:sp>
        <p:nvSpPr>
          <p:cNvPr id="116740" name="Slide Number Placeholder 3"/>
          <p:cNvSpPr>
            <a:spLocks noGrp="1"/>
          </p:cNvSpPr>
          <p:nvPr>
            <p:ph type="sldNum" sz="quarter" idx="5"/>
          </p:nvPr>
        </p:nvSpPr>
        <p:spPr>
          <a:noFill/>
        </p:spPr>
        <p:txBody>
          <a:bodyPr/>
          <a:lstStyle/>
          <a:p>
            <a:pPr algn="l" defTabSz="914318" rtl="1">
              <a:defRPr/>
            </a:pPr>
            <a:fld id="{018B73AF-0625-4DD7-ABBF-0AB8EFC94A42}" type="slidenum">
              <a:rPr lang="en-US">
                <a:solidFill>
                  <a:prstClr val="black"/>
                </a:solidFill>
                <a:latin typeface="Calibri"/>
              </a:rPr>
              <a:pPr algn="l" defTabSz="914318" rtl="1">
                <a:defRPr/>
              </a:pPr>
              <a:t>33</a:t>
            </a:fld>
            <a:endParaRPr lang="en-US">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dirty="0"/>
              <a:t>The internal </a:t>
            </a:r>
            <a:r>
              <a:rPr lang="en-US" dirty="0" err="1"/>
              <a:t>arcuate</a:t>
            </a:r>
            <a:r>
              <a:rPr lang="en-US" dirty="0"/>
              <a:t> fibers first travel anteriorly and laterally around the central gray matter. They then curve medially toward the midline, where they decussate with the corresponding fibers of the opposite side </a:t>
            </a:r>
            <a:endParaRPr lang="ar-SA" dirty="0"/>
          </a:p>
        </p:txBody>
      </p:sp>
      <p:sp>
        <p:nvSpPr>
          <p:cNvPr id="101380" name="Slide Number Placeholder 3"/>
          <p:cNvSpPr>
            <a:spLocks noGrp="1"/>
          </p:cNvSpPr>
          <p:nvPr>
            <p:ph type="sldNum" sz="quarter" idx="5"/>
          </p:nvPr>
        </p:nvSpPr>
        <p:spPr>
          <a:noFill/>
        </p:spPr>
        <p:txBody>
          <a:bodyPr/>
          <a:lstStyle/>
          <a:p>
            <a:pPr defTabSz="914318">
              <a:defRPr/>
            </a:pPr>
            <a:fld id="{E25EFD25-25C7-4AA0-9F47-A31C739B656E}" type="slidenum">
              <a:rPr lang="en-US">
                <a:solidFill>
                  <a:prstClr val="black"/>
                </a:solidFill>
                <a:latin typeface="Calibri"/>
              </a:rPr>
              <a:pPr defTabSz="914318">
                <a:defRPr/>
              </a:pPr>
              <a:t>36</a:t>
            </a:fld>
            <a:endParaRPr lang="en-US">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ar-SA"/>
          </a:p>
        </p:txBody>
      </p:sp>
      <p:sp>
        <p:nvSpPr>
          <p:cNvPr id="102404" name="Slide Number Placeholder 3"/>
          <p:cNvSpPr>
            <a:spLocks noGrp="1"/>
          </p:cNvSpPr>
          <p:nvPr>
            <p:ph type="sldNum" sz="quarter" idx="5"/>
          </p:nvPr>
        </p:nvSpPr>
        <p:spPr>
          <a:noFill/>
        </p:spPr>
        <p:txBody>
          <a:bodyPr/>
          <a:lstStyle/>
          <a:p>
            <a:pPr defTabSz="914318">
              <a:defRPr/>
            </a:pPr>
            <a:fld id="{EBAF36FC-242B-40E8-B91E-4871121720E2}" type="slidenum">
              <a:rPr lang="en-US">
                <a:solidFill>
                  <a:prstClr val="black"/>
                </a:solidFill>
                <a:latin typeface="Calibri"/>
              </a:rPr>
              <a:pPr defTabSz="914318">
                <a:defRPr/>
              </a:pPr>
              <a:t>37</a:t>
            </a:fld>
            <a:endParaRPr lang="en-US">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8">
              <a:defRPr/>
            </a:pPr>
            <a:r>
              <a:rPr lang="en-US" b="1" dirty="0">
                <a:solidFill>
                  <a:srgbClr val="CC00FF"/>
                </a:solidFill>
              </a:rPr>
              <a:t>most of the fibers of corticospinal tract (75-85%) </a:t>
            </a:r>
            <a:r>
              <a:rPr lang="en-US" dirty="0">
                <a:solidFill>
                  <a:srgbClr val="CC00FF"/>
                </a:solidFill>
              </a:rPr>
              <a:t>cross the midline at the decussation of the pyramids and enter the lateral white column of the spinal cord to form the lateral corticospinal tract </a:t>
            </a:r>
            <a:endParaRPr lang="ar-SA" dirty="0">
              <a:solidFill>
                <a:srgbClr val="CC00FF"/>
              </a:solidFill>
            </a:endParaRPr>
          </a:p>
          <a:p>
            <a:endParaRPr lang="ar-SA" dirty="0"/>
          </a:p>
        </p:txBody>
      </p:sp>
      <p:sp>
        <p:nvSpPr>
          <p:cNvPr id="4" name="Slide Number Placeholder 3"/>
          <p:cNvSpPr>
            <a:spLocks noGrp="1"/>
          </p:cNvSpPr>
          <p:nvPr>
            <p:ph type="sldNum" sz="quarter" idx="10"/>
          </p:nvPr>
        </p:nvSpPr>
        <p:spPr/>
        <p:txBody>
          <a:bodyPr/>
          <a:lstStyle/>
          <a:p>
            <a:pPr defTabSz="914318">
              <a:defRPr/>
            </a:pPr>
            <a:fld id="{8E6FEBC3-F996-4EFE-98C1-BA4906ACA900}" type="slidenum">
              <a:rPr lang="en-US">
                <a:solidFill>
                  <a:prstClr val="black"/>
                </a:solidFill>
                <a:latin typeface="Calibri"/>
              </a:rPr>
              <a:pPr defTabSz="914318">
                <a:defRPr/>
              </a:pPr>
              <a:t>38</a:t>
            </a:fld>
            <a:endParaRPr lang="en-US">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48</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49</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880">
              <a:defRPr/>
            </a:pPr>
            <a:r>
              <a:rPr lang="en-US" b="1" dirty="0">
                <a:ln w="11430"/>
                <a:solidFill>
                  <a:srgbClr val="0000FF"/>
                </a:solidFill>
              </a:rPr>
              <a:t>The cerebellum fills most of the posterior fossa and is covered superiorly by the </a:t>
            </a:r>
            <a:r>
              <a:rPr lang="en-US" b="1" dirty="0" err="1">
                <a:ln w="11430"/>
                <a:solidFill>
                  <a:srgbClr val="0000FF"/>
                </a:solidFill>
              </a:rPr>
              <a:t>tentorium</a:t>
            </a:r>
            <a:r>
              <a:rPr lang="en-US" b="1" dirty="0">
                <a:ln w="11430"/>
                <a:solidFill>
                  <a:srgbClr val="0000FF"/>
                </a:solidFill>
              </a:rPr>
              <a:t> </a:t>
            </a:r>
            <a:r>
              <a:rPr lang="en-US" b="1" dirty="0" err="1">
                <a:ln w="11430"/>
                <a:solidFill>
                  <a:srgbClr val="0000FF"/>
                </a:solidFill>
              </a:rPr>
              <a:t>cerebelli</a:t>
            </a:r>
            <a:r>
              <a:rPr lang="en-US" b="1" dirty="0">
                <a:ln w="11430"/>
                <a:solidFill>
                  <a:srgbClr val="0000FF"/>
                </a:solidFill>
              </a:rPr>
              <a:t> separating it from the occipital lobe </a:t>
            </a:r>
            <a:r>
              <a:rPr lang="en-US" b="1" dirty="0"/>
              <a:t>of Cerebral hemisphere</a:t>
            </a:r>
            <a:endParaRPr lang="en-US" altLang="zh-CN" b="1" dirty="0">
              <a:ln w="11430"/>
              <a:solidFill>
                <a:srgbClr val="0000FF"/>
              </a:solidFill>
              <a:ea typeface="SimSun" pitchFamily="2" charset="-122"/>
            </a:endParaRPr>
          </a:p>
          <a:p>
            <a:endParaRPr lang="ar-SA" dirty="0"/>
          </a:p>
        </p:txBody>
      </p:sp>
      <p:sp>
        <p:nvSpPr>
          <p:cNvPr id="4" name="Slide Number Placeholder 3"/>
          <p:cNvSpPr>
            <a:spLocks noGrp="1"/>
          </p:cNvSpPr>
          <p:nvPr>
            <p:ph type="sldNum" sz="quarter" idx="10"/>
          </p:nvPr>
        </p:nvSpPr>
        <p:spPr/>
        <p:txBody>
          <a:bodyPr/>
          <a:lstStyle/>
          <a:p>
            <a:pPr defTabSz="906880">
              <a:defRPr/>
            </a:pPr>
            <a:fld id="{6E83B3A0-52D2-4BA3-BAF8-A98FCF009C46}" type="slidenum">
              <a:rPr lang="en-US">
                <a:solidFill>
                  <a:prstClr val="black"/>
                </a:solidFill>
                <a:latin typeface="Calibri"/>
              </a:rPr>
              <a:pPr defTabSz="906880">
                <a:defRPr/>
              </a:pPr>
              <a:t>50</a:t>
            </a:fld>
            <a:endParaRPr lang="en-US">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52</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53</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normAutofit/>
          </a:bodyPr>
          <a:lstStyle/>
          <a:p>
            <a:pPr defTabSz="914250">
              <a:defRPr/>
            </a:pPr>
            <a:r>
              <a:rPr lang="en-US" b="1" dirty="0"/>
              <a:t>.  The cord is divided into four regions each of which has branches called spinal nerves.</a:t>
            </a:r>
            <a:r>
              <a:rPr lang="en-US" b="1" dirty="0">
                <a:solidFill>
                  <a:srgbClr val="7030A0"/>
                </a:solidFill>
              </a:rPr>
              <a:t> CERVICAL segment</a:t>
            </a:r>
            <a:br>
              <a:rPr lang="en-US" b="1" dirty="0">
                <a:solidFill>
                  <a:srgbClr val="7030A0"/>
                </a:solidFill>
              </a:rPr>
            </a:br>
            <a:r>
              <a:rPr lang="en-US" b="1" dirty="0">
                <a:solidFill>
                  <a:srgbClr val="7030A0"/>
                </a:solidFill>
              </a:rPr>
              <a:t>(8 </a:t>
            </a:r>
            <a:r>
              <a:rPr lang="en-US" b="1" dirty="0"/>
              <a:t>pairs of </a:t>
            </a:r>
            <a:r>
              <a:rPr lang="en-US" b="1" dirty="0">
                <a:solidFill>
                  <a:srgbClr val="7030A0"/>
                </a:solidFill>
              </a:rPr>
              <a:t>CERVICAL nerves), </a:t>
            </a:r>
            <a:r>
              <a:rPr lang="en-US" b="1" dirty="0"/>
              <a:t>THORACIC segment (12 pairs of THORACIC nerves, THORACIC segment (12 pairs of THORACIC nerves)</a:t>
            </a:r>
            <a:r>
              <a:rPr lang="en-US" b="1" dirty="0">
                <a:solidFill>
                  <a:srgbClr val="FF0000"/>
                </a:solidFill>
              </a:rPr>
              <a:t> SACRAL segment (5</a:t>
            </a:r>
            <a:r>
              <a:rPr lang="en-US" b="1" dirty="0"/>
              <a:t> pairs of</a:t>
            </a:r>
            <a:r>
              <a:rPr lang="en-US" b="1" dirty="0">
                <a:solidFill>
                  <a:srgbClr val="FF0000"/>
                </a:solidFill>
              </a:rPr>
              <a:t> SACRAL nerves)</a:t>
            </a:r>
          </a:p>
        </p:txBody>
      </p:sp>
      <p:sp>
        <p:nvSpPr>
          <p:cNvPr id="4" name="Slide Number Placeholder 3"/>
          <p:cNvSpPr>
            <a:spLocks noGrp="1"/>
          </p:cNvSpPr>
          <p:nvPr>
            <p:ph type="sldNum" sz="quarter" idx="10"/>
          </p:nvPr>
        </p:nvSpPr>
        <p:spPr/>
        <p:txBody>
          <a:bodyPr/>
          <a:lstStyle/>
          <a:p>
            <a:fld id="{A2FAF258-3BF2-4CF3-80AF-8BDF474E454F}" type="slidenum">
              <a:rPr lang="ar-EG" smtClean="0"/>
              <a:pPr/>
              <a:t>7</a:t>
            </a:fld>
            <a:endParaRPr lang="ar-EG"/>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a:t>The lateral sulcus is a deep cleft found mainly on the inferior and lateral surfaces of the cerebral hemisphere. It consists of a short stem that divides into three rami. The stem arises on the inferior surface, and on reaching the lateral surface, it divides into the anterior horizontal ramus and the anterior ascending ramus and continues as the posterior ramus (Figs. 7-7 and 7-10). An area of cortex called the </a:t>
            </a:r>
            <a:r>
              <a:rPr lang="en-US" dirty="0" err="1"/>
              <a:t>insula</a:t>
            </a:r>
            <a:r>
              <a:rPr lang="en-US" dirty="0"/>
              <a:t> lies at the bottom </a:t>
            </a:r>
            <a:endParaRPr lang="ar-SA"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54</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56</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3600" dirty="0">
                <a:solidFill>
                  <a:srgbClr val="FF0000"/>
                </a:solidFill>
              </a:rPr>
              <a:t>The sulci increase the surface area of the cerebral cortex maximally</a:t>
            </a:r>
            <a:endParaRPr lang="en-US" dirty="0"/>
          </a:p>
        </p:txBody>
      </p:sp>
      <p:sp>
        <p:nvSpPr>
          <p:cNvPr id="4" name="Slide Number Placeholder 3"/>
          <p:cNvSpPr>
            <a:spLocks noGrp="1"/>
          </p:cNvSpPr>
          <p:nvPr>
            <p:ph type="sldNum" sz="quarter" idx="5"/>
          </p:nvPr>
        </p:nvSpPr>
        <p:spPr/>
        <p:txBody>
          <a:bodyPr/>
          <a:lstStyle/>
          <a:p>
            <a:fld id="{11E4E02A-0EB3-4B1D-8057-675E50EBB467}" type="slidenum">
              <a:rPr lang="ar-EG" smtClean="0"/>
              <a:pPr/>
              <a:t>57</a:t>
            </a:fld>
            <a:endParaRPr lang="ar-EG"/>
          </a:p>
        </p:txBody>
      </p:sp>
    </p:spTree>
    <p:extLst>
      <p:ext uri="{BB962C8B-B14F-4D97-AF65-F5344CB8AC3E}">
        <p14:creationId xmlns:p14="http://schemas.microsoft.com/office/powerpoint/2010/main" val="1721048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E4E02A-0EB3-4B1D-8057-675E50EBB467}" type="slidenum">
              <a:rPr lang="ar-EG" smtClean="0"/>
              <a:pPr/>
              <a:t>58</a:t>
            </a:fld>
            <a:endParaRPr lang="ar-EG"/>
          </a:p>
        </p:txBody>
      </p:sp>
    </p:spTree>
    <p:extLst>
      <p:ext uri="{BB962C8B-B14F-4D97-AF65-F5344CB8AC3E}">
        <p14:creationId xmlns:p14="http://schemas.microsoft.com/office/powerpoint/2010/main" val="536550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59</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39086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60</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394301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61</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511419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880">
              <a:lnSpc>
                <a:spcPct val="130000"/>
              </a:lnSpc>
              <a:tabLst>
                <a:tab pos="260098" algn="l"/>
                <a:tab pos="260098" algn="l"/>
                <a:tab pos="6008081" algn="r"/>
              </a:tabLst>
              <a:defRPr/>
            </a:pPr>
            <a:r>
              <a:rPr lang="en-US" sz="2700" dirty="0">
                <a:solidFill>
                  <a:prstClr val="black"/>
                </a:solidFill>
                <a:latin typeface="Arial" panose="020B0604020202020204" pitchFamily="34" charset="0"/>
                <a:ea typeface="Times New Roman" panose="02020603050405020304" pitchFamily="18" charset="0"/>
              </a:rPr>
              <a:t>- It lies anterior to the premotor cortex.</a:t>
            </a:r>
            <a:endParaRPr lang="en-US" sz="2700" dirty="0">
              <a:solidFill>
                <a:prstClr val="black"/>
              </a:solidFill>
              <a:latin typeface="Times New Roman" panose="02020603050405020304" pitchFamily="18" charset="0"/>
              <a:ea typeface="Times New Roman" panose="02020603050405020304" pitchFamily="18" charset="0"/>
            </a:endParaRPr>
          </a:p>
          <a:p>
            <a:pPr marL="283400" indent="-283400" defTabSz="906880">
              <a:lnSpc>
                <a:spcPct val="130000"/>
              </a:lnSpc>
              <a:buFontTx/>
              <a:buChar char="-"/>
              <a:tabLst>
                <a:tab pos="260098" algn="l"/>
                <a:tab pos="260098" algn="l"/>
                <a:tab pos="6008081" algn="r"/>
              </a:tabLst>
              <a:defRPr/>
            </a:pPr>
            <a:r>
              <a:rPr lang="en-US" sz="2700" dirty="0">
                <a:solidFill>
                  <a:prstClr val="black"/>
                </a:solidFill>
                <a:latin typeface="Arial" panose="020B0604020202020204" pitchFamily="34" charset="0"/>
                <a:ea typeface="Times New Roman" panose="02020603050405020304" pitchFamily="18" charset="0"/>
              </a:rPr>
              <a:t>It controls movements of the eyes when eyes follow a moving target.</a:t>
            </a:r>
          </a:p>
          <a:p>
            <a:endParaRPr lang="ar-EG"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62</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641735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63</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272843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64</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92227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normAutofit/>
          </a:bodyPr>
          <a:lstStyle/>
          <a:p>
            <a:pPr defTabSz="899587" rtl="1">
              <a:defRPr/>
            </a:pPr>
            <a:r>
              <a:rPr lang="en-US" dirty="0"/>
              <a:t>Along the entire length of the spinal cord are attached 31 pairs of spinal nerves by the anterior</a:t>
            </a:r>
            <a:r>
              <a:rPr lang="en-US" baseline="30000" dirty="0"/>
              <a:t>1</a:t>
            </a:r>
            <a:r>
              <a:rPr lang="en-US" dirty="0"/>
              <a:t> or motor roots and the posterior or sensory roots (Fig. 4-5). Each root is attached to the cord by a series of rootlets, which extend the whole length of the corresponding segment of the cord. Each posterior nerve root possesses a posterior root ganglion, the cells of which give rise to peripheral and central nerve fibers.</a:t>
            </a:r>
          </a:p>
          <a:p>
            <a:pPr algn="l"/>
            <a:endParaRPr lang="ar-EG" dirty="0"/>
          </a:p>
        </p:txBody>
      </p:sp>
      <p:sp>
        <p:nvSpPr>
          <p:cNvPr id="4" name="Slide Number Placeholder 3"/>
          <p:cNvSpPr>
            <a:spLocks noGrp="1"/>
          </p:cNvSpPr>
          <p:nvPr>
            <p:ph type="sldNum" sz="quarter" idx="10"/>
          </p:nvPr>
        </p:nvSpPr>
        <p:spPr/>
        <p:txBody>
          <a:bodyPr/>
          <a:lstStyle/>
          <a:p>
            <a:pPr algn="l" defTabSz="899587" rtl="1">
              <a:defRPr/>
            </a:pPr>
            <a:fld id="{A2FAF258-3BF2-4CF3-80AF-8BDF474E454F}" type="slidenum">
              <a:rPr lang="ar-EG">
                <a:solidFill>
                  <a:prstClr val="black"/>
                </a:solidFill>
                <a:latin typeface="Calibri"/>
                <a:cs typeface="Arial" panose="020B0604020202020204" pitchFamily="34" charset="0"/>
              </a:rPr>
              <a:pPr algn="l" defTabSz="899587" rtl="1">
                <a:defRPr/>
              </a:pPr>
              <a:t>8</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65</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15845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66</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999908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67</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083246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68</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164514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69</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181961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Rea 46 is cytoarchitecture rather than function</a:t>
            </a:r>
          </a:p>
        </p:txBody>
      </p:sp>
      <p:sp>
        <p:nvSpPr>
          <p:cNvPr id="4" name="Slide Number Placeholder 3"/>
          <p:cNvSpPr>
            <a:spLocks noGrp="1"/>
          </p:cNvSpPr>
          <p:nvPr>
            <p:ph type="sldNum" sz="quarter" idx="5"/>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71</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686832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a:t>Three kinds of functional areas</a:t>
            </a:r>
          </a:p>
          <a:p>
            <a:pPr lvl="1" algn="l"/>
            <a:r>
              <a:rPr lang="en-US" dirty="0" err="1"/>
              <a:t>somatomotor</a:t>
            </a:r>
            <a:r>
              <a:rPr lang="en-US" dirty="0"/>
              <a:t> areas,</a:t>
            </a:r>
            <a:r>
              <a:rPr lang="en-US" baseline="0" dirty="0"/>
              <a:t> </a:t>
            </a:r>
            <a:r>
              <a:rPr lang="en-US" dirty="0" err="1"/>
              <a:t>Somatosensory</a:t>
            </a:r>
            <a:r>
              <a:rPr lang="en-US" dirty="0"/>
              <a:t> areas and</a:t>
            </a:r>
            <a:r>
              <a:rPr lang="en-US" baseline="0" dirty="0"/>
              <a:t> </a:t>
            </a:r>
            <a:r>
              <a:rPr lang="en-US" dirty="0"/>
              <a:t>Association areas</a:t>
            </a:r>
          </a:p>
          <a:p>
            <a:pPr marL="453440" lvl="1" defTabSz="906880">
              <a:defRPr/>
            </a:pPr>
            <a:r>
              <a:rPr lang="en-US" b="1" dirty="0" err="1">
                <a:solidFill>
                  <a:srgbClr val="0000FF"/>
                </a:solidFill>
              </a:rPr>
              <a:t>Brodmann</a:t>
            </a:r>
            <a:r>
              <a:rPr lang="en-US" b="1" dirty="0">
                <a:solidFill>
                  <a:srgbClr val="0000FF"/>
                </a:solidFill>
              </a:rPr>
              <a:t> areas – 52 structurally distinct areas </a:t>
            </a:r>
            <a:endParaRPr lang="en-US" b="1" dirty="0">
              <a:ln w="11430"/>
              <a:solidFill>
                <a:srgbClr val="0000FF"/>
              </a:solidFill>
              <a:effectLst>
                <a:outerShdw blurRad="38100" dist="38100" dir="2700000" algn="tl">
                  <a:srgbClr val="000000">
                    <a:alpha val="43137"/>
                  </a:srgbClr>
                </a:outerShdw>
              </a:effectLst>
            </a:endParaRPr>
          </a:p>
          <a:p>
            <a:pPr lvl="1" algn="l"/>
            <a:endParaRPr lang="ar-SA" dirty="0"/>
          </a:p>
        </p:txBody>
      </p:sp>
      <p:sp>
        <p:nvSpPr>
          <p:cNvPr id="4" name="Slide Number Placeholder 3"/>
          <p:cNvSpPr>
            <a:spLocks noGrp="1"/>
          </p:cNvSpPr>
          <p:nvPr>
            <p:ph type="sldNum" sz="quarter" idx="10"/>
          </p:nvPr>
        </p:nvSpPr>
        <p:spPr/>
        <p:txBody>
          <a:bodyPr/>
          <a:lstStyle/>
          <a:p>
            <a:fld id="{11E4E02A-0EB3-4B1D-8057-675E50EBB467}" type="slidenum">
              <a:rPr lang="ar-EG" smtClean="0"/>
              <a:pPr/>
              <a:t>72</a:t>
            </a:fld>
            <a:endParaRPr lang="ar-EG"/>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880">
              <a:defRPr/>
            </a:pPr>
            <a:r>
              <a:rPr lang="en-US" dirty="0"/>
              <a:t>On the inferior surface of the frontal lobe, the olfactory bulb and tract overlie a sulcus called the olfactory sulcus. Medial to the olfactory sulcus is the gyrus rectus, and lateral to the sulcus are a number of orbital </a:t>
            </a:r>
            <a:r>
              <a:rPr lang="en-US" dirty="0" err="1"/>
              <a:t>gyri</a:t>
            </a:r>
            <a:r>
              <a:rPr lang="en-US" dirty="0"/>
              <a:t>.</a:t>
            </a:r>
          </a:p>
          <a:p>
            <a:pPr algn="l"/>
            <a:endParaRPr lang="ar-SA"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77</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78</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880">
              <a:defRPr/>
            </a:pPr>
            <a:r>
              <a:rPr lang="en-US" b="1" dirty="0">
                <a:solidFill>
                  <a:srgbClr val="FF0000"/>
                </a:solidFill>
                <a:latin typeface="Arial" panose="020B0604020202020204" pitchFamily="34" charset="0"/>
                <a:ea typeface="Times New Roman" panose="02020603050405020304" pitchFamily="18" charset="0"/>
                <a:cs typeface="Arial" panose="020B0604020202020204" pitchFamily="34" charset="0"/>
              </a:rPr>
              <a:t>Olfactory area, (area 28, 34), </a:t>
            </a: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in the uncus and anterior part of Para hippocampal gyrus. </a:t>
            </a:r>
          </a:p>
          <a:p>
            <a:pPr algn="l" rtl="0"/>
            <a:endParaRPr lang="ar-EG" dirty="0"/>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79</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normAutofit/>
          </a:bodyPr>
          <a:lstStyle/>
          <a:p>
            <a:pPr defTabSz="914250">
              <a:defRPr/>
            </a:pPr>
            <a:endParaRPr lang="ar-EG" dirty="0"/>
          </a:p>
        </p:txBody>
      </p:sp>
      <p:sp>
        <p:nvSpPr>
          <p:cNvPr id="4" name="Slide Number Placeholder 3"/>
          <p:cNvSpPr>
            <a:spLocks noGrp="1"/>
          </p:cNvSpPr>
          <p:nvPr>
            <p:ph type="sldNum" sz="quarter" idx="10"/>
          </p:nvPr>
        </p:nvSpPr>
        <p:spPr/>
        <p:txBody>
          <a:bodyPr/>
          <a:lstStyle/>
          <a:p>
            <a:fld id="{A2FAF258-3BF2-4CF3-80AF-8BDF474E454F}" type="slidenum">
              <a:rPr lang="ar-EG" smtClean="0"/>
              <a:pPr/>
              <a:t>11</a:t>
            </a:fld>
            <a:endParaRPr lang="ar-EG"/>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1" eaLnBrk="1" fontAlgn="auto" latinLnBrk="0" hangingPunct="1">
              <a:lnSpc>
                <a:spcPct val="100000"/>
              </a:lnSpc>
              <a:spcBef>
                <a:spcPts val="0"/>
              </a:spcBef>
              <a:spcAft>
                <a:spcPts val="0"/>
              </a:spcAft>
              <a:buClrTx/>
              <a:buSzTx/>
              <a:buFontTx/>
              <a:buNone/>
              <a:tabLst/>
              <a:defRPr/>
            </a:pPr>
            <a:endParaRPr lang="en-US" sz="1200" b="1" dirty="0">
              <a:solidFill>
                <a:srgbClr val="0000FF"/>
              </a:solidFill>
            </a:endParaRPr>
          </a:p>
          <a:p>
            <a:pPr algn="l"/>
            <a:endParaRPr lang="en-US" dirty="0"/>
          </a:p>
        </p:txBody>
      </p:sp>
      <p:sp>
        <p:nvSpPr>
          <p:cNvPr id="4" name="Slide Number Placeholder 3"/>
          <p:cNvSpPr>
            <a:spLocks noGrp="1"/>
          </p:cNvSpPr>
          <p:nvPr>
            <p:ph type="sldNum" sz="quarter" idx="10"/>
          </p:nvPr>
        </p:nvSpPr>
        <p:spPr/>
        <p:txBody>
          <a:bodyPr/>
          <a:lstStyle/>
          <a:p>
            <a:fld id="{C9B2E439-C216-4E62-9EA3-8664F1B6825A}" type="slidenum">
              <a:rPr lang="ar-SA" smtClean="0"/>
              <a:pPr/>
              <a:t>80</a:t>
            </a:fld>
            <a:endParaRPr lang="ar-S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9B2E439-C216-4E62-9EA3-8664F1B6825A}"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82</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9B2E439-C216-4E62-9EA3-8664F1B6825A}"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83</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9B2E439-C216-4E62-9EA3-8664F1B6825A}"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84</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5500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9B2E439-C216-4E62-9EA3-8664F1B6825A}"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90</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96318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92</a:t>
            </a:fld>
            <a:endParaRPr lang="ar-EG">
              <a:solidFill>
                <a:prstClr val="black"/>
              </a:solidFill>
              <a:latin typeface="Calibri"/>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880">
              <a:defRPr/>
            </a:pPr>
            <a:r>
              <a:rPr lang="en-US" b="1" dirty="0">
                <a:solidFill>
                  <a:srgbClr val="0000FF"/>
                </a:solidFill>
                <a:effectLst>
                  <a:outerShdw blurRad="38100" dist="38100" dir="2700000" algn="tl">
                    <a:srgbClr val="000000">
                      <a:alpha val="43137"/>
                    </a:srgbClr>
                  </a:outerShdw>
                </a:effectLst>
              </a:rPr>
              <a:t>is related medially to the internal capsule, which separates it from the caudate nucleus and the thalamus. </a:t>
            </a:r>
            <a:endParaRPr lang="en-US" b="1" dirty="0">
              <a:ln w="11430"/>
              <a:solidFill>
                <a:srgbClr val="0000FF"/>
              </a:solidFill>
              <a:effectLst>
                <a:outerShdw blurRad="38100" dist="38100" dir="2700000" algn="tl">
                  <a:srgbClr val="000000">
                    <a:alpha val="43137"/>
                  </a:srgbClr>
                </a:outerShdw>
              </a:effectLst>
            </a:endParaRPr>
          </a:p>
          <a:p>
            <a:pPr algn="l" rtl="0"/>
            <a:endParaRPr lang="ar-SA" dirty="0"/>
          </a:p>
        </p:txBody>
      </p:sp>
      <p:sp>
        <p:nvSpPr>
          <p:cNvPr id="4" name="Slide Number Placeholder 3"/>
          <p:cNvSpPr>
            <a:spLocks noGrp="1"/>
          </p:cNvSpPr>
          <p:nvPr>
            <p:ph type="sldNum" sz="quarter" idx="10"/>
          </p:nvPr>
        </p:nvSpPr>
        <p:spPr/>
        <p:txBody>
          <a:bodyPr/>
          <a:lstStyle/>
          <a:p>
            <a:pPr defTabSz="906880">
              <a:defRPr/>
            </a:pPr>
            <a:fld id="{32886BC9-C5DF-42A6-9801-A3A0BA0419F7}" type="slidenum">
              <a:rPr lang="ar-SA">
                <a:solidFill>
                  <a:prstClr val="black"/>
                </a:solidFill>
                <a:latin typeface="Calibri"/>
                <a:cs typeface="Arial" panose="020B0604020202020204" pitchFamily="34" charset="0"/>
              </a:rPr>
              <a:pPr defTabSz="906880">
                <a:defRPr/>
              </a:pPr>
              <a:t>93</a:t>
            </a:fld>
            <a:endParaRPr lang="ar-SA">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098400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b="1" dirty="0"/>
              <a:t>The head of the caudate nucleus</a:t>
            </a:r>
            <a:r>
              <a:rPr lang="en-US" dirty="0"/>
              <a:t> is large and rounded and forms the lateral wall of the anterior horn of the lateral ventricle </a:t>
            </a:r>
          </a:p>
          <a:p>
            <a:pPr algn="l" rtl="0"/>
            <a:r>
              <a:rPr lang="en-US" b="1" dirty="0"/>
              <a:t>The head is</a:t>
            </a:r>
            <a:r>
              <a:rPr lang="en-US" dirty="0"/>
              <a:t> continuous inferiorly with the </a:t>
            </a:r>
            <a:r>
              <a:rPr lang="en-US" dirty="0" err="1"/>
              <a:t>putamen</a:t>
            </a:r>
            <a:r>
              <a:rPr lang="en-US" dirty="0"/>
              <a:t> of the </a:t>
            </a:r>
            <a:r>
              <a:rPr lang="en-US" dirty="0" err="1"/>
              <a:t>lentiform</a:t>
            </a:r>
            <a:r>
              <a:rPr lang="en-US" dirty="0"/>
              <a:t> nucleus (the caudate nucleus and the </a:t>
            </a:r>
            <a:r>
              <a:rPr lang="en-US" dirty="0" err="1"/>
              <a:t>putamen</a:t>
            </a:r>
            <a:r>
              <a:rPr lang="en-US" dirty="0"/>
              <a:t> are sometimes referred to as the </a:t>
            </a:r>
            <a:r>
              <a:rPr lang="en-US" dirty="0" err="1"/>
              <a:t>neostriatum</a:t>
            </a:r>
            <a:r>
              <a:rPr lang="en-US" dirty="0"/>
              <a:t> or striatum). Just superior to this point of union, strands of gray matter pass through the internal capsule, giving the region a striated appearance, hence the term corpus striatum.</a:t>
            </a:r>
            <a:endParaRPr lang="ar-EG" dirty="0"/>
          </a:p>
        </p:txBody>
      </p:sp>
      <p:sp>
        <p:nvSpPr>
          <p:cNvPr id="4" name="Slide Number Placeholder 3"/>
          <p:cNvSpPr>
            <a:spLocks noGrp="1"/>
          </p:cNvSpPr>
          <p:nvPr>
            <p:ph type="sldNum" sz="quarter" idx="10"/>
          </p:nvPr>
        </p:nvSpPr>
        <p:spPr/>
        <p:txBody>
          <a:bodyPr/>
          <a:lstStyle/>
          <a:p>
            <a:pPr defTabSz="906880">
              <a:defRPr/>
            </a:pPr>
            <a:fld id="{41A0951E-85D2-4500-BB07-5BEC6365E904}" type="slidenum">
              <a:rPr lang="en-US">
                <a:solidFill>
                  <a:prstClr val="black"/>
                </a:solidFill>
                <a:latin typeface="Calibri"/>
              </a:rPr>
              <a:pPr defTabSz="906880">
                <a:defRPr/>
              </a:pPr>
              <a:t>95</a:t>
            </a:fld>
            <a:endParaRPr lang="en-US">
              <a:solidFill>
                <a:prstClr val="black"/>
              </a:solidFill>
              <a:latin typeface="Calibri"/>
            </a:endParaRPr>
          </a:p>
        </p:txBody>
      </p:sp>
    </p:spTree>
    <p:extLst>
      <p:ext uri="{BB962C8B-B14F-4D97-AF65-F5344CB8AC3E}">
        <p14:creationId xmlns:p14="http://schemas.microsoft.com/office/powerpoint/2010/main" val="3506737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a:t>The </a:t>
            </a:r>
            <a:r>
              <a:rPr lang="en-US" dirty="0" err="1"/>
              <a:t>lentiform</a:t>
            </a:r>
            <a:r>
              <a:rPr lang="en-US" dirty="0"/>
              <a:t> nucleus is related laterally to a thin sheet of white matter, the external capsule. which separates it from a thin sheet of gray matter, called the </a:t>
            </a:r>
            <a:r>
              <a:rPr lang="en-US" dirty="0" err="1"/>
              <a:t>claustrum</a:t>
            </a:r>
            <a:r>
              <a:rPr lang="en-US" dirty="0"/>
              <a:t>.</a:t>
            </a:r>
            <a:endParaRPr lang="ar-SA" dirty="0"/>
          </a:p>
        </p:txBody>
      </p:sp>
      <p:sp>
        <p:nvSpPr>
          <p:cNvPr id="4" name="Slide Number Placeholder 3"/>
          <p:cNvSpPr>
            <a:spLocks noGrp="1"/>
          </p:cNvSpPr>
          <p:nvPr>
            <p:ph type="sldNum" sz="quarter" idx="10"/>
          </p:nvPr>
        </p:nvSpPr>
        <p:spPr/>
        <p:txBody>
          <a:bodyPr/>
          <a:lstStyle/>
          <a:p>
            <a:pPr defTabSz="906880">
              <a:defRPr/>
            </a:pPr>
            <a:fld id="{32886BC9-C5DF-42A6-9801-A3A0BA0419F7}" type="slidenum">
              <a:rPr lang="ar-SA">
                <a:solidFill>
                  <a:prstClr val="black"/>
                </a:solidFill>
                <a:latin typeface="Calibri"/>
                <a:cs typeface="Arial" panose="020B0604020202020204" pitchFamily="34" charset="0"/>
              </a:rPr>
              <a:pPr defTabSz="906880">
                <a:defRPr/>
              </a:pPr>
              <a:t>97</a:t>
            </a:fld>
            <a:endParaRPr lang="ar-SA">
              <a:solidFill>
                <a:prstClr val="black"/>
              </a:solidFill>
              <a:latin typeface="Calibri"/>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tabLst>
                <a:tab pos="249392" algn="l"/>
                <a:tab pos="906880" algn="l"/>
                <a:tab pos="249392" algn="l"/>
                <a:tab pos="906880" algn="l"/>
                <a:tab pos="6008081" algn="r"/>
              </a:tabLst>
            </a:pPr>
            <a:r>
              <a:rPr lang="en-US" b="1" dirty="0">
                <a:latin typeface="Arial" panose="020B0604020202020204" pitchFamily="34" charset="0"/>
                <a:ea typeface="Times New Roman" panose="02020603050405020304" pitchFamily="18" charset="0"/>
              </a:rPr>
              <a:t>** Afferent</a:t>
            </a:r>
            <a:r>
              <a:rPr lang="en-US" dirty="0">
                <a:latin typeface="Arial" panose="020B0604020202020204" pitchFamily="34" charset="0"/>
                <a:ea typeface="Times New Roman" panose="02020603050405020304" pitchFamily="18" charset="0"/>
              </a:rPr>
              <a:t>; - It receives afferent fibers from the olfactory bulb.</a:t>
            </a:r>
            <a:endParaRPr lang="en-US" dirty="0">
              <a:latin typeface="Times New Roman" panose="02020603050405020304" pitchFamily="18" charset="0"/>
              <a:ea typeface="Times New Roman" panose="02020603050405020304" pitchFamily="18" charset="0"/>
            </a:endParaRPr>
          </a:p>
          <a:p>
            <a:pPr>
              <a:lnSpc>
                <a:spcPct val="125000"/>
              </a:lnSpc>
              <a:tabLst>
                <a:tab pos="249392" algn="l"/>
                <a:tab pos="906880" algn="l"/>
                <a:tab pos="249392" algn="l"/>
                <a:tab pos="906880" algn="l"/>
                <a:tab pos="6008081" algn="r"/>
              </a:tabLst>
            </a:pPr>
            <a:r>
              <a:rPr lang="en-US" b="1" dirty="0">
                <a:latin typeface="Arial" panose="020B0604020202020204" pitchFamily="34" charset="0"/>
                <a:ea typeface="Times New Roman" panose="02020603050405020304" pitchFamily="18" charset="0"/>
              </a:rPr>
              <a:t>** Efferent;</a:t>
            </a:r>
            <a:r>
              <a:rPr lang="en-US" dirty="0">
                <a:latin typeface="Arial" panose="020B0604020202020204" pitchFamily="34" charset="0"/>
                <a:ea typeface="Times New Roman" panose="02020603050405020304" pitchFamily="18" charset="0"/>
              </a:rPr>
              <a:t> its efferent fibers pass in stria terminals.</a:t>
            </a:r>
            <a:endParaRPr lang="en-US" dirty="0">
              <a:latin typeface="Times New Roman" panose="02020603050405020304" pitchFamily="18" charset="0"/>
              <a:ea typeface="Times New Roman" panose="02020603050405020304" pitchFamily="18" charset="0"/>
            </a:endParaRPr>
          </a:p>
          <a:p>
            <a:pPr marL="340080" indent="-340080">
              <a:lnSpc>
                <a:spcPct val="125000"/>
              </a:lnSpc>
              <a:buFont typeface="Arial" panose="020B0604020202020204" pitchFamily="34" charset="0"/>
              <a:buChar char="-"/>
              <a:tabLst>
                <a:tab pos="249392" algn="l"/>
                <a:tab pos="906880" algn="l"/>
                <a:tab pos="249392" algn="l"/>
                <a:tab pos="453440" algn="l"/>
                <a:tab pos="906880" algn="l"/>
                <a:tab pos="6008081" algn="r"/>
              </a:tabLst>
            </a:pPr>
            <a:r>
              <a:rPr lang="en-US" dirty="0">
                <a:latin typeface="Arial" panose="020B0604020202020204" pitchFamily="34" charset="0"/>
                <a:ea typeface="Times New Roman" panose="02020603050405020304" pitchFamily="18" charset="0"/>
              </a:rPr>
              <a:t>The </a:t>
            </a:r>
            <a:r>
              <a:rPr lang="en-US" b="1" dirty="0">
                <a:latin typeface="Arial" panose="020B0604020202020204" pitchFamily="34" charset="0"/>
                <a:ea typeface="Times New Roman" panose="02020603050405020304" pitchFamily="18" charset="0"/>
              </a:rPr>
              <a:t>stria terminals</a:t>
            </a:r>
            <a:r>
              <a:rPr lang="en-US" dirty="0">
                <a:latin typeface="Arial" panose="020B0604020202020204" pitchFamily="34" charset="0"/>
                <a:ea typeface="Times New Roman" panose="02020603050405020304" pitchFamily="18" charset="0"/>
              </a:rPr>
              <a:t> → roof of the inferior horn → floor of the central part of the lateral ventricle → end in the anterior hypothalamic nuclei.</a:t>
            </a:r>
            <a:endParaRPr lang="en-US" dirty="0">
              <a:latin typeface="Times New Roman" panose="02020603050405020304" pitchFamily="18" charset="0"/>
              <a:ea typeface="Times New Roman" panose="02020603050405020304" pitchFamily="18" charset="0"/>
            </a:endParaRPr>
          </a:p>
          <a:p>
            <a:pPr algn="l" rtl="0"/>
            <a:endParaRPr lang="en-US" dirty="0"/>
          </a:p>
        </p:txBody>
      </p:sp>
      <p:sp>
        <p:nvSpPr>
          <p:cNvPr id="4" name="Slide Number Placeholder 3"/>
          <p:cNvSpPr>
            <a:spLocks noGrp="1"/>
          </p:cNvSpPr>
          <p:nvPr>
            <p:ph type="sldNum" sz="quarter" idx="5"/>
          </p:nvPr>
        </p:nvSpPr>
        <p:spPr/>
        <p:txBody>
          <a:bodyPr/>
          <a:lstStyle/>
          <a:p>
            <a:pPr defTabSz="906880">
              <a:defRPr/>
            </a:pPr>
            <a:fld id="{11E4E02A-0EB3-4B1D-8057-675E50EBB467}" type="slidenum">
              <a:rPr lang="ar-EG">
                <a:solidFill>
                  <a:prstClr val="black"/>
                </a:solidFill>
                <a:latin typeface="Calibri"/>
                <a:cs typeface="Arial" panose="020B0604020202020204" pitchFamily="34" charset="0"/>
              </a:rPr>
              <a:pPr defTabSz="906880">
                <a:defRPr/>
              </a:pPr>
              <a:t>98</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74774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normAutofit/>
          </a:bodyPr>
          <a:lstStyle/>
          <a:p>
            <a:pPr defTabSz="914250">
              <a:defRPr/>
            </a:pPr>
            <a:r>
              <a:rPr lang="en-GB" sz="1800" dirty="0"/>
              <a:t>The meninges surround, protect, &amp; stabilize the CNS </a:t>
            </a:r>
            <a:r>
              <a:rPr lang="en-US" dirty="0">
                <a:solidFill>
                  <a:srgbClr val="C00000"/>
                </a:solidFill>
              </a:rPr>
              <a:t>The spinal cord, like the brain, is closely ensheathed by the pia mater. This is thickened on either side between the nerve roots to form the denticulate ligament, which passes laterally to adhere to the dura. Inferiorly, the pia continues as the filum </a:t>
            </a:r>
            <a:r>
              <a:rPr lang="en-US" dirty="0" err="1">
                <a:solidFill>
                  <a:srgbClr val="C00000"/>
                </a:solidFill>
              </a:rPr>
              <a:t>terminale</a:t>
            </a:r>
            <a:r>
              <a:rPr lang="en-US" dirty="0">
                <a:solidFill>
                  <a:srgbClr val="C00000"/>
                </a:solidFill>
              </a:rPr>
              <a:t>, which pierces the distal extremity of the </a:t>
            </a:r>
            <a:r>
              <a:rPr lang="en-US" dirty="0" err="1">
                <a:solidFill>
                  <a:srgbClr val="C00000"/>
                </a:solidFill>
              </a:rPr>
              <a:t>dural</a:t>
            </a:r>
            <a:r>
              <a:rPr lang="en-US" dirty="0">
                <a:solidFill>
                  <a:srgbClr val="C00000"/>
                </a:solidFill>
              </a:rPr>
              <a:t> sac and becomes attached to the coccyx</a:t>
            </a:r>
            <a:r>
              <a:rPr lang="en-US" dirty="0"/>
              <a:t>.</a:t>
            </a:r>
            <a:endParaRPr lang="ar-EG" dirty="0"/>
          </a:p>
        </p:txBody>
      </p:sp>
      <p:sp>
        <p:nvSpPr>
          <p:cNvPr id="4" name="Slide Number Placeholder 3"/>
          <p:cNvSpPr>
            <a:spLocks noGrp="1"/>
          </p:cNvSpPr>
          <p:nvPr>
            <p:ph type="sldNum" sz="quarter" idx="10"/>
          </p:nvPr>
        </p:nvSpPr>
        <p:spPr/>
        <p:txBody>
          <a:bodyPr/>
          <a:lstStyle/>
          <a:p>
            <a:fld id="{A2FAF258-3BF2-4CF3-80AF-8BDF474E454F}" type="slidenum">
              <a:rPr lang="ar-EG" smtClean="0"/>
              <a:pPr/>
              <a:t>12</a:t>
            </a:fld>
            <a:endParaRPr lang="ar-EG"/>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pPr defTabSz="906880">
              <a:defRPr/>
            </a:pPr>
            <a:fld id="{C9B2E439-C216-4E62-9EA3-8664F1B6825A}" type="slidenum">
              <a:rPr lang="ar-SA">
                <a:solidFill>
                  <a:prstClr val="black"/>
                </a:solidFill>
                <a:latin typeface="Calibri"/>
                <a:cs typeface="Arial" panose="020B0604020202020204" pitchFamily="34" charset="0"/>
              </a:rPr>
              <a:pPr defTabSz="906880">
                <a:defRPr/>
              </a:pPr>
              <a:t>100</a:t>
            </a:fld>
            <a:endParaRPr lang="ar-SA">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234726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880">
              <a:defRPr/>
            </a:pPr>
            <a:r>
              <a:rPr lang="en-US" altLang="zh-CN" b="1" dirty="0">
                <a:solidFill>
                  <a:srgbClr val="6600CC"/>
                </a:solidFill>
                <a:ea typeface="宋体" panose="02010600030101010101" pitchFamily="2" charset="-122"/>
              </a:rPr>
              <a:t>Conclusion of Fiber content </a:t>
            </a:r>
            <a:r>
              <a:rPr lang="en-US" b="1" dirty="0">
                <a:solidFill>
                  <a:srgbClr val="6600CC"/>
                </a:solidFill>
              </a:rPr>
              <a:t>of internal capsule</a:t>
            </a:r>
          </a:p>
          <a:p>
            <a:pPr defTabSz="906880">
              <a:defRPr/>
            </a:pPr>
            <a:r>
              <a:rPr lang="en-US" b="1" dirty="0">
                <a:solidFill>
                  <a:prstClr val="black"/>
                </a:solidFill>
              </a:rPr>
              <a:t>1- Anterior limb                                                                                              2- Genu</a:t>
            </a:r>
          </a:p>
          <a:p>
            <a:pPr defTabSz="906880">
              <a:defRPr/>
            </a:pPr>
            <a:r>
              <a:rPr lang="en-US" b="1" dirty="0">
                <a:solidFill>
                  <a:srgbClr val="0000FF"/>
                </a:solidFill>
              </a:rPr>
              <a:t>A= Anterior thalamic radiation                                                                       </a:t>
            </a:r>
            <a:r>
              <a:rPr lang="en-US" b="1" dirty="0">
                <a:solidFill>
                  <a:srgbClr val="D60093"/>
                </a:solidFill>
              </a:rPr>
              <a:t>D= Medial &amp; lateral </a:t>
            </a:r>
            <a:r>
              <a:rPr lang="en-US" b="1" dirty="0" err="1">
                <a:solidFill>
                  <a:srgbClr val="D60093"/>
                </a:solidFill>
              </a:rPr>
              <a:t>Corticobulbar</a:t>
            </a:r>
            <a:r>
              <a:rPr lang="en-US" b="1" dirty="0">
                <a:solidFill>
                  <a:srgbClr val="D60093"/>
                </a:solidFill>
              </a:rPr>
              <a:t> (nuclear)</a:t>
            </a:r>
            <a:endParaRPr lang="en-US" b="1" dirty="0">
              <a:solidFill>
                <a:srgbClr val="0000FF"/>
              </a:solidFill>
            </a:endParaRPr>
          </a:p>
          <a:p>
            <a:pPr defTabSz="906880">
              <a:defRPr/>
            </a:pPr>
            <a:r>
              <a:rPr lang="en-US" b="1" dirty="0">
                <a:solidFill>
                  <a:srgbClr val="D60093"/>
                </a:solidFill>
              </a:rPr>
              <a:t>D= </a:t>
            </a:r>
            <a:r>
              <a:rPr lang="en-US" b="1" dirty="0" err="1">
                <a:solidFill>
                  <a:srgbClr val="D60093"/>
                </a:solidFill>
              </a:rPr>
              <a:t>Frontopontine</a:t>
            </a:r>
            <a:endParaRPr lang="en-US" b="1" dirty="0">
              <a:solidFill>
                <a:srgbClr val="D60093"/>
              </a:solidFill>
            </a:endParaRPr>
          </a:p>
          <a:p>
            <a:pPr defTabSz="906880">
              <a:defRPr/>
            </a:pPr>
            <a:r>
              <a:rPr lang="en-US" b="1" dirty="0">
                <a:solidFill>
                  <a:prstClr val="black"/>
                </a:solidFill>
              </a:rPr>
              <a:t>3- Posterior li</a:t>
            </a:r>
            <a:r>
              <a:rPr lang="en-US" b="1" dirty="0">
                <a:solidFill>
                  <a:srgbClr val="C00000"/>
                </a:solidFill>
              </a:rPr>
              <a:t>mb                                                                                             </a:t>
            </a:r>
            <a:r>
              <a:rPr lang="en-US" b="1" dirty="0">
                <a:solidFill>
                  <a:prstClr val="black"/>
                </a:solidFill>
              </a:rPr>
              <a:t>4- </a:t>
            </a:r>
            <a:r>
              <a:rPr lang="en-US" b="1" dirty="0" err="1">
                <a:solidFill>
                  <a:prstClr val="black"/>
                </a:solidFill>
              </a:rPr>
              <a:t>Sublentiform</a:t>
            </a:r>
            <a:endParaRPr lang="en-US" b="1" dirty="0">
              <a:solidFill>
                <a:srgbClr val="C00000"/>
              </a:solidFill>
            </a:endParaRPr>
          </a:p>
          <a:p>
            <a:pPr defTabSz="906880">
              <a:defRPr/>
            </a:pPr>
            <a:r>
              <a:rPr lang="en-US" b="1" dirty="0">
                <a:solidFill>
                  <a:srgbClr val="C00000"/>
                </a:solidFill>
              </a:rPr>
              <a:t>A= </a:t>
            </a:r>
            <a:r>
              <a:rPr lang="en-US" b="1" dirty="0">
                <a:solidFill>
                  <a:srgbClr val="0000FF"/>
                </a:solidFill>
              </a:rPr>
              <a:t>Superior (S) thalamic radiation                                                                  A= Inferior thalamic radiation (auditory)</a:t>
            </a:r>
          </a:p>
          <a:p>
            <a:pPr defTabSz="906880">
              <a:defRPr/>
            </a:pPr>
            <a:r>
              <a:rPr lang="en-US" b="1" dirty="0">
                <a:solidFill>
                  <a:srgbClr val="D60093"/>
                </a:solidFill>
              </a:rPr>
              <a:t>D= </a:t>
            </a:r>
            <a:r>
              <a:rPr lang="en-US" b="1" dirty="0" err="1">
                <a:solidFill>
                  <a:srgbClr val="D60093"/>
                </a:solidFill>
              </a:rPr>
              <a:t>Corticospinal</a:t>
            </a:r>
            <a:r>
              <a:rPr lang="en-US" b="1" dirty="0">
                <a:solidFill>
                  <a:srgbClr val="D60093"/>
                </a:solidFill>
              </a:rPr>
              <a:t>                                                                                                 D= </a:t>
            </a:r>
            <a:r>
              <a:rPr lang="en-US" b="1" dirty="0" err="1">
                <a:solidFill>
                  <a:srgbClr val="D60093"/>
                </a:solidFill>
              </a:rPr>
              <a:t>Tempropontine</a:t>
            </a:r>
            <a:endParaRPr lang="en-US" b="1" dirty="0">
              <a:solidFill>
                <a:srgbClr val="D60093"/>
              </a:solidFill>
            </a:endParaRPr>
          </a:p>
          <a:p>
            <a:pPr defTabSz="906880">
              <a:defRPr/>
            </a:pPr>
            <a:r>
              <a:rPr lang="en-US" b="1" dirty="0">
                <a:solidFill>
                  <a:srgbClr val="D60093"/>
                </a:solidFill>
              </a:rPr>
              <a:t>D= </a:t>
            </a:r>
            <a:r>
              <a:rPr lang="en-US" b="1" dirty="0" err="1">
                <a:solidFill>
                  <a:srgbClr val="D60093"/>
                </a:solidFill>
              </a:rPr>
              <a:t>Frontopontine</a:t>
            </a:r>
            <a:endParaRPr lang="en-US" b="1" dirty="0">
              <a:solidFill>
                <a:srgbClr val="D60093"/>
              </a:solidFill>
            </a:endParaRPr>
          </a:p>
          <a:p>
            <a:pPr defTabSz="906880">
              <a:defRPr/>
            </a:pPr>
            <a:r>
              <a:rPr lang="en-US" b="1" dirty="0">
                <a:solidFill>
                  <a:srgbClr val="D60093"/>
                </a:solidFill>
              </a:rPr>
              <a:t>D= </a:t>
            </a:r>
            <a:r>
              <a:rPr lang="en-US" b="1" dirty="0" err="1">
                <a:solidFill>
                  <a:srgbClr val="D60093"/>
                </a:solidFill>
              </a:rPr>
              <a:t>Pareitopontine</a:t>
            </a:r>
            <a:endParaRPr lang="en-US" b="1" dirty="0">
              <a:solidFill>
                <a:srgbClr val="D60093"/>
              </a:solidFill>
            </a:endParaRPr>
          </a:p>
          <a:p>
            <a:pPr defTabSz="906880">
              <a:defRPr/>
            </a:pPr>
            <a:r>
              <a:rPr lang="en-US" b="1" dirty="0">
                <a:solidFill>
                  <a:prstClr val="black"/>
                </a:solidFill>
              </a:rPr>
              <a:t>                                                                                                                          5- </a:t>
            </a:r>
            <a:r>
              <a:rPr lang="en-US" b="1" dirty="0" err="1">
                <a:solidFill>
                  <a:prstClr val="black"/>
                </a:solidFill>
              </a:rPr>
              <a:t>Retrolentiform</a:t>
            </a:r>
            <a:endParaRPr lang="en-US" b="1" dirty="0">
              <a:solidFill>
                <a:prstClr val="black"/>
              </a:solidFill>
            </a:endParaRPr>
          </a:p>
          <a:p>
            <a:pPr defTabSz="906880">
              <a:defRPr/>
            </a:pPr>
            <a:r>
              <a:rPr lang="en-US" b="1" dirty="0">
                <a:solidFill>
                  <a:srgbClr val="0000FF"/>
                </a:solidFill>
              </a:rPr>
              <a:t>                                                                                                                         A= Posterior thalamic radiation</a:t>
            </a:r>
          </a:p>
          <a:p>
            <a:pPr defTabSz="906880">
              <a:defRPr/>
            </a:pPr>
            <a:r>
              <a:rPr lang="en-US" b="1" dirty="0">
                <a:solidFill>
                  <a:srgbClr val="D60093"/>
                </a:solidFill>
              </a:rPr>
              <a:t>                                                                                                                         A = Optic radiation</a:t>
            </a:r>
          </a:p>
          <a:p>
            <a:pPr defTabSz="906880">
              <a:defRPr/>
            </a:pPr>
            <a:r>
              <a:rPr lang="en-US" b="1" dirty="0">
                <a:solidFill>
                  <a:srgbClr val="D60093"/>
                </a:solidFill>
              </a:rPr>
              <a:t>                                                                                                                         D= </a:t>
            </a:r>
            <a:r>
              <a:rPr lang="en-US" b="1" dirty="0" err="1">
                <a:solidFill>
                  <a:srgbClr val="D60093"/>
                </a:solidFill>
              </a:rPr>
              <a:t>Occiptopontine</a:t>
            </a:r>
            <a:endParaRPr lang="en-US" b="1" dirty="0">
              <a:solidFill>
                <a:srgbClr val="D60093"/>
              </a:solidFill>
            </a:endParaRPr>
          </a:p>
          <a:p>
            <a:pPr defTabSz="906880">
              <a:defRPr/>
            </a:pPr>
            <a:endParaRPr lang="en-US" b="1" dirty="0">
              <a:solidFill>
                <a:srgbClr val="D60093"/>
              </a:solidFill>
            </a:endParaRPr>
          </a:p>
          <a:p>
            <a:pPr defTabSz="906880">
              <a:defRPr/>
            </a:pPr>
            <a:endParaRPr lang="en-US" b="1" dirty="0">
              <a:solidFill>
                <a:srgbClr val="D60093"/>
              </a:solidFill>
            </a:endParaRPr>
          </a:p>
          <a:p>
            <a:pPr defTabSz="906880">
              <a:defRPr/>
            </a:pPr>
            <a:endParaRPr lang="en-US" b="1" dirty="0">
              <a:solidFill>
                <a:srgbClr val="D60093"/>
              </a:solidFill>
            </a:endParaRPr>
          </a:p>
          <a:p>
            <a:pPr defTabSz="906880">
              <a:defRPr/>
            </a:pPr>
            <a:endParaRPr lang="en-US" b="1" dirty="0">
              <a:solidFill>
                <a:srgbClr val="6600CC"/>
              </a:solidFill>
            </a:endParaRPr>
          </a:p>
          <a:p>
            <a:pPr algn="l" rtl="0"/>
            <a:endParaRPr lang="en-US" dirty="0"/>
          </a:p>
        </p:txBody>
      </p:sp>
      <p:sp>
        <p:nvSpPr>
          <p:cNvPr id="4" name="Slide Number Placeholder 3"/>
          <p:cNvSpPr>
            <a:spLocks noGrp="1"/>
          </p:cNvSpPr>
          <p:nvPr>
            <p:ph type="sldNum" sz="quarter" idx="10"/>
          </p:nvPr>
        </p:nvSpPr>
        <p:spPr/>
        <p:txBody>
          <a:bodyPr/>
          <a:lstStyle/>
          <a:p>
            <a:fld id="{11E4E02A-0EB3-4B1D-8057-675E50EBB467}" type="slidenum">
              <a:rPr lang="ar-EG" smtClean="0"/>
              <a:pPr/>
              <a:t>101</a:t>
            </a:fld>
            <a:endParaRPr lang="ar-EG"/>
          </a:p>
        </p:txBody>
      </p:sp>
    </p:spTree>
    <p:extLst>
      <p:ext uri="{BB962C8B-B14F-4D97-AF65-F5344CB8AC3E}">
        <p14:creationId xmlns:p14="http://schemas.microsoft.com/office/powerpoint/2010/main" val="209835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normAutofit/>
          </a:bodyPr>
          <a:lstStyle/>
          <a:p>
            <a:pPr defTabSz="914250">
              <a:defRPr/>
            </a:pPr>
            <a:endParaRPr lang="ar-EG" dirty="0"/>
          </a:p>
        </p:txBody>
      </p:sp>
      <p:sp>
        <p:nvSpPr>
          <p:cNvPr id="4" name="Slide Number Placeholder 3"/>
          <p:cNvSpPr>
            <a:spLocks noGrp="1"/>
          </p:cNvSpPr>
          <p:nvPr>
            <p:ph type="sldNum" sz="quarter" idx="10"/>
          </p:nvPr>
        </p:nvSpPr>
        <p:spPr/>
        <p:txBody>
          <a:bodyPr/>
          <a:lstStyle/>
          <a:p>
            <a:fld id="{A2FAF258-3BF2-4CF3-80AF-8BDF474E454F}" type="slidenum">
              <a:rPr lang="ar-EG" smtClean="0"/>
              <a:pPr/>
              <a:t>13</a:t>
            </a:fld>
            <a:endParaRPr lang="ar-EG"/>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normAutofit/>
          </a:bodyPr>
          <a:lstStyle/>
          <a:p>
            <a:pPr algn="l" rtl="0"/>
            <a:r>
              <a:rPr lang="en-US" dirty="0"/>
              <a:t>Branches from the anterior spinal artery enter the substance of the cord and supply the anterior two-thirds of the spinal cord.</a:t>
            </a:r>
            <a:endParaRPr lang="ar-SA" dirty="0"/>
          </a:p>
        </p:txBody>
      </p:sp>
      <p:sp>
        <p:nvSpPr>
          <p:cNvPr id="4" name="Slide Number Placeholder 3"/>
          <p:cNvSpPr>
            <a:spLocks noGrp="1"/>
          </p:cNvSpPr>
          <p:nvPr>
            <p:ph type="sldNum" sz="quarter" idx="10"/>
          </p:nvPr>
        </p:nvSpPr>
        <p:spPr/>
        <p:txBody>
          <a:bodyPr/>
          <a:lstStyle/>
          <a:p>
            <a:pPr algn="l" defTabSz="899587" rtl="1">
              <a:defRPr/>
            </a:pPr>
            <a:fld id="{A2FAF258-3BF2-4CF3-80AF-8BDF474E454F}" type="slidenum">
              <a:rPr lang="ar-EG">
                <a:solidFill>
                  <a:prstClr val="black"/>
                </a:solidFill>
                <a:latin typeface="Calibri"/>
                <a:cs typeface="Arial" panose="020B0604020202020204" pitchFamily="34" charset="0"/>
              </a:rPr>
              <a:pPr algn="l" defTabSz="899587" rtl="1">
                <a:defRPr/>
              </a:pPr>
              <a:t>17</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79003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defTabSz="899587">
              <a:defRPr/>
            </a:pPr>
            <a:r>
              <a:rPr lang="en-US" dirty="0">
                <a:solidFill>
                  <a:prstClr val="black"/>
                </a:solidFill>
              </a:rPr>
              <a:t>In each segment, the branches of the radicular arteries that enter the intervertebral foramens accompany the dorsal and ventral nerve roots. </a:t>
            </a:r>
          </a:p>
          <a:p>
            <a:endParaRPr lang="en-US" dirty="0"/>
          </a:p>
        </p:txBody>
      </p:sp>
      <p:sp>
        <p:nvSpPr>
          <p:cNvPr id="4" name="Slide Number Placeholder 3"/>
          <p:cNvSpPr>
            <a:spLocks noGrp="1"/>
          </p:cNvSpPr>
          <p:nvPr>
            <p:ph type="sldNum" sz="quarter" idx="5"/>
          </p:nvPr>
        </p:nvSpPr>
        <p:spPr/>
        <p:txBody>
          <a:bodyPr/>
          <a:lstStyle/>
          <a:p>
            <a:pPr algn="l" defTabSz="899587" rtl="1">
              <a:defRPr/>
            </a:pPr>
            <a:fld id="{A2FAF258-3BF2-4CF3-80AF-8BDF474E454F}" type="slidenum">
              <a:rPr lang="ar-EG">
                <a:solidFill>
                  <a:prstClr val="black"/>
                </a:solidFill>
                <a:latin typeface="Calibri"/>
                <a:cs typeface="Arial" panose="020B0604020202020204" pitchFamily="34" charset="0"/>
              </a:rPr>
              <a:pPr algn="l" defTabSz="899587" rtl="1">
                <a:defRPr/>
              </a:pPr>
              <a:t>18</a:t>
            </a:fld>
            <a:endParaRPr lang="ar-EG">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75059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991534-AAD1-4D7C-A03E-A8DC1E511EE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2728029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91534-AAD1-4D7C-A03E-A8DC1E511EE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428327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91534-AAD1-4D7C-A03E-A8DC1E511EE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41982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91534-AAD1-4D7C-A03E-A8DC1E511EE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171088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991534-AAD1-4D7C-A03E-A8DC1E511EE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153206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991534-AAD1-4D7C-A03E-A8DC1E511EEC}" type="datetimeFigureOut">
              <a:rPr lang="en-US" smtClean="0"/>
              <a:t>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53833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991534-AAD1-4D7C-A03E-A8DC1E511EEC}" type="datetimeFigureOut">
              <a:rPr lang="en-US" smtClean="0"/>
              <a:t>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101970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991534-AAD1-4D7C-A03E-A8DC1E511EEC}" type="datetimeFigureOut">
              <a:rPr lang="en-US" smtClean="0"/>
              <a:t>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96709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91534-AAD1-4D7C-A03E-A8DC1E511EEC}" type="datetimeFigureOut">
              <a:rPr lang="en-US" smtClean="0"/>
              <a:t>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4960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91534-AAD1-4D7C-A03E-A8DC1E511EEC}" type="datetimeFigureOut">
              <a:rPr lang="en-US" smtClean="0"/>
              <a:t>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180520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91534-AAD1-4D7C-A03E-A8DC1E511EEC}" type="datetimeFigureOut">
              <a:rPr lang="en-US" smtClean="0"/>
              <a:t>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0075B-5C6B-4CE9-8AFC-52D261F0A0A1}" type="slidenum">
              <a:rPr lang="en-US" smtClean="0"/>
              <a:t>‹#›</a:t>
            </a:fld>
            <a:endParaRPr lang="en-US"/>
          </a:p>
        </p:txBody>
      </p:sp>
    </p:spTree>
    <p:extLst>
      <p:ext uri="{BB962C8B-B14F-4D97-AF65-F5344CB8AC3E}">
        <p14:creationId xmlns:p14="http://schemas.microsoft.com/office/powerpoint/2010/main" val="2603441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91534-AAD1-4D7C-A03E-A8DC1E511EEC}" type="datetimeFigureOut">
              <a:rPr lang="en-US" smtClean="0"/>
              <a:t>1/3/2021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075B-5C6B-4CE9-8AFC-52D261F0A0A1}" type="slidenum">
              <a:rPr lang="en-US" smtClean="0"/>
              <a:t>‹#›</a:t>
            </a:fld>
            <a:endParaRPr lang="en-US"/>
          </a:p>
        </p:txBody>
      </p:sp>
    </p:spTree>
    <p:extLst>
      <p:ext uri="{BB962C8B-B14F-4D97-AF65-F5344CB8AC3E}">
        <p14:creationId xmlns:p14="http://schemas.microsoft.com/office/powerpoint/2010/main" val="2686778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F09CEC1-E08E-46DF-A4F5-2A75A2A46A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9893" y="114305"/>
            <a:ext cx="10730288" cy="300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 xmlns:a16="http://schemas.microsoft.com/office/drawing/2014/main" id="{640DA720-5E7B-4723-8F86-089DF33B27E6}"/>
              </a:ext>
            </a:extLst>
          </p:cNvPr>
          <p:cNvSpPr txBox="1">
            <a:spLocks noChangeArrowheads="1"/>
          </p:cNvSpPr>
          <p:nvPr/>
        </p:nvSpPr>
        <p:spPr bwMode="auto">
          <a:xfrm>
            <a:off x="289265" y="3124207"/>
            <a:ext cx="11589641" cy="3555999"/>
          </a:xfrm>
          <a:prstGeom prst="rect">
            <a:avLst/>
          </a:prstGeom>
          <a:solidFill>
            <a:schemeClr val="accent5">
              <a:lumMod val="20000"/>
              <a:lumOff val="80000"/>
            </a:schemeClr>
          </a:solidFill>
          <a:ln>
            <a:noFill/>
          </a:ln>
        </p:spPr>
        <p:txBody>
          <a:bodyPr lIns="87777" tIns="43887" rIns="87777" bIns="43887" rtlCol="1">
            <a:normAutofit fontScale="700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lnSpc>
                <a:spcPct val="80000"/>
              </a:lnSpc>
              <a:spcAft>
                <a:spcPts val="0"/>
              </a:spcAft>
              <a:buNone/>
              <a:defRPr/>
            </a:pPr>
            <a:endParaRPr lang="ar-SA" sz="12900" b="1" dirty="0">
              <a:solidFill>
                <a:prstClr val="black"/>
              </a:solidFill>
              <a:latin typeface="Calibri"/>
              <a:cs typeface="Arial" panose="020B0604020202020204" pitchFamily="34" charset="0"/>
            </a:endParaRPr>
          </a:p>
          <a:p>
            <a:pPr marL="0" indent="0" algn="ctr" eaLnBrk="1" fontAlgn="auto" hangingPunct="1">
              <a:lnSpc>
                <a:spcPct val="80000"/>
              </a:lnSpc>
              <a:spcAft>
                <a:spcPts val="0"/>
              </a:spcAft>
              <a:buNone/>
              <a:defRPr/>
            </a:pPr>
            <a:r>
              <a:rPr lang="ar-EG" sz="8400" b="1" dirty="0">
                <a:solidFill>
                  <a:srgbClr val="FF0000"/>
                </a:solidFill>
                <a:latin typeface="Calibri"/>
                <a:cs typeface="Arial" panose="020B0604020202020204" pitchFamily="34" charset="0"/>
              </a:rPr>
              <a:t>الأستاذ </a:t>
            </a:r>
            <a:r>
              <a:rPr lang="ar-SA" sz="8400" b="1" dirty="0">
                <a:solidFill>
                  <a:srgbClr val="FF0000"/>
                </a:solidFill>
                <a:latin typeface="Calibri"/>
                <a:cs typeface="Arial" panose="020B0604020202020204" pitchFamily="34" charset="0"/>
              </a:rPr>
              <a:t>الدكتور</a:t>
            </a:r>
            <a:r>
              <a:rPr lang="ar-EG" sz="8400" b="1" dirty="0">
                <a:solidFill>
                  <a:srgbClr val="FF0000"/>
                </a:solidFill>
                <a:latin typeface="Calibri"/>
                <a:cs typeface="Arial" panose="020B0604020202020204" pitchFamily="34" charset="0"/>
              </a:rPr>
              <a:t>/ يوسف حسين</a:t>
            </a:r>
          </a:p>
          <a:p>
            <a:pPr marL="0" indent="0" algn="ctr" eaLnBrk="1" fontAlgn="auto" hangingPunct="1">
              <a:lnSpc>
                <a:spcPct val="80000"/>
              </a:lnSpc>
              <a:spcAft>
                <a:spcPts val="0"/>
              </a:spcAft>
              <a:buNone/>
              <a:defRPr/>
            </a:pPr>
            <a:endParaRPr lang="ar-EG" sz="4900" b="1" dirty="0">
              <a:solidFill>
                <a:srgbClr val="FF0000"/>
              </a:solidFill>
              <a:latin typeface="Calibri"/>
              <a:cs typeface="Arial" panose="020B0604020202020204" pitchFamily="34" charset="0"/>
            </a:endParaRPr>
          </a:p>
          <a:p>
            <a:pPr marL="0" indent="0" algn="ctr" rtl="1" eaLnBrk="1" fontAlgn="auto" hangingPunct="1">
              <a:lnSpc>
                <a:spcPct val="80000"/>
              </a:lnSpc>
              <a:spcAft>
                <a:spcPts val="0"/>
              </a:spcAft>
              <a:buNone/>
              <a:defRPr/>
            </a:pPr>
            <a:r>
              <a:rPr lang="ar-EG" sz="8300" b="1" dirty="0">
                <a:solidFill>
                  <a:prstClr val="black"/>
                </a:solidFill>
                <a:latin typeface="Calibri"/>
                <a:cs typeface="Arial" panose="020B0604020202020204" pitchFamily="34" charset="0"/>
              </a:rPr>
              <a:t>أستاذ</a:t>
            </a:r>
            <a:r>
              <a:rPr lang="ar-EG" sz="8300" b="1" dirty="0">
                <a:solidFill>
                  <a:srgbClr val="FF0000"/>
                </a:solidFill>
                <a:latin typeface="Calibri"/>
                <a:cs typeface="Arial" panose="020B0604020202020204" pitchFamily="34" charset="0"/>
              </a:rPr>
              <a:t> </a:t>
            </a:r>
            <a:r>
              <a:rPr lang="ar-EG" sz="8300" b="1" dirty="0">
                <a:solidFill>
                  <a:prstClr val="black"/>
                </a:solidFill>
                <a:latin typeface="Calibri"/>
                <a:cs typeface="Arial" panose="020B0604020202020204" pitchFamily="34" charset="0"/>
              </a:rPr>
              <a:t>التشريح وعلم الأجنة</a:t>
            </a:r>
            <a:endParaRPr lang="ar-JO" sz="8300" b="1" dirty="0">
              <a:solidFill>
                <a:prstClr val="black"/>
              </a:solidFill>
              <a:latin typeface="Calibri"/>
              <a:cs typeface="Arial" panose="020B0604020202020204" pitchFamily="34" charset="0"/>
            </a:endParaRPr>
          </a:p>
          <a:p>
            <a:pPr marL="0" indent="0" algn="ctr" rtl="1" eaLnBrk="1" fontAlgn="auto" hangingPunct="1">
              <a:lnSpc>
                <a:spcPct val="80000"/>
              </a:lnSpc>
              <a:spcAft>
                <a:spcPts val="0"/>
              </a:spcAft>
              <a:buNone/>
              <a:defRPr/>
            </a:pPr>
            <a:r>
              <a:rPr lang="ar-JO" sz="8300" b="1" dirty="0">
                <a:solidFill>
                  <a:prstClr val="black"/>
                </a:solidFill>
                <a:latin typeface="Calibri"/>
                <a:cs typeface="Arial" panose="020B0604020202020204" pitchFamily="34" charset="0"/>
              </a:rPr>
              <a:t>سلايدات اللاب</a:t>
            </a:r>
            <a:r>
              <a:rPr lang="ar-EG" sz="8300" dirty="0">
                <a:solidFill>
                  <a:prstClr val="black"/>
                </a:solidFill>
                <a:latin typeface="Calibri"/>
                <a:cs typeface="Arial" panose="020B0604020202020204" pitchFamily="34" charset="0"/>
              </a:rPr>
              <a:t> </a:t>
            </a:r>
            <a:r>
              <a:rPr lang="ar-JO" sz="8300" dirty="0">
                <a:solidFill>
                  <a:prstClr val="black"/>
                </a:solidFill>
                <a:latin typeface="Calibri"/>
                <a:cs typeface="Arial" panose="020B0604020202020204" pitchFamily="34" charset="0"/>
              </a:rPr>
              <a:t>^^</a:t>
            </a:r>
            <a:endParaRPr lang="en-US" sz="8300" dirty="0">
              <a:solidFill>
                <a:prstClr val="black"/>
              </a:solidFill>
              <a:latin typeface="Calibri"/>
            </a:endParaRPr>
          </a:p>
          <a:p>
            <a:pPr marL="0" indent="0" algn="ctr" eaLnBrk="1" fontAlgn="auto" hangingPunct="1">
              <a:lnSpc>
                <a:spcPct val="80000"/>
              </a:lnSpc>
              <a:spcAft>
                <a:spcPts val="0"/>
              </a:spcAft>
              <a:buNone/>
              <a:defRPr/>
            </a:pPr>
            <a:endParaRPr lang="ar-EG" sz="3100" b="1" dirty="0">
              <a:solidFill>
                <a:srgbClr val="002060"/>
              </a:solidFill>
              <a:latin typeface="Calibri"/>
              <a:cs typeface="Arial" panose="020B0604020202020204" pitchFamily="34" charset="0"/>
            </a:endParaRPr>
          </a:p>
        </p:txBody>
      </p:sp>
      <p:sp>
        <p:nvSpPr>
          <p:cNvPr id="6" name="TextBox 1">
            <a:extLst>
              <a:ext uri="{FF2B5EF4-FFF2-40B4-BE49-F238E27FC236}">
                <a16:creationId xmlns="" xmlns:a16="http://schemas.microsoft.com/office/drawing/2014/main" id="{AF4624ED-1496-4C92-8569-9544B4B2DAD1}"/>
              </a:ext>
            </a:extLst>
          </p:cNvPr>
          <p:cNvSpPr txBox="1">
            <a:spLocks noChangeArrowheads="1"/>
          </p:cNvSpPr>
          <p:nvPr/>
        </p:nvSpPr>
        <p:spPr bwMode="auto">
          <a:xfrm>
            <a:off x="9110834" y="136923"/>
            <a:ext cx="2776531" cy="88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77" tIns="43887" rIns="87777" bIns="438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ar-EG" altLang="en-US" sz="5200" b="1">
                <a:solidFill>
                  <a:srgbClr val="FF0000"/>
                </a:solidFill>
                <a:latin typeface="Arial" panose="020B0604020202020204" pitchFamily="34" charset="0"/>
                <a:cs typeface="Arial" panose="020B0604020202020204" pitchFamily="34" charset="0"/>
              </a:rPr>
              <a:t>أهلا</a:t>
            </a:r>
            <a:endParaRPr lang="en-US" altLang="en-US" sz="5200" b="1">
              <a:solidFill>
                <a:srgbClr val="FF0000"/>
              </a:solidFill>
              <a:latin typeface="Arial" panose="020B0604020202020204" pitchFamily="34" charset="0"/>
              <a:cs typeface="Arial" panose="020B0604020202020204" pitchFamily="34" charset="0"/>
            </a:endParaRPr>
          </a:p>
        </p:txBody>
      </p:sp>
      <p:sp>
        <p:nvSpPr>
          <p:cNvPr id="7" name="TextBox 3">
            <a:extLst>
              <a:ext uri="{FF2B5EF4-FFF2-40B4-BE49-F238E27FC236}">
                <a16:creationId xmlns="" xmlns:a16="http://schemas.microsoft.com/office/drawing/2014/main" id="{55C6F5F6-AC35-42E5-982E-29AB75DBF10B}"/>
              </a:ext>
            </a:extLst>
          </p:cNvPr>
          <p:cNvSpPr txBox="1">
            <a:spLocks noChangeArrowheads="1"/>
          </p:cNvSpPr>
          <p:nvPr/>
        </p:nvSpPr>
        <p:spPr bwMode="auto">
          <a:xfrm>
            <a:off x="202697" y="136931"/>
            <a:ext cx="3065797" cy="80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77" tIns="43887" rIns="87777" bIns="438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ar-EG" altLang="en-US" sz="4700" b="1">
                <a:solidFill>
                  <a:srgbClr val="FF0000"/>
                </a:solidFill>
                <a:latin typeface="Arial" panose="020B0604020202020204" pitchFamily="34" charset="0"/>
                <a:cs typeface="Arial" panose="020B0604020202020204" pitchFamily="34" charset="0"/>
              </a:rPr>
              <a:t>وسهلا</a:t>
            </a:r>
            <a:endParaRPr lang="en-US" altLang="en-US" sz="4700" b="1">
              <a:solidFill>
                <a:srgbClr val="FF0000"/>
              </a:solidFill>
              <a:latin typeface="Arial" panose="020B0604020202020204" pitchFamily="34" charset="0"/>
              <a:cs typeface="Arial" panose="020B0604020202020204" pitchFamily="34" charset="0"/>
            </a:endParaRPr>
          </a:p>
        </p:txBody>
      </p:sp>
      <p:sp>
        <p:nvSpPr>
          <p:cNvPr id="8" name="Slide Number Placeholder 1"/>
          <p:cNvSpPr>
            <a:spLocks noGrp="1"/>
          </p:cNvSpPr>
          <p:nvPr>
            <p:ph type="sldNum" sz="quarter" idx="12"/>
          </p:nvPr>
        </p:nvSpPr>
        <p:spPr>
          <a:xfrm>
            <a:off x="8715985" y="6356356"/>
            <a:ext cx="2837762" cy="365125"/>
          </a:xfrm>
        </p:spPr>
        <p:txBody>
          <a:bodyPr/>
          <a:lstStyle/>
          <a:p>
            <a:fld id="{DC3C6F1D-206F-4627-8E1C-1C98388AC4CA}" type="slidenum">
              <a:rPr lang="en-US" smtClean="0"/>
              <a:t>1</a:t>
            </a:fld>
            <a:endParaRPr lang="en-US"/>
          </a:p>
        </p:txBody>
      </p:sp>
    </p:spTree>
    <p:extLst>
      <p:ext uri="{BB962C8B-B14F-4D97-AF65-F5344CB8AC3E}">
        <p14:creationId xmlns:p14="http://schemas.microsoft.com/office/powerpoint/2010/main" val="350423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066">
            <a:extLst>
              <a:ext uri="{FF2B5EF4-FFF2-40B4-BE49-F238E27FC236}">
                <a16:creationId xmlns="" xmlns:a16="http://schemas.microsoft.com/office/drawing/2014/main" id="{59785AFA-7250-4E2D-A7A4-5A486AC27EB3}"/>
              </a:ext>
            </a:extLst>
          </p:cNvPr>
          <p:cNvPicPr>
            <a:picLocks noChangeAspect="1" noChangeArrowheads="1"/>
          </p:cNvPicPr>
          <p:nvPr/>
        </p:nvPicPr>
        <p:blipFill>
          <a:blip r:embed="rId2" cstate="print">
            <a:lum bright="-30000" contrast="84000"/>
          </a:blip>
          <a:srcRect l="2376" r="987" b="20012"/>
          <a:stretch>
            <a:fillRect/>
          </a:stretch>
        </p:blipFill>
        <p:spPr bwMode="auto">
          <a:xfrm>
            <a:off x="137319" y="527597"/>
            <a:ext cx="11948320" cy="5797007"/>
          </a:xfrm>
          <a:prstGeom prst="round2DiagRect">
            <a:avLst>
              <a:gd name="adj1" fmla="val 16667"/>
              <a:gd name="adj2" fmla="val 0"/>
            </a:avLst>
          </a:prstGeom>
          <a:ln w="5715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120880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20000"/>
          </a:blip>
          <a:srcRect l="18310" t="8789" r="47998" b="39453"/>
          <a:stretch>
            <a:fillRect/>
          </a:stretch>
        </p:blipFill>
        <p:spPr bwMode="auto">
          <a:xfrm>
            <a:off x="3409230" y="500019"/>
            <a:ext cx="6746067" cy="5843939"/>
          </a:xfrm>
          <a:prstGeom prst="rect">
            <a:avLst/>
          </a:prstGeom>
          <a:noFill/>
          <a:ln w="9525">
            <a:noFill/>
            <a:miter lim="800000"/>
            <a:headEnd/>
            <a:tailEnd/>
          </a:ln>
          <a:effectLst/>
        </p:spPr>
      </p:pic>
      <p:sp>
        <p:nvSpPr>
          <p:cNvPr id="4" name="AutoShape 10"/>
          <p:cNvSpPr>
            <a:spLocks/>
          </p:cNvSpPr>
          <p:nvPr/>
        </p:nvSpPr>
        <p:spPr bwMode="auto">
          <a:xfrm flipH="1">
            <a:off x="178719" y="2571720"/>
            <a:ext cx="3064741" cy="792088"/>
          </a:xfrm>
          <a:prstGeom prst="callout2">
            <a:avLst>
              <a:gd name="adj1" fmla="val 52199"/>
              <a:gd name="adj2" fmla="val 28502"/>
              <a:gd name="adj3" fmla="val 37500"/>
              <a:gd name="adj4" fmla="val -30400"/>
              <a:gd name="adj5" fmla="val 35122"/>
              <a:gd name="adj6" fmla="val -91247"/>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Genu</a:t>
            </a:r>
          </a:p>
        </p:txBody>
      </p:sp>
      <p:sp>
        <p:nvSpPr>
          <p:cNvPr id="5" name="AutoShape 10"/>
          <p:cNvSpPr>
            <a:spLocks/>
          </p:cNvSpPr>
          <p:nvPr/>
        </p:nvSpPr>
        <p:spPr bwMode="auto">
          <a:xfrm flipH="1">
            <a:off x="-144335" y="3891210"/>
            <a:ext cx="3686590" cy="844578"/>
          </a:xfrm>
          <a:prstGeom prst="callout2">
            <a:avLst>
              <a:gd name="adj1" fmla="val 46228"/>
              <a:gd name="adj2" fmla="val 14000"/>
              <a:gd name="adj3" fmla="val 45165"/>
              <a:gd name="adj4" fmla="val -45514"/>
              <a:gd name="adj5" fmla="val -33398"/>
              <a:gd name="adj6" fmla="val -57011"/>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Posterior limb</a:t>
            </a:r>
          </a:p>
        </p:txBody>
      </p:sp>
      <p:sp>
        <p:nvSpPr>
          <p:cNvPr id="6" name="AutoShape 15"/>
          <p:cNvSpPr>
            <a:spLocks/>
          </p:cNvSpPr>
          <p:nvPr/>
        </p:nvSpPr>
        <p:spPr bwMode="auto">
          <a:xfrm flipH="1">
            <a:off x="7795842" y="4703391"/>
            <a:ext cx="3830926" cy="648072"/>
          </a:xfrm>
          <a:prstGeom prst="callout2">
            <a:avLst>
              <a:gd name="adj1" fmla="val -169426"/>
              <a:gd name="adj2" fmla="val 120130"/>
              <a:gd name="adj3" fmla="val 28598"/>
              <a:gd name="adj4" fmla="val 93048"/>
              <a:gd name="adj5" fmla="val 54649"/>
              <a:gd name="adj6" fmla="val 54566"/>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            Thalamus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10"/>
          <p:cNvSpPr>
            <a:spLocks/>
          </p:cNvSpPr>
          <p:nvPr/>
        </p:nvSpPr>
        <p:spPr bwMode="auto">
          <a:xfrm flipH="1">
            <a:off x="178719" y="928238"/>
            <a:ext cx="3444801" cy="844578"/>
          </a:xfrm>
          <a:prstGeom prst="callout2">
            <a:avLst>
              <a:gd name="adj1" fmla="val 64142"/>
              <a:gd name="adj2" fmla="val 24397"/>
              <a:gd name="adj3" fmla="val 132944"/>
              <a:gd name="adj4" fmla="val -15542"/>
              <a:gd name="adj5" fmla="val 193128"/>
              <a:gd name="adj6" fmla="val -64486"/>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Anterior limb</a:t>
            </a:r>
          </a:p>
        </p:txBody>
      </p:sp>
      <p:sp>
        <p:nvSpPr>
          <p:cNvPr id="9" name="AutoShape 15"/>
          <p:cNvSpPr>
            <a:spLocks/>
          </p:cNvSpPr>
          <p:nvPr/>
        </p:nvSpPr>
        <p:spPr bwMode="auto">
          <a:xfrm flipH="1">
            <a:off x="8034599" y="-27384"/>
            <a:ext cx="3830926" cy="648072"/>
          </a:xfrm>
          <a:prstGeom prst="callout2">
            <a:avLst>
              <a:gd name="adj1" fmla="val 372005"/>
              <a:gd name="adj2" fmla="val 128443"/>
              <a:gd name="adj3" fmla="val 175937"/>
              <a:gd name="adj4" fmla="val 60097"/>
              <a:gd name="adj5" fmla="val 67137"/>
              <a:gd name="adj6" fmla="val 52778"/>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a:ea typeface="+mn-ea"/>
                <a:cs typeface="+mn-cs"/>
              </a:rPr>
              <a:t>Head of caudate</a:t>
            </a:r>
          </a:p>
        </p:txBody>
      </p:sp>
      <p:sp>
        <p:nvSpPr>
          <p:cNvPr id="10" name="Rectangle 9"/>
          <p:cNvSpPr/>
          <p:nvPr/>
        </p:nvSpPr>
        <p:spPr>
          <a:xfrm>
            <a:off x="1698960" y="6140256"/>
            <a:ext cx="9026427" cy="646331"/>
          </a:xfrm>
          <a:prstGeom prst="rect">
            <a:avLst/>
          </a:prstGeom>
          <a:effectLst>
            <a:outerShdw blurRad="50800" dist="38100" dir="8100000" algn="tr" rotWithShape="0">
              <a:prstClr val="black">
                <a:alpha val="40000"/>
              </a:prstClr>
            </a:outerShdw>
          </a:effectLst>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libri"/>
                <a:ea typeface="+mn-ea"/>
                <a:cs typeface="+mn-cs"/>
              </a:rPr>
              <a:t>Parts of internal capsule</a:t>
            </a:r>
          </a:p>
        </p:txBody>
      </p:sp>
      <p:sp>
        <p:nvSpPr>
          <p:cNvPr id="11" name="AutoShape 15">
            <a:extLst>
              <a:ext uri="{FF2B5EF4-FFF2-40B4-BE49-F238E27FC236}">
                <a16:creationId xmlns:a16="http://schemas.microsoft.com/office/drawing/2014/main" xmlns="" id="{EB41D095-395F-4995-A869-36A3DA92FA12}"/>
              </a:ext>
            </a:extLst>
          </p:cNvPr>
          <p:cNvSpPr>
            <a:spLocks/>
          </p:cNvSpPr>
          <p:nvPr/>
        </p:nvSpPr>
        <p:spPr bwMode="auto">
          <a:xfrm flipH="1">
            <a:off x="8034599" y="1956802"/>
            <a:ext cx="3830926" cy="648072"/>
          </a:xfrm>
          <a:prstGeom prst="callout2">
            <a:avLst>
              <a:gd name="adj1" fmla="val 181833"/>
              <a:gd name="adj2" fmla="val 108199"/>
              <a:gd name="adj3" fmla="val 75841"/>
              <a:gd name="adj4" fmla="val 55772"/>
              <a:gd name="adj5" fmla="val 117543"/>
              <a:gd name="adj6" fmla="val 102031"/>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alibri"/>
                <a:ea typeface="+mn-ea"/>
                <a:cs typeface="+mn-cs"/>
              </a:rPr>
              <a:t>Lentiform</a:t>
            </a: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             nucleus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AutoShape 15"/>
          <p:cNvSpPr>
            <a:spLocks/>
          </p:cNvSpPr>
          <p:nvPr/>
        </p:nvSpPr>
        <p:spPr bwMode="auto">
          <a:xfrm flipH="1">
            <a:off x="8379474" y="3789040"/>
            <a:ext cx="3830926" cy="648072"/>
          </a:xfrm>
          <a:prstGeom prst="callout2">
            <a:avLst>
              <a:gd name="adj1" fmla="val -5200"/>
              <a:gd name="adj2" fmla="val 107640"/>
              <a:gd name="adj3" fmla="val 26285"/>
              <a:gd name="adj4" fmla="val 82119"/>
              <a:gd name="adj5" fmla="val 36145"/>
              <a:gd name="adj6" fmla="val 74863"/>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2600" b="1" i="0" u="none" strike="noStrike" kern="1200" cap="none" spc="0" normalizeH="0" baseline="0" noProof="0" dirty="0" err="1" smtClean="0">
                <a:ln>
                  <a:noFill/>
                </a:ln>
                <a:solidFill>
                  <a:prstClr val="black"/>
                </a:solidFill>
                <a:effectLst/>
                <a:uLnTx/>
                <a:uFillTx/>
                <a:latin typeface="Calibri"/>
                <a:ea typeface="+mn-ea"/>
                <a:cs typeface="+mn-cs"/>
              </a:rPr>
              <a:t>Retrolentiform</a:t>
            </a:r>
            <a:endParaRPr kumimoji="0" lang="en-US" sz="2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fld id="{EED0335B-71B9-4715-B76E-ECB4E6424C96}" type="slidenum">
              <a:rPr lang="ar-SA" smtClean="0"/>
              <a:pPr/>
              <a:t>100</a:t>
            </a:fld>
            <a:endParaRPr lang="ar-SA"/>
          </a:p>
        </p:txBody>
      </p:sp>
    </p:spTree>
    <p:extLst>
      <p:ext uri="{BB962C8B-B14F-4D97-AF65-F5344CB8AC3E}">
        <p14:creationId xmlns:p14="http://schemas.microsoft.com/office/powerpoint/2010/main" val="337149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内囊"/>
          <p:cNvPicPr>
            <a:picLocks noChangeAspect="1" noChangeArrowheads="1"/>
          </p:cNvPicPr>
          <p:nvPr/>
        </p:nvPicPr>
        <p:blipFill>
          <a:blip r:embed="rId3" cstate="print">
            <a:lum bright="-10000" contrast="30000"/>
          </a:blip>
          <a:srcRect/>
          <a:stretch>
            <a:fillRect/>
          </a:stretch>
        </p:blipFill>
        <p:spPr bwMode="auto">
          <a:xfrm>
            <a:off x="3495045" y="404664"/>
            <a:ext cx="6033707" cy="6237312"/>
          </a:xfrm>
          <a:prstGeom prst="rect">
            <a:avLst/>
          </a:prstGeom>
          <a:noFill/>
          <a:ln w="19050">
            <a:noFill/>
            <a:miter lim="800000"/>
            <a:headEnd/>
            <a:tailEnd/>
          </a:ln>
        </p:spPr>
      </p:pic>
      <p:sp>
        <p:nvSpPr>
          <p:cNvPr id="12" name="TextBox 11">
            <a:extLst>
              <a:ext uri="{FF2B5EF4-FFF2-40B4-BE49-F238E27FC236}">
                <a16:creationId xmlns:a16="http://schemas.microsoft.com/office/drawing/2014/main" xmlns="" id="{50CBC237-6971-4997-A07C-14BAE9749152}"/>
              </a:ext>
            </a:extLst>
          </p:cNvPr>
          <p:cNvSpPr txBox="1"/>
          <p:nvPr/>
        </p:nvSpPr>
        <p:spPr>
          <a:xfrm>
            <a:off x="185519" y="3523321"/>
            <a:ext cx="5363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D60093"/>
              </a:solidFill>
              <a:effectLst/>
              <a:uLnTx/>
              <a:uFillTx/>
              <a:latin typeface="Calibri"/>
              <a:ea typeface="+mn-ea"/>
              <a:cs typeface="+mn-cs"/>
            </a:endParaRPr>
          </a:p>
        </p:txBody>
      </p:sp>
      <p:sp>
        <p:nvSpPr>
          <p:cNvPr id="15" name="AutoShape 15"/>
          <p:cNvSpPr>
            <a:spLocks/>
          </p:cNvSpPr>
          <p:nvPr/>
        </p:nvSpPr>
        <p:spPr bwMode="auto">
          <a:xfrm flipH="1">
            <a:off x="526077" y="-27384"/>
            <a:ext cx="4501338" cy="648072"/>
          </a:xfrm>
          <a:prstGeom prst="callout2">
            <a:avLst>
              <a:gd name="adj1" fmla="val 195636"/>
              <a:gd name="adj2" fmla="val -21317"/>
              <a:gd name="adj3" fmla="val 199453"/>
              <a:gd name="adj4" fmla="val 45811"/>
              <a:gd name="adj5" fmla="val 128278"/>
              <a:gd name="adj6" fmla="val 50875"/>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a:ea typeface="+mn-ea"/>
                <a:cs typeface="+mn-cs"/>
              </a:rPr>
              <a:t>Head of </a:t>
            </a:r>
            <a:r>
              <a:rPr kumimoji="0" lang="en-US" sz="3200" b="1" i="0" u="none" strike="noStrike" kern="1200" cap="none" spc="0" normalizeH="0" baseline="0" noProof="0" dirty="0" smtClean="0">
                <a:ln>
                  <a:noFill/>
                </a:ln>
                <a:solidFill>
                  <a:srgbClr val="FF0066"/>
                </a:solidFill>
                <a:effectLst/>
                <a:uLnTx/>
                <a:uFillTx/>
                <a:latin typeface="Calibri"/>
                <a:ea typeface="+mn-ea"/>
                <a:cs typeface="+mn-cs"/>
              </a:rPr>
              <a:t>the  caudate nucleus</a:t>
            </a:r>
            <a:endParaRPr kumimoji="0" lang="en-US" sz="3200" b="1" i="0" u="none" strike="noStrike" kern="1200" cap="none" spc="0" normalizeH="0" baseline="0" noProof="0" dirty="0">
              <a:ln>
                <a:noFill/>
              </a:ln>
              <a:solidFill>
                <a:srgbClr val="FF0066"/>
              </a:solidFill>
              <a:effectLst/>
              <a:uLnTx/>
              <a:uFillTx/>
              <a:latin typeface="Calibri"/>
              <a:ea typeface="+mn-ea"/>
              <a:cs typeface="+mn-cs"/>
            </a:endParaRPr>
          </a:p>
        </p:txBody>
      </p:sp>
      <p:sp>
        <p:nvSpPr>
          <p:cNvPr id="16" name="AutoShape 10"/>
          <p:cNvSpPr>
            <a:spLocks/>
          </p:cNvSpPr>
          <p:nvPr/>
        </p:nvSpPr>
        <p:spPr bwMode="auto">
          <a:xfrm flipH="1">
            <a:off x="178719" y="1772816"/>
            <a:ext cx="3064741" cy="792088"/>
          </a:xfrm>
          <a:prstGeom prst="callout2">
            <a:avLst>
              <a:gd name="adj1" fmla="val 38731"/>
              <a:gd name="adj2" fmla="val 27840"/>
              <a:gd name="adj3" fmla="val -981"/>
              <a:gd name="adj4" fmla="val -23125"/>
              <a:gd name="adj5" fmla="val 65906"/>
              <a:gd name="adj6" fmla="val -71405"/>
            </a:avLst>
          </a:prstGeom>
          <a:noFill/>
          <a:ln w="57150">
            <a:solidFill>
              <a:srgbClr val="00B0F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Genu</a:t>
            </a:r>
          </a:p>
        </p:txBody>
      </p:sp>
      <p:sp>
        <p:nvSpPr>
          <p:cNvPr id="17" name="AutoShape 10"/>
          <p:cNvSpPr>
            <a:spLocks/>
          </p:cNvSpPr>
          <p:nvPr/>
        </p:nvSpPr>
        <p:spPr bwMode="auto">
          <a:xfrm flipH="1">
            <a:off x="178719" y="3284984"/>
            <a:ext cx="2550140" cy="792088"/>
          </a:xfrm>
          <a:prstGeom prst="callout2">
            <a:avLst>
              <a:gd name="adj1" fmla="val 29111"/>
              <a:gd name="adj2" fmla="val 6665"/>
              <a:gd name="adj3" fmla="val -981"/>
              <a:gd name="adj4" fmla="val -23125"/>
              <a:gd name="adj5" fmla="val 13957"/>
              <a:gd name="adj6" fmla="val -74584"/>
            </a:avLst>
          </a:prstGeom>
          <a:noFill/>
          <a:ln w="57150">
            <a:solidFill>
              <a:srgbClr val="00B0F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Calibri"/>
                <a:ea typeface="+mn-ea"/>
                <a:cs typeface="+mn-cs"/>
              </a:rPr>
              <a:t>Thalamus</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8" name="AutoShape 10"/>
          <p:cNvSpPr>
            <a:spLocks/>
          </p:cNvSpPr>
          <p:nvPr/>
        </p:nvSpPr>
        <p:spPr bwMode="auto">
          <a:xfrm flipH="1">
            <a:off x="95773" y="4600646"/>
            <a:ext cx="3686590" cy="844578"/>
          </a:xfrm>
          <a:prstGeom prst="callout2">
            <a:avLst>
              <a:gd name="adj1" fmla="val 46228"/>
              <a:gd name="adj2" fmla="val 19498"/>
              <a:gd name="adj3" fmla="val 45165"/>
              <a:gd name="adj4" fmla="val -45514"/>
              <a:gd name="adj5" fmla="val -60465"/>
              <a:gd name="adj6" fmla="val -81204"/>
            </a:avLst>
          </a:prstGeom>
          <a:noFill/>
          <a:ln w="57150">
            <a:solidFill>
              <a:srgbClr val="FF66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Posterior limb</a:t>
            </a:r>
          </a:p>
        </p:txBody>
      </p:sp>
      <p:sp>
        <p:nvSpPr>
          <p:cNvPr id="19" name="AutoShape 15"/>
          <p:cNvSpPr>
            <a:spLocks/>
          </p:cNvSpPr>
          <p:nvPr/>
        </p:nvSpPr>
        <p:spPr bwMode="auto">
          <a:xfrm flipH="1">
            <a:off x="9097097" y="5310688"/>
            <a:ext cx="3064741" cy="1070640"/>
          </a:xfrm>
          <a:prstGeom prst="callout2">
            <a:avLst>
              <a:gd name="adj1" fmla="val -78325"/>
              <a:gd name="adj2" fmla="val 112855"/>
              <a:gd name="adj3" fmla="val -8412"/>
              <a:gd name="adj4" fmla="val 56010"/>
              <a:gd name="adj5" fmla="val 54649"/>
              <a:gd name="adj6" fmla="val 54566"/>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         </a:t>
            </a:r>
            <a:r>
              <a:rPr lang="en-US" sz="2800" b="1" dirty="0" err="1" smtClean="0">
                <a:solidFill>
                  <a:prstClr val="black"/>
                </a:solidFill>
              </a:rPr>
              <a:t>Sublentiform</a:t>
            </a:r>
            <a:endParaRPr lang="en-US" sz="2800" b="1" dirty="0">
              <a:solidFill>
                <a:srgbClr val="C00000"/>
              </a:solidFill>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AutoShape 15"/>
          <p:cNvSpPr>
            <a:spLocks/>
          </p:cNvSpPr>
          <p:nvPr/>
        </p:nvSpPr>
        <p:spPr bwMode="auto">
          <a:xfrm flipH="1">
            <a:off x="2478007" y="5863560"/>
            <a:ext cx="3639379" cy="1070640"/>
          </a:xfrm>
          <a:prstGeom prst="callout2">
            <a:avLst>
              <a:gd name="adj1" fmla="val -30302"/>
              <a:gd name="adj2" fmla="val -47087"/>
              <a:gd name="adj3" fmla="val 54220"/>
              <a:gd name="adj4" fmla="val -42536"/>
              <a:gd name="adj5" fmla="val 26891"/>
              <a:gd name="adj6" fmla="val 6285"/>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lvl="0" algn="ctr">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         </a:t>
            </a:r>
            <a:r>
              <a:rPr lang="en-US" sz="2800" b="1" dirty="0" err="1">
                <a:solidFill>
                  <a:prstClr val="black"/>
                </a:solidFill>
              </a:rPr>
              <a:t>Retrolentiform</a:t>
            </a:r>
            <a:endParaRPr lang="en-US" sz="2800" b="1" dirty="0">
              <a:solidFill>
                <a:prstClr val="black"/>
              </a:solidFill>
            </a:endParaRPr>
          </a:p>
          <a:p>
            <a:pPr algn="ctr">
              <a:defRPr/>
            </a:pPr>
            <a:endParaRPr lang="en-US" sz="2800" b="1" dirty="0">
              <a:solidFill>
                <a:srgbClr val="C00000"/>
              </a:solidFill>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AutoShape 15"/>
          <p:cNvSpPr>
            <a:spLocks/>
          </p:cNvSpPr>
          <p:nvPr/>
        </p:nvSpPr>
        <p:spPr bwMode="auto">
          <a:xfrm flipH="1">
            <a:off x="8666794" y="1988840"/>
            <a:ext cx="3639379" cy="576064"/>
          </a:xfrm>
          <a:prstGeom prst="callout2">
            <a:avLst>
              <a:gd name="adj1" fmla="val 178292"/>
              <a:gd name="adj2" fmla="val 136490"/>
              <a:gd name="adj3" fmla="val 55081"/>
              <a:gd name="adj4" fmla="val 98686"/>
              <a:gd name="adj5" fmla="val 59940"/>
              <a:gd name="adj6" fmla="val 77958"/>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defRPr/>
            </a:pPr>
            <a:r>
              <a:rPr lang="en-US" sz="2800" b="1" dirty="0" err="1" smtClean="0">
                <a:solidFill>
                  <a:prstClr val="black"/>
                </a:solidFill>
              </a:rPr>
              <a:t>Lentiform</a:t>
            </a:r>
            <a:r>
              <a:rPr lang="en-US" sz="2800" b="1" dirty="0" smtClean="0">
                <a:solidFill>
                  <a:prstClr val="black"/>
                </a:solidFill>
              </a:rPr>
              <a:t> nucleus</a:t>
            </a:r>
            <a:endParaRPr lang="en-US" sz="2800" b="1" dirty="0">
              <a:solidFill>
                <a:srgbClr val="C00000"/>
              </a:solidFill>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AutoShape 15"/>
          <p:cNvSpPr>
            <a:spLocks/>
          </p:cNvSpPr>
          <p:nvPr/>
        </p:nvSpPr>
        <p:spPr bwMode="auto">
          <a:xfrm flipH="1">
            <a:off x="8283702" y="188640"/>
            <a:ext cx="3639379" cy="576064"/>
          </a:xfrm>
          <a:prstGeom prst="callout2">
            <a:avLst>
              <a:gd name="adj1" fmla="val 173001"/>
              <a:gd name="adj2" fmla="val 132591"/>
              <a:gd name="adj3" fmla="val 36562"/>
              <a:gd name="adj4" fmla="val 113167"/>
              <a:gd name="adj5" fmla="val 52004"/>
              <a:gd name="adj6" fmla="val 94667"/>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defRPr/>
            </a:pPr>
            <a:r>
              <a:rPr lang="en-US" sz="2800" b="1" dirty="0" smtClean="0">
                <a:solidFill>
                  <a:prstClr val="black"/>
                </a:solidFill>
              </a:rPr>
              <a:t>Anterior limb of internal capsule</a:t>
            </a:r>
            <a:endParaRPr lang="en-US" sz="2800" b="1" dirty="0">
              <a:solidFill>
                <a:srgbClr val="C00000"/>
              </a:solidFill>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1197840" y="6309321"/>
            <a:ext cx="9026427" cy="646331"/>
          </a:xfrm>
          <a:prstGeom prst="rect">
            <a:avLst/>
          </a:prstGeom>
          <a:effectLst>
            <a:outerShdw blurRad="50800" dist="38100" dir="8100000" algn="tr" rotWithShape="0">
              <a:prstClr val="black">
                <a:alpha val="40000"/>
              </a:prstClr>
            </a:outerShdw>
          </a:effectLst>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libri"/>
                <a:ea typeface="+mn-ea"/>
                <a:cs typeface="+mn-cs"/>
              </a:rPr>
              <a:t>Parts of internal capsule</a:t>
            </a:r>
          </a:p>
        </p:txBody>
      </p:sp>
      <p:sp>
        <p:nvSpPr>
          <p:cNvPr id="3" name="Slide Number Placeholder 2"/>
          <p:cNvSpPr>
            <a:spLocks noGrp="1"/>
          </p:cNvSpPr>
          <p:nvPr>
            <p:ph type="sldNum" sz="quarter" idx="12"/>
          </p:nvPr>
        </p:nvSpPr>
        <p:spPr>
          <a:xfrm>
            <a:off x="178720" y="6150740"/>
            <a:ext cx="2837762" cy="365125"/>
          </a:xfrm>
        </p:spPr>
        <p:txBody>
          <a:bodyPr/>
          <a:lstStyle/>
          <a:p>
            <a:fld id="{EED0335B-71B9-4715-B76E-ECB4E6424C96}" type="slidenum">
              <a:rPr lang="ar-SA" smtClean="0"/>
              <a:pPr/>
              <a:t>101</a:t>
            </a:fld>
            <a:endParaRPr lang="ar-SA" dirty="0"/>
          </a:p>
        </p:txBody>
      </p:sp>
    </p:spTree>
    <p:extLst>
      <p:ext uri="{BB962C8B-B14F-4D97-AF65-F5344CB8AC3E}">
        <p14:creationId xmlns:p14="http://schemas.microsoft.com/office/powerpoint/2010/main" val="3508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animBg="1"/>
      <p:bldP spid="22" grpId="0" animBg="1"/>
      <p:bldP spid="2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内囊"/>
          <p:cNvPicPr>
            <a:picLocks noChangeAspect="1" noChangeArrowheads="1"/>
          </p:cNvPicPr>
          <p:nvPr/>
        </p:nvPicPr>
        <p:blipFill>
          <a:blip r:embed="rId2" cstate="print">
            <a:lum bright="-10000" contrast="30000"/>
          </a:blip>
          <a:srcRect/>
          <a:stretch>
            <a:fillRect/>
          </a:stretch>
        </p:blipFill>
        <p:spPr bwMode="auto">
          <a:xfrm>
            <a:off x="4023519" y="909856"/>
            <a:ext cx="4735606" cy="4895408"/>
          </a:xfrm>
          <a:prstGeom prst="rect">
            <a:avLst/>
          </a:prstGeom>
          <a:noFill/>
          <a:ln w="19050">
            <a:noFill/>
            <a:miter lim="800000"/>
            <a:headEnd/>
            <a:tailEnd/>
          </a:ln>
        </p:spPr>
      </p:pic>
      <p:sp>
        <p:nvSpPr>
          <p:cNvPr id="3" name="AutoShape 15"/>
          <p:cNvSpPr>
            <a:spLocks/>
          </p:cNvSpPr>
          <p:nvPr/>
        </p:nvSpPr>
        <p:spPr bwMode="auto">
          <a:xfrm flipH="1">
            <a:off x="6925982" y="421273"/>
            <a:ext cx="2777421" cy="489541"/>
          </a:xfrm>
          <a:prstGeom prst="callout2">
            <a:avLst>
              <a:gd name="adj1" fmla="val 195260"/>
              <a:gd name="adj2" fmla="val 103668"/>
              <a:gd name="adj3" fmla="val 73600"/>
              <a:gd name="adj4" fmla="val 62620"/>
              <a:gd name="adj5" fmla="val 234136"/>
              <a:gd name="adj6" fmla="val 87513"/>
            </a:avLst>
          </a:prstGeom>
          <a:noFill/>
          <a:ln w="28575">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defRPr/>
            </a:pPr>
            <a:r>
              <a:rPr lang="en-US" sz="2400" b="1" dirty="0" smtClean="0">
                <a:solidFill>
                  <a:prstClr val="black"/>
                </a:solidFill>
              </a:rPr>
              <a:t> </a:t>
            </a:r>
            <a:r>
              <a:rPr lang="en-US" sz="2400" b="1" dirty="0" err="1" smtClean="0">
                <a:solidFill>
                  <a:prstClr val="black"/>
                </a:solidFill>
              </a:rPr>
              <a:t>Frontopontine</a:t>
            </a:r>
            <a:r>
              <a:rPr lang="en-US" sz="2400" b="1" dirty="0" smtClean="0">
                <a:solidFill>
                  <a:prstClr val="black"/>
                </a:solidFill>
              </a:rPr>
              <a:t>    fibers</a:t>
            </a:r>
            <a:endParaRPr lang="en-US" sz="2400" b="1" dirty="0">
              <a:solidFill>
                <a:srgbClr val="C00000"/>
              </a:solidFill>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ndParaRPr>
          </a:p>
        </p:txBody>
      </p:sp>
      <p:sp>
        <p:nvSpPr>
          <p:cNvPr id="4" name="AutoShape 15"/>
          <p:cNvSpPr>
            <a:spLocks/>
          </p:cNvSpPr>
          <p:nvPr/>
        </p:nvSpPr>
        <p:spPr bwMode="auto">
          <a:xfrm flipH="1">
            <a:off x="7709660" y="1772817"/>
            <a:ext cx="2060246" cy="489541"/>
          </a:xfrm>
          <a:prstGeom prst="callout2">
            <a:avLst>
              <a:gd name="adj1" fmla="val 14231"/>
              <a:gd name="adj2" fmla="val 152884"/>
              <a:gd name="adj3" fmla="val 105051"/>
              <a:gd name="adj4" fmla="val 120368"/>
              <a:gd name="adj5" fmla="val 92475"/>
              <a:gd name="adj6" fmla="val 71263"/>
            </a:avLst>
          </a:prstGeom>
          <a:noFill/>
          <a:ln w="28575">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defRPr/>
            </a:pPr>
            <a:r>
              <a:rPr lang="en-US" sz="2300" b="1" dirty="0" smtClean="0">
                <a:solidFill>
                  <a:prstClr val="black"/>
                </a:solidFill>
              </a:rPr>
              <a:t>Anterior thalamic radiations</a:t>
            </a:r>
            <a:endParaRPr kumimoji="0" lang="en-US" sz="2300" b="1" i="0" u="none" strike="noStrike" kern="1200" cap="none" spc="0" normalizeH="0" baseline="0" noProof="0" dirty="0">
              <a:ln>
                <a:noFill/>
              </a:ln>
              <a:solidFill>
                <a:prstClr val="black"/>
              </a:solidFill>
              <a:effectLst/>
              <a:uLnTx/>
              <a:uFillTx/>
              <a:latin typeface="Calibri"/>
            </a:endParaRPr>
          </a:p>
        </p:txBody>
      </p:sp>
      <p:sp>
        <p:nvSpPr>
          <p:cNvPr id="6" name="Slide Number Placeholder 5"/>
          <p:cNvSpPr>
            <a:spLocks noGrp="1"/>
          </p:cNvSpPr>
          <p:nvPr>
            <p:ph type="sldNum" sz="quarter" idx="12"/>
          </p:nvPr>
        </p:nvSpPr>
        <p:spPr>
          <a:xfrm>
            <a:off x="6179718" y="6356351"/>
            <a:ext cx="2837762" cy="365125"/>
          </a:xfrm>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6DD15074-BFD9-403E-8C2A-F78C6C628D47}" type="slidenum">
              <a:rPr kumimoji="0" lang="ar-EG"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102</a:t>
            </a:fld>
            <a:endParaRPr kumimoji="0" lang="ar-EG"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2183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内囊"/>
          <p:cNvPicPr>
            <a:picLocks noChangeAspect="1" noChangeArrowheads="1"/>
          </p:cNvPicPr>
          <p:nvPr/>
        </p:nvPicPr>
        <p:blipFill>
          <a:blip r:embed="rId2" cstate="print">
            <a:lum bright="-10000" contrast="30000"/>
          </a:blip>
          <a:srcRect/>
          <a:stretch>
            <a:fillRect/>
          </a:stretch>
        </p:blipFill>
        <p:spPr bwMode="auto">
          <a:xfrm>
            <a:off x="3505489" y="909856"/>
            <a:ext cx="4735606" cy="4895408"/>
          </a:xfrm>
          <a:prstGeom prst="rect">
            <a:avLst/>
          </a:prstGeom>
          <a:noFill/>
          <a:ln w="19050">
            <a:noFill/>
            <a:miter lim="800000"/>
            <a:headEnd/>
            <a:tailEnd/>
          </a:ln>
        </p:spPr>
      </p:pic>
      <p:sp>
        <p:nvSpPr>
          <p:cNvPr id="3" name="AutoShape 15"/>
          <p:cNvSpPr>
            <a:spLocks/>
          </p:cNvSpPr>
          <p:nvPr/>
        </p:nvSpPr>
        <p:spPr bwMode="auto">
          <a:xfrm flipH="1">
            <a:off x="6142647" y="131148"/>
            <a:ext cx="2777421" cy="489541"/>
          </a:xfrm>
          <a:prstGeom prst="callout2">
            <a:avLst>
              <a:gd name="adj1" fmla="val 472328"/>
              <a:gd name="adj2" fmla="val 140159"/>
              <a:gd name="adj3" fmla="val 70487"/>
              <a:gd name="adj4" fmla="val 110631"/>
              <a:gd name="adj5" fmla="val 56790"/>
              <a:gd name="adj6" fmla="val 74425"/>
            </a:avLst>
          </a:prstGeom>
          <a:noFill/>
          <a:ln w="28575">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defRPr/>
            </a:pPr>
            <a:r>
              <a:rPr lang="en-US" sz="2400" b="1" dirty="0" smtClean="0">
                <a:solidFill>
                  <a:prstClr val="black"/>
                </a:solidFill>
              </a:rPr>
              <a:t>Medial </a:t>
            </a:r>
          </a:p>
          <a:p>
            <a:pPr algn="ctr">
              <a:defRPr/>
            </a:pPr>
            <a:r>
              <a:rPr lang="en-US" sz="2400" b="1" dirty="0" err="1" smtClean="0">
                <a:solidFill>
                  <a:prstClr val="black"/>
                </a:solidFill>
              </a:rPr>
              <a:t>Corticonuclear</a:t>
            </a:r>
            <a:r>
              <a:rPr lang="en-US" sz="2400" b="1" dirty="0" smtClean="0">
                <a:solidFill>
                  <a:prstClr val="black"/>
                </a:solidFill>
              </a:rPr>
              <a:t> fibers</a:t>
            </a:r>
            <a:endParaRPr lang="en-US" sz="2400" b="1" dirty="0">
              <a:solidFill>
                <a:srgbClr val="C00000"/>
              </a:solidFill>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ndParaRPr>
          </a:p>
        </p:txBody>
      </p:sp>
      <p:sp>
        <p:nvSpPr>
          <p:cNvPr id="4" name="AutoShape 15"/>
          <p:cNvSpPr>
            <a:spLocks/>
          </p:cNvSpPr>
          <p:nvPr/>
        </p:nvSpPr>
        <p:spPr bwMode="auto">
          <a:xfrm flipH="1">
            <a:off x="6953322" y="1772817"/>
            <a:ext cx="2251797" cy="489541"/>
          </a:xfrm>
          <a:prstGeom prst="callout2">
            <a:avLst>
              <a:gd name="adj1" fmla="val 188566"/>
              <a:gd name="adj2" fmla="val 175883"/>
              <a:gd name="adj3" fmla="val 223349"/>
              <a:gd name="adj4" fmla="val 72660"/>
              <a:gd name="adj5" fmla="val 123607"/>
              <a:gd name="adj6" fmla="val 71264"/>
            </a:avLst>
          </a:prstGeom>
          <a:noFill/>
          <a:ln w="28575">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defRPr/>
            </a:pPr>
            <a:r>
              <a:rPr lang="en-US" sz="1900" b="1" dirty="0" smtClean="0">
                <a:solidFill>
                  <a:prstClr val="black"/>
                </a:solidFill>
              </a:rPr>
              <a:t>Lateral</a:t>
            </a:r>
          </a:p>
          <a:p>
            <a:pPr algn="ctr">
              <a:defRPr/>
            </a:pPr>
            <a:r>
              <a:rPr lang="en-US" sz="1900" b="1" dirty="0" err="1" smtClean="0">
                <a:solidFill>
                  <a:prstClr val="black"/>
                </a:solidFill>
              </a:rPr>
              <a:t>Corticonuclear</a:t>
            </a:r>
            <a:r>
              <a:rPr lang="en-US" sz="1900" b="1" dirty="0" smtClean="0">
                <a:solidFill>
                  <a:prstClr val="black"/>
                </a:solidFill>
              </a:rPr>
              <a:t> </a:t>
            </a:r>
            <a:r>
              <a:rPr lang="en-US" sz="1900" b="1" dirty="0">
                <a:solidFill>
                  <a:prstClr val="black"/>
                </a:solidFill>
              </a:rPr>
              <a:t>fibers</a:t>
            </a:r>
            <a:endParaRPr lang="en-US" sz="1900" b="1" dirty="0">
              <a:solidFill>
                <a:srgbClr val="C00000"/>
              </a:solidFill>
            </a:endParaRPr>
          </a:p>
        </p:txBody>
      </p:sp>
      <p:sp>
        <p:nvSpPr>
          <p:cNvPr id="6" name="Rectangle 5"/>
          <p:cNvSpPr/>
          <p:nvPr/>
        </p:nvSpPr>
        <p:spPr>
          <a:xfrm>
            <a:off x="3792808" y="5445225"/>
            <a:ext cx="5075977" cy="1323439"/>
          </a:xfrm>
          <a:prstGeom prst="rect">
            <a:avLst/>
          </a:prstGeom>
          <a:ln>
            <a:solidFill>
              <a:srgbClr val="FF66FF"/>
            </a:solidFill>
          </a:ln>
        </p:spPr>
        <p:style>
          <a:lnRef idx="2">
            <a:schemeClr val="dk1"/>
          </a:lnRef>
          <a:fillRef idx="1">
            <a:schemeClr val="lt1"/>
          </a:fillRef>
          <a:effectRef idx="0">
            <a:schemeClr val="dk1"/>
          </a:effectRef>
          <a:fontRef idx="minor">
            <a:schemeClr val="dk1"/>
          </a:fontRef>
        </p:style>
        <p:txBody>
          <a:bodyPr wrap="square">
            <a:spAutoFit/>
          </a:bodyPr>
          <a:lstStyle/>
          <a:p>
            <a:pPr lvl="0" algn="ctr" rtl="0">
              <a:lnSpc>
                <a:spcPct val="125000"/>
              </a:lnSpc>
              <a:tabLst>
                <a:tab pos="413385" algn="l"/>
                <a:tab pos="111125" algn="l"/>
                <a:tab pos="413385" algn="l"/>
                <a:tab pos="6057900" algn="r"/>
              </a:tabLst>
              <a:defRPr/>
            </a:pPr>
            <a:r>
              <a:rPr lang="en-US" sz="3200" b="1" dirty="0" smtClean="0">
                <a:solidFill>
                  <a:srgbClr val="FF0000"/>
                </a:solidFill>
                <a:latin typeface="Arial" panose="020B0604020202020204" pitchFamily="34" charset="0"/>
                <a:ea typeface="Times New Roman" panose="02020603050405020304" pitchFamily="18" charset="0"/>
              </a:rPr>
              <a:t>Genu</a:t>
            </a:r>
            <a:endParaRPr lang="en-US" sz="3200" dirty="0">
              <a:solidFill>
                <a:prstClr val="black"/>
              </a:solidFill>
              <a:latin typeface="Times New Roman" panose="02020603050405020304" pitchFamily="18" charset="0"/>
              <a:ea typeface="Times New Roman" panose="02020603050405020304" pitchFamily="18" charset="0"/>
            </a:endParaRPr>
          </a:p>
          <a:p>
            <a:pPr marL="114300" lvl="0" algn="ctr" rtl="0">
              <a:lnSpc>
                <a:spcPct val="125000"/>
              </a:lnSpc>
              <a:tabLst>
                <a:tab pos="413385" algn="l"/>
                <a:tab pos="111125" algn="l"/>
                <a:tab pos="413385" algn="l"/>
                <a:tab pos="6057900" algn="r"/>
              </a:tabLst>
              <a:defRPr/>
            </a:pPr>
            <a:r>
              <a:rPr lang="en-US" sz="3200" b="1" dirty="0" smtClean="0">
                <a:solidFill>
                  <a:prstClr val="black"/>
                </a:solidFill>
                <a:latin typeface="Arial" panose="020B0604020202020204" pitchFamily="34" charset="0"/>
                <a:ea typeface="Times New Roman" panose="02020603050405020304" pitchFamily="18" charset="0"/>
              </a:rPr>
              <a:t>Descending tracts</a:t>
            </a:r>
            <a:endParaRPr lang="en-US" sz="3200" dirty="0"/>
          </a:p>
        </p:txBody>
      </p:sp>
      <p:sp>
        <p:nvSpPr>
          <p:cNvPr id="7" name="Slide Number Placeholder 6"/>
          <p:cNvSpPr>
            <a:spLocks noGrp="1"/>
          </p:cNvSpPr>
          <p:nvPr>
            <p:ph type="sldNum" sz="quarter" idx="12"/>
          </p:nvPr>
        </p:nvSpPr>
        <p:spPr>
          <a:xfrm>
            <a:off x="5661688" y="6356351"/>
            <a:ext cx="2837762" cy="365125"/>
          </a:xfrm>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6DD15074-BFD9-403E-8C2A-F78C6C628D47}" type="slidenum">
              <a:rPr kumimoji="0" lang="ar-EG"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103</a:t>
            </a:fld>
            <a:endParaRPr kumimoji="0" lang="ar-EG"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8098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内囊"/>
          <p:cNvPicPr>
            <a:picLocks noChangeAspect="1" noChangeArrowheads="1"/>
          </p:cNvPicPr>
          <p:nvPr/>
        </p:nvPicPr>
        <p:blipFill>
          <a:blip r:embed="rId2" cstate="print">
            <a:lum bright="-10000" contrast="30000"/>
          </a:blip>
          <a:srcRect/>
          <a:stretch>
            <a:fillRect/>
          </a:stretch>
        </p:blipFill>
        <p:spPr bwMode="auto">
          <a:xfrm>
            <a:off x="3303498" y="404664"/>
            <a:ext cx="6033707" cy="6237312"/>
          </a:xfrm>
          <a:prstGeom prst="rect">
            <a:avLst/>
          </a:prstGeom>
          <a:noFill/>
          <a:ln w="19050">
            <a:noFill/>
            <a:miter lim="800000"/>
            <a:headEnd/>
            <a:tailEnd/>
          </a:ln>
        </p:spPr>
      </p:pic>
      <p:sp>
        <p:nvSpPr>
          <p:cNvPr id="4" name="AutoShape 15"/>
          <p:cNvSpPr>
            <a:spLocks/>
          </p:cNvSpPr>
          <p:nvPr/>
        </p:nvSpPr>
        <p:spPr bwMode="auto">
          <a:xfrm flipH="1">
            <a:off x="8666794" y="620688"/>
            <a:ext cx="3639379" cy="576064"/>
          </a:xfrm>
          <a:prstGeom prst="callout2">
            <a:avLst>
              <a:gd name="adj1" fmla="val 466656"/>
              <a:gd name="adj2" fmla="val 172135"/>
              <a:gd name="adj3" fmla="val 63018"/>
              <a:gd name="adj4" fmla="val 109825"/>
              <a:gd name="adj5" fmla="val 54649"/>
              <a:gd name="adj6" fmla="val 89654"/>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lvl="0" algn="ctr">
              <a:defRPr/>
            </a:pPr>
            <a:r>
              <a:rPr lang="en-US" sz="2800" b="1" dirty="0" err="1">
                <a:solidFill>
                  <a:prstClr val="black"/>
                </a:solidFill>
              </a:rPr>
              <a:t>Frontopontine</a:t>
            </a:r>
            <a:r>
              <a:rPr lang="en-US" sz="2800" b="1" dirty="0">
                <a:solidFill>
                  <a:prstClr val="black"/>
                </a:solidFill>
              </a:rPr>
              <a:t> </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15"/>
          <p:cNvSpPr>
            <a:spLocks/>
          </p:cNvSpPr>
          <p:nvPr/>
        </p:nvSpPr>
        <p:spPr bwMode="auto">
          <a:xfrm flipH="1">
            <a:off x="8283701" y="2204864"/>
            <a:ext cx="3933785" cy="576064"/>
          </a:xfrm>
          <a:prstGeom prst="callout2">
            <a:avLst>
              <a:gd name="adj1" fmla="val 241785"/>
              <a:gd name="adj2" fmla="val 151524"/>
              <a:gd name="adj3" fmla="val 63018"/>
              <a:gd name="adj4" fmla="val 109825"/>
              <a:gd name="adj5" fmla="val 54649"/>
              <a:gd name="adj6" fmla="val 92746"/>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lvl="0" algn="ctr">
              <a:defRPr/>
            </a:pPr>
            <a:r>
              <a:rPr lang="en-US" sz="2800" b="1" dirty="0" err="1" smtClean="0">
                <a:solidFill>
                  <a:prstClr val="black"/>
                </a:solidFill>
              </a:rPr>
              <a:t>Parietaoopontine</a:t>
            </a:r>
            <a:endParaRPr lang="en-US" sz="2800" b="1" dirty="0" smtClean="0">
              <a:solidFill>
                <a:prstClr val="black"/>
              </a:solidFill>
            </a:endParaRPr>
          </a:p>
          <a:p>
            <a:pPr lvl="0" algn="ctr">
              <a:defRPr/>
            </a:pPr>
            <a:r>
              <a:rPr lang="en-US" sz="2800" b="1" dirty="0" smtClean="0">
                <a:solidFill>
                  <a:prstClr val="black"/>
                </a:solidFill>
              </a:rPr>
              <a:t>fibers </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15"/>
          <p:cNvSpPr>
            <a:spLocks/>
          </p:cNvSpPr>
          <p:nvPr/>
        </p:nvSpPr>
        <p:spPr bwMode="auto">
          <a:xfrm flipH="1">
            <a:off x="8283701" y="4725144"/>
            <a:ext cx="3933785" cy="576064"/>
          </a:xfrm>
          <a:prstGeom prst="callout2">
            <a:avLst>
              <a:gd name="adj1" fmla="val -80971"/>
              <a:gd name="adj2" fmla="val 163891"/>
              <a:gd name="adj3" fmla="val -130106"/>
              <a:gd name="adj4" fmla="val 103126"/>
              <a:gd name="adj5" fmla="val 38776"/>
              <a:gd name="adj6" fmla="val 71105"/>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lvl="0" algn="ctr">
              <a:defRPr/>
            </a:pPr>
            <a:r>
              <a:rPr lang="en-US" sz="2800" b="1" dirty="0" smtClean="0">
                <a:solidFill>
                  <a:prstClr val="black"/>
                </a:solidFill>
              </a:rPr>
              <a:t>Superior thalamic radiation</a:t>
            </a:r>
          </a:p>
        </p:txBody>
      </p:sp>
      <p:sp>
        <p:nvSpPr>
          <p:cNvPr id="7" name="AutoShape 15"/>
          <p:cNvSpPr>
            <a:spLocks/>
          </p:cNvSpPr>
          <p:nvPr/>
        </p:nvSpPr>
        <p:spPr bwMode="auto">
          <a:xfrm flipH="1">
            <a:off x="47211" y="2357264"/>
            <a:ext cx="3933785" cy="576064"/>
          </a:xfrm>
          <a:prstGeom prst="callout2">
            <a:avLst>
              <a:gd name="adj1" fmla="val 252367"/>
              <a:gd name="adj2" fmla="val -52009"/>
              <a:gd name="adj3" fmla="val 92119"/>
              <a:gd name="adj4" fmla="val 35110"/>
              <a:gd name="adj5" fmla="val 131370"/>
              <a:gd name="adj6" fmla="val -42771"/>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lvl="0" algn="ctr">
              <a:defRPr/>
            </a:pPr>
            <a:r>
              <a:rPr lang="en-US" sz="2800" b="1" dirty="0" err="1" smtClean="0">
                <a:solidFill>
                  <a:prstClr val="black"/>
                </a:solidFill>
              </a:rPr>
              <a:t>Corticospinal</a:t>
            </a:r>
            <a:endParaRPr lang="en-US" sz="2800" b="1" dirty="0" smtClean="0">
              <a:solidFill>
                <a:prstClr val="black"/>
              </a:solidFill>
            </a:endParaRPr>
          </a:p>
          <a:p>
            <a:pPr lvl="0" algn="ctr">
              <a:defRPr/>
            </a:pPr>
            <a:r>
              <a:rPr lang="en-US" sz="2800" b="1" dirty="0" smtClean="0">
                <a:solidFill>
                  <a:prstClr val="black"/>
                </a:solidFill>
              </a:rPr>
              <a:t>fibers </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238757" y="6010205"/>
            <a:ext cx="5075977" cy="7848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lvl="0" algn="ctr" rtl="0">
              <a:lnSpc>
                <a:spcPct val="125000"/>
              </a:lnSpc>
              <a:tabLst>
                <a:tab pos="413385" algn="l"/>
                <a:tab pos="111125" algn="l"/>
                <a:tab pos="413385" algn="l"/>
                <a:tab pos="6057900" algn="r"/>
              </a:tabLst>
              <a:defRPr/>
            </a:pPr>
            <a:r>
              <a:rPr lang="en-US" sz="3600" b="1" dirty="0" smtClean="0">
                <a:solidFill>
                  <a:srgbClr val="D60093"/>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Posterior limb</a:t>
            </a:r>
            <a:endParaRPr lang="en-US" sz="3600" dirty="0">
              <a:solidFill>
                <a:srgbClr val="D60093"/>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142984" y="6448252"/>
            <a:ext cx="2837762" cy="365125"/>
          </a:xfrm>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6DD15074-BFD9-403E-8C2A-F78C6C628D47}" type="slidenum">
              <a:rPr kumimoji="0" lang="ar-EG"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104</a:t>
            </a:fld>
            <a:endParaRPr kumimoji="0" lang="ar-EG"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95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547"/>
            <a:ext cx="12161838" cy="6504907"/>
          </a:xfrm>
          <a:prstGeom prst="rect">
            <a:avLst/>
          </a:prstGeom>
        </p:spPr>
      </p:pic>
      <p:sp>
        <p:nvSpPr>
          <p:cNvPr id="3" name="Text Box 20"/>
          <p:cNvSpPr txBox="1">
            <a:spLocks noChangeArrowheads="1"/>
          </p:cNvSpPr>
          <p:nvPr/>
        </p:nvSpPr>
        <p:spPr bwMode="auto">
          <a:xfrm>
            <a:off x="0" y="5664200"/>
            <a:ext cx="3648551" cy="1190069"/>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lIns="121725" tIns="60862" rIns="121725" bIns="60862">
            <a:spAutoFit/>
          </a:bodyPr>
          <a:lstStyle/>
          <a:p>
            <a:pPr algn="ctr" defTabSz="1217249" rtl="1">
              <a:spcBef>
                <a:spcPct val="50000"/>
              </a:spcBef>
              <a:defRPr/>
            </a:pPr>
            <a:r>
              <a:rPr lang="en-US" sz="3500" b="1" dirty="0">
                <a:solidFill>
                  <a:srgbClr val="0000FF"/>
                </a:solidFill>
                <a:latin typeface="Calibri"/>
              </a:rPr>
              <a:t>4</a:t>
            </a:r>
            <a:r>
              <a:rPr lang="en-US" sz="3500" b="1" baseline="30000" dirty="0">
                <a:solidFill>
                  <a:srgbClr val="0000FF"/>
                </a:solidFill>
                <a:latin typeface="Calibri"/>
              </a:rPr>
              <a:t>th</a:t>
            </a:r>
            <a:r>
              <a:rPr lang="en-US" sz="3500" b="1" dirty="0">
                <a:solidFill>
                  <a:srgbClr val="0000FF"/>
                </a:solidFill>
                <a:latin typeface="Calibri"/>
              </a:rPr>
              <a:t> </a:t>
            </a:r>
            <a:r>
              <a:rPr lang="en-US" sz="3500" b="1" dirty="0">
                <a:solidFill>
                  <a:srgbClr val="0000FF"/>
                </a:solidFill>
                <a:latin typeface="Calibri"/>
              </a:rPr>
              <a:t>part of vertebral artery</a:t>
            </a:r>
          </a:p>
        </p:txBody>
      </p:sp>
      <p:sp>
        <p:nvSpPr>
          <p:cNvPr id="4" name="Slide Number Placeholder 3"/>
          <p:cNvSpPr>
            <a:spLocks noGrp="1"/>
          </p:cNvSpPr>
          <p:nvPr>
            <p:ph type="sldNum" sz="quarter" idx="12"/>
          </p:nvPr>
        </p:nvSpPr>
        <p:spPr/>
        <p:txBody>
          <a:bodyPr/>
          <a:lstStyle/>
          <a:p>
            <a:fld id="{96777C8A-B781-4F64-8E3F-35610E9BB7D3}" type="slidenum">
              <a:rPr lang="en-US" smtClean="0"/>
              <a:t>105</a:t>
            </a:fld>
            <a:endParaRPr lang="en-US"/>
          </a:p>
        </p:txBody>
      </p:sp>
    </p:spTree>
    <p:extLst>
      <p:ext uri="{BB962C8B-B14F-4D97-AF65-F5344CB8AC3E}">
        <p14:creationId xmlns:p14="http://schemas.microsoft.com/office/powerpoint/2010/main" val="211740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86" r="124" b="-17044"/>
          <a:stretch/>
        </p:blipFill>
        <p:spPr>
          <a:xfrm>
            <a:off x="-771608" y="17864"/>
            <a:ext cx="12965291" cy="8059336"/>
          </a:xfrm>
          <a:prstGeom prst="rect">
            <a:avLst/>
          </a:prstGeom>
        </p:spPr>
      </p:pic>
      <p:sp>
        <p:nvSpPr>
          <p:cNvPr id="5" name="Slide Number Placeholder 4"/>
          <p:cNvSpPr>
            <a:spLocks noGrp="1"/>
          </p:cNvSpPr>
          <p:nvPr>
            <p:ph type="sldNum" sz="quarter" idx="12"/>
          </p:nvPr>
        </p:nvSpPr>
        <p:spPr/>
        <p:txBody>
          <a:bodyPr/>
          <a:lstStyle/>
          <a:p>
            <a:fld id="{96777C8A-B781-4F64-8E3F-35610E9BB7D3}" type="slidenum">
              <a:rPr lang="en-US" smtClean="0"/>
              <a:t>106</a:t>
            </a:fld>
            <a:endParaRPr lang="en-US"/>
          </a:p>
        </p:txBody>
      </p:sp>
    </p:spTree>
    <p:extLst>
      <p:ext uri="{BB962C8B-B14F-4D97-AF65-F5344CB8AC3E}">
        <p14:creationId xmlns:p14="http://schemas.microsoft.com/office/powerpoint/2010/main" val="2313038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29"/>
            <a:ext cx="12197388" cy="6838071"/>
          </a:xfrm>
          <a:prstGeom prst="rect">
            <a:avLst/>
          </a:prstGeom>
        </p:spPr>
      </p:pic>
      <p:sp>
        <p:nvSpPr>
          <p:cNvPr id="5" name="Slide Number Placeholder 4"/>
          <p:cNvSpPr>
            <a:spLocks noGrp="1"/>
          </p:cNvSpPr>
          <p:nvPr>
            <p:ph type="sldNum" sz="quarter" idx="12"/>
          </p:nvPr>
        </p:nvSpPr>
        <p:spPr/>
        <p:txBody>
          <a:bodyPr/>
          <a:lstStyle/>
          <a:p>
            <a:fld id="{96777C8A-B781-4F64-8E3F-35610E9BB7D3}" type="slidenum">
              <a:rPr lang="en-US" smtClean="0"/>
              <a:t>107</a:t>
            </a:fld>
            <a:endParaRPr lang="en-US"/>
          </a:p>
        </p:txBody>
      </p:sp>
    </p:spTree>
    <p:extLst>
      <p:ext uri="{BB962C8B-B14F-4D97-AF65-F5344CB8AC3E}">
        <p14:creationId xmlns:p14="http://schemas.microsoft.com/office/powerpoint/2010/main" val="19652742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1"/>
            <a:ext cx="12163918" cy="6856828"/>
          </a:xfrm>
          <a:prstGeom prst="rect">
            <a:avLst/>
          </a:prstGeom>
        </p:spPr>
      </p:pic>
      <p:sp>
        <p:nvSpPr>
          <p:cNvPr id="5" name="Slide Number Placeholder 4"/>
          <p:cNvSpPr>
            <a:spLocks noGrp="1"/>
          </p:cNvSpPr>
          <p:nvPr>
            <p:ph type="sldNum" sz="quarter" idx="12"/>
          </p:nvPr>
        </p:nvSpPr>
        <p:spPr/>
        <p:txBody>
          <a:bodyPr/>
          <a:lstStyle/>
          <a:p>
            <a:fld id="{96777C8A-B781-4F64-8E3F-35610E9BB7D3}" type="slidenum">
              <a:rPr lang="en-US" smtClean="0"/>
              <a:t>108</a:t>
            </a:fld>
            <a:endParaRPr lang="en-US"/>
          </a:p>
        </p:txBody>
      </p:sp>
    </p:spTree>
    <p:extLst>
      <p:ext uri="{BB962C8B-B14F-4D97-AF65-F5344CB8AC3E}">
        <p14:creationId xmlns:p14="http://schemas.microsoft.com/office/powerpoint/2010/main" val="7883191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9" y="111811"/>
            <a:ext cx="11857792" cy="6669989"/>
          </a:xfrm>
          <a:prstGeom prst="rect">
            <a:avLst/>
          </a:prstGeom>
        </p:spPr>
      </p:pic>
      <p:sp>
        <p:nvSpPr>
          <p:cNvPr id="5" name="Slide Number Placeholder 4"/>
          <p:cNvSpPr>
            <a:spLocks noGrp="1"/>
          </p:cNvSpPr>
          <p:nvPr>
            <p:ph type="sldNum" sz="quarter" idx="12"/>
          </p:nvPr>
        </p:nvSpPr>
        <p:spPr/>
        <p:txBody>
          <a:bodyPr/>
          <a:lstStyle/>
          <a:p>
            <a:fld id="{96777C8A-B781-4F64-8E3F-35610E9BB7D3}" type="slidenum">
              <a:rPr lang="en-US" smtClean="0"/>
              <a:t>109</a:t>
            </a:fld>
            <a:endParaRPr lang="en-US"/>
          </a:p>
        </p:txBody>
      </p:sp>
    </p:spTree>
    <p:extLst>
      <p:ext uri="{BB962C8B-B14F-4D97-AF65-F5344CB8AC3E}">
        <p14:creationId xmlns:p14="http://schemas.microsoft.com/office/powerpoint/2010/main" val="303145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lum contrast="20000"/>
          </a:blip>
          <a:srcRect l="42609" t="6314" r="8862"/>
          <a:stretch>
            <a:fillRect/>
          </a:stretch>
        </p:blipFill>
        <p:spPr>
          <a:xfrm>
            <a:off x="4005686" y="-27906"/>
            <a:ext cx="8171235" cy="6858000"/>
          </a:xfrm>
          <a:prstGeom prst="rect">
            <a:avLst/>
          </a:prstGeom>
          <a:noFill/>
        </p:spPr>
      </p:pic>
      <p:sp>
        <p:nvSpPr>
          <p:cNvPr id="4" name="AutoShape 32"/>
          <p:cNvSpPr>
            <a:spLocks/>
          </p:cNvSpPr>
          <p:nvPr/>
        </p:nvSpPr>
        <p:spPr bwMode="auto">
          <a:xfrm flipH="1">
            <a:off x="-483598" y="1143000"/>
            <a:ext cx="4761365" cy="672602"/>
          </a:xfrm>
          <a:prstGeom prst="callout2">
            <a:avLst>
              <a:gd name="adj1" fmla="val 36479"/>
              <a:gd name="adj2" fmla="val 22882"/>
              <a:gd name="adj3" fmla="val -40905"/>
              <a:gd name="adj4" fmla="val -18560"/>
              <a:gd name="adj5" fmla="val 90525"/>
              <a:gd name="adj6" fmla="val -76902"/>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4000" b="1" dirty="0">
                <a:solidFill>
                  <a:srgbClr val="FF0000"/>
                </a:solidFill>
              </a:rPr>
              <a:t>D</a:t>
            </a:r>
            <a:r>
              <a:rPr lang="en-US" sz="4000" b="1" dirty="0" smtClean="0">
                <a:solidFill>
                  <a:srgbClr val="FF0000"/>
                </a:solidFill>
              </a:rPr>
              <a:t>ura </a:t>
            </a:r>
            <a:r>
              <a:rPr lang="en-US" sz="4000" b="1" dirty="0">
                <a:solidFill>
                  <a:srgbClr val="FF0000"/>
                </a:solidFill>
              </a:rPr>
              <a:t>matter</a:t>
            </a:r>
          </a:p>
        </p:txBody>
      </p:sp>
      <p:sp>
        <p:nvSpPr>
          <p:cNvPr id="5" name="AutoShape 32"/>
          <p:cNvSpPr>
            <a:spLocks/>
          </p:cNvSpPr>
          <p:nvPr/>
        </p:nvSpPr>
        <p:spPr bwMode="auto">
          <a:xfrm flipH="1">
            <a:off x="71226" y="3932538"/>
            <a:ext cx="4287986" cy="791865"/>
          </a:xfrm>
          <a:prstGeom prst="callout2">
            <a:avLst>
              <a:gd name="adj1" fmla="val 33335"/>
              <a:gd name="adj2" fmla="val 10278"/>
              <a:gd name="adj3" fmla="val -46501"/>
              <a:gd name="adj4" fmla="val -15859"/>
              <a:gd name="adj5" fmla="val -69107"/>
              <a:gd name="adj6" fmla="val -77606"/>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3600" b="1" dirty="0"/>
              <a:t>A</a:t>
            </a:r>
            <a:r>
              <a:rPr lang="en-US" sz="3600" b="1" dirty="0" smtClean="0"/>
              <a:t>rachnoid </a:t>
            </a:r>
            <a:r>
              <a:rPr lang="en-US" sz="3600" b="1" dirty="0"/>
              <a:t>mater</a:t>
            </a:r>
          </a:p>
        </p:txBody>
      </p:sp>
      <p:sp>
        <p:nvSpPr>
          <p:cNvPr id="6" name="AutoShape 32"/>
          <p:cNvSpPr>
            <a:spLocks/>
          </p:cNvSpPr>
          <p:nvPr/>
        </p:nvSpPr>
        <p:spPr bwMode="auto">
          <a:xfrm flipH="1">
            <a:off x="749397" y="5733261"/>
            <a:ext cx="3895616" cy="667543"/>
          </a:xfrm>
          <a:prstGeom prst="callout2">
            <a:avLst>
              <a:gd name="adj1" fmla="val 58657"/>
              <a:gd name="adj2" fmla="val 18386"/>
              <a:gd name="adj3" fmla="val 1622"/>
              <a:gd name="adj4" fmla="val -14643"/>
              <a:gd name="adj5" fmla="val -117921"/>
              <a:gd name="adj6" fmla="val -78288"/>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4000" b="1" dirty="0">
                <a:solidFill>
                  <a:srgbClr val="C00000"/>
                </a:solidFill>
              </a:rPr>
              <a:t>Pia mater</a:t>
            </a:r>
          </a:p>
        </p:txBody>
      </p:sp>
      <p:sp>
        <p:nvSpPr>
          <p:cNvPr id="7" name="AutoShape 32"/>
          <p:cNvSpPr>
            <a:spLocks/>
          </p:cNvSpPr>
          <p:nvPr/>
        </p:nvSpPr>
        <p:spPr bwMode="auto">
          <a:xfrm flipH="1">
            <a:off x="414192" y="2514600"/>
            <a:ext cx="3086036" cy="762000"/>
          </a:xfrm>
          <a:prstGeom prst="callout2">
            <a:avLst>
              <a:gd name="adj1" fmla="val 22986"/>
              <a:gd name="adj2" fmla="val 5803"/>
              <a:gd name="adj3" fmla="val -25147"/>
              <a:gd name="adj4" fmla="val -29631"/>
              <a:gd name="adj5" fmla="val -9479"/>
              <a:gd name="adj6" fmla="val -134317"/>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spcBef>
                <a:spcPct val="50000"/>
              </a:spcBef>
            </a:pPr>
            <a:r>
              <a:rPr lang="en-US" sz="3600" b="1" dirty="0">
                <a:solidFill>
                  <a:srgbClr val="0000FF"/>
                </a:solidFill>
              </a:rPr>
              <a:t>Subdural space</a:t>
            </a:r>
            <a:endParaRPr lang="ar-SA" sz="3600" b="1" dirty="0">
              <a:solidFill>
                <a:srgbClr val="0000FF"/>
              </a:solidFill>
            </a:endParaRPr>
          </a:p>
        </p:txBody>
      </p:sp>
      <p:sp>
        <p:nvSpPr>
          <p:cNvPr id="11" name="AutoShape 32"/>
          <p:cNvSpPr>
            <a:spLocks/>
          </p:cNvSpPr>
          <p:nvPr/>
        </p:nvSpPr>
        <p:spPr bwMode="auto">
          <a:xfrm flipH="1">
            <a:off x="-140372" y="4832635"/>
            <a:ext cx="4960272" cy="1088740"/>
          </a:xfrm>
          <a:prstGeom prst="callout2">
            <a:avLst>
              <a:gd name="adj1" fmla="val 33238"/>
              <a:gd name="adj2" fmla="val 15055"/>
              <a:gd name="adj3" fmla="val -14681"/>
              <a:gd name="adj4" fmla="val -7243"/>
              <a:gd name="adj5" fmla="val -54351"/>
              <a:gd name="adj6" fmla="val -57647"/>
            </a:avLst>
          </a:prstGeom>
          <a:noFill/>
          <a:ln w="38100">
            <a:solidFill>
              <a:srgbClr val="00FF99"/>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3200" b="1" dirty="0">
                <a:solidFill>
                  <a:srgbClr val="009900"/>
                </a:solidFill>
              </a:rPr>
              <a:t>Subarachnoid space (lumbar cisterna)</a:t>
            </a:r>
            <a:endParaRPr lang="ar-SA" sz="3200" b="1" dirty="0">
              <a:solidFill>
                <a:srgbClr val="009900"/>
              </a:solidFill>
            </a:endParaRPr>
          </a:p>
        </p:txBody>
      </p:sp>
    </p:spTree>
    <p:extLst>
      <p:ext uri="{BB962C8B-B14F-4D97-AF65-F5344CB8AC3E}">
        <p14:creationId xmlns:p14="http://schemas.microsoft.com/office/powerpoint/2010/main" val="114879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294"/>
          <a:stretch/>
        </p:blipFill>
        <p:spPr>
          <a:xfrm>
            <a:off x="3245619" y="0"/>
            <a:ext cx="6645300" cy="6858000"/>
          </a:xfrm>
          <a:prstGeom prst="rect">
            <a:avLst/>
          </a:prstGeom>
        </p:spPr>
      </p:pic>
      <p:sp>
        <p:nvSpPr>
          <p:cNvPr id="3" name="Slide Number Placeholder 2"/>
          <p:cNvSpPr>
            <a:spLocks noGrp="1"/>
          </p:cNvSpPr>
          <p:nvPr>
            <p:ph type="sldNum" sz="quarter" idx="12"/>
          </p:nvPr>
        </p:nvSpPr>
        <p:spPr/>
        <p:txBody>
          <a:bodyPr/>
          <a:lstStyle/>
          <a:p>
            <a:fld id="{96777C8A-B781-4F64-8E3F-35610E9BB7D3}" type="slidenum">
              <a:rPr lang="en-US" smtClean="0"/>
              <a:t>110</a:t>
            </a:fld>
            <a:endParaRPr lang="en-US"/>
          </a:p>
        </p:txBody>
      </p:sp>
      <p:sp>
        <p:nvSpPr>
          <p:cNvPr id="4" name="Rectangle 3"/>
          <p:cNvSpPr/>
          <p:nvPr/>
        </p:nvSpPr>
        <p:spPr>
          <a:xfrm>
            <a:off x="1204119" y="152400"/>
            <a:ext cx="3429000" cy="1066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1204119" y="76200"/>
            <a:ext cx="3429000" cy="1200329"/>
          </a:xfrm>
          <a:prstGeom prst="rect">
            <a:avLst/>
          </a:prstGeom>
          <a:noFill/>
        </p:spPr>
        <p:txBody>
          <a:bodyPr wrap="square" rtlCol="0">
            <a:spAutoFit/>
          </a:bodyPr>
          <a:lstStyle/>
          <a:p>
            <a:pPr algn="ctr"/>
            <a:r>
              <a:rPr lang="en-US" sz="3600" b="1" dirty="0" smtClean="0">
                <a:solidFill>
                  <a:srgbClr val="0000CC"/>
                </a:solidFill>
              </a:rPr>
              <a:t>Middle cerebral artery   </a:t>
            </a:r>
            <a:endParaRPr lang="en-US" sz="3600" b="1" dirty="0">
              <a:solidFill>
                <a:srgbClr val="0000CC"/>
              </a:solidFill>
            </a:endParaRPr>
          </a:p>
        </p:txBody>
      </p:sp>
    </p:spTree>
    <p:extLst>
      <p:ext uri="{BB962C8B-B14F-4D97-AF65-F5344CB8AC3E}">
        <p14:creationId xmlns:p14="http://schemas.microsoft.com/office/powerpoint/2010/main" val="20858048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8"/>
            <a:ext cx="12168600" cy="6854193"/>
          </a:xfrm>
          <a:prstGeom prst="rect">
            <a:avLst/>
          </a:prstGeom>
        </p:spPr>
      </p:pic>
    </p:spTree>
    <p:extLst>
      <p:ext uri="{BB962C8B-B14F-4D97-AF65-F5344CB8AC3E}">
        <p14:creationId xmlns:p14="http://schemas.microsoft.com/office/powerpoint/2010/main" val="3208740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000" t="-2785"/>
          <a:stretch/>
        </p:blipFill>
        <p:spPr>
          <a:xfrm>
            <a:off x="3498161" y="-182879"/>
            <a:ext cx="6087958" cy="7040880"/>
          </a:xfrm>
          <a:prstGeom prst="rect">
            <a:avLst/>
          </a:prstGeom>
        </p:spPr>
      </p:pic>
      <p:sp>
        <p:nvSpPr>
          <p:cNvPr id="3" name="Slide Number Placeholder 2"/>
          <p:cNvSpPr>
            <a:spLocks noGrp="1"/>
          </p:cNvSpPr>
          <p:nvPr>
            <p:ph type="sldNum" sz="quarter" idx="12"/>
          </p:nvPr>
        </p:nvSpPr>
        <p:spPr/>
        <p:txBody>
          <a:bodyPr/>
          <a:lstStyle/>
          <a:p>
            <a:fld id="{96777C8A-B781-4F64-8E3F-35610E9BB7D3}" type="slidenum">
              <a:rPr lang="en-US" smtClean="0"/>
              <a:t>112</a:t>
            </a:fld>
            <a:endParaRPr lang="en-US"/>
          </a:p>
        </p:txBody>
      </p:sp>
    </p:spTree>
    <p:extLst>
      <p:ext uri="{BB962C8B-B14F-4D97-AF65-F5344CB8AC3E}">
        <p14:creationId xmlns:p14="http://schemas.microsoft.com/office/powerpoint/2010/main" val="3036675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411" t="-5301" b="-1"/>
          <a:stretch/>
        </p:blipFill>
        <p:spPr>
          <a:xfrm>
            <a:off x="2804319" y="-127000"/>
            <a:ext cx="6828592" cy="6908800"/>
          </a:xfrm>
          <a:prstGeom prst="rect">
            <a:avLst/>
          </a:prstGeom>
        </p:spPr>
      </p:pic>
      <p:sp>
        <p:nvSpPr>
          <p:cNvPr id="3" name="Text Box 20"/>
          <p:cNvSpPr txBox="1">
            <a:spLocks noChangeArrowheads="1"/>
          </p:cNvSpPr>
          <p:nvPr/>
        </p:nvSpPr>
        <p:spPr bwMode="auto">
          <a:xfrm>
            <a:off x="6288406" y="0"/>
            <a:ext cx="3344505" cy="953909"/>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lIns="121725" tIns="60862" rIns="121725" bIns="60862">
            <a:spAutoFit/>
          </a:bodyPr>
          <a:lstStyle/>
          <a:p>
            <a:pPr algn="ctr" defTabSz="1217249" rtl="1">
              <a:spcBef>
                <a:spcPct val="50000"/>
              </a:spcBef>
              <a:defRPr/>
            </a:pPr>
            <a:r>
              <a:rPr lang="en-US" sz="2700" b="1" dirty="0">
                <a:solidFill>
                  <a:srgbClr val="C00000"/>
                </a:solidFill>
                <a:effectLst>
                  <a:outerShdw blurRad="38100" dist="38100" dir="2700000" algn="tl">
                    <a:srgbClr val="000000">
                      <a:alpha val="43137"/>
                    </a:srgbClr>
                  </a:outerShdw>
                </a:effectLst>
                <a:latin typeface="Calibri"/>
              </a:rPr>
              <a:t>Cerebral peduncle of Midbrain</a:t>
            </a:r>
          </a:p>
        </p:txBody>
      </p:sp>
      <p:sp>
        <p:nvSpPr>
          <p:cNvPr id="6" name="Slide Number Placeholder 5"/>
          <p:cNvSpPr>
            <a:spLocks noGrp="1"/>
          </p:cNvSpPr>
          <p:nvPr>
            <p:ph type="sldNum" sz="quarter" idx="12"/>
          </p:nvPr>
        </p:nvSpPr>
        <p:spPr>
          <a:xfrm>
            <a:off x="6491103" y="6356351"/>
            <a:ext cx="2837762" cy="365125"/>
          </a:xfrm>
        </p:spPr>
        <p:txBody>
          <a:bodyPr/>
          <a:lstStyle/>
          <a:p>
            <a:fld id="{96777C8A-B781-4F64-8E3F-35610E9BB7D3}" type="slidenum">
              <a:rPr lang="en-US" smtClean="0"/>
              <a:t>113</a:t>
            </a:fld>
            <a:endParaRPr lang="en-US"/>
          </a:p>
        </p:txBody>
      </p:sp>
    </p:spTree>
    <p:extLst>
      <p:ext uri="{BB962C8B-B14F-4D97-AF65-F5344CB8AC3E}">
        <p14:creationId xmlns:p14="http://schemas.microsoft.com/office/powerpoint/2010/main" val="13437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 y="0"/>
            <a:ext cx="12147281" cy="6858000"/>
          </a:xfrm>
          <a:prstGeom prst="rect">
            <a:avLst/>
          </a:prstGeom>
        </p:spPr>
      </p:pic>
      <p:sp>
        <p:nvSpPr>
          <p:cNvPr id="3" name="Rectangle 2"/>
          <p:cNvSpPr/>
          <p:nvPr/>
        </p:nvSpPr>
        <p:spPr>
          <a:xfrm>
            <a:off x="101348" y="4038600"/>
            <a:ext cx="8506009" cy="2717800"/>
          </a:xfrm>
          <a:prstGeom prst="rect">
            <a:avLst/>
          </a:prstGeom>
          <a:ln w="28575">
            <a:solidFill>
              <a:srgbClr val="D60093"/>
            </a:solidFill>
          </a:ln>
        </p:spPr>
        <p:style>
          <a:lnRef idx="2">
            <a:schemeClr val="dk1"/>
          </a:lnRef>
          <a:fillRef idx="1">
            <a:schemeClr val="lt1"/>
          </a:fillRef>
          <a:effectRef idx="0">
            <a:schemeClr val="dk1"/>
          </a:effectRef>
          <a:fontRef idx="minor">
            <a:schemeClr val="dk1"/>
          </a:fontRef>
        </p:style>
        <p:txBody>
          <a:bodyPr lIns="121725" tIns="60862" rIns="121725" bIns="60862" rtlCol="0" anchor="ctr"/>
          <a:lstStyle/>
          <a:p>
            <a:pPr algn="ctr"/>
            <a:endParaRPr lang="en-US"/>
          </a:p>
        </p:txBody>
      </p:sp>
      <p:sp>
        <p:nvSpPr>
          <p:cNvPr id="4" name="TextBox 3"/>
          <p:cNvSpPr txBox="1"/>
          <p:nvPr/>
        </p:nvSpPr>
        <p:spPr>
          <a:xfrm>
            <a:off x="101348" y="3961845"/>
            <a:ext cx="8506009" cy="3734356"/>
          </a:xfrm>
          <a:prstGeom prst="rect">
            <a:avLst/>
          </a:prstGeom>
          <a:noFill/>
        </p:spPr>
        <p:txBody>
          <a:bodyPr wrap="square" lIns="121725" tIns="60862" rIns="121725" bIns="60862" rtlCol="0">
            <a:spAutoFit/>
          </a:bodyPr>
          <a:lstStyle/>
          <a:p>
            <a:pPr algn="ctr"/>
            <a:r>
              <a:rPr lang="en-US" sz="2900" b="1" dirty="0">
                <a:solidFill>
                  <a:srgbClr val="FF0000"/>
                </a:solidFill>
              </a:rPr>
              <a:t>Cortical branches of Posterior cerebral artery </a:t>
            </a:r>
            <a:endParaRPr lang="en-US" sz="2900" b="1" dirty="0">
              <a:solidFill>
                <a:srgbClr val="FF0000"/>
              </a:solidFill>
            </a:endParaRPr>
          </a:p>
          <a:p>
            <a:r>
              <a:rPr lang="en-US" sz="2900" b="1" dirty="0">
                <a:solidFill>
                  <a:srgbClr val="0000FF"/>
                </a:solidFill>
              </a:rPr>
              <a:t>1- </a:t>
            </a:r>
            <a:r>
              <a:rPr lang="en-US" sz="2900" b="1" dirty="0" err="1">
                <a:solidFill>
                  <a:srgbClr val="0000FF"/>
                </a:solidFill>
              </a:rPr>
              <a:t>Tentorial</a:t>
            </a:r>
            <a:r>
              <a:rPr lang="en-US" sz="2900" b="1" dirty="0">
                <a:solidFill>
                  <a:srgbClr val="0000FF"/>
                </a:solidFill>
              </a:rPr>
              <a:t> surface </a:t>
            </a:r>
            <a:r>
              <a:rPr lang="en-US" sz="2900" dirty="0"/>
              <a:t>of the cerebral hemisphere </a:t>
            </a:r>
            <a:r>
              <a:rPr lang="en-US" sz="2900" b="1" dirty="0"/>
              <a:t>except</a:t>
            </a:r>
            <a:r>
              <a:rPr lang="en-US" sz="2900" dirty="0"/>
              <a:t> temporal pole</a:t>
            </a:r>
            <a:r>
              <a:rPr lang="en-US" sz="2900" dirty="0"/>
              <a:t>.</a:t>
            </a:r>
          </a:p>
          <a:p>
            <a:r>
              <a:rPr lang="en-US" sz="2900" dirty="0"/>
              <a:t> </a:t>
            </a:r>
            <a:r>
              <a:rPr lang="en-US" sz="2900" dirty="0"/>
              <a:t>2- One finger breadth on the </a:t>
            </a:r>
            <a:r>
              <a:rPr lang="en-US" sz="2900" dirty="0" err="1"/>
              <a:t>superolateral</a:t>
            </a:r>
            <a:r>
              <a:rPr lang="en-US" sz="2900" dirty="0"/>
              <a:t> surface along the inferior border. </a:t>
            </a:r>
            <a:endParaRPr lang="en-US" sz="2900" dirty="0"/>
          </a:p>
          <a:p>
            <a:r>
              <a:rPr lang="en-US" sz="2900" dirty="0"/>
              <a:t>3- </a:t>
            </a:r>
            <a:r>
              <a:rPr lang="en-US" sz="2900" dirty="0"/>
              <a:t>All surfaces of the occipital lobe (</a:t>
            </a:r>
            <a:r>
              <a:rPr lang="en-US" sz="2900" b="1" dirty="0">
                <a:solidFill>
                  <a:srgbClr val="0000FF"/>
                </a:solidFill>
              </a:rPr>
              <a:t>visual center</a:t>
            </a:r>
            <a:r>
              <a:rPr lang="en-US" sz="2900" dirty="0"/>
              <a:t>)</a:t>
            </a:r>
          </a:p>
          <a:p>
            <a:r>
              <a:rPr lang="en-US" sz="2900" dirty="0"/>
              <a:t/>
            </a:r>
            <a:br>
              <a:rPr lang="en-US" sz="2900" dirty="0"/>
            </a:br>
            <a:endParaRPr lang="en-US" sz="2900" dirty="0"/>
          </a:p>
        </p:txBody>
      </p:sp>
      <p:sp>
        <p:nvSpPr>
          <p:cNvPr id="5" name="Slide Number Placeholder 4"/>
          <p:cNvSpPr>
            <a:spLocks noGrp="1"/>
          </p:cNvSpPr>
          <p:nvPr>
            <p:ph type="sldNum" sz="quarter" idx="12"/>
          </p:nvPr>
        </p:nvSpPr>
        <p:spPr/>
        <p:txBody>
          <a:bodyPr/>
          <a:lstStyle/>
          <a:p>
            <a:fld id="{96777C8A-B781-4F64-8E3F-35610E9BB7D3}" type="slidenum">
              <a:rPr lang="en-US" smtClean="0"/>
              <a:t>114</a:t>
            </a:fld>
            <a:endParaRPr lang="en-US"/>
          </a:p>
        </p:txBody>
      </p:sp>
    </p:spTree>
    <p:extLst>
      <p:ext uri="{BB962C8B-B14F-4D97-AF65-F5344CB8AC3E}">
        <p14:creationId xmlns:p14="http://schemas.microsoft.com/office/powerpoint/2010/main" val="3833111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126" t="-2763" b="-1"/>
          <a:stretch/>
        </p:blipFill>
        <p:spPr>
          <a:xfrm>
            <a:off x="2647782" y="-182879"/>
            <a:ext cx="7166937" cy="7040880"/>
          </a:xfrm>
          <a:prstGeom prst="rect">
            <a:avLst/>
          </a:prstGeom>
          <a:ln>
            <a:noFill/>
          </a:ln>
        </p:spPr>
      </p:pic>
      <p:sp>
        <p:nvSpPr>
          <p:cNvPr id="5" name="Slide Number Placeholder 4"/>
          <p:cNvSpPr>
            <a:spLocks noGrp="1"/>
          </p:cNvSpPr>
          <p:nvPr>
            <p:ph type="sldNum" sz="quarter" idx="12"/>
          </p:nvPr>
        </p:nvSpPr>
        <p:spPr>
          <a:xfrm>
            <a:off x="9324076" y="6518275"/>
            <a:ext cx="2837762" cy="365125"/>
          </a:xfrm>
        </p:spPr>
        <p:txBody>
          <a:bodyPr/>
          <a:lstStyle/>
          <a:p>
            <a:fld id="{96777C8A-B781-4F64-8E3F-35610E9BB7D3}" type="slidenum">
              <a:rPr lang="en-US" smtClean="0"/>
              <a:t>115</a:t>
            </a:fld>
            <a:endParaRPr lang="en-US" dirty="0"/>
          </a:p>
        </p:txBody>
      </p:sp>
    </p:spTree>
    <p:extLst>
      <p:ext uri="{BB962C8B-B14F-4D97-AF65-F5344CB8AC3E}">
        <p14:creationId xmlns:p14="http://schemas.microsoft.com/office/powerpoint/2010/main" val="38903643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840" y="-7369"/>
            <a:ext cx="7226159" cy="5618480"/>
          </a:xfrm>
          <a:prstGeom prst="rect">
            <a:avLst/>
          </a:prstGeom>
        </p:spPr>
      </p:pic>
      <p:sp>
        <p:nvSpPr>
          <p:cNvPr id="3" name="TextBox 2"/>
          <p:cNvSpPr txBox="1"/>
          <p:nvPr/>
        </p:nvSpPr>
        <p:spPr>
          <a:xfrm>
            <a:off x="670719" y="5969001"/>
            <a:ext cx="10757284" cy="784632"/>
          </a:xfrm>
          <a:prstGeom prst="rect">
            <a:avLst/>
          </a:prstGeom>
          <a:noFill/>
          <a:ln w="38100">
            <a:solidFill>
              <a:srgbClr val="0000FF"/>
            </a:solidFill>
          </a:ln>
        </p:spPr>
        <p:style>
          <a:lnRef idx="2">
            <a:schemeClr val="dk1"/>
          </a:lnRef>
          <a:fillRef idx="1">
            <a:schemeClr val="lt1"/>
          </a:fillRef>
          <a:effectRef idx="0">
            <a:schemeClr val="dk1"/>
          </a:effectRef>
          <a:fontRef idx="minor">
            <a:schemeClr val="dk1"/>
          </a:fontRef>
        </p:style>
        <p:txBody>
          <a:bodyPr wrap="square" lIns="121725" tIns="60862" rIns="121725" bIns="60862" rtlCol="0">
            <a:spAutoFit/>
          </a:bodyPr>
          <a:lstStyle/>
          <a:p>
            <a:r>
              <a:rPr lang="en-US" sz="4300" b="1" dirty="0">
                <a:solidFill>
                  <a:srgbClr val="FF0000"/>
                </a:solidFill>
              </a:rPr>
              <a:t>Medial surface of right cerebral hemisphere</a:t>
            </a:r>
            <a:endParaRPr lang="en-US" sz="4300" b="1" dirty="0">
              <a:solidFill>
                <a:srgbClr val="FF0000"/>
              </a:solidFill>
            </a:endParaRPr>
          </a:p>
        </p:txBody>
      </p:sp>
      <p:sp>
        <p:nvSpPr>
          <p:cNvPr id="4" name="AutoShape 32"/>
          <p:cNvSpPr>
            <a:spLocks/>
          </p:cNvSpPr>
          <p:nvPr/>
        </p:nvSpPr>
        <p:spPr bwMode="auto">
          <a:xfrm flipH="1">
            <a:off x="1114836" y="-25400"/>
            <a:ext cx="3404013" cy="693671"/>
          </a:xfrm>
          <a:prstGeom prst="callout2">
            <a:avLst>
              <a:gd name="adj1" fmla="val 50288"/>
              <a:gd name="adj2" fmla="val 10115"/>
              <a:gd name="adj3" fmla="val 64124"/>
              <a:gd name="adj4" fmla="val -9768"/>
              <a:gd name="adj5" fmla="val 255764"/>
              <a:gd name="adj6" fmla="val -25843"/>
            </a:avLst>
          </a:prstGeom>
          <a:noFill/>
          <a:ln w="57150">
            <a:solidFill>
              <a:srgbClr val="D60093"/>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D60093"/>
                </a:solidFill>
                <a:latin typeface="Calibri"/>
              </a:rPr>
              <a:t>Area supplied by ACA</a:t>
            </a:r>
            <a:endParaRPr lang="en-US" sz="3200" b="1" dirty="0">
              <a:solidFill>
                <a:srgbClr val="D60093"/>
              </a:solidFill>
              <a:latin typeface="Calibri"/>
            </a:endParaRPr>
          </a:p>
        </p:txBody>
      </p:sp>
      <p:sp>
        <p:nvSpPr>
          <p:cNvPr id="5" name="AutoShape 32"/>
          <p:cNvSpPr>
            <a:spLocks/>
          </p:cNvSpPr>
          <p:nvPr/>
        </p:nvSpPr>
        <p:spPr bwMode="auto">
          <a:xfrm flipH="1">
            <a:off x="-59507" y="1176271"/>
            <a:ext cx="3404013" cy="693671"/>
          </a:xfrm>
          <a:prstGeom prst="callout2">
            <a:avLst>
              <a:gd name="adj1" fmla="val 50288"/>
              <a:gd name="adj2" fmla="val 8306"/>
              <a:gd name="adj3" fmla="val 64124"/>
              <a:gd name="adj4" fmla="val -9768"/>
              <a:gd name="adj5" fmla="val 226842"/>
              <a:gd name="adj6" fmla="val -37602"/>
            </a:avLst>
          </a:prstGeom>
          <a:noFill/>
          <a:ln w="57150">
            <a:solidFill>
              <a:srgbClr val="D60093"/>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D60093"/>
                </a:solidFill>
                <a:latin typeface="Calibri"/>
              </a:rPr>
              <a:t>Corpus callosum</a:t>
            </a:r>
            <a:endParaRPr lang="en-US" sz="3200" b="1" dirty="0">
              <a:solidFill>
                <a:srgbClr val="D60093"/>
              </a:solidFill>
              <a:latin typeface="Calibri"/>
            </a:endParaRPr>
          </a:p>
        </p:txBody>
      </p:sp>
      <p:sp>
        <p:nvSpPr>
          <p:cNvPr id="6" name="AutoShape 32"/>
          <p:cNvSpPr>
            <a:spLocks/>
          </p:cNvSpPr>
          <p:nvPr/>
        </p:nvSpPr>
        <p:spPr bwMode="auto">
          <a:xfrm flipH="1">
            <a:off x="-101348" y="3022601"/>
            <a:ext cx="3404013" cy="693671"/>
          </a:xfrm>
          <a:prstGeom prst="callout2">
            <a:avLst>
              <a:gd name="adj1" fmla="val 48062"/>
              <a:gd name="adj2" fmla="val 9210"/>
              <a:gd name="adj3" fmla="val 35202"/>
              <a:gd name="adj4" fmla="val -9768"/>
              <a:gd name="adj5" fmla="val 26608"/>
              <a:gd name="adj6" fmla="val -25391"/>
            </a:avLst>
          </a:prstGeom>
          <a:noFill/>
          <a:ln w="57150">
            <a:solidFill>
              <a:srgbClr val="D60093"/>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D60093"/>
                </a:solidFill>
                <a:latin typeface="Calibri"/>
              </a:rPr>
              <a:t>Anterior cerebral artery</a:t>
            </a:r>
            <a:endParaRPr lang="en-US" sz="3200" b="1" dirty="0">
              <a:solidFill>
                <a:srgbClr val="D60093"/>
              </a:solidFill>
              <a:latin typeface="Calibri"/>
            </a:endParaRPr>
          </a:p>
        </p:txBody>
      </p:sp>
      <p:sp>
        <p:nvSpPr>
          <p:cNvPr id="7" name="AutoShape 32"/>
          <p:cNvSpPr>
            <a:spLocks/>
          </p:cNvSpPr>
          <p:nvPr/>
        </p:nvSpPr>
        <p:spPr bwMode="auto">
          <a:xfrm flipH="1">
            <a:off x="143191" y="4241801"/>
            <a:ext cx="3404013" cy="693671"/>
          </a:xfrm>
          <a:prstGeom prst="callout2">
            <a:avLst>
              <a:gd name="adj1" fmla="val 61411"/>
              <a:gd name="adj2" fmla="val 8758"/>
              <a:gd name="adj3" fmla="val 84148"/>
              <a:gd name="adj4" fmla="val -15647"/>
              <a:gd name="adj5" fmla="val 35508"/>
              <a:gd name="adj6" fmla="val -33531"/>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FF0000"/>
                </a:solidFill>
                <a:latin typeface="Calibri"/>
              </a:rPr>
              <a:t>Temporal pole by MCA</a:t>
            </a:r>
            <a:endParaRPr lang="en-US" sz="3200" b="1" dirty="0">
              <a:solidFill>
                <a:srgbClr val="FF0000"/>
              </a:solidFill>
              <a:latin typeface="Calibri"/>
            </a:endParaRPr>
          </a:p>
        </p:txBody>
      </p:sp>
      <p:sp>
        <p:nvSpPr>
          <p:cNvPr id="8" name="AutoShape 32"/>
          <p:cNvSpPr>
            <a:spLocks/>
          </p:cNvSpPr>
          <p:nvPr/>
        </p:nvSpPr>
        <p:spPr bwMode="auto">
          <a:xfrm flipH="1">
            <a:off x="3547203" y="5275330"/>
            <a:ext cx="3404013" cy="693671"/>
          </a:xfrm>
          <a:prstGeom prst="callout2">
            <a:avLst>
              <a:gd name="adj1" fmla="val 23589"/>
              <a:gd name="adj2" fmla="val 52174"/>
              <a:gd name="adj3" fmla="val -44892"/>
              <a:gd name="adj4" fmla="val 51738"/>
              <a:gd name="adj5" fmla="val -182524"/>
              <a:gd name="adj6" fmla="val 50588"/>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err="1">
                <a:solidFill>
                  <a:srgbClr val="0000FF"/>
                </a:solidFill>
                <a:latin typeface="Calibri"/>
              </a:rPr>
              <a:t>Uncus</a:t>
            </a:r>
            <a:endParaRPr lang="en-US" sz="3200" b="1" dirty="0">
              <a:solidFill>
                <a:srgbClr val="0000FF"/>
              </a:solidFill>
              <a:latin typeface="Calibri"/>
            </a:endParaRPr>
          </a:p>
        </p:txBody>
      </p:sp>
      <p:sp>
        <p:nvSpPr>
          <p:cNvPr id="9" name="AutoShape 32"/>
          <p:cNvSpPr>
            <a:spLocks/>
          </p:cNvSpPr>
          <p:nvPr/>
        </p:nvSpPr>
        <p:spPr bwMode="auto">
          <a:xfrm flipH="1">
            <a:off x="6730853" y="4767330"/>
            <a:ext cx="3404013" cy="693671"/>
          </a:xfrm>
          <a:prstGeom prst="callout2">
            <a:avLst>
              <a:gd name="adj1" fmla="val 56962"/>
              <a:gd name="adj2" fmla="val 97399"/>
              <a:gd name="adj3" fmla="val 48551"/>
              <a:gd name="adj4" fmla="val 109627"/>
              <a:gd name="adj5" fmla="val -86858"/>
              <a:gd name="adj6" fmla="val 111190"/>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0000FF"/>
                </a:solidFill>
                <a:latin typeface="Calibri"/>
              </a:rPr>
              <a:t>Posterior cerebral artery</a:t>
            </a:r>
            <a:endParaRPr lang="en-US" sz="3200" b="1" dirty="0">
              <a:solidFill>
                <a:srgbClr val="0000FF"/>
              </a:solidFill>
              <a:latin typeface="Calibri"/>
            </a:endParaRPr>
          </a:p>
        </p:txBody>
      </p:sp>
      <p:sp>
        <p:nvSpPr>
          <p:cNvPr id="10" name="AutoShape 32"/>
          <p:cNvSpPr>
            <a:spLocks/>
          </p:cNvSpPr>
          <p:nvPr/>
        </p:nvSpPr>
        <p:spPr bwMode="auto">
          <a:xfrm flipH="1">
            <a:off x="9020030" y="3852930"/>
            <a:ext cx="3404013" cy="693671"/>
          </a:xfrm>
          <a:prstGeom prst="callout2">
            <a:avLst>
              <a:gd name="adj1" fmla="val 63637"/>
              <a:gd name="adj2" fmla="val 92877"/>
              <a:gd name="adj3" fmla="val 95272"/>
              <a:gd name="adj4" fmla="val 118220"/>
              <a:gd name="adj5" fmla="val 31057"/>
              <a:gd name="adj6" fmla="val 156415"/>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err="1">
                <a:solidFill>
                  <a:srgbClr val="0000FF"/>
                </a:solidFill>
                <a:latin typeface="Calibri"/>
              </a:rPr>
              <a:t>Tentorial</a:t>
            </a:r>
            <a:r>
              <a:rPr lang="en-US" sz="3200" b="1" dirty="0">
                <a:solidFill>
                  <a:srgbClr val="0000FF"/>
                </a:solidFill>
                <a:latin typeface="Calibri"/>
              </a:rPr>
              <a:t> surface by PCA</a:t>
            </a:r>
            <a:endParaRPr lang="en-US" sz="3200" b="1" dirty="0">
              <a:solidFill>
                <a:srgbClr val="0000FF"/>
              </a:solidFill>
              <a:latin typeface="Calibri"/>
            </a:endParaRPr>
          </a:p>
        </p:txBody>
      </p:sp>
      <p:sp>
        <p:nvSpPr>
          <p:cNvPr id="11" name="AutoShape 32"/>
          <p:cNvSpPr>
            <a:spLocks/>
          </p:cNvSpPr>
          <p:nvPr/>
        </p:nvSpPr>
        <p:spPr bwMode="auto">
          <a:xfrm flipH="1">
            <a:off x="9020030" y="2227330"/>
            <a:ext cx="3404013" cy="693671"/>
          </a:xfrm>
          <a:prstGeom prst="callout2">
            <a:avLst>
              <a:gd name="adj1" fmla="val 70311"/>
              <a:gd name="adj2" fmla="val 67550"/>
              <a:gd name="adj3" fmla="val 208738"/>
              <a:gd name="adj4" fmla="val 76161"/>
              <a:gd name="adj5" fmla="val 211267"/>
              <a:gd name="adj6" fmla="val 97622"/>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0000FF"/>
                </a:solidFill>
                <a:latin typeface="Calibri"/>
              </a:rPr>
              <a:t>Visual area</a:t>
            </a:r>
            <a:endParaRPr lang="en-US" sz="3200" b="1" dirty="0">
              <a:solidFill>
                <a:srgbClr val="0000FF"/>
              </a:solidFill>
              <a:latin typeface="Calibri"/>
            </a:endParaRPr>
          </a:p>
        </p:txBody>
      </p:sp>
      <p:sp>
        <p:nvSpPr>
          <p:cNvPr id="12" name="AutoShape 32"/>
          <p:cNvSpPr>
            <a:spLocks/>
          </p:cNvSpPr>
          <p:nvPr/>
        </p:nvSpPr>
        <p:spPr bwMode="auto">
          <a:xfrm flipH="1">
            <a:off x="8656477" y="1109730"/>
            <a:ext cx="3404013" cy="693671"/>
          </a:xfrm>
          <a:prstGeom prst="callout2">
            <a:avLst>
              <a:gd name="adj1" fmla="val 70311"/>
              <a:gd name="adj2" fmla="val 67550"/>
              <a:gd name="adj3" fmla="val 235436"/>
              <a:gd name="adj4" fmla="val 73900"/>
              <a:gd name="adj5" fmla="val 284686"/>
              <a:gd name="adj6" fmla="val 104858"/>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0000FF"/>
                </a:solidFill>
                <a:latin typeface="Calibri"/>
              </a:rPr>
              <a:t>Occipital area</a:t>
            </a:r>
            <a:endParaRPr lang="en-US" sz="3200" b="1" dirty="0">
              <a:solidFill>
                <a:srgbClr val="0000FF"/>
              </a:solidFill>
              <a:latin typeface="Calibri"/>
            </a:endParaRPr>
          </a:p>
        </p:txBody>
      </p:sp>
      <p:sp>
        <p:nvSpPr>
          <p:cNvPr id="13" name="Slide Number Placeholder 12"/>
          <p:cNvSpPr>
            <a:spLocks noGrp="1"/>
          </p:cNvSpPr>
          <p:nvPr>
            <p:ph type="sldNum" sz="quarter" idx="12"/>
          </p:nvPr>
        </p:nvSpPr>
        <p:spPr>
          <a:xfrm>
            <a:off x="9324076" y="6356351"/>
            <a:ext cx="2837762" cy="365125"/>
          </a:xfrm>
        </p:spPr>
        <p:txBody>
          <a:bodyPr/>
          <a:lstStyle/>
          <a:p>
            <a:fld id="{96777C8A-B781-4F64-8E3F-35610E9BB7D3}" type="slidenum">
              <a:rPr lang="en-US" smtClean="0"/>
              <a:t>116</a:t>
            </a:fld>
            <a:endParaRPr lang="en-US" dirty="0"/>
          </a:p>
        </p:txBody>
      </p:sp>
    </p:spTree>
    <p:extLst>
      <p:ext uri="{BB962C8B-B14F-4D97-AF65-F5344CB8AC3E}">
        <p14:creationId xmlns:p14="http://schemas.microsoft.com/office/powerpoint/2010/main" val="10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314" y="-533400"/>
            <a:ext cx="8473210" cy="6858000"/>
          </a:xfrm>
          <a:prstGeom prst="rect">
            <a:avLst/>
          </a:prstGeom>
        </p:spPr>
      </p:pic>
      <p:sp>
        <p:nvSpPr>
          <p:cNvPr id="3" name="TextBox 2"/>
          <p:cNvSpPr txBox="1"/>
          <p:nvPr/>
        </p:nvSpPr>
        <p:spPr>
          <a:xfrm>
            <a:off x="442119" y="5969001"/>
            <a:ext cx="11553746" cy="784632"/>
          </a:xfrm>
          <a:prstGeom prst="rect">
            <a:avLst/>
          </a:prstGeom>
          <a:noFill/>
          <a:ln w="38100">
            <a:solidFill>
              <a:srgbClr val="0000FF"/>
            </a:solidFill>
          </a:ln>
        </p:spPr>
        <p:style>
          <a:lnRef idx="2">
            <a:schemeClr val="dk1"/>
          </a:lnRef>
          <a:fillRef idx="1">
            <a:schemeClr val="lt1"/>
          </a:fillRef>
          <a:effectRef idx="0">
            <a:schemeClr val="dk1"/>
          </a:effectRef>
          <a:fontRef idx="minor">
            <a:schemeClr val="dk1"/>
          </a:fontRef>
        </p:style>
        <p:txBody>
          <a:bodyPr wrap="square" lIns="121725" tIns="60862" rIns="121725" bIns="60862" rtlCol="0">
            <a:spAutoFit/>
          </a:bodyPr>
          <a:lstStyle/>
          <a:p>
            <a:r>
              <a:rPr lang="en-US" sz="4300" b="1" dirty="0" err="1">
                <a:solidFill>
                  <a:srgbClr val="FF0000"/>
                </a:solidFill>
              </a:rPr>
              <a:t>Suprolateral</a:t>
            </a:r>
            <a:r>
              <a:rPr lang="en-US" sz="4300" b="1" dirty="0">
                <a:solidFill>
                  <a:srgbClr val="FF0000"/>
                </a:solidFill>
              </a:rPr>
              <a:t> surface of left cerebral hemisphere</a:t>
            </a:r>
            <a:endParaRPr lang="en-US" sz="4300" b="1" dirty="0">
              <a:solidFill>
                <a:srgbClr val="FF0000"/>
              </a:solidFill>
            </a:endParaRPr>
          </a:p>
        </p:txBody>
      </p:sp>
      <p:sp>
        <p:nvSpPr>
          <p:cNvPr id="4" name="AutoShape 32"/>
          <p:cNvSpPr>
            <a:spLocks/>
          </p:cNvSpPr>
          <p:nvPr/>
        </p:nvSpPr>
        <p:spPr bwMode="auto">
          <a:xfrm flipH="1">
            <a:off x="304046" y="889001"/>
            <a:ext cx="3404013" cy="693671"/>
          </a:xfrm>
          <a:prstGeom prst="callout2">
            <a:avLst>
              <a:gd name="adj1" fmla="val 50288"/>
              <a:gd name="adj2" fmla="val 10115"/>
              <a:gd name="adj3" fmla="val 144217"/>
              <a:gd name="adj4" fmla="val -8863"/>
              <a:gd name="adj5" fmla="val 157872"/>
              <a:gd name="adj6" fmla="val -31270"/>
            </a:avLst>
          </a:prstGeom>
          <a:noFill/>
          <a:ln w="57150">
            <a:solidFill>
              <a:srgbClr val="D60093"/>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D60093"/>
                </a:solidFill>
                <a:latin typeface="Calibri"/>
              </a:rPr>
              <a:t>Area supplied by ACA</a:t>
            </a:r>
            <a:endParaRPr lang="en-US" sz="3200" b="1" dirty="0">
              <a:solidFill>
                <a:srgbClr val="D60093"/>
              </a:solidFill>
              <a:latin typeface="Calibri"/>
            </a:endParaRPr>
          </a:p>
        </p:txBody>
      </p:sp>
      <p:sp>
        <p:nvSpPr>
          <p:cNvPr id="5" name="AutoShape 32"/>
          <p:cNvSpPr>
            <a:spLocks/>
          </p:cNvSpPr>
          <p:nvPr/>
        </p:nvSpPr>
        <p:spPr bwMode="auto">
          <a:xfrm flipH="1">
            <a:off x="143191" y="2532130"/>
            <a:ext cx="3404013" cy="693671"/>
          </a:xfrm>
          <a:prstGeom prst="callout2">
            <a:avLst>
              <a:gd name="adj1" fmla="val 50288"/>
              <a:gd name="adj2" fmla="val 12829"/>
              <a:gd name="adj3" fmla="val 50776"/>
              <a:gd name="adj4" fmla="val -14743"/>
              <a:gd name="adj5" fmla="val 46632"/>
              <a:gd name="adj6" fmla="val -57500"/>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FF0000"/>
                </a:solidFill>
                <a:latin typeface="Calibri"/>
              </a:rPr>
              <a:t>Writing center</a:t>
            </a:r>
            <a:endParaRPr lang="en-US" sz="3200" b="1" dirty="0">
              <a:solidFill>
                <a:srgbClr val="FF0000"/>
              </a:solidFill>
              <a:latin typeface="Calibri"/>
            </a:endParaRPr>
          </a:p>
        </p:txBody>
      </p:sp>
      <p:sp>
        <p:nvSpPr>
          <p:cNvPr id="6" name="AutoShape 32"/>
          <p:cNvSpPr>
            <a:spLocks/>
          </p:cNvSpPr>
          <p:nvPr/>
        </p:nvSpPr>
        <p:spPr bwMode="auto">
          <a:xfrm flipH="1">
            <a:off x="-101348" y="3446530"/>
            <a:ext cx="3404013" cy="693671"/>
          </a:xfrm>
          <a:prstGeom prst="callout2">
            <a:avLst>
              <a:gd name="adj1" fmla="val 54737"/>
              <a:gd name="adj2" fmla="val 15995"/>
              <a:gd name="adj3" fmla="val 32978"/>
              <a:gd name="adj4" fmla="val -14743"/>
              <a:gd name="adj5" fmla="val -4539"/>
              <a:gd name="adj6" fmla="val -65188"/>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FF0000"/>
                </a:solidFill>
                <a:latin typeface="Calibri"/>
              </a:rPr>
              <a:t>Motor speech</a:t>
            </a:r>
            <a:endParaRPr lang="en-US" sz="3200" b="1" dirty="0">
              <a:solidFill>
                <a:srgbClr val="FF0000"/>
              </a:solidFill>
              <a:latin typeface="Calibri"/>
            </a:endParaRPr>
          </a:p>
        </p:txBody>
      </p:sp>
      <p:sp>
        <p:nvSpPr>
          <p:cNvPr id="8" name="AutoShape 32"/>
          <p:cNvSpPr>
            <a:spLocks/>
          </p:cNvSpPr>
          <p:nvPr/>
        </p:nvSpPr>
        <p:spPr bwMode="auto">
          <a:xfrm>
            <a:off x="-597367" y="4851400"/>
            <a:ext cx="5158057" cy="1152128"/>
          </a:xfrm>
          <a:prstGeom prst="callout2">
            <a:avLst>
              <a:gd name="adj1" fmla="val -87789"/>
              <a:gd name="adj2" fmla="val 107712"/>
              <a:gd name="adj3" fmla="val 20538"/>
              <a:gd name="adj4" fmla="val 86731"/>
              <a:gd name="adj5" fmla="val -9286"/>
              <a:gd name="adj6" fmla="val 121071"/>
            </a:avLst>
          </a:prstGeom>
          <a:noFill/>
          <a:ln w="57150">
            <a:solidFill>
              <a:srgbClr val="FF0000"/>
            </a:solidFill>
            <a:miter lim="800000"/>
            <a:headEnd type="triangle" w="med" len="med"/>
            <a:tailEnd type="triangle" w="med" len="med"/>
          </a:ln>
          <a:effectLst>
            <a:outerShdw blurRad="50800" dist="38100" dir="8100000" algn="tr" rotWithShape="0">
              <a:prstClr val="black">
                <a:alpha val="40000"/>
              </a:prstClr>
            </a:outerShdw>
          </a:effectLst>
        </p:spPr>
        <p:txBody>
          <a:bodyPr lIns="121725" tIns="60862" rIns="121725" bIns="60862"/>
          <a:lstStyle/>
          <a:p>
            <a:pPr algn="ctr">
              <a:spcBef>
                <a:spcPct val="50000"/>
              </a:spcBef>
              <a:defRPr/>
            </a:pPr>
            <a:r>
              <a:rPr lang="en-US" sz="3200" b="1" dirty="0">
                <a:solidFill>
                  <a:srgbClr val="FF0000"/>
                </a:solidFill>
              </a:rPr>
              <a:t>Area supplied by </a:t>
            </a:r>
            <a:r>
              <a:rPr lang="en-US" sz="3200" b="1" dirty="0">
                <a:solidFill>
                  <a:srgbClr val="FF0000"/>
                </a:solidFill>
              </a:rPr>
              <a:t>MCA</a:t>
            </a:r>
            <a:endParaRPr lang="en-US" sz="3200" b="1" dirty="0">
              <a:solidFill>
                <a:srgbClr val="FF0000"/>
              </a:solidFill>
            </a:endParaRPr>
          </a:p>
          <a:p>
            <a:pPr algn="ctr" defTabSz="1217249">
              <a:spcBef>
                <a:spcPct val="50000"/>
              </a:spcBef>
              <a:defRPr/>
            </a:pPr>
            <a:endParaRPr lang="en-US" sz="3200" b="1" dirty="0">
              <a:solidFill>
                <a:srgbClr val="0000FF"/>
              </a:solidFill>
              <a:latin typeface="Calibri"/>
            </a:endParaRPr>
          </a:p>
        </p:txBody>
      </p:sp>
      <p:sp>
        <p:nvSpPr>
          <p:cNvPr id="9" name="AutoShape 32"/>
          <p:cNvSpPr>
            <a:spLocks/>
          </p:cNvSpPr>
          <p:nvPr/>
        </p:nvSpPr>
        <p:spPr bwMode="auto">
          <a:xfrm flipH="1">
            <a:off x="9020030" y="4564130"/>
            <a:ext cx="3404013" cy="693671"/>
          </a:xfrm>
          <a:prstGeom prst="callout2">
            <a:avLst>
              <a:gd name="adj1" fmla="val 63637"/>
              <a:gd name="adj2" fmla="val 92877"/>
              <a:gd name="adj3" fmla="val 68574"/>
              <a:gd name="adj4" fmla="val 118220"/>
              <a:gd name="adj5" fmla="val 44406"/>
              <a:gd name="adj6" fmla="val 152797"/>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0000FF"/>
                </a:solidFill>
                <a:latin typeface="Calibri"/>
              </a:rPr>
              <a:t>Area supplied by PCA</a:t>
            </a:r>
            <a:endParaRPr lang="en-US" sz="3200" b="1" dirty="0">
              <a:solidFill>
                <a:srgbClr val="0000FF"/>
              </a:solidFill>
              <a:latin typeface="Calibri"/>
            </a:endParaRPr>
          </a:p>
        </p:txBody>
      </p:sp>
      <p:sp>
        <p:nvSpPr>
          <p:cNvPr id="10" name="AutoShape 32"/>
          <p:cNvSpPr>
            <a:spLocks/>
          </p:cNvSpPr>
          <p:nvPr/>
        </p:nvSpPr>
        <p:spPr bwMode="auto">
          <a:xfrm flipH="1">
            <a:off x="8918682" y="1498601"/>
            <a:ext cx="3404013" cy="693671"/>
          </a:xfrm>
          <a:prstGeom prst="callout2">
            <a:avLst>
              <a:gd name="adj1" fmla="val 81435"/>
              <a:gd name="adj2" fmla="val 67551"/>
              <a:gd name="adj3" fmla="val 277707"/>
              <a:gd name="adj4" fmla="val 69377"/>
              <a:gd name="adj5" fmla="val 313609"/>
              <a:gd name="adj6" fmla="val 102145"/>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0000FF"/>
                </a:solidFill>
                <a:latin typeface="Calibri"/>
              </a:rPr>
              <a:t>Occipital lobe by PCA</a:t>
            </a:r>
            <a:endParaRPr lang="en-US" sz="3200" b="1" dirty="0">
              <a:solidFill>
                <a:srgbClr val="0000FF"/>
              </a:solidFill>
              <a:latin typeface="Calibri"/>
            </a:endParaRPr>
          </a:p>
        </p:txBody>
      </p:sp>
      <p:sp>
        <p:nvSpPr>
          <p:cNvPr id="11" name="AutoShape 32"/>
          <p:cNvSpPr>
            <a:spLocks/>
          </p:cNvSpPr>
          <p:nvPr/>
        </p:nvSpPr>
        <p:spPr bwMode="auto">
          <a:xfrm flipH="1">
            <a:off x="4763387" y="279401"/>
            <a:ext cx="3404013" cy="693671"/>
          </a:xfrm>
          <a:prstGeom prst="callout2">
            <a:avLst>
              <a:gd name="adj1" fmla="val 72536"/>
              <a:gd name="adj2" fmla="val 49462"/>
              <a:gd name="adj3" fmla="val 137545"/>
              <a:gd name="adj4" fmla="val 36361"/>
              <a:gd name="adj5" fmla="val 289137"/>
              <a:gd name="adj6" fmla="val 46971"/>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FF0000"/>
                </a:solidFill>
                <a:latin typeface="Calibri"/>
              </a:rPr>
              <a:t>Motor area</a:t>
            </a:r>
            <a:endParaRPr lang="en-US" sz="3200" b="1" dirty="0">
              <a:solidFill>
                <a:srgbClr val="FF0000"/>
              </a:solidFill>
              <a:latin typeface="Calibri"/>
            </a:endParaRPr>
          </a:p>
        </p:txBody>
      </p:sp>
      <p:sp>
        <p:nvSpPr>
          <p:cNvPr id="12" name="AutoShape 32"/>
          <p:cNvSpPr>
            <a:spLocks/>
          </p:cNvSpPr>
          <p:nvPr/>
        </p:nvSpPr>
        <p:spPr bwMode="auto">
          <a:xfrm flipH="1">
            <a:off x="7440293" y="381001"/>
            <a:ext cx="3404013" cy="693671"/>
          </a:xfrm>
          <a:prstGeom prst="callout2">
            <a:avLst>
              <a:gd name="adj1" fmla="val 70311"/>
              <a:gd name="adj2" fmla="val 72979"/>
              <a:gd name="adj3" fmla="val 101948"/>
              <a:gd name="adj4" fmla="val 96058"/>
              <a:gd name="adj5" fmla="val 291362"/>
              <a:gd name="adj6" fmla="val 109834"/>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FF0000"/>
                </a:solidFill>
                <a:latin typeface="Calibri"/>
              </a:rPr>
              <a:t>Sensory area</a:t>
            </a:r>
            <a:endParaRPr lang="en-US" sz="3200" b="1" dirty="0">
              <a:solidFill>
                <a:srgbClr val="FF0000"/>
              </a:solidFill>
              <a:latin typeface="Calibri"/>
            </a:endParaRPr>
          </a:p>
        </p:txBody>
      </p:sp>
      <p:sp>
        <p:nvSpPr>
          <p:cNvPr id="13" name="AutoShape 32"/>
          <p:cNvSpPr>
            <a:spLocks/>
          </p:cNvSpPr>
          <p:nvPr/>
        </p:nvSpPr>
        <p:spPr bwMode="auto">
          <a:xfrm flipH="1">
            <a:off x="4095788" y="5376930"/>
            <a:ext cx="3404013" cy="693671"/>
          </a:xfrm>
          <a:prstGeom prst="callout2">
            <a:avLst>
              <a:gd name="adj1" fmla="val 28039"/>
              <a:gd name="adj2" fmla="val 51723"/>
              <a:gd name="adj3" fmla="val -104961"/>
              <a:gd name="adj4" fmla="val 44954"/>
              <a:gd name="adj5" fmla="val -209222"/>
              <a:gd name="adj6" fmla="val 40187"/>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lIns="121725" tIns="60862" rIns="121725" bIns="60862"/>
          <a:lstStyle/>
          <a:p>
            <a:pPr algn="ctr" defTabSz="1217249" rtl="1">
              <a:spcBef>
                <a:spcPct val="50000"/>
              </a:spcBef>
              <a:defRPr/>
            </a:pPr>
            <a:r>
              <a:rPr lang="en-US" sz="3200" b="1" dirty="0">
                <a:solidFill>
                  <a:srgbClr val="FF0000"/>
                </a:solidFill>
                <a:latin typeface="Calibri"/>
              </a:rPr>
              <a:t>Auditory area</a:t>
            </a:r>
            <a:endParaRPr lang="en-US" sz="3200" b="1" dirty="0">
              <a:solidFill>
                <a:srgbClr val="FF0000"/>
              </a:solidFill>
              <a:latin typeface="Calibri"/>
            </a:endParaRPr>
          </a:p>
        </p:txBody>
      </p:sp>
      <p:sp>
        <p:nvSpPr>
          <p:cNvPr id="7" name="Slide Number Placeholder 6"/>
          <p:cNvSpPr>
            <a:spLocks noGrp="1"/>
          </p:cNvSpPr>
          <p:nvPr>
            <p:ph type="sldNum" sz="quarter" idx="12"/>
          </p:nvPr>
        </p:nvSpPr>
        <p:spPr>
          <a:xfrm>
            <a:off x="9324076" y="6356351"/>
            <a:ext cx="2837762" cy="365125"/>
          </a:xfrm>
        </p:spPr>
        <p:txBody>
          <a:bodyPr/>
          <a:lstStyle/>
          <a:p>
            <a:fld id="{96777C8A-B781-4F64-8E3F-35610E9BB7D3}" type="slidenum">
              <a:rPr lang="en-US" smtClean="0"/>
              <a:t>117</a:t>
            </a:fld>
            <a:endParaRPr lang="en-US" dirty="0"/>
          </a:p>
        </p:txBody>
      </p:sp>
    </p:spTree>
    <p:extLst>
      <p:ext uri="{BB962C8B-B14F-4D97-AF65-F5344CB8AC3E}">
        <p14:creationId xmlns:p14="http://schemas.microsoft.com/office/powerpoint/2010/main" val="39222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8" y="162184"/>
            <a:ext cx="12028928" cy="641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6184" y="6103700"/>
            <a:ext cx="8817333" cy="697627"/>
          </a:xfrm>
          <a:prstGeom prst="rect">
            <a:avLst/>
          </a:prstGeom>
          <a:solidFill>
            <a:schemeClr val="bg1"/>
          </a:solidFill>
          <a:ln w="38100">
            <a:solidFill>
              <a:srgbClr val="0000FF"/>
            </a:solidFill>
          </a:ln>
        </p:spPr>
        <p:style>
          <a:lnRef idx="2">
            <a:schemeClr val="dk1"/>
          </a:lnRef>
          <a:fillRef idx="1">
            <a:schemeClr val="lt1"/>
          </a:fillRef>
          <a:effectRef idx="0">
            <a:schemeClr val="dk1"/>
          </a:effectRef>
          <a:fontRef idx="minor">
            <a:schemeClr val="dk1"/>
          </a:fontRef>
        </p:style>
        <p:txBody>
          <a:bodyPr wrap="square" lIns="121725" tIns="60862" rIns="121725" bIns="60862" rtlCol="0">
            <a:spAutoFit/>
          </a:bodyPr>
          <a:lstStyle/>
          <a:p>
            <a:pPr algn="ctr"/>
            <a:r>
              <a:rPr lang="en-US" sz="3700" b="1" dirty="0">
                <a:solidFill>
                  <a:srgbClr val="FF0000"/>
                </a:solidFill>
              </a:rPr>
              <a:t>Inferior surface of left cerebral hemisphere</a:t>
            </a:r>
            <a:endParaRPr lang="en-US" sz="3700" b="1" dirty="0">
              <a:solidFill>
                <a:srgbClr val="FF0000"/>
              </a:solidFill>
            </a:endParaRPr>
          </a:p>
        </p:txBody>
      </p:sp>
      <p:sp>
        <p:nvSpPr>
          <p:cNvPr id="2" name="Slide Number Placeholder 1"/>
          <p:cNvSpPr>
            <a:spLocks noGrp="1"/>
          </p:cNvSpPr>
          <p:nvPr>
            <p:ph type="sldNum" sz="quarter" idx="12"/>
          </p:nvPr>
        </p:nvSpPr>
        <p:spPr/>
        <p:txBody>
          <a:bodyPr/>
          <a:lstStyle/>
          <a:p>
            <a:fld id="{96777C8A-B781-4F64-8E3F-35610E9BB7D3}" type="slidenum">
              <a:rPr lang="en-US" smtClean="0"/>
              <a:t>118</a:t>
            </a:fld>
            <a:endParaRPr lang="en-US"/>
          </a:p>
        </p:txBody>
      </p:sp>
    </p:spTree>
    <p:extLst>
      <p:ext uri="{BB962C8B-B14F-4D97-AF65-F5344CB8AC3E}">
        <p14:creationId xmlns:p14="http://schemas.microsoft.com/office/powerpoint/2010/main" val="36005487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61"/>
            <a:ext cx="12172251" cy="6852139"/>
          </a:xfrm>
          <a:prstGeom prst="rect">
            <a:avLst/>
          </a:prstGeom>
        </p:spPr>
      </p:pic>
      <p:sp>
        <p:nvSpPr>
          <p:cNvPr id="3" name="Slide Number Placeholder 2"/>
          <p:cNvSpPr>
            <a:spLocks noGrp="1"/>
          </p:cNvSpPr>
          <p:nvPr>
            <p:ph type="sldNum" sz="quarter" idx="12"/>
          </p:nvPr>
        </p:nvSpPr>
        <p:spPr/>
        <p:txBody>
          <a:bodyPr/>
          <a:lstStyle/>
          <a:p>
            <a:fld id="{96777C8A-B781-4F64-8E3F-35610E9BB7D3}" type="slidenum">
              <a:rPr lang="en-US" smtClean="0"/>
              <a:t>119</a:t>
            </a:fld>
            <a:endParaRPr lang="en-US"/>
          </a:p>
        </p:txBody>
      </p:sp>
    </p:spTree>
    <p:extLst>
      <p:ext uri="{BB962C8B-B14F-4D97-AF65-F5344CB8AC3E}">
        <p14:creationId xmlns:p14="http://schemas.microsoft.com/office/powerpoint/2010/main" val="344409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lum contrast="20000"/>
          </a:blip>
          <a:srcRect l="42609" t="6314" r="8862"/>
          <a:stretch>
            <a:fillRect/>
          </a:stretch>
        </p:blipFill>
        <p:spPr>
          <a:xfrm>
            <a:off x="4005685" y="0"/>
            <a:ext cx="8171235" cy="6858000"/>
          </a:xfrm>
          <a:prstGeom prst="rect">
            <a:avLst/>
          </a:prstGeom>
          <a:noFill/>
        </p:spPr>
      </p:pic>
      <p:sp>
        <p:nvSpPr>
          <p:cNvPr id="5" name="AutoShape 32"/>
          <p:cNvSpPr>
            <a:spLocks/>
          </p:cNvSpPr>
          <p:nvPr/>
        </p:nvSpPr>
        <p:spPr bwMode="auto">
          <a:xfrm flipH="1">
            <a:off x="-159112" y="2486976"/>
            <a:ext cx="4465706" cy="376237"/>
          </a:xfrm>
          <a:prstGeom prst="callout2">
            <a:avLst>
              <a:gd name="adj1" fmla="val 86568"/>
              <a:gd name="adj2" fmla="val 22969"/>
              <a:gd name="adj3" fmla="val 67511"/>
              <a:gd name="adj4" fmla="val -16129"/>
              <a:gd name="adj5" fmla="val 304838"/>
              <a:gd name="adj6" fmla="val -78530"/>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2800" b="1" dirty="0"/>
              <a:t>A</a:t>
            </a:r>
            <a:r>
              <a:rPr lang="en-US" sz="2800" b="1" dirty="0" smtClean="0"/>
              <a:t>rachnoid </a:t>
            </a:r>
            <a:r>
              <a:rPr lang="en-US" sz="2800" b="1" dirty="0"/>
              <a:t>mater</a:t>
            </a:r>
          </a:p>
        </p:txBody>
      </p:sp>
      <p:sp>
        <p:nvSpPr>
          <p:cNvPr id="6" name="AutoShape 32"/>
          <p:cNvSpPr>
            <a:spLocks/>
          </p:cNvSpPr>
          <p:nvPr/>
        </p:nvSpPr>
        <p:spPr bwMode="auto">
          <a:xfrm flipH="1">
            <a:off x="-48279" y="3240885"/>
            <a:ext cx="3895616" cy="376237"/>
          </a:xfrm>
          <a:prstGeom prst="callout2">
            <a:avLst>
              <a:gd name="adj1" fmla="val 95797"/>
              <a:gd name="adj2" fmla="val 26408"/>
              <a:gd name="adj3" fmla="val 67511"/>
              <a:gd name="adj4" fmla="val -16129"/>
              <a:gd name="adj5" fmla="val 303863"/>
              <a:gd name="adj6" fmla="val -96699"/>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3600" b="1" dirty="0">
                <a:solidFill>
                  <a:srgbClr val="C00000"/>
                </a:solidFill>
              </a:rPr>
              <a:t>Pia mater</a:t>
            </a:r>
          </a:p>
        </p:txBody>
      </p:sp>
      <p:sp>
        <p:nvSpPr>
          <p:cNvPr id="7" name="AutoShape 32"/>
          <p:cNvSpPr>
            <a:spLocks/>
          </p:cNvSpPr>
          <p:nvPr/>
        </p:nvSpPr>
        <p:spPr bwMode="auto">
          <a:xfrm flipH="1">
            <a:off x="0" y="3994796"/>
            <a:ext cx="4548549" cy="1090393"/>
          </a:xfrm>
          <a:prstGeom prst="callout2">
            <a:avLst>
              <a:gd name="adj1" fmla="val 24744"/>
              <a:gd name="adj2" fmla="val 28652"/>
              <a:gd name="adj3" fmla="val 64877"/>
              <a:gd name="adj4" fmla="val -14761"/>
              <a:gd name="adj5" fmla="val 126943"/>
              <a:gd name="adj6" fmla="val -65645"/>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rtl="0">
              <a:lnSpc>
                <a:spcPct val="125000"/>
              </a:lnSpc>
              <a:tabLst>
                <a:tab pos="255270" algn="l"/>
                <a:tab pos="255270" algn="l"/>
                <a:tab pos="6057900" algn="r"/>
              </a:tabLst>
            </a:pPr>
            <a:r>
              <a:rPr lang="en-US" sz="2400" b="1" dirty="0">
                <a:solidFill>
                  <a:srgbClr val="C00000"/>
                </a:solidFill>
                <a:latin typeface="Arial" panose="020B0604020202020204" pitchFamily="34" charset="0"/>
                <a:cs typeface="Arial" panose="020B0604020202020204" pitchFamily="34" charset="0"/>
              </a:rPr>
              <a:t>Denticulate ligament: </a:t>
            </a:r>
            <a:endParaRPr lang="en-US" sz="2400" b="1" dirty="0" smtClean="0">
              <a:solidFill>
                <a:srgbClr val="C00000"/>
              </a:solidFill>
              <a:latin typeface="Arial" panose="020B0604020202020204" pitchFamily="34" charset="0"/>
              <a:cs typeface="Arial" panose="020B0604020202020204" pitchFamily="34" charset="0"/>
            </a:endParaRPr>
          </a:p>
          <a:p>
            <a:pPr rtl="0">
              <a:lnSpc>
                <a:spcPct val="125000"/>
              </a:lnSpc>
              <a:tabLst>
                <a:tab pos="255270" algn="l"/>
                <a:tab pos="255270" algn="l"/>
                <a:tab pos="6057900" algn="r"/>
              </a:tabLst>
            </a:pPr>
            <a:r>
              <a:rPr lang="en-US" sz="24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A </a:t>
            </a:r>
            <a:r>
              <a:rPr lang="en-US" sz="2400" dirty="0">
                <a:latin typeface="Arial" panose="020B0604020202020204" pitchFamily="34" charset="0"/>
                <a:ea typeface="Times New Roman" panose="02020603050405020304" pitchFamily="18" charset="0"/>
                <a:cs typeface="Arial" panose="020B0604020202020204" pitchFamily="34" charset="0"/>
              </a:rPr>
              <a:t>teeth like processes from the pia matter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pierce</a:t>
            </a:r>
            <a:r>
              <a:rPr lang="en-US" sz="2400" dirty="0">
                <a:latin typeface="Arial" panose="020B0604020202020204" pitchFamily="34" charset="0"/>
                <a:ea typeface="Times New Roman" panose="02020603050405020304" pitchFamily="18" charset="0"/>
                <a:cs typeface="Arial" panose="020B0604020202020204" pitchFamily="34" charset="0"/>
              </a:rPr>
              <a:t> the arachnoid matter and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fixed</a:t>
            </a:r>
            <a:r>
              <a:rPr lang="en-US" sz="2400" dirty="0">
                <a:latin typeface="Arial" panose="020B0604020202020204" pitchFamily="34" charset="0"/>
                <a:ea typeface="Times New Roman" panose="02020603050405020304" pitchFamily="18" charset="0"/>
                <a:cs typeface="Arial" panose="020B0604020202020204" pitchFamily="34" charset="0"/>
              </a:rPr>
              <a:t> to the dura matter.</a:t>
            </a:r>
          </a:p>
          <a:p>
            <a:pPr rtl="0">
              <a:spcBef>
                <a:spcPct val="50000"/>
              </a:spcBef>
            </a:pPr>
            <a:endParaRPr lang="en-US" sz="3600" b="1" dirty="0"/>
          </a:p>
        </p:txBody>
      </p:sp>
      <p:sp>
        <p:nvSpPr>
          <p:cNvPr id="11" name="AutoShape 32"/>
          <p:cNvSpPr>
            <a:spLocks/>
          </p:cNvSpPr>
          <p:nvPr/>
        </p:nvSpPr>
        <p:spPr bwMode="auto">
          <a:xfrm flipH="1">
            <a:off x="-240109" y="1577336"/>
            <a:ext cx="3895616" cy="376237"/>
          </a:xfrm>
          <a:prstGeom prst="callout2">
            <a:avLst>
              <a:gd name="adj1" fmla="val 124226"/>
              <a:gd name="adj2" fmla="val 28552"/>
              <a:gd name="adj3" fmla="val 67511"/>
              <a:gd name="adj4" fmla="val -16129"/>
              <a:gd name="adj5" fmla="val 360236"/>
              <a:gd name="adj6" fmla="val -83658"/>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2800" b="1" dirty="0">
                <a:solidFill>
                  <a:srgbClr val="0000FF"/>
                </a:solidFill>
              </a:rPr>
              <a:t>Dura</a:t>
            </a:r>
            <a:r>
              <a:rPr lang="en-US" sz="4000" b="1" dirty="0">
                <a:solidFill>
                  <a:srgbClr val="0000FF"/>
                </a:solidFill>
              </a:rPr>
              <a:t> </a:t>
            </a:r>
            <a:r>
              <a:rPr lang="en-US" sz="2800" b="1" dirty="0">
                <a:solidFill>
                  <a:srgbClr val="0000FF"/>
                </a:solidFill>
              </a:rPr>
              <a:t>mater</a:t>
            </a:r>
          </a:p>
        </p:txBody>
      </p:sp>
    </p:spTree>
    <p:extLst>
      <p:ext uri="{BB962C8B-B14F-4D97-AF65-F5344CB8AC3E}">
        <p14:creationId xmlns:p14="http://schemas.microsoft.com/office/powerpoint/2010/main" val="223982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49"/>
            <a:ext cx="12202092" cy="6835451"/>
          </a:xfrm>
          <a:prstGeom prst="rect">
            <a:avLst/>
          </a:prstGeom>
        </p:spPr>
      </p:pic>
      <p:sp>
        <p:nvSpPr>
          <p:cNvPr id="3" name="Slide Number Placeholder 2"/>
          <p:cNvSpPr>
            <a:spLocks noGrp="1"/>
          </p:cNvSpPr>
          <p:nvPr>
            <p:ph type="sldNum" sz="quarter" idx="12"/>
          </p:nvPr>
        </p:nvSpPr>
        <p:spPr/>
        <p:txBody>
          <a:bodyPr/>
          <a:lstStyle/>
          <a:p>
            <a:fld id="{96777C8A-B781-4F64-8E3F-35610E9BB7D3}" type="slidenum">
              <a:rPr lang="en-US" smtClean="0"/>
              <a:t>120</a:t>
            </a:fld>
            <a:endParaRPr lang="en-US"/>
          </a:p>
        </p:txBody>
      </p:sp>
    </p:spTree>
    <p:extLst>
      <p:ext uri="{BB962C8B-B14F-4D97-AF65-F5344CB8AC3E}">
        <p14:creationId xmlns:p14="http://schemas.microsoft.com/office/powerpoint/2010/main" val="31750074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1850230"/>
            <a:ext cx="9595726" cy="5007770"/>
          </a:xfrm>
          <a:prstGeom prst="rect">
            <a:avLst/>
          </a:prstGeom>
        </p:spPr>
      </p:pic>
      <p:sp>
        <p:nvSpPr>
          <p:cNvPr id="3" name="Rectangle 2"/>
          <p:cNvSpPr/>
          <p:nvPr/>
        </p:nvSpPr>
        <p:spPr>
          <a:xfrm>
            <a:off x="67178" y="62938"/>
            <a:ext cx="12071511" cy="1754326"/>
          </a:xfrm>
          <a:prstGeom prst="rect">
            <a:avLst/>
          </a:prstGeom>
        </p:spPr>
        <p:txBody>
          <a:bodyPr wrap="square">
            <a:spAutoFit/>
          </a:bodyPr>
          <a:lstStyle/>
          <a:p>
            <a:pPr algn="r"/>
            <a:r>
              <a:rPr lang="ar-JO" sz="3600" dirty="0"/>
              <a:t>"سل الله أن يحبك حبًا تتجاوز به الحياة حتى تنتهي بك وهو راضٍ عنك، سله أن يُعظم الرضا في صدرك، واليقين في قلبك فتغدو الأمور الشديدة </a:t>
            </a:r>
            <a:r>
              <a:rPr lang="ar-JO" sz="3600" dirty="0" smtClean="0"/>
              <a:t>هيّنة عليك"</a:t>
            </a:r>
          </a:p>
          <a:p>
            <a:pPr algn="r" rtl="1"/>
            <a:r>
              <a:rPr lang="ar-JO" sz="3600" dirty="0" smtClean="0"/>
              <a:t>- الرافعي</a:t>
            </a:r>
            <a:endParaRPr lang="en-US" sz="3600" dirty="0"/>
          </a:p>
        </p:txBody>
      </p:sp>
    </p:spTree>
    <p:extLst>
      <p:ext uri="{BB962C8B-B14F-4D97-AF65-F5344CB8AC3E}">
        <p14:creationId xmlns:p14="http://schemas.microsoft.com/office/powerpoint/2010/main" val="1314646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lum contrast="20000"/>
          </a:blip>
          <a:srcRect l="42609" t="6314" r="8862"/>
          <a:stretch>
            <a:fillRect/>
          </a:stretch>
        </p:blipFill>
        <p:spPr>
          <a:xfrm>
            <a:off x="4452777" y="-27906"/>
            <a:ext cx="8171235" cy="6858000"/>
          </a:xfrm>
          <a:prstGeom prst="rect">
            <a:avLst/>
          </a:prstGeom>
          <a:noFill/>
        </p:spPr>
      </p:pic>
      <p:sp>
        <p:nvSpPr>
          <p:cNvPr id="5" name="AutoShape 32"/>
          <p:cNvSpPr>
            <a:spLocks/>
          </p:cNvSpPr>
          <p:nvPr/>
        </p:nvSpPr>
        <p:spPr bwMode="auto">
          <a:xfrm flipH="1">
            <a:off x="-138268" y="3932535"/>
            <a:ext cx="4944572" cy="432048"/>
          </a:xfrm>
          <a:prstGeom prst="callout2">
            <a:avLst>
              <a:gd name="adj1" fmla="val 76941"/>
              <a:gd name="adj2" fmla="val 16639"/>
              <a:gd name="adj3" fmla="val 67511"/>
              <a:gd name="adj4" fmla="val -16129"/>
              <a:gd name="adj5" fmla="val -15024"/>
              <a:gd name="adj6" fmla="val -74637"/>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3600" b="1" dirty="0"/>
              <a:t>A</a:t>
            </a:r>
            <a:r>
              <a:rPr lang="en-US" sz="3600" b="1" dirty="0" smtClean="0"/>
              <a:t>rachnoid </a:t>
            </a:r>
            <a:r>
              <a:rPr lang="en-US" sz="3600" b="1" dirty="0"/>
              <a:t>mater</a:t>
            </a:r>
          </a:p>
        </p:txBody>
      </p:sp>
      <p:sp>
        <p:nvSpPr>
          <p:cNvPr id="6" name="AutoShape 32"/>
          <p:cNvSpPr>
            <a:spLocks/>
          </p:cNvSpPr>
          <p:nvPr/>
        </p:nvSpPr>
        <p:spPr bwMode="auto">
          <a:xfrm flipH="1">
            <a:off x="1196489" y="5733259"/>
            <a:ext cx="3895616" cy="376237"/>
          </a:xfrm>
          <a:prstGeom prst="callout2">
            <a:avLst>
              <a:gd name="adj1" fmla="val 74262"/>
              <a:gd name="adj2" fmla="val 3530"/>
              <a:gd name="adj3" fmla="val 67511"/>
              <a:gd name="adj4" fmla="val -16129"/>
              <a:gd name="adj5" fmla="val 43334"/>
              <a:gd name="adj6" fmla="val -80665"/>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4000" b="1" dirty="0">
                <a:solidFill>
                  <a:srgbClr val="C00000"/>
                </a:solidFill>
              </a:rPr>
              <a:t>Pia mater</a:t>
            </a:r>
          </a:p>
        </p:txBody>
      </p:sp>
      <p:sp>
        <p:nvSpPr>
          <p:cNvPr id="10" name="Rectangle 9"/>
          <p:cNvSpPr/>
          <p:nvPr/>
        </p:nvSpPr>
        <p:spPr>
          <a:xfrm>
            <a:off x="0" y="2"/>
            <a:ext cx="7087213" cy="2031325"/>
          </a:xfrm>
          <a:prstGeom prst="rect">
            <a:avLst/>
          </a:prstGeom>
          <a:noFill/>
          <a:effectLst>
            <a:outerShdw blurRad="50800" dist="38100" dir="8100000" algn="tr" rotWithShape="0">
              <a:prstClr val="black">
                <a:alpha val="40000"/>
              </a:prstClr>
            </a:outerShdw>
          </a:effectLst>
        </p:spPr>
        <p:txBody>
          <a:bodyPr wrap="square">
            <a:spAutoFit/>
          </a:bodyPr>
          <a:lstStyle/>
          <a:p>
            <a:pPr marL="571500" indent="-571500" algn="l" rtl="0">
              <a:spcBef>
                <a:spcPct val="50000"/>
              </a:spcBef>
              <a:buFont typeface="Wingdings" pitchFamily="2" charset="2"/>
              <a:buChar char="q"/>
            </a:pPr>
            <a:r>
              <a:rPr lang="en-US" sz="2800" b="1" dirty="0">
                <a:solidFill>
                  <a:srgbClr val="C00000"/>
                </a:solidFill>
              </a:rPr>
              <a:t>Arachnoid mater </a:t>
            </a:r>
            <a:r>
              <a:rPr lang="en-US" sz="2800" b="1" dirty="0">
                <a:solidFill>
                  <a:srgbClr val="0000FF"/>
                </a:solidFill>
              </a:rPr>
              <a:t>is a thin and transparent membrane ends at </a:t>
            </a:r>
            <a:r>
              <a:rPr lang="en-US" sz="2800" b="1" dirty="0" smtClean="0">
                <a:solidFill>
                  <a:srgbClr val="FF0000"/>
                </a:solidFill>
              </a:rPr>
              <a:t>S2</a:t>
            </a:r>
          </a:p>
          <a:p>
            <a:pPr marL="571500" indent="-571500" algn="l" rtl="0">
              <a:spcBef>
                <a:spcPct val="50000"/>
              </a:spcBef>
              <a:buFont typeface="Wingdings" pitchFamily="2" charset="2"/>
              <a:buChar char="q"/>
            </a:pPr>
            <a:r>
              <a:rPr lang="en-US" sz="2800" dirty="0" smtClean="0"/>
              <a:t>It is separated from the </a:t>
            </a:r>
            <a:r>
              <a:rPr lang="en-US" sz="2800" dirty="0" err="1" smtClean="0"/>
              <a:t>pia</a:t>
            </a:r>
            <a:r>
              <a:rPr lang="en-US" sz="2800" dirty="0" smtClean="0"/>
              <a:t> matter </a:t>
            </a:r>
            <a:r>
              <a:rPr lang="en-US" sz="2800" b="1" dirty="0" smtClean="0">
                <a:solidFill>
                  <a:srgbClr val="FF0000"/>
                </a:solidFill>
              </a:rPr>
              <a:t>by subarachnoid space</a:t>
            </a:r>
            <a:endParaRPr lang="en-US" sz="2800" b="1" dirty="0">
              <a:solidFill>
                <a:srgbClr val="FF0000"/>
              </a:solidFill>
            </a:endParaRPr>
          </a:p>
        </p:txBody>
      </p:sp>
      <p:sp>
        <p:nvSpPr>
          <p:cNvPr id="11" name="AutoShape 32"/>
          <p:cNvSpPr>
            <a:spLocks/>
          </p:cNvSpPr>
          <p:nvPr/>
        </p:nvSpPr>
        <p:spPr bwMode="auto">
          <a:xfrm flipH="1">
            <a:off x="306720" y="4832635"/>
            <a:ext cx="4960272" cy="360040"/>
          </a:xfrm>
          <a:prstGeom prst="callout2">
            <a:avLst>
              <a:gd name="adj1" fmla="val 133452"/>
              <a:gd name="adj2" fmla="val 16222"/>
              <a:gd name="adj3" fmla="val -16808"/>
              <a:gd name="adj4" fmla="val -48079"/>
              <a:gd name="adj5" fmla="val -160664"/>
              <a:gd name="adj6" fmla="val -58814"/>
            </a:avLst>
          </a:prstGeom>
          <a:noFill/>
          <a:ln w="38100">
            <a:solidFill>
              <a:srgbClr val="00FF99"/>
            </a:solidFill>
            <a:miter lim="800000"/>
            <a:headEnd/>
            <a:tailEnd type="triangle" w="med" len="med"/>
          </a:ln>
          <a:effectLst>
            <a:outerShdw blurRad="50800" dist="38100" dir="8100000" algn="tr" rotWithShape="0">
              <a:prstClr val="black">
                <a:alpha val="40000"/>
              </a:prstClr>
            </a:outerShdw>
          </a:effectLst>
        </p:spPr>
        <p:txBody>
          <a:bodyPr/>
          <a:lstStyle/>
          <a:p>
            <a:pPr algn="ctr">
              <a:spcBef>
                <a:spcPct val="50000"/>
              </a:spcBef>
            </a:pPr>
            <a:r>
              <a:rPr lang="en-US" sz="3200" b="1" dirty="0">
                <a:solidFill>
                  <a:srgbClr val="009900"/>
                </a:solidFill>
              </a:rPr>
              <a:t>Subarachnoid space (lumbar cisterna)</a:t>
            </a:r>
            <a:endParaRPr lang="ar-SA" sz="3200" b="1" dirty="0">
              <a:solidFill>
                <a:srgbClr val="009900"/>
              </a:solidFill>
            </a:endParaRPr>
          </a:p>
        </p:txBody>
      </p:sp>
    </p:spTree>
    <p:extLst>
      <p:ext uri="{BB962C8B-B14F-4D97-AF65-F5344CB8AC3E}">
        <p14:creationId xmlns:p14="http://schemas.microsoft.com/office/powerpoint/2010/main" val="38200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320" y="5638802"/>
            <a:ext cx="12024519" cy="954107"/>
          </a:xfrm>
          <a:prstGeom prst="rect">
            <a:avLst/>
          </a:prstGeom>
          <a:noFill/>
          <a:effectLst>
            <a:outerShdw blurRad="50800" dist="38100" dir="8100000" algn="tr" rotWithShape="0">
              <a:prstClr val="black">
                <a:alpha val="40000"/>
              </a:prstClr>
            </a:outerShdw>
          </a:effectLst>
        </p:spPr>
        <p:txBody>
          <a:bodyPr wrap="square">
            <a:spAutoFit/>
          </a:bodyPr>
          <a:lstStyle/>
          <a:p>
            <a:pPr algn="l" rtl="0">
              <a:spcBef>
                <a:spcPct val="50000"/>
              </a:spcBef>
            </a:pPr>
            <a:r>
              <a:rPr lang="en-US" sz="2800" b="1" dirty="0">
                <a:solidFill>
                  <a:srgbClr val="C00000"/>
                </a:solidFill>
              </a:rPr>
              <a:t>Dura mater </a:t>
            </a:r>
            <a:r>
              <a:rPr lang="en-US" sz="2800" b="1" dirty="0"/>
              <a:t>is dense strong fibrous membrane </a:t>
            </a:r>
            <a:r>
              <a:rPr lang="en-US" sz="2800" b="1" dirty="0">
                <a:solidFill>
                  <a:srgbClr val="C00000"/>
                </a:solidFill>
              </a:rPr>
              <a:t>ends at S2 </a:t>
            </a:r>
            <a:r>
              <a:rPr lang="en-US" sz="2800" b="1" dirty="0"/>
              <a:t>and extends </a:t>
            </a:r>
            <a:r>
              <a:rPr lang="en-US" sz="2800" b="1" dirty="0">
                <a:solidFill>
                  <a:srgbClr val="C00000"/>
                </a:solidFill>
                <a:latin typeface="Arial" panose="020B0604020202020204" pitchFamily="34" charset="0"/>
                <a:ea typeface="Times New Roman" panose="02020603050405020304" pitchFamily="18" charset="0"/>
              </a:rPr>
              <a:t>tubular sheath </a:t>
            </a:r>
            <a:r>
              <a:rPr lang="en-US" sz="2800" b="1" dirty="0">
                <a:latin typeface="Arial" panose="020B0604020202020204" pitchFamily="34" charset="0"/>
                <a:ea typeface="Times New Roman" panose="02020603050405020304" pitchFamily="18" charset="0"/>
              </a:rPr>
              <a:t>around the nerve roots till the intervertebral foramen</a:t>
            </a:r>
            <a:endParaRPr lang="en-US" sz="28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576"/>
            <a:ext cx="12071604" cy="5627225"/>
          </a:xfrm>
          <a:prstGeom prst="rect">
            <a:avLst/>
          </a:prstGeom>
        </p:spPr>
      </p:pic>
    </p:spTree>
    <p:extLst>
      <p:ext uri="{BB962C8B-B14F-4D97-AF65-F5344CB8AC3E}">
        <p14:creationId xmlns:p14="http://schemas.microsoft.com/office/powerpoint/2010/main" val="2472638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043"/>
          <p:cNvPicPr>
            <a:picLocks noChangeAspect="1" noChangeArrowheads="1"/>
          </p:cNvPicPr>
          <p:nvPr/>
        </p:nvPicPr>
        <p:blipFill>
          <a:blip r:embed="rId2" cstate="print">
            <a:lum bright="-12000" contrast="54000"/>
          </a:blip>
          <a:srcRect/>
          <a:stretch>
            <a:fillRect/>
          </a:stretch>
        </p:blipFill>
        <p:spPr bwMode="auto">
          <a:xfrm>
            <a:off x="5793600" y="0"/>
            <a:ext cx="6231298" cy="6858000"/>
          </a:xfrm>
          <a:prstGeom prst="rect">
            <a:avLst/>
          </a:prstGeom>
          <a:ln>
            <a:noFill/>
          </a:ln>
          <a:effectLst>
            <a:outerShdw blurRad="292100" dist="139700" dir="2700000" algn="tl" rotWithShape="0">
              <a:srgbClr val="333333">
                <a:alpha val="65000"/>
              </a:srgbClr>
            </a:outerShdw>
          </a:effectLst>
        </p:spPr>
      </p:pic>
      <p:sp>
        <p:nvSpPr>
          <p:cNvPr id="20" name="Freeform 19"/>
          <p:cNvSpPr/>
          <p:nvPr/>
        </p:nvSpPr>
        <p:spPr>
          <a:xfrm>
            <a:off x="7173897" y="1111625"/>
            <a:ext cx="2259084" cy="3253480"/>
          </a:xfrm>
          <a:custGeom>
            <a:avLst/>
            <a:gdLst>
              <a:gd name="connsiteX0" fmla="*/ 648447 w 1742141"/>
              <a:gd name="connsiteY0" fmla="*/ 107576 h 3275105"/>
              <a:gd name="connsiteX1" fmla="*/ 648447 w 1742141"/>
              <a:gd name="connsiteY1" fmla="*/ 986117 h 3275105"/>
              <a:gd name="connsiteX2" fmla="*/ 702235 w 1742141"/>
              <a:gd name="connsiteY2" fmla="*/ 1990164 h 3275105"/>
              <a:gd name="connsiteX3" fmla="*/ 881529 w 1742141"/>
              <a:gd name="connsiteY3" fmla="*/ 2563905 h 3275105"/>
              <a:gd name="connsiteX4" fmla="*/ 1204259 w 1742141"/>
              <a:gd name="connsiteY4" fmla="*/ 2779058 h 3275105"/>
              <a:gd name="connsiteX5" fmla="*/ 1473200 w 1742141"/>
              <a:gd name="connsiteY5" fmla="*/ 2886635 h 3275105"/>
              <a:gd name="connsiteX6" fmla="*/ 1742141 w 1742141"/>
              <a:gd name="connsiteY6" fmla="*/ 3137647 h 3275105"/>
              <a:gd name="connsiteX7" fmla="*/ 1473200 w 1742141"/>
              <a:gd name="connsiteY7" fmla="*/ 3263152 h 3275105"/>
              <a:gd name="connsiteX8" fmla="*/ 1132541 w 1742141"/>
              <a:gd name="connsiteY8" fmla="*/ 3209364 h 3275105"/>
              <a:gd name="connsiteX9" fmla="*/ 720164 w 1742141"/>
              <a:gd name="connsiteY9" fmla="*/ 3101788 h 3275105"/>
              <a:gd name="connsiteX10" fmla="*/ 307788 w 1742141"/>
              <a:gd name="connsiteY10" fmla="*/ 2689411 h 3275105"/>
              <a:gd name="connsiteX11" fmla="*/ 92635 w 1742141"/>
              <a:gd name="connsiteY11" fmla="*/ 2061882 h 3275105"/>
              <a:gd name="connsiteX12" fmla="*/ 20917 w 1742141"/>
              <a:gd name="connsiteY12" fmla="*/ 1183341 h 3275105"/>
              <a:gd name="connsiteX13" fmla="*/ 2988 w 1742141"/>
              <a:gd name="connsiteY13" fmla="*/ 448235 h 3275105"/>
              <a:gd name="connsiteX14" fmla="*/ 2988 w 1742141"/>
              <a:gd name="connsiteY14" fmla="*/ 0 h 327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2141" h="3275105">
                <a:moveTo>
                  <a:pt x="648447" y="107576"/>
                </a:moveTo>
                <a:cubicBezTo>
                  <a:pt x="643964" y="389964"/>
                  <a:pt x="639482" y="672352"/>
                  <a:pt x="648447" y="986117"/>
                </a:cubicBezTo>
                <a:cubicBezTo>
                  <a:pt x="657412" y="1299882"/>
                  <a:pt x="663388" y="1727199"/>
                  <a:pt x="702235" y="1990164"/>
                </a:cubicBezTo>
                <a:cubicBezTo>
                  <a:pt x="741082" y="2253129"/>
                  <a:pt x="797858" y="2432423"/>
                  <a:pt x="881529" y="2563905"/>
                </a:cubicBezTo>
                <a:cubicBezTo>
                  <a:pt x="965200" y="2695387"/>
                  <a:pt x="1105647" y="2725270"/>
                  <a:pt x="1204259" y="2779058"/>
                </a:cubicBezTo>
                <a:cubicBezTo>
                  <a:pt x="1302871" y="2832846"/>
                  <a:pt x="1383553" y="2826870"/>
                  <a:pt x="1473200" y="2886635"/>
                </a:cubicBezTo>
                <a:cubicBezTo>
                  <a:pt x="1562847" y="2946400"/>
                  <a:pt x="1742141" y="3074894"/>
                  <a:pt x="1742141" y="3137647"/>
                </a:cubicBezTo>
                <a:cubicBezTo>
                  <a:pt x="1742141" y="3200400"/>
                  <a:pt x="1574800" y="3251199"/>
                  <a:pt x="1473200" y="3263152"/>
                </a:cubicBezTo>
                <a:cubicBezTo>
                  <a:pt x="1371600" y="3275105"/>
                  <a:pt x="1258047" y="3236258"/>
                  <a:pt x="1132541" y="3209364"/>
                </a:cubicBezTo>
                <a:cubicBezTo>
                  <a:pt x="1007035" y="3182470"/>
                  <a:pt x="857623" y="3188447"/>
                  <a:pt x="720164" y="3101788"/>
                </a:cubicBezTo>
                <a:cubicBezTo>
                  <a:pt x="582705" y="3015129"/>
                  <a:pt x="412376" y="2862729"/>
                  <a:pt x="307788" y="2689411"/>
                </a:cubicBezTo>
                <a:cubicBezTo>
                  <a:pt x="203200" y="2516093"/>
                  <a:pt x="140447" y="2312894"/>
                  <a:pt x="92635" y="2061882"/>
                </a:cubicBezTo>
                <a:cubicBezTo>
                  <a:pt x="44823" y="1810870"/>
                  <a:pt x="35858" y="1452282"/>
                  <a:pt x="20917" y="1183341"/>
                </a:cubicBezTo>
                <a:cubicBezTo>
                  <a:pt x="5976" y="914400"/>
                  <a:pt x="5976" y="645459"/>
                  <a:pt x="2988" y="448235"/>
                </a:cubicBezTo>
                <a:cubicBezTo>
                  <a:pt x="0" y="251012"/>
                  <a:pt x="1494" y="125506"/>
                  <a:pt x="2988" y="0"/>
                </a:cubicBezTo>
              </a:path>
            </a:pathLst>
          </a:custGeom>
          <a:ln w="57150">
            <a:solidFill>
              <a:srgbClr val="FF3399"/>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 name="Rectangle 3"/>
          <p:cNvSpPr>
            <a:spLocks noChangeArrowheads="1"/>
          </p:cNvSpPr>
          <p:nvPr/>
        </p:nvSpPr>
        <p:spPr bwMode="auto">
          <a:xfrm>
            <a:off x="6847104" y="5517232"/>
            <a:ext cx="1723917" cy="432048"/>
          </a:xfrm>
          <a:prstGeom prst="rect">
            <a:avLst/>
          </a:prstGeom>
          <a:noFill/>
          <a:ln w="57150" cmpd="thickThin">
            <a:solidFill>
              <a:srgbClr val="6600FF"/>
            </a:solidFill>
            <a:miter lim="800000"/>
            <a:headEnd/>
            <a:tailEnd/>
          </a:ln>
          <a:effectLst>
            <a:outerShdw blurRad="50800" dist="38100" dir="8100000" algn="tr" rotWithShape="0">
              <a:prstClr val="black">
                <a:alpha val="40000"/>
              </a:prstClr>
            </a:outerShdw>
          </a:effectLst>
        </p:spPr>
        <p:txBody>
          <a:bodyPr/>
          <a:lstStyle/>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6600FF"/>
                </a:solidFill>
                <a:effectLst/>
                <a:uLnTx/>
                <a:uFillTx/>
                <a:latin typeface="Calibri"/>
                <a:ea typeface="+mn-ea"/>
                <a:cs typeface="+mn-cs"/>
              </a:rPr>
              <a:t>2</a:t>
            </a:r>
            <a:r>
              <a:rPr kumimoji="0" lang="en-US" sz="3200" b="1" i="0" u="none" strike="noStrike" kern="1200" cap="none" spc="0" normalizeH="0" baseline="30000" noProof="0" dirty="0">
                <a:ln>
                  <a:noFill/>
                </a:ln>
                <a:solidFill>
                  <a:srgbClr val="6600FF"/>
                </a:solidFill>
                <a:effectLst/>
                <a:uLnTx/>
                <a:uFillTx/>
                <a:latin typeface="Calibri"/>
                <a:ea typeface="+mn-ea"/>
                <a:cs typeface="+mn-cs"/>
              </a:rPr>
              <a:t>nd</a:t>
            </a:r>
            <a:r>
              <a:rPr kumimoji="0" lang="en-US" sz="3200" b="1" i="0" u="none" strike="noStrike" kern="1200" cap="none" spc="0" normalizeH="0" baseline="0" noProof="0" dirty="0">
                <a:ln>
                  <a:noFill/>
                </a:ln>
                <a:solidFill>
                  <a:srgbClr val="6600FF"/>
                </a:solidFill>
                <a:effectLst/>
                <a:uLnTx/>
                <a:uFillTx/>
                <a:latin typeface="Calibri"/>
                <a:ea typeface="+mn-ea"/>
                <a:cs typeface="+mn-cs"/>
              </a:rPr>
              <a:t> </a:t>
            </a:r>
            <a:r>
              <a:rPr kumimoji="0" lang="en-US" sz="3200" b="1" i="0" u="none" strike="noStrike" kern="1200" cap="none" spc="0" normalizeH="0" baseline="0" noProof="0" dirty="0" err="1">
                <a:ln>
                  <a:noFill/>
                </a:ln>
                <a:solidFill>
                  <a:srgbClr val="6600FF"/>
                </a:solidFill>
                <a:effectLst/>
                <a:uLnTx/>
                <a:uFillTx/>
                <a:latin typeface="Calibri"/>
                <a:ea typeface="+mn-ea"/>
                <a:cs typeface="+mn-cs"/>
              </a:rPr>
              <a:t>Sv</a:t>
            </a:r>
            <a:r>
              <a:rPr kumimoji="0" lang="en-US" sz="3200" b="1" i="0" u="none" strike="noStrike" kern="1200" cap="none" spc="0" normalizeH="0" baseline="0" noProof="0" dirty="0">
                <a:ln>
                  <a:noFill/>
                </a:ln>
                <a:solidFill>
                  <a:srgbClr val="6600FF"/>
                </a:solidFill>
                <a:effectLst/>
                <a:uLnTx/>
                <a:uFillTx/>
                <a:latin typeface="Calibri"/>
                <a:ea typeface="+mn-ea"/>
                <a:cs typeface="+mn-cs"/>
              </a:rPr>
              <a:t>  </a:t>
            </a:r>
          </a:p>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6600FF"/>
                </a:solidFill>
                <a:effectLst/>
                <a:uLnTx/>
                <a:uFillTx/>
                <a:latin typeface="Calibri"/>
                <a:ea typeface="+mn-ea"/>
                <a:cs typeface="+mn-cs"/>
              </a:rPr>
              <a:t> </a:t>
            </a:r>
          </a:p>
        </p:txBody>
      </p:sp>
      <p:sp>
        <p:nvSpPr>
          <p:cNvPr id="8" name="Line 61"/>
          <p:cNvSpPr>
            <a:spLocks noChangeShapeType="1"/>
          </p:cNvSpPr>
          <p:nvPr/>
        </p:nvSpPr>
        <p:spPr bwMode="auto">
          <a:xfrm flipV="1">
            <a:off x="8283701" y="4653136"/>
            <a:ext cx="478866" cy="864096"/>
          </a:xfrm>
          <a:prstGeom prst="line">
            <a:avLst/>
          </a:prstGeom>
          <a:noFill/>
          <a:ln w="57150">
            <a:solidFill>
              <a:srgbClr val="00FF99"/>
            </a:solidFill>
            <a:round/>
            <a:headEnd/>
            <a:tailEnd type="triangle" w="med" len="med"/>
          </a:ln>
          <a:effectLst>
            <a:outerShdw blurRad="50800" dist="38100" dir="10800000" algn="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TextBox 9"/>
          <p:cNvSpPr txBox="1"/>
          <p:nvPr/>
        </p:nvSpPr>
        <p:spPr>
          <a:xfrm>
            <a:off x="8954113" y="1628801"/>
            <a:ext cx="2681648" cy="584775"/>
          </a:xfrm>
          <a:prstGeom prst="rect">
            <a:avLst/>
          </a:prstGeom>
          <a:noFill/>
          <a:ln w="57150">
            <a:solidFill>
              <a:srgbClr val="00FF99"/>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Calibri"/>
                <a:ea typeface="+mn-ea"/>
                <a:cs typeface="+mn-cs"/>
              </a:rPr>
              <a:t> </a:t>
            </a:r>
          </a:p>
        </p:txBody>
      </p:sp>
      <p:sp>
        <p:nvSpPr>
          <p:cNvPr id="17" name="Freeform 16"/>
          <p:cNvSpPr/>
          <p:nvPr/>
        </p:nvSpPr>
        <p:spPr>
          <a:xfrm>
            <a:off x="7241463" y="1165415"/>
            <a:ext cx="2142232" cy="3158565"/>
          </a:xfrm>
          <a:custGeom>
            <a:avLst/>
            <a:gdLst>
              <a:gd name="connsiteX0" fmla="*/ 454211 w 1610659"/>
              <a:gd name="connsiteY0" fmla="*/ 0 h 3158565"/>
              <a:gd name="connsiteX1" fmla="*/ 472141 w 1610659"/>
              <a:gd name="connsiteY1" fmla="*/ 806823 h 3158565"/>
              <a:gd name="connsiteX2" fmla="*/ 508000 w 1610659"/>
              <a:gd name="connsiteY2" fmla="*/ 1703294 h 3158565"/>
              <a:gd name="connsiteX3" fmla="*/ 633506 w 1610659"/>
              <a:gd name="connsiteY3" fmla="*/ 2330823 h 3158565"/>
              <a:gd name="connsiteX4" fmla="*/ 974164 w 1610659"/>
              <a:gd name="connsiteY4" fmla="*/ 2743200 h 3158565"/>
              <a:gd name="connsiteX5" fmla="*/ 1476188 w 1610659"/>
              <a:gd name="connsiteY5" fmla="*/ 2958353 h 3158565"/>
              <a:gd name="connsiteX6" fmla="*/ 1547906 w 1610659"/>
              <a:gd name="connsiteY6" fmla="*/ 3137647 h 3158565"/>
              <a:gd name="connsiteX7" fmla="*/ 1099670 w 1610659"/>
              <a:gd name="connsiteY7" fmla="*/ 3083859 h 3158565"/>
              <a:gd name="connsiteX8" fmla="*/ 633506 w 1610659"/>
              <a:gd name="connsiteY8" fmla="*/ 2922494 h 3158565"/>
              <a:gd name="connsiteX9" fmla="*/ 292847 w 1610659"/>
              <a:gd name="connsiteY9" fmla="*/ 2528047 h 3158565"/>
              <a:gd name="connsiteX10" fmla="*/ 95623 w 1610659"/>
              <a:gd name="connsiteY10" fmla="*/ 1792941 h 3158565"/>
              <a:gd name="connsiteX11" fmla="*/ 5976 w 1610659"/>
              <a:gd name="connsiteY11" fmla="*/ 645459 h 3158565"/>
              <a:gd name="connsiteX12" fmla="*/ 59764 w 1610659"/>
              <a:gd name="connsiteY12" fmla="*/ 0 h 315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659" h="3158565">
                <a:moveTo>
                  <a:pt x="454211" y="0"/>
                </a:moveTo>
                <a:cubicBezTo>
                  <a:pt x="458693" y="261470"/>
                  <a:pt x="463176" y="522941"/>
                  <a:pt x="472141" y="806823"/>
                </a:cubicBezTo>
                <a:cubicBezTo>
                  <a:pt x="481106" y="1090705"/>
                  <a:pt x="481106" y="1449294"/>
                  <a:pt x="508000" y="1703294"/>
                </a:cubicBezTo>
                <a:cubicBezTo>
                  <a:pt x="534894" y="1957294"/>
                  <a:pt x="555812" y="2157505"/>
                  <a:pt x="633506" y="2330823"/>
                </a:cubicBezTo>
                <a:cubicBezTo>
                  <a:pt x="711200" y="2504141"/>
                  <a:pt x="833717" y="2638612"/>
                  <a:pt x="974164" y="2743200"/>
                </a:cubicBezTo>
                <a:cubicBezTo>
                  <a:pt x="1114611" y="2847788"/>
                  <a:pt x="1380564" y="2892612"/>
                  <a:pt x="1476188" y="2958353"/>
                </a:cubicBezTo>
                <a:cubicBezTo>
                  <a:pt x="1571812" y="3024094"/>
                  <a:pt x="1610659" y="3116729"/>
                  <a:pt x="1547906" y="3137647"/>
                </a:cubicBezTo>
                <a:cubicBezTo>
                  <a:pt x="1485153" y="3158565"/>
                  <a:pt x="1252070" y="3119718"/>
                  <a:pt x="1099670" y="3083859"/>
                </a:cubicBezTo>
                <a:cubicBezTo>
                  <a:pt x="947270" y="3048000"/>
                  <a:pt x="767976" y="3015129"/>
                  <a:pt x="633506" y="2922494"/>
                </a:cubicBezTo>
                <a:cubicBezTo>
                  <a:pt x="499036" y="2829859"/>
                  <a:pt x="382494" y="2716306"/>
                  <a:pt x="292847" y="2528047"/>
                </a:cubicBezTo>
                <a:cubicBezTo>
                  <a:pt x="203200" y="2339788"/>
                  <a:pt x="143435" y="2106706"/>
                  <a:pt x="95623" y="1792941"/>
                </a:cubicBezTo>
                <a:cubicBezTo>
                  <a:pt x="47811" y="1479176"/>
                  <a:pt x="11952" y="944282"/>
                  <a:pt x="5976" y="645459"/>
                </a:cubicBezTo>
                <a:cubicBezTo>
                  <a:pt x="0" y="346636"/>
                  <a:pt x="29882" y="173318"/>
                  <a:pt x="59764" y="0"/>
                </a:cubicBezTo>
              </a:path>
            </a:pathLst>
          </a:custGeom>
          <a:ln w="57150">
            <a:solidFill>
              <a:srgbClr val="0000FF"/>
            </a:soli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4" name="Line 61"/>
          <p:cNvSpPr>
            <a:spLocks noChangeShapeType="1"/>
          </p:cNvSpPr>
          <p:nvPr/>
        </p:nvSpPr>
        <p:spPr bwMode="auto">
          <a:xfrm flipV="1">
            <a:off x="9049886" y="4005064"/>
            <a:ext cx="574639" cy="576064"/>
          </a:xfrm>
          <a:prstGeom prst="line">
            <a:avLst/>
          </a:prstGeom>
          <a:noFill/>
          <a:ln w="57150">
            <a:solidFill>
              <a:srgbClr val="0000FF"/>
            </a:solidFill>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Line 61"/>
          <p:cNvSpPr>
            <a:spLocks noChangeShapeType="1"/>
          </p:cNvSpPr>
          <p:nvPr/>
        </p:nvSpPr>
        <p:spPr bwMode="auto">
          <a:xfrm flipH="1">
            <a:off x="7709062" y="1916832"/>
            <a:ext cx="1245051" cy="576064"/>
          </a:xfrm>
          <a:prstGeom prst="line">
            <a:avLst/>
          </a:prstGeom>
          <a:noFill/>
          <a:ln w="57150">
            <a:solidFill>
              <a:srgbClr val="00FF99"/>
            </a:solidFill>
            <a:round/>
            <a:headEnd/>
            <a:tailEnd type="triangle" w="med" len="med"/>
          </a:ln>
          <a:effectLst>
            <a:outerShdw blurRad="50800" dist="38100" dir="10800000" algn="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Freeform 17"/>
          <p:cNvSpPr/>
          <p:nvPr/>
        </p:nvSpPr>
        <p:spPr>
          <a:xfrm>
            <a:off x="7893273" y="2814921"/>
            <a:ext cx="286161" cy="17929"/>
          </a:xfrm>
          <a:custGeom>
            <a:avLst/>
            <a:gdLst>
              <a:gd name="connsiteX0" fmla="*/ 215153 w 215153"/>
              <a:gd name="connsiteY0" fmla="*/ 0 h 17929"/>
              <a:gd name="connsiteX1" fmla="*/ 0 w 215153"/>
              <a:gd name="connsiteY1" fmla="*/ 17929 h 17929"/>
            </a:gdLst>
            <a:ahLst/>
            <a:cxnLst>
              <a:cxn ang="0">
                <a:pos x="connsiteX0" y="connsiteY0"/>
              </a:cxn>
              <a:cxn ang="0">
                <a:pos x="connsiteX1" y="connsiteY1"/>
              </a:cxn>
            </a:cxnLst>
            <a:rect l="l" t="t" r="r" b="b"/>
            <a:pathLst>
              <a:path w="215153" h="17929">
                <a:moveTo>
                  <a:pt x="215153" y="0"/>
                </a:moveTo>
                <a:lnTo>
                  <a:pt x="0" y="17929"/>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9" name="Freeform 18"/>
          <p:cNvSpPr/>
          <p:nvPr/>
        </p:nvSpPr>
        <p:spPr>
          <a:xfrm>
            <a:off x="7900611" y="2924947"/>
            <a:ext cx="286161" cy="17929"/>
          </a:xfrm>
          <a:custGeom>
            <a:avLst/>
            <a:gdLst>
              <a:gd name="connsiteX0" fmla="*/ 215153 w 215153"/>
              <a:gd name="connsiteY0" fmla="*/ 0 h 17929"/>
              <a:gd name="connsiteX1" fmla="*/ 0 w 215153"/>
              <a:gd name="connsiteY1" fmla="*/ 17929 h 17929"/>
            </a:gdLst>
            <a:ahLst/>
            <a:cxnLst>
              <a:cxn ang="0">
                <a:pos x="connsiteX0" y="connsiteY0"/>
              </a:cxn>
              <a:cxn ang="0">
                <a:pos x="connsiteX1" y="connsiteY1"/>
              </a:cxn>
            </a:cxnLst>
            <a:rect l="l" t="t" r="r" b="b"/>
            <a:pathLst>
              <a:path w="215153" h="17929">
                <a:moveTo>
                  <a:pt x="215153" y="0"/>
                </a:moveTo>
                <a:lnTo>
                  <a:pt x="0" y="17929"/>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1" name="Line 61"/>
          <p:cNvSpPr>
            <a:spLocks noChangeShapeType="1"/>
          </p:cNvSpPr>
          <p:nvPr/>
        </p:nvSpPr>
        <p:spPr bwMode="auto">
          <a:xfrm>
            <a:off x="4937919" y="1165414"/>
            <a:ext cx="2579597" cy="1327483"/>
          </a:xfrm>
          <a:prstGeom prst="line">
            <a:avLst/>
          </a:prstGeom>
          <a:noFill/>
          <a:ln w="57150">
            <a:solidFill>
              <a:srgbClr val="009900"/>
            </a:solidFill>
            <a:round/>
            <a:headEnd/>
            <a:tailEnd type="triangle" w="med" len="med"/>
          </a:ln>
          <a:effectLst>
            <a:outerShdw blurRad="50800" dist="38100" dir="10800000" algn="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Freeform 21"/>
          <p:cNvSpPr/>
          <p:nvPr/>
        </p:nvSpPr>
        <p:spPr>
          <a:xfrm rot="319988">
            <a:off x="7331794" y="1110669"/>
            <a:ext cx="505618" cy="672119"/>
          </a:xfrm>
          <a:custGeom>
            <a:avLst/>
            <a:gdLst>
              <a:gd name="connsiteX0" fmla="*/ 313765 w 367554"/>
              <a:gd name="connsiteY0" fmla="*/ 89647 h 696259"/>
              <a:gd name="connsiteX1" fmla="*/ 313765 w 367554"/>
              <a:gd name="connsiteY1" fmla="*/ 502024 h 696259"/>
              <a:gd name="connsiteX2" fmla="*/ 242048 w 367554"/>
              <a:gd name="connsiteY2" fmla="*/ 681318 h 696259"/>
              <a:gd name="connsiteX3" fmla="*/ 98612 w 367554"/>
              <a:gd name="connsiteY3" fmla="*/ 412377 h 696259"/>
              <a:gd name="connsiteX4" fmla="*/ 44824 w 367554"/>
              <a:gd name="connsiteY4" fmla="*/ 53788 h 696259"/>
              <a:gd name="connsiteX5" fmla="*/ 367554 w 367554"/>
              <a:gd name="connsiteY5" fmla="*/ 89647 h 69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54" h="696259">
                <a:moveTo>
                  <a:pt x="313765" y="89647"/>
                </a:moveTo>
                <a:cubicBezTo>
                  <a:pt x="319741" y="246529"/>
                  <a:pt x="325718" y="403412"/>
                  <a:pt x="313765" y="502024"/>
                </a:cubicBezTo>
                <a:cubicBezTo>
                  <a:pt x="301812" y="600636"/>
                  <a:pt x="277907" y="696259"/>
                  <a:pt x="242048" y="681318"/>
                </a:cubicBezTo>
                <a:cubicBezTo>
                  <a:pt x="206189" y="666377"/>
                  <a:pt x="131483" y="516965"/>
                  <a:pt x="98612" y="412377"/>
                </a:cubicBezTo>
                <a:cubicBezTo>
                  <a:pt x="65741" y="307789"/>
                  <a:pt x="0" y="107576"/>
                  <a:pt x="44824" y="53788"/>
                </a:cubicBezTo>
                <a:cubicBezTo>
                  <a:pt x="89648" y="0"/>
                  <a:pt x="367554" y="89647"/>
                  <a:pt x="367554" y="89647"/>
                </a:cubicBezTo>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6" name="Freeform 15"/>
          <p:cNvSpPr/>
          <p:nvPr/>
        </p:nvSpPr>
        <p:spPr>
          <a:xfrm>
            <a:off x="7360010" y="1119352"/>
            <a:ext cx="471794" cy="733096"/>
          </a:xfrm>
          <a:custGeom>
            <a:avLst/>
            <a:gdLst>
              <a:gd name="connsiteX0" fmla="*/ 0 w 354723"/>
              <a:gd name="connsiteY0" fmla="*/ 31531 h 733096"/>
              <a:gd name="connsiteX1" fmla="*/ 63062 w 354723"/>
              <a:gd name="connsiteY1" fmla="*/ 488731 h 733096"/>
              <a:gd name="connsiteX2" fmla="*/ 204951 w 354723"/>
              <a:gd name="connsiteY2" fmla="*/ 709448 h 733096"/>
              <a:gd name="connsiteX3" fmla="*/ 331075 w 354723"/>
              <a:gd name="connsiteY3" fmla="*/ 346841 h 733096"/>
              <a:gd name="connsiteX4" fmla="*/ 346841 w 354723"/>
              <a:gd name="connsiteY4" fmla="*/ 0 h 73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23" h="733096">
                <a:moveTo>
                  <a:pt x="0" y="31531"/>
                </a:moveTo>
                <a:cubicBezTo>
                  <a:pt x="14452" y="203638"/>
                  <a:pt x="28904" y="375745"/>
                  <a:pt x="63062" y="488731"/>
                </a:cubicBezTo>
                <a:cubicBezTo>
                  <a:pt x="97220" y="601717"/>
                  <a:pt x="160282" y="733096"/>
                  <a:pt x="204951" y="709448"/>
                </a:cubicBezTo>
                <a:cubicBezTo>
                  <a:pt x="249620" y="685800"/>
                  <a:pt x="307427" y="465082"/>
                  <a:pt x="331075" y="346841"/>
                </a:cubicBezTo>
                <a:cubicBezTo>
                  <a:pt x="354723" y="228600"/>
                  <a:pt x="350782" y="114300"/>
                  <a:pt x="346841" y="0"/>
                </a:cubicBezTo>
              </a:path>
            </a:pathLst>
          </a:custGeom>
          <a:ln w="38100">
            <a:solidFill>
              <a:srgbClr val="00FF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3" name="Freeform 22"/>
          <p:cNvSpPr/>
          <p:nvPr/>
        </p:nvSpPr>
        <p:spPr>
          <a:xfrm>
            <a:off x="7587170" y="1860333"/>
            <a:ext cx="3022986" cy="3373821"/>
          </a:xfrm>
          <a:custGeom>
            <a:avLst/>
            <a:gdLst>
              <a:gd name="connsiteX0" fmla="*/ 2627 w 2272862"/>
              <a:gd name="connsiteY0" fmla="*/ 0 h 3373821"/>
              <a:gd name="connsiteX1" fmla="*/ 18393 w 2272862"/>
              <a:gd name="connsiteY1" fmla="*/ 725214 h 3373821"/>
              <a:gd name="connsiteX2" fmla="*/ 112986 w 2272862"/>
              <a:gd name="connsiteY2" fmla="*/ 1434662 h 3373821"/>
              <a:gd name="connsiteX3" fmla="*/ 412531 w 2272862"/>
              <a:gd name="connsiteY3" fmla="*/ 1923393 h 3373821"/>
              <a:gd name="connsiteX4" fmla="*/ 869731 w 2272862"/>
              <a:gd name="connsiteY4" fmla="*/ 2207172 h 3373821"/>
              <a:gd name="connsiteX5" fmla="*/ 1421524 w 2272862"/>
              <a:gd name="connsiteY5" fmla="*/ 2427890 h 3373821"/>
              <a:gd name="connsiteX6" fmla="*/ 2020613 w 2272862"/>
              <a:gd name="connsiteY6" fmla="*/ 2869324 h 3373821"/>
              <a:gd name="connsiteX7" fmla="*/ 2272862 w 2272862"/>
              <a:gd name="connsiteY7" fmla="*/ 3373821 h 33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2862" h="3373821">
                <a:moveTo>
                  <a:pt x="2627" y="0"/>
                </a:moveTo>
                <a:cubicBezTo>
                  <a:pt x="1313" y="243052"/>
                  <a:pt x="0" y="486104"/>
                  <a:pt x="18393" y="725214"/>
                </a:cubicBezTo>
                <a:cubicBezTo>
                  <a:pt x="36786" y="964324"/>
                  <a:pt x="47296" y="1234966"/>
                  <a:pt x="112986" y="1434662"/>
                </a:cubicBezTo>
                <a:cubicBezTo>
                  <a:pt x="178676" y="1634358"/>
                  <a:pt x="286407" y="1794641"/>
                  <a:pt x="412531" y="1923393"/>
                </a:cubicBezTo>
                <a:cubicBezTo>
                  <a:pt x="538655" y="2052145"/>
                  <a:pt x="701566" y="2123089"/>
                  <a:pt x="869731" y="2207172"/>
                </a:cubicBezTo>
                <a:cubicBezTo>
                  <a:pt x="1037897" y="2291255"/>
                  <a:pt x="1229710" y="2317531"/>
                  <a:pt x="1421524" y="2427890"/>
                </a:cubicBezTo>
                <a:cubicBezTo>
                  <a:pt x="1613338" y="2538249"/>
                  <a:pt x="1878723" y="2711669"/>
                  <a:pt x="2020613" y="2869324"/>
                </a:cubicBezTo>
                <a:cubicBezTo>
                  <a:pt x="2162503" y="3026979"/>
                  <a:pt x="2272862" y="3373821"/>
                  <a:pt x="2272862" y="3373821"/>
                </a:cubicBezTo>
              </a:path>
            </a:pathLst>
          </a:custGeom>
          <a:ln w="38100">
            <a:solidFill>
              <a:srgbClr val="00FF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4" name="TextBox 23"/>
          <p:cNvSpPr txBox="1"/>
          <p:nvPr/>
        </p:nvSpPr>
        <p:spPr>
          <a:xfrm rot="173615">
            <a:off x="5908272" y="1320975"/>
            <a:ext cx="1149278" cy="523220"/>
          </a:xfrm>
          <a:prstGeom prst="rect">
            <a:avLst/>
          </a:prstGeom>
          <a:noFill/>
          <a:effectLst>
            <a:outerShdw blurRad="50800" dist="38100" dir="8100000" algn="tr" rotWithShape="0">
              <a:prstClr val="black">
                <a:alpha val="40000"/>
              </a:prstClr>
            </a:outerShdw>
          </a:effectLst>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L</a:t>
            </a:r>
            <a:r>
              <a:rPr kumimoji="0" lang="en-US" sz="2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1</a:t>
            </a:r>
            <a:endParaRPr kumimoji="0" lang="ar-SA" sz="2800" b="1"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sp>
        <p:nvSpPr>
          <p:cNvPr id="2" name="Rectangle 1"/>
          <p:cNvSpPr/>
          <p:nvPr/>
        </p:nvSpPr>
        <p:spPr>
          <a:xfrm>
            <a:off x="61120" y="381000"/>
            <a:ext cx="5562600" cy="2111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p:cNvSpPr/>
          <p:nvPr/>
        </p:nvSpPr>
        <p:spPr>
          <a:xfrm>
            <a:off x="61119" y="381001"/>
            <a:ext cx="5635967" cy="2062103"/>
          </a:xfrm>
          <a:prstGeom prst="rect">
            <a:avLst/>
          </a:prstGeom>
          <a:noFill/>
          <a:effectLst>
            <a:outerShdw blurRad="50800" dist="38100" dir="8100000" algn="tr" rotWithShape="0">
              <a:prstClr val="black">
                <a:alpha val="40000"/>
              </a:prstClr>
            </a:outerShdw>
          </a:effectLst>
        </p:spPr>
        <p:txBody>
          <a:bodyPr wrap="square">
            <a:spAutoFit/>
          </a:bodyPr>
          <a:lstStyle/>
          <a:p>
            <a:pPr marL="0" marR="0" lvl="0" indent="0" defTabSz="914400" rtl="1"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The subarachnoid space extends downwards to the level of 2</a:t>
            </a:r>
            <a:r>
              <a:rPr kumimoji="0" lang="en-US" sz="3200" b="1" i="0" u="none" strike="noStrike" kern="1200" cap="none" spc="0" normalizeH="0" baseline="30000" noProof="0" dirty="0">
                <a:ln>
                  <a:noFill/>
                </a:ln>
                <a:solidFill>
                  <a:srgbClr val="FF0000"/>
                </a:solidFill>
                <a:effectLst/>
                <a:uLnTx/>
                <a:uFillTx/>
                <a:latin typeface="Calibri"/>
                <a:ea typeface="+mn-ea"/>
                <a:cs typeface="+mn-cs"/>
              </a:rPr>
              <a:t>nd</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sacral vertebrae </a:t>
            </a:r>
            <a:r>
              <a:rPr kumimoji="0" lang="en-US" sz="3200" b="1" i="0" u="none" strike="noStrike" kern="1200" cap="none" spc="0" normalizeH="0" baseline="0" noProof="0" dirty="0">
                <a:ln>
                  <a:noFill/>
                </a:ln>
                <a:solidFill>
                  <a:srgbClr val="FF0000"/>
                </a:solidFill>
                <a:effectLst/>
                <a:uLnTx/>
                <a:uFillTx/>
                <a:latin typeface="Calibri"/>
                <a:ea typeface="+mn-ea"/>
                <a:cs typeface="+mn-cs"/>
              </a:rPr>
              <a:t>around cauda equina forming </a:t>
            </a:r>
            <a:r>
              <a:rPr kumimoji="0" lang="en-US" sz="3200" b="1" i="0" u="none" strike="noStrike" kern="1200" cap="none" spc="0" normalizeH="0" baseline="0" noProof="0" dirty="0">
                <a:ln>
                  <a:noFill/>
                </a:ln>
                <a:solidFill>
                  <a:srgbClr val="009900"/>
                </a:solidFill>
                <a:effectLst/>
                <a:uLnTx/>
                <a:uFillTx/>
                <a:latin typeface="Calibri"/>
                <a:ea typeface="+mn-ea"/>
                <a:cs typeface="+mn-cs"/>
              </a:rPr>
              <a:t>lumbar cistern</a:t>
            </a:r>
          </a:p>
        </p:txBody>
      </p:sp>
    </p:spTree>
    <p:extLst>
      <p:ext uri="{BB962C8B-B14F-4D97-AF65-F5344CB8AC3E}">
        <p14:creationId xmlns:p14="http://schemas.microsoft.com/office/powerpoint/2010/main" val="8250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1000"/>
                                        <p:tgtEl>
                                          <p:spTgt spid="2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1000"/>
                                        <p:tgtEl>
                                          <p:spTgt spid="23"/>
                                        </p:tgtEl>
                                      </p:cBhvr>
                                    </p:animEffect>
                                  </p:childTnLst>
                                </p:cTn>
                              </p:par>
                            </p:childTnLst>
                          </p:cTn>
                        </p:par>
                        <p:par>
                          <p:cTn id="16" fill="hold">
                            <p:stCondLst>
                              <p:cond delay="3000"/>
                            </p:stCondLst>
                            <p:childTnLst>
                              <p:par>
                                <p:cTn id="17" presetID="2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1000"/>
                                        <p:tgtEl>
                                          <p:spTgt spid="2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1000"/>
                                        <p:tgtEl>
                                          <p:spTgt spid="17"/>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1000"/>
                                        <p:tgtEl>
                                          <p:spTgt spid="14"/>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1000"/>
                                        <p:tgtEl>
                                          <p:spTgt spid="7"/>
                                        </p:tgtEl>
                                      </p:cBhvr>
                                    </p:animEffect>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1000"/>
                                        <p:tgtEl>
                                          <p:spTgt spid="8"/>
                                        </p:tgtEl>
                                      </p:cBhvr>
                                    </p:animEffect>
                                  </p:childTnLst>
                                </p:cTn>
                              </p:par>
                            </p:childTnLst>
                          </p:cTn>
                        </p:par>
                        <p:par>
                          <p:cTn id="41" fill="hold">
                            <p:stCondLst>
                              <p:cond delay="4000"/>
                            </p:stCondLst>
                            <p:childTnLst>
                              <p:par>
                                <p:cTn id="42" presetID="22" presetClass="entr" presetSubtype="1"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1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right)">
                                      <p:cBhvr>
                                        <p:cTn id="49" dur="1000"/>
                                        <p:tgtEl>
                                          <p:spTgt spid="10"/>
                                        </p:tgtEl>
                                      </p:cBhvr>
                                    </p:animEffect>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right)">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17" grpId="0" animBg="1"/>
      <p:bldP spid="22" grpId="0" animBg="1"/>
      <p:bldP spid="16" grpId="0" animBg="1"/>
      <p:bldP spid="23" grpId="0" animBg="1"/>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Picture 043"/>
          <p:cNvPicPr>
            <a:picLocks noChangeAspect="1" noChangeArrowheads="1"/>
          </p:cNvPicPr>
          <p:nvPr/>
        </p:nvPicPr>
        <p:blipFill>
          <a:blip r:embed="rId2" cstate="print">
            <a:lum bright="-12000" contrast="54000"/>
          </a:blip>
          <a:srcRect/>
          <a:stretch>
            <a:fillRect/>
          </a:stretch>
        </p:blipFill>
        <p:spPr bwMode="auto">
          <a:xfrm>
            <a:off x="3032919" y="0"/>
            <a:ext cx="6231298" cy="6858000"/>
          </a:xfrm>
          <a:prstGeom prst="rect">
            <a:avLst/>
          </a:prstGeom>
          <a:ln>
            <a:noFill/>
          </a:ln>
          <a:effectLst>
            <a:outerShdw blurRad="292100" dist="139700" dir="2700000" algn="tl" rotWithShape="0">
              <a:srgbClr val="333333">
                <a:alpha val="65000"/>
              </a:srgbClr>
            </a:outerShdw>
          </a:effectLst>
        </p:spPr>
      </p:pic>
      <p:sp>
        <p:nvSpPr>
          <p:cNvPr id="15" name="Freeform 14"/>
          <p:cNvSpPr/>
          <p:nvPr/>
        </p:nvSpPr>
        <p:spPr>
          <a:xfrm>
            <a:off x="4261195" y="1111625"/>
            <a:ext cx="2259084" cy="3253480"/>
          </a:xfrm>
          <a:custGeom>
            <a:avLst/>
            <a:gdLst>
              <a:gd name="connsiteX0" fmla="*/ 648447 w 1742141"/>
              <a:gd name="connsiteY0" fmla="*/ 107576 h 3275105"/>
              <a:gd name="connsiteX1" fmla="*/ 648447 w 1742141"/>
              <a:gd name="connsiteY1" fmla="*/ 986117 h 3275105"/>
              <a:gd name="connsiteX2" fmla="*/ 702235 w 1742141"/>
              <a:gd name="connsiteY2" fmla="*/ 1990164 h 3275105"/>
              <a:gd name="connsiteX3" fmla="*/ 881529 w 1742141"/>
              <a:gd name="connsiteY3" fmla="*/ 2563905 h 3275105"/>
              <a:gd name="connsiteX4" fmla="*/ 1204259 w 1742141"/>
              <a:gd name="connsiteY4" fmla="*/ 2779058 h 3275105"/>
              <a:gd name="connsiteX5" fmla="*/ 1473200 w 1742141"/>
              <a:gd name="connsiteY5" fmla="*/ 2886635 h 3275105"/>
              <a:gd name="connsiteX6" fmla="*/ 1742141 w 1742141"/>
              <a:gd name="connsiteY6" fmla="*/ 3137647 h 3275105"/>
              <a:gd name="connsiteX7" fmla="*/ 1473200 w 1742141"/>
              <a:gd name="connsiteY7" fmla="*/ 3263152 h 3275105"/>
              <a:gd name="connsiteX8" fmla="*/ 1132541 w 1742141"/>
              <a:gd name="connsiteY8" fmla="*/ 3209364 h 3275105"/>
              <a:gd name="connsiteX9" fmla="*/ 720164 w 1742141"/>
              <a:gd name="connsiteY9" fmla="*/ 3101788 h 3275105"/>
              <a:gd name="connsiteX10" fmla="*/ 307788 w 1742141"/>
              <a:gd name="connsiteY10" fmla="*/ 2689411 h 3275105"/>
              <a:gd name="connsiteX11" fmla="*/ 92635 w 1742141"/>
              <a:gd name="connsiteY11" fmla="*/ 2061882 h 3275105"/>
              <a:gd name="connsiteX12" fmla="*/ 20917 w 1742141"/>
              <a:gd name="connsiteY12" fmla="*/ 1183341 h 3275105"/>
              <a:gd name="connsiteX13" fmla="*/ 2988 w 1742141"/>
              <a:gd name="connsiteY13" fmla="*/ 448235 h 3275105"/>
              <a:gd name="connsiteX14" fmla="*/ 2988 w 1742141"/>
              <a:gd name="connsiteY14" fmla="*/ 0 h 327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2141" h="3275105">
                <a:moveTo>
                  <a:pt x="648447" y="107576"/>
                </a:moveTo>
                <a:cubicBezTo>
                  <a:pt x="643964" y="389964"/>
                  <a:pt x="639482" y="672352"/>
                  <a:pt x="648447" y="986117"/>
                </a:cubicBezTo>
                <a:cubicBezTo>
                  <a:pt x="657412" y="1299882"/>
                  <a:pt x="663388" y="1727199"/>
                  <a:pt x="702235" y="1990164"/>
                </a:cubicBezTo>
                <a:cubicBezTo>
                  <a:pt x="741082" y="2253129"/>
                  <a:pt x="797858" y="2432423"/>
                  <a:pt x="881529" y="2563905"/>
                </a:cubicBezTo>
                <a:cubicBezTo>
                  <a:pt x="965200" y="2695387"/>
                  <a:pt x="1105647" y="2725270"/>
                  <a:pt x="1204259" y="2779058"/>
                </a:cubicBezTo>
                <a:cubicBezTo>
                  <a:pt x="1302871" y="2832846"/>
                  <a:pt x="1383553" y="2826870"/>
                  <a:pt x="1473200" y="2886635"/>
                </a:cubicBezTo>
                <a:cubicBezTo>
                  <a:pt x="1562847" y="2946400"/>
                  <a:pt x="1742141" y="3074894"/>
                  <a:pt x="1742141" y="3137647"/>
                </a:cubicBezTo>
                <a:cubicBezTo>
                  <a:pt x="1742141" y="3200400"/>
                  <a:pt x="1574800" y="3251199"/>
                  <a:pt x="1473200" y="3263152"/>
                </a:cubicBezTo>
                <a:cubicBezTo>
                  <a:pt x="1371600" y="3275105"/>
                  <a:pt x="1258047" y="3236258"/>
                  <a:pt x="1132541" y="3209364"/>
                </a:cubicBezTo>
                <a:cubicBezTo>
                  <a:pt x="1007035" y="3182470"/>
                  <a:pt x="857623" y="3188447"/>
                  <a:pt x="720164" y="3101788"/>
                </a:cubicBezTo>
                <a:cubicBezTo>
                  <a:pt x="582705" y="3015129"/>
                  <a:pt x="412376" y="2862729"/>
                  <a:pt x="307788" y="2689411"/>
                </a:cubicBezTo>
                <a:cubicBezTo>
                  <a:pt x="203200" y="2516093"/>
                  <a:pt x="140447" y="2312894"/>
                  <a:pt x="92635" y="2061882"/>
                </a:cubicBezTo>
                <a:cubicBezTo>
                  <a:pt x="44823" y="1810870"/>
                  <a:pt x="35858" y="1452282"/>
                  <a:pt x="20917" y="1183341"/>
                </a:cubicBezTo>
                <a:cubicBezTo>
                  <a:pt x="5976" y="914400"/>
                  <a:pt x="5976" y="645459"/>
                  <a:pt x="2988" y="448235"/>
                </a:cubicBezTo>
                <a:cubicBezTo>
                  <a:pt x="0" y="251012"/>
                  <a:pt x="1494" y="125506"/>
                  <a:pt x="2988" y="0"/>
                </a:cubicBezTo>
              </a:path>
            </a:pathLst>
          </a:custGeom>
          <a:ln w="57150">
            <a:solidFill>
              <a:srgbClr val="FF3399"/>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9" name="Freeform 18"/>
          <p:cNvSpPr/>
          <p:nvPr/>
        </p:nvSpPr>
        <p:spPr>
          <a:xfrm>
            <a:off x="4328761" y="1165415"/>
            <a:ext cx="2142232" cy="3158565"/>
          </a:xfrm>
          <a:custGeom>
            <a:avLst/>
            <a:gdLst>
              <a:gd name="connsiteX0" fmla="*/ 454211 w 1610659"/>
              <a:gd name="connsiteY0" fmla="*/ 0 h 3158565"/>
              <a:gd name="connsiteX1" fmla="*/ 472141 w 1610659"/>
              <a:gd name="connsiteY1" fmla="*/ 806823 h 3158565"/>
              <a:gd name="connsiteX2" fmla="*/ 508000 w 1610659"/>
              <a:gd name="connsiteY2" fmla="*/ 1703294 h 3158565"/>
              <a:gd name="connsiteX3" fmla="*/ 633506 w 1610659"/>
              <a:gd name="connsiteY3" fmla="*/ 2330823 h 3158565"/>
              <a:gd name="connsiteX4" fmla="*/ 974164 w 1610659"/>
              <a:gd name="connsiteY4" fmla="*/ 2743200 h 3158565"/>
              <a:gd name="connsiteX5" fmla="*/ 1476188 w 1610659"/>
              <a:gd name="connsiteY5" fmla="*/ 2958353 h 3158565"/>
              <a:gd name="connsiteX6" fmla="*/ 1547906 w 1610659"/>
              <a:gd name="connsiteY6" fmla="*/ 3137647 h 3158565"/>
              <a:gd name="connsiteX7" fmla="*/ 1099670 w 1610659"/>
              <a:gd name="connsiteY7" fmla="*/ 3083859 h 3158565"/>
              <a:gd name="connsiteX8" fmla="*/ 633506 w 1610659"/>
              <a:gd name="connsiteY8" fmla="*/ 2922494 h 3158565"/>
              <a:gd name="connsiteX9" fmla="*/ 292847 w 1610659"/>
              <a:gd name="connsiteY9" fmla="*/ 2528047 h 3158565"/>
              <a:gd name="connsiteX10" fmla="*/ 95623 w 1610659"/>
              <a:gd name="connsiteY10" fmla="*/ 1792941 h 3158565"/>
              <a:gd name="connsiteX11" fmla="*/ 5976 w 1610659"/>
              <a:gd name="connsiteY11" fmla="*/ 645459 h 3158565"/>
              <a:gd name="connsiteX12" fmla="*/ 59764 w 1610659"/>
              <a:gd name="connsiteY12" fmla="*/ 0 h 315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659" h="3158565">
                <a:moveTo>
                  <a:pt x="454211" y="0"/>
                </a:moveTo>
                <a:cubicBezTo>
                  <a:pt x="458693" y="261470"/>
                  <a:pt x="463176" y="522941"/>
                  <a:pt x="472141" y="806823"/>
                </a:cubicBezTo>
                <a:cubicBezTo>
                  <a:pt x="481106" y="1090705"/>
                  <a:pt x="481106" y="1449294"/>
                  <a:pt x="508000" y="1703294"/>
                </a:cubicBezTo>
                <a:cubicBezTo>
                  <a:pt x="534894" y="1957294"/>
                  <a:pt x="555812" y="2157505"/>
                  <a:pt x="633506" y="2330823"/>
                </a:cubicBezTo>
                <a:cubicBezTo>
                  <a:pt x="711200" y="2504141"/>
                  <a:pt x="833717" y="2638612"/>
                  <a:pt x="974164" y="2743200"/>
                </a:cubicBezTo>
                <a:cubicBezTo>
                  <a:pt x="1114611" y="2847788"/>
                  <a:pt x="1380564" y="2892612"/>
                  <a:pt x="1476188" y="2958353"/>
                </a:cubicBezTo>
                <a:cubicBezTo>
                  <a:pt x="1571812" y="3024094"/>
                  <a:pt x="1610659" y="3116729"/>
                  <a:pt x="1547906" y="3137647"/>
                </a:cubicBezTo>
                <a:cubicBezTo>
                  <a:pt x="1485153" y="3158565"/>
                  <a:pt x="1252070" y="3119718"/>
                  <a:pt x="1099670" y="3083859"/>
                </a:cubicBezTo>
                <a:cubicBezTo>
                  <a:pt x="947270" y="3048000"/>
                  <a:pt x="767976" y="3015129"/>
                  <a:pt x="633506" y="2922494"/>
                </a:cubicBezTo>
                <a:cubicBezTo>
                  <a:pt x="499036" y="2829859"/>
                  <a:pt x="382494" y="2716306"/>
                  <a:pt x="292847" y="2528047"/>
                </a:cubicBezTo>
                <a:cubicBezTo>
                  <a:pt x="203200" y="2339788"/>
                  <a:pt x="143435" y="2106706"/>
                  <a:pt x="95623" y="1792941"/>
                </a:cubicBezTo>
                <a:cubicBezTo>
                  <a:pt x="47811" y="1479176"/>
                  <a:pt x="11952" y="944282"/>
                  <a:pt x="5976" y="645459"/>
                </a:cubicBezTo>
                <a:cubicBezTo>
                  <a:pt x="0" y="346636"/>
                  <a:pt x="29882" y="173318"/>
                  <a:pt x="59764" y="0"/>
                </a:cubicBezTo>
              </a:path>
            </a:pathLst>
          </a:custGeom>
          <a:ln w="57150">
            <a:solidFill>
              <a:srgbClr val="0000FF"/>
            </a:soli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2" name="Freeform 21"/>
          <p:cNvSpPr/>
          <p:nvPr/>
        </p:nvSpPr>
        <p:spPr>
          <a:xfrm>
            <a:off x="4980571" y="2814921"/>
            <a:ext cx="286161" cy="17929"/>
          </a:xfrm>
          <a:custGeom>
            <a:avLst/>
            <a:gdLst>
              <a:gd name="connsiteX0" fmla="*/ 215153 w 215153"/>
              <a:gd name="connsiteY0" fmla="*/ 0 h 17929"/>
              <a:gd name="connsiteX1" fmla="*/ 0 w 215153"/>
              <a:gd name="connsiteY1" fmla="*/ 17929 h 17929"/>
            </a:gdLst>
            <a:ahLst/>
            <a:cxnLst>
              <a:cxn ang="0">
                <a:pos x="connsiteX0" y="connsiteY0"/>
              </a:cxn>
              <a:cxn ang="0">
                <a:pos x="connsiteX1" y="connsiteY1"/>
              </a:cxn>
            </a:cxnLst>
            <a:rect l="l" t="t" r="r" b="b"/>
            <a:pathLst>
              <a:path w="215153" h="17929">
                <a:moveTo>
                  <a:pt x="215153" y="0"/>
                </a:moveTo>
                <a:lnTo>
                  <a:pt x="0" y="17929"/>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3" name="Freeform 22"/>
          <p:cNvSpPr/>
          <p:nvPr/>
        </p:nvSpPr>
        <p:spPr>
          <a:xfrm>
            <a:off x="4987909" y="2924947"/>
            <a:ext cx="286161" cy="17929"/>
          </a:xfrm>
          <a:custGeom>
            <a:avLst/>
            <a:gdLst>
              <a:gd name="connsiteX0" fmla="*/ 215153 w 215153"/>
              <a:gd name="connsiteY0" fmla="*/ 0 h 17929"/>
              <a:gd name="connsiteX1" fmla="*/ 0 w 215153"/>
              <a:gd name="connsiteY1" fmla="*/ 17929 h 17929"/>
            </a:gdLst>
            <a:ahLst/>
            <a:cxnLst>
              <a:cxn ang="0">
                <a:pos x="connsiteX0" y="connsiteY0"/>
              </a:cxn>
              <a:cxn ang="0">
                <a:pos x="connsiteX1" y="connsiteY1"/>
              </a:cxn>
            </a:cxnLst>
            <a:rect l="l" t="t" r="r" b="b"/>
            <a:pathLst>
              <a:path w="215153" h="17929">
                <a:moveTo>
                  <a:pt x="215153" y="0"/>
                </a:moveTo>
                <a:lnTo>
                  <a:pt x="0" y="17929"/>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5" name="Freeform 24"/>
          <p:cNvSpPr/>
          <p:nvPr/>
        </p:nvSpPr>
        <p:spPr>
          <a:xfrm rot="319988">
            <a:off x="4419092" y="1110669"/>
            <a:ext cx="505618" cy="672119"/>
          </a:xfrm>
          <a:custGeom>
            <a:avLst/>
            <a:gdLst>
              <a:gd name="connsiteX0" fmla="*/ 313765 w 367554"/>
              <a:gd name="connsiteY0" fmla="*/ 89647 h 696259"/>
              <a:gd name="connsiteX1" fmla="*/ 313765 w 367554"/>
              <a:gd name="connsiteY1" fmla="*/ 502024 h 696259"/>
              <a:gd name="connsiteX2" fmla="*/ 242048 w 367554"/>
              <a:gd name="connsiteY2" fmla="*/ 681318 h 696259"/>
              <a:gd name="connsiteX3" fmla="*/ 98612 w 367554"/>
              <a:gd name="connsiteY3" fmla="*/ 412377 h 696259"/>
              <a:gd name="connsiteX4" fmla="*/ 44824 w 367554"/>
              <a:gd name="connsiteY4" fmla="*/ 53788 h 696259"/>
              <a:gd name="connsiteX5" fmla="*/ 367554 w 367554"/>
              <a:gd name="connsiteY5" fmla="*/ 89647 h 69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54" h="696259">
                <a:moveTo>
                  <a:pt x="313765" y="89647"/>
                </a:moveTo>
                <a:cubicBezTo>
                  <a:pt x="319741" y="246529"/>
                  <a:pt x="325718" y="403412"/>
                  <a:pt x="313765" y="502024"/>
                </a:cubicBezTo>
                <a:cubicBezTo>
                  <a:pt x="301812" y="600636"/>
                  <a:pt x="277907" y="696259"/>
                  <a:pt x="242048" y="681318"/>
                </a:cubicBezTo>
                <a:cubicBezTo>
                  <a:pt x="206189" y="666377"/>
                  <a:pt x="131483" y="516965"/>
                  <a:pt x="98612" y="412377"/>
                </a:cubicBezTo>
                <a:cubicBezTo>
                  <a:pt x="65741" y="307789"/>
                  <a:pt x="0" y="107576"/>
                  <a:pt x="44824" y="53788"/>
                </a:cubicBezTo>
                <a:cubicBezTo>
                  <a:pt x="89648" y="0"/>
                  <a:pt x="367554" y="89647"/>
                  <a:pt x="367554" y="89647"/>
                </a:cubicBezTo>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6" name="Freeform 25"/>
          <p:cNvSpPr/>
          <p:nvPr/>
        </p:nvSpPr>
        <p:spPr>
          <a:xfrm>
            <a:off x="4447308" y="1119352"/>
            <a:ext cx="471794" cy="733096"/>
          </a:xfrm>
          <a:custGeom>
            <a:avLst/>
            <a:gdLst>
              <a:gd name="connsiteX0" fmla="*/ 0 w 354723"/>
              <a:gd name="connsiteY0" fmla="*/ 31531 h 733096"/>
              <a:gd name="connsiteX1" fmla="*/ 63062 w 354723"/>
              <a:gd name="connsiteY1" fmla="*/ 488731 h 733096"/>
              <a:gd name="connsiteX2" fmla="*/ 204951 w 354723"/>
              <a:gd name="connsiteY2" fmla="*/ 709448 h 733096"/>
              <a:gd name="connsiteX3" fmla="*/ 331075 w 354723"/>
              <a:gd name="connsiteY3" fmla="*/ 346841 h 733096"/>
              <a:gd name="connsiteX4" fmla="*/ 346841 w 354723"/>
              <a:gd name="connsiteY4" fmla="*/ 0 h 73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23" h="733096">
                <a:moveTo>
                  <a:pt x="0" y="31531"/>
                </a:moveTo>
                <a:cubicBezTo>
                  <a:pt x="14452" y="203638"/>
                  <a:pt x="28904" y="375745"/>
                  <a:pt x="63062" y="488731"/>
                </a:cubicBezTo>
                <a:cubicBezTo>
                  <a:pt x="97220" y="601717"/>
                  <a:pt x="160282" y="733096"/>
                  <a:pt x="204951" y="709448"/>
                </a:cubicBezTo>
                <a:cubicBezTo>
                  <a:pt x="249620" y="685800"/>
                  <a:pt x="307427" y="465082"/>
                  <a:pt x="331075" y="346841"/>
                </a:cubicBezTo>
                <a:cubicBezTo>
                  <a:pt x="354723" y="228600"/>
                  <a:pt x="350782" y="114300"/>
                  <a:pt x="346841" y="0"/>
                </a:cubicBezTo>
              </a:path>
            </a:pathLst>
          </a:custGeom>
          <a:ln w="38100">
            <a:solidFill>
              <a:srgbClr val="00FF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7" name="Freeform 26"/>
          <p:cNvSpPr/>
          <p:nvPr/>
        </p:nvSpPr>
        <p:spPr>
          <a:xfrm>
            <a:off x="4674468" y="1860333"/>
            <a:ext cx="3022986" cy="3373821"/>
          </a:xfrm>
          <a:custGeom>
            <a:avLst/>
            <a:gdLst>
              <a:gd name="connsiteX0" fmla="*/ 2627 w 2272862"/>
              <a:gd name="connsiteY0" fmla="*/ 0 h 3373821"/>
              <a:gd name="connsiteX1" fmla="*/ 18393 w 2272862"/>
              <a:gd name="connsiteY1" fmla="*/ 725214 h 3373821"/>
              <a:gd name="connsiteX2" fmla="*/ 112986 w 2272862"/>
              <a:gd name="connsiteY2" fmla="*/ 1434662 h 3373821"/>
              <a:gd name="connsiteX3" fmla="*/ 412531 w 2272862"/>
              <a:gd name="connsiteY3" fmla="*/ 1923393 h 3373821"/>
              <a:gd name="connsiteX4" fmla="*/ 869731 w 2272862"/>
              <a:gd name="connsiteY4" fmla="*/ 2207172 h 3373821"/>
              <a:gd name="connsiteX5" fmla="*/ 1421524 w 2272862"/>
              <a:gd name="connsiteY5" fmla="*/ 2427890 h 3373821"/>
              <a:gd name="connsiteX6" fmla="*/ 2020613 w 2272862"/>
              <a:gd name="connsiteY6" fmla="*/ 2869324 h 3373821"/>
              <a:gd name="connsiteX7" fmla="*/ 2272862 w 2272862"/>
              <a:gd name="connsiteY7" fmla="*/ 3373821 h 33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2862" h="3373821">
                <a:moveTo>
                  <a:pt x="2627" y="0"/>
                </a:moveTo>
                <a:cubicBezTo>
                  <a:pt x="1313" y="243052"/>
                  <a:pt x="0" y="486104"/>
                  <a:pt x="18393" y="725214"/>
                </a:cubicBezTo>
                <a:cubicBezTo>
                  <a:pt x="36786" y="964324"/>
                  <a:pt x="47296" y="1234966"/>
                  <a:pt x="112986" y="1434662"/>
                </a:cubicBezTo>
                <a:cubicBezTo>
                  <a:pt x="178676" y="1634358"/>
                  <a:pt x="286407" y="1794641"/>
                  <a:pt x="412531" y="1923393"/>
                </a:cubicBezTo>
                <a:cubicBezTo>
                  <a:pt x="538655" y="2052145"/>
                  <a:pt x="701566" y="2123089"/>
                  <a:pt x="869731" y="2207172"/>
                </a:cubicBezTo>
                <a:cubicBezTo>
                  <a:pt x="1037897" y="2291255"/>
                  <a:pt x="1229710" y="2317531"/>
                  <a:pt x="1421524" y="2427890"/>
                </a:cubicBezTo>
                <a:cubicBezTo>
                  <a:pt x="1613338" y="2538249"/>
                  <a:pt x="1878723" y="2711669"/>
                  <a:pt x="2020613" y="2869324"/>
                </a:cubicBezTo>
                <a:cubicBezTo>
                  <a:pt x="2162503" y="3026979"/>
                  <a:pt x="2272862" y="3373821"/>
                  <a:pt x="2272862" y="3373821"/>
                </a:cubicBezTo>
              </a:path>
            </a:pathLst>
          </a:custGeom>
          <a:ln w="38100">
            <a:solidFill>
              <a:srgbClr val="00FF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8" name="TextBox 27"/>
          <p:cNvSpPr txBox="1"/>
          <p:nvPr/>
        </p:nvSpPr>
        <p:spPr>
          <a:xfrm rot="173615">
            <a:off x="4956121" y="1062177"/>
            <a:ext cx="968307" cy="523220"/>
          </a:xfrm>
          <a:prstGeom prst="rect">
            <a:avLst/>
          </a:prstGeom>
          <a:noFill/>
          <a:effectLst>
            <a:outerShdw blurRad="50800" dist="38100" dir="8100000" algn="tr" rotWithShape="0">
              <a:prstClr val="black">
                <a:alpha val="40000"/>
              </a:prstClr>
            </a:outerShdw>
          </a:effectLst>
        </p:spPr>
        <p:txBody>
          <a:bodyPr wrap="square" rtlCol="1">
            <a:spAutoFit/>
          </a:bodyPr>
          <a:lstStyle/>
          <a:p>
            <a:r>
              <a:rPr lang="en-US" sz="2800" b="1" dirty="0">
                <a:solidFill>
                  <a:srgbClr val="FF0000"/>
                </a:solidFill>
              </a:rPr>
              <a:t>L</a:t>
            </a:r>
            <a:r>
              <a:rPr lang="en-US" sz="2800" b="1" dirty="0">
                <a:solidFill>
                  <a:srgbClr val="FF0000"/>
                </a:solidFill>
                <a:latin typeface="Arial" pitchFamily="34" charset="0"/>
                <a:cs typeface="Arial" pitchFamily="34" charset="0"/>
              </a:rPr>
              <a:t>1</a:t>
            </a:r>
            <a:endParaRPr lang="ar-SA" sz="2800" b="1" dirty="0">
              <a:solidFill>
                <a:srgbClr val="FF0000"/>
              </a:solidFill>
              <a:latin typeface="Arial" pitchFamily="34" charset="0"/>
              <a:cs typeface="Arial" pitchFamily="34" charset="0"/>
            </a:endParaRPr>
          </a:p>
        </p:txBody>
      </p:sp>
      <p:sp>
        <p:nvSpPr>
          <p:cNvPr id="8" name="Line 61"/>
          <p:cNvSpPr>
            <a:spLocks noChangeShapeType="1"/>
          </p:cNvSpPr>
          <p:nvPr/>
        </p:nvSpPr>
        <p:spPr bwMode="auto">
          <a:xfrm flipH="1" flipV="1">
            <a:off x="7765329" y="5157192"/>
            <a:ext cx="383093" cy="648072"/>
          </a:xfrm>
          <a:prstGeom prst="line">
            <a:avLst/>
          </a:prstGeom>
          <a:noFill/>
          <a:ln w="57150">
            <a:solidFill>
              <a:srgbClr val="0000FF"/>
            </a:solidFill>
            <a:round/>
            <a:headEnd/>
            <a:tailEnd type="triangle" w="med" len="med"/>
          </a:ln>
          <a:effectLst>
            <a:outerShdw blurRad="50800" dist="38100" dir="10800000" algn="r" rotWithShape="0">
              <a:prstClr val="black">
                <a:alpha val="40000"/>
              </a:prstClr>
            </a:outerShdw>
          </a:effectLst>
        </p:spPr>
        <p:txBody>
          <a:bodyPr/>
          <a:lstStyle/>
          <a:p>
            <a:pPr algn="l" rtl="0">
              <a:defRPr/>
            </a:pPr>
            <a:endParaRPr lang="en-US" sz="2400">
              <a:latin typeface="Arial" charset="0"/>
            </a:endParaRPr>
          </a:p>
        </p:txBody>
      </p:sp>
      <p:sp>
        <p:nvSpPr>
          <p:cNvPr id="9" name="TextBox 8"/>
          <p:cNvSpPr txBox="1"/>
          <p:nvPr/>
        </p:nvSpPr>
        <p:spPr>
          <a:xfrm>
            <a:off x="7861101" y="5805267"/>
            <a:ext cx="957731" cy="584775"/>
          </a:xfrm>
          <a:prstGeom prst="rect">
            <a:avLst/>
          </a:prstGeom>
          <a:noFill/>
          <a:ln w="57150">
            <a:solidFill>
              <a:srgbClr val="0000FF"/>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a:defRPr/>
            </a:pPr>
            <a:r>
              <a:rPr lang="en-US" sz="3200" b="1" spc="50" dirty="0">
                <a:ln w="11430"/>
                <a:gradFill>
                  <a:gsLst>
                    <a:gs pos="25000">
                      <a:schemeClr val="accent2">
                        <a:satMod val="155000"/>
                      </a:schemeClr>
                    </a:gs>
                    <a:gs pos="100000">
                      <a:schemeClr val="accent2">
                        <a:shade val="45000"/>
                        <a:satMod val="165000"/>
                      </a:schemeClr>
                    </a:gs>
                  </a:gsLst>
                  <a:lin ang="5400000"/>
                </a:gradFill>
              </a:rPr>
              <a:t> </a:t>
            </a:r>
          </a:p>
        </p:txBody>
      </p:sp>
      <p:sp>
        <p:nvSpPr>
          <p:cNvPr id="10" name="TextBox 9"/>
          <p:cNvSpPr txBox="1"/>
          <p:nvPr/>
        </p:nvSpPr>
        <p:spPr>
          <a:xfrm>
            <a:off x="7669556" y="3933059"/>
            <a:ext cx="1245051" cy="584775"/>
          </a:xfrm>
          <a:prstGeom prst="rect">
            <a:avLst/>
          </a:prstGeom>
          <a:noFill/>
          <a:ln w="57150">
            <a:solidFill>
              <a:srgbClr val="00FF99"/>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a:defRPr/>
            </a:pPr>
            <a:r>
              <a:rPr lang="en-US" sz="3200" b="1" spc="50" dirty="0">
                <a:ln w="11430"/>
                <a:gradFill>
                  <a:gsLst>
                    <a:gs pos="25000">
                      <a:schemeClr val="accent2">
                        <a:satMod val="155000"/>
                      </a:schemeClr>
                    </a:gs>
                    <a:gs pos="100000">
                      <a:schemeClr val="accent2">
                        <a:shade val="45000"/>
                        <a:satMod val="165000"/>
                      </a:schemeClr>
                    </a:gs>
                  </a:gsLst>
                  <a:lin ang="5400000"/>
                </a:gradFill>
              </a:rPr>
              <a:t> </a:t>
            </a:r>
          </a:p>
        </p:txBody>
      </p:sp>
      <p:sp>
        <p:nvSpPr>
          <p:cNvPr id="12" name="Line 61"/>
          <p:cNvSpPr>
            <a:spLocks noChangeShapeType="1"/>
          </p:cNvSpPr>
          <p:nvPr/>
        </p:nvSpPr>
        <p:spPr bwMode="auto">
          <a:xfrm flipH="1">
            <a:off x="8244194" y="4509120"/>
            <a:ext cx="0" cy="576064"/>
          </a:xfrm>
          <a:prstGeom prst="line">
            <a:avLst/>
          </a:prstGeom>
          <a:noFill/>
          <a:ln w="57150">
            <a:solidFill>
              <a:srgbClr val="00FF99"/>
            </a:solidFill>
            <a:round/>
            <a:headEnd/>
            <a:tailEnd type="triangle" w="med" len="med"/>
          </a:ln>
          <a:effectLst>
            <a:outerShdw blurRad="50800" dist="38100" dir="10800000" algn="r" rotWithShape="0">
              <a:prstClr val="black">
                <a:alpha val="40000"/>
              </a:prstClr>
            </a:outerShdw>
          </a:effectLst>
        </p:spPr>
        <p:txBody>
          <a:bodyPr/>
          <a:lstStyle/>
          <a:p>
            <a:pPr algn="l" rtl="0">
              <a:defRPr/>
            </a:pPr>
            <a:endParaRPr lang="en-US" sz="2400">
              <a:latin typeface="Arial" charset="0"/>
            </a:endParaRPr>
          </a:p>
        </p:txBody>
      </p:sp>
      <p:sp>
        <p:nvSpPr>
          <p:cNvPr id="18" name="TextBox 17"/>
          <p:cNvSpPr txBox="1"/>
          <p:nvPr/>
        </p:nvSpPr>
        <p:spPr>
          <a:xfrm>
            <a:off x="6946361" y="2587935"/>
            <a:ext cx="1502188" cy="584775"/>
          </a:xfrm>
          <a:prstGeom prst="rect">
            <a:avLst/>
          </a:prstGeom>
          <a:noFill/>
          <a:ln w="57150">
            <a:solidFill>
              <a:srgbClr val="00FF99"/>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a:defRPr/>
            </a:pPr>
            <a:r>
              <a:rPr lang="en-US" sz="3200" b="1" spc="50" dirty="0">
                <a:ln w="11430"/>
                <a:gradFill>
                  <a:gsLst>
                    <a:gs pos="25000">
                      <a:schemeClr val="accent2">
                        <a:satMod val="155000"/>
                      </a:schemeClr>
                    </a:gs>
                    <a:gs pos="100000">
                      <a:schemeClr val="accent2">
                        <a:shade val="45000"/>
                        <a:satMod val="165000"/>
                      </a:schemeClr>
                    </a:gs>
                  </a:gsLst>
                  <a:lin ang="5400000"/>
                </a:gradFill>
              </a:rPr>
              <a:t> </a:t>
            </a:r>
          </a:p>
        </p:txBody>
      </p:sp>
      <p:sp>
        <p:nvSpPr>
          <p:cNvPr id="20" name="TextBox 19">
            <a:extLst>
              <a:ext uri="{FF2B5EF4-FFF2-40B4-BE49-F238E27FC236}">
                <a16:creationId xmlns="" xmlns:a16="http://schemas.microsoft.com/office/drawing/2014/main" id="{D8C1947C-73AF-4576-A7CA-A941E9C12B72}"/>
              </a:ext>
            </a:extLst>
          </p:cNvPr>
          <p:cNvSpPr txBox="1"/>
          <p:nvPr/>
        </p:nvSpPr>
        <p:spPr>
          <a:xfrm rot="173615">
            <a:off x="4755852" y="1682815"/>
            <a:ext cx="968307" cy="523220"/>
          </a:xfrm>
          <a:prstGeom prst="rect">
            <a:avLst/>
          </a:prstGeom>
          <a:noFill/>
          <a:effectLst>
            <a:outerShdw blurRad="50800" dist="38100" dir="8100000" algn="tr" rotWithShape="0">
              <a:prstClr val="black">
                <a:alpha val="40000"/>
              </a:prstClr>
            </a:outerShdw>
          </a:effectLst>
        </p:spPr>
        <p:txBody>
          <a:bodyPr wrap="square" rtlCol="1">
            <a:spAutoFit/>
          </a:bodyPr>
          <a:lstStyle/>
          <a:p>
            <a:r>
              <a:rPr lang="en-US" sz="2800" b="1" dirty="0">
                <a:solidFill>
                  <a:srgbClr val="FF0000"/>
                </a:solidFill>
              </a:rPr>
              <a:t>2</a:t>
            </a:r>
            <a:endParaRPr lang="ar-SA" sz="2800" b="1" dirty="0">
              <a:solidFill>
                <a:srgbClr val="FF0000"/>
              </a:solidFill>
              <a:latin typeface="Arial" pitchFamily="34" charset="0"/>
              <a:cs typeface="Arial" pitchFamily="34" charset="0"/>
            </a:endParaRPr>
          </a:p>
        </p:txBody>
      </p:sp>
      <p:sp>
        <p:nvSpPr>
          <p:cNvPr id="21" name="TextBox 20">
            <a:extLst>
              <a:ext uri="{FF2B5EF4-FFF2-40B4-BE49-F238E27FC236}">
                <a16:creationId xmlns="" xmlns:a16="http://schemas.microsoft.com/office/drawing/2014/main" id="{45E26459-4C2B-48AD-968A-DCBFD637BB5A}"/>
              </a:ext>
            </a:extLst>
          </p:cNvPr>
          <p:cNvSpPr txBox="1"/>
          <p:nvPr/>
        </p:nvSpPr>
        <p:spPr>
          <a:xfrm rot="173615">
            <a:off x="4782578" y="2270865"/>
            <a:ext cx="968307" cy="523220"/>
          </a:xfrm>
          <a:prstGeom prst="rect">
            <a:avLst/>
          </a:prstGeom>
          <a:noFill/>
          <a:effectLst>
            <a:outerShdw blurRad="50800" dist="38100" dir="8100000" algn="tr" rotWithShape="0">
              <a:prstClr val="black">
                <a:alpha val="40000"/>
              </a:prstClr>
            </a:outerShdw>
          </a:effectLst>
        </p:spPr>
        <p:txBody>
          <a:bodyPr wrap="square" rtlCol="1">
            <a:spAutoFit/>
          </a:bodyPr>
          <a:lstStyle/>
          <a:p>
            <a:r>
              <a:rPr lang="en-US" sz="2800" b="1" dirty="0">
                <a:solidFill>
                  <a:srgbClr val="FF0000"/>
                </a:solidFill>
              </a:rPr>
              <a:t>3</a:t>
            </a:r>
            <a:endParaRPr lang="ar-SA" sz="2800" b="1" dirty="0">
              <a:solidFill>
                <a:srgbClr val="FF0000"/>
              </a:solidFill>
              <a:latin typeface="Arial" pitchFamily="34" charset="0"/>
              <a:cs typeface="Arial" pitchFamily="34" charset="0"/>
            </a:endParaRPr>
          </a:p>
        </p:txBody>
      </p:sp>
      <p:sp>
        <p:nvSpPr>
          <p:cNvPr id="24" name="TextBox 23">
            <a:extLst>
              <a:ext uri="{FF2B5EF4-FFF2-40B4-BE49-F238E27FC236}">
                <a16:creationId xmlns="" xmlns:a16="http://schemas.microsoft.com/office/drawing/2014/main" id="{C1A60D5D-CC48-4563-9105-38D4762904B9}"/>
              </a:ext>
            </a:extLst>
          </p:cNvPr>
          <p:cNvSpPr txBox="1"/>
          <p:nvPr/>
        </p:nvSpPr>
        <p:spPr>
          <a:xfrm rot="173615">
            <a:off x="4848968" y="2826603"/>
            <a:ext cx="968307" cy="523220"/>
          </a:xfrm>
          <a:prstGeom prst="rect">
            <a:avLst/>
          </a:prstGeom>
          <a:noFill/>
          <a:effectLst>
            <a:outerShdw blurRad="50800" dist="38100" dir="8100000" algn="tr" rotWithShape="0">
              <a:prstClr val="black">
                <a:alpha val="40000"/>
              </a:prstClr>
            </a:outerShdw>
          </a:effectLst>
        </p:spPr>
        <p:txBody>
          <a:bodyPr wrap="square" rtlCol="1">
            <a:spAutoFit/>
          </a:bodyPr>
          <a:lstStyle/>
          <a:p>
            <a:r>
              <a:rPr lang="en-US" sz="2800" b="1" dirty="0">
                <a:solidFill>
                  <a:srgbClr val="FF0000"/>
                </a:solidFill>
              </a:rPr>
              <a:t>4</a:t>
            </a:r>
            <a:endParaRPr lang="ar-SA"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46597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p:cNvPicPr>
            <a:picLocks noChangeAspect="1" noChangeArrowheads="1"/>
          </p:cNvPicPr>
          <p:nvPr/>
        </p:nvPicPr>
        <p:blipFill>
          <a:blip r:embed="rId3" cstate="print">
            <a:lum bright="-10000" contrast="30000"/>
          </a:blip>
          <a:srcRect l="46875" t="12695" b="6250"/>
          <a:stretch>
            <a:fillRect/>
          </a:stretch>
        </p:blipFill>
        <p:spPr bwMode="auto">
          <a:xfrm>
            <a:off x="2359507" y="0"/>
            <a:ext cx="6891708" cy="6643688"/>
          </a:xfrm>
          <a:prstGeom prst="rect">
            <a:avLst/>
          </a:prstGeom>
          <a:noFill/>
          <a:ln w="9525">
            <a:noFill/>
            <a:miter lim="800000"/>
            <a:headEnd/>
            <a:tailEnd/>
          </a:ln>
          <a:effectLst>
            <a:outerShdw blurRad="50800" dist="38100" dir="8100000" algn="tr" rotWithShape="0">
              <a:prstClr val="black">
                <a:alpha val="40000"/>
              </a:prstClr>
            </a:outerShdw>
          </a:effectLst>
        </p:spPr>
      </p:pic>
      <p:cxnSp>
        <p:nvCxnSpPr>
          <p:cNvPr id="6" name="Straight Arrow Connector 5"/>
          <p:cNvCxnSpPr/>
          <p:nvPr/>
        </p:nvCxnSpPr>
        <p:spPr>
          <a:xfrm flipH="1">
            <a:off x="6160083" y="4581131"/>
            <a:ext cx="2837365" cy="84535"/>
          </a:xfrm>
          <a:prstGeom prst="straightConnector1">
            <a:avLst/>
          </a:prstGeom>
          <a:ln w="57150">
            <a:solidFill>
              <a:srgbClr val="00FF99"/>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872063" y="4221088"/>
            <a:ext cx="2375376" cy="1000132"/>
          </a:xfrm>
          <a:prstGeom prst="rect">
            <a:avLst/>
          </a:prstGeom>
          <a:noFill/>
          <a:ln>
            <a:noFill/>
          </a:ln>
          <a:effectLst>
            <a:glow rad="101600">
              <a:schemeClr val="accent2">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Vertebral artery</a:t>
            </a:r>
            <a:endParaRPr kumimoji="0" lang="ar-SA" sz="3200" b="1" i="0" u="none" strike="noStrike" kern="1200" cap="none" spc="0" normalizeH="0" baseline="0" noProof="0" dirty="0">
              <a:ln>
                <a:noFill/>
              </a:ln>
              <a:solidFill>
                <a:srgbClr val="0000FF"/>
              </a:solidFill>
              <a:effectLst/>
              <a:uLnTx/>
              <a:uFillTx/>
              <a:latin typeface="Calibri"/>
              <a:ea typeface="+mn-ea"/>
              <a:cs typeface="Arial" panose="020B0604020202020204" pitchFamily="34" charset="0"/>
            </a:endParaRPr>
          </a:p>
        </p:txBody>
      </p:sp>
      <p:cxnSp>
        <p:nvCxnSpPr>
          <p:cNvPr id="9" name="Straight Arrow Connector 8"/>
          <p:cNvCxnSpPr/>
          <p:nvPr/>
        </p:nvCxnSpPr>
        <p:spPr>
          <a:xfrm>
            <a:off x="2178416" y="3657600"/>
            <a:ext cx="3754289" cy="1219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396080" y="3048000"/>
            <a:ext cx="3264045" cy="1080120"/>
          </a:xfrm>
          <a:prstGeom prst="rect">
            <a:avLst/>
          </a:prstGeom>
          <a:noFill/>
          <a:ln>
            <a:noFill/>
          </a:ln>
          <a:effectLst>
            <a:glow rad="101600">
              <a:schemeClr val="accent2">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rPr>
              <a:t> anterior spinal artery</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3200" b="1" i="0" u="none" strike="noStrike" kern="1200" cap="none" spc="0" normalizeH="0" baseline="0" noProof="0" dirty="0">
              <a:ln>
                <a:noFill/>
              </a:ln>
              <a:solidFill>
                <a:srgbClr val="0000FF"/>
              </a:solidFill>
              <a:effectLst/>
              <a:uLnTx/>
              <a:uFillTx/>
              <a:latin typeface="Calibri"/>
              <a:ea typeface="+mn-ea"/>
              <a:cs typeface="Arial" panose="020B0604020202020204" pitchFamily="34" charset="0"/>
            </a:endParaRPr>
          </a:p>
        </p:txBody>
      </p:sp>
      <p:pic>
        <p:nvPicPr>
          <p:cNvPr id="11" name="Picture 11" descr="spinalcordcrosssection.bmp"/>
          <p:cNvPicPr>
            <a:picLocks noChangeAspect="1"/>
          </p:cNvPicPr>
          <p:nvPr/>
        </p:nvPicPr>
        <p:blipFill>
          <a:blip r:embed="rId4" cstate="print">
            <a:lum bright="-20000" contrast="30000"/>
          </a:blip>
          <a:srcRect/>
          <a:stretch>
            <a:fillRect/>
          </a:stretch>
        </p:blipFill>
        <p:spPr bwMode="auto">
          <a:xfrm>
            <a:off x="8872064" y="495644"/>
            <a:ext cx="3304856" cy="2171356"/>
          </a:xfrm>
          <a:prstGeom prst="rect">
            <a:avLst/>
          </a:prstGeom>
          <a:ln>
            <a:noFill/>
          </a:ln>
          <a:effectLst>
            <a:softEdge rad="112500"/>
          </a:effectLst>
        </p:spPr>
      </p:pic>
      <p:sp>
        <p:nvSpPr>
          <p:cNvPr id="3" name="TextBox 2"/>
          <p:cNvSpPr txBox="1"/>
          <p:nvPr/>
        </p:nvSpPr>
        <p:spPr>
          <a:xfrm>
            <a:off x="10500519" y="1749808"/>
            <a:ext cx="990601" cy="523220"/>
          </a:xfrm>
          <a:prstGeom prst="rect">
            <a:avLst/>
          </a:prstGeom>
          <a:noFill/>
        </p:spPr>
        <p:txBody>
          <a:bodyPr wrap="square" rtlCol="0">
            <a:spAutoFit/>
          </a:bodyPr>
          <a:lstStyle/>
          <a:p>
            <a:r>
              <a:rPr lang="en-US" sz="2800" b="1" dirty="0" smtClean="0">
                <a:solidFill>
                  <a:srgbClr val="0000FF"/>
                </a:solidFill>
              </a:rPr>
              <a:t>ANT</a:t>
            </a:r>
            <a:endParaRPr lang="en-US" sz="2800" b="1" dirty="0">
              <a:solidFill>
                <a:srgbClr val="0000FF"/>
              </a:solidFill>
            </a:endParaRPr>
          </a:p>
        </p:txBody>
      </p:sp>
      <p:sp>
        <p:nvSpPr>
          <p:cNvPr id="12" name="Freeform 11"/>
          <p:cNvSpPr/>
          <p:nvPr/>
        </p:nvSpPr>
        <p:spPr>
          <a:xfrm rot="319988" flipH="1">
            <a:off x="10689456" y="1373443"/>
            <a:ext cx="296952" cy="415763"/>
          </a:xfrm>
          <a:custGeom>
            <a:avLst/>
            <a:gdLst>
              <a:gd name="connsiteX0" fmla="*/ 313765 w 367554"/>
              <a:gd name="connsiteY0" fmla="*/ 89647 h 696259"/>
              <a:gd name="connsiteX1" fmla="*/ 313765 w 367554"/>
              <a:gd name="connsiteY1" fmla="*/ 502024 h 696259"/>
              <a:gd name="connsiteX2" fmla="*/ 242048 w 367554"/>
              <a:gd name="connsiteY2" fmla="*/ 681318 h 696259"/>
              <a:gd name="connsiteX3" fmla="*/ 98612 w 367554"/>
              <a:gd name="connsiteY3" fmla="*/ 412377 h 696259"/>
              <a:gd name="connsiteX4" fmla="*/ 44824 w 367554"/>
              <a:gd name="connsiteY4" fmla="*/ 53788 h 696259"/>
              <a:gd name="connsiteX5" fmla="*/ 367554 w 367554"/>
              <a:gd name="connsiteY5" fmla="*/ 89647 h 69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54" h="696259">
                <a:moveTo>
                  <a:pt x="313765" y="89647"/>
                </a:moveTo>
                <a:cubicBezTo>
                  <a:pt x="319741" y="246529"/>
                  <a:pt x="325718" y="403412"/>
                  <a:pt x="313765" y="502024"/>
                </a:cubicBezTo>
                <a:cubicBezTo>
                  <a:pt x="301812" y="600636"/>
                  <a:pt x="277907" y="696259"/>
                  <a:pt x="242048" y="681318"/>
                </a:cubicBezTo>
                <a:cubicBezTo>
                  <a:pt x="206189" y="666377"/>
                  <a:pt x="131483" y="516965"/>
                  <a:pt x="98612" y="412377"/>
                </a:cubicBezTo>
                <a:cubicBezTo>
                  <a:pt x="65741" y="307789"/>
                  <a:pt x="0" y="107576"/>
                  <a:pt x="44824" y="53788"/>
                </a:cubicBezTo>
                <a:cubicBezTo>
                  <a:pt x="89648" y="0"/>
                  <a:pt x="367554" y="89647"/>
                  <a:pt x="367554" y="89647"/>
                </a:cubicBezTo>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4" name="Freeform 13"/>
          <p:cNvSpPr/>
          <p:nvPr/>
        </p:nvSpPr>
        <p:spPr>
          <a:xfrm rot="319988" flipH="1">
            <a:off x="10841855" y="406745"/>
            <a:ext cx="296952" cy="415763"/>
          </a:xfrm>
          <a:custGeom>
            <a:avLst/>
            <a:gdLst>
              <a:gd name="connsiteX0" fmla="*/ 313765 w 367554"/>
              <a:gd name="connsiteY0" fmla="*/ 89647 h 696259"/>
              <a:gd name="connsiteX1" fmla="*/ 313765 w 367554"/>
              <a:gd name="connsiteY1" fmla="*/ 502024 h 696259"/>
              <a:gd name="connsiteX2" fmla="*/ 242048 w 367554"/>
              <a:gd name="connsiteY2" fmla="*/ 681318 h 696259"/>
              <a:gd name="connsiteX3" fmla="*/ 98612 w 367554"/>
              <a:gd name="connsiteY3" fmla="*/ 412377 h 696259"/>
              <a:gd name="connsiteX4" fmla="*/ 44824 w 367554"/>
              <a:gd name="connsiteY4" fmla="*/ 53788 h 696259"/>
              <a:gd name="connsiteX5" fmla="*/ 367554 w 367554"/>
              <a:gd name="connsiteY5" fmla="*/ 89647 h 69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54" h="696259">
                <a:moveTo>
                  <a:pt x="313765" y="89647"/>
                </a:moveTo>
                <a:cubicBezTo>
                  <a:pt x="319741" y="246529"/>
                  <a:pt x="325718" y="403412"/>
                  <a:pt x="313765" y="502024"/>
                </a:cubicBezTo>
                <a:cubicBezTo>
                  <a:pt x="301812" y="600636"/>
                  <a:pt x="277907" y="696259"/>
                  <a:pt x="242048" y="681318"/>
                </a:cubicBezTo>
                <a:cubicBezTo>
                  <a:pt x="206189" y="666377"/>
                  <a:pt x="131483" y="516965"/>
                  <a:pt x="98612" y="412377"/>
                </a:cubicBezTo>
                <a:cubicBezTo>
                  <a:pt x="65741" y="307789"/>
                  <a:pt x="0" y="107576"/>
                  <a:pt x="44824" y="53788"/>
                </a:cubicBezTo>
                <a:cubicBezTo>
                  <a:pt x="89648" y="0"/>
                  <a:pt x="367554" y="89647"/>
                  <a:pt x="367554" y="89647"/>
                </a:cubicBezTo>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6" name="Freeform 15"/>
          <p:cNvSpPr/>
          <p:nvPr/>
        </p:nvSpPr>
        <p:spPr>
          <a:xfrm rot="319988" flipH="1">
            <a:off x="11355078" y="839919"/>
            <a:ext cx="272085" cy="364632"/>
          </a:xfrm>
          <a:custGeom>
            <a:avLst/>
            <a:gdLst>
              <a:gd name="connsiteX0" fmla="*/ 313765 w 367554"/>
              <a:gd name="connsiteY0" fmla="*/ 89647 h 696259"/>
              <a:gd name="connsiteX1" fmla="*/ 313765 w 367554"/>
              <a:gd name="connsiteY1" fmla="*/ 502024 h 696259"/>
              <a:gd name="connsiteX2" fmla="*/ 242048 w 367554"/>
              <a:gd name="connsiteY2" fmla="*/ 681318 h 696259"/>
              <a:gd name="connsiteX3" fmla="*/ 98612 w 367554"/>
              <a:gd name="connsiteY3" fmla="*/ 412377 h 696259"/>
              <a:gd name="connsiteX4" fmla="*/ 44824 w 367554"/>
              <a:gd name="connsiteY4" fmla="*/ 53788 h 696259"/>
              <a:gd name="connsiteX5" fmla="*/ 367554 w 367554"/>
              <a:gd name="connsiteY5" fmla="*/ 89647 h 69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54" h="696259">
                <a:moveTo>
                  <a:pt x="313765" y="89647"/>
                </a:moveTo>
                <a:cubicBezTo>
                  <a:pt x="319741" y="246529"/>
                  <a:pt x="325718" y="403412"/>
                  <a:pt x="313765" y="502024"/>
                </a:cubicBezTo>
                <a:cubicBezTo>
                  <a:pt x="301812" y="600636"/>
                  <a:pt x="277907" y="696259"/>
                  <a:pt x="242048" y="681318"/>
                </a:cubicBezTo>
                <a:cubicBezTo>
                  <a:pt x="206189" y="666377"/>
                  <a:pt x="131483" y="516965"/>
                  <a:pt x="98612" y="412377"/>
                </a:cubicBezTo>
                <a:cubicBezTo>
                  <a:pt x="65741" y="307789"/>
                  <a:pt x="0" y="107576"/>
                  <a:pt x="44824" y="53788"/>
                </a:cubicBezTo>
                <a:cubicBezTo>
                  <a:pt x="89648" y="0"/>
                  <a:pt x="367554" y="89647"/>
                  <a:pt x="367554" y="89647"/>
                </a:cubicBezTo>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7" name="TextBox 16"/>
          <p:cNvSpPr txBox="1"/>
          <p:nvPr/>
        </p:nvSpPr>
        <p:spPr>
          <a:xfrm>
            <a:off x="11148219" y="132233"/>
            <a:ext cx="990601" cy="523220"/>
          </a:xfrm>
          <a:prstGeom prst="rect">
            <a:avLst/>
          </a:prstGeom>
          <a:noFill/>
        </p:spPr>
        <p:txBody>
          <a:bodyPr wrap="square" rtlCol="0">
            <a:spAutoFit/>
          </a:bodyPr>
          <a:lstStyle/>
          <a:p>
            <a:r>
              <a:rPr lang="en-US" sz="2800" b="1" dirty="0" smtClean="0">
                <a:solidFill>
                  <a:srgbClr val="0000FF"/>
                </a:solidFill>
              </a:rPr>
              <a:t>POST</a:t>
            </a:r>
            <a:endParaRPr lang="en-US" sz="2800" b="1" dirty="0">
              <a:solidFill>
                <a:srgbClr val="0000FF"/>
              </a:solidFill>
            </a:endParaRPr>
          </a:p>
        </p:txBody>
      </p:sp>
      <p:sp>
        <p:nvSpPr>
          <p:cNvPr id="18" name="Rectangle 17"/>
          <p:cNvSpPr/>
          <p:nvPr/>
        </p:nvSpPr>
        <p:spPr>
          <a:xfrm>
            <a:off x="-179313" y="5563568"/>
            <a:ext cx="3264045" cy="1080120"/>
          </a:xfrm>
          <a:prstGeom prst="rect">
            <a:avLst/>
          </a:prstGeom>
          <a:noFill/>
          <a:ln>
            <a:noFill/>
          </a:ln>
          <a:effectLst>
            <a:glow rad="101600">
              <a:schemeClr val="accent2">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rPr>
              <a:t> </a:t>
            </a:r>
            <a:r>
              <a:rPr kumimoji="0" lang="en-US" sz="3200" b="1" i="0" u="none" strike="noStrike" kern="1200" cap="none" spc="0" normalizeH="0" baseline="0" noProof="0" dirty="0" smtClean="0">
                <a:ln>
                  <a:noFill/>
                </a:ln>
                <a:solidFill>
                  <a:srgbClr val="0000FF"/>
                </a:solidFill>
                <a:effectLst/>
                <a:uLnTx/>
                <a:uFillTx/>
                <a:latin typeface="Calibri"/>
                <a:ea typeface="+mn-ea"/>
              </a:rPr>
              <a:t>Posterior </a:t>
            </a:r>
            <a:r>
              <a:rPr kumimoji="0" lang="en-US" sz="3200" b="1" i="0" u="none" strike="noStrike" kern="1200" cap="none" spc="0" normalizeH="0" baseline="0" noProof="0" dirty="0">
                <a:ln>
                  <a:noFill/>
                </a:ln>
                <a:solidFill>
                  <a:srgbClr val="0000FF"/>
                </a:solidFill>
                <a:effectLst/>
                <a:uLnTx/>
                <a:uFillTx/>
                <a:latin typeface="Calibri"/>
                <a:ea typeface="+mn-ea"/>
              </a:rPr>
              <a:t>spinal artery</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3200" b="1" i="0" u="none" strike="noStrike" kern="1200" cap="none" spc="0" normalizeH="0" baseline="0" noProof="0" dirty="0">
              <a:ln>
                <a:noFill/>
              </a:ln>
              <a:solidFill>
                <a:srgbClr val="0000FF"/>
              </a:solidFill>
              <a:effectLst/>
              <a:uLnTx/>
              <a:uFillTx/>
              <a:latin typeface="Calibri"/>
              <a:ea typeface="+mn-ea"/>
              <a:cs typeface="Arial" panose="020B0604020202020204" pitchFamily="34" charset="0"/>
            </a:endParaRPr>
          </a:p>
        </p:txBody>
      </p:sp>
      <p:cxnSp>
        <p:nvCxnSpPr>
          <p:cNvPr id="19" name="Straight Arrow Connector 18"/>
          <p:cNvCxnSpPr/>
          <p:nvPr/>
        </p:nvCxnSpPr>
        <p:spPr>
          <a:xfrm flipV="1">
            <a:off x="2178416" y="5334000"/>
            <a:ext cx="3369103" cy="9546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0587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par>
                          <p:cTn id="19" fill="hold">
                            <p:stCondLst>
                              <p:cond delay="500"/>
                            </p:stCondLst>
                            <p:childTnLst>
                              <p:par>
                                <p:cTn id="20" presetID="50" presetClass="entr" presetSubtype="0" decel="10000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par>
                          <p:cTn id="30" fill="hold">
                            <p:stCondLst>
                              <p:cond delay="500"/>
                            </p:stCondLst>
                            <p:childTnLst>
                              <p:par>
                                <p:cTn id="31" presetID="50" presetClass="entr" presetSubtype="0" decel="10000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3"/>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bright="-10000" contrast="30000"/>
          </a:blip>
          <a:srcRect l="36981" t="18309" r="16859" b="21712"/>
          <a:stretch>
            <a:fillRect/>
          </a:stretch>
        </p:blipFill>
        <p:spPr>
          <a:xfrm>
            <a:off x="278976" y="214316"/>
            <a:ext cx="11116679" cy="6643687"/>
          </a:xfrm>
          <a:prstGeom prst="rect">
            <a:avLst/>
          </a:prstGeom>
          <a:noFill/>
          <a:effectLst>
            <a:outerShdw blurRad="50800" dist="38100" dir="8100000" algn="tr" rotWithShape="0">
              <a:prstClr val="black">
                <a:alpha val="40000"/>
              </a:prstClr>
            </a:outerShdw>
          </a:effectLst>
        </p:spPr>
      </p:pic>
      <p:sp>
        <p:nvSpPr>
          <p:cNvPr id="3" name="AutoShape 32"/>
          <p:cNvSpPr>
            <a:spLocks/>
          </p:cNvSpPr>
          <p:nvPr/>
        </p:nvSpPr>
        <p:spPr bwMode="auto">
          <a:xfrm>
            <a:off x="9503982" y="3810000"/>
            <a:ext cx="3053938" cy="864096"/>
          </a:xfrm>
          <a:prstGeom prst="callout2">
            <a:avLst>
              <a:gd name="adj1" fmla="val 305791"/>
              <a:gd name="adj2" fmla="val 46581"/>
              <a:gd name="adj3" fmla="val 190439"/>
              <a:gd name="adj4" fmla="val 70480"/>
              <a:gd name="adj5" fmla="val 95366"/>
              <a:gd name="adj6" fmla="val 69087"/>
            </a:avLst>
          </a:prstGeom>
          <a:noFill/>
          <a:ln w="38100">
            <a:solidFill>
              <a:srgbClr val="00FF99"/>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00FF"/>
                </a:solidFill>
                <a:effectLst/>
                <a:uLnTx/>
                <a:uFillTx/>
                <a:latin typeface="Calibri"/>
                <a:ea typeface="+mn-ea"/>
                <a:cs typeface="+mn-cs"/>
              </a:rPr>
              <a:t>Radicular </a:t>
            </a:r>
            <a:r>
              <a:rPr kumimoji="0" lang="en-US" sz="2800" b="1" i="0" u="none" strike="noStrike" kern="1200" cap="none" spc="0" normalizeH="0" baseline="0" noProof="0" dirty="0" smtClean="0">
                <a:ln>
                  <a:noFill/>
                </a:ln>
                <a:solidFill>
                  <a:srgbClr val="FF00FF"/>
                </a:solidFill>
                <a:effectLst/>
                <a:uLnTx/>
                <a:uFillTx/>
                <a:latin typeface="Calibri"/>
                <a:ea typeface="+mn-ea"/>
                <a:cs typeface="+mn-cs"/>
              </a:rPr>
              <a:t>Spinal </a:t>
            </a:r>
            <a:r>
              <a:rPr kumimoji="0" lang="en-US" sz="2800" b="1" i="0" u="none" strike="noStrike" kern="1200" cap="none" spc="0" normalizeH="0" baseline="0" noProof="0" dirty="0">
                <a:ln>
                  <a:noFill/>
                </a:ln>
                <a:solidFill>
                  <a:srgbClr val="FF00FF"/>
                </a:solidFill>
                <a:effectLst/>
                <a:uLnTx/>
                <a:uFillTx/>
                <a:latin typeface="Calibri"/>
                <a:ea typeface="+mn-ea"/>
                <a:cs typeface="+mn-cs"/>
              </a:rPr>
              <a:t>Arteries</a:t>
            </a:r>
          </a:p>
        </p:txBody>
      </p:sp>
      <p:sp>
        <p:nvSpPr>
          <p:cNvPr id="4" name="AutoShape 9"/>
          <p:cNvSpPr>
            <a:spLocks/>
          </p:cNvSpPr>
          <p:nvPr/>
        </p:nvSpPr>
        <p:spPr bwMode="auto">
          <a:xfrm>
            <a:off x="-240108" y="5373216"/>
            <a:ext cx="3447966" cy="609600"/>
          </a:xfrm>
          <a:prstGeom prst="callout2">
            <a:avLst>
              <a:gd name="adj1" fmla="val 60106"/>
              <a:gd name="adj2" fmla="val 79711"/>
              <a:gd name="adj3" fmla="val 67256"/>
              <a:gd name="adj4" fmla="val 106225"/>
              <a:gd name="adj5" fmla="val 5423"/>
              <a:gd name="adj6" fmla="val 139277"/>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Anterior Spinal Artery</a:t>
            </a:r>
          </a:p>
        </p:txBody>
      </p:sp>
      <p:sp>
        <p:nvSpPr>
          <p:cNvPr id="5" name="AutoShape 32"/>
          <p:cNvSpPr>
            <a:spLocks/>
          </p:cNvSpPr>
          <p:nvPr/>
        </p:nvSpPr>
        <p:spPr bwMode="auto">
          <a:xfrm>
            <a:off x="7613289" y="404664"/>
            <a:ext cx="3878137" cy="864096"/>
          </a:xfrm>
          <a:prstGeom prst="callout2">
            <a:avLst>
              <a:gd name="adj1" fmla="val 11335"/>
              <a:gd name="adj2" fmla="val -49875"/>
              <a:gd name="adj3" fmla="val 66081"/>
              <a:gd name="adj4" fmla="val 17787"/>
              <a:gd name="adj5" fmla="val 272012"/>
              <a:gd name="adj6" fmla="val 20788"/>
            </a:avLst>
          </a:prstGeom>
          <a:noFill/>
          <a:ln w="38100">
            <a:solidFill>
              <a:srgbClr val="00FF99"/>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Posterior Spinal Arteries (Posterior 1/3)</a:t>
            </a:r>
          </a:p>
        </p:txBody>
      </p:sp>
      <p:sp>
        <p:nvSpPr>
          <p:cNvPr id="6" name="AutoShape 9"/>
          <p:cNvSpPr>
            <a:spLocks/>
          </p:cNvSpPr>
          <p:nvPr/>
        </p:nvSpPr>
        <p:spPr bwMode="auto">
          <a:xfrm>
            <a:off x="4740095" y="5589240"/>
            <a:ext cx="4118245" cy="648072"/>
          </a:xfrm>
          <a:prstGeom prst="callout2">
            <a:avLst>
              <a:gd name="adj1" fmla="val 60106"/>
              <a:gd name="adj2" fmla="val 79711"/>
              <a:gd name="adj3" fmla="val 52660"/>
              <a:gd name="adj4" fmla="val 96551"/>
              <a:gd name="adj5" fmla="val -26202"/>
              <a:gd name="adj6" fmla="val 96507"/>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Anterior radicular Artery</a:t>
            </a:r>
          </a:p>
        </p:txBody>
      </p:sp>
      <p:sp>
        <p:nvSpPr>
          <p:cNvPr id="7" name="AutoShape 9"/>
          <p:cNvSpPr>
            <a:spLocks/>
          </p:cNvSpPr>
          <p:nvPr/>
        </p:nvSpPr>
        <p:spPr bwMode="auto">
          <a:xfrm>
            <a:off x="8391723" y="2065971"/>
            <a:ext cx="4118245" cy="648072"/>
          </a:xfrm>
          <a:prstGeom prst="callout2">
            <a:avLst>
              <a:gd name="adj1" fmla="val 68544"/>
              <a:gd name="adj2" fmla="val 35792"/>
              <a:gd name="adj3" fmla="val 159760"/>
              <a:gd name="adj4" fmla="val 36563"/>
              <a:gd name="adj5" fmla="val 353112"/>
              <a:gd name="adj6" fmla="val 25746"/>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n-ea"/>
                <a:cs typeface="+mn-cs"/>
              </a:rPr>
              <a:t>Posterior </a:t>
            </a:r>
            <a:r>
              <a:rPr kumimoji="0" lang="en-US" sz="2800" b="1" i="0" u="none" strike="noStrike" kern="1200" cap="none" spc="0" normalizeH="0" baseline="0" noProof="0" dirty="0" smtClean="0">
                <a:ln>
                  <a:noFill/>
                </a:ln>
                <a:effectLst/>
                <a:uLnTx/>
                <a:uFillTx/>
                <a:latin typeface="Calibri"/>
                <a:ea typeface="+mn-ea"/>
                <a:cs typeface="+mn-cs"/>
              </a:rPr>
              <a:t>radicular</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Calibri"/>
                <a:ea typeface="+mn-ea"/>
                <a:cs typeface="+mn-cs"/>
              </a:rPr>
              <a:t> </a:t>
            </a:r>
            <a:r>
              <a:rPr kumimoji="0" lang="en-US" sz="2800" b="1" i="0" u="none" strike="noStrike" kern="1200" cap="none" spc="0" normalizeH="0" baseline="0" noProof="0" dirty="0">
                <a:ln>
                  <a:noFill/>
                </a:ln>
                <a:effectLst/>
                <a:uLnTx/>
                <a:uFillTx/>
                <a:latin typeface="Calibri"/>
                <a:ea typeface="+mn-ea"/>
                <a:cs typeface="+mn-cs"/>
              </a:rPr>
              <a:t>Artery</a:t>
            </a:r>
          </a:p>
        </p:txBody>
      </p:sp>
      <p:sp>
        <p:nvSpPr>
          <p:cNvPr id="9" name="AutoShape 9"/>
          <p:cNvSpPr>
            <a:spLocks/>
          </p:cNvSpPr>
          <p:nvPr/>
        </p:nvSpPr>
        <p:spPr bwMode="auto">
          <a:xfrm>
            <a:off x="61119" y="4495800"/>
            <a:ext cx="3447966" cy="609600"/>
          </a:xfrm>
          <a:prstGeom prst="callout2">
            <a:avLst>
              <a:gd name="adj1" fmla="val 67701"/>
              <a:gd name="adj2" fmla="val 85754"/>
              <a:gd name="adj3" fmla="val 67256"/>
              <a:gd name="adj4" fmla="val 106225"/>
              <a:gd name="adj5" fmla="val -241317"/>
              <a:gd name="adj6" fmla="val 138622"/>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Sulcal</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arteries</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6976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3" descr="D:\جامعة مؤتة\Integrated Modules\2- C N S\Images\1- Spinal cord\1677-5449-jvb-14-3-248-gf01-en.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119" b="23945"/>
          <a:stretch/>
        </p:blipFill>
        <p:spPr>
          <a:xfrm>
            <a:off x="1966119" y="0"/>
            <a:ext cx="8236490" cy="6767916"/>
          </a:xfrm>
          <a:noFill/>
        </p:spPr>
      </p:pic>
    </p:spTree>
    <p:extLst>
      <p:ext uri="{BB962C8B-B14F-4D97-AF65-F5344CB8AC3E}">
        <p14:creationId xmlns:p14="http://schemas.microsoft.com/office/powerpoint/2010/main" val="242461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عنوان 1"/>
          <p:cNvSpPr>
            <a:spLocks noGrp="1"/>
          </p:cNvSpPr>
          <p:nvPr>
            <p:ph type="title"/>
          </p:nvPr>
        </p:nvSpPr>
        <p:spPr>
          <a:xfrm>
            <a:off x="813396" y="0"/>
            <a:ext cx="10945654" cy="1143000"/>
          </a:xfrm>
        </p:spPr>
        <p:txBody>
          <a:bodyPr/>
          <a:lstStyle/>
          <a:p>
            <a:pPr rtl="0" eaLnBrk="1" hangingPunct="1"/>
            <a:r>
              <a:rPr lang="en-US" altLang="en-US" sz="4000" b="1" dirty="0">
                <a:solidFill>
                  <a:srgbClr val="C00000"/>
                </a:solidFill>
                <a:cs typeface="Times New Roman" panose="02020603050405020304" pitchFamily="18" charset="0"/>
              </a:rPr>
              <a:t>Position of the spinal cord</a:t>
            </a:r>
            <a:r>
              <a:rPr lang="en-US" altLang="en-US" b="1" dirty="0">
                <a:cs typeface="Times New Roman" panose="02020603050405020304" pitchFamily="18" charset="0"/>
              </a:rPr>
              <a:t/>
            </a:r>
            <a:br>
              <a:rPr lang="en-US" altLang="en-US" b="1" dirty="0">
                <a:cs typeface="Times New Roman" panose="02020603050405020304" pitchFamily="18" charset="0"/>
              </a:rPr>
            </a:br>
            <a:r>
              <a:rPr lang="en-US" sz="2800" dirty="0">
                <a:latin typeface="Arial" panose="020B0604020202020204" pitchFamily="34" charset="0"/>
                <a:ea typeface="Times New Roman" panose="02020603050405020304" pitchFamily="18" charset="0"/>
              </a:rPr>
              <a:t>in the vertebral canal of the vertebral column</a:t>
            </a:r>
            <a:endParaRPr lang="ar-EG" altLang="en-US" sz="2800" b="1" dirty="0"/>
          </a:p>
        </p:txBody>
      </p:sp>
      <p:pic>
        <p:nvPicPr>
          <p:cNvPr id="3075" name="Picture 4" descr="D:\جامعة مؤتة\Integrated Modules\2- C N S\Images\1- Spinal cord\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78" b="3181"/>
          <a:stretch>
            <a:fillRect/>
          </a:stretch>
        </p:blipFill>
        <p:spPr>
          <a:xfrm>
            <a:off x="334531" y="1746499"/>
            <a:ext cx="10247726" cy="4883309"/>
          </a:xfrm>
          <a:noFill/>
        </p:spPr>
      </p:pic>
      <p:sp>
        <p:nvSpPr>
          <p:cNvPr id="2" name="TextBox 1">
            <a:extLst>
              <a:ext uri="{FF2B5EF4-FFF2-40B4-BE49-F238E27FC236}">
                <a16:creationId xmlns="" xmlns:a16="http://schemas.microsoft.com/office/drawing/2014/main" id="{A0F52EB6-86CF-4063-83A1-E7B8AC283545}"/>
              </a:ext>
            </a:extLst>
          </p:cNvPr>
          <p:cNvSpPr txBox="1"/>
          <p:nvPr/>
        </p:nvSpPr>
        <p:spPr>
          <a:xfrm>
            <a:off x="9337206" y="2348885"/>
            <a:ext cx="1819690" cy="830997"/>
          </a:xfrm>
          <a:prstGeom prst="rect">
            <a:avLst/>
          </a:prstGeom>
          <a:noFill/>
        </p:spPr>
        <p:txBody>
          <a:bodyPr wrap="square" rtlCol="0">
            <a:spAutoFit/>
          </a:bodyPr>
          <a:lstStyle/>
          <a:p>
            <a:pPr algn="l" rtl="0"/>
            <a:r>
              <a:rPr lang="en-US" sz="2400" b="1" dirty="0"/>
              <a:t>Annular fibrosus</a:t>
            </a:r>
          </a:p>
        </p:txBody>
      </p:sp>
      <p:sp>
        <p:nvSpPr>
          <p:cNvPr id="5" name="TextBox 4">
            <a:extLst>
              <a:ext uri="{FF2B5EF4-FFF2-40B4-BE49-F238E27FC236}">
                <a16:creationId xmlns="" xmlns:a16="http://schemas.microsoft.com/office/drawing/2014/main" id="{B1E960B2-E222-472D-A9B2-019F00DE59C7}"/>
              </a:ext>
            </a:extLst>
          </p:cNvPr>
          <p:cNvSpPr txBox="1"/>
          <p:nvPr/>
        </p:nvSpPr>
        <p:spPr>
          <a:xfrm>
            <a:off x="9672412" y="3179879"/>
            <a:ext cx="1819690" cy="830997"/>
          </a:xfrm>
          <a:prstGeom prst="rect">
            <a:avLst/>
          </a:prstGeom>
          <a:noFill/>
        </p:spPr>
        <p:txBody>
          <a:bodyPr wrap="square" rtlCol="0">
            <a:spAutoFit/>
          </a:bodyPr>
          <a:lstStyle/>
          <a:p>
            <a:pPr algn="l" rtl="0"/>
            <a:r>
              <a:rPr lang="en-US" sz="2400" b="1" dirty="0">
                <a:solidFill>
                  <a:srgbClr val="FF0000"/>
                </a:solidFill>
              </a:rPr>
              <a:t>Nucleus pulposus</a:t>
            </a:r>
          </a:p>
        </p:txBody>
      </p:sp>
      <p:cxnSp>
        <p:nvCxnSpPr>
          <p:cNvPr id="4" name="Straight Arrow Connector 3">
            <a:extLst>
              <a:ext uri="{FF2B5EF4-FFF2-40B4-BE49-F238E27FC236}">
                <a16:creationId xmlns="" xmlns:a16="http://schemas.microsoft.com/office/drawing/2014/main" id="{8D73A7E8-04EB-48DF-B51D-74841680806E}"/>
              </a:ext>
            </a:extLst>
          </p:cNvPr>
          <p:cNvCxnSpPr>
            <a:cxnSpLocks/>
            <a:stCxn id="2" idx="1"/>
          </p:cNvCxnSpPr>
          <p:nvPr/>
        </p:nvCxnSpPr>
        <p:spPr>
          <a:xfrm flipH="1">
            <a:off x="8379476" y="2764379"/>
            <a:ext cx="957731" cy="3181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FB51454B-7488-4C2A-96D7-707CFACAE14C}"/>
              </a:ext>
            </a:extLst>
          </p:cNvPr>
          <p:cNvCxnSpPr>
            <a:cxnSpLocks/>
          </p:cNvCxnSpPr>
          <p:nvPr/>
        </p:nvCxnSpPr>
        <p:spPr>
          <a:xfrm flipH="1">
            <a:off x="7924552" y="3595375"/>
            <a:ext cx="1891520" cy="3390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69354AB7-A4C1-4B9C-BA5A-88B6334144D7}"/>
              </a:ext>
            </a:extLst>
          </p:cNvPr>
          <p:cNvSpPr txBox="1"/>
          <p:nvPr/>
        </p:nvSpPr>
        <p:spPr>
          <a:xfrm>
            <a:off x="9337206" y="1702552"/>
            <a:ext cx="1819690" cy="646331"/>
          </a:xfrm>
          <a:prstGeom prst="rect">
            <a:avLst/>
          </a:prstGeom>
          <a:noFill/>
        </p:spPr>
        <p:txBody>
          <a:bodyPr wrap="square" rtlCol="0">
            <a:spAutoFit/>
          </a:bodyPr>
          <a:lstStyle/>
          <a:p>
            <a:pPr algn="ctr" rtl="0"/>
            <a:r>
              <a:rPr lang="en-US" sz="3600" b="1" dirty="0">
                <a:solidFill>
                  <a:srgbClr val="FF0000"/>
                </a:solidFill>
              </a:rPr>
              <a:t>IVD</a:t>
            </a:r>
          </a:p>
        </p:txBody>
      </p:sp>
    </p:spTree>
    <p:extLst>
      <p:ext uri="{BB962C8B-B14F-4D97-AF65-F5344CB8AC3E}">
        <p14:creationId xmlns:p14="http://schemas.microsoft.com/office/powerpoint/2010/main" val="238105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عنوان 1"/>
          <p:cNvSpPr>
            <a:spLocks noGrp="1"/>
          </p:cNvSpPr>
          <p:nvPr>
            <p:ph type="title"/>
          </p:nvPr>
        </p:nvSpPr>
        <p:spPr/>
        <p:txBody>
          <a:bodyPr/>
          <a:lstStyle/>
          <a:p>
            <a:pPr rtl="0" eaLnBrk="1" hangingPunct="1"/>
            <a:r>
              <a:rPr lang="en-US" altLang="en-US" b="1">
                <a:cs typeface="Times New Roman" panose="02020603050405020304" pitchFamily="18" charset="0"/>
              </a:rPr>
              <a:t>Venous drainage</a:t>
            </a:r>
            <a:endParaRPr lang="ar-EG" altLang="en-US"/>
          </a:p>
        </p:txBody>
      </p:sp>
      <p:pic>
        <p:nvPicPr>
          <p:cNvPr id="26627" name="Picture 4" descr="D:\جامعة مؤتة\Integrated Modules\2- C N S\Images\1- Spinal cord\1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2109" y="1643063"/>
            <a:ext cx="10489585" cy="5000625"/>
          </a:xfrm>
          <a:noFill/>
        </p:spPr>
      </p:pic>
    </p:spTree>
    <p:extLst>
      <p:ext uri="{BB962C8B-B14F-4D97-AF65-F5344CB8AC3E}">
        <p14:creationId xmlns:p14="http://schemas.microsoft.com/office/powerpoint/2010/main" val="3994753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cstate="print">
            <a:lum bright="-10000" contrast="40000"/>
          </a:blip>
          <a:srcRect l="7547"/>
          <a:stretch>
            <a:fillRect/>
          </a:stretch>
        </p:blipFill>
        <p:spPr bwMode="auto">
          <a:xfrm>
            <a:off x="1771127" y="1123864"/>
            <a:ext cx="5433483" cy="5357826"/>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4" name="AutoShape 10"/>
          <p:cNvSpPr>
            <a:spLocks/>
          </p:cNvSpPr>
          <p:nvPr/>
        </p:nvSpPr>
        <p:spPr bwMode="auto">
          <a:xfrm flipH="1">
            <a:off x="2494543" y="5805264"/>
            <a:ext cx="2365268" cy="762000"/>
          </a:xfrm>
          <a:prstGeom prst="callout2">
            <a:avLst>
              <a:gd name="adj1" fmla="val -72701"/>
              <a:gd name="adj2" fmla="val 8044"/>
              <a:gd name="adj3" fmla="val 2918"/>
              <a:gd name="adj4" fmla="val 30983"/>
              <a:gd name="adj5" fmla="val -245813"/>
              <a:gd name="adj6" fmla="val 10367"/>
            </a:avLst>
          </a:prstGeom>
          <a:noFill/>
          <a:ln w="38100">
            <a:solidFill>
              <a:srgbClr val="FF0000"/>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r>
              <a:rPr lang="en-US" sz="3200" b="1" dirty="0">
                <a:solidFill>
                  <a:prstClr val="black"/>
                </a:solidFill>
                <a:latin typeface="Calibri"/>
              </a:rPr>
              <a:t>Brainstem</a:t>
            </a:r>
            <a:endParaRPr lang="en-US" sz="3200" b="1" dirty="0">
              <a:solidFill>
                <a:srgbClr val="FF0000"/>
              </a:solidFill>
              <a:latin typeface="Calibri"/>
            </a:endParaRPr>
          </a:p>
        </p:txBody>
      </p:sp>
      <p:sp>
        <p:nvSpPr>
          <p:cNvPr id="5" name="AutoShape 10"/>
          <p:cNvSpPr>
            <a:spLocks/>
          </p:cNvSpPr>
          <p:nvPr/>
        </p:nvSpPr>
        <p:spPr bwMode="auto">
          <a:xfrm>
            <a:off x="7014707" y="5517232"/>
            <a:ext cx="2636635" cy="878916"/>
          </a:xfrm>
          <a:prstGeom prst="callout2">
            <a:avLst>
              <a:gd name="adj1" fmla="val 45646"/>
              <a:gd name="adj2" fmla="val 1808"/>
              <a:gd name="adj3" fmla="val 47752"/>
              <a:gd name="adj4" fmla="val -21270"/>
              <a:gd name="adj5" fmla="val 62476"/>
              <a:gd name="adj6" fmla="val -82851"/>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r>
              <a:rPr lang="en-US" sz="3200" b="1" dirty="0">
                <a:solidFill>
                  <a:prstClr val="black"/>
                </a:solidFill>
                <a:latin typeface="Calibri"/>
              </a:rPr>
              <a:t>spinal cord </a:t>
            </a:r>
            <a:endParaRPr lang="en-US" sz="3200" b="1" dirty="0">
              <a:solidFill>
                <a:srgbClr val="FF0000"/>
              </a:solidFill>
              <a:latin typeface="Calibri"/>
            </a:endParaRPr>
          </a:p>
        </p:txBody>
      </p:sp>
      <p:sp>
        <p:nvSpPr>
          <p:cNvPr id="6" name="AutoShape 10"/>
          <p:cNvSpPr>
            <a:spLocks/>
          </p:cNvSpPr>
          <p:nvPr/>
        </p:nvSpPr>
        <p:spPr bwMode="auto">
          <a:xfrm>
            <a:off x="7086537" y="1556792"/>
            <a:ext cx="2764943" cy="844578"/>
          </a:xfrm>
          <a:prstGeom prst="callout2">
            <a:avLst>
              <a:gd name="adj1" fmla="val 87029"/>
              <a:gd name="adj2" fmla="val -81892"/>
              <a:gd name="adj3" fmla="val 46689"/>
              <a:gd name="adj4" fmla="val 5405"/>
              <a:gd name="adj5" fmla="val 218512"/>
              <a:gd name="adj6" fmla="val -86566"/>
            </a:avLst>
          </a:prstGeom>
          <a:noFill/>
          <a:ln w="38100">
            <a:solidFill>
              <a:srgbClr val="FF0000"/>
            </a:solidFill>
            <a:miter lim="800000"/>
            <a:headEnd type="triangle" w="med" len="med"/>
            <a:tailEnd type="triangle" w="med" len="med"/>
          </a:ln>
          <a:effectLst>
            <a:outerShdw blurRad="50800" dist="38100" dir="8100000" algn="tr" rotWithShape="0">
              <a:prstClr val="black">
                <a:alpha val="40000"/>
              </a:prstClr>
            </a:outerShdw>
          </a:effectLst>
        </p:spPr>
        <p:txBody>
          <a:bodyPr/>
          <a:lstStyle/>
          <a:p>
            <a:r>
              <a:rPr lang="en-US" sz="3200" b="1" dirty="0">
                <a:solidFill>
                  <a:srgbClr val="D60093"/>
                </a:solidFill>
                <a:latin typeface="Calibri"/>
              </a:rPr>
              <a:t>expanded forebrain </a:t>
            </a:r>
          </a:p>
        </p:txBody>
      </p:sp>
      <p:sp>
        <p:nvSpPr>
          <p:cNvPr id="7" name="Rectangle 2"/>
          <p:cNvSpPr txBox="1">
            <a:spLocks noChangeArrowheads="1"/>
          </p:cNvSpPr>
          <p:nvPr/>
        </p:nvSpPr>
        <p:spPr bwMode="auto">
          <a:xfrm>
            <a:off x="1699298" y="0"/>
            <a:ext cx="8691413" cy="1368152"/>
          </a:xfrm>
          <a:prstGeom prst="rect">
            <a:avLst/>
          </a:prstGeom>
          <a:noFill/>
          <a:ln w="9525">
            <a:noFill/>
            <a:miter lim="800000"/>
            <a:headEnd/>
            <a:tailEnd/>
          </a:ln>
          <a:effectLst>
            <a:outerShdw blurRad="50800" dist="38100" dir="8100000" algn="tr" rotWithShape="0">
              <a:prstClr val="black">
                <a:alpha val="40000"/>
              </a:prst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dirty="0" smtClean="0">
                <a:solidFill>
                  <a:prstClr val="black"/>
                </a:solidFill>
                <a:latin typeface="Calibri"/>
              </a:rPr>
              <a:t>Brain stem connects </a:t>
            </a:r>
            <a:r>
              <a:rPr lang="en-US" sz="3200" dirty="0">
                <a:solidFill>
                  <a:prstClr val="black"/>
                </a:solidFill>
                <a:latin typeface="Calibri"/>
              </a:rPr>
              <a:t>the narrow spinal cord with the expanded forebrain </a:t>
            </a:r>
            <a:endParaRPr lang="en-US" altLang="zh-CN" sz="3200" b="1" dirty="0">
              <a:ln w="11430"/>
              <a:solidFill>
                <a:srgbClr val="0000FF"/>
              </a:solidFill>
              <a:latin typeface="Calibri"/>
              <a:ea typeface="SimSun" pitchFamily="2" charset="-122"/>
            </a:endParaRPr>
          </a:p>
        </p:txBody>
      </p:sp>
      <p:sp>
        <p:nvSpPr>
          <p:cNvPr id="8" name="AutoShape 10"/>
          <p:cNvSpPr>
            <a:spLocks/>
          </p:cNvSpPr>
          <p:nvPr/>
        </p:nvSpPr>
        <p:spPr bwMode="auto">
          <a:xfrm>
            <a:off x="7091654" y="4725144"/>
            <a:ext cx="2365268" cy="762000"/>
          </a:xfrm>
          <a:prstGeom prst="callout2">
            <a:avLst>
              <a:gd name="adj1" fmla="val 31296"/>
              <a:gd name="adj2" fmla="val 7176"/>
              <a:gd name="adj3" fmla="val 29815"/>
              <a:gd name="adj4" fmla="val -18884"/>
              <a:gd name="adj5" fmla="val -30091"/>
              <a:gd name="adj6" fmla="val -65213"/>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200" b="1" dirty="0">
                <a:solidFill>
                  <a:srgbClr val="FF0000"/>
                </a:solidFill>
                <a:latin typeface="Calibri"/>
              </a:rPr>
              <a:t>cerebellum</a:t>
            </a:r>
          </a:p>
        </p:txBody>
      </p:sp>
      <p:sp>
        <p:nvSpPr>
          <p:cNvPr id="9" name="TextBox 8"/>
          <p:cNvSpPr txBox="1"/>
          <p:nvPr/>
        </p:nvSpPr>
        <p:spPr>
          <a:xfrm>
            <a:off x="7014707" y="2924946"/>
            <a:ext cx="3267752" cy="769441"/>
          </a:xfrm>
          <a:prstGeom prst="rect">
            <a:avLst/>
          </a:prstGeom>
          <a:noFill/>
          <a:effectLst>
            <a:outerShdw blurRad="50800" dist="38100" dir="8100000" algn="tr" rotWithShape="0">
              <a:prstClr val="black">
                <a:alpha val="40000"/>
              </a:prstClr>
            </a:outerShdw>
          </a:effectLst>
        </p:spPr>
        <p:txBody>
          <a:bodyPr wrap="square" rtlCol="1">
            <a:spAutoFit/>
          </a:bodyPr>
          <a:lstStyle/>
          <a:p>
            <a:pPr algn="ctr">
              <a:defRPr/>
            </a:pPr>
            <a:r>
              <a:rPr lang="en-US" sz="4400" b="1" dirty="0">
                <a:solidFill>
                  <a:srgbClr val="0000FF"/>
                </a:solidFill>
                <a:latin typeface="Calibri"/>
              </a:rPr>
              <a:t>Brainstem</a:t>
            </a:r>
          </a:p>
        </p:txBody>
      </p:sp>
      <p:sp>
        <p:nvSpPr>
          <p:cNvPr id="10" name="AutoShape 10"/>
          <p:cNvSpPr>
            <a:spLocks/>
          </p:cNvSpPr>
          <p:nvPr/>
        </p:nvSpPr>
        <p:spPr bwMode="auto">
          <a:xfrm>
            <a:off x="7166730" y="4005064"/>
            <a:ext cx="2636635" cy="878916"/>
          </a:xfrm>
          <a:prstGeom prst="callout2">
            <a:avLst>
              <a:gd name="adj1" fmla="val 39276"/>
              <a:gd name="adj2" fmla="val 3220"/>
              <a:gd name="adj3" fmla="val -13821"/>
              <a:gd name="adj4" fmla="val -52335"/>
              <a:gd name="adj5" fmla="val 60353"/>
              <a:gd name="adj6" fmla="val -80733"/>
            </a:avLst>
          </a:prstGeom>
          <a:noFill/>
          <a:ln w="38100">
            <a:solidFill>
              <a:srgbClr val="99FF66"/>
            </a:solidFill>
            <a:miter lim="800000"/>
            <a:headEnd/>
            <a:tailEnd type="triangle" w="med" len="med"/>
          </a:ln>
          <a:effectLst>
            <a:outerShdw blurRad="50800" dist="38100" dir="8100000" algn="tr" rotWithShape="0">
              <a:prstClr val="black">
                <a:alpha val="40000"/>
              </a:prstClr>
            </a:outerShdw>
          </a:effectLst>
        </p:spPr>
        <p:txBody>
          <a:bodyPr/>
          <a:lstStyle/>
          <a:p>
            <a:r>
              <a:rPr lang="en-US" sz="3200" b="1" dirty="0">
                <a:solidFill>
                  <a:prstClr val="black"/>
                </a:solidFill>
                <a:latin typeface="Calibri"/>
              </a:rPr>
              <a:t>4</a:t>
            </a:r>
            <a:r>
              <a:rPr lang="en-US" sz="3200" b="1" baseline="30000" dirty="0">
                <a:solidFill>
                  <a:prstClr val="black"/>
                </a:solidFill>
                <a:latin typeface="Calibri"/>
              </a:rPr>
              <a:t>th</a:t>
            </a:r>
            <a:r>
              <a:rPr lang="en-US" sz="3200" b="1" dirty="0">
                <a:solidFill>
                  <a:prstClr val="black"/>
                </a:solidFill>
                <a:latin typeface="Calibri"/>
              </a:rPr>
              <a:t> ventricle</a:t>
            </a:r>
            <a:endParaRPr lang="en-US" sz="3200" b="1" dirty="0">
              <a:solidFill>
                <a:srgbClr val="FF0000"/>
              </a:solidFill>
              <a:latin typeface="Calibri"/>
            </a:endParaRPr>
          </a:p>
        </p:txBody>
      </p:sp>
      <p:sp>
        <p:nvSpPr>
          <p:cNvPr id="2" name="Slide Number Placeholder 1"/>
          <p:cNvSpPr>
            <a:spLocks noGrp="1"/>
          </p:cNvSpPr>
          <p:nvPr>
            <p:ph type="sldNum" sz="quarter" idx="12"/>
          </p:nvPr>
        </p:nvSpPr>
        <p:spPr/>
        <p:txBody>
          <a:bodyPr/>
          <a:lstStyle/>
          <a:p>
            <a:fld id="{2D993F36-48BD-4382-BADF-B1675B251789}" type="slidenum">
              <a:rPr lang="en-US" smtClean="0"/>
              <a:t>21</a:t>
            </a:fld>
            <a:endParaRPr lang="en-US"/>
          </a:p>
        </p:txBody>
      </p:sp>
    </p:spTree>
    <p:extLst>
      <p:ext uri="{BB962C8B-B14F-4D97-AF65-F5344CB8AC3E}">
        <p14:creationId xmlns:p14="http://schemas.microsoft.com/office/powerpoint/2010/main" val="615079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100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cstate="print">
            <a:lum bright="-6000" contrast="18000"/>
          </a:blip>
          <a:srcRect l="18813" t="10945" r="29208" b="22278"/>
          <a:stretch>
            <a:fillRect/>
          </a:stretch>
        </p:blipFill>
        <p:spPr bwMode="auto">
          <a:xfrm>
            <a:off x="3471519" y="404664"/>
            <a:ext cx="5406286" cy="5221472"/>
          </a:xfrm>
          <a:prstGeom prst="rect">
            <a:avLst/>
          </a:prstGeom>
          <a:noFill/>
          <a:ln w="9525">
            <a:noFill/>
            <a:miter lim="800000"/>
            <a:headEnd/>
            <a:tailEnd/>
          </a:ln>
        </p:spPr>
      </p:pic>
      <p:sp>
        <p:nvSpPr>
          <p:cNvPr id="6" name="AutoShape 10"/>
          <p:cNvSpPr>
            <a:spLocks/>
          </p:cNvSpPr>
          <p:nvPr/>
        </p:nvSpPr>
        <p:spPr bwMode="auto">
          <a:xfrm flipH="1">
            <a:off x="2880519" y="3284984"/>
            <a:ext cx="2365268" cy="762000"/>
          </a:xfrm>
          <a:prstGeom prst="callout2">
            <a:avLst>
              <a:gd name="adj1" fmla="val 50888"/>
              <a:gd name="adj2" fmla="val 15046"/>
              <a:gd name="adj3" fmla="val -55899"/>
              <a:gd name="adj4" fmla="val -783"/>
              <a:gd name="adj5" fmla="val -80085"/>
              <a:gd name="adj6" fmla="val -10611"/>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solidFill>
                  <a:prstClr val="black"/>
                </a:solidFill>
                <a:latin typeface="Calibri"/>
              </a:rPr>
              <a:t>M</a:t>
            </a:r>
            <a:r>
              <a:rPr lang="en-US" sz="3600" b="1" dirty="0" smtClean="0">
                <a:solidFill>
                  <a:prstClr val="black"/>
                </a:solidFill>
                <a:latin typeface="Calibri"/>
              </a:rPr>
              <a:t>idbrain </a:t>
            </a:r>
            <a:endParaRPr lang="en-US" sz="3600" b="1" dirty="0">
              <a:solidFill>
                <a:srgbClr val="FF0000"/>
              </a:solidFill>
              <a:latin typeface="Calibri"/>
            </a:endParaRPr>
          </a:p>
        </p:txBody>
      </p:sp>
      <p:sp>
        <p:nvSpPr>
          <p:cNvPr id="7" name="AutoShape 10"/>
          <p:cNvSpPr>
            <a:spLocks/>
          </p:cNvSpPr>
          <p:nvPr/>
        </p:nvSpPr>
        <p:spPr bwMode="auto">
          <a:xfrm flipH="1">
            <a:off x="3029296" y="4869160"/>
            <a:ext cx="2365268" cy="762000"/>
          </a:xfrm>
          <a:prstGeom prst="callout2">
            <a:avLst>
              <a:gd name="adj1" fmla="val 60684"/>
              <a:gd name="adj2" fmla="val 15046"/>
              <a:gd name="adj3" fmla="val 54305"/>
              <a:gd name="adj4" fmla="val 2365"/>
              <a:gd name="adj5" fmla="val -48248"/>
              <a:gd name="adj6" fmla="val -10611"/>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solidFill>
                  <a:srgbClr val="0000FF"/>
                </a:solidFill>
                <a:latin typeface="Calibri"/>
              </a:rPr>
              <a:t>M</a:t>
            </a:r>
            <a:r>
              <a:rPr lang="en-US" sz="3600" b="1" dirty="0" smtClean="0">
                <a:solidFill>
                  <a:srgbClr val="0000FF"/>
                </a:solidFill>
                <a:latin typeface="Calibri"/>
              </a:rPr>
              <a:t>edulla </a:t>
            </a:r>
            <a:r>
              <a:rPr lang="en-US" sz="3600" b="1" dirty="0">
                <a:solidFill>
                  <a:srgbClr val="0000FF"/>
                </a:solidFill>
                <a:latin typeface="Calibri"/>
              </a:rPr>
              <a:t>oblongata</a:t>
            </a:r>
          </a:p>
        </p:txBody>
      </p:sp>
      <p:sp>
        <p:nvSpPr>
          <p:cNvPr id="8" name="AutoShape 10"/>
          <p:cNvSpPr>
            <a:spLocks/>
          </p:cNvSpPr>
          <p:nvPr/>
        </p:nvSpPr>
        <p:spPr bwMode="auto">
          <a:xfrm flipH="1">
            <a:off x="2957466" y="4077072"/>
            <a:ext cx="2365268" cy="762000"/>
          </a:xfrm>
          <a:prstGeom prst="callout2">
            <a:avLst>
              <a:gd name="adj1" fmla="val 55786"/>
              <a:gd name="adj2" fmla="val 23703"/>
              <a:gd name="adj3" fmla="val -19165"/>
              <a:gd name="adj4" fmla="val 11810"/>
              <a:gd name="adj5" fmla="val -70288"/>
              <a:gd name="adj6" fmla="val -8250"/>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4400" b="1" dirty="0">
                <a:solidFill>
                  <a:srgbClr val="D60093"/>
                </a:solidFill>
                <a:latin typeface="Calibri"/>
              </a:rPr>
              <a:t>Pons </a:t>
            </a:r>
          </a:p>
        </p:txBody>
      </p:sp>
      <p:sp>
        <p:nvSpPr>
          <p:cNvPr id="11" name="AutoShape 10"/>
          <p:cNvSpPr>
            <a:spLocks/>
          </p:cNvSpPr>
          <p:nvPr/>
        </p:nvSpPr>
        <p:spPr bwMode="auto">
          <a:xfrm>
            <a:off x="7046651" y="5445224"/>
            <a:ext cx="1567748" cy="928694"/>
          </a:xfrm>
          <a:prstGeom prst="callout2">
            <a:avLst>
              <a:gd name="adj1" fmla="val 47174"/>
              <a:gd name="adj2" fmla="val 2263"/>
              <a:gd name="adj3" fmla="val 44744"/>
              <a:gd name="adj4" fmla="val -18776"/>
              <a:gd name="adj5" fmla="val -50996"/>
              <a:gd name="adj6" fmla="val -68755"/>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7030A0"/>
                </a:solidFill>
                <a:latin typeface="Arial" charset="0"/>
                <a:cs typeface="Arial" charset="0"/>
              </a:rPr>
              <a:t>Central canal </a:t>
            </a:r>
          </a:p>
        </p:txBody>
      </p:sp>
      <p:sp>
        <p:nvSpPr>
          <p:cNvPr id="12" name="AutoShape 10"/>
          <p:cNvSpPr>
            <a:spLocks/>
          </p:cNvSpPr>
          <p:nvPr/>
        </p:nvSpPr>
        <p:spPr bwMode="auto">
          <a:xfrm>
            <a:off x="6974821" y="1412776"/>
            <a:ext cx="1902984" cy="864096"/>
          </a:xfrm>
          <a:prstGeom prst="callout2">
            <a:avLst>
              <a:gd name="adj1" fmla="val 50074"/>
              <a:gd name="adj2" fmla="val 28653"/>
              <a:gd name="adj3" fmla="val 120076"/>
              <a:gd name="adj4" fmla="val -25924"/>
              <a:gd name="adj5" fmla="val 282794"/>
              <a:gd name="adj6" fmla="val -37692"/>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solidFill>
                  <a:prstClr val="black"/>
                </a:solidFill>
                <a:latin typeface="Calibri"/>
              </a:rPr>
              <a:t>4</a:t>
            </a:r>
            <a:r>
              <a:rPr lang="en-US" sz="3600" b="1" baseline="30000" dirty="0">
                <a:solidFill>
                  <a:prstClr val="black"/>
                </a:solidFill>
                <a:latin typeface="Calibri"/>
              </a:rPr>
              <a:t>th</a:t>
            </a:r>
            <a:r>
              <a:rPr lang="en-US" sz="3600" b="1" dirty="0">
                <a:solidFill>
                  <a:prstClr val="black"/>
                </a:solidFill>
                <a:latin typeface="Calibri"/>
              </a:rPr>
              <a:t> ventricle</a:t>
            </a:r>
            <a:endParaRPr lang="en-US" sz="3600" b="1" dirty="0">
              <a:solidFill>
                <a:srgbClr val="FF0000"/>
              </a:solidFill>
              <a:latin typeface="Calibri"/>
            </a:endParaRPr>
          </a:p>
        </p:txBody>
      </p:sp>
      <p:sp>
        <p:nvSpPr>
          <p:cNvPr id="13" name="AutoShape 10"/>
          <p:cNvSpPr>
            <a:spLocks/>
          </p:cNvSpPr>
          <p:nvPr/>
        </p:nvSpPr>
        <p:spPr bwMode="auto">
          <a:xfrm>
            <a:off x="6687502" y="404664"/>
            <a:ext cx="1795746" cy="928694"/>
          </a:xfrm>
          <a:prstGeom prst="callout2">
            <a:avLst>
              <a:gd name="adj1" fmla="val 47174"/>
              <a:gd name="adj2" fmla="val 2263"/>
              <a:gd name="adj3" fmla="val 82922"/>
              <a:gd name="adj4" fmla="val -18398"/>
              <a:gd name="adj5" fmla="val 254434"/>
              <a:gd name="adj6" fmla="val -32058"/>
            </a:avLst>
          </a:prstGeom>
          <a:noFill/>
          <a:ln w="38100">
            <a:solidFill>
              <a:srgbClr val="00FF00"/>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Cerebral aqueduct </a:t>
            </a:r>
          </a:p>
        </p:txBody>
      </p:sp>
      <p:sp>
        <p:nvSpPr>
          <p:cNvPr id="14" name="Rectangle 2"/>
          <p:cNvSpPr txBox="1">
            <a:spLocks noChangeArrowheads="1"/>
          </p:cNvSpPr>
          <p:nvPr/>
        </p:nvSpPr>
        <p:spPr bwMode="auto">
          <a:xfrm>
            <a:off x="6184692" y="2924944"/>
            <a:ext cx="2405794" cy="1872208"/>
          </a:xfrm>
          <a:prstGeom prst="rect">
            <a:avLst/>
          </a:prstGeom>
          <a:noFill/>
          <a:ln w="9525">
            <a:noFill/>
            <a:miter lim="800000"/>
            <a:headEnd/>
            <a:tailEnd/>
          </a:ln>
          <a:effectLst>
            <a:outerShdw blurRad="50800" dist="38100" dir="8100000" algn="tr" rotWithShape="0">
              <a:prstClr val="black">
                <a:alpha val="40000"/>
              </a:prst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solidFill>
                  <a:srgbClr val="00FFFF"/>
                </a:solidFill>
                <a:latin typeface="Calibri"/>
              </a:rPr>
              <a:t>cerebellum</a:t>
            </a:r>
          </a:p>
        </p:txBody>
      </p:sp>
      <p:sp>
        <p:nvSpPr>
          <p:cNvPr id="15" name="AutoShape 10"/>
          <p:cNvSpPr>
            <a:spLocks/>
          </p:cNvSpPr>
          <p:nvPr/>
        </p:nvSpPr>
        <p:spPr bwMode="auto">
          <a:xfrm>
            <a:off x="5681884" y="0"/>
            <a:ext cx="1795746" cy="928694"/>
          </a:xfrm>
          <a:prstGeom prst="callout2">
            <a:avLst>
              <a:gd name="adj1" fmla="val 47174"/>
              <a:gd name="adj2" fmla="val 2263"/>
              <a:gd name="adj3" fmla="val 82923"/>
              <a:gd name="adj4" fmla="val -6996"/>
              <a:gd name="adj5" fmla="val 202190"/>
              <a:gd name="adj6" fmla="val -7179"/>
            </a:avLst>
          </a:prstGeom>
          <a:noFill/>
          <a:ln w="38100">
            <a:solidFill>
              <a:srgbClr val="00FF00"/>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400" b="1" dirty="0">
                <a:solidFill>
                  <a:srgbClr val="0000FF"/>
                </a:solidFill>
                <a:latin typeface="Arial" charset="0"/>
                <a:cs typeface="Arial" charset="0"/>
              </a:rPr>
              <a:t>Thalamus </a:t>
            </a:r>
          </a:p>
        </p:txBody>
      </p:sp>
      <p:sp>
        <p:nvSpPr>
          <p:cNvPr id="2" name="Slide Number Placeholder 1"/>
          <p:cNvSpPr>
            <a:spLocks noGrp="1"/>
          </p:cNvSpPr>
          <p:nvPr>
            <p:ph type="sldNum" sz="quarter" idx="12"/>
          </p:nvPr>
        </p:nvSpPr>
        <p:spPr>
          <a:xfrm>
            <a:off x="6952181" y="6356351"/>
            <a:ext cx="2837762" cy="365125"/>
          </a:xfrm>
        </p:spPr>
        <p:txBody>
          <a:bodyPr/>
          <a:lstStyle/>
          <a:p>
            <a:fld id="{2D993F36-48BD-4382-BADF-B1675B251789}" type="slidenum">
              <a:rPr lang="en-US" smtClean="0"/>
              <a:t>22</a:t>
            </a:fld>
            <a:endParaRPr lang="en-US"/>
          </a:p>
        </p:txBody>
      </p:sp>
    </p:spTree>
    <p:extLst>
      <p:ext uri="{BB962C8B-B14F-4D97-AF65-F5344CB8AC3E}">
        <p14:creationId xmlns:p14="http://schemas.microsoft.com/office/powerpoint/2010/main" val="27935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p:cNvPicPr>
            <a:picLocks noChangeAspect="1" noChangeArrowheads="1"/>
          </p:cNvPicPr>
          <p:nvPr/>
        </p:nvPicPr>
        <p:blipFill>
          <a:blip r:embed="rId3" cstate="print">
            <a:lum bright="-6000" contrast="18000"/>
          </a:blip>
          <a:srcRect l="25539" t="17026" r="46626" b="24806"/>
          <a:stretch>
            <a:fillRect/>
          </a:stretch>
        </p:blipFill>
        <p:spPr bwMode="auto">
          <a:xfrm>
            <a:off x="5439569" y="214292"/>
            <a:ext cx="4418168" cy="6429375"/>
          </a:xfrm>
          <a:prstGeom prst="rect">
            <a:avLst/>
          </a:prstGeom>
          <a:noFill/>
          <a:ln w="9525">
            <a:noFill/>
            <a:miter lim="800000"/>
            <a:headEnd/>
            <a:tailEnd/>
          </a:ln>
        </p:spPr>
      </p:pic>
      <p:sp>
        <p:nvSpPr>
          <p:cNvPr id="5" name="AutoShape 10"/>
          <p:cNvSpPr>
            <a:spLocks/>
          </p:cNvSpPr>
          <p:nvPr/>
        </p:nvSpPr>
        <p:spPr bwMode="auto">
          <a:xfrm flipH="1">
            <a:off x="3351384" y="4725144"/>
            <a:ext cx="2365268" cy="762000"/>
          </a:xfrm>
          <a:prstGeom prst="callout2">
            <a:avLst>
              <a:gd name="adj1" fmla="val 214970"/>
              <a:gd name="adj2" fmla="val -65230"/>
              <a:gd name="adj3" fmla="val 61652"/>
              <a:gd name="adj4" fmla="val 6301"/>
              <a:gd name="adj5" fmla="val -70289"/>
              <a:gd name="adj6" fmla="val -54683"/>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200" b="1" dirty="0">
                <a:solidFill>
                  <a:srgbClr val="009900"/>
                </a:solidFill>
                <a:latin typeface="Calibri"/>
              </a:rPr>
              <a:t>Medulla oblongata </a:t>
            </a:r>
          </a:p>
        </p:txBody>
      </p:sp>
      <p:sp>
        <p:nvSpPr>
          <p:cNvPr id="9" name="AutoShape 10"/>
          <p:cNvSpPr>
            <a:spLocks/>
          </p:cNvSpPr>
          <p:nvPr/>
        </p:nvSpPr>
        <p:spPr bwMode="auto">
          <a:xfrm flipH="1">
            <a:off x="1991734" y="2775194"/>
            <a:ext cx="2365268" cy="762000"/>
          </a:xfrm>
          <a:prstGeom prst="callout2">
            <a:avLst>
              <a:gd name="adj1" fmla="val 55786"/>
              <a:gd name="adj2" fmla="val 23703"/>
              <a:gd name="adj3" fmla="val 45488"/>
              <a:gd name="adj4" fmla="val -23134"/>
              <a:gd name="adj5" fmla="val 40161"/>
              <a:gd name="adj6" fmla="val -120636"/>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4400" b="1" dirty="0">
                <a:solidFill>
                  <a:srgbClr val="D60093"/>
                </a:solidFill>
                <a:latin typeface="Calibri"/>
              </a:rPr>
              <a:t>Pons </a:t>
            </a:r>
          </a:p>
        </p:txBody>
      </p:sp>
      <p:sp>
        <p:nvSpPr>
          <p:cNvPr id="10" name="AutoShape 10"/>
          <p:cNvSpPr>
            <a:spLocks/>
          </p:cNvSpPr>
          <p:nvPr/>
        </p:nvSpPr>
        <p:spPr bwMode="auto">
          <a:xfrm flipH="1">
            <a:off x="2776746" y="3891136"/>
            <a:ext cx="2724417" cy="762000"/>
          </a:xfrm>
          <a:prstGeom prst="callout2">
            <a:avLst>
              <a:gd name="adj1" fmla="val 38643"/>
              <a:gd name="adj2" fmla="val 7305"/>
              <a:gd name="adj3" fmla="val 34713"/>
              <a:gd name="adj4" fmla="val -24082"/>
              <a:gd name="adj5" fmla="val 20324"/>
              <a:gd name="adj6" fmla="val -66117"/>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err="1">
                <a:solidFill>
                  <a:srgbClr val="0000FF"/>
                </a:solidFill>
                <a:latin typeface="Calibri"/>
              </a:rPr>
              <a:t>Pontomedullary</a:t>
            </a:r>
            <a:r>
              <a:rPr lang="en-US" sz="2800" b="1" dirty="0">
                <a:solidFill>
                  <a:srgbClr val="0000FF"/>
                </a:solidFill>
                <a:latin typeface="Calibri"/>
              </a:rPr>
              <a:t> junction  </a:t>
            </a:r>
          </a:p>
        </p:txBody>
      </p:sp>
      <p:sp>
        <p:nvSpPr>
          <p:cNvPr id="2" name="TextBox 1"/>
          <p:cNvSpPr txBox="1"/>
          <p:nvPr/>
        </p:nvSpPr>
        <p:spPr>
          <a:xfrm>
            <a:off x="2312410" y="1846528"/>
            <a:ext cx="2442215" cy="707886"/>
          </a:xfrm>
          <a:prstGeom prst="rect">
            <a:avLst/>
          </a:prstGeom>
          <a:noFill/>
        </p:spPr>
        <p:txBody>
          <a:bodyPr wrap="square" rtlCol="0">
            <a:spAutoFit/>
          </a:bodyPr>
          <a:lstStyle/>
          <a:p>
            <a:r>
              <a:rPr lang="en-US" sz="4000" b="1" dirty="0">
                <a:solidFill>
                  <a:srgbClr val="FF0000"/>
                </a:solidFill>
                <a:latin typeface="Calibri"/>
              </a:rPr>
              <a:t>Midbrain</a:t>
            </a:r>
          </a:p>
        </p:txBody>
      </p:sp>
      <p:cxnSp>
        <p:nvCxnSpPr>
          <p:cNvPr id="7" name="Straight Arrow Connector 6"/>
          <p:cNvCxnSpPr/>
          <p:nvPr/>
        </p:nvCxnSpPr>
        <p:spPr>
          <a:xfrm flipV="1">
            <a:off x="4357002" y="1846530"/>
            <a:ext cx="2330632" cy="3539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42171" y="214292"/>
            <a:ext cx="4525281"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a:solidFill>
                  <a:prstClr val="black"/>
                </a:solidFill>
                <a:latin typeface="Calibri"/>
              </a:rPr>
              <a:t>Anterior surface of the brainstem</a:t>
            </a:r>
          </a:p>
        </p:txBody>
      </p:sp>
      <p:sp>
        <p:nvSpPr>
          <p:cNvPr id="3" name="Slide Number Placeholder 2"/>
          <p:cNvSpPr>
            <a:spLocks noGrp="1"/>
          </p:cNvSpPr>
          <p:nvPr>
            <p:ph type="sldNum" sz="quarter" idx="12"/>
          </p:nvPr>
        </p:nvSpPr>
        <p:spPr/>
        <p:txBody>
          <a:bodyPr/>
          <a:lstStyle/>
          <a:p>
            <a:fld id="{2D993F36-48BD-4382-BADF-B1675B251789}" type="slidenum">
              <a:rPr lang="en-US" smtClean="0"/>
              <a:t>23</a:t>
            </a:fld>
            <a:endParaRPr lang="en-US"/>
          </a:p>
        </p:txBody>
      </p:sp>
    </p:spTree>
    <p:extLst>
      <p:ext uri="{BB962C8B-B14F-4D97-AF65-F5344CB8AC3E}">
        <p14:creationId xmlns:p14="http://schemas.microsoft.com/office/powerpoint/2010/main" val="383176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p:cNvPicPr>
            <a:picLocks noChangeAspect="1" noChangeArrowheads="1"/>
          </p:cNvPicPr>
          <p:nvPr/>
        </p:nvPicPr>
        <p:blipFill>
          <a:blip r:embed="rId3" cstate="print">
            <a:lum bright="-6000" contrast="18000"/>
          </a:blip>
          <a:srcRect l="25539" t="17026" r="46626" b="24806"/>
          <a:stretch>
            <a:fillRect/>
          </a:stretch>
        </p:blipFill>
        <p:spPr bwMode="auto">
          <a:xfrm>
            <a:off x="5488007" y="142593"/>
            <a:ext cx="4418168" cy="6429375"/>
          </a:xfrm>
          <a:prstGeom prst="rect">
            <a:avLst/>
          </a:prstGeom>
          <a:noFill/>
          <a:ln w="9525">
            <a:noFill/>
            <a:miter lim="800000"/>
            <a:headEnd/>
            <a:tailEnd/>
          </a:ln>
        </p:spPr>
      </p:pic>
      <p:sp>
        <p:nvSpPr>
          <p:cNvPr id="5" name="AutoShape 10"/>
          <p:cNvSpPr>
            <a:spLocks/>
          </p:cNvSpPr>
          <p:nvPr/>
        </p:nvSpPr>
        <p:spPr bwMode="auto">
          <a:xfrm flipH="1">
            <a:off x="1733062" y="5565456"/>
            <a:ext cx="3494783" cy="762000"/>
          </a:xfrm>
          <a:prstGeom prst="callout2">
            <a:avLst>
              <a:gd name="adj1" fmla="val 36439"/>
              <a:gd name="adj2" fmla="val 23438"/>
              <a:gd name="adj3" fmla="val 29815"/>
              <a:gd name="adj4" fmla="val -18884"/>
              <a:gd name="adj5" fmla="val -87922"/>
              <a:gd name="adj6" fmla="val -66157"/>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FF0000"/>
                </a:solidFill>
                <a:latin typeface="Calibri"/>
              </a:rPr>
              <a:t>Pyramid</a:t>
            </a:r>
          </a:p>
        </p:txBody>
      </p:sp>
      <p:sp>
        <p:nvSpPr>
          <p:cNvPr id="8" name="AutoShape 10"/>
          <p:cNvSpPr>
            <a:spLocks/>
          </p:cNvSpPr>
          <p:nvPr/>
        </p:nvSpPr>
        <p:spPr bwMode="auto">
          <a:xfrm flipH="1">
            <a:off x="1141219" y="6368000"/>
            <a:ext cx="4901493" cy="354035"/>
          </a:xfrm>
          <a:prstGeom prst="callout2">
            <a:avLst>
              <a:gd name="adj1" fmla="val 50888"/>
              <a:gd name="adj2" fmla="val 9537"/>
              <a:gd name="adj3" fmla="val 35449"/>
              <a:gd name="adj4" fmla="val -10766"/>
              <a:gd name="adj5" fmla="val -167722"/>
              <a:gd name="adj6" fmla="val -35288"/>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FF0000"/>
                </a:solidFill>
                <a:latin typeface="Calibri"/>
              </a:rPr>
              <a:t>decussation of the pyramids </a:t>
            </a:r>
          </a:p>
        </p:txBody>
      </p:sp>
      <p:sp>
        <p:nvSpPr>
          <p:cNvPr id="9" name="AutoShape 10"/>
          <p:cNvSpPr>
            <a:spLocks/>
          </p:cNvSpPr>
          <p:nvPr/>
        </p:nvSpPr>
        <p:spPr bwMode="auto">
          <a:xfrm flipH="1">
            <a:off x="1278006" y="5908915"/>
            <a:ext cx="4340082" cy="648072"/>
          </a:xfrm>
          <a:prstGeom prst="callout2">
            <a:avLst>
              <a:gd name="adj1" fmla="val 53615"/>
              <a:gd name="adj2" fmla="val 6890"/>
              <a:gd name="adj3" fmla="val 30473"/>
              <a:gd name="adj4" fmla="val -20717"/>
              <a:gd name="adj5" fmla="val -100775"/>
              <a:gd name="adj6" fmla="val -49563"/>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FF0000"/>
                </a:solidFill>
                <a:latin typeface="Calibri"/>
              </a:rPr>
              <a:t>anterior median fissure</a:t>
            </a:r>
          </a:p>
        </p:txBody>
      </p:sp>
      <p:sp>
        <p:nvSpPr>
          <p:cNvPr id="11" name="TextBox 10"/>
          <p:cNvSpPr txBox="1"/>
          <p:nvPr/>
        </p:nvSpPr>
        <p:spPr>
          <a:xfrm>
            <a:off x="9954701" y="2712647"/>
            <a:ext cx="1311809" cy="733630"/>
          </a:xfrm>
          <a:prstGeom prst="rect">
            <a:avLst/>
          </a:prstGeom>
          <a:noFill/>
          <a:effectLst>
            <a:outerShdw blurRad="50800" dist="38100" dir="8100000" algn="tr" rotWithShape="0">
              <a:prstClr val="black">
                <a:alpha val="40000"/>
              </a:prstClr>
            </a:outerShdw>
          </a:effectLst>
        </p:spPr>
        <p:txBody>
          <a:bodyPr wrap="square" rtlCol="1">
            <a:spAutoFit/>
          </a:bodyPr>
          <a:lstStyle/>
          <a:p>
            <a:pPr algn="ctr"/>
            <a:r>
              <a:rPr lang="en-US" sz="4000" b="1" dirty="0">
                <a:solidFill>
                  <a:prstClr val="black"/>
                </a:solidFill>
                <a:latin typeface="Calibri"/>
              </a:rPr>
              <a:t>Pons </a:t>
            </a:r>
            <a:endParaRPr lang="ar-SA" sz="4000" b="1" dirty="0">
              <a:solidFill>
                <a:prstClr val="black"/>
              </a:solidFill>
              <a:latin typeface="Calibri"/>
              <a:cs typeface="Arial" panose="020B0604020202020204" pitchFamily="34" charset="0"/>
            </a:endParaRPr>
          </a:p>
        </p:txBody>
      </p:sp>
      <p:sp>
        <p:nvSpPr>
          <p:cNvPr id="10" name="AutoShape 10"/>
          <p:cNvSpPr>
            <a:spLocks/>
          </p:cNvSpPr>
          <p:nvPr/>
        </p:nvSpPr>
        <p:spPr bwMode="auto">
          <a:xfrm flipH="1">
            <a:off x="1929077" y="4569087"/>
            <a:ext cx="2724417" cy="762000"/>
          </a:xfrm>
          <a:prstGeom prst="callout2">
            <a:avLst>
              <a:gd name="adj1" fmla="val 36439"/>
              <a:gd name="adj2" fmla="val 23438"/>
              <a:gd name="adj3" fmla="val 29815"/>
              <a:gd name="adj4" fmla="val -18884"/>
              <a:gd name="adj5" fmla="val 2936"/>
              <a:gd name="adj6" fmla="val -90863"/>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FF0000"/>
                </a:solidFill>
                <a:latin typeface="Calibri"/>
              </a:rPr>
              <a:t>Olive</a:t>
            </a:r>
          </a:p>
        </p:txBody>
      </p:sp>
      <p:sp>
        <p:nvSpPr>
          <p:cNvPr id="13" name="AutoShape 10"/>
          <p:cNvSpPr>
            <a:spLocks/>
          </p:cNvSpPr>
          <p:nvPr/>
        </p:nvSpPr>
        <p:spPr bwMode="auto">
          <a:xfrm flipH="1">
            <a:off x="416977" y="5146042"/>
            <a:ext cx="4366599" cy="762000"/>
          </a:xfrm>
          <a:prstGeom prst="callout2">
            <a:avLst>
              <a:gd name="adj1" fmla="val 36439"/>
              <a:gd name="adj2" fmla="val 16873"/>
              <a:gd name="adj3" fmla="val 29815"/>
              <a:gd name="adj4" fmla="val -18884"/>
              <a:gd name="adj5" fmla="val -55350"/>
              <a:gd name="adj6" fmla="val -59415"/>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FF0000"/>
                </a:solidFill>
                <a:latin typeface="Calibri"/>
              </a:rPr>
              <a:t>Anterolateral sulcus</a:t>
            </a:r>
          </a:p>
        </p:txBody>
      </p:sp>
      <p:sp>
        <p:nvSpPr>
          <p:cNvPr id="14" name="AutoShape 10"/>
          <p:cNvSpPr>
            <a:spLocks/>
          </p:cNvSpPr>
          <p:nvPr/>
        </p:nvSpPr>
        <p:spPr bwMode="auto">
          <a:xfrm flipH="1">
            <a:off x="-91213" y="2290495"/>
            <a:ext cx="3956850" cy="762000"/>
          </a:xfrm>
          <a:prstGeom prst="callout2">
            <a:avLst>
              <a:gd name="adj1" fmla="val 43296"/>
              <a:gd name="adj2" fmla="val 3020"/>
              <a:gd name="adj3" fmla="val 29815"/>
              <a:gd name="adj4" fmla="val -18884"/>
              <a:gd name="adj5" fmla="val 44079"/>
              <a:gd name="adj6" fmla="val -80780"/>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prstClr val="black"/>
                </a:solidFill>
                <a:latin typeface="Calibri"/>
              </a:rPr>
              <a:t>Transverse pontine </a:t>
            </a:r>
            <a:r>
              <a:rPr lang="en-US" sz="2800" b="1" dirty="0" err="1">
                <a:solidFill>
                  <a:prstClr val="black"/>
                </a:solidFill>
                <a:latin typeface="Calibri"/>
              </a:rPr>
              <a:t>fibres</a:t>
            </a:r>
            <a:endParaRPr lang="en-US" sz="2800" b="1" dirty="0">
              <a:solidFill>
                <a:srgbClr val="FF0000"/>
              </a:solidFill>
              <a:latin typeface="Calibri"/>
            </a:endParaRPr>
          </a:p>
        </p:txBody>
      </p:sp>
      <p:sp>
        <p:nvSpPr>
          <p:cNvPr id="15" name="AutoShape 10"/>
          <p:cNvSpPr>
            <a:spLocks/>
          </p:cNvSpPr>
          <p:nvPr/>
        </p:nvSpPr>
        <p:spPr bwMode="auto">
          <a:xfrm flipH="1">
            <a:off x="1141219" y="2868386"/>
            <a:ext cx="2724417" cy="762000"/>
          </a:xfrm>
          <a:prstGeom prst="callout2">
            <a:avLst>
              <a:gd name="adj1" fmla="val 41582"/>
              <a:gd name="adj2" fmla="val 11959"/>
              <a:gd name="adj3" fmla="val 29815"/>
              <a:gd name="adj4" fmla="val -18884"/>
              <a:gd name="adj5" fmla="val 35507"/>
              <a:gd name="adj6" fmla="val -128170"/>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latin typeface="Calibri"/>
              </a:rPr>
              <a:t>Basis pontine</a:t>
            </a:r>
          </a:p>
        </p:txBody>
      </p:sp>
      <p:sp>
        <p:nvSpPr>
          <p:cNvPr id="16" name="AutoShape 10"/>
          <p:cNvSpPr>
            <a:spLocks/>
          </p:cNvSpPr>
          <p:nvPr/>
        </p:nvSpPr>
        <p:spPr bwMode="auto">
          <a:xfrm flipH="1">
            <a:off x="1375269" y="3446277"/>
            <a:ext cx="2724417" cy="762000"/>
          </a:xfrm>
          <a:prstGeom prst="callout2">
            <a:avLst>
              <a:gd name="adj1" fmla="val 34725"/>
              <a:gd name="adj2" fmla="val 15785"/>
              <a:gd name="adj3" fmla="val 29815"/>
              <a:gd name="adj4" fmla="val -18884"/>
              <a:gd name="adj5" fmla="val -10779"/>
              <a:gd name="adj6" fmla="val -134387"/>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prstClr val="black"/>
                </a:solidFill>
                <a:latin typeface="Calibri"/>
              </a:rPr>
              <a:t>Basilar sulcus</a:t>
            </a:r>
            <a:endParaRPr lang="en-US" sz="2800" b="1" dirty="0">
              <a:solidFill>
                <a:srgbClr val="FF0000"/>
              </a:solidFill>
              <a:latin typeface="Calibri"/>
            </a:endParaRPr>
          </a:p>
        </p:txBody>
      </p:sp>
      <p:sp>
        <p:nvSpPr>
          <p:cNvPr id="2" name="TextBox 1"/>
          <p:cNvSpPr txBox="1"/>
          <p:nvPr/>
        </p:nvSpPr>
        <p:spPr>
          <a:xfrm>
            <a:off x="10166336" y="4716106"/>
            <a:ext cx="1913232" cy="954107"/>
          </a:xfrm>
          <a:prstGeom prst="rect">
            <a:avLst/>
          </a:prstGeom>
          <a:noFill/>
        </p:spPr>
        <p:txBody>
          <a:bodyPr wrap="square" rtlCol="0">
            <a:spAutoFit/>
          </a:bodyPr>
          <a:lstStyle/>
          <a:p>
            <a:r>
              <a:rPr lang="en-US" sz="2800" b="1" dirty="0"/>
              <a:t>Medulla oblongata</a:t>
            </a:r>
          </a:p>
        </p:txBody>
      </p:sp>
      <p:sp>
        <p:nvSpPr>
          <p:cNvPr id="3" name="TextBox 2"/>
          <p:cNvSpPr txBox="1"/>
          <p:nvPr/>
        </p:nvSpPr>
        <p:spPr>
          <a:xfrm>
            <a:off x="10166335" y="875212"/>
            <a:ext cx="1995502" cy="646331"/>
          </a:xfrm>
          <a:prstGeom prst="rect">
            <a:avLst/>
          </a:prstGeom>
          <a:noFill/>
        </p:spPr>
        <p:txBody>
          <a:bodyPr wrap="square" rtlCol="0">
            <a:spAutoFit/>
          </a:bodyPr>
          <a:lstStyle/>
          <a:p>
            <a:r>
              <a:rPr lang="en-US" sz="3600" b="1" dirty="0"/>
              <a:t>Midbrain</a:t>
            </a:r>
          </a:p>
        </p:txBody>
      </p:sp>
      <p:sp>
        <p:nvSpPr>
          <p:cNvPr id="17" name="AutoShape 10"/>
          <p:cNvSpPr>
            <a:spLocks/>
          </p:cNvSpPr>
          <p:nvPr/>
        </p:nvSpPr>
        <p:spPr bwMode="auto">
          <a:xfrm flipH="1">
            <a:off x="117275" y="1158582"/>
            <a:ext cx="3845210" cy="762000"/>
          </a:xfrm>
          <a:prstGeom prst="callout2">
            <a:avLst>
              <a:gd name="adj1" fmla="val 38153"/>
              <a:gd name="adj2" fmla="val 7172"/>
              <a:gd name="adj3" fmla="val 29815"/>
              <a:gd name="adj4" fmla="val -18884"/>
              <a:gd name="adj5" fmla="val 61221"/>
              <a:gd name="adj6" fmla="val -96187"/>
            </a:avLst>
          </a:prstGeom>
          <a:noFill/>
          <a:ln w="38100">
            <a:solidFill>
              <a:srgbClr val="0070C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0070C0"/>
                </a:solidFill>
                <a:latin typeface="Calibri"/>
              </a:rPr>
              <a:t>Interpeduncular fossa</a:t>
            </a:r>
          </a:p>
        </p:txBody>
      </p:sp>
      <p:sp>
        <p:nvSpPr>
          <p:cNvPr id="18" name="AutoShape 10"/>
          <p:cNvSpPr>
            <a:spLocks/>
          </p:cNvSpPr>
          <p:nvPr/>
        </p:nvSpPr>
        <p:spPr bwMode="auto">
          <a:xfrm flipH="1">
            <a:off x="1277150" y="659603"/>
            <a:ext cx="2920655" cy="762000"/>
          </a:xfrm>
          <a:prstGeom prst="callout2">
            <a:avLst>
              <a:gd name="adj1" fmla="val 36439"/>
              <a:gd name="adj2" fmla="val 23438"/>
              <a:gd name="adj3" fmla="val 29815"/>
              <a:gd name="adj4" fmla="val -18884"/>
              <a:gd name="adj5" fmla="val 71507"/>
              <a:gd name="adj6" fmla="val -79898"/>
            </a:avLst>
          </a:prstGeom>
          <a:noFill/>
          <a:ln w="38100">
            <a:solidFill>
              <a:srgbClr val="0070C0"/>
            </a:solidFill>
            <a:miter lim="800000"/>
            <a:headEnd/>
            <a:tailEnd type="triangle" w="med" len="med"/>
          </a:ln>
          <a:effectLst>
            <a:outerShdw blurRad="50800" dist="38100" dir="8100000" algn="tr" rotWithShape="0">
              <a:prstClr val="black">
                <a:alpha val="40000"/>
              </a:prstClr>
            </a:outerShdw>
          </a:effectLst>
        </p:spPr>
        <p:txBody>
          <a:bodyPr/>
          <a:lstStyle/>
          <a:p>
            <a:r>
              <a:rPr lang="en-US" sz="2800" b="1" dirty="0">
                <a:solidFill>
                  <a:srgbClr val="0070C0"/>
                </a:solidFill>
                <a:latin typeface="Calibri"/>
              </a:rPr>
              <a:t>Optic tract</a:t>
            </a:r>
          </a:p>
        </p:txBody>
      </p:sp>
      <p:sp>
        <p:nvSpPr>
          <p:cNvPr id="19" name="AutoShape 10"/>
          <p:cNvSpPr>
            <a:spLocks/>
          </p:cNvSpPr>
          <p:nvPr/>
        </p:nvSpPr>
        <p:spPr bwMode="auto">
          <a:xfrm flipH="1">
            <a:off x="117275" y="1576548"/>
            <a:ext cx="3701707" cy="762000"/>
          </a:xfrm>
          <a:prstGeom prst="callout2">
            <a:avLst>
              <a:gd name="adj1" fmla="val 36439"/>
              <a:gd name="adj2" fmla="val 23438"/>
              <a:gd name="adj3" fmla="val 29815"/>
              <a:gd name="adj4" fmla="val -18884"/>
              <a:gd name="adj5" fmla="val 26936"/>
              <a:gd name="adj6" fmla="val -77181"/>
            </a:avLst>
          </a:prstGeom>
          <a:noFill/>
          <a:ln w="38100">
            <a:solidFill>
              <a:srgbClr val="0070C0"/>
            </a:solidFill>
            <a:miter lim="800000"/>
            <a:headEnd/>
            <a:tailEnd type="triangle" w="med" len="med"/>
          </a:ln>
          <a:effectLst>
            <a:outerShdw blurRad="50800" dist="38100" dir="8100000" algn="tr" rotWithShape="0">
              <a:prstClr val="black">
                <a:alpha val="40000"/>
              </a:prstClr>
            </a:outerShdw>
          </a:effectLst>
        </p:spPr>
        <p:txBody>
          <a:bodyPr/>
          <a:lstStyle/>
          <a:p>
            <a:r>
              <a:rPr lang="en-US" sz="2800" b="1" dirty="0">
                <a:solidFill>
                  <a:srgbClr val="0070C0"/>
                </a:solidFill>
                <a:latin typeface="Calibri"/>
              </a:rPr>
              <a:t>Cerebral peduncle</a:t>
            </a:r>
          </a:p>
        </p:txBody>
      </p:sp>
      <p:sp>
        <p:nvSpPr>
          <p:cNvPr id="20" name="AutoShape 10"/>
          <p:cNvSpPr>
            <a:spLocks/>
          </p:cNvSpPr>
          <p:nvPr/>
        </p:nvSpPr>
        <p:spPr bwMode="auto">
          <a:xfrm flipH="1">
            <a:off x="590195" y="51701"/>
            <a:ext cx="2724417" cy="762000"/>
          </a:xfrm>
          <a:prstGeom prst="callout2">
            <a:avLst>
              <a:gd name="adj1" fmla="val 34725"/>
              <a:gd name="adj2" fmla="val 7176"/>
              <a:gd name="adj3" fmla="val 29815"/>
              <a:gd name="adj4" fmla="val -18884"/>
              <a:gd name="adj5" fmla="val 90364"/>
              <a:gd name="adj6" fmla="val -161650"/>
            </a:avLst>
          </a:prstGeom>
          <a:noFill/>
          <a:ln w="38100">
            <a:solidFill>
              <a:srgbClr val="0070C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0070C0"/>
                </a:solidFill>
                <a:latin typeface="Calibri"/>
              </a:rPr>
              <a:t>Optic chiasma</a:t>
            </a:r>
          </a:p>
        </p:txBody>
      </p:sp>
      <p:sp>
        <p:nvSpPr>
          <p:cNvPr id="22" name="AutoShape 10"/>
          <p:cNvSpPr>
            <a:spLocks/>
          </p:cNvSpPr>
          <p:nvPr/>
        </p:nvSpPr>
        <p:spPr bwMode="auto">
          <a:xfrm flipH="1">
            <a:off x="117276" y="4024168"/>
            <a:ext cx="4216462" cy="762000"/>
          </a:xfrm>
          <a:prstGeom prst="callout2">
            <a:avLst>
              <a:gd name="adj1" fmla="val 38153"/>
              <a:gd name="adj2" fmla="val 16021"/>
              <a:gd name="adj3" fmla="val 29815"/>
              <a:gd name="adj4" fmla="val -18884"/>
              <a:gd name="adj5" fmla="val 62936"/>
              <a:gd name="adj6" fmla="val -59841"/>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2800" b="1" dirty="0">
                <a:solidFill>
                  <a:srgbClr val="FF0000"/>
                </a:solidFill>
                <a:latin typeface="Calibri"/>
              </a:rPr>
              <a:t>Posterolateral </a:t>
            </a:r>
            <a:r>
              <a:rPr lang="en-US" sz="2800" b="1" dirty="0" err="1">
                <a:solidFill>
                  <a:srgbClr val="FF0000"/>
                </a:solidFill>
                <a:latin typeface="Calibri"/>
              </a:rPr>
              <a:t>slcus</a:t>
            </a:r>
            <a:endParaRPr lang="en-US" sz="2800" b="1" dirty="0">
              <a:solidFill>
                <a:srgbClr val="FF0000"/>
              </a:solidFill>
              <a:latin typeface="Calibri"/>
            </a:endParaRPr>
          </a:p>
        </p:txBody>
      </p:sp>
      <p:sp>
        <p:nvSpPr>
          <p:cNvPr id="6" name="TextBox 5"/>
          <p:cNvSpPr txBox="1"/>
          <p:nvPr/>
        </p:nvSpPr>
        <p:spPr>
          <a:xfrm>
            <a:off x="7978778" y="6218024"/>
            <a:ext cx="4183061" cy="707886"/>
          </a:xfrm>
          <a:prstGeom prst="rect">
            <a:avLst/>
          </a:prstGeom>
          <a:noFill/>
        </p:spPr>
        <p:txBody>
          <a:bodyPr wrap="square" rtlCol="0">
            <a:spAutoFit/>
          </a:bodyPr>
          <a:lstStyle/>
          <a:p>
            <a:r>
              <a:rPr lang="en-US" sz="4000" b="1" dirty="0">
                <a:solidFill>
                  <a:srgbClr val="0000CC"/>
                </a:solidFill>
              </a:rPr>
              <a:t>Anterior surface</a:t>
            </a:r>
          </a:p>
        </p:txBody>
      </p:sp>
      <p:sp>
        <p:nvSpPr>
          <p:cNvPr id="4" name="Slide Number Placeholder 3"/>
          <p:cNvSpPr>
            <a:spLocks noGrp="1"/>
          </p:cNvSpPr>
          <p:nvPr>
            <p:ph type="sldNum" sz="quarter" idx="12"/>
          </p:nvPr>
        </p:nvSpPr>
        <p:spPr>
          <a:xfrm>
            <a:off x="9255662" y="6374424"/>
            <a:ext cx="2837762" cy="365125"/>
          </a:xfrm>
        </p:spPr>
        <p:txBody>
          <a:bodyPr/>
          <a:lstStyle/>
          <a:p>
            <a:fld id="{2D993F36-48BD-4382-BADF-B1675B251789}" type="slidenum">
              <a:rPr lang="en-US" smtClean="0"/>
              <a:t>24</a:t>
            </a:fld>
            <a:endParaRPr lang="en-US" dirty="0"/>
          </a:p>
        </p:txBody>
      </p:sp>
    </p:spTree>
    <p:extLst>
      <p:ext uri="{BB962C8B-B14F-4D97-AF65-F5344CB8AC3E}">
        <p14:creationId xmlns:p14="http://schemas.microsoft.com/office/powerpoint/2010/main" val="1852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ppt_x"/>
                                          </p:val>
                                        </p:tav>
                                        <p:tav tm="100000">
                                          <p:val>
                                            <p:strVal val="#ppt_x"/>
                                          </p:val>
                                        </p:tav>
                                      </p:tavLst>
                                    </p:anim>
                                    <p:anim calcmode="lin" valueType="num">
                                      <p:cBhvr additive="base">
                                        <p:cTn id="7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p:bldP spid="10" grpId="0" animBg="1"/>
      <p:bldP spid="13" grpId="0" animBg="1"/>
      <p:bldP spid="14" grpId="0" animBg="1"/>
      <p:bldP spid="15" grpId="0" animBg="1"/>
      <p:bldP spid="16" grpId="0" animBg="1"/>
      <p:bldP spid="2" grpId="0"/>
      <p:bldP spid="3" grpId="0"/>
      <p:bldP spid="17" grpId="0" animBg="1"/>
      <p:bldP spid="18" grpId="0" animBg="1"/>
      <p:bldP spid="19" grpId="0" animBg="1"/>
      <p:bldP spid="20"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p:cNvPicPr>
            <a:picLocks noChangeAspect="1" noChangeArrowheads="1"/>
          </p:cNvPicPr>
          <p:nvPr/>
        </p:nvPicPr>
        <p:blipFill>
          <a:blip r:embed="rId3" cstate="print">
            <a:lum bright="-6000" contrast="18000"/>
          </a:blip>
          <a:srcRect l="25539" t="17026" r="46626" b="24806"/>
          <a:stretch>
            <a:fillRect/>
          </a:stretch>
        </p:blipFill>
        <p:spPr bwMode="auto">
          <a:xfrm>
            <a:off x="5439569" y="214292"/>
            <a:ext cx="4418168" cy="6429375"/>
          </a:xfrm>
          <a:prstGeom prst="rect">
            <a:avLst/>
          </a:prstGeom>
          <a:noFill/>
          <a:ln w="9525">
            <a:noFill/>
            <a:miter lim="800000"/>
            <a:headEnd/>
            <a:tailEnd/>
          </a:ln>
        </p:spPr>
      </p:pic>
      <p:sp>
        <p:nvSpPr>
          <p:cNvPr id="2" name="TextBox 1"/>
          <p:cNvSpPr txBox="1"/>
          <p:nvPr/>
        </p:nvSpPr>
        <p:spPr>
          <a:xfrm>
            <a:off x="6984369" y="1567543"/>
            <a:ext cx="534253" cy="707886"/>
          </a:xfrm>
          <a:prstGeom prst="rect">
            <a:avLst/>
          </a:prstGeom>
          <a:noFill/>
        </p:spPr>
        <p:txBody>
          <a:bodyPr wrap="square" rtlCol="0">
            <a:spAutoFit/>
          </a:bodyPr>
          <a:lstStyle/>
          <a:p>
            <a:r>
              <a:rPr lang="en-US" sz="4000" b="1" dirty="0"/>
              <a:t>3</a:t>
            </a:r>
          </a:p>
        </p:txBody>
      </p:sp>
      <p:sp>
        <p:nvSpPr>
          <p:cNvPr id="3" name="TextBox 2"/>
          <p:cNvSpPr txBox="1"/>
          <p:nvPr/>
        </p:nvSpPr>
        <p:spPr>
          <a:xfrm>
            <a:off x="6515271" y="1750423"/>
            <a:ext cx="469099" cy="707886"/>
          </a:xfrm>
          <a:prstGeom prst="rect">
            <a:avLst/>
          </a:prstGeom>
          <a:noFill/>
        </p:spPr>
        <p:txBody>
          <a:bodyPr wrap="square" rtlCol="0">
            <a:spAutoFit/>
          </a:bodyPr>
          <a:lstStyle/>
          <a:p>
            <a:r>
              <a:rPr lang="en-US" sz="4000" b="1" dirty="0"/>
              <a:t>4</a:t>
            </a:r>
          </a:p>
        </p:txBody>
      </p:sp>
      <p:sp>
        <p:nvSpPr>
          <p:cNvPr id="4" name="TextBox 3"/>
          <p:cNvSpPr txBox="1"/>
          <p:nvPr/>
        </p:nvSpPr>
        <p:spPr>
          <a:xfrm>
            <a:off x="5759500" y="2573383"/>
            <a:ext cx="625466" cy="707886"/>
          </a:xfrm>
          <a:prstGeom prst="rect">
            <a:avLst/>
          </a:prstGeom>
          <a:noFill/>
        </p:spPr>
        <p:txBody>
          <a:bodyPr wrap="square" rtlCol="0">
            <a:spAutoFit/>
          </a:bodyPr>
          <a:lstStyle/>
          <a:p>
            <a:r>
              <a:rPr lang="en-US" sz="4000" b="1" dirty="0"/>
              <a:t>5</a:t>
            </a:r>
          </a:p>
        </p:txBody>
      </p:sp>
      <p:sp>
        <p:nvSpPr>
          <p:cNvPr id="6" name="TextBox 5"/>
          <p:cNvSpPr txBox="1"/>
          <p:nvPr/>
        </p:nvSpPr>
        <p:spPr>
          <a:xfrm>
            <a:off x="7023462" y="2946898"/>
            <a:ext cx="267127" cy="707886"/>
          </a:xfrm>
          <a:prstGeom prst="rect">
            <a:avLst/>
          </a:prstGeom>
          <a:noFill/>
        </p:spPr>
        <p:txBody>
          <a:bodyPr wrap="square" rtlCol="0">
            <a:spAutoFit/>
          </a:bodyPr>
          <a:lstStyle/>
          <a:p>
            <a:r>
              <a:rPr lang="en-US" sz="4000" b="1" dirty="0"/>
              <a:t>6</a:t>
            </a:r>
          </a:p>
        </p:txBody>
      </p:sp>
      <p:sp>
        <p:nvSpPr>
          <p:cNvPr id="7" name="TextBox 6"/>
          <p:cNvSpPr txBox="1"/>
          <p:nvPr/>
        </p:nvSpPr>
        <p:spPr>
          <a:xfrm>
            <a:off x="6702585" y="3362139"/>
            <a:ext cx="641753" cy="707886"/>
          </a:xfrm>
          <a:prstGeom prst="rect">
            <a:avLst/>
          </a:prstGeom>
          <a:noFill/>
        </p:spPr>
        <p:txBody>
          <a:bodyPr wrap="square" rtlCol="0">
            <a:spAutoFit/>
          </a:bodyPr>
          <a:lstStyle/>
          <a:p>
            <a:r>
              <a:rPr lang="en-US" sz="4000" b="1" dirty="0"/>
              <a:t>7</a:t>
            </a:r>
          </a:p>
        </p:txBody>
      </p:sp>
      <p:sp>
        <p:nvSpPr>
          <p:cNvPr id="13" name="TextBox 12"/>
          <p:cNvSpPr txBox="1"/>
          <p:nvPr/>
        </p:nvSpPr>
        <p:spPr>
          <a:xfrm>
            <a:off x="6283979" y="3431621"/>
            <a:ext cx="364855" cy="707886"/>
          </a:xfrm>
          <a:prstGeom prst="rect">
            <a:avLst/>
          </a:prstGeom>
          <a:noFill/>
        </p:spPr>
        <p:txBody>
          <a:bodyPr wrap="square" rtlCol="0">
            <a:spAutoFit/>
          </a:bodyPr>
          <a:lstStyle/>
          <a:p>
            <a:r>
              <a:rPr lang="en-US" sz="4000" b="1" dirty="0"/>
              <a:t>8</a:t>
            </a:r>
          </a:p>
        </p:txBody>
      </p:sp>
      <p:sp>
        <p:nvSpPr>
          <p:cNvPr id="14" name="TextBox 13"/>
          <p:cNvSpPr txBox="1"/>
          <p:nvPr/>
        </p:nvSpPr>
        <p:spPr>
          <a:xfrm>
            <a:off x="6927361" y="4233718"/>
            <a:ext cx="726453" cy="707886"/>
          </a:xfrm>
          <a:prstGeom prst="rect">
            <a:avLst/>
          </a:prstGeom>
          <a:noFill/>
        </p:spPr>
        <p:txBody>
          <a:bodyPr wrap="square" rtlCol="0">
            <a:spAutoFit/>
          </a:bodyPr>
          <a:lstStyle/>
          <a:p>
            <a:r>
              <a:rPr lang="en-US" sz="4000" b="1" dirty="0"/>
              <a:t>12</a:t>
            </a:r>
          </a:p>
        </p:txBody>
      </p:sp>
      <p:sp>
        <p:nvSpPr>
          <p:cNvPr id="15" name="TextBox 14"/>
          <p:cNvSpPr txBox="1"/>
          <p:nvPr/>
        </p:nvSpPr>
        <p:spPr>
          <a:xfrm>
            <a:off x="6323071" y="4220377"/>
            <a:ext cx="700390" cy="1938992"/>
          </a:xfrm>
          <a:prstGeom prst="rect">
            <a:avLst/>
          </a:prstGeom>
          <a:noFill/>
        </p:spPr>
        <p:txBody>
          <a:bodyPr wrap="square" rtlCol="0">
            <a:spAutoFit/>
          </a:bodyPr>
          <a:lstStyle/>
          <a:p>
            <a:r>
              <a:rPr lang="en-US" sz="4000" b="1" dirty="0"/>
              <a:t>9 10 11</a:t>
            </a:r>
          </a:p>
        </p:txBody>
      </p:sp>
      <p:sp>
        <p:nvSpPr>
          <p:cNvPr id="16" name="TextBox 15"/>
          <p:cNvSpPr txBox="1"/>
          <p:nvPr/>
        </p:nvSpPr>
        <p:spPr>
          <a:xfrm>
            <a:off x="364856" y="313509"/>
            <a:ext cx="5074713" cy="1938992"/>
          </a:xfrm>
          <a:prstGeom prst="rect">
            <a:avLst/>
          </a:prstGeom>
          <a:noFill/>
        </p:spPr>
        <p:txBody>
          <a:bodyPr wrap="square" rtlCol="0">
            <a:spAutoFit/>
          </a:bodyPr>
          <a:lstStyle/>
          <a:p>
            <a:r>
              <a:rPr lang="en-US" sz="4000" b="1" dirty="0">
                <a:solidFill>
                  <a:srgbClr val="FF0000"/>
                </a:solidFill>
              </a:rPr>
              <a:t>Exit of the Cranial nerves from the anterior surface</a:t>
            </a:r>
            <a:r>
              <a:rPr lang="en-US" dirty="0"/>
              <a:t> </a:t>
            </a:r>
          </a:p>
        </p:txBody>
      </p:sp>
      <p:sp>
        <p:nvSpPr>
          <p:cNvPr id="5" name="Slide Number Placeholder 4"/>
          <p:cNvSpPr>
            <a:spLocks noGrp="1"/>
          </p:cNvSpPr>
          <p:nvPr>
            <p:ph type="sldNum" sz="quarter" idx="12"/>
          </p:nvPr>
        </p:nvSpPr>
        <p:spPr/>
        <p:txBody>
          <a:bodyPr/>
          <a:lstStyle/>
          <a:p>
            <a:fld id="{2D993F36-48BD-4382-BADF-B1675B251789}" type="slidenum">
              <a:rPr lang="en-US" smtClean="0"/>
              <a:t>25</a:t>
            </a:fld>
            <a:endParaRPr lang="en-US"/>
          </a:p>
        </p:txBody>
      </p:sp>
    </p:spTree>
    <p:extLst>
      <p:ext uri="{BB962C8B-B14F-4D97-AF65-F5344CB8AC3E}">
        <p14:creationId xmlns:p14="http://schemas.microsoft.com/office/powerpoint/2010/main" val="33454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circle(in)">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2" y="0"/>
            <a:ext cx="12151198" cy="6805914"/>
          </a:xfrm>
          <a:prstGeom prst="rect">
            <a:avLst/>
          </a:prstGeom>
        </p:spPr>
      </p:pic>
      <p:sp>
        <p:nvSpPr>
          <p:cNvPr id="3" name="Slide Number Placeholder 2"/>
          <p:cNvSpPr>
            <a:spLocks noGrp="1"/>
          </p:cNvSpPr>
          <p:nvPr>
            <p:ph type="sldNum" sz="quarter" idx="12"/>
          </p:nvPr>
        </p:nvSpPr>
        <p:spPr/>
        <p:txBody>
          <a:bodyPr/>
          <a:lstStyle/>
          <a:p>
            <a:fld id="{2D993F36-48BD-4382-BADF-B1675B251789}" type="slidenum">
              <a:rPr lang="en-US" smtClean="0"/>
              <a:t>26</a:t>
            </a:fld>
            <a:endParaRPr lang="en-US"/>
          </a:p>
        </p:txBody>
      </p:sp>
    </p:spTree>
    <p:extLst>
      <p:ext uri="{BB962C8B-B14F-4D97-AF65-F5344CB8AC3E}">
        <p14:creationId xmlns:p14="http://schemas.microsoft.com/office/powerpoint/2010/main" val="4004439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cstate="print">
            <a:lum contrast="12000"/>
          </a:blip>
          <a:srcRect l="26735" t="10944" r="44299" b="24806"/>
          <a:stretch>
            <a:fillRect/>
          </a:stretch>
        </p:blipFill>
        <p:spPr bwMode="auto">
          <a:xfrm>
            <a:off x="3727024" y="0"/>
            <a:ext cx="3848082" cy="6640512"/>
          </a:xfrm>
          <a:prstGeom prst="rect">
            <a:avLst/>
          </a:prstGeom>
          <a:noFill/>
          <a:ln w="9525">
            <a:noFill/>
            <a:miter lim="800000"/>
            <a:headEnd/>
            <a:tailEnd/>
          </a:ln>
        </p:spPr>
      </p:pic>
      <p:sp>
        <p:nvSpPr>
          <p:cNvPr id="12" name="AutoShape 10"/>
          <p:cNvSpPr>
            <a:spLocks/>
          </p:cNvSpPr>
          <p:nvPr/>
        </p:nvSpPr>
        <p:spPr bwMode="auto">
          <a:xfrm flipH="1">
            <a:off x="1" y="6190564"/>
            <a:ext cx="4391292" cy="667437"/>
          </a:xfrm>
          <a:prstGeom prst="callout2">
            <a:avLst>
              <a:gd name="adj1" fmla="val 51028"/>
              <a:gd name="adj2" fmla="val 4103"/>
              <a:gd name="adj3" fmla="val 66848"/>
              <a:gd name="adj4" fmla="val -8880"/>
              <a:gd name="adj5" fmla="val -6898"/>
              <a:gd name="adj6" fmla="val -27268"/>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Posterior median fissure</a:t>
            </a:r>
          </a:p>
        </p:txBody>
      </p:sp>
      <p:sp>
        <p:nvSpPr>
          <p:cNvPr id="15" name="AutoShape 10"/>
          <p:cNvSpPr>
            <a:spLocks/>
          </p:cNvSpPr>
          <p:nvPr/>
        </p:nvSpPr>
        <p:spPr bwMode="auto">
          <a:xfrm flipH="1">
            <a:off x="286671" y="5564777"/>
            <a:ext cx="4104621" cy="558932"/>
          </a:xfrm>
          <a:prstGeom prst="callout2">
            <a:avLst>
              <a:gd name="adj1" fmla="val 56523"/>
              <a:gd name="adj2" fmla="val 5916"/>
              <a:gd name="adj3" fmla="val 66848"/>
              <a:gd name="adj4" fmla="val -8880"/>
              <a:gd name="adj5" fmla="val 54890"/>
              <a:gd name="adj6" fmla="val -26735"/>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Gracile tract &amp; nucleus</a:t>
            </a:r>
          </a:p>
        </p:txBody>
      </p:sp>
      <p:sp>
        <p:nvSpPr>
          <p:cNvPr id="16" name="AutoShape 10"/>
          <p:cNvSpPr>
            <a:spLocks/>
          </p:cNvSpPr>
          <p:nvPr/>
        </p:nvSpPr>
        <p:spPr bwMode="auto">
          <a:xfrm flipH="1">
            <a:off x="-2" y="5000613"/>
            <a:ext cx="4391293" cy="564165"/>
          </a:xfrm>
          <a:prstGeom prst="callout2">
            <a:avLst>
              <a:gd name="adj1" fmla="val 60979"/>
              <a:gd name="adj2" fmla="val 5421"/>
              <a:gd name="adj3" fmla="val 66848"/>
              <a:gd name="adj4" fmla="val -8880"/>
              <a:gd name="adj5" fmla="val 19012"/>
              <a:gd name="adj6" fmla="val -18332"/>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Cuneate tract &amp; nucleus</a:t>
            </a:r>
          </a:p>
        </p:txBody>
      </p:sp>
      <p:sp>
        <p:nvSpPr>
          <p:cNvPr id="17" name="AutoShape 10"/>
          <p:cNvSpPr>
            <a:spLocks/>
          </p:cNvSpPr>
          <p:nvPr/>
        </p:nvSpPr>
        <p:spPr bwMode="auto">
          <a:xfrm flipH="1">
            <a:off x="0" y="4356993"/>
            <a:ext cx="4977665" cy="566936"/>
          </a:xfrm>
          <a:prstGeom prst="callout2">
            <a:avLst>
              <a:gd name="adj1" fmla="val 54086"/>
              <a:gd name="adj2" fmla="val 8128"/>
              <a:gd name="adj3" fmla="val 73760"/>
              <a:gd name="adj4" fmla="val 19654"/>
              <a:gd name="adj5" fmla="val 55154"/>
              <a:gd name="adj6" fmla="val 366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Spinal tract of trigeminal N</a:t>
            </a:r>
          </a:p>
        </p:txBody>
      </p:sp>
      <p:sp>
        <p:nvSpPr>
          <p:cNvPr id="18" name="AutoShape 10"/>
          <p:cNvSpPr>
            <a:spLocks/>
          </p:cNvSpPr>
          <p:nvPr/>
        </p:nvSpPr>
        <p:spPr bwMode="auto">
          <a:xfrm flipH="1">
            <a:off x="131178" y="3648516"/>
            <a:ext cx="3464667" cy="631795"/>
          </a:xfrm>
          <a:prstGeom prst="callout2">
            <a:avLst>
              <a:gd name="adj1" fmla="val 51717"/>
              <a:gd name="adj2" fmla="val 20901"/>
              <a:gd name="adj3" fmla="val 66848"/>
              <a:gd name="adj4" fmla="val -8880"/>
              <a:gd name="adj5" fmla="val 52335"/>
              <a:gd name="adj6" fmla="val -40124"/>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err="1">
                <a:solidFill>
                  <a:srgbClr val="FF0000"/>
                </a:solidFill>
                <a:latin typeface="Arial" charset="0"/>
                <a:cs typeface="Arial" charset="0"/>
              </a:rPr>
              <a:t>Stria</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medullaris</a:t>
            </a:r>
            <a:endParaRPr lang="en-US" sz="2800" b="1" dirty="0">
              <a:solidFill>
                <a:srgbClr val="FF0000"/>
              </a:solidFill>
              <a:latin typeface="Arial" charset="0"/>
              <a:cs typeface="Arial" charset="0"/>
            </a:endParaRPr>
          </a:p>
        </p:txBody>
      </p:sp>
      <p:sp>
        <p:nvSpPr>
          <p:cNvPr id="19" name="AutoShape 10"/>
          <p:cNvSpPr>
            <a:spLocks/>
          </p:cNvSpPr>
          <p:nvPr/>
        </p:nvSpPr>
        <p:spPr bwMode="auto">
          <a:xfrm>
            <a:off x="9421912" y="3903930"/>
            <a:ext cx="2854332" cy="376381"/>
          </a:xfrm>
          <a:prstGeom prst="callout2">
            <a:avLst>
              <a:gd name="adj1" fmla="val 47174"/>
              <a:gd name="adj2" fmla="val 2263"/>
              <a:gd name="adj3" fmla="val 109466"/>
              <a:gd name="adj4" fmla="val -48003"/>
              <a:gd name="adj5" fmla="val 121696"/>
              <a:gd name="adj6" fmla="val -128838"/>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Inferior</a:t>
            </a:r>
            <a:r>
              <a:rPr kumimoji="0" lang="en-US" sz="2800" b="1" i="0" u="none" strike="noStrike" kern="1200" cap="none" spc="0" normalizeH="0" baseline="0" noProof="0" dirty="0">
                <a:ln>
                  <a:noFill/>
                </a:ln>
                <a:solidFill>
                  <a:srgbClr val="7030A0"/>
                </a:solidFill>
                <a:effectLst/>
                <a:uLnTx/>
                <a:uFillTx/>
                <a:latin typeface="Arial" charset="0"/>
                <a:ea typeface="+mn-ea"/>
                <a:cs typeface="Arial" charset="0"/>
              </a:rPr>
              <a:t>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fovea</a:t>
            </a:r>
          </a:p>
        </p:txBody>
      </p:sp>
      <p:sp>
        <p:nvSpPr>
          <p:cNvPr id="20" name="AutoShape 10"/>
          <p:cNvSpPr>
            <a:spLocks/>
          </p:cNvSpPr>
          <p:nvPr/>
        </p:nvSpPr>
        <p:spPr bwMode="auto">
          <a:xfrm flipH="1">
            <a:off x="9169603" y="3360698"/>
            <a:ext cx="2805463" cy="505909"/>
          </a:xfrm>
          <a:prstGeom prst="callout2">
            <a:avLst>
              <a:gd name="adj1" fmla="val 42954"/>
              <a:gd name="adj2" fmla="val 94742"/>
              <a:gd name="adj3" fmla="val 41530"/>
              <a:gd name="adj4" fmla="val 106659"/>
              <a:gd name="adj5" fmla="val 168953"/>
              <a:gd name="adj6" fmla="val 215675"/>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Vestibular area</a:t>
            </a:r>
          </a:p>
        </p:txBody>
      </p:sp>
      <p:sp>
        <p:nvSpPr>
          <p:cNvPr id="21" name="AutoShape 10"/>
          <p:cNvSpPr>
            <a:spLocks/>
          </p:cNvSpPr>
          <p:nvPr/>
        </p:nvSpPr>
        <p:spPr bwMode="auto">
          <a:xfrm flipH="1">
            <a:off x="9169602" y="4356994"/>
            <a:ext cx="2805463" cy="505909"/>
          </a:xfrm>
          <a:prstGeom prst="callout2">
            <a:avLst>
              <a:gd name="adj1" fmla="val 42954"/>
              <a:gd name="adj2" fmla="val 94742"/>
              <a:gd name="adj3" fmla="val 57023"/>
              <a:gd name="adj4" fmla="val 109911"/>
              <a:gd name="adj5" fmla="val 29522"/>
              <a:gd name="adj6" fmla="val 226357"/>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Vagal area</a:t>
            </a:r>
          </a:p>
        </p:txBody>
      </p:sp>
      <p:sp>
        <p:nvSpPr>
          <p:cNvPr id="22" name="AutoShape 10"/>
          <p:cNvSpPr>
            <a:spLocks/>
          </p:cNvSpPr>
          <p:nvPr/>
        </p:nvSpPr>
        <p:spPr bwMode="auto">
          <a:xfrm flipH="1">
            <a:off x="6082133" y="5870755"/>
            <a:ext cx="3248302" cy="505909"/>
          </a:xfrm>
          <a:prstGeom prst="callout2">
            <a:avLst>
              <a:gd name="adj1" fmla="val 42954"/>
              <a:gd name="adj2" fmla="val 94742"/>
              <a:gd name="adj3" fmla="val 137067"/>
              <a:gd name="adj4" fmla="val 113522"/>
              <a:gd name="adj5" fmla="val -321638"/>
              <a:gd name="adj6" fmla="val 11462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FF0000"/>
                </a:solidFill>
                <a:latin typeface="Arial" charset="0"/>
                <a:cs typeface="Arial" charset="0"/>
              </a:rPr>
              <a:t>Hypoglossal area</a:t>
            </a:r>
          </a:p>
        </p:txBody>
      </p:sp>
      <p:sp>
        <p:nvSpPr>
          <p:cNvPr id="23" name="AutoShape 10"/>
          <p:cNvSpPr>
            <a:spLocks/>
          </p:cNvSpPr>
          <p:nvPr/>
        </p:nvSpPr>
        <p:spPr bwMode="auto">
          <a:xfrm flipH="1">
            <a:off x="9239789" y="2870311"/>
            <a:ext cx="2805463" cy="505909"/>
          </a:xfrm>
          <a:prstGeom prst="callout2">
            <a:avLst>
              <a:gd name="adj1" fmla="val 42954"/>
              <a:gd name="adj2" fmla="val 94742"/>
              <a:gd name="adj3" fmla="val 41530"/>
              <a:gd name="adj4" fmla="val 106659"/>
              <a:gd name="adj5" fmla="val 168953"/>
              <a:gd name="adj6" fmla="val 21195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7030A0"/>
                </a:solidFill>
                <a:latin typeface="Arial" charset="0"/>
                <a:cs typeface="Arial" charset="0"/>
              </a:rPr>
              <a:t>Vestibular</a:t>
            </a:r>
            <a:r>
              <a:rPr lang="en-US" sz="2800" b="1" dirty="0">
                <a:solidFill>
                  <a:srgbClr val="FF0000"/>
                </a:solidFill>
                <a:latin typeface="Arial" charset="0"/>
                <a:cs typeface="Arial" charset="0"/>
              </a:rPr>
              <a:t> </a:t>
            </a:r>
            <a:r>
              <a:rPr lang="en-US" sz="2800" b="1" dirty="0">
                <a:solidFill>
                  <a:srgbClr val="7030A0"/>
                </a:solidFill>
                <a:latin typeface="Arial" charset="0"/>
                <a:cs typeface="Arial" charset="0"/>
              </a:rPr>
              <a:t>area</a:t>
            </a:r>
          </a:p>
        </p:txBody>
      </p:sp>
      <p:sp>
        <p:nvSpPr>
          <p:cNvPr id="24" name="AutoShape 10"/>
          <p:cNvSpPr>
            <a:spLocks/>
          </p:cNvSpPr>
          <p:nvPr/>
        </p:nvSpPr>
        <p:spPr bwMode="auto">
          <a:xfrm>
            <a:off x="9330435" y="2276842"/>
            <a:ext cx="2866642" cy="505850"/>
          </a:xfrm>
          <a:prstGeom prst="callout2">
            <a:avLst>
              <a:gd name="adj1" fmla="val 52339"/>
              <a:gd name="adj2" fmla="val -1892"/>
              <a:gd name="adj3" fmla="val 96101"/>
              <a:gd name="adj4" fmla="val -41468"/>
              <a:gd name="adj5" fmla="val 266143"/>
              <a:gd name="adj6" fmla="val -117413"/>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Arial" charset="0"/>
                <a:ea typeface="+mn-ea"/>
                <a:cs typeface="Arial" charset="0"/>
              </a:rPr>
              <a:t>Superior fovea</a:t>
            </a:r>
          </a:p>
        </p:txBody>
      </p:sp>
      <p:sp>
        <p:nvSpPr>
          <p:cNvPr id="25" name="AutoShape 10"/>
          <p:cNvSpPr>
            <a:spLocks/>
          </p:cNvSpPr>
          <p:nvPr/>
        </p:nvSpPr>
        <p:spPr bwMode="auto">
          <a:xfrm flipH="1">
            <a:off x="9029130" y="1843501"/>
            <a:ext cx="3086404" cy="505909"/>
          </a:xfrm>
          <a:prstGeom prst="callout2">
            <a:avLst>
              <a:gd name="adj1" fmla="val 42954"/>
              <a:gd name="adj2" fmla="val 94742"/>
              <a:gd name="adj3" fmla="val 41530"/>
              <a:gd name="adj4" fmla="val 106659"/>
              <a:gd name="adj5" fmla="val 336786"/>
              <a:gd name="adj6" fmla="val 208491"/>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7030A0"/>
                </a:solidFill>
                <a:latin typeface="Arial" charset="0"/>
                <a:cs typeface="Arial" charset="0"/>
              </a:rPr>
              <a:t>Facial</a:t>
            </a:r>
            <a:r>
              <a:rPr lang="en-US" sz="2800" b="1" dirty="0">
                <a:solidFill>
                  <a:srgbClr val="FF0000"/>
                </a:solidFill>
                <a:latin typeface="Arial" charset="0"/>
                <a:cs typeface="Arial" charset="0"/>
              </a:rPr>
              <a:t> </a:t>
            </a:r>
            <a:r>
              <a:rPr lang="en-US" sz="2800" b="1" dirty="0">
                <a:solidFill>
                  <a:srgbClr val="7030A0"/>
                </a:solidFill>
                <a:latin typeface="Arial" charset="0"/>
                <a:cs typeface="Arial" charset="0"/>
              </a:rPr>
              <a:t>colliculus</a:t>
            </a:r>
          </a:p>
        </p:txBody>
      </p:sp>
      <p:sp>
        <p:nvSpPr>
          <p:cNvPr id="26" name="AutoShape 10"/>
          <p:cNvSpPr>
            <a:spLocks/>
          </p:cNvSpPr>
          <p:nvPr/>
        </p:nvSpPr>
        <p:spPr bwMode="auto">
          <a:xfrm flipH="1">
            <a:off x="8868421" y="1197227"/>
            <a:ext cx="3407822" cy="505909"/>
          </a:xfrm>
          <a:prstGeom prst="callout2">
            <a:avLst>
              <a:gd name="adj1" fmla="val 42954"/>
              <a:gd name="adj2" fmla="val 94742"/>
              <a:gd name="adj3" fmla="val 41530"/>
              <a:gd name="adj4" fmla="val 106659"/>
              <a:gd name="adj5" fmla="val 378099"/>
              <a:gd name="adj6" fmla="val 194167"/>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7030A0"/>
                </a:solidFill>
                <a:latin typeface="Arial" charset="0"/>
                <a:cs typeface="Arial" charset="0"/>
              </a:rPr>
              <a:t>Medial</a:t>
            </a:r>
            <a:r>
              <a:rPr lang="en-US" sz="2800" b="1" dirty="0">
                <a:solidFill>
                  <a:srgbClr val="FF0000"/>
                </a:solidFill>
                <a:latin typeface="Arial" charset="0"/>
                <a:cs typeface="Arial" charset="0"/>
              </a:rPr>
              <a:t> </a:t>
            </a:r>
            <a:r>
              <a:rPr lang="en-US" sz="2800" b="1" dirty="0">
                <a:solidFill>
                  <a:srgbClr val="7030A0"/>
                </a:solidFill>
                <a:latin typeface="Arial" charset="0"/>
                <a:cs typeface="Arial" charset="0"/>
              </a:rPr>
              <a:t>eminence</a:t>
            </a:r>
          </a:p>
        </p:txBody>
      </p:sp>
      <p:sp>
        <p:nvSpPr>
          <p:cNvPr id="27" name="AutoShape 10"/>
          <p:cNvSpPr>
            <a:spLocks/>
          </p:cNvSpPr>
          <p:nvPr/>
        </p:nvSpPr>
        <p:spPr bwMode="auto">
          <a:xfrm flipH="1">
            <a:off x="-107715" y="1931933"/>
            <a:ext cx="3464667" cy="631795"/>
          </a:xfrm>
          <a:prstGeom prst="callout2">
            <a:avLst>
              <a:gd name="adj1" fmla="val 45514"/>
              <a:gd name="adj2" fmla="val 12627"/>
              <a:gd name="adj3" fmla="val 66848"/>
              <a:gd name="adj4" fmla="val -8880"/>
              <a:gd name="adj5" fmla="val -5557"/>
              <a:gd name="adj6" fmla="val -53287"/>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7030A0"/>
                </a:solidFill>
                <a:latin typeface="Arial" charset="0"/>
                <a:cs typeface="Arial" charset="0"/>
              </a:rPr>
              <a:t>Inferior</a:t>
            </a:r>
            <a:r>
              <a:rPr lang="en-US" sz="2800" b="1" dirty="0">
                <a:solidFill>
                  <a:srgbClr val="FF0000"/>
                </a:solidFill>
                <a:latin typeface="Arial" charset="0"/>
                <a:cs typeface="Arial" charset="0"/>
              </a:rPr>
              <a:t> </a:t>
            </a:r>
            <a:r>
              <a:rPr lang="en-US" sz="2800" b="1" dirty="0">
                <a:solidFill>
                  <a:srgbClr val="7030A0"/>
                </a:solidFill>
                <a:latin typeface="Arial" charset="0"/>
                <a:cs typeface="Arial" charset="0"/>
              </a:rPr>
              <a:t>colliculus</a:t>
            </a:r>
          </a:p>
        </p:txBody>
      </p:sp>
      <p:sp>
        <p:nvSpPr>
          <p:cNvPr id="28" name="AutoShape 10"/>
          <p:cNvSpPr>
            <a:spLocks/>
          </p:cNvSpPr>
          <p:nvPr/>
        </p:nvSpPr>
        <p:spPr bwMode="auto">
          <a:xfrm flipH="1">
            <a:off x="-66943" y="1387238"/>
            <a:ext cx="3464667" cy="631795"/>
          </a:xfrm>
          <a:prstGeom prst="callout2">
            <a:avLst>
              <a:gd name="adj1" fmla="val 45514"/>
              <a:gd name="adj2" fmla="val 12627"/>
              <a:gd name="adj3" fmla="val 66848"/>
              <a:gd name="adj4" fmla="val -8880"/>
              <a:gd name="adj5" fmla="val -5557"/>
              <a:gd name="adj6" fmla="val -53287"/>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defRPr/>
            </a:pPr>
            <a:r>
              <a:rPr lang="en-US" sz="2800" b="1" dirty="0">
                <a:solidFill>
                  <a:srgbClr val="7030A0"/>
                </a:solidFill>
                <a:latin typeface="Arial" charset="0"/>
                <a:cs typeface="Arial" charset="0"/>
              </a:rPr>
              <a:t>Superior</a:t>
            </a:r>
            <a:r>
              <a:rPr lang="en-US" sz="2800" b="1" dirty="0">
                <a:solidFill>
                  <a:srgbClr val="FF0000"/>
                </a:solidFill>
                <a:latin typeface="Arial" charset="0"/>
                <a:cs typeface="Arial" charset="0"/>
              </a:rPr>
              <a:t> </a:t>
            </a:r>
            <a:r>
              <a:rPr lang="en-US" sz="2800" b="1" dirty="0">
                <a:solidFill>
                  <a:srgbClr val="7030A0"/>
                </a:solidFill>
                <a:latin typeface="Arial" charset="0"/>
                <a:cs typeface="Arial" charset="0"/>
              </a:rPr>
              <a:t>colliculus</a:t>
            </a:r>
          </a:p>
        </p:txBody>
      </p:sp>
      <p:sp>
        <p:nvSpPr>
          <p:cNvPr id="2" name="TextBox 1"/>
          <p:cNvSpPr txBox="1"/>
          <p:nvPr/>
        </p:nvSpPr>
        <p:spPr>
          <a:xfrm>
            <a:off x="-1" y="0"/>
            <a:ext cx="3947320"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a:t>Posterior surface </a:t>
            </a:r>
            <a:endParaRPr lang="en-US" sz="4000" b="1" dirty="0" smtClean="0"/>
          </a:p>
          <a:p>
            <a:pPr algn="ctr"/>
            <a:r>
              <a:rPr lang="en-US" sz="4000" b="1" dirty="0" smtClean="0"/>
              <a:t>of </a:t>
            </a:r>
            <a:r>
              <a:rPr lang="en-US" sz="4000" b="1" dirty="0"/>
              <a:t>brainstem</a:t>
            </a:r>
          </a:p>
        </p:txBody>
      </p:sp>
      <p:cxnSp>
        <p:nvCxnSpPr>
          <p:cNvPr id="30" name="Straight Connector 29">
            <a:extLst>
              <a:ext uri="{FF2B5EF4-FFF2-40B4-BE49-F238E27FC236}">
                <a16:creationId xmlns:a16="http://schemas.microsoft.com/office/drawing/2014/main" xmlns="" id="{286255DA-4A0E-48E8-B906-147FE1081462}"/>
              </a:ext>
            </a:extLst>
          </p:cNvPr>
          <p:cNvCxnSpPr>
            <a:cxnSpLocks/>
          </p:cNvCxnSpPr>
          <p:nvPr/>
        </p:nvCxnSpPr>
        <p:spPr>
          <a:xfrm flipH="1" flipV="1">
            <a:off x="5306966" y="4280311"/>
            <a:ext cx="239450" cy="276041"/>
          </a:xfrm>
          <a:prstGeom prst="line">
            <a:avLst/>
          </a:prstGeom>
          <a:ln w="57150">
            <a:solidFill>
              <a:srgbClr val="00FF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43FC088-7DFC-4081-A724-1202553F0888}"/>
              </a:ext>
            </a:extLst>
          </p:cNvPr>
          <p:cNvCxnSpPr>
            <a:cxnSpLocks/>
          </p:cNvCxnSpPr>
          <p:nvPr/>
        </p:nvCxnSpPr>
        <p:spPr>
          <a:xfrm flipV="1">
            <a:off x="5190341" y="4280311"/>
            <a:ext cx="116624" cy="276041"/>
          </a:xfrm>
          <a:prstGeom prst="line">
            <a:avLst/>
          </a:prstGeom>
          <a:ln w="57150">
            <a:solidFill>
              <a:srgbClr val="00FF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AutoShape 8">
            <a:extLst>
              <a:ext uri="{FF2B5EF4-FFF2-40B4-BE49-F238E27FC236}">
                <a16:creationId xmlns:a16="http://schemas.microsoft.com/office/drawing/2014/main" xmlns="" id="{ED8B8108-5E9C-451B-8107-BDCA33DC4B35}"/>
              </a:ext>
            </a:extLst>
          </p:cNvPr>
          <p:cNvSpPr>
            <a:spLocks/>
          </p:cNvSpPr>
          <p:nvPr/>
        </p:nvSpPr>
        <p:spPr bwMode="auto">
          <a:xfrm flipH="1">
            <a:off x="-94441" y="2677401"/>
            <a:ext cx="3519663" cy="720080"/>
          </a:xfrm>
          <a:prstGeom prst="accentCallout2">
            <a:avLst>
              <a:gd name="adj1" fmla="val 153402"/>
              <a:gd name="adj2" fmla="val -31677"/>
              <a:gd name="adj3" fmla="val 47375"/>
              <a:gd name="adj4" fmla="val 1379"/>
              <a:gd name="adj5" fmla="val 38049"/>
              <a:gd name="adj6" fmla="val -43016"/>
            </a:avLst>
          </a:prstGeom>
          <a:noFill/>
          <a:ln w="57150">
            <a:solidFill>
              <a:srgbClr val="FF3300"/>
            </a:solidFill>
            <a:miter lim="800000"/>
            <a:headEnd/>
            <a:tailEnd type="triangle" w="med" len="med"/>
          </a:ln>
          <a:effectLst>
            <a:outerShdw blurRad="50800" dist="38100" dir="8100000" algn="tr" rotWithShape="0">
              <a:prstClr val="black">
                <a:alpha val="40000"/>
              </a:prstClr>
            </a:outerShdw>
          </a:effectLst>
        </p:spPr>
        <p:txBody>
          <a:bodyPr/>
          <a:lstStyle/>
          <a:p>
            <a:pPr algn="ctr">
              <a:defRPr/>
            </a:pPr>
            <a:r>
              <a:rPr lang="en-US" sz="2400" b="1" dirty="0">
                <a:solidFill>
                  <a:srgbClr val="00B050"/>
                </a:solidFill>
                <a:latin typeface="Arial" charset="0"/>
                <a:cs typeface="Arial" charset="0"/>
              </a:rPr>
              <a:t>Cerebellar peduncles</a:t>
            </a:r>
          </a:p>
        </p:txBody>
      </p:sp>
      <p:sp>
        <p:nvSpPr>
          <p:cNvPr id="11" name="TextBox 10">
            <a:extLst>
              <a:ext uri="{FF2B5EF4-FFF2-40B4-BE49-F238E27FC236}">
                <a16:creationId xmlns:a16="http://schemas.microsoft.com/office/drawing/2014/main" xmlns="" id="{1CD36C5F-5D48-43CF-AE72-961E1A82321D}"/>
              </a:ext>
            </a:extLst>
          </p:cNvPr>
          <p:cNvSpPr txBox="1"/>
          <p:nvPr/>
        </p:nvSpPr>
        <p:spPr>
          <a:xfrm>
            <a:off x="4757789" y="2684048"/>
            <a:ext cx="439753" cy="461665"/>
          </a:xfrm>
          <a:prstGeom prst="rect">
            <a:avLst/>
          </a:prstGeom>
          <a:noFill/>
        </p:spPr>
        <p:txBody>
          <a:bodyPr wrap="square" rtlCol="0">
            <a:spAutoFit/>
          </a:bodyPr>
          <a:lstStyle/>
          <a:p>
            <a:r>
              <a:rPr lang="en-US" sz="2400" dirty="0">
                <a:solidFill>
                  <a:srgbClr val="0000CC"/>
                </a:solidFill>
                <a:latin typeface="Arial Black" panose="020B0A04020102020204" pitchFamily="34" charset="0"/>
              </a:rPr>
              <a:t>S</a:t>
            </a:r>
          </a:p>
        </p:txBody>
      </p:sp>
      <p:sp>
        <p:nvSpPr>
          <p:cNvPr id="33" name="TextBox 32">
            <a:extLst>
              <a:ext uri="{FF2B5EF4-FFF2-40B4-BE49-F238E27FC236}">
                <a16:creationId xmlns:a16="http://schemas.microsoft.com/office/drawing/2014/main" xmlns="" id="{3E790097-1423-4F88-AC92-9188BCABEA4A}"/>
              </a:ext>
            </a:extLst>
          </p:cNvPr>
          <p:cNvSpPr txBox="1"/>
          <p:nvPr/>
        </p:nvSpPr>
        <p:spPr>
          <a:xfrm>
            <a:off x="4171415" y="3089424"/>
            <a:ext cx="439753" cy="461665"/>
          </a:xfrm>
          <a:prstGeom prst="rect">
            <a:avLst/>
          </a:prstGeom>
          <a:noFill/>
        </p:spPr>
        <p:txBody>
          <a:bodyPr wrap="square" rtlCol="0">
            <a:spAutoFit/>
          </a:bodyPr>
          <a:lstStyle/>
          <a:p>
            <a:r>
              <a:rPr lang="en-US" sz="2400" dirty="0">
                <a:solidFill>
                  <a:srgbClr val="0000CC"/>
                </a:solidFill>
                <a:latin typeface="Arial Black" panose="020B0A04020102020204" pitchFamily="34" charset="0"/>
              </a:rPr>
              <a:t>M</a:t>
            </a:r>
          </a:p>
        </p:txBody>
      </p:sp>
      <p:sp>
        <p:nvSpPr>
          <p:cNvPr id="34" name="TextBox 33">
            <a:extLst>
              <a:ext uri="{FF2B5EF4-FFF2-40B4-BE49-F238E27FC236}">
                <a16:creationId xmlns:a16="http://schemas.microsoft.com/office/drawing/2014/main" xmlns="" id="{721BE4F1-E597-4D6C-8E3E-41DEB75AED23}"/>
              </a:ext>
            </a:extLst>
          </p:cNvPr>
          <p:cNvSpPr txBox="1"/>
          <p:nvPr/>
        </p:nvSpPr>
        <p:spPr>
          <a:xfrm>
            <a:off x="4514092" y="3364181"/>
            <a:ext cx="439753" cy="461665"/>
          </a:xfrm>
          <a:prstGeom prst="rect">
            <a:avLst/>
          </a:prstGeom>
          <a:noFill/>
        </p:spPr>
        <p:txBody>
          <a:bodyPr wrap="square" rtlCol="0">
            <a:spAutoFit/>
          </a:bodyPr>
          <a:lstStyle/>
          <a:p>
            <a:r>
              <a:rPr lang="en-US" sz="2400" dirty="0">
                <a:solidFill>
                  <a:srgbClr val="0000CC"/>
                </a:solidFill>
                <a:latin typeface="Arial Black" panose="020B0A04020102020204" pitchFamily="34" charset="0"/>
              </a:rPr>
              <a:t>I</a:t>
            </a:r>
          </a:p>
        </p:txBody>
      </p:sp>
      <p:sp>
        <p:nvSpPr>
          <p:cNvPr id="3" name="Slide Number Placeholder 2"/>
          <p:cNvSpPr>
            <a:spLocks noGrp="1"/>
          </p:cNvSpPr>
          <p:nvPr>
            <p:ph type="sldNum" sz="quarter" idx="12"/>
          </p:nvPr>
        </p:nvSpPr>
        <p:spPr/>
        <p:txBody>
          <a:bodyPr/>
          <a:lstStyle/>
          <a:p>
            <a:fld id="{2D993F36-48BD-4382-BADF-B1675B251789}" type="slidenum">
              <a:rPr lang="en-US" smtClean="0"/>
              <a:t>27</a:t>
            </a:fld>
            <a:endParaRPr lang="en-US"/>
          </a:p>
        </p:txBody>
      </p:sp>
    </p:spTree>
    <p:extLst>
      <p:ext uri="{BB962C8B-B14F-4D97-AF65-F5344CB8AC3E}">
        <p14:creationId xmlns:p14="http://schemas.microsoft.com/office/powerpoint/2010/main" val="330069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22" presetClass="entr" presetSubtype="1" fill="hold" nodeType="after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up)">
                                      <p:cBhvr>
                                        <p:cTn id="96" dur="1000"/>
                                        <p:tgtEl>
                                          <p:spTgt spid="30"/>
                                        </p:tgtEl>
                                      </p:cBhvr>
                                    </p:animEffect>
                                  </p:childTnLst>
                                </p:cTn>
                              </p:par>
                            </p:childTnLst>
                          </p:cTn>
                        </p:par>
                        <p:par>
                          <p:cTn id="97" fill="hold">
                            <p:stCondLst>
                              <p:cond delay="1500"/>
                            </p:stCondLst>
                            <p:childTnLst>
                              <p:par>
                                <p:cTn id="98" presetID="22" presetClass="entr" presetSubtype="1"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wipe(up)">
                                      <p:cBhvr>
                                        <p:cTn id="100" dur="1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00"/>
                                        <p:tgtEl>
                                          <p:spTgt spid="11"/>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wipe(down)">
                                      <p:cBhvr>
                                        <p:cTn id="108" dur="500"/>
                                        <p:tgtEl>
                                          <p:spTgt spid="3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down)">
                                      <p:cBhvr>
                                        <p:cTn id="111" dur="500"/>
                                        <p:tgtEl>
                                          <p:spTgt spid="34"/>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wipe(down)">
                                      <p:cBhvr>
                                        <p:cTn id="1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2" grpId="0" animBg="1"/>
      <p:bldP spid="11"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74" r="39670"/>
          <a:stretch/>
        </p:blipFill>
        <p:spPr>
          <a:xfrm>
            <a:off x="2590538" y="-196770"/>
            <a:ext cx="7300381" cy="7028175"/>
          </a:xfrm>
          <a:prstGeom prst="rect">
            <a:avLst/>
          </a:prstGeom>
        </p:spPr>
      </p:pic>
      <p:sp>
        <p:nvSpPr>
          <p:cNvPr id="3" name="Slide Number Placeholder 2"/>
          <p:cNvSpPr>
            <a:spLocks noGrp="1"/>
          </p:cNvSpPr>
          <p:nvPr>
            <p:ph type="sldNum" sz="quarter" idx="12"/>
          </p:nvPr>
        </p:nvSpPr>
        <p:spPr/>
        <p:txBody>
          <a:bodyPr/>
          <a:lstStyle/>
          <a:p>
            <a:fld id="{2D993F36-48BD-4382-BADF-B1675B251789}" type="slidenum">
              <a:rPr lang="en-US" smtClean="0"/>
              <a:t>28</a:t>
            </a:fld>
            <a:endParaRPr lang="en-US"/>
          </a:p>
        </p:txBody>
      </p:sp>
    </p:spTree>
    <p:extLst>
      <p:ext uri="{BB962C8B-B14F-4D97-AF65-F5344CB8AC3E}">
        <p14:creationId xmlns:p14="http://schemas.microsoft.com/office/powerpoint/2010/main" val="4066914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12FCE08-CEFD-4190-8D22-6352B4773B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57" b="3572"/>
          <a:stretch/>
        </p:blipFill>
        <p:spPr>
          <a:xfrm>
            <a:off x="1457904" y="185530"/>
            <a:ext cx="9413819" cy="6573079"/>
          </a:xfrm>
        </p:spPr>
      </p:pic>
      <p:sp>
        <p:nvSpPr>
          <p:cNvPr id="2" name="Slide Number Placeholder 1"/>
          <p:cNvSpPr>
            <a:spLocks noGrp="1"/>
          </p:cNvSpPr>
          <p:nvPr>
            <p:ph type="sldNum" sz="quarter" idx="12"/>
          </p:nvPr>
        </p:nvSpPr>
        <p:spPr/>
        <p:txBody>
          <a:bodyPr/>
          <a:lstStyle/>
          <a:p>
            <a:fld id="{2D993F36-48BD-4382-BADF-B1675B251789}" type="slidenum">
              <a:rPr lang="en-US" smtClean="0"/>
              <a:t>29</a:t>
            </a:fld>
            <a:endParaRPr lang="en-US"/>
          </a:p>
        </p:txBody>
      </p:sp>
    </p:spTree>
    <p:extLst>
      <p:ext uri="{BB962C8B-B14F-4D97-AF65-F5344CB8AC3E}">
        <p14:creationId xmlns:p14="http://schemas.microsoft.com/office/powerpoint/2010/main" val="3949647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lum bright="-20000" contrast="40000"/>
          </a:blip>
          <a:srcRect/>
          <a:stretch>
            <a:fillRect/>
          </a:stretch>
        </p:blipFill>
        <p:spPr bwMode="auto">
          <a:xfrm>
            <a:off x="3844684" y="228604"/>
            <a:ext cx="4567254" cy="6215127"/>
          </a:xfrm>
          <a:prstGeom prst="rect">
            <a:avLst/>
          </a:prstGeom>
          <a:noFill/>
          <a:ln w="9525">
            <a:noFill/>
            <a:miter lim="800000"/>
            <a:headEnd/>
            <a:tailEnd/>
          </a:ln>
          <a:effectLst/>
        </p:spPr>
      </p:pic>
      <p:sp>
        <p:nvSpPr>
          <p:cNvPr id="3" name="Text Box 20"/>
          <p:cNvSpPr txBox="1">
            <a:spLocks noChangeArrowheads="1"/>
          </p:cNvSpPr>
          <p:nvPr/>
        </p:nvSpPr>
        <p:spPr bwMode="auto">
          <a:xfrm>
            <a:off x="2712019" y="1066802"/>
            <a:ext cx="3200400" cy="5847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lang="en-US" sz="3200" b="1" dirty="0" err="1" smtClean="0">
                <a:solidFill>
                  <a:srgbClr val="FF0000"/>
                </a:solidFill>
                <a:latin typeface="Calibri"/>
              </a:rPr>
              <a:t>Conus</a:t>
            </a:r>
            <a:r>
              <a:rPr lang="en-US" sz="3200" b="1" dirty="0" smtClean="0">
                <a:solidFill>
                  <a:srgbClr val="FF0000"/>
                </a:solidFill>
                <a:latin typeface="Calibri"/>
              </a:rPr>
              <a:t> </a:t>
            </a:r>
            <a:r>
              <a:rPr lang="en-US" sz="3200" b="1" dirty="0" err="1" smtClean="0">
                <a:solidFill>
                  <a:srgbClr val="FF0000"/>
                </a:solidFill>
                <a:latin typeface="Calibri"/>
              </a:rPr>
              <a:t>medullaris</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4" name="Straight Arrow Connector 3">
            <a:extLst>
              <a:ext uri="{FF2B5EF4-FFF2-40B4-BE49-F238E27FC236}">
                <a16:creationId xmlns="" xmlns:a16="http://schemas.microsoft.com/office/drawing/2014/main" id="{8A8BF03A-C948-4D9F-AF3E-92F5B2F1C48F}"/>
              </a:ext>
            </a:extLst>
          </p:cNvPr>
          <p:cNvCxnSpPr/>
          <p:nvPr/>
        </p:nvCxnSpPr>
        <p:spPr>
          <a:xfrm>
            <a:off x="5912421" y="1359187"/>
            <a:ext cx="1127919"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20"/>
          <p:cNvSpPr txBox="1">
            <a:spLocks noChangeArrowheads="1"/>
          </p:cNvSpPr>
          <p:nvPr/>
        </p:nvSpPr>
        <p:spPr bwMode="auto">
          <a:xfrm>
            <a:off x="3077939" y="2768027"/>
            <a:ext cx="2667000" cy="5847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lang="en-US" sz="3200" b="1" dirty="0" smtClean="0">
                <a:solidFill>
                  <a:srgbClr val="FF0000"/>
                </a:solidFill>
                <a:latin typeface="Calibri"/>
              </a:rPr>
              <a:t>Dural sheath</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2" name="Straight Arrow Connector 11">
            <a:extLst>
              <a:ext uri="{FF2B5EF4-FFF2-40B4-BE49-F238E27FC236}">
                <a16:creationId xmlns="" xmlns:a16="http://schemas.microsoft.com/office/drawing/2014/main" id="{8A8BF03A-C948-4D9F-AF3E-92F5B2F1C48F}"/>
              </a:ext>
            </a:extLst>
          </p:cNvPr>
          <p:cNvCxnSpPr/>
          <p:nvPr/>
        </p:nvCxnSpPr>
        <p:spPr>
          <a:xfrm>
            <a:off x="5744937" y="3124200"/>
            <a:ext cx="106680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20"/>
          <p:cNvSpPr txBox="1">
            <a:spLocks noChangeArrowheads="1"/>
          </p:cNvSpPr>
          <p:nvPr/>
        </p:nvSpPr>
        <p:spPr bwMode="auto">
          <a:xfrm>
            <a:off x="2696937" y="4953002"/>
            <a:ext cx="2971800" cy="5847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lang="en-US" sz="3200" b="1" noProof="0" dirty="0" err="1" smtClean="0">
                <a:solidFill>
                  <a:srgbClr val="FF0000"/>
                </a:solidFill>
                <a:latin typeface="Calibri"/>
              </a:rPr>
              <a:t>Filum</a:t>
            </a:r>
            <a:r>
              <a:rPr lang="en-US" sz="3200" b="1" noProof="0" dirty="0" smtClean="0">
                <a:solidFill>
                  <a:srgbClr val="FF0000"/>
                </a:solidFill>
                <a:latin typeface="Calibri"/>
              </a:rPr>
              <a:t> </a:t>
            </a:r>
            <a:r>
              <a:rPr lang="en-US" sz="3200" b="1" noProof="0" dirty="0" err="1" smtClean="0">
                <a:solidFill>
                  <a:srgbClr val="FF0000"/>
                </a:solidFill>
                <a:latin typeface="Calibri"/>
              </a:rPr>
              <a:t>terminale</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24" name="Straight Arrow Connector 23">
            <a:extLst>
              <a:ext uri="{FF2B5EF4-FFF2-40B4-BE49-F238E27FC236}">
                <a16:creationId xmlns="" xmlns:a16="http://schemas.microsoft.com/office/drawing/2014/main" id="{8A8BF03A-C948-4D9F-AF3E-92F5B2F1C48F}"/>
              </a:ext>
            </a:extLst>
          </p:cNvPr>
          <p:cNvCxnSpPr/>
          <p:nvPr/>
        </p:nvCxnSpPr>
        <p:spPr>
          <a:xfrm>
            <a:off x="5668739" y="5181600"/>
            <a:ext cx="30480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lum bright="-6000" contrast="18000"/>
          </a:blip>
          <a:srcRect l="18813" t="10945" r="29208" b="22278"/>
          <a:stretch>
            <a:fillRect/>
          </a:stretch>
        </p:blipFill>
        <p:spPr bwMode="auto">
          <a:xfrm>
            <a:off x="3161606" y="404664"/>
            <a:ext cx="6155527" cy="5945100"/>
          </a:xfrm>
          <a:prstGeom prst="rect">
            <a:avLst/>
          </a:prstGeom>
          <a:noFill/>
          <a:ln w="9525">
            <a:noFill/>
            <a:miter lim="800000"/>
            <a:headEnd/>
            <a:tailEnd/>
          </a:ln>
        </p:spPr>
      </p:pic>
      <p:sp>
        <p:nvSpPr>
          <p:cNvPr id="3" name="AutoShape 10"/>
          <p:cNvSpPr>
            <a:spLocks/>
          </p:cNvSpPr>
          <p:nvPr/>
        </p:nvSpPr>
        <p:spPr bwMode="auto">
          <a:xfrm>
            <a:off x="6106628" y="188640"/>
            <a:ext cx="2365268" cy="762000"/>
          </a:xfrm>
          <a:prstGeom prst="callout2">
            <a:avLst>
              <a:gd name="adj1" fmla="val 60684"/>
              <a:gd name="adj2" fmla="val 15046"/>
              <a:gd name="adj3" fmla="val 279611"/>
              <a:gd name="adj4" fmla="val -15737"/>
              <a:gd name="adj5" fmla="val 360733"/>
              <a:gd name="adj6" fmla="val -380"/>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rtl="1"/>
            <a:r>
              <a:rPr lang="en-US" sz="3600" b="1" dirty="0">
                <a:solidFill>
                  <a:srgbClr val="0000FF"/>
                </a:solidFill>
                <a:latin typeface="Calibri"/>
              </a:rPr>
              <a:t>cerebral aqueduct</a:t>
            </a:r>
          </a:p>
        </p:txBody>
      </p:sp>
      <p:sp>
        <p:nvSpPr>
          <p:cNvPr id="4" name="AutoShape 13"/>
          <p:cNvSpPr>
            <a:spLocks/>
          </p:cNvSpPr>
          <p:nvPr/>
        </p:nvSpPr>
        <p:spPr bwMode="auto">
          <a:xfrm>
            <a:off x="1474110" y="5838827"/>
            <a:ext cx="3563013" cy="1019175"/>
          </a:xfrm>
          <a:prstGeom prst="callout2">
            <a:avLst>
              <a:gd name="adj1" fmla="val 34625"/>
              <a:gd name="adj2" fmla="val 91374"/>
              <a:gd name="adj3" fmla="val 36788"/>
              <a:gd name="adj4" fmla="val 99960"/>
              <a:gd name="adj5" fmla="val -22599"/>
              <a:gd name="adj6" fmla="val 128237"/>
            </a:avLst>
          </a:prstGeom>
          <a:noFill/>
          <a:ln w="38100">
            <a:solidFill>
              <a:srgbClr val="0000FF"/>
            </a:solidFill>
            <a:headEnd/>
            <a:tailEnd type="triangle" w="med" len="med"/>
          </a:ln>
          <a:effectLst>
            <a:outerShdw blurRad="50800" dist="38100" dir="8100000" algn="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lstStyle/>
          <a:p>
            <a:pPr algn="ctr" rtl="1"/>
            <a:r>
              <a:rPr lang="en-US" sz="2800" b="1" dirty="0">
                <a:solidFill>
                  <a:srgbClr val="FF0000"/>
                </a:solidFill>
                <a:latin typeface="Calibri"/>
              </a:rPr>
              <a:t>Central canal of the medulla oblongata </a:t>
            </a:r>
            <a:endParaRPr lang="ar-SA" sz="2800" b="1" dirty="0">
              <a:solidFill>
                <a:srgbClr val="FF0000"/>
              </a:solidFill>
              <a:latin typeface="Calibri"/>
              <a:cs typeface="Arial" panose="020B0604020202020204" pitchFamily="34" charset="0"/>
            </a:endParaRPr>
          </a:p>
        </p:txBody>
      </p:sp>
      <p:sp>
        <p:nvSpPr>
          <p:cNvPr id="6" name="AutoShape 13"/>
          <p:cNvSpPr>
            <a:spLocks/>
          </p:cNvSpPr>
          <p:nvPr/>
        </p:nvSpPr>
        <p:spPr bwMode="auto">
          <a:xfrm>
            <a:off x="1474110" y="260650"/>
            <a:ext cx="3563013" cy="1019175"/>
          </a:xfrm>
          <a:prstGeom prst="callout2">
            <a:avLst>
              <a:gd name="adj1" fmla="val 66210"/>
              <a:gd name="adj2" fmla="val 72435"/>
              <a:gd name="adj3" fmla="val 78215"/>
              <a:gd name="adj4" fmla="val 101462"/>
              <a:gd name="adj5" fmla="val 222362"/>
              <a:gd name="adj6" fmla="val 114151"/>
            </a:avLst>
          </a:prstGeom>
          <a:noFill/>
          <a:ln w="38100">
            <a:solidFill>
              <a:srgbClr val="0000FF"/>
            </a:solidFill>
            <a:headEnd/>
            <a:tailEnd type="triangle" w="med" len="med"/>
          </a:ln>
          <a:effectLst>
            <a:outerShdw blurRad="50800" dist="38100" dir="8100000" algn="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lstStyle/>
          <a:p>
            <a:pPr algn="ctr" rtl="1"/>
            <a:r>
              <a:rPr lang="en-US" sz="4400" b="1" dirty="0">
                <a:solidFill>
                  <a:srgbClr val="7030A0"/>
                </a:solidFill>
                <a:latin typeface="Calibri"/>
              </a:rPr>
              <a:t>3</a:t>
            </a:r>
            <a:r>
              <a:rPr lang="en-US" sz="4400" b="1" baseline="30000" dirty="0">
                <a:solidFill>
                  <a:srgbClr val="7030A0"/>
                </a:solidFill>
                <a:latin typeface="Calibri"/>
              </a:rPr>
              <a:t>rd</a:t>
            </a:r>
            <a:r>
              <a:rPr lang="en-US" sz="4400" b="1" dirty="0">
                <a:solidFill>
                  <a:srgbClr val="7030A0"/>
                </a:solidFill>
                <a:latin typeface="Calibri"/>
              </a:rPr>
              <a:t> ventricle </a:t>
            </a:r>
            <a:endParaRPr lang="ar-SA" sz="4400" b="1" dirty="0">
              <a:solidFill>
                <a:srgbClr val="7030A0"/>
              </a:solidFill>
              <a:latin typeface="Calibri"/>
              <a:cs typeface="Arial" panose="020B0604020202020204" pitchFamily="34" charset="0"/>
            </a:endParaRPr>
          </a:p>
        </p:txBody>
      </p:sp>
      <p:sp>
        <p:nvSpPr>
          <p:cNvPr id="7" name="AutoShape 13"/>
          <p:cNvSpPr>
            <a:spLocks/>
          </p:cNvSpPr>
          <p:nvPr/>
        </p:nvSpPr>
        <p:spPr bwMode="auto">
          <a:xfrm flipH="1">
            <a:off x="7079049" y="2132858"/>
            <a:ext cx="2735670" cy="1019175"/>
          </a:xfrm>
          <a:prstGeom prst="callout2">
            <a:avLst>
              <a:gd name="adj1" fmla="val 53393"/>
              <a:gd name="adj2" fmla="val 71390"/>
              <a:gd name="adj3" fmla="val 54366"/>
              <a:gd name="adj4" fmla="val 73199"/>
              <a:gd name="adj5" fmla="val 199254"/>
              <a:gd name="adj6" fmla="val 127958"/>
            </a:avLst>
          </a:prstGeom>
          <a:noFill/>
          <a:ln w="38100">
            <a:solidFill>
              <a:srgbClr val="0000FF"/>
            </a:solidFill>
            <a:headEnd/>
            <a:tailEnd type="triangle" w="med" len="med"/>
          </a:ln>
          <a:effectLst>
            <a:outerShdw blurRad="50800" dist="38100" dir="8100000" algn="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lstStyle/>
          <a:p>
            <a:pPr algn="ctr" rtl="1"/>
            <a:r>
              <a:rPr lang="en-US" sz="4000" b="1" dirty="0">
                <a:solidFill>
                  <a:srgbClr val="C00000"/>
                </a:solidFill>
                <a:latin typeface="Calibri"/>
              </a:rPr>
              <a:t>4</a:t>
            </a:r>
            <a:r>
              <a:rPr lang="en-US" sz="4000" b="1" baseline="30000" dirty="0">
                <a:solidFill>
                  <a:srgbClr val="C00000"/>
                </a:solidFill>
                <a:latin typeface="Calibri"/>
              </a:rPr>
              <a:t>th</a:t>
            </a:r>
            <a:r>
              <a:rPr lang="en-US" sz="4000" b="1" dirty="0">
                <a:solidFill>
                  <a:srgbClr val="C00000"/>
                </a:solidFill>
                <a:latin typeface="Calibri"/>
              </a:rPr>
              <a:t> ventricle </a:t>
            </a:r>
            <a:endParaRPr lang="ar-SA" sz="4000" b="1" dirty="0">
              <a:solidFill>
                <a:srgbClr val="C00000"/>
              </a:solidFill>
              <a:latin typeface="Calibri"/>
              <a:cs typeface="Arial" panose="020B0604020202020204" pitchFamily="34" charset="0"/>
            </a:endParaRPr>
          </a:p>
        </p:txBody>
      </p:sp>
      <p:sp>
        <p:nvSpPr>
          <p:cNvPr id="11" name="AutoShape 13"/>
          <p:cNvSpPr>
            <a:spLocks/>
          </p:cNvSpPr>
          <p:nvPr/>
        </p:nvSpPr>
        <p:spPr bwMode="auto">
          <a:xfrm>
            <a:off x="1966119" y="2867025"/>
            <a:ext cx="1524000" cy="1019175"/>
          </a:xfrm>
          <a:prstGeom prst="callout2">
            <a:avLst>
              <a:gd name="adj1" fmla="val 66210"/>
              <a:gd name="adj2" fmla="val 72435"/>
              <a:gd name="adj3" fmla="val 97522"/>
              <a:gd name="adj4" fmla="val 74880"/>
              <a:gd name="adj5" fmla="val 96301"/>
              <a:gd name="adj6" fmla="val 215923"/>
            </a:avLst>
          </a:prstGeom>
          <a:noFill/>
          <a:ln w="38100">
            <a:solidFill>
              <a:srgbClr val="0000FF"/>
            </a:solidFill>
            <a:headEnd/>
            <a:tailEnd type="triangle" w="med" len="med"/>
          </a:ln>
          <a:effectLst>
            <a:outerShdw blurRad="50800" dist="38100" dir="8100000" algn="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lstStyle/>
          <a:p>
            <a:pPr algn="ctr" rtl="1"/>
            <a:r>
              <a:rPr lang="en-US" sz="4400" b="1" dirty="0" smtClean="0">
                <a:solidFill>
                  <a:srgbClr val="7030A0"/>
                </a:solidFill>
                <a:latin typeface="Calibri"/>
              </a:rPr>
              <a:t>Pons </a:t>
            </a:r>
            <a:endParaRPr lang="ar-SA" sz="4400" b="1" dirty="0">
              <a:solidFill>
                <a:srgbClr val="7030A0"/>
              </a:solidFill>
              <a:latin typeface="Calibri"/>
              <a:cs typeface="Arial" panose="020B0604020202020204" pitchFamily="34" charset="0"/>
            </a:endParaRPr>
          </a:p>
        </p:txBody>
      </p:sp>
      <p:sp>
        <p:nvSpPr>
          <p:cNvPr id="12" name="AutoShape 13"/>
          <p:cNvSpPr>
            <a:spLocks/>
          </p:cNvSpPr>
          <p:nvPr/>
        </p:nvSpPr>
        <p:spPr bwMode="auto">
          <a:xfrm>
            <a:off x="2118519" y="4060785"/>
            <a:ext cx="2209800" cy="1019175"/>
          </a:xfrm>
          <a:prstGeom prst="callout2">
            <a:avLst>
              <a:gd name="adj1" fmla="val 66210"/>
              <a:gd name="adj2" fmla="val 72435"/>
              <a:gd name="adj3" fmla="val 97522"/>
              <a:gd name="adj4" fmla="val 74880"/>
              <a:gd name="adj5" fmla="val 98572"/>
              <a:gd name="adj6" fmla="val 156840"/>
            </a:avLst>
          </a:prstGeom>
          <a:noFill/>
          <a:ln w="38100">
            <a:solidFill>
              <a:srgbClr val="0000FF"/>
            </a:solidFill>
            <a:headEnd/>
            <a:tailEnd type="triangle" w="med" len="med"/>
          </a:ln>
          <a:effectLst>
            <a:outerShdw blurRad="50800" dist="38100" dir="8100000" algn="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lstStyle/>
          <a:p>
            <a:pPr algn="ctr" rtl="1"/>
            <a:r>
              <a:rPr lang="en-US" sz="4400" b="1" dirty="0" smtClean="0">
                <a:solidFill>
                  <a:srgbClr val="7030A0"/>
                </a:solidFill>
                <a:latin typeface="Calibri"/>
              </a:rPr>
              <a:t>Medulla </a:t>
            </a:r>
            <a:endParaRPr lang="ar-SA" sz="4400" b="1" dirty="0">
              <a:solidFill>
                <a:srgbClr val="7030A0"/>
              </a:solidFill>
              <a:latin typeface="Calibri"/>
              <a:cs typeface="Arial" panose="020B0604020202020204" pitchFamily="34" charset="0"/>
            </a:endParaRPr>
          </a:p>
        </p:txBody>
      </p:sp>
      <p:sp>
        <p:nvSpPr>
          <p:cNvPr id="13" name="AutoShape 13"/>
          <p:cNvSpPr>
            <a:spLocks/>
          </p:cNvSpPr>
          <p:nvPr/>
        </p:nvSpPr>
        <p:spPr bwMode="auto">
          <a:xfrm>
            <a:off x="6385719" y="5838825"/>
            <a:ext cx="3048000" cy="1019175"/>
          </a:xfrm>
          <a:prstGeom prst="callout2">
            <a:avLst>
              <a:gd name="adj1" fmla="val 7154"/>
              <a:gd name="adj2" fmla="val 43954"/>
              <a:gd name="adj3" fmla="val 16887"/>
              <a:gd name="adj4" fmla="val 44500"/>
              <a:gd name="adj5" fmla="val -77460"/>
              <a:gd name="adj6" fmla="val 34784"/>
            </a:avLst>
          </a:prstGeom>
          <a:noFill/>
          <a:ln w="38100">
            <a:solidFill>
              <a:srgbClr val="0000FF"/>
            </a:solidFill>
            <a:headEnd/>
            <a:tailEnd type="triangle" w="med" len="med"/>
          </a:ln>
          <a:effectLst>
            <a:outerShdw blurRad="50800" dist="38100" dir="8100000" algn="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lstStyle/>
          <a:p>
            <a:pPr algn="ctr" rtl="1"/>
            <a:r>
              <a:rPr lang="en-US" sz="4400" b="1" dirty="0" smtClean="0">
                <a:solidFill>
                  <a:srgbClr val="7030A0"/>
                </a:solidFill>
                <a:latin typeface="Calibri"/>
              </a:rPr>
              <a:t>Cerebellum </a:t>
            </a:r>
            <a:endParaRPr lang="ar-SA" sz="4400" b="1" dirty="0">
              <a:solidFill>
                <a:srgbClr val="7030A0"/>
              </a:solidFill>
              <a:latin typeface="Calibri"/>
              <a:cs typeface="Arial" panose="020B0604020202020204" pitchFamily="34" charset="0"/>
            </a:endParaRPr>
          </a:p>
        </p:txBody>
      </p:sp>
      <p:sp>
        <p:nvSpPr>
          <p:cNvPr id="5" name="Slide Number Placeholder 4"/>
          <p:cNvSpPr>
            <a:spLocks noGrp="1"/>
          </p:cNvSpPr>
          <p:nvPr>
            <p:ph type="sldNum" sz="quarter" idx="12"/>
          </p:nvPr>
        </p:nvSpPr>
        <p:spPr/>
        <p:txBody>
          <a:bodyPr/>
          <a:lstStyle/>
          <a:p>
            <a:fld id="{2D993F36-48BD-4382-BADF-B1675B251789}" type="slidenum">
              <a:rPr lang="en-US" smtClean="0"/>
              <a:t>30</a:t>
            </a:fld>
            <a:endParaRPr lang="en-US"/>
          </a:p>
        </p:txBody>
      </p:sp>
    </p:spTree>
    <p:extLst>
      <p:ext uri="{BB962C8B-B14F-4D97-AF65-F5344CB8AC3E}">
        <p14:creationId xmlns:p14="http://schemas.microsoft.com/office/powerpoint/2010/main" val="322490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cstate="print">
            <a:lum contrast="12000"/>
          </a:blip>
          <a:srcRect l="26735" t="10944" r="44299" b="24806"/>
          <a:stretch>
            <a:fillRect/>
          </a:stretch>
        </p:blipFill>
        <p:spPr bwMode="auto">
          <a:xfrm>
            <a:off x="4976037" y="0"/>
            <a:ext cx="3848082" cy="6640512"/>
          </a:xfrm>
          <a:prstGeom prst="rect">
            <a:avLst/>
          </a:prstGeom>
          <a:noFill/>
          <a:ln w="9525">
            <a:noFill/>
            <a:miter lim="800000"/>
            <a:headEnd/>
            <a:tailEnd/>
          </a:ln>
        </p:spPr>
      </p:pic>
      <p:sp>
        <p:nvSpPr>
          <p:cNvPr id="15" name="AutoShape 10"/>
          <p:cNvSpPr>
            <a:spLocks/>
          </p:cNvSpPr>
          <p:nvPr/>
        </p:nvSpPr>
        <p:spPr bwMode="auto">
          <a:xfrm flipH="1">
            <a:off x="1535682" y="5564778"/>
            <a:ext cx="2899203" cy="504719"/>
          </a:xfrm>
          <a:prstGeom prst="callout2">
            <a:avLst>
              <a:gd name="adj1" fmla="val 56523"/>
              <a:gd name="adj2" fmla="val 5916"/>
              <a:gd name="adj3" fmla="val 93104"/>
              <a:gd name="adj4" fmla="val -57212"/>
              <a:gd name="adj5" fmla="val -152537"/>
              <a:gd name="adj6" fmla="val -74611"/>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Gracile nucleus</a:t>
            </a:r>
          </a:p>
        </p:txBody>
      </p:sp>
      <p:sp>
        <p:nvSpPr>
          <p:cNvPr id="16" name="AutoShape 10"/>
          <p:cNvSpPr>
            <a:spLocks/>
          </p:cNvSpPr>
          <p:nvPr/>
        </p:nvSpPr>
        <p:spPr bwMode="auto">
          <a:xfrm flipH="1">
            <a:off x="1249011" y="5000613"/>
            <a:ext cx="3353501" cy="406275"/>
          </a:xfrm>
          <a:prstGeom prst="callout2">
            <a:avLst>
              <a:gd name="adj1" fmla="val 60979"/>
              <a:gd name="adj2" fmla="val 5421"/>
              <a:gd name="adj3" fmla="val 115776"/>
              <a:gd name="adj4" fmla="val -37262"/>
              <a:gd name="adj5" fmla="val -65797"/>
              <a:gd name="adj6" fmla="val -51050"/>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Cuneate nucleus</a:t>
            </a:r>
          </a:p>
        </p:txBody>
      </p:sp>
      <p:sp>
        <p:nvSpPr>
          <p:cNvPr id="17" name="AutoShape 10"/>
          <p:cNvSpPr>
            <a:spLocks/>
          </p:cNvSpPr>
          <p:nvPr/>
        </p:nvSpPr>
        <p:spPr bwMode="auto">
          <a:xfrm flipH="1">
            <a:off x="1249013" y="4356993"/>
            <a:ext cx="4977665" cy="566936"/>
          </a:xfrm>
          <a:prstGeom prst="callout2">
            <a:avLst>
              <a:gd name="adj1" fmla="val 54086"/>
              <a:gd name="adj2" fmla="val 8128"/>
              <a:gd name="adj3" fmla="val 73760"/>
              <a:gd name="adj4" fmla="val 19654"/>
              <a:gd name="adj5" fmla="val 55154"/>
              <a:gd name="adj6" fmla="val 366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Spinal tract of trigeminal N</a:t>
            </a:r>
          </a:p>
        </p:txBody>
      </p:sp>
      <p:sp>
        <p:nvSpPr>
          <p:cNvPr id="18" name="AutoShape 10"/>
          <p:cNvSpPr>
            <a:spLocks/>
          </p:cNvSpPr>
          <p:nvPr/>
        </p:nvSpPr>
        <p:spPr bwMode="auto">
          <a:xfrm flipH="1">
            <a:off x="1380192" y="3370960"/>
            <a:ext cx="3464667" cy="631795"/>
          </a:xfrm>
          <a:prstGeom prst="callout2">
            <a:avLst>
              <a:gd name="adj1" fmla="val 51717"/>
              <a:gd name="adj2" fmla="val 20901"/>
              <a:gd name="adj3" fmla="val 87823"/>
              <a:gd name="adj4" fmla="val -8880"/>
              <a:gd name="adj5" fmla="val 46042"/>
              <a:gd name="adj6" fmla="val -3134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Inf cerebellar peduncle</a:t>
            </a:r>
          </a:p>
        </p:txBody>
      </p:sp>
      <p:cxnSp>
        <p:nvCxnSpPr>
          <p:cNvPr id="30" name="Straight Connector 29">
            <a:extLst>
              <a:ext uri="{FF2B5EF4-FFF2-40B4-BE49-F238E27FC236}">
                <a16:creationId xmlns:a16="http://schemas.microsoft.com/office/drawing/2014/main" xmlns="" id="{286255DA-4A0E-48E8-B906-147FE1081462}"/>
              </a:ext>
            </a:extLst>
          </p:cNvPr>
          <p:cNvCxnSpPr>
            <a:cxnSpLocks/>
          </p:cNvCxnSpPr>
          <p:nvPr/>
        </p:nvCxnSpPr>
        <p:spPr>
          <a:xfrm flipH="1" flipV="1">
            <a:off x="6555979" y="4280311"/>
            <a:ext cx="239450" cy="276041"/>
          </a:xfrm>
          <a:prstGeom prst="line">
            <a:avLst/>
          </a:prstGeom>
          <a:ln w="57150">
            <a:solidFill>
              <a:srgbClr val="00FF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43FC088-7DFC-4081-A724-1202553F0888}"/>
              </a:ext>
            </a:extLst>
          </p:cNvPr>
          <p:cNvCxnSpPr>
            <a:cxnSpLocks/>
          </p:cNvCxnSpPr>
          <p:nvPr/>
        </p:nvCxnSpPr>
        <p:spPr>
          <a:xfrm flipV="1">
            <a:off x="6439354" y="4280311"/>
            <a:ext cx="116624" cy="276041"/>
          </a:xfrm>
          <a:prstGeom prst="line">
            <a:avLst/>
          </a:prstGeom>
          <a:ln w="57150">
            <a:solidFill>
              <a:srgbClr val="00FF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AutoShape 10">
            <a:extLst>
              <a:ext uri="{FF2B5EF4-FFF2-40B4-BE49-F238E27FC236}">
                <a16:creationId xmlns:a16="http://schemas.microsoft.com/office/drawing/2014/main" xmlns="" id="{9DC12D8F-CE0A-4179-814F-5A33BCB3EDDA}"/>
              </a:ext>
            </a:extLst>
          </p:cNvPr>
          <p:cNvSpPr>
            <a:spLocks/>
          </p:cNvSpPr>
          <p:nvPr/>
        </p:nvSpPr>
        <p:spPr bwMode="auto">
          <a:xfrm flipH="1">
            <a:off x="1306149" y="2052253"/>
            <a:ext cx="3464667" cy="631795"/>
          </a:xfrm>
          <a:prstGeom prst="callout2">
            <a:avLst>
              <a:gd name="adj1" fmla="val 51717"/>
              <a:gd name="adj2" fmla="val 20901"/>
              <a:gd name="adj3" fmla="val 66848"/>
              <a:gd name="adj4" fmla="val -8880"/>
              <a:gd name="adj5" fmla="val 146724"/>
              <a:gd name="adj6" fmla="val -40124"/>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charset="0"/>
                <a:ea typeface="+mn-ea"/>
                <a:cs typeface="Arial" charset="0"/>
              </a:rPr>
              <a:t>Superior cerebellar peduncles</a:t>
            </a:r>
          </a:p>
        </p:txBody>
      </p:sp>
    </p:spTree>
    <p:extLst>
      <p:ext uri="{BB962C8B-B14F-4D97-AF65-F5344CB8AC3E}">
        <p14:creationId xmlns:p14="http://schemas.microsoft.com/office/powerpoint/2010/main" val="197509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1000"/>
                                        <p:tgtEl>
                                          <p:spTgt spid="30"/>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cstate="print">
            <a:lum contrast="12000"/>
          </a:blip>
          <a:srcRect l="26735" t="29577" r="50069" b="24806"/>
          <a:stretch>
            <a:fillRect/>
          </a:stretch>
        </p:blipFill>
        <p:spPr bwMode="auto">
          <a:xfrm>
            <a:off x="4584445" y="382917"/>
            <a:ext cx="4297840" cy="6646485"/>
          </a:xfrm>
          <a:prstGeom prst="rect">
            <a:avLst/>
          </a:prstGeom>
          <a:noFill/>
          <a:ln w="9525">
            <a:noFill/>
            <a:miter lim="800000"/>
            <a:headEnd/>
            <a:tailEnd/>
          </a:ln>
        </p:spPr>
      </p:pic>
      <p:sp>
        <p:nvSpPr>
          <p:cNvPr id="6" name="AutoShape 10"/>
          <p:cNvSpPr>
            <a:spLocks/>
          </p:cNvSpPr>
          <p:nvPr/>
        </p:nvSpPr>
        <p:spPr bwMode="auto">
          <a:xfrm flipH="1">
            <a:off x="2848576" y="4608512"/>
            <a:ext cx="2494144" cy="642942"/>
          </a:xfrm>
          <a:prstGeom prst="callout2">
            <a:avLst>
              <a:gd name="adj1" fmla="val 47174"/>
              <a:gd name="adj2" fmla="val 2263"/>
              <a:gd name="adj3" fmla="val 24427"/>
              <a:gd name="adj4" fmla="val -67457"/>
              <a:gd name="adj5" fmla="val -99668"/>
              <a:gd name="adj6" fmla="val -8072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r" rtl="1">
              <a:defRPr/>
            </a:pPr>
            <a:r>
              <a:rPr lang="en-US" sz="2800" b="1" dirty="0" err="1">
                <a:solidFill>
                  <a:srgbClr val="7030A0"/>
                </a:solidFill>
                <a:latin typeface="Arial" charset="0"/>
                <a:cs typeface="Arial" charset="0"/>
              </a:rPr>
              <a:t>Vagal</a:t>
            </a:r>
            <a:r>
              <a:rPr lang="en-US" sz="2800" b="1" dirty="0">
                <a:solidFill>
                  <a:srgbClr val="7030A0"/>
                </a:solidFill>
                <a:latin typeface="Arial" charset="0"/>
                <a:cs typeface="Arial" charset="0"/>
              </a:rPr>
              <a:t> </a:t>
            </a:r>
            <a:r>
              <a:rPr lang="en-US" sz="2800" b="1" dirty="0" err="1">
                <a:solidFill>
                  <a:srgbClr val="7030A0"/>
                </a:solidFill>
                <a:latin typeface="Arial" charset="0"/>
                <a:cs typeface="Arial" charset="0"/>
              </a:rPr>
              <a:t>trigone</a:t>
            </a:r>
            <a:endParaRPr lang="en-US" sz="2800" b="1" dirty="0">
              <a:solidFill>
                <a:srgbClr val="7030A0"/>
              </a:solidFill>
              <a:latin typeface="Arial" charset="0"/>
              <a:cs typeface="Arial" charset="0"/>
            </a:endParaRPr>
          </a:p>
        </p:txBody>
      </p:sp>
      <p:sp>
        <p:nvSpPr>
          <p:cNvPr id="7" name="AutoShape 10"/>
          <p:cNvSpPr>
            <a:spLocks/>
          </p:cNvSpPr>
          <p:nvPr/>
        </p:nvSpPr>
        <p:spPr bwMode="auto">
          <a:xfrm flipH="1">
            <a:off x="3423214" y="3744416"/>
            <a:ext cx="2351622" cy="928694"/>
          </a:xfrm>
          <a:prstGeom prst="callout2">
            <a:avLst>
              <a:gd name="adj1" fmla="val 53202"/>
              <a:gd name="adj2" fmla="val 7804"/>
              <a:gd name="adj3" fmla="val -25585"/>
              <a:gd name="adj4" fmla="val -40543"/>
              <a:gd name="adj5" fmla="val -14825"/>
              <a:gd name="adj6" fmla="val -64400"/>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rtl="1">
              <a:defRPr/>
            </a:pPr>
            <a:r>
              <a:rPr lang="en-US" sz="2800" b="1" dirty="0">
                <a:solidFill>
                  <a:srgbClr val="FF0000"/>
                </a:solidFill>
                <a:latin typeface="Arial" charset="0"/>
                <a:cs typeface="Arial" charset="0"/>
              </a:rPr>
              <a:t>Hypoglossal </a:t>
            </a:r>
            <a:r>
              <a:rPr lang="en-US" sz="2800" b="1" dirty="0" err="1">
                <a:solidFill>
                  <a:srgbClr val="FF0000"/>
                </a:solidFill>
                <a:latin typeface="Arial" charset="0"/>
                <a:cs typeface="Arial" charset="0"/>
              </a:rPr>
              <a:t>trigone</a:t>
            </a:r>
            <a:endParaRPr lang="en-US" sz="2800" b="1" dirty="0">
              <a:solidFill>
                <a:srgbClr val="FF0000"/>
              </a:solidFill>
              <a:latin typeface="Arial" charset="0"/>
              <a:cs typeface="Arial" charset="0"/>
            </a:endParaRPr>
          </a:p>
        </p:txBody>
      </p:sp>
      <p:sp>
        <p:nvSpPr>
          <p:cNvPr id="9" name="AutoShape 8"/>
          <p:cNvSpPr>
            <a:spLocks/>
          </p:cNvSpPr>
          <p:nvPr/>
        </p:nvSpPr>
        <p:spPr bwMode="auto">
          <a:xfrm flipH="1">
            <a:off x="2273936" y="2852936"/>
            <a:ext cx="2893219" cy="857256"/>
          </a:xfrm>
          <a:prstGeom prst="accentCallout2">
            <a:avLst>
              <a:gd name="adj1" fmla="val 11093"/>
              <a:gd name="adj2" fmla="val -3009"/>
              <a:gd name="adj3" fmla="val 11093"/>
              <a:gd name="adj4" fmla="val -25065"/>
              <a:gd name="adj5" fmla="val 51982"/>
              <a:gd name="adj6" fmla="val -41965"/>
            </a:avLst>
          </a:prstGeom>
          <a:noFill/>
          <a:ln w="5715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r" rtl="1">
              <a:defRPr/>
            </a:pPr>
            <a:r>
              <a:rPr lang="en-US" sz="2800" b="1" dirty="0">
                <a:solidFill>
                  <a:srgbClr val="0000FF"/>
                </a:solidFill>
                <a:latin typeface="Arial" charset="0"/>
                <a:cs typeface="Arial" charset="0"/>
              </a:rPr>
              <a:t>Transverse </a:t>
            </a:r>
            <a:r>
              <a:rPr lang="en-US" sz="2800" b="1" dirty="0" err="1">
                <a:solidFill>
                  <a:srgbClr val="0000FF"/>
                </a:solidFill>
                <a:latin typeface="Arial" charset="0"/>
                <a:cs typeface="Arial" charset="0"/>
              </a:rPr>
              <a:t>medullary</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stria</a:t>
            </a:r>
            <a:endParaRPr lang="en-US" sz="2800" b="1" dirty="0">
              <a:solidFill>
                <a:srgbClr val="0000FF"/>
              </a:solidFill>
              <a:latin typeface="Arial" charset="0"/>
              <a:cs typeface="Arial" charset="0"/>
            </a:endParaRPr>
          </a:p>
        </p:txBody>
      </p:sp>
      <p:sp>
        <p:nvSpPr>
          <p:cNvPr id="10" name="TextBox 9"/>
          <p:cNvSpPr txBox="1"/>
          <p:nvPr/>
        </p:nvSpPr>
        <p:spPr>
          <a:xfrm>
            <a:off x="396917" y="2"/>
            <a:ext cx="3698731" cy="2062103"/>
          </a:xfrm>
          <a:prstGeom prst="rect">
            <a:avLst/>
          </a:prstGeom>
          <a:noFill/>
          <a:effectLst>
            <a:outerShdw blurRad="50800" dist="38100" dir="8100000" algn="tr" rotWithShape="0">
              <a:prstClr val="black">
                <a:alpha val="40000"/>
              </a:prstClr>
            </a:outerShdw>
          </a:effectLst>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defRPr/>
            </a:pPr>
            <a:r>
              <a:rPr lang="en-US" sz="3200" b="1" dirty="0">
                <a:ln w="11430"/>
                <a:solidFill>
                  <a:prstClr val="black"/>
                </a:solidFill>
                <a:latin typeface="Calibri"/>
              </a:rPr>
              <a:t>The posterior surface of the superior half of the medulla oblongata</a:t>
            </a:r>
          </a:p>
        </p:txBody>
      </p:sp>
      <p:sp>
        <p:nvSpPr>
          <p:cNvPr id="13" name="TextBox 12"/>
          <p:cNvSpPr txBox="1"/>
          <p:nvPr/>
        </p:nvSpPr>
        <p:spPr>
          <a:xfrm>
            <a:off x="6368239" y="1916832"/>
            <a:ext cx="1364767" cy="707886"/>
          </a:xfrm>
          <a:prstGeom prst="rect">
            <a:avLst/>
          </a:prstGeom>
          <a:noFill/>
          <a:effectLst>
            <a:outerShdw blurRad="50800" dist="38100" dir="8100000" algn="tr" rotWithShape="0">
              <a:prstClr val="black">
                <a:alpha val="40000"/>
              </a:prstClr>
            </a:outerShdw>
          </a:effectLst>
        </p:spPr>
        <p:txBody>
          <a:bodyPr wrap="square" rtlCol="1">
            <a:spAutoFit/>
          </a:bodyPr>
          <a:lstStyle/>
          <a:p>
            <a:pPr algn="ctr" rtl="1"/>
            <a:r>
              <a:rPr lang="en-US" sz="4000" b="1" dirty="0">
                <a:solidFill>
                  <a:srgbClr val="99FF66"/>
                </a:solidFill>
                <a:latin typeface="Calibri"/>
              </a:rPr>
              <a:t>Pons </a:t>
            </a:r>
            <a:endParaRPr lang="ar-SA" sz="4000" b="1" dirty="0">
              <a:solidFill>
                <a:srgbClr val="99FF66"/>
              </a:solidFill>
              <a:latin typeface="Calibri"/>
              <a:cs typeface="Arial" panose="020B0604020202020204" pitchFamily="34" charset="0"/>
            </a:endParaRPr>
          </a:p>
        </p:txBody>
      </p:sp>
      <p:sp>
        <p:nvSpPr>
          <p:cNvPr id="14" name="AutoShape 8"/>
          <p:cNvSpPr>
            <a:spLocks/>
          </p:cNvSpPr>
          <p:nvPr/>
        </p:nvSpPr>
        <p:spPr bwMode="auto">
          <a:xfrm>
            <a:off x="7302026" y="5229200"/>
            <a:ext cx="2893219" cy="857256"/>
          </a:xfrm>
          <a:prstGeom prst="accentCallout2">
            <a:avLst>
              <a:gd name="adj1" fmla="val 35039"/>
              <a:gd name="adj2" fmla="val 19510"/>
              <a:gd name="adj3" fmla="val -38975"/>
              <a:gd name="adj4" fmla="val 9679"/>
              <a:gd name="adj5" fmla="val -199174"/>
              <a:gd name="adj6" fmla="val 16021"/>
            </a:avLst>
          </a:prstGeom>
          <a:noFill/>
          <a:ln w="57150">
            <a:solidFill>
              <a:srgbClr val="99FF66"/>
            </a:solidFill>
            <a:miter lim="800000"/>
            <a:headEnd/>
            <a:tailEnd type="triangle" w="med" len="med"/>
          </a:ln>
          <a:effectLst>
            <a:outerShdw blurRad="50800" dist="38100" dir="8100000" algn="tr" rotWithShape="0">
              <a:prstClr val="black">
                <a:alpha val="40000"/>
              </a:prstClr>
            </a:outerShdw>
          </a:effectLst>
        </p:spPr>
        <p:txBody>
          <a:bodyPr/>
          <a:lstStyle/>
          <a:p>
            <a:pPr algn="ctr" rtl="1">
              <a:defRPr/>
            </a:pPr>
            <a:r>
              <a:rPr lang="en-US" sz="2800" b="1" dirty="0">
                <a:solidFill>
                  <a:srgbClr val="7030A0"/>
                </a:solidFill>
                <a:latin typeface="Arial" charset="0"/>
                <a:cs typeface="Arial" charset="0"/>
              </a:rPr>
              <a:t>Vestibular trigone</a:t>
            </a:r>
          </a:p>
        </p:txBody>
      </p:sp>
      <p:sp>
        <p:nvSpPr>
          <p:cNvPr id="15" name="TextBox 14"/>
          <p:cNvSpPr txBox="1"/>
          <p:nvPr/>
        </p:nvSpPr>
        <p:spPr>
          <a:xfrm>
            <a:off x="8235815" y="3284984"/>
            <a:ext cx="2083066" cy="1077218"/>
          </a:xfrm>
          <a:prstGeom prst="rect">
            <a:avLst/>
          </a:prstGeom>
          <a:noFill/>
          <a:effectLst>
            <a:outerShdw blurRad="50800" dist="38100" dir="8100000" algn="tr" rotWithShape="0">
              <a:prstClr val="black">
                <a:alpha val="40000"/>
              </a:prstClr>
            </a:outerShdw>
          </a:effectLst>
        </p:spPr>
        <p:txBody>
          <a:bodyPr wrap="square" rtlCol="1">
            <a:spAutoFit/>
          </a:bodyPr>
          <a:lstStyle/>
          <a:p>
            <a:pPr algn="ctr" rtl="1"/>
            <a:r>
              <a:rPr lang="en-US" sz="3200" b="1" dirty="0">
                <a:solidFill>
                  <a:prstClr val="black"/>
                </a:solidFill>
                <a:latin typeface="Calibri"/>
              </a:rPr>
              <a:t>Inverted V-shaped </a:t>
            </a:r>
            <a:endParaRPr lang="ar-SA" sz="3200" b="1" dirty="0">
              <a:solidFill>
                <a:prstClr val="black"/>
              </a:solidFill>
              <a:latin typeface="Calibri"/>
              <a:cs typeface="Arial" panose="020B0604020202020204" pitchFamily="34" charset="0"/>
            </a:endParaRPr>
          </a:p>
        </p:txBody>
      </p:sp>
      <p:cxnSp>
        <p:nvCxnSpPr>
          <p:cNvPr id="18" name="Straight Connector 17"/>
          <p:cNvCxnSpPr/>
          <p:nvPr/>
        </p:nvCxnSpPr>
        <p:spPr>
          <a:xfrm flipV="1">
            <a:off x="7158367" y="3501008"/>
            <a:ext cx="359149" cy="504056"/>
          </a:xfrm>
          <a:prstGeom prst="line">
            <a:avLst/>
          </a:prstGeom>
          <a:ln w="57150">
            <a:solidFill>
              <a:srgbClr val="00FF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445686" y="3501008"/>
            <a:ext cx="71830" cy="648072"/>
          </a:xfrm>
          <a:prstGeom prst="line">
            <a:avLst/>
          </a:prstGeom>
          <a:ln w="57150">
            <a:solidFill>
              <a:srgbClr val="00FF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AutoShape 10"/>
          <p:cNvSpPr>
            <a:spLocks/>
          </p:cNvSpPr>
          <p:nvPr/>
        </p:nvSpPr>
        <p:spPr bwMode="auto">
          <a:xfrm>
            <a:off x="8738624" y="2376264"/>
            <a:ext cx="1567748" cy="928694"/>
          </a:xfrm>
          <a:prstGeom prst="callout2">
            <a:avLst>
              <a:gd name="adj1" fmla="val 45476"/>
              <a:gd name="adj2" fmla="val 18313"/>
              <a:gd name="adj3" fmla="val 36706"/>
              <a:gd name="adj4" fmla="val -48460"/>
              <a:gd name="adj5" fmla="val 131860"/>
              <a:gd name="adj6" fmla="val -81816"/>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r" rtl="1">
              <a:defRPr/>
            </a:pPr>
            <a:r>
              <a:rPr lang="en-US" sz="2800" b="1" dirty="0">
                <a:solidFill>
                  <a:srgbClr val="7030A0"/>
                </a:solidFill>
                <a:latin typeface="Arial" charset="0"/>
                <a:cs typeface="Arial" charset="0"/>
              </a:rPr>
              <a:t>Inferior fovea</a:t>
            </a:r>
          </a:p>
        </p:txBody>
      </p:sp>
      <p:sp>
        <p:nvSpPr>
          <p:cNvPr id="16" name="Text Box 22"/>
          <p:cNvSpPr txBox="1">
            <a:spLocks noChangeArrowheads="1"/>
          </p:cNvSpPr>
          <p:nvPr/>
        </p:nvSpPr>
        <p:spPr bwMode="auto">
          <a:xfrm>
            <a:off x="8968719" y="214292"/>
            <a:ext cx="1493821" cy="646331"/>
          </a:xfrm>
          <a:prstGeom prst="rect">
            <a:avLst/>
          </a:prstGeom>
          <a:solidFill>
            <a:srgbClr val="00B050"/>
          </a:solidFill>
          <a:ln>
            <a:solidFill>
              <a:srgbClr val="00B050"/>
            </a:solidFill>
            <a:headEnd/>
            <a:tailEnd/>
          </a:ln>
          <a:effectLst>
            <a:outerShdw blurRad="50800" dist="38100" dir="8100000" algn="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none">
            <a:spAutoFit/>
          </a:bodyPr>
          <a:lstStyle/>
          <a:p>
            <a:pPr algn="r" rtl="1"/>
            <a:r>
              <a:rPr lang="en-GB" sz="3600" b="1" dirty="0">
                <a:solidFill>
                  <a:prstClr val="white"/>
                </a:solidFill>
                <a:latin typeface="Comic Sans MS" pitchFamily="66" charset="0"/>
              </a:rPr>
              <a:t>Floor </a:t>
            </a:r>
          </a:p>
        </p:txBody>
      </p:sp>
      <p:sp>
        <p:nvSpPr>
          <p:cNvPr id="17" name="Rectangle 2"/>
          <p:cNvSpPr txBox="1">
            <a:spLocks noChangeArrowheads="1"/>
          </p:cNvSpPr>
          <p:nvPr/>
        </p:nvSpPr>
        <p:spPr bwMode="auto">
          <a:xfrm>
            <a:off x="2058447" y="5373216"/>
            <a:ext cx="3447833" cy="792088"/>
          </a:xfrm>
          <a:prstGeom prst="rect">
            <a:avLst/>
          </a:prstGeom>
          <a:noFill/>
          <a:ln w="9525">
            <a:noFill/>
            <a:miter lim="800000"/>
            <a:headEnd/>
            <a:tailEnd/>
          </a:ln>
          <a:effectLst>
            <a:outerShdw blurRad="50800" dist="38100" dir="8100000" algn="tr" rotWithShape="0">
              <a:prstClr val="black">
                <a:alpha val="40000"/>
              </a:prst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defRPr/>
            </a:pPr>
            <a:r>
              <a:rPr lang="en-US" sz="3600" b="1" dirty="0">
                <a:solidFill>
                  <a:srgbClr val="D60093"/>
                </a:solidFill>
                <a:latin typeface="Calibri"/>
              </a:rPr>
              <a:t>Lower </a:t>
            </a:r>
            <a:r>
              <a:rPr lang="en-US" sz="3600" b="1" dirty="0" err="1">
                <a:solidFill>
                  <a:srgbClr val="D60093"/>
                </a:solidFill>
                <a:latin typeface="Calibri"/>
              </a:rPr>
              <a:t>Medullary</a:t>
            </a:r>
            <a:r>
              <a:rPr lang="en-US" sz="3600" b="1" dirty="0">
                <a:solidFill>
                  <a:srgbClr val="D60093"/>
                </a:solidFill>
                <a:latin typeface="Calibri"/>
              </a:rPr>
              <a:t> part </a:t>
            </a:r>
            <a:endParaRPr lang="en-US" altLang="zh-CN" sz="3600" b="1" dirty="0">
              <a:ln w="11430"/>
              <a:solidFill>
                <a:srgbClr val="D60093"/>
              </a:solidFill>
              <a:latin typeface="Calibri"/>
              <a:ea typeface="SimSun" pitchFamily="2" charset="-122"/>
            </a:endParaRPr>
          </a:p>
        </p:txBody>
      </p:sp>
      <p:sp>
        <p:nvSpPr>
          <p:cNvPr id="2" name="Slide Number Placeholder 1"/>
          <p:cNvSpPr>
            <a:spLocks noGrp="1"/>
          </p:cNvSpPr>
          <p:nvPr>
            <p:ph type="sldNum" sz="quarter" idx="12"/>
          </p:nvPr>
        </p:nvSpPr>
        <p:spPr/>
        <p:txBody>
          <a:bodyPr/>
          <a:lstStyle/>
          <a:p>
            <a:fld id="{2D993F36-48BD-4382-BADF-B1675B251789}" type="slidenum">
              <a:rPr lang="en-US" smtClean="0"/>
              <a:t>32</a:t>
            </a:fld>
            <a:endParaRPr lang="en-US"/>
          </a:p>
        </p:txBody>
      </p:sp>
    </p:spTree>
    <p:extLst>
      <p:ext uri="{BB962C8B-B14F-4D97-AF65-F5344CB8AC3E}">
        <p14:creationId xmlns:p14="http://schemas.microsoft.com/office/powerpoint/2010/main" val="8218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1000"/>
                                        <p:tgtEl>
                                          <p:spTgt spid="18"/>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1000"/>
                                        <p:tgtEl>
                                          <p:spTgt spid="19"/>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1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1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print">
            <a:lum contrast="12000"/>
          </a:blip>
          <a:srcRect l="26735" t="10944" r="30145" b="24806"/>
          <a:stretch>
            <a:fillRect/>
          </a:stretch>
        </p:blipFill>
        <p:spPr bwMode="auto">
          <a:xfrm>
            <a:off x="4825145" y="0"/>
            <a:ext cx="5852885" cy="685800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8" name="AutoShape 10"/>
          <p:cNvSpPr>
            <a:spLocks/>
          </p:cNvSpPr>
          <p:nvPr/>
        </p:nvSpPr>
        <p:spPr bwMode="auto">
          <a:xfrm>
            <a:off x="8261027" y="1564202"/>
            <a:ext cx="2351622" cy="928694"/>
          </a:xfrm>
          <a:prstGeom prst="callout2">
            <a:avLst>
              <a:gd name="adj1" fmla="val 36625"/>
              <a:gd name="adj2" fmla="val 23735"/>
              <a:gd name="adj3" fmla="val 185403"/>
              <a:gd name="adj4" fmla="val -59542"/>
              <a:gd name="adj5" fmla="val 189883"/>
              <a:gd name="adj6" fmla="val -75087"/>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rtl="1">
              <a:defRPr/>
            </a:pPr>
            <a:r>
              <a:rPr lang="en-US" sz="2800" b="1" dirty="0">
                <a:solidFill>
                  <a:prstClr val="black"/>
                </a:solidFill>
                <a:latin typeface="Arial" charset="0"/>
                <a:cs typeface="Arial" charset="0"/>
              </a:rPr>
              <a:t>Medial eminence</a:t>
            </a:r>
            <a:endParaRPr lang="en-US" sz="2800" b="1" dirty="0">
              <a:solidFill>
                <a:srgbClr val="FF3399"/>
              </a:solidFill>
              <a:latin typeface="Arial" charset="0"/>
              <a:cs typeface="Arial" charset="0"/>
            </a:endParaRPr>
          </a:p>
        </p:txBody>
      </p:sp>
      <p:sp>
        <p:nvSpPr>
          <p:cNvPr id="9" name="AutoShape 8"/>
          <p:cNvSpPr>
            <a:spLocks/>
          </p:cNvSpPr>
          <p:nvPr/>
        </p:nvSpPr>
        <p:spPr bwMode="auto">
          <a:xfrm>
            <a:off x="7373856" y="5380056"/>
            <a:ext cx="2394390" cy="857256"/>
          </a:xfrm>
          <a:prstGeom prst="accentCallout2">
            <a:avLst>
              <a:gd name="adj1" fmla="val 14902"/>
              <a:gd name="adj2" fmla="val 18079"/>
              <a:gd name="adj3" fmla="val -1968"/>
              <a:gd name="adj4" fmla="val -5629"/>
              <a:gd name="adj5" fmla="val -188288"/>
              <a:gd name="adj6" fmla="val -37267"/>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algn="ctr" rtl="1">
              <a:defRPr/>
            </a:pPr>
            <a:r>
              <a:rPr lang="en-US" sz="2800" b="1" dirty="0">
                <a:solidFill>
                  <a:srgbClr val="FF0000"/>
                </a:solidFill>
                <a:latin typeface="Arial" charset="0"/>
                <a:cs typeface="Arial" charset="0"/>
              </a:rPr>
              <a:t>Facial </a:t>
            </a:r>
            <a:r>
              <a:rPr lang="en-US" sz="2800" b="1" dirty="0" err="1">
                <a:solidFill>
                  <a:srgbClr val="FF0000"/>
                </a:solidFill>
                <a:latin typeface="Arial" charset="0"/>
                <a:cs typeface="Arial" charset="0"/>
              </a:rPr>
              <a:t>colliculus</a:t>
            </a:r>
            <a:endParaRPr lang="en-US" sz="2800" b="1" dirty="0">
              <a:solidFill>
                <a:srgbClr val="FF0000"/>
              </a:solidFill>
              <a:latin typeface="Arial" charset="0"/>
              <a:cs typeface="Arial" charset="0"/>
            </a:endParaRPr>
          </a:p>
        </p:txBody>
      </p:sp>
      <p:sp>
        <p:nvSpPr>
          <p:cNvPr id="11" name="AutoShape 10"/>
          <p:cNvSpPr>
            <a:spLocks/>
          </p:cNvSpPr>
          <p:nvPr/>
        </p:nvSpPr>
        <p:spPr bwMode="auto">
          <a:xfrm flipH="1">
            <a:off x="3638704" y="5157192"/>
            <a:ext cx="1710270" cy="928694"/>
          </a:xfrm>
          <a:prstGeom prst="callout2">
            <a:avLst>
              <a:gd name="adj1" fmla="val 47174"/>
              <a:gd name="adj2" fmla="val 2263"/>
              <a:gd name="adj3" fmla="val 44744"/>
              <a:gd name="adj4" fmla="val -15213"/>
              <a:gd name="adj5" fmla="val -145940"/>
              <a:gd name="adj6" fmla="val -55198"/>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r" rtl="1">
              <a:defRPr/>
            </a:pPr>
            <a:r>
              <a:rPr lang="en-US" sz="2800" b="1" dirty="0">
                <a:solidFill>
                  <a:prstClr val="black"/>
                </a:solidFill>
                <a:latin typeface="Arial" charset="0"/>
                <a:cs typeface="Arial" charset="0"/>
              </a:rPr>
              <a:t>Superior  fovea</a:t>
            </a:r>
            <a:endParaRPr lang="en-US" sz="2800" b="1" dirty="0">
              <a:solidFill>
                <a:srgbClr val="FF3399"/>
              </a:solidFill>
              <a:latin typeface="Arial" charset="0"/>
              <a:cs typeface="Arial" charset="0"/>
            </a:endParaRPr>
          </a:p>
        </p:txBody>
      </p:sp>
      <p:sp>
        <p:nvSpPr>
          <p:cNvPr id="12" name="AutoShape 10"/>
          <p:cNvSpPr>
            <a:spLocks/>
          </p:cNvSpPr>
          <p:nvPr/>
        </p:nvSpPr>
        <p:spPr bwMode="auto">
          <a:xfrm flipH="1">
            <a:off x="2704916" y="4221088"/>
            <a:ext cx="2494144" cy="642942"/>
          </a:xfrm>
          <a:prstGeom prst="callout2">
            <a:avLst>
              <a:gd name="adj1" fmla="val 47174"/>
              <a:gd name="adj2" fmla="val 2263"/>
              <a:gd name="adj3" fmla="val 44744"/>
              <a:gd name="adj4" fmla="val -15213"/>
              <a:gd name="adj5" fmla="val -64838"/>
              <a:gd name="adj6" fmla="val -35948"/>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rtl="1">
              <a:defRPr/>
            </a:pPr>
            <a:r>
              <a:rPr lang="en-US" sz="2800" b="1" dirty="0">
                <a:solidFill>
                  <a:prstClr val="black"/>
                </a:solidFill>
                <a:latin typeface="Arial" charset="0"/>
                <a:cs typeface="Arial" charset="0"/>
              </a:rPr>
              <a:t>Vestibular area</a:t>
            </a:r>
          </a:p>
        </p:txBody>
      </p:sp>
      <p:sp>
        <p:nvSpPr>
          <p:cNvPr id="13" name="AutoShape 8"/>
          <p:cNvSpPr>
            <a:spLocks/>
          </p:cNvSpPr>
          <p:nvPr/>
        </p:nvSpPr>
        <p:spPr bwMode="auto">
          <a:xfrm flipH="1">
            <a:off x="2128322" y="2636912"/>
            <a:ext cx="2085021" cy="702636"/>
          </a:xfrm>
          <a:prstGeom prst="accentCallout2">
            <a:avLst>
              <a:gd name="adj1" fmla="val 60980"/>
              <a:gd name="adj2" fmla="val 8720"/>
              <a:gd name="adj3" fmla="val 11093"/>
              <a:gd name="adj4" fmla="val -25065"/>
              <a:gd name="adj5" fmla="val 52566"/>
              <a:gd name="adj6" fmla="val -92457"/>
            </a:avLst>
          </a:prstGeom>
          <a:noFill/>
          <a:ln w="57150">
            <a:solidFill>
              <a:srgbClr val="FF3300"/>
            </a:solidFill>
            <a:miter lim="800000"/>
            <a:headEnd/>
            <a:tailEnd type="triangle" w="med" len="med"/>
          </a:ln>
          <a:effectLst>
            <a:outerShdw blurRad="50800" dist="38100" dir="8100000" algn="tr" rotWithShape="0">
              <a:prstClr val="black">
                <a:alpha val="40000"/>
              </a:prstClr>
            </a:outerShdw>
          </a:effectLst>
        </p:spPr>
        <p:txBody>
          <a:bodyPr/>
          <a:lstStyle/>
          <a:p>
            <a:pPr algn="ctr" rtl="1">
              <a:defRPr/>
            </a:pPr>
            <a:r>
              <a:rPr lang="en-US" sz="2800" b="1" dirty="0">
                <a:solidFill>
                  <a:srgbClr val="0000FF"/>
                </a:solidFill>
                <a:latin typeface="Arial" charset="0"/>
                <a:cs typeface="Arial" charset="0"/>
              </a:rPr>
              <a:t>Superior  </a:t>
            </a:r>
            <a:r>
              <a:rPr lang="en-US" sz="2800" b="1" dirty="0" err="1">
                <a:solidFill>
                  <a:srgbClr val="0000FF"/>
                </a:solidFill>
                <a:latin typeface="Arial" charset="0"/>
                <a:cs typeface="Arial" charset="0"/>
              </a:rPr>
              <a:t>cerebellar</a:t>
            </a:r>
            <a:r>
              <a:rPr lang="en-US" sz="2800" b="1" dirty="0">
                <a:solidFill>
                  <a:srgbClr val="0000FF"/>
                </a:solidFill>
                <a:latin typeface="Arial" charset="0"/>
                <a:cs typeface="Arial" charset="0"/>
              </a:rPr>
              <a:t> peduncle</a:t>
            </a:r>
          </a:p>
        </p:txBody>
      </p:sp>
      <p:sp>
        <p:nvSpPr>
          <p:cNvPr id="15" name="TextBox 14"/>
          <p:cNvSpPr txBox="1"/>
          <p:nvPr/>
        </p:nvSpPr>
        <p:spPr>
          <a:xfrm>
            <a:off x="7230197" y="3645026"/>
            <a:ext cx="3016854" cy="646331"/>
          </a:xfrm>
          <a:prstGeom prst="rect">
            <a:avLst/>
          </a:prstGeom>
          <a:no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defRPr/>
            </a:pPr>
            <a:r>
              <a:rPr lang="en-US" sz="3600" b="1" dirty="0">
                <a:solidFill>
                  <a:srgbClr val="0000FF"/>
                </a:solidFill>
                <a:latin typeface="Calibri"/>
              </a:rPr>
              <a:t>cerebellum </a:t>
            </a:r>
            <a:endParaRPr lang="en-US" sz="3600" b="1" spc="50" dirty="0">
              <a:ln w="11430"/>
              <a:solidFill>
                <a:srgbClr val="0000FF"/>
              </a:solidFill>
              <a:latin typeface="Calibri"/>
            </a:endParaRPr>
          </a:p>
        </p:txBody>
      </p:sp>
      <p:sp>
        <p:nvSpPr>
          <p:cNvPr id="16" name="Text Box 22"/>
          <p:cNvSpPr txBox="1">
            <a:spLocks noChangeArrowheads="1"/>
          </p:cNvSpPr>
          <p:nvPr/>
        </p:nvSpPr>
        <p:spPr bwMode="auto">
          <a:xfrm>
            <a:off x="8860109" y="214292"/>
            <a:ext cx="1493821" cy="646331"/>
          </a:xfrm>
          <a:prstGeom prst="rect">
            <a:avLst/>
          </a:prstGeom>
          <a:solidFill>
            <a:srgbClr val="00B050"/>
          </a:solidFill>
          <a:ln>
            <a:solidFill>
              <a:srgbClr val="00B050"/>
            </a:solidFill>
            <a:headEnd/>
            <a:tailEnd/>
          </a:ln>
          <a:effectLst>
            <a:outerShdw blurRad="50800" dist="38100" dir="8100000" algn="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none">
            <a:spAutoFit/>
          </a:bodyPr>
          <a:lstStyle/>
          <a:p>
            <a:pPr algn="r" rtl="1"/>
            <a:r>
              <a:rPr lang="en-GB" sz="3600" b="1" dirty="0">
                <a:solidFill>
                  <a:prstClr val="white"/>
                </a:solidFill>
                <a:latin typeface="Comic Sans MS" pitchFamily="66" charset="0"/>
              </a:rPr>
              <a:t>Floor </a:t>
            </a:r>
          </a:p>
        </p:txBody>
      </p:sp>
      <p:sp>
        <p:nvSpPr>
          <p:cNvPr id="18" name="Rectangle 2"/>
          <p:cNvSpPr txBox="1">
            <a:spLocks noChangeArrowheads="1"/>
          </p:cNvSpPr>
          <p:nvPr/>
        </p:nvSpPr>
        <p:spPr bwMode="auto">
          <a:xfrm>
            <a:off x="1520230" y="1340768"/>
            <a:ext cx="3088684" cy="792088"/>
          </a:xfrm>
          <a:prstGeom prst="rect">
            <a:avLst/>
          </a:prstGeom>
          <a:noFill/>
          <a:ln w="9525">
            <a:noFill/>
            <a:miter lim="800000"/>
            <a:headEnd/>
            <a:tailEnd/>
          </a:ln>
          <a:effectLst>
            <a:outerShdw blurRad="50800" dist="38100" dir="8100000" algn="tr" rotWithShape="0">
              <a:prstClr val="black">
                <a:alpha val="40000"/>
              </a:prst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defRPr/>
            </a:pPr>
            <a:r>
              <a:rPr lang="en-US" sz="4000" b="1" dirty="0">
                <a:solidFill>
                  <a:srgbClr val="D60093"/>
                </a:solidFill>
                <a:latin typeface="Calibri"/>
              </a:rPr>
              <a:t>Upper Pontine part </a:t>
            </a:r>
            <a:endParaRPr lang="en-US" altLang="zh-CN" sz="4000" b="1" dirty="0">
              <a:ln w="11430"/>
              <a:solidFill>
                <a:srgbClr val="D60093"/>
              </a:solidFill>
              <a:latin typeface="Calibri"/>
              <a:ea typeface="SimSun" pitchFamily="2" charset="-122"/>
            </a:endParaRPr>
          </a:p>
        </p:txBody>
      </p:sp>
      <p:sp>
        <p:nvSpPr>
          <p:cNvPr id="2" name="Slide Number Placeholder 1"/>
          <p:cNvSpPr>
            <a:spLocks noGrp="1"/>
          </p:cNvSpPr>
          <p:nvPr>
            <p:ph type="sldNum" sz="quarter" idx="12"/>
          </p:nvPr>
        </p:nvSpPr>
        <p:spPr/>
        <p:txBody>
          <a:bodyPr/>
          <a:lstStyle/>
          <a:p>
            <a:fld id="{2D993F36-48BD-4382-BADF-B1675B251789}" type="slidenum">
              <a:rPr lang="en-US" smtClean="0"/>
              <a:t>33</a:t>
            </a:fld>
            <a:endParaRPr lang="en-US"/>
          </a:p>
        </p:txBody>
      </p:sp>
    </p:spTree>
    <p:extLst>
      <p:ext uri="{BB962C8B-B14F-4D97-AF65-F5344CB8AC3E}">
        <p14:creationId xmlns:p14="http://schemas.microsoft.com/office/powerpoint/2010/main" val="394603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646" r="42769"/>
          <a:stretch/>
        </p:blipFill>
        <p:spPr>
          <a:xfrm>
            <a:off x="2868492" y="-8892"/>
            <a:ext cx="6489027" cy="6867694"/>
          </a:xfrm>
          <a:prstGeom prst="rect">
            <a:avLst/>
          </a:prstGeom>
        </p:spPr>
      </p:pic>
      <p:sp>
        <p:nvSpPr>
          <p:cNvPr id="3" name="Slide Number Placeholder 2"/>
          <p:cNvSpPr>
            <a:spLocks noGrp="1"/>
          </p:cNvSpPr>
          <p:nvPr>
            <p:ph type="sldNum" sz="quarter" idx="12"/>
          </p:nvPr>
        </p:nvSpPr>
        <p:spPr>
          <a:xfrm>
            <a:off x="9296456" y="6324600"/>
            <a:ext cx="2837762" cy="365125"/>
          </a:xfrm>
        </p:spPr>
        <p:txBody>
          <a:bodyPr/>
          <a:lstStyle/>
          <a:p>
            <a:fld id="{2D993F36-48BD-4382-BADF-B1675B251789}" type="slidenum">
              <a:rPr lang="en-US" smtClean="0"/>
              <a:t>34</a:t>
            </a:fld>
            <a:endParaRPr lang="en-US" dirty="0"/>
          </a:p>
        </p:txBody>
      </p:sp>
    </p:spTree>
    <p:extLst>
      <p:ext uri="{BB962C8B-B14F-4D97-AF65-F5344CB8AC3E}">
        <p14:creationId xmlns:p14="http://schemas.microsoft.com/office/powerpoint/2010/main" val="1252864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4" descr="D:\جامعة مؤتة\Integrated Modules\2- C N S\Images\2- Brain stem &amp; 4th vent\2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81" y="42934"/>
            <a:ext cx="9033694" cy="6311824"/>
          </a:xfrm>
          <a:noFill/>
        </p:spPr>
      </p:pic>
      <p:sp>
        <p:nvSpPr>
          <p:cNvPr id="65540" name="مربع نص 3"/>
          <p:cNvSpPr txBox="1">
            <a:spLocks noChangeArrowheads="1"/>
          </p:cNvSpPr>
          <p:nvPr/>
        </p:nvSpPr>
        <p:spPr bwMode="auto">
          <a:xfrm>
            <a:off x="6277839" y="4133171"/>
            <a:ext cx="2740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defTabSz="685800" rtl="0" fontAlgn="base">
              <a:spcBef>
                <a:spcPct val="0"/>
              </a:spcBef>
              <a:spcAft>
                <a:spcPct val="0"/>
              </a:spcAft>
              <a:buNone/>
            </a:pPr>
            <a:r>
              <a:rPr lang="en-US" altLang="en-US" sz="2400" b="1" dirty="0">
                <a:solidFill>
                  <a:srgbClr val="C00000"/>
                </a:solidFill>
                <a:latin typeface="Arial" panose="020B0604020202020204" pitchFamily="34" charset="0"/>
              </a:rPr>
              <a:t>choroid plexuses</a:t>
            </a:r>
            <a:endParaRPr lang="ar-EG" altLang="en-US" sz="2400" b="1" dirty="0">
              <a:solidFill>
                <a:srgbClr val="C00000"/>
              </a:solidFill>
              <a:latin typeface="Arial" panose="020B0604020202020204" pitchFamily="34" charset="0"/>
            </a:endParaRPr>
          </a:p>
        </p:txBody>
      </p:sp>
      <p:cxnSp>
        <p:nvCxnSpPr>
          <p:cNvPr id="6" name="رابط كسهم مستقيم 5"/>
          <p:cNvCxnSpPr>
            <a:cxnSpLocks/>
          </p:cNvCxnSpPr>
          <p:nvPr/>
        </p:nvCxnSpPr>
        <p:spPr>
          <a:xfrm flipH="1" flipV="1">
            <a:off x="3404647" y="4005776"/>
            <a:ext cx="2945022" cy="300081"/>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5542" name="مربع نص 7"/>
          <p:cNvSpPr txBox="1">
            <a:spLocks noChangeArrowheads="1"/>
          </p:cNvSpPr>
          <p:nvPr/>
        </p:nvSpPr>
        <p:spPr bwMode="auto">
          <a:xfrm>
            <a:off x="6067152" y="4746606"/>
            <a:ext cx="2022476" cy="400110"/>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defTabSz="685800" rtl="0" fontAlgn="base">
              <a:spcBef>
                <a:spcPct val="0"/>
              </a:spcBef>
              <a:spcAft>
                <a:spcPct val="0"/>
              </a:spcAft>
              <a:buNone/>
            </a:pPr>
            <a:r>
              <a:rPr lang="en-US" altLang="en-US" sz="2000" b="1" dirty="0" err="1">
                <a:solidFill>
                  <a:srgbClr val="C00000"/>
                </a:solidFill>
                <a:latin typeface="Arial" panose="020B0604020202020204" pitchFamily="34" charset="0"/>
              </a:rPr>
              <a:t>Tela</a:t>
            </a:r>
            <a:r>
              <a:rPr lang="en-US" altLang="en-US" sz="2000" b="1" dirty="0">
                <a:solidFill>
                  <a:srgbClr val="C00000"/>
                </a:solidFill>
                <a:latin typeface="Arial" panose="020B0604020202020204" pitchFamily="34" charset="0"/>
              </a:rPr>
              <a:t> </a:t>
            </a:r>
            <a:r>
              <a:rPr lang="en-US" altLang="en-US" sz="2000" b="1" dirty="0" err="1">
                <a:solidFill>
                  <a:srgbClr val="C00000"/>
                </a:solidFill>
                <a:latin typeface="Arial" panose="020B0604020202020204" pitchFamily="34" charset="0"/>
              </a:rPr>
              <a:t>choroidea</a:t>
            </a:r>
            <a:r>
              <a:rPr lang="en-US" altLang="en-US" sz="2000" dirty="0">
                <a:solidFill>
                  <a:srgbClr val="C00000"/>
                </a:solidFill>
                <a:latin typeface="Arial" panose="020B0604020202020204" pitchFamily="34" charset="0"/>
              </a:rPr>
              <a:t> </a:t>
            </a:r>
            <a:endParaRPr lang="ar-EG" altLang="en-US" sz="2000" dirty="0">
              <a:solidFill>
                <a:srgbClr val="C00000"/>
              </a:solidFill>
              <a:latin typeface="Arial" panose="020B0604020202020204" pitchFamily="34" charset="0"/>
            </a:endParaRPr>
          </a:p>
        </p:txBody>
      </p:sp>
      <p:sp>
        <p:nvSpPr>
          <p:cNvPr id="9" name="مربع نص 3"/>
          <p:cNvSpPr txBox="1">
            <a:spLocks noChangeArrowheads="1"/>
          </p:cNvSpPr>
          <p:nvPr/>
        </p:nvSpPr>
        <p:spPr bwMode="auto">
          <a:xfrm>
            <a:off x="27014" y="10613"/>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defTabSz="685800" rtl="0" fontAlgn="base">
              <a:spcBef>
                <a:spcPct val="0"/>
              </a:spcBef>
              <a:spcAft>
                <a:spcPct val="0"/>
              </a:spcAft>
              <a:buNone/>
            </a:pPr>
            <a:r>
              <a:rPr lang="en-US" altLang="en-US" sz="2400" b="1" dirty="0" smtClean="0">
                <a:solidFill>
                  <a:srgbClr val="C00000"/>
                </a:solidFill>
                <a:latin typeface="Arial" panose="020B0604020202020204" pitchFamily="34" charset="0"/>
              </a:rPr>
              <a:t>Cerebral aqueduct</a:t>
            </a:r>
            <a:endParaRPr lang="ar-EG" altLang="en-US" sz="2400" b="1" dirty="0">
              <a:solidFill>
                <a:srgbClr val="C00000"/>
              </a:solidFill>
              <a:latin typeface="Arial" panose="020B0604020202020204" pitchFamily="34" charset="0"/>
            </a:endParaRPr>
          </a:p>
        </p:txBody>
      </p:sp>
      <p:cxnSp>
        <p:nvCxnSpPr>
          <p:cNvPr id="10" name="رابط كسهم مستقيم 5"/>
          <p:cNvCxnSpPr>
            <a:cxnSpLocks/>
          </p:cNvCxnSpPr>
          <p:nvPr/>
        </p:nvCxnSpPr>
        <p:spPr>
          <a:xfrm>
            <a:off x="1649826" y="457005"/>
            <a:ext cx="842326" cy="32007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مربع نص 3"/>
          <p:cNvSpPr txBox="1">
            <a:spLocks noChangeArrowheads="1"/>
          </p:cNvSpPr>
          <p:nvPr/>
        </p:nvSpPr>
        <p:spPr bwMode="auto">
          <a:xfrm>
            <a:off x="546989" y="6027003"/>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defTabSz="685800" rtl="0" fontAlgn="base">
              <a:spcBef>
                <a:spcPct val="0"/>
              </a:spcBef>
              <a:spcAft>
                <a:spcPct val="0"/>
              </a:spcAft>
              <a:buNone/>
            </a:pPr>
            <a:r>
              <a:rPr lang="en-US" altLang="en-US" sz="2400" b="1" dirty="0" smtClean="0">
                <a:solidFill>
                  <a:srgbClr val="C00000"/>
                </a:solidFill>
                <a:latin typeface="Arial" panose="020B0604020202020204" pitchFamily="34" charset="0"/>
              </a:rPr>
              <a:t>Central canal of medulla</a:t>
            </a:r>
            <a:endParaRPr lang="ar-EG" altLang="en-US" sz="2400" b="1" dirty="0">
              <a:solidFill>
                <a:srgbClr val="C00000"/>
              </a:solidFill>
              <a:latin typeface="Arial" panose="020B0604020202020204" pitchFamily="34" charset="0"/>
            </a:endParaRPr>
          </a:p>
        </p:txBody>
      </p:sp>
      <p:cxnSp>
        <p:nvCxnSpPr>
          <p:cNvPr id="13" name="رابط كسهم مستقيم 5"/>
          <p:cNvCxnSpPr>
            <a:cxnSpLocks/>
          </p:cNvCxnSpPr>
          <p:nvPr/>
        </p:nvCxnSpPr>
        <p:spPr>
          <a:xfrm flipV="1">
            <a:off x="2796952" y="5638800"/>
            <a:ext cx="170418" cy="803701"/>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576201" y="5791200"/>
            <a:ext cx="2259351" cy="997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extBox 17"/>
          <p:cNvSpPr txBox="1"/>
          <p:nvPr/>
        </p:nvSpPr>
        <p:spPr>
          <a:xfrm>
            <a:off x="4576201" y="5791200"/>
            <a:ext cx="2259351" cy="1077218"/>
          </a:xfrm>
          <a:prstGeom prst="rect">
            <a:avLst/>
          </a:prstGeom>
          <a:noFill/>
        </p:spPr>
        <p:txBody>
          <a:bodyPr wrap="square" rtlCol="0">
            <a:spAutoFit/>
          </a:bodyPr>
          <a:lstStyle/>
          <a:p>
            <a:pPr algn="ctr"/>
            <a:r>
              <a:rPr lang="en-US" sz="3200" b="1" dirty="0" smtClean="0">
                <a:solidFill>
                  <a:srgbClr val="FF0000"/>
                </a:solidFill>
              </a:rPr>
              <a:t>Openings Recesses</a:t>
            </a:r>
            <a:endParaRPr lang="en-US" sz="3200" b="1" dirty="0">
              <a:solidFill>
                <a:srgbClr val="FF0000"/>
              </a:solidFill>
            </a:endParaRPr>
          </a:p>
        </p:txBody>
      </p:sp>
      <p:pic>
        <p:nvPicPr>
          <p:cNvPr id="22" name="Picture 3"/>
          <p:cNvPicPr>
            <a:picLocks noChangeAspect="1" noChangeArrowheads="1"/>
          </p:cNvPicPr>
          <p:nvPr/>
        </p:nvPicPr>
        <p:blipFill>
          <a:blip r:embed="rId3" cstate="print">
            <a:lum contrast="12000"/>
          </a:blip>
          <a:srcRect l="26735" t="10944" r="44299" b="24806"/>
          <a:stretch>
            <a:fillRect/>
          </a:stretch>
        </p:blipFill>
        <p:spPr bwMode="auto">
          <a:xfrm>
            <a:off x="9063037" y="704796"/>
            <a:ext cx="3098801" cy="534750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2D993F36-48BD-4382-BADF-B1675B251789}" type="slidenum">
              <a:rPr lang="en-US" smtClean="0"/>
              <a:t>35</a:t>
            </a:fld>
            <a:endParaRPr lang="en-US"/>
          </a:p>
        </p:txBody>
      </p:sp>
    </p:spTree>
    <p:extLst>
      <p:ext uri="{BB962C8B-B14F-4D97-AF65-F5344CB8AC3E}">
        <p14:creationId xmlns:p14="http://schemas.microsoft.com/office/powerpoint/2010/main" val="2181726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3" cstate="print"/>
          <a:srcRect b="9012"/>
          <a:stretch>
            <a:fillRect/>
          </a:stretch>
        </p:blipFill>
        <p:spPr bwMode="auto">
          <a:xfrm>
            <a:off x="1473986" y="116632"/>
            <a:ext cx="9121572" cy="62646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xmlns="" id="{9ABE74A9-3BF6-4118-A653-56E536C7AFEA}"/>
              </a:ext>
            </a:extLst>
          </p:cNvPr>
          <p:cNvSpPr txBox="1"/>
          <p:nvPr/>
        </p:nvSpPr>
        <p:spPr>
          <a:xfrm>
            <a:off x="1566280" y="2852939"/>
            <a:ext cx="1569615" cy="584775"/>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gradFill>
                  <a:gsLst>
                    <a:gs pos="25000">
                      <a:srgbClr val="C0504D">
                        <a:satMod val="155000"/>
                      </a:srgbClr>
                    </a:gs>
                    <a:gs pos="100000">
                      <a:srgbClr val="C0504D">
                        <a:shade val="45000"/>
                        <a:satMod val="165000"/>
                      </a:srgbClr>
                    </a:gs>
                  </a:gsLst>
                  <a:lin ang="5400000"/>
                </a:gradFill>
                <a:latin typeface="Calibri"/>
              </a:rPr>
              <a:t> </a:t>
            </a:r>
          </a:p>
        </p:txBody>
      </p:sp>
      <p:sp>
        <p:nvSpPr>
          <p:cNvPr id="9" name="TextBox 8">
            <a:extLst>
              <a:ext uri="{FF2B5EF4-FFF2-40B4-BE49-F238E27FC236}">
                <a16:creationId xmlns:a16="http://schemas.microsoft.com/office/drawing/2014/main" xmlns="" id="{30CA002F-BDBD-481D-8BC5-6172039B8713}"/>
              </a:ext>
            </a:extLst>
          </p:cNvPr>
          <p:cNvSpPr txBox="1"/>
          <p:nvPr/>
        </p:nvSpPr>
        <p:spPr>
          <a:xfrm>
            <a:off x="8163985" y="3437713"/>
            <a:ext cx="2226726" cy="584775"/>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gradFill>
                  <a:gsLst>
                    <a:gs pos="25000">
                      <a:srgbClr val="C0504D">
                        <a:satMod val="155000"/>
                      </a:srgbClr>
                    </a:gs>
                    <a:gs pos="100000">
                      <a:srgbClr val="C0504D">
                        <a:shade val="45000"/>
                        <a:satMod val="165000"/>
                      </a:srgbClr>
                    </a:gs>
                  </a:gsLst>
                  <a:lin ang="5400000"/>
                </a:gradFill>
                <a:latin typeface="Calibri"/>
              </a:rPr>
              <a:t> </a:t>
            </a:r>
          </a:p>
        </p:txBody>
      </p:sp>
      <p:sp>
        <p:nvSpPr>
          <p:cNvPr id="10" name="TextBox 9">
            <a:extLst>
              <a:ext uri="{FF2B5EF4-FFF2-40B4-BE49-F238E27FC236}">
                <a16:creationId xmlns:a16="http://schemas.microsoft.com/office/drawing/2014/main" xmlns="" id="{ACD2E2E0-BA4C-4E90-A063-0D1FE72A35B9}"/>
              </a:ext>
            </a:extLst>
          </p:cNvPr>
          <p:cNvSpPr txBox="1"/>
          <p:nvPr/>
        </p:nvSpPr>
        <p:spPr>
          <a:xfrm>
            <a:off x="1566280" y="1628801"/>
            <a:ext cx="1569615" cy="584775"/>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gradFill>
                  <a:gsLst>
                    <a:gs pos="25000">
                      <a:srgbClr val="C0504D">
                        <a:satMod val="155000"/>
                      </a:srgbClr>
                    </a:gs>
                    <a:gs pos="100000">
                      <a:srgbClr val="C0504D">
                        <a:shade val="45000"/>
                        <a:satMod val="165000"/>
                      </a:srgbClr>
                    </a:gs>
                  </a:gsLst>
                  <a:lin ang="5400000"/>
                </a:gradFill>
                <a:latin typeface="Calibri"/>
              </a:rPr>
              <a:t> </a:t>
            </a:r>
          </a:p>
        </p:txBody>
      </p:sp>
      <p:sp>
        <p:nvSpPr>
          <p:cNvPr id="11" name="TextBox 10">
            <a:extLst>
              <a:ext uri="{FF2B5EF4-FFF2-40B4-BE49-F238E27FC236}">
                <a16:creationId xmlns:a16="http://schemas.microsoft.com/office/drawing/2014/main" xmlns="" id="{D6E9FA00-03B1-48F4-8F4D-67FDEC30BFE8}"/>
              </a:ext>
            </a:extLst>
          </p:cNvPr>
          <p:cNvSpPr txBox="1"/>
          <p:nvPr/>
        </p:nvSpPr>
        <p:spPr>
          <a:xfrm>
            <a:off x="4716152" y="116634"/>
            <a:ext cx="1569615" cy="584775"/>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gradFill>
                  <a:gsLst>
                    <a:gs pos="25000">
                      <a:srgbClr val="C0504D">
                        <a:satMod val="155000"/>
                      </a:srgbClr>
                    </a:gs>
                    <a:gs pos="100000">
                      <a:srgbClr val="C0504D">
                        <a:shade val="45000"/>
                        <a:satMod val="165000"/>
                      </a:srgbClr>
                    </a:gs>
                  </a:gsLst>
                  <a:lin ang="5400000"/>
                </a:gradFill>
                <a:latin typeface="Calibri"/>
              </a:rPr>
              <a:t> </a:t>
            </a:r>
          </a:p>
        </p:txBody>
      </p:sp>
      <p:sp>
        <p:nvSpPr>
          <p:cNvPr id="14" name="TextBox 13">
            <a:extLst>
              <a:ext uri="{FF2B5EF4-FFF2-40B4-BE49-F238E27FC236}">
                <a16:creationId xmlns:a16="http://schemas.microsoft.com/office/drawing/2014/main" xmlns="" id="{A83F2B4F-AFE9-47FA-A36F-ECAB44D322F0}"/>
              </a:ext>
            </a:extLst>
          </p:cNvPr>
          <p:cNvSpPr txBox="1"/>
          <p:nvPr/>
        </p:nvSpPr>
        <p:spPr>
          <a:xfrm>
            <a:off x="7804836" y="4247802"/>
            <a:ext cx="2298555" cy="954107"/>
          </a:xfrm>
          <a:prstGeom prst="rect">
            <a:avLst/>
          </a:prstGeom>
          <a:solidFill>
            <a:schemeClr val="bg1"/>
          </a:solidFill>
          <a:ln w="57150">
            <a:solidFill>
              <a:srgbClr val="0000FF"/>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800" b="1" dirty="0">
                <a:solidFill>
                  <a:srgbClr val="FF0000"/>
                </a:solidFill>
                <a:latin typeface="Calibri"/>
              </a:rPr>
              <a:t>internal arcuate fibers </a:t>
            </a:r>
            <a:endParaRPr lang="en-US" sz="2800" b="1" spc="50" dirty="0">
              <a:ln w="11430"/>
              <a:solidFill>
                <a:srgbClr val="FF0000"/>
              </a:solidFill>
              <a:latin typeface="Calibri"/>
            </a:endParaRPr>
          </a:p>
        </p:txBody>
      </p:sp>
      <p:sp>
        <p:nvSpPr>
          <p:cNvPr id="15" name="Line 61">
            <a:extLst>
              <a:ext uri="{FF2B5EF4-FFF2-40B4-BE49-F238E27FC236}">
                <a16:creationId xmlns:a16="http://schemas.microsoft.com/office/drawing/2014/main" xmlns="" id="{61EFD56E-FCAD-4890-B664-C6FF047E5454}"/>
              </a:ext>
            </a:extLst>
          </p:cNvPr>
          <p:cNvSpPr>
            <a:spLocks noChangeShapeType="1"/>
          </p:cNvSpPr>
          <p:nvPr/>
        </p:nvSpPr>
        <p:spPr bwMode="auto">
          <a:xfrm flipH="1" flipV="1">
            <a:off x="6285767" y="4149080"/>
            <a:ext cx="1519069" cy="360040"/>
          </a:xfrm>
          <a:prstGeom prst="line">
            <a:avLst/>
          </a:prstGeom>
          <a:noFill/>
          <a:ln w="57150">
            <a:solidFill>
              <a:srgbClr val="0000FF"/>
            </a:solidFill>
            <a:round/>
            <a:headEnd/>
            <a:tailEnd type="triangle" w="med" len="med"/>
          </a:ln>
          <a:effectLst>
            <a:outerShdw blurRad="50800" dist="38100" dir="10800000" algn="r" rotWithShape="0">
              <a:prstClr val="black">
                <a:alpha val="40000"/>
              </a:prstClr>
            </a:outerShdw>
          </a:effectLst>
        </p:spPr>
        <p:txBody>
          <a:bodyPr/>
          <a:lstStyle/>
          <a:p>
            <a:pPr>
              <a:defRPr/>
            </a:pPr>
            <a:endParaRPr lang="en-US" sz="2400">
              <a:solidFill>
                <a:prstClr val="black"/>
              </a:solidFill>
              <a:latin typeface="Arial" charset="0"/>
            </a:endParaRPr>
          </a:p>
        </p:txBody>
      </p:sp>
      <p:sp>
        <p:nvSpPr>
          <p:cNvPr id="17" name="AutoShape 13">
            <a:extLst>
              <a:ext uri="{FF2B5EF4-FFF2-40B4-BE49-F238E27FC236}">
                <a16:creationId xmlns:a16="http://schemas.microsoft.com/office/drawing/2014/main" xmlns="" id="{2946769D-826B-42C6-A8A5-86BF45945C73}"/>
              </a:ext>
            </a:extLst>
          </p:cNvPr>
          <p:cNvSpPr>
            <a:spLocks/>
          </p:cNvSpPr>
          <p:nvPr/>
        </p:nvSpPr>
        <p:spPr bwMode="auto">
          <a:xfrm>
            <a:off x="7445686" y="5396412"/>
            <a:ext cx="2298679" cy="936104"/>
          </a:xfrm>
          <a:prstGeom prst="callout2">
            <a:avLst>
              <a:gd name="adj1" fmla="val 49382"/>
              <a:gd name="adj2" fmla="val 20825"/>
              <a:gd name="adj3" fmla="val 45988"/>
              <a:gd name="adj4" fmla="val -5906"/>
              <a:gd name="adj5" fmla="val -100742"/>
              <a:gd name="adj6" fmla="val -77537"/>
            </a:avLst>
          </a:prstGeom>
          <a:solidFill>
            <a:schemeClr val="bg1"/>
          </a:solidFill>
          <a:ln w="38100">
            <a:solidFill>
              <a:srgbClr val="CC00FF"/>
            </a:solidFill>
            <a:headEnd type="none" w="med" len="med"/>
            <a:tailEnd type="triangle" w="med" len="med"/>
          </a:ln>
        </p:spPr>
        <p:style>
          <a:lnRef idx="1">
            <a:schemeClr val="accent2"/>
          </a:lnRef>
          <a:fillRef idx="3">
            <a:schemeClr val="accent2"/>
          </a:fillRef>
          <a:effectRef idx="2">
            <a:schemeClr val="accent2"/>
          </a:effectRef>
          <a:fontRef idx="minor">
            <a:schemeClr val="lt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en-US" sz="2800" b="1" dirty="0">
                <a:solidFill>
                  <a:prstClr val="black"/>
                </a:solidFill>
                <a:latin typeface="Calibri"/>
              </a:rPr>
              <a:t>sensory decussation</a:t>
            </a:r>
            <a:endParaRPr lang="en-US" altLang="zh-CN" sz="2800" b="1" dirty="0">
              <a:ln w="11430"/>
              <a:solidFill>
                <a:prstClr val="black"/>
              </a:solidFill>
              <a:effectLst>
                <a:outerShdw blurRad="50800" dist="39000" dir="5460000" algn="tl">
                  <a:srgbClr val="000000">
                    <a:alpha val="38000"/>
                  </a:srgbClr>
                </a:outerShdw>
              </a:effectLst>
              <a:latin typeface="Comic Sans MS" pitchFamily="66" charset="0"/>
              <a:ea typeface="SimSun" pitchFamily="2" charset="-122"/>
            </a:endParaRPr>
          </a:p>
        </p:txBody>
      </p:sp>
      <p:sp>
        <p:nvSpPr>
          <p:cNvPr id="18" name="TextBox 17">
            <a:extLst>
              <a:ext uri="{FF2B5EF4-FFF2-40B4-BE49-F238E27FC236}">
                <a16:creationId xmlns:a16="http://schemas.microsoft.com/office/drawing/2014/main" xmlns="" id="{6AD7720B-8ACB-4644-995B-603624C5B231}"/>
              </a:ext>
            </a:extLst>
          </p:cNvPr>
          <p:cNvSpPr txBox="1"/>
          <p:nvPr/>
        </p:nvSpPr>
        <p:spPr>
          <a:xfrm>
            <a:off x="8163985" y="2629337"/>
            <a:ext cx="2226726" cy="584775"/>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gradFill>
                  <a:gsLst>
                    <a:gs pos="25000">
                      <a:srgbClr val="C0504D">
                        <a:satMod val="155000"/>
                      </a:srgbClr>
                    </a:gs>
                    <a:gs pos="100000">
                      <a:srgbClr val="C0504D">
                        <a:shade val="45000"/>
                        <a:satMod val="165000"/>
                      </a:srgbClr>
                    </a:gs>
                  </a:gsLst>
                  <a:lin ang="5400000"/>
                </a:gradFill>
                <a:latin typeface="Calibri"/>
              </a:rPr>
              <a:t> </a:t>
            </a:r>
          </a:p>
        </p:txBody>
      </p:sp>
      <p:sp>
        <p:nvSpPr>
          <p:cNvPr id="20" name="Rectangle 19">
            <a:extLst>
              <a:ext uri="{FF2B5EF4-FFF2-40B4-BE49-F238E27FC236}">
                <a16:creationId xmlns:a16="http://schemas.microsoft.com/office/drawing/2014/main" xmlns="" id="{2D58A382-4ECB-4DE3-8B7E-7D6998F9B079}"/>
              </a:ext>
            </a:extLst>
          </p:cNvPr>
          <p:cNvSpPr/>
          <p:nvPr/>
        </p:nvSpPr>
        <p:spPr>
          <a:xfrm>
            <a:off x="7661176" y="620688"/>
            <a:ext cx="2934383" cy="1008112"/>
          </a:xfrm>
          <a:prstGeom prst="rect">
            <a:avLst/>
          </a:prstGeom>
          <a:noFill/>
          <a:ln w="57150">
            <a:solidFill>
              <a:srgbClr val="0099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solidFill>
                <a:prstClr val="white"/>
              </a:solidFill>
              <a:latin typeface="Calibri"/>
              <a:cs typeface="Arial" panose="020B0604020202020204" pitchFamily="34" charset="0"/>
            </a:endParaRPr>
          </a:p>
        </p:txBody>
      </p:sp>
      <p:sp>
        <p:nvSpPr>
          <p:cNvPr id="2" name="Slide Number Placeholder 1"/>
          <p:cNvSpPr>
            <a:spLocks noGrp="1"/>
          </p:cNvSpPr>
          <p:nvPr>
            <p:ph type="sldNum" sz="quarter" idx="12"/>
          </p:nvPr>
        </p:nvSpPr>
        <p:spPr/>
        <p:txBody>
          <a:bodyPr/>
          <a:lstStyle/>
          <a:p>
            <a:fld id="{78872928-1D89-4068-8F8D-F6EBC05C3955}" type="slidenum">
              <a:rPr lang="en-US" smtClean="0"/>
              <a:t>36</a:t>
            </a:fld>
            <a:endParaRPr lang="en-US"/>
          </a:p>
        </p:txBody>
      </p:sp>
    </p:spTree>
    <p:extLst>
      <p:ext uri="{BB962C8B-B14F-4D97-AF65-F5344CB8AC3E}">
        <p14:creationId xmlns:p14="http://schemas.microsoft.com/office/powerpoint/2010/main" val="16018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7" grpId="0" animBg="1"/>
      <p:bldP spid="18"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icture 084"/>
          <p:cNvPicPr>
            <a:picLocks noChangeAspect="1" noChangeArrowheads="1"/>
          </p:cNvPicPr>
          <p:nvPr/>
        </p:nvPicPr>
        <p:blipFill>
          <a:blip r:embed="rId3" cstate="print">
            <a:lum bright="-24000" contrast="72000"/>
          </a:blip>
          <a:srcRect l="-8719" t="1194" r="1822" b="7289"/>
          <a:stretch>
            <a:fillRect/>
          </a:stretch>
        </p:blipFill>
        <p:spPr bwMode="auto">
          <a:xfrm>
            <a:off x="899319" y="0"/>
            <a:ext cx="9823209" cy="6838375"/>
          </a:xfrm>
          <a:prstGeom prst="snip2DiagRect">
            <a:avLst/>
          </a:prstGeom>
          <a:solidFill>
            <a:srgbClr val="FFFFFF">
              <a:shade val="85000"/>
            </a:srgbClr>
          </a:solidFill>
          <a:ln w="88900" cap="sq">
            <a:no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8" name="Rectangle 37"/>
          <p:cNvSpPr/>
          <p:nvPr/>
        </p:nvSpPr>
        <p:spPr>
          <a:xfrm>
            <a:off x="2020592" y="1600200"/>
            <a:ext cx="1621927" cy="425790"/>
          </a:xfrm>
          <a:prstGeom prst="rect">
            <a:avLst/>
          </a:prstGeom>
          <a:noFill/>
          <a:ln w="57150">
            <a:solidFill>
              <a:srgbClr val="FF00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39" name="Rectangle 38"/>
          <p:cNvSpPr/>
          <p:nvPr/>
        </p:nvSpPr>
        <p:spPr>
          <a:xfrm>
            <a:off x="2221956" y="2209800"/>
            <a:ext cx="1039563" cy="425790"/>
          </a:xfrm>
          <a:prstGeom prst="rect">
            <a:avLst/>
          </a:prstGeom>
          <a:noFill/>
          <a:ln w="57150">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41" name="Rectangle 40"/>
          <p:cNvSpPr/>
          <p:nvPr/>
        </p:nvSpPr>
        <p:spPr>
          <a:xfrm>
            <a:off x="1864450" y="3276600"/>
            <a:ext cx="1854269" cy="425790"/>
          </a:xfrm>
          <a:prstGeom prst="rect">
            <a:avLst/>
          </a:prstGeom>
          <a:noFill/>
          <a:ln w="57150">
            <a:solidFill>
              <a:srgbClr val="FF00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42" name="Rectangle 41"/>
          <p:cNvSpPr/>
          <p:nvPr/>
        </p:nvSpPr>
        <p:spPr>
          <a:xfrm>
            <a:off x="1813719" y="6279810"/>
            <a:ext cx="1854269" cy="425790"/>
          </a:xfrm>
          <a:prstGeom prst="rect">
            <a:avLst/>
          </a:prstGeom>
          <a:noFill/>
          <a:ln w="57150">
            <a:solidFill>
              <a:srgbClr val="FF00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43" name="Rectangle 42"/>
          <p:cNvSpPr/>
          <p:nvPr/>
        </p:nvSpPr>
        <p:spPr>
          <a:xfrm>
            <a:off x="8112850" y="2133600"/>
            <a:ext cx="1854269" cy="425790"/>
          </a:xfrm>
          <a:prstGeom prst="rect">
            <a:avLst/>
          </a:prstGeom>
          <a:noFill/>
          <a:ln w="57150">
            <a:solidFill>
              <a:srgbClr val="FF00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44" name="Rectangle 43"/>
          <p:cNvSpPr/>
          <p:nvPr/>
        </p:nvSpPr>
        <p:spPr>
          <a:xfrm>
            <a:off x="8290719" y="2819400"/>
            <a:ext cx="2209799" cy="425790"/>
          </a:xfrm>
          <a:prstGeom prst="rect">
            <a:avLst/>
          </a:prstGeom>
          <a:noFill/>
          <a:ln w="57150">
            <a:solidFill>
              <a:srgbClr val="FF00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45" name="Rectangle 44"/>
          <p:cNvSpPr/>
          <p:nvPr/>
        </p:nvSpPr>
        <p:spPr>
          <a:xfrm>
            <a:off x="8900319" y="3308010"/>
            <a:ext cx="1066800" cy="425790"/>
          </a:xfrm>
          <a:prstGeom prst="rect">
            <a:avLst/>
          </a:prstGeom>
          <a:noFill/>
          <a:ln w="57150">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46" name="Rectangle 45"/>
          <p:cNvSpPr/>
          <p:nvPr/>
        </p:nvSpPr>
        <p:spPr>
          <a:xfrm>
            <a:off x="8290719" y="5867400"/>
            <a:ext cx="2431809" cy="838200"/>
          </a:xfrm>
          <a:prstGeom prst="rect">
            <a:avLst/>
          </a:prstGeom>
          <a:noFill/>
          <a:ln w="57150">
            <a:solidFill>
              <a:srgbClr val="FF00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47" name="TextBox 46">
            <a:extLst>
              <a:ext uri="{FF2B5EF4-FFF2-40B4-BE49-F238E27FC236}">
                <a16:creationId xmlns:a16="http://schemas.microsoft.com/office/drawing/2014/main" xmlns="" id="{259B8935-C040-4587-8DCB-8BE600BF3E4D}"/>
              </a:ext>
            </a:extLst>
          </p:cNvPr>
          <p:cNvSpPr txBox="1"/>
          <p:nvPr/>
        </p:nvSpPr>
        <p:spPr>
          <a:xfrm>
            <a:off x="1356519" y="6172200"/>
            <a:ext cx="788757" cy="589721"/>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48" name="TextBox 47">
            <a:extLst>
              <a:ext uri="{FF2B5EF4-FFF2-40B4-BE49-F238E27FC236}">
                <a16:creationId xmlns:a16="http://schemas.microsoft.com/office/drawing/2014/main" xmlns="" id="{259B8935-C040-4587-8DCB-8BE600BF3E4D}"/>
              </a:ext>
            </a:extLst>
          </p:cNvPr>
          <p:cNvSpPr txBox="1"/>
          <p:nvPr/>
        </p:nvSpPr>
        <p:spPr>
          <a:xfrm>
            <a:off x="1405962" y="3220279"/>
            <a:ext cx="788757" cy="589721"/>
          </a:xfrm>
          <a:prstGeom prst="rect">
            <a:avLst/>
          </a:prstGeom>
          <a:noFill/>
        </p:spPr>
        <p:txBody>
          <a:bodyPr wrap="square" rtlCol="0">
            <a:spAutoFit/>
          </a:bodyPr>
          <a:lstStyle/>
          <a:p>
            <a:r>
              <a:rPr lang="en-US" sz="3200" b="1" dirty="0">
                <a:solidFill>
                  <a:srgbClr val="FF0000"/>
                </a:solidFill>
              </a:rPr>
              <a:t>4</a:t>
            </a:r>
          </a:p>
        </p:txBody>
      </p:sp>
      <p:sp>
        <p:nvSpPr>
          <p:cNvPr id="49" name="TextBox 48">
            <a:extLst>
              <a:ext uri="{FF2B5EF4-FFF2-40B4-BE49-F238E27FC236}">
                <a16:creationId xmlns:a16="http://schemas.microsoft.com/office/drawing/2014/main" xmlns="" id="{259B8935-C040-4587-8DCB-8BE600BF3E4D}"/>
              </a:ext>
            </a:extLst>
          </p:cNvPr>
          <p:cNvSpPr txBox="1"/>
          <p:nvPr/>
        </p:nvSpPr>
        <p:spPr>
          <a:xfrm>
            <a:off x="1813719" y="2153479"/>
            <a:ext cx="788757" cy="589721"/>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50" name="TextBox 49">
            <a:extLst>
              <a:ext uri="{FF2B5EF4-FFF2-40B4-BE49-F238E27FC236}">
                <a16:creationId xmlns:a16="http://schemas.microsoft.com/office/drawing/2014/main" xmlns="" id="{259B8935-C040-4587-8DCB-8BE600BF3E4D}"/>
              </a:ext>
            </a:extLst>
          </p:cNvPr>
          <p:cNvSpPr txBox="1"/>
          <p:nvPr/>
        </p:nvSpPr>
        <p:spPr>
          <a:xfrm>
            <a:off x="1634562" y="1543879"/>
            <a:ext cx="788757" cy="589721"/>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
        <p:nvSpPr>
          <p:cNvPr id="51" name="TextBox 50">
            <a:extLst>
              <a:ext uri="{FF2B5EF4-FFF2-40B4-BE49-F238E27FC236}">
                <a16:creationId xmlns:a16="http://schemas.microsoft.com/office/drawing/2014/main" xmlns="" id="{259B8935-C040-4587-8DCB-8BE600BF3E4D}"/>
              </a:ext>
            </a:extLst>
          </p:cNvPr>
          <p:cNvSpPr txBox="1"/>
          <p:nvPr/>
        </p:nvSpPr>
        <p:spPr>
          <a:xfrm>
            <a:off x="10119518" y="1981200"/>
            <a:ext cx="2042319" cy="707886"/>
          </a:xfrm>
          <a:prstGeom prst="rect">
            <a:avLst/>
          </a:prstGeom>
          <a:noFill/>
        </p:spPr>
        <p:txBody>
          <a:bodyPr wrap="square" rtlCol="0">
            <a:spAutoFit/>
          </a:bodyPr>
          <a:lstStyle/>
          <a:p>
            <a:r>
              <a:rPr lang="en-US" sz="4000" b="1" dirty="0" smtClean="0">
                <a:solidFill>
                  <a:srgbClr val="FF0000"/>
                </a:solidFill>
              </a:rPr>
              <a:t>Efferent</a:t>
            </a:r>
            <a:endParaRPr lang="en-US" sz="4000" b="1" dirty="0">
              <a:solidFill>
                <a:srgbClr val="FF0000"/>
              </a:solidFill>
            </a:endParaRPr>
          </a:p>
        </p:txBody>
      </p:sp>
      <p:sp>
        <p:nvSpPr>
          <p:cNvPr id="52" name="TextBox 51">
            <a:extLst>
              <a:ext uri="{FF2B5EF4-FFF2-40B4-BE49-F238E27FC236}">
                <a16:creationId xmlns:a16="http://schemas.microsoft.com/office/drawing/2014/main" xmlns="" id="{259B8935-C040-4587-8DCB-8BE600BF3E4D}"/>
              </a:ext>
            </a:extLst>
          </p:cNvPr>
          <p:cNvSpPr txBox="1"/>
          <p:nvPr/>
        </p:nvSpPr>
        <p:spPr>
          <a:xfrm>
            <a:off x="1356519" y="358914"/>
            <a:ext cx="2042319" cy="707886"/>
          </a:xfrm>
          <a:prstGeom prst="rect">
            <a:avLst/>
          </a:prstGeom>
          <a:noFill/>
        </p:spPr>
        <p:txBody>
          <a:bodyPr wrap="square" rtlCol="0">
            <a:spAutoFit/>
          </a:bodyPr>
          <a:lstStyle/>
          <a:p>
            <a:r>
              <a:rPr lang="en-US" sz="4000" b="1" dirty="0">
                <a:solidFill>
                  <a:srgbClr val="FF0000"/>
                </a:solidFill>
              </a:rPr>
              <a:t>A</a:t>
            </a:r>
            <a:r>
              <a:rPr lang="en-US" sz="4000" b="1" dirty="0" smtClean="0">
                <a:solidFill>
                  <a:srgbClr val="FF0000"/>
                </a:solidFill>
              </a:rPr>
              <a:t>fferent</a:t>
            </a:r>
            <a:endParaRPr lang="en-US" sz="4000" b="1" dirty="0">
              <a:solidFill>
                <a:srgbClr val="FF0000"/>
              </a:solidFill>
            </a:endParaRPr>
          </a:p>
        </p:txBody>
      </p:sp>
      <p:sp>
        <p:nvSpPr>
          <p:cNvPr id="53" name="TextBox 52">
            <a:extLst>
              <a:ext uri="{FF2B5EF4-FFF2-40B4-BE49-F238E27FC236}">
                <a16:creationId xmlns:a16="http://schemas.microsoft.com/office/drawing/2014/main" xmlns="" id="{259B8935-C040-4587-8DCB-8BE600BF3E4D}"/>
              </a:ext>
            </a:extLst>
          </p:cNvPr>
          <p:cNvSpPr txBox="1"/>
          <p:nvPr/>
        </p:nvSpPr>
        <p:spPr>
          <a:xfrm>
            <a:off x="6233319" y="164496"/>
            <a:ext cx="6091756" cy="707886"/>
          </a:xfrm>
          <a:prstGeom prst="rect">
            <a:avLst/>
          </a:prstGeom>
          <a:noFill/>
        </p:spPr>
        <p:txBody>
          <a:bodyPr wrap="square" rtlCol="0">
            <a:spAutoFit/>
          </a:bodyPr>
          <a:lstStyle/>
          <a:p>
            <a:pPr marL="571500" indent="-571500">
              <a:buFont typeface="Wingdings" pitchFamily="2" charset="2"/>
              <a:buChar char="q"/>
            </a:pPr>
            <a:r>
              <a:rPr lang="en-US" sz="4000" b="1" dirty="0" err="1" smtClean="0">
                <a:solidFill>
                  <a:srgbClr val="FF0000"/>
                </a:solidFill>
              </a:rPr>
              <a:t>Olivary</a:t>
            </a:r>
            <a:r>
              <a:rPr lang="en-US" sz="4000" b="1" dirty="0" smtClean="0">
                <a:solidFill>
                  <a:srgbClr val="FF0000"/>
                </a:solidFill>
              </a:rPr>
              <a:t> Complex </a:t>
            </a:r>
            <a:r>
              <a:rPr lang="en-US" sz="4000" b="1" dirty="0">
                <a:solidFill>
                  <a:srgbClr val="FF0000"/>
                </a:solidFill>
              </a:rPr>
              <a:t>N</a:t>
            </a:r>
            <a:r>
              <a:rPr lang="en-US" sz="4000" b="1" dirty="0" smtClean="0">
                <a:solidFill>
                  <a:srgbClr val="FF0000"/>
                </a:solidFill>
              </a:rPr>
              <a:t>uclei </a:t>
            </a:r>
            <a:endParaRPr lang="en-US" sz="4000" b="1" dirty="0">
              <a:solidFill>
                <a:srgbClr val="FF0000"/>
              </a:solidFill>
            </a:endParaRPr>
          </a:p>
        </p:txBody>
      </p:sp>
      <p:sp>
        <p:nvSpPr>
          <p:cNvPr id="2" name="Slide Number Placeholder 1"/>
          <p:cNvSpPr>
            <a:spLocks noGrp="1"/>
          </p:cNvSpPr>
          <p:nvPr>
            <p:ph type="sldNum" sz="quarter" idx="12"/>
          </p:nvPr>
        </p:nvSpPr>
        <p:spPr/>
        <p:txBody>
          <a:bodyPr/>
          <a:lstStyle/>
          <a:p>
            <a:fld id="{78872928-1D89-4068-8F8D-F6EBC05C3955}" type="slidenum">
              <a:rPr lang="en-US" smtClean="0"/>
              <a:t>37</a:t>
            </a:fld>
            <a:endParaRPr lang="en-US"/>
          </a:p>
        </p:txBody>
      </p:sp>
    </p:spTree>
    <p:extLst>
      <p:ext uri="{BB962C8B-B14F-4D97-AF65-F5344CB8AC3E}">
        <p14:creationId xmlns:p14="http://schemas.microsoft.com/office/powerpoint/2010/main" val="327968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500" fill="hold"/>
                                        <p:tgtEl>
                                          <p:spTgt spid="46"/>
                                        </p:tgtEl>
                                        <p:attrNameLst>
                                          <p:attrName>ppt_w</p:attrName>
                                        </p:attrNameLst>
                                      </p:cBhvr>
                                      <p:tavLst>
                                        <p:tav tm="0">
                                          <p:val>
                                            <p:fltVal val="0"/>
                                          </p:val>
                                        </p:tav>
                                        <p:tav tm="100000">
                                          <p:val>
                                            <p:strVal val="#ppt_w"/>
                                          </p:val>
                                        </p:tav>
                                      </p:tavLst>
                                    </p:anim>
                                    <p:anim calcmode="lin" valueType="num">
                                      <p:cBhvr>
                                        <p:cTn id="43" dur="5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P spid="44" grpId="0" animBg="1"/>
      <p:bldP spid="45" grpId="0" animBg="1"/>
      <p:bldP spid="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pyramidal"/>
          <p:cNvPicPr>
            <a:picLocks noChangeAspect="1" noChangeArrowheads="1"/>
          </p:cNvPicPr>
          <p:nvPr/>
        </p:nvPicPr>
        <p:blipFill>
          <a:blip r:embed="rId3" cstate="print"/>
          <a:srcRect/>
          <a:stretch>
            <a:fillRect/>
          </a:stretch>
        </p:blipFill>
        <p:spPr bwMode="auto">
          <a:xfrm>
            <a:off x="5110709" y="1196752"/>
            <a:ext cx="4624032" cy="5300662"/>
          </a:xfrm>
          <a:prstGeom prst="rect">
            <a:avLst/>
          </a:prstGeom>
          <a:noFill/>
          <a:ln w="9525">
            <a:noFill/>
            <a:miter lim="800000"/>
            <a:headEnd/>
            <a:tailEnd/>
          </a:ln>
        </p:spPr>
      </p:pic>
      <p:sp>
        <p:nvSpPr>
          <p:cNvPr id="114691" name="Rectangle 3"/>
          <p:cNvSpPr>
            <a:spLocks noGrp="1" noChangeArrowheads="1"/>
          </p:cNvSpPr>
          <p:nvPr>
            <p:ph type="title" idx="4294967295"/>
          </p:nvPr>
        </p:nvSpPr>
        <p:spPr>
          <a:xfrm>
            <a:off x="1520230" y="0"/>
            <a:ext cx="8870481" cy="1484784"/>
          </a:xfrm>
          <a:effectLst>
            <a:outerShdw blurRad="50800" dist="38100" dir="8100000" algn="tr" rotWithShape="0">
              <a:prstClr val="black">
                <a:alpha val="40000"/>
              </a:prstClr>
            </a:outerShdw>
          </a:effectLst>
        </p:spPr>
        <p:txBody>
          <a:bodyPr>
            <a:normAutofit fontScale="90000"/>
          </a:bodyPr>
          <a:lstStyle/>
          <a:p>
            <a:r>
              <a:rPr lang="en-US" altLang="zh-CN" sz="5400" b="1" dirty="0">
                <a:ln w="1905"/>
                <a:solidFill>
                  <a:srgbClr val="0000FF"/>
                </a:solidFill>
                <a:effectLst>
                  <a:innerShdw blurRad="69850" dist="43180" dir="5400000">
                    <a:srgbClr val="000000">
                      <a:alpha val="65000"/>
                    </a:srgbClr>
                  </a:innerShdw>
                </a:effectLst>
              </a:rPr>
              <a:t> </a:t>
            </a:r>
            <a:r>
              <a:rPr lang="en-US" altLang="zh-CN" sz="6600" b="1" dirty="0">
                <a:ln w="1905"/>
                <a:solidFill>
                  <a:srgbClr val="0000FF"/>
                </a:solidFill>
                <a:effectLst>
                  <a:innerShdw blurRad="69850" dist="43180" dir="5400000">
                    <a:srgbClr val="000000">
                      <a:alpha val="65000"/>
                    </a:srgbClr>
                  </a:innerShdw>
                </a:effectLst>
              </a:rPr>
              <a:t>The pyramidal decussation</a:t>
            </a:r>
          </a:p>
        </p:txBody>
      </p:sp>
      <p:sp>
        <p:nvSpPr>
          <p:cNvPr id="4" name="AutoShape 13"/>
          <p:cNvSpPr>
            <a:spLocks/>
          </p:cNvSpPr>
          <p:nvPr/>
        </p:nvSpPr>
        <p:spPr bwMode="auto">
          <a:xfrm>
            <a:off x="1519216" y="1340768"/>
            <a:ext cx="3591493" cy="790948"/>
          </a:xfrm>
          <a:prstGeom prst="callout2">
            <a:avLst>
              <a:gd name="adj1" fmla="val 76938"/>
              <a:gd name="adj2" fmla="val 74919"/>
              <a:gd name="adj3" fmla="val 90685"/>
              <a:gd name="adj4" fmla="val 86640"/>
              <a:gd name="adj5" fmla="val 176321"/>
              <a:gd name="adj6" fmla="val 150739"/>
            </a:avLst>
          </a:prstGeom>
          <a:noFill/>
          <a:ln w="38100">
            <a:solidFill>
              <a:srgbClr val="00FF00"/>
            </a:solidFill>
            <a:miter lim="800000"/>
            <a:headEnd/>
            <a:tailEnd type="triangle" w="med" len="med"/>
          </a:ln>
          <a:effectLst>
            <a:outerShdw blurRad="50800" dist="38100" dir="10800000" algn="r" rotWithShape="0">
              <a:prstClr val="black">
                <a:alpha val="40000"/>
              </a:prstClr>
            </a:outerShdw>
          </a:effectLst>
        </p:spPr>
        <p:txBody>
          <a:bodyPr/>
          <a:lstStyle/>
          <a:p>
            <a:pPr algn="ctr">
              <a:defRPr/>
            </a:pPr>
            <a:r>
              <a:rPr lang="en-US" sz="3200" b="1" dirty="0">
                <a:solidFill>
                  <a:srgbClr val="FF0000"/>
                </a:solidFill>
                <a:latin typeface="Calibri"/>
              </a:rPr>
              <a:t>pyramid of Medulla oblongata </a:t>
            </a:r>
          </a:p>
        </p:txBody>
      </p:sp>
      <p:sp>
        <p:nvSpPr>
          <p:cNvPr id="5" name="AutoShape 13"/>
          <p:cNvSpPr>
            <a:spLocks/>
          </p:cNvSpPr>
          <p:nvPr/>
        </p:nvSpPr>
        <p:spPr bwMode="auto">
          <a:xfrm>
            <a:off x="1771128" y="2348880"/>
            <a:ext cx="3060625" cy="790948"/>
          </a:xfrm>
          <a:prstGeom prst="callout2">
            <a:avLst>
              <a:gd name="adj1" fmla="val 76938"/>
              <a:gd name="adj2" fmla="val 74919"/>
              <a:gd name="adj3" fmla="val 71810"/>
              <a:gd name="adj4" fmla="val 85424"/>
              <a:gd name="adj5" fmla="val 183398"/>
              <a:gd name="adj6" fmla="val 181150"/>
            </a:avLst>
          </a:prstGeom>
          <a:noFill/>
          <a:ln w="38100">
            <a:solidFill>
              <a:srgbClr val="00FF00"/>
            </a:solidFill>
            <a:miter lim="800000"/>
            <a:headEnd/>
            <a:tailEnd type="triangle" w="med" len="med"/>
          </a:ln>
          <a:effectLst>
            <a:outerShdw blurRad="50800" dist="38100" dir="10800000" algn="r" rotWithShape="0">
              <a:prstClr val="black">
                <a:alpha val="40000"/>
              </a:prstClr>
            </a:outerShdw>
          </a:effectLst>
        </p:spPr>
        <p:txBody>
          <a:bodyPr/>
          <a:lstStyle/>
          <a:p>
            <a:pPr algn="ctr">
              <a:defRPr/>
            </a:pPr>
            <a:r>
              <a:rPr lang="en-US" sz="4000" b="1" dirty="0">
                <a:solidFill>
                  <a:srgbClr val="0000FF"/>
                </a:solidFill>
                <a:latin typeface="Calibri"/>
              </a:rPr>
              <a:t>Motor decussation</a:t>
            </a:r>
            <a:endParaRPr lang="en-US" sz="4000" dirty="0">
              <a:ln w="1905"/>
              <a:solidFill>
                <a:srgbClr val="6600FF"/>
              </a:solidFill>
              <a:latin typeface="Arial" pitchFamily="34" charset="0"/>
              <a:cs typeface="Arial" pitchFamily="34" charset="0"/>
            </a:endParaRPr>
          </a:p>
        </p:txBody>
      </p:sp>
      <p:sp>
        <p:nvSpPr>
          <p:cNvPr id="7" name="AutoShape 32"/>
          <p:cNvSpPr>
            <a:spLocks/>
          </p:cNvSpPr>
          <p:nvPr/>
        </p:nvSpPr>
        <p:spPr bwMode="auto">
          <a:xfrm flipH="1">
            <a:off x="1734706" y="4149080"/>
            <a:ext cx="3519663" cy="908720"/>
          </a:xfrm>
          <a:prstGeom prst="callout2">
            <a:avLst>
              <a:gd name="adj1" fmla="val 15725"/>
              <a:gd name="adj2" fmla="val -44216"/>
              <a:gd name="adj3" fmla="val 42328"/>
              <a:gd name="adj4" fmla="val 20767"/>
              <a:gd name="adj5" fmla="val 42306"/>
              <a:gd name="adj6" fmla="val 31743"/>
            </a:avLst>
          </a:prstGeom>
          <a:noFill/>
          <a:ln w="38100">
            <a:solidFill>
              <a:srgbClr val="00FFFF"/>
            </a:solidFill>
            <a:miter lim="800000"/>
            <a:headEnd type="triangle" w="med" len="med"/>
            <a:tailEnd type="none" w="med" len="med"/>
          </a:ln>
          <a:effectLst>
            <a:outerShdw blurRad="50800" dist="38100" dir="8100000" algn="tr" rotWithShape="0">
              <a:prstClr val="black">
                <a:alpha val="40000"/>
              </a:prstClr>
            </a:outerShdw>
          </a:effectLst>
        </p:spPr>
        <p:txBody>
          <a:bodyPr/>
          <a:lstStyle/>
          <a:p>
            <a:pPr algn="ctr">
              <a:spcBef>
                <a:spcPct val="50000"/>
              </a:spcBef>
              <a:defRPr/>
            </a:pPr>
            <a:r>
              <a:rPr lang="en-US" sz="3200" b="1" dirty="0">
                <a:solidFill>
                  <a:srgbClr val="00B050"/>
                </a:solidFill>
                <a:latin typeface="Calibri"/>
              </a:rPr>
              <a:t>Lateral corticospinal  tract </a:t>
            </a:r>
          </a:p>
        </p:txBody>
      </p:sp>
      <p:sp>
        <p:nvSpPr>
          <p:cNvPr id="8" name="AutoShape 32"/>
          <p:cNvSpPr>
            <a:spLocks/>
          </p:cNvSpPr>
          <p:nvPr/>
        </p:nvSpPr>
        <p:spPr bwMode="auto">
          <a:xfrm>
            <a:off x="1591046" y="5445224"/>
            <a:ext cx="3770561" cy="1008112"/>
          </a:xfrm>
          <a:prstGeom prst="callout2">
            <a:avLst>
              <a:gd name="adj1" fmla="val -9334"/>
              <a:gd name="adj2" fmla="val 144465"/>
              <a:gd name="adj3" fmla="val 20884"/>
              <a:gd name="adj4" fmla="val 84303"/>
              <a:gd name="adj5" fmla="val 31821"/>
              <a:gd name="adj6" fmla="val 68954"/>
            </a:avLst>
          </a:prstGeom>
          <a:noFill/>
          <a:ln w="38100">
            <a:solidFill>
              <a:srgbClr val="00FF99"/>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spcBef>
                <a:spcPct val="50000"/>
              </a:spcBef>
              <a:defRPr/>
            </a:pPr>
            <a:r>
              <a:rPr lang="en-US" sz="3200" b="1" dirty="0">
                <a:solidFill>
                  <a:srgbClr val="CC00FF"/>
                </a:solidFill>
                <a:latin typeface="Calibri"/>
              </a:rPr>
              <a:t>Anterior corticospinal  tract </a:t>
            </a:r>
          </a:p>
        </p:txBody>
      </p:sp>
      <p:sp>
        <p:nvSpPr>
          <p:cNvPr id="9" name="Text Box 59"/>
          <p:cNvSpPr txBox="1">
            <a:spLocks noChangeArrowheads="1"/>
          </p:cNvSpPr>
          <p:nvPr/>
        </p:nvSpPr>
        <p:spPr bwMode="auto">
          <a:xfrm>
            <a:off x="9734741" y="2912076"/>
            <a:ext cx="2154896" cy="1569660"/>
          </a:xfrm>
          <a:prstGeom prst="rect">
            <a:avLst/>
          </a:prstGeom>
          <a:noFill/>
          <a:ln w="9525">
            <a:noFill/>
            <a:miter lim="800000"/>
            <a:headEnd/>
            <a:tailEnd/>
          </a:ln>
          <a:effectLst>
            <a:outerShdw blurRad="50800" dist="38100" dir="10800000" algn="r" rotWithShape="0">
              <a:prstClr val="black">
                <a:alpha val="40000"/>
              </a:prstClr>
            </a:outerShdw>
          </a:effectLst>
        </p:spPr>
        <p:txBody>
          <a:bodyPr wrap="square">
            <a:spAutoFit/>
          </a:bodyPr>
          <a:lstStyle/>
          <a:p>
            <a:pPr algn="ctr">
              <a:defRPr/>
            </a:pPr>
            <a:r>
              <a:rPr lang="en-US" sz="3200" b="1" dirty="0">
                <a:latin typeface="Calibri"/>
              </a:rPr>
              <a:t>(80-85%) </a:t>
            </a:r>
            <a:r>
              <a:rPr lang="en-US" sz="3200" dirty="0">
                <a:latin typeface="Calibri"/>
              </a:rPr>
              <a:t>cross the midline</a:t>
            </a:r>
            <a:endParaRPr lang="en-US" sz="3200" b="1" dirty="0">
              <a:latin typeface="Calibri"/>
            </a:endParaRPr>
          </a:p>
        </p:txBody>
      </p:sp>
      <p:sp>
        <p:nvSpPr>
          <p:cNvPr id="10" name="Text Box 59"/>
          <p:cNvSpPr txBox="1">
            <a:spLocks noChangeArrowheads="1"/>
          </p:cNvSpPr>
          <p:nvPr/>
        </p:nvSpPr>
        <p:spPr bwMode="auto">
          <a:xfrm>
            <a:off x="9734741" y="4725144"/>
            <a:ext cx="2154896" cy="1569660"/>
          </a:xfrm>
          <a:prstGeom prst="rect">
            <a:avLst/>
          </a:prstGeom>
          <a:noFill/>
          <a:ln w="9525">
            <a:noFill/>
            <a:miter lim="800000"/>
            <a:headEnd/>
            <a:tailEnd/>
          </a:ln>
          <a:effectLst>
            <a:outerShdw blurRad="50800" dist="38100" dir="10800000" algn="r" rotWithShape="0">
              <a:prstClr val="black">
                <a:alpha val="40000"/>
              </a:prstClr>
            </a:outerShdw>
          </a:effectLst>
        </p:spPr>
        <p:txBody>
          <a:bodyPr wrap="square">
            <a:spAutoFit/>
          </a:bodyPr>
          <a:lstStyle/>
          <a:p>
            <a:pPr algn="ctr">
              <a:defRPr/>
            </a:pPr>
            <a:r>
              <a:rPr lang="en-US" sz="3200" b="1" dirty="0">
                <a:latin typeface="Calibri"/>
              </a:rPr>
              <a:t>(15-20%) don't </a:t>
            </a:r>
            <a:r>
              <a:rPr lang="en-US" sz="3200" dirty="0">
                <a:latin typeface="Calibri"/>
              </a:rPr>
              <a:t>cross the midline</a:t>
            </a:r>
            <a:endParaRPr lang="en-US" sz="3200" b="1" dirty="0">
              <a:latin typeface="Calibri"/>
            </a:endParaRPr>
          </a:p>
        </p:txBody>
      </p:sp>
      <p:sp>
        <p:nvSpPr>
          <p:cNvPr id="11" name="AutoShape 32"/>
          <p:cNvSpPr>
            <a:spLocks/>
          </p:cNvSpPr>
          <p:nvPr/>
        </p:nvSpPr>
        <p:spPr bwMode="auto">
          <a:xfrm flipH="1">
            <a:off x="1886729" y="3573016"/>
            <a:ext cx="3519663" cy="908720"/>
          </a:xfrm>
          <a:prstGeom prst="callout2">
            <a:avLst>
              <a:gd name="adj1" fmla="val 19832"/>
              <a:gd name="adj2" fmla="val -33109"/>
              <a:gd name="adj3" fmla="val 30007"/>
              <a:gd name="adj4" fmla="val -8322"/>
              <a:gd name="adj5" fmla="val 34092"/>
              <a:gd name="adj6" fmla="val 9530"/>
            </a:avLst>
          </a:prstGeom>
          <a:noFill/>
          <a:ln w="38100">
            <a:solidFill>
              <a:srgbClr val="00FFFF"/>
            </a:solidFill>
            <a:miter lim="800000"/>
            <a:headEnd type="triangle" w="med" len="med"/>
            <a:tailEnd type="none" w="med" len="med"/>
          </a:ln>
          <a:effectLst>
            <a:outerShdw blurRad="50800" dist="38100" dir="8100000" algn="tr" rotWithShape="0">
              <a:prstClr val="black">
                <a:alpha val="40000"/>
              </a:prstClr>
            </a:outerShdw>
          </a:effectLst>
        </p:spPr>
        <p:txBody>
          <a:bodyPr/>
          <a:lstStyle/>
          <a:p>
            <a:pPr algn="ctr">
              <a:spcBef>
                <a:spcPct val="50000"/>
              </a:spcBef>
              <a:defRPr/>
            </a:pPr>
            <a:r>
              <a:rPr lang="en-US" sz="3200" b="1" dirty="0">
                <a:solidFill>
                  <a:srgbClr val="C00000"/>
                </a:solidFill>
                <a:latin typeface="Calibri"/>
              </a:rPr>
              <a:t>Uncrossed fibers </a:t>
            </a:r>
          </a:p>
        </p:txBody>
      </p:sp>
      <p:cxnSp>
        <p:nvCxnSpPr>
          <p:cNvPr id="13" name="Curved Connector 12"/>
          <p:cNvCxnSpPr/>
          <p:nvPr/>
        </p:nvCxnSpPr>
        <p:spPr>
          <a:xfrm>
            <a:off x="4213342" y="4581128"/>
            <a:ext cx="2226726" cy="516756"/>
          </a:xfrm>
          <a:prstGeom prst="curvedConnector3">
            <a:avLst>
              <a:gd name="adj1" fmla="val 50000"/>
            </a:avLst>
          </a:prstGeom>
          <a:ln w="38100">
            <a:solidFill>
              <a:srgbClr val="00FFFF"/>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78872928-1D89-4068-8F8D-F6EBC05C3955}" type="slidenum">
              <a:rPr lang="en-US" smtClean="0"/>
              <a:t>38</a:t>
            </a:fld>
            <a:endParaRPr lang="en-US"/>
          </a:p>
        </p:txBody>
      </p:sp>
    </p:spTree>
    <p:extLst>
      <p:ext uri="{BB962C8B-B14F-4D97-AF65-F5344CB8AC3E}">
        <p14:creationId xmlns:p14="http://schemas.microsoft.com/office/powerpoint/2010/main" val="6707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4691"/>
                                        </p:tgtEl>
                                        <p:attrNameLst>
                                          <p:attrName>style.visibility</p:attrName>
                                        </p:attrNameLst>
                                      </p:cBhvr>
                                      <p:to>
                                        <p:strVal val="visible"/>
                                      </p:to>
                                    </p:set>
                                    <p:anim calcmode="lin" valueType="num">
                                      <p:cBhvr>
                                        <p:cTn id="7" dur="500" fill="hold"/>
                                        <p:tgtEl>
                                          <p:spTgt spid="114691"/>
                                        </p:tgtEl>
                                        <p:attrNameLst>
                                          <p:attrName>ppt_w</p:attrName>
                                        </p:attrNameLst>
                                      </p:cBhvr>
                                      <p:tavLst>
                                        <p:tav tm="0">
                                          <p:val>
                                            <p:fltVal val="0"/>
                                          </p:val>
                                        </p:tav>
                                        <p:tav tm="100000">
                                          <p:val>
                                            <p:strVal val="#ppt_w"/>
                                          </p:val>
                                        </p:tav>
                                      </p:tavLst>
                                    </p:anim>
                                    <p:anim calcmode="lin" valueType="num">
                                      <p:cBhvr>
                                        <p:cTn id="8" dur="500" fill="hold"/>
                                        <p:tgtEl>
                                          <p:spTgt spid="11469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p:bldP spid="4" grpId="0" animBg="1"/>
      <p:bldP spid="5" grpId="0" animBg="1"/>
      <p:bldP spid="7" grpId="0" animBg="1"/>
      <p:bldP spid="8" grpId="0" animBg="1"/>
      <p:bldP spid="9" grpId="0"/>
      <p:bldP spid="10"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1"/>
            <a:ext cx="12255850" cy="6858001"/>
          </a:xfrm>
          <a:prstGeom prst="rect">
            <a:avLst/>
          </a:prstGeom>
        </p:spPr>
      </p:pic>
      <p:sp>
        <p:nvSpPr>
          <p:cNvPr id="3" name="Slide Number Placeholder 2"/>
          <p:cNvSpPr>
            <a:spLocks noGrp="1"/>
          </p:cNvSpPr>
          <p:nvPr>
            <p:ph type="sldNum" sz="quarter" idx="12"/>
          </p:nvPr>
        </p:nvSpPr>
        <p:spPr/>
        <p:txBody>
          <a:bodyPr/>
          <a:lstStyle/>
          <a:p>
            <a:fld id="{78872928-1D89-4068-8F8D-F6EBC05C3955}" type="slidenum">
              <a:rPr lang="en-US" smtClean="0"/>
              <a:t>39</a:t>
            </a:fld>
            <a:endParaRPr lang="en-US"/>
          </a:p>
        </p:txBody>
      </p:sp>
    </p:spTree>
    <p:extLst>
      <p:ext uri="{BB962C8B-B14F-4D97-AF65-F5344CB8AC3E}">
        <p14:creationId xmlns:p14="http://schemas.microsoft.com/office/powerpoint/2010/main" val="280961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E:\PAGINI\P217.JPG"/>
          <p:cNvPicPr>
            <a:picLocks noChangeAspect="1" noChangeArrowheads="1"/>
          </p:cNvPicPr>
          <p:nvPr/>
        </p:nvPicPr>
        <p:blipFill>
          <a:blip r:embed="rId3" cstate="print"/>
          <a:srcRect l="2058" t="40918" r="36925"/>
          <a:stretch>
            <a:fillRect/>
          </a:stretch>
        </p:blipFill>
        <p:spPr bwMode="auto">
          <a:xfrm>
            <a:off x="608025" y="0"/>
            <a:ext cx="6841034" cy="6858000"/>
          </a:xfrm>
          <a:prstGeom prst="rect">
            <a:avLst/>
          </a:prstGeom>
          <a:noFill/>
          <a:ln w="9525">
            <a:noFill/>
            <a:miter lim="800000"/>
            <a:headEnd/>
            <a:tailEnd/>
          </a:ln>
          <a:effectLst>
            <a:outerShdw blurRad="50800" dist="38100" dir="8100000" algn="tr" rotWithShape="0">
              <a:prstClr val="black">
                <a:alpha val="40000"/>
              </a:prstClr>
            </a:outerShdw>
          </a:effectLst>
        </p:spPr>
      </p:pic>
      <p:cxnSp>
        <p:nvCxnSpPr>
          <p:cNvPr id="6" name="Straight Arrow Connector 5"/>
          <p:cNvCxnSpPr/>
          <p:nvPr/>
        </p:nvCxnSpPr>
        <p:spPr>
          <a:xfrm flipH="1">
            <a:off x="3973912" y="5092987"/>
            <a:ext cx="4469208" cy="784286"/>
          </a:xfrm>
          <a:prstGeom prst="straightConnector1">
            <a:avLst/>
          </a:prstGeom>
          <a:ln w="57150">
            <a:solidFill>
              <a:srgbClr val="00FF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3878137" y="620688"/>
            <a:ext cx="4260183" cy="141312"/>
          </a:xfrm>
          <a:prstGeom prst="straightConnector1">
            <a:avLst/>
          </a:prstGeom>
          <a:ln w="57150">
            <a:solidFill>
              <a:srgbClr val="00FF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452778" y="3861048"/>
            <a:ext cx="3990342" cy="216024"/>
          </a:xfrm>
          <a:prstGeom prst="straightConnector1">
            <a:avLst/>
          </a:prstGeom>
          <a:ln w="57150">
            <a:solidFill>
              <a:srgbClr val="00FF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30199" y="260648"/>
            <a:ext cx="4069583" cy="1569660"/>
          </a:xfrm>
          <a:prstGeom prst="rect">
            <a:avLst/>
          </a:prstGeom>
          <a:noFill/>
          <a:ln w="7620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Spinal cord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Covered by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Dura </a:t>
            </a:r>
            <a:endParaRPr kumimoji="0" lang="ar-SA" sz="32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p:txBody>
      </p:sp>
      <p:sp>
        <p:nvSpPr>
          <p:cNvPr id="14" name="TextBox 13"/>
          <p:cNvSpPr txBox="1"/>
          <p:nvPr/>
        </p:nvSpPr>
        <p:spPr>
          <a:xfrm>
            <a:off x="7376320" y="4800602"/>
            <a:ext cx="4845732" cy="584775"/>
          </a:xfrm>
          <a:prstGeom prst="rect">
            <a:avLst/>
          </a:prstGeom>
          <a:noFill/>
          <a:ln w="76200">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79646">
                    <a:lumMod val="50000"/>
                  </a:srgbClr>
                </a:solidFill>
                <a:effectLst/>
                <a:uLnTx/>
                <a:uFillTx/>
                <a:latin typeface="Calibri"/>
                <a:ea typeface="+mn-ea"/>
                <a:cs typeface="+mn-cs"/>
              </a:rPr>
              <a:t>Filum </a:t>
            </a:r>
            <a:r>
              <a:rPr kumimoji="0" lang="en-US" sz="3200" b="1" i="1" u="none" strike="noStrike" kern="1200" cap="none" spc="0" normalizeH="0" baseline="0" noProof="0" dirty="0" err="1">
                <a:ln>
                  <a:noFill/>
                </a:ln>
                <a:solidFill>
                  <a:srgbClr val="F79646">
                    <a:lumMod val="50000"/>
                  </a:srgbClr>
                </a:solidFill>
                <a:effectLst/>
                <a:uLnTx/>
                <a:uFillTx/>
                <a:latin typeface="Calibri"/>
                <a:ea typeface="+mn-ea"/>
                <a:cs typeface="+mn-cs"/>
              </a:rPr>
              <a:t>terminale</a:t>
            </a:r>
            <a:endParaRPr kumimoji="0" lang="en-US" sz="3200" b="1" i="1" u="none" strike="noStrike" kern="1200" cap="none" spc="0" normalizeH="0" baseline="0" noProof="0" dirty="0">
              <a:ln>
                <a:noFill/>
              </a:ln>
              <a:solidFill>
                <a:srgbClr val="F79646">
                  <a:lumMod val="50000"/>
                </a:srgbClr>
              </a:solidFill>
              <a:effectLst/>
              <a:uLnTx/>
              <a:uFillTx/>
              <a:latin typeface="Calibri"/>
              <a:ea typeface="+mn-ea"/>
              <a:cs typeface="+mn-cs"/>
            </a:endParaRPr>
          </a:p>
        </p:txBody>
      </p:sp>
      <p:sp>
        <p:nvSpPr>
          <p:cNvPr id="16" name="TextBox 15"/>
          <p:cNvSpPr txBox="1"/>
          <p:nvPr/>
        </p:nvSpPr>
        <p:spPr>
          <a:xfrm>
            <a:off x="8290719" y="3501008"/>
            <a:ext cx="2721742" cy="1077218"/>
          </a:xfrm>
          <a:prstGeom prst="rect">
            <a:avLst/>
          </a:prstGeom>
          <a:noFill/>
          <a:ln w="7620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Root of Sacral nerve </a:t>
            </a:r>
            <a:endParaRPr kumimoji="0" lang="ar-SA" sz="32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p:txBody>
      </p:sp>
      <p:cxnSp>
        <p:nvCxnSpPr>
          <p:cNvPr id="15" name="Straight Arrow Connector 14"/>
          <p:cNvCxnSpPr/>
          <p:nvPr/>
        </p:nvCxnSpPr>
        <p:spPr>
          <a:xfrm flipH="1">
            <a:off x="3838517" y="2723394"/>
            <a:ext cx="4604602" cy="86482"/>
          </a:xfrm>
          <a:prstGeom prst="straightConnector1">
            <a:avLst/>
          </a:prstGeom>
          <a:ln w="57150">
            <a:solidFill>
              <a:srgbClr val="00FF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idx="4294967295"/>
          </p:nvPr>
        </p:nvSpPr>
        <p:spPr>
          <a:xfrm>
            <a:off x="7681120" y="2070980"/>
            <a:ext cx="3304817" cy="1358020"/>
          </a:xfrm>
          <a:prstGeom prst="roundRect">
            <a:avLst/>
          </a:prstGeom>
          <a:noFill/>
          <a:ln>
            <a:noFill/>
          </a:ln>
          <a:effectLst>
            <a:glow rad="101600">
              <a:schemeClr val="accent2">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buNone/>
              <a:defRPr/>
            </a:pPr>
            <a:r>
              <a:rPr lang="en-US" sz="3600" b="1" dirty="0" err="1">
                <a:ln w="1905"/>
                <a:solidFill>
                  <a:srgbClr val="009900"/>
                </a:solidFill>
                <a:effectLst>
                  <a:innerShdw blurRad="69850" dist="43180" dir="5400000">
                    <a:srgbClr val="000000">
                      <a:alpha val="65000"/>
                    </a:srgbClr>
                  </a:innerShdw>
                </a:effectLst>
              </a:rPr>
              <a:t>Conus</a:t>
            </a:r>
            <a:r>
              <a:rPr lang="en-US" sz="3600" b="1" dirty="0">
                <a:ln w="1905"/>
                <a:solidFill>
                  <a:srgbClr val="009900"/>
                </a:solidFill>
                <a:effectLst>
                  <a:innerShdw blurRad="69850" dist="43180" dir="5400000">
                    <a:srgbClr val="000000">
                      <a:alpha val="65000"/>
                    </a:srgbClr>
                  </a:innerShdw>
                </a:effectLst>
              </a:rPr>
              <a:t> </a:t>
            </a:r>
            <a:r>
              <a:rPr lang="en-US" sz="3600" b="1" dirty="0" err="1">
                <a:ln w="1905"/>
                <a:solidFill>
                  <a:srgbClr val="009900"/>
                </a:solidFill>
                <a:effectLst>
                  <a:innerShdw blurRad="69850" dist="43180" dir="5400000">
                    <a:srgbClr val="000000">
                      <a:alpha val="65000"/>
                    </a:srgbClr>
                  </a:innerShdw>
                </a:effectLst>
              </a:rPr>
              <a:t>medullaris</a:t>
            </a:r>
            <a:r>
              <a:rPr lang="en-US" sz="3600" b="1" dirty="0">
                <a:ln w="1905"/>
                <a:solidFill>
                  <a:srgbClr val="009900"/>
                </a:solidFill>
                <a:effectLst>
                  <a:innerShdw blurRad="69850" dist="43180" dir="5400000">
                    <a:srgbClr val="000000">
                      <a:alpha val="65000"/>
                    </a:srgbClr>
                  </a:innerShdw>
                </a:effectLst>
              </a:rPr>
              <a:t> </a:t>
            </a:r>
            <a:endParaRPr lang="ar-SA" sz="3600" b="1" dirty="0">
              <a:ln w="1905"/>
              <a:solidFill>
                <a:srgbClr val="0099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6799466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19" y="25441"/>
            <a:ext cx="11795920" cy="6832559"/>
          </a:xfrm>
          <a:prstGeom prst="rect">
            <a:avLst/>
          </a:prstGeom>
        </p:spPr>
      </p:pic>
      <p:sp>
        <p:nvSpPr>
          <p:cNvPr id="3" name="Slide Number Placeholder 2"/>
          <p:cNvSpPr>
            <a:spLocks noGrp="1"/>
          </p:cNvSpPr>
          <p:nvPr>
            <p:ph type="sldNum" sz="quarter" idx="12"/>
          </p:nvPr>
        </p:nvSpPr>
        <p:spPr/>
        <p:txBody>
          <a:bodyPr/>
          <a:lstStyle/>
          <a:p>
            <a:fld id="{78872928-1D89-4068-8F8D-F6EBC05C3955}" type="slidenum">
              <a:rPr lang="en-US" smtClean="0"/>
              <a:t>40</a:t>
            </a:fld>
            <a:endParaRPr lang="en-US"/>
          </a:p>
        </p:txBody>
      </p:sp>
    </p:spTree>
    <p:extLst>
      <p:ext uri="{BB962C8B-B14F-4D97-AF65-F5344CB8AC3E}">
        <p14:creationId xmlns:p14="http://schemas.microsoft.com/office/powerpoint/2010/main" val="197665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0" y="76200"/>
            <a:ext cx="12160469" cy="6781800"/>
          </a:xfrm>
          <a:prstGeom prst="rect">
            <a:avLst/>
          </a:prstGeom>
        </p:spPr>
      </p:pic>
      <p:sp>
        <p:nvSpPr>
          <p:cNvPr id="3" name="Slide Number Placeholder 2"/>
          <p:cNvSpPr>
            <a:spLocks noGrp="1"/>
          </p:cNvSpPr>
          <p:nvPr>
            <p:ph type="sldNum" sz="quarter" idx="12"/>
          </p:nvPr>
        </p:nvSpPr>
        <p:spPr/>
        <p:txBody>
          <a:bodyPr/>
          <a:lstStyle/>
          <a:p>
            <a:fld id="{78872928-1D89-4068-8F8D-F6EBC05C3955}" type="slidenum">
              <a:rPr lang="en-US" smtClean="0"/>
              <a:t>41</a:t>
            </a:fld>
            <a:endParaRPr lang="en-US"/>
          </a:p>
        </p:txBody>
      </p:sp>
    </p:spTree>
    <p:extLst>
      <p:ext uri="{BB962C8B-B14F-4D97-AF65-F5344CB8AC3E}">
        <p14:creationId xmlns:p14="http://schemas.microsoft.com/office/powerpoint/2010/main" val="307730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 y="0"/>
            <a:ext cx="12196170" cy="68580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78872928-1D89-4068-8F8D-F6EBC05C3955}" type="slidenum">
              <a:rPr lang="en-US" smtClean="0"/>
              <a:t>42</a:t>
            </a:fld>
            <a:endParaRPr lang="en-US"/>
          </a:p>
        </p:txBody>
      </p:sp>
    </p:spTree>
    <p:extLst>
      <p:ext uri="{BB962C8B-B14F-4D97-AF65-F5344CB8AC3E}">
        <p14:creationId xmlns:p14="http://schemas.microsoft.com/office/powerpoint/2010/main" val="3989646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3154" r="848"/>
          <a:stretch/>
        </p:blipFill>
        <p:spPr>
          <a:xfrm>
            <a:off x="1846514" y="0"/>
            <a:ext cx="8044405" cy="6858000"/>
          </a:xfrm>
          <a:prstGeom prst="rect">
            <a:avLst/>
          </a:prstGeom>
        </p:spPr>
      </p:pic>
      <p:sp>
        <p:nvSpPr>
          <p:cNvPr id="3" name="Slide Number Placeholder 2"/>
          <p:cNvSpPr>
            <a:spLocks noGrp="1"/>
          </p:cNvSpPr>
          <p:nvPr>
            <p:ph type="sldNum" sz="quarter" idx="12"/>
          </p:nvPr>
        </p:nvSpPr>
        <p:spPr/>
        <p:txBody>
          <a:bodyPr/>
          <a:lstStyle/>
          <a:p>
            <a:fld id="{78872928-1D89-4068-8F8D-F6EBC05C3955}" type="slidenum">
              <a:rPr lang="en-US" smtClean="0"/>
              <a:t>43</a:t>
            </a:fld>
            <a:endParaRPr lang="en-US"/>
          </a:p>
        </p:txBody>
      </p:sp>
    </p:spTree>
    <p:extLst>
      <p:ext uri="{BB962C8B-B14F-4D97-AF65-F5344CB8AC3E}">
        <p14:creationId xmlns:p14="http://schemas.microsoft.com/office/powerpoint/2010/main" val="2687452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0"/>
            <a:ext cx="12217118" cy="6868610"/>
          </a:xfrm>
          <a:prstGeom prst="rect">
            <a:avLst/>
          </a:prstGeom>
        </p:spPr>
      </p:pic>
      <p:sp>
        <p:nvSpPr>
          <p:cNvPr id="3" name="Slide Number Placeholder 2"/>
          <p:cNvSpPr>
            <a:spLocks noGrp="1"/>
          </p:cNvSpPr>
          <p:nvPr>
            <p:ph type="sldNum" sz="quarter" idx="12"/>
          </p:nvPr>
        </p:nvSpPr>
        <p:spPr/>
        <p:txBody>
          <a:bodyPr/>
          <a:lstStyle/>
          <a:p>
            <a:fld id="{78872928-1D89-4068-8F8D-F6EBC05C3955}" type="slidenum">
              <a:rPr lang="en-US" smtClean="0"/>
              <a:t>44</a:t>
            </a:fld>
            <a:endParaRPr lang="en-US"/>
          </a:p>
        </p:txBody>
      </p:sp>
    </p:spTree>
    <p:extLst>
      <p:ext uri="{BB962C8B-B14F-4D97-AF65-F5344CB8AC3E}">
        <p14:creationId xmlns:p14="http://schemas.microsoft.com/office/powerpoint/2010/main" val="3105453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Picture 100"/>
          <p:cNvPicPr>
            <a:picLocks noChangeAspect="1" noChangeArrowheads="1"/>
          </p:cNvPicPr>
          <p:nvPr/>
        </p:nvPicPr>
        <p:blipFill>
          <a:blip r:embed="rId2" cstate="print">
            <a:lum bright="-30000" contrast="84000"/>
          </a:blip>
          <a:srcRect l="1250" r="5000" b="11936"/>
          <a:stretch>
            <a:fillRect/>
          </a:stretch>
        </p:blipFill>
        <p:spPr bwMode="auto">
          <a:xfrm>
            <a:off x="2880519" y="65025"/>
            <a:ext cx="5976665" cy="6716775"/>
          </a:xfrm>
          <a:prstGeom prst="rect">
            <a:avLst/>
          </a:prstGeom>
          <a:ln>
            <a:noFill/>
          </a:ln>
          <a:effectLst>
            <a:outerShdw blurRad="292100" dist="139700" dir="2700000" algn="tl" rotWithShape="0">
              <a:srgbClr val="333333">
                <a:alpha val="65000"/>
              </a:srgbClr>
            </a:outerShdw>
          </a:effectLst>
        </p:spPr>
      </p:pic>
      <p:sp>
        <p:nvSpPr>
          <p:cNvPr id="29" name="Freeform 28"/>
          <p:cNvSpPr/>
          <p:nvPr/>
        </p:nvSpPr>
        <p:spPr>
          <a:xfrm>
            <a:off x="6264896" y="2637706"/>
            <a:ext cx="216024" cy="136239"/>
          </a:xfrm>
          <a:custGeom>
            <a:avLst/>
            <a:gdLst>
              <a:gd name="connsiteX0" fmla="*/ 401217 w 441649"/>
              <a:gd name="connsiteY0" fmla="*/ 146179 h 401216"/>
              <a:gd name="connsiteX1" fmla="*/ 251927 w 441649"/>
              <a:gd name="connsiteY1" fmla="*/ 15551 h 401216"/>
              <a:gd name="connsiteX2" fmla="*/ 27992 w 441649"/>
              <a:gd name="connsiteY2" fmla="*/ 52873 h 401216"/>
              <a:gd name="connsiteX3" fmla="*/ 83976 w 441649"/>
              <a:gd name="connsiteY3" fmla="*/ 276808 h 401216"/>
              <a:gd name="connsiteX4" fmla="*/ 270588 w 441649"/>
              <a:gd name="connsiteY4" fmla="*/ 388775 h 401216"/>
              <a:gd name="connsiteX5" fmla="*/ 419878 w 441649"/>
              <a:gd name="connsiteY5" fmla="*/ 202163 h 401216"/>
              <a:gd name="connsiteX6" fmla="*/ 401217 w 441649"/>
              <a:gd name="connsiteY6" fmla="*/ 146179 h 40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649" h="401216">
                <a:moveTo>
                  <a:pt x="401217" y="146179"/>
                </a:moveTo>
                <a:cubicBezTo>
                  <a:pt x="373225" y="115077"/>
                  <a:pt x="314131" y="31102"/>
                  <a:pt x="251927" y="15551"/>
                </a:cubicBezTo>
                <a:cubicBezTo>
                  <a:pt x="189723" y="0"/>
                  <a:pt x="55984" y="9330"/>
                  <a:pt x="27992" y="52873"/>
                </a:cubicBezTo>
                <a:cubicBezTo>
                  <a:pt x="0" y="96416"/>
                  <a:pt x="43543" y="220824"/>
                  <a:pt x="83976" y="276808"/>
                </a:cubicBezTo>
                <a:cubicBezTo>
                  <a:pt x="124409" y="332792"/>
                  <a:pt x="214604" y="401216"/>
                  <a:pt x="270588" y="388775"/>
                </a:cubicBezTo>
                <a:cubicBezTo>
                  <a:pt x="326572" y="376334"/>
                  <a:pt x="398107" y="245706"/>
                  <a:pt x="419878" y="202163"/>
                </a:cubicBezTo>
                <a:cubicBezTo>
                  <a:pt x="441649" y="158620"/>
                  <a:pt x="429209" y="177281"/>
                  <a:pt x="401217" y="146179"/>
                </a:cubicBezTo>
                <a:close/>
              </a:path>
            </a:pathLst>
          </a:custGeom>
          <a:solidFill>
            <a:srgbClr val="CC00FF"/>
          </a:solidFill>
          <a:ln>
            <a:solidFill>
              <a:srgbClr val="CC00F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solidFill>
                <a:prstClr val="white"/>
              </a:solidFill>
              <a:latin typeface="Calibri"/>
              <a:cs typeface="Arial" panose="020B0604020202020204" pitchFamily="34" charset="0"/>
            </a:endParaRPr>
          </a:p>
        </p:txBody>
      </p:sp>
      <p:sp>
        <p:nvSpPr>
          <p:cNvPr id="31" name="Freeform 30"/>
          <p:cNvSpPr>
            <a:spLocks noChangeArrowheads="1"/>
          </p:cNvSpPr>
          <p:nvPr/>
        </p:nvSpPr>
        <p:spPr bwMode="auto">
          <a:xfrm rot="1920313">
            <a:off x="5717644" y="2916584"/>
            <a:ext cx="409315" cy="497848"/>
          </a:xfrm>
          <a:custGeom>
            <a:avLst/>
            <a:gdLst>
              <a:gd name="T0" fmla="*/ 73682 w 579521"/>
              <a:gd name="T1" fmla="*/ 14383 h 633663"/>
              <a:gd name="T2" fmla="*/ 7623 w 579521"/>
              <a:gd name="T3" fmla="*/ 83436 h 633663"/>
              <a:gd name="T4" fmla="*/ 27947 w 579521"/>
              <a:gd name="T5" fmla="*/ 463218 h 633663"/>
              <a:gd name="T6" fmla="*/ 139742 w 579521"/>
              <a:gd name="T7" fmla="*/ 877518 h 633663"/>
              <a:gd name="T8" fmla="*/ 241371 w 579521"/>
              <a:gd name="T9" fmla="*/ 653102 h 633663"/>
              <a:gd name="T10" fmla="*/ 160066 w 579521"/>
              <a:gd name="T11" fmla="*/ 169750 h 633663"/>
              <a:gd name="T12" fmla="*/ 73682 w 579521"/>
              <a:gd name="T13" fmla="*/ 14383 h 633663"/>
              <a:gd name="T14" fmla="*/ 0 60000 65536"/>
              <a:gd name="T15" fmla="*/ 0 60000 65536"/>
              <a:gd name="T16" fmla="*/ 0 60000 65536"/>
              <a:gd name="T17" fmla="*/ 0 60000 65536"/>
              <a:gd name="T18" fmla="*/ 0 60000 65536"/>
              <a:gd name="T19" fmla="*/ 0 60000 65536"/>
              <a:gd name="T20" fmla="*/ 0 60000 65536"/>
              <a:gd name="T21" fmla="*/ 0 w 579521"/>
              <a:gd name="T22" fmla="*/ 0 h 633663"/>
              <a:gd name="T23" fmla="*/ 579521 w 579521"/>
              <a:gd name="T24" fmla="*/ 633663 h 6336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9521" h="633663">
                <a:moveTo>
                  <a:pt x="174458" y="10026"/>
                </a:moveTo>
                <a:cubicBezTo>
                  <a:pt x="114300" y="0"/>
                  <a:pt x="36094" y="6016"/>
                  <a:pt x="18047" y="58153"/>
                </a:cubicBezTo>
                <a:cubicBezTo>
                  <a:pt x="0" y="110290"/>
                  <a:pt x="14036" y="230605"/>
                  <a:pt x="66173" y="322847"/>
                </a:cubicBezTo>
                <a:cubicBezTo>
                  <a:pt x="118310" y="415089"/>
                  <a:pt x="246647" y="589547"/>
                  <a:pt x="330868" y="611605"/>
                </a:cubicBezTo>
                <a:cubicBezTo>
                  <a:pt x="415089" y="633663"/>
                  <a:pt x="563479" y="537411"/>
                  <a:pt x="571500" y="455195"/>
                </a:cubicBezTo>
                <a:cubicBezTo>
                  <a:pt x="579521" y="372979"/>
                  <a:pt x="437147" y="190499"/>
                  <a:pt x="378994" y="118310"/>
                </a:cubicBezTo>
                <a:cubicBezTo>
                  <a:pt x="320841" y="46121"/>
                  <a:pt x="234616" y="20052"/>
                  <a:pt x="174458" y="10026"/>
                </a:cubicBezTo>
                <a:close/>
              </a:path>
            </a:pathLst>
          </a:custGeom>
          <a:solidFill>
            <a:srgbClr val="FF0000"/>
          </a:solidFill>
          <a:ln w="762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ar-SA">
              <a:solidFill>
                <a:prstClr val="black"/>
              </a:solidFill>
              <a:latin typeface="Calibri"/>
              <a:cs typeface="Arial" panose="020B0604020202020204" pitchFamily="34" charset="0"/>
            </a:endParaRPr>
          </a:p>
        </p:txBody>
      </p:sp>
      <p:sp>
        <p:nvSpPr>
          <p:cNvPr id="32" name="Freeform 31"/>
          <p:cNvSpPr>
            <a:spLocks noChangeArrowheads="1"/>
          </p:cNvSpPr>
          <p:nvPr/>
        </p:nvSpPr>
        <p:spPr bwMode="auto">
          <a:xfrm rot="1920313">
            <a:off x="6077686" y="2916583"/>
            <a:ext cx="409315" cy="497848"/>
          </a:xfrm>
          <a:custGeom>
            <a:avLst/>
            <a:gdLst>
              <a:gd name="T0" fmla="*/ 73682 w 579521"/>
              <a:gd name="T1" fmla="*/ 14383 h 633663"/>
              <a:gd name="T2" fmla="*/ 7623 w 579521"/>
              <a:gd name="T3" fmla="*/ 83436 h 633663"/>
              <a:gd name="T4" fmla="*/ 27947 w 579521"/>
              <a:gd name="T5" fmla="*/ 463218 h 633663"/>
              <a:gd name="T6" fmla="*/ 139742 w 579521"/>
              <a:gd name="T7" fmla="*/ 877518 h 633663"/>
              <a:gd name="T8" fmla="*/ 241371 w 579521"/>
              <a:gd name="T9" fmla="*/ 653102 h 633663"/>
              <a:gd name="T10" fmla="*/ 160066 w 579521"/>
              <a:gd name="T11" fmla="*/ 169750 h 633663"/>
              <a:gd name="T12" fmla="*/ 73682 w 579521"/>
              <a:gd name="T13" fmla="*/ 14383 h 633663"/>
              <a:gd name="T14" fmla="*/ 0 60000 65536"/>
              <a:gd name="T15" fmla="*/ 0 60000 65536"/>
              <a:gd name="T16" fmla="*/ 0 60000 65536"/>
              <a:gd name="T17" fmla="*/ 0 60000 65536"/>
              <a:gd name="T18" fmla="*/ 0 60000 65536"/>
              <a:gd name="T19" fmla="*/ 0 60000 65536"/>
              <a:gd name="T20" fmla="*/ 0 60000 65536"/>
              <a:gd name="T21" fmla="*/ 0 w 579521"/>
              <a:gd name="T22" fmla="*/ 0 h 633663"/>
              <a:gd name="T23" fmla="*/ 579521 w 579521"/>
              <a:gd name="T24" fmla="*/ 633663 h 6336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9521" h="633663">
                <a:moveTo>
                  <a:pt x="174458" y="10026"/>
                </a:moveTo>
                <a:cubicBezTo>
                  <a:pt x="114300" y="0"/>
                  <a:pt x="36094" y="6016"/>
                  <a:pt x="18047" y="58153"/>
                </a:cubicBezTo>
                <a:cubicBezTo>
                  <a:pt x="0" y="110290"/>
                  <a:pt x="14036" y="230605"/>
                  <a:pt x="66173" y="322847"/>
                </a:cubicBezTo>
                <a:cubicBezTo>
                  <a:pt x="118310" y="415089"/>
                  <a:pt x="246647" y="589547"/>
                  <a:pt x="330868" y="611605"/>
                </a:cubicBezTo>
                <a:cubicBezTo>
                  <a:pt x="415089" y="633663"/>
                  <a:pt x="563479" y="537411"/>
                  <a:pt x="571500" y="455195"/>
                </a:cubicBezTo>
                <a:cubicBezTo>
                  <a:pt x="579521" y="372979"/>
                  <a:pt x="437147" y="190499"/>
                  <a:pt x="378994" y="118310"/>
                </a:cubicBezTo>
                <a:cubicBezTo>
                  <a:pt x="320841" y="46121"/>
                  <a:pt x="234616" y="20052"/>
                  <a:pt x="174458" y="10026"/>
                </a:cubicBezTo>
                <a:close/>
              </a:path>
            </a:pathLst>
          </a:custGeom>
          <a:solidFill>
            <a:srgbClr val="FF0000"/>
          </a:solidFill>
          <a:ln w="762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ar-SA">
              <a:solidFill>
                <a:prstClr val="black"/>
              </a:solidFill>
              <a:latin typeface="Calibri"/>
              <a:cs typeface="Arial" panose="020B0604020202020204" pitchFamily="34" charset="0"/>
            </a:endParaRPr>
          </a:p>
        </p:txBody>
      </p:sp>
      <p:sp>
        <p:nvSpPr>
          <p:cNvPr id="33" name="Freeform 32"/>
          <p:cNvSpPr/>
          <p:nvPr/>
        </p:nvSpPr>
        <p:spPr>
          <a:xfrm>
            <a:off x="6228317" y="1010526"/>
            <a:ext cx="964163" cy="2133600"/>
          </a:xfrm>
          <a:custGeom>
            <a:avLst/>
            <a:gdLst>
              <a:gd name="connsiteX0" fmla="*/ 964163 w 964163"/>
              <a:gd name="connsiteY0" fmla="*/ 6220 h 2133600"/>
              <a:gd name="connsiteX1" fmla="*/ 646923 w 964163"/>
              <a:gd name="connsiteY1" fmla="*/ 118188 h 2133600"/>
              <a:gd name="connsiteX2" fmla="*/ 217715 w 964163"/>
              <a:gd name="connsiteY2" fmla="*/ 715347 h 2133600"/>
              <a:gd name="connsiteX3" fmla="*/ 31102 w 964163"/>
              <a:gd name="connsiteY3" fmla="*/ 1573763 h 2133600"/>
              <a:gd name="connsiteX4" fmla="*/ 31102 w 964163"/>
              <a:gd name="connsiteY4" fmla="*/ 213360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163" h="2133600">
                <a:moveTo>
                  <a:pt x="964163" y="6220"/>
                </a:moveTo>
                <a:cubicBezTo>
                  <a:pt x="867747" y="3110"/>
                  <a:pt x="771331" y="0"/>
                  <a:pt x="646923" y="118188"/>
                </a:cubicBezTo>
                <a:cubicBezTo>
                  <a:pt x="522515" y="236376"/>
                  <a:pt x="320352" y="472751"/>
                  <a:pt x="217715" y="715347"/>
                </a:cubicBezTo>
                <a:cubicBezTo>
                  <a:pt x="115078" y="957943"/>
                  <a:pt x="62204" y="1337388"/>
                  <a:pt x="31102" y="1573763"/>
                </a:cubicBezTo>
                <a:cubicBezTo>
                  <a:pt x="0" y="1810139"/>
                  <a:pt x="15551" y="1971869"/>
                  <a:pt x="31102" y="2133600"/>
                </a:cubicBezTo>
              </a:path>
            </a:pathLst>
          </a:custGeom>
          <a:ln w="57150">
            <a:solidFill>
              <a:srgbClr val="00FFFF"/>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sp>
        <p:nvSpPr>
          <p:cNvPr id="34" name="Rectangle 33"/>
          <p:cNvSpPr/>
          <p:nvPr/>
        </p:nvSpPr>
        <p:spPr>
          <a:xfrm>
            <a:off x="7489031" y="829728"/>
            <a:ext cx="1368152" cy="576064"/>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35" name="Rectangle 34"/>
          <p:cNvSpPr/>
          <p:nvPr/>
        </p:nvSpPr>
        <p:spPr>
          <a:xfrm>
            <a:off x="3456583" y="3422016"/>
            <a:ext cx="1368152" cy="432048"/>
          </a:xfrm>
          <a:prstGeom prst="rect">
            <a:avLst/>
          </a:prstGeom>
          <a:noFill/>
          <a:ln w="57150">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36" name="Freeform 35"/>
          <p:cNvSpPr/>
          <p:nvPr/>
        </p:nvSpPr>
        <p:spPr>
          <a:xfrm>
            <a:off x="5472808" y="3181448"/>
            <a:ext cx="985665" cy="1320688"/>
          </a:xfrm>
          <a:custGeom>
            <a:avLst/>
            <a:gdLst>
              <a:gd name="connsiteX0" fmla="*/ 0 w 982825"/>
              <a:gd name="connsiteY0" fmla="*/ 1362270 h 1362270"/>
              <a:gd name="connsiteX1" fmla="*/ 485192 w 982825"/>
              <a:gd name="connsiteY1" fmla="*/ 858417 h 1362270"/>
              <a:gd name="connsiteX2" fmla="*/ 783771 w 982825"/>
              <a:gd name="connsiteY2" fmla="*/ 578498 h 1362270"/>
              <a:gd name="connsiteX3" fmla="*/ 970384 w 982825"/>
              <a:gd name="connsiteY3" fmla="*/ 186613 h 1362270"/>
              <a:gd name="connsiteX4" fmla="*/ 858416 w 982825"/>
              <a:gd name="connsiteY4" fmla="*/ 0 h 136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825" h="1362270">
                <a:moveTo>
                  <a:pt x="0" y="1362270"/>
                </a:moveTo>
                <a:cubicBezTo>
                  <a:pt x="177282" y="1175658"/>
                  <a:pt x="354564" y="989046"/>
                  <a:pt x="485192" y="858417"/>
                </a:cubicBezTo>
                <a:cubicBezTo>
                  <a:pt x="615820" y="727788"/>
                  <a:pt x="702906" y="690465"/>
                  <a:pt x="783771" y="578498"/>
                </a:cubicBezTo>
                <a:cubicBezTo>
                  <a:pt x="864636" y="466531"/>
                  <a:pt x="957943" y="283029"/>
                  <a:pt x="970384" y="186613"/>
                </a:cubicBezTo>
                <a:cubicBezTo>
                  <a:pt x="982825" y="90197"/>
                  <a:pt x="920620" y="45098"/>
                  <a:pt x="858416" y="0"/>
                </a:cubicBezTo>
              </a:path>
            </a:pathLst>
          </a:custGeom>
          <a:ln w="57150">
            <a:solidFill>
              <a:srgbClr val="FFFF00"/>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sp>
        <p:nvSpPr>
          <p:cNvPr id="37" name="Rectangle 36"/>
          <p:cNvSpPr/>
          <p:nvPr/>
        </p:nvSpPr>
        <p:spPr>
          <a:xfrm>
            <a:off x="7417023" y="3926072"/>
            <a:ext cx="1368152" cy="648072"/>
          </a:xfrm>
          <a:prstGeom prst="rect">
            <a:avLst/>
          </a:prstGeom>
          <a:noFill/>
          <a:ln w="57150">
            <a:solidFill>
              <a:srgbClr val="00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38" name="Rectangle 37"/>
          <p:cNvSpPr/>
          <p:nvPr/>
        </p:nvSpPr>
        <p:spPr>
          <a:xfrm>
            <a:off x="3528591" y="4142096"/>
            <a:ext cx="1152128" cy="504056"/>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39" name="Rectangle 38"/>
          <p:cNvSpPr/>
          <p:nvPr/>
        </p:nvSpPr>
        <p:spPr>
          <a:xfrm>
            <a:off x="7633047" y="2413904"/>
            <a:ext cx="1224136" cy="648072"/>
          </a:xfrm>
          <a:prstGeom prst="rect">
            <a:avLst/>
          </a:prstGeom>
          <a:noFill/>
          <a:ln w="57150">
            <a:solidFill>
              <a:srgbClr val="00FF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40" name="Freeform 39"/>
          <p:cNvSpPr/>
          <p:nvPr/>
        </p:nvSpPr>
        <p:spPr>
          <a:xfrm>
            <a:off x="6278079" y="2773944"/>
            <a:ext cx="274848" cy="407504"/>
          </a:xfrm>
          <a:custGeom>
            <a:avLst/>
            <a:gdLst>
              <a:gd name="connsiteX0" fmla="*/ 130629 w 264368"/>
              <a:gd name="connsiteY0" fmla="*/ 0 h 466530"/>
              <a:gd name="connsiteX1" fmla="*/ 242596 w 264368"/>
              <a:gd name="connsiteY1" fmla="*/ 261257 h 466530"/>
              <a:gd name="connsiteX2" fmla="*/ 0 w 264368"/>
              <a:gd name="connsiteY2" fmla="*/ 466530 h 466530"/>
            </a:gdLst>
            <a:ahLst/>
            <a:cxnLst>
              <a:cxn ang="0">
                <a:pos x="connsiteX0" y="connsiteY0"/>
              </a:cxn>
              <a:cxn ang="0">
                <a:pos x="connsiteX1" y="connsiteY1"/>
              </a:cxn>
              <a:cxn ang="0">
                <a:pos x="connsiteX2" y="connsiteY2"/>
              </a:cxn>
            </a:cxnLst>
            <a:rect l="l" t="t" r="r" b="b"/>
            <a:pathLst>
              <a:path w="264368" h="466530">
                <a:moveTo>
                  <a:pt x="130629" y="0"/>
                </a:moveTo>
                <a:cubicBezTo>
                  <a:pt x="197498" y="91751"/>
                  <a:pt x="264368" y="183502"/>
                  <a:pt x="242596" y="261257"/>
                </a:cubicBezTo>
                <a:cubicBezTo>
                  <a:pt x="220825" y="339012"/>
                  <a:pt x="110412" y="402771"/>
                  <a:pt x="0" y="466530"/>
                </a:cubicBezTo>
              </a:path>
            </a:pathLst>
          </a:custGeom>
          <a:ln w="38100">
            <a:solidFill>
              <a:srgbClr val="99FF66"/>
            </a:solidFill>
            <a:headEnd type="diamond"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cxnSp>
        <p:nvCxnSpPr>
          <p:cNvPr id="42" name="Straight Arrow Connector 41"/>
          <p:cNvCxnSpPr>
            <a:endCxn id="29" idx="1"/>
          </p:cNvCxnSpPr>
          <p:nvPr/>
        </p:nvCxnSpPr>
        <p:spPr>
          <a:xfrm flipH="1">
            <a:off x="6388121" y="2629928"/>
            <a:ext cx="1244928" cy="13058"/>
          </a:xfrm>
          <a:prstGeom prst="straightConnector1">
            <a:avLst/>
          </a:prstGeom>
          <a:ln w="57150">
            <a:solidFill>
              <a:srgbClr val="00FF00"/>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696943" y="1333784"/>
            <a:ext cx="792088" cy="0"/>
          </a:xfrm>
          <a:prstGeom prst="straightConnector1">
            <a:avLst/>
          </a:prstGeom>
          <a:ln w="57150">
            <a:solidFill>
              <a:srgbClr val="FF0000"/>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6069697" y="4039866"/>
            <a:ext cx="1328057" cy="307909"/>
          </a:xfrm>
          <a:custGeom>
            <a:avLst/>
            <a:gdLst>
              <a:gd name="connsiteX0" fmla="*/ 1328057 w 1328057"/>
              <a:gd name="connsiteY0" fmla="*/ 279918 h 307909"/>
              <a:gd name="connsiteX1" fmla="*/ 283028 w 1328057"/>
              <a:gd name="connsiteY1" fmla="*/ 279918 h 307909"/>
              <a:gd name="connsiteX2" fmla="*/ 115077 w 1328057"/>
              <a:gd name="connsiteY2" fmla="*/ 298579 h 307909"/>
              <a:gd name="connsiteX3" fmla="*/ 40432 w 1328057"/>
              <a:gd name="connsiteY3" fmla="*/ 298579 h 307909"/>
              <a:gd name="connsiteX4" fmla="*/ 3110 w 1328057"/>
              <a:gd name="connsiteY4" fmla="*/ 242596 h 307909"/>
              <a:gd name="connsiteX5" fmla="*/ 21771 w 1328057"/>
              <a:gd name="connsiteY5" fmla="*/ 0 h 3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057" h="307909">
                <a:moveTo>
                  <a:pt x="1328057" y="279918"/>
                </a:moveTo>
                <a:lnTo>
                  <a:pt x="283028" y="279918"/>
                </a:lnTo>
                <a:cubicBezTo>
                  <a:pt x="80865" y="283028"/>
                  <a:pt x="155510" y="295469"/>
                  <a:pt x="115077" y="298579"/>
                </a:cubicBezTo>
                <a:cubicBezTo>
                  <a:pt x="74644" y="301689"/>
                  <a:pt x="59093" y="307909"/>
                  <a:pt x="40432" y="298579"/>
                </a:cubicBezTo>
                <a:cubicBezTo>
                  <a:pt x="21771" y="289249"/>
                  <a:pt x="6220" y="292359"/>
                  <a:pt x="3110" y="242596"/>
                </a:cubicBezTo>
                <a:cubicBezTo>
                  <a:pt x="0" y="192833"/>
                  <a:pt x="10885" y="96416"/>
                  <a:pt x="21771" y="0"/>
                </a:cubicBezTo>
              </a:path>
            </a:pathLst>
          </a:custGeom>
          <a:ln w="57150">
            <a:solidFill>
              <a:srgbClr val="00FF00"/>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cxnSp>
        <p:nvCxnSpPr>
          <p:cNvPr id="45" name="Straight Arrow Connector 44"/>
          <p:cNvCxnSpPr/>
          <p:nvPr/>
        </p:nvCxnSpPr>
        <p:spPr>
          <a:xfrm>
            <a:off x="4608711" y="4358120"/>
            <a:ext cx="720080" cy="0"/>
          </a:xfrm>
          <a:prstGeom prst="straightConnector1">
            <a:avLst/>
          </a:prstGeom>
          <a:ln w="5715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4859826" y="3623099"/>
            <a:ext cx="914400" cy="547395"/>
          </a:xfrm>
          <a:custGeom>
            <a:avLst/>
            <a:gdLst>
              <a:gd name="connsiteX0" fmla="*/ 0 w 914400"/>
              <a:gd name="connsiteY0" fmla="*/ 80865 h 547395"/>
              <a:gd name="connsiteX1" fmla="*/ 447870 w 914400"/>
              <a:gd name="connsiteY1" fmla="*/ 80865 h 547395"/>
              <a:gd name="connsiteX2" fmla="*/ 653143 w 914400"/>
              <a:gd name="connsiteY2" fmla="*/ 62204 h 547395"/>
              <a:gd name="connsiteX3" fmla="*/ 746449 w 914400"/>
              <a:gd name="connsiteY3" fmla="*/ 80865 h 547395"/>
              <a:gd name="connsiteX4" fmla="*/ 914400 w 914400"/>
              <a:gd name="connsiteY4" fmla="*/ 547395 h 547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47395">
                <a:moveTo>
                  <a:pt x="0" y="80865"/>
                </a:moveTo>
                <a:lnTo>
                  <a:pt x="447870" y="80865"/>
                </a:lnTo>
                <a:cubicBezTo>
                  <a:pt x="556727" y="77755"/>
                  <a:pt x="603380" y="62204"/>
                  <a:pt x="653143" y="62204"/>
                </a:cubicBezTo>
                <a:cubicBezTo>
                  <a:pt x="702906" y="62204"/>
                  <a:pt x="702906" y="0"/>
                  <a:pt x="746449" y="80865"/>
                </a:cubicBezTo>
                <a:cubicBezTo>
                  <a:pt x="789992" y="161730"/>
                  <a:pt x="852196" y="354562"/>
                  <a:pt x="914400" y="547395"/>
                </a:cubicBezTo>
              </a:path>
            </a:pathLst>
          </a:custGeom>
          <a:ln w="57150">
            <a:solidFill>
              <a:srgbClr val="0000FF"/>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sp>
        <p:nvSpPr>
          <p:cNvPr id="47" name="Freeform 46"/>
          <p:cNvSpPr/>
          <p:nvPr/>
        </p:nvSpPr>
        <p:spPr>
          <a:xfrm flipH="1">
            <a:off x="5760838" y="2629929"/>
            <a:ext cx="216022" cy="208247"/>
          </a:xfrm>
          <a:custGeom>
            <a:avLst/>
            <a:gdLst>
              <a:gd name="connsiteX0" fmla="*/ 401217 w 441649"/>
              <a:gd name="connsiteY0" fmla="*/ 146179 h 401216"/>
              <a:gd name="connsiteX1" fmla="*/ 251927 w 441649"/>
              <a:gd name="connsiteY1" fmla="*/ 15551 h 401216"/>
              <a:gd name="connsiteX2" fmla="*/ 27992 w 441649"/>
              <a:gd name="connsiteY2" fmla="*/ 52873 h 401216"/>
              <a:gd name="connsiteX3" fmla="*/ 83976 w 441649"/>
              <a:gd name="connsiteY3" fmla="*/ 276808 h 401216"/>
              <a:gd name="connsiteX4" fmla="*/ 270588 w 441649"/>
              <a:gd name="connsiteY4" fmla="*/ 388775 h 401216"/>
              <a:gd name="connsiteX5" fmla="*/ 419878 w 441649"/>
              <a:gd name="connsiteY5" fmla="*/ 202163 h 401216"/>
              <a:gd name="connsiteX6" fmla="*/ 401217 w 441649"/>
              <a:gd name="connsiteY6" fmla="*/ 146179 h 40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649" h="401216">
                <a:moveTo>
                  <a:pt x="401217" y="146179"/>
                </a:moveTo>
                <a:cubicBezTo>
                  <a:pt x="373225" y="115077"/>
                  <a:pt x="314131" y="31102"/>
                  <a:pt x="251927" y="15551"/>
                </a:cubicBezTo>
                <a:cubicBezTo>
                  <a:pt x="189723" y="0"/>
                  <a:pt x="55984" y="9330"/>
                  <a:pt x="27992" y="52873"/>
                </a:cubicBezTo>
                <a:cubicBezTo>
                  <a:pt x="0" y="96416"/>
                  <a:pt x="43543" y="220824"/>
                  <a:pt x="83976" y="276808"/>
                </a:cubicBezTo>
                <a:cubicBezTo>
                  <a:pt x="124409" y="332792"/>
                  <a:pt x="214604" y="401216"/>
                  <a:pt x="270588" y="388775"/>
                </a:cubicBezTo>
                <a:cubicBezTo>
                  <a:pt x="326572" y="376334"/>
                  <a:pt x="398107" y="245706"/>
                  <a:pt x="419878" y="202163"/>
                </a:cubicBezTo>
                <a:cubicBezTo>
                  <a:pt x="441649" y="158620"/>
                  <a:pt x="429209" y="177281"/>
                  <a:pt x="401217" y="146179"/>
                </a:cubicBezTo>
                <a:close/>
              </a:path>
            </a:pathLst>
          </a:custGeom>
          <a:solidFill>
            <a:srgbClr val="CC00FF"/>
          </a:solidFill>
          <a:ln>
            <a:solidFill>
              <a:srgbClr val="CC00F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solidFill>
                <a:prstClr val="white"/>
              </a:solidFill>
              <a:latin typeface="Calibri"/>
              <a:cs typeface="Arial" panose="020B0604020202020204" pitchFamily="34" charset="0"/>
            </a:endParaRPr>
          </a:p>
        </p:txBody>
      </p:sp>
      <p:cxnSp>
        <p:nvCxnSpPr>
          <p:cNvPr id="48" name="Straight Arrow Connector 47"/>
          <p:cNvCxnSpPr/>
          <p:nvPr/>
        </p:nvCxnSpPr>
        <p:spPr>
          <a:xfrm flipH="1">
            <a:off x="6480920" y="2845952"/>
            <a:ext cx="1152129" cy="0"/>
          </a:xfrm>
          <a:prstGeom prst="straightConnector1">
            <a:avLst/>
          </a:prstGeom>
          <a:ln w="57150">
            <a:solidFill>
              <a:srgbClr val="00FFFF"/>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696943" y="6450434"/>
            <a:ext cx="2837762" cy="365125"/>
          </a:xfrm>
        </p:spPr>
        <p:txBody>
          <a:bodyPr/>
          <a:lstStyle/>
          <a:p>
            <a:fld id="{78872928-1D89-4068-8F8D-F6EBC05C3955}" type="slidenum">
              <a:rPr lang="en-US" smtClean="0"/>
              <a:t>45</a:t>
            </a:fld>
            <a:endParaRPr lang="en-US" dirty="0"/>
          </a:p>
        </p:txBody>
      </p:sp>
    </p:spTree>
    <p:extLst>
      <p:ext uri="{BB962C8B-B14F-4D97-AF65-F5344CB8AC3E}">
        <p14:creationId xmlns:p14="http://schemas.microsoft.com/office/powerpoint/2010/main" val="132957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right)">
                                      <p:cBhvr>
                                        <p:cTn id="17" dur="10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1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1000"/>
                                        <p:tgtEl>
                                          <p:spTgt spid="36"/>
                                        </p:tgtEl>
                                      </p:cBhvr>
                                    </p:animEffect>
                                  </p:childTnLst>
                                </p:cTn>
                              </p:par>
                            </p:childTnLst>
                          </p:cTn>
                        </p:par>
                        <p:par>
                          <p:cTn id="33" fill="hold">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10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right)">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up)">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right)">
                                      <p:cBhvr>
                                        <p:cTn id="66" dur="1000"/>
                                        <p:tgtEl>
                                          <p:spTgt spid="42"/>
                                        </p:tgtEl>
                                      </p:cBhvr>
                                    </p:animEffect>
                                  </p:childTnLst>
                                </p:cTn>
                              </p:par>
                            </p:childTnLst>
                          </p:cTn>
                        </p:par>
                        <p:par>
                          <p:cTn id="67" fill="hold">
                            <p:stCondLst>
                              <p:cond delay="1500"/>
                            </p:stCondLst>
                            <p:childTnLst>
                              <p:par>
                                <p:cTn id="68" presetID="22" presetClass="entr" presetSubtype="2" fill="hold" nodeType="after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right)">
                                      <p:cBhvr>
                                        <p:cTn id="70"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4" grpId="0" animBg="1"/>
      <p:bldP spid="4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Picture 100"/>
          <p:cNvPicPr>
            <a:picLocks noChangeAspect="1" noChangeArrowheads="1"/>
          </p:cNvPicPr>
          <p:nvPr/>
        </p:nvPicPr>
        <p:blipFill>
          <a:blip r:embed="rId2" cstate="print">
            <a:lum bright="-30000" contrast="84000"/>
          </a:blip>
          <a:srcRect l="1250" r="5000" b="11936"/>
          <a:stretch>
            <a:fillRect/>
          </a:stretch>
        </p:blipFill>
        <p:spPr bwMode="auto">
          <a:xfrm>
            <a:off x="2723413" y="65025"/>
            <a:ext cx="5961879" cy="6716775"/>
          </a:xfrm>
          <a:prstGeom prst="rect">
            <a:avLst/>
          </a:prstGeom>
          <a:ln>
            <a:noFill/>
          </a:ln>
          <a:effectLst>
            <a:outerShdw blurRad="292100" dist="139700" dir="2700000" algn="tl" rotWithShape="0">
              <a:srgbClr val="333333">
                <a:alpha val="65000"/>
              </a:srgbClr>
            </a:outerShdw>
          </a:effectLst>
        </p:spPr>
      </p:pic>
      <p:sp>
        <p:nvSpPr>
          <p:cNvPr id="26" name="Rectangle 25"/>
          <p:cNvSpPr/>
          <p:nvPr/>
        </p:nvSpPr>
        <p:spPr>
          <a:xfrm>
            <a:off x="3082561" y="5150207"/>
            <a:ext cx="1364767" cy="288032"/>
          </a:xfrm>
          <a:prstGeom prst="rect">
            <a:avLst/>
          </a:prstGeom>
          <a:noFill/>
          <a:ln w="57150">
            <a:solidFill>
              <a:srgbClr val="00FF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27" name="Freeform 26"/>
          <p:cNvSpPr>
            <a:spLocks noChangeArrowheads="1"/>
          </p:cNvSpPr>
          <p:nvPr/>
        </p:nvSpPr>
        <p:spPr bwMode="auto">
          <a:xfrm rot="1920313">
            <a:off x="5553519" y="2916583"/>
            <a:ext cx="408302" cy="497848"/>
          </a:xfrm>
          <a:custGeom>
            <a:avLst/>
            <a:gdLst>
              <a:gd name="T0" fmla="*/ 73682 w 579521"/>
              <a:gd name="T1" fmla="*/ 14383 h 633663"/>
              <a:gd name="T2" fmla="*/ 7623 w 579521"/>
              <a:gd name="T3" fmla="*/ 83436 h 633663"/>
              <a:gd name="T4" fmla="*/ 27947 w 579521"/>
              <a:gd name="T5" fmla="*/ 463218 h 633663"/>
              <a:gd name="T6" fmla="*/ 139742 w 579521"/>
              <a:gd name="T7" fmla="*/ 877518 h 633663"/>
              <a:gd name="T8" fmla="*/ 241371 w 579521"/>
              <a:gd name="T9" fmla="*/ 653102 h 633663"/>
              <a:gd name="T10" fmla="*/ 160066 w 579521"/>
              <a:gd name="T11" fmla="*/ 169750 h 633663"/>
              <a:gd name="T12" fmla="*/ 73682 w 579521"/>
              <a:gd name="T13" fmla="*/ 14383 h 633663"/>
              <a:gd name="T14" fmla="*/ 0 60000 65536"/>
              <a:gd name="T15" fmla="*/ 0 60000 65536"/>
              <a:gd name="T16" fmla="*/ 0 60000 65536"/>
              <a:gd name="T17" fmla="*/ 0 60000 65536"/>
              <a:gd name="T18" fmla="*/ 0 60000 65536"/>
              <a:gd name="T19" fmla="*/ 0 60000 65536"/>
              <a:gd name="T20" fmla="*/ 0 60000 65536"/>
              <a:gd name="T21" fmla="*/ 0 w 579521"/>
              <a:gd name="T22" fmla="*/ 0 h 633663"/>
              <a:gd name="T23" fmla="*/ 579521 w 579521"/>
              <a:gd name="T24" fmla="*/ 633663 h 6336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9521" h="633663">
                <a:moveTo>
                  <a:pt x="174458" y="10026"/>
                </a:moveTo>
                <a:cubicBezTo>
                  <a:pt x="114300" y="0"/>
                  <a:pt x="36094" y="6016"/>
                  <a:pt x="18047" y="58153"/>
                </a:cubicBezTo>
                <a:cubicBezTo>
                  <a:pt x="0" y="110290"/>
                  <a:pt x="14036" y="230605"/>
                  <a:pt x="66173" y="322847"/>
                </a:cubicBezTo>
                <a:cubicBezTo>
                  <a:pt x="118310" y="415089"/>
                  <a:pt x="246647" y="589547"/>
                  <a:pt x="330868" y="611605"/>
                </a:cubicBezTo>
                <a:cubicBezTo>
                  <a:pt x="415089" y="633663"/>
                  <a:pt x="563479" y="537411"/>
                  <a:pt x="571500" y="455195"/>
                </a:cubicBezTo>
                <a:cubicBezTo>
                  <a:pt x="579521" y="372979"/>
                  <a:pt x="437147" y="190499"/>
                  <a:pt x="378994" y="118310"/>
                </a:cubicBezTo>
                <a:cubicBezTo>
                  <a:pt x="320841" y="46121"/>
                  <a:pt x="234616" y="20052"/>
                  <a:pt x="174458" y="10026"/>
                </a:cubicBezTo>
                <a:close/>
              </a:path>
            </a:pathLst>
          </a:custGeom>
          <a:solidFill>
            <a:srgbClr val="FF0000"/>
          </a:solidFill>
          <a:ln w="762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ar-SA">
              <a:solidFill>
                <a:prstClr val="black"/>
              </a:solidFill>
              <a:latin typeface="Calibri"/>
              <a:cs typeface="Arial" panose="020B0604020202020204" pitchFamily="34" charset="0"/>
            </a:endParaRPr>
          </a:p>
        </p:txBody>
      </p:sp>
      <p:sp>
        <p:nvSpPr>
          <p:cNvPr id="28" name="Freeform 27"/>
          <p:cNvSpPr>
            <a:spLocks noChangeArrowheads="1"/>
          </p:cNvSpPr>
          <p:nvPr/>
        </p:nvSpPr>
        <p:spPr bwMode="auto">
          <a:xfrm rot="1920313">
            <a:off x="5912670" y="2916582"/>
            <a:ext cx="408302" cy="497848"/>
          </a:xfrm>
          <a:custGeom>
            <a:avLst/>
            <a:gdLst>
              <a:gd name="T0" fmla="*/ 73682 w 579521"/>
              <a:gd name="T1" fmla="*/ 14383 h 633663"/>
              <a:gd name="T2" fmla="*/ 7623 w 579521"/>
              <a:gd name="T3" fmla="*/ 83436 h 633663"/>
              <a:gd name="T4" fmla="*/ 27947 w 579521"/>
              <a:gd name="T5" fmla="*/ 463218 h 633663"/>
              <a:gd name="T6" fmla="*/ 139742 w 579521"/>
              <a:gd name="T7" fmla="*/ 877518 h 633663"/>
              <a:gd name="T8" fmla="*/ 241371 w 579521"/>
              <a:gd name="T9" fmla="*/ 653102 h 633663"/>
              <a:gd name="T10" fmla="*/ 160066 w 579521"/>
              <a:gd name="T11" fmla="*/ 169750 h 633663"/>
              <a:gd name="T12" fmla="*/ 73682 w 579521"/>
              <a:gd name="T13" fmla="*/ 14383 h 633663"/>
              <a:gd name="T14" fmla="*/ 0 60000 65536"/>
              <a:gd name="T15" fmla="*/ 0 60000 65536"/>
              <a:gd name="T16" fmla="*/ 0 60000 65536"/>
              <a:gd name="T17" fmla="*/ 0 60000 65536"/>
              <a:gd name="T18" fmla="*/ 0 60000 65536"/>
              <a:gd name="T19" fmla="*/ 0 60000 65536"/>
              <a:gd name="T20" fmla="*/ 0 60000 65536"/>
              <a:gd name="T21" fmla="*/ 0 w 579521"/>
              <a:gd name="T22" fmla="*/ 0 h 633663"/>
              <a:gd name="T23" fmla="*/ 579521 w 579521"/>
              <a:gd name="T24" fmla="*/ 633663 h 6336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9521" h="633663">
                <a:moveTo>
                  <a:pt x="174458" y="10026"/>
                </a:moveTo>
                <a:cubicBezTo>
                  <a:pt x="114300" y="0"/>
                  <a:pt x="36094" y="6016"/>
                  <a:pt x="18047" y="58153"/>
                </a:cubicBezTo>
                <a:cubicBezTo>
                  <a:pt x="0" y="110290"/>
                  <a:pt x="14036" y="230605"/>
                  <a:pt x="66173" y="322847"/>
                </a:cubicBezTo>
                <a:cubicBezTo>
                  <a:pt x="118310" y="415089"/>
                  <a:pt x="246647" y="589547"/>
                  <a:pt x="330868" y="611605"/>
                </a:cubicBezTo>
                <a:cubicBezTo>
                  <a:pt x="415089" y="633663"/>
                  <a:pt x="563479" y="537411"/>
                  <a:pt x="571500" y="455195"/>
                </a:cubicBezTo>
                <a:cubicBezTo>
                  <a:pt x="579521" y="372979"/>
                  <a:pt x="437147" y="190499"/>
                  <a:pt x="378994" y="118310"/>
                </a:cubicBezTo>
                <a:cubicBezTo>
                  <a:pt x="320841" y="46121"/>
                  <a:pt x="234616" y="20052"/>
                  <a:pt x="174458" y="10026"/>
                </a:cubicBezTo>
                <a:close/>
              </a:path>
            </a:pathLst>
          </a:custGeom>
          <a:solidFill>
            <a:srgbClr val="FF0000"/>
          </a:solidFill>
          <a:ln w="762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ar-SA">
              <a:solidFill>
                <a:prstClr val="black"/>
              </a:solidFill>
              <a:latin typeface="Calibri"/>
              <a:cs typeface="Arial" panose="020B0604020202020204" pitchFamily="34" charset="0"/>
            </a:endParaRPr>
          </a:p>
        </p:txBody>
      </p:sp>
      <p:sp>
        <p:nvSpPr>
          <p:cNvPr id="29" name="Freeform 28"/>
          <p:cNvSpPr/>
          <p:nvPr/>
        </p:nvSpPr>
        <p:spPr>
          <a:xfrm>
            <a:off x="5740266" y="3277999"/>
            <a:ext cx="359149" cy="3096344"/>
          </a:xfrm>
          <a:custGeom>
            <a:avLst/>
            <a:gdLst>
              <a:gd name="connsiteX0" fmla="*/ 307910 w 307910"/>
              <a:gd name="connsiteY0" fmla="*/ 0 h 1984310"/>
              <a:gd name="connsiteX1" fmla="*/ 46653 w 307910"/>
              <a:gd name="connsiteY1" fmla="*/ 391886 h 1984310"/>
              <a:gd name="connsiteX2" fmla="*/ 27992 w 307910"/>
              <a:gd name="connsiteY2" fmla="*/ 1735494 h 1984310"/>
              <a:gd name="connsiteX3" fmla="*/ 46653 w 307910"/>
              <a:gd name="connsiteY3" fmla="*/ 1884784 h 1984310"/>
            </a:gdLst>
            <a:ahLst/>
            <a:cxnLst>
              <a:cxn ang="0">
                <a:pos x="connsiteX0" y="connsiteY0"/>
              </a:cxn>
              <a:cxn ang="0">
                <a:pos x="connsiteX1" y="connsiteY1"/>
              </a:cxn>
              <a:cxn ang="0">
                <a:pos x="connsiteX2" y="connsiteY2"/>
              </a:cxn>
              <a:cxn ang="0">
                <a:pos x="connsiteX3" y="connsiteY3"/>
              </a:cxn>
            </a:cxnLst>
            <a:rect l="l" t="t" r="r" b="b"/>
            <a:pathLst>
              <a:path w="307910" h="1984310">
                <a:moveTo>
                  <a:pt x="307910" y="0"/>
                </a:moveTo>
                <a:cubicBezTo>
                  <a:pt x="200608" y="51318"/>
                  <a:pt x="93306" y="102637"/>
                  <a:pt x="46653" y="391886"/>
                </a:cubicBezTo>
                <a:cubicBezTo>
                  <a:pt x="0" y="681135"/>
                  <a:pt x="27992" y="1486678"/>
                  <a:pt x="27992" y="1735494"/>
                </a:cubicBezTo>
                <a:cubicBezTo>
                  <a:pt x="27992" y="1984310"/>
                  <a:pt x="37322" y="1934547"/>
                  <a:pt x="46653" y="1884784"/>
                </a:cubicBezTo>
              </a:path>
            </a:pathLst>
          </a:custGeom>
          <a:ln w="57150">
            <a:solidFill>
              <a:srgbClr val="99FF66"/>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sp>
        <p:nvSpPr>
          <p:cNvPr id="32" name="Freeform 31"/>
          <p:cNvSpPr/>
          <p:nvPr/>
        </p:nvSpPr>
        <p:spPr>
          <a:xfrm>
            <a:off x="5740266" y="3133983"/>
            <a:ext cx="430979" cy="3168352"/>
          </a:xfrm>
          <a:custGeom>
            <a:avLst/>
            <a:gdLst>
              <a:gd name="connsiteX0" fmla="*/ 21772 w 342123"/>
              <a:gd name="connsiteY0" fmla="*/ 146180 h 2127379"/>
              <a:gd name="connsiteX1" fmla="*/ 40433 w 342123"/>
              <a:gd name="connsiteY1" fmla="*/ 71535 h 2127379"/>
              <a:gd name="connsiteX2" fmla="*/ 264368 w 342123"/>
              <a:gd name="connsiteY2" fmla="*/ 575388 h 2127379"/>
              <a:gd name="connsiteX3" fmla="*/ 301691 w 342123"/>
              <a:gd name="connsiteY3" fmla="*/ 1396482 h 2127379"/>
              <a:gd name="connsiteX4" fmla="*/ 339013 w 342123"/>
              <a:gd name="connsiteY4" fmla="*/ 2012302 h 2127379"/>
              <a:gd name="connsiteX5" fmla="*/ 320352 w 342123"/>
              <a:gd name="connsiteY5" fmla="*/ 2086947 h 212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23" h="2127379">
                <a:moveTo>
                  <a:pt x="21772" y="146180"/>
                </a:moveTo>
                <a:cubicBezTo>
                  <a:pt x="10886" y="73090"/>
                  <a:pt x="0" y="0"/>
                  <a:pt x="40433" y="71535"/>
                </a:cubicBezTo>
                <a:cubicBezTo>
                  <a:pt x="80866" y="143070"/>
                  <a:pt x="220825" y="354564"/>
                  <a:pt x="264368" y="575388"/>
                </a:cubicBezTo>
                <a:cubicBezTo>
                  <a:pt x="307911" y="796212"/>
                  <a:pt x="289250" y="1156996"/>
                  <a:pt x="301691" y="1396482"/>
                </a:cubicBezTo>
                <a:cubicBezTo>
                  <a:pt x="314132" y="1635968"/>
                  <a:pt x="335903" y="1897225"/>
                  <a:pt x="339013" y="2012302"/>
                </a:cubicBezTo>
                <a:cubicBezTo>
                  <a:pt x="342123" y="2127379"/>
                  <a:pt x="331237" y="2107163"/>
                  <a:pt x="320352" y="2086947"/>
                </a:cubicBezTo>
              </a:path>
            </a:pathLst>
          </a:custGeom>
          <a:ln w="57150">
            <a:solidFill>
              <a:srgbClr val="99FF66"/>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sp>
        <p:nvSpPr>
          <p:cNvPr id="33" name="Rectangle 32"/>
          <p:cNvSpPr/>
          <p:nvPr/>
        </p:nvSpPr>
        <p:spPr>
          <a:xfrm>
            <a:off x="7176863" y="3350007"/>
            <a:ext cx="1292937" cy="504056"/>
          </a:xfrm>
          <a:prstGeom prst="rect">
            <a:avLst/>
          </a:prstGeom>
          <a:noFill/>
          <a:ln w="57150">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34" name="Freeform 33"/>
          <p:cNvSpPr/>
          <p:nvPr/>
        </p:nvSpPr>
        <p:spPr>
          <a:xfrm>
            <a:off x="5596607" y="3277999"/>
            <a:ext cx="149865" cy="1993506"/>
          </a:xfrm>
          <a:custGeom>
            <a:avLst/>
            <a:gdLst>
              <a:gd name="connsiteX0" fmla="*/ 130628 w 211494"/>
              <a:gd name="connsiteY0" fmla="*/ 0 h 2034074"/>
              <a:gd name="connsiteX1" fmla="*/ 149289 w 211494"/>
              <a:gd name="connsiteY1" fmla="*/ 858416 h 2034074"/>
              <a:gd name="connsiteX2" fmla="*/ 186612 w 211494"/>
              <a:gd name="connsiteY2" fmla="*/ 1754155 h 2034074"/>
              <a:gd name="connsiteX3" fmla="*/ 0 w 211494"/>
              <a:gd name="connsiteY3" fmla="*/ 2034074 h 2034074"/>
            </a:gdLst>
            <a:ahLst/>
            <a:cxnLst>
              <a:cxn ang="0">
                <a:pos x="connsiteX0" y="connsiteY0"/>
              </a:cxn>
              <a:cxn ang="0">
                <a:pos x="connsiteX1" y="connsiteY1"/>
              </a:cxn>
              <a:cxn ang="0">
                <a:pos x="connsiteX2" y="connsiteY2"/>
              </a:cxn>
              <a:cxn ang="0">
                <a:pos x="connsiteX3" y="connsiteY3"/>
              </a:cxn>
            </a:cxnLst>
            <a:rect l="l" t="t" r="r" b="b"/>
            <a:pathLst>
              <a:path w="211494" h="2034074">
                <a:moveTo>
                  <a:pt x="130628" y="0"/>
                </a:moveTo>
                <a:cubicBezTo>
                  <a:pt x="135293" y="283028"/>
                  <a:pt x="139958" y="566057"/>
                  <a:pt x="149289" y="858416"/>
                </a:cubicBezTo>
                <a:cubicBezTo>
                  <a:pt x="158620" y="1150775"/>
                  <a:pt x="211494" y="1558212"/>
                  <a:pt x="186612" y="1754155"/>
                </a:cubicBezTo>
                <a:cubicBezTo>
                  <a:pt x="161730" y="1950098"/>
                  <a:pt x="0" y="2034074"/>
                  <a:pt x="0" y="2034074"/>
                </a:cubicBezTo>
              </a:path>
            </a:pathLst>
          </a:custGeom>
          <a:ln w="57150">
            <a:solidFill>
              <a:srgbClr val="00FFFF"/>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sp>
        <p:nvSpPr>
          <p:cNvPr id="35" name="Rectangle 34"/>
          <p:cNvSpPr/>
          <p:nvPr/>
        </p:nvSpPr>
        <p:spPr>
          <a:xfrm>
            <a:off x="3298051" y="6230327"/>
            <a:ext cx="1221108" cy="360040"/>
          </a:xfrm>
          <a:prstGeom prst="rect">
            <a:avLst/>
          </a:prstGeom>
          <a:noFill/>
          <a:ln w="57150">
            <a:solidFill>
              <a:srgbClr val="99FF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sp>
        <p:nvSpPr>
          <p:cNvPr id="36" name="Freeform 35"/>
          <p:cNvSpPr/>
          <p:nvPr/>
        </p:nvSpPr>
        <p:spPr>
          <a:xfrm>
            <a:off x="5740268" y="3350009"/>
            <a:ext cx="297842" cy="1884175"/>
          </a:xfrm>
          <a:custGeom>
            <a:avLst/>
            <a:gdLst>
              <a:gd name="connsiteX0" fmla="*/ 0 w 223935"/>
              <a:gd name="connsiteY0" fmla="*/ 0 h 1791477"/>
              <a:gd name="connsiteX1" fmla="*/ 186612 w 223935"/>
              <a:gd name="connsiteY1" fmla="*/ 466530 h 1791477"/>
              <a:gd name="connsiteX2" fmla="*/ 223935 w 223935"/>
              <a:gd name="connsiteY2" fmla="*/ 1791477 h 1791477"/>
            </a:gdLst>
            <a:ahLst/>
            <a:cxnLst>
              <a:cxn ang="0">
                <a:pos x="connsiteX0" y="connsiteY0"/>
              </a:cxn>
              <a:cxn ang="0">
                <a:pos x="connsiteX1" y="connsiteY1"/>
              </a:cxn>
              <a:cxn ang="0">
                <a:pos x="connsiteX2" y="connsiteY2"/>
              </a:cxn>
            </a:cxnLst>
            <a:rect l="l" t="t" r="r" b="b"/>
            <a:pathLst>
              <a:path w="223935" h="1791477">
                <a:moveTo>
                  <a:pt x="0" y="0"/>
                </a:moveTo>
                <a:cubicBezTo>
                  <a:pt x="74645" y="83975"/>
                  <a:pt x="149290" y="167951"/>
                  <a:pt x="186612" y="466530"/>
                </a:cubicBezTo>
                <a:cubicBezTo>
                  <a:pt x="223934" y="765109"/>
                  <a:pt x="223934" y="1278293"/>
                  <a:pt x="223935" y="1791477"/>
                </a:cubicBezTo>
              </a:path>
            </a:pathLst>
          </a:custGeom>
          <a:ln w="57150">
            <a:solidFill>
              <a:srgbClr val="CC00FF"/>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a:solidFill>
                <a:prstClr val="black"/>
              </a:solidFill>
              <a:latin typeface="Calibri"/>
              <a:cs typeface="Arial" panose="020B0604020202020204" pitchFamily="34" charset="0"/>
            </a:endParaRPr>
          </a:p>
        </p:txBody>
      </p:sp>
      <p:sp>
        <p:nvSpPr>
          <p:cNvPr id="37" name="Rectangle 36"/>
          <p:cNvSpPr/>
          <p:nvPr/>
        </p:nvSpPr>
        <p:spPr>
          <a:xfrm>
            <a:off x="3010732" y="4790167"/>
            <a:ext cx="1364767" cy="360040"/>
          </a:xfrm>
          <a:prstGeom prst="rect">
            <a:avLst/>
          </a:prstGeom>
          <a:noFill/>
          <a:ln w="57150">
            <a:solidFill>
              <a:srgbClr val="CC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cxnSp>
        <p:nvCxnSpPr>
          <p:cNvPr id="38" name="Straight Arrow Connector 37"/>
          <p:cNvCxnSpPr>
            <a:stCxn id="26" idx="3"/>
          </p:cNvCxnSpPr>
          <p:nvPr/>
        </p:nvCxnSpPr>
        <p:spPr>
          <a:xfrm flipV="1">
            <a:off x="4447329" y="4790167"/>
            <a:ext cx="1292937" cy="504056"/>
          </a:xfrm>
          <a:prstGeom prst="straightConnector1">
            <a:avLst/>
          </a:prstGeom>
          <a:ln w="57150">
            <a:solidFill>
              <a:srgbClr val="00FFFF"/>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7" idx="3"/>
          </p:cNvCxnSpPr>
          <p:nvPr/>
        </p:nvCxnSpPr>
        <p:spPr>
          <a:xfrm flipV="1">
            <a:off x="4375499" y="4502135"/>
            <a:ext cx="1652087" cy="468052"/>
          </a:xfrm>
          <a:prstGeom prst="straightConnector1">
            <a:avLst/>
          </a:prstGeom>
          <a:ln w="57150">
            <a:solidFill>
              <a:srgbClr val="CC00FF"/>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3"/>
          </p:cNvCxnSpPr>
          <p:nvPr/>
        </p:nvCxnSpPr>
        <p:spPr>
          <a:xfrm flipV="1">
            <a:off x="4519159" y="5798279"/>
            <a:ext cx="1292937" cy="612068"/>
          </a:xfrm>
          <a:prstGeom prst="straightConnector1">
            <a:avLst/>
          </a:prstGeom>
          <a:ln w="57150">
            <a:solidFill>
              <a:srgbClr val="00FF00"/>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5955755" y="3494023"/>
            <a:ext cx="1221108" cy="72008"/>
          </a:xfrm>
          <a:prstGeom prst="straightConnector1">
            <a:avLst/>
          </a:prstGeom>
          <a:ln w="57150">
            <a:solidFill>
              <a:srgbClr val="0000FF"/>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010732" y="5798279"/>
            <a:ext cx="1364767" cy="288032"/>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cxnSp>
        <p:nvCxnSpPr>
          <p:cNvPr id="43" name="Straight Arrow Connector 42"/>
          <p:cNvCxnSpPr>
            <a:stCxn id="42" idx="3"/>
          </p:cNvCxnSpPr>
          <p:nvPr/>
        </p:nvCxnSpPr>
        <p:spPr>
          <a:xfrm flipV="1">
            <a:off x="4375498" y="5366231"/>
            <a:ext cx="1221108" cy="576064"/>
          </a:xfrm>
          <a:prstGeom prst="straightConnector1">
            <a:avLst/>
          </a:prstGeom>
          <a:ln w="57150">
            <a:solidFill>
              <a:srgbClr val="FF0000"/>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458565" y="6086311"/>
            <a:ext cx="790128" cy="432048"/>
          </a:xfrm>
          <a:prstGeom prst="rect">
            <a:avLst/>
          </a:prstGeom>
          <a:noFill/>
          <a:ln w="57150">
            <a:solidFill>
              <a:srgbClr val="00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2000">
              <a:solidFill>
                <a:prstClr val="white"/>
              </a:solidFill>
              <a:latin typeface="Calibri"/>
              <a:cs typeface="Arial" panose="020B0604020202020204" pitchFamily="34" charset="0"/>
            </a:endParaRPr>
          </a:p>
        </p:txBody>
      </p:sp>
      <p:cxnSp>
        <p:nvCxnSpPr>
          <p:cNvPr id="45" name="Straight Arrow Connector 44"/>
          <p:cNvCxnSpPr>
            <a:stCxn id="44" idx="1"/>
            <a:endCxn id="32" idx="5"/>
          </p:cNvCxnSpPr>
          <p:nvPr/>
        </p:nvCxnSpPr>
        <p:spPr>
          <a:xfrm flipH="1" flipV="1">
            <a:off x="6143822" y="6242119"/>
            <a:ext cx="314744" cy="60216"/>
          </a:xfrm>
          <a:prstGeom prst="straightConnector1">
            <a:avLst/>
          </a:prstGeom>
          <a:ln w="57150">
            <a:solidFill>
              <a:srgbClr val="00FF00"/>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443557" y="6356351"/>
            <a:ext cx="2837762" cy="365125"/>
          </a:xfrm>
        </p:spPr>
        <p:txBody>
          <a:bodyPr/>
          <a:lstStyle/>
          <a:p>
            <a:fld id="{78872928-1D89-4068-8F8D-F6EBC05C3955}" type="slidenum">
              <a:rPr lang="en-US" smtClean="0"/>
              <a:t>46</a:t>
            </a:fld>
            <a:endParaRPr lang="en-US"/>
          </a:p>
        </p:txBody>
      </p:sp>
    </p:spTree>
    <p:extLst>
      <p:ext uri="{BB962C8B-B14F-4D97-AF65-F5344CB8AC3E}">
        <p14:creationId xmlns:p14="http://schemas.microsoft.com/office/powerpoint/2010/main" val="396068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10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1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right)">
                                      <p:cBhvr>
                                        <p:cTn id="40" dur="10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10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fltVal val="0"/>
                                          </p:val>
                                        </p:tav>
                                        <p:tav tm="100000">
                                          <p:val>
                                            <p:strVal val="#ppt_w"/>
                                          </p:val>
                                        </p:tav>
                                      </p:tavLst>
                                    </p:anim>
                                    <p:anim calcmode="lin" valueType="num">
                                      <p:cBhvr>
                                        <p:cTn id="51" dur="500" fill="hold"/>
                                        <p:tgtEl>
                                          <p:spTgt spid="42"/>
                                        </p:tgtEl>
                                        <p:attrNameLst>
                                          <p:attrName>ppt_h</p:attrName>
                                        </p:attrNameLst>
                                      </p:cBhvr>
                                      <p:tavLst>
                                        <p:tav tm="0">
                                          <p:val>
                                            <p:fltVal val="0"/>
                                          </p:val>
                                        </p:tav>
                                        <p:tav tm="100000">
                                          <p:val>
                                            <p:strVal val="#ppt_h"/>
                                          </p:val>
                                        </p:tav>
                                      </p:tavLst>
                                    </p:anim>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left)">
                                      <p:cBhvr>
                                        <p:cTn id="55" dur="10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10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up)">
                                      <p:cBhvr>
                                        <p:cTn id="70" dur="10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left)">
                                      <p:cBhvr>
                                        <p:cTn id="8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2" grpId="0" animBg="1"/>
      <p:bldP spid="33" grpId="0" animBg="1"/>
      <p:bldP spid="34" grpId="0" animBg="1"/>
      <p:bldP spid="35" grpId="0" animBg="1"/>
      <p:bldP spid="36" grpId="0" animBg="1"/>
      <p:bldP spid="37" grpId="0" animBg="1"/>
      <p:bldP spid="42"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12024519" cy="6756283"/>
          </a:xfrm>
          <a:prstGeom prst="rect">
            <a:avLst/>
          </a:prstGeom>
        </p:spPr>
      </p:pic>
      <p:sp>
        <p:nvSpPr>
          <p:cNvPr id="3" name="Slide Number Placeholder 2"/>
          <p:cNvSpPr>
            <a:spLocks noGrp="1"/>
          </p:cNvSpPr>
          <p:nvPr>
            <p:ph type="sldNum" sz="quarter" idx="12"/>
          </p:nvPr>
        </p:nvSpPr>
        <p:spPr/>
        <p:txBody>
          <a:bodyPr/>
          <a:lstStyle/>
          <a:p>
            <a:fld id="{78872928-1D89-4068-8F8D-F6EBC05C3955}" type="slidenum">
              <a:rPr lang="en-US" smtClean="0"/>
              <a:t>47</a:t>
            </a:fld>
            <a:endParaRPr lang="en-US"/>
          </a:p>
        </p:txBody>
      </p:sp>
    </p:spTree>
    <p:extLst>
      <p:ext uri="{BB962C8B-B14F-4D97-AF65-F5344CB8AC3E}">
        <p14:creationId xmlns:p14="http://schemas.microsoft.com/office/powerpoint/2010/main" val="2966041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8" descr="human_brain[1]"/>
          <p:cNvPicPr>
            <a:picLocks noChangeAspect="1" noChangeArrowheads="1"/>
          </p:cNvPicPr>
          <p:nvPr/>
        </p:nvPicPr>
        <p:blipFill>
          <a:blip r:embed="rId3" cstate="print"/>
          <a:srcRect/>
          <a:stretch>
            <a:fillRect/>
          </a:stretch>
        </p:blipFill>
        <p:spPr bwMode="auto">
          <a:xfrm>
            <a:off x="526076" y="692696"/>
            <a:ext cx="6416801" cy="5369480"/>
          </a:xfrm>
          <a:prstGeom prst="rect">
            <a:avLst/>
          </a:prstGeom>
          <a:noFill/>
          <a:ln w="9525">
            <a:noFill/>
            <a:miter lim="800000"/>
            <a:headEnd/>
            <a:tailEnd/>
          </a:ln>
        </p:spPr>
      </p:pic>
      <p:sp>
        <p:nvSpPr>
          <p:cNvPr id="4" name="AutoShape 32"/>
          <p:cNvSpPr>
            <a:spLocks/>
          </p:cNvSpPr>
          <p:nvPr/>
        </p:nvSpPr>
        <p:spPr bwMode="auto">
          <a:xfrm>
            <a:off x="7756273" y="2996953"/>
            <a:ext cx="3352060" cy="376237"/>
          </a:xfrm>
          <a:prstGeom prst="callout2">
            <a:avLst>
              <a:gd name="adj1" fmla="val -71468"/>
              <a:gd name="adj2" fmla="val -156367"/>
              <a:gd name="adj3" fmla="val 87764"/>
              <a:gd name="adj4" fmla="val 14923"/>
              <a:gd name="adj5" fmla="val 165624"/>
              <a:gd name="adj6" fmla="val -86957"/>
            </a:avLst>
          </a:prstGeom>
          <a:noFill/>
          <a:ln w="38100">
            <a:solidFill>
              <a:srgbClr val="99FF66"/>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2 cerebral hemispheres</a:t>
            </a:r>
          </a:p>
        </p:txBody>
      </p:sp>
      <p:sp>
        <p:nvSpPr>
          <p:cNvPr id="6" name="AutoShape 32"/>
          <p:cNvSpPr>
            <a:spLocks/>
          </p:cNvSpPr>
          <p:nvPr/>
        </p:nvSpPr>
        <p:spPr bwMode="auto">
          <a:xfrm>
            <a:off x="7421743" y="4437113"/>
            <a:ext cx="2951531" cy="376237"/>
          </a:xfrm>
          <a:prstGeom prst="callout2">
            <a:avLst>
              <a:gd name="adj1" fmla="val 87764"/>
              <a:gd name="adj2" fmla="val 2522"/>
              <a:gd name="adj3" fmla="val 87764"/>
              <a:gd name="adj4" fmla="val -12601"/>
              <a:gd name="adj5" fmla="val 9273"/>
              <a:gd name="adj6" fmla="val -123833"/>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longitudinal fissure </a:t>
            </a:r>
            <a:endParaRPr kumimoji="0" lang="en-US" sz="3200" b="1" i="0" u="none" strike="noStrike" kern="1200" cap="none" spc="0" normalizeH="0" baseline="0" noProof="0" dirty="0">
              <a:ln>
                <a:noFill/>
              </a:ln>
              <a:solidFill>
                <a:srgbClr val="C00000"/>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fld id="{F7FDB278-8FD6-4F76-A4E6-F3B74A4D0892}" type="slidenum">
              <a:rPr lang="ar-EG" smtClean="0"/>
              <a:pPr/>
              <a:t>48</a:t>
            </a:fld>
            <a:endParaRPr lang="ar-EG"/>
          </a:p>
        </p:txBody>
      </p:sp>
    </p:spTree>
    <p:extLst>
      <p:ext uri="{BB962C8B-B14F-4D97-AF65-F5344CB8AC3E}">
        <p14:creationId xmlns:p14="http://schemas.microsoft.com/office/powerpoint/2010/main" val="38369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10000" contrast="20000"/>
          </a:blip>
          <a:srcRect l="30469" t="24805" r="14453" b="8789"/>
          <a:stretch>
            <a:fillRect/>
          </a:stretch>
        </p:blipFill>
        <p:spPr bwMode="auto">
          <a:xfrm>
            <a:off x="5889373" y="1080576"/>
            <a:ext cx="6272467" cy="4656643"/>
          </a:xfrm>
          <a:prstGeom prst="rect">
            <a:avLst/>
          </a:prstGeom>
          <a:noFill/>
          <a:ln w="9525">
            <a:noFill/>
            <a:miter lim="800000"/>
            <a:headEnd/>
            <a:tailEnd/>
          </a:ln>
        </p:spPr>
      </p:pic>
      <p:pic>
        <p:nvPicPr>
          <p:cNvPr id="51204" name="Picture 4"/>
          <p:cNvPicPr>
            <a:picLocks noChangeAspect="1" noChangeArrowheads="1"/>
          </p:cNvPicPr>
          <p:nvPr/>
        </p:nvPicPr>
        <p:blipFill>
          <a:blip r:embed="rId4" cstate="print"/>
          <a:srcRect l="15036" t="12201" r="30155" b="21020"/>
          <a:stretch>
            <a:fillRect/>
          </a:stretch>
        </p:blipFill>
        <p:spPr bwMode="auto">
          <a:xfrm>
            <a:off x="0" y="1008569"/>
            <a:ext cx="6368238" cy="4935031"/>
          </a:xfrm>
          <a:prstGeom prst="rect">
            <a:avLst/>
          </a:prstGeom>
          <a:noFill/>
          <a:ln w="9525">
            <a:noFill/>
            <a:miter lim="800000"/>
            <a:headEnd/>
            <a:tailEnd/>
          </a:ln>
        </p:spPr>
      </p:pic>
      <p:cxnSp>
        <p:nvCxnSpPr>
          <p:cNvPr id="7" name="Straight Arrow Connector 6"/>
          <p:cNvCxnSpPr/>
          <p:nvPr/>
        </p:nvCxnSpPr>
        <p:spPr>
          <a:xfrm flipV="1">
            <a:off x="5889373" y="5689088"/>
            <a:ext cx="95773"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AutoShape 32"/>
          <p:cNvSpPr>
            <a:spLocks/>
          </p:cNvSpPr>
          <p:nvPr/>
        </p:nvSpPr>
        <p:spPr bwMode="auto">
          <a:xfrm flipH="1">
            <a:off x="5506280" y="864552"/>
            <a:ext cx="2664211" cy="288032"/>
          </a:xfrm>
          <a:prstGeom prst="callout2">
            <a:avLst>
              <a:gd name="adj1" fmla="val 679508"/>
              <a:gd name="adj2" fmla="val 119780"/>
              <a:gd name="adj3" fmla="val 407558"/>
              <a:gd name="adj4" fmla="val 54797"/>
              <a:gd name="adj5" fmla="val 945459"/>
              <a:gd name="adj6" fmla="val -11449"/>
            </a:avLst>
          </a:prstGeom>
          <a:noFill/>
          <a:ln w="38100">
            <a:solidFill>
              <a:srgbClr val="00FF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Calibri"/>
                <a:ea typeface="+mn-ea"/>
                <a:cs typeface="+mn-cs"/>
              </a:rPr>
              <a:t>falx</a:t>
            </a:r>
            <a:r>
              <a:rPr kumimoji="0" lang="en-US" sz="4000" b="1" i="0" u="none" strike="noStrike" kern="1200" cap="none" spc="0" normalizeH="0" baseline="0" noProof="0" dirty="0">
                <a:ln>
                  <a:noFill/>
                </a:ln>
                <a:solidFill>
                  <a:srgbClr val="0000FF"/>
                </a:solidFill>
                <a:effectLst/>
                <a:uLnTx/>
                <a:uFillTx/>
                <a:latin typeface="Calibri"/>
                <a:ea typeface="+mn-ea"/>
                <a:cs typeface="+mn-cs"/>
              </a:rPr>
              <a:t> </a:t>
            </a:r>
            <a:r>
              <a:rPr kumimoji="0" lang="en-US" sz="4000" b="1" i="0" u="none" strike="noStrike" kern="1200" cap="none" spc="0" normalizeH="0" baseline="0" noProof="0" dirty="0" err="1">
                <a:ln>
                  <a:noFill/>
                </a:ln>
                <a:solidFill>
                  <a:srgbClr val="0000FF"/>
                </a:solidFill>
                <a:effectLst/>
                <a:uLnTx/>
                <a:uFillTx/>
                <a:latin typeface="Calibri"/>
                <a:ea typeface="+mn-ea"/>
                <a:cs typeface="+mn-cs"/>
              </a:rPr>
              <a:t>cerebri</a:t>
            </a:r>
            <a:endParaRPr kumimoji="0" lang="en-US" sz="4000" b="1" i="0" u="none" strike="noStrike" kern="1200" cap="none" spc="0" normalizeH="0" baseline="0" noProof="0" dirty="0">
              <a:ln>
                <a:noFill/>
              </a:ln>
              <a:solidFill>
                <a:srgbClr val="0000FF"/>
              </a:solidFill>
              <a:effectLst/>
              <a:uLnTx/>
              <a:uFillTx/>
              <a:latin typeface="Calibri"/>
              <a:ea typeface="+mn-ea"/>
              <a:cs typeface="+mn-cs"/>
            </a:endParaRPr>
          </a:p>
        </p:txBody>
      </p:sp>
      <p:sp>
        <p:nvSpPr>
          <p:cNvPr id="9" name="AutoShape 15"/>
          <p:cNvSpPr>
            <a:spLocks/>
          </p:cNvSpPr>
          <p:nvPr/>
        </p:nvSpPr>
        <p:spPr bwMode="auto">
          <a:xfrm flipH="1">
            <a:off x="4261229" y="4824992"/>
            <a:ext cx="4118245" cy="720080"/>
          </a:xfrm>
          <a:prstGeom prst="callout2">
            <a:avLst>
              <a:gd name="adj1" fmla="val 76581"/>
              <a:gd name="adj2" fmla="val 27906"/>
              <a:gd name="adj3" fmla="val 61395"/>
              <a:gd name="adj4" fmla="val 17034"/>
              <a:gd name="adj5" fmla="val -51935"/>
              <a:gd name="adj6" fmla="val -2878"/>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0000FF"/>
                  </a:solidFill>
                </a:ln>
                <a:solidFill>
                  <a:srgbClr val="FF0000"/>
                </a:solidFill>
                <a:effectLst/>
                <a:uLnTx/>
                <a:uFillTx/>
                <a:latin typeface="Calibri"/>
                <a:ea typeface="+mn-ea"/>
                <a:cs typeface="+mn-cs"/>
              </a:rPr>
              <a:t>corpus </a:t>
            </a:r>
            <a:r>
              <a:rPr kumimoji="0" lang="en-US" sz="3600" b="1" i="0" u="none" strike="noStrike" kern="1200" cap="none" spc="0" normalizeH="0" baseline="0" noProof="0" dirty="0" err="1">
                <a:ln>
                  <a:solidFill>
                    <a:srgbClr val="0000FF"/>
                  </a:solidFill>
                </a:ln>
                <a:solidFill>
                  <a:srgbClr val="FF0000"/>
                </a:solidFill>
                <a:effectLst/>
                <a:uLnTx/>
                <a:uFillTx/>
                <a:latin typeface="Calibri"/>
                <a:ea typeface="+mn-ea"/>
                <a:cs typeface="+mn-cs"/>
              </a:rPr>
              <a:t>callosum</a:t>
            </a:r>
            <a:r>
              <a:rPr kumimoji="0" lang="en-US" sz="3600" b="1" i="0" u="none" strike="noStrike" kern="1200" cap="none" spc="0" normalizeH="0" baseline="0" noProof="0" dirty="0">
                <a:ln>
                  <a:solidFill>
                    <a:srgbClr val="0000FF"/>
                  </a:solidFill>
                </a:ln>
                <a:solidFill>
                  <a:srgbClr val="0000FF"/>
                </a:solidFill>
                <a:effectLst/>
                <a:uLnTx/>
                <a:uFillTx/>
                <a:latin typeface="Calibri"/>
                <a:ea typeface="+mn-ea"/>
                <a:cs typeface="+mn-cs"/>
              </a:rPr>
              <a:t> </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11827308" y="6546394"/>
            <a:ext cx="2837762" cy="365125"/>
          </a:xfrm>
        </p:spPr>
        <p:txBody>
          <a:bodyPr/>
          <a:lstStyle/>
          <a:p>
            <a:fld id="{F7FDB278-8FD6-4F76-A4E6-F3B74A4D0892}" type="slidenum">
              <a:rPr lang="ar-EG" smtClean="0"/>
              <a:pPr/>
              <a:t>49</a:t>
            </a:fld>
            <a:endParaRPr lang="ar-EG" dirty="0"/>
          </a:p>
        </p:txBody>
      </p:sp>
    </p:spTree>
    <p:extLst>
      <p:ext uri="{BB962C8B-B14F-4D97-AF65-F5344CB8AC3E}">
        <p14:creationId xmlns:p14="http://schemas.microsoft.com/office/powerpoint/2010/main" val="3246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6684" t="5682" r="32434" b="3348"/>
          <a:stretch>
            <a:fillRect/>
          </a:stretch>
        </p:blipFill>
        <p:spPr>
          <a:xfrm>
            <a:off x="4175919" y="0"/>
            <a:ext cx="2808313" cy="6858000"/>
          </a:xfrm>
          <a:prstGeom prst="rect">
            <a:avLst/>
          </a:prstGeom>
          <a:noFill/>
        </p:spPr>
      </p:pic>
      <p:sp>
        <p:nvSpPr>
          <p:cNvPr id="3" name="Text Box 20"/>
          <p:cNvSpPr txBox="1">
            <a:spLocks noChangeArrowheads="1"/>
          </p:cNvSpPr>
          <p:nvPr/>
        </p:nvSpPr>
        <p:spPr bwMode="auto">
          <a:xfrm>
            <a:off x="6665095" y="774412"/>
            <a:ext cx="2362200" cy="10772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lang="en-US" sz="3200" b="1" dirty="0" smtClean="0">
                <a:solidFill>
                  <a:srgbClr val="FF0000"/>
                </a:solidFill>
                <a:latin typeface="Calibri"/>
              </a:rPr>
              <a:t>Cervical enlargement</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4" name="Straight Arrow Connector 3">
            <a:extLst>
              <a:ext uri="{FF2B5EF4-FFF2-40B4-BE49-F238E27FC236}">
                <a16:creationId xmlns="" xmlns:a16="http://schemas.microsoft.com/office/drawing/2014/main" id="{8A8BF03A-C948-4D9F-AF3E-92F5B2F1C48F}"/>
              </a:ext>
            </a:extLst>
          </p:cNvPr>
          <p:cNvCxnSpPr>
            <a:stCxn id="3" idx="1"/>
          </p:cNvCxnSpPr>
          <p:nvPr/>
        </p:nvCxnSpPr>
        <p:spPr>
          <a:xfrm flipH="1" flipV="1">
            <a:off x="5580077" y="838206"/>
            <a:ext cx="1085018" cy="47481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20"/>
          <p:cNvSpPr txBox="1">
            <a:spLocks noChangeArrowheads="1"/>
          </p:cNvSpPr>
          <p:nvPr/>
        </p:nvSpPr>
        <p:spPr bwMode="auto">
          <a:xfrm>
            <a:off x="6817495" y="3581402"/>
            <a:ext cx="2362200" cy="10772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lang="en-US" sz="3200" b="1" dirty="0" smtClean="0">
                <a:solidFill>
                  <a:srgbClr val="FF0000"/>
                </a:solidFill>
                <a:latin typeface="Calibri"/>
              </a:rPr>
              <a:t>Lumbosacral enlargement</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2" name="Straight Arrow Connector 11">
            <a:extLst>
              <a:ext uri="{FF2B5EF4-FFF2-40B4-BE49-F238E27FC236}">
                <a16:creationId xmlns="" xmlns:a16="http://schemas.microsoft.com/office/drawing/2014/main" id="{8A8BF03A-C948-4D9F-AF3E-92F5B2F1C48F}"/>
              </a:ext>
            </a:extLst>
          </p:cNvPr>
          <p:cNvCxnSpPr>
            <a:stCxn id="11" idx="1"/>
          </p:cNvCxnSpPr>
          <p:nvPr/>
        </p:nvCxnSpPr>
        <p:spPr>
          <a:xfrm flipH="1" flipV="1">
            <a:off x="5217297" y="3810004"/>
            <a:ext cx="1600198" cy="31000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48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cstate="print">
            <a:lum bright="-10000" contrast="40000"/>
          </a:blip>
          <a:srcRect l="7547"/>
          <a:stretch>
            <a:fillRect/>
          </a:stretch>
        </p:blipFill>
        <p:spPr bwMode="auto">
          <a:xfrm>
            <a:off x="348103" y="685800"/>
            <a:ext cx="7244644" cy="5357826"/>
          </a:xfrm>
          <a:prstGeom prst="rect">
            <a:avLst/>
          </a:prstGeom>
          <a:ln>
            <a:noFill/>
          </a:ln>
          <a:effectLst>
            <a:softEdge rad="112500"/>
          </a:effectLst>
        </p:spPr>
      </p:pic>
      <p:sp>
        <p:nvSpPr>
          <p:cNvPr id="4" name="AutoShape 10"/>
          <p:cNvSpPr>
            <a:spLocks/>
          </p:cNvSpPr>
          <p:nvPr/>
        </p:nvSpPr>
        <p:spPr bwMode="auto">
          <a:xfrm flipH="1">
            <a:off x="1688927" y="5685320"/>
            <a:ext cx="3153691" cy="762000"/>
          </a:xfrm>
          <a:prstGeom prst="callout2">
            <a:avLst>
              <a:gd name="adj1" fmla="val 31296"/>
              <a:gd name="adj2" fmla="val 7176"/>
              <a:gd name="adj3" fmla="val 29815"/>
              <a:gd name="adj4" fmla="val -18884"/>
              <a:gd name="adj5" fmla="val -224574"/>
              <a:gd name="adj6" fmla="val -23990"/>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cerebellum</a:t>
            </a:r>
          </a:p>
        </p:txBody>
      </p:sp>
      <p:sp>
        <p:nvSpPr>
          <p:cNvPr id="5" name="AutoShape 10"/>
          <p:cNvSpPr>
            <a:spLocks/>
          </p:cNvSpPr>
          <p:nvPr/>
        </p:nvSpPr>
        <p:spPr bwMode="auto">
          <a:xfrm>
            <a:off x="6552889" y="5208364"/>
            <a:ext cx="3515513" cy="878916"/>
          </a:xfrm>
          <a:prstGeom prst="callout2">
            <a:avLst>
              <a:gd name="adj1" fmla="val 34884"/>
              <a:gd name="adj2" fmla="val 26263"/>
              <a:gd name="adj3" fmla="val 35196"/>
              <a:gd name="adj4" fmla="val -2183"/>
              <a:gd name="adj5" fmla="val -165183"/>
              <a:gd name="adj6" fmla="val -12688"/>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Tentorium</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cerebelli</a:t>
            </a:r>
            <a:r>
              <a:rPr kumimoji="0" lang="en-US" sz="3200" b="1" i="0" u="none" strike="noStrike" kern="1200" cap="none" spc="0" normalizeH="0" baseline="0" noProof="0" dirty="0">
                <a:ln>
                  <a:noFill/>
                </a:ln>
                <a:solidFill>
                  <a:prstClr val="black"/>
                </a:solidFill>
                <a:effectLst/>
                <a:uLnTx/>
                <a:uFillTx/>
                <a:latin typeface="Calibri"/>
                <a:ea typeface="+mn-ea"/>
                <a:cs typeface="+mn-cs"/>
              </a:rPr>
              <a:t> (cut)</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AutoShape 10"/>
          <p:cNvSpPr>
            <a:spLocks/>
          </p:cNvSpPr>
          <p:nvPr/>
        </p:nvSpPr>
        <p:spPr bwMode="auto">
          <a:xfrm>
            <a:off x="7435316" y="1118728"/>
            <a:ext cx="3686590" cy="844578"/>
          </a:xfrm>
          <a:prstGeom prst="callout2">
            <a:avLst>
              <a:gd name="adj1" fmla="val 66762"/>
              <a:gd name="adj2" fmla="val 25945"/>
              <a:gd name="adj3" fmla="val 66537"/>
              <a:gd name="adj4" fmla="val 831"/>
              <a:gd name="adj5" fmla="val 249903"/>
              <a:gd name="adj6" fmla="val -25405"/>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Cerebral hemisphere</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p:cNvSpPr txBox="1"/>
          <p:nvPr/>
        </p:nvSpPr>
        <p:spPr>
          <a:xfrm>
            <a:off x="7531089" y="2630896"/>
            <a:ext cx="4022472" cy="769441"/>
          </a:xfrm>
          <a:prstGeom prst="rect">
            <a:avLst/>
          </a:prstGeom>
          <a:no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Posteriorly </a:t>
            </a:r>
            <a:endParaRPr kumimoji="0" lang="en-US" sz="4400" b="1" i="0" u="none" strike="noStrike" kern="1200" cap="none" spc="50" normalizeH="0" baseline="0" noProof="0" dirty="0">
              <a:ln w="11430"/>
              <a:solidFill>
                <a:srgbClr val="FF0000"/>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8729557" y="5702263"/>
            <a:ext cx="2837762" cy="365125"/>
          </a:xfrm>
        </p:spPr>
        <p:txBody>
          <a:bodyPr/>
          <a:lstStyle/>
          <a:p>
            <a:fld id="{F7FDB278-8FD6-4F76-A4E6-F3B74A4D0892}" type="slidenum">
              <a:rPr lang="ar-EG" smtClean="0"/>
              <a:pPr/>
              <a:t>50</a:t>
            </a:fld>
            <a:endParaRPr lang="ar-EG"/>
          </a:p>
        </p:txBody>
      </p:sp>
    </p:spTree>
    <p:extLst>
      <p:ext uri="{BB962C8B-B14F-4D97-AF65-F5344CB8AC3E}">
        <p14:creationId xmlns:p14="http://schemas.microsoft.com/office/powerpoint/2010/main" val="293851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l="11562" t="12500" r="22812" b="28750"/>
          <a:stretch>
            <a:fillRect/>
          </a:stretch>
        </p:blipFill>
        <p:spPr bwMode="auto">
          <a:xfrm>
            <a:off x="0" y="980728"/>
            <a:ext cx="5764719" cy="2910148"/>
          </a:xfrm>
          <a:prstGeom prst="rect">
            <a:avLst/>
          </a:prstGeom>
          <a:noFill/>
          <a:ln w="9525">
            <a:noFill/>
            <a:miter lim="800000"/>
            <a:headEnd/>
            <a:tailEnd/>
          </a:ln>
        </p:spPr>
      </p:pic>
      <p:pic>
        <p:nvPicPr>
          <p:cNvPr id="2" name="Picture 4"/>
          <p:cNvPicPr>
            <a:picLocks noChangeAspect="1" noChangeArrowheads="1"/>
          </p:cNvPicPr>
          <p:nvPr/>
        </p:nvPicPr>
        <p:blipFill>
          <a:blip r:embed="rId3" cstate="print"/>
          <a:srcRect l="20705" t="22280" r="32045" b="28580"/>
          <a:stretch>
            <a:fillRect/>
          </a:stretch>
        </p:blipFill>
        <p:spPr bwMode="auto">
          <a:xfrm>
            <a:off x="5776963" y="980728"/>
            <a:ext cx="6384876" cy="3744416"/>
          </a:xfrm>
          <a:prstGeom prst="rect">
            <a:avLst/>
          </a:prstGeom>
          <a:noFill/>
          <a:ln w="9525">
            <a:noFill/>
            <a:miter lim="800000"/>
            <a:headEnd/>
            <a:tailEnd/>
          </a:ln>
        </p:spPr>
      </p:pic>
      <p:sp>
        <p:nvSpPr>
          <p:cNvPr id="3" name="AutoShape 32"/>
          <p:cNvSpPr>
            <a:spLocks/>
          </p:cNvSpPr>
          <p:nvPr/>
        </p:nvSpPr>
        <p:spPr bwMode="auto">
          <a:xfrm>
            <a:off x="7421743" y="-27384"/>
            <a:ext cx="4452776" cy="648072"/>
          </a:xfrm>
          <a:prstGeom prst="callout2">
            <a:avLst>
              <a:gd name="adj1" fmla="val 74262"/>
              <a:gd name="adj2" fmla="val 3530"/>
              <a:gd name="adj3" fmla="val 158208"/>
              <a:gd name="adj4" fmla="val -392"/>
              <a:gd name="adj5" fmla="val 365933"/>
              <a:gd name="adj6" fmla="val 14665"/>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solidFill>
                  <a:srgbClr val="0000FF"/>
                </a:solidFill>
              </a:rPr>
              <a:t>1- </a:t>
            </a:r>
            <a:r>
              <a:rPr lang="en-US" sz="3600" b="1" dirty="0" err="1">
                <a:solidFill>
                  <a:srgbClr val="0000FF"/>
                </a:solidFill>
              </a:rPr>
              <a:t>Superolateral</a:t>
            </a:r>
            <a:r>
              <a:rPr lang="en-US" sz="3600" b="1" dirty="0">
                <a:solidFill>
                  <a:srgbClr val="0000FF"/>
                </a:solidFill>
              </a:rPr>
              <a:t> Surface </a:t>
            </a:r>
          </a:p>
        </p:txBody>
      </p:sp>
      <p:sp>
        <p:nvSpPr>
          <p:cNvPr id="4" name="AutoShape 32"/>
          <p:cNvSpPr>
            <a:spLocks/>
          </p:cNvSpPr>
          <p:nvPr/>
        </p:nvSpPr>
        <p:spPr bwMode="auto">
          <a:xfrm>
            <a:off x="5967709" y="3781310"/>
            <a:ext cx="2873194" cy="303493"/>
          </a:xfrm>
          <a:prstGeom prst="callout2">
            <a:avLst>
              <a:gd name="adj1" fmla="val 87764"/>
              <a:gd name="adj2" fmla="val 2522"/>
              <a:gd name="adj3" fmla="val 87764"/>
              <a:gd name="adj4" fmla="val -12601"/>
              <a:gd name="adj5" fmla="val -221630"/>
              <a:gd name="adj6" fmla="val -55250"/>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r" rtl="0"/>
            <a:r>
              <a:rPr lang="en-US" sz="3600" b="1" dirty="0">
                <a:solidFill>
                  <a:srgbClr val="FF0000"/>
                </a:solidFill>
              </a:rPr>
              <a:t>3- Inferior Surface </a:t>
            </a:r>
          </a:p>
        </p:txBody>
      </p:sp>
      <p:sp>
        <p:nvSpPr>
          <p:cNvPr id="5" name="AutoShape 32"/>
          <p:cNvSpPr>
            <a:spLocks/>
          </p:cNvSpPr>
          <p:nvPr/>
        </p:nvSpPr>
        <p:spPr bwMode="auto">
          <a:xfrm rot="10800000" flipH="1" flipV="1">
            <a:off x="1100715" y="116633"/>
            <a:ext cx="4866994" cy="576064"/>
          </a:xfrm>
          <a:prstGeom prst="callout2">
            <a:avLst>
              <a:gd name="adj1" fmla="val 77420"/>
              <a:gd name="adj2" fmla="val 4315"/>
              <a:gd name="adj3" fmla="val 158513"/>
              <a:gd name="adj4" fmla="val -1124"/>
              <a:gd name="adj5" fmla="val 296002"/>
              <a:gd name="adj6" fmla="val 10067"/>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l"/>
            <a:r>
              <a:rPr lang="en-US" sz="3600" b="1" dirty="0">
                <a:solidFill>
                  <a:srgbClr val="D60093"/>
                </a:solidFill>
              </a:rPr>
              <a:t>2- Medial Surface </a:t>
            </a:r>
          </a:p>
        </p:txBody>
      </p:sp>
      <p:sp>
        <p:nvSpPr>
          <p:cNvPr id="6" name="TextBox 5"/>
          <p:cNvSpPr txBox="1"/>
          <p:nvPr/>
        </p:nvSpPr>
        <p:spPr>
          <a:xfrm>
            <a:off x="47211" y="5673442"/>
            <a:ext cx="11874519" cy="707886"/>
          </a:xfrm>
          <a:prstGeom prst="rect">
            <a:avLst/>
          </a:prstGeom>
          <a:no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en-US" sz="4000" b="1" dirty="0">
                <a:solidFill>
                  <a:srgbClr val="7030A0"/>
                </a:solidFill>
                <a:cs typeface="Tahoma" pitchFamily="34" charset="0"/>
              </a:rPr>
              <a:t>Each </a:t>
            </a:r>
            <a:r>
              <a:rPr lang="en-US" sz="4000" b="1" dirty="0"/>
              <a:t>cerebral hemisphere has 3 surfaces</a:t>
            </a:r>
            <a:endParaRPr lang="ar-SA" sz="3800" b="1" dirty="0">
              <a:ln w="1905"/>
              <a:solidFill>
                <a:srgbClr val="C00000"/>
              </a:solidFill>
              <a:effectLst>
                <a:innerShdw blurRad="69850" dist="43180" dir="5400000">
                  <a:srgbClr val="000000">
                    <a:alpha val="65000"/>
                  </a:srgbClr>
                </a:innerShdw>
              </a:effectLst>
            </a:endParaRPr>
          </a:p>
        </p:txBody>
      </p:sp>
      <p:sp>
        <p:nvSpPr>
          <p:cNvPr id="8" name="AutoShape 32"/>
          <p:cNvSpPr>
            <a:spLocks/>
          </p:cNvSpPr>
          <p:nvPr/>
        </p:nvSpPr>
        <p:spPr bwMode="auto">
          <a:xfrm flipH="1">
            <a:off x="334531" y="3933057"/>
            <a:ext cx="2873194" cy="376237"/>
          </a:xfrm>
          <a:prstGeom prst="callout2">
            <a:avLst>
              <a:gd name="adj1" fmla="val 24910"/>
              <a:gd name="adj2" fmla="val 67769"/>
              <a:gd name="adj3" fmla="val -41350"/>
              <a:gd name="adj4" fmla="val 68628"/>
              <a:gd name="adj5" fmla="val -217136"/>
              <a:gd name="adj6" fmla="val 55671"/>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l"/>
            <a:r>
              <a:rPr lang="en-US" sz="3200" b="1" dirty="0"/>
              <a:t>3A- Orbital part </a:t>
            </a:r>
            <a:endParaRPr lang="en-US" sz="3200" b="1" dirty="0">
              <a:solidFill>
                <a:srgbClr val="C00000"/>
              </a:solidFill>
            </a:endParaRPr>
          </a:p>
        </p:txBody>
      </p:sp>
      <p:sp>
        <p:nvSpPr>
          <p:cNvPr id="9" name="AutoShape 32"/>
          <p:cNvSpPr>
            <a:spLocks/>
          </p:cNvSpPr>
          <p:nvPr/>
        </p:nvSpPr>
        <p:spPr bwMode="auto">
          <a:xfrm flipH="1">
            <a:off x="2838906" y="4387119"/>
            <a:ext cx="3128803" cy="495672"/>
          </a:xfrm>
          <a:prstGeom prst="callout2">
            <a:avLst>
              <a:gd name="adj1" fmla="val 34149"/>
              <a:gd name="adj2" fmla="val 48393"/>
              <a:gd name="adj3" fmla="val -30547"/>
              <a:gd name="adj4" fmla="val 44741"/>
              <a:gd name="adj5" fmla="val -226373"/>
              <a:gd name="adj6" fmla="val 68616"/>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200" b="1" dirty="0">
                <a:solidFill>
                  <a:srgbClr val="D60093"/>
                </a:solidFill>
              </a:rPr>
              <a:t>3B-Tentorial part</a:t>
            </a:r>
          </a:p>
        </p:txBody>
      </p:sp>
      <p:sp>
        <p:nvSpPr>
          <p:cNvPr id="10" name="TextBox 9">
            <a:extLst>
              <a:ext uri="{FF2B5EF4-FFF2-40B4-BE49-F238E27FC236}">
                <a16:creationId xmlns:a16="http://schemas.microsoft.com/office/drawing/2014/main" xmlns="" id="{14A7F66F-B178-46B0-A65C-CAFE84794FCF}"/>
              </a:ext>
            </a:extLst>
          </p:cNvPr>
          <p:cNvSpPr txBox="1"/>
          <p:nvPr/>
        </p:nvSpPr>
        <p:spPr>
          <a:xfrm>
            <a:off x="1771127" y="1844824"/>
            <a:ext cx="1067779" cy="523220"/>
          </a:xfrm>
          <a:prstGeom prst="rect">
            <a:avLst/>
          </a:prstGeom>
          <a:noFill/>
        </p:spPr>
        <p:txBody>
          <a:bodyPr wrap="square" rtlCol="0">
            <a:spAutoFit/>
          </a:bodyPr>
          <a:lstStyle/>
          <a:p>
            <a:r>
              <a:rPr lang="en-US" sz="2800" b="1" dirty="0">
                <a:latin typeface="Arial Black" panose="020B0A04020102020204" pitchFamily="34" charset="0"/>
              </a:rPr>
              <a:t>CC</a:t>
            </a:r>
          </a:p>
        </p:txBody>
      </p:sp>
      <p:sp>
        <p:nvSpPr>
          <p:cNvPr id="11" name="Slide Number Placeholder 10"/>
          <p:cNvSpPr>
            <a:spLocks noGrp="1"/>
          </p:cNvSpPr>
          <p:nvPr>
            <p:ph type="sldNum" sz="quarter" idx="12"/>
          </p:nvPr>
        </p:nvSpPr>
        <p:spPr/>
        <p:txBody>
          <a:bodyPr/>
          <a:lstStyle/>
          <a:p>
            <a:fld id="{F7FDB278-8FD6-4F76-A4E6-F3B74A4D0892}" type="slidenum">
              <a:rPr lang="ar-EG" smtClean="0"/>
              <a:pPr/>
              <a:t>51</a:t>
            </a:fld>
            <a:endParaRPr lang="ar-EG"/>
          </a:p>
        </p:txBody>
      </p:sp>
    </p:spTree>
    <p:extLst>
      <p:ext uri="{BB962C8B-B14F-4D97-AF65-F5344CB8AC3E}">
        <p14:creationId xmlns:p14="http://schemas.microsoft.com/office/powerpoint/2010/main" val="23495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l="20705" t="22280" r="32045" b="28580"/>
          <a:stretch>
            <a:fillRect/>
          </a:stretch>
        </p:blipFill>
        <p:spPr bwMode="auto">
          <a:xfrm>
            <a:off x="1292262" y="486754"/>
            <a:ext cx="8332264" cy="4886463"/>
          </a:xfrm>
          <a:prstGeom prst="rect">
            <a:avLst/>
          </a:prstGeom>
          <a:noFill/>
          <a:ln w="9525">
            <a:noFill/>
            <a:miter lim="800000"/>
            <a:headEnd/>
            <a:tailEnd/>
          </a:ln>
        </p:spPr>
      </p:pic>
      <p:sp>
        <p:nvSpPr>
          <p:cNvPr id="5" name="AutoShape 32"/>
          <p:cNvSpPr>
            <a:spLocks/>
          </p:cNvSpPr>
          <p:nvPr/>
        </p:nvSpPr>
        <p:spPr bwMode="auto">
          <a:xfrm>
            <a:off x="9404128" y="-27384"/>
            <a:ext cx="2470391" cy="376237"/>
          </a:xfrm>
          <a:prstGeom prst="callout2">
            <a:avLst>
              <a:gd name="adj1" fmla="val 74262"/>
              <a:gd name="adj2" fmla="val 3530"/>
              <a:gd name="adj3" fmla="val 138746"/>
              <a:gd name="adj4" fmla="val -13583"/>
              <a:gd name="adj5" fmla="val 798949"/>
              <a:gd name="adj6" fmla="val -16995"/>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Occipital pole</a:t>
            </a:r>
          </a:p>
        </p:txBody>
      </p:sp>
      <p:sp>
        <p:nvSpPr>
          <p:cNvPr id="6" name="AutoShape 32"/>
          <p:cNvSpPr>
            <a:spLocks/>
          </p:cNvSpPr>
          <p:nvPr/>
        </p:nvSpPr>
        <p:spPr bwMode="auto">
          <a:xfrm flipH="1">
            <a:off x="334530" y="3933057"/>
            <a:ext cx="2185346" cy="376237"/>
          </a:xfrm>
          <a:prstGeom prst="callout2">
            <a:avLst>
              <a:gd name="adj1" fmla="val 50052"/>
              <a:gd name="adj2" fmla="val 41862"/>
              <a:gd name="adj3" fmla="val 29885"/>
              <a:gd name="adj4" fmla="val 39843"/>
              <a:gd name="adj5" fmla="val -150091"/>
              <a:gd name="adj6" fmla="val 14412"/>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Frontal pole</a:t>
            </a:r>
            <a:endParaRPr kumimoji="0" lang="en-US" sz="3600" b="1" i="0" u="none" strike="noStrike" kern="1200" cap="none" spc="0" normalizeH="0" baseline="0" noProof="0" dirty="0">
              <a:ln>
                <a:noFill/>
              </a:ln>
              <a:solidFill>
                <a:srgbClr val="C00000"/>
              </a:solidFill>
              <a:effectLst/>
              <a:uLnTx/>
              <a:uFillTx/>
              <a:latin typeface="Calibri"/>
              <a:ea typeface="+mn-ea"/>
              <a:cs typeface="+mn-cs"/>
            </a:endParaRPr>
          </a:p>
        </p:txBody>
      </p:sp>
      <p:sp>
        <p:nvSpPr>
          <p:cNvPr id="7" name="AutoShape 32"/>
          <p:cNvSpPr>
            <a:spLocks/>
          </p:cNvSpPr>
          <p:nvPr/>
        </p:nvSpPr>
        <p:spPr bwMode="auto">
          <a:xfrm>
            <a:off x="5314734" y="4149081"/>
            <a:ext cx="2873194" cy="303493"/>
          </a:xfrm>
          <a:prstGeom prst="callout2">
            <a:avLst>
              <a:gd name="adj1" fmla="val 87764"/>
              <a:gd name="adj2" fmla="val 2522"/>
              <a:gd name="adj3" fmla="val 87764"/>
              <a:gd name="adj4" fmla="val -12601"/>
              <a:gd name="adj5" fmla="val -124427"/>
              <a:gd name="adj6" fmla="val -35979"/>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Temporal pole</a:t>
            </a:r>
          </a:p>
        </p:txBody>
      </p:sp>
      <p:sp>
        <p:nvSpPr>
          <p:cNvPr id="8" name="TextBox 7"/>
          <p:cNvSpPr txBox="1"/>
          <p:nvPr/>
        </p:nvSpPr>
        <p:spPr>
          <a:xfrm>
            <a:off x="191546" y="5601434"/>
            <a:ext cx="11539988" cy="707886"/>
          </a:xfrm>
          <a:prstGeom prst="rect">
            <a:avLst/>
          </a:prstGeom>
          <a:no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Calibri"/>
                <a:ea typeface="+mn-ea"/>
                <a:cs typeface="Tahoma" pitchFamily="34" charset="0"/>
              </a:rPr>
              <a:t>Each </a:t>
            </a:r>
            <a:r>
              <a:rPr kumimoji="0" lang="en-US" sz="4000" b="1" i="0" u="none" strike="noStrike" kern="1200" cap="none" spc="0" normalizeH="0" baseline="0" noProof="0" dirty="0">
                <a:ln>
                  <a:noFill/>
                </a:ln>
                <a:solidFill>
                  <a:prstClr val="black"/>
                </a:solidFill>
                <a:effectLst/>
                <a:uLnTx/>
                <a:uFillTx/>
                <a:latin typeface="Calibri"/>
                <a:ea typeface="+mn-ea"/>
                <a:cs typeface="+mn-cs"/>
              </a:rPr>
              <a:t>cerebral hemisphere has 3 poles</a:t>
            </a:r>
            <a:endParaRPr kumimoji="0" lang="ar-SA" sz="3800" b="1" i="0" u="none" strike="noStrike" kern="1200" cap="none" spc="0" normalizeH="0" baseline="0" noProof="0" dirty="0">
              <a:ln w="1905"/>
              <a:solidFill>
                <a:srgbClr val="C0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2" name="Slide Number Placeholder 1"/>
          <p:cNvSpPr>
            <a:spLocks noGrp="1"/>
          </p:cNvSpPr>
          <p:nvPr>
            <p:ph type="sldNum" sz="quarter" idx="12"/>
          </p:nvPr>
        </p:nvSpPr>
        <p:spPr/>
        <p:txBody>
          <a:bodyPr/>
          <a:lstStyle/>
          <a:p>
            <a:fld id="{F7FDB278-8FD6-4F76-A4E6-F3B74A4D0892}" type="slidenum">
              <a:rPr lang="ar-EG" smtClean="0"/>
              <a:pPr/>
              <a:t>52</a:t>
            </a:fld>
            <a:endParaRPr lang="ar-EG"/>
          </a:p>
        </p:txBody>
      </p:sp>
    </p:spTree>
    <p:extLst>
      <p:ext uri="{BB962C8B-B14F-4D97-AF65-F5344CB8AC3E}">
        <p14:creationId xmlns:p14="http://schemas.microsoft.com/office/powerpoint/2010/main" val="183000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l="20705" t="22280" r="32045" b="28580"/>
          <a:stretch>
            <a:fillRect/>
          </a:stretch>
        </p:blipFill>
        <p:spPr bwMode="auto">
          <a:xfrm>
            <a:off x="5742277" y="2127710"/>
            <a:ext cx="6116948" cy="3587290"/>
          </a:xfrm>
          <a:prstGeom prst="rect">
            <a:avLst/>
          </a:prstGeom>
          <a:noFill/>
          <a:ln w="9525">
            <a:noFill/>
            <a:miter lim="800000"/>
            <a:headEnd/>
            <a:tailEnd/>
          </a:ln>
        </p:spPr>
      </p:pic>
      <p:pic>
        <p:nvPicPr>
          <p:cNvPr id="2" name="Picture 4"/>
          <p:cNvPicPr>
            <a:picLocks noChangeAspect="1" noChangeArrowheads="1"/>
          </p:cNvPicPr>
          <p:nvPr/>
        </p:nvPicPr>
        <p:blipFill>
          <a:blip r:embed="rId4" cstate="print">
            <a:lum contrast="30000"/>
          </a:blip>
          <a:srcRect l="12500" t="13750" r="23750" b="28750"/>
          <a:stretch>
            <a:fillRect/>
          </a:stretch>
        </p:blipFill>
        <p:spPr bwMode="auto">
          <a:xfrm>
            <a:off x="0" y="2143100"/>
            <a:ext cx="6270992" cy="3189496"/>
          </a:xfrm>
          <a:prstGeom prst="rect">
            <a:avLst/>
          </a:prstGeom>
          <a:noFill/>
          <a:ln w="9525">
            <a:noFill/>
            <a:miter lim="800000"/>
            <a:headEnd/>
            <a:tailEnd/>
          </a:ln>
        </p:spPr>
      </p:pic>
      <p:sp>
        <p:nvSpPr>
          <p:cNvPr id="4" name="AutoShape 32"/>
          <p:cNvSpPr>
            <a:spLocks/>
          </p:cNvSpPr>
          <p:nvPr/>
        </p:nvSpPr>
        <p:spPr bwMode="auto">
          <a:xfrm>
            <a:off x="4275634" y="1142968"/>
            <a:ext cx="4199614" cy="500066"/>
          </a:xfrm>
          <a:prstGeom prst="callout2">
            <a:avLst>
              <a:gd name="adj1" fmla="val 335206"/>
              <a:gd name="adj2" fmla="val 118072"/>
              <a:gd name="adj3" fmla="val 101474"/>
              <a:gd name="adj4" fmla="val 45751"/>
              <a:gd name="adj5" fmla="val 271586"/>
              <a:gd name="adj6" fmla="val -17602"/>
            </a:avLst>
          </a:prstGeom>
          <a:noFill/>
          <a:ln w="38100">
            <a:solidFill>
              <a:srgbClr val="00FF00"/>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FF"/>
                </a:solidFill>
                <a:effectLst/>
                <a:uLnTx/>
                <a:uFillTx/>
                <a:latin typeface="Calibri"/>
                <a:ea typeface="+mn-ea"/>
                <a:cs typeface="+mn-cs"/>
              </a:rPr>
              <a:t>central </a:t>
            </a:r>
            <a:r>
              <a:rPr kumimoji="0" lang="en-US" sz="3600" b="1" i="0" u="none" strike="noStrike" kern="1200" cap="none" spc="0" normalizeH="0" baseline="0" noProof="0" dirty="0">
                <a:ln>
                  <a:noFill/>
                </a:ln>
                <a:solidFill>
                  <a:srgbClr val="0000FF"/>
                </a:solidFill>
                <a:effectLst/>
                <a:uLnTx/>
                <a:uFillTx/>
                <a:latin typeface="Calibri"/>
                <a:ea typeface="+mn-ea"/>
                <a:cs typeface="+mn-cs"/>
              </a:rPr>
              <a:t>sulcus </a:t>
            </a:r>
          </a:p>
        </p:txBody>
      </p:sp>
      <p:sp>
        <p:nvSpPr>
          <p:cNvPr id="5" name="Slide Number Placeholder 4"/>
          <p:cNvSpPr>
            <a:spLocks noGrp="1"/>
          </p:cNvSpPr>
          <p:nvPr>
            <p:ph type="sldNum" sz="quarter" idx="12"/>
          </p:nvPr>
        </p:nvSpPr>
        <p:spPr>
          <a:xfrm>
            <a:off x="10965349" y="6492876"/>
            <a:ext cx="2837762" cy="365125"/>
          </a:xfrm>
        </p:spPr>
        <p:txBody>
          <a:bodyPr/>
          <a:lstStyle/>
          <a:p>
            <a:fld id="{F7FDB278-8FD6-4F76-A4E6-F3B74A4D0892}" type="slidenum">
              <a:rPr lang="ar-EG" smtClean="0"/>
              <a:pPr/>
              <a:t>53</a:t>
            </a:fld>
            <a:endParaRPr lang="ar-EG" dirty="0"/>
          </a:p>
        </p:txBody>
      </p:sp>
    </p:spTree>
    <p:extLst>
      <p:ext uri="{BB962C8B-B14F-4D97-AF65-F5344CB8AC3E}">
        <p14:creationId xmlns:p14="http://schemas.microsoft.com/office/powerpoint/2010/main" val="49710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a:blip>
          <a:srcRect l="17344" t="8485" r="50172" b="39344"/>
          <a:stretch>
            <a:fillRect/>
          </a:stretch>
        </p:blipFill>
        <p:spPr bwMode="auto">
          <a:xfrm>
            <a:off x="146915" y="1995736"/>
            <a:ext cx="4526168" cy="4176464"/>
          </a:xfrm>
          <a:prstGeom prst="rect">
            <a:avLst/>
          </a:prstGeom>
          <a:noFill/>
          <a:ln w="9525">
            <a:noFill/>
            <a:miter lim="800000"/>
            <a:headEnd/>
            <a:tailEnd/>
          </a:ln>
        </p:spPr>
      </p:pic>
      <p:pic>
        <p:nvPicPr>
          <p:cNvPr id="3" name="Picture 4"/>
          <p:cNvPicPr>
            <a:picLocks noChangeAspect="1" noChangeArrowheads="1"/>
          </p:cNvPicPr>
          <p:nvPr/>
        </p:nvPicPr>
        <p:blipFill>
          <a:blip r:embed="rId4" cstate="print"/>
          <a:srcRect l="20705" t="22280" r="32045" b="28580"/>
          <a:stretch>
            <a:fillRect/>
          </a:stretch>
        </p:blipFill>
        <p:spPr bwMode="auto">
          <a:xfrm>
            <a:off x="5510210" y="2139753"/>
            <a:ext cx="6490473" cy="3806343"/>
          </a:xfrm>
          <a:prstGeom prst="rect">
            <a:avLst/>
          </a:prstGeom>
          <a:noFill/>
          <a:ln w="9525">
            <a:noFill/>
            <a:miter lim="800000"/>
            <a:headEnd/>
            <a:tailEnd/>
          </a:ln>
        </p:spPr>
      </p:pic>
      <p:sp>
        <p:nvSpPr>
          <p:cNvPr id="6" name="AutoShape 32"/>
          <p:cNvSpPr>
            <a:spLocks/>
          </p:cNvSpPr>
          <p:nvPr/>
        </p:nvSpPr>
        <p:spPr bwMode="auto">
          <a:xfrm>
            <a:off x="817327" y="798984"/>
            <a:ext cx="4189188" cy="792088"/>
          </a:xfrm>
          <a:prstGeom prst="callout2">
            <a:avLst>
              <a:gd name="adj1" fmla="val 108628"/>
              <a:gd name="adj2" fmla="val 15173"/>
              <a:gd name="adj3" fmla="val 142285"/>
              <a:gd name="adj4" fmla="val 14765"/>
              <a:gd name="adj5" fmla="val 306222"/>
              <a:gd name="adj6" fmla="val 59612"/>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The stem arises on the inferior surface</a:t>
            </a:r>
          </a:p>
        </p:txBody>
      </p:sp>
      <p:sp>
        <p:nvSpPr>
          <p:cNvPr id="9" name="AutoShape 32"/>
          <p:cNvSpPr>
            <a:spLocks/>
          </p:cNvSpPr>
          <p:nvPr/>
        </p:nvSpPr>
        <p:spPr bwMode="auto">
          <a:xfrm>
            <a:off x="7712992" y="1140114"/>
            <a:ext cx="4463927" cy="639599"/>
          </a:xfrm>
          <a:prstGeom prst="callout2">
            <a:avLst>
              <a:gd name="adj1" fmla="val 171585"/>
              <a:gd name="adj2" fmla="val 28014"/>
              <a:gd name="adj3" fmla="val 175239"/>
              <a:gd name="adj4" fmla="val 10179"/>
              <a:gd name="adj5" fmla="val 438878"/>
              <a:gd name="adj6" fmla="val 22817"/>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posterior</a:t>
            </a:r>
            <a:r>
              <a:rPr kumimoji="0" lang="en-US" sz="3600" b="1" i="0" u="none" strike="noStrike" kern="1200" cap="none" spc="0" normalizeH="0" baseline="0" noProof="0" dirty="0">
                <a:ln>
                  <a:noFill/>
                </a:ln>
                <a:solidFill>
                  <a:prstClr val="black"/>
                </a:solidFill>
                <a:effectLst/>
                <a:uLnTx/>
                <a:uFillTx/>
                <a:latin typeface="Calibri"/>
                <a:ea typeface="+mn-ea"/>
                <a:cs typeface="+mn-cs"/>
              </a:rPr>
              <a:t> ramus</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1" name="Freeform 10"/>
          <p:cNvSpPr/>
          <p:nvPr/>
        </p:nvSpPr>
        <p:spPr>
          <a:xfrm>
            <a:off x="2924336" y="3119142"/>
            <a:ext cx="1390074" cy="460770"/>
          </a:xfrm>
          <a:custGeom>
            <a:avLst/>
            <a:gdLst>
              <a:gd name="connsiteX0" fmla="*/ 0 w 1072055"/>
              <a:gd name="connsiteY0" fmla="*/ 454572 h 454572"/>
              <a:gd name="connsiteX1" fmla="*/ 220717 w 1072055"/>
              <a:gd name="connsiteY1" fmla="*/ 186558 h 454572"/>
              <a:gd name="connsiteX2" fmla="*/ 409903 w 1072055"/>
              <a:gd name="connsiteY2" fmla="*/ 13138 h 454572"/>
              <a:gd name="connsiteX3" fmla="*/ 788276 w 1072055"/>
              <a:gd name="connsiteY3" fmla="*/ 107731 h 454572"/>
              <a:gd name="connsiteX4" fmla="*/ 1072055 w 1072055"/>
              <a:gd name="connsiteY4" fmla="*/ 438807 h 454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055" h="454572">
                <a:moveTo>
                  <a:pt x="0" y="454572"/>
                </a:moveTo>
                <a:cubicBezTo>
                  <a:pt x="76200" y="357351"/>
                  <a:pt x="152400" y="260130"/>
                  <a:pt x="220717" y="186558"/>
                </a:cubicBezTo>
                <a:cubicBezTo>
                  <a:pt x="289034" y="112986"/>
                  <a:pt x="315310" y="26276"/>
                  <a:pt x="409903" y="13138"/>
                </a:cubicBezTo>
                <a:cubicBezTo>
                  <a:pt x="504496" y="0"/>
                  <a:pt x="677917" y="36786"/>
                  <a:pt x="788276" y="107731"/>
                </a:cubicBezTo>
                <a:cubicBezTo>
                  <a:pt x="898635" y="178676"/>
                  <a:pt x="985345" y="308741"/>
                  <a:pt x="1072055" y="438807"/>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3" name="Freeform 12"/>
          <p:cNvSpPr/>
          <p:nvPr/>
        </p:nvSpPr>
        <p:spPr>
          <a:xfrm>
            <a:off x="7617221" y="3494888"/>
            <a:ext cx="2089636" cy="1165145"/>
          </a:xfrm>
          <a:custGeom>
            <a:avLst/>
            <a:gdLst>
              <a:gd name="connsiteX0" fmla="*/ 47297 w 1579180"/>
              <a:gd name="connsiteY0" fmla="*/ 1150883 h 1150883"/>
              <a:gd name="connsiteX1" fmla="*/ 94593 w 1579180"/>
              <a:gd name="connsiteY1" fmla="*/ 898635 h 1150883"/>
              <a:gd name="connsiteX2" fmla="*/ 614855 w 1579180"/>
              <a:gd name="connsiteY2" fmla="*/ 551794 h 1150883"/>
              <a:gd name="connsiteX3" fmla="*/ 1182414 w 1579180"/>
              <a:gd name="connsiteY3" fmla="*/ 346842 h 1150883"/>
              <a:gd name="connsiteX4" fmla="*/ 1513490 w 1579180"/>
              <a:gd name="connsiteY4" fmla="*/ 173421 h 1150883"/>
              <a:gd name="connsiteX5" fmla="*/ 1576552 w 1579180"/>
              <a:gd name="connsiteY5" fmla="*/ 0 h 115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9180" h="1150883">
                <a:moveTo>
                  <a:pt x="47297" y="1150883"/>
                </a:moveTo>
                <a:cubicBezTo>
                  <a:pt x="23648" y="1074683"/>
                  <a:pt x="0" y="998483"/>
                  <a:pt x="94593" y="898635"/>
                </a:cubicBezTo>
                <a:cubicBezTo>
                  <a:pt x="189186" y="798787"/>
                  <a:pt x="433552" y="643759"/>
                  <a:pt x="614855" y="551794"/>
                </a:cubicBezTo>
                <a:cubicBezTo>
                  <a:pt x="796158" y="459829"/>
                  <a:pt x="1032642" y="409904"/>
                  <a:pt x="1182414" y="346842"/>
                </a:cubicBezTo>
                <a:cubicBezTo>
                  <a:pt x="1332186" y="283780"/>
                  <a:pt x="1447800" y="231228"/>
                  <a:pt x="1513490" y="173421"/>
                </a:cubicBezTo>
                <a:cubicBezTo>
                  <a:pt x="1579180" y="115614"/>
                  <a:pt x="1577866" y="57807"/>
                  <a:pt x="1576552" y="0"/>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4" name="Freeform 13"/>
          <p:cNvSpPr/>
          <p:nvPr/>
        </p:nvSpPr>
        <p:spPr>
          <a:xfrm>
            <a:off x="7166150" y="4220101"/>
            <a:ext cx="587124" cy="141890"/>
          </a:xfrm>
          <a:custGeom>
            <a:avLst/>
            <a:gdLst>
              <a:gd name="connsiteX0" fmla="*/ 441435 w 441435"/>
              <a:gd name="connsiteY0" fmla="*/ 141890 h 141890"/>
              <a:gd name="connsiteX1" fmla="*/ 173421 w 441435"/>
              <a:gd name="connsiteY1" fmla="*/ 63062 h 141890"/>
              <a:gd name="connsiteX2" fmla="*/ 0 w 441435"/>
              <a:gd name="connsiteY2" fmla="*/ 0 h 141890"/>
            </a:gdLst>
            <a:ahLst/>
            <a:cxnLst>
              <a:cxn ang="0">
                <a:pos x="connsiteX0" y="connsiteY0"/>
              </a:cxn>
              <a:cxn ang="0">
                <a:pos x="connsiteX1" y="connsiteY1"/>
              </a:cxn>
              <a:cxn ang="0">
                <a:pos x="connsiteX2" y="connsiteY2"/>
              </a:cxn>
            </a:cxnLst>
            <a:rect l="l" t="t" r="r" b="b"/>
            <a:pathLst>
              <a:path w="441435" h="141890">
                <a:moveTo>
                  <a:pt x="441435" y="141890"/>
                </a:moveTo>
                <a:cubicBezTo>
                  <a:pt x="336331" y="111672"/>
                  <a:pt x="246994" y="86710"/>
                  <a:pt x="173421" y="63062"/>
                </a:cubicBezTo>
                <a:cubicBezTo>
                  <a:pt x="99849" y="39414"/>
                  <a:pt x="49924" y="19707"/>
                  <a:pt x="0" y="0"/>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5" name="Freeform 14"/>
          <p:cNvSpPr/>
          <p:nvPr/>
        </p:nvSpPr>
        <p:spPr>
          <a:xfrm>
            <a:off x="7861612" y="3602618"/>
            <a:ext cx="122317" cy="601718"/>
          </a:xfrm>
          <a:custGeom>
            <a:avLst/>
            <a:gdLst>
              <a:gd name="connsiteX0" fmla="*/ 91965 w 91965"/>
              <a:gd name="connsiteY0" fmla="*/ 601718 h 601718"/>
              <a:gd name="connsiteX1" fmla="*/ 13138 w 91965"/>
              <a:gd name="connsiteY1" fmla="*/ 97221 h 601718"/>
              <a:gd name="connsiteX2" fmla="*/ 13138 w 91965"/>
              <a:gd name="connsiteY2" fmla="*/ 18394 h 601718"/>
            </a:gdLst>
            <a:ahLst/>
            <a:cxnLst>
              <a:cxn ang="0">
                <a:pos x="connsiteX0" y="connsiteY0"/>
              </a:cxn>
              <a:cxn ang="0">
                <a:pos x="connsiteX1" y="connsiteY1"/>
              </a:cxn>
              <a:cxn ang="0">
                <a:pos x="connsiteX2" y="connsiteY2"/>
              </a:cxn>
            </a:cxnLst>
            <a:rect l="l" t="t" r="r" b="b"/>
            <a:pathLst>
              <a:path w="91965" h="601718">
                <a:moveTo>
                  <a:pt x="91965" y="601718"/>
                </a:moveTo>
                <a:cubicBezTo>
                  <a:pt x="59120" y="398080"/>
                  <a:pt x="26276" y="194442"/>
                  <a:pt x="13138" y="97221"/>
                </a:cubicBezTo>
                <a:cubicBezTo>
                  <a:pt x="0" y="0"/>
                  <a:pt x="6569" y="9197"/>
                  <a:pt x="13138" y="18394"/>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5" name="AutoShape 32"/>
          <p:cNvSpPr>
            <a:spLocks/>
          </p:cNvSpPr>
          <p:nvPr/>
        </p:nvSpPr>
        <p:spPr bwMode="auto">
          <a:xfrm>
            <a:off x="3786293" y="2283768"/>
            <a:ext cx="3735153" cy="720080"/>
          </a:xfrm>
          <a:prstGeom prst="callout2">
            <a:avLst>
              <a:gd name="adj1" fmla="val 53357"/>
              <a:gd name="adj2" fmla="val 77416"/>
              <a:gd name="adj3" fmla="val 133641"/>
              <a:gd name="adj4" fmla="val 105615"/>
              <a:gd name="adj5" fmla="val 211214"/>
              <a:gd name="adj6" fmla="val 110256"/>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anterior ascending ramus </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8" name="AutoShape 32"/>
          <p:cNvSpPr>
            <a:spLocks/>
          </p:cNvSpPr>
          <p:nvPr/>
        </p:nvSpPr>
        <p:spPr bwMode="auto">
          <a:xfrm>
            <a:off x="4744025" y="4876056"/>
            <a:ext cx="4788657" cy="936104"/>
          </a:xfrm>
          <a:prstGeom prst="callout2">
            <a:avLst>
              <a:gd name="adj1" fmla="val 19412"/>
              <a:gd name="adj2" fmla="val 43837"/>
              <a:gd name="adj3" fmla="val 4928"/>
              <a:gd name="adj4" fmla="val 44913"/>
              <a:gd name="adj5" fmla="val -63969"/>
              <a:gd name="adj6" fmla="val 58324"/>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Short horizontal ramus</a:t>
            </a:r>
          </a:p>
        </p:txBody>
      </p:sp>
      <p:sp>
        <p:nvSpPr>
          <p:cNvPr id="2" name="Slide Number Placeholder 1"/>
          <p:cNvSpPr>
            <a:spLocks noGrp="1"/>
          </p:cNvSpPr>
          <p:nvPr>
            <p:ph type="sldNum" sz="quarter" idx="12"/>
          </p:nvPr>
        </p:nvSpPr>
        <p:spPr>
          <a:xfrm>
            <a:off x="10742957" y="6525394"/>
            <a:ext cx="2837762" cy="365125"/>
          </a:xfrm>
        </p:spPr>
        <p:txBody>
          <a:bodyPr/>
          <a:lstStyle/>
          <a:p>
            <a:fld id="{F7FDB278-8FD6-4F76-A4E6-F3B74A4D0892}" type="slidenum">
              <a:rPr lang="ar-EG" smtClean="0"/>
              <a:pPr/>
              <a:t>54</a:t>
            </a:fld>
            <a:endParaRPr lang="ar-EG" dirty="0"/>
          </a:p>
        </p:txBody>
      </p:sp>
    </p:spTree>
    <p:extLst>
      <p:ext uri="{BB962C8B-B14F-4D97-AF65-F5344CB8AC3E}">
        <p14:creationId xmlns:p14="http://schemas.microsoft.com/office/powerpoint/2010/main" val="334661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000"/>
                                        <p:tgtEl>
                                          <p:spTgt spid="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3" grpId="0" animBg="1"/>
      <p:bldP spid="14" grpId="0" animBg="1"/>
      <p:bldP spid="15" grpId="0" animBg="1"/>
      <p:bldP spid="5"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lum contrast="30000"/>
          </a:blip>
          <a:srcRect l="12500" t="13750" r="23750" b="28750"/>
          <a:stretch>
            <a:fillRect/>
          </a:stretch>
        </p:blipFill>
        <p:spPr bwMode="auto">
          <a:xfrm>
            <a:off x="921266" y="1479248"/>
            <a:ext cx="7506187" cy="3817730"/>
          </a:xfrm>
          <a:prstGeom prst="rect">
            <a:avLst/>
          </a:prstGeom>
          <a:noFill/>
          <a:ln w="9525">
            <a:noFill/>
            <a:miter lim="800000"/>
            <a:headEnd/>
            <a:tailEnd/>
          </a:ln>
        </p:spPr>
      </p:pic>
      <p:sp>
        <p:nvSpPr>
          <p:cNvPr id="11" name="Freeform 10"/>
          <p:cNvSpPr/>
          <p:nvPr/>
        </p:nvSpPr>
        <p:spPr>
          <a:xfrm>
            <a:off x="6425095" y="2409901"/>
            <a:ext cx="1083542" cy="1152128"/>
          </a:xfrm>
          <a:custGeom>
            <a:avLst/>
            <a:gdLst>
              <a:gd name="connsiteX0" fmla="*/ 1233055 w 1233055"/>
              <a:gd name="connsiteY0" fmla="*/ 0 h 2022763"/>
              <a:gd name="connsiteX1" fmla="*/ 1205346 w 1233055"/>
              <a:gd name="connsiteY1" fmla="*/ 110836 h 2022763"/>
              <a:gd name="connsiteX2" fmla="*/ 1094510 w 1233055"/>
              <a:gd name="connsiteY2" fmla="*/ 235527 h 2022763"/>
              <a:gd name="connsiteX3" fmla="*/ 1025237 w 1233055"/>
              <a:gd name="connsiteY3" fmla="*/ 290945 h 2022763"/>
              <a:gd name="connsiteX4" fmla="*/ 1011382 w 1233055"/>
              <a:gd name="connsiteY4" fmla="*/ 332509 h 2022763"/>
              <a:gd name="connsiteX5" fmla="*/ 928255 w 1233055"/>
              <a:gd name="connsiteY5" fmla="*/ 387927 h 2022763"/>
              <a:gd name="connsiteX6" fmla="*/ 858982 w 1233055"/>
              <a:gd name="connsiteY6" fmla="*/ 443345 h 2022763"/>
              <a:gd name="connsiteX7" fmla="*/ 831273 w 1233055"/>
              <a:gd name="connsiteY7" fmla="*/ 484909 h 2022763"/>
              <a:gd name="connsiteX8" fmla="*/ 789710 w 1233055"/>
              <a:gd name="connsiteY8" fmla="*/ 512618 h 2022763"/>
              <a:gd name="connsiteX9" fmla="*/ 720437 w 1233055"/>
              <a:gd name="connsiteY9" fmla="*/ 568036 h 2022763"/>
              <a:gd name="connsiteX10" fmla="*/ 651164 w 1233055"/>
              <a:gd name="connsiteY10" fmla="*/ 665018 h 2022763"/>
              <a:gd name="connsiteX11" fmla="*/ 595746 w 1233055"/>
              <a:gd name="connsiteY11" fmla="*/ 748145 h 2022763"/>
              <a:gd name="connsiteX12" fmla="*/ 581891 w 1233055"/>
              <a:gd name="connsiteY12" fmla="*/ 789709 h 2022763"/>
              <a:gd name="connsiteX13" fmla="*/ 540328 w 1233055"/>
              <a:gd name="connsiteY13" fmla="*/ 831272 h 2022763"/>
              <a:gd name="connsiteX14" fmla="*/ 484910 w 1233055"/>
              <a:gd name="connsiteY14" fmla="*/ 955963 h 2022763"/>
              <a:gd name="connsiteX15" fmla="*/ 457200 w 1233055"/>
              <a:gd name="connsiteY15" fmla="*/ 983672 h 2022763"/>
              <a:gd name="connsiteX16" fmla="*/ 429491 w 1233055"/>
              <a:gd name="connsiteY16" fmla="*/ 1066800 h 2022763"/>
              <a:gd name="connsiteX17" fmla="*/ 360219 w 1233055"/>
              <a:gd name="connsiteY17" fmla="*/ 1163781 h 2022763"/>
              <a:gd name="connsiteX18" fmla="*/ 193964 w 1233055"/>
              <a:gd name="connsiteY18" fmla="*/ 1676400 h 2022763"/>
              <a:gd name="connsiteX19" fmla="*/ 207819 w 1233055"/>
              <a:gd name="connsiteY19" fmla="*/ 1717963 h 2022763"/>
              <a:gd name="connsiteX20" fmla="*/ 152400 w 1233055"/>
              <a:gd name="connsiteY20" fmla="*/ 1801091 h 2022763"/>
              <a:gd name="connsiteX21" fmla="*/ 96982 w 1233055"/>
              <a:gd name="connsiteY21" fmla="*/ 1884218 h 2022763"/>
              <a:gd name="connsiteX22" fmla="*/ 69273 w 1233055"/>
              <a:gd name="connsiteY22" fmla="*/ 1925781 h 2022763"/>
              <a:gd name="connsiteX23" fmla="*/ 41564 w 1233055"/>
              <a:gd name="connsiteY23" fmla="*/ 1953491 h 2022763"/>
              <a:gd name="connsiteX24" fmla="*/ 27710 w 1233055"/>
              <a:gd name="connsiteY24" fmla="*/ 1995054 h 2022763"/>
              <a:gd name="connsiteX25" fmla="*/ 0 w 1233055"/>
              <a:gd name="connsiteY25" fmla="*/ 2022763 h 2022763"/>
              <a:gd name="connsiteX26" fmla="*/ 0 w 1233055"/>
              <a:gd name="connsiteY26" fmla="*/ 2022763 h 20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33055" h="2022763">
                <a:moveTo>
                  <a:pt x="1233055" y="0"/>
                </a:moveTo>
                <a:cubicBezTo>
                  <a:pt x="1227786" y="26342"/>
                  <a:pt x="1219545" y="82438"/>
                  <a:pt x="1205346" y="110836"/>
                </a:cubicBezTo>
                <a:cubicBezTo>
                  <a:pt x="1180624" y="160282"/>
                  <a:pt x="1131228" y="198809"/>
                  <a:pt x="1094510" y="235527"/>
                </a:cubicBezTo>
                <a:cubicBezTo>
                  <a:pt x="1055029" y="275008"/>
                  <a:pt x="1077664" y="255993"/>
                  <a:pt x="1025237" y="290945"/>
                </a:cubicBezTo>
                <a:cubicBezTo>
                  <a:pt x="1020619" y="304800"/>
                  <a:pt x="1021709" y="322182"/>
                  <a:pt x="1011382" y="332509"/>
                </a:cubicBezTo>
                <a:cubicBezTo>
                  <a:pt x="987834" y="356057"/>
                  <a:pt x="928255" y="387927"/>
                  <a:pt x="928255" y="387927"/>
                </a:cubicBezTo>
                <a:cubicBezTo>
                  <a:pt x="848845" y="507044"/>
                  <a:pt x="954583" y="366865"/>
                  <a:pt x="858982" y="443345"/>
                </a:cubicBezTo>
                <a:cubicBezTo>
                  <a:pt x="845980" y="453747"/>
                  <a:pt x="843047" y="473135"/>
                  <a:pt x="831273" y="484909"/>
                </a:cubicBezTo>
                <a:cubicBezTo>
                  <a:pt x="819499" y="496683"/>
                  <a:pt x="802712" y="502216"/>
                  <a:pt x="789710" y="512618"/>
                </a:cubicBezTo>
                <a:cubicBezTo>
                  <a:pt x="691002" y="591584"/>
                  <a:pt x="848362" y="482752"/>
                  <a:pt x="720437" y="568036"/>
                </a:cubicBezTo>
                <a:cubicBezTo>
                  <a:pt x="660284" y="688343"/>
                  <a:pt x="729799" y="563916"/>
                  <a:pt x="651164" y="665018"/>
                </a:cubicBezTo>
                <a:cubicBezTo>
                  <a:pt x="630718" y="691305"/>
                  <a:pt x="614219" y="720436"/>
                  <a:pt x="595746" y="748145"/>
                </a:cubicBezTo>
                <a:cubicBezTo>
                  <a:pt x="587645" y="760296"/>
                  <a:pt x="589992" y="777558"/>
                  <a:pt x="581891" y="789709"/>
                </a:cubicBezTo>
                <a:cubicBezTo>
                  <a:pt x="571023" y="806011"/>
                  <a:pt x="554182" y="817418"/>
                  <a:pt x="540328" y="831272"/>
                </a:cubicBezTo>
                <a:cubicBezTo>
                  <a:pt x="518358" y="897184"/>
                  <a:pt x="522548" y="908917"/>
                  <a:pt x="484910" y="955963"/>
                </a:cubicBezTo>
                <a:cubicBezTo>
                  <a:pt x="476750" y="966163"/>
                  <a:pt x="466437" y="974436"/>
                  <a:pt x="457200" y="983672"/>
                </a:cubicBezTo>
                <a:cubicBezTo>
                  <a:pt x="447964" y="1011381"/>
                  <a:pt x="445693" y="1042497"/>
                  <a:pt x="429491" y="1066800"/>
                </a:cubicBezTo>
                <a:cubicBezTo>
                  <a:pt x="388973" y="1127576"/>
                  <a:pt x="399473" y="1069108"/>
                  <a:pt x="360219" y="1163781"/>
                </a:cubicBezTo>
                <a:lnTo>
                  <a:pt x="193964" y="1676400"/>
                </a:lnTo>
                <a:cubicBezTo>
                  <a:pt x="198582" y="1690254"/>
                  <a:pt x="207819" y="1703359"/>
                  <a:pt x="207819" y="1717963"/>
                </a:cubicBezTo>
                <a:cubicBezTo>
                  <a:pt x="207819" y="1763385"/>
                  <a:pt x="177389" y="1768962"/>
                  <a:pt x="152400" y="1801091"/>
                </a:cubicBezTo>
                <a:cubicBezTo>
                  <a:pt x="131954" y="1827378"/>
                  <a:pt x="115455" y="1856509"/>
                  <a:pt x="96982" y="1884218"/>
                </a:cubicBezTo>
                <a:cubicBezTo>
                  <a:pt x="87746" y="1898072"/>
                  <a:pt x="81047" y="1914007"/>
                  <a:pt x="69273" y="1925781"/>
                </a:cubicBezTo>
                <a:lnTo>
                  <a:pt x="41564" y="1953491"/>
                </a:lnTo>
                <a:cubicBezTo>
                  <a:pt x="36946" y="1967345"/>
                  <a:pt x="35224" y="1982531"/>
                  <a:pt x="27710" y="1995054"/>
                </a:cubicBezTo>
                <a:cubicBezTo>
                  <a:pt x="20989" y="2006255"/>
                  <a:pt x="0" y="2022763"/>
                  <a:pt x="0" y="2022763"/>
                </a:cubicBezTo>
                <a:lnTo>
                  <a:pt x="0" y="2022763"/>
                </a:lnTo>
              </a:path>
            </a:pathLst>
          </a:custGeom>
          <a:ln w="571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Freeform 11"/>
          <p:cNvSpPr/>
          <p:nvPr/>
        </p:nvSpPr>
        <p:spPr>
          <a:xfrm>
            <a:off x="5721815" y="3391798"/>
            <a:ext cx="2490102" cy="340463"/>
          </a:xfrm>
          <a:custGeom>
            <a:avLst/>
            <a:gdLst>
              <a:gd name="connsiteX0" fmla="*/ 0 w 1954924"/>
              <a:gd name="connsiteY0" fmla="*/ 323194 h 323194"/>
              <a:gd name="connsiteX1" fmla="*/ 394138 w 1954924"/>
              <a:gd name="connsiteY1" fmla="*/ 212835 h 323194"/>
              <a:gd name="connsiteX2" fmla="*/ 599090 w 1954924"/>
              <a:gd name="connsiteY2" fmla="*/ 197070 h 323194"/>
              <a:gd name="connsiteX3" fmla="*/ 898635 w 1954924"/>
              <a:gd name="connsiteY3" fmla="*/ 102477 h 323194"/>
              <a:gd name="connsiteX4" fmla="*/ 1040524 w 1954924"/>
              <a:gd name="connsiteY4" fmla="*/ 7883 h 323194"/>
              <a:gd name="connsiteX5" fmla="*/ 1340069 w 1954924"/>
              <a:gd name="connsiteY5" fmla="*/ 149773 h 323194"/>
              <a:gd name="connsiteX6" fmla="*/ 1608083 w 1954924"/>
              <a:gd name="connsiteY6" fmla="*/ 291663 h 323194"/>
              <a:gd name="connsiteX7" fmla="*/ 1954924 w 1954924"/>
              <a:gd name="connsiteY7" fmla="*/ 307428 h 3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924" h="323194">
                <a:moveTo>
                  <a:pt x="0" y="323194"/>
                </a:moveTo>
                <a:cubicBezTo>
                  <a:pt x="147145" y="278525"/>
                  <a:pt x="294290" y="233856"/>
                  <a:pt x="394138" y="212835"/>
                </a:cubicBezTo>
                <a:cubicBezTo>
                  <a:pt x="493986" y="191814"/>
                  <a:pt x="515007" y="215463"/>
                  <a:pt x="599090" y="197070"/>
                </a:cubicBezTo>
                <a:cubicBezTo>
                  <a:pt x="683173" y="178677"/>
                  <a:pt x="825063" y="134008"/>
                  <a:pt x="898635" y="102477"/>
                </a:cubicBezTo>
                <a:cubicBezTo>
                  <a:pt x="972207" y="70946"/>
                  <a:pt x="966952" y="0"/>
                  <a:pt x="1040524" y="7883"/>
                </a:cubicBezTo>
                <a:cubicBezTo>
                  <a:pt x="1114096" y="15766"/>
                  <a:pt x="1245476" y="102476"/>
                  <a:pt x="1340069" y="149773"/>
                </a:cubicBezTo>
                <a:cubicBezTo>
                  <a:pt x="1434662" y="197070"/>
                  <a:pt x="1505607" y="265387"/>
                  <a:pt x="1608083" y="291663"/>
                </a:cubicBezTo>
                <a:cubicBezTo>
                  <a:pt x="1710559" y="317939"/>
                  <a:pt x="1832741" y="312683"/>
                  <a:pt x="1954924" y="307428"/>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 name="AutoShape 32"/>
          <p:cNvSpPr>
            <a:spLocks/>
          </p:cNvSpPr>
          <p:nvPr/>
        </p:nvSpPr>
        <p:spPr bwMode="auto">
          <a:xfrm>
            <a:off x="6052098" y="4688045"/>
            <a:ext cx="4750709" cy="785818"/>
          </a:xfrm>
          <a:prstGeom prst="callout2">
            <a:avLst>
              <a:gd name="adj1" fmla="val 28341"/>
              <a:gd name="adj2" fmla="val 34372"/>
              <a:gd name="adj3" fmla="val 2703"/>
              <a:gd name="adj4" fmla="val 20949"/>
              <a:gd name="adj5" fmla="val -145809"/>
              <a:gd name="adj6" fmla="val 15433"/>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calcarine</a:t>
            </a:r>
            <a:r>
              <a:rPr kumimoji="0" lang="en-US" sz="3600" b="1" i="0" u="none" strike="noStrike" kern="1200" cap="none" spc="0" normalizeH="0" baseline="0" noProof="0" dirty="0">
                <a:ln>
                  <a:noFill/>
                </a:ln>
                <a:solidFill>
                  <a:srgbClr val="FF0000"/>
                </a:solidFill>
                <a:effectLst/>
                <a:uLnTx/>
                <a:uFillTx/>
                <a:latin typeface="Calibri"/>
                <a:ea typeface="+mn-ea"/>
                <a:cs typeface="+mn-cs"/>
              </a:rPr>
              <a:t> sulcus</a:t>
            </a:r>
          </a:p>
        </p:txBody>
      </p:sp>
      <p:sp>
        <p:nvSpPr>
          <p:cNvPr id="13" name="Freeform 12"/>
          <p:cNvSpPr/>
          <p:nvPr/>
        </p:nvSpPr>
        <p:spPr>
          <a:xfrm>
            <a:off x="7508637" y="2409901"/>
            <a:ext cx="703280" cy="1352700"/>
          </a:xfrm>
          <a:custGeom>
            <a:avLst/>
            <a:gdLst>
              <a:gd name="connsiteX0" fmla="*/ 620110 w 664779"/>
              <a:gd name="connsiteY0" fmla="*/ 1673772 h 1673772"/>
              <a:gd name="connsiteX1" fmla="*/ 635876 w 664779"/>
              <a:gd name="connsiteY1" fmla="*/ 1137744 h 1673772"/>
              <a:gd name="connsiteX2" fmla="*/ 446690 w 664779"/>
              <a:gd name="connsiteY2" fmla="*/ 570186 h 1673772"/>
              <a:gd name="connsiteX3" fmla="*/ 68317 w 664779"/>
              <a:gd name="connsiteY3" fmla="*/ 81455 h 1673772"/>
              <a:gd name="connsiteX4" fmla="*/ 36786 w 664779"/>
              <a:gd name="connsiteY4" fmla="*/ 81455 h 167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779" h="1673772">
                <a:moveTo>
                  <a:pt x="620110" y="1673772"/>
                </a:moveTo>
                <a:cubicBezTo>
                  <a:pt x="642444" y="1497723"/>
                  <a:pt x="664779" y="1321675"/>
                  <a:pt x="635876" y="1137744"/>
                </a:cubicBezTo>
                <a:cubicBezTo>
                  <a:pt x="606973" y="953813"/>
                  <a:pt x="541283" y="746234"/>
                  <a:pt x="446690" y="570186"/>
                </a:cubicBezTo>
                <a:cubicBezTo>
                  <a:pt x="352097" y="394138"/>
                  <a:pt x="136634" y="162910"/>
                  <a:pt x="68317" y="81455"/>
                </a:cubicBezTo>
                <a:cubicBezTo>
                  <a:pt x="0" y="0"/>
                  <a:pt x="36786" y="81455"/>
                  <a:pt x="36786" y="81455"/>
                </a:cubicBezTo>
              </a:path>
            </a:pathLst>
          </a:custGeom>
          <a:ln w="57150">
            <a:solidFill>
              <a:srgbClr val="0000FF"/>
            </a:solidFill>
            <a:headEnd type="triangl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5" name="TextBox 14"/>
          <p:cNvSpPr txBox="1"/>
          <p:nvPr/>
        </p:nvSpPr>
        <p:spPr>
          <a:xfrm>
            <a:off x="7970504" y="2444012"/>
            <a:ext cx="1699981" cy="646331"/>
          </a:xfrm>
          <a:prstGeom prst="rect">
            <a:avLst/>
          </a:prstGeom>
          <a:noFill/>
          <a:effectLst>
            <a:outerShdw blurRad="50800" dist="38100" dir="8100000" algn="tr" rotWithShape="0">
              <a:prstClr val="black">
                <a:alpha val="40000"/>
              </a:prstClr>
            </a:outerShdw>
          </a:effectLst>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mn-ea"/>
                <a:cs typeface="+mn-cs"/>
              </a:rPr>
              <a:t>5 cm  </a:t>
            </a:r>
          </a:p>
        </p:txBody>
      </p:sp>
      <p:sp>
        <p:nvSpPr>
          <p:cNvPr id="17" name="AutoShape 32"/>
          <p:cNvSpPr>
            <a:spLocks/>
          </p:cNvSpPr>
          <p:nvPr/>
        </p:nvSpPr>
        <p:spPr bwMode="auto">
          <a:xfrm>
            <a:off x="7697911" y="1336514"/>
            <a:ext cx="4463927" cy="639599"/>
          </a:xfrm>
          <a:prstGeom prst="callout2">
            <a:avLst>
              <a:gd name="adj1" fmla="val 68743"/>
              <a:gd name="adj2" fmla="val 23056"/>
              <a:gd name="adj3" fmla="val 127667"/>
              <a:gd name="adj4" fmla="val 8212"/>
              <a:gd name="adj5" fmla="val 190690"/>
              <a:gd name="adj6" fmla="val -7006"/>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parieto-occipital sulcus </a:t>
            </a:r>
          </a:p>
        </p:txBody>
      </p:sp>
      <p:sp>
        <p:nvSpPr>
          <p:cNvPr id="19" name="AutoShape 32"/>
          <p:cNvSpPr>
            <a:spLocks/>
          </p:cNvSpPr>
          <p:nvPr/>
        </p:nvSpPr>
        <p:spPr bwMode="auto">
          <a:xfrm flipH="1">
            <a:off x="7900609" y="4066086"/>
            <a:ext cx="3735153" cy="720080"/>
          </a:xfrm>
          <a:prstGeom prst="callout2">
            <a:avLst>
              <a:gd name="adj1" fmla="val 24895"/>
              <a:gd name="adj2" fmla="val 67872"/>
              <a:gd name="adj3" fmla="val -21150"/>
              <a:gd name="adj4" fmla="val 69761"/>
              <a:gd name="adj5" fmla="val -24367"/>
              <a:gd name="adj6" fmla="val 9827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mn-cs"/>
              </a:rPr>
              <a:t>occipital pole</a:t>
            </a:r>
            <a:endParaRPr kumimoji="0" lang="en-US" sz="3000" b="1" i="0" u="none" strike="noStrike" kern="1200" cap="none" spc="0" normalizeH="0" baseline="0" noProof="0" dirty="0">
              <a:ln>
                <a:noFill/>
              </a:ln>
              <a:solidFill>
                <a:srgbClr val="0000FF"/>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10802807" y="7940675"/>
            <a:ext cx="2837762" cy="365125"/>
          </a:xfrm>
        </p:spPr>
        <p:txBody>
          <a:bodyPr/>
          <a:lstStyle/>
          <a:p>
            <a:fld id="{F7FDB278-8FD6-4F76-A4E6-F3B74A4D0892}" type="slidenum">
              <a:rPr lang="ar-EG" smtClean="0"/>
              <a:pPr/>
              <a:t>55</a:t>
            </a:fld>
            <a:endParaRPr lang="ar-EG" dirty="0"/>
          </a:p>
        </p:txBody>
      </p:sp>
    </p:spTree>
    <p:extLst>
      <p:ext uri="{BB962C8B-B14F-4D97-AF65-F5344CB8AC3E}">
        <p14:creationId xmlns:p14="http://schemas.microsoft.com/office/powerpoint/2010/main" val="37857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par>
                          <p:cTn id="23" fill="hold">
                            <p:stCondLst>
                              <p:cond delay="3000"/>
                            </p:stCondLst>
                            <p:childTnLst>
                              <p:par>
                                <p:cTn id="24" presetID="22" presetClass="entr" presetSubtype="4"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1000"/>
                                        <p:tgtEl>
                                          <p:spTgt spid="13"/>
                                        </p:tgtEl>
                                      </p:cBhvr>
                                    </p:animEffect>
                                  </p:childTnLst>
                                </p:cTn>
                              </p:par>
                            </p:childTnLst>
                          </p:cTn>
                        </p:par>
                        <p:par>
                          <p:cTn id="27" fill="hold">
                            <p:stCondLst>
                              <p:cond delay="4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animBg="1"/>
      <p:bldP spid="13" grpId="0" animBg="1"/>
      <p:bldP spid="17"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l="14091" t="15980" r="24485" b="28580"/>
          <a:stretch>
            <a:fillRect/>
          </a:stretch>
        </p:blipFill>
        <p:spPr bwMode="auto">
          <a:xfrm>
            <a:off x="6224110" y="407316"/>
            <a:ext cx="5937726" cy="3022014"/>
          </a:xfrm>
          <a:prstGeom prst="rect">
            <a:avLst/>
          </a:prstGeom>
          <a:noFill/>
          <a:ln w="9525">
            <a:noFill/>
            <a:miter lim="800000"/>
            <a:headEnd/>
            <a:tailEnd/>
          </a:ln>
        </p:spPr>
      </p:pic>
      <p:sp>
        <p:nvSpPr>
          <p:cNvPr id="7" name="AutoShape 32"/>
          <p:cNvSpPr>
            <a:spLocks/>
          </p:cNvSpPr>
          <p:nvPr/>
        </p:nvSpPr>
        <p:spPr bwMode="auto">
          <a:xfrm>
            <a:off x="8132535" y="-32464"/>
            <a:ext cx="3974585" cy="591525"/>
          </a:xfrm>
          <a:prstGeom prst="callout2">
            <a:avLst>
              <a:gd name="adj1" fmla="val 82611"/>
              <a:gd name="adj2" fmla="val 50970"/>
              <a:gd name="adj3" fmla="val 98070"/>
              <a:gd name="adj4" fmla="val 50637"/>
              <a:gd name="adj5" fmla="val 236102"/>
              <a:gd name="adj6" fmla="val 52960"/>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60093"/>
                </a:solidFill>
                <a:effectLst/>
                <a:uLnTx/>
                <a:uFillTx/>
                <a:latin typeface="Calibri"/>
                <a:ea typeface="+mn-ea"/>
                <a:cs typeface="+mn-cs"/>
              </a:rPr>
              <a:t>Parietal  lobe </a:t>
            </a:r>
          </a:p>
        </p:txBody>
      </p:sp>
      <p:sp>
        <p:nvSpPr>
          <p:cNvPr id="8" name="AutoShape 32"/>
          <p:cNvSpPr>
            <a:spLocks/>
          </p:cNvSpPr>
          <p:nvPr/>
        </p:nvSpPr>
        <p:spPr bwMode="auto">
          <a:xfrm>
            <a:off x="5074833" y="239715"/>
            <a:ext cx="3543606" cy="1023573"/>
          </a:xfrm>
          <a:prstGeom prst="callout2">
            <a:avLst>
              <a:gd name="adj1" fmla="val 50799"/>
              <a:gd name="adj2" fmla="val 31036"/>
              <a:gd name="adj3" fmla="val 86223"/>
              <a:gd name="adj4" fmla="val 33734"/>
              <a:gd name="adj5" fmla="val 147374"/>
              <a:gd name="adj6" fmla="val 61424"/>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frontal lobe </a:t>
            </a:r>
          </a:p>
        </p:txBody>
      </p:sp>
      <p:sp>
        <p:nvSpPr>
          <p:cNvPr id="9" name="AutoShape 32"/>
          <p:cNvSpPr>
            <a:spLocks/>
          </p:cNvSpPr>
          <p:nvPr/>
        </p:nvSpPr>
        <p:spPr bwMode="auto">
          <a:xfrm>
            <a:off x="9241433" y="3356993"/>
            <a:ext cx="3304642" cy="836673"/>
          </a:xfrm>
          <a:prstGeom prst="callout2">
            <a:avLst>
              <a:gd name="adj1" fmla="val 45870"/>
              <a:gd name="adj2" fmla="val 15127"/>
              <a:gd name="adj3" fmla="val 13083"/>
              <a:gd name="adj4" fmla="val 8867"/>
              <a:gd name="adj5" fmla="val -113230"/>
              <a:gd name="adj6" fmla="val 68989"/>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occipital lobe </a:t>
            </a:r>
          </a:p>
        </p:txBody>
      </p:sp>
      <p:sp>
        <p:nvSpPr>
          <p:cNvPr id="10" name="AutoShape 32"/>
          <p:cNvSpPr>
            <a:spLocks/>
          </p:cNvSpPr>
          <p:nvPr/>
        </p:nvSpPr>
        <p:spPr bwMode="auto">
          <a:xfrm>
            <a:off x="6073412" y="3681878"/>
            <a:ext cx="4118245" cy="1023573"/>
          </a:xfrm>
          <a:prstGeom prst="callout2">
            <a:avLst>
              <a:gd name="adj1" fmla="val 19737"/>
              <a:gd name="adj2" fmla="val 28999"/>
              <a:gd name="adj3" fmla="val 12292"/>
              <a:gd name="adj4" fmla="val 20495"/>
              <a:gd name="adj5" fmla="val -107639"/>
              <a:gd name="adj6" fmla="val 77123"/>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temporal lobe </a:t>
            </a:r>
          </a:p>
        </p:txBody>
      </p:sp>
      <p:sp>
        <p:nvSpPr>
          <p:cNvPr id="11" name="TextBox 10"/>
          <p:cNvSpPr txBox="1"/>
          <p:nvPr/>
        </p:nvSpPr>
        <p:spPr>
          <a:xfrm>
            <a:off x="11098" y="5949280"/>
            <a:ext cx="12096023" cy="707886"/>
          </a:xfrm>
          <a:prstGeom prst="rect">
            <a:avLst/>
          </a:prstGeom>
          <a:no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Calibri"/>
                <a:ea typeface="+mn-ea"/>
                <a:cs typeface="Tahoma" pitchFamily="34" charset="0"/>
              </a:rPr>
              <a:t>Each </a:t>
            </a:r>
            <a:r>
              <a:rPr kumimoji="0" lang="en-US" sz="4000" b="1" i="0" u="none" strike="noStrike" kern="1200" cap="none" spc="0" normalizeH="0" baseline="0" noProof="0" dirty="0">
                <a:ln>
                  <a:noFill/>
                </a:ln>
                <a:solidFill>
                  <a:prstClr val="black"/>
                </a:solidFill>
                <a:effectLst/>
                <a:uLnTx/>
                <a:uFillTx/>
                <a:latin typeface="Calibri"/>
                <a:ea typeface="+mn-ea"/>
                <a:cs typeface="+mn-cs"/>
              </a:rPr>
              <a:t>cerebral hemisphere has 4 lobes</a:t>
            </a:r>
            <a:endParaRPr kumimoji="0" lang="ar-SA" sz="3800" b="1" i="0" u="none" strike="noStrike" kern="1200" cap="none" spc="0" normalizeH="0" baseline="0" noProof="0" dirty="0">
              <a:ln w="1905"/>
              <a:solidFill>
                <a:srgbClr val="C0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2" name="TextBox 11"/>
          <p:cNvSpPr txBox="1"/>
          <p:nvPr/>
        </p:nvSpPr>
        <p:spPr>
          <a:xfrm>
            <a:off x="6649876" y="4763626"/>
            <a:ext cx="4692884" cy="707886"/>
          </a:xfrm>
          <a:prstGeom prst="rect">
            <a:avLst/>
          </a:prstGeom>
          <a:no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7030A0"/>
                </a:solidFill>
                <a:effectLst/>
                <a:uLnTx/>
                <a:uFillTx/>
                <a:latin typeface="Calibri"/>
                <a:ea typeface="+mn-ea"/>
                <a:cs typeface="Tahoma" pitchFamily="34" charset="0"/>
              </a:rPr>
              <a:t>Superolateral</a:t>
            </a:r>
            <a:endParaRPr kumimoji="0" lang="ar-SA" sz="3800" b="1" i="0" u="none" strike="noStrike" kern="1200" cap="none" spc="0" normalizeH="0" baseline="0" noProof="0" dirty="0">
              <a:ln w="1905"/>
              <a:solidFill>
                <a:srgbClr val="C0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pic>
        <p:nvPicPr>
          <p:cNvPr id="13" name="Picture 2"/>
          <p:cNvPicPr>
            <a:picLocks noChangeAspect="1" noChangeArrowheads="1"/>
          </p:cNvPicPr>
          <p:nvPr/>
        </p:nvPicPr>
        <p:blipFill>
          <a:blip r:embed="rId4" cstate="print">
            <a:lum bright="-10000" contrast="30000"/>
          </a:blip>
          <a:srcRect l="34570" t="24414" r="21484" b="26758"/>
          <a:stretch>
            <a:fillRect/>
          </a:stretch>
        </p:blipFill>
        <p:spPr>
          <a:xfrm>
            <a:off x="1" y="864276"/>
            <a:ext cx="6176691" cy="2877086"/>
          </a:xfrm>
          <a:prstGeom prst="rect">
            <a:avLst/>
          </a:prstGeom>
          <a:noFill/>
        </p:spPr>
      </p:pic>
      <p:sp>
        <p:nvSpPr>
          <p:cNvPr id="16" name="TextBox 15"/>
          <p:cNvSpPr txBox="1"/>
          <p:nvPr/>
        </p:nvSpPr>
        <p:spPr>
          <a:xfrm>
            <a:off x="310924" y="970900"/>
            <a:ext cx="2777421" cy="584775"/>
          </a:xfrm>
          <a:prstGeom prst="rect">
            <a:avLst/>
          </a:prstGeom>
          <a:noFill/>
        </p:spPr>
        <p:txBody>
          <a:bodyPr wrap="square" rtlCol="0">
            <a:spAutoFit/>
          </a:bodyPr>
          <a:lstStyle/>
          <a:p>
            <a:pPr algn="ctr" rtl="0"/>
            <a:r>
              <a:rPr lang="en-US" sz="3200" b="1" dirty="0"/>
              <a:t>Frontal</a:t>
            </a:r>
          </a:p>
        </p:txBody>
      </p:sp>
      <p:sp>
        <p:nvSpPr>
          <p:cNvPr id="17" name="TextBox 16"/>
          <p:cNvSpPr txBox="1"/>
          <p:nvPr/>
        </p:nvSpPr>
        <p:spPr>
          <a:xfrm>
            <a:off x="3686591" y="1116034"/>
            <a:ext cx="2202782" cy="584775"/>
          </a:xfrm>
          <a:prstGeom prst="rect">
            <a:avLst/>
          </a:prstGeom>
          <a:noFill/>
        </p:spPr>
        <p:txBody>
          <a:bodyPr wrap="square" rtlCol="0">
            <a:spAutoFit/>
          </a:bodyPr>
          <a:lstStyle/>
          <a:p>
            <a:pPr algn="l" rtl="0"/>
            <a:r>
              <a:rPr lang="en-US" sz="3200" b="1" dirty="0"/>
              <a:t>Parietal</a:t>
            </a:r>
          </a:p>
        </p:txBody>
      </p:sp>
      <p:sp>
        <p:nvSpPr>
          <p:cNvPr id="18" name="TextBox 17"/>
          <p:cNvSpPr txBox="1"/>
          <p:nvPr/>
        </p:nvSpPr>
        <p:spPr>
          <a:xfrm>
            <a:off x="4740095" y="1836114"/>
            <a:ext cx="1484016" cy="584775"/>
          </a:xfrm>
          <a:prstGeom prst="rect">
            <a:avLst/>
          </a:prstGeom>
          <a:noFill/>
        </p:spPr>
        <p:txBody>
          <a:bodyPr wrap="square" rtlCol="0">
            <a:spAutoFit/>
          </a:bodyPr>
          <a:lstStyle/>
          <a:p>
            <a:pPr algn="l" rtl="0"/>
            <a:r>
              <a:rPr lang="en-US" sz="3200" b="1" dirty="0" err="1" smtClean="0"/>
              <a:t>Occip</a:t>
            </a:r>
            <a:endParaRPr lang="en-US" sz="3200" b="1" dirty="0"/>
          </a:p>
        </p:txBody>
      </p:sp>
      <p:sp>
        <p:nvSpPr>
          <p:cNvPr id="19" name="TextBox 18"/>
          <p:cNvSpPr txBox="1"/>
          <p:nvPr/>
        </p:nvSpPr>
        <p:spPr>
          <a:xfrm>
            <a:off x="2824632" y="2911512"/>
            <a:ext cx="2615439" cy="584775"/>
          </a:xfrm>
          <a:prstGeom prst="rect">
            <a:avLst/>
          </a:prstGeom>
          <a:noFill/>
        </p:spPr>
        <p:txBody>
          <a:bodyPr wrap="square" rtlCol="0">
            <a:spAutoFit/>
          </a:bodyPr>
          <a:lstStyle/>
          <a:p>
            <a:pPr algn="l" rtl="0"/>
            <a:r>
              <a:rPr lang="en-US" sz="3200" b="1" dirty="0"/>
              <a:t>Temporal</a:t>
            </a:r>
          </a:p>
        </p:txBody>
      </p:sp>
      <p:sp>
        <p:nvSpPr>
          <p:cNvPr id="20" name="TextBox 19"/>
          <p:cNvSpPr txBox="1"/>
          <p:nvPr/>
        </p:nvSpPr>
        <p:spPr>
          <a:xfrm>
            <a:off x="1124659" y="128826"/>
            <a:ext cx="3328117" cy="707886"/>
          </a:xfrm>
          <a:prstGeom prst="rect">
            <a:avLst/>
          </a:prstGeom>
          <a:no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4000" b="1" dirty="0" smtClean="0">
                <a:solidFill>
                  <a:srgbClr val="7030A0"/>
                </a:solidFill>
                <a:latin typeface="Calibri"/>
                <a:cs typeface="Tahoma" pitchFamily="34" charset="0"/>
              </a:rPr>
              <a:t>Medial</a:t>
            </a:r>
            <a:endParaRPr kumimoji="0" lang="ar-SA" sz="3800" b="1" i="0" u="none" strike="noStrike" kern="1200" cap="none" spc="0" normalizeH="0" baseline="0" noProof="0" dirty="0">
              <a:ln w="1905"/>
              <a:solidFill>
                <a:srgbClr val="C0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2" name="Slide Number Placeholder 1"/>
          <p:cNvSpPr>
            <a:spLocks noGrp="1"/>
          </p:cNvSpPr>
          <p:nvPr>
            <p:ph type="sldNum" sz="quarter" idx="12"/>
          </p:nvPr>
        </p:nvSpPr>
        <p:spPr>
          <a:xfrm>
            <a:off x="11635761" y="6381329"/>
            <a:ext cx="2837762" cy="365125"/>
          </a:xfrm>
        </p:spPr>
        <p:txBody>
          <a:bodyPr/>
          <a:lstStyle/>
          <a:p>
            <a:fld id="{F7FDB278-8FD6-4F76-A4E6-F3B74A4D0892}" type="slidenum">
              <a:rPr lang="ar-EG" smtClean="0"/>
              <a:pPr/>
              <a:t>56</a:t>
            </a:fld>
            <a:endParaRPr lang="ar-EG" dirty="0"/>
          </a:p>
        </p:txBody>
      </p:sp>
    </p:spTree>
    <p:extLst>
      <p:ext uri="{BB962C8B-B14F-4D97-AF65-F5344CB8AC3E}">
        <p14:creationId xmlns:p14="http://schemas.microsoft.com/office/powerpoint/2010/main" val="20962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p:bldP spid="17" grpId="0"/>
      <p:bldP spid="1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2D336BC-B72E-49C1-84F5-52A2A779A0AD}"/>
              </a:ext>
            </a:extLst>
          </p:cNvPr>
          <p:cNvSpPr txBox="1"/>
          <p:nvPr/>
        </p:nvSpPr>
        <p:spPr>
          <a:xfrm>
            <a:off x="119378" y="5661248"/>
            <a:ext cx="11731535" cy="584775"/>
          </a:xfrm>
          <a:prstGeom prst="rect">
            <a:avLst/>
          </a:prstGeom>
          <a:solidFill>
            <a:schemeClr val="bg1"/>
          </a:solidFill>
        </p:spPr>
        <p:txBody>
          <a:bodyPr wrap="square" rtlCol="0">
            <a:spAutoFit/>
          </a:bodyPr>
          <a:lstStyle/>
          <a:p>
            <a:pPr algn="ctr" rtl="0"/>
            <a:r>
              <a:rPr lang="en-US" sz="3200" b="1" dirty="0">
                <a:solidFill>
                  <a:srgbClr val="FF0000"/>
                </a:solidFill>
                <a:latin typeface="Arial Black" pitchFamily="34" charset="0"/>
              </a:rPr>
              <a:t>Important Sulci on the </a:t>
            </a:r>
            <a:r>
              <a:rPr lang="en-US" sz="3200" b="1" dirty="0" err="1">
                <a:solidFill>
                  <a:srgbClr val="FF0000"/>
                </a:solidFill>
                <a:latin typeface="Arial Black" pitchFamily="34" charset="0"/>
              </a:rPr>
              <a:t>supero</a:t>
            </a:r>
            <a:r>
              <a:rPr lang="en-US" sz="3200" b="1" dirty="0">
                <a:solidFill>
                  <a:srgbClr val="FF0000"/>
                </a:solidFill>
                <a:latin typeface="Arial Black" pitchFamily="34" charset="0"/>
              </a:rPr>
              <a:t>-lateral surface</a:t>
            </a:r>
          </a:p>
        </p:txBody>
      </p:sp>
      <p:pic>
        <p:nvPicPr>
          <p:cNvPr id="7" name="Picture 6">
            <a:extLst>
              <a:ext uri="{FF2B5EF4-FFF2-40B4-BE49-F238E27FC236}">
                <a16:creationId xmlns:a16="http://schemas.microsoft.com/office/drawing/2014/main" xmlns="" id="{F530BF63-949C-47AD-AA84-A5CF3106F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79" y="70910"/>
            <a:ext cx="11923081" cy="5569857"/>
          </a:xfrm>
          <a:prstGeom prst="rect">
            <a:avLst/>
          </a:prstGeom>
        </p:spPr>
      </p:pic>
      <p:sp>
        <p:nvSpPr>
          <p:cNvPr id="2" name="TextBox 1">
            <a:extLst>
              <a:ext uri="{FF2B5EF4-FFF2-40B4-BE49-F238E27FC236}">
                <a16:creationId xmlns:a16="http://schemas.microsoft.com/office/drawing/2014/main" xmlns="" id="{3DE9AD24-8073-4211-A2A7-DA32EF25809C}"/>
              </a:ext>
            </a:extLst>
          </p:cNvPr>
          <p:cNvSpPr txBox="1"/>
          <p:nvPr/>
        </p:nvSpPr>
        <p:spPr>
          <a:xfrm>
            <a:off x="10199164" y="2850157"/>
            <a:ext cx="861958" cy="523220"/>
          </a:xfrm>
          <a:prstGeom prst="rect">
            <a:avLst/>
          </a:prstGeom>
          <a:noFill/>
        </p:spPr>
        <p:txBody>
          <a:bodyPr wrap="square" rtlCol="0">
            <a:spAutoFit/>
          </a:bodyPr>
          <a:lstStyle/>
          <a:p>
            <a:pPr algn="l" rtl="0"/>
            <a:r>
              <a:rPr lang="en-US" sz="2800" b="1" dirty="0">
                <a:solidFill>
                  <a:srgbClr val="0000FF"/>
                </a:solidFill>
              </a:rPr>
              <a:t>12</a:t>
            </a:r>
          </a:p>
        </p:txBody>
      </p:sp>
      <p:sp>
        <p:nvSpPr>
          <p:cNvPr id="3" name="Slide Number Placeholder 2"/>
          <p:cNvSpPr>
            <a:spLocks noGrp="1"/>
          </p:cNvSpPr>
          <p:nvPr>
            <p:ph type="sldNum" sz="quarter" idx="12"/>
          </p:nvPr>
        </p:nvSpPr>
        <p:spPr/>
        <p:txBody>
          <a:bodyPr/>
          <a:lstStyle/>
          <a:p>
            <a:fld id="{F7FDB278-8FD6-4F76-A4E6-F3B74A4D0892}" type="slidenum">
              <a:rPr lang="ar-EG" smtClean="0"/>
              <a:pPr/>
              <a:t>57</a:t>
            </a:fld>
            <a:endParaRPr lang="ar-EG"/>
          </a:p>
        </p:txBody>
      </p:sp>
    </p:spTree>
    <p:extLst>
      <p:ext uri="{BB962C8B-B14F-4D97-AF65-F5344CB8AC3E}">
        <p14:creationId xmlns:p14="http://schemas.microsoft.com/office/powerpoint/2010/main" val="2264616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03-07B"/>
          <p:cNvPicPr>
            <a:picLocks noChangeAspect="1" noChangeArrowheads="1"/>
          </p:cNvPicPr>
          <p:nvPr/>
        </p:nvPicPr>
        <p:blipFill>
          <a:blip r:embed="rId3" cstate="print">
            <a:lum bright="-10000" contrast="30000"/>
          </a:blip>
          <a:srcRect/>
          <a:stretch>
            <a:fillRect/>
          </a:stretch>
        </p:blipFill>
        <p:spPr bwMode="auto">
          <a:xfrm>
            <a:off x="119379" y="4424"/>
            <a:ext cx="11923081" cy="6736945"/>
          </a:xfrm>
          <a:prstGeom prst="rect">
            <a:avLst/>
          </a:prstGeom>
          <a:noFill/>
        </p:spPr>
      </p:pic>
      <p:sp>
        <p:nvSpPr>
          <p:cNvPr id="6" name="TextBox 5">
            <a:extLst>
              <a:ext uri="{FF2B5EF4-FFF2-40B4-BE49-F238E27FC236}">
                <a16:creationId xmlns:a16="http://schemas.microsoft.com/office/drawing/2014/main" xmlns="" id="{7AFBF7EE-A5EB-47BA-A90F-02D5FEC99783}"/>
              </a:ext>
            </a:extLst>
          </p:cNvPr>
          <p:cNvSpPr txBox="1"/>
          <p:nvPr/>
        </p:nvSpPr>
        <p:spPr>
          <a:xfrm>
            <a:off x="334530" y="6165305"/>
            <a:ext cx="9385768" cy="584775"/>
          </a:xfrm>
          <a:prstGeom prst="rect">
            <a:avLst/>
          </a:prstGeom>
          <a:ln w="28575">
            <a:solidFill>
              <a:srgbClr val="0000FF"/>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rtl="0"/>
            <a:r>
              <a:rPr lang="en-US" sz="3200" b="1" dirty="0">
                <a:solidFill>
                  <a:srgbClr val="FF0000"/>
                </a:solidFill>
              </a:rPr>
              <a:t>Important gyri on Superolateral Surface </a:t>
            </a:r>
          </a:p>
        </p:txBody>
      </p:sp>
      <p:sp>
        <p:nvSpPr>
          <p:cNvPr id="3" name="Slide Number Placeholder 2"/>
          <p:cNvSpPr>
            <a:spLocks noGrp="1"/>
          </p:cNvSpPr>
          <p:nvPr>
            <p:ph type="sldNum" sz="quarter" idx="12"/>
          </p:nvPr>
        </p:nvSpPr>
        <p:spPr>
          <a:xfrm>
            <a:off x="10390711" y="6457692"/>
            <a:ext cx="2837762" cy="365125"/>
          </a:xfrm>
        </p:spPr>
        <p:txBody>
          <a:bodyPr/>
          <a:lstStyle/>
          <a:p>
            <a:fld id="{F7FDB278-8FD6-4F76-A4E6-F3B74A4D0892}" type="slidenum">
              <a:rPr lang="ar-EG" smtClean="0"/>
              <a:pPr/>
              <a:t>58</a:t>
            </a:fld>
            <a:endParaRPr lang="ar-EG" dirty="0"/>
          </a:p>
        </p:txBody>
      </p:sp>
    </p:spTree>
    <p:extLst>
      <p:ext uri="{BB962C8B-B14F-4D97-AF65-F5344CB8AC3E}">
        <p14:creationId xmlns:p14="http://schemas.microsoft.com/office/powerpoint/2010/main" val="386592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bright="-10000" contrast="20000"/>
          </a:blip>
          <a:srcRect l="36328" t="23438" r="15625" b="23828"/>
          <a:stretch>
            <a:fillRect/>
          </a:stretch>
        </p:blipFill>
        <p:spPr bwMode="auto">
          <a:xfrm>
            <a:off x="1866901" y="1350665"/>
            <a:ext cx="8722448" cy="4318724"/>
          </a:xfrm>
          <a:prstGeom prst="rect">
            <a:avLst/>
          </a:prstGeom>
          <a:noFill/>
          <a:ln w="9525">
            <a:noFill/>
            <a:miter lim="800000"/>
            <a:headEnd/>
            <a:tailEnd/>
          </a:ln>
        </p:spPr>
      </p:pic>
      <p:sp>
        <p:nvSpPr>
          <p:cNvPr id="15" name="Freeform 14"/>
          <p:cNvSpPr/>
          <p:nvPr/>
        </p:nvSpPr>
        <p:spPr>
          <a:xfrm>
            <a:off x="6942878" y="2790825"/>
            <a:ext cx="2298555" cy="1584176"/>
          </a:xfrm>
          <a:custGeom>
            <a:avLst/>
            <a:gdLst>
              <a:gd name="connsiteX0" fmla="*/ 34159 w 1066800"/>
              <a:gd name="connsiteY0" fmla="*/ 662152 h 1468821"/>
              <a:gd name="connsiteX1" fmla="*/ 112987 w 1066800"/>
              <a:gd name="connsiteY1" fmla="*/ 394138 h 1468821"/>
              <a:gd name="connsiteX2" fmla="*/ 317938 w 1066800"/>
              <a:gd name="connsiteY2" fmla="*/ 78828 h 1468821"/>
              <a:gd name="connsiteX3" fmla="*/ 396766 w 1066800"/>
              <a:gd name="connsiteY3" fmla="*/ 0 h 1468821"/>
              <a:gd name="connsiteX4" fmla="*/ 601718 w 1066800"/>
              <a:gd name="connsiteY4" fmla="*/ 78828 h 1468821"/>
              <a:gd name="connsiteX5" fmla="*/ 759373 w 1066800"/>
              <a:gd name="connsiteY5" fmla="*/ 141890 h 1468821"/>
              <a:gd name="connsiteX6" fmla="*/ 901262 w 1066800"/>
              <a:gd name="connsiteY6" fmla="*/ 141890 h 1468821"/>
              <a:gd name="connsiteX7" fmla="*/ 1043152 w 1066800"/>
              <a:gd name="connsiteY7" fmla="*/ 346842 h 1468821"/>
              <a:gd name="connsiteX8" fmla="*/ 1043152 w 1066800"/>
              <a:gd name="connsiteY8" fmla="*/ 772511 h 1468821"/>
              <a:gd name="connsiteX9" fmla="*/ 980090 w 1066800"/>
              <a:gd name="connsiteY9" fmla="*/ 1072056 h 1468821"/>
              <a:gd name="connsiteX10" fmla="*/ 712076 w 1066800"/>
              <a:gd name="connsiteY10" fmla="*/ 1324304 h 1468821"/>
              <a:gd name="connsiteX11" fmla="*/ 333704 w 1066800"/>
              <a:gd name="connsiteY11" fmla="*/ 1418897 h 1468821"/>
              <a:gd name="connsiteX12" fmla="*/ 128752 w 1066800"/>
              <a:gd name="connsiteY12" fmla="*/ 1450428 h 1468821"/>
              <a:gd name="connsiteX13" fmla="*/ 2628 w 1066800"/>
              <a:gd name="connsiteY13" fmla="*/ 1308538 h 1468821"/>
              <a:gd name="connsiteX14" fmla="*/ 144518 w 1066800"/>
              <a:gd name="connsiteY14" fmla="*/ 1198180 h 1468821"/>
              <a:gd name="connsiteX15" fmla="*/ 286407 w 1066800"/>
              <a:gd name="connsiteY15" fmla="*/ 993228 h 1468821"/>
              <a:gd name="connsiteX16" fmla="*/ 286407 w 1066800"/>
              <a:gd name="connsiteY16" fmla="*/ 804042 h 1468821"/>
              <a:gd name="connsiteX17" fmla="*/ 223345 w 1066800"/>
              <a:gd name="connsiteY17" fmla="*/ 677918 h 1468821"/>
              <a:gd name="connsiteX18" fmla="*/ 34159 w 1066800"/>
              <a:gd name="connsiteY18" fmla="*/ 662152 h 14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6800" h="1468821">
                <a:moveTo>
                  <a:pt x="34159" y="662152"/>
                </a:moveTo>
                <a:cubicBezTo>
                  <a:pt x="15766" y="614855"/>
                  <a:pt x="65691" y="491359"/>
                  <a:pt x="112987" y="394138"/>
                </a:cubicBezTo>
                <a:cubicBezTo>
                  <a:pt x="160283" y="296917"/>
                  <a:pt x="270642" y="144518"/>
                  <a:pt x="317938" y="78828"/>
                </a:cubicBezTo>
                <a:cubicBezTo>
                  <a:pt x="365234" y="13138"/>
                  <a:pt x="349469" y="0"/>
                  <a:pt x="396766" y="0"/>
                </a:cubicBezTo>
                <a:cubicBezTo>
                  <a:pt x="444063" y="0"/>
                  <a:pt x="601718" y="78828"/>
                  <a:pt x="601718" y="78828"/>
                </a:cubicBezTo>
                <a:cubicBezTo>
                  <a:pt x="662152" y="102476"/>
                  <a:pt x="709449" y="131380"/>
                  <a:pt x="759373" y="141890"/>
                </a:cubicBezTo>
                <a:cubicBezTo>
                  <a:pt x="809297" y="152400"/>
                  <a:pt x="853966" y="107731"/>
                  <a:pt x="901262" y="141890"/>
                </a:cubicBezTo>
                <a:cubicBezTo>
                  <a:pt x="948558" y="176049"/>
                  <a:pt x="1019504" y="241739"/>
                  <a:pt x="1043152" y="346842"/>
                </a:cubicBezTo>
                <a:cubicBezTo>
                  <a:pt x="1066800" y="451946"/>
                  <a:pt x="1053662" y="651642"/>
                  <a:pt x="1043152" y="772511"/>
                </a:cubicBezTo>
                <a:cubicBezTo>
                  <a:pt x="1032642" y="893380"/>
                  <a:pt x="1035269" y="980091"/>
                  <a:pt x="980090" y="1072056"/>
                </a:cubicBezTo>
                <a:cubicBezTo>
                  <a:pt x="924911" y="1164022"/>
                  <a:pt x="819807" y="1266497"/>
                  <a:pt x="712076" y="1324304"/>
                </a:cubicBezTo>
                <a:cubicBezTo>
                  <a:pt x="604345" y="1382111"/>
                  <a:pt x="430925" y="1397876"/>
                  <a:pt x="333704" y="1418897"/>
                </a:cubicBezTo>
                <a:cubicBezTo>
                  <a:pt x="236483" y="1439918"/>
                  <a:pt x="183931" y="1468821"/>
                  <a:pt x="128752" y="1450428"/>
                </a:cubicBezTo>
                <a:cubicBezTo>
                  <a:pt x="73573" y="1432035"/>
                  <a:pt x="0" y="1350579"/>
                  <a:pt x="2628" y="1308538"/>
                </a:cubicBezTo>
                <a:cubicBezTo>
                  <a:pt x="5256" y="1266497"/>
                  <a:pt x="97222" y="1250732"/>
                  <a:pt x="144518" y="1198180"/>
                </a:cubicBezTo>
                <a:cubicBezTo>
                  <a:pt x="191815" y="1145628"/>
                  <a:pt x="262759" y="1058918"/>
                  <a:pt x="286407" y="993228"/>
                </a:cubicBezTo>
                <a:cubicBezTo>
                  <a:pt x="310055" y="927538"/>
                  <a:pt x="296917" y="856594"/>
                  <a:pt x="286407" y="804042"/>
                </a:cubicBezTo>
                <a:cubicBezTo>
                  <a:pt x="275897" y="751490"/>
                  <a:pt x="262759" y="698939"/>
                  <a:pt x="223345" y="677918"/>
                </a:cubicBezTo>
                <a:cubicBezTo>
                  <a:pt x="183931" y="656897"/>
                  <a:pt x="52552" y="709449"/>
                  <a:pt x="34159" y="662152"/>
                </a:cubicBezTo>
                <a:close/>
              </a:path>
            </a:pathLst>
          </a:custGeom>
          <a:noFill/>
          <a:ln>
            <a:solidFill>
              <a:srgbClr val="0000FF"/>
            </a:solidFill>
            <a:prstDash val="sysDash"/>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 name="Freeform 2"/>
          <p:cNvSpPr/>
          <p:nvPr/>
        </p:nvSpPr>
        <p:spPr>
          <a:xfrm>
            <a:off x="4261229" y="3366889"/>
            <a:ext cx="3160514" cy="1728192"/>
          </a:xfrm>
          <a:custGeom>
            <a:avLst/>
            <a:gdLst>
              <a:gd name="connsiteX0" fmla="*/ 47297 w 1579180"/>
              <a:gd name="connsiteY0" fmla="*/ 1150883 h 1150883"/>
              <a:gd name="connsiteX1" fmla="*/ 94593 w 1579180"/>
              <a:gd name="connsiteY1" fmla="*/ 898635 h 1150883"/>
              <a:gd name="connsiteX2" fmla="*/ 614855 w 1579180"/>
              <a:gd name="connsiteY2" fmla="*/ 551794 h 1150883"/>
              <a:gd name="connsiteX3" fmla="*/ 1182414 w 1579180"/>
              <a:gd name="connsiteY3" fmla="*/ 346842 h 1150883"/>
              <a:gd name="connsiteX4" fmla="*/ 1513490 w 1579180"/>
              <a:gd name="connsiteY4" fmla="*/ 173421 h 1150883"/>
              <a:gd name="connsiteX5" fmla="*/ 1576552 w 1579180"/>
              <a:gd name="connsiteY5" fmla="*/ 0 h 115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9180" h="1150883">
                <a:moveTo>
                  <a:pt x="47297" y="1150883"/>
                </a:moveTo>
                <a:cubicBezTo>
                  <a:pt x="23648" y="1074683"/>
                  <a:pt x="0" y="998483"/>
                  <a:pt x="94593" y="898635"/>
                </a:cubicBezTo>
                <a:cubicBezTo>
                  <a:pt x="189186" y="798787"/>
                  <a:pt x="433552" y="643759"/>
                  <a:pt x="614855" y="551794"/>
                </a:cubicBezTo>
                <a:cubicBezTo>
                  <a:pt x="796158" y="459829"/>
                  <a:pt x="1032642" y="409904"/>
                  <a:pt x="1182414" y="346842"/>
                </a:cubicBezTo>
                <a:cubicBezTo>
                  <a:pt x="1332186" y="283780"/>
                  <a:pt x="1447800" y="231228"/>
                  <a:pt x="1513490" y="173421"/>
                </a:cubicBezTo>
                <a:cubicBezTo>
                  <a:pt x="1579180" y="115614"/>
                  <a:pt x="1577866" y="57807"/>
                  <a:pt x="1576552" y="0"/>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 name="AutoShape 32"/>
          <p:cNvSpPr>
            <a:spLocks/>
          </p:cNvSpPr>
          <p:nvPr/>
        </p:nvSpPr>
        <p:spPr bwMode="auto">
          <a:xfrm flipH="1">
            <a:off x="0" y="585962"/>
            <a:ext cx="4463927" cy="639599"/>
          </a:xfrm>
          <a:prstGeom prst="callout2">
            <a:avLst>
              <a:gd name="adj1" fmla="val 171585"/>
              <a:gd name="adj2" fmla="val 28014"/>
              <a:gd name="adj3" fmla="val 175239"/>
              <a:gd name="adj4" fmla="val 10179"/>
              <a:gd name="adj5" fmla="val 510361"/>
              <a:gd name="adj6" fmla="val -50932"/>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Long posterior</a:t>
            </a:r>
            <a:r>
              <a:rPr kumimoji="0" lang="en-US" sz="3600" b="1" i="0" u="none" strike="noStrike" kern="1200" cap="none" spc="0" normalizeH="0" baseline="0" noProof="0" dirty="0">
                <a:ln>
                  <a:noFill/>
                </a:ln>
                <a:solidFill>
                  <a:srgbClr val="0000FF"/>
                </a:solidFill>
                <a:effectLst/>
                <a:uLnTx/>
                <a:uFillTx/>
                <a:latin typeface="Calibri"/>
                <a:ea typeface="+mn-ea"/>
                <a:cs typeface="+mn-cs"/>
              </a:rPr>
              <a:t> ramus of lateral sulcus </a:t>
            </a:r>
          </a:p>
        </p:txBody>
      </p:sp>
      <p:sp>
        <p:nvSpPr>
          <p:cNvPr id="5" name="Freeform 4"/>
          <p:cNvSpPr/>
          <p:nvPr/>
        </p:nvSpPr>
        <p:spPr>
          <a:xfrm>
            <a:off x="5314734" y="3726929"/>
            <a:ext cx="3160514" cy="1368152"/>
          </a:xfrm>
          <a:custGeom>
            <a:avLst/>
            <a:gdLst>
              <a:gd name="connsiteX0" fmla="*/ 1844566 w 1844566"/>
              <a:gd name="connsiteY0" fmla="*/ 0 h 1040524"/>
              <a:gd name="connsiteX1" fmla="*/ 1686911 w 1844566"/>
              <a:gd name="connsiteY1" fmla="*/ 110359 h 1040524"/>
              <a:gd name="connsiteX2" fmla="*/ 1497725 w 1844566"/>
              <a:gd name="connsiteY2" fmla="*/ 362607 h 1040524"/>
              <a:gd name="connsiteX3" fmla="*/ 1008994 w 1844566"/>
              <a:gd name="connsiteY3" fmla="*/ 504496 h 1040524"/>
              <a:gd name="connsiteX4" fmla="*/ 646387 w 1844566"/>
              <a:gd name="connsiteY4" fmla="*/ 551793 h 1040524"/>
              <a:gd name="connsiteX5" fmla="*/ 252249 w 1844566"/>
              <a:gd name="connsiteY5" fmla="*/ 772510 h 1040524"/>
              <a:gd name="connsiteX6" fmla="*/ 0 w 1844566"/>
              <a:gd name="connsiteY6" fmla="*/ 1040524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4566" h="1040524">
                <a:moveTo>
                  <a:pt x="1844566" y="0"/>
                </a:moveTo>
                <a:cubicBezTo>
                  <a:pt x="1794642" y="24962"/>
                  <a:pt x="1744718" y="49925"/>
                  <a:pt x="1686911" y="110359"/>
                </a:cubicBezTo>
                <a:cubicBezTo>
                  <a:pt x="1629104" y="170793"/>
                  <a:pt x="1610711" y="296917"/>
                  <a:pt x="1497725" y="362607"/>
                </a:cubicBezTo>
                <a:cubicBezTo>
                  <a:pt x="1384739" y="428297"/>
                  <a:pt x="1150884" y="472965"/>
                  <a:pt x="1008994" y="504496"/>
                </a:cubicBezTo>
                <a:cubicBezTo>
                  <a:pt x="867104" y="536027"/>
                  <a:pt x="772511" y="507124"/>
                  <a:pt x="646387" y="551793"/>
                </a:cubicBezTo>
                <a:cubicBezTo>
                  <a:pt x="520263" y="596462"/>
                  <a:pt x="359980" y="691055"/>
                  <a:pt x="252249" y="772510"/>
                </a:cubicBezTo>
                <a:cubicBezTo>
                  <a:pt x="144518" y="853965"/>
                  <a:pt x="0" y="1040524"/>
                  <a:pt x="0" y="1040524"/>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 name="AutoShape 32"/>
          <p:cNvSpPr>
            <a:spLocks/>
          </p:cNvSpPr>
          <p:nvPr/>
        </p:nvSpPr>
        <p:spPr bwMode="auto">
          <a:xfrm flipH="1">
            <a:off x="3011" y="5227712"/>
            <a:ext cx="4548549" cy="792088"/>
          </a:xfrm>
          <a:prstGeom prst="callout2">
            <a:avLst>
              <a:gd name="adj1" fmla="val 31059"/>
              <a:gd name="adj2" fmla="val 2088"/>
              <a:gd name="adj3" fmla="val 32083"/>
              <a:gd name="adj4" fmla="val -2222"/>
              <a:gd name="adj5" fmla="val -53391"/>
              <a:gd name="adj6" fmla="val -2546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Superior temporal sulcus</a:t>
            </a:r>
          </a:p>
        </p:txBody>
      </p:sp>
      <p:sp>
        <p:nvSpPr>
          <p:cNvPr id="7" name="Freeform 6"/>
          <p:cNvSpPr/>
          <p:nvPr/>
        </p:nvSpPr>
        <p:spPr>
          <a:xfrm>
            <a:off x="7297103" y="3016478"/>
            <a:ext cx="982033" cy="817180"/>
          </a:xfrm>
          <a:custGeom>
            <a:avLst/>
            <a:gdLst>
              <a:gd name="connsiteX0" fmla="*/ 0 w 738351"/>
              <a:gd name="connsiteY0" fmla="*/ 170793 h 817180"/>
              <a:gd name="connsiteX1" fmla="*/ 204952 w 738351"/>
              <a:gd name="connsiteY1" fmla="*/ 13138 h 817180"/>
              <a:gd name="connsiteX2" fmla="*/ 504497 w 738351"/>
              <a:gd name="connsiteY2" fmla="*/ 91966 h 817180"/>
              <a:gd name="connsiteX3" fmla="*/ 709448 w 738351"/>
              <a:gd name="connsiteY3" fmla="*/ 328449 h 817180"/>
              <a:gd name="connsiteX4" fmla="*/ 677917 w 738351"/>
              <a:gd name="connsiteY4" fmla="*/ 564931 h 817180"/>
              <a:gd name="connsiteX5" fmla="*/ 441434 w 738351"/>
              <a:gd name="connsiteY5" fmla="*/ 769883 h 817180"/>
              <a:gd name="connsiteX6" fmla="*/ 378372 w 738351"/>
              <a:gd name="connsiteY6" fmla="*/ 817180 h 81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351" h="817180">
                <a:moveTo>
                  <a:pt x="0" y="170793"/>
                </a:moveTo>
                <a:cubicBezTo>
                  <a:pt x="60434" y="98534"/>
                  <a:pt x="120869" y="26276"/>
                  <a:pt x="204952" y="13138"/>
                </a:cubicBezTo>
                <a:cubicBezTo>
                  <a:pt x="289035" y="0"/>
                  <a:pt x="420414" y="39414"/>
                  <a:pt x="504497" y="91966"/>
                </a:cubicBezTo>
                <a:cubicBezTo>
                  <a:pt x="588580" y="144518"/>
                  <a:pt x="680545" y="249622"/>
                  <a:pt x="709448" y="328449"/>
                </a:cubicBezTo>
                <a:cubicBezTo>
                  <a:pt x="738351" y="407276"/>
                  <a:pt x="722586" y="491359"/>
                  <a:pt x="677917" y="564931"/>
                </a:cubicBezTo>
                <a:cubicBezTo>
                  <a:pt x="633248" y="638503"/>
                  <a:pt x="491358" y="727842"/>
                  <a:pt x="441434" y="769883"/>
                </a:cubicBezTo>
                <a:cubicBezTo>
                  <a:pt x="391510" y="811925"/>
                  <a:pt x="384941" y="814552"/>
                  <a:pt x="378372" y="817180"/>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8" name="AutoShape 32"/>
          <p:cNvSpPr>
            <a:spLocks/>
          </p:cNvSpPr>
          <p:nvPr/>
        </p:nvSpPr>
        <p:spPr bwMode="auto">
          <a:xfrm>
            <a:off x="7613289" y="927091"/>
            <a:ext cx="4463927" cy="639599"/>
          </a:xfrm>
          <a:prstGeom prst="callout2">
            <a:avLst>
              <a:gd name="adj1" fmla="val 92708"/>
              <a:gd name="adj2" fmla="val 25665"/>
              <a:gd name="adj3" fmla="val 175239"/>
              <a:gd name="adj4" fmla="val 10179"/>
              <a:gd name="adj5" fmla="val 367395"/>
              <a:gd name="adj6" fmla="val 4027"/>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ea typeface="+mn-ea"/>
                <a:cs typeface="+mn-cs"/>
              </a:rPr>
              <a:t>Supramarginal</a:t>
            </a:r>
            <a:r>
              <a:rPr kumimoji="0" lang="en-US" sz="3200" b="1" i="0" u="none" strike="noStrike" kern="1200" cap="none" spc="0" normalizeH="0" baseline="0" noProof="0" dirty="0">
                <a:ln>
                  <a:noFill/>
                </a:ln>
                <a:solidFill>
                  <a:srgbClr val="C00000"/>
                </a:solidFill>
                <a:effectLst/>
                <a:uLnTx/>
                <a:uFillTx/>
                <a:latin typeface="Calibri"/>
                <a:ea typeface="+mn-ea"/>
                <a:cs typeface="+mn-cs"/>
              </a:rPr>
              <a:t> gyrus</a:t>
            </a:r>
            <a:endParaRPr kumimoji="0" lang="en-US" sz="3600" b="1" i="0" u="none" strike="noStrike" kern="1200" cap="none" spc="0" normalizeH="0" baseline="0" noProof="0" dirty="0">
              <a:ln>
                <a:noFill/>
              </a:ln>
              <a:solidFill>
                <a:srgbClr val="C00000"/>
              </a:solidFill>
              <a:effectLst/>
              <a:uLnTx/>
              <a:uFillTx/>
              <a:latin typeface="Calibri"/>
              <a:ea typeface="+mn-ea"/>
              <a:cs typeface="+mn-cs"/>
            </a:endParaRPr>
          </a:p>
        </p:txBody>
      </p:sp>
      <p:sp>
        <p:nvSpPr>
          <p:cNvPr id="9" name="TextBox 8"/>
          <p:cNvSpPr txBox="1">
            <a:spLocks noChangeArrowheads="1"/>
          </p:cNvSpPr>
          <p:nvPr/>
        </p:nvSpPr>
        <p:spPr bwMode="auto">
          <a:xfrm>
            <a:off x="5314734" y="918618"/>
            <a:ext cx="3160514" cy="584775"/>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(area 40) </a:t>
            </a:r>
            <a:endParaRPr kumimoji="0" lang="ar-SA" sz="32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10" name="TextBox 9"/>
          <p:cNvSpPr txBox="1"/>
          <p:nvPr/>
        </p:nvSpPr>
        <p:spPr>
          <a:xfrm>
            <a:off x="10103391" y="3618721"/>
            <a:ext cx="2264315" cy="553998"/>
          </a:xfrm>
          <a:prstGeom prst="rect">
            <a:avLst/>
          </a:prstGeom>
          <a:noFill/>
          <a:effectLst>
            <a:outerShdw blurRad="50800" dist="38100" dir="8100000" algn="tr" rotWithShape="0">
              <a:prstClr val="black">
                <a:alpha val="40000"/>
              </a:prstClr>
            </a:outerShdw>
          </a:effectLst>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a:ea typeface="+mn-ea"/>
                <a:cs typeface="+mn-cs"/>
              </a:rPr>
              <a:t>(area 39) </a:t>
            </a:r>
            <a:endParaRPr kumimoji="0" lang="en-US" sz="30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13" name="Freeform 12"/>
          <p:cNvSpPr/>
          <p:nvPr/>
        </p:nvSpPr>
        <p:spPr>
          <a:xfrm>
            <a:off x="8330859" y="3192001"/>
            <a:ext cx="817546" cy="853440"/>
          </a:xfrm>
          <a:custGeom>
            <a:avLst/>
            <a:gdLst>
              <a:gd name="connsiteX0" fmla="*/ 0 w 614680"/>
              <a:gd name="connsiteY0" fmla="*/ 259080 h 853440"/>
              <a:gd name="connsiteX1" fmla="*/ 167640 w 614680"/>
              <a:gd name="connsiteY1" fmla="*/ 30480 h 853440"/>
              <a:gd name="connsiteX2" fmla="*/ 381000 w 614680"/>
              <a:gd name="connsiteY2" fmla="*/ 76200 h 853440"/>
              <a:gd name="connsiteX3" fmla="*/ 579120 w 614680"/>
              <a:gd name="connsiteY3" fmla="*/ 320040 h 853440"/>
              <a:gd name="connsiteX4" fmla="*/ 594360 w 614680"/>
              <a:gd name="connsiteY4" fmla="*/ 533400 h 853440"/>
              <a:gd name="connsiteX5" fmla="*/ 472440 w 614680"/>
              <a:gd name="connsiteY5" fmla="*/ 701040 h 853440"/>
              <a:gd name="connsiteX6" fmla="*/ 274320 w 614680"/>
              <a:gd name="connsiteY6"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680" h="853440">
                <a:moveTo>
                  <a:pt x="0" y="259080"/>
                </a:moveTo>
                <a:cubicBezTo>
                  <a:pt x="52070" y="160020"/>
                  <a:pt x="104140" y="60960"/>
                  <a:pt x="167640" y="30480"/>
                </a:cubicBezTo>
                <a:cubicBezTo>
                  <a:pt x="231140" y="0"/>
                  <a:pt x="312420" y="27940"/>
                  <a:pt x="381000" y="76200"/>
                </a:cubicBezTo>
                <a:cubicBezTo>
                  <a:pt x="449580" y="124460"/>
                  <a:pt x="543560" y="243840"/>
                  <a:pt x="579120" y="320040"/>
                </a:cubicBezTo>
                <a:cubicBezTo>
                  <a:pt x="614680" y="396240"/>
                  <a:pt x="612140" y="469900"/>
                  <a:pt x="594360" y="533400"/>
                </a:cubicBezTo>
                <a:cubicBezTo>
                  <a:pt x="576580" y="596900"/>
                  <a:pt x="525780" y="647700"/>
                  <a:pt x="472440" y="701040"/>
                </a:cubicBezTo>
                <a:cubicBezTo>
                  <a:pt x="419100" y="754380"/>
                  <a:pt x="346710" y="803910"/>
                  <a:pt x="274320" y="853440"/>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4" name="AutoShape 32"/>
          <p:cNvSpPr>
            <a:spLocks/>
          </p:cNvSpPr>
          <p:nvPr/>
        </p:nvSpPr>
        <p:spPr bwMode="auto">
          <a:xfrm>
            <a:off x="9241433" y="2502794"/>
            <a:ext cx="2920405" cy="639599"/>
          </a:xfrm>
          <a:prstGeom prst="callout2">
            <a:avLst>
              <a:gd name="adj1" fmla="val 171585"/>
              <a:gd name="adj2" fmla="val 28014"/>
              <a:gd name="adj3" fmla="val 175239"/>
              <a:gd name="adj4" fmla="val 10179"/>
              <a:gd name="adj5" fmla="val 183925"/>
              <a:gd name="adj6" fmla="val -14663"/>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Angular gyrus </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6" name="Oval 15"/>
          <p:cNvSpPr/>
          <p:nvPr/>
        </p:nvSpPr>
        <p:spPr>
          <a:xfrm>
            <a:off x="7421743" y="3150865"/>
            <a:ext cx="957731" cy="432048"/>
          </a:xfrm>
          <a:prstGeom prst="ellipse">
            <a:avLst/>
          </a:prstGeom>
          <a:no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40</a:t>
            </a:r>
            <a:endParaRPr kumimoji="0" lang="ar-SA"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7" name="Oval 16"/>
          <p:cNvSpPr/>
          <p:nvPr/>
        </p:nvSpPr>
        <p:spPr>
          <a:xfrm>
            <a:off x="8092155" y="3222873"/>
            <a:ext cx="1149278" cy="720080"/>
          </a:xfrm>
          <a:prstGeom prst="ellipse">
            <a:avLst/>
          </a:prstGeom>
          <a:no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39</a:t>
            </a:r>
            <a:endPar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8" name="AutoShape 32"/>
          <p:cNvSpPr>
            <a:spLocks/>
          </p:cNvSpPr>
          <p:nvPr/>
        </p:nvSpPr>
        <p:spPr bwMode="auto">
          <a:xfrm flipH="1">
            <a:off x="8105801" y="5024783"/>
            <a:ext cx="3420541" cy="428628"/>
          </a:xfrm>
          <a:prstGeom prst="callout2">
            <a:avLst>
              <a:gd name="adj1" fmla="val 15139"/>
              <a:gd name="adj2" fmla="val 83709"/>
              <a:gd name="adj3" fmla="val -10752"/>
              <a:gd name="adj4" fmla="val 62036"/>
              <a:gd name="adj5" fmla="val -302263"/>
              <a:gd name="adj6" fmla="val 93614"/>
            </a:avLst>
          </a:prstGeom>
          <a:noFill/>
          <a:ln w="76200">
            <a:solidFill>
              <a:srgbClr val="99FF66"/>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Wernicke's</a:t>
            </a:r>
            <a:r>
              <a:rPr kumimoji="0" lang="en-US" sz="2800" b="1" i="0" u="none" strike="noStrike" kern="1200" cap="none" spc="0" normalizeH="0" baseline="0" noProof="0" dirty="0">
                <a:ln>
                  <a:noFill/>
                </a:ln>
                <a:solidFill>
                  <a:prstClr val="black"/>
                </a:solidFill>
                <a:effectLst/>
                <a:uLnTx/>
                <a:uFillTx/>
                <a:latin typeface="Calibri"/>
                <a:ea typeface="+mn-ea"/>
                <a:cs typeface="+mn-cs"/>
              </a:rPr>
              <a:t> area</a:t>
            </a:r>
          </a:p>
        </p:txBody>
      </p:sp>
      <p:sp>
        <p:nvSpPr>
          <p:cNvPr id="11" name="Slide Number Placeholder 10"/>
          <p:cNvSpPr>
            <a:spLocks noGrp="1"/>
          </p:cNvSpPr>
          <p:nvPr>
            <p:ph type="sldNum" sz="quarter" idx="12"/>
          </p:nvPr>
        </p:nvSpPr>
        <p:spPr>
          <a:xfrm>
            <a:off x="608092" y="6520260"/>
            <a:ext cx="2837762" cy="365125"/>
          </a:xfrm>
        </p:spPr>
        <p:txBody>
          <a:bodyPr/>
          <a:lstStyle/>
          <a:p>
            <a:fld id="{F7FDB278-8FD6-4F76-A4E6-F3B74A4D0892}" type="slidenum">
              <a:rPr lang="ar-EG" smtClean="0"/>
              <a:pPr/>
              <a:t>59</a:t>
            </a:fld>
            <a:endParaRPr lang="ar-EG"/>
          </a:p>
        </p:txBody>
      </p:sp>
    </p:spTree>
    <p:extLst>
      <p:ext uri="{BB962C8B-B14F-4D97-AF65-F5344CB8AC3E}">
        <p14:creationId xmlns:p14="http://schemas.microsoft.com/office/powerpoint/2010/main" val="190846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35"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anim calcmode="lin" valueType="num">
                                      <p:cBhvr>
                                        <p:cTn id="32" dur="2000" fill="hold"/>
                                        <p:tgtEl>
                                          <p:spTgt spid="9"/>
                                        </p:tgtEl>
                                        <p:attrNameLst>
                                          <p:attrName>style.rotation</p:attrName>
                                        </p:attrNameLst>
                                      </p:cBhvr>
                                      <p:tavLst>
                                        <p:tav tm="0">
                                          <p:val>
                                            <p:fltVal val="720"/>
                                          </p:val>
                                        </p:tav>
                                        <p:tav tm="100000">
                                          <p:val>
                                            <p:fltVal val="0"/>
                                          </p:val>
                                        </p:tav>
                                      </p:tavLst>
                                    </p:anim>
                                    <p:anim calcmode="lin" valueType="num">
                                      <p:cBhvr>
                                        <p:cTn id="33" dur="2000" fill="hold"/>
                                        <p:tgtEl>
                                          <p:spTgt spid="9"/>
                                        </p:tgtEl>
                                        <p:attrNameLst>
                                          <p:attrName>ppt_h</p:attrName>
                                        </p:attrNameLst>
                                      </p:cBhvr>
                                      <p:tavLst>
                                        <p:tav tm="0">
                                          <p:val>
                                            <p:fltVal val="0"/>
                                          </p:val>
                                        </p:tav>
                                        <p:tav tm="100000">
                                          <p:val>
                                            <p:strVal val="#ppt_h"/>
                                          </p:val>
                                        </p:tav>
                                      </p:tavLst>
                                    </p:anim>
                                    <p:anim calcmode="lin" valueType="num">
                                      <p:cBhvr>
                                        <p:cTn id="34"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1000"/>
                                        <p:tgtEl>
                                          <p:spTgt spid="6"/>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3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800" decel="100000"/>
                                        <p:tgtEl>
                                          <p:spTgt spid="10"/>
                                        </p:tgtEl>
                                      </p:cBhvr>
                                    </p:animEffect>
                                    <p:anim calcmode="lin" valueType="num">
                                      <p:cBhvr>
                                        <p:cTn id="64" dur="800" decel="100000" fill="hold"/>
                                        <p:tgtEl>
                                          <p:spTgt spid="10"/>
                                        </p:tgtEl>
                                        <p:attrNameLst>
                                          <p:attrName>style.rotation</p:attrName>
                                        </p:attrNameLst>
                                      </p:cBhvr>
                                      <p:tavLst>
                                        <p:tav tm="0">
                                          <p:val>
                                            <p:fltVal val="-90"/>
                                          </p:val>
                                        </p:tav>
                                        <p:tav tm="100000">
                                          <p:val>
                                            <p:fltVal val="0"/>
                                          </p:val>
                                        </p:tav>
                                      </p:tavLst>
                                    </p:anim>
                                    <p:anim calcmode="lin" valueType="num">
                                      <p:cBhvr>
                                        <p:cTn id="65" dur="800" decel="100000" fill="hold"/>
                                        <p:tgtEl>
                                          <p:spTgt spid="10"/>
                                        </p:tgtEl>
                                        <p:attrNameLst>
                                          <p:attrName>ppt_x</p:attrName>
                                        </p:attrNameLst>
                                      </p:cBhvr>
                                      <p:tavLst>
                                        <p:tav tm="0">
                                          <p:val>
                                            <p:strVal val="#ppt_x+0.4"/>
                                          </p:val>
                                        </p:tav>
                                        <p:tav tm="100000">
                                          <p:val>
                                            <p:strVal val="#ppt_x-0.05"/>
                                          </p:val>
                                        </p:tav>
                                      </p:tavLst>
                                    </p:anim>
                                    <p:anim calcmode="lin" valueType="num">
                                      <p:cBhvr>
                                        <p:cTn id="66" dur="800" decel="100000" fill="hold"/>
                                        <p:tgtEl>
                                          <p:spTgt spid="1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up)">
                                      <p:cBhvr>
                                        <p:cTn id="7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4" grpId="0" animBg="1"/>
      <p:bldP spid="5" grpId="0" animBg="1"/>
      <p:bldP spid="6" grpId="0" animBg="1"/>
      <p:bldP spid="7" grpId="0" animBg="1"/>
      <p:bldP spid="8" grpId="0" animBg="1"/>
      <p:bldP spid="9" grpId="0"/>
      <p:bldP spid="10" grpId="0"/>
      <p:bldP spid="13" grpId="0" animBg="1"/>
      <p:bldP spid="14" grpId="0" animBg="1"/>
      <p:bldP spid="16" grpId="0"/>
      <p:bldP spid="1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spinalcordcrosssection.bmp"/>
          <p:cNvPicPr>
            <a:picLocks noChangeAspect="1"/>
          </p:cNvPicPr>
          <p:nvPr/>
        </p:nvPicPr>
        <p:blipFill>
          <a:blip r:embed="rId3" cstate="print">
            <a:lum bright="-10000" contrast="20000"/>
          </a:blip>
          <a:srcRect/>
          <a:stretch>
            <a:fillRect/>
          </a:stretch>
        </p:blipFill>
        <p:spPr bwMode="auto">
          <a:xfrm>
            <a:off x="1166367" y="2214554"/>
            <a:ext cx="8358743" cy="412911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3" name="AutoShape 32"/>
          <p:cNvSpPr>
            <a:spLocks/>
          </p:cNvSpPr>
          <p:nvPr/>
        </p:nvSpPr>
        <p:spPr bwMode="auto">
          <a:xfrm>
            <a:off x="8338689" y="3429000"/>
            <a:ext cx="3990631" cy="571504"/>
          </a:xfrm>
          <a:prstGeom prst="callout2">
            <a:avLst>
              <a:gd name="adj1" fmla="val 74262"/>
              <a:gd name="adj2" fmla="val 3530"/>
              <a:gd name="adj3" fmla="val 297060"/>
              <a:gd name="adj4" fmla="val -48013"/>
              <a:gd name="adj5" fmla="val 184546"/>
              <a:gd name="adj6" fmla="val -55304"/>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lvl="0" algn="ctr" rtl="0">
              <a:defRPr/>
            </a:pPr>
            <a:r>
              <a:rPr lang="en-US" sz="3200" b="1" dirty="0">
                <a:solidFill>
                  <a:srgbClr val="894763"/>
                </a:solidFill>
              </a:rPr>
              <a:t>Anterior (Deep) </a:t>
            </a:r>
            <a:r>
              <a:rPr kumimoji="0" lang="en-US" sz="3200" b="1" i="0" u="none" strike="noStrike" kern="1200" cap="none" spc="0" normalizeH="0" baseline="0" noProof="0" dirty="0">
                <a:ln>
                  <a:noFill/>
                </a:ln>
                <a:solidFill>
                  <a:srgbClr val="894763"/>
                </a:solidFill>
                <a:effectLst/>
                <a:uLnTx/>
                <a:uFillTx/>
                <a:latin typeface="Calibri"/>
                <a:ea typeface="+mn-ea"/>
                <a:cs typeface="+mn-cs"/>
              </a:rPr>
              <a:t>median fissure (ant. Spinal A &amp; ant median V)</a:t>
            </a:r>
          </a:p>
        </p:txBody>
      </p:sp>
      <p:sp>
        <p:nvSpPr>
          <p:cNvPr id="4" name="AutoShape 32"/>
          <p:cNvSpPr>
            <a:spLocks/>
          </p:cNvSpPr>
          <p:nvPr/>
        </p:nvSpPr>
        <p:spPr bwMode="auto">
          <a:xfrm>
            <a:off x="6787983" y="631922"/>
            <a:ext cx="5359505" cy="571504"/>
          </a:xfrm>
          <a:prstGeom prst="callout2">
            <a:avLst>
              <a:gd name="adj1" fmla="val 74262"/>
              <a:gd name="adj2" fmla="val 3530"/>
              <a:gd name="adj3" fmla="val 211554"/>
              <a:gd name="adj4" fmla="val -23780"/>
              <a:gd name="adj5" fmla="val 375294"/>
              <a:gd name="adj6" fmla="val -2768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lvl="0" algn="ctr" rtl="0">
              <a:defRPr/>
            </a:pPr>
            <a:r>
              <a:rPr lang="en-US" sz="3200" b="1" dirty="0">
                <a:solidFill>
                  <a:srgbClr val="009900"/>
                </a:solidFill>
              </a:rPr>
              <a:t>Posterior (Shallow) </a:t>
            </a:r>
            <a:r>
              <a:rPr kumimoji="0" lang="en-US" sz="3200" b="1" i="0" u="none" strike="noStrike" kern="1200" cap="none" spc="0" normalizeH="0" baseline="0" noProof="0" dirty="0">
                <a:ln>
                  <a:noFill/>
                </a:ln>
                <a:solidFill>
                  <a:srgbClr val="009900"/>
                </a:solidFill>
                <a:effectLst/>
                <a:uLnTx/>
                <a:uFillTx/>
                <a:latin typeface="Calibri"/>
                <a:ea typeface="+mn-ea"/>
                <a:cs typeface="+mn-cs"/>
              </a:rPr>
              <a:t>median sulcus (Post. median V)</a:t>
            </a:r>
          </a:p>
        </p:txBody>
      </p:sp>
      <p:sp>
        <p:nvSpPr>
          <p:cNvPr id="5" name="AutoShape 32"/>
          <p:cNvSpPr>
            <a:spLocks/>
          </p:cNvSpPr>
          <p:nvPr/>
        </p:nvSpPr>
        <p:spPr bwMode="auto">
          <a:xfrm>
            <a:off x="6867265" y="5715021"/>
            <a:ext cx="4275634" cy="376237"/>
          </a:xfrm>
          <a:prstGeom prst="callout2">
            <a:avLst>
              <a:gd name="adj1" fmla="val 74262"/>
              <a:gd name="adj2" fmla="val 3530"/>
              <a:gd name="adj3" fmla="val 67511"/>
              <a:gd name="adj4" fmla="val -16129"/>
              <a:gd name="adj5" fmla="val -177386"/>
              <a:gd name="adj6" fmla="val -50937"/>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Anterolateral sulcus</a:t>
            </a:r>
          </a:p>
        </p:txBody>
      </p:sp>
      <p:sp>
        <p:nvSpPr>
          <p:cNvPr id="6" name="AutoShape 32"/>
          <p:cNvSpPr>
            <a:spLocks/>
          </p:cNvSpPr>
          <p:nvPr/>
        </p:nvSpPr>
        <p:spPr bwMode="auto">
          <a:xfrm>
            <a:off x="2556715" y="631922"/>
            <a:ext cx="4275676" cy="204790"/>
          </a:xfrm>
          <a:prstGeom prst="callout2">
            <a:avLst>
              <a:gd name="adj1" fmla="val 198145"/>
              <a:gd name="adj2" fmla="val 20234"/>
              <a:gd name="adj3" fmla="val 291639"/>
              <a:gd name="adj4" fmla="val 21378"/>
              <a:gd name="adj5" fmla="val 1357156"/>
              <a:gd name="adj6" fmla="val 34351"/>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Posterolateral  sulcus</a:t>
            </a:r>
          </a:p>
        </p:txBody>
      </p:sp>
      <p:sp>
        <p:nvSpPr>
          <p:cNvPr id="8" name="AutoShape 32"/>
          <p:cNvSpPr>
            <a:spLocks/>
          </p:cNvSpPr>
          <p:nvPr/>
        </p:nvSpPr>
        <p:spPr bwMode="auto">
          <a:xfrm flipH="1">
            <a:off x="1215891" y="5733261"/>
            <a:ext cx="2559341" cy="520253"/>
          </a:xfrm>
          <a:prstGeom prst="callout2">
            <a:avLst>
              <a:gd name="adj1" fmla="val 36939"/>
              <a:gd name="adj2" fmla="val 56245"/>
              <a:gd name="adj3" fmla="val 32976"/>
              <a:gd name="adj4" fmla="val 47216"/>
              <a:gd name="adj5" fmla="val -100206"/>
              <a:gd name="adj6" fmla="val 22548"/>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Ventral root</a:t>
            </a:r>
          </a:p>
        </p:txBody>
      </p:sp>
      <p:sp>
        <p:nvSpPr>
          <p:cNvPr id="9" name="AutoShape 32"/>
          <p:cNvSpPr>
            <a:spLocks/>
          </p:cNvSpPr>
          <p:nvPr/>
        </p:nvSpPr>
        <p:spPr bwMode="auto">
          <a:xfrm flipH="1">
            <a:off x="881361" y="1916837"/>
            <a:ext cx="2655114" cy="639759"/>
          </a:xfrm>
          <a:prstGeom prst="callout2">
            <a:avLst>
              <a:gd name="adj1" fmla="val 114433"/>
              <a:gd name="adj2" fmla="val 37821"/>
              <a:gd name="adj3" fmla="val 146162"/>
              <a:gd name="adj4" fmla="val 18534"/>
              <a:gd name="adj5" fmla="val 387861"/>
              <a:gd name="adj6" fmla="val 22507"/>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3399"/>
                </a:solidFill>
                <a:effectLst/>
                <a:uLnTx/>
                <a:uFillTx/>
                <a:latin typeface="Calibri"/>
                <a:ea typeface="+mn-ea"/>
                <a:cs typeface="+mn-cs"/>
              </a:rPr>
              <a:t>Dorsal root</a:t>
            </a:r>
          </a:p>
        </p:txBody>
      </p:sp>
      <p:sp>
        <p:nvSpPr>
          <p:cNvPr id="7" name="TextBox 6">
            <a:extLst>
              <a:ext uri="{FF2B5EF4-FFF2-40B4-BE49-F238E27FC236}">
                <a16:creationId xmlns="" xmlns:a16="http://schemas.microsoft.com/office/drawing/2014/main" id="{53A63CE9-7DA9-4745-8C50-A3DBBFC8B106}"/>
              </a:ext>
            </a:extLst>
          </p:cNvPr>
          <p:cNvSpPr txBox="1"/>
          <p:nvPr/>
        </p:nvSpPr>
        <p:spPr>
          <a:xfrm>
            <a:off x="6291868" y="0"/>
            <a:ext cx="5554842" cy="523220"/>
          </a:xfrm>
          <a:prstGeom prst="rect">
            <a:avLst/>
          </a:prstGeom>
          <a:solidFill>
            <a:srgbClr val="CCFFFF"/>
          </a:solidFill>
        </p:spPr>
        <p:txBody>
          <a:bodyPr wrap="square" rtlCol="0">
            <a:spAutoFit/>
          </a:bodyPr>
          <a:lstStyle/>
          <a:p>
            <a:pPr algn="l" rtl="0"/>
            <a:r>
              <a:rPr lang="en-US" sz="2800" b="1" dirty="0">
                <a:solidFill>
                  <a:srgbClr val="FF0000"/>
                </a:solidFill>
                <a:latin typeface="Arial" panose="020B0604020202020204" pitchFamily="34" charset="0"/>
                <a:cs typeface="Arial" panose="020B0604020202020204" pitchFamily="34" charset="0"/>
              </a:rPr>
              <a:t>Surface of spinal cord</a:t>
            </a:r>
          </a:p>
        </p:txBody>
      </p:sp>
      <p:sp>
        <p:nvSpPr>
          <p:cNvPr id="11" name="AutoShape 32"/>
          <p:cNvSpPr>
            <a:spLocks/>
          </p:cNvSpPr>
          <p:nvPr/>
        </p:nvSpPr>
        <p:spPr bwMode="auto">
          <a:xfrm flipH="1">
            <a:off x="-59821" y="3841204"/>
            <a:ext cx="2559341" cy="520253"/>
          </a:xfrm>
          <a:prstGeom prst="callout2">
            <a:avLst>
              <a:gd name="adj1" fmla="val 92560"/>
              <a:gd name="adj2" fmla="val 64838"/>
              <a:gd name="adj3" fmla="val 213187"/>
              <a:gd name="adj4" fmla="val 63045"/>
              <a:gd name="adj5" fmla="val 251315"/>
              <a:gd name="adj6" fmla="val 38829"/>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lang="en-US" sz="3600" b="1" dirty="0" smtClean="0">
                <a:solidFill>
                  <a:srgbClr val="0000FF"/>
                </a:solidFill>
                <a:latin typeface="Calibri"/>
              </a:rPr>
              <a:t>Spinal nerve</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9942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l="20705" t="22280" r="32045" b="28580"/>
          <a:stretch>
            <a:fillRect/>
          </a:stretch>
        </p:blipFill>
        <p:spPr bwMode="auto">
          <a:xfrm>
            <a:off x="5742277" y="1127594"/>
            <a:ext cx="6116948" cy="3587290"/>
          </a:xfrm>
          <a:prstGeom prst="rect">
            <a:avLst/>
          </a:prstGeom>
          <a:noFill/>
          <a:ln w="9525">
            <a:noFill/>
            <a:miter lim="800000"/>
            <a:headEnd/>
            <a:tailEnd/>
          </a:ln>
        </p:spPr>
      </p:pic>
      <p:pic>
        <p:nvPicPr>
          <p:cNvPr id="2" name="Picture 4"/>
          <p:cNvPicPr>
            <a:picLocks noChangeAspect="1" noChangeArrowheads="1"/>
          </p:cNvPicPr>
          <p:nvPr/>
        </p:nvPicPr>
        <p:blipFill>
          <a:blip r:embed="rId4" cstate="print">
            <a:lum contrast="30000"/>
          </a:blip>
          <a:srcRect l="12500" t="13750" r="23750" b="28750"/>
          <a:stretch>
            <a:fillRect/>
          </a:stretch>
        </p:blipFill>
        <p:spPr bwMode="auto">
          <a:xfrm>
            <a:off x="0" y="1142984"/>
            <a:ext cx="6270992" cy="3189496"/>
          </a:xfrm>
          <a:prstGeom prst="rect">
            <a:avLst/>
          </a:prstGeom>
          <a:noFill/>
          <a:ln w="9525">
            <a:noFill/>
            <a:miter lim="800000"/>
            <a:headEnd/>
            <a:tailEnd/>
          </a:ln>
        </p:spPr>
      </p:pic>
      <p:sp>
        <p:nvSpPr>
          <p:cNvPr id="4" name="AutoShape 32"/>
          <p:cNvSpPr>
            <a:spLocks/>
          </p:cNvSpPr>
          <p:nvPr/>
        </p:nvSpPr>
        <p:spPr bwMode="auto">
          <a:xfrm>
            <a:off x="4275634" y="142852"/>
            <a:ext cx="4199614" cy="500066"/>
          </a:xfrm>
          <a:prstGeom prst="callout2">
            <a:avLst>
              <a:gd name="adj1" fmla="val 369886"/>
              <a:gd name="adj2" fmla="val 107587"/>
              <a:gd name="adj3" fmla="val 101474"/>
              <a:gd name="adj4" fmla="val 45751"/>
              <a:gd name="adj5" fmla="val 281044"/>
              <a:gd name="adj6" fmla="val -29585"/>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Motor area 4</a:t>
            </a:r>
          </a:p>
        </p:txBody>
      </p:sp>
      <p:sp>
        <p:nvSpPr>
          <p:cNvPr id="6" name="TextBox 5">
            <a:extLst>
              <a:ext uri="{FF2B5EF4-FFF2-40B4-BE49-F238E27FC236}">
                <a16:creationId xmlns:a16="http://schemas.microsoft.com/office/drawing/2014/main" xmlns="" id="{B36C2DEB-4F6C-408B-AF0B-10CB97AED57E}"/>
              </a:ext>
            </a:extLst>
          </p:cNvPr>
          <p:cNvSpPr txBox="1"/>
          <p:nvPr/>
        </p:nvSpPr>
        <p:spPr>
          <a:xfrm>
            <a:off x="0" y="4857760"/>
            <a:ext cx="12161838" cy="1754326"/>
          </a:xfrm>
          <a:prstGeom prst="rect">
            <a:avLst/>
          </a:prstGeom>
          <a:noFill/>
          <a:effectLst>
            <a:outerShdw blurRad="50800" dist="38100" dir="8100000" algn="tr" rotWithShape="0">
              <a:prstClr val="black">
                <a:alpha val="40000"/>
              </a:prstClr>
            </a:outerShdw>
          </a:effectLst>
        </p:spPr>
        <p:txBody>
          <a:bodyPr wrap="square" rtlCol="1">
            <a:spAutoFit/>
          </a:bodyPr>
          <a:lstStyle/>
          <a:p>
            <a:pPr marL="342900" lvl="0" indent="-342900" algn="l" rtl="0">
              <a:spcBef>
                <a:spcPct val="20000"/>
              </a:spcBef>
              <a:buFont typeface="Arial" pitchFamily="34" charset="0"/>
              <a:buChar char="•"/>
            </a:pPr>
            <a:r>
              <a:rPr kumimoji="0" lang="en-US" sz="3600" b="1" i="0" u="none" strike="noStrike" kern="1200" cap="none" spc="0" normalizeH="0" baseline="0" noProof="0" dirty="0">
                <a:ln>
                  <a:noFill/>
                </a:ln>
                <a:solidFill>
                  <a:srgbClr val="FF0000"/>
                </a:solidFill>
                <a:effectLst/>
                <a:uLnTx/>
                <a:uFillTx/>
                <a:latin typeface="Calibri"/>
                <a:ea typeface="+mn-ea"/>
                <a:cs typeface="+mn-cs"/>
              </a:rPr>
              <a:t>Primary motor cortex </a:t>
            </a:r>
            <a:r>
              <a:rPr kumimoji="0" lang="en-US" sz="3600" b="0" i="0" u="none" strike="noStrike" kern="1200" cap="none" spc="0" normalizeH="0" baseline="0" noProof="0" dirty="0">
                <a:ln>
                  <a:noFill/>
                </a:ln>
                <a:solidFill>
                  <a:srgbClr val="0000FF"/>
                </a:solidFill>
                <a:effectLst/>
                <a:uLnTx/>
                <a:uFillTx/>
                <a:latin typeface="Calibri"/>
                <a:ea typeface="+mn-ea"/>
                <a:cs typeface="+mn-cs"/>
              </a:rPr>
              <a:t>corresponds to the precentral gyrus (area 4), anterior part of the paracentral lobule </a:t>
            </a:r>
            <a:r>
              <a:rPr lang="en-US" sz="3600" b="1" dirty="0">
                <a:ln w="11430"/>
                <a:solidFill>
                  <a:srgbClr val="C00000"/>
                </a:solidFill>
                <a:effectLst>
                  <a:outerShdw blurRad="50800" dist="39000" dir="5460000" algn="tl">
                    <a:srgbClr val="000000">
                      <a:alpha val="38000"/>
                    </a:srgbClr>
                  </a:outerShdw>
                </a:effectLst>
              </a:rPr>
              <a:t>Controls motor functions</a:t>
            </a:r>
            <a:r>
              <a:rPr kumimoji="0" lang="en-US" sz="3600" b="1" i="0" u="none" strike="noStrike" kern="1200" cap="none" spc="0" normalizeH="0" baseline="0" noProof="0" dirty="0">
                <a:ln>
                  <a:noFill/>
                </a:ln>
                <a:solidFill>
                  <a:srgbClr val="0000FF"/>
                </a:solidFill>
                <a:effectLst/>
                <a:uLnTx/>
                <a:uFillTx/>
                <a:latin typeface="Calibri"/>
              </a:rPr>
              <a:t>  </a:t>
            </a:r>
            <a:endParaRPr kumimoji="0" lang="ar-SA"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Calibri"/>
              <a:cs typeface="Arial" panose="020B0604020202020204" pitchFamily="34" charset="0"/>
            </a:endParaRPr>
          </a:p>
        </p:txBody>
      </p:sp>
      <p:sp>
        <p:nvSpPr>
          <p:cNvPr id="5" name="Slide Number Placeholder 4"/>
          <p:cNvSpPr>
            <a:spLocks noGrp="1"/>
          </p:cNvSpPr>
          <p:nvPr>
            <p:ph type="sldNum" sz="quarter" idx="12"/>
          </p:nvPr>
        </p:nvSpPr>
        <p:spPr>
          <a:xfrm>
            <a:off x="334530" y="6520260"/>
            <a:ext cx="2837762" cy="365125"/>
          </a:xfrm>
        </p:spPr>
        <p:txBody>
          <a:bodyPr/>
          <a:lstStyle/>
          <a:p>
            <a:fld id="{F7FDB278-8FD6-4F76-A4E6-F3B74A4D0892}" type="slidenum">
              <a:rPr lang="ar-EG" smtClean="0"/>
              <a:pPr/>
              <a:t>60</a:t>
            </a:fld>
            <a:endParaRPr lang="ar-EG" dirty="0"/>
          </a:p>
        </p:txBody>
      </p:sp>
    </p:spTree>
    <p:extLst>
      <p:ext uri="{BB962C8B-B14F-4D97-AF65-F5344CB8AC3E}">
        <p14:creationId xmlns:p14="http://schemas.microsoft.com/office/powerpoint/2010/main" val="17564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srcRect l="25630" t="25170" r="34416" b="39918"/>
          <a:stretch/>
        </p:blipFill>
        <p:spPr bwMode="auto">
          <a:xfrm>
            <a:off x="1962674" y="1461160"/>
            <a:ext cx="8014400" cy="3949040"/>
          </a:xfrm>
          <a:prstGeom prst="rect">
            <a:avLst/>
          </a:prstGeom>
          <a:noFill/>
          <a:ln w="9525">
            <a:noFill/>
            <a:miter lim="800000"/>
            <a:headEnd/>
            <a:tailEnd/>
          </a:ln>
        </p:spPr>
      </p:pic>
      <p:sp>
        <p:nvSpPr>
          <p:cNvPr id="4" name="AutoShape 32"/>
          <p:cNvSpPr>
            <a:spLocks/>
          </p:cNvSpPr>
          <p:nvPr/>
        </p:nvSpPr>
        <p:spPr bwMode="auto">
          <a:xfrm>
            <a:off x="1100715" y="779475"/>
            <a:ext cx="5157346" cy="602338"/>
          </a:xfrm>
          <a:prstGeom prst="callout2">
            <a:avLst>
              <a:gd name="adj1" fmla="val 220695"/>
              <a:gd name="adj2" fmla="val 81159"/>
              <a:gd name="adj3" fmla="val 101474"/>
              <a:gd name="adj4" fmla="val 45751"/>
              <a:gd name="adj5" fmla="val 349096"/>
              <a:gd name="adj6" fmla="val 69620"/>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Premotor area 6</a:t>
            </a:r>
          </a:p>
        </p:txBody>
      </p:sp>
      <p:sp>
        <p:nvSpPr>
          <p:cNvPr id="2" name="Slide Number Placeholder 1"/>
          <p:cNvSpPr>
            <a:spLocks noGrp="1"/>
          </p:cNvSpPr>
          <p:nvPr>
            <p:ph type="sldNum" sz="quarter" idx="12"/>
          </p:nvPr>
        </p:nvSpPr>
        <p:spPr>
          <a:xfrm>
            <a:off x="11096555" y="6520260"/>
            <a:ext cx="2837762" cy="365125"/>
          </a:xfrm>
        </p:spPr>
        <p:txBody>
          <a:bodyPr/>
          <a:lstStyle/>
          <a:p>
            <a:fld id="{F7FDB278-8FD6-4F76-A4E6-F3B74A4D0892}" type="slidenum">
              <a:rPr lang="ar-EG" smtClean="0"/>
              <a:pPr/>
              <a:t>61</a:t>
            </a:fld>
            <a:endParaRPr lang="ar-EG"/>
          </a:p>
        </p:txBody>
      </p:sp>
    </p:spTree>
    <p:extLst>
      <p:ext uri="{BB962C8B-B14F-4D97-AF65-F5344CB8AC3E}">
        <p14:creationId xmlns:p14="http://schemas.microsoft.com/office/powerpoint/2010/main" val="416822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srcRect l="25630" t="25170" r="34416" b="39918"/>
          <a:stretch/>
        </p:blipFill>
        <p:spPr bwMode="auto">
          <a:xfrm>
            <a:off x="1962674" y="1461160"/>
            <a:ext cx="8014400" cy="3949040"/>
          </a:xfrm>
          <a:prstGeom prst="rect">
            <a:avLst/>
          </a:prstGeom>
          <a:noFill/>
          <a:ln w="9525">
            <a:noFill/>
            <a:miter lim="800000"/>
            <a:headEnd/>
            <a:tailEnd/>
          </a:ln>
        </p:spPr>
      </p:pic>
      <p:sp>
        <p:nvSpPr>
          <p:cNvPr id="4" name="AutoShape 32"/>
          <p:cNvSpPr>
            <a:spLocks/>
          </p:cNvSpPr>
          <p:nvPr/>
        </p:nvSpPr>
        <p:spPr bwMode="auto">
          <a:xfrm>
            <a:off x="1100716" y="779475"/>
            <a:ext cx="7374532" cy="602338"/>
          </a:xfrm>
          <a:prstGeom prst="callout2">
            <a:avLst>
              <a:gd name="adj1" fmla="val 178817"/>
              <a:gd name="adj2" fmla="val 47676"/>
              <a:gd name="adj3" fmla="val 96239"/>
              <a:gd name="adj4" fmla="val 29544"/>
              <a:gd name="adj5" fmla="val 197287"/>
              <a:gd name="adj6" fmla="val 43814"/>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Frontal eye field  area 8</a:t>
            </a:r>
          </a:p>
        </p:txBody>
      </p:sp>
      <p:sp>
        <p:nvSpPr>
          <p:cNvPr id="2" name="TextBox 1">
            <a:extLst>
              <a:ext uri="{FF2B5EF4-FFF2-40B4-BE49-F238E27FC236}">
                <a16:creationId xmlns:a16="http://schemas.microsoft.com/office/drawing/2014/main" xmlns="" id="{9779B0F3-C774-479D-BA69-A1A529A9729B}"/>
              </a:ext>
            </a:extLst>
          </p:cNvPr>
          <p:cNvSpPr txBox="1"/>
          <p:nvPr/>
        </p:nvSpPr>
        <p:spPr>
          <a:xfrm>
            <a:off x="4866494" y="1500907"/>
            <a:ext cx="670412" cy="461665"/>
          </a:xfrm>
          <a:prstGeom prst="rect">
            <a:avLst/>
          </a:prstGeom>
          <a:noFill/>
        </p:spPr>
        <p:txBody>
          <a:bodyPr wrap="square" rtlCol="0">
            <a:spAutoFit/>
          </a:bodyPr>
          <a:lstStyle/>
          <a:p>
            <a:pPr algn="l" rtl="0"/>
            <a:r>
              <a:rPr lang="en-US" sz="2400" b="1" dirty="0">
                <a:solidFill>
                  <a:srgbClr val="0000FF"/>
                </a:solidFill>
                <a:latin typeface="Arial Black" panose="020B0A04020102020204" pitchFamily="34" charset="0"/>
              </a:rPr>
              <a:t>6</a:t>
            </a:r>
          </a:p>
        </p:txBody>
      </p:sp>
      <p:sp>
        <p:nvSpPr>
          <p:cNvPr id="6" name="TextBox 5">
            <a:extLst>
              <a:ext uri="{FF2B5EF4-FFF2-40B4-BE49-F238E27FC236}">
                <a16:creationId xmlns:a16="http://schemas.microsoft.com/office/drawing/2014/main" xmlns="" id="{1DFFCE03-7E6B-4566-973D-2404B5A71DE1}"/>
              </a:ext>
            </a:extLst>
          </p:cNvPr>
          <p:cNvSpPr txBox="1"/>
          <p:nvPr/>
        </p:nvSpPr>
        <p:spPr>
          <a:xfrm>
            <a:off x="5410507" y="2037584"/>
            <a:ext cx="670412" cy="461665"/>
          </a:xfrm>
          <a:prstGeom prst="rect">
            <a:avLst/>
          </a:prstGeom>
          <a:noFill/>
        </p:spPr>
        <p:txBody>
          <a:bodyPr wrap="square" rtlCol="0">
            <a:spAutoFit/>
          </a:bodyPr>
          <a:lstStyle/>
          <a:p>
            <a:pPr algn="l" rtl="0"/>
            <a:r>
              <a:rPr lang="en-US" sz="2400" b="1" dirty="0">
                <a:solidFill>
                  <a:srgbClr val="0000FF"/>
                </a:solidFill>
                <a:latin typeface="Arial Black" panose="020B0A04020102020204" pitchFamily="34" charset="0"/>
              </a:rPr>
              <a:t>4</a:t>
            </a:r>
          </a:p>
        </p:txBody>
      </p:sp>
      <p:sp>
        <p:nvSpPr>
          <p:cNvPr id="8" name="TextBox 7">
            <a:extLst>
              <a:ext uri="{FF2B5EF4-FFF2-40B4-BE49-F238E27FC236}">
                <a16:creationId xmlns:a16="http://schemas.microsoft.com/office/drawing/2014/main" xmlns="" id="{F0D7E753-5B6F-4410-B846-7E1BF31EB1A4}"/>
              </a:ext>
            </a:extLst>
          </p:cNvPr>
          <p:cNvSpPr txBox="1"/>
          <p:nvPr/>
        </p:nvSpPr>
        <p:spPr>
          <a:xfrm>
            <a:off x="4725954" y="2031981"/>
            <a:ext cx="670412" cy="461665"/>
          </a:xfrm>
          <a:prstGeom prst="rect">
            <a:avLst/>
          </a:prstGeom>
          <a:noFill/>
        </p:spPr>
        <p:txBody>
          <a:bodyPr wrap="square" rtlCol="0">
            <a:spAutoFit/>
          </a:bodyPr>
          <a:lstStyle/>
          <a:p>
            <a:pPr algn="l" rtl="0"/>
            <a:r>
              <a:rPr lang="en-US" sz="2400" b="1" dirty="0">
                <a:solidFill>
                  <a:srgbClr val="0000FF"/>
                </a:solidFill>
                <a:latin typeface="Arial Black" panose="020B0A04020102020204" pitchFamily="34" charset="0"/>
              </a:rPr>
              <a:t>6</a:t>
            </a:r>
          </a:p>
        </p:txBody>
      </p:sp>
      <p:sp>
        <p:nvSpPr>
          <p:cNvPr id="7" name="Slide Number Placeholder 6"/>
          <p:cNvSpPr>
            <a:spLocks noGrp="1"/>
          </p:cNvSpPr>
          <p:nvPr>
            <p:ph type="sldNum" sz="quarter" idx="12"/>
          </p:nvPr>
        </p:nvSpPr>
        <p:spPr>
          <a:xfrm>
            <a:off x="11096555" y="6463031"/>
            <a:ext cx="2837762" cy="365125"/>
          </a:xfrm>
        </p:spPr>
        <p:txBody>
          <a:bodyPr/>
          <a:lstStyle/>
          <a:p>
            <a:fld id="{F7FDB278-8FD6-4F76-A4E6-F3B74A4D0892}" type="slidenum">
              <a:rPr lang="ar-EG" smtClean="0"/>
              <a:pPr/>
              <a:t>62</a:t>
            </a:fld>
            <a:endParaRPr lang="ar-EG" dirty="0"/>
          </a:p>
        </p:txBody>
      </p:sp>
    </p:spTree>
    <p:extLst>
      <p:ext uri="{BB962C8B-B14F-4D97-AF65-F5344CB8AC3E}">
        <p14:creationId xmlns:p14="http://schemas.microsoft.com/office/powerpoint/2010/main" val="358427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srcRect l="25630" t="25170" r="34416" b="39918"/>
          <a:stretch/>
        </p:blipFill>
        <p:spPr bwMode="auto">
          <a:xfrm>
            <a:off x="3686591" y="1232560"/>
            <a:ext cx="8014400" cy="3949040"/>
          </a:xfrm>
          <a:prstGeom prst="rect">
            <a:avLst/>
          </a:prstGeom>
          <a:noFill/>
          <a:ln w="9525">
            <a:noFill/>
            <a:miter lim="800000"/>
            <a:headEnd/>
            <a:tailEnd/>
          </a:ln>
        </p:spPr>
      </p:pic>
      <p:sp>
        <p:nvSpPr>
          <p:cNvPr id="4" name="AutoShape 32"/>
          <p:cNvSpPr>
            <a:spLocks/>
          </p:cNvSpPr>
          <p:nvPr/>
        </p:nvSpPr>
        <p:spPr bwMode="auto">
          <a:xfrm>
            <a:off x="94421" y="1586200"/>
            <a:ext cx="4134234" cy="602338"/>
          </a:xfrm>
          <a:prstGeom prst="callout2">
            <a:avLst>
              <a:gd name="adj1" fmla="val 320156"/>
              <a:gd name="adj2" fmla="val 141162"/>
              <a:gd name="adj3" fmla="val 200934"/>
              <a:gd name="adj4" fmla="val 35630"/>
              <a:gd name="adj5" fmla="val 372652"/>
              <a:gd name="adj6" fmla="val 133496"/>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lvl="0" algn="l">
              <a:defRPr/>
            </a:pPr>
            <a:r>
              <a:rPr lang="en-US" sz="3600" b="1" dirty="0">
                <a:solidFill>
                  <a:srgbClr val="0000FF"/>
                </a:solidFill>
              </a:rPr>
              <a:t>(</a:t>
            </a:r>
            <a:r>
              <a:rPr lang="en-US" sz="3600" b="1" dirty="0" err="1">
                <a:solidFill>
                  <a:srgbClr val="0000FF"/>
                </a:solidFill>
              </a:rPr>
              <a:t>Broca’s</a:t>
            </a:r>
            <a:r>
              <a:rPr lang="en-US" sz="3600" b="1" dirty="0">
                <a:solidFill>
                  <a:srgbClr val="0000FF"/>
                </a:solidFill>
              </a:rPr>
              <a:t> area) </a:t>
            </a:r>
          </a:p>
          <a:p>
            <a:pPr lvl="0" algn="l">
              <a:defRPr/>
            </a:pPr>
            <a:r>
              <a:rPr lang="en-US" sz="3600" b="1" dirty="0">
                <a:solidFill>
                  <a:srgbClr val="0000FF"/>
                </a:solidFill>
              </a:rPr>
              <a:t>44, 45</a:t>
            </a:r>
            <a:endParaRPr kumimoji="0" lang="en-US" sz="3600" b="1" i="0" u="none" strike="noStrike" kern="1200" cap="none" spc="0" normalizeH="0" baseline="0" noProof="0" dirty="0">
              <a:ln>
                <a:noFill/>
              </a:ln>
              <a:solidFill>
                <a:srgbClr val="0000FF"/>
              </a:solidFill>
              <a:effectLst/>
              <a:uLnTx/>
              <a:uFillTx/>
              <a:latin typeface="Calibri"/>
            </a:endParaRPr>
          </a:p>
        </p:txBody>
      </p:sp>
      <p:sp>
        <p:nvSpPr>
          <p:cNvPr id="2" name="TextBox 1">
            <a:extLst>
              <a:ext uri="{FF2B5EF4-FFF2-40B4-BE49-F238E27FC236}">
                <a16:creationId xmlns:a16="http://schemas.microsoft.com/office/drawing/2014/main" xmlns="" id="{9779B0F3-C774-479D-BA69-A1A529A9729B}"/>
              </a:ext>
            </a:extLst>
          </p:cNvPr>
          <p:cNvSpPr txBox="1"/>
          <p:nvPr/>
        </p:nvSpPr>
        <p:spPr>
          <a:xfrm>
            <a:off x="6423543" y="1726874"/>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6" name="TextBox 5">
            <a:extLst>
              <a:ext uri="{FF2B5EF4-FFF2-40B4-BE49-F238E27FC236}">
                <a16:creationId xmlns:a16="http://schemas.microsoft.com/office/drawing/2014/main" xmlns="" id="{1DFFCE03-7E6B-4566-973D-2404B5A71DE1}"/>
              </a:ext>
            </a:extLst>
          </p:cNvPr>
          <p:cNvSpPr txBox="1"/>
          <p:nvPr/>
        </p:nvSpPr>
        <p:spPr>
          <a:xfrm>
            <a:off x="6703447" y="23697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a:t>
            </a:r>
          </a:p>
        </p:txBody>
      </p:sp>
      <p:sp>
        <p:nvSpPr>
          <p:cNvPr id="8" name="TextBox 7">
            <a:extLst>
              <a:ext uri="{FF2B5EF4-FFF2-40B4-BE49-F238E27FC236}">
                <a16:creationId xmlns:a16="http://schemas.microsoft.com/office/drawing/2014/main" xmlns="" id="{F0D7E753-5B6F-4410-B846-7E1BF31EB1A4}"/>
              </a:ext>
            </a:extLst>
          </p:cNvPr>
          <p:cNvSpPr txBox="1"/>
          <p:nvPr/>
        </p:nvSpPr>
        <p:spPr>
          <a:xfrm>
            <a:off x="6073314" y="23697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9" name="TextBox 8">
            <a:extLst>
              <a:ext uri="{FF2B5EF4-FFF2-40B4-BE49-F238E27FC236}">
                <a16:creationId xmlns:a16="http://schemas.microsoft.com/office/drawing/2014/main" xmlns="" id="{97F64719-9FFF-4255-915A-C724DB0FB17B}"/>
              </a:ext>
            </a:extLst>
          </p:cNvPr>
          <p:cNvSpPr txBox="1"/>
          <p:nvPr/>
        </p:nvSpPr>
        <p:spPr>
          <a:xfrm>
            <a:off x="5282943" y="1656537"/>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8</a:t>
            </a:r>
          </a:p>
        </p:txBody>
      </p:sp>
      <p:sp>
        <p:nvSpPr>
          <p:cNvPr id="5" name="Slide Number Placeholder 4"/>
          <p:cNvSpPr>
            <a:spLocks noGrp="1"/>
          </p:cNvSpPr>
          <p:nvPr>
            <p:ph type="sldNum" sz="quarter" idx="12"/>
          </p:nvPr>
        </p:nvSpPr>
        <p:spPr>
          <a:xfrm>
            <a:off x="142984" y="6520260"/>
            <a:ext cx="2837762" cy="365125"/>
          </a:xfrm>
        </p:spPr>
        <p:txBody>
          <a:bodyPr/>
          <a:lstStyle/>
          <a:p>
            <a:fld id="{F7FDB278-8FD6-4F76-A4E6-F3B74A4D0892}" type="slidenum">
              <a:rPr lang="ar-EG" smtClean="0"/>
              <a:pPr/>
              <a:t>63</a:t>
            </a:fld>
            <a:endParaRPr lang="ar-EG" dirty="0"/>
          </a:p>
        </p:txBody>
      </p:sp>
    </p:spTree>
    <p:extLst>
      <p:ext uri="{BB962C8B-B14F-4D97-AF65-F5344CB8AC3E}">
        <p14:creationId xmlns:p14="http://schemas.microsoft.com/office/powerpoint/2010/main" val="404356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srcRect l="25630" t="25170" r="34416" b="39918"/>
          <a:stretch/>
        </p:blipFill>
        <p:spPr bwMode="auto">
          <a:xfrm>
            <a:off x="3686591" y="1080160"/>
            <a:ext cx="8014400" cy="3949040"/>
          </a:xfrm>
          <a:prstGeom prst="rect">
            <a:avLst/>
          </a:prstGeom>
          <a:noFill/>
          <a:ln w="9525">
            <a:noFill/>
            <a:miter lim="800000"/>
            <a:headEnd/>
            <a:tailEnd/>
          </a:ln>
        </p:spPr>
      </p:pic>
      <p:sp>
        <p:nvSpPr>
          <p:cNvPr id="4" name="AutoShape 32"/>
          <p:cNvSpPr>
            <a:spLocks/>
          </p:cNvSpPr>
          <p:nvPr/>
        </p:nvSpPr>
        <p:spPr bwMode="auto">
          <a:xfrm>
            <a:off x="94421" y="1433800"/>
            <a:ext cx="4134234" cy="602338"/>
          </a:xfrm>
          <a:prstGeom prst="callout2">
            <a:avLst>
              <a:gd name="adj1" fmla="val 218078"/>
              <a:gd name="adj2" fmla="val 129496"/>
              <a:gd name="adj3" fmla="val 98856"/>
              <a:gd name="adj4" fmla="val 37152"/>
              <a:gd name="adj5" fmla="val 267957"/>
              <a:gd name="adj6" fmla="val 120816"/>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(Writing area) </a:t>
            </a:r>
          </a:p>
        </p:txBody>
      </p:sp>
      <p:sp>
        <p:nvSpPr>
          <p:cNvPr id="2" name="TextBox 1">
            <a:extLst>
              <a:ext uri="{FF2B5EF4-FFF2-40B4-BE49-F238E27FC236}">
                <a16:creationId xmlns:a16="http://schemas.microsoft.com/office/drawing/2014/main" xmlns="" id="{9779B0F3-C774-479D-BA69-A1A529A9729B}"/>
              </a:ext>
            </a:extLst>
          </p:cNvPr>
          <p:cNvSpPr txBox="1"/>
          <p:nvPr/>
        </p:nvSpPr>
        <p:spPr>
          <a:xfrm>
            <a:off x="6423543" y="1574474"/>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6" name="TextBox 5">
            <a:extLst>
              <a:ext uri="{FF2B5EF4-FFF2-40B4-BE49-F238E27FC236}">
                <a16:creationId xmlns:a16="http://schemas.microsoft.com/office/drawing/2014/main" xmlns="" id="{1DFFCE03-7E6B-4566-973D-2404B5A71DE1}"/>
              </a:ext>
            </a:extLst>
          </p:cNvPr>
          <p:cNvSpPr txBox="1"/>
          <p:nvPr/>
        </p:nvSpPr>
        <p:spPr>
          <a:xfrm>
            <a:off x="6703447" y="22173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a:t>
            </a:r>
          </a:p>
        </p:txBody>
      </p:sp>
      <p:sp>
        <p:nvSpPr>
          <p:cNvPr id="8" name="TextBox 7">
            <a:extLst>
              <a:ext uri="{FF2B5EF4-FFF2-40B4-BE49-F238E27FC236}">
                <a16:creationId xmlns:a16="http://schemas.microsoft.com/office/drawing/2014/main" xmlns="" id="{F0D7E753-5B6F-4410-B846-7E1BF31EB1A4}"/>
              </a:ext>
            </a:extLst>
          </p:cNvPr>
          <p:cNvSpPr txBox="1"/>
          <p:nvPr/>
        </p:nvSpPr>
        <p:spPr>
          <a:xfrm>
            <a:off x="6073314" y="22173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9" name="TextBox 8">
            <a:extLst>
              <a:ext uri="{FF2B5EF4-FFF2-40B4-BE49-F238E27FC236}">
                <a16:creationId xmlns:a16="http://schemas.microsoft.com/office/drawing/2014/main" xmlns="" id="{97F64719-9FFF-4255-915A-C724DB0FB17B}"/>
              </a:ext>
            </a:extLst>
          </p:cNvPr>
          <p:cNvSpPr txBox="1"/>
          <p:nvPr/>
        </p:nvSpPr>
        <p:spPr>
          <a:xfrm>
            <a:off x="5282943" y="1504137"/>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8</a:t>
            </a:r>
          </a:p>
        </p:txBody>
      </p:sp>
      <p:sp>
        <p:nvSpPr>
          <p:cNvPr id="10" name="TextBox 9">
            <a:extLst>
              <a:ext uri="{FF2B5EF4-FFF2-40B4-BE49-F238E27FC236}">
                <a16:creationId xmlns:a16="http://schemas.microsoft.com/office/drawing/2014/main" xmlns="" id="{F1085D45-AF96-48FD-930D-CE1CEF72FAE5}"/>
              </a:ext>
            </a:extLst>
          </p:cNvPr>
          <p:cNvSpPr txBox="1"/>
          <p:nvPr/>
        </p:nvSpPr>
        <p:spPr>
          <a:xfrm>
            <a:off x="5168804" y="3311400"/>
            <a:ext cx="898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45</a:t>
            </a:r>
          </a:p>
        </p:txBody>
      </p:sp>
      <p:sp>
        <p:nvSpPr>
          <p:cNvPr id="12" name="TextBox 11">
            <a:extLst>
              <a:ext uri="{FF2B5EF4-FFF2-40B4-BE49-F238E27FC236}">
                <a16:creationId xmlns:a16="http://schemas.microsoft.com/office/drawing/2014/main" xmlns="" id="{79F1DF43-D240-4F78-8032-149AECC66C59}"/>
              </a:ext>
            </a:extLst>
          </p:cNvPr>
          <p:cNvSpPr txBox="1"/>
          <p:nvPr/>
        </p:nvSpPr>
        <p:spPr>
          <a:xfrm>
            <a:off x="5504010" y="3007618"/>
            <a:ext cx="898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44</a:t>
            </a:r>
          </a:p>
        </p:txBody>
      </p:sp>
      <p:sp>
        <p:nvSpPr>
          <p:cNvPr id="5" name="Slide Number Placeholder 4"/>
          <p:cNvSpPr>
            <a:spLocks noGrp="1"/>
          </p:cNvSpPr>
          <p:nvPr>
            <p:ph type="sldNum" sz="quarter" idx="12"/>
          </p:nvPr>
        </p:nvSpPr>
        <p:spPr/>
        <p:txBody>
          <a:bodyPr/>
          <a:lstStyle/>
          <a:p>
            <a:fld id="{F7FDB278-8FD6-4F76-A4E6-F3B74A4D0892}" type="slidenum">
              <a:rPr lang="ar-EG" smtClean="0"/>
              <a:pPr/>
              <a:t>64</a:t>
            </a:fld>
            <a:endParaRPr lang="ar-EG"/>
          </a:p>
        </p:txBody>
      </p:sp>
    </p:spTree>
    <p:extLst>
      <p:ext uri="{BB962C8B-B14F-4D97-AF65-F5344CB8AC3E}">
        <p14:creationId xmlns:p14="http://schemas.microsoft.com/office/powerpoint/2010/main" val="39992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srcRect l="25630" t="25170" r="34416" b="39918"/>
          <a:stretch/>
        </p:blipFill>
        <p:spPr bwMode="auto">
          <a:xfrm>
            <a:off x="3686591" y="1232560"/>
            <a:ext cx="8014400" cy="3949040"/>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9779B0F3-C774-479D-BA69-A1A529A9729B}"/>
              </a:ext>
            </a:extLst>
          </p:cNvPr>
          <p:cNvSpPr txBox="1"/>
          <p:nvPr/>
        </p:nvSpPr>
        <p:spPr>
          <a:xfrm>
            <a:off x="6423543" y="1726874"/>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6" name="TextBox 5">
            <a:extLst>
              <a:ext uri="{FF2B5EF4-FFF2-40B4-BE49-F238E27FC236}">
                <a16:creationId xmlns:a16="http://schemas.microsoft.com/office/drawing/2014/main" xmlns="" id="{1DFFCE03-7E6B-4566-973D-2404B5A71DE1}"/>
              </a:ext>
            </a:extLst>
          </p:cNvPr>
          <p:cNvSpPr txBox="1"/>
          <p:nvPr/>
        </p:nvSpPr>
        <p:spPr>
          <a:xfrm>
            <a:off x="6703447" y="23697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a:t>
            </a:r>
          </a:p>
        </p:txBody>
      </p:sp>
      <p:sp>
        <p:nvSpPr>
          <p:cNvPr id="8" name="TextBox 7">
            <a:extLst>
              <a:ext uri="{FF2B5EF4-FFF2-40B4-BE49-F238E27FC236}">
                <a16:creationId xmlns:a16="http://schemas.microsoft.com/office/drawing/2014/main" xmlns="" id="{F0D7E753-5B6F-4410-B846-7E1BF31EB1A4}"/>
              </a:ext>
            </a:extLst>
          </p:cNvPr>
          <p:cNvSpPr txBox="1"/>
          <p:nvPr/>
        </p:nvSpPr>
        <p:spPr>
          <a:xfrm>
            <a:off x="6073314" y="23697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9" name="TextBox 8">
            <a:extLst>
              <a:ext uri="{FF2B5EF4-FFF2-40B4-BE49-F238E27FC236}">
                <a16:creationId xmlns:a16="http://schemas.microsoft.com/office/drawing/2014/main" xmlns="" id="{97F64719-9FFF-4255-915A-C724DB0FB17B}"/>
              </a:ext>
            </a:extLst>
          </p:cNvPr>
          <p:cNvSpPr txBox="1"/>
          <p:nvPr/>
        </p:nvSpPr>
        <p:spPr>
          <a:xfrm>
            <a:off x="5282943" y="1656537"/>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8</a:t>
            </a:r>
          </a:p>
        </p:txBody>
      </p:sp>
      <p:sp>
        <p:nvSpPr>
          <p:cNvPr id="10" name="TextBox 9">
            <a:extLst>
              <a:ext uri="{FF2B5EF4-FFF2-40B4-BE49-F238E27FC236}">
                <a16:creationId xmlns:a16="http://schemas.microsoft.com/office/drawing/2014/main" xmlns="" id="{F1085D45-AF96-48FD-930D-CE1CEF72FAE5}"/>
              </a:ext>
            </a:extLst>
          </p:cNvPr>
          <p:cNvSpPr txBox="1"/>
          <p:nvPr/>
        </p:nvSpPr>
        <p:spPr>
          <a:xfrm>
            <a:off x="5168804" y="3463800"/>
            <a:ext cx="898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45</a:t>
            </a:r>
          </a:p>
        </p:txBody>
      </p:sp>
      <p:sp>
        <p:nvSpPr>
          <p:cNvPr id="12" name="TextBox 11">
            <a:extLst>
              <a:ext uri="{FF2B5EF4-FFF2-40B4-BE49-F238E27FC236}">
                <a16:creationId xmlns:a16="http://schemas.microsoft.com/office/drawing/2014/main" xmlns="" id="{79F1DF43-D240-4F78-8032-149AECC66C59}"/>
              </a:ext>
            </a:extLst>
          </p:cNvPr>
          <p:cNvSpPr txBox="1"/>
          <p:nvPr/>
        </p:nvSpPr>
        <p:spPr>
          <a:xfrm>
            <a:off x="5504010" y="3160018"/>
            <a:ext cx="898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44</a:t>
            </a:r>
          </a:p>
        </p:txBody>
      </p:sp>
      <p:sp>
        <p:nvSpPr>
          <p:cNvPr id="13" name="TextBox 12">
            <a:extLst>
              <a:ext uri="{FF2B5EF4-FFF2-40B4-BE49-F238E27FC236}">
                <a16:creationId xmlns:a16="http://schemas.microsoft.com/office/drawing/2014/main" xmlns="" id="{7E771FDA-A959-49CE-8739-D8A62BC8DB3B}"/>
              </a:ext>
            </a:extLst>
          </p:cNvPr>
          <p:cNvSpPr txBox="1"/>
          <p:nvPr/>
        </p:nvSpPr>
        <p:spPr>
          <a:xfrm>
            <a:off x="4942054" y="2630434"/>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W</a:t>
            </a:r>
          </a:p>
        </p:txBody>
      </p:sp>
      <p:sp>
        <p:nvSpPr>
          <p:cNvPr id="14" name="TextBox 13">
            <a:extLst>
              <a:ext uri="{FF2B5EF4-FFF2-40B4-BE49-F238E27FC236}">
                <a16:creationId xmlns:a16="http://schemas.microsoft.com/office/drawing/2014/main" xmlns="" id="{CE74A128-76FD-4B84-822C-061C4C612876}"/>
              </a:ext>
            </a:extLst>
          </p:cNvPr>
          <p:cNvSpPr txBox="1"/>
          <p:nvPr/>
        </p:nvSpPr>
        <p:spPr>
          <a:xfrm>
            <a:off x="4707956" y="3054410"/>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W</a:t>
            </a:r>
          </a:p>
        </p:txBody>
      </p:sp>
      <p:sp>
        <p:nvSpPr>
          <p:cNvPr id="15" name="TextBox 14">
            <a:extLst>
              <a:ext uri="{FF2B5EF4-FFF2-40B4-BE49-F238E27FC236}">
                <a16:creationId xmlns:a16="http://schemas.microsoft.com/office/drawing/2014/main" xmlns="" id="{2727C48B-588B-4381-B7B8-0C9A5EB2F326}"/>
              </a:ext>
            </a:extLst>
          </p:cNvPr>
          <p:cNvSpPr txBox="1"/>
          <p:nvPr/>
        </p:nvSpPr>
        <p:spPr>
          <a:xfrm>
            <a:off x="4236951" y="2342677"/>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9</a:t>
            </a:r>
          </a:p>
        </p:txBody>
      </p:sp>
      <p:sp>
        <p:nvSpPr>
          <p:cNvPr id="16" name="TextBox 15">
            <a:extLst>
              <a:ext uri="{FF2B5EF4-FFF2-40B4-BE49-F238E27FC236}">
                <a16:creationId xmlns:a16="http://schemas.microsoft.com/office/drawing/2014/main" xmlns="" id="{D9AA92F3-A746-4FC1-B828-695EC16A76D2}"/>
              </a:ext>
            </a:extLst>
          </p:cNvPr>
          <p:cNvSpPr txBox="1"/>
          <p:nvPr/>
        </p:nvSpPr>
        <p:spPr>
          <a:xfrm>
            <a:off x="3827979" y="2764864"/>
            <a:ext cx="8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10</a:t>
            </a:r>
          </a:p>
        </p:txBody>
      </p:sp>
      <p:sp>
        <p:nvSpPr>
          <p:cNvPr id="17" name="TextBox 16">
            <a:extLst>
              <a:ext uri="{FF2B5EF4-FFF2-40B4-BE49-F238E27FC236}">
                <a16:creationId xmlns:a16="http://schemas.microsoft.com/office/drawing/2014/main" xmlns="" id="{07021660-A4E3-45D6-A198-F7A38370224F}"/>
              </a:ext>
            </a:extLst>
          </p:cNvPr>
          <p:cNvSpPr txBox="1"/>
          <p:nvPr/>
        </p:nvSpPr>
        <p:spPr>
          <a:xfrm>
            <a:off x="3643740" y="3172365"/>
            <a:ext cx="8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11</a:t>
            </a:r>
          </a:p>
        </p:txBody>
      </p:sp>
      <p:sp>
        <p:nvSpPr>
          <p:cNvPr id="18" name="TextBox 17">
            <a:extLst>
              <a:ext uri="{FF2B5EF4-FFF2-40B4-BE49-F238E27FC236}">
                <a16:creationId xmlns:a16="http://schemas.microsoft.com/office/drawing/2014/main" xmlns="" id="{0A925DC9-1F61-40C0-8028-E6DA549D57A0}"/>
              </a:ext>
            </a:extLst>
          </p:cNvPr>
          <p:cNvSpPr txBox="1"/>
          <p:nvPr/>
        </p:nvSpPr>
        <p:spPr>
          <a:xfrm>
            <a:off x="3726503" y="3634030"/>
            <a:ext cx="8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12</a:t>
            </a:r>
          </a:p>
        </p:txBody>
      </p:sp>
      <p:sp>
        <p:nvSpPr>
          <p:cNvPr id="19" name="AutoShape 32">
            <a:extLst>
              <a:ext uri="{FF2B5EF4-FFF2-40B4-BE49-F238E27FC236}">
                <a16:creationId xmlns:a16="http://schemas.microsoft.com/office/drawing/2014/main" xmlns="" id="{6FE57854-3DFB-4195-8027-C3A4D9A4BE95}"/>
              </a:ext>
            </a:extLst>
          </p:cNvPr>
          <p:cNvSpPr>
            <a:spLocks/>
          </p:cNvSpPr>
          <p:nvPr/>
        </p:nvSpPr>
        <p:spPr bwMode="auto">
          <a:xfrm>
            <a:off x="94421" y="1586200"/>
            <a:ext cx="4134234" cy="602338"/>
          </a:xfrm>
          <a:prstGeom prst="callout2">
            <a:avLst>
              <a:gd name="adj1" fmla="val 191904"/>
              <a:gd name="adj2" fmla="val 103630"/>
              <a:gd name="adj3" fmla="val 98856"/>
              <a:gd name="adj4" fmla="val 37152"/>
              <a:gd name="adj5" fmla="val 377887"/>
              <a:gd name="adj6" fmla="val 93427"/>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Prefrontal areas</a:t>
            </a:r>
          </a:p>
        </p:txBody>
      </p:sp>
      <p:sp>
        <p:nvSpPr>
          <p:cNvPr id="4" name="Slide Number Placeholder 3"/>
          <p:cNvSpPr>
            <a:spLocks noGrp="1"/>
          </p:cNvSpPr>
          <p:nvPr>
            <p:ph type="sldNum" sz="quarter" idx="12"/>
          </p:nvPr>
        </p:nvSpPr>
        <p:spPr>
          <a:xfrm>
            <a:off x="10742957" y="6492876"/>
            <a:ext cx="2837762" cy="365125"/>
          </a:xfrm>
        </p:spPr>
        <p:txBody>
          <a:bodyPr/>
          <a:lstStyle/>
          <a:p>
            <a:fld id="{F7FDB278-8FD6-4F76-A4E6-F3B74A4D0892}" type="slidenum">
              <a:rPr lang="ar-EG" smtClean="0"/>
              <a:pPr/>
              <a:t>65</a:t>
            </a:fld>
            <a:endParaRPr lang="ar-EG" dirty="0"/>
          </a:p>
        </p:txBody>
      </p:sp>
    </p:spTree>
    <p:extLst>
      <p:ext uri="{BB962C8B-B14F-4D97-AF65-F5344CB8AC3E}">
        <p14:creationId xmlns:p14="http://schemas.microsoft.com/office/powerpoint/2010/main" val="132255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l="20705" t="22280" r="32045" b="28580"/>
          <a:stretch>
            <a:fillRect/>
          </a:stretch>
        </p:blipFill>
        <p:spPr bwMode="auto">
          <a:xfrm>
            <a:off x="5955796" y="1670510"/>
            <a:ext cx="6116948" cy="3587290"/>
          </a:xfrm>
          <a:prstGeom prst="rect">
            <a:avLst/>
          </a:prstGeom>
          <a:noFill/>
          <a:ln w="9525">
            <a:noFill/>
            <a:miter lim="800000"/>
            <a:headEnd/>
            <a:tailEnd/>
          </a:ln>
        </p:spPr>
      </p:pic>
      <p:pic>
        <p:nvPicPr>
          <p:cNvPr id="2" name="Picture 4"/>
          <p:cNvPicPr>
            <a:picLocks noChangeAspect="1" noChangeArrowheads="1"/>
          </p:cNvPicPr>
          <p:nvPr/>
        </p:nvPicPr>
        <p:blipFill>
          <a:blip r:embed="rId4" cstate="print">
            <a:lum contrast="30000"/>
          </a:blip>
          <a:srcRect l="12500" t="13750" r="23750" b="28750"/>
          <a:stretch>
            <a:fillRect/>
          </a:stretch>
        </p:blipFill>
        <p:spPr bwMode="auto">
          <a:xfrm>
            <a:off x="213519" y="1685900"/>
            <a:ext cx="6270992" cy="3189496"/>
          </a:xfrm>
          <a:prstGeom prst="rect">
            <a:avLst/>
          </a:prstGeom>
          <a:noFill/>
          <a:ln w="9525">
            <a:noFill/>
            <a:miter lim="800000"/>
            <a:headEnd/>
            <a:tailEnd/>
          </a:ln>
        </p:spPr>
      </p:pic>
      <p:sp>
        <p:nvSpPr>
          <p:cNvPr id="4" name="AutoShape 32"/>
          <p:cNvSpPr>
            <a:spLocks/>
          </p:cNvSpPr>
          <p:nvPr/>
        </p:nvSpPr>
        <p:spPr bwMode="auto">
          <a:xfrm>
            <a:off x="2571819" y="685768"/>
            <a:ext cx="7266226" cy="500066"/>
          </a:xfrm>
          <a:prstGeom prst="callout2">
            <a:avLst>
              <a:gd name="adj1" fmla="val 407719"/>
              <a:gd name="adj2" fmla="val 92869"/>
              <a:gd name="adj3" fmla="val 101474"/>
              <a:gd name="adj4" fmla="val 45751"/>
              <a:gd name="adj5" fmla="val 284197"/>
              <a:gd name="adj6" fmla="val 18030"/>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Somatosensory</a:t>
            </a:r>
            <a:r>
              <a:rPr kumimoji="0" lang="en-US" sz="3600" b="1" i="0" u="none" strike="noStrike" kern="1200" cap="none" spc="0" normalizeH="0" noProof="0" dirty="0">
                <a:ln>
                  <a:noFill/>
                </a:ln>
                <a:solidFill>
                  <a:srgbClr val="0000FF"/>
                </a:solidFill>
                <a:effectLst/>
                <a:uLnTx/>
                <a:uFillTx/>
                <a:latin typeface="Calibri"/>
                <a:ea typeface="+mn-ea"/>
                <a:cs typeface="+mn-cs"/>
              </a:rPr>
              <a:t> area 1,2,3</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D799072B-7AB1-4A9D-A055-7529E13757FF}"/>
              </a:ext>
            </a:extLst>
          </p:cNvPr>
          <p:cNvSpPr txBox="1"/>
          <p:nvPr/>
        </p:nvSpPr>
        <p:spPr>
          <a:xfrm>
            <a:off x="9502838" y="2027700"/>
            <a:ext cx="670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a:t>
            </a:r>
          </a:p>
        </p:txBody>
      </p:sp>
      <p:sp>
        <p:nvSpPr>
          <p:cNvPr id="8" name="TextBox 7">
            <a:extLst>
              <a:ext uri="{FF2B5EF4-FFF2-40B4-BE49-F238E27FC236}">
                <a16:creationId xmlns:a16="http://schemas.microsoft.com/office/drawing/2014/main" xmlns="" id="{86BA30B1-2580-4883-96FD-49B83007DF21}"/>
              </a:ext>
            </a:extLst>
          </p:cNvPr>
          <p:cNvSpPr txBox="1"/>
          <p:nvPr/>
        </p:nvSpPr>
        <p:spPr>
          <a:xfrm>
            <a:off x="9229305" y="2322305"/>
            <a:ext cx="670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2</a:t>
            </a:r>
          </a:p>
        </p:txBody>
      </p:sp>
      <p:sp>
        <p:nvSpPr>
          <p:cNvPr id="9" name="TextBox 8">
            <a:extLst>
              <a:ext uri="{FF2B5EF4-FFF2-40B4-BE49-F238E27FC236}">
                <a16:creationId xmlns:a16="http://schemas.microsoft.com/office/drawing/2014/main" xmlns="" id="{E719DB81-9A82-434D-B755-AE1009001268}"/>
              </a:ext>
            </a:extLst>
          </p:cNvPr>
          <p:cNvSpPr txBox="1"/>
          <p:nvPr/>
        </p:nvSpPr>
        <p:spPr>
          <a:xfrm>
            <a:off x="8894099" y="2785000"/>
            <a:ext cx="670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3</a:t>
            </a:r>
          </a:p>
        </p:txBody>
      </p:sp>
      <p:sp>
        <p:nvSpPr>
          <p:cNvPr id="5" name="Slide Number Placeholder 4"/>
          <p:cNvSpPr>
            <a:spLocks noGrp="1"/>
          </p:cNvSpPr>
          <p:nvPr>
            <p:ph type="sldNum" sz="quarter" idx="12"/>
          </p:nvPr>
        </p:nvSpPr>
        <p:spPr>
          <a:xfrm>
            <a:off x="10742957" y="6482924"/>
            <a:ext cx="2837762" cy="365125"/>
          </a:xfrm>
        </p:spPr>
        <p:txBody>
          <a:bodyPr/>
          <a:lstStyle/>
          <a:p>
            <a:fld id="{F7FDB278-8FD6-4F76-A4E6-F3B74A4D0892}" type="slidenum">
              <a:rPr lang="ar-EG" smtClean="0"/>
              <a:pPr/>
              <a:t>66</a:t>
            </a:fld>
            <a:endParaRPr lang="ar-EG" dirty="0"/>
          </a:p>
        </p:txBody>
      </p:sp>
    </p:spTree>
    <p:extLst>
      <p:ext uri="{BB962C8B-B14F-4D97-AF65-F5344CB8AC3E}">
        <p14:creationId xmlns:p14="http://schemas.microsoft.com/office/powerpoint/2010/main" val="28437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srcRect l="25630" t="25170" r="34416" b="39918"/>
          <a:stretch/>
        </p:blipFill>
        <p:spPr bwMode="auto">
          <a:xfrm>
            <a:off x="2466170" y="1003960"/>
            <a:ext cx="8014400" cy="3949040"/>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9779B0F3-C774-479D-BA69-A1A529A9729B}"/>
              </a:ext>
            </a:extLst>
          </p:cNvPr>
          <p:cNvSpPr txBox="1"/>
          <p:nvPr/>
        </p:nvSpPr>
        <p:spPr>
          <a:xfrm>
            <a:off x="5203122" y="1498274"/>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6" name="TextBox 5">
            <a:extLst>
              <a:ext uri="{FF2B5EF4-FFF2-40B4-BE49-F238E27FC236}">
                <a16:creationId xmlns:a16="http://schemas.microsoft.com/office/drawing/2014/main" xmlns="" id="{1DFFCE03-7E6B-4566-973D-2404B5A71DE1}"/>
              </a:ext>
            </a:extLst>
          </p:cNvPr>
          <p:cNvSpPr txBox="1"/>
          <p:nvPr/>
        </p:nvSpPr>
        <p:spPr>
          <a:xfrm>
            <a:off x="5483026" y="21411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a:t>
            </a:r>
          </a:p>
        </p:txBody>
      </p:sp>
      <p:sp>
        <p:nvSpPr>
          <p:cNvPr id="8" name="TextBox 7">
            <a:extLst>
              <a:ext uri="{FF2B5EF4-FFF2-40B4-BE49-F238E27FC236}">
                <a16:creationId xmlns:a16="http://schemas.microsoft.com/office/drawing/2014/main" xmlns="" id="{F0D7E753-5B6F-4410-B846-7E1BF31EB1A4}"/>
              </a:ext>
            </a:extLst>
          </p:cNvPr>
          <p:cNvSpPr txBox="1"/>
          <p:nvPr/>
        </p:nvSpPr>
        <p:spPr>
          <a:xfrm>
            <a:off x="4852893" y="214110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6</a:t>
            </a:r>
          </a:p>
        </p:txBody>
      </p:sp>
      <p:sp>
        <p:nvSpPr>
          <p:cNvPr id="9" name="TextBox 8">
            <a:extLst>
              <a:ext uri="{FF2B5EF4-FFF2-40B4-BE49-F238E27FC236}">
                <a16:creationId xmlns:a16="http://schemas.microsoft.com/office/drawing/2014/main" xmlns="" id="{97F64719-9FFF-4255-915A-C724DB0FB17B}"/>
              </a:ext>
            </a:extLst>
          </p:cNvPr>
          <p:cNvSpPr txBox="1"/>
          <p:nvPr/>
        </p:nvSpPr>
        <p:spPr>
          <a:xfrm>
            <a:off x="4062522" y="1427937"/>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8</a:t>
            </a:r>
          </a:p>
        </p:txBody>
      </p:sp>
      <p:sp>
        <p:nvSpPr>
          <p:cNvPr id="10" name="TextBox 9">
            <a:extLst>
              <a:ext uri="{FF2B5EF4-FFF2-40B4-BE49-F238E27FC236}">
                <a16:creationId xmlns:a16="http://schemas.microsoft.com/office/drawing/2014/main" xmlns="" id="{F1085D45-AF96-48FD-930D-CE1CEF72FAE5}"/>
              </a:ext>
            </a:extLst>
          </p:cNvPr>
          <p:cNvSpPr txBox="1"/>
          <p:nvPr/>
        </p:nvSpPr>
        <p:spPr>
          <a:xfrm>
            <a:off x="3948383" y="3235200"/>
            <a:ext cx="898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45</a:t>
            </a:r>
          </a:p>
        </p:txBody>
      </p:sp>
      <p:sp>
        <p:nvSpPr>
          <p:cNvPr id="12" name="TextBox 11">
            <a:extLst>
              <a:ext uri="{FF2B5EF4-FFF2-40B4-BE49-F238E27FC236}">
                <a16:creationId xmlns:a16="http://schemas.microsoft.com/office/drawing/2014/main" xmlns="" id="{79F1DF43-D240-4F78-8032-149AECC66C59}"/>
              </a:ext>
            </a:extLst>
          </p:cNvPr>
          <p:cNvSpPr txBox="1"/>
          <p:nvPr/>
        </p:nvSpPr>
        <p:spPr>
          <a:xfrm>
            <a:off x="4283589" y="2931418"/>
            <a:ext cx="898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44</a:t>
            </a:r>
          </a:p>
        </p:txBody>
      </p:sp>
      <p:sp>
        <p:nvSpPr>
          <p:cNvPr id="13" name="TextBox 12">
            <a:extLst>
              <a:ext uri="{FF2B5EF4-FFF2-40B4-BE49-F238E27FC236}">
                <a16:creationId xmlns:a16="http://schemas.microsoft.com/office/drawing/2014/main" xmlns="" id="{7E771FDA-A959-49CE-8739-D8A62BC8DB3B}"/>
              </a:ext>
            </a:extLst>
          </p:cNvPr>
          <p:cNvSpPr txBox="1"/>
          <p:nvPr/>
        </p:nvSpPr>
        <p:spPr>
          <a:xfrm>
            <a:off x="3721633" y="2401833"/>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W</a:t>
            </a:r>
          </a:p>
        </p:txBody>
      </p:sp>
      <p:sp>
        <p:nvSpPr>
          <p:cNvPr id="14" name="TextBox 13">
            <a:extLst>
              <a:ext uri="{FF2B5EF4-FFF2-40B4-BE49-F238E27FC236}">
                <a16:creationId xmlns:a16="http://schemas.microsoft.com/office/drawing/2014/main" xmlns="" id="{CE74A128-76FD-4B84-822C-061C4C612876}"/>
              </a:ext>
            </a:extLst>
          </p:cNvPr>
          <p:cNvSpPr txBox="1"/>
          <p:nvPr/>
        </p:nvSpPr>
        <p:spPr>
          <a:xfrm>
            <a:off x="3487535" y="2825810"/>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W</a:t>
            </a:r>
          </a:p>
        </p:txBody>
      </p:sp>
      <p:sp>
        <p:nvSpPr>
          <p:cNvPr id="15" name="TextBox 14">
            <a:extLst>
              <a:ext uri="{FF2B5EF4-FFF2-40B4-BE49-F238E27FC236}">
                <a16:creationId xmlns:a16="http://schemas.microsoft.com/office/drawing/2014/main" xmlns="" id="{2727C48B-588B-4381-B7B8-0C9A5EB2F326}"/>
              </a:ext>
            </a:extLst>
          </p:cNvPr>
          <p:cNvSpPr txBox="1"/>
          <p:nvPr/>
        </p:nvSpPr>
        <p:spPr>
          <a:xfrm>
            <a:off x="3016530" y="2114077"/>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9</a:t>
            </a:r>
          </a:p>
        </p:txBody>
      </p:sp>
      <p:sp>
        <p:nvSpPr>
          <p:cNvPr id="16" name="TextBox 15">
            <a:extLst>
              <a:ext uri="{FF2B5EF4-FFF2-40B4-BE49-F238E27FC236}">
                <a16:creationId xmlns:a16="http://schemas.microsoft.com/office/drawing/2014/main" xmlns="" id="{D9AA92F3-A746-4FC1-B828-695EC16A76D2}"/>
              </a:ext>
            </a:extLst>
          </p:cNvPr>
          <p:cNvSpPr txBox="1"/>
          <p:nvPr/>
        </p:nvSpPr>
        <p:spPr>
          <a:xfrm>
            <a:off x="2607558" y="2536264"/>
            <a:ext cx="8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10</a:t>
            </a:r>
          </a:p>
        </p:txBody>
      </p:sp>
      <p:sp>
        <p:nvSpPr>
          <p:cNvPr id="17" name="TextBox 16">
            <a:extLst>
              <a:ext uri="{FF2B5EF4-FFF2-40B4-BE49-F238E27FC236}">
                <a16:creationId xmlns:a16="http://schemas.microsoft.com/office/drawing/2014/main" xmlns="" id="{07021660-A4E3-45D6-A198-F7A38370224F}"/>
              </a:ext>
            </a:extLst>
          </p:cNvPr>
          <p:cNvSpPr txBox="1"/>
          <p:nvPr/>
        </p:nvSpPr>
        <p:spPr>
          <a:xfrm>
            <a:off x="2423319" y="2943765"/>
            <a:ext cx="8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11</a:t>
            </a:r>
          </a:p>
        </p:txBody>
      </p:sp>
      <p:sp>
        <p:nvSpPr>
          <p:cNvPr id="18" name="TextBox 17">
            <a:extLst>
              <a:ext uri="{FF2B5EF4-FFF2-40B4-BE49-F238E27FC236}">
                <a16:creationId xmlns:a16="http://schemas.microsoft.com/office/drawing/2014/main" xmlns="" id="{0A925DC9-1F61-40C0-8028-E6DA549D57A0}"/>
              </a:ext>
            </a:extLst>
          </p:cNvPr>
          <p:cNvSpPr txBox="1"/>
          <p:nvPr/>
        </p:nvSpPr>
        <p:spPr>
          <a:xfrm>
            <a:off x="2506082" y="3405430"/>
            <a:ext cx="8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12</a:t>
            </a:r>
          </a:p>
        </p:txBody>
      </p:sp>
      <p:sp>
        <p:nvSpPr>
          <p:cNvPr id="20" name="TextBox 19">
            <a:extLst>
              <a:ext uri="{FF2B5EF4-FFF2-40B4-BE49-F238E27FC236}">
                <a16:creationId xmlns:a16="http://schemas.microsoft.com/office/drawing/2014/main" xmlns="" id="{9281604D-0D20-4E5C-943C-4430B615BDB2}"/>
              </a:ext>
            </a:extLst>
          </p:cNvPr>
          <p:cNvSpPr txBox="1"/>
          <p:nvPr/>
        </p:nvSpPr>
        <p:spPr>
          <a:xfrm>
            <a:off x="6148113" y="2594976"/>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3</a:t>
            </a:r>
          </a:p>
        </p:txBody>
      </p:sp>
      <p:sp>
        <p:nvSpPr>
          <p:cNvPr id="21" name="TextBox 20">
            <a:extLst>
              <a:ext uri="{FF2B5EF4-FFF2-40B4-BE49-F238E27FC236}">
                <a16:creationId xmlns:a16="http://schemas.microsoft.com/office/drawing/2014/main" xmlns="" id="{4CFA5DC8-81B2-48B5-BDC8-E00311F4C405}"/>
              </a:ext>
            </a:extLst>
          </p:cNvPr>
          <p:cNvSpPr txBox="1"/>
          <p:nvPr/>
        </p:nvSpPr>
        <p:spPr>
          <a:xfrm>
            <a:off x="6518554" y="1959939"/>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2</a:t>
            </a:r>
          </a:p>
        </p:txBody>
      </p:sp>
      <p:sp>
        <p:nvSpPr>
          <p:cNvPr id="22" name="TextBox 21">
            <a:extLst>
              <a:ext uri="{FF2B5EF4-FFF2-40B4-BE49-F238E27FC236}">
                <a16:creationId xmlns:a16="http://schemas.microsoft.com/office/drawing/2014/main" xmlns="" id="{70D74321-3EFF-4CE1-AE1B-4335B1A919B2}"/>
              </a:ext>
            </a:extLst>
          </p:cNvPr>
          <p:cNvSpPr txBox="1"/>
          <p:nvPr/>
        </p:nvSpPr>
        <p:spPr>
          <a:xfrm>
            <a:off x="6936339" y="1329487"/>
            <a:ext cx="670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ea typeface="+mn-ea"/>
                <a:cs typeface="+mn-cs"/>
              </a:rPr>
              <a:t>1</a:t>
            </a:r>
          </a:p>
        </p:txBody>
      </p:sp>
      <p:sp>
        <p:nvSpPr>
          <p:cNvPr id="24" name="AutoShape 32">
            <a:extLst>
              <a:ext uri="{FF2B5EF4-FFF2-40B4-BE49-F238E27FC236}">
                <a16:creationId xmlns:a16="http://schemas.microsoft.com/office/drawing/2014/main" xmlns="" id="{CE758321-9402-4309-9A19-BEA927830373}"/>
              </a:ext>
            </a:extLst>
          </p:cNvPr>
          <p:cNvSpPr>
            <a:spLocks/>
          </p:cNvSpPr>
          <p:nvPr/>
        </p:nvSpPr>
        <p:spPr bwMode="auto">
          <a:xfrm>
            <a:off x="7446374" y="4133887"/>
            <a:ext cx="3495044" cy="602338"/>
          </a:xfrm>
          <a:prstGeom prst="callout2">
            <a:avLst>
              <a:gd name="adj1" fmla="val -378687"/>
              <a:gd name="adj2" fmla="val 34558"/>
              <a:gd name="adj3" fmla="val -16309"/>
              <a:gd name="adj4" fmla="val 33094"/>
              <a:gd name="adj5" fmla="val -412565"/>
              <a:gd name="adj6" fmla="val 16884"/>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Secondary sensory 5&amp;7</a:t>
            </a:r>
          </a:p>
        </p:txBody>
      </p:sp>
      <p:sp>
        <p:nvSpPr>
          <p:cNvPr id="5" name="Slide Number Placeholder 4"/>
          <p:cNvSpPr>
            <a:spLocks noGrp="1"/>
          </p:cNvSpPr>
          <p:nvPr>
            <p:ph type="sldNum" sz="quarter" idx="12"/>
          </p:nvPr>
        </p:nvSpPr>
        <p:spPr>
          <a:xfrm>
            <a:off x="11252669" y="6448252"/>
            <a:ext cx="2837762" cy="365125"/>
          </a:xfrm>
        </p:spPr>
        <p:txBody>
          <a:bodyPr/>
          <a:lstStyle/>
          <a:p>
            <a:fld id="{F7FDB278-8FD6-4F76-A4E6-F3B74A4D0892}" type="slidenum">
              <a:rPr lang="ar-EG" smtClean="0"/>
              <a:pPr/>
              <a:t>67</a:t>
            </a:fld>
            <a:endParaRPr lang="ar-EG"/>
          </a:p>
        </p:txBody>
      </p:sp>
    </p:spTree>
    <p:extLst>
      <p:ext uri="{BB962C8B-B14F-4D97-AF65-F5344CB8AC3E}">
        <p14:creationId xmlns:p14="http://schemas.microsoft.com/office/powerpoint/2010/main" val="78557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3" cstate="print">
            <a:lum bright="-10000" contrast="20000"/>
          </a:blip>
          <a:srcRect l="36328" t="23438" r="15625" b="23828"/>
          <a:stretch>
            <a:fillRect/>
          </a:stretch>
        </p:blipFill>
        <p:spPr bwMode="auto">
          <a:xfrm>
            <a:off x="1819690" y="664865"/>
            <a:ext cx="8722448" cy="4318724"/>
          </a:xfrm>
          <a:prstGeom prst="rect">
            <a:avLst/>
          </a:prstGeom>
          <a:noFill/>
          <a:ln w="9525">
            <a:noFill/>
            <a:miter lim="800000"/>
            <a:headEnd/>
            <a:tailEnd/>
          </a:ln>
        </p:spPr>
      </p:pic>
      <p:sp>
        <p:nvSpPr>
          <p:cNvPr id="35" name="Freeform 34"/>
          <p:cNvSpPr/>
          <p:nvPr/>
        </p:nvSpPr>
        <p:spPr>
          <a:xfrm>
            <a:off x="6895667" y="2105025"/>
            <a:ext cx="2298555" cy="1584176"/>
          </a:xfrm>
          <a:custGeom>
            <a:avLst/>
            <a:gdLst>
              <a:gd name="connsiteX0" fmla="*/ 34159 w 1066800"/>
              <a:gd name="connsiteY0" fmla="*/ 662152 h 1468821"/>
              <a:gd name="connsiteX1" fmla="*/ 112987 w 1066800"/>
              <a:gd name="connsiteY1" fmla="*/ 394138 h 1468821"/>
              <a:gd name="connsiteX2" fmla="*/ 317938 w 1066800"/>
              <a:gd name="connsiteY2" fmla="*/ 78828 h 1468821"/>
              <a:gd name="connsiteX3" fmla="*/ 396766 w 1066800"/>
              <a:gd name="connsiteY3" fmla="*/ 0 h 1468821"/>
              <a:gd name="connsiteX4" fmla="*/ 601718 w 1066800"/>
              <a:gd name="connsiteY4" fmla="*/ 78828 h 1468821"/>
              <a:gd name="connsiteX5" fmla="*/ 759373 w 1066800"/>
              <a:gd name="connsiteY5" fmla="*/ 141890 h 1468821"/>
              <a:gd name="connsiteX6" fmla="*/ 901262 w 1066800"/>
              <a:gd name="connsiteY6" fmla="*/ 141890 h 1468821"/>
              <a:gd name="connsiteX7" fmla="*/ 1043152 w 1066800"/>
              <a:gd name="connsiteY7" fmla="*/ 346842 h 1468821"/>
              <a:gd name="connsiteX8" fmla="*/ 1043152 w 1066800"/>
              <a:gd name="connsiteY8" fmla="*/ 772511 h 1468821"/>
              <a:gd name="connsiteX9" fmla="*/ 980090 w 1066800"/>
              <a:gd name="connsiteY9" fmla="*/ 1072056 h 1468821"/>
              <a:gd name="connsiteX10" fmla="*/ 712076 w 1066800"/>
              <a:gd name="connsiteY10" fmla="*/ 1324304 h 1468821"/>
              <a:gd name="connsiteX11" fmla="*/ 333704 w 1066800"/>
              <a:gd name="connsiteY11" fmla="*/ 1418897 h 1468821"/>
              <a:gd name="connsiteX12" fmla="*/ 128752 w 1066800"/>
              <a:gd name="connsiteY12" fmla="*/ 1450428 h 1468821"/>
              <a:gd name="connsiteX13" fmla="*/ 2628 w 1066800"/>
              <a:gd name="connsiteY13" fmla="*/ 1308538 h 1468821"/>
              <a:gd name="connsiteX14" fmla="*/ 144518 w 1066800"/>
              <a:gd name="connsiteY14" fmla="*/ 1198180 h 1468821"/>
              <a:gd name="connsiteX15" fmla="*/ 286407 w 1066800"/>
              <a:gd name="connsiteY15" fmla="*/ 993228 h 1468821"/>
              <a:gd name="connsiteX16" fmla="*/ 286407 w 1066800"/>
              <a:gd name="connsiteY16" fmla="*/ 804042 h 1468821"/>
              <a:gd name="connsiteX17" fmla="*/ 223345 w 1066800"/>
              <a:gd name="connsiteY17" fmla="*/ 677918 h 1468821"/>
              <a:gd name="connsiteX18" fmla="*/ 34159 w 1066800"/>
              <a:gd name="connsiteY18" fmla="*/ 662152 h 14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6800" h="1468821">
                <a:moveTo>
                  <a:pt x="34159" y="662152"/>
                </a:moveTo>
                <a:cubicBezTo>
                  <a:pt x="15766" y="614855"/>
                  <a:pt x="65691" y="491359"/>
                  <a:pt x="112987" y="394138"/>
                </a:cubicBezTo>
                <a:cubicBezTo>
                  <a:pt x="160283" y="296917"/>
                  <a:pt x="270642" y="144518"/>
                  <a:pt x="317938" y="78828"/>
                </a:cubicBezTo>
                <a:cubicBezTo>
                  <a:pt x="365234" y="13138"/>
                  <a:pt x="349469" y="0"/>
                  <a:pt x="396766" y="0"/>
                </a:cubicBezTo>
                <a:cubicBezTo>
                  <a:pt x="444063" y="0"/>
                  <a:pt x="601718" y="78828"/>
                  <a:pt x="601718" y="78828"/>
                </a:cubicBezTo>
                <a:cubicBezTo>
                  <a:pt x="662152" y="102476"/>
                  <a:pt x="709449" y="131380"/>
                  <a:pt x="759373" y="141890"/>
                </a:cubicBezTo>
                <a:cubicBezTo>
                  <a:pt x="809297" y="152400"/>
                  <a:pt x="853966" y="107731"/>
                  <a:pt x="901262" y="141890"/>
                </a:cubicBezTo>
                <a:cubicBezTo>
                  <a:pt x="948558" y="176049"/>
                  <a:pt x="1019504" y="241739"/>
                  <a:pt x="1043152" y="346842"/>
                </a:cubicBezTo>
                <a:cubicBezTo>
                  <a:pt x="1066800" y="451946"/>
                  <a:pt x="1053662" y="651642"/>
                  <a:pt x="1043152" y="772511"/>
                </a:cubicBezTo>
                <a:cubicBezTo>
                  <a:pt x="1032642" y="893380"/>
                  <a:pt x="1035269" y="980091"/>
                  <a:pt x="980090" y="1072056"/>
                </a:cubicBezTo>
                <a:cubicBezTo>
                  <a:pt x="924911" y="1164022"/>
                  <a:pt x="819807" y="1266497"/>
                  <a:pt x="712076" y="1324304"/>
                </a:cubicBezTo>
                <a:cubicBezTo>
                  <a:pt x="604345" y="1382111"/>
                  <a:pt x="430925" y="1397876"/>
                  <a:pt x="333704" y="1418897"/>
                </a:cubicBezTo>
                <a:cubicBezTo>
                  <a:pt x="236483" y="1439918"/>
                  <a:pt x="183931" y="1468821"/>
                  <a:pt x="128752" y="1450428"/>
                </a:cubicBezTo>
                <a:cubicBezTo>
                  <a:pt x="73573" y="1432035"/>
                  <a:pt x="0" y="1350579"/>
                  <a:pt x="2628" y="1308538"/>
                </a:cubicBezTo>
                <a:cubicBezTo>
                  <a:pt x="5256" y="1266497"/>
                  <a:pt x="97222" y="1250732"/>
                  <a:pt x="144518" y="1198180"/>
                </a:cubicBezTo>
                <a:cubicBezTo>
                  <a:pt x="191815" y="1145628"/>
                  <a:pt x="262759" y="1058918"/>
                  <a:pt x="286407" y="993228"/>
                </a:cubicBezTo>
                <a:cubicBezTo>
                  <a:pt x="310055" y="927538"/>
                  <a:pt x="296917" y="856594"/>
                  <a:pt x="286407" y="804042"/>
                </a:cubicBezTo>
                <a:cubicBezTo>
                  <a:pt x="275897" y="751490"/>
                  <a:pt x="262759" y="698939"/>
                  <a:pt x="223345" y="677918"/>
                </a:cubicBezTo>
                <a:cubicBezTo>
                  <a:pt x="183931" y="656897"/>
                  <a:pt x="52552" y="709449"/>
                  <a:pt x="34159" y="662152"/>
                </a:cubicBezTo>
                <a:close/>
              </a:path>
            </a:pathLst>
          </a:custGeom>
          <a:noFill/>
          <a:ln>
            <a:solidFill>
              <a:srgbClr val="0000FF"/>
            </a:solidFill>
            <a:prstDash val="sysDash"/>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6" name="Freeform 35"/>
          <p:cNvSpPr/>
          <p:nvPr/>
        </p:nvSpPr>
        <p:spPr>
          <a:xfrm>
            <a:off x="4214018" y="2681089"/>
            <a:ext cx="3160514" cy="1728192"/>
          </a:xfrm>
          <a:custGeom>
            <a:avLst/>
            <a:gdLst>
              <a:gd name="connsiteX0" fmla="*/ 47297 w 1579180"/>
              <a:gd name="connsiteY0" fmla="*/ 1150883 h 1150883"/>
              <a:gd name="connsiteX1" fmla="*/ 94593 w 1579180"/>
              <a:gd name="connsiteY1" fmla="*/ 898635 h 1150883"/>
              <a:gd name="connsiteX2" fmla="*/ 614855 w 1579180"/>
              <a:gd name="connsiteY2" fmla="*/ 551794 h 1150883"/>
              <a:gd name="connsiteX3" fmla="*/ 1182414 w 1579180"/>
              <a:gd name="connsiteY3" fmla="*/ 346842 h 1150883"/>
              <a:gd name="connsiteX4" fmla="*/ 1513490 w 1579180"/>
              <a:gd name="connsiteY4" fmla="*/ 173421 h 1150883"/>
              <a:gd name="connsiteX5" fmla="*/ 1576552 w 1579180"/>
              <a:gd name="connsiteY5" fmla="*/ 0 h 115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9180" h="1150883">
                <a:moveTo>
                  <a:pt x="47297" y="1150883"/>
                </a:moveTo>
                <a:cubicBezTo>
                  <a:pt x="23648" y="1074683"/>
                  <a:pt x="0" y="998483"/>
                  <a:pt x="94593" y="898635"/>
                </a:cubicBezTo>
                <a:cubicBezTo>
                  <a:pt x="189186" y="798787"/>
                  <a:pt x="433552" y="643759"/>
                  <a:pt x="614855" y="551794"/>
                </a:cubicBezTo>
                <a:cubicBezTo>
                  <a:pt x="796158" y="459829"/>
                  <a:pt x="1032642" y="409904"/>
                  <a:pt x="1182414" y="346842"/>
                </a:cubicBezTo>
                <a:cubicBezTo>
                  <a:pt x="1332186" y="283780"/>
                  <a:pt x="1447800" y="231228"/>
                  <a:pt x="1513490" y="173421"/>
                </a:cubicBezTo>
                <a:cubicBezTo>
                  <a:pt x="1579180" y="115614"/>
                  <a:pt x="1577866" y="57807"/>
                  <a:pt x="1576552" y="0"/>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7" name="Freeform 36"/>
          <p:cNvSpPr/>
          <p:nvPr/>
        </p:nvSpPr>
        <p:spPr>
          <a:xfrm>
            <a:off x="5267523" y="3041129"/>
            <a:ext cx="3160514" cy="1368152"/>
          </a:xfrm>
          <a:custGeom>
            <a:avLst/>
            <a:gdLst>
              <a:gd name="connsiteX0" fmla="*/ 1844566 w 1844566"/>
              <a:gd name="connsiteY0" fmla="*/ 0 h 1040524"/>
              <a:gd name="connsiteX1" fmla="*/ 1686911 w 1844566"/>
              <a:gd name="connsiteY1" fmla="*/ 110359 h 1040524"/>
              <a:gd name="connsiteX2" fmla="*/ 1497725 w 1844566"/>
              <a:gd name="connsiteY2" fmla="*/ 362607 h 1040524"/>
              <a:gd name="connsiteX3" fmla="*/ 1008994 w 1844566"/>
              <a:gd name="connsiteY3" fmla="*/ 504496 h 1040524"/>
              <a:gd name="connsiteX4" fmla="*/ 646387 w 1844566"/>
              <a:gd name="connsiteY4" fmla="*/ 551793 h 1040524"/>
              <a:gd name="connsiteX5" fmla="*/ 252249 w 1844566"/>
              <a:gd name="connsiteY5" fmla="*/ 772510 h 1040524"/>
              <a:gd name="connsiteX6" fmla="*/ 0 w 1844566"/>
              <a:gd name="connsiteY6" fmla="*/ 1040524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4566" h="1040524">
                <a:moveTo>
                  <a:pt x="1844566" y="0"/>
                </a:moveTo>
                <a:cubicBezTo>
                  <a:pt x="1794642" y="24962"/>
                  <a:pt x="1744718" y="49925"/>
                  <a:pt x="1686911" y="110359"/>
                </a:cubicBezTo>
                <a:cubicBezTo>
                  <a:pt x="1629104" y="170793"/>
                  <a:pt x="1610711" y="296917"/>
                  <a:pt x="1497725" y="362607"/>
                </a:cubicBezTo>
                <a:cubicBezTo>
                  <a:pt x="1384739" y="428297"/>
                  <a:pt x="1150884" y="472965"/>
                  <a:pt x="1008994" y="504496"/>
                </a:cubicBezTo>
                <a:cubicBezTo>
                  <a:pt x="867104" y="536027"/>
                  <a:pt x="772511" y="507124"/>
                  <a:pt x="646387" y="551793"/>
                </a:cubicBezTo>
                <a:cubicBezTo>
                  <a:pt x="520263" y="596462"/>
                  <a:pt x="359980" y="691055"/>
                  <a:pt x="252249" y="772510"/>
                </a:cubicBezTo>
                <a:cubicBezTo>
                  <a:pt x="144518" y="853965"/>
                  <a:pt x="0" y="1040524"/>
                  <a:pt x="0" y="1040524"/>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8" name="AutoShape 32"/>
          <p:cNvSpPr>
            <a:spLocks/>
          </p:cNvSpPr>
          <p:nvPr/>
        </p:nvSpPr>
        <p:spPr bwMode="auto">
          <a:xfrm flipH="1">
            <a:off x="-44200" y="4541912"/>
            <a:ext cx="4548549" cy="792088"/>
          </a:xfrm>
          <a:prstGeom prst="callout2">
            <a:avLst>
              <a:gd name="adj1" fmla="val 31059"/>
              <a:gd name="adj2" fmla="val 2088"/>
              <a:gd name="adj3" fmla="val 32083"/>
              <a:gd name="adj4" fmla="val -2222"/>
              <a:gd name="adj5" fmla="val -53391"/>
              <a:gd name="adj6" fmla="val -25469"/>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Superior temporal sulcus</a:t>
            </a:r>
          </a:p>
        </p:txBody>
      </p:sp>
      <p:sp>
        <p:nvSpPr>
          <p:cNvPr id="39" name="Freeform 38"/>
          <p:cNvSpPr/>
          <p:nvPr/>
        </p:nvSpPr>
        <p:spPr>
          <a:xfrm>
            <a:off x="7249892" y="2330678"/>
            <a:ext cx="982033" cy="817180"/>
          </a:xfrm>
          <a:custGeom>
            <a:avLst/>
            <a:gdLst>
              <a:gd name="connsiteX0" fmla="*/ 0 w 738351"/>
              <a:gd name="connsiteY0" fmla="*/ 170793 h 817180"/>
              <a:gd name="connsiteX1" fmla="*/ 204952 w 738351"/>
              <a:gd name="connsiteY1" fmla="*/ 13138 h 817180"/>
              <a:gd name="connsiteX2" fmla="*/ 504497 w 738351"/>
              <a:gd name="connsiteY2" fmla="*/ 91966 h 817180"/>
              <a:gd name="connsiteX3" fmla="*/ 709448 w 738351"/>
              <a:gd name="connsiteY3" fmla="*/ 328449 h 817180"/>
              <a:gd name="connsiteX4" fmla="*/ 677917 w 738351"/>
              <a:gd name="connsiteY4" fmla="*/ 564931 h 817180"/>
              <a:gd name="connsiteX5" fmla="*/ 441434 w 738351"/>
              <a:gd name="connsiteY5" fmla="*/ 769883 h 817180"/>
              <a:gd name="connsiteX6" fmla="*/ 378372 w 738351"/>
              <a:gd name="connsiteY6" fmla="*/ 817180 h 81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351" h="817180">
                <a:moveTo>
                  <a:pt x="0" y="170793"/>
                </a:moveTo>
                <a:cubicBezTo>
                  <a:pt x="60434" y="98534"/>
                  <a:pt x="120869" y="26276"/>
                  <a:pt x="204952" y="13138"/>
                </a:cubicBezTo>
                <a:cubicBezTo>
                  <a:pt x="289035" y="0"/>
                  <a:pt x="420414" y="39414"/>
                  <a:pt x="504497" y="91966"/>
                </a:cubicBezTo>
                <a:cubicBezTo>
                  <a:pt x="588580" y="144518"/>
                  <a:pt x="680545" y="249622"/>
                  <a:pt x="709448" y="328449"/>
                </a:cubicBezTo>
                <a:cubicBezTo>
                  <a:pt x="738351" y="407276"/>
                  <a:pt x="722586" y="491359"/>
                  <a:pt x="677917" y="564931"/>
                </a:cubicBezTo>
                <a:cubicBezTo>
                  <a:pt x="633248" y="638503"/>
                  <a:pt x="491358" y="727842"/>
                  <a:pt x="441434" y="769883"/>
                </a:cubicBezTo>
                <a:cubicBezTo>
                  <a:pt x="391510" y="811925"/>
                  <a:pt x="384941" y="814552"/>
                  <a:pt x="378372" y="817180"/>
                </a:cubicBezTo>
              </a:path>
            </a:pathLst>
          </a:custGeom>
          <a:ln w="57150">
            <a:solidFill>
              <a:srgbClr val="00FFFF"/>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0" name="AutoShape 32"/>
          <p:cNvSpPr>
            <a:spLocks/>
          </p:cNvSpPr>
          <p:nvPr/>
        </p:nvSpPr>
        <p:spPr bwMode="auto">
          <a:xfrm>
            <a:off x="7713184" y="530369"/>
            <a:ext cx="4463927" cy="639599"/>
          </a:xfrm>
          <a:prstGeom prst="callout2">
            <a:avLst>
              <a:gd name="adj1" fmla="val 92708"/>
              <a:gd name="adj2" fmla="val 25665"/>
              <a:gd name="adj3" fmla="val 175239"/>
              <a:gd name="adj4" fmla="val 10179"/>
              <a:gd name="adj5" fmla="val 334037"/>
              <a:gd name="adj6" fmla="val -5055"/>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ea typeface="+mn-ea"/>
                <a:cs typeface="+mn-cs"/>
              </a:rPr>
              <a:t>Supramarginal</a:t>
            </a:r>
            <a:r>
              <a:rPr kumimoji="0" lang="en-US" sz="3200" b="1" i="0" u="none" strike="noStrike" kern="1200" cap="none" spc="0" normalizeH="0" baseline="0" noProof="0" dirty="0">
                <a:ln>
                  <a:noFill/>
                </a:ln>
                <a:solidFill>
                  <a:srgbClr val="C00000"/>
                </a:solidFill>
                <a:effectLst/>
                <a:uLnTx/>
                <a:uFillTx/>
                <a:latin typeface="Calibri"/>
                <a:ea typeface="+mn-ea"/>
                <a:cs typeface="+mn-cs"/>
              </a:rPr>
              <a:t> gyrus</a:t>
            </a:r>
            <a:endParaRPr kumimoji="0" lang="en-US" sz="3600" b="1" i="0" u="none" strike="noStrike" kern="1200" cap="none" spc="0" normalizeH="0" baseline="0" noProof="0" dirty="0">
              <a:ln>
                <a:noFill/>
              </a:ln>
              <a:solidFill>
                <a:srgbClr val="C00000"/>
              </a:solidFill>
              <a:effectLst/>
              <a:uLnTx/>
              <a:uFillTx/>
              <a:latin typeface="Calibri"/>
              <a:ea typeface="+mn-ea"/>
              <a:cs typeface="+mn-cs"/>
            </a:endParaRPr>
          </a:p>
        </p:txBody>
      </p:sp>
      <p:sp>
        <p:nvSpPr>
          <p:cNvPr id="41" name="Freeform 40"/>
          <p:cNvSpPr/>
          <p:nvPr/>
        </p:nvSpPr>
        <p:spPr>
          <a:xfrm>
            <a:off x="8283648" y="2506201"/>
            <a:ext cx="817546" cy="853440"/>
          </a:xfrm>
          <a:custGeom>
            <a:avLst/>
            <a:gdLst>
              <a:gd name="connsiteX0" fmla="*/ 0 w 614680"/>
              <a:gd name="connsiteY0" fmla="*/ 259080 h 853440"/>
              <a:gd name="connsiteX1" fmla="*/ 167640 w 614680"/>
              <a:gd name="connsiteY1" fmla="*/ 30480 h 853440"/>
              <a:gd name="connsiteX2" fmla="*/ 381000 w 614680"/>
              <a:gd name="connsiteY2" fmla="*/ 76200 h 853440"/>
              <a:gd name="connsiteX3" fmla="*/ 579120 w 614680"/>
              <a:gd name="connsiteY3" fmla="*/ 320040 h 853440"/>
              <a:gd name="connsiteX4" fmla="*/ 594360 w 614680"/>
              <a:gd name="connsiteY4" fmla="*/ 533400 h 853440"/>
              <a:gd name="connsiteX5" fmla="*/ 472440 w 614680"/>
              <a:gd name="connsiteY5" fmla="*/ 701040 h 853440"/>
              <a:gd name="connsiteX6" fmla="*/ 274320 w 614680"/>
              <a:gd name="connsiteY6"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680" h="853440">
                <a:moveTo>
                  <a:pt x="0" y="259080"/>
                </a:moveTo>
                <a:cubicBezTo>
                  <a:pt x="52070" y="160020"/>
                  <a:pt x="104140" y="60960"/>
                  <a:pt x="167640" y="30480"/>
                </a:cubicBezTo>
                <a:cubicBezTo>
                  <a:pt x="231140" y="0"/>
                  <a:pt x="312420" y="27940"/>
                  <a:pt x="381000" y="76200"/>
                </a:cubicBezTo>
                <a:cubicBezTo>
                  <a:pt x="449580" y="124460"/>
                  <a:pt x="543560" y="243840"/>
                  <a:pt x="579120" y="320040"/>
                </a:cubicBezTo>
                <a:cubicBezTo>
                  <a:pt x="614680" y="396240"/>
                  <a:pt x="612140" y="469900"/>
                  <a:pt x="594360" y="533400"/>
                </a:cubicBezTo>
                <a:cubicBezTo>
                  <a:pt x="576580" y="596900"/>
                  <a:pt x="525780" y="647700"/>
                  <a:pt x="472440" y="701040"/>
                </a:cubicBezTo>
                <a:cubicBezTo>
                  <a:pt x="419100" y="754380"/>
                  <a:pt x="346710" y="803910"/>
                  <a:pt x="274320" y="853440"/>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2" name="AutoShape 32"/>
          <p:cNvSpPr>
            <a:spLocks/>
          </p:cNvSpPr>
          <p:nvPr/>
        </p:nvSpPr>
        <p:spPr bwMode="auto">
          <a:xfrm>
            <a:off x="9194222" y="1816994"/>
            <a:ext cx="2920405" cy="639599"/>
          </a:xfrm>
          <a:prstGeom prst="callout2">
            <a:avLst>
              <a:gd name="adj1" fmla="val 171585"/>
              <a:gd name="adj2" fmla="val 28014"/>
              <a:gd name="adj3" fmla="val 175239"/>
              <a:gd name="adj4" fmla="val 10179"/>
              <a:gd name="adj5" fmla="val 183925"/>
              <a:gd name="adj6" fmla="val -14663"/>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Angular gyrus </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43" name="Oval 42"/>
          <p:cNvSpPr/>
          <p:nvPr/>
        </p:nvSpPr>
        <p:spPr>
          <a:xfrm>
            <a:off x="7374532" y="2465065"/>
            <a:ext cx="957731" cy="432048"/>
          </a:xfrm>
          <a:prstGeom prst="ellipse">
            <a:avLst/>
          </a:prstGeom>
          <a:no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40</a:t>
            </a:r>
            <a:endParaRPr kumimoji="0" lang="ar-SA"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4" name="Oval 43"/>
          <p:cNvSpPr/>
          <p:nvPr/>
        </p:nvSpPr>
        <p:spPr>
          <a:xfrm>
            <a:off x="8044944" y="2537073"/>
            <a:ext cx="1149278" cy="720080"/>
          </a:xfrm>
          <a:prstGeom prst="ellipse">
            <a:avLst/>
          </a:prstGeom>
          <a:no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39</a:t>
            </a:r>
            <a:endPar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5" name="AutoShape 32"/>
          <p:cNvSpPr>
            <a:spLocks/>
          </p:cNvSpPr>
          <p:nvPr/>
        </p:nvSpPr>
        <p:spPr bwMode="auto">
          <a:xfrm flipH="1">
            <a:off x="8058590" y="4338983"/>
            <a:ext cx="3420541" cy="428628"/>
          </a:xfrm>
          <a:prstGeom prst="callout2">
            <a:avLst>
              <a:gd name="adj1" fmla="val 15139"/>
              <a:gd name="adj2" fmla="val 83709"/>
              <a:gd name="adj3" fmla="val -10752"/>
              <a:gd name="adj4" fmla="val 62036"/>
              <a:gd name="adj5" fmla="val -302263"/>
              <a:gd name="adj6" fmla="val 93614"/>
            </a:avLst>
          </a:prstGeom>
          <a:noFill/>
          <a:ln w="76200">
            <a:solidFill>
              <a:srgbClr val="99FF66"/>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Wernicke's</a:t>
            </a:r>
            <a:r>
              <a:rPr kumimoji="0" lang="en-US" sz="2800" b="1" i="0" u="none" strike="noStrike" kern="1200" cap="none" spc="0" normalizeH="0" baseline="0" noProof="0" dirty="0">
                <a:ln>
                  <a:noFill/>
                </a:ln>
                <a:solidFill>
                  <a:prstClr val="black"/>
                </a:solidFill>
                <a:effectLst/>
                <a:uLnTx/>
                <a:uFillTx/>
                <a:latin typeface="Calibri"/>
                <a:ea typeface="+mn-ea"/>
                <a:cs typeface="+mn-cs"/>
              </a:rPr>
              <a:t> area</a:t>
            </a:r>
          </a:p>
        </p:txBody>
      </p:sp>
      <p:sp>
        <p:nvSpPr>
          <p:cNvPr id="2" name="Slide Number Placeholder 1"/>
          <p:cNvSpPr>
            <a:spLocks noGrp="1"/>
          </p:cNvSpPr>
          <p:nvPr>
            <p:ph type="sldNum" sz="quarter" idx="12"/>
          </p:nvPr>
        </p:nvSpPr>
        <p:spPr>
          <a:xfrm>
            <a:off x="11252669" y="6492876"/>
            <a:ext cx="2837762" cy="365125"/>
          </a:xfrm>
        </p:spPr>
        <p:txBody>
          <a:bodyPr/>
          <a:lstStyle/>
          <a:p>
            <a:fld id="{F7FDB278-8FD6-4F76-A4E6-F3B74A4D0892}" type="slidenum">
              <a:rPr lang="ar-EG" smtClean="0"/>
              <a:pPr/>
              <a:t>68</a:t>
            </a:fld>
            <a:endParaRPr lang="ar-EG" dirty="0"/>
          </a:p>
        </p:txBody>
      </p:sp>
    </p:spTree>
    <p:extLst>
      <p:ext uri="{BB962C8B-B14F-4D97-AF65-F5344CB8AC3E}">
        <p14:creationId xmlns:p14="http://schemas.microsoft.com/office/powerpoint/2010/main" val="21862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1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1000"/>
                                        <p:tgtEl>
                                          <p:spTgt spid="38"/>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10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fltVal val="0"/>
                                          </p:val>
                                        </p:tav>
                                        <p:tav tm="100000">
                                          <p:val>
                                            <p:strVal val="#ppt_w"/>
                                          </p:val>
                                        </p:tav>
                                      </p:tavLst>
                                    </p:anim>
                                    <p:anim calcmode="lin" valueType="num">
                                      <p:cBhvr>
                                        <p:cTn id="48"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up)">
                                      <p:cBhvr>
                                        <p:cTn id="5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p:bldP spid="44" grpId="0"/>
      <p:bldP spid="4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srcRect l="25630" t="25170" r="34416" b="39918"/>
          <a:stretch/>
        </p:blipFill>
        <p:spPr bwMode="auto">
          <a:xfrm>
            <a:off x="2740676" y="1080160"/>
            <a:ext cx="8014400" cy="3949040"/>
          </a:xfrm>
          <a:prstGeom prst="rect">
            <a:avLst/>
          </a:prstGeom>
          <a:noFill/>
          <a:ln w="9525">
            <a:noFill/>
            <a:miter lim="800000"/>
            <a:headEnd/>
            <a:tailEnd/>
          </a:ln>
        </p:spPr>
      </p:pic>
      <p:sp>
        <p:nvSpPr>
          <p:cNvPr id="4" name="AutoShape 32"/>
          <p:cNvSpPr>
            <a:spLocks/>
          </p:cNvSpPr>
          <p:nvPr/>
        </p:nvSpPr>
        <p:spPr bwMode="auto">
          <a:xfrm>
            <a:off x="442119" y="974539"/>
            <a:ext cx="5157346" cy="602338"/>
          </a:xfrm>
          <a:prstGeom prst="callout2">
            <a:avLst>
              <a:gd name="adj1" fmla="val 382973"/>
              <a:gd name="adj2" fmla="val 122630"/>
              <a:gd name="adj3" fmla="val 109065"/>
              <a:gd name="adj4" fmla="val 67368"/>
              <a:gd name="adj5" fmla="val 430235"/>
              <a:gd name="adj6" fmla="val 120036"/>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rPr>
              <a:t>Pry auditory area</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800" b="1" dirty="0">
                <a:solidFill>
                  <a:srgbClr val="0000FF"/>
                </a:solidFill>
                <a:latin typeface="Calibri"/>
              </a:rPr>
              <a:t>41&amp;42</a:t>
            </a:r>
            <a:endParaRPr kumimoji="0" lang="en-US" sz="2800" b="1" i="0" u="none" strike="noStrike" kern="1200" cap="none" spc="0" normalizeH="0" baseline="0" noProof="0" dirty="0">
              <a:ln>
                <a:noFill/>
              </a:ln>
              <a:solidFill>
                <a:srgbClr val="0000FF"/>
              </a:solidFill>
              <a:effectLst/>
              <a:uLnTx/>
              <a:uFillTx/>
              <a:latin typeface="Calibri"/>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5" name="AutoShape 32">
            <a:extLst>
              <a:ext uri="{FF2B5EF4-FFF2-40B4-BE49-F238E27FC236}">
                <a16:creationId xmlns:a16="http://schemas.microsoft.com/office/drawing/2014/main" xmlns="" id="{39F72669-544C-4DDB-BB82-573C78933FB2}"/>
              </a:ext>
            </a:extLst>
          </p:cNvPr>
          <p:cNvSpPr>
            <a:spLocks/>
          </p:cNvSpPr>
          <p:nvPr/>
        </p:nvSpPr>
        <p:spPr bwMode="auto">
          <a:xfrm>
            <a:off x="7912425" y="891520"/>
            <a:ext cx="3590817" cy="829373"/>
          </a:xfrm>
          <a:prstGeom prst="callout2">
            <a:avLst>
              <a:gd name="adj1" fmla="val 309842"/>
              <a:gd name="adj2" fmla="val 2173"/>
              <a:gd name="adj3" fmla="val 125362"/>
              <a:gd name="adj4" fmla="val 37848"/>
              <a:gd name="adj5" fmla="val 279119"/>
              <a:gd name="adj6" fmla="val -8670"/>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Calibri"/>
              </a:rPr>
              <a:t>Second </a:t>
            </a:r>
            <a:r>
              <a:rPr kumimoji="0" lang="en-US" sz="2800" b="1" i="0" u="none" strike="noStrike" kern="1200" cap="none" spc="0" normalizeH="0" baseline="0" noProof="0" dirty="0">
                <a:ln>
                  <a:noFill/>
                </a:ln>
                <a:solidFill>
                  <a:srgbClr val="0000FF"/>
                </a:solidFill>
                <a:effectLst/>
                <a:uLnTx/>
                <a:uFillTx/>
                <a:latin typeface="Calibri"/>
              </a:rPr>
              <a:t>auditory area </a:t>
            </a:r>
            <a:r>
              <a:rPr lang="en-US" sz="2800" b="1" dirty="0">
                <a:solidFill>
                  <a:srgbClr val="0000FF"/>
                </a:solidFill>
                <a:latin typeface="Calibri"/>
              </a:rPr>
              <a:t>22</a:t>
            </a:r>
            <a:endParaRPr kumimoji="0" lang="en-US" sz="2800" b="1" i="0" u="none" strike="noStrike" kern="1200" cap="none" spc="0" normalizeH="0" baseline="0" noProof="0" dirty="0">
              <a:ln>
                <a:noFill/>
              </a:ln>
              <a:solidFill>
                <a:srgbClr val="0000FF"/>
              </a:solidFill>
              <a:effectLst/>
              <a:uLnTx/>
              <a:uFillTx/>
              <a:latin typeface="Calibri"/>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1192328" y="6520260"/>
            <a:ext cx="2837762" cy="365125"/>
          </a:xfrm>
        </p:spPr>
        <p:txBody>
          <a:bodyPr/>
          <a:lstStyle/>
          <a:p>
            <a:fld id="{F7FDB278-8FD6-4F76-A4E6-F3B74A4D0892}" type="slidenum">
              <a:rPr lang="ar-EG" smtClean="0"/>
              <a:pPr/>
              <a:t>69</a:t>
            </a:fld>
            <a:endParaRPr lang="ar-EG" dirty="0"/>
          </a:p>
        </p:txBody>
      </p:sp>
    </p:spTree>
    <p:extLst>
      <p:ext uri="{BB962C8B-B14F-4D97-AF65-F5344CB8AC3E}">
        <p14:creationId xmlns:p14="http://schemas.microsoft.com/office/powerpoint/2010/main" val="9485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l="46684" t="5682" r="32434" b="3348"/>
          <a:stretch>
            <a:fillRect/>
          </a:stretch>
        </p:blipFill>
        <p:spPr>
          <a:xfrm>
            <a:off x="1" y="243408"/>
            <a:ext cx="3735153" cy="6614592"/>
          </a:xfrm>
          <a:prstGeom prst="rect">
            <a:avLst/>
          </a:prstGeom>
          <a:noFill/>
        </p:spPr>
      </p:pic>
      <p:sp>
        <p:nvSpPr>
          <p:cNvPr id="4" name="Text Box 4"/>
          <p:cNvSpPr txBox="1">
            <a:spLocks noChangeArrowheads="1"/>
          </p:cNvSpPr>
          <p:nvPr/>
        </p:nvSpPr>
        <p:spPr bwMode="auto">
          <a:xfrm>
            <a:off x="3495044" y="644499"/>
            <a:ext cx="5225826" cy="646331"/>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algn="ctr">
              <a:spcBef>
                <a:spcPct val="50000"/>
              </a:spcBef>
            </a:pPr>
            <a:r>
              <a:rPr lang="en-US" sz="3600" b="1" dirty="0">
                <a:solidFill>
                  <a:srgbClr val="FF0000"/>
                </a:solidFill>
                <a:latin typeface="Arial Black" panose="020B0A04020102020204" pitchFamily="34" charset="0"/>
              </a:rPr>
              <a:t>8</a:t>
            </a:r>
            <a:r>
              <a:rPr lang="en-US" sz="3600" b="1" dirty="0">
                <a:solidFill>
                  <a:srgbClr val="7030A0"/>
                </a:solidFill>
              </a:rPr>
              <a:t> </a:t>
            </a:r>
            <a:r>
              <a:rPr lang="en-US" sz="3600" b="1" dirty="0"/>
              <a:t>pairs of </a:t>
            </a:r>
            <a:r>
              <a:rPr lang="en-US" sz="3600" b="1" dirty="0">
                <a:solidFill>
                  <a:srgbClr val="0000FF"/>
                </a:solidFill>
              </a:rPr>
              <a:t>Cervical</a:t>
            </a:r>
            <a:r>
              <a:rPr lang="en-US" sz="3600" b="1" dirty="0">
                <a:solidFill>
                  <a:srgbClr val="7030A0"/>
                </a:solidFill>
              </a:rPr>
              <a:t> nerves</a:t>
            </a:r>
          </a:p>
        </p:txBody>
      </p:sp>
      <p:sp>
        <p:nvSpPr>
          <p:cNvPr id="5" name="Text Box 5"/>
          <p:cNvSpPr txBox="1">
            <a:spLocks noChangeArrowheads="1"/>
          </p:cNvSpPr>
          <p:nvPr/>
        </p:nvSpPr>
        <p:spPr bwMode="auto">
          <a:xfrm>
            <a:off x="3495044" y="2564909"/>
            <a:ext cx="5198491" cy="1200329"/>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algn="ctr">
              <a:spcBef>
                <a:spcPct val="50000"/>
              </a:spcBef>
            </a:pPr>
            <a:r>
              <a:rPr lang="en-US" sz="3600" b="1" dirty="0">
                <a:solidFill>
                  <a:srgbClr val="FF0000"/>
                </a:solidFill>
                <a:latin typeface="Arial Black" panose="020B0A04020102020204" pitchFamily="34" charset="0"/>
              </a:rPr>
              <a:t>12</a:t>
            </a:r>
            <a:r>
              <a:rPr lang="en-US" sz="3600" b="1" dirty="0"/>
              <a:t> pairs of </a:t>
            </a:r>
            <a:r>
              <a:rPr lang="en-US" sz="3600" b="1" dirty="0">
                <a:solidFill>
                  <a:srgbClr val="0000FF"/>
                </a:solidFill>
              </a:rPr>
              <a:t>Thoracic</a:t>
            </a:r>
            <a:r>
              <a:rPr lang="en-US" sz="3600" b="1" dirty="0"/>
              <a:t> </a:t>
            </a:r>
            <a:r>
              <a:rPr lang="en-US" sz="3600" b="1" dirty="0">
                <a:solidFill>
                  <a:srgbClr val="7030A0"/>
                </a:solidFill>
              </a:rPr>
              <a:t>nerves</a:t>
            </a:r>
            <a:r>
              <a:rPr lang="en-US" sz="3600" b="1" dirty="0"/>
              <a:t> </a:t>
            </a:r>
          </a:p>
        </p:txBody>
      </p:sp>
      <p:sp>
        <p:nvSpPr>
          <p:cNvPr id="6" name="Text Box 6"/>
          <p:cNvSpPr txBox="1">
            <a:spLocks noChangeArrowheads="1"/>
          </p:cNvSpPr>
          <p:nvPr/>
        </p:nvSpPr>
        <p:spPr bwMode="auto">
          <a:xfrm>
            <a:off x="3590817" y="4509125"/>
            <a:ext cx="5267523" cy="646331"/>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algn="ctr">
              <a:spcBef>
                <a:spcPct val="50000"/>
              </a:spcBef>
            </a:pPr>
            <a:r>
              <a:rPr lang="en-US" sz="3600" b="1" dirty="0">
                <a:solidFill>
                  <a:srgbClr val="FF0000"/>
                </a:solidFill>
                <a:latin typeface="Arial Black" panose="020B0A04020102020204" pitchFamily="34" charset="0"/>
              </a:rPr>
              <a:t>5</a:t>
            </a:r>
            <a:r>
              <a:rPr lang="en-US" sz="3600" b="1" dirty="0">
                <a:solidFill>
                  <a:srgbClr val="7030A0"/>
                </a:solidFill>
              </a:rPr>
              <a:t> </a:t>
            </a:r>
            <a:r>
              <a:rPr lang="en-US" sz="3600" b="1" dirty="0"/>
              <a:t>pairs of </a:t>
            </a:r>
            <a:r>
              <a:rPr lang="en-US" sz="3600" b="1" dirty="0">
                <a:solidFill>
                  <a:srgbClr val="0000FF"/>
                </a:solidFill>
              </a:rPr>
              <a:t>Lumbar</a:t>
            </a:r>
            <a:r>
              <a:rPr lang="en-US" sz="3600" b="1" dirty="0">
                <a:solidFill>
                  <a:srgbClr val="0070C0"/>
                </a:solidFill>
              </a:rPr>
              <a:t> </a:t>
            </a:r>
            <a:r>
              <a:rPr lang="en-US" sz="3600" b="1" dirty="0">
                <a:solidFill>
                  <a:srgbClr val="7030A0"/>
                </a:solidFill>
              </a:rPr>
              <a:t>nerves</a:t>
            </a:r>
            <a:endParaRPr lang="en-US" sz="3600" b="1" dirty="0">
              <a:solidFill>
                <a:srgbClr val="0070C0"/>
              </a:solidFill>
            </a:endParaRPr>
          </a:p>
        </p:txBody>
      </p:sp>
      <p:sp>
        <p:nvSpPr>
          <p:cNvPr id="7" name="Text Box 7"/>
          <p:cNvSpPr txBox="1">
            <a:spLocks noChangeArrowheads="1"/>
          </p:cNvSpPr>
          <p:nvPr/>
        </p:nvSpPr>
        <p:spPr bwMode="auto">
          <a:xfrm>
            <a:off x="3111951" y="5796558"/>
            <a:ext cx="6321028" cy="584775"/>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algn="ctr">
              <a:spcBef>
                <a:spcPct val="50000"/>
              </a:spcBef>
            </a:pPr>
            <a:r>
              <a:rPr lang="en-US" sz="3200" b="1" dirty="0">
                <a:solidFill>
                  <a:srgbClr val="FF0000"/>
                </a:solidFill>
                <a:latin typeface="Arial Black" panose="020B0A04020102020204" pitchFamily="34" charset="0"/>
              </a:rPr>
              <a:t>5</a:t>
            </a:r>
            <a:r>
              <a:rPr lang="en-US" sz="3200" b="1" dirty="0">
                <a:solidFill>
                  <a:srgbClr val="FF0000"/>
                </a:solidFill>
              </a:rPr>
              <a:t> </a:t>
            </a:r>
            <a:r>
              <a:rPr lang="en-US" sz="3200" b="1" dirty="0"/>
              <a:t>pairs of </a:t>
            </a:r>
            <a:r>
              <a:rPr lang="en-US" sz="3200" b="1" dirty="0">
                <a:solidFill>
                  <a:srgbClr val="0000FF"/>
                </a:solidFill>
              </a:rPr>
              <a:t>Sacral</a:t>
            </a:r>
            <a:r>
              <a:rPr lang="en-US" sz="3200" b="1" dirty="0">
                <a:solidFill>
                  <a:srgbClr val="FF0000"/>
                </a:solidFill>
              </a:rPr>
              <a:t> </a:t>
            </a:r>
            <a:r>
              <a:rPr lang="en-US" sz="3200" b="1" dirty="0">
                <a:solidFill>
                  <a:srgbClr val="7030A0"/>
                </a:solidFill>
              </a:rPr>
              <a:t>nerves</a:t>
            </a:r>
            <a:r>
              <a:rPr lang="en-US" sz="3200" b="1" dirty="0">
                <a:solidFill>
                  <a:srgbClr val="FF0000"/>
                </a:solidFill>
              </a:rPr>
              <a:t> </a:t>
            </a:r>
          </a:p>
        </p:txBody>
      </p:sp>
      <p:sp>
        <p:nvSpPr>
          <p:cNvPr id="25" name="Text Box 7"/>
          <p:cNvSpPr txBox="1">
            <a:spLocks noChangeArrowheads="1"/>
          </p:cNvSpPr>
          <p:nvPr/>
        </p:nvSpPr>
        <p:spPr bwMode="auto">
          <a:xfrm flipH="1">
            <a:off x="2633087" y="6334780"/>
            <a:ext cx="6608347" cy="523220"/>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algn="ctr">
              <a:spcBef>
                <a:spcPct val="50000"/>
              </a:spcBef>
            </a:pPr>
            <a:r>
              <a:rPr lang="en-US" sz="2800" b="1" dirty="0">
                <a:solidFill>
                  <a:srgbClr val="FF0000"/>
                </a:solidFill>
                <a:latin typeface="Arial Black" panose="020B0A04020102020204" pitchFamily="34" charset="0"/>
              </a:rPr>
              <a:t>1</a:t>
            </a:r>
            <a:r>
              <a:rPr lang="en-US" sz="2800" b="1" dirty="0">
                <a:solidFill>
                  <a:srgbClr val="0000FF"/>
                </a:solidFill>
              </a:rPr>
              <a:t> </a:t>
            </a:r>
            <a:r>
              <a:rPr lang="en-US" sz="2800" b="1" dirty="0"/>
              <a:t>pair of </a:t>
            </a:r>
            <a:r>
              <a:rPr lang="en-US" sz="2800" b="1" dirty="0">
                <a:solidFill>
                  <a:srgbClr val="0000FF"/>
                </a:solidFill>
              </a:rPr>
              <a:t>coccygeal </a:t>
            </a:r>
            <a:r>
              <a:rPr lang="en-US" sz="2800" b="1" dirty="0">
                <a:solidFill>
                  <a:srgbClr val="7030A0"/>
                </a:solidFill>
              </a:rPr>
              <a:t>spinal nerve</a:t>
            </a:r>
            <a:endParaRPr lang="en-US" sz="2800" b="1" dirty="0">
              <a:solidFill>
                <a:srgbClr val="0000FF"/>
              </a:solidFill>
            </a:endParaRPr>
          </a:p>
        </p:txBody>
      </p:sp>
      <p:cxnSp>
        <p:nvCxnSpPr>
          <p:cNvPr id="30" name="Straight Arrow Connector 29"/>
          <p:cNvCxnSpPr/>
          <p:nvPr/>
        </p:nvCxnSpPr>
        <p:spPr>
          <a:xfrm>
            <a:off x="9049886" y="6669360"/>
            <a:ext cx="574639" cy="0"/>
          </a:xfrm>
          <a:prstGeom prst="straightConnector1">
            <a:avLst/>
          </a:prstGeom>
          <a:ln w="3810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2920405" y="476672"/>
            <a:ext cx="574639" cy="1152128"/>
          </a:xfrm>
          <a:prstGeom prst="rightBrace">
            <a:avLst/>
          </a:prstGeom>
          <a:ln w="38100">
            <a:solidFill>
              <a:srgbClr val="0099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8" name="Right Brace 17"/>
          <p:cNvSpPr/>
          <p:nvPr/>
        </p:nvSpPr>
        <p:spPr>
          <a:xfrm>
            <a:off x="2728859" y="1772816"/>
            <a:ext cx="766185" cy="2160240"/>
          </a:xfrm>
          <a:prstGeom prst="rightBrace">
            <a:avLst/>
          </a:prstGeom>
          <a:ln w="38100">
            <a:solidFill>
              <a:srgbClr val="00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9" name="Right Brace 18"/>
          <p:cNvSpPr/>
          <p:nvPr/>
        </p:nvSpPr>
        <p:spPr>
          <a:xfrm>
            <a:off x="2920405" y="4077072"/>
            <a:ext cx="766185" cy="1584176"/>
          </a:xfrm>
          <a:prstGeom prst="rightBrace">
            <a:avLst/>
          </a:prstGeom>
          <a:ln w="38100">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0" name="Right Brace 19"/>
          <p:cNvSpPr/>
          <p:nvPr/>
        </p:nvSpPr>
        <p:spPr>
          <a:xfrm rot="1266134">
            <a:off x="1583614" y="5755863"/>
            <a:ext cx="724225" cy="918272"/>
          </a:xfrm>
          <a:prstGeom prst="rightBrace">
            <a:avLst/>
          </a:prstGeom>
          <a:ln w="38100">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cxnSp>
        <p:nvCxnSpPr>
          <p:cNvPr id="29" name="Straight Arrow Connector 28"/>
          <p:cNvCxnSpPr/>
          <p:nvPr/>
        </p:nvCxnSpPr>
        <p:spPr>
          <a:xfrm flipH="1" flipV="1">
            <a:off x="1388035" y="6641976"/>
            <a:ext cx="1436597" cy="27384"/>
          </a:xfrm>
          <a:prstGeom prst="straightConnector1">
            <a:avLst/>
          </a:prstGeom>
          <a:ln w="3810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Right Brace 36"/>
          <p:cNvSpPr/>
          <p:nvPr/>
        </p:nvSpPr>
        <p:spPr>
          <a:xfrm flipH="1">
            <a:off x="9145661" y="260648"/>
            <a:ext cx="574639" cy="1179512"/>
          </a:xfrm>
          <a:prstGeom prst="rightBrace">
            <a:avLst/>
          </a:prstGeom>
          <a:ln w="38100">
            <a:solidFill>
              <a:srgbClr val="0099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38" name="Right Brace 37"/>
          <p:cNvSpPr/>
          <p:nvPr/>
        </p:nvSpPr>
        <p:spPr>
          <a:xfrm flipH="1">
            <a:off x="9108524" y="1532985"/>
            <a:ext cx="670412" cy="2232248"/>
          </a:xfrm>
          <a:prstGeom prst="rightBrace">
            <a:avLst>
              <a:gd name="adj1" fmla="val 8333"/>
              <a:gd name="adj2" fmla="val 50803"/>
            </a:avLst>
          </a:prstGeom>
          <a:ln w="38100">
            <a:solidFill>
              <a:srgbClr val="00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39" name="Right Brace 38"/>
          <p:cNvSpPr/>
          <p:nvPr/>
        </p:nvSpPr>
        <p:spPr>
          <a:xfrm flipH="1">
            <a:off x="9145661" y="3924345"/>
            <a:ext cx="574639" cy="1584176"/>
          </a:xfrm>
          <a:prstGeom prst="rightBrace">
            <a:avLst/>
          </a:prstGeom>
          <a:ln w="38100">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40" name="Right Brace 39"/>
          <p:cNvSpPr/>
          <p:nvPr/>
        </p:nvSpPr>
        <p:spPr>
          <a:xfrm flipH="1">
            <a:off x="9246815" y="5700689"/>
            <a:ext cx="478866" cy="648072"/>
          </a:xfrm>
          <a:prstGeom prst="rightBrace">
            <a:avLst/>
          </a:prstGeom>
          <a:ln w="38100">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 name="TextBox 1">
            <a:extLst>
              <a:ext uri="{FF2B5EF4-FFF2-40B4-BE49-F238E27FC236}">
                <a16:creationId xmlns="" xmlns:a16="http://schemas.microsoft.com/office/drawing/2014/main" id="{EA98A4C6-AB57-4696-9768-156CD4EC2869}"/>
              </a:ext>
            </a:extLst>
          </p:cNvPr>
          <p:cNvSpPr txBox="1"/>
          <p:nvPr/>
        </p:nvSpPr>
        <p:spPr>
          <a:xfrm>
            <a:off x="3111953" y="1"/>
            <a:ext cx="6032997" cy="477054"/>
          </a:xfrm>
          <a:prstGeom prst="rect">
            <a:avLst/>
          </a:prstGeom>
          <a:solidFill>
            <a:srgbClr val="CCFFFF"/>
          </a:solidFill>
        </p:spPr>
        <p:txBody>
          <a:bodyPr wrap="square" rtlCol="0">
            <a:spAutoFit/>
          </a:bodyPr>
          <a:lstStyle/>
          <a:p>
            <a:pPr marR="0" lvl="0" algn="ctr" rtl="0">
              <a:lnSpc>
                <a:spcPct val="125000"/>
              </a:lnSpc>
              <a:spcBef>
                <a:spcPts val="0"/>
              </a:spcBef>
              <a:spcAft>
                <a:spcPts val="0"/>
              </a:spcAft>
              <a:buClr>
                <a:srgbClr val="FF0000"/>
              </a:buClr>
              <a:tabLst>
                <a:tab pos="262255" algn="l"/>
                <a:tab pos="457200" algn="l"/>
                <a:tab pos="6057900" algn="r"/>
              </a:tabLst>
            </a:pPr>
            <a:r>
              <a:rPr lang="en-US" sz="2000" b="1" dirty="0">
                <a:solidFill>
                  <a:srgbClr val="FF0000"/>
                </a:solidFill>
                <a:latin typeface="Arial" panose="020B0604020202020204" pitchFamily="34" charset="0"/>
                <a:ea typeface="Times New Roman" panose="02020603050405020304" pitchFamily="18" charset="0"/>
              </a:rPr>
              <a:t>Spinal Cord Segments &amp; Nerves</a:t>
            </a:r>
            <a:endParaRPr lang="en-US" sz="2000" dirty="0">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 xmlns:a16="http://schemas.microsoft.com/office/drawing/2014/main" id="{942E83B2-5FE8-4FC4-B016-A333A6D5F196}"/>
              </a:ext>
            </a:extLst>
          </p:cNvPr>
          <p:cNvSpPr txBox="1"/>
          <p:nvPr/>
        </p:nvSpPr>
        <p:spPr>
          <a:xfrm>
            <a:off x="100585" y="-79757"/>
            <a:ext cx="1060519" cy="646331"/>
          </a:xfrm>
          <a:prstGeom prst="rect">
            <a:avLst/>
          </a:prstGeom>
          <a:noFill/>
        </p:spPr>
        <p:txBody>
          <a:bodyPr wrap="square" rtlCol="0">
            <a:spAutoFit/>
          </a:bodyPr>
          <a:lstStyle/>
          <a:p>
            <a:pPr algn="l" rtl="0"/>
            <a:r>
              <a:rPr lang="en-US" sz="3600" b="1" dirty="0">
                <a:solidFill>
                  <a:srgbClr val="FF0000"/>
                </a:solidFill>
              </a:rPr>
              <a:t>10</a:t>
            </a:r>
          </a:p>
        </p:txBody>
      </p:sp>
      <p:pic>
        <p:nvPicPr>
          <p:cNvPr id="22" name="Picture 2">
            <a:extLst>
              <a:ext uri="{FF2B5EF4-FFF2-40B4-BE49-F238E27FC236}">
                <a16:creationId xmlns="" xmlns:a16="http://schemas.microsoft.com/office/drawing/2014/main" id="{157BF959-D05D-49AD-8410-F89A152BE9E7}"/>
              </a:ext>
            </a:extLst>
          </p:cNvPr>
          <p:cNvPicPr>
            <a:picLocks noChangeAspect="1" noChangeArrowheads="1"/>
          </p:cNvPicPr>
          <p:nvPr/>
        </p:nvPicPr>
        <p:blipFill rotWithShape="1">
          <a:blip r:embed="rId4" cstate="print"/>
          <a:srcRect l="20717" t="8184" r="69792" b="49448"/>
          <a:stretch/>
        </p:blipFill>
        <p:spPr bwMode="auto">
          <a:xfrm>
            <a:off x="9721013" y="107096"/>
            <a:ext cx="2444217" cy="6534885"/>
          </a:xfrm>
          <a:prstGeom prst="rect">
            <a:avLst/>
          </a:prstGeom>
          <a:noFill/>
          <a:ln w="9525">
            <a:noFill/>
            <a:miter lim="800000"/>
            <a:headEnd/>
            <a:tailEnd/>
          </a:ln>
        </p:spPr>
      </p:pic>
      <p:sp>
        <p:nvSpPr>
          <p:cNvPr id="3" name="TextBox 2">
            <a:extLst>
              <a:ext uri="{FF2B5EF4-FFF2-40B4-BE49-F238E27FC236}">
                <a16:creationId xmlns="" xmlns:a16="http://schemas.microsoft.com/office/drawing/2014/main" id="{BD075A16-031F-40B1-9984-2DDF8C637FA3}"/>
              </a:ext>
            </a:extLst>
          </p:cNvPr>
          <p:cNvSpPr txBox="1"/>
          <p:nvPr/>
        </p:nvSpPr>
        <p:spPr>
          <a:xfrm>
            <a:off x="10337346" y="6421791"/>
            <a:ext cx="574640" cy="338554"/>
          </a:xfrm>
          <a:prstGeom prst="rect">
            <a:avLst/>
          </a:prstGeom>
          <a:noFill/>
        </p:spPr>
        <p:txBody>
          <a:bodyPr wrap="square" rtlCol="0">
            <a:spAutoFit/>
          </a:bodyPr>
          <a:lstStyle/>
          <a:p>
            <a:r>
              <a:rPr lang="en-US" sz="1600" b="1" dirty="0"/>
              <a:t>C1</a:t>
            </a:r>
          </a:p>
        </p:txBody>
      </p:sp>
    </p:spTree>
    <p:extLst>
      <p:ext uri="{BB962C8B-B14F-4D97-AF65-F5344CB8AC3E}">
        <p14:creationId xmlns:p14="http://schemas.microsoft.com/office/powerpoint/2010/main" val="64531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2000"/>
                                        <p:tgtEl>
                                          <p:spTgt spid="3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2000"/>
                                        <p:tgtEl>
                                          <p:spTgt spid="1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2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20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2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1000"/>
                                        <p:tgtEl>
                                          <p:spTgt spid="7"/>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up)">
                                      <p:cBhvr>
                                        <p:cTn id="51" dur="2000"/>
                                        <p:tgtEl>
                                          <p:spTgt spid="4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1000"/>
                                        <p:tgtEl>
                                          <p:spTgt spid="25"/>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1000"/>
                                        <p:tgtEl>
                                          <p:spTgt spid="30"/>
                                        </p:tgtEl>
                                      </p:cBhvr>
                                    </p:animEffect>
                                  </p:childTnLst>
                                </p:cTn>
                              </p:par>
                              <p:par>
                                <p:cTn id="64" presetID="22" presetClass="entr" presetSubtype="2"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right)">
                                      <p:cBhvr>
                                        <p:cTn id="6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5" grpId="0"/>
      <p:bldP spid="14" grpId="0" animBg="1"/>
      <p:bldP spid="18" grpId="0" animBg="1"/>
      <p:bldP spid="19" grpId="0" animBg="1"/>
      <p:bldP spid="20" grpId="0" animBg="1"/>
      <p:bldP spid="37" grpId="0" animBg="1"/>
      <p:bldP spid="38" grpId="0" animBg="1"/>
      <p:bldP spid="39" grpId="0" animBg="1"/>
      <p:bldP spid="4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cstate="print"/>
          <a:srcRect l="17870" t="12201" r="32990" b="24800"/>
          <a:stretch>
            <a:fillRect/>
          </a:stretch>
        </p:blipFill>
        <p:spPr bwMode="auto">
          <a:xfrm>
            <a:off x="2280156" y="742190"/>
            <a:ext cx="6321028" cy="4569738"/>
          </a:xfrm>
          <a:prstGeom prst="rect">
            <a:avLst/>
          </a:prstGeom>
          <a:noFill/>
          <a:ln w="9525">
            <a:noFill/>
            <a:miter lim="800000"/>
            <a:headEnd/>
            <a:tailEnd/>
          </a:ln>
        </p:spPr>
      </p:pic>
      <p:sp>
        <p:nvSpPr>
          <p:cNvPr id="6" name="AutoShape 32"/>
          <p:cNvSpPr>
            <a:spLocks/>
          </p:cNvSpPr>
          <p:nvPr/>
        </p:nvSpPr>
        <p:spPr bwMode="auto">
          <a:xfrm>
            <a:off x="173147" y="4099182"/>
            <a:ext cx="3735153" cy="720080"/>
          </a:xfrm>
          <a:prstGeom prst="callout2">
            <a:avLst>
              <a:gd name="adj1" fmla="val 53357"/>
              <a:gd name="adj2" fmla="val 77416"/>
              <a:gd name="adj3" fmla="val 46064"/>
              <a:gd name="adj4" fmla="val 116843"/>
              <a:gd name="adj5" fmla="val -66841"/>
              <a:gd name="adj6" fmla="val 149553"/>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FF"/>
                </a:solidFill>
                <a:effectLst/>
                <a:uLnTx/>
                <a:uFillTx/>
                <a:latin typeface="Calibri"/>
                <a:ea typeface="+mn-ea"/>
                <a:cs typeface="+mn-cs"/>
              </a:rPr>
              <a:t>Insula</a:t>
            </a:r>
            <a:r>
              <a:rPr kumimoji="0" lang="en-US" sz="4400" b="1" i="0" u="none" strike="noStrike" kern="1200" cap="none" spc="0" normalizeH="0" baseline="0" noProof="0" dirty="0">
                <a:ln>
                  <a:noFill/>
                </a:ln>
                <a:solidFill>
                  <a:srgbClr val="0000FF"/>
                </a:solidFill>
                <a:effectLst/>
                <a:uLnTx/>
                <a:uFillTx/>
                <a:latin typeface="Calibri"/>
                <a:ea typeface="+mn-ea"/>
                <a:cs typeface="+mn-cs"/>
              </a:rPr>
              <a:t> </a:t>
            </a:r>
            <a:endParaRPr kumimoji="0" lang="en-US" sz="4800" b="1" i="0" u="none" strike="noStrike" kern="1200" cap="none" spc="0" normalizeH="0" baseline="0" noProof="0" dirty="0">
              <a:ln>
                <a:noFill/>
              </a:ln>
              <a:solidFill>
                <a:srgbClr val="0000FF"/>
              </a:solidFill>
              <a:effectLst/>
              <a:uLnTx/>
              <a:uFillTx/>
              <a:latin typeface="Calibri"/>
              <a:ea typeface="+mn-ea"/>
              <a:cs typeface="+mn-cs"/>
            </a:endParaRPr>
          </a:p>
        </p:txBody>
      </p:sp>
      <p:sp>
        <p:nvSpPr>
          <p:cNvPr id="8" name="AutoShape 32"/>
          <p:cNvSpPr>
            <a:spLocks/>
          </p:cNvSpPr>
          <p:nvPr/>
        </p:nvSpPr>
        <p:spPr bwMode="auto">
          <a:xfrm flipH="1">
            <a:off x="8601184" y="1074846"/>
            <a:ext cx="3735153" cy="720080"/>
          </a:xfrm>
          <a:prstGeom prst="callout2">
            <a:avLst>
              <a:gd name="adj1" fmla="val 451952"/>
              <a:gd name="adj2" fmla="val 147964"/>
              <a:gd name="adj3" fmla="val 84865"/>
              <a:gd name="adj4" fmla="val 98754"/>
              <a:gd name="adj5" fmla="val 183604"/>
              <a:gd name="adj6" fmla="val 155884"/>
            </a:avLst>
          </a:prstGeom>
          <a:noFill/>
          <a:ln w="3810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900"/>
                </a:solidFill>
                <a:effectLst/>
                <a:uLnTx/>
                <a:uFillTx/>
                <a:latin typeface="Calibri"/>
                <a:ea typeface="+mn-ea"/>
                <a:cs typeface="+mn-cs"/>
              </a:rPr>
              <a:t>the lips of the lateral sulcus are separated </a:t>
            </a:r>
            <a:endParaRPr kumimoji="0" lang="en-US" sz="4000" b="1" i="0" u="none" strike="noStrike" kern="1200" cap="none" spc="0" normalizeH="0" baseline="0" noProof="0" dirty="0">
              <a:ln>
                <a:noFill/>
              </a:ln>
              <a:solidFill>
                <a:srgbClr val="009900"/>
              </a:solidFill>
              <a:effectLst/>
              <a:uLnTx/>
              <a:uFillTx/>
              <a:latin typeface="Calibri"/>
              <a:ea typeface="+mn-ea"/>
              <a:cs typeface="+mn-cs"/>
            </a:endParaRPr>
          </a:p>
        </p:txBody>
      </p:sp>
      <p:sp>
        <p:nvSpPr>
          <p:cNvPr id="7" name="Freeform 14">
            <a:extLst>
              <a:ext uri="{FF2B5EF4-FFF2-40B4-BE49-F238E27FC236}">
                <a16:creationId xmlns:a16="http://schemas.microsoft.com/office/drawing/2014/main" xmlns="" id="{30D54D6E-CA33-48C1-BB1F-38965904D629}"/>
              </a:ext>
            </a:extLst>
          </p:cNvPr>
          <p:cNvSpPr/>
          <p:nvPr/>
        </p:nvSpPr>
        <p:spPr>
          <a:xfrm>
            <a:off x="5128614" y="2629261"/>
            <a:ext cx="2252256" cy="1448841"/>
          </a:xfrm>
          <a:custGeom>
            <a:avLst/>
            <a:gdLst>
              <a:gd name="connsiteX0" fmla="*/ 314739 w 1726096"/>
              <a:gd name="connsiteY0" fmla="*/ 1424608 h 1467677"/>
              <a:gd name="connsiteX1" fmla="*/ 36443 w 1726096"/>
              <a:gd name="connsiteY1" fmla="*/ 1027043 h 1467677"/>
              <a:gd name="connsiteX2" fmla="*/ 96078 w 1726096"/>
              <a:gd name="connsiteY2" fmla="*/ 569843 h 1467677"/>
              <a:gd name="connsiteX3" fmla="*/ 334617 w 1726096"/>
              <a:gd name="connsiteY3" fmla="*/ 231912 h 1467677"/>
              <a:gd name="connsiteX4" fmla="*/ 752061 w 1726096"/>
              <a:gd name="connsiteY4" fmla="*/ 72886 h 1467677"/>
              <a:gd name="connsiteX5" fmla="*/ 1348408 w 1726096"/>
              <a:gd name="connsiteY5" fmla="*/ 112643 h 1467677"/>
              <a:gd name="connsiteX6" fmla="*/ 1686339 w 1726096"/>
              <a:gd name="connsiteY6" fmla="*/ 112643 h 1467677"/>
              <a:gd name="connsiteX7" fmla="*/ 1586948 w 1726096"/>
              <a:gd name="connsiteY7" fmla="*/ 788504 h 1467677"/>
              <a:gd name="connsiteX8" fmla="*/ 1308652 w 1726096"/>
              <a:gd name="connsiteY8" fmla="*/ 1285460 h 1467677"/>
              <a:gd name="connsiteX9" fmla="*/ 314739 w 1726096"/>
              <a:gd name="connsiteY9" fmla="*/ 1424608 h 146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096" h="1467677">
                <a:moveTo>
                  <a:pt x="314739" y="1424608"/>
                </a:moveTo>
                <a:cubicBezTo>
                  <a:pt x="102704" y="1381539"/>
                  <a:pt x="72887" y="1169504"/>
                  <a:pt x="36443" y="1027043"/>
                </a:cubicBezTo>
                <a:cubicBezTo>
                  <a:pt x="0" y="884582"/>
                  <a:pt x="46382" y="702365"/>
                  <a:pt x="96078" y="569843"/>
                </a:cubicBezTo>
                <a:cubicBezTo>
                  <a:pt x="145774" y="437321"/>
                  <a:pt x="225287" y="314738"/>
                  <a:pt x="334617" y="231912"/>
                </a:cubicBezTo>
                <a:cubicBezTo>
                  <a:pt x="443947" y="149086"/>
                  <a:pt x="583096" y="92764"/>
                  <a:pt x="752061" y="72886"/>
                </a:cubicBezTo>
                <a:cubicBezTo>
                  <a:pt x="921026" y="53008"/>
                  <a:pt x="1192695" y="106017"/>
                  <a:pt x="1348408" y="112643"/>
                </a:cubicBezTo>
                <a:cubicBezTo>
                  <a:pt x="1504121" y="119269"/>
                  <a:pt x="1646582" y="0"/>
                  <a:pt x="1686339" y="112643"/>
                </a:cubicBezTo>
                <a:cubicBezTo>
                  <a:pt x="1726096" y="225286"/>
                  <a:pt x="1649896" y="593035"/>
                  <a:pt x="1586948" y="788504"/>
                </a:cubicBezTo>
                <a:cubicBezTo>
                  <a:pt x="1524000" y="983974"/>
                  <a:pt x="1517374" y="1172817"/>
                  <a:pt x="1308652" y="1285460"/>
                </a:cubicBezTo>
                <a:cubicBezTo>
                  <a:pt x="1099930" y="1398103"/>
                  <a:pt x="526774" y="1467677"/>
                  <a:pt x="314739" y="1424608"/>
                </a:cubicBezTo>
                <a:close/>
              </a:path>
            </a:pathLst>
          </a:custGeom>
          <a:noFill/>
          <a:ln w="57150">
            <a:solidFill>
              <a:srgbClr val="00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9" name="AutoShape 32">
            <a:extLst>
              <a:ext uri="{FF2B5EF4-FFF2-40B4-BE49-F238E27FC236}">
                <a16:creationId xmlns:a16="http://schemas.microsoft.com/office/drawing/2014/main" xmlns="" id="{A1A2B97A-4862-4FED-B008-BD9D69A83CE5}"/>
              </a:ext>
            </a:extLst>
          </p:cNvPr>
          <p:cNvSpPr>
            <a:spLocks/>
          </p:cNvSpPr>
          <p:nvPr/>
        </p:nvSpPr>
        <p:spPr bwMode="auto">
          <a:xfrm>
            <a:off x="509030" y="1794927"/>
            <a:ext cx="2721657" cy="829373"/>
          </a:xfrm>
          <a:prstGeom prst="callout2">
            <a:avLst>
              <a:gd name="adj1" fmla="val 197816"/>
              <a:gd name="adj2" fmla="val 211156"/>
              <a:gd name="adj3" fmla="val 44131"/>
              <a:gd name="adj4" fmla="val 79639"/>
              <a:gd name="adj5" fmla="val 127112"/>
              <a:gd name="adj6" fmla="val 200745"/>
            </a:avLst>
          </a:prstGeom>
          <a:noFill/>
          <a:ln w="5715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rPr>
              <a:t>Gustatory area </a:t>
            </a:r>
            <a:r>
              <a:rPr lang="en-US" sz="2800" b="1" dirty="0">
                <a:solidFill>
                  <a:srgbClr val="0000FF"/>
                </a:solidFill>
                <a:latin typeface="Calibri"/>
              </a:rPr>
              <a:t>43</a:t>
            </a:r>
            <a:endParaRPr kumimoji="0" lang="en-US" sz="2800" b="1" i="0" u="none" strike="noStrike" kern="1200" cap="none" spc="0" normalizeH="0" baseline="0" noProof="0" dirty="0">
              <a:ln>
                <a:noFill/>
              </a:ln>
              <a:solidFill>
                <a:srgbClr val="0000FF"/>
              </a:solidFill>
              <a:effectLst/>
              <a:uLnTx/>
              <a:uFillTx/>
              <a:latin typeface="Calibri"/>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11701357" y="7178675"/>
            <a:ext cx="2837762" cy="365125"/>
          </a:xfrm>
        </p:spPr>
        <p:txBody>
          <a:bodyPr/>
          <a:lstStyle/>
          <a:p>
            <a:fld id="{F7FDB278-8FD6-4F76-A4E6-F3B74A4D0892}" type="slidenum">
              <a:rPr lang="ar-EG" smtClean="0"/>
              <a:pPr/>
              <a:t>70</a:t>
            </a:fld>
            <a:endParaRPr lang="ar-EG" dirty="0"/>
          </a:p>
        </p:txBody>
      </p:sp>
    </p:spTree>
    <p:extLst>
      <p:ext uri="{BB962C8B-B14F-4D97-AF65-F5344CB8AC3E}">
        <p14:creationId xmlns:p14="http://schemas.microsoft.com/office/powerpoint/2010/main" val="39326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52C8E00C-7078-4A37-8387-4B78B473E1C5}"/>
              </a:ext>
            </a:extLst>
          </p:cNvPr>
          <p:cNvPicPr>
            <a:picLocks noChangeAspect="1" noChangeArrowheads="1"/>
          </p:cNvPicPr>
          <p:nvPr/>
        </p:nvPicPr>
        <p:blipFill>
          <a:blip r:embed="rId3" cstate="print"/>
          <a:srcRect l="2579" t="13407" r="1446" b="11782"/>
          <a:stretch>
            <a:fillRect/>
          </a:stretch>
        </p:blipFill>
        <p:spPr bwMode="auto">
          <a:xfrm>
            <a:off x="59084" y="1543137"/>
            <a:ext cx="12043671" cy="5293783"/>
          </a:xfrm>
          <a:prstGeom prst="rect">
            <a:avLst/>
          </a:prstGeom>
          <a:noFill/>
          <a:ln w="9525">
            <a:noFill/>
            <a:miter lim="800000"/>
            <a:headEnd/>
            <a:tailEnd/>
          </a:ln>
        </p:spPr>
      </p:pic>
      <p:sp>
        <p:nvSpPr>
          <p:cNvPr id="3" name="Rectangle 2">
            <a:extLst>
              <a:ext uri="{FF2B5EF4-FFF2-40B4-BE49-F238E27FC236}">
                <a16:creationId xmlns:a16="http://schemas.microsoft.com/office/drawing/2014/main" xmlns="" id="{CE1F81A8-4400-4D6D-B43F-E222F0B5F8FB}"/>
              </a:ext>
            </a:extLst>
          </p:cNvPr>
          <p:cNvSpPr/>
          <p:nvPr/>
        </p:nvSpPr>
        <p:spPr>
          <a:xfrm>
            <a:off x="334531" y="188641"/>
            <a:ext cx="11492777" cy="1384995"/>
          </a:xfrm>
          <a:prstGeom prst="rect">
            <a:avLst/>
          </a:prstGeom>
        </p:spPr>
        <p:txBody>
          <a:bodyPr wrap="square">
            <a:spAutoFit/>
          </a:bodyPr>
          <a:lstStyle/>
          <a:p>
            <a:pPr lvl="1" algn="ctr" rtl="0">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Functional areas of the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supero</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-lateral surface </a:t>
            </a:r>
          </a:p>
          <a:p>
            <a:pPr lvl="1" algn="ctr" rtl="0">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Brodmann areas in all surfaces</a:t>
            </a:r>
            <a:r>
              <a:rPr lang="en-US" sz="2800" b="1" dirty="0">
                <a:solidFill>
                  <a:srgbClr val="FF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p>
          <a:p>
            <a:pPr lvl="1" algn="ctr" rtl="0">
              <a:defRPr/>
            </a:pPr>
            <a:r>
              <a:rPr lang="en-US" sz="2800" b="1" dirty="0">
                <a:solidFill>
                  <a:srgbClr val="0000FF"/>
                </a:solidFill>
                <a:latin typeface="Arial" panose="020B0604020202020204" pitchFamily="34" charset="0"/>
                <a:cs typeface="Arial" panose="020B0604020202020204" pitchFamily="34" charset="0"/>
              </a:rPr>
              <a:t>52 structurally distinct areas of cerebral cortex </a:t>
            </a:r>
            <a:endParaRPr lang="en-US" sz="2800" b="1" dirty="0">
              <a:ln w="1143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extLst>
              <a:ext uri="{FF2B5EF4-FFF2-40B4-BE49-F238E27FC236}">
                <a16:creationId xmlns:a16="http://schemas.microsoft.com/office/drawing/2014/main" xmlns="" id="{51CB5D2E-0DA9-4EDE-A88A-900151889FD9}"/>
              </a:ext>
            </a:extLst>
          </p:cNvPr>
          <p:cNvSpPr/>
          <p:nvPr/>
        </p:nvSpPr>
        <p:spPr>
          <a:xfrm>
            <a:off x="3590817" y="2996952"/>
            <a:ext cx="670412" cy="432048"/>
          </a:xfrm>
          <a:prstGeom prst="star5">
            <a:avLst>
              <a:gd name="adj" fmla="val 26896"/>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fld id="{F7FDB278-8FD6-4F76-A4E6-F3B74A4D0892}" type="slidenum">
              <a:rPr lang="ar-EG" smtClean="0"/>
              <a:pPr/>
              <a:t>71</a:t>
            </a:fld>
            <a:endParaRPr lang="ar-EG"/>
          </a:p>
        </p:txBody>
      </p:sp>
    </p:spTree>
    <p:extLst>
      <p:ext uri="{BB962C8B-B14F-4D97-AF65-F5344CB8AC3E}">
        <p14:creationId xmlns:p14="http://schemas.microsoft.com/office/powerpoint/2010/main" val="21953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043" y="-90264"/>
            <a:ext cx="12157795"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100" b="1" dirty="0">
                <a:ln w="11430"/>
                <a:solidFill>
                  <a:srgbClr val="C00000"/>
                </a:solidFill>
                <a:effectLst>
                  <a:outerShdw blurRad="38100" dist="38100" dir="2700000" algn="tl">
                    <a:srgbClr val="000000">
                      <a:alpha val="43137"/>
                    </a:srgbClr>
                  </a:outerShdw>
                </a:effectLst>
              </a:rPr>
              <a:t>Functional and Structural Areas of the Cerebral Cortex</a:t>
            </a:r>
          </a:p>
        </p:txBody>
      </p:sp>
      <p:pic>
        <p:nvPicPr>
          <p:cNvPr id="192516" name="Picture 4"/>
          <p:cNvPicPr>
            <a:picLocks noChangeAspect="1" noChangeArrowheads="1"/>
          </p:cNvPicPr>
          <p:nvPr/>
        </p:nvPicPr>
        <p:blipFill rotWithShape="1">
          <a:blip r:embed="rId3" cstate="print"/>
          <a:srcRect l="2443" t="15686" r="2941" b="10810"/>
          <a:stretch/>
        </p:blipFill>
        <p:spPr bwMode="auto">
          <a:xfrm>
            <a:off x="4043" y="764521"/>
            <a:ext cx="12157796" cy="5762404"/>
          </a:xfrm>
          <a:prstGeom prst="rect">
            <a:avLst/>
          </a:prstGeom>
          <a:noFill/>
        </p:spPr>
      </p:pic>
      <p:sp>
        <p:nvSpPr>
          <p:cNvPr id="2" name="Slide Number Placeholder 1"/>
          <p:cNvSpPr>
            <a:spLocks noGrp="1"/>
          </p:cNvSpPr>
          <p:nvPr>
            <p:ph type="sldNum" sz="quarter" idx="12"/>
          </p:nvPr>
        </p:nvSpPr>
        <p:spPr/>
        <p:txBody>
          <a:bodyPr/>
          <a:lstStyle/>
          <a:p>
            <a:fld id="{F7FDB278-8FD6-4F76-A4E6-F3B74A4D0892}" type="slidenum">
              <a:rPr lang="ar-EG" smtClean="0"/>
              <a:pPr/>
              <a:t>72</a:t>
            </a:fld>
            <a:endParaRPr lang="ar-EG"/>
          </a:p>
        </p:txBody>
      </p:sp>
    </p:spTree>
    <p:extLst>
      <p:ext uri="{BB962C8B-B14F-4D97-AF65-F5344CB8AC3E}">
        <p14:creationId xmlns:p14="http://schemas.microsoft.com/office/powerpoint/2010/main" val="4278918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lum contrast="30000"/>
          </a:blip>
          <a:srcRect l="12500" t="13750" r="23750" b="28750"/>
          <a:stretch>
            <a:fillRect/>
          </a:stretch>
        </p:blipFill>
        <p:spPr bwMode="auto">
          <a:xfrm>
            <a:off x="1995273" y="1327096"/>
            <a:ext cx="7506187" cy="3817730"/>
          </a:xfrm>
          <a:prstGeom prst="rect">
            <a:avLst/>
          </a:prstGeom>
          <a:noFill/>
          <a:ln w="9525">
            <a:noFill/>
            <a:miter lim="800000"/>
            <a:headEnd/>
            <a:tailEnd/>
          </a:ln>
        </p:spPr>
      </p:pic>
      <p:sp>
        <p:nvSpPr>
          <p:cNvPr id="11" name="Freeform 10"/>
          <p:cNvSpPr/>
          <p:nvPr/>
        </p:nvSpPr>
        <p:spPr>
          <a:xfrm>
            <a:off x="3082397" y="1653264"/>
            <a:ext cx="3564677" cy="1728952"/>
          </a:xfrm>
          <a:custGeom>
            <a:avLst/>
            <a:gdLst>
              <a:gd name="connsiteX0" fmla="*/ 882869 w 2680138"/>
              <a:gd name="connsiteY0" fmla="*/ 1702676 h 1728952"/>
              <a:gd name="connsiteX1" fmla="*/ 583324 w 2680138"/>
              <a:gd name="connsiteY1" fmla="*/ 1718442 h 1728952"/>
              <a:gd name="connsiteX2" fmla="*/ 268014 w 2680138"/>
              <a:gd name="connsiteY2" fmla="*/ 1702676 h 1728952"/>
              <a:gd name="connsiteX3" fmla="*/ 78828 w 2680138"/>
              <a:gd name="connsiteY3" fmla="*/ 1560786 h 1728952"/>
              <a:gd name="connsiteX4" fmla="*/ 0 w 2680138"/>
              <a:gd name="connsiteY4" fmla="*/ 1292773 h 1728952"/>
              <a:gd name="connsiteX5" fmla="*/ 78828 w 2680138"/>
              <a:gd name="connsiteY5" fmla="*/ 930166 h 1728952"/>
              <a:gd name="connsiteX6" fmla="*/ 362607 w 2680138"/>
              <a:gd name="connsiteY6" fmla="*/ 756745 h 1728952"/>
              <a:gd name="connsiteX7" fmla="*/ 693683 w 2680138"/>
              <a:gd name="connsiteY7" fmla="*/ 630621 h 1728952"/>
              <a:gd name="connsiteX8" fmla="*/ 1355835 w 2680138"/>
              <a:gd name="connsiteY8" fmla="*/ 551793 h 1728952"/>
              <a:gd name="connsiteX9" fmla="*/ 1781503 w 2680138"/>
              <a:gd name="connsiteY9" fmla="*/ 567559 h 1728952"/>
              <a:gd name="connsiteX10" fmla="*/ 2191407 w 2680138"/>
              <a:gd name="connsiteY10" fmla="*/ 599090 h 1728952"/>
              <a:gd name="connsiteX11" fmla="*/ 2522483 w 2680138"/>
              <a:gd name="connsiteY11" fmla="*/ 504497 h 1728952"/>
              <a:gd name="connsiteX12" fmla="*/ 2680138 w 2680138"/>
              <a:gd name="connsiteY12" fmla="*/ 0 h 172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138" h="1728952">
                <a:moveTo>
                  <a:pt x="882869" y="1702676"/>
                </a:moveTo>
                <a:cubicBezTo>
                  <a:pt x="784334" y="1710559"/>
                  <a:pt x="685800" y="1718442"/>
                  <a:pt x="583324" y="1718442"/>
                </a:cubicBezTo>
                <a:cubicBezTo>
                  <a:pt x="480848" y="1718442"/>
                  <a:pt x="352097" y="1728952"/>
                  <a:pt x="268014" y="1702676"/>
                </a:cubicBezTo>
                <a:cubicBezTo>
                  <a:pt x="183931" y="1676400"/>
                  <a:pt x="123497" y="1629103"/>
                  <a:pt x="78828" y="1560786"/>
                </a:cubicBezTo>
                <a:cubicBezTo>
                  <a:pt x="34159" y="1492469"/>
                  <a:pt x="0" y="1397876"/>
                  <a:pt x="0" y="1292773"/>
                </a:cubicBezTo>
                <a:cubicBezTo>
                  <a:pt x="0" y="1187670"/>
                  <a:pt x="18394" y="1019504"/>
                  <a:pt x="78828" y="930166"/>
                </a:cubicBezTo>
                <a:cubicBezTo>
                  <a:pt x="139262" y="840828"/>
                  <a:pt x="260131" y="806669"/>
                  <a:pt x="362607" y="756745"/>
                </a:cubicBezTo>
                <a:cubicBezTo>
                  <a:pt x="465083" y="706821"/>
                  <a:pt x="528145" y="664780"/>
                  <a:pt x="693683" y="630621"/>
                </a:cubicBezTo>
                <a:cubicBezTo>
                  <a:pt x="859221" y="596462"/>
                  <a:pt x="1174532" y="562303"/>
                  <a:pt x="1355835" y="551793"/>
                </a:cubicBezTo>
                <a:cubicBezTo>
                  <a:pt x="1537138" y="541283"/>
                  <a:pt x="1642241" y="559676"/>
                  <a:pt x="1781503" y="567559"/>
                </a:cubicBezTo>
                <a:cubicBezTo>
                  <a:pt x="1920765" y="575442"/>
                  <a:pt x="2067910" y="609600"/>
                  <a:pt x="2191407" y="599090"/>
                </a:cubicBezTo>
                <a:cubicBezTo>
                  <a:pt x="2314904" y="588580"/>
                  <a:pt x="2441028" y="604345"/>
                  <a:pt x="2522483" y="504497"/>
                </a:cubicBezTo>
                <a:cubicBezTo>
                  <a:pt x="2603938" y="404649"/>
                  <a:pt x="2642038" y="202324"/>
                  <a:pt x="2680138" y="0"/>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Freeform 8"/>
          <p:cNvSpPr/>
          <p:nvPr/>
        </p:nvSpPr>
        <p:spPr>
          <a:xfrm>
            <a:off x="4990547" y="1590203"/>
            <a:ext cx="234150" cy="551793"/>
          </a:xfrm>
          <a:custGeom>
            <a:avLst/>
            <a:gdLst>
              <a:gd name="connsiteX0" fmla="*/ 110359 w 176048"/>
              <a:gd name="connsiteY0" fmla="*/ 551793 h 551793"/>
              <a:gd name="connsiteX1" fmla="*/ 157655 w 176048"/>
              <a:gd name="connsiteY1" fmla="*/ 236483 h 551793"/>
              <a:gd name="connsiteX2" fmla="*/ 0 w 176048"/>
              <a:gd name="connsiteY2" fmla="*/ 0 h 551793"/>
            </a:gdLst>
            <a:ahLst/>
            <a:cxnLst>
              <a:cxn ang="0">
                <a:pos x="connsiteX0" y="connsiteY0"/>
              </a:cxn>
              <a:cxn ang="0">
                <a:pos x="connsiteX1" y="connsiteY1"/>
              </a:cxn>
              <a:cxn ang="0">
                <a:pos x="connsiteX2" y="connsiteY2"/>
              </a:cxn>
            </a:cxnLst>
            <a:rect l="l" t="t" r="r" b="b"/>
            <a:pathLst>
              <a:path w="176048" h="551793">
                <a:moveTo>
                  <a:pt x="110359" y="551793"/>
                </a:moveTo>
                <a:cubicBezTo>
                  <a:pt x="143203" y="440120"/>
                  <a:pt x="176048" y="328448"/>
                  <a:pt x="157655" y="236483"/>
                </a:cubicBezTo>
                <a:cubicBezTo>
                  <a:pt x="139262" y="144518"/>
                  <a:pt x="69631" y="72259"/>
                  <a:pt x="0" y="0"/>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AutoShape 32"/>
          <p:cNvSpPr>
            <a:spLocks/>
          </p:cNvSpPr>
          <p:nvPr/>
        </p:nvSpPr>
        <p:spPr bwMode="auto">
          <a:xfrm>
            <a:off x="776917" y="1047719"/>
            <a:ext cx="4447781" cy="542483"/>
          </a:xfrm>
          <a:prstGeom prst="callout2">
            <a:avLst>
              <a:gd name="adj1" fmla="val 54835"/>
              <a:gd name="adj2" fmla="val 88352"/>
              <a:gd name="adj3" fmla="val 89078"/>
              <a:gd name="adj4" fmla="val 88669"/>
              <a:gd name="adj5" fmla="val 177187"/>
              <a:gd name="adj6" fmla="val 100335"/>
            </a:avLst>
          </a:prstGeom>
          <a:noFill/>
          <a:ln w="57150">
            <a:solidFill>
              <a:schemeClr val="tx1"/>
            </a:solidFill>
            <a:miter lim="800000"/>
            <a:headEnd/>
            <a:tailEnd type="triangle" w="med" len="med"/>
          </a:ln>
          <a:effectLst>
            <a:outerShdw blurRad="50800" dist="38100" dir="8100000" algn="tr" rotWithShape="0">
              <a:prstClr val="black">
                <a:alpha val="40000"/>
              </a:prstClr>
            </a:outerShd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009900"/>
                </a:solidFill>
                <a:effectLst/>
                <a:uLnTx/>
                <a:uFillTx/>
                <a:latin typeface="Calibri"/>
                <a:ea typeface="+mn-ea"/>
                <a:cs typeface="+mn-cs"/>
              </a:rPr>
              <a:t>Anterior ramus  </a:t>
            </a:r>
          </a:p>
        </p:txBody>
      </p:sp>
      <p:sp>
        <p:nvSpPr>
          <p:cNvPr id="13" name="AutoShape 32"/>
          <p:cNvSpPr>
            <a:spLocks/>
          </p:cNvSpPr>
          <p:nvPr/>
        </p:nvSpPr>
        <p:spPr bwMode="auto">
          <a:xfrm>
            <a:off x="8398807" y="1510347"/>
            <a:ext cx="3543606" cy="397112"/>
          </a:xfrm>
          <a:prstGeom prst="callout2">
            <a:avLst>
              <a:gd name="adj1" fmla="val 94709"/>
              <a:gd name="adj2" fmla="val 1402"/>
              <a:gd name="adj3" fmla="val 88232"/>
              <a:gd name="adj4" fmla="val 4084"/>
              <a:gd name="adj5" fmla="val 119324"/>
              <a:gd name="adj6" fmla="val -53055"/>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posterior ramus</a:t>
            </a: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7" name="AutoShape 32"/>
          <p:cNvSpPr>
            <a:spLocks/>
          </p:cNvSpPr>
          <p:nvPr/>
        </p:nvSpPr>
        <p:spPr bwMode="auto">
          <a:xfrm>
            <a:off x="142984" y="3609692"/>
            <a:ext cx="3256287" cy="792088"/>
          </a:xfrm>
          <a:prstGeom prst="callout2">
            <a:avLst>
              <a:gd name="adj1" fmla="val 20300"/>
              <a:gd name="adj2" fmla="val 55804"/>
              <a:gd name="adj3" fmla="val -69800"/>
              <a:gd name="adj4" fmla="val 56301"/>
              <a:gd name="adj5" fmla="val -79026"/>
              <a:gd name="adj6" fmla="val 91553"/>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9900"/>
                </a:solidFill>
                <a:effectLst/>
                <a:uLnTx/>
                <a:uFillTx/>
                <a:latin typeface="Calibri"/>
                <a:ea typeface="+mn-ea"/>
                <a:cs typeface="+mn-cs"/>
              </a:rPr>
              <a:t>cingulate</a:t>
            </a:r>
            <a:r>
              <a:rPr kumimoji="0" lang="en-US" sz="3200" b="1" i="0" u="none" strike="noStrike" kern="1200" cap="none" spc="0" normalizeH="0" baseline="0" noProof="0" dirty="0">
                <a:ln>
                  <a:noFill/>
                </a:ln>
                <a:solidFill>
                  <a:srgbClr val="009900"/>
                </a:solidFill>
                <a:effectLst/>
                <a:uLnTx/>
                <a:uFillTx/>
                <a:latin typeface="Calibri"/>
                <a:ea typeface="+mn-ea"/>
                <a:cs typeface="+mn-cs"/>
              </a:rPr>
              <a:t> sulcus </a:t>
            </a:r>
          </a:p>
        </p:txBody>
      </p:sp>
      <p:sp>
        <p:nvSpPr>
          <p:cNvPr id="14" name="Freeform 13"/>
          <p:cNvSpPr/>
          <p:nvPr/>
        </p:nvSpPr>
        <p:spPr>
          <a:xfrm>
            <a:off x="3590817" y="2398680"/>
            <a:ext cx="3543606" cy="922981"/>
          </a:xfrm>
          <a:custGeom>
            <a:avLst/>
            <a:gdLst>
              <a:gd name="connsiteX0" fmla="*/ 955964 w 4211047"/>
              <a:gd name="connsiteY0" fmla="*/ 1305321 h 1610121"/>
              <a:gd name="connsiteX1" fmla="*/ 914400 w 4211047"/>
              <a:gd name="connsiteY1" fmla="*/ 1333030 h 1610121"/>
              <a:gd name="connsiteX2" fmla="*/ 789709 w 4211047"/>
              <a:gd name="connsiteY2" fmla="*/ 1430012 h 1610121"/>
              <a:gd name="connsiteX3" fmla="*/ 748146 w 4211047"/>
              <a:gd name="connsiteY3" fmla="*/ 1443866 h 1610121"/>
              <a:gd name="connsiteX4" fmla="*/ 637309 w 4211047"/>
              <a:gd name="connsiteY4" fmla="*/ 1471575 h 1610121"/>
              <a:gd name="connsiteX5" fmla="*/ 290946 w 4211047"/>
              <a:gd name="connsiteY5" fmla="*/ 1443866 h 1610121"/>
              <a:gd name="connsiteX6" fmla="*/ 0 w 4211047"/>
              <a:gd name="connsiteY6" fmla="*/ 1222194 h 1610121"/>
              <a:gd name="connsiteX7" fmla="*/ 0 w 4211047"/>
              <a:gd name="connsiteY7" fmla="*/ 1222194 h 1610121"/>
              <a:gd name="connsiteX8" fmla="*/ 13855 w 4211047"/>
              <a:gd name="connsiteY8" fmla="*/ 1000521 h 1610121"/>
              <a:gd name="connsiteX9" fmla="*/ 27709 w 4211047"/>
              <a:gd name="connsiteY9" fmla="*/ 751139 h 1610121"/>
              <a:gd name="connsiteX10" fmla="*/ 55418 w 4211047"/>
              <a:gd name="connsiteY10" fmla="*/ 668012 h 1610121"/>
              <a:gd name="connsiteX11" fmla="*/ 69273 w 4211047"/>
              <a:gd name="connsiteY11" fmla="*/ 626448 h 1610121"/>
              <a:gd name="connsiteX12" fmla="*/ 152400 w 4211047"/>
              <a:gd name="connsiteY12" fmla="*/ 571030 h 1610121"/>
              <a:gd name="connsiteX13" fmla="*/ 193964 w 4211047"/>
              <a:gd name="connsiteY13" fmla="*/ 557175 h 1610121"/>
              <a:gd name="connsiteX14" fmla="*/ 318655 w 4211047"/>
              <a:gd name="connsiteY14" fmla="*/ 487903 h 1610121"/>
              <a:gd name="connsiteX15" fmla="*/ 401782 w 4211047"/>
              <a:gd name="connsiteY15" fmla="*/ 432485 h 1610121"/>
              <a:gd name="connsiteX16" fmla="*/ 443346 w 4211047"/>
              <a:gd name="connsiteY16" fmla="*/ 418630 h 1610121"/>
              <a:gd name="connsiteX17" fmla="*/ 484909 w 4211047"/>
              <a:gd name="connsiteY17" fmla="*/ 390921 h 1610121"/>
              <a:gd name="connsiteX18" fmla="*/ 581891 w 4211047"/>
              <a:gd name="connsiteY18" fmla="*/ 363212 h 1610121"/>
              <a:gd name="connsiteX19" fmla="*/ 665018 w 4211047"/>
              <a:gd name="connsiteY19" fmla="*/ 335503 h 1610121"/>
              <a:gd name="connsiteX20" fmla="*/ 748146 w 4211047"/>
              <a:gd name="connsiteY20" fmla="*/ 307794 h 1610121"/>
              <a:gd name="connsiteX21" fmla="*/ 831273 w 4211047"/>
              <a:gd name="connsiteY21" fmla="*/ 280085 h 1610121"/>
              <a:gd name="connsiteX22" fmla="*/ 942109 w 4211047"/>
              <a:gd name="connsiteY22" fmla="*/ 252375 h 1610121"/>
              <a:gd name="connsiteX23" fmla="*/ 1066800 w 4211047"/>
              <a:gd name="connsiteY23" fmla="*/ 196957 h 1610121"/>
              <a:gd name="connsiteX24" fmla="*/ 1149928 w 4211047"/>
              <a:gd name="connsiteY24" fmla="*/ 169248 h 1610121"/>
              <a:gd name="connsiteX25" fmla="*/ 1191491 w 4211047"/>
              <a:gd name="connsiteY25" fmla="*/ 155394 h 1610121"/>
              <a:gd name="connsiteX26" fmla="*/ 1288473 w 4211047"/>
              <a:gd name="connsiteY26" fmla="*/ 141539 h 1610121"/>
              <a:gd name="connsiteX27" fmla="*/ 1371600 w 4211047"/>
              <a:gd name="connsiteY27" fmla="*/ 113830 h 1610121"/>
              <a:gd name="connsiteX28" fmla="*/ 1427018 w 4211047"/>
              <a:gd name="connsiteY28" fmla="*/ 99975 h 1610121"/>
              <a:gd name="connsiteX29" fmla="*/ 1510146 w 4211047"/>
              <a:gd name="connsiteY29" fmla="*/ 72266 h 1610121"/>
              <a:gd name="connsiteX30" fmla="*/ 1634837 w 4211047"/>
              <a:gd name="connsiteY30" fmla="*/ 58412 h 1610121"/>
              <a:gd name="connsiteX31" fmla="*/ 2008909 w 4211047"/>
              <a:gd name="connsiteY31" fmla="*/ 44557 h 1610121"/>
              <a:gd name="connsiteX32" fmla="*/ 2078182 w 4211047"/>
              <a:gd name="connsiteY32" fmla="*/ 58412 h 1610121"/>
              <a:gd name="connsiteX33" fmla="*/ 2161309 w 4211047"/>
              <a:gd name="connsiteY33" fmla="*/ 72266 h 1610121"/>
              <a:gd name="connsiteX34" fmla="*/ 2202873 w 4211047"/>
              <a:gd name="connsiteY34" fmla="*/ 86121 h 1610121"/>
              <a:gd name="connsiteX35" fmla="*/ 2313709 w 4211047"/>
              <a:gd name="connsiteY35" fmla="*/ 113830 h 1610121"/>
              <a:gd name="connsiteX36" fmla="*/ 2369128 w 4211047"/>
              <a:gd name="connsiteY36" fmla="*/ 127685 h 1610121"/>
              <a:gd name="connsiteX37" fmla="*/ 2535382 w 4211047"/>
              <a:gd name="connsiteY37" fmla="*/ 183103 h 1610121"/>
              <a:gd name="connsiteX38" fmla="*/ 2618509 w 4211047"/>
              <a:gd name="connsiteY38" fmla="*/ 210812 h 1610121"/>
              <a:gd name="connsiteX39" fmla="*/ 2729346 w 4211047"/>
              <a:gd name="connsiteY39" fmla="*/ 238521 h 1610121"/>
              <a:gd name="connsiteX40" fmla="*/ 2812473 w 4211047"/>
              <a:gd name="connsiteY40" fmla="*/ 266230 h 1610121"/>
              <a:gd name="connsiteX41" fmla="*/ 2867891 w 4211047"/>
              <a:gd name="connsiteY41" fmla="*/ 280085 h 1610121"/>
              <a:gd name="connsiteX42" fmla="*/ 2923309 w 4211047"/>
              <a:gd name="connsiteY42" fmla="*/ 307794 h 1610121"/>
              <a:gd name="connsiteX43" fmla="*/ 3006437 w 4211047"/>
              <a:gd name="connsiteY43" fmla="*/ 335503 h 1610121"/>
              <a:gd name="connsiteX44" fmla="*/ 3089564 w 4211047"/>
              <a:gd name="connsiteY44" fmla="*/ 363212 h 1610121"/>
              <a:gd name="connsiteX45" fmla="*/ 3131128 w 4211047"/>
              <a:gd name="connsiteY45" fmla="*/ 377066 h 1610121"/>
              <a:gd name="connsiteX46" fmla="*/ 3172691 w 4211047"/>
              <a:gd name="connsiteY46" fmla="*/ 390921 h 1610121"/>
              <a:gd name="connsiteX47" fmla="*/ 3352800 w 4211047"/>
              <a:gd name="connsiteY47" fmla="*/ 418630 h 1610121"/>
              <a:gd name="connsiteX48" fmla="*/ 3435928 w 4211047"/>
              <a:gd name="connsiteY48" fmla="*/ 446339 h 1610121"/>
              <a:gd name="connsiteX49" fmla="*/ 3477491 w 4211047"/>
              <a:gd name="connsiteY49" fmla="*/ 460194 h 1610121"/>
              <a:gd name="connsiteX50" fmla="*/ 3560618 w 4211047"/>
              <a:gd name="connsiteY50" fmla="*/ 501757 h 1610121"/>
              <a:gd name="connsiteX51" fmla="*/ 3629891 w 4211047"/>
              <a:gd name="connsiteY51" fmla="*/ 543321 h 1610121"/>
              <a:gd name="connsiteX52" fmla="*/ 3713018 w 4211047"/>
              <a:gd name="connsiteY52" fmla="*/ 598739 h 1610121"/>
              <a:gd name="connsiteX53" fmla="*/ 3754582 w 4211047"/>
              <a:gd name="connsiteY53" fmla="*/ 626448 h 1610121"/>
              <a:gd name="connsiteX54" fmla="*/ 3796146 w 4211047"/>
              <a:gd name="connsiteY54" fmla="*/ 654157 h 1610121"/>
              <a:gd name="connsiteX55" fmla="*/ 3810000 w 4211047"/>
              <a:gd name="connsiteY55" fmla="*/ 695721 h 1610121"/>
              <a:gd name="connsiteX56" fmla="*/ 3851564 w 4211047"/>
              <a:gd name="connsiteY56" fmla="*/ 723430 h 1610121"/>
              <a:gd name="connsiteX57" fmla="*/ 3893128 w 4211047"/>
              <a:gd name="connsiteY57" fmla="*/ 764994 h 1610121"/>
              <a:gd name="connsiteX58" fmla="*/ 3962400 w 4211047"/>
              <a:gd name="connsiteY58" fmla="*/ 834266 h 1610121"/>
              <a:gd name="connsiteX59" fmla="*/ 4045528 w 4211047"/>
              <a:gd name="connsiteY59" fmla="*/ 945103 h 1610121"/>
              <a:gd name="connsiteX60" fmla="*/ 4059382 w 4211047"/>
              <a:gd name="connsiteY60" fmla="*/ 986666 h 1610121"/>
              <a:gd name="connsiteX61" fmla="*/ 4114800 w 4211047"/>
              <a:gd name="connsiteY61" fmla="*/ 1069794 h 1610121"/>
              <a:gd name="connsiteX62" fmla="*/ 4142509 w 4211047"/>
              <a:gd name="connsiteY62" fmla="*/ 1152921 h 1610121"/>
              <a:gd name="connsiteX63" fmla="*/ 4156364 w 4211047"/>
              <a:gd name="connsiteY63" fmla="*/ 1222194 h 1610121"/>
              <a:gd name="connsiteX64" fmla="*/ 4197928 w 4211047"/>
              <a:gd name="connsiteY64" fmla="*/ 1360739 h 1610121"/>
              <a:gd name="connsiteX65" fmla="*/ 4170218 w 4211047"/>
              <a:gd name="connsiteY65" fmla="*/ 1443866 h 1610121"/>
              <a:gd name="connsiteX66" fmla="*/ 4156364 w 4211047"/>
              <a:gd name="connsiteY66" fmla="*/ 1485430 h 1610121"/>
              <a:gd name="connsiteX67" fmla="*/ 4100946 w 4211047"/>
              <a:gd name="connsiteY67" fmla="*/ 1568557 h 1610121"/>
              <a:gd name="connsiteX68" fmla="*/ 4087091 w 4211047"/>
              <a:gd name="connsiteY68" fmla="*/ 1610121 h 1610121"/>
              <a:gd name="connsiteX69" fmla="*/ 4087091 w 4211047"/>
              <a:gd name="connsiteY69" fmla="*/ 1610121 h 16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11047" h="1610121">
                <a:moveTo>
                  <a:pt x="955964" y="1305321"/>
                </a:moveTo>
                <a:cubicBezTo>
                  <a:pt x="942109" y="1314557"/>
                  <a:pt x="927192" y="1322370"/>
                  <a:pt x="914400" y="1333030"/>
                </a:cubicBezTo>
                <a:cubicBezTo>
                  <a:pt x="866582" y="1372879"/>
                  <a:pt x="859747" y="1406667"/>
                  <a:pt x="789709" y="1430012"/>
                </a:cubicBezTo>
                <a:cubicBezTo>
                  <a:pt x="775855" y="1434630"/>
                  <a:pt x="762235" y="1440024"/>
                  <a:pt x="748146" y="1443866"/>
                </a:cubicBezTo>
                <a:cubicBezTo>
                  <a:pt x="711405" y="1453886"/>
                  <a:pt x="637309" y="1471575"/>
                  <a:pt x="637309" y="1471575"/>
                </a:cubicBezTo>
                <a:cubicBezTo>
                  <a:pt x="567879" y="1466616"/>
                  <a:pt x="397164" y="1485430"/>
                  <a:pt x="290946" y="1443866"/>
                </a:cubicBezTo>
                <a:lnTo>
                  <a:pt x="0" y="1222194"/>
                </a:lnTo>
                <a:lnTo>
                  <a:pt x="0" y="1222194"/>
                </a:lnTo>
                <a:cubicBezTo>
                  <a:pt x="4618" y="1148303"/>
                  <a:pt x="9508" y="1074428"/>
                  <a:pt x="13855" y="1000521"/>
                </a:cubicBezTo>
                <a:cubicBezTo>
                  <a:pt x="18744" y="917409"/>
                  <a:pt x="17383" y="833752"/>
                  <a:pt x="27709" y="751139"/>
                </a:cubicBezTo>
                <a:cubicBezTo>
                  <a:pt x="31332" y="722157"/>
                  <a:pt x="46182" y="695721"/>
                  <a:pt x="55418" y="668012"/>
                </a:cubicBezTo>
                <a:cubicBezTo>
                  <a:pt x="60036" y="654157"/>
                  <a:pt x="57122" y="634549"/>
                  <a:pt x="69273" y="626448"/>
                </a:cubicBezTo>
                <a:cubicBezTo>
                  <a:pt x="96982" y="607975"/>
                  <a:pt x="120807" y="581561"/>
                  <a:pt x="152400" y="571030"/>
                </a:cubicBezTo>
                <a:cubicBezTo>
                  <a:pt x="166255" y="566412"/>
                  <a:pt x="181198" y="564267"/>
                  <a:pt x="193964" y="557175"/>
                </a:cubicBezTo>
                <a:cubicBezTo>
                  <a:pt x="336877" y="477779"/>
                  <a:pt x="224608" y="519250"/>
                  <a:pt x="318655" y="487903"/>
                </a:cubicBezTo>
                <a:cubicBezTo>
                  <a:pt x="346364" y="469430"/>
                  <a:pt x="370189" y="443016"/>
                  <a:pt x="401782" y="432485"/>
                </a:cubicBezTo>
                <a:cubicBezTo>
                  <a:pt x="415637" y="427867"/>
                  <a:pt x="430284" y="425161"/>
                  <a:pt x="443346" y="418630"/>
                </a:cubicBezTo>
                <a:cubicBezTo>
                  <a:pt x="458239" y="411183"/>
                  <a:pt x="470016" y="398368"/>
                  <a:pt x="484909" y="390921"/>
                </a:cubicBezTo>
                <a:cubicBezTo>
                  <a:pt x="508194" y="379279"/>
                  <a:pt x="559690" y="369872"/>
                  <a:pt x="581891" y="363212"/>
                </a:cubicBezTo>
                <a:cubicBezTo>
                  <a:pt x="609867" y="354819"/>
                  <a:pt x="637309" y="344739"/>
                  <a:pt x="665018" y="335503"/>
                </a:cubicBezTo>
                <a:lnTo>
                  <a:pt x="748146" y="307794"/>
                </a:lnTo>
                <a:lnTo>
                  <a:pt x="831273" y="280085"/>
                </a:lnTo>
                <a:lnTo>
                  <a:pt x="942109" y="252375"/>
                </a:lnTo>
                <a:cubicBezTo>
                  <a:pt x="1007975" y="208465"/>
                  <a:pt x="967878" y="229931"/>
                  <a:pt x="1066800" y="196957"/>
                </a:cubicBezTo>
                <a:lnTo>
                  <a:pt x="1149928" y="169248"/>
                </a:lnTo>
                <a:cubicBezTo>
                  <a:pt x="1163782" y="164630"/>
                  <a:pt x="1177034" y="157459"/>
                  <a:pt x="1191491" y="155394"/>
                </a:cubicBezTo>
                <a:lnTo>
                  <a:pt x="1288473" y="141539"/>
                </a:lnTo>
                <a:cubicBezTo>
                  <a:pt x="1316182" y="132303"/>
                  <a:pt x="1343264" y="120914"/>
                  <a:pt x="1371600" y="113830"/>
                </a:cubicBezTo>
                <a:cubicBezTo>
                  <a:pt x="1390073" y="109212"/>
                  <a:pt x="1408780" y="105446"/>
                  <a:pt x="1427018" y="99975"/>
                </a:cubicBezTo>
                <a:cubicBezTo>
                  <a:pt x="1454994" y="91582"/>
                  <a:pt x="1481116" y="75491"/>
                  <a:pt x="1510146" y="72266"/>
                </a:cubicBezTo>
                <a:lnTo>
                  <a:pt x="1634837" y="58412"/>
                </a:lnTo>
                <a:cubicBezTo>
                  <a:pt x="1810073" y="0"/>
                  <a:pt x="1688789" y="29314"/>
                  <a:pt x="2008909" y="44557"/>
                </a:cubicBezTo>
                <a:lnTo>
                  <a:pt x="2078182" y="58412"/>
                </a:lnTo>
                <a:cubicBezTo>
                  <a:pt x="2105820" y="63437"/>
                  <a:pt x="2133887" y="66172"/>
                  <a:pt x="2161309" y="72266"/>
                </a:cubicBezTo>
                <a:cubicBezTo>
                  <a:pt x="2175565" y="75434"/>
                  <a:pt x="2188783" y="82278"/>
                  <a:pt x="2202873" y="86121"/>
                </a:cubicBezTo>
                <a:cubicBezTo>
                  <a:pt x="2239613" y="96141"/>
                  <a:pt x="2276764" y="104594"/>
                  <a:pt x="2313709" y="113830"/>
                </a:cubicBezTo>
                <a:cubicBezTo>
                  <a:pt x="2332182" y="118448"/>
                  <a:pt x="2351064" y="121664"/>
                  <a:pt x="2369128" y="127685"/>
                </a:cubicBezTo>
                <a:lnTo>
                  <a:pt x="2535382" y="183103"/>
                </a:lnTo>
                <a:cubicBezTo>
                  <a:pt x="2563091" y="192339"/>
                  <a:pt x="2590173" y="203728"/>
                  <a:pt x="2618509" y="210812"/>
                </a:cubicBezTo>
                <a:cubicBezTo>
                  <a:pt x="2655455" y="220048"/>
                  <a:pt x="2693218" y="226478"/>
                  <a:pt x="2729346" y="238521"/>
                </a:cubicBezTo>
                <a:cubicBezTo>
                  <a:pt x="2757055" y="247757"/>
                  <a:pt x="2784137" y="259146"/>
                  <a:pt x="2812473" y="266230"/>
                </a:cubicBezTo>
                <a:cubicBezTo>
                  <a:pt x="2830946" y="270848"/>
                  <a:pt x="2850062" y="273399"/>
                  <a:pt x="2867891" y="280085"/>
                </a:cubicBezTo>
                <a:cubicBezTo>
                  <a:pt x="2887229" y="287337"/>
                  <a:pt x="2904133" y="300124"/>
                  <a:pt x="2923309" y="307794"/>
                </a:cubicBezTo>
                <a:cubicBezTo>
                  <a:pt x="2950428" y="318642"/>
                  <a:pt x="2978728" y="326267"/>
                  <a:pt x="3006437" y="335503"/>
                </a:cubicBezTo>
                <a:lnTo>
                  <a:pt x="3089564" y="363212"/>
                </a:lnTo>
                <a:lnTo>
                  <a:pt x="3131128" y="377066"/>
                </a:lnTo>
                <a:cubicBezTo>
                  <a:pt x="3144982" y="381684"/>
                  <a:pt x="3158200" y="389110"/>
                  <a:pt x="3172691" y="390921"/>
                </a:cubicBezTo>
                <a:cubicBezTo>
                  <a:pt x="3224563" y="397405"/>
                  <a:pt x="3299088" y="403981"/>
                  <a:pt x="3352800" y="418630"/>
                </a:cubicBezTo>
                <a:cubicBezTo>
                  <a:pt x="3380979" y="426315"/>
                  <a:pt x="3408219" y="437102"/>
                  <a:pt x="3435928" y="446339"/>
                </a:cubicBezTo>
                <a:cubicBezTo>
                  <a:pt x="3449782" y="450957"/>
                  <a:pt x="3465340" y="452093"/>
                  <a:pt x="3477491" y="460194"/>
                </a:cubicBezTo>
                <a:cubicBezTo>
                  <a:pt x="3531206" y="496004"/>
                  <a:pt x="3503258" y="482638"/>
                  <a:pt x="3560618" y="501757"/>
                </a:cubicBezTo>
                <a:cubicBezTo>
                  <a:pt x="3622786" y="563923"/>
                  <a:pt x="3548957" y="498357"/>
                  <a:pt x="3629891" y="543321"/>
                </a:cubicBezTo>
                <a:cubicBezTo>
                  <a:pt x="3659002" y="559494"/>
                  <a:pt x="3685309" y="580266"/>
                  <a:pt x="3713018" y="598739"/>
                </a:cubicBezTo>
                <a:lnTo>
                  <a:pt x="3754582" y="626448"/>
                </a:lnTo>
                <a:lnTo>
                  <a:pt x="3796146" y="654157"/>
                </a:lnTo>
                <a:cubicBezTo>
                  <a:pt x="3800764" y="668012"/>
                  <a:pt x="3800877" y="684317"/>
                  <a:pt x="3810000" y="695721"/>
                </a:cubicBezTo>
                <a:cubicBezTo>
                  <a:pt x="3820402" y="708723"/>
                  <a:pt x="3838772" y="712770"/>
                  <a:pt x="3851564" y="723430"/>
                </a:cubicBezTo>
                <a:cubicBezTo>
                  <a:pt x="3866616" y="735973"/>
                  <a:pt x="3880585" y="749942"/>
                  <a:pt x="3893128" y="764994"/>
                </a:cubicBezTo>
                <a:cubicBezTo>
                  <a:pt x="3950855" y="834266"/>
                  <a:pt x="3886201" y="783466"/>
                  <a:pt x="3962400" y="834266"/>
                </a:cubicBezTo>
                <a:cubicBezTo>
                  <a:pt x="4025064" y="928263"/>
                  <a:pt x="3994269" y="893846"/>
                  <a:pt x="4045528" y="945103"/>
                </a:cubicBezTo>
                <a:cubicBezTo>
                  <a:pt x="4050146" y="958957"/>
                  <a:pt x="4052290" y="973900"/>
                  <a:pt x="4059382" y="986666"/>
                </a:cubicBezTo>
                <a:cubicBezTo>
                  <a:pt x="4075555" y="1015778"/>
                  <a:pt x="4104269" y="1038201"/>
                  <a:pt x="4114800" y="1069794"/>
                </a:cubicBezTo>
                <a:cubicBezTo>
                  <a:pt x="4124036" y="1097503"/>
                  <a:pt x="4136781" y="1124280"/>
                  <a:pt x="4142509" y="1152921"/>
                </a:cubicBezTo>
                <a:cubicBezTo>
                  <a:pt x="4147127" y="1176012"/>
                  <a:pt x="4149597" y="1199639"/>
                  <a:pt x="4156364" y="1222194"/>
                </a:cubicBezTo>
                <a:cubicBezTo>
                  <a:pt x="4211047" y="1404467"/>
                  <a:pt x="4161936" y="1180784"/>
                  <a:pt x="4197928" y="1360739"/>
                </a:cubicBezTo>
                <a:lnTo>
                  <a:pt x="4170218" y="1443866"/>
                </a:lnTo>
                <a:cubicBezTo>
                  <a:pt x="4165600" y="1457721"/>
                  <a:pt x="4164465" y="1473279"/>
                  <a:pt x="4156364" y="1485430"/>
                </a:cubicBezTo>
                <a:cubicBezTo>
                  <a:pt x="4137891" y="1513139"/>
                  <a:pt x="4111477" y="1536964"/>
                  <a:pt x="4100946" y="1568557"/>
                </a:cubicBezTo>
                <a:lnTo>
                  <a:pt x="4087091" y="1610121"/>
                </a:lnTo>
                <a:lnTo>
                  <a:pt x="4087091" y="1610121"/>
                </a:ln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5" name="AutoShape 32"/>
          <p:cNvSpPr>
            <a:spLocks/>
          </p:cNvSpPr>
          <p:nvPr/>
        </p:nvSpPr>
        <p:spPr bwMode="auto">
          <a:xfrm>
            <a:off x="475032" y="4541806"/>
            <a:ext cx="3973910" cy="648072"/>
          </a:xfrm>
          <a:prstGeom prst="callout2">
            <a:avLst>
              <a:gd name="adj1" fmla="val 18310"/>
              <a:gd name="adj2" fmla="val 40993"/>
              <a:gd name="adj3" fmla="val -222136"/>
              <a:gd name="adj4" fmla="val 70001"/>
              <a:gd name="adj5" fmla="val -286026"/>
              <a:gd name="adj6" fmla="val 84845"/>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900"/>
                </a:solidFill>
                <a:effectLst/>
                <a:uLnTx/>
                <a:uFillTx/>
                <a:latin typeface="Calibri"/>
                <a:ea typeface="+mn-ea"/>
                <a:cs typeface="+mn-cs"/>
              </a:rPr>
              <a:t>callosal</a:t>
            </a:r>
            <a:r>
              <a:rPr kumimoji="0" lang="en-US" sz="3600" b="1" i="0" u="none" strike="noStrike" kern="1200" cap="none" spc="0" normalizeH="0" baseline="0" noProof="0" dirty="0">
                <a:ln>
                  <a:noFill/>
                </a:ln>
                <a:solidFill>
                  <a:srgbClr val="009900"/>
                </a:solidFill>
                <a:effectLst/>
                <a:uLnTx/>
                <a:uFillTx/>
                <a:latin typeface="Calibri"/>
                <a:ea typeface="+mn-ea"/>
                <a:cs typeface="+mn-cs"/>
              </a:rPr>
              <a:t> sulcus</a:t>
            </a:r>
          </a:p>
        </p:txBody>
      </p:sp>
      <p:sp>
        <p:nvSpPr>
          <p:cNvPr id="18" name="Freeform 17"/>
          <p:cNvSpPr/>
          <p:nvPr/>
        </p:nvSpPr>
        <p:spPr>
          <a:xfrm>
            <a:off x="7487480" y="2313548"/>
            <a:ext cx="1083542" cy="1152128"/>
          </a:xfrm>
          <a:custGeom>
            <a:avLst/>
            <a:gdLst>
              <a:gd name="connsiteX0" fmla="*/ 1233055 w 1233055"/>
              <a:gd name="connsiteY0" fmla="*/ 0 h 2022763"/>
              <a:gd name="connsiteX1" fmla="*/ 1205346 w 1233055"/>
              <a:gd name="connsiteY1" fmla="*/ 110836 h 2022763"/>
              <a:gd name="connsiteX2" fmla="*/ 1094510 w 1233055"/>
              <a:gd name="connsiteY2" fmla="*/ 235527 h 2022763"/>
              <a:gd name="connsiteX3" fmla="*/ 1025237 w 1233055"/>
              <a:gd name="connsiteY3" fmla="*/ 290945 h 2022763"/>
              <a:gd name="connsiteX4" fmla="*/ 1011382 w 1233055"/>
              <a:gd name="connsiteY4" fmla="*/ 332509 h 2022763"/>
              <a:gd name="connsiteX5" fmla="*/ 928255 w 1233055"/>
              <a:gd name="connsiteY5" fmla="*/ 387927 h 2022763"/>
              <a:gd name="connsiteX6" fmla="*/ 858982 w 1233055"/>
              <a:gd name="connsiteY6" fmla="*/ 443345 h 2022763"/>
              <a:gd name="connsiteX7" fmla="*/ 831273 w 1233055"/>
              <a:gd name="connsiteY7" fmla="*/ 484909 h 2022763"/>
              <a:gd name="connsiteX8" fmla="*/ 789710 w 1233055"/>
              <a:gd name="connsiteY8" fmla="*/ 512618 h 2022763"/>
              <a:gd name="connsiteX9" fmla="*/ 720437 w 1233055"/>
              <a:gd name="connsiteY9" fmla="*/ 568036 h 2022763"/>
              <a:gd name="connsiteX10" fmla="*/ 651164 w 1233055"/>
              <a:gd name="connsiteY10" fmla="*/ 665018 h 2022763"/>
              <a:gd name="connsiteX11" fmla="*/ 595746 w 1233055"/>
              <a:gd name="connsiteY11" fmla="*/ 748145 h 2022763"/>
              <a:gd name="connsiteX12" fmla="*/ 581891 w 1233055"/>
              <a:gd name="connsiteY12" fmla="*/ 789709 h 2022763"/>
              <a:gd name="connsiteX13" fmla="*/ 540328 w 1233055"/>
              <a:gd name="connsiteY13" fmla="*/ 831272 h 2022763"/>
              <a:gd name="connsiteX14" fmla="*/ 484910 w 1233055"/>
              <a:gd name="connsiteY14" fmla="*/ 955963 h 2022763"/>
              <a:gd name="connsiteX15" fmla="*/ 457200 w 1233055"/>
              <a:gd name="connsiteY15" fmla="*/ 983672 h 2022763"/>
              <a:gd name="connsiteX16" fmla="*/ 429491 w 1233055"/>
              <a:gd name="connsiteY16" fmla="*/ 1066800 h 2022763"/>
              <a:gd name="connsiteX17" fmla="*/ 360219 w 1233055"/>
              <a:gd name="connsiteY17" fmla="*/ 1163781 h 2022763"/>
              <a:gd name="connsiteX18" fmla="*/ 193964 w 1233055"/>
              <a:gd name="connsiteY18" fmla="*/ 1676400 h 2022763"/>
              <a:gd name="connsiteX19" fmla="*/ 207819 w 1233055"/>
              <a:gd name="connsiteY19" fmla="*/ 1717963 h 2022763"/>
              <a:gd name="connsiteX20" fmla="*/ 152400 w 1233055"/>
              <a:gd name="connsiteY20" fmla="*/ 1801091 h 2022763"/>
              <a:gd name="connsiteX21" fmla="*/ 96982 w 1233055"/>
              <a:gd name="connsiteY21" fmla="*/ 1884218 h 2022763"/>
              <a:gd name="connsiteX22" fmla="*/ 69273 w 1233055"/>
              <a:gd name="connsiteY22" fmla="*/ 1925781 h 2022763"/>
              <a:gd name="connsiteX23" fmla="*/ 41564 w 1233055"/>
              <a:gd name="connsiteY23" fmla="*/ 1953491 h 2022763"/>
              <a:gd name="connsiteX24" fmla="*/ 27710 w 1233055"/>
              <a:gd name="connsiteY24" fmla="*/ 1995054 h 2022763"/>
              <a:gd name="connsiteX25" fmla="*/ 0 w 1233055"/>
              <a:gd name="connsiteY25" fmla="*/ 2022763 h 2022763"/>
              <a:gd name="connsiteX26" fmla="*/ 0 w 1233055"/>
              <a:gd name="connsiteY26" fmla="*/ 2022763 h 20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33055" h="2022763">
                <a:moveTo>
                  <a:pt x="1233055" y="0"/>
                </a:moveTo>
                <a:cubicBezTo>
                  <a:pt x="1227786" y="26342"/>
                  <a:pt x="1219545" y="82438"/>
                  <a:pt x="1205346" y="110836"/>
                </a:cubicBezTo>
                <a:cubicBezTo>
                  <a:pt x="1180624" y="160282"/>
                  <a:pt x="1131228" y="198809"/>
                  <a:pt x="1094510" y="235527"/>
                </a:cubicBezTo>
                <a:cubicBezTo>
                  <a:pt x="1055029" y="275008"/>
                  <a:pt x="1077664" y="255993"/>
                  <a:pt x="1025237" y="290945"/>
                </a:cubicBezTo>
                <a:cubicBezTo>
                  <a:pt x="1020619" y="304800"/>
                  <a:pt x="1021709" y="322182"/>
                  <a:pt x="1011382" y="332509"/>
                </a:cubicBezTo>
                <a:cubicBezTo>
                  <a:pt x="987834" y="356057"/>
                  <a:pt x="928255" y="387927"/>
                  <a:pt x="928255" y="387927"/>
                </a:cubicBezTo>
                <a:cubicBezTo>
                  <a:pt x="848845" y="507044"/>
                  <a:pt x="954583" y="366865"/>
                  <a:pt x="858982" y="443345"/>
                </a:cubicBezTo>
                <a:cubicBezTo>
                  <a:pt x="845980" y="453747"/>
                  <a:pt x="843047" y="473135"/>
                  <a:pt x="831273" y="484909"/>
                </a:cubicBezTo>
                <a:cubicBezTo>
                  <a:pt x="819499" y="496683"/>
                  <a:pt x="802712" y="502216"/>
                  <a:pt x="789710" y="512618"/>
                </a:cubicBezTo>
                <a:cubicBezTo>
                  <a:pt x="691002" y="591584"/>
                  <a:pt x="848362" y="482752"/>
                  <a:pt x="720437" y="568036"/>
                </a:cubicBezTo>
                <a:cubicBezTo>
                  <a:pt x="660284" y="688343"/>
                  <a:pt x="729799" y="563916"/>
                  <a:pt x="651164" y="665018"/>
                </a:cubicBezTo>
                <a:cubicBezTo>
                  <a:pt x="630718" y="691305"/>
                  <a:pt x="614219" y="720436"/>
                  <a:pt x="595746" y="748145"/>
                </a:cubicBezTo>
                <a:cubicBezTo>
                  <a:pt x="587645" y="760296"/>
                  <a:pt x="589992" y="777558"/>
                  <a:pt x="581891" y="789709"/>
                </a:cubicBezTo>
                <a:cubicBezTo>
                  <a:pt x="571023" y="806011"/>
                  <a:pt x="554182" y="817418"/>
                  <a:pt x="540328" y="831272"/>
                </a:cubicBezTo>
                <a:cubicBezTo>
                  <a:pt x="518358" y="897184"/>
                  <a:pt x="522548" y="908917"/>
                  <a:pt x="484910" y="955963"/>
                </a:cubicBezTo>
                <a:cubicBezTo>
                  <a:pt x="476750" y="966163"/>
                  <a:pt x="466437" y="974436"/>
                  <a:pt x="457200" y="983672"/>
                </a:cubicBezTo>
                <a:cubicBezTo>
                  <a:pt x="447964" y="1011381"/>
                  <a:pt x="445693" y="1042497"/>
                  <a:pt x="429491" y="1066800"/>
                </a:cubicBezTo>
                <a:cubicBezTo>
                  <a:pt x="388973" y="1127576"/>
                  <a:pt x="399473" y="1069108"/>
                  <a:pt x="360219" y="1163781"/>
                </a:cubicBezTo>
                <a:lnTo>
                  <a:pt x="193964" y="1676400"/>
                </a:lnTo>
                <a:cubicBezTo>
                  <a:pt x="198582" y="1690254"/>
                  <a:pt x="207819" y="1703359"/>
                  <a:pt x="207819" y="1717963"/>
                </a:cubicBezTo>
                <a:cubicBezTo>
                  <a:pt x="207819" y="1763385"/>
                  <a:pt x="177389" y="1768962"/>
                  <a:pt x="152400" y="1801091"/>
                </a:cubicBezTo>
                <a:cubicBezTo>
                  <a:pt x="131954" y="1827378"/>
                  <a:pt x="115455" y="1856509"/>
                  <a:pt x="96982" y="1884218"/>
                </a:cubicBezTo>
                <a:cubicBezTo>
                  <a:pt x="87746" y="1898072"/>
                  <a:pt x="81047" y="1914007"/>
                  <a:pt x="69273" y="1925781"/>
                </a:cubicBezTo>
                <a:lnTo>
                  <a:pt x="41564" y="1953491"/>
                </a:lnTo>
                <a:cubicBezTo>
                  <a:pt x="36946" y="1967345"/>
                  <a:pt x="35224" y="1982531"/>
                  <a:pt x="27710" y="1995054"/>
                </a:cubicBezTo>
                <a:cubicBezTo>
                  <a:pt x="20989" y="2006255"/>
                  <a:pt x="0" y="2022763"/>
                  <a:pt x="0" y="2022763"/>
                </a:cubicBezTo>
                <a:lnTo>
                  <a:pt x="0" y="2022763"/>
                </a:lnTo>
              </a:path>
            </a:pathLst>
          </a:custGeom>
          <a:ln w="571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9" name="Freeform 18"/>
          <p:cNvSpPr/>
          <p:nvPr/>
        </p:nvSpPr>
        <p:spPr>
          <a:xfrm>
            <a:off x="6751331" y="3269229"/>
            <a:ext cx="2490102" cy="340463"/>
          </a:xfrm>
          <a:custGeom>
            <a:avLst/>
            <a:gdLst>
              <a:gd name="connsiteX0" fmla="*/ 0 w 1954924"/>
              <a:gd name="connsiteY0" fmla="*/ 323194 h 323194"/>
              <a:gd name="connsiteX1" fmla="*/ 394138 w 1954924"/>
              <a:gd name="connsiteY1" fmla="*/ 212835 h 323194"/>
              <a:gd name="connsiteX2" fmla="*/ 599090 w 1954924"/>
              <a:gd name="connsiteY2" fmla="*/ 197070 h 323194"/>
              <a:gd name="connsiteX3" fmla="*/ 898635 w 1954924"/>
              <a:gd name="connsiteY3" fmla="*/ 102477 h 323194"/>
              <a:gd name="connsiteX4" fmla="*/ 1040524 w 1954924"/>
              <a:gd name="connsiteY4" fmla="*/ 7883 h 323194"/>
              <a:gd name="connsiteX5" fmla="*/ 1340069 w 1954924"/>
              <a:gd name="connsiteY5" fmla="*/ 149773 h 323194"/>
              <a:gd name="connsiteX6" fmla="*/ 1608083 w 1954924"/>
              <a:gd name="connsiteY6" fmla="*/ 291663 h 323194"/>
              <a:gd name="connsiteX7" fmla="*/ 1954924 w 1954924"/>
              <a:gd name="connsiteY7" fmla="*/ 307428 h 3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924" h="323194">
                <a:moveTo>
                  <a:pt x="0" y="323194"/>
                </a:moveTo>
                <a:cubicBezTo>
                  <a:pt x="147145" y="278525"/>
                  <a:pt x="294290" y="233856"/>
                  <a:pt x="394138" y="212835"/>
                </a:cubicBezTo>
                <a:cubicBezTo>
                  <a:pt x="493986" y="191814"/>
                  <a:pt x="515007" y="215463"/>
                  <a:pt x="599090" y="197070"/>
                </a:cubicBezTo>
                <a:cubicBezTo>
                  <a:pt x="683173" y="178677"/>
                  <a:pt x="825063" y="134008"/>
                  <a:pt x="898635" y="102477"/>
                </a:cubicBezTo>
                <a:cubicBezTo>
                  <a:pt x="972207" y="70946"/>
                  <a:pt x="966952" y="0"/>
                  <a:pt x="1040524" y="7883"/>
                </a:cubicBezTo>
                <a:cubicBezTo>
                  <a:pt x="1114096" y="15766"/>
                  <a:pt x="1245476" y="102476"/>
                  <a:pt x="1340069" y="149773"/>
                </a:cubicBezTo>
                <a:cubicBezTo>
                  <a:pt x="1434662" y="197070"/>
                  <a:pt x="1505607" y="265387"/>
                  <a:pt x="1608083" y="291663"/>
                </a:cubicBezTo>
                <a:cubicBezTo>
                  <a:pt x="1710559" y="317939"/>
                  <a:pt x="1832741" y="312683"/>
                  <a:pt x="1954924" y="307428"/>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0" name="AutoShape 32"/>
          <p:cNvSpPr>
            <a:spLocks/>
          </p:cNvSpPr>
          <p:nvPr/>
        </p:nvSpPr>
        <p:spPr bwMode="auto">
          <a:xfrm>
            <a:off x="7411129" y="4398930"/>
            <a:ext cx="4750709" cy="785818"/>
          </a:xfrm>
          <a:prstGeom prst="callout2">
            <a:avLst>
              <a:gd name="adj1" fmla="val 28341"/>
              <a:gd name="adj2" fmla="val 34372"/>
              <a:gd name="adj3" fmla="val -40700"/>
              <a:gd name="adj4" fmla="val 25672"/>
              <a:gd name="adj5" fmla="val -120128"/>
              <a:gd name="adj6" fmla="val 23025"/>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calcarine</a:t>
            </a:r>
            <a:r>
              <a:rPr kumimoji="0" lang="en-US" sz="3600" b="1" i="0" u="none" strike="noStrike" kern="1200" cap="none" spc="0" normalizeH="0" baseline="0" noProof="0" dirty="0">
                <a:ln>
                  <a:noFill/>
                </a:ln>
                <a:solidFill>
                  <a:srgbClr val="FF0000"/>
                </a:solidFill>
                <a:effectLst/>
                <a:uLnTx/>
                <a:uFillTx/>
                <a:latin typeface="Calibri"/>
                <a:ea typeface="+mn-ea"/>
                <a:cs typeface="+mn-cs"/>
              </a:rPr>
              <a:t> sulcus</a:t>
            </a:r>
          </a:p>
        </p:txBody>
      </p:sp>
      <p:sp>
        <p:nvSpPr>
          <p:cNvPr id="21" name="AutoShape 32"/>
          <p:cNvSpPr>
            <a:spLocks/>
          </p:cNvSpPr>
          <p:nvPr/>
        </p:nvSpPr>
        <p:spPr bwMode="auto">
          <a:xfrm>
            <a:off x="8571022" y="2088495"/>
            <a:ext cx="3610571" cy="620368"/>
          </a:xfrm>
          <a:prstGeom prst="callout2">
            <a:avLst>
              <a:gd name="adj1" fmla="val 55572"/>
              <a:gd name="adj2" fmla="val 24305"/>
              <a:gd name="adj3" fmla="val 54010"/>
              <a:gd name="adj4" fmla="val 3895"/>
              <a:gd name="adj5" fmla="val 76302"/>
              <a:gd name="adj6" fmla="val -9717"/>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parieto</a:t>
            </a:r>
            <a:r>
              <a:rPr kumimoji="0" lang="en-US" sz="3200" b="0" i="0" u="none" strike="noStrike" kern="1200" cap="none" spc="0" normalizeH="0" baseline="0" noProof="0" dirty="0">
                <a:ln>
                  <a:noFill/>
                </a:ln>
                <a:solidFill>
                  <a:prstClr val="black"/>
                </a:solidFill>
                <a:effectLst/>
                <a:uLnTx/>
                <a:uFillTx/>
                <a:latin typeface="Calibri"/>
                <a:ea typeface="+mn-ea"/>
                <a:cs typeface="+mn-cs"/>
              </a:rPr>
              <a:t>-occipital sulcus</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sp>
        <p:nvSpPr>
          <p:cNvPr id="22" name="AutoShape 32">
            <a:extLst>
              <a:ext uri="{FF2B5EF4-FFF2-40B4-BE49-F238E27FC236}">
                <a16:creationId xmlns:a16="http://schemas.microsoft.com/office/drawing/2014/main" xmlns="" id="{0F1B5B9A-602F-40FF-8B81-4BF9F79C0174}"/>
              </a:ext>
            </a:extLst>
          </p:cNvPr>
          <p:cNvSpPr>
            <a:spLocks/>
          </p:cNvSpPr>
          <p:nvPr/>
        </p:nvSpPr>
        <p:spPr bwMode="auto">
          <a:xfrm>
            <a:off x="8283701" y="1043607"/>
            <a:ext cx="3543606" cy="397112"/>
          </a:xfrm>
          <a:prstGeom prst="callout2">
            <a:avLst>
              <a:gd name="adj1" fmla="val 56040"/>
              <a:gd name="adj2" fmla="val 1594"/>
              <a:gd name="adj3" fmla="val 48686"/>
              <a:gd name="adj4" fmla="val -11785"/>
              <a:gd name="adj5" fmla="val 160301"/>
              <a:gd name="adj6" fmla="val -60774"/>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Central sulcus</a:t>
            </a: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10523532" y="7635875"/>
            <a:ext cx="2837762" cy="365125"/>
          </a:xfrm>
        </p:spPr>
        <p:txBody>
          <a:bodyPr/>
          <a:lstStyle/>
          <a:p>
            <a:fld id="{F7FDB278-8FD6-4F76-A4E6-F3B74A4D0892}" type="slidenum">
              <a:rPr lang="ar-EG" smtClean="0"/>
              <a:pPr/>
              <a:t>73</a:t>
            </a:fld>
            <a:endParaRPr lang="ar-EG" dirty="0"/>
          </a:p>
        </p:txBody>
      </p:sp>
    </p:spTree>
    <p:extLst>
      <p:ext uri="{BB962C8B-B14F-4D97-AF65-F5344CB8AC3E}">
        <p14:creationId xmlns:p14="http://schemas.microsoft.com/office/powerpoint/2010/main" val="339844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14" grpId="0" animBg="1"/>
      <p:bldP spid="15" grpId="0" animBg="1"/>
      <p:bldP spid="18" grpId="0" animBg="1"/>
      <p:bldP spid="19" grpId="0" animBg="1"/>
      <p:bldP spid="20" grpId="0" animBg="1"/>
      <p:bldP spid="21" grpId="0" animBg="1"/>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lum bright="-10000" contrast="30000"/>
          </a:blip>
          <a:srcRect l="34570" t="24414" r="21484" b="26758"/>
          <a:stretch>
            <a:fillRect/>
          </a:stretch>
        </p:blipFill>
        <p:spPr>
          <a:xfrm>
            <a:off x="1533337" y="1086317"/>
            <a:ext cx="8332264" cy="4104456"/>
          </a:xfrm>
          <a:prstGeom prst="rect">
            <a:avLst/>
          </a:prstGeom>
          <a:noFill/>
        </p:spPr>
      </p:pic>
      <p:sp>
        <p:nvSpPr>
          <p:cNvPr id="3" name="AutoShape 32"/>
          <p:cNvSpPr>
            <a:spLocks/>
          </p:cNvSpPr>
          <p:nvPr/>
        </p:nvSpPr>
        <p:spPr bwMode="auto">
          <a:xfrm flipH="1">
            <a:off x="47211" y="502441"/>
            <a:ext cx="3325526" cy="532959"/>
          </a:xfrm>
          <a:prstGeom prst="callout2">
            <a:avLst>
              <a:gd name="adj1" fmla="val 398437"/>
              <a:gd name="adj2" fmla="val 11133"/>
              <a:gd name="adj3" fmla="val 121650"/>
              <a:gd name="adj4" fmla="val 28818"/>
              <a:gd name="adj5" fmla="val 292125"/>
              <a:gd name="adj6" fmla="val -34697"/>
            </a:avLst>
          </a:prstGeom>
          <a:noFill/>
          <a:ln w="38100">
            <a:solidFill>
              <a:schemeClr val="tx1"/>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r>
              <a:rPr lang="en-US" sz="3600" b="1" dirty="0" err="1">
                <a:solidFill>
                  <a:srgbClr val="009900"/>
                </a:solidFill>
              </a:rPr>
              <a:t>cingulate</a:t>
            </a:r>
            <a:r>
              <a:rPr lang="en-US" sz="3600" b="1" dirty="0">
                <a:solidFill>
                  <a:srgbClr val="009900"/>
                </a:solidFill>
              </a:rPr>
              <a:t> gyrus </a:t>
            </a:r>
          </a:p>
        </p:txBody>
      </p:sp>
      <p:sp>
        <p:nvSpPr>
          <p:cNvPr id="4" name="AutoShape 32"/>
          <p:cNvSpPr>
            <a:spLocks/>
          </p:cNvSpPr>
          <p:nvPr/>
        </p:nvSpPr>
        <p:spPr bwMode="auto">
          <a:xfrm>
            <a:off x="2874160" y="5478806"/>
            <a:ext cx="2565363" cy="542483"/>
          </a:xfrm>
          <a:prstGeom prst="callout2">
            <a:avLst>
              <a:gd name="adj1" fmla="val 26073"/>
              <a:gd name="adj2" fmla="val 44152"/>
              <a:gd name="adj3" fmla="val -485677"/>
              <a:gd name="adj4" fmla="val 84010"/>
              <a:gd name="adj5" fmla="val -580000"/>
              <a:gd name="adj6" fmla="val 100151"/>
            </a:avLst>
          </a:prstGeom>
          <a:noFill/>
          <a:ln w="38100">
            <a:solidFill>
              <a:srgbClr val="99FF66"/>
            </a:solidFill>
            <a:miter lim="800000"/>
            <a:headEnd/>
            <a:tailEnd type="triangle" w="med" len="med"/>
          </a:ln>
          <a:effectLst>
            <a:outerShdw blurRad="50800" dist="38100" dir="8100000" algn="tr" rotWithShape="0">
              <a:prstClr val="black">
                <a:alpha val="40000"/>
              </a:prstClr>
            </a:outerShd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3200" b="1" dirty="0">
                <a:solidFill>
                  <a:srgbClr val="FF0000"/>
                </a:solidFill>
              </a:rPr>
              <a:t>corpus </a:t>
            </a:r>
            <a:r>
              <a:rPr lang="en-US" sz="3200" b="1" dirty="0" err="1">
                <a:solidFill>
                  <a:srgbClr val="FF0000"/>
                </a:solidFill>
              </a:rPr>
              <a:t>callosum</a:t>
            </a:r>
            <a:r>
              <a:rPr lang="en-US" sz="3200" b="1" dirty="0">
                <a:solidFill>
                  <a:srgbClr val="FF0000"/>
                </a:solidFill>
              </a:rPr>
              <a:t> </a:t>
            </a:r>
          </a:p>
        </p:txBody>
      </p:sp>
      <p:sp>
        <p:nvSpPr>
          <p:cNvPr id="7" name="AutoShape 32"/>
          <p:cNvSpPr>
            <a:spLocks/>
          </p:cNvSpPr>
          <p:nvPr/>
        </p:nvSpPr>
        <p:spPr bwMode="auto">
          <a:xfrm>
            <a:off x="3544572" y="249606"/>
            <a:ext cx="3610571" cy="542483"/>
          </a:xfrm>
          <a:prstGeom prst="callout2">
            <a:avLst>
              <a:gd name="adj1" fmla="val 90010"/>
              <a:gd name="adj2" fmla="val 25911"/>
              <a:gd name="adj3" fmla="val 115902"/>
              <a:gd name="adj4" fmla="val 15456"/>
              <a:gd name="adj5" fmla="val 262794"/>
              <a:gd name="adj6" fmla="val 28842"/>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FF0000"/>
                </a:solidFill>
              </a:rPr>
              <a:t>medial  frontal gyrus </a:t>
            </a:r>
          </a:p>
        </p:txBody>
      </p:sp>
      <p:sp>
        <p:nvSpPr>
          <p:cNvPr id="8" name="AutoShape 32"/>
          <p:cNvSpPr>
            <a:spLocks/>
          </p:cNvSpPr>
          <p:nvPr/>
        </p:nvSpPr>
        <p:spPr bwMode="auto">
          <a:xfrm>
            <a:off x="8620549" y="510254"/>
            <a:ext cx="2833014" cy="471045"/>
          </a:xfrm>
          <a:prstGeom prst="callout2">
            <a:avLst>
              <a:gd name="adj1" fmla="val 89390"/>
              <a:gd name="adj2" fmla="val 2681"/>
              <a:gd name="adj3" fmla="val 99347"/>
              <a:gd name="adj4" fmla="val -36052"/>
              <a:gd name="adj5" fmla="val 222560"/>
              <a:gd name="adj6" fmla="val -86005"/>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200" b="1" dirty="0" err="1">
                <a:solidFill>
                  <a:srgbClr val="D60093"/>
                </a:solidFill>
              </a:rPr>
              <a:t>paracentral</a:t>
            </a:r>
            <a:r>
              <a:rPr lang="en-US" sz="3200" b="1" dirty="0">
                <a:solidFill>
                  <a:srgbClr val="D60093"/>
                </a:solidFill>
              </a:rPr>
              <a:t> lobule </a:t>
            </a:r>
          </a:p>
        </p:txBody>
      </p:sp>
      <p:sp>
        <p:nvSpPr>
          <p:cNvPr id="9" name="AutoShape 32"/>
          <p:cNvSpPr>
            <a:spLocks/>
          </p:cNvSpPr>
          <p:nvPr/>
        </p:nvSpPr>
        <p:spPr bwMode="auto">
          <a:xfrm>
            <a:off x="9386734" y="1446358"/>
            <a:ext cx="2585875" cy="542483"/>
          </a:xfrm>
          <a:prstGeom prst="callout2">
            <a:avLst>
              <a:gd name="adj1" fmla="val 72572"/>
              <a:gd name="adj2" fmla="val 3168"/>
              <a:gd name="adj3" fmla="val 43248"/>
              <a:gd name="adj4" fmla="val -26717"/>
              <a:gd name="adj5" fmla="val 100048"/>
              <a:gd name="adj6" fmla="val -61032"/>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l"/>
            <a:r>
              <a:rPr lang="en-US" sz="3200" b="1" dirty="0" err="1">
                <a:solidFill>
                  <a:srgbClr val="009900"/>
                </a:solidFill>
              </a:rPr>
              <a:t>precuneus</a:t>
            </a:r>
            <a:r>
              <a:rPr lang="en-US" sz="3200" b="1" dirty="0">
                <a:solidFill>
                  <a:srgbClr val="009900"/>
                </a:solidFill>
              </a:rPr>
              <a:t> </a:t>
            </a:r>
          </a:p>
        </p:txBody>
      </p:sp>
      <p:sp>
        <p:nvSpPr>
          <p:cNvPr id="10" name="AutoShape 32"/>
          <p:cNvSpPr>
            <a:spLocks/>
          </p:cNvSpPr>
          <p:nvPr/>
        </p:nvSpPr>
        <p:spPr bwMode="auto">
          <a:xfrm>
            <a:off x="8859306" y="3822621"/>
            <a:ext cx="3064741" cy="648072"/>
          </a:xfrm>
          <a:prstGeom prst="callout2">
            <a:avLst>
              <a:gd name="adj1" fmla="val 28040"/>
              <a:gd name="adj2" fmla="val 31849"/>
              <a:gd name="adj3" fmla="val -58301"/>
              <a:gd name="adj4" fmla="val 19132"/>
              <a:gd name="adj5" fmla="val -159526"/>
              <a:gd name="adj6" fmla="val 4599"/>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err="1">
                <a:solidFill>
                  <a:srgbClr val="0000FF"/>
                </a:solidFill>
              </a:rPr>
              <a:t>cuneus</a:t>
            </a:r>
            <a:endParaRPr lang="en-US" sz="3600" b="1" dirty="0">
              <a:solidFill>
                <a:srgbClr val="0000FF"/>
              </a:solidFill>
            </a:endParaRPr>
          </a:p>
        </p:txBody>
      </p:sp>
      <p:sp>
        <p:nvSpPr>
          <p:cNvPr id="13" name="Freeform 12"/>
          <p:cNvSpPr/>
          <p:nvPr/>
        </p:nvSpPr>
        <p:spPr>
          <a:xfrm>
            <a:off x="4981169" y="1302341"/>
            <a:ext cx="1819690" cy="648072"/>
          </a:xfrm>
          <a:custGeom>
            <a:avLst/>
            <a:gdLst>
              <a:gd name="connsiteX0" fmla="*/ 0 w 1182414"/>
              <a:gd name="connsiteY0" fmla="*/ 0 h 635876"/>
              <a:gd name="connsiteX1" fmla="*/ 110359 w 1182414"/>
              <a:gd name="connsiteY1" fmla="*/ 331076 h 635876"/>
              <a:gd name="connsiteX2" fmla="*/ 63062 w 1182414"/>
              <a:gd name="connsiteY2" fmla="*/ 504497 h 635876"/>
              <a:gd name="connsiteX3" fmla="*/ 252248 w 1182414"/>
              <a:gd name="connsiteY3" fmla="*/ 599090 h 635876"/>
              <a:gd name="connsiteX4" fmla="*/ 630621 w 1182414"/>
              <a:gd name="connsiteY4" fmla="*/ 630621 h 635876"/>
              <a:gd name="connsiteX5" fmla="*/ 930166 w 1182414"/>
              <a:gd name="connsiteY5" fmla="*/ 567559 h 635876"/>
              <a:gd name="connsiteX6" fmla="*/ 1103586 w 1182414"/>
              <a:gd name="connsiteY6" fmla="*/ 457200 h 635876"/>
              <a:gd name="connsiteX7" fmla="*/ 1182414 w 1182414"/>
              <a:gd name="connsiteY7" fmla="*/ 15766 h 63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414" h="635876">
                <a:moveTo>
                  <a:pt x="0" y="0"/>
                </a:moveTo>
                <a:cubicBezTo>
                  <a:pt x="49924" y="123496"/>
                  <a:pt x="99849" y="246993"/>
                  <a:pt x="110359" y="331076"/>
                </a:cubicBezTo>
                <a:cubicBezTo>
                  <a:pt x="120869" y="415159"/>
                  <a:pt x="39414" y="459828"/>
                  <a:pt x="63062" y="504497"/>
                </a:cubicBezTo>
                <a:cubicBezTo>
                  <a:pt x="86710" y="549166"/>
                  <a:pt x="157655" y="578069"/>
                  <a:pt x="252248" y="599090"/>
                </a:cubicBezTo>
                <a:cubicBezTo>
                  <a:pt x="346841" y="620111"/>
                  <a:pt x="517635" y="635876"/>
                  <a:pt x="630621" y="630621"/>
                </a:cubicBezTo>
                <a:cubicBezTo>
                  <a:pt x="743607" y="625366"/>
                  <a:pt x="851339" y="596463"/>
                  <a:pt x="930166" y="567559"/>
                </a:cubicBezTo>
                <a:cubicBezTo>
                  <a:pt x="1008994" y="538656"/>
                  <a:pt x="1061545" y="549166"/>
                  <a:pt x="1103586" y="457200"/>
                </a:cubicBezTo>
                <a:cubicBezTo>
                  <a:pt x="1145627" y="365235"/>
                  <a:pt x="1164020" y="190500"/>
                  <a:pt x="1182414" y="15766"/>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7" name="AutoShape 32">
            <a:extLst>
              <a:ext uri="{FF2B5EF4-FFF2-40B4-BE49-F238E27FC236}">
                <a16:creationId xmlns:a16="http://schemas.microsoft.com/office/drawing/2014/main" xmlns="" id="{90C51494-F04C-435F-9156-83BC540A14D3}"/>
              </a:ext>
            </a:extLst>
          </p:cNvPr>
          <p:cNvSpPr>
            <a:spLocks/>
          </p:cNvSpPr>
          <p:nvPr/>
        </p:nvSpPr>
        <p:spPr bwMode="auto">
          <a:xfrm>
            <a:off x="7290360" y="4794872"/>
            <a:ext cx="4163203" cy="573499"/>
          </a:xfrm>
          <a:prstGeom prst="callout2">
            <a:avLst>
              <a:gd name="adj1" fmla="val 18899"/>
              <a:gd name="adj2" fmla="val 40530"/>
              <a:gd name="adj3" fmla="val -40700"/>
              <a:gd name="adj4" fmla="val 25672"/>
              <a:gd name="adj5" fmla="val -234714"/>
              <a:gd name="adj6" fmla="val 38181"/>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solidFill>
                  <a:srgbClr val="FF0000"/>
                </a:solidFill>
              </a:rPr>
              <a:t>Lingual gyrus</a:t>
            </a:r>
          </a:p>
        </p:txBody>
      </p:sp>
      <p:sp>
        <p:nvSpPr>
          <p:cNvPr id="15" name="AutoShape 32">
            <a:extLst>
              <a:ext uri="{FF2B5EF4-FFF2-40B4-BE49-F238E27FC236}">
                <a16:creationId xmlns:a16="http://schemas.microsoft.com/office/drawing/2014/main" xmlns="" id="{90C51494-F04C-435F-9156-83BC540A14D3}"/>
              </a:ext>
            </a:extLst>
          </p:cNvPr>
          <p:cNvSpPr>
            <a:spLocks/>
          </p:cNvSpPr>
          <p:nvPr/>
        </p:nvSpPr>
        <p:spPr bwMode="auto">
          <a:xfrm>
            <a:off x="5365549" y="5589241"/>
            <a:ext cx="5026127" cy="573499"/>
          </a:xfrm>
          <a:prstGeom prst="callout2">
            <a:avLst>
              <a:gd name="adj1" fmla="val 26871"/>
              <a:gd name="adj2" fmla="val 32666"/>
              <a:gd name="adj3" fmla="val -40700"/>
              <a:gd name="adj4" fmla="val 15993"/>
              <a:gd name="adj5" fmla="val -258630"/>
              <a:gd name="adj6" fmla="val 19428"/>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err="1" smtClean="0">
                <a:solidFill>
                  <a:srgbClr val="FF0000"/>
                </a:solidFill>
              </a:rPr>
              <a:t>Parahippocamus</a:t>
            </a:r>
            <a:endParaRPr lang="en-US" sz="3600" b="1" dirty="0">
              <a:solidFill>
                <a:srgbClr val="FF0000"/>
              </a:solidFill>
            </a:endParaRPr>
          </a:p>
        </p:txBody>
      </p:sp>
      <p:sp>
        <p:nvSpPr>
          <p:cNvPr id="5" name="Slide Number Placeholder 4"/>
          <p:cNvSpPr>
            <a:spLocks noGrp="1"/>
          </p:cNvSpPr>
          <p:nvPr>
            <p:ph type="sldNum" sz="quarter" idx="12"/>
          </p:nvPr>
        </p:nvSpPr>
        <p:spPr/>
        <p:txBody>
          <a:bodyPr/>
          <a:lstStyle/>
          <a:p>
            <a:fld id="{F7FDB278-8FD6-4F76-A4E6-F3B74A4D0892}" type="slidenum">
              <a:rPr lang="ar-EG" smtClean="0"/>
              <a:pPr/>
              <a:t>74</a:t>
            </a:fld>
            <a:endParaRPr lang="ar-EG"/>
          </a:p>
        </p:txBody>
      </p:sp>
    </p:spTree>
    <p:extLst>
      <p:ext uri="{BB962C8B-B14F-4D97-AF65-F5344CB8AC3E}">
        <p14:creationId xmlns:p14="http://schemas.microsoft.com/office/powerpoint/2010/main" val="63871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1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3" grpId="0" animBg="1"/>
      <p:bldP spid="17"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03-09B">
            <a:extLst>
              <a:ext uri="{FF2B5EF4-FFF2-40B4-BE49-F238E27FC236}">
                <a16:creationId xmlns:a16="http://schemas.microsoft.com/office/drawing/2014/main" xmlns="" id="{ABC8041C-1AF7-4E86-AF08-26D78209495D}"/>
              </a:ext>
            </a:extLst>
          </p:cNvPr>
          <p:cNvPicPr>
            <a:picLocks noChangeAspect="1" noChangeArrowheads="1"/>
          </p:cNvPicPr>
          <p:nvPr/>
        </p:nvPicPr>
        <p:blipFill>
          <a:blip r:embed="rId2" cstate="print">
            <a:lum bright="-10000" contrast="30000"/>
          </a:blip>
          <a:srcRect/>
          <a:stretch>
            <a:fillRect/>
          </a:stretch>
        </p:blipFill>
        <p:spPr bwMode="auto">
          <a:xfrm>
            <a:off x="0" y="0"/>
            <a:ext cx="12161838" cy="6858000"/>
          </a:xfrm>
          <a:prstGeom prst="rect">
            <a:avLst/>
          </a:prstGeom>
          <a:noFill/>
        </p:spPr>
      </p:pic>
      <p:sp>
        <p:nvSpPr>
          <p:cNvPr id="3" name="Slide Number Placeholder 2"/>
          <p:cNvSpPr>
            <a:spLocks noGrp="1"/>
          </p:cNvSpPr>
          <p:nvPr>
            <p:ph type="sldNum" sz="quarter" idx="12"/>
          </p:nvPr>
        </p:nvSpPr>
        <p:spPr/>
        <p:txBody>
          <a:bodyPr/>
          <a:lstStyle/>
          <a:p>
            <a:fld id="{F7FDB278-8FD6-4F76-A4E6-F3B74A4D0892}" type="slidenum">
              <a:rPr lang="ar-EG" smtClean="0"/>
              <a:pPr/>
              <a:t>75</a:t>
            </a:fld>
            <a:endParaRPr lang="ar-EG"/>
          </a:p>
        </p:txBody>
      </p:sp>
    </p:spTree>
    <p:extLst>
      <p:ext uri="{BB962C8B-B14F-4D97-AF65-F5344CB8AC3E}">
        <p14:creationId xmlns:p14="http://schemas.microsoft.com/office/powerpoint/2010/main" val="38290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lum contrast="30000"/>
          </a:blip>
          <a:srcRect l="12500" t="13750" r="23750" b="28750"/>
          <a:stretch>
            <a:fillRect/>
          </a:stretch>
        </p:blipFill>
        <p:spPr bwMode="auto">
          <a:xfrm>
            <a:off x="2164223" y="2137136"/>
            <a:ext cx="5236739" cy="2663464"/>
          </a:xfrm>
          <a:prstGeom prst="rect">
            <a:avLst/>
          </a:prstGeom>
          <a:noFill/>
          <a:ln w="9525">
            <a:noFill/>
            <a:miter lim="800000"/>
            <a:headEnd/>
            <a:tailEnd/>
          </a:ln>
        </p:spPr>
      </p:pic>
      <p:sp>
        <p:nvSpPr>
          <p:cNvPr id="11" name="Freeform 10"/>
          <p:cNvSpPr/>
          <p:nvPr/>
        </p:nvSpPr>
        <p:spPr>
          <a:xfrm>
            <a:off x="2934759" y="2352033"/>
            <a:ext cx="2439434" cy="1227115"/>
          </a:xfrm>
          <a:custGeom>
            <a:avLst/>
            <a:gdLst>
              <a:gd name="connsiteX0" fmla="*/ 882869 w 2680138"/>
              <a:gd name="connsiteY0" fmla="*/ 1702676 h 1728952"/>
              <a:gd name="connsiteX1" fmla="*/ 583324 w 2680138"/>
              <a:gd name="connsiteY1" fmla="*/ 1718442 h 1728952"/>
              <a:gd name="connsiteX2" fmla="*/ 268014 w 2680138"/>
              <a:gd name="connsiteY2" fmla="*/ 1702676 h 1728952"/>
              <a:gd name="connsiteX3" fmla="*/ 78828 w 2680138"/>
              <a:gd name="connsiteY3" fmla="*/ 1560786 h 1728952"/>
              <a:gd name="connsiteX4" fmla="*/ 0 w 2680138"/>
              <a:gd name="connsiteY4" fmla="*/ 1292773 h 1728952"/>
              <a:gd name="connsiteX5" fmla="*/ 78828 w 2680138"/>
              <a:gd name="connsiteY5" fmla="*/ 930166 h 1728952"/>
              <a:gd name="connsiteX6" fmla="*/ 362607 w 2680138"/>
              <a:gd name="connsiteY6" fmla="*/ 756745 h 1728952"/>
              <a:gd name="connsiteX7" fmla="*/ 693683 w 2680138"/>
              <a:gd name="connsiteY7" fmla="*/ 630621 h 1728952"/>
              <a:gd name="connsiteX8" fmla="*/ 1355835 w 2680138"/>
              <a:gd name="connsiteY8" fmla="*/ 551793 h 1728952"/>
              <a:gd name="connsiteX9" fmla="*/ 1781503 w 2680138"/>
              <a:gd name="connsiteY9" fmla="*/ 567559 h 1728952"/>
              <a:gd name="connsiteX10" fmla="*/ 2191407 w 2680138"/>
              <a:gd name="connsiteY10" fmla="*/ 599090 h 1728952"/>
              <a:gd name="connsiteX11" fmla="*/ 2522483 w 2680138"/>
              <a:gd name="connsiteY11" fmla="*/ 504497 h 1728952"/>
              <a:gd name="connsiteX12" fmla="*/ 2680138 w 2680138"/>
              <a:gd name="connsiteY12" fmla="*/ 0 h 172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138" h="1728952">
                <a:moveTo>
                  <a:pt x="882869" y="1702676"/>
                </a:moveTo>
                <a:cubicBezTo>
                  <a:pt x="784334" y="1710559"/>
                  <a:pt x="685800" y="1718442"/>
                  <a:pt x="583324" y="1718442"/>
                </a:cubicBezTo>
                <a:cubicBezTo>
                  <a:pt x="480848" y="1718442"/>
                  <a:pt x="352097" y="1728952"/>
                  <a:pt x="268014" y="1702676"/>
                </a:cubicBezTo>
                <a:cubicBezTo>
                  <a:pt x="183931" y="1676400"/>
                  <a:pt x="123497" y="1629103"/>
                  <a:pt x="78828" y="1560786"/>
                </a:cubicBezTo>
                <a:cubicBezTo>
                  <a:pt x="34159" y="1492469"/>
                  <a:pt x="0" y="1397876"/>
                  <a:pt x="0" y="1292773"/>
                </a:cubicBezTo>
                <a:cubicBezTo>
                  <a:pt x="0" y="1187670"/>
                  <a:pt x="18394" y="1019504"/>
                  <a:pt x="78828" y="930166"/>
                </a:cubicBezTo>
                <a:cubicBezTo>
                  <a:pt x="139262" y="840828"/>
                  <a:pt x="260131" y="806669"/>
                  <a:pt x="362607" y="756745"/>
                </a:cubicBezTo>
                <a:cubicBezTo>
                  <a:pt x="465083" y="706821"/>
                  <a:pt x="528145" y="664780"/>
                  <a:pt x="693683" y="630621"/>
                </a:cubicBezTo>
                <a:cubicBezTo>
                  <a:pt x="859221" y="596462"/>
                  <a:pt x="1174532" y="562303"/>
                  <a:pt x="1355835" y="551793"/>
                </a:cubicBezTo>
                <a:cubicBezTo>
                  <a:pt x="1537138" y="541283"/>
                  <a:pt x="1642241" y="559676"/>
                  <a:pt x="1781503" y="567559"/>
                </a:cubicBezTo>
                <a:cubicBezTo>
                  <a:pt x="1920765" y="575442"/>
                  <a:pt x="2067910" y="609600"/>
                  <a:pt x="2191407" y="599090"/>
                </a:cubicBezTo>
                <a:cubicBezTo>
                  <a:pt x="2314904" y="588580"/>
                  <a:pt x="2441028" y="604345"/>
                  <a:pt x="2522483" y="504497"/>
                </a:cubicBezTo>
                <a:cubicBezTo>
                  <a:pt x="2603938" y="404649"/>
                  <a:pt x="2642038" y="202324"/>
                  <a:pt x="2680138" y="0"/>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Freeform 8"/>
          <p:cNvSpPr/>
          <p:nvPr/>
        </p:nvSpPr>
        <p:spPr>
          <a:xfrm>
            <a:off x="4296296" y="2349576"/>
            <a:ext cx="120166" cy="384962"/>
          </a:xfrm>
          <a:custGeom>
            <a:avLst/>
            <a:gdLst>
              <a:gd name="connsiteX0" fmla="*/ 110359 w 176048"/>
              <a:gd name="connsiteY0" fmla="*/ 551793 h 551793"/>
              <a:gd name="connsiteX1" fmla="*/ 157655 w 176048"/>
              <a:gd name="connsiteY1" fmla="*/ 236483 h 551793"/>
              <a:gd name="connsiteX2" fmla="*/ 0 w 176048"/>
              <a:gd name="connsiteY2" fmla="*/ 0 h 551793"/>
            </a:gdLst>
            <a:ahLst/>
            <a:cxnLst>
              <a:cxn ang="0">
                <a:pos x="connsiteX0" y="connsiteY0"/>
              </a:cxn>
              <a:cxn ang="0">
                <a:pos x="connsiteX1" y="connsiteY1"/>
              </a:cxn>
              <a:cxn ang="0">
                <a:pos x="connsiteX2" y="connsiteY2"/>
              </a:cxn>
            </a:cxnLst>
            <a:rect l="l" t="t" r="r" b="b"/>
            <a:pathLst>
              <a:path w="176048" h="551793">
                <a:moveTo>
                  <a:pt x="110359" y="551793"/>
                </a:moveTo>
                <a:cubicBezTo>
                  <a:pt x="143203" y="440120"/>
                  <a:pt x="176048" y="328448"/>
                  <a:pt x="157655" y="236483"/>
                </a:cubicBezTo>
                <a:cubicBezTo>
                  <a:pt x="139262" y="144518"/>
                  <a:pt x="69631" y="72259"/>
                  <a:pt x="0" y="0"/>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4" name="Freeform 13"/>
          <p:cNvSpPr/>
          <p:nvPr/>
        </p:nvSpPr>
        <p:spPr>
          <a:xfrm>
            <a:off x="3245179" y="2913148"/>
            <a:ext cx="2562872" cy="555721"/>
          </a:xfrm>
          <a:custGeom>
            <a:avLst/>
            <a:gdLst>
              <a:gd name="connsiteX0" fmla="*/ 955964 w 4211047"/>
              <a:gd name="connsiteY0" fmla="*/ 1305321 h 1610121"/>
              <a:gd name="connsiteX1" fmla="*/ 914400 w 4211047"/>
              <a:gd name="connsiteY1" fmla="*/ 1333030 h 1610121"/>
              <a:gd name="connsiteX2" fmla="*/ 789709 w 4211047"/>
              <a:gd name="connsiteY2" fmla="*/ 1430012 h 1610121"/>
              <a:gd name="connsiteX3" fmla="*/ 748146 w 4211047"/>
              <a:gd name="connsiteY3" fmla="*/ 1443866 h 1610121"/>
              <a:gd name="connsiteX4" fmla="*/ 637309 w 4211047"/>
              <a:gd name="connsiteY4" fmla="*/ 1471575 h 1610121"/>
              <a:gd name="connsiteX5" fmla="*/ 290946 w 4211047"/>
              <a:gd name="connsiteY5" fmla="*/ 1443866 h 1610121"/>
              <a:gd name="connsiteX6" fmla="*/ 0 w 4211047"/>
              <a:gd name="connsiteY6" fmla="*/ 1222194 h 1610121"/>
              <a:gd name="connsiteX7" fmla="*/ 0 w 4211047"/>
              <a:gd name="connsiteY7" fmla="*/ 1222194 h 1610121"/>
              <a:gd name="connsiteX8" fmla="*/ 13855 w 4211047"/>
              <a:gd name="connsiteY8" fmla="*/ 1000521 h 1610121"/>
              <a:gd name="connsiteX9" fmla="*/ 27709 w 4211047"/>
              <a:gd name="connsiteY9" fmla="*/ 751139 h 1610121"/>
              <a:gd name="connsiteX10" fmla="*/ 55418 w 4211047"/>
              <a:gd name="connsiteY10" fmla="*/ 668012 h 1610121"/>
              <a:gd name="connsiteX11" fmla="*/ 69273 w 4211047"/>
              <a:gd name="connsiteY11" fmla="*/ 626448 h 1610121"/>
              <a:gd name="connsiteX12" fmla="*/ 152400 w 4211047"/>
              <a:gd name="connsiteY12" fmla="*/ 571030 h 1610121"/>
              <a:gd name="connsiteX13" fmla="*/ 193964 w 4211047"/>
              <a:gd name="connsiteY13" fmla="*/ 557175 h 1610121"/>
              <a:gd name="connsiteX14" fmla="*/ 318655 w 4211047"/>
              <a:gd name="connsiteY14" fmla="*/ 487903 h 1610121"/>
              <a:gd name="connsiteX15" fmla="*/ 401782 w 4211047"/>
              <a:gd name="connsiteY15" fmla="*/ 432485 h 1610121"/>
              <a:gd name="connsiteX16" fmla="*/ 443346 w 4211047"/>
              <a:gd name="connsiteY16" fmla="*/ 418630 h 1610121"/>
              <a:gd name="connsiteX17" fmla="*/ 484909 w 4211047"/>
              <a:gd name="connsiteY17" fmla="*/ 390921 h 1610121"/>
              <a:gd name="connsiteX18" fmla="*/ 581891 w 4211047"/>
              <a:gd name="connsiteY18" fmla="*/ 363212 h 1610121"/>
              <a:gd name="connsiteX19" fmla="*/ 665018 w 4211047"/>
              <a:gd name="connsiteY19" fmla="*/ 335503 h 1610121"/>
              <a:gd name="connsiteX20" fmla="*/ 748146 w 4211047"/>
              <a:gd name="connsiteY20" fmla="*/ 307794 h 1610121"/>
              <a:gd name="connsiteX21" fmla="*/ 831273 w 4211047"/>
              <a:gd name="connsiteY21" fmla="*/ 280085 h 1610121"/>
              <a:gd name="connsiteX22" fmla="*/ 942109 w 4211047"/>
              <a:gd name="connsiteY22" fmla="*/ 252375 h 1610121"/>
              <a:gd name="connsiteX23" fmla="*/ 1066800 w 4211047"/>
              <a:gd name="connsiteY23" fmla="*/ 196957 h 1610121"/>
              <a:gd name="connsiteX24" fmla="*/ 1149928 w 4211047"/>
              <a:gd name="connsiteY24" fmla="*/ 169248 h 1610121"/>
              <a:gd name="connsiteX25" fmla="*/ 1191491 w 4211047"/>
              <a:gd name="connsiteY25" fmla="*/ 155394 h 1610121"/>
              <a:gd name="connsiteX26" fmla="*/ 1288473 w 4211047"/>
              <a:gd name="connsiteY26" fmla="*/ 141539 h 1610121"/>
              <a:gd name="connsiteX27" fmla="*/ 1371600 w 4211047"/>
              <a:gd name="connsiteY27" fmla="*/ 113830 h 1610121"/>
              <a:gd name="connsiteX28" fmla="*/ 1427018 w 4211047"/>
              <a:gd name="connsiteY28" fmla="*/ 99975 h 1610121"/>
              <a:gd name="connsiteX29" fmla="*/ 1510146 w 4211047"/>
              <a:gd name="connsiteY29" fmla="*/ 72266 h 1610121"/>
              <a:gd name="connsiteX30" fmla="*/ 1634837 w 4211047"/>
              <a:gd name="connsiteY30" fmla="*/ 58412 h 1610121"/>
              <a:gd name="connsiteX31" fmla="*/ 2008909 w 4211047"/>
              <a:gd name="connsiteY31" fmla="*/ 44557 h 1610121"/>
              <a:gd name="connsiteX32" fmla="*/ 2078182 w 4211047"/>
              <a:gd name="connsiteY32" fmla="*/ 58412 h 1610121"/>
              <a:gd name="connsiteX33" fmla="*/ 2161309 w 4211047"/>
              <a:gd name="connsiteY33" fmla="*/ 72266 h 1610121"/>
              <a:gd name="connsiteX34" fmla="*/ 2202873 w 4211047"/>
              <a:gd name="connsiteY34" fmla="*/ 86121 h 1610121"/>
              <a:gd name="connsiteX35" fmla="*/ 2313709 w 4211047"/>
              <a:gd name="connsiteY35" fmla="*/ 113830 h 1610121"/>
              <a:gd name="connsiteX36" fmla="*/ 2369128 w 4211047"/>
              <a:gd name="connsiteY36" fmla="*/ 127685 h 1610121"/>
              <a:gd name="connsiteX37" fmla="*/ 2535382 w 4211047"/>
              <a:gd name="connsiteY37" fmla="*/ 183103 h 1610121"/>
              <a:gd name="connsiteX38" fmla="*/ 2618509 w 4211047"/>
              <a:gd name="connsiteY38" fmla="*/ 210812 h 1610121"/>
              <a:gd name="connsiteX39" fmla="*/ 2729346 w 4211047"/>
              <a:gd name="connsiteY39" fmla="*/ 238521 h 1610121"/>
              <a:gd name="connsiteX40" fmla="*/ 2812473 w 4211047"/>
              <a:gd name="connsiteY40" fmla="*/ 266230 h 1610121"/>
              <a:gd name="connsiteX41" fmla="*/ 2867891 w 4211047"/>
              <a:gd name="connsiteY41" fmla="*/ 280085 h 1610121"/>
              <a:gd name="connsiteX42" fmla="*/ 2923309 w 4211047"/>
              <a:gd name="connsiteY42" fmla="*/ 307794 h 1610121"/>
              <a:gd name="connsiteX43" fmla="*/ 3006437 w 4211047"/>
              <a:gd name="connsiteY43" fmla="*/ 335503 h 1610121"/>
              <a:gd name="connsiteX44" fmla="*/ 3089564 w 4211047"/>
              <a:gd name="connsiteY44" fmla="*/ 363212 h 1610121"/>
              <a:gd name="connsiteX45" fmla="*/ 3131128 w 4211047"/>
              <a:gd name="connsiteY45" fmla="*/ 377066 h 1610121"/>
              <a:gd name="connsiteX46" fmla="*/ 3172691 w 4211047"/>
              <a:gd name="connsiteY46" fmla="*/ 390921 h 1610121"/>
              <a:gd name="connsiteX47" fmla="*/ 3352800 w 4211047"/>
              <a:gd name="connsiteY47" fmla="*/ 418630 h 1610121"/>
              <a:gd name="connsiteX48" fmla="*/ 3435928 w 4211047"/>
              <a:gd name="connsiteY48" fmla="*/ 446339 h 1610121"/>
              <a:gd name="connsiteX49" fmla="*/ 3477491 w 4211047"/>
              <a:gd name="connsiteY49" fmla="*/ 460194 h 1610121"/>
              <a:gd name="connsiteX50" fmla="*/ 3560618 w 4211047"/>
              <a:gd name="connsiteY50" fmla="*/ 501757 h 1610121"/>
              <a:gd name="connsiteX51" fmla="*/ 3629891 w 4211047"/>
              <a:gd name="connsiteY51" fmla="*/ 543321 h 1610121"/>
              <a:gd name="connsiteX52" fmla="*/ 3713018 w 4211047"/>
              <a:gd name="connsiteY52" fmla="*/ 598739 h 1610121"/>
              <a:gd name="connsiteX53" fmla="*/ 3754582 w 4211047"/>
              <a:gd name="connsiteY53" fmla="*/ 626448 h 1610121"/>
              <a:gd name="connsiteX54" fmla="*/ 3796146 w 4211047"/>
              <a:gd name="connsiteY54" fmla="*/ 654157 h 1610121"/>
              <a:gd name="connsiteX55" fmla="*/ 3810000 w 4211047"/>
              <a:gd name="connsiteY55" fmla="*/ 695721 h 1610121"/>
              <a:gd name="connsiteX56" fmla="*/ 3851564 w 4211047"/>
              <a:gd name="connsiteY56" fmla="*/ 723430 h 1610121"/>
              <a:gd name="connsiteX57" fmla="*/ 3893128 w 4211047"/>
              <a:gd name="connsiteY57" fmla="*/ 764994 h 1610121"/>
              <a:gd name="connsiteX58" fmla="*/ 3962400 w 4211047"/>
              <a:gd name="connsiteY58" fmla="*/ 834266 h 1610121"/>
              <a:gd name="connsiteX59" fmla="*/ 4045528 w 4211047"/>
              <a:gd name="connsiteY59" fmla="*/ 945103 h 1610121"/>
              <a:gd name="connsiteX60" fmla="*/ 4059382 w 4211047"/>
              <a:gd name="connsiteY60" fmla="*/ 986666 h 1610121"/>
              <a:gd name="connsiteX61" fmla="*/ 4114800 w 4211047"/>
              <a:gd name="connsiteY61" fmla="*/ 1069794 h 1610121"/>
              <a:gd name="connsiteX62" fmla="*/ 4142509 w 4211047"/>
              <a:gd name="connsiteY62" fmla="*/ 1152921 h 1610121"/>
              <a:gd name="connsiteX63" fmla="*/ 4156364 w 4211047"/>
              <a:gd name="connsiteY63" fmla="*/ 1222194 h 1610121"/>
              <a:gd name="connsiteX64" fmla="*/ 4197928 w 4211047"/>
              <a:gd name="connsiteY64" fmla="*/ 1360739 h 1610121"/>
              <a:gd name="connsiteX65" fmla="*/ 4170218 w 4211047"/>
              <a:gd name="connsiteY65" fmla="*/ 1443866 h 1610121"/>
              <a:gd name="connsiteX66" fmla="*/ 4156364 w 4211047"/>
              <a:gd name="connsiteY66" fmla="*/ 1485430 h 1610121"/>
              <a:gd name="connsiteX67" fmla="*/ 4100946 w 4211047"/>
              <a:gd name="connsiteY67" fmla="*/ 1568557 h 1610121"/>
              <a:gd name="connsiteX68" fmla="*/ 4087091 w 4211047"/>
              <a:gd name="connsiteY68" fmla="*/ 1610121 h 1610121"/>
              <a:gd name="connsiteX69" fmla="*/ 4087091 w 4211047"/>
              <a:gd name="connsiteY69" fmla="*/ 1610121 h 16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11047" h="1610121">
                <a:moveTo>
                  <a:pt x="955964" y="1305321"/>
                </a:moveTo>
                <a:cubicBezTo>
                  <a:pt x="942109" y="1314557"/>
                  <a:pt x="927192" y="1322370"/>
                  <a:pt x="914400" y="1333030"/>
                </a:cubicBezTo>
                <a:cubicBezTo>
                  <a:pt x="866582" y="1372879"/>
                  <a:pt x="859747" y="1406667"/>
                  <a:pt x="789709" y="1430012"/>
                </a:cubicBezTo>
                <a:cubicBezTo>
                  <a:pt x="775855" y="1434630"/>
                  <a:pt x="762235" y="1440024"/>
                  <a:pt x="748146" y="1443866"/>
                </a:cubicBezTo>
                <a:cubicBezTo>
                  <a:pt x="711405" y="1453886"/>
                  <a:pt x="637309" y="1471575"/>
                  <a:pt x="637309" y="1471575"/>
                </a:cubicBezTo>
                <a:cubicBezTo>
                  <a:pt x="567879" y="1466616"/>
                  <a:pt x="397164" y="1485430"/>
                  <a:pt x="290946" y="1443866"/>
                </a:cubicBezTo>
                <a:lnTo>
                  <a:pt x="0" y="1222194"/>
                </a:lnTo>
                <a:lnTo>
                  <a:pt x="0" y="1222194"/>
                </a:lnTo>
                <a:cubicBezTo>
                  <a:pt x="4618" y="1148303"/>
                  <a:pt x="9508" y="1074428"/>
                  <a:pt x="13855" y="1000521"/>
                </a:cubicBezTo>
                <a:cubicBezTo>
                  <a:pt x="18744" y="917409"/>
                  <a:pt x="17383" y="833752"/>
                  <a:pt x="27709" y="751139"/>
                </a:cubicBezTo>
                <a:cubicBezTo>
                  <a:pt x="31332" y="722157"/>
                  <a:pt x="46182" y="695721"/>
                  <a:pt x="55418" y="668012"/>
                </a:cubicBezTo>
                <a:cubicBezTo>
                  <a:pt x="60036" y="654157"/>
                  <a:pt x="57122" y="634549"/>
                  <a:pt x="69273" y="626448"/>
                </a:cubicBezTo>
                <a:cubicBezTo>
                  <a:pt x="96982" y="607975"/>
                  <a:pt x="120807" y="581561"/>
                  <a:pt x="152400" y="571030"/>
                </a:cubicBezTo>
                <a:cubicBezTo>
                  <a:pt x="166255" y="566412"/>
                  <a:pt x="181198" y="564267"/>
                  <a:pt x="193964" y="557175"/>
                </a:cubicBezTo>
                <a:cubicBezTo>
                  <a:pt x="336877" y="477779"/>
                  <a:pt x="224608" y="519250"/>
                  <a:pt x="318655" y="487903"/>
                </a:cubicBezTo>
                <a:cubicBezTo>
                  <a:pt x="346364" y="469430"/>
                  <a:pt x="370189" y="443016"/>
                  <a:pt x="401782" y="432485"/>
                </a:cubicBezTo>
                <a:cubicBezTo>
                  <a:pt x="415637" y="427867"/>
                  <a:pt x="430284" y="425161"/>
                  <a:pt x="443346" y="418630"/>
                </a:cubicBezTo>
                <a:cubicBezTo>
                  <a:pt x="458239" y="411183"/>
                  <a:pt x="470016" y="398368"/>
                  <a:pt x="484909" y="390921"/>
                </a:cubicBezTo>
                <a:cubicBezTo>
                  <a:pt x="508194" y="379279"/>
                  <a:pt x="559690" y="369872"/>
                  <a:pt x="581891" y="363212"/>
                </a:cubicBezTo>
                <a:cubicBezTo>
                  <a:pt x="609867" y="354819"/>
                  <a:pt x="637309" y="344739"/>
                  <a:pt x="665018" y="335503"/>
                </a:cubicBezTo>
                <a:lnTo>
                  <a:pt x="748146" y="307794"/>
                </a:lnTo>
                <a:lnTo>
                  <a:pt x="831273" y="280085"/>
                </a:lnTo>
                <a:lnTo>
                  <a:pt x="942109" y="252375"/>
                </a:lnTo>
                <a:cubicBezTo>
                  <a:pt x="1007975" y="208465"/>
                  <a:pt x="967878" y="229931"/>
                  <a:pt x="1066800" y="196957"/>
                </a:cubicBezTo>
                <a:lnTo>
                  <a:pt x="1149928" y="169248"/>
                </a:lnTo>
                <a:cubicBezTo>
                  <a:pt x="1163782" y="164630"/>
                  <a:pt x="1177034" y="157459"/>
                  <a:pt x="1191491" y="155394"/>
                </a:cubicBezTo>
                <a:lnTo>
                  <a:pt x="1288473" y="141539"/>
                </a:lnTo>
                <a:cubicBezTo>
                  <a:pt x="1316182" y="132303"/>
                  <a:pt x="1343264" y="120914"/>
                  <a:pt x="1371600" y="113830"/>
                </a:cubicBezTo>
                <a:cubicBezTo>
                  <a:pt x="1390073" y="109212"/>
                  <a:pt x="1408780" y="105446"/>
                  <a:pt x="1427018" y="99975"/>
                </a:cubicBezTo>
                <a:cubicBezTo>
                  <a:pt x="1454994" y="91582"/>
                  <a:pt x="1481116" y="75491"/>
                  <a:pt x="1510146" y="72266"/>
                </a:cubicBezTo>
                <a:lnTo>
                  <a:pt x="1634837" y="58412"/>
                </a:lnTo>
                <a:cubicBezTo>
                  <a:pt x="1810073" y="0"/>
                  <a:pt x="1688789" y="29314"/>
                  <a:pt x="2008909" y="44557"/>
                </a:cubicBezTo>
                <a:lnTo>
                  <a:pt x="2078182" y="58412"/>
                </a:lnTo>
                <a:cubicBezTo>
                  <a:pt x="2105820" y="63437"/>
                  <a:pt x="2133887" y="66172"/>
                  <a:pt x="2161309" y="72266"/>
                </a:cubicBezTo>
                <a:cubicBezTo>
                  <a:pt x="2175565" y="75434"/>
                  <a:pt x="2188783" y="82278"/>
                  <a:pt x="2202873" y="86121"/>
                </a:cubicBezTo>
                <a:cubicBezTo>
                  <a:pt x="2239613" y="96141"/>
                  <a:pt x="2276764" y="104594"/>
                  <a:pt x="2313709" y="113830"/>
                </a:cubicBezTo>
                <a:cubicBezTo>
                  <a:pt x="2332182" y="118448"/>
                  <a:pt x="2351064" y="121664"/>
                  <a:pt x="2369128" y="127685"/>
                </a:cubicBezTo>
                <a:lnTo>
                  <a:pt x="2535382" y="183103"/>
                </a:lnTo>
                <a:cubicBezTo>
                  <a:pt x="2563091" y="192339"/>
                  <a:pt x="2590173" y="203728"/>
                  <a:pt x="2618509" y="210812"/>
                </a:cubicBezTo>
                <a:cubicBezTo>
                  <a:pt x="2655455" y="220048"/>
                  <a:pt x="2693218" y="226478"/>
                  <a:pt x="2729346" y="238521"/>
                </a:cubicBezTo>
                <a:cubicBezTo>
                  <a:pt x="2757055" y="247757"/>
                  <a:pt x="2784137" y="259146"/>
                  <a:pt x="2812473" y="266230"/>
                </a:cubicBezTo>
                <a:cubicBezTo>
                  <a:pt x="2830946" y="270848"/>
                  <a:pt x="2850062" y="273399"/>
                  <a:pt x="2867891" y="280085"/>
                </a:cubicBezTo>
                <a:cubicBezTo>
                  <a:pt x="2887229" y="287337"/>
                  <a:pt x="2904133" y="300124"/>
                  <a:pt x="2923309" y="307794"/>
                </a:cubicBezTo>
                <a:cubicBezTo>
                  <a:pt x="2950428" y="318642"/>
                  <a:pt x="2978728" y="326267"/>
                  <a:pt x="3006437" y="335503"/>
                </a:cubicBezTo>
                <a:lnTo>
                  <a:pt x="3089564" y="363212"/>
                </a:lnTo>
                <a:lnTo>
                  <a:pt x="3131128" y="377066"/>
                </a:lnTo>
                <a:cubicBezTo>
                  <a:pt x="3144982" y="381684"/>
                  <a:pt x="3158200" y="389110"/>
                  <a:pt x="3172691" y="390921"/>
                </a:cubicBezTo>
                <a:cubicBezTo>
                  <a:pt x="3224563" y="397405"/>
                  <a:pt x="3299088" y="403981"/>
                  <a:pt x="3352800" y="418630"/>
                </a:cubicBezTo>
                <a:cubicBezTo>
                  <a:pt x="3380979" y="426315"/>
                  <a:pt x="3408219" y="437102"/>
                  <a:pt x="3435928" y="446339"/>
                </a:cubicBezTo>
                <a:cubicBezTo>
                  <a:pt x="3449782" y="450957"/>
                  <a:pt x="3465340" y="452093"/>
                  <a:pt x="3477491" y="460194"/>
                </a:cubicBezTo>
                <a:cubicBezTo>
                  <a:pt x="3531206" y="496004"/>
                  <a:pt x="3503258" y="482638"/>
                  <a:pt x="3560618" y="501757"/>
                </a:cubicBezTo>
                <a:cubicBezTo>
                  <a:pt x="3622786" y="563923"/>
                  <a:pt x="3548957" y="498357"/>
                  <a:pt x="3629891" y="543321"/>
                </a:cubicBezTo>
                <a:cubicBezTo>
                  <a:pt x="3659002" y="559494"/>
                  <a:pt x="3685309" y="580266"/>
                  <a:pt x="3713018" y="598739"/>
                </a:cubicBezTo>
                <a:lnTo>
                  <a:pt x="3754582" y="626448"/>
                </a:lnTo>
                <a:lnTo>
                  <a:pt x="3796146" y="654157"/>
                </a:lnTo>
                <a:cubicBezTo>
                  <a:pt x="3800764" y="668012"/>
                  <a:pt x="3800877" y="684317"/>
                  <a:pt x="3810000" y="695721"/>
                </a:cubicBezTo>
                <a:cubicBezTo>
                  <a:pt x="3820402" y="708723"/>
                  <a:pt x="3838772" y="712770"/>
                  <a:pt x="3851564" y="723430"/>
                </a:cubicBezTo>
                <a:cubicBezTo>
                  <a:pt x="3866616" y="735973"/>
                  <a:pt x="3880585" y="749942"/>
                  <a:pt x="3893128" y="764994"/>
                </a:cubicBezTo>
                <a:cubicBezTo>
                  <a:pt x="3950855" y="834266"/>
                  <a:pt x="3886201" y="783466"/>
                  <a:pt x="3962400" y="834266"/>
                </a:cubicBezTo>
                <a:cubicBezTo>
                  <a:pt x="4025064" y="928263"/>
                  <a:pt x="3994269" y="893846"/>
                  <a:pt x="4045528" y="945103"/>
                </a:cubicBezTo>
                <a:cubicBezTo>
                  <a:pt x="4050146" y="958957"/>
                  <a:pt x="4052290" y="973900"/>
                  <a:pt x="4059382" y="986666"/>
                </a:cubicBezTo>
                <a:cubicBezTo>
                  <a:pt x="4075555" y="1015778"/>
                  <a:pt x="4104269" y="1038201"/>
                  <a:pt x="4114800" y="1069794"/>
                </a:cubicBezTo>
                <a:cubicBezTo>
                  <a:pt x="4124036" y="1097503"/>
                  <a:pt x="4136781" y="1124280"/>
                  <a:pt x="4142509" y="1152921"/>
                </a:cubicBezTo>
                <a:cubicBezTo>
                  <a:pt x="4147127" y="1176012"/>
                  <a:pt x="4149597" y="1199639"/>
                  <a:pt x="4156364" y="1222194"/>
                </a:cubicBezTo>
                <a:cubicBezTo>
                  <a:pt x="4211047" y="1404467"/>
                  <a:pt x="4161936" y="1180784"/>
                  <a:pt x="4197928" y="1360739"/>
                </a:cubicBezTo>
                <a:lnTo>
                  <a:pt x="4170218" y="1443866"/>
                </a:lnTo>
                <a:cubicBezTo>
                  <a:pt x="4165600" y="1457721"/>
                  <a:pt x="4164465" y="1473279"/>
                  <a:pt x="4156364" y="1485430"/>
                </a:cubicBezTo>
                <a:cubicBezTo>
                  <a:pt x="4137891" y="1513139"/>
                  <a:pt x="4111477" y="1536964"/>
                  <a:pt x="4100946" y="1568557"/>
                </a:cubicBezTo>
                <a:lnTo>
                  <a:pt x="4087091" y="1610121"/>
                </a:lnTo>
                <a:lnTo>
                  <a:pt x="4087091" y="1610121"/>
                </a:ln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8" name="Freeform 17"/>
          <p:cNvSpPr/>
          <p:nvPr/>
        </p:nvSpPr>
        <p:spPr>
          <a:xfrm>
            <a:off x="6140378" y="2811120"/>
            <a:ext cx="556077" cy="803790"/>
          </a:xfrm>
          <a:custGeom>
            <a:avLst/>
            <a:gdLst>
              <a:gd name="connsiteX0" fmla="*/ 1233055 w 1233055"/>
              <a:gd name="connsiteY0" fmla="*/ 0 h 2022763"/>
              <a:gd name="connsiteX1" fmla="*/ 1205346 w 1233055"/>
              <a:gd name="connsiteY1" fmla="*/ 110836 h 2022763"/>
              <a:gd name="connsiteX2" fmla="*/ 1094510 w 1233055"/>
              <a:gd name="connsiteY2" fmla="*/ 235527 h 2022763"/>
              <a:gd name="connsiteX3" fmla="*/ 1025237 w 1233055"/>
              <a:gd name="connsiteY3" fmla="*/ 290945 h 2022763"/>
              <a:gd name="connsiteX4" fmla="*/ 1011382 w 1233055"/>
              <a:gd name="connsiteY4" fmla="*/ 332509 h 2022763"/>
              <a:gd name="connsiteX5" fmla="*/ 928255 w 1233055"/>
              <a:gd name="connsiteY5" fmla="*/ 387927 h 2022763"/>
              <a:gd name="connsiteX6" fmla="*/ 858982 w 1233055"/>
              <a:gd name="connsiteY6" fmla="*/ 443345 h 2022763"/>
              <a:gd name="connsiteX7" fmla="*/ 831273 w 1233055"/>
              <a:gd name="connsiteY7" fmla="*/ 484909 h 2022763"/>
              <a:gd name="connsiteX8" fmla="*/ 789710 w 1233055"/>
              <a:gd name="connsiteY8" fmla="*/ 512618 h 2022763"/>
              <a:gd name="connsiteX9" fmla="*/ 720437 w 1233055"/>
              <a:gd name="connsiteY9" fmla="*/ 568036 h 2022763"/>
              <a:gd name="connsiteX10" fmla="*/ 651164 w 1233055"/>
              <a:gd name="connsiteY10" fmla="*/ 665018 h 2022763"/>
              <a:gd name="connsiteX11" fmla="*/ 595746 w 1233055"/>
              <a:gd name="connsiteY11" fmla="*/ 748145 h 2022763"/>
              <a:gd name="connsiteX12" fmla="*/ 581891 w 1233055"/>
              <a:gd name="connsiteY12" fmla="*/ 789709 h 2022763"/>
              <a:gd name="connsiteX13" fmla="*/ 540328 w 1233055"/>
              <a:gd name="connsiteY13" fmla="*/ 831272 h 2022763"/>
              <a:gd name="connsiteX14" fmla="*/ 484910 w 1233055"/>
              <a:gd name="connsiteY14" fmla="*/ 955963 h 2022763"/>
              <a:gd name="connsiteX15" fmla="*/ 457200 w 1233055"/>
              <a:gd name="connsiteY15" fmla="*/ 983672 h 2022763"/>
              <a:gd name="connsiteX16" fmla="*/ 429491 w 1233055"/>
              <a:gd name="connsiteY16" fmla="*/ 1066800 h 2022763"/>
              <a:gd name="connsiteX17" fmla="*/ 360219 w 1233055"/>
              <a:gd name="connsiteY17" fmla="*/ 1163781 h 2022763"/>
              <a:gd name="connsiteX18" fmla="*/ 193964 w 1233055"/>
              <a:gd name="connsiteY18" fmla="*/ 1676400 h 2022763"/>
              <a:gd name="connsiteX19" fmla="*/ 207819 w 1233055"/>
              <a:gd name="connsiteY19" fmla="*/ 1717963 h 2022763"/>
              <a:gd name="connsiteX20" fmla="*/ 152400 w 1233055"/>
              <a:gd name="connsiteY20" fmla="*/ 1801091 h 2022763"/>
              <a:gd name="connsiteX21" fmla="*/ 96982 w 1233055"/>
              <a:gd name="connsiteY21" fmla="*/ 1884218 h 2022763"/>
              <a:gd name="connsiteX22" fmla="*/ 69273 w 1233055"/>
              <a:gd name="connsiteY22" fmla="*/ 1925781 h 2022763"/>
              <a:gd name="connsiteX23" fmla="*/ 41564 w 1233055"/>
              <a:gd name="connsiteY23" fmla="*/ 1953491 h 2022763"/>
              <a:gd name="connsiteX24" fmla="*/ 27710 w 1233055"/>
              <a:gd name="connsiteY24" fmla="*/ 1995054 h 2022763"/>
              <a:gd name="connsiteX25" fmla="*/ 0 w 1233055"/>
              <a:gd name="connsiteY25" fmla="*/ 2022763 h 2022763"/>
              <a:gd name="connsiteX26" fmla="*/ 0 w 1233055"/>
              <a:gd name="connsiteY26" fmla="*/ 2022763 h 20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33055" h="2022763">
                <a:moveTo>
                  <a:pt x="1233055" y="0"/>
                </a:moveTo>
                <a:cubicBezTo>
                  <a:pt x="1227786" y="26342"/>
                  <a:pt x="1219545" y="82438"/>
                  <a:pt x="1205346" y="110836"/>
                </a:cubicBezTo>
                <a:cubicBezTo>
                  <a:pt x="1180624" y="160282"/>
                  <a:pt x="1131228" y="198809"/>
                  <a:pt x="1094510" y="235527"/>
                </a:cubicBezTo>
                <a:cubicBezTo>
                  <a:pt x="1055029" y="275008"/>
                  <a:pt x="1077664" y="255993"/>
                  <a:pt x="1025237" y="290945"/>
                </a:cubicBezTo>
                <a:cubicBezTo>
                  <a:pt x="1020619" y="304800"/>
                  <a:pt x="1021709" y="322182"/>
                  <a:pt x="1011382" y="332509"/>
                </a:cubicBezTo>
                <a:cubicBezTo>
                  <a:pt x="987834" y="356057"/>
                  <a:pt x="928255" y="387927"/>
                  <a:pt x="928255" y="387927"/>
                </a:cubicBezTo>
                <a:cubicBezTo>
                  <a:pt x="848845" y="507044"/>
                  <a:pt x="954583" y="366865"/>
                  <a:pt x="858982" y="443345"/>
                </a:cubicBezTo>
                <a:cubicBezTo>
                  <a:pt x="845980" y="453747"/>
                  <a:pt x="843047" y="473135"/>
                  <a:pt x="831273" y="484909"/>
                </a:cubicBezTo>
                <a:cubicBezTo>
                  <a:pt x="819499" y="496683"/>
                  <a:pt x="802712" y="502216"/>
                  <a:pt x="789710" y="512618"/>
                </a:cubicBezTo>
                <a:cubicBezTo>
                  <a:pt x="691002" y="591584"/>
                  <a:pt x="848362" y="482752"/>
                  <a:pt x="720437" y="568036"/>
                </a:cubicBezTo>
                <a:cubicBezTo>
                  <a:pt x="660284" y="688343"/>
                  <a:pt x="729799" y="563916"/>
                  <a:pt x="651164" y="665018"/>
                </a:cubicBezTo>
                <a:cubicBezTo>
                  <a:pt x="630718" y="691305"/>
                  <a:pt x="614219" y="720436"/>
                  <a:pt x="595746" y="748145"/>
                </a:cubicBezTo>
                <a:cubicBezTo>
                  <a:pt x="587645" y="760296"/>
                  <a:pt x="589992" y="777558"/>
                  <a:pt x="581891" y="789709"/>
                </a:cubicBezTo>
                <a:cubicBezTo>
                  <a:pt x="571023" y="806011"/>
                  <a:pt x="554182" y="817418"/>
                  <a:pt x="540328" y="831272"/>
                </a:cubicBezTo>
                <a:cubicBezTo>
                  <a:pt x="518358" y="897184"/>
                  <a:pt x="522548" y="908917"/>
                  <a:pt x="484910" y="955963"/>
                </a:cubicBezTo>
                <a:cubicBezTo>
                  <a:pt x="476750" y="966163"/>
                  <a:pt x="466437" y="974436"/>
                  <a:pt x="457200" y="983672"/>
                </a:cubicBezTo>
                <a:cubicBezTo>
                  <a:pt x="447964" y="1011381"/>
                  <a:pt x="445693" y="1042497"/>
                  <a:pt x="429491" y="1066800"/>
                </a:cubicBezTo>
                <a:cubicBezTo>
                  <a:pt x="388973" y="1127576"/>
                  <a:pt x="399473" y="1069108"/>
                  <a:pt x="360219" y="1163781"/>
                </a:cubicBezTo>
                <a:lnTo>
                  <a:pt x="193964" y="1676400"/>
                </a:lnTo>
                <a:cubicBezTo>
                  <a:pt x="198582" y="1690254"/>
                  <a:pt x="207819" y="1703359"/>
                  <a:pt x="207819" y="1717963"/>
                </a:cubicBezTo>
                <a:cubicBezTo>
                  <a:pt x="207819" y="1763385"/>
                  <a:pt x="177389" y="1768962"/>
                  <a:pt x="152400" y="1801091"/>
                </a:cubicBezTo>
                <a:cubicBezTo>
                  <a:pt x="131954" y="1827378"/>
                  <a:pt x="115455" y="1856509"/>
                  <a:pt x="96982" y="1884218"/>
                </a:cubicBezTo>
                <a:cubicBezTo>
                  <a:pt x="87746" y="1898072"/>
                  <a:pt x="81047" y="1914007"/>
                  <a:pt x="69273" y="1925781"/>
                </a:cubicBezTo>
                <a:lnTo>
                  <a:pt x="41564" y="1953491"/>
                </a:lnTo>
                <a:cubicBezTo>
                  <a:pt x="36946" y="1967345"/>
                  <a:pt x="35224" y="1982531"/>
                  <a:pt x="27710" y="1995054"/>
                </a:cubicBezTo>
                <a:cubicBezTo>
                  <a:pt x="20989" y="2006255"/>
                  <a:pt x="0" y="2022763"/>
                  <a:pt x="0" y="2022763"/>
                </a:cubicBezTo>
                <a:lnTo>
                  <a:pt x="0" y="2022763"/>
                </a:lnTo>
              </a:path>
            </a:pathLst>
          </a:custGeom>
          <a:ln w="571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9" name="Freeform 18"/>
          <p:cNvSpPr/>
          <p:nvPr/>
        </p:nvSpPr>
        <p:spPr>
          <a:xfrm>
            <a:off x="5661513" y="3543908"/>
            <a:ext cx="1584396" cy="142004"/>
          </a:xfrm>
          <a:custGeom>
            <a:avLst/>
            <a:gdLst>
              <a:gd name="connsiteX0" fmla="*/ 0 w 1954924"/>
              <a:gd name="connsiteY0" fmla="*/ 323194 h 323194"/>
              <a:gd name="connsiteX1" fmla="*/ 394138 w 1954924"/>
              <a:gd name="connsiteY1" fmla="*/ 212835 h 323194"/>
              <a:gd name="connsiteX2" fmla="*/ 599090 w 1954924"/>
              <a:gd name="connsiteY2" fmla="*/ 197070 h 323194"/>
              <a:gd name="connsiteX3" fmla="*/ 898635 w 1954924"/>
              <a:gd name="connsiteY3" fmla="*/ 102477 h 323194"/>
              <a:gd name="connsiteX4" fmla="*/ 1040524 w 1954924"/>
              <a:gd name="connsiteY4" fmla="*/ 7883 h 323194"/>
              <a:gd name="connsiteX5" fmla="*/ 1340069 w 1954924"/>
              <a:gd name="connsiteY5" fmla="*/ 149773 h 323194"/>
              <a:gd name="connsiteX6" fmla="*/ 1608083 w 1954924"/>
              <a:gd name="connsiteY6" fmla="*/ 291663 h 323194"/>
              <a:gd name="connsiteX7" fmla="*/ 1954924 w 1954924"/>
              <a:gd name="connsiteY7" fmla="*/ 307428 h 3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924" h="323194">
                <a:moveTo>
                  <a:pt x="0" y="323194"/>
                </a:moveTo>
                <a:cubicBezTo>
                  <a:pt x="147145" y="278525"/>
                  <a:pt x="294290" y="233856"/>
                  <a:pt x="394138" y="212835"/>
                </a:cubicBezTo>
                <a:cubicBezTo>
                  <a:pt x="493986" y="191814"/>
                  <a:pt x="515007" y="215463"/>
                  <a:pt x="599090" y="197070"/>
                </a:cubicBezTo>
                <a:cubicBezTo>
                  <a:pt x="683173" y="178677"/>
                  <a:pt x="825063" y="134008"/>
                  <a:pt x="898635" y="102477"/>
                </a:cubicBezTo>
                <a:cubicBezTo>
                  <a:pt x="972207" y="70946"/>
                  <a:pt x="966952" y="0"/>
                  <a:pt x="1040524" y="7883"/>
                </a:cubicBezTo>
                <a:cubicBezTo>
                  <a:pt x="1114096" y="15766"/>
                  <a:pt x="1245476" y="102476"/>
                  <a:pt x="1340069" y="149773"/>
                </a:cubicBezTo>
                <a:cubicBezTo>
                  <a:pt x="1434662" y="197070"/>
                  <a:pt x="1505607" y="265387"/>
                  <a:pt x="1608083" y="291663"/>
                </a:cubicBezTo>
                <a:cubicBezTo>
                  <a:pt x="1710559" y="317939"/>
                  <a:pt x="1832741" y="312683"/>
                  <a:pt x="1954924" y="307428"/>
                </a:cubicBezTo>
              </a:path>
            </a:pathLst>
          </a:custGeom>
          <a:ln w="57150">
            <a:solidFill>
              <a:srgbClr val="99FF66"/>
            </a:solidFill>
            <a:prstDash val="sysDot"/>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0" name="AutoShape 32"/>
          <p:cNvSpPr>
            <a:spLocks/>
          </p:cNvSpPr>
          <p:nvPr/>
        </p:nvSpPr>
        <p:spPr bwMode="auto">
          <a:xfrm>
            <a:off x="6619244" y="4221785"/>
            <a:ext cx="2438076" cy="548231"/>
          </a:xfrm>
          <a:prstGeom prst="callout2">
            <a:avLst>
              <a:gd name="adj1" fmla="val 18310"/>
              <a:gd name="adj2" fmla="val 33931"/>
              <a:gd name="adj3" fmla="val -17349"/>
              <a:gd name="adj4" fmla="val 18023"/>
              <a:gd name="adj5" fmla="val -106970"/>
              <a:gd name="adj6" fmla="val 9935"/>
            </a:avLst>
          </a:prstGeom>
          <a:noFill/>
          <a:ln w="28575">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lvl="0" algn="ctr">
              <a:defRPr/>
            </a:pPr>
            <a:r>
              <a:rPr lang="en-US" sz="2000" b="1" dirty="0">
                <a:solidFill>
                  <a:srgbClr val="0000FF"/>
                </a:solidFill>
                <a:latin typeface="Arial" panose="020B0604020202020204" pitchFamily="34" charset="0"/>
                <a:ea typeface="Times New Roman" panose="02020603050405020304" pitchFamily="18" charset="0"/>
              </a:rPr>
              <a:t>Primary Visual area (area 17)</a:t>
            </a:r>
            <a:endParaRPr kumimoji="0" lang="en-US" sz="2000" b="1" i="0" u="none" strike="noStrike" kern="1200" cap="none" spc="0" normalizeH="0" baseline="0" noProof="0" dirty="0">
              <a:ln>
                <a:noFill/>
              </a:ln>
              <a:solidFill>
                <a:srgbClr val="FF0000"/>
              </a:solidFill>
              <a:effectLst/>
              <a:uLnTx/>
              <a:uFillTx/>
              <a:latin typeface="Calibri"/>
            </a:endParaRPr>
          </a:p>
        </p:txBody>
      </p:sp>
      <p:sp>
        <p:nvSpPr>
          <p:cNvPr id="22" name="AutoShape 32">
            <a:extLst>
              <a:ext uri="{FF2B5EF4-FFF2-40B4-BE49-F238E27FC236}">
                <a16:creationId xmlns:a16="http://schemas.microsoft.com/office/drawing/2014/main" xmlns="" id="{0F1B5B9A-602F-40FF-8B81-4BF9F79C0174}"/>
              </a:ext>
            </a:extLst>
          </p:cNvPr>
          <p:cNvSpPr>
            <a:spLocks/>
          </p:cNvSpPr>
          <p:nvPr/>
        </p:nvSpPr>
        <p:spPr bwMode="auto">
          <a:xfrm>
            <a:off x="4322891" y="1737662"/>
            <a:ext cx="3637177" cy="467898"/>
          </a:xfrm>
          <a:prstGeom prst="callout2">
            <a:avLst>
              <a:gd name="adj1" fmla="val 72306"/>
              <a:gd name="adj2" fmla="val 24608"/>
              <a:gd name="adj3" fmla="val 98051"/>
              <a:gd name="adj4" fmla="val 10701"/>
              <a:gd name="adj5" fmla="val 186060"/>
              <a:gd name="adj6" fmla="val 13721"/>
            </a:avLst>
          </a:prstGeom>
          <a:noFill/>
          <a:ln w="28575">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Paracentral lobule</a:t>
            </a:r>
            <a:endParaRPr kumimoji="0" lang="en-US" sz="24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6" name="AutoShape 32">
            <a:extLst>
              <a:ext uri="{FF2B5EF4-FFF2-40B4-BE49-F238E27FC236}">
                <a16:creationId xmlns:a16="http://schemas.microsoft.com/office/drawing/2014/main" xmlns="" id="{DCBE101E-8BD9-4359-81FC-37CAC76465D5}"/>
              </a:ext>
            </a:extLst>
          </p:cNvPr>
          <p:cNvSpPr>
            <a:spLocks/>
          </p:cNvSpPr>
          <p:nvPr/>
        </p:nvSpPr>
        <p:spPr bwMode="auto">
          <a:xfrm flipH="1">
            <a:off x="6944172" y="2352032"/>
            <a:ext cx="2260947" cy="371822"/>
          </a:xfrm>
          <a:prstGeom prst="callout2">
            <a:avLst>
              <a:gd name="adj1" fmla="val 364241"/>
              <a:gd name="adj2" fmla="val 123672"/>
              <a:gd name="adj3" fmla="val 213761"/>
              <a:gd name="adj4" fmla="val 77346"/>
              <a:gd name="adj5" fmla="val 294189"/>
              <a:gd name="adj6" fmla="val 121239"/>
            </a:avLst>
          </a:prstGeom>
          <a:noFill/>
          <a:ln w="28575">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lvl="0" algn="ctr">
              <a:defRPr/>
            </a:pPr>
            <a:r>
              <a:rPr lang="en-US" sz="2400" b="1" dirty="0">
                <a:solidFill>
                  <a:srgbClr val="0000FF"/>
                </a:solidFill>
              </a:rPr>
              <a:t>Secondary visual areas 18&amp;19</a:t>
            </a:r>
          </a:p>
        </p:txBody>
      </p:sp>
      <p:sp>
        <p:nvSpPr>
          <p:cNvPr id="3" name="Slide Number Placeholder 2"/>
          <p:cNvSpPr>
            <a:spLocks noGrp="1"/>
          </p:cNvSpPr>
          <p:nvPr>
            <p:ph type="sldNum" sz="quarter" idx="12"/>
          </p:nvPr>
        </p:nvSpPr>
        <p:spPr>
          <a:xfrm>
            <a:off x="10984153" y="6492876"/>
            <a:ext cx="2837762" cy="365125"/>
          </a:xfrm>
        </p:spPr>
        <p:txBody>
          <a:bodyPr/>
          <a:lstStyle/>
          <a:p>
            <a:fld id="{F7FDB278-8FD6-4F76-A4E6-F3B74A4D0892}" type="slidenum">
              <a:rPr lang="ar-EG" smtClean="0"/>
              <a:pPr/>
              <a:t>76</a:t>
            </a:fld>
            <a:endParaRPr lang="ar-EG" dirty="0"/>
          </a:p>
        </p:txBody>
      </p:sp>
    </p:spTree>
    <p:extLst>
      <p:ext uri="{BB962C8B-B14F-4D97-AF65-F5344CB8AC3E}">
        <p14:creationId xmlns:p14="http://schemas.microsoft.com/office/powerpoint/2010/main" val="279736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7344" t="8485" r="50172" b="39344"/>
          <a:stretch>
            <a:fillRect/>
          </a:stretch>
        </p:blipFill>
        <p:spPr bwMode="auto">
          <a:xfrm flipH="1">
            <a:off x="4569384" y="1980910"/>
            <a:ext cx="4046753" cy="3734090"/>
          </a:xfrm>
          <a:prstGeom prst="rect">
            <a:avLst/>
          </a:prstGeom>
          <a:noFill/>
          <a:ln w="9525">
            <a:noFill/>
            <a:miter lim="800000"/>
            <a:headEnd/>
            <a:tailEnd/>
          </a:ln>
        </p:spPr>
      </p:pic>
      <p:sp>
        <p:nvSpPr>
          <p:cNvPr id="6" name="AutoShape 32"/>
          <p:cNvSpPr>
            <a:spLocks/>
          </p:cNvSpPr>
          <p:nvPr/>
        </p:nvSpPr>
        <p:spPr bwMode="auto">
          <a:xfrm flipH="1">
            <a:off x="1145832" y="1466528"/>
            <a:ext cx="3973910" cy="648072"/>
          </a:xfrm>
          <a:prstGeom prst="callout2">
            <a:avLst>
              <a:gd name="adj1" fmla="val 45717"/>
              <a:gd name="adj2" fmla="val 19570"/>
              <a:gd name="adj3" fmla="val 50521"/>
              <a:gd name="adj4" fmla="val -2432"/>
              <a:gd name="adj5" fmla="val 228079"/>
              <a:gd name="adj6" fmla="val -40668"/>
            </a:avLst>
          </a:prstGeom>
          <a:noFill/>
          <a:ln w="28575">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gyrus rectus</a:t>
            </a:r>
            <a:endParaRPr kumimoji="0" lang="en-US" sz="2800" b="1" i="0" u="none" strike="noStrike" kern="1200" cap="none" spc="0" normalizeH="0" baseline="0" noProof="0" dirty="0">
              <a:ln>
                <a:noFill/>
              </a:ln>
              <a:solidFill>
                <a:srgbClr val="009900"/>
              </a:solidFill>
              <a:effectLst/>
              <a:uLnTx/>
              <a:uFillTx/>
              <a:latin typeface="Calibri"/>
              <a:ea typeface="+mn-ea"/>
              <a:cs typeface="+mn-cs"/>
            </a:endParaRPr>
          </a:p>
        </p:txBody>
      </p:sp>
      <p:sp>
        <p:nvSpPr>
          <p:cNvPr id="14" name="AutoShape 32"/>
          <p:cNvSpPr>
            <a:spLocks/>
          </p:cNvSpPr>
          <p:nvPr/>
        </p:nvSpPr>
        <p:spPr bwMode="auto">
          <a:xfrm>
            <a:off x="1193043" y="2474640"/>
            <a:ext cx="3973910" cy="648072"/>
          </a:xfrm>
          <a:prstGeom prst="callout2">
            <a:avLst>
              <a:gd name="adj1" fmla="val 3957"/>
              <a:gd name="adj2" fmla="val 121162"/>
              <a:gd name="adj3" fmla="val 46548"/>
              <a:gd name="adj4" fmla="val 84316"/>
              <a:gd name="adj5" fmla="val 90880"/>
              <a:gd name="adj6" fmla="val 125459"/>
            </a:avLst>
          </a:prstGeom>
          <a:noFill/>
          <a:ln w="28575">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olfactory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bulb, </a:t>
            </a:r>
            <a:r>
              <a:rPr kumimoji="0" lang="en-US" sz="2800" b="0" i="0" u="none" strike="noStrike" kern="1200" cap="none" spc="0" normalizeH="0" baseline="0" noProof="0" dirty="0">
                <a:ln>
                  <a:noFill/>
                </a:ln>
                <a:solidFill>
                  <a:prstClr val="black"/>
                </a:solidFill>
                <a:effectLst/>
                <a:uLnTx/>
                <a:uFillTx/>
                <a:latin typeface="Calibri"/>
                <a:ea typeface="+mn-ea"/>
                <a:cs typeface="+mn-cs"/>
              </a:rPr>
              <a:t>tract </a:t>
            </a:r>
            <a:endParaRPr kumimoji="0" lang="en-US" sz="2800" b="1" i="0" u="none" strike="noStrike" kern="1200" cap="none" spc="0" normalizeH="0" baseline="0" noProof="0" dirty="0">
              <a:ln>
                <a:noFill/>
              </a:ln>
              <a:solidFill>
                <a:srgbClr val="7030A0"/>
              </a:solidFill>
              <a:effectLst/>
              <a:uLnTx/>
              <a:uFillTx/>
              <a:latin typeface="Calibri"/>
              <a:ea typeface="+mn-ea"/>
              <a:cs typeface="+mn-cs"/>
            </a:endParaRPr>
          </a:p>
        </p:txBody>
      </p:sp>
      <p:sp>
        <p:nvSpPr>
          <p:cNvPr id="8" name="AutoShape 32"/>
          <p:cNvSpPr>
            <a:spLocks/>
          </p:cNvSpPr>
          <p:nvPr/>
        </p:nvSpPr>
        <p:spPr bwMode="auto">
          <a:xfrm>
            <a:off x="7801390" y="2258616"/>
            <a:ext cx="1900984" cy="576064"/>
          </a:xfrm>
          <a:prstGeom prst="callout2">
            <a:avLst>
              <a:gd name="adj1" fmla="val 28686"/>
              <a:gd name="adj2" fmla="val 15437"/>
              <a:gd name="adj3" fmla="val 57088"/>
              <a:gd name="adj4" fmla="val -21642"/>
              <a:gd name="adj5" fmla="val 93162"/>
              <a:gd name="adj6" fmla="val -22886"/>
            </a:avLst>
          </a:prstGeom>
          <a:noFill/>
          <a:ln w="28575">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H- shaped orbital sulcus</a:t>
            </a:r>
          </a:p>
        </p:txBody>
      </p:sp>
      <p:sp>
        <p:nvSpPr>
          <p:cNvPr id="7" name="AutoShape 32"/>
          <p:cNvSpPr>
            <a:spLocks/>
          </p:cNvSpPr>
          <p:nvPr/>
        </p:nvSpPr>
        <p:spPr bwMode="auto">
          <a:xfrm>
            <a:off x="6856830" y="1394520"/>
            <a:ext cx="2572705" cy="648072"/>
          </a:xfrm>
          <a:prstGeom prst="callout2">
            <a:avLst>
              <a:gd name="adj1" fmla="val 57961"/>
              <a:gd name="adj2" fmla="val 27835"/>
              <a:gd name="adj3" fmla="val 68848"/>
              <a:gd name="adj4" fmla="val 11696"/>
              <a:gd name="adj5" fmla="val 206191"/>
              <a:gd name="adj6" fmla="val -859"/>
            </a:avLst>
          </a:prstGeom>
          <a:noFill/>
          <a:ln w="28575">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lvl="0" algn="ctr" rtl="0">
              <a:defRPr/>
            </a:pPr>
            <a:r>
              <a:rPr lang="en-US" sz="2400" b="1" dirty="0">
                <a:solidFill>
                  <a:srgbClr val="D60093"/>
                </a:solidFill>
              </a:rPr>
              <a:t>Olfactory Sulcus</a:t>
            </a:r>
            <a:r>
              <a:rPr kumimoji="0" lang="en-US" sz="2400" b="1" i="0" u="none" strike="noStrike" kern="1200" cap="none" spc="0" normalizeH="0" baseline="0" noProof="0" dirty="0">
                <a:ln>
                  <a:noFill/>
                </a:ln>
                <a:solidFill>
                  <a:srgbClr val="D60093"/>
                </a:solidFill>
                <a:effectLst/>
                <a:uLnTx/>
                <a:uFillTx/>
                <a:latin typeface="Calibri"/>
              </a:rPr>
              <a:t> </a:t>
            </a:r>
          </a:p>
        </p:txBody>
      </p:sp>
      <p:sp>
        <p:nvSpPr>
          <p:cNvPr id="20" name="AutoShape 32"/>
          <p:cNvSpPr>
            <a:spLocks/>
          </p:cNvSpPr>
          <p:nvPr/>
        </p:nvSpPr>
        <p:spPr bwMode="auto">
          <a:xfrm>
            <a:off x="7992937" y="3266728"/>
            <a:ext cx="2202782" cy="532959"/>
          </a:xfrm>
          <a:prstGeom prst="callout2">
            <a:avLst>
              <a:gd name="adj1" fmla="val 52866"/>
              <a:gd name="adj2" fmla="val 22013"/>
              <a:gd name="adj3" fmla="val -1309"/>
              <a:gd name="adj4" fmla="val 21586"/>
              <a:gd name="adj5" fmla="val -71142"/>
              <a:gd name="adj6" fmla="val -27925"/>
            </a:avLst>
          </a:prstGeom>
          <a:noFill/>
          <a:ln w="28575">
            <a:solidFill>
              <a:schemeClr val="tx1"/>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orbital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gyri</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Slide Number Placeholder 2"/>
          <p:cNvSpPr>
            <a:spLocks noGrp="1"/>
          </p:cNvSpPr>
          <p:nvPr>
            <p:ph type="sldNum" sz="quarter" idx="12"/>
          </p:nvPr>
        </p:nvSpPr>
        <p:spPr>
          <a:xfrm>
            <a:off x="142984" y="6448252"/>
            <a:ext cx="2837762" cy="365125"/>
          </a:xfrm>
        </p:spPr>
        <p:txBody>
          <a:bodyPr/>
          <a:lstStyle/>
          <a:p>
            <a:fld id="{F7FDB278-8FD6-4F76-A4E6-F3B74A4D0892}" type="slidenum">
              <a:rPr lang="ar-EG" smtClean="0"/>
              <a:pPr/>
              <a:t>77</a:t>
            </a:fld>
            <a:endParaRPr lang="ar-EG" dirty="0"/>
          </a:p>
        </p:txBody>
      </p:sp>
    </p:spTree>
    <p:extLst>
      <p:ext uri="{BB962C8B-B14F-4D97-AF65-F5344CB8AC3E}">
        <p14:creationId xmlns:p14="http://schemas.microsoft.com/office/powerpoint/2010/main" val="25016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8" grpId="0" animBg="1"/>
      <p:bldP spid="7" grpId="0" animBg="1"/>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7344" t="8485" r="50172" b="39344"/>
          <a:stretch>
            <a:fillRect/>
          </a:stretch>
        </p:blipFill>
        <p:spPr bwMode="auto">
          <a:xfrm flipH="1">
            <a:off x="3185319" y="1567063"/>
            <a:ext cx="4057943" cy="3744415"/>
          </a:xfrm>
          <a:prstGeom prst="rect">
            <a:avLst/>
          </a:prstGeom>
          <a:noFill/>
          <a:ln w="9525">
            <a:noFill/>
            <a:miter lim="800000"/>
            <a:headEnd/>
            <a:tailEnd/>
          </a:ln>
        </p:spPr>
      </p:pic>
      <p:sp>
        <p:nvSpPr>
          <p:cNvPr id="6" name="AutoShape 32"/>
          <p:cNvSpPr>
            <a:spLocks/>
          </p:cNvSpPr>
          <p:nvPr/>
        </p:nvSpPr>
        <p:spPr bwMode="auto">
          <a:xfrm>
            <a:off x="6920470" y="3899138"/>
            <a:ext cx="2537313" cy="538711"/>
          </a:xfrm>
          <a:prstGeom prst="callout2">
            <a:avLst>
              <a:gd name="adj1" fmla="val 52805"/>
              <a:gd name="adj2" fmla="val 29021"/>
              <a:gd name="adj3" fmla="val 103423"/>
              <a:gd name="adj4" fmla="val 16327"/>
              <a:gd name="adj5" fmla="val 57713"/>
              <a:gd name="adj6" fmla="val -12254"/>
            </a:avLst>
          </a:prstGeom>
          <a:noFill/>
          <a:ln w="28575">
            <a:solidFill>
              <a:srgbClr val="FF3399"/>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black"/>
                </a:solidFill>
                <a:effectLst/>
                <a:uLnTx/>
                <a:uFillTx/>
                <a:latin typeface="Calibri"/>
                <a:ea typeface="+mn-ea"/>
                <a:cs typeface="+mn-cs"/>
              </a:rPr>
              <a:t>Occipitotemporal</a:t>
            </a:r>
            <a:r>
              <a:rPr kumimoji="0" lang="en-US" b="1" i="0" u="none" strike="noStrike" kern="1200" cap="none" spc="0" normalizeH="0" baseline="0" noProof="0" dirty="0">
                <a:ln>
                  <a:noFill/>
                </a:ln>
                <a:solidFill>
                  <a:prstClr val="black"/>
                </a:solidFill>
                <a:effectLst/>
                <a:uLnTx/>
                <a:uFillTx/>
                <a:latin typeface="Calibri"/>
                <a:ea typeface="+mn-ea"/>
                <a:cs typeface="+mn-cs"/>
              </a:rPr>
              <a:t> </a:t>
            </a:r>
            <a:endParaRPr kumimoji="0" lang="en-US"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sulcus</a:t>
            </a:r>
            <a:endParaRPr kumimoji="0" lang="en-US" b="1" i="0" u="none" strike="noStrike" kern="1200" cap="none" spc="0" normalizeH="0" baseline="0" noProof="0" dirty="0">
              <a:ln>
                <a:noFill/>
              </a:ln>
              <a:solidFill>
                <a:srgbClr val="009900"/>
              </a:solidFill>
              <a:effectLst/>
              <a:uLnTx/>
              <a:uFillTx/>
              <a:latin typeface="Calibri"/>
              <a:ea typeface="+mn-ea"/>
              <a:cs typeface="+mn-cs"/>
            </a:endParaRPr>
          </a:p>
        </p:txBody>
      </p:sp>
      <p:sp>
        <p:nvSpPr>
          <p:cNvPr id="14" name="AutoShape 32"/>
          <p:cNvSpPr>
            <a:spLocks/>
          </p:cNvSpPr>
          <p:nvPr/>
        </p:nvSpPr>
        <p:spPr bwMode="auto">
          <a:xfrm>
            <a:off x="6377516" y="1063005"/>
            <a:ext cx="2953957" cy="484840"/>
          </a:xfrm>
          <a:prstGeom prst="callout2">
            <a:avLst>
              <a:gd name="adj1" fmla="val 62357"/>
              <a:gd name="adj2" fmla="val 21389"/>
              <a:gd name="adj3" fmla="val 180281"/>
              <a:gd name="adj4" fmla="val 20081"/>
              <a:gd name="adj5" fmla="val 314347"/>
              <a:gd name="adj6" fmla="val -8349"/>
            </a:avLst>
          </a:prstGeom>
          <a:noFill/>
          <a:ln w="28575">
            <a:solidFill>
              <a:srgbClr val="FF3399"/>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Stem of lateral </a:t>
            </a:r>
            <a:endParaRPr kumimoji="0" lang="en-US" b="1" i="0" u="none" strike="noStrike" kern="1200" cap="none" spc="0" normalizeH="0" baseline="0" noProof="0" dirty="0" smtClean="0">
              <a:ln>
                <a:noFill/>
              </a:ln>
              <a:solidFill>
                <a:srgbClr val="FF0000"/>
              </a:solidFill>
              <a:effectLst/>
              <a:uLnTx/>
              <a:uFillTx/>
              <a:latin typeface="Calibri"/>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FF0000"/>
                </a:solidFill>
                <a:effectLst/>
                <a:uLnTx/>
                <a:uFillTx/>
                <a:latin typeface="Calibri"/>
                <a:ea typeface="+mn-ea"/>
                <a:cs typeface="+mn-cs"/>
              </a:rPr>
              <a:t>sulcus</a:t>
            </a:r>
            <a:endParaRPr kumimoji="0" lang="en-US" b="1"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AutoShape 32">
            <a:extLst>
              <a:ext uri="{FF2B5EF4-FFF2-40B4-BE49-F238E27FC236}">
                <a16:creationId xmlns:a16="http://schemas.microsoft.com/office/drawing/2014/main" xmlns="" id="{1CF956B5-054A-4109-9220-54CF2501583F}"/>
              </a:ext>
            </a:extLst>
          </p:cNvPr>
          <p:cNvSpPr>
            <a:spLocks/>
          </p:cNvSpPr>
          <p:nvPr/>
        </p:nvSpPr>
        <p:spPr bwMode="auto">
          <a:xfrm>
            <a:off x="6744482" y="2336664"/>
            <a:ext cx="3061247" cy="538711"/>
          </a:xfrm>
          <a:prstGeom prst="callout2">
            <a:avLst>
              <a:gd name="adj1" fmla="val 37684"/>
              <a:gd name="adj2" fmla="val 19286"/>
              <a:gd name="adj3" fmla="val 39668"/>
              <a:gd name="adj4" fmla="val 9155"/>
              <a:gd name="adj5" fmla="val 162733"/>
              <a:gd name="adj6" fmla="val -22119"/>
            </a:avLst>
          </a:prstGeom>
          <a:noFill/>
          <a:ln w="28575">
            <a:solidFill>
              <a:srgbClr val="FF3399"/>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a:ea typeface="+mn-ea"/>
                <a:cs typeface="+mn-cs"/>
              </a:rPr>
              <a:t>Rhinal sulcus</a:t>
            </a:r>
            <a:endParaRPr kumimoji="0" lang="en-US" b="1" i="0" u="none" strike="noStrike" kern="1200" cap="none" spc="0" normalizeH="0" baseline="0" noProof="0" dirty="0">
              <a:ln>
                <a:noFill/>
              </a:ln>
              <a:solidFill>
                <a:srgbClr val="009900"/>
              </a:solidFill>
              <a:effectLst/>
              <a:uLnTx/>
              <a:uFillTx/>
              <a:latin typeface="Calibri"/>
              <a:ea typeface="+mn-ea"/>
              <a:cs typeface="+mn-cs"/>
            </a:endParaRPr>
          </a:p>
        </p:txBody>
      </p:sp>
      <p:sp>
        <p:nvSpPr>
          <p:cNvPr id="17" name="AutoShape 32">
            <a:extLst>
              <a:ext uri="{FF2B5EF4-FFF2-40B4-BE49-F238E27FC236}">
                <a16:creationId xmlns:a16="http://schemas.microsoft.com/office/drawing/2014/main" xmlns="" id="{85D93D00-64F2-4506-9B30-F4972B173F4D}"/>
              </a:ext>
            </a:extLst>
          </p:cNvPr>
          <p:cNvSpPr>
            <a:spLocks/>
          </p:cNvSpPr>
          <p:nvPr/>
        </p:nvSpPr>
        <p:spPr bwMode="auto">
          <a:xfrm>
            <a:off x="5141868" y="5411306"/>
            <a:ext cx="2101394" cy="538711"/>
          </a:xfrm>
          <a:prstGeom prst="callout2">
            <a:avLst>
              <a:gd name="adj1" fmla="val 7651"/>
              <a:gd name="adj2" fmla="val 35540"/>
              <a:gd name="adj3" fmla="val -40570"/>
              <a:gd name="adj4" fmla="val 34903"/>
              <a:gd name="adj5" fmla="val -161009"/>
              <a:gd name="adj6" fmla="val 29016"/>
            </a:avLst>
          </a:prstGeom>
          <a:noFill/>
          <a:ln w="28575">
            <a:solidFill>
              <a:srgbClr val="FF3399"/>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a:ea typeface="+mn-ea"/>
                <a:cs typeface="+mn-cs"/>
              </a:rPr>
              <a:t>Collateral sulcus</a:t>
            </a:r>
            <a:endParaRPr kumimoji="0" lang="en-US" b="1" i="0" u="none" strike="noStrike" kern="1200" cap="none" spc="0" normalizeH="0" baseline="0" noProof="0" dirty="0">
              <a:ln>
                <a:noFill/>
              </a:ln>
              <a:solidFill>
                <a:srgbClr val="009900"/>
              </a:solidFill>
              <a:effectLst/>
              <a:uLnTx/>
              <a:uFillTx/>
              <a:latin typeface="Calibri"/>
              <a:ea typeface="+mn-ea"/>
              <a:cs typeface="+mn-cs"/>
            </a:endParaRPr>
          </a:p>
        </p:txBody>
      </p:sp>
      <p:sp>
        <p:nvSpPr>
          <p:cNvPr id="9" name="AutoShape 32">
            <a:extLst>
              <a:ext uri="{FF2B5EF4-FFF2-40B4-BE49-F238E27FC236}">
                <a16:creationId xmlns:a16="http://schemas.microsoft.com/office/drawing/2014/main" xmlns="" id="{ABDC37B4-4AA3-47E3-B28A-8BB2A3BF8441}"/>
              </a:ext>
            </a:extLst>
          </p:cNvPr>
          <p:cNvSpPr>
            <a:spLocks/>
          </p:cNvSpPr>
          <p:nvPr/>
        </p:nvSpPr>
        <p:spPr bwMode="auto">
          <a:xfrm>
            <a:off x="6291176" y="4811994"/>
            <a:ext cx="2736303" cy="538711"/>
          </a:xfrm>
          <a:prstGeom prst="callout2">
            <a:avLst>
              <a:gd name="adj1" fmla="val 37348"/>
              <a:gd name="adj2" fmla="val 33068"/>
              <a:gd name="adj3" fmla="val -13140"/>
              <a:gd name="adj4" fmla="val 29923"/>
              <a:gd name="adj5" fmla="val -91827"/>
              <a:gd name="adj6" fmla="val -2992"/>
            </a:avLst>
          </a:prstGeom>
          <a:noFill/>
          <a:ln w="28575">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Medial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smtClean="0">
                <a:ln>
                  <a:noFill/>
                </a:ln>
                <a:solidFill>
                  <a:prstClr val="black"/>
                </a:solidFill>
                <a:effectLst/>
                <a:uLnTx/>
                <a:uFillTx/>
                <a:latin typeface="Calibri"/>
                <a:ea typeface="+mn-ea"/>
                <a:cs typeface="+mn-cs"/>
              </a:rPr>
              <a:t>Occipitotemporal</a:t>
            </a:r>
            <a:endParaRPr kumimoji="0" lang="en-US"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 </a:t>
            </a:r>
            <a:r>
              <a:rPr kumimoji="0" lang="en-US" b="1" i="0" u="none" strike="noStrike" kern="1200" cap="none" spc="0" normalizeH="0" baseline="0" noProof="0" dirty="0">
                <a:ln>
                  <a:noFill/>
                </a:ln>
                <a:solidFill>
                  <a:prstClr val="black"/>
                </a:solidFill>
                <a:effectLst/>
                <a:uLnTx/>
                <a:uFillTx/>
                <a:latin typeface="Calibri"/>
                <a:ea typeface="+mn-ea"/>
                <a:cs typeface="+mn-cs"/>
              </a:rPr>
              <a:t>gyrus</a:t>
            </a:r>
            <a:endParaRPr kumimoji="0" lang="en-US" b="1" i="0" u="none" strike="noStrike" kern="1200" cap="none" spc="0" normalizeH="0" baseline="0" noProof="0" dirty="0">
              <a:ln>
                <a:noFill/>
              </a:ln>
              <a:solidFill>
                <a:srgbClr val="009900"/>
              </a:solidFill>
              <a:effectLst/>
              <a:uLnTx/>
              <a:uFillTx/>
              <a:latin typeface="Calibri"/>
              <a:ea typeface="+mn-ea"/>
              <a:cs typeface="+mn-cs"/>
            </a:endParaRPr>
          </a:p>
        </p:txBody>
      </p:sp>
      <p:sp>
        <p:nvSpPr>
          <p:cNvPr id="11" name="AutoShape 32">
            <a:extLst>
              <a:ext uri="{FF2B5EF4-FFF2-40B4-BE49-F238E27FC236}">
                <a16:creationId xmlns:a16="http://schemas.microsoft.com/office/drawing/2014/main" xmlns="" id="{B80BE6ED-80AB-4FE8-AEBD-960E00EC08D0}"/>
              </a:ext>
            </a:extLst>
          </p:cNvPr>
          <p:cNvSpPr>
            <a:spLocks/>
          </p:cNvSpPr>
          <p:nvPr/>
        </p:nvSpPr>
        <p:spPr bwMode="auto">
          <a:xfrm>
            <a:off x="6920470" y="2944239"/>
            <a:ext cx="2537313" cy="484840"/>
          </a:xfrm>
          <a:prstGeom prst="callout2">
            <a:avLst>
              <a:gd name="adj1" fmla="val 122599"/>
              <a:gd name="adj2" fmla="val 24809"/>
              <a:gd name="adj3" fmla="val 170430"/>
              <a:gd name="adj4" fmla="val 24124"/>
              <a:gd name="adj5" fmla="val 172087"/>
              <a:gd name="adj6" fmla="val -6279"/>
            </a:avLst>
          </a:prstGeom>
          <a:noFill/>
          <a:ln w="28575">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L</a:t>
            </a:r>
            <a:r>
              <a:rPr lang="en-US" b="1" dirty="0" err="1" smtClean="0">
                <a:solidFill>
                  <a:prstClr val="black"/>
                </a:solidFill>
                <a:latin typeface="Calibri"/>
              </a:rPr>
              <a:t>ateral</a:t>
            </a:r>
            <a:endParaRPr kumimoji="0" lang="en-US"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smtClean="0">
                <a:ln>
                  <a:noFill/>
                </a:ln>
                <a:solidFill>
                  <a:prstClr val="black"/>
                </a:solidFill>
                <a:effectLst/>
                <a:uLnTx/>
                <a:uFillTx/>
                <a:latin typeface="Calibri"/>
                <a:ea typeface="+mn-ea"/>
                <a:cs typeface="+mn-cs"/>
              </a:rPr>
              <a:t>Occipitotemporal</a:t>
            </a:r>
            <a:endParaRPr kumimoji="0" lang="en-US"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 </a:t>
            </a:r>
            <a:r>
              <a:rPr kumimoji="0" lang="en-US" b="1" i="0" u="none" strike="noStrike" kern="1200" cap="none" spc="0" normalizeH="0" baseline="0" noProof="0" dirty="0">
                <a:ln>
                  <a:noFill/>
                </a:ln>
                <a:solidFill>
                  <a:prstClr val="black"/>
                </a:solidFill>
                <a:effectLst/>
                <a:uLnTx/>
                <a:uFillTx/>
                <a:latin typeface="Calibri"/>
                <a:ea typeface="+mn-ea"/>
                <a:cs typeface="+mn-cs"/>
              </a:rPr>
              <a:t>gyrus</a:t>
            </a:r>
            <a:endParaRPr kumimoji="0" lang="en-US" b="1" i="0" u="none" strike="noStrike" kern="1200" cap="none" spc="0" normalizeH="0" baseline="0" noProof="0" dirty="0">
              <a:ln>
                <a:noFill/>
              </a:ln>
              <a:solidFill>
                <a:srgbClr val="009900"/>
              </a:solidFill>
              <a:effectLst/>
              <a:uLnTx/>
              <a:uFillTx/>
              <a:latin typeface="Calibri"/>
              <a:ea typeface="+mn-ea"/>
              <a:cs typeface="+mn-cs"/>
            </a:endParaRPr>
          </a:p>
        </p:txBody>
      </p:sp>
      <p:sp>
        <p:nvSpPr>
          <p:cNvPr id="3" name="Slide Number Placeholder 2"/>
          <p:cNvSpPr>
            <a:spLocks noGrp="1"/>
          </p:cNvSpPr>
          <p:nvPr>
            <p:ph type="sldNum" sz="quarter" idx="12"/>
          </p:nvPr>
        </p:nvSpPr>
        <p:spPr>
          <a:xfrm>
            <a:off x="7650782" y="6569075"/>
            <a:ext cx="2837762" cy="365125"/>
          </a:xfrm>
        </p:spPr>
        <p:txBody>
          <a:bodyPr/>
          <a:lstStyle/>
          <a:p>
            <a:fld id="{F7FDB278-8FD6-4F76-A4E6-F3B74A4D0892}" type="slidenum">
              <a:rPr lang="ar-EG" smtClean="0"/>
              <a:pPr/>
              <a:t>78</a:t>
            </a:fld>
            <a:endParaRPr lang="ar-EG" dirty="0"/>
          </a:p>
        </p:txBody>
      </p:sp>
    </p:spTree>
    <p:extLst>
      <p:ext uri="{BB962C8B-B14F-4D97-AF65-F5344CB8AC3E}">
        <p14:creationId xmlns:p14="http://schemas.microsoft.com/office/powerpoint/2010/main" val="2065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2" grpId="0" animBg="1"/>
      <p:bldP spid="17" grpId="0" animBg="1"/>
      <p:bldP spid="9"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3-11b_CerebralCortx_3"/>
          <p:cNvPicPr>
            <a:picLocks noChangeAspect="1" noChangeArrowheads="1"/>
          </p:cNvPicPr>
          <p:nvPr/>
        </p:nvPicPr>
        <p:blipFill>
          <a:blip r:embed="rId3" cstate="print"/>
          <a:srcRect l="18189" t="23856" r="14647" b="16013"/>
          <a:stretch>
            <a:fillRect/>
          </a:stretch>
        </p:blipFill>
        <p:spPr bwMode="auto">
          <a:xfrm>
            <a:off x="1196489" y="1124745"/>
            <a:ext cx="8954113" cy="4763931"/>
          </a:xfrm>
          <a:prstGeom prst="rect">
            <a:avLst/>
          </a:prstGeom>
          <a:noFill/>
        </p:spPr>
      </p:pic>
      <p:sp>
        <p:nvSpPr>
          <p:cNvPr id="3" name="Rectangle 2"/>
          <p:cNvSpPr txBox="1">
            <a:spLocks noChangeArrowheads="1"/>
          </p:cNvSpPr>
          <p:nvPr/>
        </p:nvSpPr>
        <p:spPr>
          <a:xfrm>
            <a:off x="1251204" y="161764"/>
            <a:ext cx="6033708" cy="1143000"/>
          </a:xfrm>
          <a:prstGeom prst="rect">
            <a:avLst/>
          </a:prstGeom>
        </p:spPr>
        <p:txBody>
          <a:bodyP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1430"/>
                <a:solidFill>
                  <a:srgbClr val="009900"/>
                </a:solidFill>
                <a:effectLst>
                  <a:outerShdw blurRad="50800" dist="39000" dir="5460000" algn="tl">
                    <a:srgbClr val="000000">
                      <a:alpha val="38000"/>
                    </a:srgbClr>
                  </a:outerShdw>
                </a:effectLst>
                <a:uLnTx/>
                <a:uFillTx/>
                <a:latin typeface="Calibri"/>
                <a:ea typeface="+mn-ea"/>
                <a:cs typeface="+mn-cs"/>
              </a:rPr>
              <a:t>Olfactory area</a:t>
            </a:r>
          </a:p>
        </p:txBody>
      </p:sp>
      <p:sp>
        <p:nvSpPr>
          <p:cNvPr id="4" name="TextBox 3"/>
          <p:cNvSpPr txBox="1"/>
          <p:nvPr/>
        </p:nvSpPr>
        <p:spPr>
          <a:xfrm>
            <a:off x="6942877" y="836712"/>
            <a:ext cx="4118245" cy="707886"/>
          </a:xfrm>
          <a:prstGeom prst="rect">
            <a:avLst/>
          </a:prstGeom>
          <a:no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(area 34, 28) </a:t>
            </a:r>
            <a:endParaRPr kumimoji="0" lang="ar-SA" sz="36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5" name="Line 5"/>
          <p:cNvSpPr>
            <a:spLocks noChangeShapeType="1"/>
          </p:cNvSpPr>
          <p:nvPr/>
        </p:nvSpPr>
        <p:spPr bwMode="auto">
          <a:xfrm flipH="1">
            <a:off x="5697826" y="1340768"/>
            <a:ext cx="4405565" cy="3816424"/>
          </a:xfrm>
          <a:prstGeom prst="line">
            <a:avLst/>
          </a:prstGeom>
          <a:noFill/>
          <a:ln w="28575">
            <a:solidFill>
              <a:srgbClr val="99FF66"/>
            </a:solidFill>
            <a:round/>
            <a:headEnd/>
            <a:tailEnd type="triangle" w="med" len="med"/>
          </a:ln>
          <a:effectLst>
            <a:outerShdw blurRad="50800" dist="38100" dir="8100000" algn="tr" rotWithShape="0">
              <a:prstClr val="black">
                <a:alpha val="40000"/>
              </a:prstClr>
            </a:outerShdw>
          </a:effectLst>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 name="Line 5"/>
          <p:cNvSpPr>
            <a:spLocks noChangeShapeType="1"/>
          </p:cNvSpPr>
          <p:nvPr/>
        </p:nvSpPr>
        <p:spPr bwMode="auto">
          <a:xfrm flipH="1">
            <a:off x="5410507" y="1412776"/>
            <a:ext cx="3447833" cy="3384376"/>
          </a:xfrm>
          <a:prstGeom prst="line">
            <a:avLst/>
          </a:prstGeom>
          <a:noFill/>
          <a:ln w="28575">
            <a:solidFill>
              <a:srgbClr val="99FF66"/>
            </a:solidFill>
            <a:round/>
            <a:headEnd/>
            <a:tailEnd type="triangle" w="med" len="med"/>
          </a:ln>
          <a:effectLst>
            <a:outerShdw blurRad="50800" dist="38100" dir="8100000" algn="tr" rotWithShape="0">
              <a:prstClr val="black">
                <a:alpha val="40000"/>
              </a:prstClr>
            </a:outerShdw>
          </a:effectLst>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 name="AutoShape 32"/>
          <p:cNvSpPr>
            <a:spLocks/>
          </p:cNvSpPr>
          <p:nvPr/>
        </p:nvSpPr>
        <p:spPr bwMode="auto">
          <a:xfrm>
            <a:off x="0" y="5589241"/>
            <a:ext cx="3325526" cy="532959"/>
          </a:xfrm>
          <a:prstGeom prst="callout2">
            <a:avLst>
              <a:gd name="adj1" fmla="val 68346"/>
              <a:gd name="adj2" fmla="val 71628"/>
              <a:gd name="adj3" fmla="val -20340"/>
              <a:gd name="adj4" fmla="val 72065"/>
              <a:gd name="adj5" fmla="val -138476"/>
              <a:gd name="adj6" fmla="val 163503"/>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60093"/>
                </a:solidFill>
                <a:effectLst/>
                <a:uLnTx/>
                <a:uFillTx/>
                <a:latin typeface="Calibri"/>
                <a:ea typeface="+mn-ea"/>
                <a:cs typeface="+mn-cs"/>
              </a:rPr>
              <a:t>uncus</a:t>
            </a:r>
            <a:r>
              <a:rPr kumimoji="0" lang="en-US" sz="3600" b="1" i="0" u="none" strike="noStrike" kern="1200" cap="none" spc="0" normalizeH="0" baseline="0" noProof="0" dirty="0">
                <a:ln>
                  <a:noFill/>
                </a:ln>
                <a:solidFill>
                  <a:srgbClr val="D60093"/>
                </a:solidFill>
                <a:effectLst/>
                <a:uLnTx/>
                <a:uFillTx/>
                <a:latin typeface="Calibri"/>
                <a:ea typeface="+mn-ea"/>
                <a:cs typeface="+mn-cs"/>
              </a:rPr>
              <a:t> </a:t>
            </a:r>
          </a:p>
        </p:txBody>
      </p:sp>
      <p:sp>
        <p:nvSpPr>
          <p:cNvPr id="9" name="AutoShape 32"/>
          <p:cNvSpPr>
            <a:spLocks/>
          </p:cNvSpPr>
          <p:nvPr/>
        </p:nvSpPr>
        <p:spPr bwMode="auto">
          <a:xfrm>
            <a:off x="5123188" y="5805264"/>
            <a:ext cx="4309791" cy="504056"/>
          </a:xfrm>
          <a:prstGeom prst="callout2">
            <a:avLst>
              <a:gd name="adj1" fmla="val 27930"/>
              <a:gd name="adj2" fmla="val 43601"/>
              <a:gd name="adj3" fmla="val 15306"/>
              <a:gd name="adj4" fmla="val 36114"/>
              <a:gd name="adj5" fmla="val -115133"/>
              <a:gd name="adj6" fmla="val 14335"/>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Anterior part of </a:t>
            </a:r>
            <a:r>
              <a:rPr kumimoji="0" lang="en-US" sz="2400" b="1" i="0" u="none" strike="noStrike" kern="1200" cap="none" spc="0" normalizeH="0" baseline="0" noProof="0" dirty="0" err="1">
                <a:ln>
                  <a:noFill/>
                </a:ln>
                <a:solidFill>
                  <a:srgbClr val="0000FF"/>
                </a:solidFill>
                <a:effectLst/>
                <a:uLnTx/>
                <a:uFillTx/>
                <a:latin typeface="Calibri"/>
                <a:ea typeface="+mn-ea"/>
                <a:cs typeface="+mn-cs"/>
              </a:rPr>
              <a:t>parahippocampal</a:t>
            </a:r>
            <a:r>
              <a:rPr kumimoji="0" lang="en-US" sz="2400" b="1" i="0" u="none" strike="noStrike" kern="1200" cap="none" spc="0" normalizeH="0" baseline="0" noProof="0" dirty="0">
                <a:ln>
                  <a:noFill/>
                </a:ln>
                <a:solidFill>
                  <a:srgbClr val="0000FF"/>
                </a:solidFill>
                <a:effectLst/>
                <a:uLnTx/>
                <a:uFillTx/>
                <a:latin typeface="Calibri"/>
                <a:ea typeface="+mn-ea"/>
                <a:cs typeface="+mn-cs"/>
              </a:rPr>
              <a:t> gyrus</a:t>
            </a:r>
          </a:p>
        </p:txBody>
      </p:sp>
      <p:sp>
        <p:nvSpPr>
          <p:cNvPr id="8" name="Slide Number Placeholder 7"/>
          <p:cNvSpPr>
            <a:spLocks noGrp="1"/>
          </p:cNvSpPr>
          <p:nvPr>
            <p:ph type="sldNum" sz="quarter" idx="12"/>
          </p:nvPr>
        </p:nvSpPr>
        <p:spPr/>
        <p:txBody>
          <a:bodyPr/>
          <a:lstStyle/>
          <a:p>
            <a:fld id="{F7FDB278-8FD6-4F76-A4E6-F3B74A4D0892}" type="slidenum">
              <a:rPr lang="ar-EG" smtClean="0"/>
              <a:pPr/>
              <a:t>79</a:t>
            </a:fld>
            <a:endParaRPr lang="ar-EG"/>
          </a:p>
        </p:txBody>
      </p:sp>
    </p:spTree>
    <p:extLst>
      <p:ext uri="{BB962C8B-B14F-4D97-AF65-F5344CB8AC3E}">
        <p14:creationId xmlns:p14="http://schemas.microsoft.com/office/powerpoint/2010/main" val="326525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lum bright="-10000" contrast="40000"/>
          </a:blip>
          <a:srcRect l="20166" t="11777" r="12451" b="20885"/>
          <a:stretch>
            <a:fillRect/>
          </a:stretch>
        </p:blipFill>
        <p:spPr bwMode="auto">
          <a:xfrm>
            <a:off x="319881" y="239987"/>
            <a:ext cx="8741321" cy="6429375"/>
          </a:xfrm>
          <a:prstGeom prst="rect">
            <a:avLst/>
          </a:prstGeom>
          <a:noFill/>
          <a:ln w="9525">
            <a:noFill/>
            <a:miter lim="800000"/>
            <a:headEnd/>
            <a:tailEnd/>
          </a:ln>
        </p:spPr>
      </p:pic>
      <p:cxnSp>
        <p:nvCxnSpPr>
          <p:cNvPr id="8" name="Straight Connector 7"/>
          <p:cNvCxnSpPr/>
          <p:nvPr/>
        </p:nvCxnSpPr>
        <p:spPr>
          <a:xfrm flipV="1">
            <a:off x="8220490" y="1916832"/>
            <a:ext cx="670412" cy="1440160"/>
          </a:xfrm>
          <a:prstGeom prst="line">
            <a:avLst/>
          </a:prstGeom>
          <a:ln w="57150">
            <a:solidFill>
              <a:srgbClr val="FF0000"/>
            </a:solidFill>
            <a:headEnd type="triangle" w="med" len="med"/>
            <a:tailEnd type="non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 Box 4"/>
          <p:cNvSpPr txBox="1">
            <a:spLocks noChangeArrowheads="1"/>
          </p:cNvSpPr>
          <p:nvPr/>
        </p:nvSpPr>
        <p:spPr bwMode="auto">
          <a:xfrm>
            <a:off x="7741624" y="1364580"/>
            <a:ext cx="4740095" cy="646331"/>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6600FF"/>
                </a:solidFill>
                <a:effectLst/>
                <a:uLnTx/>
                <a:uFillTx/>
                <a:latin typeface="Calibri"/>
                <a:ea typeface="+mn-ea"/>
                <a:cs typeface="+mn-cs"/>
              </a:rPr>
              <a:t>Spinal nerve trunk</a:t>
            </a:r>
          </a:p>
        </p:txBody>
      </p:sp>
      <p:sp>
        <p:nvSpPr>
          <p:cNvPr id="9" name="AutoShape 32"/>
          <p:cNvSpPr>
            <a:spLocks/>
          </p:cNvSpPr>
          <p:nvPr/>
        </p:nvSpPr>
        <p:spPr bwMode="auto">
          <a:xfrm flipH="1">
            <a:off x="1803689" y="144021"/>
            <a:ext cx="4022472" cy="639759"/>
          </a:xfrm>
          <a:prstGeom prst="callout2">
            <a:avLst>
              <a:gd name="adj1" fmla="val 66329"/>
              <a:gd name="adj2" fmla="val 17571"/>
              <a:gd name="adj3" fmla="val 92915"/>
              <a:gd name="adj4" fmla="val -19623"/>
              <a:gd name="adj5" fmla="val 382256"/>
              <a:gd name="adj6" fmla="val -33478"/>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6600FF"/>
                </a:solidFill>
                <a:effectLst/>
                <a:uLnTx/>
                <a:uFillTx/>
                <a:latin typeface="Calibri"/>
                <a:ea typeface="+mn-ea"/>
                <a:cs typeface="+mn-cs"/>
              </a:rPr>
              <a:t>Dorsal root</a:t>
            </a:r>
          </a:p>
        </p:txBody>
      </p:sp>
      <p:sp>
        <p:nvSpPr>
          <p:cNvPr id="10" name="AutoShape 32"/>
          <p:cNvSpPr>
            <a:spLocks/>
          </p:cNvSpPr>
          <p:nvPr/>
        </p:nvSpPr>
        <p:spPr bwMode="auto">
          <a:xfrm>
            <a:off x="7550078" y="4464497"/>
            <a:ext cx="2298555" cy="620688"/>
          </a:xfrm>
          <a:prstGeom prst="callout2">
            <a:avLst>
              <a:gd name="adj1" fmla="val 64204"/>
              <a:gd name="adj2" fmla="val 13922"/>
              <a:gd name="adj3" fmla="val 49828"/>
              <a:gd name="adj4" fmla="val -2178"/>
              <a:gd name="adj5" fmla="val -195921"/>
              <a:gd name="adj6" fmla="val -4651"/>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Ventral root</a:t>
            </a:r>
          </a:p>
        </p:txBody>
      </p:sp>
      <p:sp>
        <p:nvSpPr>
          <p:cNvPr id="15" name="AutoShape 32"/>
          <p:cNvSpPr>
            <a:spLocks/>
          </p:cNvSpPr>
          <p:nvPr/>
        </p:nvSpPr>
        <p:spPr bwMode="auto">
          <a:xfrm flipH="1">
            <a:off x="6879666" y="216029"/>
            <a:ext cx="3639379" cy="639759"/>
          </a:xfrm>
          <a:prstGeom prst="callout2">
            <a:avLst>
              <a:gd name="adj1" fmla="val 97618"/>
              <a:gd name="adj2" fmla="val 87619"/>
              <a:gd name="adj3" fmla="val 336735"/>
              <a:gd name="adj4" fmla="val 84809"/>
              <a:gd name="adj5" fmla="val 432702"/>
              <a:gd name="adj6" fmla="val 75480"/>
            </a:avLst>
          </a:prstGeom>
          <a:noFill/>
          <a:ln w="38100">
            <a:solidFill>
              <a:srgbClr val="7030A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3399"/>
                </a:solidFill>
                <a:effectLst/>
                <a:uLnTx/>
                <a:uFillTx/>
                <a:latin typeface="Calibri"/>
                <a:ea typeface="+mn-ea"/>
                <a:cs typeface="+mn-cs"/>
              </a:rPr>
              <a:t>Dorsal root ganglion</a:t>
            </a:r>
          </a:p>
        </p:txBody>
      </p:sp>
      <p:sp>
        <p:nvSpPr>
          <p:cNvPr id="18" name="AutoShape 7"/>
          <p:cNvSpPr>
            <a:spLocks/>
          </p:cNvSpPr>
          <p:nvPr/>
        </p:nvSpPr>
        <p:spPr bwMode="auto">
          <a:xfrm>
            <a:off x="9823429" y="4067150"/>
            <a:ext cx="2278233" cy="1162050"/>
          </a:xfrm>
          <a:prstGeom prst="borderCallout2">
            <a:avLst>
              <a:gd name="adj1" fmla="val 50676"/>
              <a:gd name="adj2" fmla="val 2143"/>
              <a:gd name="adj3" fmla="val 50602"/>
              <a:gd name="adj4" fmla="val -4449"/>
              <a:gd name="adj5" fmla="val -44789"/>
              <a:gd name="adj6" fmla="val -53547"/>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Ventral ramus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9" name="AutoShape 8"/>
          <p:cNvSpPr>
            <a:spLocks/>
          </p:cNvSpPr>
          <p:nvPr/>
        </p:nvSpPr>
        <p:spPr bwMode="auto">
          <a:xfrm>
            <a:off x="9561316" y="2636912"/>
            <a:ext cx="2580168" cy="1162050"/>
          </a:xfrm>
          <a:prstGeom prst="borderCallout2">
            <a:avLst>
              <a:gd name="adj1" fmla="val 9838"/>
              <a:gd name="adj2" fmla="val -3926"/>
              <a:gd name="adj3" fmla="val 14579"/>
              <a:gd name="adj4" fmla="val -6139"/>
              <a:gd name="adj5" fmla="val 42484"/>
              <a:gd name="adj6" fmla="val -39163"/>
            </a:avLst>
          </a:prstGeom>
          <a:noFill/>
          <a:ln w="57150">
            <a:solidFill>
              <a:srgbClr val="FF33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Dorsal ramus</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1" name="AutoShape 32"/>
          <p:cNvSpPr>
            <a:spLocks/>
          </p:cNvSpPr>
          <p:nvPr/>
        </p:nvSpPr>
        <p:spPr bwMode="auto">
          <a:xfrm flipH="1">
            <a:off x="3336060" y="4149085"/>
            <a:ext cx="2565406" cy="376237"/>
          </a:xfrm>
          <a:prstGeom prst="callout2">
            <a:avLst>
              <a:gd name="adj1" fmla="val 170099"/>
              <a:gd name="adj2" fmla="val 43195"/>
              <a:gd name="adj3" fmla="val 157337"/>
              <a:gd name="adj4" fmla="val 20200"/>
              <a:gd name="adj5" fmla="val -321862"/>
              <a:gd name="adj6" fmla="val -3965"/>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l" defTabSz="914400" rtl="1"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Calibri"/>
                <a:ea typeface="+mn-ea"/>
                <a:cs typeface="+mn-cs"/>
              </a:rPr>
              <a:t>Ventral rootlets</a:t>
            </a:r>
          </a:p>
        </p:txBody>
      </p:sp>
      <p:sp>
        <p:nvSpPr>
          <p:cNvPr id="12" name="AutoShape 32"/>
          <p:cNvSpPr>
            <a:spLocks/>
          </p:cNvSpPr>
          <p:nvPr/>
        </p:nvSpPr>
        <p:spPr bwMode="auto">
          <a:xfrm flipH="1">
            <a:off x="3336060" y="2564909"/>
            <a:ext cx="2565406" cy="376237"/>
          </a:xfrm>
          <a:prstGeom prst="callout2">
            <a:avLst>
              <a:gd name="adj1" fmla="val 149147"/>
              <a:gd name="adj2" fmla="val 39926"/>
              <a:gd name="adj3" fmla="val 144766"/>
              <a:gd name="adj4" fmla="val 10392"/>
              <a:gd name="adj5" fmla="val -326053"/>
              <a:gd name="adj6" fmla="val -696"/>
            </a:avLst>
          </a:prstGeom>
          <a:noFill/>
          <a:ln w="38100">
            <a:solidFill>
              <a:srgbClr val="00FF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FF00"/>
                </a:solidFill>
                <a:effectLst/>
                <a:uLnTx/>
                <a:uFillTx/>
                <a:latin typeface="Calibri"/>
                <a:ea typeface="+mn-ea"/>
                <a:cs typeface="+mn-cs"/>
              </a:rPr>
              <a:t>Dorsal rootlets</a:t>
            </a:r>
          </a:p>
        </p:txBody>
      </p:sp>
      <p:pic>
        <p:nvPicPr>
          <p:cNvPr id="16" name="Picture 2"/>
          <p:cNvPicPr>
            <a:picLocks noChangeAspect="1" noChangeArrowheads="1"/>
          </p:cNvPicPr>
          <p:nvPr/>
        </p:nvPicPr>
        <p:blipFill>
          <a:blip r:embed="rId4" cstate="print">
            <a:lum bright="-10000" contrast="20000"/>
          </a:blip>
          <a:srcRect l="9375" t="6667" r="58854" b="47500"/>
          <a:stretch>
            <a:fillRect/>
          </a:stretch>
        </p:blipFill>
        <p:spPr bwMode="auto">
          <a:xfrm>
            <a:off x="18681" y="4774845"/>
            <a:ext cx="2346505" cy="2115701"/>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17" name="AutoShape 8"/>
          <p:cNvSpPr>
            <a:spLocks/>
          </p:cNvSpPr>
          <p:nvPr/>
        </p:nvSpPr>
        <p:spPr bwMode="auto">
          <a:xfrm>
            <a:off x="213520" y="811321"/>
            <a:ext cx="2819400" cy="712680"/>
          </a:xfrm>
          <a:prstGeom prst="borderCallout2">
            <a:avLst>
              <a:gd name="adj1" fmla="val -4779"/>
              <a:gd name="adj2" fmla="val 94192"/>
              <a:gd name="adj3" fmla="val -3286"/>
              <a:gd name="adj4" fmla="val 94032"/>
              <a:gd name="adj5" fmla="val 18122"/>
              <a:gd name="adj6" fmla="val 141062"/>
            </a:avLst>
          </a:prstGeom>
          <a:noFill/>
          <a:ln w="57150">
            <a:solidFill>
              <a:srgbClr val="FF33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Posterior horn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AutoShape 8"/>
          <p:cNvSpPr>
            <a:spLocks/>
          </p:cNvSpPr>
          <p:nvPr/>
        </p:nvSpPr>
        <p:spPr bwMode="auto">
          <a:xfrm>
            <a:off x="18678" y="1752600"/>
            <a:ext cx="2709440" cy="712680"/>
          </a:xfrm>
          <a:prstGeom prst="borderCallout2">
            <a:avLst>
              <a:gd name="adj1" fmla="val -4779"/>
              <a:gd name="adj2" fmla="val 94192"/>
              <a:gd name="adj3" fmla="val -3286"/>
              <a:gd name="adj4" fmla="val 94032"/>
              <a:gd name="adj5" fmla="val -48466"/>
              <a:gd name="adj6" fmla="val 155020"/>
            </a:avLst>
          </a:prstGeom>
          <a:noFill/>
          <a:ln w="57150">
            <a:solidFill>
              <a:srgbClr val="FF33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Anterior horn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1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right)">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right)">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right)">
                                      <p:cBhvr>
                                        <p:cTn id="5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5" grpId="0" animBg="1"/>
      <p:bldP spid="18" grpId="0" animBg="1"/>
      <p:bldP spid="19" grpId="0" animBg="1"/>
      <p:bldP spid="11" grpId="0" animBg="1"/>
      <p:bldP spid="12" grpId="0" animBg="1"/>
      <p:bldP spid="17" grpId="0" animBg="1"/>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hanan\صور حنان\2010-03 (Mar)\scan0024.jpg"/>
          <p:cNvPicPr>
            <a:picLocks noChangeAspect="1" noChangeArrowheads="1"/>
          </p:cNvPicPr>
          <p:nvPr/>
        </p:nvPicPr>
        <p:blipFill>
          <a:blip r:embed="rId3" cstate="print">
            <a:lum bright="-20000" contrast="40000"/>
          </a:blip>
          <a:srcRect t="39864"/>
          <a:stretch>
            <a:fillRect/>
          </a:stretch>
        </p:blipFill>
        <p:spPr bwMode="auto">
          <a:xfrm rot="10800000">
            <a:off x="5506280" y="1484784"/>
            <a:ext cx="6416801" cy="439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95773" y="1"/>
            <a:ext cx="12401947" cy="646331"/>
          </a:xfrm>
          <a:prstGeom prst="rect">
            <a:avLst/>
          </a:prstGeom>
          <a:noFill/>
          <a:effectLst>
            <a:outerShdw blurRad="50800" dist="38100" dir="8100000" algn="tr" rotWithShape="0">
              <a:prstClr val="black">
                <a:alpha val="40000"/>
              </a:prstClr>
            </a:outerShdw>
          </a:effectLst>
        </p:spPr>
        <p:txBody>
          <a:bodyPr wrap="square" rtlCol="1">
            <a:spAutoFit/>
          </a:bodyPr>
          <a:lstStyle/>
          <a:p>
            <a:pPr algn="ctr">
              <a:defRPr/>
            </a:pPr>
            <a:r>
              <a:rPr lang="en-US" sz="3600" b="1" dirty="0">
                <a:solidFill>
                  <a:srgbClr val="C00000"/>
                </a:solidFill>
              </a:rPr>
              <a:t>The white matter classified into three groups</a:t>
            </a:r>
            <a:endParaRPr lang="en-US" altLang="zh-CN" sz="3600" b="1" dirty="0">
              <a:ln w="11430"/>
              <a:solidFill>
                <a:srgbClr val="C00000"/>
              </a:solidFill>
              <a:ea typeface="SimSun" pitchFamily="2" charset="-122"/>
            </a:endParaRPr>
          </a:p>
        </p:txBody>
      </p:sp>
      <p:sp>
        <p:nvSpPr>
          <p:cNvPr id="4" name="TextBox 3"/>
          <p:cNvSpPr txBox="1"/>
          <p:nvPr/>
        </p:nvSpPr>
        <p:spPr>
          <a:xfrm>
            <a:off x="0" y="2852936"/>
            <a:ext cx="5123188" cy="707886"/>
          </a:xfrm>
          <a:prstGeom prst="rect">
            <a:avLst/>
          </a:prstGeom>
          <a:noFill/>
          <a:effectLst>
            <a:outerShdw blurRad="50800" dist="38100" dir="8100000" algn="tr" rotWithShape="0">
              <a:prstClr val="black">
                <a:alpha val="40000"/>
              </a:prstClr>
            </a:outerShdw>
          </a:effectLst>
        </p:spPr>
        <p:txBody>
          <a:bodyPr wrap="square" rtlCol="1">
            <a:spAutoFit/>
          </a:bodyPr>
          <a:lstStyle/>
          <a:p>
            <a:pPr algn="ctr">
              <a:defRPr/>
            </a:pPr>
            <a:r>
              <a:rPr lang="en-US" sz="4000" b="1" dirty="0">
                <a:solidFill>
                  <a:srgbClr val="FF0066"/>
                </a:solidFill>
              </a:rPr>
              <a:t>(2) Commissural fibers</a:t>
            </a:r>
            <a:endParaRPr lang="en-US" altLang="zh-CN" sz="4000" b="1" dirty="0">
              <a:ln w="11430"/>
              <a:solidFill>
                <a:srgbClr val="FF0066"/>
              </a:solidFill>
              <a:ea typeface="SimSun" pitchFamily="2" charset="-122"/>
            </a:endParaRPr>
          </a:p>
        </p:txBody>
      </p:sp>
      <p:sp>
        <p:nvSpPr>
          <p:cNvPr id="5" name="TextBox 4"/>
          <p:cNvSpPr txBox="1"/>
          <p:nvPr/>
        </p:nvSpPr>
        <p:spPr>
          <a:xfrm>
            <a:off x="0" y="1484785"/>
            <a:ext cx="5275056" cy="707886"/>
          </a:xfrm>
          <a:prstGeom prst="rect">
            <a:avLst/>
          </a:prstGeom>
          <a:noFill/>
          <a:effectLst>
            <a:outerShdw blurRad="50800" dist="38100" dir="8100000" algn="tr" rotWithShape="0">
              <a:prstClr val="black">
                <a:alpha val="40000"/>
              </a:prstClr>
            </a:outerShdw>
          </a:effectLst>
        </p:spPr>
        <p:txBody>
          <a:bodyPr wrap="square" rtlCol="1">
            <a:spAutoFit/>
          </a:bodyPr>
          <a:lstStyle/>
          <a:p>
            <a:pPr algn="ctr">
              <a:defRPr/>
            </a:pPr>
            <a:r>
              <a:rPr lang="en-US" sz="4000" b="1" dirty="0">
                <a:solidFill>
                  <a:srgbClr val="6600CC"/>
                </a:solidFill>
              </a:rPr>
              <a:t>(1) Association fibers</a:t>
            </a:r>
            <a:endParaRPr lang="en-US" altLang="zh-CN" sz="4000" b="1" dirty="0">
              <a:ln w="11430"/>
              <a:solidFill>
                <a:srgbClr val="6600CC"/>
              </a:solidFill>
              <a:ea typeface="SimSun" pitchFamily="2" charset="-122"/>
            </a:endParaRPr>
          </a:p>
        </p:txBody>
      </p:sp>
      <p:sp>
        <p:nvSpPr>
          <p:cNvPr id="6" name="TextBox 5"/>
          <p:cNvSpPr txBox="1"/>
          <p:nvPr/>
        </p:nvSpPr>
        <p:spPr>
          <a:xfrm>
            <a:off x="238758" y="4365105"/>
            <a:ext cx="4600339" cy="707886"/>
          </a:xfrm>
          <a:prstGeom prst="rect">
            <a:avLst/>
          </a:prstGeom>
          <a:noFill/>
          <a:effectLst>
            <a:outerShdw blurRad="50800" dist="38100" dir="8100000" algn="tr" rotWithShape="0">
              <a:prstClr val="black">
                <a:alpha val="40000"/>
              </a:prstClr>
            </a:outerShdw>
          </a:effectLst>
        </p:spPr>
        <p:txBody>
          <a:bodyPr wrap="square" rtlCol="1">
            <a:spAutoFit/>
          </a:bodyPr>
          <a:lstStyle/>
          <a:p>
            <a:pPr algn="ctr">
              <a:defRPr/>
            </a:pPr>
            <a:r>
              <a:rPr lang="en-US" sz="4000" b="1" dirty="0">
                <a:solidFill>
                  <a:srgbClr val="663300"/>
                </a:solidFill>
              </a:rPr>
              <a:t>(3) Projection fibers</a:t>
            </a:r>
            <a:endParaRPr lang="en-US" altLang="zh-CN" sz="4000" b="1" dirty="0">
              <a:ln w="11430"/>
              <a:solidFill>
                <a:srgbClr val="663300"/>
              </a:solidFill>
              <a:ea typeface="SimSun" pitchFamily="2" charset="-122"/>
            </a:endParaRPr>
          </a:p>
        </p:txBody>
      </p:sp>
      <p:cxnSp>
        <p:nvCxnSpPr>
          <p:cNvPr id="8" name="Elbow Connector 7"/>
          <p:cNvCxnSpPr/>
          <p:nvPr/>
        </p:nvCxnSpPr>
        <p:spPr>
          <a:xfrm flipV="1">
            <a:off x="3590817" y="1916832"/>
            <a:ext cx="3735153" cy="288032"/>
          </a:xfrm>
          <a:prstGeom prst="bentConnector3">
            <a:avLst>
              <a:gd name="adj1" fmla="val 50000"/>
            </a:avLst>
          </a:prstGeom>
          <a:ln w="57150">
            <a:solidFill>
              <a:srgbClr val="6600CC"/>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3303498" y="3501008"/>
            <a:ext cx="2777421" cy="360040"/>
          </a:xfrm>
          <a:prstGeom prst="bentConnector3">
            <a:avLst>
              <a:gd name="adj1" fmla="val 50000"/>
            </a:avLst>
          </a:prstGeom>
          <a:ln w="57150">
            <a:solidFill>
              <a:srgbClr val="FF0066"/>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399271" y="5085184"/>
            <a:ext cx="5842162" cy="288032"/>
          </a:xfrm>
          <a:prstGeom prst="bentConnector3">
            <a:avLst>
              <a:gd name="adj1" fmla="val 50000"/>
            </a:avLst>
          </a:prstGeom>
          <a:ln w="57150">
            <a:solidFill>
              <a:srgbClr val="6600CC"/>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58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2000"/>
                                        <p:tgtEl>
                                          <p:spTgt spid="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2000"/>
                                        <p:tgtEl>
                                          <p:spTgt spid="6"/>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4" descr="D:\جامعة مؤتة\Integrated Modules\2- C N S\Images\5- White matte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731" y="43341"/>
            <a:ext cx="11592378" cy="6600349"/>
          </a:xfrm>
          <a:solidFill>
            <a:srgbClr val="99FFCC"/>
          </a:solidFill>
        </p:spPr>
      </p:pic>
      <p:cxnSp>
        <p:nvCxnSpPr>
          <p:cNvPr id="4" name="Straight Arrow Connector 3">
            <a:extLst>
              <a:ext uri="{FF2B5EF4-FFF2-40B4-BE49-F238E27FC236}">
                <a16:creationId xmlns="" xmlns:a16="http://schemas.microsoft.com/office/drawing/2014/main" id="{356C96B3-6592-481F-83D0-7F927D230249}"/>
              </a:ext>
            </a:extLst>
          </p:cNvPr>
          <p:cNvCxnSpPr>
            <a:cxnSpLocks/>
          </p:cNvCxnSpPr>
          <p:nvPr/>
        </p:nvCxnSpPr>
        <p:spPr>
          <a:xfrm>
            <a:off x="6751331" y="1880828"/>
            <a:ext cx="670412" cy="18002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8DF7620E-48A9-4418-8D0E-049FD1062C90}"/>
              </a:ext>
            </a:extLst>
          </p:cNvPr>
          <p:cNvCxnSpPr>
            <a:cxnSpLocks/>
          </p:cNvCxnSpPr>
          <p:nvPr/>
        </p:nvCxnSpPr>
        <p:spPr>
          <a:xfrm flipH="1">
            <a:off x="5642902" y="4149081"/>
            <a:ext cx="916883" cy="197701"/>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A79B653D-C288-4503-A72C-7C08464256F9}"/>
              </a:ext>
            </a:extLst>
          </p:cNvPr>
          <p:cNvCxnSpPr>
            <a:cxnSpLocks/>
          </p:cNvCxnSpPr>
          <p:nvPr/>
        </p:nvCxnSpPr>
        <p:spPr>
          <a:xfrm flipH="1">
            <a:off x="7517518" y="4941168"/>
            <a:ext cx="1080503" cy="232598"/>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D00D87D7-19BF-485C-BABD-2CE7165A8BA9}"/>
              </a:ext>
            </a:extLst>
          </p:cNvPr>
          <p:cNvCxnSpPr/>
          <p:nvPr/>
        </p:nvCxnSpPr>
        <p:spPr>
          <a:xfrm>
            <a:off x="3495044" y="4247930"/>
            <a:ext cx="287319" cy="36004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7602D499-0E94-4132-9032-09D8C10445FA}"/>
              </a:ext>
            </a:extLst>
          </p:cNvPr>
          <p:cNvCxnSpPr>
            <a:cxnSpLocks/>
          </p:cNvCxnSpPr>
          <p:nvPr/>
        </p:nvCxnSpPr>
        <p:spPr>
          <a:xfrm>
            <a:off x="9333059" y="3343514"/>
            <a:ext cx="866105" cy="61735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F4E532B2-7106-438F-ACE3-04E8435075D8}"/>
              </a:ext>
            </a:extLst>
          </p:cNvPr>
          <p:cNvCxnSpPr>
            <a:cxnSpLocks/>
          </p:cNvCxnSpPr>
          <p:nvPr/>
        </p:nvCxnSpPr>
        <p:spPr>
          <a:xfrm flipH="1">
            <a:off x="5218961" y="4149080"/>
            <a:ext cx="3666379" cy="79208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076648F4-691E-4CFD-AFF9-518FFA7217D2}"/>
              </a:ext>
            </a:extLst>
          </p:cNvPr>
          <p:cNvSpPr txBox="1"/>
          <p:nvPr/>
        </p:nvSpPr>
        <p:spPr>
          <a:xfrm>
            <a:off x="1388035" y="3212976"/>
            <a:ext cx="766185" cy="707886"/>
          </a:xfrm>
          <a:prstGeom prst="rect">
            <a:avLst/>
          </a:prstGeom>
          <a:noFill/>
          <a:ln>
            <a:noFill/>
          </a:ln>
        </p:spPr>
        <p:txBody>
          <a:bodyPr wrap="square" rtlCol="0">
            <a:spAutoFit/>
          </a:bodyPr>
          <a:lstStyle/>
          <a:p>
            <a:r>
              <a:rPr lang="en-US" sz="4000" b="1" dirty="0">
                <a:solidFill>
                  <a:srgbClr val="FF0000"/>
                </a:solidFill>
              </a:rPr>
              <a:t>F</a:t>
            </a:r>
          </a:p>
        </p:txBody>
      </p:sp>
      <p:sp>
        <p:nvSpPr>
          <p:cNvPr id="21" name="TextBox 20">
            <a:extLst>
              <a:ext uri="{FF2B5EF4-FFF2-40B4-BE49-F238E27FC236}">
                <a16:creationId xmlns="" xmlns:a16="http://schemas.microsoft.com/office/drawing/2014/main" id="{02FAFD2F-DDF5-43A9-860F-00FCEC3D0F5D}"/>
              </a:ext>
            </a:extLst>
          </p:cNvPr>
          <p:cNvSpPr txBox="1"/>
          <p:nvPr/>
        </p:nvSpPr>
        <p:spPr>
          <a:xfrm>
            <a:off x="10594888" y="3960870"/>
            <a:ext cx="766185" cy="707886"/>
          </a:xfrm>
          <a:prstGeom prst="rect">
            <a:avLst/>
          </a:prstGeom>
          <a:noFill/>
          <a:ln>
            <a:noFill/>
          </a:ln>
        </p:spPr>
        <p:txBody>
          <a:bodyPr wrap="square" rtlCol="0">
            <a:spAutoFit/>
          </a:bodyPr>
          <a:lstStyle/>
          <a:p>
            <a:r>
              <a:rPr lang="en-US" sz="4000" b="1" dirty="0">
                <a:solidFill>
                  <a:srgbClr val="FF0000"/>
                </a:solidFill>
              </a:rPr>
              <a:t>O</a:t>
            </a:r>
          </a:p>
        </p:txBody>
      </p:sp>
      <p:sp>
        <p:nvSpPr>
          <p:cNvPr id="23" name="TextBox 22">
            <a:extLst>
              <a:ext uri="{FF2B5EF4-FFF2-40B4-BE49-F238E27FC236}">
                <a16:creationId xmlns="" xmlns:a16="http://schemas.microsoft.com/office/drawing/2014/main" id="{6C319818-42E0-49C4-979F-2254F6E01ED7}"/>
              </a:ext>
            </a:extLst>
          </p:cNvPr>
          <p:cNvSpPr txBox="1"/>
          <p:nvPr/>
        </p:nvSpPr>
        <p:spPr>
          <a:xfrm>
            <a:off x="4057054" y="4703524"/>
            <a:ext cx="766185" cy="707886"/>
          </a:xfrm>
          <a:prstGeom prst="rect">
            <a:avLst/>
          </a:prstGeom>
          <a:noFill/>
          <a:ln>
            <a:noFill/>
          </a:ln>
        </p:spPr>
        <p:txBody>
          <a:bodyPr wrap="square" rtlCol="0">
            <a:spAutoFit/>
          </a:bodyPr>
          <a:lstStyle/>
          <a:p>
            <a:r>
              <a:rPr lang="en-US" sz="4000" b="1" dirty="0">
                <a:solidFill>
                  <a:srgbClr val="FF0000"/>
                </a:solidFill>
              </a:rPr>
              <a:t>T</a:t>
            </a:r>
          </a:p>
        </p:txBody>
      </p:sp>
      <p:sp>
        <p:nvSpPr>
          <p:cNvPr id="24" name="TextBox 23">
            <a:extLst>
              <a:ext uri="{FF2B5EF4-FFF2-40B4-BE49-F238E27FC236}">
                <a16:creationId xmlns="" xmlns:a16="http://schemas.microsoft.com/office/drawing/2014/main" id="{268B248F-AC9B-413E-B9B2-B1927D1AE2EA}"/>
              </a:ext>
            </a:extLst>
          </p:cNvPr>
          <p:cNvSpPr txBox="1"/>
          <p:nvPr/>
        </p:nvSpPr>
        <p:spPr>
          <a:xfrm>
            <a:off x="4104216" y="3971063"/>
            <a:ext cx="1293664" cy="461665"/>
          </a:xfrm>
          <a:prstGeom prst="rect">
            <a:avLst/>
          </a:prstGeom>
          <a:noFill/>
          <a:ln>
            <a:noFill/>
          </a:ln>
        </p:spPr>
        <p:txBody>
          <a:bodyPr wrap="square" rtlCol="0">
            <a:spAutoFit/>
          </a:bodyPr>
          <a:lstStyle/>
          <a:p>
            <a:r>
              <a:rPr lang="en-US" sz="2400" b="1" dirty="0">
                <a:solidFill>
                  <a:srgbClr val="FF0000"/>
                </a:solidFill>
              </a:rPr>
              <a:t>Uncus</a:t>
            </a:r>
          </a:p>
        </p:txBody>
      </p:sp>
      <p:sp>
        <p:nvSpPr>
          <p:cNvPr id="15" name="TextBox 14">
            <a:extLst>
              <a:ext uri="{FF2B5EF4-FFF2-40B4-BE49-F238E27FC236}">
                <a16:creationId xmlns="" xmlns:a16="http://schemas.microsoft.com/office/drawing/2014/main" id="{9AFC0CAC-7434-4154-98D6-EB4903DC55DE}"/>
              </a:ext>
            </a:extLst>
          </p:cNvPr>
          <p:cNvSpPr txBox="1"/>
          <p:nvPr/>
        </p:nvSpPr>
        <p:spPr>
          <a:xfrm>
            <a:off x="5556785" y="26163"/>
            <a:ext cx="5688765" cy="523220"/>
          </a:xfrm>
          <a:prstGeom prst="rect">
            <a:avLst/>
          </a:prstGeom>
          <a:solidFill>
            <a:schemeClr val="bg1"/>
          </a:solidFill>
        </p:spPr>
        <p:txBody>
          <a:bodyPr wrap="square" rtlCol="0">
            <a:spAutoFit/>
          </a:bodyPr>
          <a:lstStyle/>
          <a:p>
            <a:pPr algn="l" rtl="0"/>
            <a:r>
              <a:rPr lang="en-US" sz="2800" b="1" dirty="0">
                <a:latin typeface="Arial" panose="020B0604020202020204" pitchFamily="34" charset="0"/>
                <a:cs typeface="Arial" panose="020B0604020202020204" pitchFamily="34" charset="0"/>
              </a:rPr>
              <a:t>(Sup. Long. Bundle)</a:t>
            </a:r>
            <a:r>
              <a:rPr lang="en-US" sz="2800" dirty="0">
                <a:latin typeface="Arial" panose="020B0604020202020204" pitchFamily="34" charset="0"/>
                <a:cs typeface="Arial" panose="020B0604020202020204" pitchFamily="34" charset="0"/>
              </a:rPr>
              <a:t>.</a:t>
            </a:r>
          </a:p>
        </p:txBody>
      </p:sp>
      <p:cxnSp>
        <p:nvCxnSpPr>
          <p:cNvPr id="20" name="Straight Arrow Connector 19">
            <a:extLst>
              <a:ext uri="{FF2B5EF4-FFF2-40B4-BE49-F238E27FC236}">
                <a16:creationId xmlns="" xmlns:a16="http://schemas.microsoft.com/office/drawing/2014/main" id="{A9DA8A6A-6EA5-43EC-8B21-B9FDB227D083}"/>
              </a:ext>
            </a:extLst>
          </p:cNvPr>
          <p:cNvCxnSpPr>
            <a:cxnSpLocks/>
          </p:cNvCxnSpPr>
          <p:nvPr/>
        </p:nvCxnSpPr>
        <p:spPr>
          <a:xfrm flipH="1">
            <a:off x="5421658" y="4301480"/>
            <a:ext cx="3666379" cy="79208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06782859-CC76-426B-9FCC-F0751BC278B4}"/>
              </a:ext>
            </a:extLst>
          </p:cNvPr>
          <p:cNvCxnSpPr>
            <a:cxnSpLocks/>
          </p:cNvCxnSpPr>
          <p:nvPr/>
        </p:nvCxnSpPr>
        <p:spPr>
          <a:xfrm flipH="1">
            <a:off x="5421658" y="4187172"/>
            <a:ext cx="3666379" cy="79208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C9DF926B-5341-4F3E-A1CD-AF6227E4A309}"/>
              </a:ext>
            </a:extLst>
          </p:cNvPr>
          <p:cNvCxnSpPr>
            <a:cxnSpLocks/>
          </p:cNvCxnSpPr>
          <p:nvPr/>
        </p:nvCxnSpPr>
        <p:spPr>
          <a:xfrm flipH="1">
            <a:off x="8885340" y="3343514"/>
            <a:ext cx="447719" cy="90441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381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l="17516" t="14563" r="44832" b="44094"/>
          <a:stretch>
            <a:fillRect/>
          </a:stretch>
        </p:blipFill>
        <p:spPr bwMode="auto">
          <a:xfrm>
            <a:off x="2728859" y="332656"/>
            <a:ext cx="6799893" cy="4552308"/>
          </a:xfrm>
          <a:prstGeom prst="rect">
            <a:avLst/>
          </a:prstGeom>
          <a:noFill/>
          <a:ln w="9525">
            <a:noFill/>
            <a:miter lim="800000"/>
            <a:headEnd/>
            <a:tailEnd/>
          </a:ln>
        </p:spPr>
      </p:pic>
      <p:sp>
        <p:nvSpPr>
          <p:cNvPr id="6" name="Rectangle 5"/>
          <p:cNvSpPr/>
          <p:nvPr/>
        </p:nvSpPr>
        <p:spPr>
          <a:xfrm>
            <a:off x="605466" y="5937068"/>
            <a:ext cx="3352060" cy="576064"/>
          </a:xfrm>
          <a:prstGeom prst="rect">
            <a:avLst/>
          </a:prstGeom>
          <a:noFill/>
          <a:ln w="57150">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600CC"/>
                </a:solidFill>
                <a:effectLst/>
                <a:uLnTx/>
                <a:uFillTx/>
                <a:latin typeface="Calibri"/>
                <a:ea typeface="+mn-ea"/>
                <a:cs typeface="+mn-cs"/>
              </a:rPr>
              <a:t>The fornix</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endParaRPr kumimoji="0" lang="ar-SA" sz="40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AutoShape 15"/>
          <p:cNvSpPr>
            <a:spLocks/>
          </p:cNvSpPr>
          <p:nvPr/>
        </p:nvSpPr>
        <p:spPr bwMode="auto">
          <a:xfrm flipH="1">
            <a:off x="334530" y="5013176"/>
            <a:ext cx="4118245" cy="720080"/>
          </a:xfrm>
          <a:prstGeom prst="callout2">
            <a:avLst>
              <a:gd name="adj1" fmla="val 32433"/>
              <a:gd name="adj2" fmla="val 10724"/>
              <a:gd name="adj3" fmla="val -14718"/>
              <a:gd name="adj4" fmla="val -950"/>
              <a:gd name="adj5" fmla="val -105872"/>
              <a:gd name="adj6" fmla="val -28263"/>
            </a:avLst>
          </a:prstGeom>
          <a:noFill/>
          <a:ln w="3810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3200" b="1" dirty="0" smtClean="0">
                <a:solidFill>
                  <a:srgbClr val="7030A0"/>
                </a:solidFill>
                <a:latin typeface="Calibri"/>
              </a:rPr>
              <a:t>Hippocampus</a:t>
            </a:r>
            <a:endParaRPr kumimoji="0" lang="en-US" sz="3200" b="1"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AutoShape 15"/>
          <p:cNvSpPr>
            <a:spLocks/>
          </p:cNvSpPr>
          <p:nvPr/>
        </p:nvSpPr>
        <p:spPr bwMode="auto">
          <a:xfrm>
            <a:off x="9049886" y="1052736"/>
            <a:ext cx="3111952" cy="648072"/>
          </a:xfrm>
          <a:prstGeom prst="callout2">
            <a:avLst>
              <a:gd name="adj1" fmla="val 82047"/>
              <a:gd name="adj2" fmla="val 13029"/>
              <a:gd name="adj3" fmla="val 86496"/>
              <a:gd name="adj4" fmla="val -3620"/>
              <a:gd name="adj5" fmla="val 104518"/>
              <a:gd name="adj6" fmla="val -42483"/>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commissure of the fornix </a:t>
            </a:r>
          </a:p>
        </p:txBody>
      </p:sp>
      <p:sp>
        <p:nvSpPr>
          <p:cNvPr id="7" name="AutoShape 15"/>
          <p:cNvSpPr>
            <a:spLocks/>
          </p:cNvSpPr>
          <p:nvPr/>
        </p:nvSpPr>
        <p:spPr bwMode="auto">
          <a:xfrm flipH="1">
            <a:off x="8187928" y="3573016"/>
            <a:ext cx="3543606" cy="720080"/>
          </a:xfrm>
          <a:prstGeom prst="callout2">
            <a:avLst>
              <a:gd name="adj1" fmla="val -82889"/>
              <a:gd name="adj2" fmla="val 109417"/>
              <a:gd name="adj3" fmla="val 7676"/>
              <a:gd name="adj4" fmla="val 75268"/>
              <a:gd name="adj5" fmla="val -170131"/>
              <a:gd name="adj6" fmla="val 71215"/>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00CC"/>
                </a:solidFill>
                <a:effectLst/>
                <a:uLnTx/>
                <a:uFillTx/>
                <a:latin typeface="Calibri"/>
                <a:ea typeface="+mn-ea"/>
                <a:cs typeface="+mn-cs"/>
              </a:rPr>
              <a:t>the posterior columns of the fornix</a:t>
            </a:r>
          </a:p>
        </p:txBody>
      </p:sp>
      <p:sp>
        <p:nvSpPr>
          <p:cNvPr id="10" name="AutoShape 15"/>
          <p:cNvSpPr>
            <a:spLocks/>
          </p:cNvSpPr>
          <p:nvPr/>
        </p:nvSpPr>
        <p:spPr bwMode="auto">
          <a:xfrm flipH="1">
            <a:off x="430304" y="116632"/>
            <a:ext cx="3543606" cy="720080"/>
          </a:xfrm>
          <a:prstGeom prst="callout2">
            <a:avLst>
              <a:gd name="adj1" fmla="val 111969"/>
              <a:gd name="adj2" fmla="val -29048"/>
              <a:gd name="adj3" fmla="val 60222"/>
              <a:gd name="adj4" fmla="val 8401"/>
              <a:gd name="adj5" fmla="val 79462"/>
              <a:gd name="adj6" fmla="val -36480"/>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libri"/>
                <a:ea typeface="+mn-ea"/>
                <a:cs typeface="+mn-cs"/>
              </a:rPr>
              <a:t>body of the fornix </a:t>
            </a:r>
            <a:endParaRPr kumimoji="0" lang="en-US" sz="3600" b="1" i="0" u="none" strike="noStrike" kern="1200" cap="none" spc="0" normalizeH="0" baseline="0" noProof="0" dirty="0">
              <a:ln>
                <a:noFill/>
              </a:ln>
              <a:solidFill>
                <a:srgbClr val="6600CC"/>
              </a:solidFill>
              <a:effectLst/>
              <a:uLnTx/>
              <a:uFillTx/>
              <a:latin typeface="Calibri"/>
              <a:ea typeface="+mn-ea"/>
              <a:cs typeface="+mn-cs"/>
            </a:endParaRPr>
          </a:p>
        </p:txBody>
      </p:sp>
      <p:sp>
        <p:nvSpPr>
          <p:cNvPr id="12" name="AutoShape 15">
            <a:extLst>
              <a:ext uri="{FF2B5EF4-FFF2-40B4-BE49-F238E27FC236}">
                <a16:creationId xmlns="" xmlns:a16="http://schemas.microsoft.com/office/drawing/2014/main" id="{59764F79-97B3-40D3-8B9D-2A40D602BA6A}"/>
              </a:ext>
            </a:extLst>
          </p:cNvPr>
          <p:cNvSpPr>
            <a:spLocks/>
          </p:cNvSpPr>
          <p:nvPr/>
        </p:nvSpPr>
        <p:spPr bwMode="auto">
          <a:xfrm flipH="1">
            <a:off x="0" y="1340768"/>
            <a:ext cx="3543606" cy="720080"/>
          </a:xfrm>
          <a:prstGeom prst="callout2">
            <a:avLst>
              <a:gd name="adj1" fmla="val 114159"/>
              <a:gd name="adj2" fmla="val 2906"/>
              <a:gd name="adj3" fmla="val 60222"/>
              <a:gd name="adj4" fmla="val 21420"/>
              <a:gd name="adj5" fmla="val 83841"/>
              <a:gd name="adj6" fmla="val -11035"/>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r>
              <a:rPr lang="en-US" sz="3200" b="1" dirty="0">
                <a:solidFill>
                  <a:srgbClr val="6600CC"/>
                </a:solidFill>
              </a:rPr>
              <a:t>Anterior columns of the fornix</a:t>
            </a:r>
          </a:p>
        </p:txBody>
      </p:sp>
      <p:sp>
        <p:nvSpPr>
          <p:cNvPr id="13" name="AutoShape 15">
            <a:extLst>
              <a:ext uri="{FF2B5EF4-FFF2-40B4-BE49-F238E27FC236}">
                <a16:creationId xmlns="" xmlns:a16="http://schemas.microsoft.com/office/drawing/2014/main" id="{EA51265C-EDC6-43A0-9005-2AD219C87552}"/>
              </a:ext>
            </a:extLst>
          </p:cNvPr>
          <p:cNvSpPr>
            <a:spLocks/>
          </p:cNvSpPr>
          <p:nvPr/>
        </p:nvSpPr>
        <p:spPr bwMode="auto">
          <a:xfrm flipH="1">
            <a:off x="0" y="2852936"/>
            <a:ext cx="3543606" cy="720080"/>
          </a:xfrm>
          <a:prstGeom prst="callout2">
            <a:avLst>
              <a:gd name="adj1" fmla="val 2498"/>
              <a:gd name="adj2" fmla="val -2420"/>
              <a:gd name="adj3" fmla="val 49275"/>
              <a:gd name="adj4" fmla="val 10768"/>
              <a:gd name="adj5" fmla="val -40956"/>
              <a:gd name="adj6" fmla="val -30563"/>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a:r>
              <a:rPr lang="en-US" sz="3200" b="1" dirty="0" err="1">
                <a:solidFill>
                  <a:srgbClr val="FF0000"/>
                </a:solidFill>
              </a:rPr>
              <a:t>mammillary</a:t>
            </a:r>
            <a:r>
              <a:rPr lang="en-US" sz="3200" b="1" dirty="0">
                <a:solidFill>
                  <a:srgbClr val="FF0000"/>
                </a:solidFill>
              </a:rPr>
              <a:t> bodies </a:t>
            </a:r>
          </a:p>
        </p:txBody>
      </p:sp>
      <p:sp>
        <p:nvSpPr>
          <p:cNvPr id="11" name="AutoShape 15">
            <a:extLst>
              <a:ext uri="{FF2B5EF4-FFF2-40B4-BE49-F238E27FC236}">
                <a16:creationId xmlns="" xmlns:a16="http://schemas.microsoft.com/office/drawing/2014/main" id="{A2AE4E87-6100-40CF-9CBA-36EAAC15B68F}"/>
              </a:ext>
            </a:extLst>
          </p:cNvPr>
          <p:cNvSpPr>
            <a:spLocks/>
          </p:cNvSpPr>
          <p:nvPr/>
        </p:nvSpPr>
        <p:spPr bwMode="auto">
          <a:xfrm flipH="1">
            <a:off x="4644322" y="5073887"/>
            <a:ext cx="3543606" cy="720080"/>
          </a:xfrm>
          <a:prstGeom prst="callout2">
            <a:avLst>
              <a:gd name="adj1" fmla="val -1880"/>
              <a:gd name="adj2" fmla="val 36635"/>
              <a:gd name="adj3" fmla="val -5460"/>
              <a:gd name="adj4" fmla="val 50414"/>
              <a:gd name="adj5" fmla="val -130722"/>
              <a:gd name="adj6" fmla="val 50506"/>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algn="ctr" rtl="0"/>
            <a:r>
              <a:rPr lang="en-US" sz="3200" dirty="0"/>
              <a:t>Fimbria of </a:t>
            </a:r>
            <a:r>
              <a:rPr lang="en-US" sz="3200" dirty="0" err="1"/>
              <a:t>hypocampus</a:t>
            </a:r>
            <a:r>
              <a:rPr lang="en-US" sz="3200" dirty="0"/>
              <a:t> </a:t>
            </a:r>
            <a:endParaRPr lang="en-US" sz="3200" b="1" dirty="0">
              <a:solidFill>
                <a:srgbClr val="6600CC"/>
              </a:solidFill>
            </a:endParaRPr>
          </a:p>
        </p:txBody>
      </p:sp>
      <p:sp>
        <p:nvSpPr>
          <p:cNvPr id="2" name="Rectangle 1">
            <a:extLst>
              <a:ext uri="{FF2B5EF4-FFF2-40B4-BE49-F238E27FC236}">
                <a16:creationId xmlns="" xmlns:a16="http://schemas.microsoft.com/office/drawing/2014/main" id="{635985E3-4B2A-4BF8-8CE7-E67F09F07326}"/>
              </a:ext>
            </a:extLst>
          </p:cNvPr>
          <p:cNvSpPr/>
          <p:nvPr/>
        </p:nvSpPr>
        <p:spPr>
          <a:xfrm rot="10800000" flipV="1">
            <a:off x="7989162" y="5933522"/>
            <a:ext cx="3742372" cy="523220"/>
          </a:xfrm>
          <a:prstGeom prst="rect">
            <a:avLst/>
          </a:prstGeom>
        </p:spPr>
        <p:txBody>
          <a:bodyPr wrap="square">
            <a:spAutoFit/>
          </a:bodyPr>
          <a:lstStyle/>
          <a:p>
            <a:r>
              <a:rPr lang="en-US" sz="2800" b="1" dirty="0">
                <a:solidFill>
                  <a:srgbClr val="0000FF"/>
                </a:solidFill>
                <a:latin typeface="Arial" panose="020B0604020202020204" pitchFamily="34" charset="0"/>
                <a:cs typeface="Arial" panose="020B0604020202020204" pitchFamily="34" charset="0"/>
              </a:rPr>
              <a:t>sagittal section</a:t>
            </a:r>
            <a:endParaRPr lang="en-US" sz="2800" dirty="0">
              <a:solidFill>
                <a:srgbClr val="0000FF"/>
              </a:solidFill>
            </a:endParaRPr>
          </a:p>
        </p:txBody>
      </p:sp>
      <p:sp>
        <p:nvSpPr>
          <p:cNvPr id="14" name="AutoShape 15"/>
          <p:cNvSpPr>
            <a:spLocks/>
          </p:cNvSpPr>
          <p:nvPr/>
        </p:nvSpPr>
        <p:spPr bwMode="auto">
          <a:xfrm flipH="1">
            <a:off x="-144335" y="3933056"/>
            <a:ext cx="4118245" cy="720080"/>
          </a:xfrm>
          <a:prstGeom prst="callout2">
            <a:avLst>
              <a:gd name="adj1" fmla="val 41957"/>
              <a:gd name="adj2" fmla="val 16630"/>
              <a:gd name="adj3" fmla="val -14718"/>
              <a:gd name="adj4" fmla="val -950"/>
              <a:gd name="adj5" fmla="val -70951"/>
              <a:gd name="adj6" fmla="val -28263"/>
            </a:avLst>
          </a:prstGeom>
          <a:noFill/>
          <a:ln w="38100">
            <a:solidFill>
              <a:srgbClr val="0000FF"/>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3200" b="1" dirty="0" err="1" smtClean="0">
                <a:solidFill>
                  <a:srgbClr val="7030A0"/>
                </a:solidFill>
                <a:latin typeface="Calibri"/>
              </a:rPr>
              <a:t>Amygdaloid</a:t>
            </a:r>
            <a:r>
              <a:rPr lang="en-US" sz="3200" b="1" dirty="0" smtClean="0">
                <a:solidFill>
                  <a:srgbClr val="7030A0"/>
                </a:solidFill>
                <a:latin typeface="Calibri"/>
              </a:rPr>
              <a:t> body</a:t>
            </a:r>
            <a:endParaRPr kumimoji="0" lang="en-US" sz="3200" b="1" i="0" u="none" strike="noStrike" kern="1200" cap="none" spc="0" normalizeH="0" baseline="0" noProof="0" dirty="0">
              <a:ln>
                <a:noFill/>
              </a:ln>
              <a:solidFill>
                <a:srgbClr val="7030A0"/>
              </a:solidFill>
              <a:effectLst/>
              <a:uLnTx/>
              <a:uFillTx/>
              <a:latin typeface="Calibri"/>
              <a:ea typeface="+mn-ea"/>
              <a:cs typeface="+mn-cs"/>
            </a:endParaRPr>
          </a:p>
        </p:txBody>
      </p:sp>
    </p:spTree>
    <p:extLst>
      <p:ext uri="{BB962C8B-B14F-4D97-AF65-F5344CB8AC3E}">
        <p14:creationId xmlns:p14="http://schemas.microsoft.com/office/powerpoint/2010/main" val="2956344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10000" contrast="30000"/>
          </a:blip>
          <a:srcRect l="34570" t="24414" r="21484" b="26758"/>
          <a:stretch>
            <a:fillRect/>
          </a:stretch>
        </p:blipFill>
        <p:spPr>
          <a:xfrm>
            <a:off x="3016179" y="476672"/>
            <a:ext cx="8811676" cy="4104456"/>
          </a:xfrm>
          <a:prstGeom prst="rect">
            <a:avLst/>
          </a:prstGeom>
          <a:noFill/>
        </p:spPr>
      </p:pic>
      <p:sp>
        <p:nvSpPr>
          <p:cNvPr id="4" name="AutoShape 10"/>
          <p:cNvSpPr>
            <a:spLocks/>
          </p:cNvSpPr>
          <p:nvPr/>
        </p:nvSpPr>
        <p:spPr bwMode="auto">
          <a:xfrm flipH="1">
            <a:off x="88501" y="1808820"/>
            <a:ext cx="2800351" cy="720080"/>
          </a:xfrm>
          <a:prstGeom prst="callout2">
            <a:avLst>
              <a:gd name="adj1" fmla="val 50209"/>
              <a:gd name="adj2" fmla="val 11397"/>
              <a:gd name="adj3" fmla="val 113913"/>
              <a:gd name="adj4" fmla="val -67790"/>
              <a:gd name="adj5" fmla="val 22447"/>
              <a:gd name="adj6" fmla="val -144453"/>
            </a:avLst>
          </a:prstGeom>
          <a:noFill/>
          <a:ln w="5715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CC"/>
                </a:solidFill>
                <a:effectLst/>
                <a:uLnTx/>
                <a:uFillTx/>
                <a:latin typeface="Calibri"/>
                <a:ea typeface="+mn-ea"/>
                <a:cs typeface="+mn-cs"/>
              </a:rPr>
              <a:t>Body of fornix</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AutoShape 10"/>
          <p:cNvSpPr>
            <a:spLocks/>
          </p:cNvSpPr>
          <p:nvPr/>
        </p:nvSpPr>
        <p:spPr bwMode="auto">
          <a:xfrm flipH="1">
            <a:off x="8118435" y="4734455"/>
            <a:ext cx="3686590" cy="844578"/>
          </a:xfrm>
          <a:prstGeom prst="callout2">
            <a:avLst>
              <a:gd name="adj1" fmla="val 18228"/>
              <a:gd name="adj2" fmla="val 70310"/>
              <a:gd name="adj3" fmla="val 6803"/>
              <a:gd name="adj4" fmla="val 38938"/>
              <a:gd name="adj5" fmla="val -199964"/>
              <a:gd name="adj6" fmla="val 98587"/>
            </a:avLst>
          </a:prstGeom>
          <a:noFill/>
          <a:ln w="5715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lvl="0" algn="l" rtl="0"/>
            <a:r>
              <a:rPr lang="en-US" sz="2800" b="1" dirty="0">
                <a:solidFill>
                  <a:srgbClr val="D60093"/>
                </a:solidFill>
                <a:latin typeface="Arial" panose="020B0604020202020204" pitchFamily="34" charset="0"/>
                <a:cs typeface="Arial" panose="020B0604020202020204" pitchFamily="34" charset="0"/>
              </a:rPr>
              <a:t>Fimbriae of hippocampus</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 name="AutoShape 15"/>
          <p:cNvSpPr>
            <a:spLocks/>
          </p:cNvSpPr>
          <p:nvPr/>
        </p:nvSpPr>
        <p:spPr bwMode="auto">
          <a:xfrm flipH="1">
            <a:off x="4165456" y="0"/>
            <a:ext cx="4501338" cy="720080"/>
          </a:xfrm>
          <a:prstGeom prst="callout2">
            <a:avLst>
              <a:gd name="adj1" fmla="val 247713"/>
              <a:gd name="adj2" fmla="val 27330"/>
              <a:gd name="adj3" fmla="val 130284"/>
              <a:gd name="adj4" fmla="val 36892"/>
              <a:gd name="adj5" fmla="val 59758"/>
              <a:gd name="adj6" fmla="val 46652"/>
            </a:avLst>
          </a:prstGeom>
          <a:noFill/>
          <a:ln w="5715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Corpus callosum </a:t>
            </a:r>
          </a:p>
        </p:txBody>
      </p:sp>
      <p:sp>
        <p:nvSpPr>
          <p:cNvPr id="9" name="AutoShape 15"/>
          <p:cNvSpPr>
            <a:spLocks/>
          </p:cNvSpPr>
          <p:nvPr/>
        </p:nvSpPr>
        <p:spPr bwMode="auto">
          <a:xfrm flipH="1">
            <a:off x="8330912" y="0"/>
            <a:ext cx="3830926" cy="648072"/>
          </a:xfrm>
          <a:prstGeom prst="callout2">
            <a:avLst>
              <a:gd name="adj1" fmla="val 419460"/>
              <a:gd name="adj2" fmla="val 97450"/>
              <a:gd name="adj3" fmla="val 140501"/>
              <a:gd name="adj4" fmla="val 61849"/>
              <a:gd name="adj5" fmla="val 125440"/>
              <a:gd name="adj6" fmla="val 55387"/>
            </a:avLst>
          </a:prstGeom>
          <a:noFill/>
          <a:ln w="57150">
            <a:solidFill>
              <a:srgbClr val="FF0066"/>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a:ea typeface="+mn-ea"/>
                <a:cs typeface="+mn-cs"/>
              </a:rPr>
              <a:t>Posterior column</a:t>
            </a:r>
          </a:p>
        </p:txBody>
      </p:sp>
      <p:sp>
        <p:nvSpPr>
          <p:cNvPr id="10" name="AutoShape 10"/>
          <p:cNvSpPr>
            <a:spLocks/>
          </p:cNvSpPr>
          <p:nvPr/>
        </p:nvSpPr>
        <p:spPr bwMode="auto">
          <a:xfrm flipH="1">
            <a:off x="0" y="252028"/>
            <a:ext cx="3064741" cy="792088"/>
          </a:xfrm>
          <a:prstGeom prst="callout2">
            <a:avLst>
              <a:gd name="adj1" fmla="val 50209"/>
              <a:gd name="adj2" fmla="val 11397"/>
              <a:gd name="adj3" fmla="val 80077"/>
              <a:gd name="adj4" fmla="val -47545"/>
              <a:gd name="adj5" fmla="val 224669"/>
              <a:gd name="adj6" fmla="val -101331"/>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septum pellucidum</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AutoShape 10">
            <a:extLst>
              <a:ext uri="{FF2B5EF4-FFF2-40B4-BE49-F238E27FC236}">
                <a16:creationId xmlns="" xmlns:a16="http://schemas.microsoft.com/office/drawing/2014/main" id="{F50B0B46-0EB6-476C-8A81-D6B02405CF63}"/>
              </a:ext>
            </a:extLst>
          </p:cNvPr>
          <p:cNvSpPr>
            <a:spLocks/>
          </p:cNvSpPr>
          <p:nvPr/>
        </p:nvSpPr>
        <p:spPr bwMode="auto">
          <a:xfrm flipH="1">
            <a:off x="4452776" y="5057800"/>
            <a:ext cx="2800351" cy="720080"/>
          </a:xfrm>
          <a:prstGeom prst="callout2">
            <a:avLst>
              <a:gd name="adj1" fmla="val 50209"/>
              <a:gd name="adj2" fmla="val 11397"/>
              <a:gd name="adj3" fmla="val -37157"/>
              <a:gd name="adj4" fmla="val 16074"/>
              <a:gd name="adj5" fmla="val -325669"/>
              <a:gd name="adj6" fmla="val -16410"/>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CC"/>
                </a:solidFill>
                <a:effectLst/>
                <a:uLnTx/>
                <a:uFillTx/>
                <a:latin typeface="Calibri"/>
                <a:ea typeface="+mn-ea"/>
                <a:cs typeface="+mn-cs"/>
              </a:rPr>
              <a:t>Thalamus</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AutoShape 10">
            <a:extLst>
              <a:ext uri="{FF2B5EF4-FFF2-40B4-BE49-F238E27FC236}">
                <a16:creationId xmlns="" xmlns:a16="http://schemas.microsoft.com/office/drawing/2014/main" id="{BC2E00F3-A8C4-492E-8B9E-F85266351283}"/>
              </a:ext>
            </a:extLst>
          </p:cNvPr>
          <p:cNvSpPr>
            <a:spLocks/>
          </p:cNvSpPr>
          <p:nvPr/>
        </p:nvSpPr>
        <p:spPr bwMode="auto">
          <a:xfrm flipH="1">
            <a:off x="215827" y="3068960"/>
            <a:ext cx="2800351" cy="720080"/>
          </a:xfrm>
          <a:prstGeom prst="callout2">
            <a:avLst>
              <a:gd name="adj1" fmla="val 50209"/>
              <a:gd name="adj2" fmla="val 11397"/>
              <a:gd name="adj3" fmla="val -19641"/>
              <a:gd name="adj4" fmla="val -93249"/>
              <a:gd name="adj5" fmla="val -78266"/>
              <a:gd name="adj6" fmla="val -125734"/>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CC"/>
                </a:solidFill>
                <a:effectLst/>
                <a:uLnTx/>
                <a:uFillTx/>
                <a:latin typeface="Calibri"/>
                <a:ea typeface="+mn-ea"/>
                <a:cs typeface="+mn-cs"/>
              </a:rPr>
              <a:t>Anterior column</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AutoShape 10">
            <a:extLst>
              <a:ext uri="{FF2B5EF4-FFF2-40B4-BE49-F238E27FC236}">
                <a16:creationId xmlns="" xmlns:a16="http://schemas.microsoft.com/office/drawing/2014/main" id="{BA6ED9DF-AEBD-4234-B1D0-3F3142220160}"/>
              </a:ext>
            </a:extLst>
          </p:cNvPr>
          <p:cNvSpPr>
            <a:spLocks/>
          </p:cNvSpPr>
          <p:nvPr/>
        </p:nvSpPr>
        <p:spPr bwMode="auto">
          <a:xfrm flipH="1">
            <a:off x="333983" y="4606682"/>
            <a:ext cx="3448380" cy="720080"/>
          </a:xfrm>
          <a:prstGeom prst="callout2">
            <a:avLst>
              <a:gd name="adj1" fmla="val 50209"/>
              <a:gd name="adj2" fmla="val 11397"/>
              <a:gd name="adj3" fmla="val -39346"/>
              <a:gd name="adj4" fmla="val -38522"/>
              <a:gd name="adj5" fmla="val -246850"/>
              <a:gd name="adj6" fmla="val -87426"/>
            </a:avLst>
          </a:prstGeom>
          <a:noFill/>
          <a:ln w="5715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CC"/>
                </a:solidFill>
                <a:effectLst/>
                <a:uLnTx/>
                <a:uFillTx/>
                <a:latin typeface="Calibri"/>
                <a:ea typeface="+mn-ea"/>
                <a:cs typeface="+mn-cs"/>
              </a:rPr>
              <a:t>Mammillary</a:t>
            </a:r>
            <a:r>
              <a:rPr kumimoji="0" lang="en-US" sz="3600" b="1" i="0" u="none" strike="noStrike" kern="1200" cap="none" spc="0" normalizeH="0" noProof="0" dirty="0">
                <a:ln>
                  <a:noFill/>
                </a:ln>
                <a:solidFill>
                  <a:srgbClr val="6600CC"/>
                </a:solidFill>
                <a:effectLst/>
                <a:uLnTx/>
                <a:uFillTx/>
                <a:latin typeface="Calibri"/>
                <a:ea typeface="+mn-ea"/>
                <a:cs typeface="+mn-cs"/>
              </a:rPr>
              <a:t> body</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TextBox 1">
            <a:extLst>
              <a:ext uri="{FF2B5EF4-FFF2-40B4-BE49-F238E27FC236}">
                <a16:creationId xmlns="" xmlns:a16="http://schemas.microsoft.com/office/drawing/2014/main" id="{45F895DA-51EB-4D13-B9F6-C9A4EDB39295}"/>
              </a:ext>
            </a:extLst>
          </p:cNvPr>
          <p:cNvSpPr txBox="1"/>
          <p:nvPr/>
        </p:nvSpPr>
        <p:spPr>
          <a:xfrm>
            <a:off x="88501" y="5902379"/>
            <a:ext cx="11739354" cy="646331"/>
          </a:xfrm>
          <a:prstGeom prst="rect">
            <a:avLst/>
          </a:prstGeom>
          <a:noFill/>
          <a:ln w="57150">
            <a:solidFill>
              <a:srgbClr val="0000FF"/>
            </a:solidFill>
          </a:ln>
        </p:spPr>
        <p:txBody>
          <a:bodyPr wrap="square" rtlCol="0">
            <a:spAutoFit/>
          </a:bodyPr>
          <a:lstStyle/>
          <a:p>
            <a:pPr algn="l" rtl="0"/>
            <a:r>
              <a:rPr lang="en-US" sz="3600" b="1" dirty="0">
                <a:latin typeface="Arial" panose="020B0604020202020204" pitchFamily="34" charset="0"/>
                <a:cs typeface="Arial" panose="020B0604020202020204" pitchFamily="34" charset="0"/>
              </a:rPr>
              <a:t>Parts &amp; relations of fornix, </a:t>
            </a:r>
            <a:r>
              <a:rPr lang="en-US" sz="2800" b="1" dirty="0">
                <a:latin typeface="Arial" panose="020B0604020202020204" pitchFamily="34" charset="0"/>
                <a:cs typeface="Arial" panose="020B0604020202020204" pitchFamily="34" charset="0"/>
              </a:rPr>
              <a:t>sagittal section</a:t>
            </a:r>
          </a:p>
        </p:txBody>
      </p:sp>
      <p:sp>
        <p:nvSpPr>
          <p:cNvPr id="15" name="AutoShape 10">
            <a:extLst>
              <a:ext uri="{FF2B5EF4-FFF2-40B4-BE49-F238E27FC236}">
                <a16:creationId xmlns="" xmlns:a16="http://schemas.microsoft.com/office/drawing/2014/main" id="{8989C4BD-624E-4042-8893-421FF09AAE9C}"/>
              </a:ext>
            </a:extLst>
          </p:cNvPr>
          <p:cNvSpPr>
            <a:spLocks/>
          </p:cNvSpPr>
          <p:nvPr/>
        </p:nvSpPr>
        <p:spPr bwMode="auto">
          <a:xfrm flipH="1">
            <a:off x="4114882" y="4573262"/>
            <a:ext cx="2800351" cy="720080"/>
          </a:xfrm>
          <a:prstGeom prst="callout2">
            <a:avLst>
              <a:gd name="adj1" fmla="val 15178"/>
              <a:gd name="adj2" fmla="val 45841"/>
              <a:gd name="adj3" fmla="val -37157"/>
              <a:gd name="adj4" fmla="val 16074"/>
              <a:gd name="adj5" fmla="val -189925"/>
              <a:gd name="adj6" fmla="val -3681"/>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CC"/>
                </a:solidFill>
                <a:effectLst/>
                <a:uLnTx/>
                <a:uFillTx/>
                <a:latin typeface="Calibri"/>
                <a:ea typeface="+mn-ea"/>
                <a:cs typeface="+mn-cs"/>
              </a:rPr>
              <a:t>Uncus</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0305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2" grpId="0" animBg="1"/>
      <p:bldP spid="13" grpId="0" animBg="1"/>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20000"/>
          </a:blip>
          <a:srcRect l="18310" t="8789" r="47998" b="39453"/>
          <a:stretch>
            <a:fillRect/>
          </a:stretch>
        </p:blipFill>
        <p:spPr bwMode="auto">
          <a:xfrm>
            <a:off x="3705543" y="500019"/>
            <a:ext cx="6746067" cy="5843939"/>
          </a:xfrm>
          <a:prstGeom prst="rect">
            <a:avLst/>
          </a:prstGeom>
          <a:noFill/>
          <a:ln w="9525">
            <a:noFill/>
            <a:miter lim="800000"/>
            <a:headEnd/>
            <a:tailEnd/>
          </a:ln>
          <a:effectLst/>
        </p:spPr>
      </p:pic>
      <p:sp>
        <p:nvSpPr>
          <p:cNvPr id="4" name="AutoShape 10"/>
          <p:cNvSpPr>
            <a:spLocks/>
          </p:cNvSpPr>
          <p:nvPr/>
        </p:nvSpPr>
        <p:spPr bwMode="auto">
          <a:xfrm flipH="1">
            <a:off x="475032" y="2571720"/>
            <a:ext cx="3064741" cy="792088"/>
          </a:xfrm>
          <a:prstGeom prst="callout2">
            <a:avLst>
              <a:gd name="adj1" fmla="val 52199"/>
              <a:gd name="adj2" fmla="val 28502"/>
              <a:gd name="adj3" fmla="val 12404"/>
              <a:gd name="adj4" fmla="val -48229"/>
              <a:gd name="adj5" fmla="val 11699"/>
              <a:gd name="adj6" fmla="val -110226"/>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anterior columns of the fornix</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AutoShape 10"/>
          <p:cNvSpPr>
            <a:spLocks/>
          </p:cNvSpPr>
          <p:nvPr/>
        </p:nvSpPr>
        <p:spPr bwMode="auto">
          <a:xfrm flipH="1">
            <a:off x="950108" y="4929174"/>
            <a:ext cx="3686590" cy="844578"/>
          </a:xfrm>
          <a:prstGeom prst="callout2">
            <a:avLst>
              <a:gd name="adj1" fmla="val 46228"/>
              <a:gd name="adj2" fmla="val 14000"/>
              <a:gd name="adj3" fmla="val -37997"/>
              <a:gd name="adj4" fmla="val -46948"/>
              <a:gd name="adj5" fmla="val -119698"/>
              <a:gd name="adj6" fmla="val -52708"/>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the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crus</a:t>
            </a:r>
            <a:r>
              <a:rPr kumimoji="0" lang="en-US" sz="3600" b="1" i="0" u="none" strike="noStrike" kern="1200" cap="none" spc="0" normalizeH="0" baseline="0" noProof="0" dirty="0">
                <a:ln>
                  <a:noFill/>
                </a:ln>
                <a:solidFill>
                  <a:srgbClr val="FF0000"/>
                </a:solidFill>
                <a:effectLst/>
                <a:uLnTx/>
                <a:uFillTx/>
                <a:latin typeface="Calibri"/>
                <a:ea typeface="+mn-ea"/>
                <a:cs typeface="+mn-cs"/>
              </a:rPr>
              <a:t> of the fornix</a:t>
            </a:r>
          </a:p>
        </p:txBody>
      </p:sp>
      <p:sp>
        <p:nvSpPr>
          <p:cNvPr id="6" name="AutoShape 15"/>
          <p:cNvSpPr>
            <a:spLocks/>
          </p:cNvSpPr>
          <p:nvPr/>
        </p:nvSpPr>
        <p:spPr bwMode="auto">
          <a:xfrm flipH="1">
            <a:off x="8330912" y="5357802"/>
            <a:ext cx="3830926" cy="648072"/>
          </a:xfrm>
          <a:prstGeom prst="callout2">
            <a:avLst>
              <a:gd name="adj1" fmla="val -196009"/>
              <a:gd name="adj2" fmla="val 141824"/>
              <a:gd name="adj3" fmla="val 28598"/>
              <a:gd name="adj4" fmla="val 93048"/>
              <a:gd name="adj5" fmla="val 57554"/>
              <a:gd name="adj6" fmla="val 78750"/>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splenium</a:t>
            </a:r>
            <a:r>
              <a:rPr kumimoji="0" lang="en-US" sz="2800" b="1" i="0" u="none" strike="noStrike" kern="1200" cap="none" spc="0" normalizeH="0" baseline="0" noProof="0" dirty="0">
                <a:ln>
                  <a:noFill/>
                </a:ln>
                <a:solidFill>
                  <a:prstClr val="black"/>
                </a:solidFill>
                <a:effectLst/>
                <a:uLnTx/>
                <a:uFillTx/>
                <a:latin typeface="Calibri"/>
                <a:ea typeface="+mn-ea"/>
                <a:cs typeface="+mn-cs"/>
              </a:rPr>
              <a:t> of corpus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callosum</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AutoShape 10"/>
          <p:cNvSpPr>
            <a:spLocks/>
          </p:cNvSpPr>
          <p:nvPr/>
        </p:nvSpPr>
        <p:spPr bwMode="auto">
          <a:xfrm flipH="1">
            <a:off x="855092" y="928646"/>
            <a:ext cx="3064741" cy="792088"/>
          </a:xfrm>
          <a:prstGeom prst="callout2">
            <a:avLst>
              <a:gd name="adj1" fmla="val 64142"/>
              <a:gd name="adj2" fmla="val 24397"/>
              <a:gd name="adj3" fmla="val 181586"/>
              <a:gd name="adj4" fmla="val -68755"/>
              <a:gd name="adj5" fmla="val 186852"/>
              <a:gd name="adj6" fmla="val -99279"/>
            </a:avLst>
          </a:prstGeom>
          <a:noFill/>
          <a:ln w="38100">
            <a:solidFill>
              <a:srgbClr val="00FF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septum </a:t>
            </a:r>
            <a:r>
              <a:rPr kumimoji="0" lang="en-US" sz="3200" b="1" i="0" u="none" strike="noStrike" kern="1200" cap="none" spc="0" normalizeH="0" baseline="0" noProof="0" dirty="0" err="1">
                <a:ln>
                  <a:noFill/>
                </a:ln>
                <a:solidFill>
                  <a:srgbClr val="0000FF"/>
                </a:solidFill>
                <a:effectLst/>
                <a:uLnTx/>
                <a:uFillTx/>
                <a:latin typeface="Calibri"/>
                <a:ea typeface="+mn-ea"/>
                <a:cs typeface="+mn-cs"/>
              </a:rPr>
              <a:t>pellucidum</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sp>
        <p:nvSpPr>
          <p:cNvPr id="9" name="AutoShape 15"/>
          <p:cNvSpPr>
            <a:spLocks/>
          </p:cNvSpPr>
          <p:nvPr/>
        </p:nvSpPr>
        <p:spPr bwMode="auto">
          <a:xfrm flipH="1">
            <a:off x="8330912" y="-71462"/>
            <a:ext cx="3830926" cy="648072"/>
          </a:xfrm>
          <a:prstGeom prst="callout2">
            <a:avLst>
              <a:gd name="adj1" fmla="val 327018"/>
              <a:gd name="adj2" fmla="val 141786"/>
              <a:gd name="adj3" fmla="val 145366"/>
              <a:gd name="adj4" fmla="val 72796"/>
              <a:gd name="adj5" fmla="val 140036"/>
              <a:gd name="adj6" fmla="val 56482"/>
            </a:avLst>
          </a:prstGeom>
          <a:noFill/>
          <a:ln w="38100">
            <a:solidFill>
              <a:srgbClr val="66FF33"/>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a:ea typeface="+mn-ea"/>
                <a:cs typeface="+mn-cs"/>
              </a:rPr>
              <a:t>Genu</a:t>
            </a:r>
            <a:r>
              <a:rPr kumimoji="0" lang="en-US" sz="2800" b="1" i="0" u="none" strike="noStrike" kern="1200" cap="none" spc="0" normalizeH="0" baseline="0" noProof="0" dirty="0">
                <a:ln>
                  <a:noFill/>
                </a:ln>
                <a:solidFill>
                  <a:srgbClr val="FF0066"/>
                </a:solidFill>
                <a:effectLst/>
                <a:uLnTx/>
                <a:uFillTx/>
                <a:latin typeface="Calibri"/>
                <a:ea typeface="+mn-ea"/>
                <a:cs typeface="+mn-cs"/>
              </a:rPr>
              <a:t> of corpus </a:t>
            </a:r>
            <a:r>
              <a:rPr kumimoji="0" lang="en-US" sz="2800" b="1" i="0" u="none" strike="noStrike" kern="1200" cap="none" spc="0" normalizeH="0" baseline="0" noProof="0" dirty="0" err="1">
                <a:ln>
                  <a:noFill/>
                </a:ln>
                <a:solidFill>
                  <a:srgbClr val="FF0066"/>
                </a:solidFill>
                <a:effectLst/>
                <a:uLnTx/>
                <a:uFillTx/>
                <a:latin typeface="Calibri"/>
                <a:ea typeface="+mn-ea"/>
                <a:cs typeface="+mn-cs"/>
              </a:rPr>
              <a:t>callosum</a:t>
            </a:r>
            <a:r>
              <a:rPr kumimoji="0" lang="en-US" sz="2800" b="1" i="0" u="none" strike="noStrike" kern="1200" cap="none" spc="0" normalizeH="0" baseline="0" noProof="0" dirty="0">
                <a:ln>
                  <a:noFill/>
                </a:ln>
                <a:solidFill>
                  <a:srgbClr val="FF0066"/>
                </a:solidFill>
                <a:effectLst/>
                <a:uLnTx/>
                <a:uFillTx/>
                <a:latin typeface="Calibri"/>
                <a:ea typeface="+mn-ea"/>
                <a:cs typeface="+mn-cs"/>
              </a:rPr>
              <a:t> </a:t>
            </a:r>
          </a:p>
        </p:txBody>
      </p:sp>
      <p:sp>
        <p:nvSpPr>
          <p:cNvPr id="10" name="Rectangle 9"/>
          <p:cNvSpPr/>
          <p:nvPr/>
        </p:nvSpPr>
        <p:spPr>
          <a:xfrm>
            <a:off x="1995273" y="6140256"/>
            <a:ext cx="9026427" cy="646331"/>
          </a:xfrm>
          <a:prstGeom prst="rect">
            <a:avLst/>
          </a:prstGeom>
          <a:effectLst>
            <a:outerShdw blurRad="50800" dist="38100" dir="8100000" algn="tr" rotWithShape="0">
              <a:prstClr val="black">
                <a:alpha val="40000"/>
              </a:prstClr>
            </a:outerShdw>
          </a:effectLst>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libri"/>
                <a:ea typeface="+mn-ea"/>
                <a:cs typeface="+mn-cs"/>
              </a:rPr>
              <a:t>Horizontal section of the brain </a:t>
            </a:r>
          </a:p>
        </p:txBody>
      </p:sp>
    </p:spTree>
    <p:extLst>
      <p:ext uri="{BB962C8B-B14F-4D97-AF65-F5344CB8AC3E}">
        <p14:creationId xmlns:p14="http://schemas.microsoft.com/office/powerpoint/2010/main" val="141245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lum bright="-10000" contrast="30000"/>
          </a:blip>
          <a:srcRect l="34570" t="24414" r="21484" b="26758"/>
          <a:stretch>
            <a:fillRect/>
          </a:stretch>
        </p:blipFill>
        <p:spPr>
          <a:xfrm>
            <a:off x="2536767" y="764704"/>
            <a:ext cx="8811676" cy="4104456"/>
          </a:xfrm>
          <a:prstGeom prst="rect">
            <a:avLst/>
          </a:prstGeom>
          <a:noFill/>
        </p:spPr>
      </p:pic>
      <p:sp>
        <p:nvSpPr>
          <p:cNvPr id="7" name="AutoShape 10"/>
          <p:cNvSpPr>
            <a:spLocks/>
          </p:cNvSpPr>
          <p:nvPr/>
        </p:nvSpPr>
        <p:spPr bwMode="auto">
          <a:xfrm flipH="1">
            <a:off x="-1" y="2492896"/>
            <a:ext cx="2345220" cy="792088"/>
          </a:xfrm>
          <a:prstGeom prst="callout2">
            <a:avLst>
              <a:gd name="adj1" fmla="val 44468"/>
              <a:gd name="adj2" fmla="val 15912"/>
              <a:gd name="adj3" fmla="val 8422"/>
              <a:gd name="adj4" fmla="val -30413"/>
              <a:gd name="adj5" fmla="val -5155"/>
              <a:gd name="adj6" fmla="val -104335"/>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latin typeface="Arial Black" pitchFamily="34" charset="0"/>
              </a:rPr>
              <a:t>Genu </a:t>
            </a:r>
            <a:endParaRPr lang="en-US" sz="3600" b="1" dirty="0">
              <a:solidFill>
                <a:srgbClr val="FF0000"/>
              </a:solidFill>
              <a:latin typeface="Arial Black" pitchFamily="34" charset="0"/>
            </a:endParaRPr>
          </a:p>
        </p:txBody>
      </p:sp>
      <p:sp>
        <p:nvSpPr>
          <p:cNvPr id="9" name="AutoShape 10"/>
          <p:cNvSpPr>
            <a:spLocks/>
          </p:cNvSpPr>
          <p:nvPr/>
        </p:nvSpPr>
        <p:spPr bwMode="auto">
          <a:xfrm flipH="1">
            <a:off x="3111951" y="44624"/>
            <a:ext cx="3207725" cy="720080"/>
          </a:xfrm>
          <a:prstGeom prst="callout2">
            <a:avLst>
              <a:gd name="adj1" fmla="val 49776"/>
              <a:gd name="adj2" fmla="val 6414"/>
              <a:gd name="adj3" fmla="val 54058"/>
              <a:gd name="adj4" fmla="val -7278"/>
              <a:gd name="adj5" fmla="val 283173"/>
              <a:gd name="adj6" fmla="val -9708"/>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rtl="0"/>
            <a:r>
              <a:rPr lang="en-US" sz="3200" b="1" dirty="0" smtClean="0">
                <a:solidFill>
                  <a:srgbClr val="C00000"/>
                </a:solidFill>
                <a:latin typeface="Arial Black" pitchFamily="34" charset="0"/>
              </a:rPr>
              <a:t>The body </a:t>
            </a:r>
            <a:endParaRPr lang="en-US" sz="3200" b="1" dirty="0">
              <a:solidFill>
                <a:srgbClr val="C00000"/>
              </a:solidFill>
              <a:latin typeface="Arial Black" pitchFamily="34" charset="0"/>
            </a:endParaRPr>
          </a:p>
        </p:txBody>
      </p:sp>
      <p:sp>
        <p:nvSpPr>
          <p:cNvPr id="10" name="AutoShape 10"/>
          <p:cNvSpPr>
            <a:spLocks/>
          </p:cNvSpPr>
          <p:nvPr/>
        </p:nvSpPr>
        <p:spPr bwMode="auto">
          <a:xfrm flipH="1">
            <a:off x="8020389" y="221784"/>
            <a:ext cx="3207725" cy="720080"/>
          </a:xfrm>
          <a:prstGeom prst="callout2">
            <a:avLst>
              <a:gd name="adj1" fmla="val 60346"/>
              <a:gd name="adj2" fmla="val 23217"/>
              <a:gd name="adj3" fmla="val 82443"/>
              <a:gd name="adj4" fmla="val 22218"/>
              <a:gd name="adj5" fmla="val 314931"/>
              <a:gd name="adj6" fmla="val 94972"/>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rtl="0"/>
            <a:r>
              <a:rPr lang="en-US" sz="3200" b="1" dirty="0" err="1">
                <a:solidFill>
                  <a:srgbClr val="C00000"/>
                </a:solidFill>
                <a:latin typeface="Arial Black" pitchFamily="34" charset="0"/>
              </a:rPr>
              <a:t>Spelnium</a:t>
            </a:r>
            <a:endParaRPr lang="en-US" sz="3200" b="1" dirty="0">
              <a:solidFill>
                <a:srgbClr val="C00000"/>
              </a:solidFill>
              <a:latin typeface="Arial Black" pitchFamily="34" charset="0"/>
            </a:endParaRPr>
          </a:p>
        </p:txBody>
      </p:sp>
      <p:sp>
        <p:nvSpPr>
          <p:cNvPr id="2" name="TextBox 1"/>
          <p:cNvSpPr txBox="1"/>
          <p:nvPr/>
        </p:nvSpPr>
        <p:spPr>
          <a:xfrm>
            <a:off x="4931094" y="5590982"/>
            <a:ext cx="5842163" cy="646331"/>
          </a:xfrm>
          <a:prstGeom prst="rect">
            <a:avLst/>
          </a:prstGeom>
          <a:solidFill>
            <a:srgbClr val="FFFF00"/>
          </a:solidFill>
        </p:spPr>
        <p:txBody>
          <a:bodyPr wrap="square" rtlCol="0">
            <a:spAutoFit/>
          </a:bodyPr>
          <a:lstStyle/>
          <a:p>
            <a:pPr marL="457200" indent="-457200" algn="ctr" rtl="0">
              <a:buFont typeface="Wingdings" panose="05000000000000000000" pitchFamily="2" charset="2"/>
              <a:buChar char="v"/>
            </a:pPr>
            <a:r>
              <a:rPr lang="en-US" sz="3600" b="1" dirty="0" smtClean="0">
                <a:solidFill>
                  <a:srgbClr val="0000FF"/>
                </a:solidFill>
                <a:latin typeface="Arial" panose="020B0604020202020204" pitchFamily="34" charset="0"/>
                <a:cs typeface="Arial" panose="020B0604020202020204" pitchFamily="34" charset="0"/>
              </a:rPr>
              <a:t>Corpus </a:t>
            </a:r>
            <a:r>
              <a:rPr lang="en-US" sz="3600" b="1" dirty="0">
                <a:solidFill>
                  <a:srgbClr val="0000FF"/>
                </a:solidFill>
                <a:latin typeface="Arial" panose="020B0604020202020204" pitchFamily="34" charset="0"/>
                <a:cs typeface="Arial" panose="020B0604020202020204" pitchFamily="34" charset="0"/>
              </a:rPr>
              <a:t>callosum</a:t>
            </a:r>
          </a:p>
        </p:txBody>
      </p:sp>
      <p:sp>
        <p:nvSpPr>
          <p:cNvPr id="3" name="TextBox 2">
            <a:extLst>
              <a:ext uri="{FF2B5EF4-FFF2-40B4-BE49-F238E27FC236}">
                <a16:creationId xmlns="" xmlns:a16="http://schemas.microsoft.com/office/drawing/2014/main" id="{D6DF0E0E-B2BE-4637-8DDC-EA0C6357C5BA}"/>
              </a:ext>
            </a:extLst>
          </p:cNvPr>
          <p:cNvSpPr txBox="1"/>
          <p:nvPr/>
        </p:nvSpPr>
        <p:spPr>
          <a:xfrm>
            <a:off x="4534511" y="1556792"/>
            <a:ext cx="2322834" cy="369332"/>
          </a:xfrm>
          <a:prstGeom prst="rect">
            <a:avLst/>
          </a:prstGeom>
          <a:noFill/>
        </p:spPr>
        <p:txBody>
          <a:bodyPr wrap="square" rtlCol="0">
            <a:spAutoFit/>
          </a:bodyPr>
          <a:lstStyle/>
          <a:p>
            <a:r>
              <a:rPr lang="en-US" dirty="0"/>
              <a:t>Cingulate gyrus</a:t>
            </a:r>
          </a:p>
        </p:txBody>
      </p:sp>
      <p:sp>
        <p:nvSpPr>
          <p:cNvPr id="12" name="AutoShape 10"/>
          <p:cNvSpPr>
            <a:spLocks/>
          </p:cNvSpPr>
          <p:nvPr/>
        </p:nvSpPr>
        <p:spPr bwMode="auto">
          <a:xfrm flipH="1">
            <a:off x="47211" y="4600646"/>
            <a:ext cx="3447833" cy="792088"/>
          </a:xfrm>
          <a:prstGeom prst="callout2">
            <a:avLst>
              <a:gd name="adj1" fmla="val 22444"/>
              <a:gd name="adj2" fmla="val 44643"/>
              <a:gd name="adj3" fmla="val -14183"/>
              <a:gd name="adj4" fmla="val 44098"/>
              <a:gd name="adj5" fmla="val -254084"/>
              <a:gd name="adj6" fmla="val -60893"/>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latin typeface="Arial Black" pitchFamily="34" charset="0"/>
              </a:rPr>
              <a:t>Rostrum </a:t>
            </a:r>
            <a:endParaRPr lang="en-US" sz="3600" b="1" dirty="0">
              <a:solidFill>
                <a:srgbClr val="FF0000"/>
              </a:solidFill>
              <a:latin typeface="Arial Black" pitchFamily="34" charset="0"/>
            </a:endParaRPr>
          </a:p>
        </p:txBody>
      </p:sp>
    </p:spTree>
    <p:extLst>
      <p:ext uri="{BB962C8B-B14F-4D97-AF65-F5344CB8AC3E}">
        <p14:creationId xmlns:p14="http://schemas.microsoft.com/office/powerpoint/2010/main" val="179888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tif (417132 bytes)"/>
          <p:cNvPicPr>
            <a:picLocks noChangeAspect="1" noChangeArrowheads="1"/>
          </p:cNvPicPr>
          <p:nvPr/>
        </p:nvPicPr>
        <p:blipFill>
          <a:blip r:embed="rId2" cstate="print">
            <a:lum bright="-10000"/>
          </a:blip>
          <a:srcRect/>
          <a:stretch>
            <a:fillRect/>
          </a:stretch>
        </p:blipFill>
        <p:spPr bwMode="auto">
          <a:xfrm>
            <a:off x="7292991" y="1268760"/>
            <a:ext cx="4830368" cy="4032448"/>
          </a:xfrm>
          <a:prstGeom prst="rect">
            <a:avLst/>
          </a:prstGeom>
          <a:noFill/>
        </p:spPr>
      </p:pic>
      <p:sp>
        <p:nvSpPr>
          <p:cNvPr id="9" name="AutoShape 10"/>
          <p:cNvSpPr>
            <a:spLocks/>
          </p:cNvSpPr>
          <p:nvPr/>
        </p:nvSpPr>
        <p:spPr bwMode="auto">
          <a:xfrm flipH="1">
            <a:off x="7278769" y="44625"/>
            <a:ext cx="3590808" cy="1091065"/>
          </a:xfrm>
          <a:prstGeom prst="callout2">
            <a:avLst>
              <a:gd name="adj1" fmla="val 66147"/>
              <a:gd name="adj2" fmla="val 26891"/>
              <a:gd name="adj3" fmla="val 85633"/>
              <a:gd name="adj4" fmla="val 25697"/>
              <a:gd name="adj5" fmla="val 205587"/>
              <a:gd name="adj6" fmla="val 48644"/>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CC"/>
                </a:solidFill>
                <a:effectLst/>
                <a:uLnTx/>
                <a:uFillTx/>
                <a:latin typeface="Calibri"/>
                <a:ea typeface="+mn-ea"/>
                <a:cs typeface="+mn-cs"/>
              </a:rPr>
              <a:t>forceps minor is projection from genu </a:t>
            </a:r>
          </a:p>
        </p:txBody>
      </p:sp>
      <p:pic>
        <p:nvPicPr>
          <p:cNvPr id="10" name="Picture 2"/>
          <p:cNvPicPr>
            <a:picLocks noChangeAspect="1" noChangeArrowheads="1"/>
          </p:cNvPicPr>
          <p:nvPr/>
        </p:nvPicPr>
        <p:blipFill>
          <a:blip r:embed="rId3" cstate="print">
            <a:lum bright="-10000" contrast="30000"/>
          </a:blip>
          <a:srcRect l="34570" t="24414" r="21484" b="26758"/>
          <a:stretch>
            <a:fillRect/>
          </a:stretch>
        </p:blipFill>
        <p:spPr>
          <a:xfrm>
            <a:off x="142984" y="1124745"/>
            <a:ext cx="7111776" cy="3312647"/>
          </a:xfrm>
          <a:prstGeom prst="rect">
            <a:avLst/>
          </a:prstGeom>
          <a:noFill/>
        </p:spPr>
      </p:pic>
      <p:sp>
        <p:nvSpPr>
          <p:cNvPr id="11" name="AutoShape 10"/>
          <p:cNvSpPr>
            <a:spLocks/>
          </p:cNvSpPr>
          <p:nvPr/>
        </p:nvSpPr>
        <p:spPr bwMode="auto">
          <a:xfrm flipH="1">
            <a:off x="142985" y="0"/>
            <a:ext cx="4093963" cy="844578"/>
          </a:xfrm>
          <a:prstGeom prst="callout2">
            <a:avLst>
              <a:gd name="adj1" fmla="val 95985"/>
              <a:gd name="adj2" fmla="val 88733"/>
              <a:gd name="adj3" fmla="val 154666"/>
              <a:gd name="adj4" fmla="val 87410"/>
              <a:gd name="adj5" fmla="val 299781"/>
              <a:gd name="adj6" fmla="val 43547"/>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rtl="0"/>
            <a:r>
              <a:rPr lang="en-US" sz="2800" b="1" dirty="0">
                <a:solidFill>
                  <a:srgbClr val="0000FF"/>
                </a:solidFill>
              </a:rPr>
              <a:t>septum </a:t>
            </a:r>
            <a:r>
              <a:rPr lang="en-US" sz="2800" b="1" dirty="0" err="1">
                <a:solidFill>
                  <a:srgbClr val="0000FF"/>
                </a:solidFill>
              </a:rPr>
              <a:t>pellucidum</a:t>
            </a:r>
            <a:r>
              <a:rPr lang="en-US" sz="2800" b="1" dirty="0">
                <a:solidFill>
                  <a:srgbClr val="0000FF"/>
                </a:solidFill>
              </a:rPr>
              <a:t> &amp; </a:t>
            </a:r>
            <a:r>
              <a:rPr lang="en-US" sz="2800" b="1" dirty="0" smtClean="0">
                <a:solidFill>
                  <a:srgbClr val="0000FF"/>
                </a:solidFill>
              </a:rPr>
              <a:t>Ant horn of lat</a:t>
            </a:r>
            <a:r>
              <a:rPr lang="en-US" sz="2800" b="1" dirty="0">
                <a:solidFill>
                  <a:srgbClr val="0000FF"/>
                </a:solidFill>
              </a:rPr>
              <a:t>. vent</a:t>
            </a:r>
          </a:p>
        </p:txBody>
      </p:sp>
      <p:sp>
        <p:nvSpPr>
          <p:cNvPr id="12" name="AutoShape 10"/>
          <p:cNvSpPr>
            <a:spLocks/>
          </p:cNvSpPr>
          <p:nvPr/>
        </p:nvSpPr>
        <p:spPr bwMode="auto">
          <a:xfrm flipH="1">
            <a:off x="109669" y="3621263"/>
            <a:ext cx="1780837" cy="792088"/>
          </a:xfrm>
          <a:prstGeom prst="callout2">
            <a:avLst>
              <a:gd name="adj1" fmla="val 22548"/>
              <a:gd name="adj2" fmla="val 87791"/>
              <a:gd name="adj3" fmla="val -79255"/>
              <a:gd name="adj4" fmla="val 93306"/>
              <a:gd name="adj5" fmla="val -146900"/>
              <a:gd name="adj6" fmla="val -5582"/>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t>Genu </a:t>
            </a:r>
            <a:endParaRPr lang="en-US" sz="3600" b="1" dirty="0">
              <a:solidFill>
                <a:srgbClr val="FF0000"/>
              </a:solidFill>
            </a:endParaRPr>
          </a:p>
        </p:txBody>
      </p:sp>
      <p:sp>
        <p:nvSpPr>
          <p:cNvPr id="13" name="AutoShape 10"/>
          <p:cNvSpPr>
            <a:spLocks/>
          </p:cNvSpPr>
          <p:nvPr/>
        </p:nvSpPr>
        <p:spPr bwMode="auto">
          <a:xfrm flipH="1">
            <a:off x="47211" y="4600646"/>
            <a:ext cx="2824632" cy="792088"/>
          </a:xfrm>
          <a:prstGeom prst="callout2">
            <a:avLst>
              <a:gd name="adj1" fmla="val 22444"/>
              <a:gd name="adj2" fmla="val 44643"/>
              <a:gd name="adj3" fmla="val -14183"/>
              <a:gd name="adj4" fmla="val 44098"/>
              <a:gd name="adj5" fmla="val -254084"/>
              <a:gd name="adj6" fmla="val 12521"/>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t>Rostrum </a:t>
            </a:r>
            <a:endParaRPr lang="en-US" sz="3600" b="1" dirty="0">
              <a:solidFill>
                <a:srgbClr val="FF0000"/>
              </a:solidFill>
            </a:endParaRPr>
          </a:p>
        </p:txBody>
      </p:sp>
      <p:sp>
        <p:nvSpPr>
          <p:cNvPr id="14" name="AutoShape 10"/>
          <p:cNvSpPr>
            <a:spLocks/>
          </p:cNvSpPr>
          <p:nvPr/>
        </p:nvSpPr>
        <p:spPr bwMode="auto">
          <a:xfrm flipH="1">
            <a:off x="47211" y="5392734"/>
            <a:ext cx="3686590" cy="844578"/>
          </a:xfrm>
          <a:prstGeom prst="callout2">
            <a:avLst>
              <a:gd name="adj1" fmla="val 18819"/>
              <a:gd name="adj2" fmla="val 31301"/>
              <a:gd name="adj3" fmla="val 4487"/>
              <a:gd name="adj4" fmla="val 24459"/>
              <a:gd name="adj5" fmla="val -283410"/>
              <a:gd name="adj6" fmla="val 28260"/>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algn="ctr"/>
            <a:r>
              <a:rPr lang="en-US" sz="3600" b="1" dirty="0">
                <a:solidFill>
                  <a:srgbClr val="6600CC"/>
                </a:solidFill>
              </a:rPr>
              <a:t>lamina </a:t>
            </a:r>
            <a:r>
              <a:rPr lang="en-US" sz="3600" b="1" dirty="0" err="1">
                <a:solidFill>
                  <a:srgbClr val="6600CC"/>
                </a:solidFill>
              </a:rPr>
              <a:t>terminalis</a:t>
            </a:r>
            <a:endParaRPr lang="en-US" sz="3600" b="1" dirty="0">
              <a:solidFill>
                <a:srgbClr val="FF0000"/>
              </a:solidFill>
            </a:endParaRPr>
          </a:p>
        </p:txBody>
      </p:sp>
      <p:sp>
        <p:nvSpPr>
          <p:cNvPr id="15" name="TextBox 14"/>
          <p:cNvSpPr txBox="1"/>
          <p:nvPr/>
        </p:nvSpPr>
        <p:spPr>
          <a:xfrm>
            <a:off x="4999736" y="5879014"/>
            <a:ext cx="5842163" cy="646331"/>
          </a:xfrm>
          <a:prstGeom prst="rect">
            <a:avLst/>
          </a:prstGeom>
          <a:solidFill>
            <a:srgbClr val="FFFF00"/>
          </a:solidFill>
        </p:spPr>
        <p:txBody>
          <a:bodyPr wrap="square" rtlCol="0">
            <a:spAutoFit/>
          </a:bodyPr>
          <a:lstStyle/>
          <a:p>
            <a:pPr marL="457200" indent="-457200" algn="ctr" rtl="0">
              <a:buFont typeface="Wingdings" panose="05000000000000000000" pitchFamily="2" charset="2"/>
              <a:buChar char="v"/>
            </a:pPr>
            <a:r>
              <a:rPr lang="en-US" sz="3600" b="1" dirty="0" smtClean="0">
                <a:solidFill>
                  <a:srgbClr val="0000FF"/>
                </a:solidFill>
                <a:latin typeface="Arial" panose="020B0604020202020204" pitchFamily="34" charset="0"/>
                <a:cs typeface="Arial" panose="020B0604020202020204" pitchFamily="34" charset="0"/>
              </a:rPr>
              <a:t>Corpus </a:t>
            </a:r>
            <a:r>
              <a:rPr lang="en-US" sz="3600" b="1" dirty="0">
                <a:solidFill>
                  <a:srgbClr val="0000FF"/>
                </a:solidFill>
                <a:latin typeface="Arial" panose="020B0604020202020204" pitchFamily="34" charset="0"/>
                <a:cs typeface="Arial" panose="020B0604020202020204" pitchFamily="34" charset="0"/>
              </a:rPr>
              <a:t>callosum</a:t>
            </a:r>
          </a:p>
        </p:txBody>
      </p:sp>
    </p:spTree>
    <p:extLst>
      <p:ext uri="{BB962C8B-B14F-4D97-AF65-F5344CB8AC3E}">
        <p14:creationId xmlns:p14="http://schemas.microsoft.com/office/powerpoint/2010/main" val="17059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611" y="0"/>
            <a:ext cx="7166308" cy="6858000"/>
          </a:xfrm>
          <a:prstGeom prst="rect">
            <a:avLst/>
          </a:prstGeom>
        </p:spPr>
      </p:pic>
    </p:spTree>
    <p:extLst>
      <p:ext uri="{BB962C8B-B14F-4D97-AF65-F5344CB8AC3E}">
        <p14:creationId xmlns:p14="http://schemas.microsoft.com/office/powerpoint/2010/main" val="24711914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1" y="922020"/>
            <a:ext cx="12025017" cy="5071665"/>
          </a:xfrm>
          <a:prstGeom prst="rect">
            <a:avLst/>
          </a:prstGeom>
        </p:spPr>
      </p:pic>
      <p:sp>
        <p:nvSpPr>
          <p:cNvPr id="4" name="Rectangle 3"/>
          <p:cNvSpPr/>
          <p:nvPr/>
        </p:nvSpPr>
        <p:spPr>
          <a:xfrm>
            <a:off x="430304" y="5589240"/>
            <a:ext cx="3639379" cy="576064"/>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Box 4"/>
          <p:cNvSpPr txBox="1"/>
          <p:nvPr/>
        </p:nvSpPr>
        <p:spPr>
          <a:xfrm>
            <a:off x="430304" y="5589240"/>
            <a:ext cx="3639379" cy="523220"/>
          </a:xfrm>
          <a:prstGeom prst="rect">
            <a:avLst/>
          </a:prstGeom>
          <a:noFill/>
        </p:spPr>
        <p:txBody>
          <a:bodyPr wrap="square" rtlCol="0">
            <a:spAutoFit/>
          </a:bodyPr>
          <a:lstStyle/>
          <a:p>
            <a:pPr algn="ctr" rtl="0"/>
            <a:r>
              <a:rPr lang="en-US" sz="2800" b="1" dirty="0" smtClean="0"/>
              <a:t>Coronal section</a:t>
            </a:r>
            <a:endParaRPr lang="en-US" sz="2800" b="1" dirty="0"/>
          </a:p>
        </p:txBody>
      </p:sp>
    </p:spTree>
    <p:extLst>
      <p:ext uri="{BB962C8B-B14F-4D97-AF65-F5344CB8AC3E}">
        <p14:creationId xmlns:p14="http://schemas.microsoft.com/office/powerpoint/2010/main" val="4363551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 (417132 bytes)"/>
          <p:cNvPicPr>
            <a:picLocks noChangeAspect="1" noChangeArrowheads="1"/>
          </p:cNvPicPr>
          <p:nvPr/>
        </p:nvPicPr>
        <p:blipFill>
          <a:blip r:embed="rId2" cstate="print">
            <a:lum bright="-10000"/>
          </a:blip>
          <a:srcRect/>
          <a:stretch>
            <a:fillRect/>
          </a:stretch>
        </p:blipFill>
        <p:spPr bwMode="auto">
          <a:xfrm>
            <a:off x="6394581" y="44624"/>
            <a:ext cx="5746389" cy="4797152"/>
          </a:xfrm>
          <a:prstGeom prst="rect">
            <a:avLst/>
          </a:prstGeom>
          <a:no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624"/>
            <a:ext cx="6394581" cy="3399108"/>
          </a:xfrm>
          <a:prstGeom prst="rect">
            <a:avLst/>
          </a:prstGeom>
        </p:spPr>
      </p:pic>
      <p:sp>
        <p:nvSpPr>
          <p:cNvPr id="8" name="AutoShape 10"/>
          <p:cNvSpPr>
            <a:spLocks/>
          </p:cNvSpPr>
          <p:nvPr/>
        </p:nvSpPr>
        <p:spPr bwMode="auto">
          <a:xfrm flipH="1">
            <a:off x="3590817" y="3346048"/>
            <a:ext cx="2824632" cy="1091065"/>
          </a:xfrm>
          <a:prstGeom prst="callout2">
            <a:avLst>
              <a:gd name="adj1" fmla="val 40241"/>
              <a:gd name="adj2" fmla="val 16679"/>
              <a:gd name="adj3" fmla="val 42218"/>
              <a:gd name="adj4" fmla="val -7780"/>
              <a:gd name="adj5" fmla="val -26772"/>
              <a:gd name="adj6" fmla="val -62745"/>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CC"/>
                </a:solidFill>
                <a:effectLst/>
                <a:uLnTx/>
                <a:uFillTx/>
                <a:latin typeface="Calibri"/>
                <a:ea typeface="+mn-ea"/>
                <a:cs typeface="+mn-cs"/>
              </a:rPr>
              <a:t>forceps major is projection from splenium </a:t>
            </a:r>
          </a:p>
        </p:txBody>
      </p:sp>
    </p:spTree>
    <p:extLst>
      <p:ext uri="{BB962C8B-B14F-4D97-AF65-F5344CB8AC3E}">
        <p14:creationId xmlns:p14="http://schemas.microsoft.com/office/powerpoint/2010/main" val="15459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34" r="37352"/>
          <a:stretch/>
        </p:blipFill>
        <p:spPr>
          <a:xfrm>
            <a:off x="1861862" y="0"/>
            <a:ext cx="7800457" cy="6858000"/>
          </a:xfrm>
          <a:prstGeom prst="rect">
            <a:avLst/>
          </a:prstGeom>
        </p:spPr>
      </p:pic>
    </p:spTree>
    <p:extLst>
      <p:ext uri="{BB962C8B-B14F-4D97-AF65-F5344CB8AC3E}">
        <p14:creationId xmlns:p14="http://schemas.microsoft.com/office/powerpoint/2010/main" val="16602763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lum bright="-10000" contrast="40000"/>
          </a:blip>
          <a:srcRect l="7547" b="26992"/>
          <a:stretch>
            <a:fillRect/>
          </a:stretch>
        </p:blipFill>
        <p:spPr bwMode="auto">
          <a:xfrm>
            <a:off x="1483808" y="0"/>
            <a:ext cx="10535046" cy="6308776"/>
          </a:xfrm>
          <a:prstGeom prst="rect">
            <a:avLst/>
          </a:prstGeom>
          <a:ln>
            <a:noFill/>
          </a:ln>
          <a:effectLst>
            <a:softEdge rad="112500"/>
          </a:effectLst>
        </p:spPr>
      </p:pic>
      <p:sp>
        <p:nvSpPr>
          <p:cNvPr id="6" name="AutoShape 15"/>
          <p:cNvSpPr>
            <a:spLocks/>
          </p:cNvSpPr>
          <p:nvPr/>
        </p:nvSpPr>
        <p:spPr bwMode="auto">
          <a:xfrm flipH="1">
            <a:off x="8187928" y="2419147"/>
            <a:ext cx="2777421" cy="500066"/>
          </a:xfrm>
          <a:prstGeom prst="callout2">
            <a:avLst>
              <a:gd name="adj1" fmla="val 94116"/>
              <a:gd name="adj2" fmla="val 70398"/>
              <a:gd name="adj3" fmla="val 253605"/>
              <a:gd name="adj4" fmla="val 78933"/>
              <a:gd name="adj5" fmla="val 310558"/>
              <a:gd name="adj6" fmla="val 108488"/>
            </a:avLst>
          </a:prstGeom>
          <a:noFill/>
          <a:ln w="38100">
            <a:solidFill>
              <a:srgbClr val="00FF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Pineal body</a:t>
            </a:r>
          </a:p>
        </p:txBody>
      </p:sp>
      <p:sp>
        <p:nvSpPr>
          <p:cNvPr id="8" name="AutoShape 10">
            <a:extLst>
              <a:ext uri="{FF2B5EF4-FFF2-40B4-BE49-F238E27FC236}">
                <a16:creationId xmlns="" xmlns:a16="http://schemas.microsoft.com/office/drawing/2014/main" id="{B3914724-A6CA-4FBF-A7E4-C96C133D28DD}"/>
              </a:ext>
            </a:extLst>
          </p:cNvPr>
          <p:cNvSpPr>
            <a:spLocks/>
          </p:cNvSpPr>
          <p:nvPr/>
        </p:nvSpPr>
        <p:spPr bwMode="auto">
          <a:xfrm flipH="1">
            <a:off x="0" y="1749849"/>
            <a:ext cx="3686590" cy="844578"/>
          </a:xfrm>
          <a:prstGeom prst="callout2">
            <a:avLst>
              <a:gd name="adj1" fmla="val 55561"/>
              <a:gd name="adj2" fmla="val 14569"/>
              <a:gd name="adj3" fmla="val 260223"/>
              <a:gd name="adj4" fmla="val 7452"/>
              <a:gd name="adj5" fmla="val 262484"/>
              <a:gd name="adj6" fmla="val -63292"/>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600CC"/>
                </a:solidFill>
                <a:effectLst/>
                <a:uLnTx/>
                <a:uFillTx/>
                <a:latin typeface="Calibri"/>
                <a:ea typeface="+mn-ea"/>
                <a:cs typeface="+mn-cs"/>
              </a:rPr>
              <a:t>2-The anterior commissure </a:t>
            </a:r>
          </a:p>
        </p:txBody>
      </p:sp>
      <p:sp>
        <p:nvSpPr>
          <p:cNvPr id="12" name="AutoShape 15">
            <a:extLst>
              <a:ext uri="{FF2B5EF4-FFF2-40B4-BE49-F238E27FC236}">
                <a16:creationId xmlns="" xmlns:a16="http://schemas.microsoft.com/office/drawing/2014/main" id="{86340035-2BFA-4CE3-B87F-08FCFE02535A}"/>
              </a:ext>
            </a:extLst>
          </p:cNvPr>
          <p:cNvSpPr>
            <a:spLocks/>
          </p:cNvSpPr>
          <p:nvPr/>
        </p:nvSpPr>
        <p:spPr bwMode="auto">
          <a:xfrm flipH="1">
            <a:off x="9085265" y="-17625"/>
            <a:ext cx="3220909" cy="844578"/>
          </a:xfrm>
          <a:prstGeom prst="callout2">
            <a:avLst>
              <a:gd name="adj1" fmla="val 65854"/>
              <a:gd name="adj2" fmla="val 77969"/>
              <a:gd name="adj3" fmla="val 80580"/>
              <a:gd name="adj4" fmla="val 112937"/>
              <a:gd name="adj5" fmla="val 452291"/>
              <a:gd name="adj6" fmla="val 137649"/>
            </a:avLst>
          </a:prstGeom>
          <a:noFill/>
          <a:ln w="57150">
            <a:solidFill>
              <a:srgbClr val="FF00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Calibri"/>
                <a:ea typeface="+mn-ea"/>
                <a:cs typeface="+mn-cs"/>
              </a:rPr>
              <a:t>4- </a:t>
            </a:r>
            <a:r>
              <a:rPr kumimoji="0" lang="en-US" sz="3200" b="1" i="0" u="none" strike="noStrike" kern="1200" cap="none" spc="0" normalizeH="0" baseline="0" noProof="0" dirty="0" err="1" smtClean="0">
                <a:ln>
                  <a:noFill/>
                </a:ln>
                <a:solidFill>
                  <a:srgbClr val="0000FF"/>
                </a:solidFill>
                <a:effectLst/>
                <a:uLnTx/>
                <a:uFillTx/>
                <a:latin typeface="Calibri"/>
                <a:ea typeface="+mn-ea"/>
                <a:cs typeface="+mn-cs"/>
              </a:rPr>
              <a:t>Habenular</a:t>
            </a:r>
            <a:r>
              <a:rPr kumimoji="0" lang="en-US" sz="3200" b="1" i="0" u="none" strike="noStrike" kern="1200" cap="none" spc="0" normalizeH="0" baseline="0" noProof="0" dirty="0" smtClean="0">
                <a:ln>
                  <a:noFill/>
                </a:ln>
                <a:solidFill>
                  <a:srgbClr val="0000FF"/>
                </a:solidFill>
                <a:effectLst/>
                <a:uLnTx/>
                <a:uFillTx/>
                <a:latin typeface="Calibri"/>
                <a:ea typeface="+mn-ea"/>
                <a:cs typeface="+mn-cs"/>
              </a:rPr>
              <a:t> </a:t>
            </a:r>
            <a:r>
              <a:rPr kumimoji="0" lang="en-US" sz="3200" b="1" i="0" u="none" strike="noStrike" kern="1200" cap="none" spc="0" normalizeH="0" baseline="0" noProof="0" dirty="0">
                <a:ln>
                  <a:noFill/>
                </a:ln>
                <a:solidFill>
                  <a:srgbClr val="0000FF"/>
                </a:solidFill>
                <a:effectLst/>
                <a:uLnTx/>
                <a:uFillTx/>
                <a:latin typeface="Calibri"/>
                <a:ea typeface="+mn-ea"/>
                <a:cs typeface="+mn-cs"/>
              </a:rPr>
              <a:t>commissure</a:t>
            </a:r>
          </a:p>
        </p:txBody>
      </p:sp>
      <p:sp>
        <p:nvSpPr>
          <p:cNvPr id="7" name="TextBox 6">
            <a:extLst>
              <a:ext uri="{FF2B5EF4-FFF2-40B4-BE49-F238E27FC236}">
                <a16:creationId xmlns="" xmlns:a16="http://schemas.microsoft.com/office/drawing/2014/main" id="{1BE31A8C-67EA-4CB3-BA85-D8587EFEBFD2}"/>
              </a:ext>
            </a:extLst>
          </p:cNvPr>
          <p:cNvSpPr txBox="1"/>
          <p:nvPr/>
        </p:nvSpPr>
        <p:spPr>
          <a:xfrm>
            <a:off x="5289716" y="2272883"/>
            <a:ext cx="1053505" cy="646331"/>
          </a:xfrm>
          <a:prstGeom prst="rect">
            <a:avLst/>
          </a:prstGeom>
          <a:noFill/>
        </p:spPr>
        <p:txBody>
          <a:bodyPr wrap="square" rtlCol="0">
            <a:spAutoFit/>
          </a:bodyPr>
          <a:lstStyle/>
          <a:p>
            <a:pPr algn="l" rtl="0"/>
            <a:r>
              <a:rPr lang="en-US" sz="3600" b="1" dirty="0"/>
              <a:t>CC</a:t>
            </a:r>
          </a:p>
        </p:txBody>
      </p:sp>
      <p:sp>
        <p:nvSpPr>
          <p:cNvPr id="9" name="TextBox 8">
            <a:extLst>
              <a:ext uri="{FF2B5EF4-FFF2-40B4-BE49-F238E27FC236}">
                <a16:creationId xmlns="" xmlns:a16="http://schemas.microsoft.com/office/drawing/2014/main" id="{D75495BD-387C-44DD-B821-489E617ACE6D}"/>
              </a:ext>
            </a:extLst>
          </p:cNvPr>
          <p:cNvSpPr txBox="1"/>
          <p:nvPr/>
        </p:nvSpPr>
        <p:spPr>
          <a:xfrm>
            <a:off x="4762963" y="1848973"/>
            <a:ext cx="1053505" cy="646331"/>
          </a:xfrm>
          <a:prstGeom prst="rect">
            <a:avLst/>
          </a:prstGeom>
          <a:noFill/>
        </p:spPr>
        <p:txBody>
          <a:bodyPr wrap="square" rtlCol="0">
            <a:spAutoFit/>
          </a:bodyPr>
          <a:lstStyle/>
          <a:p>
            <a:pPr algn="l" rtl="0"/>
            <a:r>
              <a:rPr lang="en-US" sz="3600" b="1" dirty="0"/>
              <a:t>CG</a:t>
            </a:r>
          </a:p>
        </p:txBody>
      </p:sp>
      <p:sp>
        <p:nvSpPr>
          <p:cNvPr id="11" name="TextBox 10">
            <a:extLst>
              <a:ext uri="{FF2B5EF4-FFF2-40B4-BE49-F238E27FC236}">
                <a16:creationId xmlns="" xmlns:a16="http://schemas.microsoft.com/office/drawing/2014/main" id="{8766229A-9534-4DD1-893E-8FA1A1697B8C}"/>
              </a:ext>
            </a:extLst>
          </p:cNvPr>
          <p:cNvSpPr txBox="1"/>
          <p:nvPr/>
        </p:nvSpPr>
        <p:spPr>
          <a:xfrm>
            <a:off x="261626" y="6146923"/>
            <a:ext cx="4501338" cy="646331"/>
          </a:xfrm>
          <a:prstGeom prst="rect">
            <a:avLst/>
          </a:prstGeom>
          <a:noFill/>
        </p:spPr>
        <p:txBody>
          <a:bodyPr wrap="square" rtlCol="0">
            <a:spAutoFit/>
          </a:bodyPr>
          <a:lstStyle/>
          <a:p>
            <a:pPr algn="l" rtl="0"/>
            <a:r>
              <a:rPr lang="en-US" sz="3600" b="1" dirty="0"/>
              <a:t>Sagittal section</a:t>
            </a:r>
          </a:p>
        </p:txBody>
      </p:sp>
      <p:sp>
        <p:nvSpPr>
          <p:cNvPr id="13" name="AutoShape 10"/>
          <p:cNvSpPr>
            <a:spLocks/>
          </p:cNvSpPr>
          <p:nvPr/>
        </p:nvSpPr>
        <p:spPr bwMode="auto">
          <a:xfrm flipH="1">
            <a:off x="261626" y="-17625"/>
            <a:ext cx="3686590" cy="844578"/>
          </a:xfrm>
          <a:prstGeom prst="callout2">
            <a:avLst>
              <a:gd name="adj1" fmla="val 46228"/>
              <a:gd name="adj2" fmla="val 22532"/>
              <a:gd name="adj3" fmla="val 211825"/>
              <a:gd name="adj4" fmla="val -47209"/>
              <a:gd name="adj5" fmla="val 482243"/>
              <a:gd name="adj6" fmla="val -101042"/>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3-Posterior commissure </a:t>
            </a:r>
            <a:endParaRPr kumimoji="0" lang="en-US" sz="3200" b="1" i="0" u="none" strike="noStrike" kern="1200" cap="none" spc="0" normalizeH="0" baseline="0" noProof="0" dirty="0">
              <a:ln>
                <a:noFill/>
              </a:ln>
              <a:solidFill>
                <a:srgbClr val="6600CC"/>
              </a:solidFill>
              <a:effectLst/>
              <a:uLnTx/>
              <a:uFillTx/>
              <a:latin typeface="Calibri"/>
              <a:ea typeface="+mn-ea"/>
              <a:cs typeface="+mn-cs"/>
            </a:endParaRPr>
          </a:p>
        </p:txBody>
      </p:sp>
    </p:spTree>
    <p:extLst>
      <p:ext uri="{BB962C8B-B14F-4D97-AF65-F5344CB8AC3E}">
        <p14:creationId xmlns:p14="http://schemas.microsoft.com/office/powerpoint/2010/main" val="27177025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4" descr="D:\جامعة مؤتة\Integrated Modules\2- C N S\Images\6- basal ganglia &amp; ventricles\Boundaries-and-recess-of-Third-Ventricle.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54" t="1647" r="1332" b="-1647"/>
          <a:stretch/>
        </p:blipFill>
        <p:spPr>
          <a:xfrm>
            <a:off x="-33099" y="0"/>
            <a:ext cx="12194708" cy="6858001"/>
          </a:xfrm>
          <a:noFill/>
        </p:spPr>
      </p:pic>
      <p:sp>
        <p:nvSpPr>
          <p:cNvPr id="4" name="نجمة ذات 5 نقاط 3"/>
          <p:cNvSpPr/>
          <p:nvPr/>
        </p:nvSpPr>
        <p:spPr>
          <a:xfrm>
            <a:off x="81532" y="2851796"/>
            <a:ext cx="475071" cy="214313"/>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EG" sz="18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p:txBody>
      </p:sp>
      <p:sp>
        <p:nvSpPr>
          <p:cNvPr id="5" name="نجمة ذات 5 نقاط 4"/>
          <p:cNvSpPr/>
          <p:nvPr/>
        </p:nvSpPr>
        <p:spPr>
          <a:xfrm>
            <a:off x="11550819" y="2708920"/>
            <a:ext cx="380057" cy="285750"/>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7" name="نجمة ذات 5 نقاط 6"/>
          <p:cNvSpPr/>
          <p:nvPr/>
        </p:nvSpPr>
        <p:spPr>
          <a:xfrm>
            <a:off x="11682316" y="1700808"/>
            <a:ext cx="475071" cy="214312"/>
          </a:xfrm>
          <a:prstGeom prst="star5">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 name="TextBox 5">
            <a:extLst>
              <a:ext uri="{FF2B5EF4-FFF2-40B4-BE49-F238E27FC236}">
                <a16:creationId xmlns="" xmlns:a16="http://schemas.microsoft.com/office/drawing/2014/main" id="{D2EDF36B-BAF8-4AB3-AAFF-7D46F40369C5}"/>
              </a:ext>
            </a:extLst>
          </p:cNvPr>
          <p:cNvSpPr txBox="1"/>
          <p:nvPr/>
        </p:nvSpPr>
        <p:spPr>
          <a:xfrm>
            <a:off x="319067" y="40394"/>
            <a:ext cx="5171750" cy="646331"/>
          </a:xfrm>
          <a:prstGeom prst="rect">
            <a:avLst/>
          </a:prstGeom>
          <a:noFill/>
        </p:spPr>
        <p:txBody>
          <a:bodyPr wrap="square" rtlCol="0">
            <a:spAutoFit/>
          </a:bodyPr>
          <a:lstStyle/>
          <a:p>
            <a:pPr algn="l" rtl="0"/>
            <a:r>
              <a:rPr lang="en-US" sz="3600" b="1" dirty="0">
                <a:solidFill>
                  <a:srgbClr val="FF0000"/>
                </a:solidFill>
              </a:rPr>
              <a:t>Commissural </a:t>
            </a:r>
            <a:r>
              <a:rPr lang="en-US" sz="3600" b="1" dirty="0" err="1">
                <a:solidFill>
                  <a:srgbClr val="FF0000"/>
                </a:solidFill>
              </a:rPr>
              <a:t>fibres</a:t>
            </a:r>
            <a:endParaRPr lang="en-US" sz="3600" b="1" dirty="0">
              <a:solidFill>
                <a:srgbClr val="FF0000"/>
              </a:solidFill>
            </a:endParaRPr>
          </a:p>
        </p:txBody>
      </p:sp>
      <p:sp>
        <p:nvSpPr>
          <p:cNvPr id="8" name="TextBox 7">
            <a:extLst>
              <a:ext uri="{FF2B5EF4-FFF2-40B4-BE49-F238E27FC236}">
                <a16:creationId xmlns="" xmlns:a16="http://schemas.microsoft.com/office/drawing/2014/main" id="{37646D46-111B-4334-8927-1A1AE29096EC}"/>
              </a:ext>
            </a:extLst>
          </p:cNvPr>
          <p:cNvSpPr txBox="1"/>
          <p:nvPr/>
        </p:nvSpPr>
        <p:spPr>
          <a:xfrm>
            <a:off x="7393534" y="6211670"/>
            <a:ext cx="4501338" cy="646331"/>
          </a:xfrm>
          <a:prstGeom prst="rect">
            <a:avLst/>
          </a:prstGeom>
          <a:noFill/>
        </p:spPr>
        <p:txBody>
          <a:bodyPr wrap="square" rtlCol="0">
            <a:spAutoFit/>
          </a:bodyPr>
          <a:lstStyle/>
          <a:p>
            <a:pPr algn="l" rtl="0"/>
            <a:r>
              <a:rPr lang="en-US" sz="3600" b="1" dirty="0"/>
              <a:t>Sagittal section</a:t>
            </a:r>
          </a:p>
        </p:txBody>
      </p:sp>
    </p:spTree>
    <p:extLst>
      <p:ext uri="{BB962C8B-B14F-4D97-AF65-F5344CB8AC3E}">
        <p14:creationId xmlns:p14="http://schemas.microsoft.com/office/powerpoint/2010/main" val="16773512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l="45013" t="10945" r="33937" b="23528"/>
          <a:stretch>
            <a:fillRect/>
          </a:stretch>
        </p:blipFill>
        <p:spPr bwMode="auto">
          <a:xfrm>
            <a:off x="9429098" y="0"/>
            <a:ext cx="2732741" cy="4797152"/>
          </a:xfrm>
          <a:prstGeom prst="rect">
            <a:avLst/>
          </a:prstGeom>
          <a:noFill/>
          <a:ln w="9525">
            <a:noFill/>
            <a:miter lim="800000"/>
            <a:headEnd/>
            <a:tailEnd/>
          </a:ln>
        </p:spPr>
      </p:pic>
      <p:pic>
        <p:nvPicPr>
          <p:cNvPr id="2" name="Picture 4"/>
          <p:cNvPicPr>
            <a:picLocks noChangeAspect="1" noChangeArrowheads="1"/>
          </p:cNvPicPr>
          <p:nvPr/>
        </p:nvPicPr>
        <p:blipFill>
          <a:blip r:embed="rId4" cstate="print"/>
          <a:srcRect l="19771" t="18500" r="32042" b="31111"/>
          <a:stretch>
            <a:fillRect/>
          </a:stretch>
        </p:blipFill>
        <p:spPr bwMode="auto">
          <a:xfrm>
            <a:off x="2154220" y="317524"/>
            <a:ext cx="7278759" cy="4291048"/>
          </a:xfrm>
          <a:prstGeom prst="rect">
            <a:avLst/>
          </a:prstGeom>
          <a:noFill/>
          <a:ln w="9525">
            <a:noFill/>
            <a:miter lim="800000"/>
            <a:headEnd/>
            <a:tailEnd/>
          </a:ln>
        </p:spPr>
      </p:pic>
      <p:sp>
        <p:nvSpPr>
          <p:cNvPr id="3" name="AutoShape 10"/>
          <p:cNvSpPr>
            <a:spLocks/>
          </p:cNvSpPr>
          <p:nvPr/>
        </p:nvSpPr>
        <p:spPr bwMode="auto">
          <a:xfrm>
            <a:off x="6080919" y="4005064"/>
            <a:ext cx="3352060" cy="720080"/>
          </a:xfrm>
          <a:prstGeom prst="callout2">
            <a:avLst>
              <a:gd name="adj1" fmla="val -187997"/>
              <a:gd name="adj2" fmla="val -13191"/>
              <a:gd name="adj3" fmla="val 20493"/>
              <a:gd name="adj4" fmla="val 57856"/>
              <a:gd name="adj5" fmla="val -270963"/>
              <a:gd name="adj6" fmla="val 129368"/>
            </a:avLst>
          </a:prstGeom>
          <a:noFill/>
          <a:ln w="38100">
            <a:solidFill>
              <a:srgbClr val="FF0000"/>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a:ea typeface="+mn-ea"/>
                <a:cs typeface="+mn-cs"/>
              </a:rPr>
              <a:t>Lentiform</a:t>
            </a:r>
            <a:r>
              <a:rPr kumimoji="0" lang="en-US" sz="3600" b="1" i="0" u="none" strike="noStrike" kern="1200" cap="none" spc="0" normalizeH="0" baseline="0" noProof="0" dirty="0">
                <a:ln>
                  <a:noFill/>
                </a:ln>
                <a:solidFill>
                  <a:srgbClr val="0000FF"/>
                </a:solidFill>
                <a:effectLst/>
                <a:uLnTx/>
                <a:uFillTx/>
                <a:latin typeface="Calibri"/>
                <a:ea typeface="+mn-ea"/>
                <a:cs typeface="+mn-cs"/>
              </a:rPr>
              <a:t> Nucleus</a:t>
            </a:r>
          </a:p>
        </p:txBody>
      </p:sp>
      <p:sp>
        <p:nvSpPr>
          <p:cNvPr id="4" name="AutoShape 10"/>
          <p:cNvSpPr>
            <a:spLocks/>
          </p:cNvSpPr>
          <p:nvPr/>
        </p:nvSpPr>
        <p:spPr bwMode="auto">
          <a:xfrm>
            <a:off x="813396" y="0"/>
            <a:ext cx="3352060" cy="720080"/>
          </a:xfrm>
          <a:prstGeom prst="callout2">
            <a:avLst>
              <a:gd name="adj1" fmla="val 148058"/>
              <a:gd name="adj2" fmla="val 104469"/>
              <a:gd name="adj3" fmla="val 88365"/>
              <a:gd name="adj4" fmla="val 77873"/>
              <a:gd name="adj5" fmla="val 201950"/>
              <a:gd name="adj6" fmla="val 270467"/>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900"/>
                </a:solidFill>
                <a:effectLst/>
                <a:uLnTx/>
                <a:uFillTx/>
                <a:latin typeface="Calibri"/>
                <a:ea typeface="+mn-ea"/>
                <a:cs typeface="+mn-cs"/>
              </a:rPr>
              <a:t>caudate nucleus </a:t>
            </a:r>
          </a:p>
        </p:txBody>
      </p:sp>
      <p:sp>
        <p:nvSpPr>
          <p:cNvPr id="5" name="AutoShape 15"/>
          <p:cNvSpPr>
            <a:spLocks/>
          </p:cNvSpPr>
          <p:nvPr/>
        </p:nvSpPr>
        <p:spPr bwMode="auto">
          <a:xfrm>
            <a:off x="909169" y="3068960"/>
            <a:ext cx="4022472" cy="792088"/>
          </a:xfrm>
          <a:prstGeom prst="callout2">
            <a:avLst>
              <a:gd name="adj1" fmla="val 60831"/>
              <a:gd name="adj2" fmla="val 64853"/>
              <a:gd name="adj3" fmla="val 54496"/>
              <a:gd name="adj4" fmla="val 110475"/>
              <a:gd name="adj5" fmla="val 126544"/>
              <a:gd name="adj6" fmla="val 115856"/>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nchor="ctr"/>
          <a:lstStyle/>
          <a:p>
            <a:pPr marL="457200" marR="0" lvl="1"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Amygdaloid nucleus </a:t>
            </a:r>
            <a:endParaRPr kumimoji="0" lang="en-GB" sz="32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8" name="AutoShape 10"/>
          <p:cNvSpPr>
            <a:spLocks/>
          </p:cNvSpPr>
          <p:nvPr/>
        </p:nvSpPr>
        <p:spPr bwMode="auto">
          <a:xfrm>
            <a:off x="6080919" y="0"/>
            <a:ext cx="3352060" cy="720080"/>
          </a:xfrm>
          <a:prstGeom prst="callout2">
            <a:avLst>
              <a:gd name="adj1" fmla="val 54270"/>
              <a:gd name="adj2" fmla="val 94858"/>
              <a:gd name="adj3" fmla="val 200025"/>
              <a:gd name="adj4" fmla="val 149811"/>
              <a:gd name="adj5" fmla="val 260387"/>
              <a:gd name="adj6" fmla="val 141049"/>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Calibri"/>
                <a:ea typeface="+mn-ea"/>
                <a:cs typeface="+mn-cs"/>
              </a:rPr>
              <a:t>Claustrum</a:t>
            </a:r>
            <a:r>
              <a:rPr kumimoji="0" lang="en-US" sz="4000" b="1" i="0" u="none" strike="noStrike" kern="1200" cap="none" spc="0" normalizeH="0" baseline="0" noProof="0" dirty="0">
                <a:ln>
                  <a:noFill/>
                </a:ln>
                <a:solidFill>
                  <a:srgbClr val="0000FF"/>
                </a:solidFill>
                <a:effectLst/>
                <a:uLnTx/>
                <a:uFillTx/>
                <a:latin typeface="Calibri"/>
                <a:ea typeface="+mn-ea"/>
                <a:cs typeface="+mn-cs"/>
              </a:rPr>
              <a:t> </a:t>
            </a:r>
          </a:p>
        </p:txBody>
      </p:sp>
      <p:sp>
        <p:nvSpPr>
          <p:cNvPr id="10" name="AutoShape 10"/>
          <p:cNvSpPr>
            <a:spLocks/>
          </p:cNvSpPr>
          <p:nvPr/>
        </p:nvSpPr>
        <p:spPr bwMode="auto">
          <a:xfrm>
            <a:off x="0" y="1268760"/>
            <a:ext cx="3016178" cy="720080"/>
          </a:xfrm>
          <a:prstGeom prst="callout2">
            <a:avLst>
              <a:gd name="adj1" fmla="val 37508"/>
              <a:gd name="adj2" fmla="val 120408"/>
              <a:gd name="adj3" fmla="val 83565"/>
              <a:gd name="adj4" fmla="val 76749"/>
              <a:gd name="adj5" fmla="val 172264"/>
              <a:gd name="adj6" fmla="val 161946"/>
            </a:avLst>
          </a:prstGeom>
          <a:noFill/>
          <a:ln w="38100">
            <a:solidFill>
              <a:srgbClr val="00FF00"/>
            </a:solidFill>
            <a:miter lim="800000"/>
            <a:headEnd type="triangle" w="med" len="me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Calibri"/>
                <a:ea typeface="+mn-ea"/>
                <a:cs typeface="+mn-cs"/>
              </a:rPr>
              <a:t>corpus striatum </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AED6EAD8-7C35-4F2D-A1E0-632F0D0F3E42}"/>
              </a:ext>
            </a:extLst>
          </p:cNvPr>
          <p:cNvSpPr txBox="1"/>
          <p:nvPr/>
        </p:nvSpPr>
        <p:spPr>
          <a:xfrm>
            <a:off x="7447916" y="1897668"/>
            <a:ext cx="961612"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TH</a:t>
            </a:r>
          </a:p>
        </p:txBody>
      </p:sp>
      <p:sp>
        <p:nvSpPr>
          <p:cNvPr id="6" name="Rectangle 5"/>
          <p:cNvSpPr/>
          <p:nvPr/>
        </p:nvSpPr>
        <p:spPr>
          <a:xfrm>
            <a:off x="286644" y="4785038"/>
            <a:ext cx="5794275" cy="1815882"/>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a:spAutoFit/>
          </a:bodyPr>
          <a:lstStyle/>
          <a:p>
            <a:pPr algn="l" rtl="0"/>
            <a:r>
              <a:rPr lang="en-US" sz="2800" b="1" dirty="0" smtClean="0">
                <a:solidFill>
                  <a:srgbClr val="FF0000"/>
                </a:solidFill>
                <a:latin typeface="Arial Black" pitchFamily="34" charset="0"/>
                <a:cs typeface="Arial" panose="020B0604020202020204" pitchFamily="34" charset="0"/>
              </a:rPr>
              <a:t>1- Caudate Nucleus</a:t>
            </a:r>
          </a:p>
          <a:p>
            <a:pPr algn="l" rtl="0"/>
            <a:r>
              <a:rPr lang="en-US" sz="2800" b="1" dirty="0" smtClean="0">
                <a:solidFill>
                  <a:srgbClr val="FF0000"/>
                </a:solidFill>
                <a:latin typeface="Arial Black" pitchFamily="34" charset="0"/>
                <a:cs typeface="Arial" panose="020B0604020202020204" pitchFamily="34" charset="0"/>
              </a:rPr>
              <a:t>2- </a:t>
            </a:r>
            <a:r>
              <a:rPr lang="en-US" sz="2800" b="1" dirty="0" err="1">
                <a:solidFill>
                  <a:srgbClr val="FF0000"/>
                </a:solidFill>
                <a:latin typeface="Arial Black" pitchFamily="34" charset="0"/>
                <a:cs typeface="Arial" panose="020B0604020202020204" pitchFamily="34" charset="0"/>
              </a:rPr>
              <a:t>L</a:t>
            </a:r>
            <a:r>
              <a:rPr lang="en-US" sz="2800" b="1" dirty="0" err="1" smtClean="0">
                <a:solidFill>
                  <a:srgbClr val="FF0000"/>
                </a:solidFill>
                <a:latin typeface="Arial Black" pitchFamily="34" charset="0"/>
                <a:cs typeface="Arial" panose="020B0604020202020204" pitchFamily="34" charset="0"/>
              </a:rPr>
              <a:t>entiform</a:t>
            </a:r>
            <a:r>
              <a:rPr lang="en-US" sz="2800" b="1" dirty="0" smtClean="0">
                <a:solidFill>
                  <a:srgbClr val="FF0000"/>
                </a:solidFill>
                <a:latin typeface="Arial Black" pitchFamily="34" charset="0"/>
                <a:cs typeface="Arial" panose="020B0604020202020204" pitchFamily="34" charset="0"/>
              </a:rPr>
              <a:t> </a:t>
            </a:r>
            <a:r>
              <a:rPr lang="en-US" sz="2800" b="1" dirty="0">
                <a:solidFill>
                  <a:srgbClr val="FF0000"/>
                </a:solidFill>
                <a:latin typeface="Arial Black" pitchFamily="34" charset="0"/>
                <a:cs typeface="Arial" panose="020B0604020202020204" pitchFamily="34" charset="0"/>
              </a:rPr>
              <a:t>Nucleus</a:t>
            </a:r>
          </a:p>
          <a:p>
            <a:pPr algn="l" rtl="0"/>
            <a:r>
              <a:rPr lang="en-US" sz="2800" b="1" dirty="0" smtClean="0">
                <a:solidFill>
                  <a:srgbClr val="FF0000"/>
                </a:solidFill>
                <a:latin typeface="Arial Black" pitchFamily="34" charset="0"/>
                <a:cs typeface="Arial" panose="020B0604020202020204" pitchFamily="34" charset="0"/>
              </a:rPr>
              <a:t>3- </a:t>
            </a:r>
            <a:r>
              <a:rPr lang="en-US" sz="2800" b="1" dirty="0" err="1" smtClean="0">
                <a:solidFill>
                  <a:srgbClr val="FF0000"/>
                </a:solidFill>
                <a:latin typeface="Arial Black" pitchFamily="34" charset="0"/>
                <a:cs typeface="Arial" panose="020B0604020202020204" pitchFamily="34" charset="0"/>
              </a:rPr>
              <a:t>Claustrum</a:t>
            </a:r>
            <a:endParaRPr lang="en-US" sz="2800" b="1" dirty="0" smtClean="0">
              <a:solidFill>
                <a:srgbClr val="FF0000"/>
              </a:solidFill>
              <a:latin typeface="Arial Black" pitchFamily="34" charset="0"/>
              <a:cs typeface="Arial" panose="020B0604020202020204" pitchFamily="34" charset="0"/>
            </a:endParaRPr>
          </a:p>
          <a:p>
            <a:pPr algn="l" rtl="0"/>
            <a:r>
              <a:rPr lang="en-US" sz="2800" b="1" dirty="0" smtClean="0">
                <a:solidFill>
                  <a:srgbClr val="FF0000"/>
                </a:solidFill>
                <a:latin typeface="Arial Black" pitchFamily="34" charset="0"/>
                <a:cs typeface="Arial" panose="020B0604020202020204" pitchFamily="34" charset="0"/>
              </a:rPr>
              <a:t>4- </a:t>
            </a:r>
            <a:r>
              <a:rPr lang="en-US" sz="2800" b="1" dirty="0" err="1" smtClean="0">
                <a:solidFill>
                  <a:srgbClr val="FF0000"/>
                </a:solidFill>
                <a:latin typeface="Arial Black" pitchFamily="34" charset="0"/>
                <a:cs typeface="Arial" panose="020B0604020202020204" pitchFamily="34" charset="0"/>
              </a:rPr>
              <a:t>Amygdaloid</a:t>
            </a:r>
            <a:r>
              <a:rPr lang="en-US" sz="2800" b="1" dirty="0" smtClean="0">
                <a:solidFill>
                  <a:srgbClr val="FF0000"/>
                </a:solidFill>
                <a:latin typeface="Arial Black" pitchFamily="34" charset="0"/>
                <a:cs typeface="Arial" panose="020B0604020202020204" pitchFamily="34" charset="0"/>
              </a:rPr>
              <a:t> body</a:t>
            </a:r>
            <a:endParaRPr lang="en-US" sz="2800" b="1" dirty="0">
              <a:solidFill>
                <a:srgbClr val="FF0000"/>
              </a:solidFill>
              <a:latin typeface="Arial Black" pitchFamily="34" charset="0"/>
              <a:cs typeface="Arial" panose="020B0604020202020204" pitchFamily="34" charset="0"/>
            </a:endParaRPr>
          </a:p>
        </p:txBody>
      </p:sp>
      <p:sp>
        <p:nvSpPr>
          <p:cNvPr id="11" name="AutoShape 15"/>
          <p:cNvSpPr>
            <a:spLocks/>
          </p:cNvSpPr>
          <p:nvPr/>
        </p:nvSpPr>
        <p:spPr bwMode="auto">
          <a:xfrm>
            <a:off x="7928722" y="5445224"/>
            <a:ext cx="4692884" cy="792088"/>
          </a:xfrm>
          <a:prstGeom prst="callout2">
            <a:avLst>
              <a:gd name="adj1" fmla="val 12731"/>
              <a:gd name="adj2" fmla="val 78675"/>
              <a:gd name="adj3" fmla="val -295678"/>
              <a:gd name="adj4" fmla="val 85424"/>
              <a:gd name="adj5" fmla="val -315983"/>
              <a:gd name="adj6" fmla="val 57978"/>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nchor="ctr"/>
          <a:lstStyle/>
          <a:p>
            <a:pPr marL="457200" marR="0" lvl="1"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Tail</a:t>
            </a:r>
            <a:r>
              <a:rPr kumimoji="0" lang="en-US" sz="3200" b="1" i="0" u="none" strike="noStrike" kern="1200" cap="none" spc="0" normalizeH="0" noProof="0" dirty="0" smtClean="0">
                <a:ln>
                  <a:noFill/>
                </a:ln>
                <a:solidFill>
                  <a:prstClr val="black"/>
                </a:solidFill>
                <a:effectLst/>
                <a:uLnTx/>
                <a:uFillTx/>
                <a:latin typeface="Calibri"/>
                <a:ea typeface="+mn-ea"/>
                <a:cs typeface="+mn-cs"/>
              </a:rPr>
              <a:t> of caudate nucleus</a:t>
            </a:r>
            <a:endParaRPr kumimoji="0" lang="en-GB" sz="32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12" name="Slide Number Placeholder 11"/>
          <p:cNvSpPr>
            <a:spLocks noGrp="1"/>
          </p:cNvSpPr>
          <p:nvPr>
            <p:ph type="sldNum" sz="quarter" idx="12"/>
          </p:nvPr>
        </p:nvSpPr>
        <p:spPr>
          <a:xfrm>
            <a:off x="-48562" y="6525345"/>
            <a:ext cx="2837762" cy="365125"/>
          </a:xfrm>
        </p:spPr>
        <p:txBody>
          <a:bodyPr/>
          <a:lstStyle/>
          <a:p>
            <a:fld id="{F7FDB278-8FD6-4F76-A4E6-F3B74A4D0892}" type="slidenum">
              <a:rPr lang="ar-EG" smtClean="0"/>
              <a:pPr/>
              <a:t>92</a:t>
            </a:fld>
            <a:endParaRPr lang="ar-EG" dirty="0"/>
          </a:p>
        </p:txBody>
      </p:sp>
    </p:spTree>
    <p:extLst>
      <p:ext uri="{BB962C8B-B14F-4D97-AF65-F5344CB8AC3E}">
        <p14:creationId xmlns:p14="http://schemas.microsoft.com/office/powerpoint/2010/main" val="10212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0" grpId="0" animBg="1"/>
      <p:bldP spid="9" grpId="0"/>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l="22604" t="10945" r="33937" b="23528"/>
          <a:stretch>
            <a:fillRect/>
          </a:stretch>
        </p:blipFill>
        <p:spPr bwMode="auto">
          <a:xfrm>
            <a:off x="2537313" y="20034"/>
            <a:ext cx="7058049" cy="6001255"/>
          </a:xfrm>
          <a:prstGeom prst="rect">
            <a:avLst/>
          </a:prstGeom>
          <a:noFill/>
          <a:ln w="9525">
            <a:noFill/>
            <a:miter lim="800000"/>
            <a:headEnd/>
            <a:tailEnd/>
          </a:ln>
        </p:spPr>
      </p:pic>
      <p:sp>
        <p:nvSpPr>
          <p:cNvPr id="3" name="AutoShape 15"/>
          <p:cNvSpPr>
            <a:spLocks/>
          </p:cNvSpPr>
          <p:nvPr/>
        </p:nvSpPr>
        <p:spPr bwMode="auto">
          <a:xfrm flipH="1">
            <a:off x="526077" y="0"/>
            <a:ext cx="2891389" cy="416658"/>
          </a:xfrm>
          <a:prstGeom prst="callout2">
            <a:avLst>
              <a:gd name="adj1" fmla="val 140452"/>
              <a:gd name="adj2" fmla="val 21028"/>
              <a:gd name="adj3" fmla="val 181425"/>
              <a:gd name="adj4" fmla="val -609"/>
              <a:gd name="adj5" fmla="val 437027"/>
              <a:gd name="adj6" fmla="val -78892"/>
            </a:avLst>
          </a:prstGeom>
          <a:noFill/>
          <a:ln w="38100">
            <a:solidFill>
              <a:srgbClr val="00FF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Lateral ventricle</a:t>
            </a:r>
          </a:p>
        </p:txBody>
      </p:sp>
      <p:sp>
        <p:nvSpPr>
          <p:cNvPr id="4" name="AutoShape 10"/>
          <p:cNvSpPr>
            <a:spLocks/>
          </p:cNvSpPr>
          <p:nvPr/>
        </p:nvSpPr>
        <p:spPr bwMode="auto">
          <a:xfrm>
            <a:off x="142984" y="2492896"/>
            <a:ext cx="3352060" cy="720080"/>
          </a:xfrm>
          <a:prstGeom prst="callout2">
            <a:avLst>
              <a:gd name="adj1" fmla="val 56102"/>
              <a:gd name="adj2" fmla="val 95131"/>
              <a:gd name="adj3" fmla="val 55524"/>
              <a:gd name="adj4" fmla="val 106023"/>
              <a:gd name="adj5" fmla="val 70505"/>
              <a:gd name="adj6" fmla="val 187316"/>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Thalamus</a:t>
            </a:r>
            <a:endParaRPr kumimoji="0" lang="en-US" sz="4400" b="1" i="0" u="none" strike="noStrike" kern="1200" cap="none" spc="0" normalizeH="0" baseline="0" noProof="0" dirty="0">
              <a:ln>
                <a:noFill/>
              </a:ln>
              <a:solidFill>
                <a:srgbClr val="00B050"/>
              </a:solidFill>
              <a:effectLst/>
              <a:uLnTx/>
              <a:uFillTx/>
              <a:latin typeface="Calibri"/>
              <a:ea typeface="+mn-ea"/>
              <a:cs typeface="+mn-cs"/>
            </a:endParaRPr>
          </a:p>
        </p:txBody>
      </p:sp>
      <p:sp>
        <p:nvSpPr>
          <p:cNvPr id="5" name="AutoShape 15"/>
          <p:cNvSpPr>
            <a:spLocks/>
          </p:cNvSpPr>
          <p:nvPr/>
        </p:nvSpPr>
        <p:spPr bwMode="auto">
          <a:xfrm flipH="1">
            <a:off x="334531" y="3356992"/>
            <a:ext cx="3639379" cy="416658"/>
          </a:xfrm>
          <a:prstGeom prst="callout2">
            <a:avLst>
              <a:gd name="adj1" fmla="val 120501"/>
              <a:gd name="adj2" fmla="val 17969"/>
              <a:gd name="adj3" fmla="val 5856"/>
              <a:gd name="adj4" fmla="val -82319"/>
              <a:gd name="adj5" fmla="val -122837"/>
              <a:gd name="adj6" fmla="val -78233"/>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a:ea typeface="+mn-ea"/>
                <a:cs typeface="+mn-cs"/>
              </a:rPr>
              <a:t>Posterior limb of internal capsule</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sp>
        <p:nvSpPr>
          <p:cNvPr id="6" name="AutoShape 10"/>
          <p:cNvSpPr>
            <a:spLocks/>
          </p:cNvSpPr>
          <p:nvPr/>
        </p:nvSpPr>
        <p:spPr bwMode="auto">
          <a:xfrm flipH="1">
            <a:off x="8884990" y="4084442"/>
            <a:ext cx="3352060" cy="792088"/>
          </a:xfrm>
          <a:prstGeom prst="callout2">
            <a:avLst>
              <a:gd name="adj1" fmla="val 57336"/>
              <a:gd name="adj2" fmla="val 85829"/>
              <a:gd name="adj3" fmla="val 55524"/>
              <a:gd name="adj4" fmla="val 106023"/>
              <a:gd name="adj5" fmla="val -201934"/>
              <a:gd name="adj6" fmla="val 139820"/>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lentiform nucleus</a:t>
            </a:r>
          </a:p>
        </p:txBody>
      </p:sp>
      <p:sp>
        <p:nvSpPr>
          <p:cNvPr id="7" name="AutoShape 15"/>
          <p:cNvSpPr>
            <a:spLocks/>
          </p:cNvSpPr>
          <p:nvPr/>
        </p:nvSpPr>
        <p:spPr bwMode="auto">
          <a:xfrm flipH="1">
            <a:off x="8470539" y="901770"/>
            <a:ext cx="3543606" cy="720080"/>
          </a:xfrm>
          <a:prstGeom prst="callout2">
            <a:avLst>
              <a:gd name="adj1" fmla="val 34010"/>
              <a:gd name="adj2" fmla="val 93426"/>
              <a:gd name="adj3" fmla="val 32078"/>
              <a:gd name="adj4" fmla="val 109923"/>
              <a:gd name="adj5" fmla="val 174799"/>
              <a:gd name="adj6" fmla="val 150242"/>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a:ea typeface="+mn-ea"/>
                <a:cs typeface="+mn-cs"/>
              </a:rPr>
              <a:t>Anterior limb of internal capsule</a:t>
            </a:r>
          </a:p>
        </p:txBody>
      </p:sp>
      <p:sp>
        <p:nvSpPr>
          <p:cNvPr id="10" name="AutoShape 10"/>
          <p:cNvSpPr>
            <a:spLocks/>
          </p:cNvSpPr>
          <p:nvPr/>
        </p:nvSpPr>
        <p:spPr bwMode="auto">
          <a:xfrm flipH="1">
            <a:off x="8666794" y="3277289"/>
            <a:ext cx="3892682" cy="792088"/>
          </a:xfrm>
          <a:prstGeom prst="callout2">
            <a:avLst>
              <a:gd name="adj1" fmla="val 57336"/>
              <a:gd name="adj2" fmla="val 85829"/>
              <a:gd name="adj3" fmla="val 25668"/>
              <a:gd name="adj4" fmla="val 96866"/>
              <a:gd name="adj5" fmla="val -134131"/>
              <a:gd name="adj6" fmla="val 126530"/>
            </a:avLst>
          </a:prstGeom>
          <a:noFill/>
          <a:ln w="57150">
            <a:solidFill>
              <a:schemeClr val="accent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External capsule</a:t>
            </a:r>
          </a:p>
        </p:txBody>
      </p:sp>
      <p:sp>
        <p:nvSpPr>
          <p:cNvPr id="12" name="AutoShape 10"/>
          <p:cNvSpPr>
            <a:spLocks/>
          </p:cNvSpPr>
          <p:nvPr/>
        </p:nvSpPr>
        <p:spPr bwMode="auto">
          <a:xfrm flipH="1">
            <a:off x="8932259" y="2597433"/>
            <a:ext cx="3892682" cy="792088"/>
          </a:xfrm>
          <a:prstGeom prst="callout2">
            <a:avLst>
              <a:gd name="adj1" fmla="val 31900"/>
              <a:gd name="adj2" fmla="val 74709"/>
              <a:gd name="adj3" fmla="val -3175"/>
              <a:gd name="adj4" fmla="val 98080"/>
              <a:gd name="adj5" fmla="val -41967"/>
              <a:gd name="adj6" fmla="val 128630"/>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Claustrum</a:t>
            </a:r>
          </a:p>
        </p:txBody>
      </p:sp>
      <p:sp>
        <p:nvSpPr>
          <p:cNvPr id="11" name="Rectangle 10">
            <a:extLst>
              <a:ext uri="{FF2B5EF4-FFF2-40B4-BE49-F238E27FC236}">
                <a16:creationId xmlns:a16="http://schemas.microsoft.com/office/drawing/2014/main" xmlns="" id="{B61A7445-01FD-4595-8446-B37B7B8A21EF}"/>
              </a:ext>
            </a:extLst>
          </p:cNvPr>
          <p:cNvSpPr/>
          <p:nvPr/>
        </p:nvSpPr>
        <p:spPr>
          <a:xfrm>
            <a:off x="10433996" y="5370873"/>
            <a:ext cx="909673" cy="707886"/>
          </a:xfrm>
          <a:prstGeom prst="rect">
            <a:avLst/>
          </a:prstGeom>
        </p:spPr>
        <p:txBody>
          <a:bodyPr wrap="none">
            <a:spAutoFit/>
          </a:bodyPr>
          <a:lstStyle/>
          <a:p>
            <a:pPr lvl="0" algn="l" rtl="0"/>
            <a:r>
              <a:rPr lang="en-US" sz="4000" b="1" dirty="0">
                <a:solidFill>
                  <a:srgbClr val="FF0000"/>
                </a:solidFill>
              </a:rPr>
              <a:t>T.S.</a:t>
            </a:r>
          </a:p>
        </p:txBody>
      </p:sp>
      <p:sp>
        <p:nvSpPr>
          <p:cNvPr id="13" name="AutoShape 15">
            <a:extLst>
              <a:ext uri="{FF2B5EF4-FFF2-40B4-BE49-F238E27FC236}">
                <a16:creationId xmlns:a16="http://schemas.microsoft.com/office/drawing/2014/main" xmlns="" id="{9DFAB5BB-3ADD-46C5-9068-08652D51C4E6}"/>
              </a:ext>
            </a:extLst>
          </p:cNvPr>
          <p:cNvSpPr>
            <a:spLocks/>
          </p:cNvSpPr>
          <p:nvPr/>
        </p:nvSpPr>
        <p:spPr bwMode="auto">
          <a:xfrm flipH="1">
            <a:off x="171468" y="1063526"/>
            <a:ext cx="2891389" cy="416658"/>
          </a:xfrm>
          <a:prstGeom prst="callout2">
            <a:avLst>
              <a:gd name="adj1" fmla="val 140452"/>
              <a:gd name="adj2" fmla="val 21028"/>
              <a:gd name="adj3" fmla="val 181425"/>
              <a:gd name="adj4" fmla="val -609"/>
              <a:gd name="adj5" fmla="val 221351"/>
              <a:gd name="adj6" fmla="val -83243"/>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lvl="0" algn="ctr" rtl="0">
              <a:defRPr/>
            </a:pPr>
            <a:r>
              <a:rPr lang="en-US" sz="3200" b="1" dirty="0">
                <a:solidFill>
                  <a:srgbClr val="FF0000"/>
                </a:solidFill>
              </a:rPr>
              <a:t>Head of caudate nucleus </a:t>
            </a:r>
          </a:p>
        </p:txBody>
      </p:sp>
      <p:sp>
        <p:nvSpPr>
          <p:cNvPr id="14" name="Rectangle 2">
            <a:extLst>
              <a:ext uri="{FF2B5EF4-FFF2-40B4-BE49-F238E27FC236}">
                <a16:creationId xmlns:a16="http://schemas.microsoft.com/office/drawing/2014/main" xmlns="" id="{8D949E00-6D82-47AE-A3BA-0958F60FB133}"/>
              </a:ext>
            </a:extLst>
          </p:cNvPr>
          <p:cNvSpPr txBox="1">
            <a:spLocks noChangeArrowheads="1"/>
          </p:cNvSpPr>
          <p:nvPr/>
        </p:nvSpPr>
        <p:spPr bwMode="auto">
          <a:xfrm>
            <a:off x="430303" y="5733257"/>
            <a:ext cx="10099465" cy="1040457"/>
          </a:xfrm>
          <a:prstGeom prst="rect">
            <a:avLst/>
          </a:prstGeom>
          <a:solidFill>
            <a:schemeClr val="bg1"/>
          </a:solidFill>
          <a:ln w="9525">
            <a:noFill/>
            <a:miter lim="800000"/>
            <a:headEnd/>
            <a:tailEnd/>
          </a:ln>
          <a:effectLst>
            <a:outerShdw blurRad="50800" dist="38100" dir="8100000" algn="tr" rotWithShape="0">
              <a:prstClr val="black">
                <a:alpha val="40000"/>
              </a:prst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a:solidFill>
                  <a:srgbClr val="0000FF"/>
                </a:solidFill>
                <a:latin typeface="Times New Roman" panose="02020603050405020304" pitchFamily="18" charset="0"/>
                <a:cs typeface="Times New Roman" panose="02020603050405020304" pitchFamily="18" charset="0"/>
              </a:rPr>
              <a:t>They play an important role in the control of posture and voluntary movement.</a:t>
            </a:r>
            <a:endParaRPr lang="en-US" altLang="zh-CN" sz="2400" b="1" dirty="0">
              <a:ln w="11430"/>
              <a:solidFill>
                <a:srgbClr val="0000FF"/>
              </a:solidFill>
              <a:latin typeface="Times New Roman" panose="02020603050405020304" pitchFamily="18" charset="0"/>
              <a:ea typeface="SimSun" pitchFamily="2" charset="-122"/>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F7FDB278-8FD6-4F76-A4E6-F3B74A4D0892}" type="slidenum">
              <a:rPr lang="ar-EG" smtClean="0"/>
              <a:pPr/>
              <a:t>93</a:t>
            </a:fld>
            <a:endParaRPr lang="ar-EG" dirty="0"/>
          </a:p>
        </p:txBody>
      </p:sp>
    </p:spTree>
    <p:extLst>
      <p:ext uri="{BB962C8B-B14F-4D97-AF65-F5344CB8AC3E}">
        <p14:creationId xmlns:p14="http://schemas.microsoft.com/office/powerpoint/2010/main" val="41560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0" grpId="0" animBg="1"/>
      <p:bldP spid="12" grpId="0" animBg="1"/>
      <p:bldP spid="13"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19771" t="18500" r="32042" b="31111"/>
          <a:stretch>
            <a:fillRect/>
          </a:stretch>
        </p:blipFill>
        <p:spPr bwMode="auto">
          <a:xfrm>
            <a:off x="2542978" y="260649"/>
            <a:ext cx="7375234" cy="4347923"/>
          </a:xfrm>
          <a:prstGeom prst="rect">
            <a:avLst/>
          </a:prstGeom>
          <a:noFill/>
          <a:ln w="9525">
            <a:noFill/>
            <a:miter lim="800000"/>
            <a:headEnd/>
            <a:tailEnd/>
          </a:ln>
        </p:spPr>
      </p:pic>
      <p:sp>
        <p:nvSpPr>
          <p:cNvPr id="3" name="TextBox 2"/>
          <p:cNvSpPr txBox="1"/>
          <p:nvPr/>
        </p:nvSpPr>
        <p:spPr>
          <a:xfrm>
            <a:off x="0" y="5078794"/>
            <a:ext cx="12161838" cy="1446550"/>
          </a:xfrm>
          <a:prstGeom prst="rect">
            <a:avLst/>
          </a:prstGeom>
          <a:noFill/>
          <a:effectLst>
            <a:outerShdw blurRad="50800" dist="38100" dir="8100000" algn="tr" rotWithShape="0">
              <a:prstClr val="black">
                <a:alpha val="40000"/>
              </a:prstClr>
            </a:outerShdw>
          </a:effectLst>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Calibri"/>
                <a:ea typeface="+mn-ea"/>
                <a:cs typeface="+mn-cs"/>
              </a:rPr>
              <a:t>The </a:t>
            </a:r>
            <a:r>
              <a:rPr kumimoji="0" lang="en-US" sz="4400" b="1" i="0" u="none" strike="noStrike" kern="1200" cap="none" spc="0" normalizeH="0" baseline="0" noProof="0" dirty="0">
                <a:ln>
                  <a:noFill/>
                </a:ln>
                <a:solidFill>
                  <a:srgbClr val="FF0000"/>
                </a:solidFill>
                <a:effectLst/>
                <a:uLnTx/>
                <a:uFillTx/>
                <a:latin typeface="Calibri"/>
                <a:ea typeface="+mn-ea"/>
                <a:cs typeface="+mn-cs"/>
              </a:rPr>
              <a:t>caudate nucleus</a:t>
            </a:r>
            <a:r>
              <a:rPr kumimoji="0" lang="en-US" sz="4400" b="1" i="0" u="none" strike="noStrike" kern="1200" cap="none" spc="0" normalizeH="0" baseline="0" noProof="0" dirty="0">
                <a:ln>
                  <a:noFill/>
                </a:ln>
                <a:solidFill>
                  <a:srgbClr val="0000FF"/>
                </a:solidFill>
                <a:effectLst/>
                <a:uLnTx/>
                <a:uFillTx/>
                <a:latin typeface="Calibri"/>
                <a:ea typeface="+mn-ea"/>
                <a:cs typeface="+mn-cs"/>
              </a:rPr>
              <a:t> can be divided into a head, a body, and a tail</a:t>
            </a:r>
            <a:endParaRPr kumimoji="0" lang="en-US" altLang="zh-CN" sz="4400" b="1" i="0" u="none" strike="noStrike" kern="1200" cap="none" spc="0" normalizeH="0" baseline="0" noProof="0" dirty="0">
              <a:ln w="11430"/>
              <a:solidFill>
                <a:srgbClr val="0000FF"/>
              </a:solidFill>
              <a:effectLst/>
              <a:uLnTx/>
              <a:uFillTx/>
              <a:latin typeface="Calibri"/>
              <a:ea typeface="SimSun" pitchFamily="2" charset="-122"/>
              <a:cs typeface="+mn-cs"/>
            </a:endParaRPr>
          </a:p>
        </p:txBody>
      </p:sp>
      <p:sp>
        <p:nvSpPr>
          <p:cNvPr id="4" name="AutoShape 10"/>
          <p:cNvSpPr>
            <a:spLocks/>
          </p:cNvSpPr>
          <p:nvPr/>
        </p:nvSpPr>
        <p:spPr bwMode="auto">
          <a:xfrm>
            <a:off x="148650" y="3284984"/>
            <a:ext cx="3352060" cy="720080"/>
          </a:xfrm>
          <a:prstGeom prst="callout2">
            <a:avLst>
              <a:gd name="adj1" fmla="val 71428"/>
              <a:gd name="adj2" fmla="val 78822"/>
              <a:gd name="adj3" fmla="val 55524"/>
              <a:gd name="adj4" fmla="val 106023"/>
              <a:gd name="adj5" fmla="val -119894"/>
              <a:gd name="adj6" fmla="val 103447"/>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head of caudate nucleus </a:t>
            </a:r>
          </a:p>
        </p:txBody>
      </p:sp>
      <p:sp>
        <p:nvSpPr>
          <p:cNvPr id="5" name="AutoShape 10"/>
          <p:cNvSpPr>
            <a:spLocks/>
          </p:cNvSpPr>
          <p:nvPr/>
        </p:nvSpPr>
        <p:spPr bwMode="auto">
          <a:xfrm flipH="1">
            <a:off x="9725964" y="3356992"/>
            <a:ext cx="2011236" cy="720080"/>
          </a:xfrm>
          <a:prstGeom prst="callout2">
            <a:avLst>
              <a:gd name="adj1" fmla="val 73618"/>
              <a:gd name="adj2" fmla="val 75695"/>
              <a:gd name="adj3" fmla="val 77419"/>
              <a:gd name="adj4" fmla="val 120828"/>
              <a:gd name="adj5" fmla="val 2712"/>
              <a:gd name="adj6" fmla="val 134099"/>
            </a:avLst>
          </a:prstGeom>
          <a:noFill/>
          <a:ln w="38100">
            <a:solidFill>
              <a:srgbClr val="66FF33"/>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Tail </a:t>
            </a:r>
            <a:endParaRPr kumimoji="0" lang="en-US" sz="4800" b="1" i="0" u="none" strike="noStrike" kern="1200" cap="none" spc="0" normalizeH="0" baseline="0" noProof="0" dirty="0">
              <a:ln>
                <a:noFill/>
              </a:ln>
              <a:solidFill>
                <a:srgbClr val="00B050"/>
              </a:solidFill>
              <a:effectLst/>
              <a:uLnTx/>
              <a:uFillTx/>
              <a:latin typeface="Calibri"/>
              <a:ea typeface="+mn-ea"/>
              <a:cs typeface="+mn-cs"/>
            </a:endParaRPr>
          </a:p>
        </p:txBody>
      </p:sp>
      <p:sp>
        <p:nvSpPr>
          <p:cNvPr id="6" name="AutoShape 10"/>
          <p:cNvSpPr>
            <a:spLocks/>
          </p:cNvSpPr>
          <p:nvPr/>
        </p:nvSpPr>
        <p:spPr bwMode="auto">
          <a:xfrm>
            <a:off x="819062" y="332656"/>
            <a:ext cx="3352060" cy="720080"/>
          </a:xfrm>
          <a:prstGeom prst="callout2">
            <a:avLst>
              <a:gd name="adj1" fmla="val 56102"/>
              <a:gd name="adj2" fmla="val 70064"/>
              <a:gd name="adj3" fmla="val 55524"/>
              <a:gd name="adj4" fmla="val 106023"/>
              <a:gd name="adj5" fmla="val 96858"/>
              <a:gd name="adj6" fmla="val 125967"/>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Calibri"/>
                <a:ea typeface="+mn-ea"/>
                <a:cs typeface="+mn-cs"/>
              </a:rPr>
              <a:t>Body </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AutoShape 10"/>
          <p:cNvSpPr>
            <a:spLocks/>
          </p:cNvSpPr>
          <p:nvPr/>
        </p:nvSpPr>
        <p:spPr bwMode="auto">
          <a:xfrm flipH="1">
            <a:off x="8672459" y="476672"/>
            <a:ext cx="3352060" cy="720080"/>
          </a:xfrm>
          <a:prstGeom prst="callout2">
            <a:avLst>
              <a:gd name="adj1" fmla="val 62671"/>
              <a:gd name="adj2" fmla="val 89457"/>
              <a:gd name="adj3" fmla="val 90555"/>
              <a:gd name="adj4" fmla="val 116658"/>
              <a:gd name="adj5" fmla="val 201949"/>
              <a:gd name="adj6" fmla="val 118460"/>
            </a:avLst>
          </a:prstGeom>
          <a:noFill/>
          <a:ln w="38100">
            <a:solidFill>
              <a:srgbClr val="66FF33"/>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Thalamus</a:t>
            </a:r>
            <a:endParaRPr kumimoji="0" lang="en-US" sz="4000" b="1" i="0" u="none" strike="noStrike" kern="1200" cap="none" spc="0" normalizeH="0" baseline="0" noProof="0" dirty="0">
              <a:ln>
                <a:noFill/>
              </a:ln>
              <a:solidFill>
                <a:srgbClr val="00B050"/>
              </a:solidFill>
              <a:effectLst/>
              <a:uLnTx/>
              <a:uFillTx/>
              <a:latin typeface="Calibri"/>
              <a:ea typeface="+mn-ea"/>
              <a:cs typeface="+mn-cs"/>
            </a:endParaRPr>
          </a:p>
        </p:txBody>
      </p:sp>
      <p:sp>
        <p:nvSpPr>
          <p:cNvPr id="8" name="AutoShape 15"/>
          <p:cNvSpPr>
            <a:spLocks/>
          </p:cNvSpPr>
          <p:nvPr/>
        </p:nvSpPr>
        <p:spPr bwMode="auto">
          <a:xfrm flipH="1">
            <a:off x="6373904" y="4149080"/>
            <a:ext cx="4022472" cy="792088"/>
          </a:xfrm>
          <a:prstGeom prst="callout2">
            <a:avLst>
              <a:gd name="adj1" fmla="val 62821"/>
              <a:gd name="adj2" fmla="val 82055"/>
              <a:gd name="adj3" fmla="val 54496"/>
              <a:gd name="adj4" fmla="val 110475"/>
              <a:gd name="adj5" fmla="val -8801"/>
              <a:gd name="adj6" fmla="val 108037"/>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nchor="ctr"/>
          <a:lstStyle/>
          <a:p>
            <a:pPr marL="457200" marR="0" lvl="1"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amygdaloid</a:t>
            </a:r>
            <a:r>
              <a:rPr kumimoji="0" lang="en-US" sz="3200" b="1" i="0" u="none" strike="noStrike" kern="1200" cap="none" spc="0" normalizeH="0" baseline="0" noProof="0" dirty="0">
                <a:ln>
                  <a:noFill/>
                </a:ln>
                <a:solidFill>
                  <a:prstClr val="black"/>
                </a:solidFill>
                <a:effectLst/>
                <a:uLnTx/>
                <a:uFillTx/>
                <a:latin typeface="Calibri"/>
                <a:ea typeface="+mn-ea"/>
                <a:cs typeface="+mn-cs"/>
              </a:rPr>
              <a:t> nucleus </a:t>
            </a:r>
            <a:endParaRPr kumimoji="0" lang="en-GB" sz="32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9" name="Slide Number Placeholder 8"/>
          <p:cNvSpPr>
            <a:spLocks noGrp="1"/>
          </p:cNvSpPr>
          <p:nvPr>
            <p:ph type="sldNum" sz="quarter" idx="12"/>
          </p:nvPr>
        </p:nvSpPr>
        <p:spPr/>
        <p:txBody>
          <a:bodyPr/>
          <a:lstStyle/>
          <a:p>
            <a:fld id="{F7FDB278-8FD6-4F76-A4E6-F3B74A4D0892}" type="slidenum">
              <a:rPr lang="ar-EG" smtClean="0"/>
              <a:pPr/>
              <a:t>94</a:t>
            </a:fld>
            <a:endParaRPr lang="ar-EG"/>
          </a:p>
        </p:txBody>
      </p:sp>
    </p:spTree>
    <p:extLst>
      <p:ext uri="{BB962C8B-B14F-4D97-AF65-F5344CB8AC3E}">
        <p14:creationId xmlns:p14="http://schemas.microsoft.com/office/powerpoint/2010/main" val="30819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print">
            <a:lum bright="-10000" contrast="20000"/>
          </a:blip>
          <a:srcRect l="21646" t="14722" r="34875" b="27353"/>
          <a:stretch>
            <a:fillRect/>
          </a:stretch>
        </p:blipFill>
        <p:spPr bwMode="auto">
          <a:xfrm flipH="1">
            <a:off x="3303498" y="116632"/>
            <a:ext cx="7087213" cy="5324850"/>
          </a:xfrm>
          <a:prstGeom prst="rect">
            <a:avLst/>
          </a:prstGeom>
          <a:noFill/>
          <a:ln w="9525">
            <a:noFill/>
            <a:miter lim="800000"/>
            <a:headEnd/>
            <a:tailEnd/>
          </a:ln>
        </p:spPr>
      </p:pic>
      <p:sp>
        <p:nvSpPr>
          <p:cNvPr id="3" name="AutoShape 15"/>
          <p:cNvSpPr>
            <a:spLocks/>
          </p:cNvSpPr>
          <p:nvPr/>
        </p:nvSpPr>
        <p:spPr bwMode="auto">
          <a:xfrm>
            <a:off x="9270449" y="1565591"/>
            <a:ext cx="2891389" cy="416658"/>
          </a:xfrm>
          <a:prstGeom prst="callout2">
            <a:avLst>
              <a:gd name="adj1" fmla="val 120501"/>
              <a:gd name="adj2" fmla="val 17969"/>
              <a:gd name="adj3" fmla="val 121572"/>
              <a:gd name="adj4" fmla="val 921"/>
              <a:gd name="adj5" fmla="val 404694"/>
              <a:gd name="adj6" fmla="val -108903"/>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Ant. Limb internal capsule</a:t>
            </a:r>
          </a:p>
        </p:txBody>
      </p:sp>
      <p:sp>
        <p:nvSpPr>
          <p:cNvPr id="9" name="AutoShape 15"/>
          <p:cNvSpPr>
            <a:spLocks/>
          </p:cNvSpPr>
          <p:nvPr/>
        </p:nvSpPr>
        <p:spPr bwMode="auto">
          <a:xfrm>
            <a:off x="325433" y="859797"/>
            <a:ext cx="2891389" cy="416658"/>
          </a:xfrm>
          <a:prstGeom prst="callout2">
            <a:avLst>
              <a:gd name="adj1" fmla="val 128889"/>
              <a:gd name="adj2" fmla="val 72740"/>
              <a:gd name="adj3" fmla="val 341843"/>
              <a:gd name="adj4" fmla="val 147518"/>
              <a:gd name="adj5" fmla="val 568343"/>
              <a:gd name="adj6" fmla="val 174499"/>
            </a:avLst>
          </a:prstGeom>
          <a:noFill/>
          <a:ln w="38100">
            <a:solidFill>
              <a:srgbClr val="99FF66"/>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Ant. horn lateral ventricle</a:t>
            </a:r>
          </a:p>
        </p:txBody>
      </p:sp>
      <p:sp>
        <p:nvSpPr>
          <p:cNvPr id="10" name="AutoShape 15"/>
          <p:cNvSpPr>
            <a:spLocks/>
          </p:cNvSpPr>
          <p:nvPr/>
        </p:nvSpPr>
        <p:spPr bwMode="auto">
          <a:xfrm flipH="1">
            <a:off x="7964776" y="5441482"/>
            <a:ext cx="2777421" cy="720080"/>
          </a:xfrm>
          <a:prstGeom prst="callout2">
            <a:avLst>
              <a:gd name="adj1" fmla="val 42845"/>
              <a:gd name="adj2" fmla="val 79257"/>
              <a:gd name="adj3" fmla="val -41966"/>
              <a:gd name="adj4" fmla="val 92982"/>
              <a:gd name="adj5" fmla="val -214167"/>
              <a:gd name="adj6" fmla="val 139766"/>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Striate arteries</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AutoShape 15"/>
          <p:cNvSpPr>
            <a:spLocks/>
          </p:cNvSpPr>
          <p:nvPr/>
        </p:nvSpPr>
        <p:spPr bwMode="auto">
          <a:xfrm flipH="1">
            <a:off x="430304" y="4221088"/>
            <a:ext cx="3639379" cy="1368152"/>
          </a:xfrm>
          <a:prstGeom prst="callout2">
            <a:avLst>
              <a:gd name="adj1" fmla="val 68584"/>
              <a:gd name="adj2" fmla="val 25624"/>
              <a:gd name="adj3" fmla="val 70582"/>
              <a:gd name="adj4" fmla="val -62945"/>
              <a:gd name="adj5" fmla="val 6807"/>
              <a:gd name="adj6" fmla="val -64050"/>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Anterior perforated substance</a:t>
            </a:r>
          </a:p>
        </p:txBody>
      </p:sp>
      <p:sp>
        <p:nvSpPr>
          <p:cNvPr id="11" name="AutoShape 15"/>
          <p:cNvSpPr>
            <a:spLocks/>
          </p:cNvSpPr>
          <p:nvPr/>
        </p:nvSpPr>
        <p:spPr bwMode="auto">
          <a:xfrm>
            <a:off x="9270449" y="2924944"/>
            <a:ext cx="2891389" cy="416658"/>
          </a:xfrm>
          <a:prstGeom prst="callout2">
            <a:avLst>
              <a:gd name="adj1" fmla="val 98744"/>
              <a:gd name="adj2" fmla="val 24730"/>
              <a:gd name="adj3" fmla="val 137518"/>
              <a:gd name="adj4" fmla="val -65695"/>
              <a:gd name="adj5" fmla="val 261855"/>
              <a:gd name="adj6" fmla="val -56119"/>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Middle cerebral artery</a:t>
            </a: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2" name="AutoShape 15"/>
          <p:cNvSpPr>
            <a:spLocks/>
          </p:cNvSpPr>
          <p:nvPr/>
        </p:nvSpPr>
        <p:spPr bwMode="auto">
          <a:xfrm>
            <a:off x="526077" y="2852936"/>
            <a:ext cx="3370255" cy="504056"/>
          </a:xfrm>
          <a:prstGeom prst="callout2">
            <a:avLst>
              <a:gd name="adj1" fmla="val 63225"/>
              <a:gd name="adj2" fmla="val 78736"/>
              <a:gd name="adj3" fmla="val 75497"/>
              <a:gd name="adj4" fmla="val 108827"/>
              <a:gd name="adj5" fmla="val 301233"/>
              <a:gd name="adj6" fmla="val 147425"/>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anterior cerebral artery</a:t>
            </a: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AutoShape 15">
            <a:extLst>
              <a:ext uri="{FF2B5EF4-FFF2-40B4-BE49-F238E27FC236}">
                <a16:creationId xmlns:a16="http://schemas.microsoft.com/office/drawing/2014/main" xmlns="" id="{9667955D-0641-4121-B526-6653E54F632F}"/>
              </a:ext>
            </a:extLst>
          </p:cNvPr>
          <p:cNvSpPr>
            <a:spLocks/>
          </p:cNvSpPr>
          <p:nvPr/>
        </p:nvSpPr>
        <p:spPr bwMode="auto">
          <a:xfrm>
            <a:off x="8384885" y="67709"/>
            <a:ext cx="2891389" cy="416658"/>
          </a:xfrm>
          <a:prstGeom prst="callout2">
            <a:avLst>
              <a:gd name="adj1" fmla="val 120501"/>
              <a:gd name="adj2" fmla="val 17969"/>
              <a:gd name="adj3" fmla="val 121572"/>
              <a:gd name="adj4" fmla="val 921"/>
              <a:gd name="adj5" fmla="val 703614"/>
              <a:gd name="adj6" fmla="val -87147"/>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Head of the caudate nucleus </a:t>
            </a:r>
          </a:p>
        </p:txBody>
      </p:sp>
      <p:sp>
        <p:nvSpPr>
          <p:cNvPr id="2" name="TextBox 1">
            <a:extLst>
              <a:ext uri="{FF2B5EF4-FFF2-40B4-BE49-F238E27FC236}">
                <a16:creationId xmlns:a16="http://schemas.microsoft.com/office/drawing/2014/main" xmlns="" id="{DE041A37-63FE-4116-B373-FED7AA9C1BFE}"/>
              </a:ext>
            </a:extLst>
          </p:cNvPr>
          <p:cNvSpPr txBox="1"/>
          <p:nvPr/>
        </p:nvSpPr>
        <p:spPr>
          <a:xfrm>
            <a:off x="526076" y="5877273"/>
            <a:ext cx="7087213" cy="769441"/>
          </a:xfrm>
          <a:prstGeom prst="rect">
            <a:avLst/>
          </a:prstGeom>
          <a:noFill/>
        </p:spPr>
        <p:txBody>
          <a:bodyPr wrap="square" rtlCol="0">
            <a:spAutoFit/>
          </a:bodyPr>
          <a:lstStyle/>
          <a:p>
            <a:pPr algn="ctr" rtl="0"/>
            <a:r>
              <a:rPr lang="en-US" sz="4400" dirty="0">
                <a:latin typeface="Arial Black" panose="020B0A04020102020204" pitchFamily="34" charset="0"/>
              </a:rPr>
              <a:t>Head of caudate</a:t>
            </a:r>
          </a:p>
        </p:txBody>
      </p:sp>
      <p:sp>
        <p:nvSpPr>
          <p:cNvPr id="4" name="Slide Number Placeholder 3"/>
          <p:cNvSpPr>
            <a:spLocks noGrp="1"/>
          </p:cNvSpPr>
          <p:nvPr>
            <p:ph type="sldNum" sz="quarter" idx="12"/>
          </p:nvPr>
        </p:nvSpPr>
        <p:spPr>
          <a:xfrm>
            <a:off x="238757" y="6453337"/>
            <a:ext cx="2837762" cy="365125"/>
          </a:xfrm>
        </p:spPr>
        <p:txBody>
          <a:bodyPr/>
          <a:lstStyle/>
          <a:p>
            <a:fld id="{F7FDB278-8FD6-4F76-A4E6-F3B74A4D0892}" type="slidenum">
              <a:rPr lang="ar-EG" smtClean="0"/>
              <a:pPr/>
              <a:t>95</a:t>
            </a:fld>
            <a:endParaRPr lang="ar-EG" dirty="0"/>
          </a:p>
        </p:txBody>
      </p:sp>
    </p:spTree>
    <p:extLst>
      <p:ext uri="{BB962C8B-B14F-4D97-AF65-F5344CB8AC3E}">
        <p14:creationId xmlns:p14="http://schemas.microsoft.com/office/powerpoint/2010/main" val="210266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7" grpId="0" animBg="1"/>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30000"/>
          </a:blip>
          <a:srcRect l="7747" t="21282" r="34668" b="26547"/>
          <a:stretch>
            <a:fillRect/>
          </a:stretch>
        </p:blipFill>
        <p:spPr bwMode="auto">
          <a:xfrm>
            <a:off x="863995" y="260648"/>
            <a:ext cx="10712136" cy="5472608"/>
          </a:xfrm>
          <a:prstGeom prst="rect">
            <a:avLst/>
          </a:prstGeom>
          <a:ln>
            <a:noFill/>
          </a:ln>
          <a:effectLst>
            <a:softEdge rad="112500"/>
          </a:effectLst>
        </p:spPr>
      </p:pic>
      <p:sp>
        <p:nvSpPr>
          <p:cNvPr id="3" name="TextBox 2"/>
          <p:cNvSpPr txBox="1"/>
          <p:nvPr/>
        </p:nvSpPr>
        <p:spPr>
          <a:xfrm>
            <a:off x="238757" y="5685056"/>
            <a:ext cx="11923081" cy="1200329"/>
          </a:xfrm>
          <a:prstGeom prst="rect">
            <a:avLst/>
          </a:prstGeom>
          <a:noFill/>
          <a:effectLst>
            <a:outerShdw blurRad="50800" dist="38100" dir="8100000" algn="tr" rotWithShape="0">
              <a:prstClr val="black">
                <a:alpha val="40000"/>
              </a:prstClr>
            </a:outerShdw>
          </a:effectLst>
        </p:spPr>
        <p:txBody>
          <a:bodyPr wrap="square" rtlCol="1">
            <a:spAutoFit/>
          </a:bodyPr>
          <a:lstStyle/>
          <a:p>
            <a:pPr algn="ctr">
              <a:defRPr/>
            </a:pPr>
            <a:r>
              <a:rPr lang="en-US" sz="3600" b="1" dirty="0">
                <a:solidFill>
                  <a:srgbClr val="0000FF"/>
                </a:solidFill>
              </a:rPr>
              <a:t>The whole length of the convexity of caudate nucleus projects into the lateral ventricle </a:t>
            </a:r>
            <a:r>
              <a:rPr lang="en-US" sz="3600" b="1" dirty="0">
                <a:solidFill>
                  <a:srgbClr val="FF0000"/>
                </a:solidFill>
              </a:rPr>
              <a:t>LS</a:t>
            </a:r>
            <a:endParaRPr lang="en-US" altLang="zh-CN" sz="3600" b="1" dirty="0">
              <a:ln w="11430"/>
              <a:solidFill>
                <a:srgbClr val="FF0000"/>
              </a:solidFill>
              <a:ea typeface="SimSun" pitchFamily="2" charset="-122"/>
            </a:endParaRPr>
          </a:p>
        </p:txBody>
      </p:sp>
      <p:sp>
        <p:nvSpPr>
          <p:cNvPr id="4" name="Rectangle 3"/>
          <p:cNvSpPr/>
          <p:nvPr/>
        </p:nvSpPr>
        <p:spPr>
          <a:xfrm>
            <a:off x="7517516" y="260648"/>
            <a:ext cx="2394329" cy="432048"/>
          </a:xfrm>
          <a:prstGeom prst="rect">
            <a:avLst/>
          </a:prstGeom>
          <a:noFill/>
          <a:ln w="571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Line 5"/>
          <p:cNvSpPr>
            <a:spLocks noChangeShapeType="1"/>
          </p:cNvSpPr>
          <p:nvPr/>
        </p:nvSpPr>
        <p:spPr bwMode="auto">
          <a:xfrm flipH="1">
            <a:off x="6847104" y="836712"/>
            <a:ext cx="766185" cy="1512168"/>
          </a:xfrm>
          <a:prstGeom prst="line">
            <a:avLst/>
          </a:prstGeom>
          <a:noFill/>
          <a:ln w="57150">
            <a:solidFill>
              <a:srgbClr val="FFFF00"/>
            </a:solidFill>
            <a:round/>
            <a:headEnd/>
            <a:tailEnd type="triangle" w="med" len="med"/>
          </a:ln>
          <a:effectLst>
            <a:outerShdw blurRad="50800" dist="38100" dir="8100000" algn="tr" rotWithShape="0">
              <a:prstClr val="black">
                <a:alpha val="40000"/>
              </a:prstClr>
            </a:outerShdw>
          </a:effectLst>
        </p:spPr>
        <p:txBody>
          <a:bodyPr/>
          <a:lstStyle/>
          <a:p>
            <a:endParaRPr lang="ar-SA"/>
          </a:p>
        </p:txBody>
      </p:sp>
      <p:sp>
        <p:nvSpPr>
          <p:cNvPr id="6" name="Rectangle 5"/>
          <p:cNvSpPr/>
          <p:nvPr/>
        </p:nvSpPr>
        <p:spPr>
          <a:xfrm>
            <a:off x="9432979" y="1196752"/>
            <a:ext cx="1723917" cy="576064"/>
          </a:xfrm>
          <a:prstGeom prst="rect">
            <a:avLst/>
          </a:prstGeom>
          <a:noFill/>
          <a:ln w="57150">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Line 5"/>
          <p:cNvSpPr>
            <a:spLocks noChangeShapeType="1"/>
          </p:cNvSpPr>
          <p:nvPr/>
        </p:nvSpPr>
        <p:spPr bwMode="auto">
          <a:xfrm flipH="1">
            <a:off x="7325970" y="1196752"/>
            <a:ext cx="1436597" cy="1368152"/>
          </a:xfrm>
          <a:prstGeom prst="line">
            <a:avLst/>
          </a:prstGeom>
          <a:noFill/>
          <a:ln w="57150">
            <a:solidFill>
              <a:srgbClr val="FF0000"/>
            </a:solidFill>
            <a:round/>
            <a:headEnd/>
            <a:tailEnd type="triangle" w="med" len="med"/>
          </a:ln>
          <a:effectLst>
            <a:outerShdw blurRad="50800" dist="38100" dir="8100000" algn="tr" rotWithShape="0">
              <a:prstClr val="black">
                <a:alpha val="40000"/>
              </a:prstClr>
            </a:outerShdw>
          </a:effectLst>
        </p:spPr>
        <p:txBody>
          <a:bodyPr/>
          <a:lstStyle/>
          <a:p>
            <a:endParaRPr lang="ar-SA"/>
          </a:p>
        </p:txBody>
      </p:sp>
      <p:sp>
        <p:nvSpPr>
          <p:cNvPr id="8" name="Line 5"/>
          <p:cNvSpPr>
            <a:spLocks noChangeShapeType="1"/>
          </p:cNvSpPr>
          <p:nvPr/>
        </p:nvSpPr>
        <p:spPr bwMode="auto">
          <a:xfrm flipH="1">
            <a:off x="8283701" y="1772816"/>
            <a:ext cx="1245051" cy="1368152"/>
          </a:xfrm>
          <a:prstGeom prst="line">
            <a:avLst/>
          </a:prstGeom>
          <a:noFill/>
          <a:ln w="57150">
            <a:solidFill>
              <a:srgbClr val="0000FF"/>
            </a:solidFill>
            <a:round/>
            <a:headEnd/>
            <a:tailEnd type="triangle" w="med" len="med"/>
          </a:ln>
          <a:effectLst>
            <a:outerShdw blurRad="50800" dist="38100" dir="8100000" algn="tr" rotWithShape="0">
              <a:prstClr val="black">
                <a:alpha val="40000"/>
              </a:prstClr>
            </a:outerShdw>
          </a:effectLst>
        </p:spPr>
        <p:txBody>
          <a:bodyPr/>
          <a:lstStyle/>
          <a:p>
            <a:endParaRPr lang="ar-SA"/>
          </a:p>
        </p:txBody>
      </p:sp>
      <p:sp>
        <p:nvSpPr>
          <p:cNvPr id="9" name="Rectangle 8"/>
          <p:cNvSpPr/>
          <p:nvPr/>
        </p:nvSpPr>
        <p:spPr>
          <a:xfrm>
            <a:off x="1771127" y="4653136"/>
            <a:ext cx="2394329" cy="504056"/>
          </a:xfrm>
          <a:prstGeom prst="rect">
            <a:avLst/>
          </a:prstGeom>
          <a:noFill/>
          <a:ln w="57150">
            <a:solidFill>
              <a:srgbClr val="FF66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Line 5"/>
          <p:cNvSpPr>
            <a:spLocks noChangeShapeType="1"/>
          </p:cNvSpPr>
          <p:nvPr/>
        </p:nvSpPr>
        <p:spPr bwMode="auto">
          <a:xfrm flipV="1">
            <a:off x="4165456" y="3501008"/>
            <a:ext cx="1628143" cy="1224136"/>
          </a:xfrm>
          <a:prstGeom prst="line">
            <a:avLst/>
          </a:prstGeom>
          <a:noFill/>
          <a:ln w="57150">
            <a:solidFill>
              <a:srgbClr val="FF66FF"/>
            </a:solidFill>
            <a:round/>
            <a:headEnd/>
            <a:tailEnd type="triangle" w="med" len="med"/>
          </a:ln>
          <a:effectLst>
            <a:outerShdw blurRad="50800" dist="38100" dir="8100000" algn="tr" rotWithShape="0">
              <a:prstClr val="black">
                <a:alpha val="40000"/>
              </a:prstClr>
            </a:outerShdw>
          </a:effectLst>
        </p:spPr>
        <p:txBody>
          <a:bodyPr/>
          <a:lstStyle/>
          <a:p>
            <a:endParaRPr lang="ar-SA"/>
          </a:p>
        </p:txBody>
      </p:sp>
      <p:sp>
        <p:nvSpPr>
          <p:cNvPr id="11" name="Rectangle 10"/>
          <p:cNvSpPr/>
          <p:nvPr/>
        </p:nvSpPr>
        <p:spPr>
          <a:xfrm>
            <a:off x="8379474" y="692696"/>
            <a:ext cx="2585875" cy="432048"/>
          </a:xfrm>
          <a:prstGeom prst="rect">
            <a:avLst/>
          </a:prstGeom>
          <a:no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Rectangle 11"/>
          <p:cNvSpPr/>
          <p:nvPr/>
        </p:nvSpPr>
        <p:spPr>
          <a:xfrm>
            <a:off x="9635676" y="1772816"/>
            <a:ext cx="1723917" cy="648072"/>
          </a:xfrm>
          <a:prstGeom prst="rect">
            <a:avLst/>
          </a:prstGeom>
          <a:noFill/>
          <a:ln w="57150">
            <a:solidFill>
              <a:srgbClr val="0099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Line 5"/>
          <p:cNvSpPr>
            <a:spLocks noChangeShapeType="1"/>
          </p:cNvSpPr>
          <p:nvPr/>
        </p:nvSpPr>
        <p:spPr bwMode="auto">
          <a:xfrm flipH="1">
            <a:off x="8571021" y="2420888"/>
            <a:ext cx="1340824" cy="792088"/>
          </a:xfrm>
          <a:prstGeom prst="line">
            <a:avLst/>
          </a:prstGeom>
          <a:noFill/>
          <a:ln w="57150">
            <a:solidFill>
              <a:srgbClr val="009900"/>
            </a:solidFill>
            <a:round/>
            <a:headEnd/>
            <a:tailEnd type="triangle" w="med" len="med"/>
          </a:ln>
          <a:effectLst>
            <a:outerShdw blurRad="50800" dist="38100" dir="8100000" algn="tr" rotWithShape="0">
              <a:prstClr val="black">
                <a:alpha val="40000"/>
              </a:prstClr>
            </a:outerShdw>
          </a:effectLst>
        </p:spPr>
        <p:txBody>
          <a:bodyPr/>
          <a:lstStyle/>
          <a:p>
            <a:endParaRPr lang="ar-SA"/>
          </a:p>
        </p:txBody>
      </p:sp>
      <p:sp>
        <p:nvSpPr>
          <p:cNvPr id="14" name="Rectangle 13"/>
          <p:cNvSpPr/>
          <p:nvPr/>
        </p:nvSpPr>
        <p:spPr>
          <a:xfrm>
            <a:off x="6272465" y="5373216"/>
            <a:ext cx="3064741" cy="360040"/>
          </a:xfrm>
          <a:prstGeom prst="rect">
            <a:avLst/>
          </a:prstGeom>
          <a:noFill/>
          <a:ln w="38100">
            <a:solidFill>
              <a:srgbClr val="00FF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Line 5"/>
          <p:cNvSpPr>
            <a:spLocks noChangeShapeType="1"/>
          </p:cNvSpPr>
          <p:nvPr/>
        </p:nvSpPr>
        <p:spPr bwMode="auto">
          <a:xfrm flipH="1" flipV="1">
            <a:off x="6368239" y="4005064"/>
            <a:ext cx="95773" cy="1368146"/>
          </a:xfrm>
          <a:prstGeom prst="line">
            <a:avLst/>
          </a:prstGeom>
          <a:noFill/>
          <a:ln w="57150">
            <a:solidFill>
              <a:srgbClr val="00FFFF"/>
            </a:solidFill>
            <a:round/>
            <a:headEnd/>
            <a:tailEnd type="triangle" w="med" len="med"/>
          </a:ln>
          <a:effectLst>
            <a:outerShdw blurRad="50800" dist="38100" dir="8100000" algn="tr" rotWithShape="0">
              <a:prstClr val="black">
                <a:alpha val="40000"/>
              </a:prstClr>
            </a:outerShdw>
          </a:effectLst>
        </p:spPr>
        <p:txBody>
          <a:bodyPr/>
          <a:lstStyle/>
          <a:p>
            <a:endParaRPr lang="ar-SA"/>
          </a:p>
        </p:txBody>
      </p:sp>
      <p:sp>
        <p:nvSpPr>
          <p:cNvPr id="16" name="Rectangle 15"/>
          <p:cNvSpPr/>
          <p:nvPr/>
        </p:nvSpPr>
        <p:spPr>
          <a:xfrm>
            <a:off x="8283701" y="4869160"/>
            <a:ext cx="2011236" cy="360040"/>
          </a:xfrm>
          <a:prstGeom prst="rect">
            <a:avLst/>
          </a:prstGeom>
          <a:noFill/>
          <a:ln w="57150">
            <a:solidFill>
              <a:srgbClr val="99FF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Line 5"/>
          <p:cNvSpPr>
            <a:spLocks noChangeShapeType="1"/>
          </p:cNvSpPr>
          <p:nvPr/>
        </p:nvSpPr>
        <p:spPr bwMode="auto">
          <a:xfrm flipH="1" flipV="1">
            <a:off x="7134423" y="3861048"/>
            <a:ext cx="1053505" cy="1008112"/>
          </a:xfrm>
          <a:prstGeom prst="line">
            <a:avLst/>
          </a:prstGeom>
          <a:noFill/>
          <a:ln w="57150">
            <a:solidFill>
              <a:srgbClr val="99FF66"/>
            </a:solidFill>
            <a:round/>
            <a:headEnd/>
            <a:tailEnd type="triangle" w="med" len="med"/>
          </a:ln>
          <a:effectLst>
            <a:outerShdw blurRad="50800" dist="38100" dir="8100000" algn="tr" rotWithShape="0">
              <a:prstClr val="black">
                <a:alpha val="40000"/>
              </a:prstClr>
            </a:outerShdw>
          </a:effectLst>
        </p:spPr>
        <p:txBody>
          <a:bodyPr/>
          <a:lstStyle/>
          <a:p>
            <a:endParaRPr lang="ar-SA"/>
          </a:p>
        </p:txBody>
      </p:sp>
      <p:sp>
        <p:nvSpPr>
          <p:cNvPr id="2" name="Slide Number Placeholder 1"/>
          <p:cNvSpPr>
            <a:spLocks noGrp="1"/>
          </p:cNvSpPr>
          <p:nvPr>
            <p:ph type="sldNum" sz="quarter" idx="12"/>
          </p:nvPr>
        </p:nvSpPr>
        <p:spPr>
          <a:xfrm>
            <a:off x="60139" y="6476605"/>
            <a:ext cx="2837762" cy="365125"/>
          </a:xfrm>
        </p:spPr>
        <p:txBody>
          <a:bodyPr/>
          <a:lstStyle/>
          <a:p>
            <a:fld id="{F7FDB278-8FD6-4F76-A4E6-F3B74A4D0892}" type="slidenum">
              <a:rPr lang="ar-EG" smtClean="0"/>
              <a:pPr/>
              <a:t>96</a:t>
            </a:fld>
            <a:endParaRPr lang="ar-EG" dirty="0"/>
          </a:p>
        </p:txBody>
      </p:sp>
    </p:spTree>
    <p:extLst>
      <p:ext uri="{BB962C8B-B14F-4D97-AF65-F5344CB8AC3E}">
        <p14:creationId xmlns:p14="http://schemas.microsoft.com/office/powerpoint/2010/main" val="26205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1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childTnLst>
                                </p:cTn>
                              </p:par>
                            </p:childTnLst>
                          </p:cTn>
                        </p:par>
                        <p:par>
                          <p:cTn id="64" fill="hold">
                            <p:stCondLst>
                              <p:cond delay="500"/>
                            </p:stCondLst>
                            <p:childTnLst>
                              <p:par>
                                <p:cTn id="65" presetID="22" presetClass="entr" presetSubtype="4"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10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childTnLst>
                                </p:cTn>
                              </p:par>
                            </p:childTnLst>
                          </p:cTn>
                        </p:par>
                        <p:par>
                          <p:cTn id="74" fill="hold">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up)">
                                      <p:cBhvr>
                                        <p:cTn id="7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l="22604" t="10945" r="33937" b="23528"/>
          <a:stretch>
            <a:fillRect/>
          </a:stretch>
        </p:blipFill>
        <p:spPr bwMode="auto">
          <a:xfrm>
            <a:off x="2537313" y="1"/>
            <a:ext cx="7058049" cy="6001255"/>
          </a:xfrm>
          <a:prstGeom prst="rect">
            <a:avLst/>
          </a:prstGeom>
          <a:noFill/>
          <a:ln w="9525">
            <a:noFill/>
            <a:miter lim="800000"/>
            <a:headEnd/>
            <a:tailEnd/>
          </a:ln>
        </p:spPr>
      </p:pic>
      <p:sp>
        <p:nvSpPr>
          <p:cNvPr id="3" name="AutoShape 10"/>
          <p:cNvSpPr>
            <a:spLocks/>
          </p:cNvSpPr>
          <p:nvPr/>
        </p:nvSpPr>
        <p:spPr bwMode="auto">
          <a:xfrm flipH="1">
            <a:off x="8858340" y="2132856"/>
            <a:ext cx="3352060" cy="720080"/>
          </a:xfrm>
          <a:prstGeom prst="callout2">
            <a:avLst>
              <a:gd name="adj1" fmla="val 63028"/>
              <a:gd name="adj2" fmla="val 89854"/>
              <a:gd name="adj3" fmla="val 55524"/>
              <a:gd name="adj4" fmla="val 106023"/>
              <a:gd name="adj5" fmla="val 58961"/>
              <a:gd name="adj6" fmla="val 127287"/>
            </a:avLst>
          </a:prstGeom>
          <a:noFill/>
          <a:ln w="3810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FF"/>
                </a:solidFill>
                <a:effectLst/>
                <a:uLnTx/>
                <a:uFillTx/>
                <a:latin typeface="Calibri"/>
                <a:ea typeface="+mn-ea"/>
                <a:cs typeface="+mn-cs"/>
              </a:rPr>
              <a:t> </a:t>
            </a:r>
            <a:r>
              <a:rPr kumimoji="0" lang="en-US" sz="4000" b="1" i="0" u="none" strike="noStrike" kern="1200" cap="none" spc="0" normalizeH="0" baseline="0" noProof="0" dirty="0" err="1" smtClean="0">
                <a:ln>
                  <a:noFill/>
                </a:ln>
                <a:solidFill>
                  <a:srgbClr val="0000FF"/>
                </a:solidFill>
                <a:effectLst/>
                <a:uLnTx/>
                <a:uFillTx/>
                <a:latin typeface="Calibri"/>
                <a:ea typeface="+mn-ea"/>
                <a:cs typeface="+mn-cs"/>
              </a:rPr>
              <a:t>Claustrum</a:t>
            </a:r>
            <a:r>
              <a:rPr kumimoji="0" lang="en-US" sz="4000" b="1" i="0" u="none" strike="noStrike" kern="1200" cap="none" spc="0" normalizeH="0" baseline="0" noProof="0" dirty="0" smtClean="0">
                <a:ln>
                  <a:noFill/>
                </a:ln>
                <a:solidFill>
                  <a:srgbClr val="0000FF"/>
                </a:solidFill>
                <a:effectLst/>
                <a:uLnTx/>
                <a:uFillTx/>
                <a:latin typeface="Calibri"/>
                <a:ea typeface="+mn-ea"/>
                <a:cs typeface="+mn-cs"/>
              </a:rPr>
              <a:t> </a:t>
            </a:r>
            <a:endParaRPr kumimoji="0" lang="en-US" sz="4000" b="1" i="0" u="none" strike="noStrike" kern="1200" cap="none" spc="0" normalizeH="0" baseline="0" noProof="0" dirty="0">
              <a:ln>
                <a:noFill/>
              </a:ln>
              <a:solidFill>
                <a:srgbClr val="0000FF"/>
              </a:solidFill>
              <a:effectLst/>
              <a:uLnTx/>
              <a:uFillTx/>
              <a:latin typeface="Calibri"/>
              <a:ea typeface="+mn-ea"/>
              <a:cs typeface="+mn-cs"/>
            </a:endParaRPr>
          </a:p>
        </p:txBody>
      </p:sp>
      <p:sp>
        <p:nvSpPr>
          <p:cNvPr id="4" name="AutoShape 15"/>
          <p:cNvSpPr>
            <a:spLocks/>
          </p:cNvSpPr>
          <p:nvPr/>
        </p:nvSpPr>
        <p:spPr bwMode="auto">
          <a:xfrm>
            <a:off x="8954113" y="260648"/>
            <a:ext cx="2891389" cy="416658"/>
          </a:xfrm>
          <a:prstGeom prst="callout2">
            <a:avLst>
              <a:gd name="adj1" fmla="val 120501"/>
              <a:gd name="adj2" fmla="val 17969"/>
              <a:gd name="adj3" fmla="val 349013"/>
              <a:gd name="adj4" fmla="val -56437"/>
              <a:gd name="adj5" fmla="val 483672"/>
              <a:gd name="adj6" fmla="val -43582"/>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External  capsule</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sp>
        <p:nvSpPr>
          <p:cNvPr id="7" name="AutoShape 10"/>
          <p:cNvSpPr>
            <a:spLocks/>
          </p:cNvSpPr>
          <p:nvPr/>
        </p:nvSpPr>
        <p:spPr bwMode="auto">
          <a:xfrm>
            <a:off x="-48562" y="2924944"/>
            <a:ext cx="3352060" cy="720080"/>
          </a:xfrm>
          <a:prstGeom prst="callout2">
            <a:avLst>
              <a:gd name="adj1" fmla="val 57336"/>
              <a:gd name="adj2" fmla="val 85829"/>
              <a:gd name="adj3" fmla="val 55524"/>
              <a:gd name="adj4" fmla="val 106023"/>
              <a:gd name="adj5" fmla="val -47326"/>
              <a:gd name="adj6" fmla="val 214359"/>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Globus pallidus</a:t>
            </a:r>
          </a:p>
        </p:txBody>
      </p:sp>
      <p:sp>
        <p:nvSpPr>
          <p:cNvPr id="8" name="AutoShape 10"/>
          <p:cNvSpPr>
            <a:spLocks/>
          </p:cNvSpPr>
          <p:nvPr/>
        </p:nvSpPr>
        <p:spPr bwMode="auto">
          <a:xfrm flipH="1">
            <a:off x="8809778" y="3717032"/>
            <a:ext cx="3352060" cy="720080"/>
          </a:xfrm>
          <a:prstGeom prst="callout2">
            <a:avLst>
              <a:gd name="adj1" fmla="val 61953"/>
              <a:gd name="adj2" fmla="val 77253"/>
              <a:gd name="adj3" fmla="val 55524"/>
              <a:gd name="adj4" fmla="val 106023"/>
              <a:gd name="adj5" fmla="val -123715"/>
              <a:gd name="adj6" fmla="val 116981"/>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mn-ea"/>
                <a:cs typeface="+mn-cs"/>
              </a:rPr>
              <a:t>Insula</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p:txBody>
      </p:sp>
      <p:sp>
        <p:nvSpPr>
          <p:cNvPr id="9" name="AutoShape 10">
            <a:extLst>
              <a:ext uri="{FF2B5EF4-FFF2-40B4-BE49-F238E27FC236}">
                <a16:creationId xmlns:a16="http://schemas.microsoft.com/office/drawing/2014/main" xmlns="" id="{5413F2FA-CD8D-4B7D-87A2-1ED3B04C1408}"/>
              </a:ext>
            </a:extLst>
          </p:cNvPr>
          <p:cNvSpPr>
            <a:spLocks/>
          </p:cNvSpPr>
          <p:nvPr/>
        </p:nvSpPr>
        <p:spPr bwMode="auto">
          <a:xfrm>
            <a:off x="287172" y="4463099"/>
            <a:ext cx="3352060" cy="720080"/>
          </a:xfrm>
          <a:prstGeom prst="callout2">
            <a:avLst>
              <a:gd name="adj1" fmla="val 57336"/>
              <a:gd name="adj2" fmla="val 89458"/>
              <a:gd name="adj3" fmla="val 55524"/>
              <a:gd name="adj4" fmla="val 106023"/>
              <a:gd name="adj5" fmla="val -167087"/>
              <a:gd name="adj6" fmla="val 192256"/>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Thalamus</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927174AE-B02B-4DE2-BAE0-C4017DBB1CDB}"/>
              </a:ext>
            </a:extLst>
          </p:cNvPr>
          <p:cNvSpPr/>
          <p:nvPr/>
        </p:nvSpPr>
        <p:spPr>
          <a:xfrm>
            <a:off x="2633086" y="6126680"/>
            <a:ext cx="5139548" cy="769441"/>
          </a:xfrm>
          <a:prstGeom prst="rect">
            <a:avLst/>
          </a:prstGeom>
        </p:spPr>
        <p:txBody>
          <a:bodyPr wrap="none">
            <a:spAutoFit/>
          </a:bodyPr>
          <a:lstStyle/>
          <a:p>
            <a:r>
              <a:rPr lang="en-US" sz="4400" b="1" dirty="0">
                <a:solidFill>
                  <a:srgbClr val="0000FF"/>
                </a:solidFill>
                <a:latin typeface="Arial" panose="020B0604020202020204" pitchFamily="34" charset="0"/>
                <a:ea typeface="Times New Roman" panose="02020603050405020304" pitchFamily="18" charset="0"/>
              </a:rPr>
              <a:t>Lentiform Nucleus</a:t>
            </a:r>
            <a:endParaRPr lang="en-US" sz="4400" dirty="0"/>
          </a:p>
        </p:txBody>
      </p:sp>
      <p:sp>
        <p:nvSpPr>
          <p:cNvPr id="10" name="AutoShape 10"/>
          <p:cNvSpPr>
            <a:spLocks/>
          </p:cNvSpPr>
          <p:nvPr/>
        </p:nvSpPr>
        <p:spPr bwMode="auto">
          <a:xfrm>
            <a:off x="154135" y="44624"/>
            <a:ext cx="3352060" cy="720080"/>
          </a:xfrm>
          <a:prstGeom prst="callout2">
            <a:avLst>
              <a:gd name="adj1" fmla="val 57336"/>
              <a:gd name="adj2" fmla="val 80991"/>
              <a:gd name="adj3" fmla="val 55524"/>
              <a:gd name="adj4" fmla="val 106023"/>
              <a:gd name="adj5" fmla="val 257440"/>
              <a:gd name="adj6" fmla="val 193194"/>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Head of caudate</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AutoShape 10"/>
          <p:cNvSpPr>
            <a:spLocks/>
          </p:cNvSpPr>
          <p:nvPr/>
        </p:nvSpPr>
        <p:spPr bwMode="auto">
          <a:xfrm>
            <a:off x="47211" y="1268760"/>
            <a:ext cx="3352060" cy="720080"/>
          </a:xfrm>
          <a:prstGeom prst="callout2">
            <a:avLst>
              <a:gd name="adj1" fmla="val 57336"/>
              <a:gd name="adj2" fmla="val 80991"/>
              <a:gd name="adj3" fmla="val 55524"/>
              <a:gd name="adj4" fmla="val 106023"/>
              <a:gd name="adj5" fmla="val 147386"/>
              <a:gd name="adj6" fmla="val 195008"/>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Internal capsule</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AutoShape 10"/>
          <p:cNvSpPr>
            <a:spLocks/>
          </p:cNvSpPr>
          <p:nvPr/>
        </p:nvSpPr>
        <p:spPr bwMode="auto">
          <a:xfrm flipH="1">
            <a:off x="8762567" y="4725144"/>
            <a:ext cx="3352060" cy="720080"/>
          </a:xfrm>
          <a:prstGeom prst="callout2">
            <a:avLst>
              <a:gd name="adj1" fmla="val 57720"/>
              <a:gd name="adj2" fmla="val 89952"/>
              <a:gd name="adj3" fmla="val 55524"/>
              <a:gd name="adj4" fmla="val 106023"/>
              <a:gd name="adj5" fmla="val -297262"/>
              <a:gd name="adj6" fmla="val 134517"/>
            </a:avLst>
          </a:prstGeom>
          <a:noFill/>
          <a:ln w="5715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Calibri"/>
                <a:ea typeface="+mn-ea"/>
                <a:cs typeface="+mn-cs"/>
              </a:rPr>
              <a:t>Putamen</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F7FDB278-8FD6-4F76-A4E6-F3B74A4D0892}" type="slidenum">
              <a:rPr lang="ar-EG" smtClean="0"/>
              <a:pPr/>
              <a:t>97</a:t>
            </a:fld>
            <a:endParaRPr lang="ar-EG"/>
          </a:p>
        </p:txBody>
      </p:sp>
    </p:spTree>
    <p:extLst>
      <p:ext uri="{BB962C8B-B14F-4D97-AF65-F5344CB8AC3E}">
        <p14:creationId xmlns:p14="http://schemas.microsoft.com/office/powerpoint/2010/main" val="332334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2_17"/>
          <p:cNvPicPr>
            <a:picLocks noChangeAspect="1" noChangeArrowheads="1"/>
          </p:cNvPicPr>
          <p:nvPr/>
        </p:nvPicPr>
        <p:blipFill>
          <a:blip r:embed="rId3" cstate="print"/>
          <a:srcRect/>
          <a:stretch>
            <a:fillRect/>
          </a:stretch>
        </p:blipFill>
        <p:spPr bwMode="auto">
          <a:xfrm>
            <a:off x="3572622" y="1052736"/>
            <a:ext cx="6366007" cy="4033864"/>
          </a:xfrm>
          <a:prstGeom prst="rect">
            <a:avLst/>
          </a:prstGeom>
          <a:noFill/>
          <a:ln w="9525">
            <a:noFill/>
            <a:miter lim="800000"/>
            <a:headEnd/>
            <a:tailEnd/>
          </a:ln>
        </p:spPr>
      </p:pic>
      <p:sp>
        <p:nvSpPr>
          <p:cNvPr id="8" name="AutoShape 15"/>
          <p:cNvSpPr>
            <a:spLocks/>
          </p:cNvSpPr>
          <p:nvPr/>
        </p:nvSpPr>
        <p:spPr bwMode="auto">
          <a:xfrm>
            <a:off x="9414784" y="1484784"/>
            <a:ext cx="2891389" cy="416658"/>
          </a:xfrm>
          <a:prstGeom prst="callout2">
            <a:avLst>
              <a:gd name="adj1" fmla="val 101582"/>
              <a:gd name="adj2" fmla="val 31023"/>
              <a:gd name="adj3" fmla="val 121572"/>
              <a:gd name="adj4" fmla="val 921"/>
              <a:gd name="adj5" fmla="val 144557"/>
              <a:gd name="adj6" fmla="val -30892"/>
            </a:avLst>
          </a:prstGeom>
          <a:noFill/>
          <a:ln w="38100">
            <a:solidFill>
              <a:schemeClr val="tx1"/>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libri"/>
                <a:ea typeface="+mn-ea"/>
                <a:cs typeface="+mn-cs"/>
              </a:rPr>
              <a:t>Stria</a:t>
            </a:r>
            <a:r>
              <a:rPr kumimoji="0" lang="en-US" sz="3200" b="1" i="0" u="none" strike="noStrike" kern="1200" cap="none" spc="0" normalizeH="0" baseline="0" noProof="0" dirty="0">
                <a:ln>
                  <a:noFill/>
                </a:ln>
                <a:solidFill>
                  <a:srgbClr val="7030A0"/>
                </a:solidFill>
                <a:effectLst/>
                <a:uLnTx/>
                <a:uFillTx/>
                <a:latin typeface="Calibri"/>
                <a:ea typeface="+mn-ea"/>
                <a:cs typeface="+mn-cs"/>
              </a:rPr>
              <a:t> </a:t>
            </a:r>
            <a:r>
              <a:rPr kumimoji="0" lang="en-US" sz="3200" b="1" i="0" u="none" strike="noStrike" kern="1200" cap="none" spc="0" normalizeH="0" baseline="0" noProof="0" dirty="0" err="1">
                <a:ln>
                  <a:noFill/>
                </a:ln>
                <a:solidFill>
                  <a:srgbClr val="7030A0"/>
                </a:solidFill>
                <a:effectLst/>
                <a:uLnTx/>
                <a:uFillTx/>
                <a:latin typeface="Calibri"/>
                <a:ea typeface="+mn-ea"/>
                <a:cs typeface="+mn-cs"/>
              </a:rPr>
              <a:t>terminalis</a:t>
            </a:r>
            <a:endParaRPr kumimoji="0" lang="en-US" sz="3200" b="1" i="0" u="none" strike="noStrike" kern="1200" cap="none" spc="0" normalizeH="0" baseline="0" noProof="0" dirty="0">
              <a:ln>
                <a:noFill/>
              </a:ln>
              <a:solidFill>
                <a:srgbClr val="7030A0"/>
              </a:solidFill>
              <a:effectLst/>
              <a:uLnTx/>
              <a:uFillTx/>
              <a:latin typeface="Calibri"/>
              <a:ea typeface="+mn-ea"/>
              <a:cs typeface="+mn-cs"/>
            </a:endParaRPr>
          </a:p>
        </p:txBody>
      </p:sp>
      <p:sp>
        <p:nvSpPr>
          <p:cNvPr id="10" name="AutoShape 15"/>
          <p:cNvSpPr>
            <a:spLocks/>
          </p:cNvSpPr>
          <p:nvPr/>
        </p:nvSpPr>
        <p:spPr bwMode="auto">
          <a:xfrm>
            <a:off x="1752933" y="5085184"/>
            <a:ext cx="4022472" cy="792088"/>
          </a:xfrm>
          <a:prstGeom prst="callout2">
            <a:avLst>
              <a:gd name="adj1" fmla="val 28886"/>
              <a:gd name="adj2" fmla="val 67407"/>
              <a:gd name="adj3" fmla="val -41639"/>
              <a:gd name="adj4" fmla="val 67764"/>
              <a:gd name="adj5" fmla="val -54779"/>
              <a:gd name="adj6" fmla="val 97611"/>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nchor="ctr"/>
          <a:lstStyle/>
          <a:p>
            <a:pPr marL="457200" marR="0" lvl="1"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a:ea typeface="+mn-ea"/>
                <a:cs typeface="+mn-cs"/>
              </a:rPr>
              <a:t>Amygdaloid nucleus </a:t>
            </a:r>
            <a:endParaRPr kumimoji="0" lang="en-GB" sz="3200" b="1" i="0" u="none" strike="noStrike" kern="1200" cap="none" spc="0" normalizeH="0" baseline="0" noProof="0" dirty="0">
              <a:ln>
                <a:noFill/>
              </a:ln>
              <a:solidFill>
                <a:srgbClr val="009900"/>
              </a:solidFill>
              <a:effectLst/>
              <a:uLnTx/>
              <a:uFillTx/>
              <a:latin typeface="Comic Sans MS" pitchFamily="66" charset="0"/>
              <a:ea typeface="+mn-ea"/>
              <a:cs typeface="+mn-cs"/>
            </a:endParaRPr>
          </a:p>
        </p:txBody>
      </p:sp>
      <p:sp>
        <p:nvSpPr>
          <p:cNvPr id="12" name="Oval 11"/>
          <p:cNvSpPr/>
          <p:nvPr/>
        </p:nvSpPr>
        <p:spPr>
          <a:xfrm>
            <a:off x="4051488" y="3933056"/>
            <a:ext cx="478866" cy="432048"/>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AutoShape 10"/>
          <p:cNvSpPr>
            <a:spLocks/>
          </p:cNvSpPr>
          <p:nvPr/>
        </p:nvSpPr>
        <p:spPr bwMode="auto">
          <a:xfrm>
            <a:off x="-18195" y="3861048"/>
            <a:ext cx="3352060" cy="720080"/>
          </a:xfrm>
          <a:prstGeom prst="callout2">
            <a:avLst>
              <a:gd name="adj1" fmla="val 62306"/>
              <a:gd name="adj2" fmla="val 73192"/>
              <a:gd name="adj3" fmla="val 51145"/>
              <a:gd name="adj4" fmla="val 86632"/>
              <a:gd name="adj5" fmla="val 45409"/>
              <a:gd name="adj6" fmla="val 131368"/>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Habenular nucleus </a:t>
            </a:r>
            <a:r>
              <a:rPr kumimoji="0" lang="en-US" sz="2000" b="1" i="0" u="none" strike="noStrike" kern="1200" cap="none" spc="0" normalizeH="0" baseline="0" noProof="0" dirty="0">
                <a:ln>
                  <a:noFill/>
                </a:ln>
                <a:solidFill>
                  <a:srgbClr val="0000FF"/>
                </a:solidFill>
                <a:effectLst/>
                <a:uLnTx/>
                <a:uFillTx/>
                <a:latin typeface="Calibri"/>
                <a:ea typeface="+mn-ea"/>
                <a:cs typeface="+mn-cs"/>
              </a:rPr>
              <a:t>(epithalamus)</a:t>
            </a:r>
          </a:p>
        </p:txBody>
      </p:sp>
      <p:sp>
        <p:nvSpPr>
          <p:cNvPr id="14" name="Oval 13"/>
          <p:cNvSpPr/>
          <p:nvPr/>
        </p:nvSpPr>
        <p:spPr>
          <a:xfrm>
            <a:off x="3572622" y="3501008"/>
            <a:ext cx="478866" cy="432048"/>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 name="AutoShape 10"/>
          <p:cNvSpPr>
            <a:spLocks/>
          </p:cNvSpPr>
          <p:nvPr/>
        </p:nvSpPr>
        <p:spPr bwMode="auto">
          <a:xfrm>
            <a:off x="-18195" y="2492896"/>
            <a:ext cx="3352060" cy="720080"/>
          </a:xfrm>
          <a:prstGeom prst="callout2">
            <a:avLst>
              <a:gd name="adj1" fmla="val 114195"/>
              <a:gd name="adj2" fmla="val 70085"/>
              <a:gd name="adj3" fmla="val 160397"/>
              <a:gd name="adj4" fmla="val 72495"/>
              <a:gd name="adj5" fmla="val 171884"/>
              <a:gd name="adj6" fmla="val 113456"/>
            </a:avLst>
          </a:prstGeom>
          <a:noFill/>
          <a:ln w="38100">
            <a:solidFill>
              <a:srgbClr val="0000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Calibri"/>
                <a:ea typeface="+mn-ea"/>
                <a:cs typeface="+mn-cs"/>
              </a:rPr>
              <a:t>Anterior Hypothalamic </a:t>
            </a:r>
            <a:r>
              <a:rPr kumimoji="0" lang="en-US" sz="2800" b="1" i="0" u="none" strike="noStrike" kern="1200" cap="none" spc="0" normalizeH="0" baseline="0" noProof="0" dirty="0">
                <a:ln>
                  <a:noFill/>
                </a:ln>
                <a:solidFill>
                  <a:srgbClr val="FF0000"/>
                </a:solidFill>
                <a:effectLst/>
                <a:uLnTx/>
                <a:uFillTx/>
                <a:latin typeface="Calibri"/>
                <a:ea typeface="+mn-ea"/>
                <a:cs typeface="+mn-cs"/>
              </a:rPr>
              <a:t>nuclei</a:t>
            </a:r>
          </a:p>
        </p:txBody>
      </p:sp>
      <p:sp>
        <p:nvSpPr>
          <p:cNvPr id="16" name="Oval 15"/>
          <p:cNvSpPr/>
          <p:nvPr/>
        </p:nvSpPr>
        <p:spPr>
          <a:xfrm>
            <a:off x="3476849" y="2780928"/>
            <a:ext cx="478866" cy="43204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7" name="AutoShape 10"/>
          <p:cNvSpPr>
            <a:spLocks/>
          </p:cNvSpPr>
          <p:nvPr/>
        </p:nvSpPr>
        <p:spPr bwMode="auto">
          <a:xfrm>
            <a:off x="316335" y="1268760"/>
            <a:ext cx="3352060" cy="720080"/>
          </a:xfrm>
          <a:prstGeom prst="callout2">
            <a:avLst>
              <a:gd name="adj1" fmla="val 40777"/>
              <a:gd name="adj2" fmla="val 75069"/>
              <a:gd name="adj3" fmla="val 55524"/>
              <a:gd name="adj4" fmla="val 92887"/>
              <a:gd name="adj5" fmla="val 217278"/>
              <a:gd name="adj6" fmla="val 98443"/>
            </a:avLst>
          </a:prstGeom>
          <a:noFill/>
          <a:ln w="38100">
            <a:solidFill>
              <a:srgbClr val="00FFFF"/>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Anterior perforated substance</a:t>
            </a:r>
            <a:endParaRPr kumimoji="0" lang="en-US" sz="24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8" name="AutoShape 10"/>
          <p:cNvSpPr>
            <a:spLocks/>
          </p:cNvSpPr>
          <p:nvPr/>
        </p:nvSpPr>
        <p:spPr bwMode="auto">
          <a:xfrm flipH="1">
            <a:off x="9319011" y="4365104"/>
            <a:ext cx="2202782" cy="720080"/>
          </a:xfrm>
          <a:prstGeom prst="callout2">
            <a:avLst>
              <a:gd name="adj1" fmla="val 67050"/>
              <a:gd name="adj2" fmla="val 82993"/>
              <a:gd name="adj3" fmla="val 77419"/>
              <a:gd name="adj4" fmla="val 120828"/>
              <a:gd name="adj5" fmla="val 5738"/>
              <a:gd name="adj6" fmla="val 125702"/>
            </a:avLst>
          </a:prstGeom>
          <a:noFill/>
          <a:ln w="38100">
            <a:solidFill>
              <a:srgbClr val="66FF33"/>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caudate Tail </a:t>
            </a:r>
          </a:p>
        </p:txBody>
      </p:sp>
      <p:sp>
        <p:nvSpPr>
          <p:cNvPr id="22" name="AutoShape 10"/>
          <p:cNvSpPr>
            <a:spLocks/>
          </p:cNvSpPr>
          <p:nvPr/>
        </p:nvSpPr>
        <p:spPr bwMode="auto">
          <a:xfrm>
            <a:off x="2327572" y="576064"/>
            <a:ext cx="3352060" cy="720080"/>
          </a:xfrm>
          <a:prstGeom prst="callout2">
            <a:avLst>
              <a:gd name="adj1" fmla="val 47344"/>
              <a:gd name="adj2" fmla="val 93835"/>
              <a:gd name="adj3" fmla="val 55524"/>
              <a:gd name="adj4" fmla="val 106023"/>
              <a:gd name="adj5" fmla="val 149404"/>
              <a:gd name="adj6" fmla="val 124090"/>
            </a:avLst>
          </a:prstGeom>
          <a:noFill/>
          <a:ln w="57150">
            <a:solidFill>
              <a:srgbClr val="FF0000"/>
            </a:solidFill>
            <a:miter lim="800000"/>
            <a:headEnd/>
            <a:tailEnd type="triangle" w="med" len="med"/>
          </a:ln>
          <a:effectLst>
            <a:outerShdw blurRad="50800" dist="38100" dir="8100000" algn="tr" rotWithShape="0">
              <a:prstClr val="black">
                <a:alpha val="40000"/>
              </a:prstClr>
            </a:outerShdw>
          </a:effectLst>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a:ea typeface="+mn-ea"/>
                <a:cs typeface="+mn-cs"/>
              </a:rPr>
              <a:t>caudate Body </a:t>
            </a:r>
          </a:p>
        </p:txBody>
      </p:sp>
      <p:sp>
        <p:nvSpPr>
          <p:cNvPr id="5" name="Freeform 4"/>
          <p:cNvSpPr/>
          <p:nvPr/>
        </p:nvSpPr>
        <p:spPr>
          <a:xfrm>
            <a:off x="3680778" y="1784754"/>
            <a:ext cx="5829295" cy="2779986"/>
          </a:xfrm>
          <a:custGeom>
            <a:avLst/>
            <a:gdLst>
              <a:gd name="connsiteX0" fmla="*/ 1592317 w 4382814"/>
              <a:gd name="connsiteY0" fmla="*/ 2779986 h 2779986"/>
              <a:gd name="connsiteX1" fmla="*/ 1860331 w 4382814"/>
              <a:gd name="connsiteY1" fmla="*/ 2638096 h 2779986"/>
              <a:gd name="connsiteX2" fmla="*/ 2396359 w 4382814"/>
              <a:gd name="connsiteY2" fmla="*/ 2575034 h 2779986"/>
              <a:gd name="connsiteX3" fmla="*/ 2963917 w 4382814"/>
              <a:gd name="connsiteY3" fmla="*/ 2685393 h 2779986"/>
              <a:gd name="connsiteX4" fmla="*/ 3547241 w 4382814"/>
              <a:gd name="connsiteY4" fmla="*/ 2638096 h 2779986"/>
              <a:gd name="connsiteX5" fmla="*/ 4114800 w 4382814"/>
              <a:gd name="connsiteY5" fmla="*/ 2243958 h 2779986"/>
              <a:gd name="connsiteX6" fmla="*/ 4351283 w 4382814"/>
              <a:gd name="connsiteY6" fmla="*/ 1581807 h 2779986"/>
              <a:gd name="connsiteX7" fmla="*/ 4272455 w 4382814"/>
              <a:gd name="connsiteY7" fmla="*/ 919655 h 2779986"/>
              <a:gd name="connsiteX8" fmla="*/ 3689131 w 4382814"/>
              <a:gd name="connsiteY8" fmla="*/ 273269 h 2779986"/>
              <a:gd name="connsiteX9" fmla="*/ 3231931 w 4382814"/>
              <a:gd name="connsiteY9" fmla="*/ 68317 h 2779986"/>
              <a:gd name="connsiteX10" fmla="*/ 2885090 w 4382814"/>
              <a:gd name="connsiteY10" fmla="*/ 5255 h 2779986"/>
              <a:gd name="connsiteX11" fmla="*/ 2286000 w 4382814"/>
              <a:gd name="connsiteY11" fmla="*/ 99848 h 2779986"/>
              <a:gd name="connsiteX12" fmla="*/ 1828800 w 4382814"/>
              <a:gd name="connsiteY12" fmla="*/ 352096 h 2779986"/>
              <a:gd name="connsiteX13" fmla="*/ 1734207 w 4382814"/>
              <a:gd name="connsiteY13" fmla="*/ 415158 h 2779986"/>
              <a:gd name="connsiteX14" fmla="*/ 1371600 w 4382814"/>
              <a:gd name="connsiteY14" fmla="*/ 683172 h 2779986"/>
              <a:gd name="connsiteX15" fmla="*/ 1213945 w 4382814"/>
              <a:gd name="connsiteY15" fmla="*/ 809296 h 2779986"/>
              <a:gd name="connsiteX16" fmla="*/ 1040524 w 4382814"/>
              <a:gd name="connsiteY16" fmla="*/ 919655 h 2779986"/>
              <a:gd name="connsiteX17" fmla="*/ 804041 w 4382814"/>
              <a:gd name="connsiteY17" fmla="*/ 998482 h 2779986"/>
              <a:gd name="connsiteX18" fmla="*/ 299545 w 4382814"/>
              <a:gd name="connsiteY18" fmla="*/ 1219200 h 2779986"/>
              <a:gd name="connsiteX19" fmla="*/ 0 w 4382814"/>
              <a:gd name="connsiteY19" fmla="*/ 1219200 h 27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2814" h="2779986">
                <a:moveTo>
                  <a:pt x="1592317" y="2779986"/>
                </a:moveTo>
                <a:cubicBezTo>
                  <a:pt x="1659320" y="2726120"/>
                  <a:pt x="1726324" y="2672255"/>
                  <a:pt x="1860331" y="2638096"/>
                </a:cubicBezTo>
                <a:cubicBezTo>
                  <a:pt x="1994338" y="2603937"/>
                  <a:pt x="2212428" y="2567151"/>
                  <a:pt x="2396359" y="2575034"/>
                </a:cubicBezTo>
                <a:cubicBezTo>
                  <a:pt x="2580290" y="2582917"/>
                  <a:pt x="2772103" y="2674883"/>
                  <a:pt x="2963917" y="2685393"/>
                </a:cubicBezTo>
                <a:cubicBezTo>
                  <a:pt x="3155731" y="2695903"/>
                  <a:pt x="3355427" y="2711669"/>
                  <a:pt x="3547241" y="2638096"/>
                </a:cubicBezTo>
                <a:cubicBezTo>
                  <a:pt x="3739055" y="2564524"/>
                  <a:pt x="3980793" y="2420006"/>
                  <a:pt x="4114800" y="2243958"/>
                </a:cubicBezTo>
                <a:cubicBezTo>
                  <a:pt x="4248807" y="2067910"/>
                  <a:pt x="4325007" y="1802524"/>
                  <a:pt x="4351283" y="1581807"/>
                </a:cubicBezTo>
                <a:cubicBezTo>
                  <a:pt x="4377559" y="1361090"/>
                  <a:pt x="4382814" y="1137745"/>
                  <a:pt x="4272455" y="919655"/>
                </a:cubicBezTo>
                <a:cubicBezTo>
                  <a:pt x="4162096" y="701565"/>
                  <a:pt x="3862552" y="415159"/>
                  <a:pt x="3689131" y="273269"/>
                </a:cubicBezTo>
                <a:cubicBezTo>
                  <a:pt x="3515710" y="131379"/>
                  <a:pt x="3365938" y="112986"/>
                  <a:pt x="3231931" y="68317"/>
                </a:cubicBezTo>
                <a:cubicBezTo>
                  <a:pt x="3097924" y="23648"/>
                  <a:pt x="3042745" y="0"/>
                  <a:pt x="2885090" y="5255"/>
                </a:cubicBezTo>
                <a:cubicBezTo>
                  <a:pt x="2727435" y="10510"/>
                  <a:pt x="2462048" y="42041"/>
                  <a:pt x="2286000" y="99848"/>
                </a:cubicBezTo>
                <a:cubicBezTo>
                  <a:pt x="2109952" y="157655"/>
                  <a:pt x="1920766" y="299544"/>
                  <a:pt x="1828800" y="352096"/>
                </a:cubicBezTo>
                <a:cubicBezTo>
                  <a:pt x="1736835" y="404648"/>
                  <a:pt x="1810407" y="359979"/>
                  <a:pt x="1734207" y="415158"/>
                </a:cubicBezTo>
                <a:cubicBezTo>
                  <a:pt x="1658007" y="470337"/>
                  <a:pt x="1458310" y="617482"/>
                  <a:pt x="1371600" y="683172"/>
                </a:cubicBezTo>
                <a:cubicBezTo>
                  <a:pt x="1284890" y="748862"/>
                  <a:pt x="1269124" y="769882"/>
                  <a:pt x="1213945" y="809296"/>
                </a:cubicBezTo>
                <a:cubicBezTo>
                  <a:pt x="1158766" y="848710"/>
                  <a:pt x="1108841" y="888124"/>
                  <a:pt x="1040524" y="919655"/>
                </a:cubicBezTo>
                <a:cubicBezTo>
                  <a:pt x="972207" y="951186"/>
                  <a:pt x="927538" y="948558"/>
                  <a:pt x="804041" y="998482"/>
                </a:cubicBezTo>
                <a:cubicBezTo>
                  <a:pt x="680545" y="1048406"/>
                  <a:pt x="433552" y="1182414"/>
                  <a:pt x="299545" y="1219200"/>
                </a:cubicBezTo>
                <a:cubicBezTo>
                  <a:pt x="165538" y="1255986"/>
                  <a:pt x="0" y="1219200"/>
                  <a:pt x="0" y="1219200"/>
                </a:cubicBezTo>
              </a:path>
            </a:pathLst>
          </a:custGeom>
          <a:ln w="57150">
            <a:solidFill>
              <a:srgbClr val="00FFFF"/>
            </a:solidFill>
            <a:prstDash val="sysDot"/>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 name="Freeform 5"/>
          <p:cNvSpPr/>
          <p:nvPr/>
        </p:nvSpPr>
        <p:spPr>
          <a:xfrm>
            <a:off x="3764170" y="2420888"/>
            <a:ext cx="1915463" cy="1368152"/>
          </a:xfrm>
          <a:custGeom>
            <a:avLst/>
            <a:gdLst>
              <a:gd name="connsiteX0" fmla="*/ 1592318 w 1592318"/>
              <a:gd name="connsiteY0" fmla="*/ 0 h 1513489"/>
              <a:gd name="connsiteX1" fmla="*/ 1198180 w 1592318"/>
              <a:gd name="connsiteY1" fmla="*/ 472965 h 1513489"/>
              <a:gd name="connsiteX2" fmla="*/ 425669 w 1592318"/>
              <a:gd name="connsiteY2" fmla="*/ 977462 h 1513489"/>
              <a:gd name="connsiteX3" fmla="*/ 0 w 1592318"/>
              <a:gd name="connsiteY3" fmla="*/ 1513489 h 1513489"/>
            </a:gdLst>
            <a:ahLst/>
            <a:cxnLst>
              <a:cxn ang="0">
                <a:pos x="connsiteX0" y="connsiteY0"/>
              </a:cxn>
              <a:cxn ang="0">
                <a:pos x="connsiteX1" y="connsiteY1"/>
              </a:cxn>
              <a:cxn ang="0">
                <a:pos x="connsiteX2" y="connsiteY2"/>
              </a:cxn>
              <a:cxn ang="0">
                <a:pos x="connsiteX3" y="connsiteY3"/>
              </a:cxn>
            </a:cxnLst>
            <a:rect l="l" t="t" r="r" b="b"/>
            <a:pathLst>
              <a:path w="1592318" h="1513489">
                <a:moveTo>
                  <a:pt x="1592318" y="0"/>
                </a:moveTo>
                <a:cubicBezTo>
                  <a:pt x="1492469" y="155027"/>
                  <a:pt x="1392621" y="310055"/>
                  <a:pt x="1198180" y="472965"/>
                </a:cubicBezTo>
                <a:cubicBezTo>
                  <a:pt x="1003739" y="635875"/>
                  <a:pt x="625366" y="804041"/>
                  <a:pt x="425669" y="977462"/>
                </a:cubicBezTo>
                <a:cubicBezTo>
                  <a:pt x="225972" y="1150883"/>
                  <a:pt x="73572" y="1418896"/>
                  <a:pt x="0" y="1513489"/>
                </a:cubicBezTo>
              </a:path>
            </a:pathLst>
          </a:custGeom>
          <a:ln w="57150">
            <a:solidFill>
              <a:srgbClr val="00FFFF"/>
            </a:solidFill>
            <a:prstDash val="sysDot"/>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 name="Freeform 6"/>
          <p:cNvSpPr/>
          <p:nvPr/>
        </p:nvSpPr>
        <p:spPr>
          <a:xfrm>
            <a:off x="4338809" y="2420888"/>
            <a:ext cx="1340824" cy="1728193"/>
          </a:xfrm>
          <a:custGeom>
            <a:avLst/>
            <a:gdLst>
              <a:gd name="connsiteX0" fmla="*/ 1308538 w 1308538"/>
              <a:gd name="connsiteY0" fmla="*/ 0 h 1891862"/>
              <a:gd name="connsiteX1" fmla="*/ 1024758 w 1308538"/>
              <a:gd name="connsiteY1" fmla="*/ 740979 h 1891862"/>
              <a:gd name="connsiteX2" fmla="*/ 394138 w 1308538"/>
              <a:gd name="connsiteY2" fmla="*/ 1340069 h 1891862"/>
              <a:gd name="connsiteX3" fmla="*/ 63062 w 1308538"/>
              <a:gd name="connsiteY3" fmla="*/ 1765738 h 1891862"/>
              <a:gd name="connsiteX4" fmla="*/ 15765 w 1308538"/>
              <a:gd name="connsiteY4" fmla="*/ 1891862 h 1891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538" h="1891862">
                <a:moveTo>
                  <a:pt x="1308538" y="0"/>
                </a:moveTo>
                <a:cubicBezTo>
                  <a:pt x="1242848" y="258817"/>
                  <a:pt x="1177158" y="517634"/>
                  <a:pt x="1024758" y="740979"/>
                </a:cubicBezTo>
                <a:cubicBezTo>
                  <a:pt x="872358" y="964324"/>
                  <a:pt x="554421" y="1169276"/>
                  <a:pt x="394138" y="1340069"/>
                </a:cubicBezTo>
                <a:cubicBezTo>
                  <a:pt x="233855" y="1510862"/>
                  <a:pt x="126124" y="1673773"/>
                  <a:pt x="63062" y="1765738"/>
                </a:cubicBezTo>
                <a:cubicBezTo>
                  <a:pt x="0" y="1857703"/>
                  <a:pt x="7882" y="1874782"/>
                  <a:pt x="15765" y="1891862"/>
                </a:cubicBezTo>
              </a:path>
            </a:pathLst>
          </a:custGeom>
          <a:ln w="57150">
            <a:solidFill>
              <a:srgbClr val="00FFFF"/>
            </a:solidFill>
            <a:prstDash val="sysDot"/>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 name="Slide Number Placeholder 2"/>
          <p:cNvSpPr>
            <a:spLocks noGrp="1"/>
          </p:cNvSpPr>
          <p:nvPr>
            <p:ph type="sldNum" sz="quarter" idx="12"/>
          </p:nvPr>
        </p:nvSpPr>
        <p:spPr/>
        <p:txBody>
          <a:bodyPr/>
          <a:lstStyle/>
          <a:p>
            <a:fld id="{F7FDB278-8FD6-4F76-A4E6-F3B74A4D0892}" type="slidenum">
              <a:rPr lang="ar-EG" smtClean="0"/>
              <a:pPr/>
              <a:t>98</a:t>
            </a:fld>
            <a:endParaRPr lang="ar-EG"/>
          </a:p>
        </p:txBody>
      </p:sp>
    </p:spTree>
    <p:extLst>
      <p:ext uri="{BB962C8B-B14F-4D97-AF65-F5344CB8AC3E}">
        <p14:creationId xmlns:p14="http://schemas.microsoft.com/office/powerpoint/2010/main" val="269704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1000"/>
                                        <p:tgtEl>
                                          <p:spTgt spid="6"/>
                                        </p:tgtEl>
                                      </p:cBhvr>
                                    </p:animEffect>
                                  </p:childTnLst>
                                </p:cTn>
                              </p:par>
                            </p:childTnLst>
                          </p:cTn>
                        </p:par>
                        <p:par>
                          <p:cTn id="37" fill="hold">
                            <p:stCondLst>
                              <p:cond delay="1000"/>
                            </p:stCondLst>
                            <p:childTnLst>
                              <p:par>
                                <p:cTn id="38" presetID="23" presetClass="entr" presetSubtype="16"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up)">
                                      <p:cBhvr>
                                        <p:cTn id="50" dur="1000"/>
                                        <p:tgtEl>
                                          <p:spTgt spid="7"/>
                                        </p:tgtEl>
                                      </p:cBhvr>
                                    </p:animEffect>
                                  </p:childTnLst>
                                </p:cTn>
                              </p:par>
                            </p:childTnLst>
                          </p:cTn>
                        </p:par>
                        <p:par>
                          <p:cTn id="51" fill="hold">
                            <p:stCondLst>
                              <p:cond delay="1000"/>
                            </p:stCondLst>
                            <p:childTnLst>
                              <p:par>
                                <p:cTn id="52" presetID="23" presetClass="entr" presetSubtype="16"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18" grpId="0" animBg="1"/>
      <p:bldP spid="22" grpId="0" animBg="1"/>
      <p:bldP spid="5" grpId="0" animBg="1"/>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19" y="0"/>
            <a:ext cx="9792274" cy="6858000"/>
          </a:xfrm>
          <a:prstGeom prst="rect">
            <a:avLst/>
          </a:prstGeom>
        </p:spPr>
      </p:pic>
      <p:sp>
        <p:nvSpPr>
          <p:cNvPr id="4" name="Slide Number Placeholder 3"/>
          <p:cNvSpPr>
            <a:spLocks noGrp="1"/>
          </p:cNvSpPr>
          <p:nvPr>
            <p:ph type="sldNum" sz="quarter" idx="12"/>
          </p:nvPr>
        </p:nvSpPr>
        <p:spPr>
          <a:xfrm>
            <a:off x="-144335" y="6597353"/>
            <a:ext cx="2837762" cy="365125"/>
          </a:xfrm>
        </p:spPr>
        <p:txBody>
          <a:bodyPr/>
          <a:lstStyle/>
          <a:p>
            <a:fld id="{F7FDB278-8FD6-4F76-A4E6-F3B74A4D0892}" type="slidenum">
              <a:rPr lang="ar-EG" smtClean="0"/>
              <a:pPr/>
              <a:t>99</a:t>
            </a:fld>
            <a:endParaRPr lang="ar-EG" dirty="0"/>
          </a:p>
        </p:txBody>
      </p:sp>
    </p:spTree>
    <p:extLst>
      <p:ext uri="{BB962C8B-B14F-4D97-AF65-F5344CB8AC3E}">
        <p14:creationId xmlns:p14="http://schemas.microsoft.com/office/powerpoint/2010/main" val="54011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3147</Words>
  <Application>Microsoft Office PowerPoint</Application>
  <PresentationFormat>Custom</PresentationFormat>
  <Paragraphs>753</Paragraphs>
  <Slides>121</Slides>
  <Notes>61</Notes>
  <HiddenSlides>0</HiddenSlides>
  <MMClips>0</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Office Theme</vt:lpstr>
      <vt:lpstr>PowerPoint Presentation</vt:lpstr>
      <vt:lpstr>Position of the spinal cord in the vertebral canal of the vertebral column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Venous drainage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pyramidal decussation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Functional and Structural Areas of the Cerebral Cortex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9</cp:revision>
  <dcterms:created xsi:type="dcterms:W3CDTF">2021-01-03T21:27:04Z</dcterms:created>
  <dcterms:modified xsi:type="dcterms:W3CDTF">2021-01-04T09:08:23Z</dcterms:modified>
</cp:coreProperties>
</file>