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94" r:id="rId5"/>
    <p:sldId id="297" r:id="rId6"/>
    <p:sldId id="259" r:id="rId7"/>
    <p:sldId id="260" r:id="rId8"/>
    <p:sldId id="295" r:id="rId9"/>
    <p:sldId id="261" r:id="rId10"/>
    <p:sldId id="262" r:id="rId11"/>
    <p:sldId id="296" r:id="rId12"/>
    <p:sldId id="263" r:id="rId13"/>
    <p:sldId id="264" r:id="rId14"/>
    <p:sldId id="266" r:id="rId15"/>
    <p:sldId id="268"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92DDC-149A-4AD4-BD70-59F73280E981}"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96A67-1805-4E95-B23D-103EA636480B}" type="slidenum">
              <a:rPr lang="en-US" smtClean="0"/>
              <a:t>‹#›</a:t>
            </a:fld>
            <a:endParaRPr lang="en-US"/>
          </a:p>
        </p:txBody>
      </p:sp>
    </p:spTree>
    <p:extLst>
      <p:ext uri="{BB962C8B-B14F-4D97-AF65-F5344CB8AC3E}">
        <p14:creationId xmlns:p14="http://schemas.microsoft.com/office/powerpoint/2010/main" val="42515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prepare plasmas containing only one clotting factor and we repeat the test with one plasma that contains that one factor until we see which mix has the normal PT or PTT to determine which factor is deficient (or we add factors to plasma gradually until we see which one made the PT/PTT normal</a:t>
            </a:r>
          </a:p>
        </p:txBody>
      </p:sp>
      <p:sp>
        <p:nvSpPr>
          <p:cNvPr id="4" name="Slide Number Placeholder 3"/>
          <p:cNvSpPr>
            <a:spLocks noGrp="1"/>
          </p:cNvSpPr>
          <p:nvPr>
            <p:ph type="sldNum" sz="quarter" idx="5"/>
          </p:nvPr>
        </p:nvSpPr>
        <p:spPr/>
        <p:txBody>
          <a:bodyPr/>
          <a:lstStyle/>
          <a:p>
            <a:fld id="{7D749E18-9EF7-4DCC-B270-67AE6A68D710}" type="slidenum">
              <a:rPr lang="ar-JO" altLang="en-US" smtClean="0"/>
              <a:pPr/>
              <a:t>24</a:t>
            </a:fld>
            <a:endParaRPr lang="ar-JO" altLang="en-US"/>
          </a:p>
        </p:txBody>
      </p:sp>
    </p:spTree>
    <p:extLst>
      <p:ext uri="{BB962C8B-B14F-4D97-AF65-F5344CB8AC3E}">
        <p14:creationId xmlns:p14="http://schemas.microsoft.com/office/powerpoint/2010/main" val="304260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0F76CD-E66C-4C29-B3CC-C8C57813137E}"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B128E-EFF7-4059-9379-51832226CD60}" type="slidenum">
              <a:rPr lang="en-US" smtClean="0"/>
              <a:t>‹#›</a:t>
            </a:fld>
            <a:endParaRPr lang="en-US"/>
          </a:p>
        </p:txBody>
      </p:sp>
    </p:spTree>
    <p:extLst>
      <p:ext uri="{BB962C8B-B14F-4D97-AF65-F5344CB8AC3E}">
        <p14:creationId xmlns:p14="http://schemas.microsoft.com/office/powerpoint/2010/main" val="415421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F76CD-E66C-4C29-B3CC-C8C57813137E}"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B128E-EFF7-4059-9379-51832226CD60}" type="slidenum">
              <a:rPr lang="en-US" smtClean="0"/>
              <a:t>‹#›</a:t>
            </a:fld>
            <a:endParaRPr lang="en-US"/>
          </a:p>
        </p:txBody>
      </p:sp>
    </p:spTree>
    <p:extLst>
      <p:ext uri="{BB962C8B-B14F-4D97-AF65-F5344CB8AC3E}">
        <p14:creationId xmlns:p14="http://schemas.microsoft.com/office/powerpoint/2010/main" val="170127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F76CD-E66C-4C29-B3CC-C8C57813137E}"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B128E-EFF7-4059-9379-51832226CD60}" type="slidenum">
              <a:rPr lang="en-US" smtClean="0"/>
              <a:t>‹#›</a:t>
            </a:fld>
            <a:endParaRPr lang="en-US"/>
          </a:p>
        </p:txBody>
      </p:sp>
    </p:spTree>
    <p:extLst>
      <p:ext uri="{BB962C8B-B14F-4D97-AF65-F5344CB8AC3E}">
        <p14:creationId xmlns:p14="http://schemas.microsoft.com/office/powerpoint/2010/main" val="369966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F76CD-E66C-4C29-B3CC-C8C57813137E}"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B128E-EFF7-4059-9379-51832226CD60}" type="slidenum">
              <a:rPr lang="en-US" smtClean="0"/>
              <a:t>‹#›</a:t>
            </a:fld>
            <a:endParaRPr lang="en-US"/>
          </a:p>
        </p:txBody>
      </p:sp>
    </p:spTree>
    <p:extLst>
      <p:ext uri="{BB962C8B-B14F-4D97-AF65-F5344CB8AC3E}">
        <p14:creationId xmlns:p14="http://schemas.microsoft.com/office/powerpoint/2010/main" val="319613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0F76CD-E66C-4C29-B3CC-C8C57813137E}"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B128E-EFF7-4059-9379-51832226CD60}" type="slidenum">
              <a:rPr lang="en-US" smtClean="0"/>
              <a:t>‹#›</a:t>
            </a:fld>
            <a:endParaRPr lang="en-US"/>
          </a:p>
        </p:txBody>
      </p:sp>
    </p:spTree>
    <p:extLst>
      <p:ext uri="{BB962C8B-B14F-4D97-AF65-F5344CB8AC3E}">
        <p14:creationId xmlns:p14="http://schemas.microsoft.com/office/powerpoint/2010/main" val="403708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0F76CD-E66C-4C29-B3CC-C8C57813137E}"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B128E-EFF7-4059-9379-51832226CD60}" type="slidenum">
              <a:rPr lang="en-US" smtClean="0"/>
              <a:t>‹#›</a:t>
            </a:fld>
            <a:endParaRPr lang="en-US"/>
          </a:p>
        </p:txBody>
      </p:sp>
    </p:spTree>
    <p:extLst>
      <p:ext uri="{BB962C8B-B14F-4D97-AF65-F5344CB8AC3E}">
        <p14:creationId xmlns:p14="http://schemas.microsoft.com/office/powerpoint/2010/main" val="166576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0F76CD-E66C-4C29-B3CC-C8C57813137E}"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4B128E-EFF7-4059-9379-51832226CD60}" type="slidenum">
              <a:rPr lang="en-US" smtClean="0"/>
              <a:t>‹#›</a:t>
            </a:fld>
            <a:endParaRPr lang="en-US"/>
          </a:p>
        </p:txBody>
      </p:sp>
    </p:spTree>
    <p:extLst>
      <p:ext uri="{BB962C8B-B14F-4D97-AF65-F5344CB8AC3E}">
        <p14:creationId xmlns:p14="http://schemas.microsoft.com/office/powerpoint/2010/main" val="350164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0F76CD-E66C-4C29-B3CC-C8C57813137E}"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4B128E-EFF7-4059-9379-51832226CD60}" type="slidenum">
              <a:rPr lang="en-US" smtClean="0"/>
              <a:t>‹#›</a:t>
            </a:fld>
            <a:endParaRPr lang="en-US"/>
          </a:p>
        </p:txBody>
      </p:sp>
    </p:spTree>
    <p:extLst>
      <p:ext uri="{BB962C8B-B14F-4D97-AF65-F5344CB8AC3E}">
        <p14:creationId xmlns:p14="http://schemas.microsoft.com/office/powerpoint/2010/main" val="177526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F76CD-E66C-4C29-B3CC-C8C57813137E}" type="datetimeFigureOut">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4B128E-EFF7-4059-9379-51832226CD60}" type="slidenum">
              <a:rPr lang="en-US" smtClean="0"/>
              <a:t>‹#›</a:t>
            </a:fld>
            <a:endParaRPr lang="en-US"/>
          </a:p>
        </p:txBody>
      </p:sp>
    </p:spTree>
    <p:extLst>
      <p:ext uri="{BB962C8B-B14F-4D97-AF65-F5344CB8AC3E}">
        <p14:creationId xmlns:p14="http://schemas.microsoft.com/office/powerpoint/2010/main" val="217045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0F76CD-E66C-4C29-B3CC-C8C57813137E}"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B128E-EFF7-4059-9379-51832226CD60}" type="slidenum">
              <a:rPr lang="en-US" smtClean="0"/>
              <a:t>‹#›</a:t>
            </a:fld>
            <a:endParaRPr lang="en-US"/>
          </a:p>
        </p:txBody>
      </p:sp>
    </p:spTree>
    <p:extLst>
      <p:ext uri="{BB962C8B-B14F-4D97-AF65-F5344CB8AC3E}">
        <p14:creationId xmlns:p14="http://schemas.microsoft.com/office/powerpoint/2010/main" val="157410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0F76CD-E66C-4C29-B3CC-C8C57813137E}"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B128E-EFF7-4059-9379-51832226CD60}" type="slidenum">
              <a:rPr lang="en-US" smtClean="0"/>
              <a:t>‹#›</a:t>
            </a:fld>
            <a:endParaRPr lang="en-US"/>
          </a:p>
        </p:txBody>
      </p:sp>
    </p:spTree>
    <p:extLst>
      <p:ext uri="{BB962C8B-B14F-4D97-AF65-F5344CB8AC3E}">
        <p14:creationId xmlns:p14="http://schemas.microsoft.com/office/powerpoint/2010/main" val="67920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F76CD-E66C-4C29-B3CC-C8C57813137E}" type="datetimeFigureOut">
              <a:rPr lang="en-US" smtClean="0"/>
              <a:t>9/30/2021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B128E-EFF7-4059-9379-51832226CD60}" type="slidenum">
              <a:rPr lang="en-US" smtClean="0"/>
              <a:t>‹#›</a:t>
            </a:fld>
            <a:endParaRPr lang="en-US"/>
          </a:p>
        </p:txBody>
      </p:sp>
    </p:spTree>
    <p:extLst>
      <p:ext uri="{BB962C8B-B14F-4D97-AF65-F5344CB8AC3E}">
        <p14:creationId xmlns:p14="http://schemas.microsoft.com/office/powerpoint/2010/main" val="298849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Childhood Bleeding Disorders, I </a:t>
            </a:r>
            <a:endParaRPr lang="en-US" dirty="0"/>
          </a:p>
        </p:txBody>
      </p:sp>
      <p:sp>
        <p:nvSpPr>
          <p:cNvPr id="3" name="Subtitle 2"/>
          <p:cNvSpPr>
            <a:spLocks noGrp="1"/>
          </p:cNvSpPr>
          <p:nvPr>
            <p:ph type="subTitle" idx="1"/>
          </p:nvPr>
        </p:nvSpPr>
        <p:spPr/>
        <p:txBody>
          <a:bodyPr/>
          <a:lstStyle/>
          <a:p>
            <a:r>
              <a:rPr lang="en-US" dirty="0" err="1" smtClean="0"/>
              <a:t>Dr</a:t>
            </a:r>
            <a:r>
              <a:rPr lang="en-US" dirty="0" smtClean="0"/>
              <a:t> Rami </a:t>
            </a:r>
            <a:r>
              <a:rPr lang="en-US" dirty="0" err="1" smtClean="0"/>
              <a:t>Almajali</a:t>
            </a:r>
            <a:endParaRPr lang="en-US" dirty="0" smtClean="0"/>
          </a:p>
          <a:p>
            <a:r>
              <a:rPr lang="en-US" dirty="0" smtClean="0"/>
              <a:t>30/9/2021</a:t>
            </a:r>
            <a:endParaRPr lang="en-US" dirty="0"/>
          </a:p>
        </p:txBody>
      </p:sp>
    </p:spTree>
    <p:extLst>
      <p:ext uri="{BB962C8B-B14F-4D97-AF65-F5344CB8AC3E}">
        <p14:creationId xmlns:p14="http://schemas.microsoft.com/office/powerpoint/2010/main" val="646052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26316"/>
            <a:ext cx="11582400" cy="5364884"/>
          </a:xfrm>
        </p:spPr>
        <p:txBody>
          <a:bodyPr>
            <a:normAutofit/>
          </a:bodyPr>
          <a:lstStyle/>
          <a:p>
            <a:pPr marL="0" indent="0" algn="just">
              <a:buNone/>
            </a:pPr>
            <a:r>
              <a:rPr lang="en-US" dirty="0"/>
              <a:t>Once a stable fibrin-platelet plug is formed, the fibrinolytic system limits </a:t>
            </a:r>
            <a:r>
              <a:rPr lang="en-US" dirty="0" smtClean="0"/>
              <a:t>its extension </a:t>
            </a:r>
            <a:r>
              <a:rPr lang="en-US" dirty="0"/>
              <a:t>and also lyses the clot (fibrinolysis ) to reestablish vascular integrity.</a:t>
            </a:r>
          </a:p>
          <a:p>
            <a:pPr marL="0" indent="0" algn="just">
              <a:buNone/>
            </a:pPr>
            <a:endParaRPr lang="en-US" dirty="0" smtClean="0"/>
          </a:p>
          <a:p>
            <a:pPr marL="0" indent="0" algn="just">
              <a:buNone/>
            </a:pPr>
            <a:r>
              <a:rPr lang="en-US" dirty="0" smtClean="0"/>
              <a:t>Plasmin</a:t>
            </a:r>
            <a:r>
              <a:rPr lang="en-US" dirty="0"/>
              <a:t>, generated from plasminogen by either </a:t>
            </a:r>
            <a:r>
              <a:rPr lang="en-US" dirty="0" err="1"/>
              <a:t>urokinase</a:t>
            </a:r>
            <a:r>
              <a:rPr lang="en-US" dirty="0"/>
              <a:t>-like or </a:t>
            </a:r>
            <a:r>
              <a:rPr lang="en-US" dirty="0" smtClean="0"/>
              <a:t>tissue-type plasminogen </a:t>
            </a:r>
            <a:r>
              <a:rPr lang="en-US" dirty="0"/>
              <a:t>activator, degrades the fibrin clot</a:t>
            </a:r>
            <a:r>
              <a:rPr lang="en-US" dirty="0" smtClean="0"/>
              <a:t>.</a:t>
            </a:r>
          </a:p>
          <a:p>
            <a:pPr marL="0" indent="0" algn="just">
              <a:buNone/>
            </a:pPr>
            <a:endParaRPr lang="en-US" dirty="0" smtClean="0"/>
          </a:p>
          <a:p>
            <a:pPr marL="0" indent="0" algn="just">
              <a:buNone/>
            </a:pPr>
            <a:r>
              <a:rPr lang="en-US" dirty="0" smtClean="0"/>
              <a:t>The </a:t>
            </a:r>
            <a:r>
              <a:rPr lang="en-US" dirty="0"/>
              <a:t>fibrinolytic pathway </a:t>
            </a:r>
            <a:r>
              <a:rPr lang="en-US" dirty="0" smtClean="0"/>
              <a:t>is regulated </a:t>
            </a:r>
            <a:r>
              <a:rPr lang="en-US" dirty="0"/>
              <a:t>by plasminogen activator inhibitors and α2 -</a:t>
            </a:r>
            <a:r>
              <a:rPr lang="en-US" dirty="0" err="1"/>
              <a:t>antiplasmin</a:t>
            </a:r>
            <a:r>
              <a:rPr lang="en-US" dirty="0"/>
              <a:t> as well as </a:t>
            </a:r>
            <a:r>
              <a:rPr lang="en-US" dirty="0" smtClean="0"/>
              <a:t>by the </a:t>
            </a:r>
            <a:r>
              <a:rPr lang="en-US" dirty="0"/>
              <a:t>thrombin-</a:t>
            </a:r>
            <a:r>
              <a:rPr lang="en-US" dirty="0" err="1"/>
              <a:t>activatable</a:t>
            </a:r>
            <a:r>
              <a:rPr lang="en-US" dirty="0"/>
              <a:t> fibrinolysis inhibitor.</a:t>
            </a:r>
          </a:p>
        </p:txBody>
      </p:sp>
    </p:spTree>
    <p:extLst>
      <p:ext uri="{BB962C8B-B14F-4D97-AF65-F5344CB8AC3E}">
        <p14:creationId xmlns:p14="http://schemas.microsoft.com/office/powerpoint/2010/main" val="3040304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7418" y="623455"/>
            <a:ext cx="10030690" cy="6026728"/>
          </a:xfrm>
          <a:prstGeom prst="rect">
            <a:avLst/>
          </a:prstGeom>
        </p:spPr>
      </p:pic>
    </p:spTree>
    <p:extLst>
      <p:ext uri="{BB962C8B-B14F-4D97-AF65-F5344CB8AC3E}">
        <p14:creationId xmlns:p14="http://schemas.microsoft.com/office/powerpoint/2010/main" val="320479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4753"/>
            <a:ext cx="11596255" cy="6348556"/>
          </a:xfrm>
        </p:spPr>
        <p:txBody>
          <a:bodyPr>
            <a:normAutofit/>
          </a:bodyPr>
          <a:lstStyle/>
          <a:p>
            <a:pPr marL="0" indent="0" algn="just">
              <a:buNone/>
            </a:pPr>
            <a:r>
              <a:rPr lang="en-US" dirty="0"/>
              <a:t>When sepsis triggers </a:t>
            </a:r>
            <a:r>
              <a:rPr lang="en-US" dirty="0" smtClean="0"/>
              <a:t>disseminated intravascular </a:t>
            </a:r>
            <a:r>
              <a:rPr lang="en-US" dirty="0"/>
              <a:t>coagulation,</a:t>
            </a:r>
            <a:r>
              <a:rPr lang="en-US" b="1" dirty="0"/>
              <a:t> </a:t>
            </a:r>
            <a:r>
              <a:rPr lang="en-US" dirty="0"/>
              <a:t>platelets, </a:t>
            </a:r>
            <a:r>
              <a:rPr lang="en-US" dirty="0" err="1"/>
              <a:t>procoagulant</a:t>
            </a:r>
            <a:r>
              <a:rPr lang="en-US" dirty="0"/>
              <a:t> clotting factors, </a:t>
            </a:r>
            <a:r>
              <a:rPr lang="en-US" dirty="0" smtClean="0"/>
              <a:t>and anticoagulant </a:t>
            </a:r>
            <a:r>
              <a:rPr lang="en-US" dirty="0"/>
              <a:t>proteins are consumed, leaving the hemostatic system </a:t>
            </a:r>
            <a:r>
              <a:rPr lang="en-US" dirty="0" smtClean="0"/>
              <a:t>unbalanced and </a:t>
            </a:r>
            <a:r>
              <a:rPr lang="en-US" dirty="0"/>
              <a:t>prone to bleeding or clotting. Similarly, newborn infants and patients </a:t>
            </a:r>
            <a:r>
              <a:rPr lang="en-US" dirty="0" smtClean="0"/>
              <a:t>with severe </a:t>
            </a:r>
            <a:r>
              <a:rPr lang="en-US" dirty="0"/>
              <a:t>liver disease have synthetic deficiencies of both </a:t>
            </a:r>
            <a:r>
              <a:rPr lang="en-US" dirty="0" err="1"/>
              <a:t>procoagulant</a:t>
            </a:r>
            <a:r>
              <a:rPr lang="en-US" dirty="0"/>
              <a:t> </a:t>
            </a:r>
            <a:r>
              <a:rPr lang="en-US" dirty="0" smtClean="0"/>
              <a:t>and anticoagulant </a:t>
            </a:r>
            <a:r>
              <a:rPr lang="en-US" dirty="0"/>
              <a:t>proteins. </a:t>
            </a:r>
            <a:endParaRPr lang="en-US" dirty="0" smtClean="0"/>
          </a:p>
          <a:p>
            <a:pPr marL="0" indent="0" algn="just">
              <a:buNone/>
            </a:pPr>
            <a:endParaRPr lang="en-US" dirty="0" smtClean="0"/>
          </a:p>
          <a:p>
            <a:pPr marL="0" indent="0" algn="just">
              <a:buNone/>
            </a:pPr>
            <a:r>
              <a:rPr lang="en-US" dirty="0" smtClean="0"/>
              <a:t>Such </a:t>
            </a:r>
            <a:r>
              <a:rPr lang="en-US" dirty="0"/>
              <a:t>dysregulation causes the patient to be </a:t>
            </a:r>
            <a:r>
              <a:rPr lang="en-US" dirty="0" smtClean="0"/>
              <a:t>predisposed to </a:t>
            </a:r>
            <a:r>
              <a:rPr lang="en-US" dirty="0"/>
              <a:t>both hemorrhage and thrombosis with mild or moderate triggers that result </a:t>
            </a:r>
            <a:r>
              <a:rPr lang="en-US" dirty="0" smtClean="0"/>
              <a:t>in major </a:t>
            </a:r>
            <a:r>
              <a:rPr lang="en-US" dirty="0"/>
              <a:t>alterations in the hemostatic process.</a:t>
            </a:r>
          </a:p>
        </p:txBody>
      </p:sp>
    </p:spTree>
    <p:extLst>
      <p:ext uri="{BB962C8B-B14F-4D97-AF65-F5344CB8AC3E}">
        <p14:creationId xmlns:p14="http://schemas.microsoft.com/office/powerpoint/2010/main" val="1440296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365125"/>
            <a:ext cx="10515600" cy="784802"/>
          </a:xfrm>
        </p:spPr>
        <p:txBody>
          <a:bodyPr/>
          <a:lstStyle/>
          <a:p>
            <a:r>
              <a:rPr lang="en-US" b="1" dirty="0"/>
              <a:t>Developmental Hemostasis</a:t>
            </a:r>
            <a:endParaRPr lang="en-US" dirty="0"/>
          </a:p>
        </p:txBody>
      </p:sp>
      <p:sp>
        <p:nvSpPr>
          <p:cNvPr id="3" name="Content Placeholder 2"/>
          <p:cNvSpPr>
            <a:spLocks noGrp="1"/>
          </p:cNvSpPr>
          <p:nvPr>
            <p:ph idx="1"/>
          </p:nvPr>
        </p:nvSpPr>
        <p:spPr>
          <a:xfrm>
            <a:off x="304799" y="1371601"/>
            <a:ext cx="11596255" cy="5486399"/>
          </a:xfrm>
        </p:spPr>
        <p:txBody>
          <a:bodyPr>
            <a:normAutofit/>
          </a:bodyPr>
          <a:lstStyle/>
          <a:p>
            <a:pPr marL="0" indent="0" algn="just">
              <a:buNone/>
            </a:pPr>
            <a:r>
              <a:rPr lang="en-US" dirty="0"/>
              <a:t>The normal newborn infant has reduced levels of most </a:t>
            </a:r>
            <a:r>
              <a:rPr lang="en-US" dirty="0" err="1"/>
              <a:t>procoagulants</a:t>
            </a:r>
            <a:r>
              <a:rPr lang="en-US" dirty="0"/>
              <a:t> </a:t>
            </a:r>
            <a:r>
              <a:rPr lang="en-US" dirty="0" smtClean="0"/>
              <a:t>and Anticoagulants.</a:t>
            </a:r>
          </a:p>
          <a:p>
            <a:pPr marL="0" indent="0" algn="just">
              <a:buNone/>
            </a:pPr>
            <a:endParaRPr lang="en-US" dirty="0" smtClean="0"/>
          </a:p>
          <a:p>
            <a:pPr marL="0" indent="0" algn="just">
              <a:buNone/>
            </a:pPr>
            <a:r>
              <a:rPr lang="en-US" dirty="0"/>
              <a:t>In contrast, the physiologic deficiency of vitamin </a:t>
            </a:r>
            <a:r>
              <a:rPr lang="en-US" dirty="0" smtClean="0"/>
              <a:t>K–dependent </a:t>
            </a:r>
            <a:r>
              <a:rPr lang="en-US" dirty="0" err="1" smtClean="0"/>
              <a:t>procoagulant</a:t>
            </a:r>
            <a:r>
              <a:rPr lang="en-US" dirty="0" smtClean="0"/>
              <a:t> </a:t>
            </a:r>
            <a:r>
              <a:rPr lang="en-US" dirty="0"/>
              <a:t>proteins (factors II, VII, IX, and X) is partially balanced by </a:t>
            </a:r>
            <a:r>
              <a:rPr lang="en-US" dirty="0" smtClean="0"/>
              <a:t>the physiologic </a:t>
            </a:r>
            <a:r>
              <a:rPr lang="en-US" dirty="0"/>
              <a:t>reduction of AT III. The net effect is that newborns (</a:t>
            </a:r>
            <a:r>
              <a:rPr lang="en-US" dirty="0" smtClean="0"/>
              <a:t>especially premature </a:t>
            </a:r>
            <a:r>
              <a:rPr lang="en-US" dirty="0"/>
              <a:t>infants) are at increased risk for complications of bleeding, </a:t>
            </a:r>
            <a:r>
              <a:rPr lang="en-US" dirty="0" smtClean="0"/>
              <a:t>clotting, or </a:t>
            </a:r>
            <a:r>
              <a:rPr lang="en-US" dirty="0"/>
              <a:t>both.</a:t>
            </a:r>
          </a:p>
        </p:txBody>
      </p:sp>
    </p:spTree>
    <p:extLst>
      <p:ext uri="{BB962C8B-B14F-4D97-AF65-F5344CB8AC3E}">
        <p14:creationId xmlns:p14="http://schemas.microsoft.com/office/powerpoint/2010/main" val="2319193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1298B24-A722-4AE2-9A62-68F1897905BF}"/>
              </a:ext>
            </a:extLst>
          </p:cNvPr>
          <p:cNvPicPr>
            <a:picLocks noGrp="1" noChangeAspect="1"/>
          </p:cNvPicPr>
          <p:nvPr>
            <p:ph idx="1"/>
          </p:nvPr>
        </p:nvPicPr>
        <p:blipFill>
          <a:blip r:embed="rId2"/>
          <a:stretch>
            <a:fillRect/>
          </a:stretch>
        </p:blipFill>
        <p:spPr>
          <a:xfrm>
            <a:off x="1842655" y="512618"/>
            <a:ext cx="8104909" cy="5860473"/>
          </a:xfrm>
          <a:prstGeom prst="rect">
            <a:avLst/>
          </a:prstGeom>
        </p:spPr>
      </p:pic>
    </p:spTree>
    <p:extLst>
      <p:ext uri="{BB962C8B-B14F-4D97-AF65-F5344CB8AC3E}">
        <p14:creationId xmlns:p14="http://schemas.microsoft.com/office/powerpoint/2010/main" val="2117405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 y="470263"/>
            <a:ext cx="11042468" cy="618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11382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83" y="365760"/>
            <a:ext cx="10345783" cy="61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40989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56509" y="332508"/>
            <a:ext cx="8991600" cy="6262255"/>
          </a:xfrm>
          <a:prstGeom prst="rect">
            <a:avLst/>
          </a:prstGeom>
        </p:spPr>
      </p:pic>
    </p:spTree>
    <p:extLst>
      <p:ext uri="{BB962C8B-B14F-4D97-AF65-F5344CB8AC3E}">
        <p14:creationId xmlns:p14="http://schemas.microsoft.com/office/powerpoint/2010/main" val="4149595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18" y="434397"/>
            <a:ext cx="10515600" cy="1048039"/>
          </a:xfrm>
        </p:spPr>
        <p:txBody>
          <a:bodyPr/>
          <a:lstStyle/>
          <a:p>
            <a:r>
              <a:rPr lang="en-US" b="1" dirty="0"/>
              <a:t>Coagulation Screen</a:t>
            </a:r>
            <a:endParaRPr lang="en-US" dirty="0"/>
          </a:p>
        </p:txBody>
      </p:sp>
      <p:sp>
        <p:nvSpPr>
          <p:cNvPr id="3" name="Content Placeholder 2"/>
          <p:cNvSpPr>
            <a:spLocks noGrp="1"/>
          </p:cNvSpPr>
          <p:nvPr>
            <p:ph idx="1"/>
          </p:nvPr>
        </p:nvSpPr>
        <p:spPr>
          <a:xfrm>
            <a:off x="131618" y="1825625"/>
            <a:ext cx="6684818" cy="4351338"/>
          </a:xfrm>
        </p:spPr>
        <p:txBody>
          <a:bodyPr/>
          <a:lstStyle/>
          <a:p>
            <a:pPr marL="0" indent="0">
              <a:buNone/>
            </a:pPr>
            <a:r>
              <a:rPr lang="en-US" b="1" dirty="0" smtClean="0"/>
              <a:t>common </a:t>
            </a:r>
            <a:r>
              <a:rPr lang="en-US" b="1" dirty="0"/>
              <a:t>screening tests</a:t>
            </a:r>
            <a:r>
              <a:rPr lang="en-US" b="1" dirty="0" smtClean="0"/>
              <a:t>:</a:t>
            </a:r>
            <a:endParaRPr lang="en-US" dirty="0"/>
          </a:p>
          <a:p>
            <a:pPr marL="0" indent="0">
              <a:buNone/>
            </a:pPr>
            <a:r>
              <a:rPr lang="en-US" dirty="0"/>
              <a:t>1-Platelet count and </a:t>
            </a:r>
            <a:r>
              <a:rPr lang="en-US" dirty="0" smtClean="0"/>
              <a:t>morphology.</a:t>
            </a:r>
            <a:endParaRPr lang="en-US" dirty="0"/>
          </a:p>
          <a:p>
            <a:pPr marL="0" indent="0">
              <a:buNone/>
            </a:pPr>
            <a:r>
              <a:rPr lang="en-US" dirty="0"/>
              <a:t>2-Bleeding time (</a:t>
            </a:r>
            <a:r>
              <a:rPr lang="en-US" dirty="0" err="1" smtClean="0"/>
              <a:t>plt</a:t>
            </a:r>
            <a:r>
              <a:rPr lang="en-US" dirty="0" smtClean="0"/>
              <a:t>. count </a:t>
            </a:r>
            <a:r>
              <a:rPr lang="en-US" dirty="0"/>
              <a:t>must be normal</a:t>
            </a:r>
            <a:r>
              <a:rPr lang="en-US" dirty="0" smtClean="0"/>
              <a:t>).</a:t>
            </a:r>
            <a:endParaRPr lang="en-US" dirty="0"/>
          </a:p>
          <a:p>
            <a:pPr marL="0" indent="0">
              <a:buNone/>
            </a:pPr>
            <a:r>
              <a:rPr lang="en-US" dirty="0"/>
              <a:t>3-Partial Thromboplastin Time (</a:t>
            </a:r>
            <a:r>
              <a:rPr lang="en-US" dirty="0" err="1"/>
              <a:t>aPTT</a:t>
            </a:r>
            <a:r>
              <a:rPr lang="en-US" dirty="0"/>
              <a:t>, PTT</a:t>
            </a:r>
            <a:r>
              <a:rPr lang="en-US" dirty="0" smtClean="0"/>
              <a:t>).</a:t>
            </a:r>
            <a:endParaRPr lang="en-US" dirty="0"/>
          </a:p>
          <a:p>
            <a:pPr marL="0" indent="0">
              <a:buNone/>
            </a:pPr>
            <a:r>
              <a:rPr lang="en-US" dirty="0"/>
              <a:t>4-Prothrombin Time (PT</a:t>
            </a:r>
            <a:r>
              <a:rPr lang="en-US" dirty="0" smtClean="0"/>
              <a:t>).</a:t>
            </a:r>
            <a:endParaRPr lang="en-US" dirty="0"/>
          </a:p>
          <a:p>
            <a:pPr marL="0" indent="0">
              <a:buNone/>
            </a:pPr>
            <a:r>
              <a:rPr lang="en-US" dirty="0"/>
              <a:t>5-Thrombin time (TT</a:t>
            </a:r>
            <a:r>
              <a:rPr lang="en-US" dirty="0" smtClean="0"/>
              <a:t>).</a:t>
            </a:r>
            <a:endParaRPr lang="en-US" dirty="0"/>
          </a:p>
        </p:txBody>
      </p:sp>
      <p:sp>
        <p:nvSpPr>
          <p:cNvPr id="4" name="Content Placeholder 2"/>
          <p:cNvSpPr txBox="1">
            <a:spLocks/>
          </p:cNvSpPr>
          <p:nvPr/>
        </p:nvSpPr>
        <p:spPr>
          <a:xfrm>
            <a:off x="6816436"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Specialized tests:</a:t>
            </a:r>
            <a:endParaRPr lang="en-US" dirty="0" smtClean="0"/>
          </a:p>
          <a:p>
            <a:pPr marL="0" indent="0">
              <a:buFont typeface="Arial" panose="020B0604020202020204" pitchFamily="34" charset="0"/>
              <a:buNone/>
            </a:pPr>
            <a:r>
              <a:rPr lang="en-US" dirty="0" smtClean="0"/>
              <a:t>1-FXIIIA quantitative test</a:t>
            </a:r>
          </a:p>
          <a:p>
            <a:pPr marL="0" indent="0">
              <a:buFont typeface="Arial" panose="020B0604020202020204" pitchFamily="34" charset="0"/>
              <a:buNone/>
            </a:pPr>
            <a:r>
              <a:rPr lang="en-US" dirty="0" smtClean="0"/>
              <a:t>2-Mixing studies</a:t>
            </a:r>
          </a:p>
          <a:p>
            <a:pPr marL="0" indent="0">
              <a:buFont typeface="Arial" panose="020B0604020202020204" pitchFamily="34" charset="0"/>
              <a:buNone/>
            </a:pPr>
            <a:r>
              <a:rPr lang="en-US" dirty="0" smtClean="0"/>
              <a:t>3-Factors assay</a:t>
            </a:r>
          </a:p>
          <a:p>
            <a:pPr marL="0" indent="0">
              <a:buFont typeface="Arial" panose="020B0604020202020204" pitchFamily="34" charset="0"/>
              <a:buNone/>
            </a:pPr>
            <a:r>
              <a:rPr lang="en-US" dirty="0" smtClean="0"/>
              <a:t>4-VW Factor quantitative assay</a:t>
            </a:r>
          </a:p>
          <a:p>
            <a:pPr marL="0" indent="0">
              <a:buFont typeface="Arial" panose="020B0604020202020204" pitchFamily="34" charset="0"/>
              <a:buNone/>
            </a:pPr>
            <a:r>
              <a:rPr lang="en-US" dirty="0" smtClean="0"/>
              <a:t>5-Platelet aggregation</a:t>
            </a:r>
          </a:p>
          <a:p>
            <a:pPr marL="0" indent="0">
              <a:buFont typeface="Arial" panose="020B0604020202020204" pitchFamily="34" charset="0"/>
              <a:buNone/>
            </a:pPr>
            <a:r>
              <a:rPr lang="en-US" dirty="0" smtClean="0"/>
              <a:t>6-Other rare tests</a:t>
            </a:r>
            <a:endParaRPr lang="en-US" dirty="0"/>
          </a:p>
        </p:txBody>
      </p:sp>
    </p:spTree>
    <p:extLst>
      <p:ext uri="{BB962C8B-B14F-4D97-AF65-F5344CB8AC3E}">
        <p14:creationId xmlns:p14="http://schemas.microsoft.com/office/powerpoint/2010/main" val="125994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1" y="263235"/>
            <a:ext cx="11504023" cy="6123709"/>
          </a:xfrm>
        </p:spPr>
        <p:txBody>
          <a:bodyPr>
            <a:noAutofit/>
          </a:bodyPr>
          <a:lstStyle/>
          <a:p>
            <a:pPr marL="0" indent="0">
              <a:buNone/>
            </a:pPr>
            <a:r>
              <a:rPr lang="en-US" b="1" dirty="0" smtClean="0">
                <a:latin typeface="Times New Roman" panose="02020603050405020304" pitchFamily="18" charset="0"/>
                <a:cs typeface="Times New Roman" panose="02020603050405020304" pitchFamily="18" charset="0"/>
              </a:rPr>
              <a:t> Complete blood count :</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Thrombocytopenia when less than 150,000/mm3.</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Platelet count is essential in the evaluation of the child with a positive </a:t>
            </a:r>
            <a:r>
              <a:rPr lang="en-US" dirty="0" smtClean="0">
                <a:latin typeface="Times New Roman" panose="02020603050405020304" pitchFamily="18" charset="0"/>
                <a:cs typeface="Times New Roman" panose="02020603050405020304" pitchFamily="18" charset="0"/>
              </a:rPr>
              <a:t>bleeding  </a:t>
            </a:r>
            <a:r>
              <a:rPr lang="en-US" dirty="0">
                <a:latin typeface="Times New Roman" panose="02020603050405020304" pitchFamily="18" charset="0"/>
                <a:cs typeface="Times New Roman" panose="02020603050405020304" pitchFamily="18" charset="0"/>
              </a:rPr>
              <a:t>history  because  thrombocytopenia  is  the  most  common </a:t>
            </a:r>
            <a:r>
              <a:rPr lang="en-US" dirty="0" smtClean="0">
                <a:latin typeface="Times New Roman" panose="02020603050405020304" pitchFamily="18" charset="0"/>
                <a:cs typeface="Times New Roman" panose="02020603050405020304" pitchFamily="18" charset="0"/>
              </a:rPr>
              <a:t>acquired  </a:t>
            </a:r>
            <a:r>
              <a:rPr lang="en-US" dirty="0">
                <a:latin typeface="Times New Roman" panose="02020603050405020304" pitchFamily="18" charset="0"/>
                <a:cs typeface="Times New Roman" panose="02020603050405020304" pitchFamily="18" charset="0"/>
              </a:rPr>
              <a:t>cause  of  a  bleeding  diathesis  in  children.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r>
              <a:rPr lang="en-US" b="1" dirty="0" err="1" smtClean="0">
                <a:latin typeface="Times New Roman" panose="02020603050405020304" pitchFamily="18" charset="0"/>
                <a:cs typeface="Times New Roman" panose="02020603050405020304" pitchFamily="18" charset="0"/>
              </a:rPr>
              <a:t>Pseudothrombocytopenia</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Examination </a:t>
            </a:r>
            <a:r>
              <a:rPr lang="en-US" dirty="0">
                <a:latin typeface="Times New Roman" panose="02020603050405020304" pitchFamily="18" charset="0"/>
                <a:cs typeface="Times New Roman" panose="02020603050405020304" pitchFamily="18" charset="0"/>
              </a:rPr>
              <a:t>of the peripheral blood smear is essential in patients with low platelet counts in order to exclude the presence of </a:t>
            </a:r>
            <a:r>
              <a:rPr lang="en-US" dirty="0" err="1">
                <a:latin typeface="Times New Roman" panose="02020603050405020304" pitchFamily="18" charset="0"/>
                <a:cs typeface="Times New Roman" panose="02020603050405020304" pitchFamily="18" charset="0"/>
              </a:rPr>
              <a:t>pseudothrombocytopenia</a:t>
            </a:r>
            <a:r>
              <a:rPr lang="en-US" dirty="0">
                <a:latin typeface="Times New Roman" panose="02020603050405020304" pitchFamily="18" charset="0"/>
                <a:cs typeface="Times New Roman" panose="02020603050405020304" pitchFamily="18" charset="0"/>
              </a:rPr>
              <a:t> caused by platelet aggregation after using EDTA as an in vitro anticoagulant</a:t>
            </a:r>
          </a:p>
        </p:txBody>
      </p:sp>
    </p:spTree>
    <p:extLst>
      <p:ext uri="{BB962C8B-B14F-4D97-AF65-F5344CB8AC3E}">
        <p14:creationId xmlns:p14="http://schemas.microsoft.com/office/powerpoint/2010/main" val="149262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1" y="365125"/>
            <a:ext cx="10515600" cy="673966"/>
          </a:xfrm>
        </p:spPr>
        <p:txBody>
          <a:bodyPr>
            <a:normAutofit fontScale="90000"/>
          </a:bodyPr>
          <a:lstStyle/>
          <a:p>
            <a:r>
              <a:rPr lang="en-US" b="1" dirty="0"/>
              <a:t>Hemostasis</a:t>
            </a:r>
          </a:p>
        </p:txBody>
      </p:sp>
      <p:sp>
        <p:nvSpPr>
          <p:cNvPr id="3" name="Content Placeholder 2"/>
          <p:cNvSpPr>
            <a:spLocks noGrp="1"/>
          </p:cNvSpPr>
          <p:nvPr>
            <p:ph idx="1"/>
          </p:nvPr>
        </p:nvSpPr>
        <p:spPr>
          <a:xfrm>
            <a:off x="401781" y="1039091"/>
            <a:ext cx="11471563" cy="5527963"/>
          </a:xfrm>
        </p:spPr>
        <p:txBody>
          <a:bodyPr>
            <a:normAutofit fontScale="92500" lnSpcReduction="20000"/>
          </a:bodyPr>
          <a:lstStyle/>
          <a:p>
            <a:pPr marL="0" indent="0" algn="just">
              <a:buNone/>
            </a:pPr>
            <a:r>
              <a:rPr lang="en-US" dirty="0"/>
              <a:t>Hemostasis is the process of blood clotting in areas of blood vessel injury. </a:t>
            </a:r>
            <a:endParaRPr lang="en-US" dirty="0" smtClean="0"/>
          </a:p>
          <a:p>
            <a:pPr marL="0" indent="0" algn="just">
              <a:buNone/>
            </a:pPr>
            <a:endParaRPr lang="en-US" dirty="0" smtClean="0"/>
          </a:p>
          <a:p>
            <a:pPr marL="0" indent="0" algn="just">
              <a:buNone/>
            </a:pPr>
            <a:r>
              <a:rPr lang="en-US" dirty="0" smtClean="0"/>
              <a:t>Over time</a:t>
            </a:r>
            <a:r>
              <a:rPr lang="en-US" dirty="0"/>
              <a:t>, the clot is lysed by the fibrinolytic system, and normal blood flow </a:t>
            </a:r>
            <a:r>
              <a:rPr lang="en-US" dirty="0" smtClean="0"/>
              <a:t>is restored</a:t>
            </a:r>
            <a:r>
              <a:rPr lang="en-US" dirty="0"/>
              <a:t>. </a:t>
            </a:r>
            <a:endParaRPr lang="en-US" dirty="0" smtClean="0"/>
          </a:p>
          <a:p>
            <a:pPr marL="0" indent="0" algn="just">
              <a:buNone/>
            </a:pPr>
            <a:endParaRPr lang="en-US" dirty="0" smtClean="0"/>
          </a:p>
          <a:p>
            <a:pPr marL="0" indent="0" algn="just">
              <a:buNone/>
            </a:pPr>
            <a:r>
              <a:rPr lang="en-US" dirty="0" smtClean="0"/>
              <a:t>If </a:t>
            </a:r>
            <a:r>
              <a:rPr lang="en-US" dirty="0"/>
              <a:t>clotting is impaired, hemorrhage occurs. </a:t>
            </a:r>
            <a:endParaRPr lang="en-US" dirty="0" smtClean="0"/>
          </a:p>
          <a:p>
            <a:pPr marL="0" indent="0" algn="just">
              <a:buNone/>
            </a:pPr>
            <a:endParaRPr lang="en-US" dirty="0" smtClean="0"/>
          </a:p>
          <a:p>
            <a:pPr marL="0" indent="0" algn="just">
              <a:buNone/>
            </a:pPr>
            <a:r>
              <a:rPr lang="en-US" dirty="0" smtClean="0"/>
              <a:t>If </a:t>
            </a:r>
            <a:r>
              <a:rPr lang="en-US" dirty="0"/>
              <a:t>clotting is </a:t>
            </a:r>
            <a:r>
              <a:rPr lang="en-US" dirty="0" smtClean="0"/>
              <a:t>excessive, </a:t>
            </a:r>
            <a:r>
              <a:rPr lang="en-US" dirty="0"/>
              <a:t>thrombotic complications </a:t>
            </a:r>
            <a:r>
              <a:rPr lang="en-US" dirty="0" smtClean="0"/>
              <a:t>occurs.</a:t>
            </a:r>
          </a:p>
          <a:p>
            <a:pPr marL="0" indent="0" algn="just">
              <a:buNone/>
            </a:pPr>
            <a:endParaRPr lang="en-US" dirty="0" smtClean="0"/>
          </a:p>
          <a:p>
            <a:pPr marL="0" indent="0" algn="just">
              <a:buNone/>
            </a:pPr>
            <a:r>
              <a:rPr lang="en-US" dirty="0" smtClean="0"/>
              <a:t>When </a:t>
            </a:r>
            <a:r>
              <a:rPr lang="en-US" dirty="0"/>
              <a:t>a platelet adheres to a site of vascular injury, </a:t>
            </a:r>
            <a:r>
              <a:rPr lang="en-US" dirty="0" smtClean="0"/>
              <a:t>the platelet </a:t>
            </a:r>
            <a:r>
              <a:rPr lang="en-US" dirty="0"/>
              <a:t>surface provides a reaction surface where clotting factors bind. </a:t>
            </a:r>
            <a:endParaRPr lang="en-US" dirty="0" smtClean="0"/>
          </a:p>
          <a:p>
            <a:pPr marL="0" indent="0" algn="just">
              <a:buNone/>
            </a:pPr>
            <a:endParaRPr lang="en-US" dirty="0" smtClean="0"/>
          </a:p>
          <a:p>
            <a:pPr marL="0" indent="0" algn="just">
              <a:buNone/>
            </a:pPr>
            <a:r>
              <a:rPr lang="en-US" dirty="0" smtClean="0"/>
              <a:t>Active clotting </a:t>
            </a:r>
            <a:r>
              <a:rPr lang="en-US" dirty="0"/>
              <a:t>is controlled by negative feedback loops that inhibit the clotting </a:t>
            </a:r>
            <a:r>
              <a:rPr lang="en-US" dirty="0" smtClean="0"/>
              <a:t>process.</a:t>
            </a:r>
            <a:endParaRPr lang="en-US" dirty="0"/>
          </a:p>
        </p:txBody>
      </p:sp>
    </p:spTree>
    <p:extLst>
      <p:ext uri="{BB962C8B-B14F-4D97-AF65-F5344CB8AC3E}">
        <p14:creationId xmlns:p14="http://schemas.microsoft.com/office/powerpoint/2010/main" val="1717740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01" y="306780"/>
            <a:ext cx="10515600" cy="6329548"/>
          </a:xfrm>
        </p:spPr>
        <p:txBody>
          <a:bodyPr>
            <a:noAutofit/>
          </a:bodyPr>
          <a:lstStyle/>
          <a:p>
            <a:r>
              <a:rPr lang="en-US" b="1" dirty="0">
                <a:latin typeface="Times New Roman" panose="02020603050405020304" pitchFamily="18" charset="0"/>
                <a:cs typeface="Times New Roman" panose="02020603050405020304" pitchFamily="18" charset="0"/>
              </a:rPr>
              <a:t>Prothrombin time (PT) </a:t>
            </a:r>
            <a:r>
              <a:rPr lang="en-US" b="1"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a:p>
            <a:endParaRPr lang="en-US"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production of fibrin via the extrinsic pathway and the final common pathway requires tissue thromboplastin (tissue factor), factor VII, factors X, V, prothrombin (factor II), and fibrinogen. </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test bypasses the intrinsic pathway and uses "complete" thromboplastins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ie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tissue factor) capable of activating the extrinsic pathway</a:t>
            </a:r>
            <a:r>
              <a:rPr lang="en-US" sz="2400" dirty="0" smtClean="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PT is sensitive to alterations in the vitamin K-dependent coagulation factors, especially factors II, VII, and X, and is used to monitor treatment with vitamin K </a:t>
            </a:r>
            <a:r>
              <a:rPr lang="en-US" sz="2400" dirty="0" smtClean="0">
                <a:latin typeface="Times New Roman" panose="02020603050405020304" pitchFamily="18" charset="0"/>
                <a:cs typeface="Times New Roman" panose="02020603050405020304" pitchFamily="18" charset="0"/>
              </a:rPr>
              <a:t>antagonists</a:t>
            </a:r>
          </a:p>
          <a:p>
            <a:pPr marL="0" indent="0">
              <a:buNone/>
            </a:pPr>
            <a:endParaRPr lang="ar-JO" sz="2400" dirty="0" smtClean="0">
              <a:latin typeface="Times New Roman" panose="02020603050405020304" pitchFamily="18" charset="0"/>
              <a:cs typeface="Times New Roman" panose="02020603050405020304" pitchFamily="18" charset="0"/>
            </a:endParaRPr>
          </a:p>
          <a:p>
            <a:r>
              <a:rPr lang="en-US" altLang="en-US" sz="2400" dirty="0"/>
              <a:t>The PT has been standardized using the International Normalized Ratio (INR) so that values can be compared from one laboratory to another</a:t>
            </a:r>
          </a:p>
          <a:p>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779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9955"/>
            <a:ext cx="10515600" cy="5921829"/>
          </a:xfrm>
        </p:spPr>
        <p:txBody>
          <a:bodyPr>
            <a:normAutofit lnSpcReduction="10000"/>
          </a:bodyPr>
          <a:lstStyle/>
          <a:p>
            <a:r>
              <a:rPr lang="en-US" b="1" dirty="0">
                <a:latin typeface="Times New Roman" panose="02020603050405020304" pitchFamily="18" charset="0"/>
                <a:cs typeface="Times New Roman" panose="02020603050405020304" pitchFamily="18" charset="0"/>
              </a:rPr>
              <a:t>Activated partial thromboplastin time (aPTT) </a:t>
            </a:r>
            <a:endParaRPr lang="en-US" b="1"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aPTT measures the intrinsic and common pathways of coagulation </a:t>
            </a:r>
          </a:p>
          <a:p>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aPTT is routinely used to evaluate intrinsic coagulation and the degree </a:t>
            </a:r>
            <a:r>
              <a:rPr lang="en-US" dirty="0" smtClean="0">
                <a:latin typeface="Times New Roman" panose="02020603050405020304" pitchFamily="18" charset="0"/>
                <a:cs typeface="Times New Roman" panose="02020603050405020304" pitchFamily="18" charset="0"/>
              </a:rPr>
              <a:t>of heparin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anticoagulation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aPTT is sensitive to deficiencies of factors XII, XI, IX, and VIII and to inhibitors such as  heparin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less sensitive than the PT to deficiencies within the common pathway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factors X, V, prothrombin, and fibrinogen) and is unaffected by alterations in factors VII and XIII. </a:t>
            </a:r>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13426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1" y="984069"/>
            <a:ext cx="11443062" cy="5669280"/>
          </a:xfrm>
        </p:spPr>
        <p:txBody>
          <a:bodyPr>
            <a:normAutofit/>
          </a:bodyPr>
          <a:lstStyle/>
          <a:p>
            <a:r>
              <a:rPr lang="en-US" b="1" dirty="0">
                <a:latin typeface="Times New Roman" panose="02020603050405020304" pitchFamily="18" charset="0"/>
                <a:cs typeface="Times New Roman" panose="02020603050405020304" pitchFamily="18" charset="0"/>
              </a:rPr>
              <a:t>Thrombin </a:t>
            </a:r>
            <a:r>
              <a:rPr lang="en-US" b="1" dirty="0" smtClean="0">
                <a:latin typeface="Times New Roman" panose="02020603050405020304" pitchFamily="18" charset="0"/>
                <a:cs typeface="Times New Roman" panose="02020603050405020304" pitchFamily="18" charset="0"/>
              </a:rPr>
              <a:t>Time:</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Thrombin time measures the final step in the clotting cascade, in which </a:t>
            </a:r>
          </a:p>
          <a:p>
            <a:pPr marL="0" indent="0">
              <a:buNone/>
            </a:pPr>
            <a:r>
              <a:rPr lang="en-US" dirty="0" smtClean="0">
                <a:latin typeface="Times New Roman" panose="02020603050405020304" pitchFamily="18" charset="0"/>
                <a:cs typeface="Times New Roman" panose="02020603050405020304" pitchFamily="18" charset="0"/>
              </a:rPr>
              <a:t>  fibrinogen  </a:t>
            </a:r>
            <a:r>
              <a:rPr lang="en-US" dirty="0">
                <a:latin typeface="Times New Roman" panose="02020603050405020304" pitchFamily="18" charset="0"/>
                <a:cs typeface="Times New Roman" panose="02020603050405020304" pitchFamily="18" charset="0"/>
              </a:rPr>
              <a:t>is  converted  to  fibrin</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normal  thrombin  time  varies </a:t>
            </a:r>
            <a:r>
              <a:rPr lang="en-US" dirty="0" smtClean="0">
                <a:latin typeface="Times New Roman" panose="02020603050405020304" pitchFamily="18" charset="0"/>
                <a:cs typeface="Times New Roman" panose="02020603050405020304" pitchFamily="18" charset="0"/>
              </a:rPr>
              <a:t> between </a:t>
            </a:r>
            <a:r>
              <a:rPr lang="en-US" dirty="0">
                <a:latin typeface="Times New Roman" panose="02020603050405020304" pitchFamily="18" charset="0"/>
                <a:cs typeface="Times New Roman" panose="02020603050405020304" pitchFamily="18" charset="0"/>
              </a:rPr>
              <a:t>laboratories but is usually 11-15 sec</a:t>
            </a:r>
            <a:r>
              <a:rPr lang="en-US" dirty="0" smtClean="0">
                <a:latin typeface="Times New Roman" panose="02020603050405020304" pitchFamily="18" charset="0"/>
                <a:cs typeface="Times New Roman" panose="02020603050405020304" pitchFamily="18" charset="0"/>
              </a:rPr>
              <a:t>.</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Prolongation </a:t>
            </a:r>
            <a:r>
              <a:rPr lang="en-US" dirty="0">
                <a:latin typeface="Times New Roman" panose="02020603050405020304" pitchFamily="18" charset="0"/>
                <a:cs typeface="Times New Roman" panose="02020603050405020304" pitchFamily="18" charset="0"/>
              </a:rPr>
              <a:t>of thrombin time occurs with reduced fibrinogen levels (</a:t>
            </a:r>
            <a:r>
              <a:rPr lang="en-US" dirty="0" err="1" smtClean="0">
                <a:latin typeface="Times New Roman" panose="02020603050405020304" pitchFamily="18" charset="0"/>
                <a:cs typeface="Times New Roman" panose="02020603050405020304" pitchFamily="18" charset="0"/>
              </a:rPr>
              <a:t>hypofibrinogenemia</a:t>
            </a:r>
            <a:r>
              <a:rPr lang="en-US" dirty="0" smtClean="0">
                <a:latin typeface="Times New Roman" panose="02020603050405020304" pitchFamily="18" charset="0"/>
                <a:cs typeface="Times New Roman" panose="02020603050405020304" pitchFamily="18" charset="0"/>
              </a:rPr>
              <a:t> or  </a:t>
            </a:r>
            <a:r>
              <a:rPr lang="en-US" dirty="0" err="1" smtClean="0">
                <a:latin typeface="Times New Roman" panose="02020603050405020304" pitchFamily="18" charset="0"/>
                <a:cs typeface="Times New Roman" panose="02020603050405020304" pitchFamily="18" charset="0"/>
              </a:rPr>
              <a:t>afibrinogenemia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and dysfunctional  </a:t>
            </a:r>
            <a:r>
              <a:rPr lang="en-US" dirty="0">
                <a:latin typeface="Times New Roman" panose="02020603050405020304" pitchFamily="18" charset="0"/>
                <a:cs typeface="Times New Roman" panose="02020603050405020304" pitchFamily="18" charset="0"/>
              </a:rPr>
              <a:t>fibrinogen  (dysfibrinogenemia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219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737" y="287383"/>
            <a:ext cx="10515600" cy="6217920"/>
          </a:xfrm>
        </p:spPr>
        <p:txBody>
          <a:bodyPr>
            <a:normAutofit/>
          </a:bodyPr>
          <a:lstStyle/>
          <a:p>
            <a:r>
              <a:rPr lang="en-US" b="1" dirty="0">
                <a:latin typeface="Times New Roman" panose="02020603050405020304" pitchFamily="18" charset="0"/>
                <a:cs typeface="Times New Roman" panose="02020603050405020304" pitchFamily="18" charset="0"/>
              </a:rPr>
              <a:t>Bleeding </a:t>
            </a:r>
            <a:r>
              <a:rPr lang="en-US" b="1" dirty="0" smtClean="0">
                <a:latin typeface="Times New Roman" panose="02020603050405020304" pitchFamily="18" charset="0"/>
                <a:cs typeface="Times New Roman" panose="02020603050405020304" pitchFamily="18" charset="0"/>
              </a:rPr>
              <a:t>Time:</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Bleeding time assesses the function of platelets and their interaction </a:t>
            </a:r>
            <a:r>
              <a:rPr lang="en-US" dirty="0" smtClean="0">
                <a:latin typeface="Times New Roman" panose="02020603050405020304" pitchFamily="18" charset="0"/>
                <a:cs typeface="Times New Roman" panose="02020603050405020304" pitchFamily="18" charset="0"/>
              </a:rPr>
              <a:t>with  </a:t>
            </a:r>
            <a:r>
              <a:rPr lang="en-US" dirty="0">
                <a:latin typeface="Times New Roman" panose="02020603050405020304" pitchFamily="18" charset="0"/>
                <a:cs typeface="Times New Roman" panose="02020603050405020304" pitchFamily="18" charset="0"/>
              </a:rPr>
              <a:t>the  vascular  </a:t>
            </a:r>
            <a:r>
              <a:rPr lang="en-US" dirty="0" smtClean="0">
                <a:latin typeface="Times New Roman" panose="02020603050405020304" pitchFamily="18" charset="0"/>
                <a:cs typeface="Times New Roman" panose="02020603050405020304" pitchFamily="18" charset="0"/>
              </a:rPr>
              <a:t>wall</a:t>
            </a:r>
          </a:p>
          <a:p>
            <a:r>
              <a:rPr lang="en-US" b="1" dirty="0" smtClean="0">
                <a:latin typeface="Times New Roman" panose="02020603050405020304" pitchFamily="18" charset="0"/>
                <a:cs typeface="Times New Roman" panose="02020603050405020304" pitchFamily="18" charset="0"/>
              </a:rPr>
              <a:t>Platelet </a:t>
            </a:r>
            <a:r>
              <a:rPr lang="en-US" b="1" dirty="0">
                <a:latin typeface="Times New Roman" panose="02020603050405020304" pitchFamily="18" charset="0"/>
                <a:cs typeface="Times New Roman" panose="02020603050405020304" pitchFamily="18" charset="0"/>
              </a:rPr>
              <a:t>Function </a:t>
            </a:r>
            <a:r>
              <a:rPr lang="en-US" b="1" dirty="0" smtClean="0">
                <a:latin typeface="Times New Roman" panose="02020603050405020304" pitchFamily="18" charset="0"/>
                <a:cs typeface="Times New Roman" panose="02020603050405020304" pitchFamily="18" charset="0"/>
              </a:rPr>
              <a:t>Analyzer:</a:t>
            </a:r>
          </a:p>
          <a:p>
            <a:r>
              <a:rPr lang="en-US" dirty="0" smtClean="0">
                <a:latin typeface="Times New Roman" panose="02020603050405020304" pitchFamily="18" charset="0"/>
                <a:cs typeface="Times New Roman" panose="02020603050405020304" pitchFamily="18" charset="0"/>
              </a:rPr>
              <a:t> evaluate </a:t>
            </a:r>
            <a:r>
              <a:rPr lang="en-US" dirty="0">
                <a:latin typeface="Times New Roman" panose="02020603050405020304" pitchFamily="18" charset="0"/>
                <a:cs typeface="Times New Roman" panose="02020603050405020304" pitchFamily="18" charset="0"/>
              </a:rPr>
              <a:t>the early stages of hemostasis (platelet function and VWF interaction under high </a:t>
            </a:r>
            <a:r>
              <a:rPr lang="en-US" dirty="0" smtClean="0">
                <a:latin typeface="Times New Roman" panose="02020603050405020304" pitchFamily="18" charset="0"/>
                <a:cs typeface="Times New Roman" panose="02020603050405020304" pitchFamily="18" charset="0"/>
              </a:rPr>
              <a:t>shear</a:t>
            </a:r>
          </a:p>
          <a:p>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PFA-100  </a:t>
            </a:r>
            <a:r>
              <a:rPr lang="en-US" dirty="0">
                <a:latin typeface="Times New Roman" panose="02020603050405020304" pitchFamily="18" charset="0"/>
                <a:cs typeface="Times New Roman" panose="02020603050405020304" pitchFamily="18" charset="0"/>
              </a:rPr>
              <a:t>measures  platelet  </a:t>
            </a:r>
            <a:r>
              <a:rPr lang="en-US" dirty="0" smtClean="0">
                <a:latin typeface="Times New Roman" panose="02020603050405020304" pitchFamily="18" charset="0"/>
                <a:cs typeface="Times New Roman" panose="02020603050405020304" pitchFamily="18" charset="0"/>
              </a:rPr>
              <a:t>adhesion -aggregation  </a:t>
            </a:r>
            <a:r>
              <a:rPr lang="en-US" dirty="0">
                <a:latin typeface="Times New Roman" panose="02020603050405020304" pitchFamily="18" charset="0"/>
                <a:cs typeface="Times New Roman" panose="02020603050405020304" pitchFamily="18" charset="0"/>
              </a:rPr>
              <a:t>in  whole  blood  at  high  shear  when  exposed  to  either </a:t>
            </a:r>
            <a:r>
              <a:rPr lang="en-US" dirty="0" smtClean="0">
                <a:latin typeface="Times New Roman" panose="02020603050405020304" pitchFamily="18" charset="0"/>
                <a:cs typeface="Times New Roman" panose="02020603050405020304" pitchFamily="18" charset="0"/>
              </a:rPr>
              <a:t> collagen-epinephrine  </a:t>
            </a:r>
            <a:r>
              <a:rPr lang="en-US" dirty="0">
                <a:latin typeface="Times New Roman" panose="02020603050405020304" pitchFamily="18" charset="0"/>
                <a:cs typeface="Times New Roman" panose="02020603050405020304" pitchFamily="18" charset="0"/>
              </a:rPr>
              <a:t>or  collagen-ADP.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Results  are  reported  as  the </a:t>
            </a:r>
            <a:r>
              <a:rPr lang="en-US" dirty="0" smtClean="0">
                <a:latin typeface="Times New Roman" panose="02020603050405020304" pitchFamily="18" charset="0"/>
                <a:cs typeface="Times New Roman" panose="02020603050405020304" pitchFamily="18" charset="0"/>
              </a:rPr>
              <a:t> closure </a:t>
            </a:r>
            <a:r>
              <a:rPr lang="en-US" dirty="0">
                <a:latin typeface="Times New Roman" panose="02020603050405020304" pitchFamily="18" charset="0"/>
                <a:cs typeface="Times New Roman" panose="02020603050405020304" pitchFamily="18" charset="0"/>
              </a:rPr>
              <a:t>time measured in sec. </a:t>
            </a:r>
            <a:endParaRPr lang="en-US" dirty="0" smtClean="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Clotting Factor Assays: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913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DF30EE08-2AC2-4B6B-9118-9E83AE9EE573}"/>
              </a:ext>
            </a:extLst>
          </p:cNvPr>
          <p:cNvSpPr>
            <a:spLocks noGrp="1" noChangeArrowheads="1"/>
          </p:cNvSpPr>
          <p:nvPr>
            <p:ph idx="1"/>
          </p:nvPr>
        </p:nvSpPr>
        <p:spPr>
          <a:xfrm>
            <a:off x="803563" y="1255857"/>
            <a:ext cx="9961419" cy="4953000"/>
          </a:xfrm>
        </p:spPr>
        <p:txBody>
          <a:bodyPr/>
          <a:lstStyle/>
          <a:p>
            <a:pPr algn="just" rtl="0" eaLnBrk="1" hangingPunct="1"/>
            <a:r>
              <a:rPr lang="en-US" altLang="en-US" dirty="0"/>
              <a:t>If there is an unexplained prolongation of the PT, PTT, or thrombin time, a mixing study is usually performed. Normal plasma is added to the patient's plasma, and the PTT or PT is repeated. </a:t>
            </a:r>
            <a:endParaRPr lang="en-US" altLang="en-US" dirty="0" smtClean="0"/>
          </a:p>
          <a:p>
            <a:pPr marL="0" indent="0" algn="just" rtl="0" eaLnBrk="1" hangingPunct="1">
              <a:buNone/>
            </a:pPr>
            <a:endParaRPr lang="en-US" altLang="en-US" dirty="0"/>
          </a:p>
          <a:p>
            <a:pPr algn="just" rtl="0" eaLnBrk="1" hangingPunct="1"/>
            <a:r>
              <a:rPr lang="en-US" altLang="en-US" dirty="0"/>
              <a:t>Correction of the PT or PTT by 1:1 mixing with normal plasma suggests the deficiencies of a clotting factor </a:t>
            </a:r>
          </a:p>
        </p:txBody>
      </p:sp>
      <p:sp>
        <p:nvSpPr>
          <p:cNvPr id="21508" name="Slide Number Placeholder 3">
            <a:extLst>
              <a:ext uri="{FF2B5EF4-FFF2-40B4-BE49-F238E27FC236}">
                <a16:creationId xmlns:a16="http://schemas.microsoft.com/office/drawing/2014/main" id="{2B49FE4A-3ED9-408D-A8B8-EFE41F19EC1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CFF0473-C1CC-413D-846F-8122C4D0B2AD}" type="slidenum">
              <a:rPr lang="ar-JO" altLang="en-US"/>
              <a:pPr eaLnBrk="1" hangingPunct="1"/>
              <a:t>24</a:t>
            </a:fld>
            <a:endParaRPr lang="en-CA" altLang="en-US"/>
          </a:p>
        </p:txBody>
      </p:sp>
      <p:sp>
        <p:nvSpPr>
          <p:cNvPr id="22530" name="Rectangle 2">
            <a:extLst>
              <a:ext uri="{FF2B5EF4-FFF2-40B4-BE49-F238E27FC236}">
                <a16:creationId xmlns:a16="http://schemas.microsoft.com/office/drawing/2014/main" id="{0DBB48B5-CB1A-4ADE-9BF0-8404B274F366}"/>
              </a:ext>
            </a:extLst>
          </p:cNvPr>
          <p:cNvSpPr>
            <a:spLocks noGrp="1" noChangeArrowheads="1"/>
          </p:cNvSpPr>
          <p:nvPr>
            <p:ph type="title"/>
          </p:nvPr>
        </p:nvSpPr>
        <p:spPr>
          <a:xfrm>
            <a:off x="900545" y="235528"/>
            <a:ext cx="8229600" cy="872836"/>
          </a:xfrm>
        </p:spPr>
        <p:txBody>
          <a:bodyPr>
            <a:normAutofit fontScale="90000"/>
          </a:bodyPr>
          <a:lstStyle/>
          <a:p>
            <a:pPr eaLnBrk="1" hangingPunct="1">
              <a:defRPr/>
            </a:pPr>
            <a:r>
              <a:rPr lang="en-US" sz="4000" b="1" dirty="0" smtClean="0"/>
              <a:t/>
            </a:r>
            <a:br>
              <a:rPr lang="en-US" sz="4000" b="1" dirty="0" smtClean="0"/>
            </a:br>
            <a:r>
              <a:rPr lang="en-US" sz="4000" b="1" dirty="0" smtClean="0"/>
              <a:t>MIXING </a:t>
            </a:r>
            <a:r>
              <a:rPr lang="en-US" sz="4000" b="1" dirty="0"/>
              <a:t>STUDIE</a:t>
            </a:r>
            <a:r>
              <a:rPr lang="en-US" sz="4000" dirty="0"/>
              <a:t>S</a:t>
            </a:r>
            <a:r>
              <a:rPr lang="ar-SA" sz="4000" dirty="0"/>
              <a:t/>
            </a:r>
            <a:br>
              <a:rPr lang="ar-SA" sz="4000" dirty="0"/>
            </a:br>
            <a:endParaRPr lang="en-CA" sz="4000" dirty="0"/>
          </a:p>
        </p:txBody>
      </p:sp>
    </p:spTree>
    <p:extLst>
      <p:ext uri="{BB962C8B-B14F-4D97-AF65-F5344CB8AC3E}">
        <p14:creationId xmlns:p14="http://schemas.microsoft.com/office/powerpoint/2010/main" val="1739906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097" y="0"/>
            <a:ext cx="10058400" cy="1450757"/>
          </a:xfrm>
        </p:spPr>
        <p:txBody>
          <a:bodyPr/>
          <a:lstStyle/>
          <a:p>
            <a:r>
              <a:rPr lang="en-US" dirty="0" smtClean="0"/>
              <a:t>Initial laboratory tests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543096" y="1450757"/>
            <a:ext cx="10997739" cy="4748822"/>
          </a:xfrm>
          <a:prstGeom prst="rect">
            <a:avLst/>
          </a:prstGeom>
        </p:spPr>
      </p:pic>
    </p:spTree>
    <p:extLst>
      <p:ext uri="{BB962C8B-B14F-4D97-AF65-F5344CB8AC3E}">
        <p14:creationId xmlns:p14="http://schemas.microsoft.com/office/powerpoint/2010/main" val="438940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Hemostasis </a:t>
            </a:r>
            <a:br>
              <a:rPr lang="en-US" dirty="0"/>
            </a:br>
            <a:endParaRPr lang="en-US" dirty="0"/>
          </a:p>
        </p:txBody>
      </p:sp>
      <p:sp>
        <p:nvSpPr>
          <p:cNvPr id="3" name="Content Placeholder 2"/>
          <p:cNvSpPr>
            <a:spLocks noGrp="1"/>
          </p:cNvSpPr>
          <p:nvPr>
            <p:ph idx="1"/>
          </p:nvPr>
        </p:nvSpPr>
        <p:spPr>
          <a:xfrm>
            <a:off x="838200" y="1027906"/>
            <a:ext cx="10515600" cy="5153890"/>
          </a:xfrm>
        </p:spPr>
        <p:txBody>
          <a:bodyPr>
            <a:normAutofit fontScale="77500" lnSpcReduction="20000"/>
          </a:bodyPr>
          <a:lstStyle/>
          <a:p>
            <a:endParaRPr lang="en-US" dirty="0"/>
          </a:p>
          <a:p>
            <a:pPr marL="0" indent="0">
              <a:buNone/>
            </a:pPr>
            <a:r>
              <a:rPr lang="en-US" dirty="0" smtClean="0"/>
              <a:t>•</a:t>
            </a:r>
            <a:r>
              <a:rPr lang="en-US" sz="3600" dirty="0" err="1"/>
              <a:t>Subendothelium</a:t>
            </a:r>
            <a:r>
              <a:rPr lang="en-US" sz="3600" dirty="0"/>
              <a:t> </a:t>
            </a:r>
          </a:p>
          <a:p>
            <a:pPr marL="0" indent="0">
              <a:buNone/>
            </a:pPr>
            <a:r>
              <a:rPr lang="en-US" sz="3600" dirty="0" smtClean="0"/>
              <a:t>       –</a:t>
            </a:r>
            <a:r>
              <a:rPr lang="en-US" sz="3600" dirty="0"/>
              <a:t>Normal collagen </a:t>
            </a:r>
          </a:p>
          <a:p>
            <a:pPr marL="0" indent="0">
              <a:buNone/>
            </a:pPr>
            <a:r>
              <a:rPr lang="en-US" sz="3600" dirty="0" smtClean="0"/>
              <a:t>       –</a:t>
            </a:r>
            <a:r>
              <a:rPr lang="en-US" sz="3600" dirty="0"/>
              <a:t>Tissue factor </a:t>
            </a:r>
          </a:p>
          <a:p>
            <a:pPr marL="0" indent="0">
              <a:buNone/>
            </a:pPr>
            <a:endParaRPr lang="en-US" sz="3600" dirty="0" smtClean="0"/>
          </a:p>
          <a:p>
            <a:pPr marL="0" indent="0">
              <a:buNone/>
            </a:pPr>
            <a:r>
              <a:rPr lang="en-US" sz="3600" dirty="0" smtClean="0"/>
              <a:t>•</a:t>
            </a:r>
            <a:r>
              <a:rPr lang="en-US" sz="3600" dirty="0"/>
              <a:t>Platelets </a:t>
            </a:r>
          </a:p>
          <a:p>
            <a:pPr marL="0" indent="0">
              <a:buNone/>
            </a:pPr>
            <a:r>
              <a:rPr lang="en-US" sz="3600" dirty="0" smtClean="0"/>
              <a:t>       –</a:t>
            </a:r>
            <a:r>
              <a:rPr lang="en-US" sz="3600" dirty="0"/>
              <a:t>Need adequate number </a:t>
            </a:r>
          </a:p>
          <a:p>
            <a:pPr marL="0" indent="0">
              <a:buNone/>
            </a:pPr>
            <a:r>
              <a:rPr lang="en-US" sz="3600" dirty="0" smtClean="0"/>
              <a:t>       –</a:t>
            </a:r>
            <a:r>
              <a:rPr lang="en-US" sz="3600" dirty="0"/>
              <a:t>Need adequate function </a:t>
            </a:r>
            <a:endParaRPr lang="en-US" sz="3600" dirty="0" smtClean="0"/>
          </a:p>
          <a:p>
            <a:pPr marL="0" indent="0">
              <a:buNone/>
            </a:pPr>
            <a:endParaRPr lang="en-US" sz="3600" dirty="0"/>
          </a:p>
          <a:p>
            <a:pPr marL="0" indent="0">
              <a:buNone/>
            </a:pPr>
            <a:r>
              <a:rPr lang="en-US" sz="3600" dirty="0" smtClean="0"/>
              <a:t>•</a:t>
            </a:r>
            <a:r>
              <a:rPr lang="en-US" sz="3600" dirty="0"/>
              <a:t>von </a:t>
            </a:r>
            <a:r>
              <a:rPr lang="en-US" sz="3600" dirty="0" err="1"/>
              <a:t>Willebrand</a:t>
            </a:r>
            <a:r>
              <a:rPr lang="en-US" sz="3600" dirty="0"/>
              <a:t> factor </a:t>
            </a:r>
          </a:p>
          <a:p>
            <a:pPr marL="0" indent="0">
              <a:buNone/>
            </a:pPr>
            <a:r>
              <a:rPr lang="en-US" sz="3600" dirty="0" smtClean="0"/>
              <a:t>       –</a:t>
            </a:r>
            <a:r>
              <a:rPr lang="en-US" sz="3600" dirty="0"/>
              <a:t>Need normal amount </a:t>
            </a:r>
          </a:p>
          <a:p>
            <a:pPr marL="0" indent="0">
              <a:buNone/>
            </a:pPr>
            <a:r>
              <a:rPr lang="en-US" sz="3600" dirty="0" smtClean="0"/>
              <a:t>       –</a:t>
            </a:r>
            <a:r>
              <a:rPr lang="en-US" sz="3600" dirty="0"/>
              <a:t>Need normal function </a:t>
            </a:r>
          </a:p>
          <a:p>
            <a:endParaRPr lang="en-US" dirty="0"/>
          </a:p>
        </p:txBody>
      </p:sp>
    </p:spTree>
    <p:extLst>
      <p:ext uri="{BB962C8B-B14F-4D97-AF65-F5344CB8AC3E}">
        <p14:creationId xmlns:p14="http://schemas.microsoft.com/office/powerpoint/2010/main" val="2774502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Disorders of Primary Hemostasis</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smtClean="0"/>
              <a:t>•</a:t>
            </a:r>
            <a:r>
              <a:rPr lang="en-US" dirty="0"/>
              <a:t>Collagen disorders </a:t>
            </a:r>
          </a:p>
          <a:p>
            <a:pPr marL="0" indent="0">
              <a:buNone/>
            </a:pPr>
            <a:r>
              <a:rPr lang="en-US" dirty="0" smtClean="0"/>
              <a:t>           –</a:t>
            </a:r>
            <a:r>
              <a:rPr lang="en-US" dirty="0"/>
              <a:t>Ehlers </a:t>
            </a:r>
            <a:r>
              <a:rPr lang="en-US" dirty="0" err="1"/>
              <a:t>Danlos</a:t>
            </a:r>
            <a:r>
              <a:rPr lang="en-US" dirty="0"/>
              <a:t> </a:t>
            </a:r>
          </a:p>
          <a:p>
            <a:pPr marL="0" indent="0">
              <a:buNone/>
            </a:pPr>
            <a:r>
              <a:rPr lang="en-US" dirty="0" smtClean="0"/>
              <a:t>           –</a:t>
            </a:r>
            <a:r>
              <a:rPr lang="en-US" dirty="0" err="1"/>
              <a:t>Osteogenesis</a:t>
            </a:r>
            <a:r>
              <a:rPr lang="en-US" dirty="0"/>
              <a:t> </a:t>
            </a:r>
            <a:r>
              <a:rPr lang="en-US" dirty="0" err="1"/>
              <a:t>imperfecta</a:t>
            </a:r>
            <a:r>
              <a:rPr lang="en-US" dirty="0"/>
              <a:t> </a:t>
            </a:r>
            <a:endParaRPr lang="en-US" dirty="0" smtClean="0"/>
          </a:p>
          <a:p>
            <a:pPr marL="0" indent="0">
              <a:buNone/>
            </a:pPr>
            <a:endParaRPr lang="en-US" dirty="0"/>
          </a:p>
          <a:p>
            <a:pPr marL="0" indent="0">
              <a:buNone/>
            </a:pPr>
            <a:r>
              <a:rPr lang="en-US" dirty="0" smtClean="0"/>
              <a:t>•</a:t>
            </a:r>
            <a:r>
              <a:rPr lang="en-US" dirty="0"/>
              <a:t>Platelet disorders </a:t>
            </a:r>
            <a:endParaRPr lang="en-US" dirty="0" smtClean="0"/>
          </a:p>
          <a:p>
            <a:pPr marL="0" indent="0">
              <a:buNone/>
            </a:pPr>
            <a:endParaRPr lang="en-US" dirty="0"/>
          </a:p>
          <a:p>
            <a:pPr marL="0" indent="0">
              <a:buNone/>
            </a:pPr>
            <a:r>
              <a:rPr lang="en-US" dirty="0" smtClean="0"/>
              <a:t>•</a:t>
            </a:r>
            <a:r>
              <a:rPr lang="en-US" dirty="0"/>
              <a:t>von </a:t>
            </a:r>
            <a:r>
              <a:rPr lang="en-US" dirty="0" err="1"/>
              <a:t>Willebrand</a:t>
            </a:r>
            <a:r>
              <a:rPr lang="en-US" dirty="0"/>
              <a:t> </a:t>
            </a:r>
            <a:r>
              <a:rPr lang="en-US" dirty="0" smtClean="0"/>
              <a:t>disease</a:t>
            </a:r>
            <a:endParaRPr lang="en-US" dirty="0"/>
          </a:p>
        </p:txBody>
      </p:sp>
    </p:spTree>
    <p:extLst>
      <p:ext uri="{BB962C8B-B14F-4D97-AF65-F5344CB8AC3E}">
        <p14:creationId xmlns:p14="http://schemas.microsoft.com/office/powerpoint/2010/main" val="1368312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42109" y="828098"/>
            <a:ext cx="10099964" cy="5060083"/>
          </a:xfrm>
          <a:prstGeom prst="rect">
            <a:avLst/>
          </a:prstGeom>
        </p:spPr>
      </p:pic>
    </p:spTree>
    <p:extLst>
      <p:ext uri="{BB962C8B-B14F-4D97-AF65-F5344CB8AC3E}">
        <p14:creationId xmlns:p14="http://schemas.microsoft.com/office/powerpoint/2010/main" val="4262146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07127" y="734291"/>
            <a:ext cx="8922328" cy="5442672"/>
          </a:xfrm>
          <a:prstGeom prst="rect">
            <a:avLst/>
          </a:prstGeom>
        </p:spPr>
      </p:pic>
    </p:spTree>
    <p:extLst>
      <p:ext uri="{BB962C8B-B14F-4D97-AF65-F5344CB8AC3E}">
        <p14:creationId xmlns:p14="http://schemas.microsoft.com/office/powerpoint/2010/main" val="4224363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8" y="578716"/>
            <a:ext cx="11499273" cy="5877502"/>
          </a:xfrm>
        </p:spPr>
        <p:txBody>
          <a:bodyPr>
            <a:normAutofit lnSpcReduction="10000"/>
          </a:bodyPr>
          <a:lstStyle/>
          <a:p>
            <a:pPr marL="0" indent="0" algn="just">
              <a:buNone/>
            </a:pPr>
            <a:r>
              <a:rPr lang="en-US" dirty="0" smtClean="0"/>
              <a:t>The main </a:t>
            </a:r>
            <a:r>
              <a:rPr lang="en-US" dirty="0"/>
              <a:t>components of the hemostatic process are the vessel wall, </a:t>
            </a:r>
            <a:r>
              <a:rPr lang="en-US" dirty="0" smtClean="0"/>
              <a:t>platelets, coagulation </a:t>
            </a:r>
            <a:r>
              <a:rPr lang="en-US" dirty="0"/>
              <a:t>proteins, anticoagulant proteins, and fibrinolytic system</a:t>
            </a:r>
            <a:r>
              <a:rPr lang="en-US" dirty="0" smtClean="0"/>
              <a:t>.</a:t>
            </a:r>
          </a:p>
          <a:p>
            <a:pPr marL="0" indent="0">
              <a:buNone/>
            </a:pPr>
            <a:endParaRPr lang="en-US" dirty="0" smtClean="0"/>
          </a:p>
          <a:p>
            <a:pPr marL="0" indent="0">
              <a:buNone/>
            </a:pPr>
            <a:r>
              <a:rPr lang="en-US" dirty="0" smtClean="0"/>
              <a:t>Hemostasis </a:t>
            </a:r>
            <a:r>
              <a:rPr lang="en-US" dirty="0"/>
              <a:t>stages: </a:t>
            </a:r>
          </a:p>
          <a:p>
            <a:pPr marL="544068" lvl="1" indent="-342900">
              <a:buFont typeface="+mj-lt"/>
              <a:buAutoNum type="arabicPeriod"/>
            </a:pPr>
            <a:r>
              <a:rPr lang="en-US" dirty="0"/>
              <a:t>V</a:t>
            </a:r>
            <a:r>
              <a:rPr lang="en-US" dirty="0" smtClean="0"/>
              <a:t>ascular </a:t>
            </a:r>
            <a:r>
              <a:rPr lang="en-US" dirty="0"/>
              <a:t>spasm, or </a:t>
            </a:r>
            <a:r>
              <a:rPr lang="en-US" dirty="0" smtClean="0"/>
              <a:t>vasoconstriction.</a:t>
            </a:r>
          </a:p>
          <a:p>
            <a:pPr marL="544068" lvl="1" indent="-342900">
              <a:buFont typeface="+mj-lt"/>
              <a:buAutoNum type="arabicPeriod"/>
            </a:pPr>
            <a:r>
              <a:rPr lang="en-US" dirty="0"/>
              <a:t>F</a:t>
            </a:r>
            <a:r>
              <a:rPr lang="en-US" dirty="0" smtClean="0"/>
              <a:t>ormation </a:t>
            </a:r>
            <a:r>
              <a:rPr lang="en-US" dirty="0"/>
              <a:t>of a platelet </a:t>
            </a:r>
            <a:r>
              <a:rPr lang="en-US" dirty="0" smtClean="0"/>
              <a:t>plug.</a:t>
            </a:r>
          </a:p>
          <a:p>
            <a:pPr marL="544068" lvl="1" indent="-342900">
              <a:buFont typeface="+mj-lt"/>
              <a:buAutoNum type="arabicPeriod"/>
            </a:pPr>
            <a:r>
              <a:rPr lang="en-US" dirty="0" smtClean="0"/>
              <a:t>Blood </a:t>
            </a:r>
            <a:r>
              <a:rPr lang="en-US" dirty="0"/>
              <a:t>clotting or coagulation, which reinforces the platelet plug with fibrin mesh that acts as a glue to hold the clot together. </a:t>
            </a:r>
            <a:endParaRPr lang="en-US" dirty="0" smtClean="0"/>
          </a:p>
          <a:p>
            <a:pPr marL="201168" lvl="1" indent="0">
              <a:buNone/>
            </a:pPr>
            <a:endParaRPr lang="en-US" dirty="0" smtClean="0"/>
          </a:p>
          <a:p>
            <a:pPr marL="0" indent="0" algn="just">
              <a:buNone/>
            </a:pPr>
            <a:r>
              <a:rPr lang="en-US" dirty="0" smtClean="0"/>
              <a:t>Fibrinogen </a:t>
            </a:r>
            <a:r>
              <a:rPr lang="en-US" dirty="0"/>
              <a:t>serves as the </a:t>
            </a:r>
            <a:r>
              <a:rPr lang="en-US" dirty="0" smtClean="0"/>
              <a:t>ligand between </a:t>
            </a:r>
            <a:r>
              <a:rPr lang="en-US" dirty="0"/>
              <a:t>platelets during platelet aggregation and also as the substrate </a:t>
            </a:r>
            <a:r>
              <a:rPr lang="en-US" dirty="0" smtClean="0"/>
              <a:t>for thrombin </a:t>
            </a:r>
            <a:r>
              <a:rPr lang="en-US" dirty="0"/>
              <a:t>that forms the fibrin clot</a:t>
            </a:r>
            <a:r>
              <a:rPr lang="en-US" dirty="0" smtClean="0"/>
              <a:t>.</a:t>
            </a:r>
          </a:p>
          <a:p>
            <a:pPr marL="0" indent="0" algn="just">
              <a:buNone/>
            </a:pPr>
            <a:endParaRPr lang="en-US" dirty="0" smtClean="0"/>
          </a:p>
          <a:p>
            <a:pPr marL="0" indent="0" algn="just">
              <a:buNone/>
            </a:pPr>
            <a:r>
              <a:rPr lang="en-US" dirty="0" smtClean="0"/>
              <a:t>Platelets </a:t>
            </a:r>
            <a:r>
              <a:rPr lang="en-US" dirty="0"/>
              <a:t>provide the reaction surface </a:t>
            </a:r>
            <a:r>
              <a:rPr lang="en-US" dirty="0" smtClean="0"/>
              <a:t>on which </a:t>
            </a:r>
            <a:r>
              <a:rPr lang="en-US" dirty="0"/>
              <a:t>clotting reactions occur, form the plug at the site of vessel injury, </a:t>
            </a:r>
            <a:r>
              <a:rPr lang="en-US" dirty="0" smtClean="0"/>
              <a:t>and contract </a:t>
            </a:r>
            <a:r>
              <a:rPr lang="en-US" dirty="0"/>
              <a:t>to constrict and limit clot size.</a:t>
            </a:r>
          </a:p>
        </p:txBody>
      </p:sp>
    </p:spTree>
    <p:extLst>
      <p:ext uri="{BB962C8B-B14F-4D97-AF65-F5344CB8AC3E}">
        <p14:creationId xmlns:p14="http://schemas.microsoft.com/office/powerpoint/2010/main" val="1943269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472" y="2116570"/>
            <a:ext cx="10515600" cy="4351338"/>
          </a:xfrm>
        </p:spPr>
        <p:txBody>
          <a:bodyPr/>
          <a:lstStyle/>
          <a:p>
            <a:r>
              <a:rPr lang="en-US" b="1" dirty="0"/>
              <a:t>Clinical </a:t>
            </a:r>
            <a:r>
              <a:rPr lang="en-US" b="1" dirty="0" smtClean="0"/>
              <a:t>History</a:t>
            </a:r>
          </a:p>
          <a:p>
            <a:r>
              <a:rPr lang="en-US" b="1" dirty="0"/>
              <a:t>Physical </a:t>
            </a:r>
            <a:r>
              <a:rPr lang="en-US" b="1" dirty="0" smtClean="0"/>
              <a:t>Examination</a:t>
            </a:r>
          </a:p>
          <a:p>
            <a:r>
              <a:rPr lang="en-US" b="1" dirty="0"/>
              <a:t>Laboratory </a:t>
            </a:r>
            <a:r>
              <a:rPr lang="en-US" b="1" dirty="0" smtClean="0"/>
              <a:t>Tests</a:t>
            </a:r>
          </a:p>
          <a:p>
            <a:r>
              <a:rPr lang="en-US" b="1" dirty="0"/>
              <a:t>Platelet </a:t>
            </a:r>
            <a:r>
              <a:rPr lang="en-US" b="1" dirty="0" smtClean="0"/>
              <a:t>Count</a:t>
            </a:r>
          </a:p>
          <a:p>
            <a:r>
              <a:rPr lang="en-US" b="1" dirty="0" smtClean="0"/>
              <a:t>Prothrombin </a:t>
            </a:r>
            <a:r>
              <a:rPr lang="en-US" b="1" dirty="0"/>
              <a:t>Time and Activated </a:t>
            </a:r>
            <a:r>
              <a:rPr lang="en-US" b="1" dirty="0" smtClean="0"/>
              <a:t>Partial Thromboplastin Time</a:t>
            </a:r>
          </a:p>
          <a:p>
            <a:r>
              <a:rPr lang="en-US" b="1" dirty="0"/>
              <a:t>Thrombin </a:t>
            </a:r>
            <a:r>
              <a:rPr lang="en-US" b="1" dirty="0" smtClean="0"/>
              <a:t>Time</a:t>
            </a:r>
          </a:p>
          <a:p>
            <a:r>
              <a:rPr lang="en-US" b="1" dirty="0" smtClean="0"/>
              <a:t>Mixing </a:t>
            </a:r>
            <a:r>
              <a:rPr lang="en-US" b="1" dirty="0"/>
              <a:t>Studies</a:t>
            </a:r>
            <a:endParaRPr lang="en-US" dirty="0"/>
          </a:p>
        </p:txBody>
      </p:sp>
      <p:pic>
        <p:nvPicPr>
          <p:cNvPr id="4" name="Content Placeholder 3"/>
          <p:cNvPicPr>
            <a:picLocks noGrp="1" noChangeAspect="1"/>
          </p:cNvPicPr>
          <p:nvPr>
            <p:ph idx="1"/>
          </p:nvPr>
        </p:nvPicPr>
        <p:blipFill>
          <a:blip r:embed="rId2"/>
          <a:stretch>
            <a:fillRect/>
          </a:stretch>
        </p:blipFill>
        <p:spPr>
          <a:xfrm>
            <a:off x="518155" y="500062"/>
            <a:ext cx="7525800" cy="1325563"/>
          </a:xfrm>
          <a:prstGeom prst="rect">
            <a:avLst/>
          </a:prstGeom>
        </p:spPr>
      </p:pic>
    </p:spTree>
    <p:extLst>
      <p:ext uri="{BB962C8B-B14F-4D97-AF65-F5344CB8AC3E}">
        <p14:creationId xmlns:p14="http://schemas.microsoft.com/office/powerpoint/2010/main" val="1694184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365125"/>
            <a:ext cx="10213571" cy="6155761"/>
          </a:xfrm>
          <a:prstGeom prst="rect">
            <a:avLst/>
          </a:prstGeom>
        </p:spPr>
      </p:pic>
    </p:spTree>
    <p:extLst>
      <p:ext uri="{BB962C8B-B14F-4D97-AF65-F5344CB8AC3E}">
        <p14:creationId xmlns:p14="http://schemas.microsoft.com/office/powerpoint/2010/main" val="2105947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2" cstate="print"/>
          <a:stretch>
            <a:fillRect/>
          </a:stretch>
        </p:blipFill>
        <p:spPr>
          <a:xfrm>
            <a:off x="2050473" y="734291"/>
            <a:ext cx="8021781" cy="5636636"/>
          </a:xfrm>
          <a:prstGeom prst="rect">
            <a:avLst/>
          </a:prstGeom>
        </p:spPr>
      </p:pic>
    </p:spTree>
    <p:extLst>
      <p:ext uri="{BB962C8B-B14F-4D97-AF65-F5344CB8AC3E}">
        <p14:creationId xmlns:p14="http://schemas.microsoft.com/office/powerpoint/2010/main" val="498208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574766" y="200297"/>
            <a:ext cx="10755085" cy="6380612"/>
          </a:xfrm>
        </p:spPr>
        <p:txBody>
          <a:bodyPr rtlCol="0">
            <a:noAutofit/>
          </a:bodyPr>
          <a:lstStyle/>
          <a:p>
            <a:pPr marL="365125" indent="-365125">
              <a:buNone/>
              <a:defRPr/>
            </a:pPr>
            <a:r>
              <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History:</a:t>
            </a:r>
          </a:p>
          <a:p>
            <a:pPr marL="365125" indent="-365125">
              <a:buNone/>
              <a:defRPr/>
            </a:pPr>
            <a:endPar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marL="365125" indent="-365125">
              <a:buNone/>
              <a:defRPr/>
            </a:pPr>
            <a:r>
              <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     Neonatal bleeding</a:t>
            </a:r>
          </a:p>
          <a:p>
            <a:pPr marL="365125" indent="-365125">
              <a:buNone/>
              <a:defRPr/>
            </a:pPr>
            <a:r>
              <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     Bleeding after circumcision</a:t>
            </a:r>
          </a:p>
          <a:p>
            <a:pPr marL="365125" indent="-365125">
              <a:buNone/>
              <a:defRPr/>
            </a:pPr>
            <a:r>
              <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     Delayed bleeding from umbilical stump (factor XIII)</a:t>
            </a:r>
          </a:p>
          <a:p>
            <a:pPr marL="365125" indent="-365125">
              <a:buNone/>
              <a:defRPr/>
            </a:pPr>
            <a:r>
              <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     Deep hematoma after I.M injections</a:t>
            </a:r>
          </a:p>
          <a:p>
            <a:pPr marL="365125" indent="-365125">
              <a:buNone/>
              <a:defRPr/>
            </a:pPr>
            <a:r>
              <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     Epistaxis Unilateral vs bilateral</a:t>
            </a:r>
          </a:p>
          <a:p>
            <a:pPr marL="365125" indent="-365125">
              <a:buNone/>
              <a:defRPr/>
            </a:pPr>
            <a:r>
              <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     Tooth extraction, tonsils</a:t>
            </a:r>
          </a:p>
          <a:p>
            <a:pPr marL="365125" indent="-365125">
              <a:buNone/>
              <a:defRPr/>
            </a:pPr>
            <a:r>
              <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     Site of bleeding: skin, </a:t>
            </a:r>
            <a:r>
              <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muscles, </a:t>
            </a:r>
            <a:r>
              <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joints</a:t>
            </a:r>
            <a:endParaRPr lang="ar-JO" altLang="en-US"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marL="365125" indent="-365125">
              <a:buNone/>
              <a:defRPr/>
            </a:pPr>
            <a:r>
              <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     Family history of bleeding disorders</a:t>
            </a:r>
          </a:p>
          <a:p>
            <a:pPr marL="365125" indent="-365125">
              <a:buNone/>
              <a:defRPr/>
            </a:pPr>
            <a:r>
              <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     Drug exposure</a:t>
            </a:r>
          </a:p>
          <a:p>
            <a:pPr marL="365125" indent="-365125">
              <a:buNone/>
              <a:defRPr/>
            </a:pPr>
            <a:r>
              <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     Injury child abuse</a:t>
            </a:r>
          </a:p>
          <a:p>
            <a:pPr marL="365125" indent="-365125">
              <a:buNone/>
              <a:defRPr/>
            </a:pPr>
            <a:r>
              <a:rPr lang="en-US" altLang="en-US" dirty="0" smtClean="0">
                <a:solidFill>
                  <a:schemeClr val="tx1">
                    <a:lumMod val="75000"/>
                    <a:lumOff val="2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66150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760"/>
            <a:ext cx="10515600" cy="6409509"/>
          </a:xfrm>
        </p:spPr>
        <p:txBody>
          <a:bodyPr>
            <a:normAutofit/>
          </a:bodyPr>
          <a:lstStyle/>
          <a:p>
            <a:r>
              <a:rPr lang="en-US" altLang="en-US" sz="3000" dirty="0" smtClean="0">
                <a:latin typeface="Times New Roman" panose="02020603050405020304" pitchFamily="18" charset="0"/>
                <a:cs typeface="Times New Roman" panose="02020603050405020304" pitchFamily="18" charset="0"/>
              </a:rPr>
              <a:t>Physical examination:</a:t>
            </a:r>
          </a:p>
          <a:p>
            <a:endParaRPr lang="en-US" altLang="en-US" sz="3000" dirty="0">
              <a:latin typeface="Times New Roman" panose="02020603050405020304" pitchFamily="18" charset="0"/>
              <a:cs typeface="Times New Roman" panose="02020603050405020304" pitchFamily="18" charset="0"/>
            </a:endParaRPr>
          </a:p>
          <a:p>
            <a:pPr>
              <a:buNone/>
            </a:pPr>
            <a:r>
              <a:rPr lang="en-US" altLang="en-US" sz="3000"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Petichiae</a:t>
            </a:r>
            <a:endParaRPr lang="en-US" altLang="en-US" dirty="0">
              <a:latin typeface="Times New Roman" panose="02020603050405020304" pitchFamily="18" charset="0"/>
              <a:cs typeface="Times New Roman" panose="02020603050405020304" pitchFamily="18" charset="0"/>
            </a:endParaRPr>
          </a:p>
          <a:p>
            <a:pPr>
              <a:buNone/>
            </a:pP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Ecchymosis</a:t>
            </a:r>
            <a:endParaRPr lang="en-US" altLang="en-US" dirty="0">
              <a:latin typeface="Times New Roman" panose="02020603050405020304" pitchFamily="18" charset="0"/>
              <a:cs typeface="Times New Roman" panose="02020603050405020304" pitchFamily="18" charset="0"/>
            </a:endParaRPr>
          </a:p>
          <a:p>
            <a:pPr>
              <a:buNone/>
            </a:pP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Joint bleeding and deep seated hematomas </a:t>
            </a:r>
          </a:p>
          <a:p>
            <a:pPr>
              <a:buNone/>
            </a:pP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  Significant lymphadenopathy</a:t>
            </a:r>
          </a:p>
          <a:p>
            <a:pPr>
              <a:buNone/>
            </a:pPr>
            <a:r>
              <a:rPr lang="en-US" altLang="en-US" dirty="0" smtClean="0">
                <a:latin typeface="Times New Roman" panose="02020603050405020304" pitchFamily="18" charset="0"/>
                <a:cs typeface="Times New Roman" panose="02020603050405020304" pitchFamily="18" charset="0"/>
              </a:rPr>
              <a:t>   Hepatosplenomegaly</a:t>
            </a:r>
            <a:endParaRPr lang="ar-SA" altLang="en-US" dirty="0" smtClean="0">
              <a:latin typeface="Times New Roman" panose="02020603050405020304" pitchFamily="18" charset="0"/>
              <a:cs typeface="Times New Roman" panose="02020603050405020304" pitchFamily="18" charset="0"/>
            </a:endParaRPr>
          </a:p>
          <a:p>
            <a:pPr>
              <a:buNone/>
            </a:pPr>
            <a:r>
              <a:rPr lang="en-US" altLang="en-US" dirty="0" smtClean="0">
                <a:latin typeface="Times New Roman" panose="02020603050405020304" pitchFamily="18" charset="0"/>
                <a:cs typeface="Times New Roman" panose="02020603050405020304" pitchFamily="18" charset="0"/>
              </a:rPr>
              <a:t>   Active and playful vs ill looking</a:t>
            </a:r>
          </a:p>
          <a:p>
            <a:pPr>
              <a:buNone/>
            </a:pPr>
            <a:r>
              <a:rPr lang="en-US" altLang="en-US" dirty="0" smtClean="0">
                <a:latin typeface="Times New Roman" panose="02020603050405020304" pitchFamily="18" charset="0"/>
                <a:cs typeface="Times New Roman" panose="02020603050405020304" pitchFamily="18" charset="0"/>
              </a:rPr>
              <a:t>   Telangietic vessels</a:t>
            </a:r>
            <a:endParaRPr lang="en-US" altLang="en-US" dirty="0">
              <a:latin typeface="Times New Roman" panose="02020603050405020304" pitchFamily="18" charset="0"/>
              <a:cs typeface="Times New Roman" panose="02020603050405020304" pitchFamily="18" charset="0"/>
            </a:endParaRPr>
          </a:p>
          <a:p>
            <a:pPr>
              <a:buNone/>
            </a:pP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Hemangiomas</a:t>
            </a:r>
          </a:p>
          <a:p>
            <a:pPr>
              <a:buNone/>
            </a:pPr>
            <a:r>
              <a:rPr lang="en-US" altLang="en-US" dirty="0" smtClean="0">
                <a:latin typeface="Times New Roman" panose="02020603050405020304" pitchFamily="18" charset="0"/>
                <a:cs typeface="Times New Roman" panose="02020603050405020304" pitchFamily="18" charset="0"/>
              </a:rPr>
              <a:t>   Loose joints  </a:t>
            </a:r>
            <a:r>
              <a:rPr lang="en-US" altLang="en-US" dirty="0">
                <a:latin typeface="Times New Roman" panose="02020603050405020304" pitchFamily="18" charset="0"/>
                <a:cs typeface="Times New Roman" panose="02020603050405020304" pitchFamily="18" charset="0"/>
              </a:rPr>
              <a:t>and  lax  skin  associated  with  easy  </a:t>
            </a:r>
            <a:r>
              <a:rPr lang="en-US" altLang="en-US" dirty="0" smtClean="0">
                <a:latin typeface="Times New Roman" panose="02020603050405020304" pitchFamily="18" charset="0"/>
                <a:cs typeface="Times New Roman" panose="02020603050405020304" pitchFamily="18" charset="0"/>
              </a:rPr>
              <a:t> bruising    (</a:t>
            </a:r>
            <a:r>
              <a:rPr lang="en-US" altLang="en-US" dirty="0">
                <a:latin typeface="Times New Roman" panose="02020603050405020304" pitchFamily="18" charset="0"/>
                <a:cs typeface="Times New Roman" panose="02020603050405020304" pitchFamily="18" charset="0"/>
              </a:rPr>
              <a:t>Ehlers-</a:t>
            </a:r>
            <a:r>
              <a:rPr lang="en-US" altLang="en-US" dirty="0" err="1">
                <a:latin typeface="Times New Roman" panose="02020603050405020304" pitchFamily="18" charset="0"/>
                <a:cs typeface="Times New Roman" panose="02020603050405020304" pitchFamily="18" charset="0"/>
              </a:rPr>
              <a:t>Danlos</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 syndrome</a:t>
            </a:r>
            <a:r>
              <a:rPr lang="en-US" altLang="en-US" dirty="0">
                <a:latin typeface="Times New Roman" panose="02020603050405020304" pitchFamily="18" charset="0"/>
                <a:cs typeface="Times New Roman" panose="02020603050405020304" pitchFamily="18" charset="0"/>
              </a:rPr>
              <a:t>)</a:t>
            </a:r>
            <a:endParaRPr lang="en-US" altLang="en-US" dirty="0" smtClean="0">
              <a:latin typeface="Times New Roman" panose="02020603050405020304" pitchFamily="18" charset="0"/>
              <a:cs typeface="Times New Roman" panose="02020603050405020304" pitchFamily="18" charset="0"/>
            </a:endParaRPr>
          </a:p>
          <a:p>
            <a:pPr>
              <a:buNone/>
            </a:pPr>
            <a:endParaRPr lang="en-US" altLang="en-US" dirty="0"/>
          </a:p>
          <a:p>
            <a:endParaRPr lang="en-US" dirty="0"/>
          </a:p>
        </p:txBody>
      </p:sp>
    </p:spTree>
    <p:extLst>
      <p:ext uri="{BB962C8B-B14F-4D97-AF65-F5344CB8AC3E}">
        <p14:creationId xmlns:p14="http://schemas.microsoft.com/office/powerpoint/2010/main" val="2983685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2" cstate="print"/>
          <a:stretch>
            <a:fillRect/>
          </a:stretch>
        </p:blipFill>
        <p:spPr>
          <a:xfrm>
            <a:off x="914401" y="651164"/>
            <a:ext cx="9767454" cy="5805054"/>
          </a:xfrm>
          <a:prstGeom prst="rect">
            <a:avLst/>
          </a:prstGeom>
        </p:spPr>
      </p:pic>
    </p:spTree>
    <p:extLst>
      <p:ext uri="{BB962C8B-B14F-4D97-AF65-F5344CB8AC3E}">
        <p14:creationId xmlns:p14="http://schemas.microsoft.com/office/powerpoint/2010/main" val="3916923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2" cstate="print"/>
          <a:stretch>
            <a:fillRect/>
          </a:stretch>
        </p:blipFill>
        <p:spPr>
          <a:xfrm>
            <a:off x="1773382" y="789708"/>
            <a:ext cx="7536872" cy="5624946"/>
          </a:xfrm>
          <a:prstGeom prst="rect">
            <a:avLst/>
          </a:prstGeom>
        </p:spPr>
      </p:pic>
    </p:spTree>
    <p:extLst>
      <p:ext uri="{BB962C8B-B14F-4D97-AF65-F5344CB8AC3E}">
        <p14:creationId xmlns:p14="http://schemas.microsoft.com/office/powerpoint/2010/main" val="4046981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691" y="2720398"/>
            <a:ext cx="3955473" cy="1325563"/>
          </a:xfrm>
        </p:spPr>
        <p:txBody>
          <a:bodyPr>
            <a:noAutofit/>
          </a:bodyPr>
          <a:lstStyle/>
          <a:p>
            <a:r>
              <a:rPr lang="en-US" sz="6000" b="1" dirty="0" smtClean="0"/>
              <a:t>Thank you</a:t>
            </a:r>
            <a:endParaRPr lang="en-US" sz="6000" b="1" dirty="0"/>
          </a:p>
        </p:txBody>
      </p:sp>
    </p:spTree>
    <p:extLst>
      <p:ext uri="{BB962C8B-B14F-4D97-AF65-F5344CB8AC3E}">
        <p14:creationId xmlns:p14="http://schemas.microsoft.com/office/powerpoint/2010/main" val="2857624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64182" y="47900"/>
            <a:ext cx="7827818" cy="2861555"/>
          </a:xfrm>
          <a:prstGeom prst="rect">
            <a:avLst/>
          </a:prstGeom>
        </p:spPr>
      </p:pic>
      <p:pic>
        <p:nvPicPr>
          <p:cNvPr id="5" name="Picture 4"/>
          <p:cNvPicPr>
            <a:picLocks noChangeAspect="1"/>
          </p:cNvPicPr>
          <p:nvPr/>
        </p:nvPicPr>
        <p:blipFill>
          <a:blip r:embed="rId3"/>
          <a:stretch>
            <a:fillRect/>
          </a:stretch>
        </p:blipFill>
        <p:spPr>
          <a:xfrm>
            <a:off x="4634825" y="2909455"/>
            <a:ext cx="7286532" cy="3862678"/>
          </a:xfrm>
          <a:prstGeom prst="rect">
            <a:avLst/>
          </a:prstGeom>
        </p:spPr>
      </p:pic>
      <p:sp>
        <p:nvSpPr>
          <p:cNvPr id="6" name="Title 1"/>
          <p:cNvSpPr>
            <a:spLocks noGrp="1"/>
          </p:cNvSpPr>
          <p:nvPr>
            <p:ph type="title"/>
          </p:nvPr>
        </p:nvSpPr>
        <p:spPr>
          <a:xfrm>
            <a:off x="377662" y="2684638"/>
            <a:ext cx="4527806" cy="1450757"/>
          </a:xfrm>
        </p:spPr>
        <p:txBody>
          <a:bodyPr/>
          <a:lstStyle/>
          <a:p>
            <a:r>
              <a:rPr lang="en-US" dirty="0"/>
              <a:t>Hemostasis stages</a:t>
            </a:r>
          </a:p>
        </p:txBody>
      </p:sp>
    </p:spTree>
    <p:extLst>
      <p:ext uri="{BB962C8B-B14F-4D97-AF65-F5344CB8AC3E}">
        <p14:creationId xmlns:p14="http://schemas.microsoft.com/office/powerpoint/2010/main" val="103508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04109" y="756465"/>
            <a:ext cx="8991600" cy="4965462"/>
          </a:xfrm>
          <a:prstGeom prst="rect">
            <a:avLst/>
          </a:prstGeom>
        </p:spPr>
      </p:pic>
    </p:spTree>
    <p:extLst>
      <p:ext uri="{BB962C8B-B14F-4D97-AF65-F5344CB8AC3E}">
        <p14:creationId xmlns:p14="http://schemas.microsoft.com/office/powerpoint/2010/main" val="362011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2" y="309708"/>
            <a:ext cx="10515600" cy="715528"/>
          </a:xfrm>
        </p:spPr>
        <p:txBody>
          <a:bodyPr/>
          <a:lstStyle/>
          <a:p>
            <a:r>
              <a:rPr lang="en-US" b="1" dirty="0"/>
              <a:t>The Hemostatic Process</a:t>
            </a:r>
            <a:endParaRPr lang="en-US" dirty="0"/>
          </a:p>
        </p:txBody>
      </p:sp>
      <p:sp>
        <p:nvSpPr>
          <p:cNvPr id="3" name="Content Placeholder 2"/>
          <p:cNvSpPr>
            <a:spLocks noGrp="1"/>
          </p:cNvSpPr>
          <p:nvPr>
            <p:ph idx="1"/>
          </p:nvPr>
        </p:nvSpPr>
        <p:spPr>
          <a:xfrm>
            <a:off x="429492" y="1136073"/>
            <a:ext cx="11554690" cy="5721927"/>
          </a:xfrm>
        </p:spPr>
        <p:txBody>
          <a:bodyPr>
            <a:normAutofit fontScale="92500" lnSpcReduction="20000"/>
          </a:bodyPr>
          <a:lstStyle/>
          <a:p>
            <a:pPr marL="0" indent="0" algn="just">
              <a:buNone/>
            </a:pPr>
            <a:r>
              <a:rPr lang="en-US" dirty="0"/>
              <a:t>The intact vascular endothelium is the primary barrier against hemorrhage</a:t>
            </a:r>
            <a:r>
              <a:rPr lang="en-US" dirty="0" smtClean="0"/>
              <a:t>.</a:t>
            </a:r>
          </a:p>
          <a:p>
            <a:pPr marL="0" indent="0" algn="just">
              <a:buNone/>
            </a:pPr>
            <a:endParaRPr lang="en-US" dirty="0" smtClean="0"/>
          </a:p>
          <a:p>
            <a:pPr marL="0" indent="0" algn="just">
              <a:buNone/>
            </a:pPr>
            <a:r>
              <a:rPr lang="en-US" dirty="0"/>
              <a:t>After vascular injury, vasoconstriction occurs and flowing blood comes </a:t>
            </a:r>
            <a:r>
              <a:rPr lang="en-US" dirty="0" smtClean="0"/>
              <a:t>in contact </a:t>
            </a:r>
            <a:r>
              <a:rPr lang="en-US" dirty="0"/>
              <a:t>with the </a:t>
            </a:r>
            <a:r>
              <a:rPr lang="en-US" dirty="0" err="1"/>
              <a:t>subendothelial</a:t>
            </a:r>
            <a:r>
              <a:rPr lang="en-US" dirty="0"/>
              <a:t> matrix</a:t>
            </a:r>
            <a:r>
              <a:rPr lang="en-US" dirty="0" smtClean="0"/>
              <a:t>.</a:t>
            </a:r>
          </a:p>
          <a:p>
            <a:pPr marL="0" indent="0" algn="just">
              <a:buNone/>
            </a:pPr>
            <a:endParaRPr lang="en-US" dirty="0" smtClean="0"/>
          </a:p>
          <a:p>
            <a:pPr marL="0" indent="0" algn="just">
              <a:buNone/>
            </a:pPr>
            <a:r>
              <a:rPr lang="en-US" dirty="0" smtClean="0"/>
              <a:t>Von </a:t>
            </a:r>
            <a:r>
              <a:rPr lang="en-US" dirty="0" err="1" smtClean="0"/>
              <a:t>Willebrand</a:t>
            </a:r>
            <a:r>
              <a:rPr lang="en-US" dirty="0" smtClean="0"/>
              <a:t> factor (VWF) changes conformation </a:t>
            </a:r>
            <a:r>
              <a:rPr lang="en-US" dirty="0"/>
              <a:t>and provides the glue to which the platelet VWF receptor, </a:t>
            </a:r>
            <a:r>
              <a:rPr lang="en-US" dirty="0" smtClean="0"/>
              <a:t>the glycoprotein </a:t>
            </a:r>
            <a:r>
              <a:rPr lang="en-US" dirty="0" err="1"/>
              <a:t>Ib</a:t>
            </a:r>
            <a:r>
              <a:rPr lang="en-US" dirty="0"/>
              <a:t> complex, binds, tethering platelets to sites of injury</a:t>
            </a:r>
            <a:r>
              <a:rPr lang="en-US" dirty="0" smtClean="0"/>
              <a:t>.</a:t>
            </a:r>
          </a:p>
          <a:p>
            <a:pPr marL="0" indent="0" algn="just">
              <a:buNone/>
            </a:pPr>
            <a:endParaRPr lang="en-US" dirty="0" smtClean="0"/>
          </a:p>
          <a:p>
            <a:pPr marL="0" indent="0" algn="just">
              <a:buNone/>
            </a:pPr>
            <a:r>
              <a:rPr lang="en-US" dirty="0"/>
              <a:t>A</a:t>
            </a:r>
            <a:r>
              <a:rPr lang="en-US" dirty="0" smtClean="0"/>
              <a:t>ctivating </a:t>
            </a:r>
            <a:r>
              <a:rPr lang="en-US" dirty="0"/>
              <a:t>the platelets </a:t>
            </a:r>
            <a:r>
              <a:rPr lang="en-US" dirty="0" smtClean="0"/>
              <a:t>will trigger </a:t>
            </a:r>
            <a:r>
              <a:rPr lang="en-US" dirty="0"/>
              <a:t>secretion of storage granules </a:t>
            </a:r>
            <a:r>
              <a:rPr lang="en-US" dirty="0" smtClean="0"/>
              <a:t>containing adenosine </a:t>
            </a:r>
            <a:r>
              <a:rPr lang="en-US" dirty="0"/>
              <a:t>diphosphate (ADP), serotonin, and stored plasma and </a:t>
            </a:r>
            <a:r>
              <a:rPr lang="en-US" dirty="0" smtClean="0"/>
              <a:t>platelet membrane </a:t>
            </a:r>
            <a:r>
              <a:rPr lang="en-US" dirty="0"/>
              <a:t>proteins. </a:t>
            </a:r>
            <a:endParaRPr lang="en-US" dirty="0" smtClean="0"/>
          </a:p>
          <a:p>
            <a:pPr marL="0" indent="0" algn="just">
              <a:buNone/>
            </a:pPr>
            <a:endParaRPr lang="en-US" dirty="0" smtClean="0"/>
          </a:p>
          <a:p>
            <a:pPr marL="0" indent="0" algn="just">
              <a:buNone/>
            </a:pPr>
            <a:r>
              <a:rPr lang="en-US" dirty="0" smtClean="0"/>
              <a:t>On </a:t>
            </a:r>
            <a:r>
              <a:rPr lang="en-US" dirty="0"/>
              <a:t>activation, the platelet receptor for fibrinogen, α</a:t>
            </a:r>
            <a:r>
              <a:rPr lang="en-US" dirty="0" err="1"/>
              <a:t>IIb</a:t>
            </a:r>
            <a:r>
              <a:rPr lang="en-US" dirty="0"/>
              <a:t>β3 , </a:t>
            </a:r>
            <a:r>
              <a:rPr lang="en-US" dirty="0" smtClean="0"/>
              <a:t>is switched </a:t>
            </a:r>
            <a:r>
              <a:rPr lang="en-US" dirty="0"/>
              <a:t>on </a:t>
            </a:r>
            <a:r>
              <a:rPr lang="en-US" dirty="0" smtClean="0"/>
              <a:t>to </a:t>
            </a:r>
            <a:r>
              <a:rPr lang="en-US" dirty="0"/>
              <a:t>bind fibrinogen and triggers </a:t>
            </a:r>
            <a:r>
              <a:rPr lang="en-US" dirty="0" smtClean="0"/>
              <a:t>the aggregation </a:t>
            </a:r>
            <a:r>
              <a:rPr lang="en-US" dirty="0"/>
              <a:t>and recruitment of other platelets to form the platelet plug.</a:t>
            </a:r>
          </a:p>
        </p:txBody>
      </p:sp>
    </p:spTree>
    <p:extLst>
      <p:ext uri="{BB962C8B-B14F-4D97-AF65-F5344CB8AC3E}">
        <p14:creationId xmlns:p14="http://schemas.microsoft.com/office/powerpoint/2010/main" val="2067369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09" y="454025"/>
            <a:ext cx="11526982" cy="6113030"/>
          </a:xfrm>
        </p:spPr>
        <p:txBody>
          <a:bodyPr>
            <a:normAutofit fontScale="85000" lnSpcReduction="20000"/>
          </a:bodyPr>
          <a:lstStyle/>
          <a:p>
            <a:pPr marL="0" indent="0" algn="just">
              <a:buNone/>
            </a:pPr>
            <a:r>
              <a:rPr lang="en-US" dirty="0"/>
              <a:t>One of the </a:t>
            </a:r>
            <a:r>
              <a:rPr lang="en-US" dirty="0" err="1"/>
              <a:t>subendothelial</a:t>
            </a:r>
            <a:r>
              <a:rPr lang="en-US" dirty="0"/>
              <a:t> matrix proteins that is exposed after vascular </a:t>
            </a:r>
            <a:r>
              <a:rPr lang="en-US" dirty="0" smtClean="0"/>
              <a:t>injury is </a:t>
            </a:r>
            <a:r>
              <a:rPr lang="en-US" dirty="0"/>
              <a:t>tissue </a:t>
            </a:r>
            <a:r>
              <a:rPr lang="en-US" dirty="0" smtClean="0"/>
              <a:t>factor.</a:t>
            </a:r>
          </a:p>
          <a:p>
            <a:pPr marL="0" indent="0" algn="just">
              <a:buNone/>
            </a:pPr>
            <a:r>
              <a:rPr lang="en-US" dirty="0" smtClean="0"/>
              <a:t> </a:t>
            </a:r>
          </a:p>
          <a:p>
            <a:pPr marL="0" indent="0" algn="just">
              <a:buNone/>
            </a:pPr>
            <a:r>
              <a:rPr lang="en-US" dirty="0" smtClean="0"/>
              <a:t>Exposed </a:t>
            </a:r>
            <a:r>
              <a:rPr lang="en-US" dirty="0"/>
              <a:t>tissue factor binds to factor VII and activates </a:t>
            </a:r>
            <a:r>
              <a:rPr lang="en-US" dirty="0" smtClean="0"/>
              <a:t>the </a:t>
            </a:r>
            <a:r>
              <a:rPr lang="en-US" i="1" dirty="0" smtClean="0"/>
              <a:t>clotting cascade</a:t>
            </a:r>
            <a:r>
              <a:rPr lang="en-US" dirty="0" smtClean="0"/>
              <a:t>.</a:t>
            </a:r>
          </a:p>
          <a:p>
            <a:pPr marL="0" indent="0" algn="just">
              <a:buNone/>
            </a:pPr>
            <a:endParaRPr lang="en-US" dirty="0" smtClean="0"/>
          </a:p>
          <a:p>
            <a:pPr marL="0" indent="0" algn="just">
              <a:buNone/>
            </a:pPr>
            <a:r>
              <a:rPr lang="en-US" dirty="0" smtClean="0"/>
              <a:t>The </a:t>
            </a:r>
            <a:r>
              <a:rPr lang="en-US" dirty="0"/>
              <a:t>activated clotting factor then initiates </a:t>
            </a:r>
            <a:r>
              <a:rPr lang="en-US" dirty="0" smtClean="0"/>
              <a:t>the activation </a:t>
            </a:r>
            <a:r>
              <a:rPr lang="en-US" dirty="0"/>
              <a:t>of the next sequential clotting factor in a systematic manner</a:t>
            </a:r>
            <a:r>
              <a:rPr lang="en-US" dirty="0" smtClean="0"/>
              <a:t>.</a:t>
            </a:r>
          </a:p>
          <a:p>
            <a:pPr marL="0" indent="0" algn="just">
              <a:buNone/>
            </a:pPr>
            <a:endParaRPr lang="en-US" dirty="0" smtClean="0"/>
          </a:p>
          <a:p>
            <a:pPr marL="0" indent="0" algn="just">
              <a:buNone/>
            </a:pPr>
            <a:r>
              <a:rPr lang="en-US" dirty="0"/>
              <a:t>Near </a:t>
            </a:r>
            <a:r>
              <a:rPr lang="en-US" dirty="0" smtClean="0"/>
              <a:t>the bottom </a:t>
            </a:r>
            <a:r>
              <a:rPr lang="en-US" dirty="0"/>
              <a:t>of the cascade, the multipotent enzyme thrombin</a:t>
            </a:r>
            <a:r>
              <a:rPr lang="en-US" i="1" dirty="0"/>
              <a:t> </a:t>
            </a:r>
            <a:r>
              <a:rPr lang="en-US" dirty="0"/>
              <a:t>is formed</a:t>
            </a:r>
            <a:r>
              <a:rPr lang="en-US" dirty="0" smtClean="0"/>
              <a:t>.</a:t>
            </a:r>
          </a:p>
          <a:p>
            <a:pPr marL="0" indent="0" algn="just">
              <a:buNone/>
            </a:pPr>
            <a:endParaRPr lang="en-US" dirty="0"/>
          </a:p>
          <a:p>
            <a:pPr marL="0" indent="0" algn="just">
              <a:buNone/>
            </a:pPr>
            <a:r>
              <a:rPr lang="en-US" dirty="0" smtClean="0"/>
              <a:t>Thrombin converts </a:t>
            </a:r>
            <a:r>
              <a:rPr lang="en-US" dirty="0"/>
              <a:t>fibrinogen into fibrin, activates factors V, VIII, and XI, and </a:t>
            </a:r>
            <a:r>
              <a:rPr lang="en-US" dirty="0" smtClean="0"/>
              <a:t>aggregates platelets.</a:t>
            </a:r>
          </a:p>
          <a:p>
            <a:pPr marL="0" indent="0" algn="just">
              <a:buNone/>
            </a:pPr>
            <a:endParaRPr lang="en-US" dirty="0" smtClean="0"/>
          </a:p>
          <a:p>
            <a:pPr marL="0" indent="0" algn="just">
              <a:buNone/>
            </a:pPr>
            <a:r>
              <a:rPr lang="en-US" dirty="0" smtClean="0"/>
              <a:t>Thrombin </a:t>
            </a:r>
            <a:r>
              <a:rPr lang="en-US" dirty="0"/>
              <a:t>also </a:t>
            </a:r>
            <a:r>
              <a:rPr lang="en-US" dirty="0" smtClean="0"/>
              <a:t>activates factor </a:t>
            </a:r>
            <a:r>
              <a:rPr lang="en-US" dirty="0"/>
              <a:t>XIII. </a:t>
            </a:r>
            <a:endParaRPr lang="en-US" dirty="0" smtClean="0"/>
          </a:p>
          <a:p>
            <a:pPr marL="0" indent="0" algn="just">
              <a:buNone/>
            </a:pPr>
            <a:endParaRPr lang="en-US" dirty="0" smtClean="0"/>
          </a:p>
          <a:p>
            <a:pPr marL="0" indent="0" algn="just">
              <a:buNone/>
            </a:pPr>
            <a:r>
              <a:rPr lang="en-US" dirty="0" smtClean="0"/>
              <a:t>The </a:t>
            </a:r>
            <a:r>
              <a:rPr lang="en-US" dirty="0"/>
              <a:t>stable fibrin-platelet plug is ultimately formed through </a:t>
            </a:r>
            <a:r>
              <a:rPr lang="en-US" dirty="0" smtClean="0"/>
              <a:t>clot retraction </a:t>
            </a:r>
            <a:r>
              <a:rPr lang="en-US" dirty="0"/>
              <a:t>and cross linking of the fibrin clot by factor </a:t>
            </a:r>
            <a:r>
              <a:rPr lang="en-US" dirty="0" err="1"/>
              <a:t>XIIIa</a:t>
            </a:r>
            <a:r>
              <a:rPr lang="en-US" dirty="0"/>
              <a:t>.</a:t>
            </a:r>
          </a:p>
        </p:txBody>
      </p:sp>
    </p:spTree>
    <p:extLst>
      <p:ext uri="{BB962C8B-B14F-4D97-AF65-F5344CB8AC3E}">
        <p14:creationId xmlns:p14="http://schemas.microsoft.com/office/powerpoint/2010/main" val="305143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64182" y="47900"/>
            <a:ext cx="7827818" cy="2861555"/>
          </a:xfrm>
          <a:prstGeom prst="rect">
            <a:avLst/>
          </a:prstGeom>
        </p:spPr>
      </p:pic>
      <p:pic>
        <p:nvPicPr>
          <p:cNvPr id="5" name="Picture 4"/>
          <p:cNvPicPr>
            <a:picLocks noChangeAspect="1"/>
          </p:cNvPicPr>
          <p:nvPr/>
        </p:nvPicPr>
        <p:blipFill>
          <a:blip r:embed="rId3"/>
          <a:stretch>
            <a:fillRect/>
          </a:stretch>
        </p:blipFill>
        <p:spPr>
          <a:xfrm>
            <a:off x="4634825" y="2909455"/>
            <a:ext cx="7286532" cy="3862678"/>
          </a:xfrm>
          <a:prstGeom prst="rect">
            <a:avLst/>
          </a:prstGeom>
        </p:spPr>
      </p:pic>
      <p:sp>
        <p:nvSpPr>
          <p:cNvPr id="6" name="Title 1"/>
          <p:cNvSpPr>
            <a:spLocks noGrp="1"/>
          </p:cNvSpPr>
          <p:nvPr>
            <p:ph type="title"/>
          </p:nvPr>
        </p:nvSpPr>
        <p:spPr>
          <a:xfrm>
            <a:off x="377662" y="2684638"/>
            <a:ext cx="4527806" cy="1450757"/>
          </a:xfrm>
        </p:spPr>
        <p:txBody>
          <a:bodyPr/>
          <a:lstStyle/>
          <a:p>
            <a:r>
              <a:rPr lang="en-US" dirty="0"/>
              <a:t>Hemostasis stages</a:t>
            </a:r>
          </a:p>
        </p:txBody>
      </p:sp>
    </p:spTree>
    <p:extLst>
      <p:ext uri="{BB962C8B-B14F-4D97-AF65-F5344CB8AC3E}">
        <p14:creationId xmlns:p14="http://schemas.microsoft.com/office/powerpoint/2010/main" val="2587108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1" y="370898"/>
            <a:ext cx="11499273" cy="6085320"/>
          </a:xfrm>
        </p:spPr>
        <p:txBody>
          <a:bodyPr>
            <a:normAutofit fontScale="85000" lnSpcReduction="20000"/>
          </a:bodyPr>
          <a:lstStyle/>
          <a:p>
            <a:pPr marL="0" indent="0" algn="just">
              <a:buNone/>
            </a:pPr>
            <a:r>
              <a:rPr lang="en-US" dirty="0"/>
              <a:t>Virtually all </a:t>
            </a:r>
            <a:r>
              <a:rPr lang="en-US" dirty="0" err="1"/>
              <a:t>procoagulant</a:t>
            </a:r>
            <a:r>
              <a:rPr lang="en-US" dirty="0"/>
              <a:t> proteins are balanced by anticoagulant proteins </a:t>
            </a:r>
            <a:r>
              <a:rPr lang="en-US" dirty="0" smtClean="0"/>
              <a:t>that regulate </a:t>
            </a:r>
            <a:r>
              <a:rPr lang="en-US" dirty="0"/>
              <a:t>or inhibit </a:t>
            </a:r>
            <a:r>
              <a:rPr lang="en-US" dirty="0" err="1"/>
              <a:t>procoagulant</a:t>
            </a:r>
            <a:r>
              <a:rPr lang="en-US" dirty="0"/>
              <a:t> function. </a:t>
            </a:r>
            <a:endParaRPr lang="en-US" dirty="0" smtClean="0"/>
          </a:p>
          <a:p>
            <a:pPr marL="0" indent="0" algn="just">
              <a:buNone/>
            </a:pPr>
            <a:endParaRPr lang="en-US" dirty="0" smtClean="0"/>
          </a:p>
          <a:p>
            <a:pPr marL="0" indent="0" algn="just">
              <a:buNone/>
            </a:pPr>
            <a:r>
              <a:rPr lang="en-US" dirty="0" smtClean="0"/>
              <a:t>Four </a:t>
            </a:r>
            <a:r>
              <a:rPr lang="en-US" dirty="0"/>
              <a:t>clinically important, </a:t>
            </a:r>
            <a:r>
              <a:rPr lang="en-US" dirty="0" smtClean="0"/>
              <a:t>naturally occurring </a:t>
            </a:r>
            <a:r>
              <a:rPr lang="en-US" dirty="0"/>
              <a:t>anticoagulants regulate the extension of the clotting process</a:t>
            </a:r>
            <a:r>
              <a:rPr lang="en-US" dirty="0" smtClean="0"/>
              <a:t>:</a:t>
            </a:r>
          </a:p>
          <a:p>
            <a:pPr marL="0" indent="0" algn="just">
              <a:buNone/>
            </a:pPr>
            <a:endParaRPr lang="en-US" dirty="0"/>
          </a:p>
          <a:p>
            <a:pPr marL="0" indent="0" algn="just">
              <a:buNone/>
            </a:pPr>
            <a:r>
              <a:rPr lang="en-US" dirty="0" err="1"/>
              <a:t>antithrombin</a:t>
            </a:r>
            <a:r>
              <a:rPr lang="en-US" dirty="0"/>
              <a:t> III (AT III ), protein C, protein S, and tissue factor </a:t>
            </a:r>
            <a:r>
              <a:rPr lang="en-US" dirty="0" smtClean="0"/>
              <a:t>pathway inhibitor </a:t>
            </a:r>
            <a:r>
              <a:rPr lang="en-US" dirty="0"/>
              <a:t>(</a:t>
            </a:r>
            <a:r>
              <a:rPr lang="en-US" b="1" dirty="0"/>
              <a:t>TFPI </a:t>
            </a:r>
            <a:r>
              <a:rPr lang="en-US" dirty="0" smtClean="0"/>
              <a:t>).</a:t>
            </a:r>
          </a:p>
          <a:p>
            <a:pPr marL="0" indent="0" algn="just">
              <a:buNone/>
            </a:pPr>
            <a:endParaRPr lang="en-US" dirty="0" smtClean="0"/>
          </a:p>
          <a:p>
            <a:pPr marL="0" indent="0" algn="just">
              <a:buNone/>
            </a:pPr>
            <a:r>
              <a:rPr lang="en-US" dirty="0" smtClean="0"/>
              <a:t>When thrombin </a:t>
            </a:r>
            <a:r>
              <a:rPr lang="en-US" dirty="0"/>
              <a:t>in flowing blood encounters intact endothelium, thrombin binds to</a:t>
            </a:r>
          </a:p>
          <a:p>
            <a:pPr marL="0" indent="0" algn="just">
              <a:buNone/>
            </a:pPr>
            <a:r>
              <a:rPr lang="en-US" dirty="0" err="1"/>
              <a:t>thrombomodulin</a:t>
            </a:r>
            <a:r>
              <a:rPr lang="en-US" i="1" dirty="0"/>
              <a:t>, </a:t>
            </a:r>
            <a:r>
              <a:rPr lang="en-US" dirty="0"/>
              <a:t>its endothelial receptor. </a:t>
            </a:r>
            <a:endParaRPr lang="en-US" dirty="0" smtClean="0"/>
          </a:p>
          <a:p>
            <a:pPr marL="0" indent="0" algn="just">
              <a:buNone/>
            </a:pPr>
            <a:endParaRPr lang="en-US" dirty="0" smtClean="0"/>
          </a:p>
          <a:p>
            <a:pPr marL="0" indent="0" algn="just">
              <a:buNone/>
            </a:pPr>
            <a:r>
              <a:rPr lang="en-US" dirty="0" smtClean="0"/>
              <a:t>The thrombin-</a:t>
            </a:r>
            <a:r>
              <a:rPr lang="en-US" dirty="0" err="1" smtClean="0"/>
              <a:t>thrombomodulin</a:t>
            </a:r>
            <a:r>
              <a:rPr lang="en-US" dirty="0"/>
              <a:t> </a:t>
            </a:r>
            <a:r>
              <a:rPr lang="en-US" dirty="0" smtClean="0"/>
              <a:t>complex </a:t>
            </a:r>
            <a:r>
              <a:rPr lang="en-US" dirty="0"/>
              <a:t>then converts protein C</a:t>
            </a:r>
            <a:r>
              <a:rPr lang="en-US" b="1" dirty="0"/>
              <a:t> </a:t>
            </a:r>
            <a:r>
              <a:rPr lang="en-US" dirty="0"/>
              <a:t>into activated protein C. In the presence of </a:t>
            </a:r>
            <a:r>
              <a:rPr lang="en-US" dirty="0" smtClean="0"/>
              <a:t>the cofactor </a:t>
            </a:r>
            <a:r>
              <a:rPr lang="en-US" dirty="0"/>
              <a:t>protein S , activated protein C </a:t>
            </a:r>
            <a:r>
              <a:rPr lang="en-US" dirty="0" err="1"/>
              <a:t>proteolyzes</a:t>
            </a:r>
            <a:r>
              <a:rPr lang="en-US" dirty="0"/>
              <a:t> and inactivates factor </a:t>
            </a:r>
            <a:r>
              <a:rPr lang="en-US" dirty="0" err="1"/>
              <a:t>Va</a:t>
            </a:r>
            <a:r>
              <a:rPr lang="en-US" dirty="0"/>
              <a:t> </a:t>
            </a:r>
            <a:r>
              <a:rPr lang="en-US" dirty="0" smtClean="0"/>
              <a:t>and factor </a:t>
            </a:r>
            <a:r>
              <a:rPr lang="en-US" dirty="0" err="1"/>
              <a:t>VIIIa</a:t>
            </a:r>
            <a:r>
              <a:rPr lang="en-US" dirty="0"/>
              <a:t>. </a:t>
            </a:r>
            <a:endParaRPr lang="en-US" dirty="0" smtClean="0"/>
          </a:p>
          <a:p>
            <a:pPr marL="0" indent="0" algn="just">
              <a:buNone/>
            </a:pPr>
            <a:endParaRPr lang="en-US" dirty="0" smtClean="0"/>
          </a:p>
          <a:p>
            <a:pPr marL="0" indent="0" algn="just">
              <a:buNone/>
            </a:pPr>
            <a:r>
              <a:rPr lang="en-US" dirty="0" smtClean="0"/>
              <a:t>Inactivated </a:t>
            </a:r>
            <a:r>
              <a:rPr lang="en-US" dirty="0"/>
              <a:t>factor </a:t>
            </a:r>
            <a:r>
              <a:rPr lang="en-US" dirty="0" err="1"/>
              <a:t>Va</a:t>
            </a:r>
            <a:r>
              <a:rPr lang="en-US" dirty="0"/>
              <a:t> is a functional anticoagulant that </a:t>
            </a:r>
            <a:r>
              <a:rPr lang="en-US" dirty="0" smtClean="0"/>
              <a:t>inhibits clotting</a:t>
            </a:r>
            <a:r>
              <a:rPr lang="en-US" dirty="0"/>
              <a:t>.</a:t>
            </a:r>
          </a:p>
        </p:txBody>
      </p:sp>
    </p:spTree>
    <p:extLst>
      <p:ext uri="{BB962C8B-B14F-4D97-AF65-F5344CB8AC3E}">
        <p14:creationId xmlns:p14="http://schemas.microsoft.com/office/powerpoint/2010/main" val="2064633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1326</Words>
  <Application>Microsoft Office PowerPoint</Application>
  <PresentationFormat>Widescreen</PresentationFormat>
  <Paragraphs>190</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Verdana</vt:lpstr>
      <vt:lpstr>Office Theme</vt:lpstr>
      <vt:lpstr>Childhood Bleeding Disorders, I </vt:lpstr>
      <vt:lpstr>Hemostasis</vt:lpstr>
      <vt:lpstr>PowerPoint Presentation</vt:lpstr>
      <vt:lpstr>Hemostasis stages</vt:lpstr>
      <vt:lpstr>PowerPoint Presentation</vt:lpstr>
      <vt:lpstr>The Hemostatic Process</vt:lpstr>
      <vt:lpstr>PowerPoint Presentation</vt:lpstr>
      <vt:lpstr>Hemostasis stages</vt:lpstr>
      <vt:lpstr>PowerPoint Presentation</vt:lpstr>
      <vt:lpstr>PowerPoint Presentation</vt:lpstr>
      <vt:lpstr>PowerPoint Presentation</vt:lpstr>
      <vt:lpstr>PowerPoint Presentation</vt:lpstr>
      <vt:lpstr>Developmental Hemostasis</vt:lpstr>
      <vt:lpstr>PowerPoint Presentation</vt:lpstr>
      <vt:lpstr>PowerPoint Presentation</vt:lpstr>
      <vt:lpstr>PowerPoint Presentation</vt:lpstr>
      <vt:lpstr>PowerPoint Presentation</vt:lpstr>
      <vt:lpstr>Coagulation Screen</vt:lpstr>
      <vt:lpstr>PowerPoint Presentation</vt:lpstr>
      <vt:lpstr>PowerPoint Presentation</vt:lpstr>
      <vt:lpstr>PowerPoint Presentation</vt:lpstr>
      <vt:lpstr>PowerPoint Presentation</vt:lpstr>
      <vt:lpstr>PowerPoint Presentation</vt:lpstr>
      <vt:lpstr> MIXING STUDIES </vt:lpstr>
      <vt:lpstr>Initial laboratory tests</vt:lpstr>
      <vt:lpstr>Primary Hemostasis  </vt:lpstr>
      <vt:lpstr>Disorders of Primary Hemostasis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Bleeding Disorders, I </dc:title>
  <dc:creator>pc</dc:creator>
  <cp:lastModifiedBy>pc</cp:lastModifiedBy>
  <cp:revision>4</cp:revision>
  <dcterms:created xsi:type="dcterms:W3CDTF">2021-09-30T03:31:22Z</dcterms:created>
  <dcterms:modified xsi:type="dcterms:W3CDTF">2021-09-30T04:50:13Z</dcterms:modified>
</cp:coreProperties>
</file>