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42"/>
  </p:notesMasterIdLst>
  <p:handoutMasterIdLst>
    <p:handoutMasterId r:id="rId43"/>
  </p:handoutMasterIdLst>
  <p:sldIdLst>
    <p:sldId id="256" r:id="rId5"/>
    <p:sldId id="257" r:id="rId6"/>
    <p:sldId id="285"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6" r:id="rId35"/>
    <p:sldId id="287" r:id="rId36"/>
    <p:sldId id="288" r:id="rId37"/>
    <p:sldId id="289" r:id="rId38"/>
    <p:sldId id="290" r:id="rId39"/>
    <p:sldId id="291" r:id="rId40"/>
    <p:sldId id="29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6F12D-2985-47C3-A07C-9F03DD159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F83A19-1DC2-46DB-B3A1-ECF7C417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19E1-43AC-4CED-9500-DF4C100BDBF7}" type="datetimeFigureOut">
              <a:rPr lang="en-US" smtClean="0"/>
              <a:t>15/05/2022</a:t>
            </a:fld>
            <a:endParaRPr lang="en-US"/>
          </a:p>
        </p:txBody>
      </p:sp>
      <p:sp>
        <p:nvSpPr>
          <p:cNvPr id="4" name="Footer Placeholder 3">
            <a:extLst>
              <a:ext uri="{FF2B5EF4-FFF2-40B4-BE49-F238E27FC236}">
                <a16:creationId xmlns:a16="http://schemas.microsoft.com/office/drawing/2014/main" id="{6A3D6289-F1C3-4041-A186-E428808BD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17ECA2-D3CC-4290-9914-977FED6D3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98A85-43CB-4CDC-8FF1-647F52B29F1B}" type="slidenum">
              <a:rPr lang="en-US" smtClean="0"/>
              <a:t>‹#›</a:t>
            </a:fld>
            <a:endParaRPr lang="en-US"/>
          </a:p>
        </p:txBody>
      </p:sp>
    </p:spTree>
    <p:extLst>
      <p:ext uri="{BB962C8B-B14F-4D97-AF65-F5344CB8AC3E}">
        <p14:creationId xmlns:p14="http://schemas.microsoft.com/office/powerpoint/2010/main" val="2821091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B7A66-B7EB-42C9-B5DD-873741A09959}" type="datetimeFigureOut">
              <a:rPr lang="en-US" smtClean="0"/>
              <a:t>15/05/2022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B4569-3B6E-468D-B981-DA515F47BCE4}" type="slidenum">
              <a:rPr lang="en-US" smtClean="0"/>
              <a:t>‹#›</a:t>
            </a:fld>
            <a:endParaRPr lang="en-US"/>
          </a:p>
        </p:txBody>
      </p:sp>
    </p:spTree>
    <p:extLst>
      <p:ext uri="{BB962C8B-B14F-4D97-AF65-F5344CB8AC3E}">
        <p14:creationId xmlns:p14="http://schemas.microsoft.com/office/powerpoint/2010/main" val="233820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B4569-3B6E-468D-B981-DA515F47BCE4}" type="slidenum">
              <a:rPr lang="en-US" smtClean="0"/>
              <a:t>1</a:t>
            </a:fld>
            <a:endParaRPr lang="en-US"/>
          </a:p>
        </p:txBody>
      </p:sp>
    </p:spTree>
    <p:extLst>
      <p:ext uri="{BB962C8B-B14F-4D97-AF65-F5344CB8AC3E}">
        <p14:creationId xmlns:p14="http://schemas.microsoft.com/office/powerpoint/2010/main" val="340656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34071"/>
            <a:chOff x="-329674" y="-51881"/>
            <a:chExt cx="12515851" cy="6934071"/>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15853"/>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15/05/2022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15/05/2022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15/05/2022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15/05/2022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15/05/2022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15/05/2022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15/05/2022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15/05/2022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15/05/2022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15/05/2022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15/05/2022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p:txBody>
          <a:bodyPr/>
          <a:lstStyle/>
          <a:p>
            <a:r>
              <a:rPr lang="en-US" dirty="0" smtClean="0"/>
              <a:t>Endocrine system-I.</a:t>
            </a:r>
            <a:br>
              <a:rPr lang="en-US" dirty="0" smtClean="0"/>
            </a:br>
            <a:r>
              <a:rPr lang="en-US" dirty="0" smtClean="0"/>
              <a:t>Thyroid gland pathology.</a:t>
            </a:r>
            <a:endParaRPr lang="en-US" dirty="0"/>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1765724" y="4481032"/>
            <a:ext cx="8673427" cy="1322587"/>
          </a:xfrm>
        </p:spPr>
        <p:txBody>
          <a:bodyPr/>
          <a:lstStyle/>
          <a:p>
            <a:pPr algn="r"/>
            <a:r>
              <a:rPr lang="en-US" dirty="0" smtClean="0"/>
              <a:t>Dr. </a:t>
            </a:r>
            <a:r>
              <a:rPr lang="en-US" dirty="0" err="1" smtClean="0"/>
              <a:t>Eman</a:t>
            </a:r>
            <a:r>
              <a:rPr lang="en-US" dirty="0" smtClean="0"/>
              <a:t> </a:t>
            </a:r>
            <a:r>
              <a:rPr lang="en-US" dirty="0" err="1" smtClean="0"/>
              <a:t>Krieshan</a:t>
            </a:r>
            <a:r>
              <a:rPr lang="en-US" dirty="0" smtClean="0"/>
              <a:t>, M.D.</a:t>
            </a:r>
          </a:p>
          <a:p>
            <a:pPr algn="r"/>
            <a:r>
              <a:rPr lang="en-US" dirty="0" smtClean="0"/>
              <a:t>15-5-2022</a:t>
            </a:r>
            <a:endParaRPr lang="en-US" dirty="0"/>
          </a:p>
        </p:txBody>
      </p:sp>
    </p:spTree>
    <p:extLst>
      <p:ext uri="{BB962C8B-B14F-4D97-AF65-F5344CB8AC3E}">
        <p14:creationId xmlns:p14="http://schemas.microsoft.com/office/powerpoint/2010/main" val="426286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311" y="464506"/>
            <a:ext cx="3312599" cy="35941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49554"/>
          <a:stretch/>
        </p:blipFill>
        <p:spPr bwMode="auto">
          <a:xfrm>
            <a:off x="6049108" y="928426"/>
            <a:ext cx="5289454" cy="2666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5132" y="4697661"/>
            <a:ext cx="9303434" cy="1200329"/>
          </a:xfrm>
          <a:prstGeom prst="rect">
            <a:avLst/>
          </a:prstGeom>
        </p:spPr>
        <p:txBody>
          <a:bodyPr wrap="square">
            <a:spAutoFit/>
          </a:bodyPr>
          <a:lstStyle/>
          <a:p>
            <a:r>
              <a:rPr lang="en-US" sz="2400" dirty="0"/>
              <a:t>Diagnosis:</a:t>
            </a:r>
          </a:p>
          <a:p>
            <a:r>
              <a:rPr lang="en-US" sz="2400" dirty="0"/>
              <a:t>1. TFT.</a:t>
            </a:r>
          </a:p>
          <a:p>
            <a:r>
              <a:rPr lang="en-US" sz="2400" dirty="0"/>
              <a:t>2. Radioactive Iodine uptake </a:t>
            </a:r>
          </a:p>
        </p:txBody>
      </p:sp>
    </p:spTree>
    <p:extLst>
      <p:ext uri="{BB962C8B-B14F-4D97-AF65-F5344CB8AC3E}">
        <p14:creationId xmlns:p14="http://schemas.microsoft.com/office/powerpoint/2010/main" val="2796236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589" y="2349925"/>
            <a:ext cx="3642022" cy="2456442"/>
          </a:xfrm>
        </p:spPr>
        <p:txBody>
          <a:bodyPr>
            <a:normAutofit/>
          </a:bodyPr>
          <a:lstStyle/>
          <a:p>
            <a:r>
              <a:rPr lang="en-US" sz="3200" dirty="0" smtClean="0"/>
              <a:t>2</a:t>
            </a:r>
            <a:r>
              <a:rPr lang="en-US" sz="3200" dirty="0"/>
              <a:t>. HYPOTHYROIDISM</a:t>
            </a:r>
          </a:p>
        </p:txBody>
      </p:sp>
      <p:sp>
        <p:nvSpPr>
          <p:cNvPr id="3" name="Content Placeholder 2"/>
          <p:cNvSpPr>
            <a:spLocks noGrp="1"/>
          </p:cNvSpPr>
          <p:nvPr>
            <p:ph idx="1"/>
          </p:nvPr>
        </p:nvSpPr>
        <p:spPr>
          <a:xfrm>
            <a:off x="4931726" y="0"/>
            <a:ext cx="6281873" cy="5248622"/>
          </a:xfrm>
        </p:spPr>
        <p:txBody>
          <a:bodyPr/>
          <a:lstStyle/>
          <a:p>
            <a:r>
              <a:rPr lang="en-US" dirty="0"/>
              <a:t>Hypothyroidism is caused by structural or functional derangements that interfere with thyroid hormone </a:t>
            </a:r>
            <a:r>
              <a:rPr lang="en-US" dirty="0" smtClean="0"/>
              <a:t>production.</a:t>
            </a:r>
          </a:p>
          <a:p>
            <a:endParaRPr lang="en-US" dirty="0"/>
          </a:p>
          <a:p>
            <a:endParaRPr lang="en-US" dirty="0" smtClean="0"/>
          </a:p>
          <a:p>
            <a:endParaRPr lang="en-US" dirty="0"/>
          </a:p>
        </p:txBody>
      </p:sp>
      <p:pic>
        <p:nvPicPr>
          <p:cNvPr id="4" name="Picture 3"/>
          <p:cNvPicPr>
            <a:picLocks noChangeAspect="1"/>
          </p:cNvPicPr>
          <p:nvPr/>
        </p:nvPicPr>
        <p:blipFill rotWithShape="1">
          <a:blip r:embed="rId2"/>
          <a:srcRect l="51261" t="43894" r="20087" b="24567"/>
          <a:stretch/>
        </p:blipFill>
        <p:spPr>
          <a:xfrm>
            <a:off x="5349739" y="2988338"/>
            <a:ext cx="5445845" cy="3370259"/>
          </a:xfrm>
          <a:prstGeom prst="rect">
            <a:avLst/>
          </a:prstGeom>
        </p:spPr>
      </p:pic>
    </p:spTree>
    <p:extLst>
      <p:ext uri="{BB962C8B-B14F-4D97-AF65-F5344CB8AC3E}">
        <p14:creationId xmlns:p14="http://schemas.microsoft.com/office/powerpoint/2010/main" val="1920981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893" y="271440"/>
            <a:ext cx="6473825" cy="647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18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321" y="406280"/>
            <a:ext cx="8129436" cy="60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20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CRETINISM</a:t>
            </a:r>
          </a:p>
        </p:txBody>
      </p:sp>
      <p:sp>
        <p:nvSpPr>
          <p:cNvPr id="3" name="Content Placeholder 2"/>
          <p:cNvSpPr>
            <a:spLocks noGrp="1"/>
          </p:cNvSpPr>
          <p:nvPr>
            <p:ph idx="1"/>
          </p:nvPr>
        </p:nvSpPr>
        <p:spPr/>
        <p:txBody>
          <a:bodyPr/>
          <a:lstStyle/>
          <a:p>
            <a:r>
              <a:rPr lang="en-US" dirty="0"/>
              <a:t>Cretinism refers to hypothyroidism developing in infancy or early childhood. </a:t>
            </a:r>
            <a:endParaRPr lang="en-US" dirty="0" smtClean="0"/>
          </a:p>
          <a:p>
            <a:r>
              <a:rPr lang="en-US" dirty="0"/>
              <a:t>common in areas of the world where dietary iodine deficiency is </a:t>
            </a:r>
            <a:r>
              <a:rPr lang="en-US" dirty="0" smtClean="0"/>
              <a:t>endemic.</a:t>
            </a:r>
          </a:p>
          <a:p>
            <a:r>
              <a:rPr lang="en-US" dirty="0"/>
              <a:t>Clinical </a:t>
            </a:r>
            <a:r>
              <a:rPr lang="en-US" dirty="0" smtClean="0"/>
              <a:t>features:</a:t>
            </a:r>
          </a:p>
          <a:p>
            <a:pPr>
              <a:buFont typeface="Wingdings" panose="05000000000000000000" pitchFamily="2" charset="2"/>
              <a:buChar char="ü"/>
            </a:pPr>
            <a:r>
              <a:rPr lang="en-US" dirty="0" smtClean="0"/>
              <a:t>impaired development </a:t>
            </a:r>
            <a:r>
              <a:rPr lang="en-US" dirty="0"/>
              <a:t>of the skeletal system and central nervous </a:t>
            </a:r>
            <a:r>
              <a:rPr lang="en-US" dirty="0" smtClean="0"/>
              <a:t>system.</a:t>
            </a:r>
          </a:p>
          <a:p>
            <a:pPr>
              <a:buFont typeface="Wingdings" panose="05000000000000000000" pitchFamily="2" charset="2"/>
              <a:buChar char="ü"/>
            </a:pPr>
            <a:r>
              <a:rPr lang="en-US" dirty="0" smtClean="0"/>
              <a:t>severe </a:t>
            </a:r>
            <a:r>
              <a:rPr lang="en-US" dirty="0"/>
              <a:t>mental </a:t>
            </a:r>
            <a:r>
              <a:rPr lang="en-US" dirty="0" smtClean="0"/>
              <a:t>retardation.</a:t>
            </a:r>
          </a:p>
          <a:p>
            <a:pPr>
              <a:buFont typeface="Wingdings" panose="05000000000000000000" pitchFamily="2" charset="2"/>
              <a:buChar char="ü"/>
            </a:pPr>
            <a:r>
              <a:rPr lang="en-US" dirty="0" smtClean="0"/>
              <a:t>short stature.</a:t>
            </a:r>
          </a:p>
          <a:p>
            <a:pPr>
              <a:buFont typeface="Wingdings" panose="05000000000000000000" pitchFamily="2" charset="2"/>
              <a:buChar char="ü"/>
            </a:pPr>
            <a:r>
              <a:rPr lang="en-US" dirty="0" smtClean="0"/>
              <a:t>coarse </a:t>
            </a:r>
            <a:r>
              <a:rPr lang="en-US" dirty="0"/>
              <a:t>facial features, a protruding </a:t>
            </a:r>
            <a:r>
              <a:rPr lang="en-US" dirty="0" smtClean="0"/>
              <a:t>tongue.</a:t>
            </a:r>
          </a:p>
          <a:p>
            <a:pPr>
              <a:buFont typeface="Wingdings" panose="05000000000000000000" pitchFamily="2" charset="2"/>
              <a:buChar char="ü"/>
            </a:pPr>
            <a:r>
              <a:rPr lang="en-US" dirty="0" smtClean="0"/>
              <a:t>umbilical </a:t>
            </a:r>
            <a:r>
              <a:rPr lang="en-US" dirty="0"/>
              <a:t>hernia</a:t>
            </a:r>
          </a:p>
        </p:txBody>
      </p:sp>
      <p:pic>
        <p:nvPicPr>
          <p:cNvPr id="1126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5207" y="4188716"/>
            <a:ext cx="18859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32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smtClean="0">
                <a:latin typeface="Tahoma" pitchFamily="34" charset="0"/>
                <a:cs typeface="Tahoma" pitchFamily="34" charset="0"/>
              </a:rPr>
              <a:t>Autoimmune thyroiditis.</a:t>
            </a:r>
            <a:endParaRPr lang="en-US" dirty="0"/>
          </a:p>
        </p:txBody>
      </p:sp>
      <p:sp>
        <p:nvSpPr>
          <p:cNvPr id="3" name="Content Placeholder 2"/>
          <p:cNvSpPr>
            <a:spLocks noGrp="1"/>
          </p:cNvSpPr>
          <p:nvPr>
            <p:ph idx="1"/>
          </p:nvPr>
        </p:nvSpPr>
        <p:spPr/>
        <p:txBody>
          <a:bodyPr/>
          <a:lstStyle/>
          <a:p>
            <a:r>
              <a:rPr lang="en-US" b="1" u="sng" dirty="0" smtClean="0">
                <a:solidFill>
                  <a:schemeClr val="accent2">
                    <a:lumMod val="75000"/>
                  </a:schemeClr>
                </a:solidFill>
              </a:rPr>
              <a:t>1</a:t>
            </a:r>
            <a:r>
              <a:rPr lang="en-US" b="1" u="sng" dirty="0">
                <a:solidFill>
                  <a:schemeClr val="accent2">
                    <a:lumMod val="75000"/>
                  </a:schemeClr>
                </a:solidFill>
              </a:rPr>
              <a:t>. HASHIMOTO’s THYROIDITIS </a:t>
            </a:r>
            <a:r>
              <a:rPr lang="en-US" b="1" u="sng" dirty="0" smtClean="0">
                <a:solidFill>
                  <a:schemeClr val="accent2">
                    <a:lumMod val="75000"/>
                  </a:schemeClr>
                </a:solidFill>
              </a:rPr>
              <a:t>:</a:t>
            </a:r>
          </a:p>
          <a:p>
            <a:pPr>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Autoimmune disease characterized by progressive destruction of thyroid tissue</a:t>
            </a:r>
          </a:p>
          <a:p>
            <a:pPr>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Commonest type of thyroiditis</a:t>
            </a:r>
          </a:p>
          <a:p>
            <a:pPr>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Commonest cause of hypothyroidism in areas</a:t>
            </a:r>
          </a:p>
          <a:p>
            <a:pPr marL="0" indent="0">
              <a:buNone/>
            </a:pPr>
            <a:r>
              <a:rPr lang="en-US" altLang="en-US" dirty="0">
                <a:solidFill>
                  <a:schemeClr val="accent2">
                    <a:lumMod val="75000"/>
                  </a:schemeClr>
                </a:solidFill>
                <a:latin typeface="Tahoma" pitchFamily="34" charset="0"/>
                <a:cs typeface="Times New Roman" pitchFamily="18" charset="0"/>
              </a:rPr>
              <a:t>   of sufficient iodine levels</a:t>
            </a:r>
          </a:p>
          <a:p>
            <a:pPr>
              <a:buFont typeface="Wingdings" panose="05000000000000000000" pitchFamily="2" charset="2"/>
              <a:buChar char="ü"/>
            </a:pPr>
            <a:r>
              <a:rPr lang="en-US" altLang="en-US" dirty="0">
                <a:solidFill>
                  <a:schemeClr val="accent2">
                    <a:lumMod val="75000"/>
                  </a:schemeClr>
                </a:solidFill>
                <a:latin typeface="Tahoma" pitchFamily="34" charset="0"/>
                <a:cs typeface="Times New Roman" pitchFamily="18" charset="0"/>
              </a:rPr>
              <a:t>F:M = 10-20 :1, 45-65 yrs</a:t>
            </a:r>
            <a:r>
              <a:rPr lang="en-US" altLang="en-US" dirty="0" smtClean="0">
                <a:solidFill>
                  <a:schemeClr val="accent2">
                    <a:lumMod val="75000"/>
                  </a:schemeClr>
                </a:solidFill>
                <a:latin typeface="Tahoma" pitchFamily="34" charset="0"/>
                <a:cs typeface="Times New Roman" pitchFamily="18" charset="0"/>
              </a:rPr>
              <a:t>.</a:t>
            </a:r>
          </a:p>
          <a:p>
            <a:pPr marL="228600" lvl="1">
              <a:spcBef>
                <a:spcPts val="1000"/>
              </a:spcBef>
              <a:buFont typeface="Wingdings" panose="05000000000000000000" pitchFamily="2" charset="2"/>
              <a:buChar char="ü"/>
            </a:pPr>
            <a:r>
              <a:rPr lang="en-US" altLang="en-US" dirty="0" smtClean="0">
                <a:solidFill>
                  <a:schemeClr val="accent2">
                    <a:lumMod val="75000"/>
                  </a:schemeClr>
                </a:solidFill>
                <a:latin typeface="Tahoma" pitchFamily="34" charset="0"/>
                <a:cs typeface="Times New Roman" pitchFamily="18" charset="0"/>
              </a:rPr>
              <a:t>Patient presented with </a:t>
            </a:r>
            <a:r>
              <a:rPr lang="en-US" altLang="en-US" dirty="0">
                <a:solidFill>
                  <a:schemeClr val="accent2">
                    <a:lumMod val="75000"/>
                  </a:schemeClr>
                </a:solidFill>
                <a:latin typeface="Tahoma" pitchFamily="34" charset="0"/>
                <a:cs typeface="Tahoma" pitchFamily="34" charset="0"/>
              </a:rPr>
              <a:t>Painless symmetrical diffuse goiter</a:t>
            </a:r>
            <a:endParaRPr lang="en-US" altLang="ar-SA" dirty="0">
              <a:solidFill>
                <a:schemeClr val="accent2">
                  <a:lumMod val="75000"/>
                </a:schemeClr>
              </a:solidFill>
              <a:latin typeface="Tahoma" pitchFamily="34" charset="0"/>
              <a:cs typeface="Tahoma" pitchFamily="34" charset="0"/>
            </a:endParaRPr>
          </a:p>
          <a:p>
            <a:pPr>
              <a:buFont typeface="Wingdings" panose="05000000000000000000" pitchFamily="2" charset="2"/>
              <a:buChar char="ü"/>
            </a:pPr>
            <a:endParaRPr lang="en-US" dirty="0">
              <a:solidFill>
                <a:schemeClr val="accent2">
                  <a:lumMod val="75000"/>
                </a:schemeClr>
              </a:solidFill>
            </a:endParaRPr>
          </a:p>
        </p:txBody>
      </p:sp>
    </p:spTree>
    <p:extLst>
      <p:ext uri="{BB962C8B-B14F-4D97-AF65-F5344CB8AC3E}">
        <p14:creationId xmlns:p14="http://schemas.microsoft.com/office/powerpoint/2010/main" val="377425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Hashimoto…</a:t>
            </a:r>
            <a:br>
              <a:rPr lang="en-US" altLang="en-US" dirty="0" smtClean="0"/>
            </a:br>
            <a:r>
              <a:rPr lang="en-US" altLang="en-US" dirty="0" smtClean="0"/>
              <a:t>Pathogenesis</a:t>
            </a:r>
            <a:br>
              <a:rPr lang="en-US" altLang="en-US" dirty="0" smtClean="0"/>
            </a:br>
            <a:r>
              <a:rPr lang="en-US" altLang="en-US" dirty="0"/>
              <a:t/>
            </a:r>
            <a:br>
              <a:rPr lang="en-US" altLang="en-US" dirty="0"/>
            </a:br>
            <a:endParaRPr lang="en-US" dirty="0"/>
          </a:p>
        </p:txBody>
      </p:sp>
      <p:pic>
        <p:nvPicPr>
          <p:cNvPr id="4"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02895" y="1357122"/>
            <a:ext cx="6855296" cy="4442048"/>
          </a:xfrm>
        </p:spPr>
      </p:pic>
      <p:sp>
        <p:nvSpPr>
          <p:cNvPr id="5" name="Rectangle 4"/>
          <p:cNvSpPr/>
          <p:nvPr/>
        </p:nvSpPr>
        <p:spPr>
          <a:xfrm>
            <a:off x="9348591" y="5936717"/>
            <a:ext cx="3089753" cy="646331"/>
          </a:xfrm>
          <a:prstGeom prst="rect">
            <a:avLst/>
          </a:prstGeom>
        </p:spPr>
        <p:txBody>
          <a:bodyPr wrap="square">
            <a:spAutoFit/>
          </a:bodyPr>
          <a:lstStyle/>
          <a:p>
            <a:pPr marL="285750" indent="-285750">
              <a:buFont typeface="Wingdings" panose="05000000000000000000" pitchFamily="2" charset="2"/>
              <a:buChar char="Ø"/>
            </a:pPr>
            <a:r>
              <a:rPr lang="en-US" dirty="0">
                <a:solidFill>
                  <a:schemeClr val="accent2">
                    <a:lumMod val="75000"/>
                  </a:schemeClr>
                </a:solidFill>
              </a:rPr>
              <a:t>Anti thyroglobulin</a:t>
            </a:r>
          </a:p>
          <a:p>
            <a:pPr marL="342900" indent="-342900">
              <a:buFont typeface="Wingdings" panose="05000000000000000000" pitchFamily="2" charset="2"/>
              <a:buChar char="Ø"/>
            </a:pPr>
            <a:r>
              <a:rPr lang="en-US" dirty="0" smtClean="0">
                <a:solidFill>
                  <a:schemeClr val="accent2">
                    <a:lumMod val="75000"/>
                  </a:schemeClr>
                </a:solidFill>
              </a:rPr>
              <a:t>antithyroid </a:t>
            </a:r>
            <a:r>
              <a:rPr lang="en-US" dirty="0">
                <a:solidFill>
                  <a:schemeClr val="accent2">
                    <a:lumMod val="75000"/>
                  </a:schemeClr>
                </a:solidFill>
              </a:rPr>
              <a:t>peroxidase </a:t>
            </a:r>
          </a:p>
        </p:txBody>
      </p:sp>
      <p:sp>
        <p:nvSpPr>
          <p:cNvPr id="6" name="Down Arrow 5"/>
          <p:cNvSpPr/>
          <p:nvPr/>
        </p:nvSpPr>
        <p:spPr>
          <a:xfrm>
            <a:off x="10333973" y="5561556"/>
            <a:ext cx="162838" cy="363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0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 </a:t>
            </a:r>
            <a:endParaRPr lang="en-US" dirty="0"/>
          </a:p>
        </p:txBody>
      </p:sp>
      <p:pic>
        <p:nvPicPr>
          <p:cNvPr id="5" name="Picture 4"/>
          <p:cNvPicPr>
            <a:picLocks noChangeAspect="1"/>
          </p:cNvPicPr>
          <p:nvPr/>
        </p:nvPicPr>
        <p:blipFill rotWithShape="1">
          <a:blip r:embed="rId2"/>
          <a:srcRect l="41359" t="15453" r="42621" b="59732"/>
          <a:stretch/>
        </p:blipFill>
        <p:spPr>
          <a:xfrm>
            <a:off x="5852160" y="2442213"/>
            <a:ext cx="4689566" cy="4099885"/>
          </a:xfrm>
          <a:prstGeom prst="rect">
            <a:avLst/>
          </a:prstGeom>
        </p:spPr>
      </p:pic>
      <p:sp>
        <p:nvSpPr>
          <p:cNvPr id="6" name="Rectangle 5"/>
          <p:cNvSpPr/>
          <p:nvPr/>
        </p:nvSpPr>
        <p:spPr>
          <a:xfrm>
            <a:off x="5033555" y="1263972"/>
            <a:ext cx="6096000" cy="646331"/>
          </a:xfrm>
          <a:prstGeom prst="rect">
            <a:avLst/>
          </a:prstGeom>
        </p:spPr>
        <p:txBody>
          <a:bodyPr>
            <a:spAutoFit/>
          </a:bodyPr>
          <a:lstStyle/>
          <a:p>
            <a:r>
              <a:rPr lang="en-US" altLang="ar-SA" dirty="0">
                <a:latin typeface="Tahoma" pitchFamily="34" charset="0"/>
                <a:cs typeface="Tahoma" pitchFamily="34" charset="0"/>
              </a:rPr>
              <a:t>Gland is a smooth pale goiter, minimally nodular, well demarcated.</a:t>
            </a:r>
          </a:p>
        </p:txBody>
      </p:sp>
    </p:spTree>
    <p:extLst>
      <p:ext uri="{BB962C8B-B14F-4D97-AF65-F5344CB8AC3E}">
        <p14:creationId xmlns:p14="http://schemas.microsoft.com/office/powerpoint/2010/main" val="3467141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Microscopic</a:t>
            </a:r>
            <a:br>
              <a:rPr lang="en-US" dirty="0" smtClean="0"/>
            </a:br>
            <a:endParaRPr lang="en-US" dirty="0"/>
          </a:p>
        </p:txBody>
      </p:sp>
      <p:sp>
        <p:nvSpPr>
          <p:cNvPr id="3" name="Content Placeholder 2"/>
          <p:cNvSpPr>
            <a:spLocks noGrp="1"/>
          </p:cNvSpPr>
          <p:nvPr>
            <p:ph idx="1"/>
          </p:nvPr>
        </p:nvSpPr>
        <p:spPr>
          <a:xfrm>
            <a:off x="5157636" y="-555352"/>
            <a:ext cx="6281873" cy="5248622"/>
          </a:xfrm>
        </p:spPr>
        <p:txBody>
          <a:bodyPr/>
          <a:lstStyle/>
          <a:p>
            <a:r>
              <a:rPr lang="en-US" dirty="0">
                <a:latin typeface="+mj-lt"/>
              </a:rPr>
              <a:t>Dense infiltration by lymphocytes </a:t>
            </a:r>
            <a:r>
              <a:rPr lang="en-US" dirty="0" smtClean="0">
                <a:latin typeface="+mj-lt"/>
              </a:rPr>
              <a:t>&amp;  </a:t>
            </a:r>
            <a:r>
              <a:rPr lang="en-US" dirty="0">
                <a:latin typeface="+mj-lt"/>
              </a:rPr>
              <a:t>plasma  cells</a:t>
            </a:r>
          </a:p>
          <a:p>
            <a:r>
              <a:rPr lang="en-US" dirty="0">
                <a:latin typeface="+mj-lt"/>
              </a:rPr>
              <a:t>    </a:t>
            </a:r>
            <a:r>
              <a:rPr lang="en-US" dirty="0" smtClean="0">
                <a:latin typeface="+mj-lt"/>
              </a:rPr>
              <a:t>Formation </a:t>
            </a:r>
            <a:r>
              <a:rPr lang="en-US" dirty="0">
                <a:latin typeface="+mj-lt"/>
              </a:rPr>
              <a:t>of lymphoid follicles, </a:t>
            </a:r>
            <a:r>
              <a:rPr lang="en-US" dirty="0" smtClean="0">
                <a:latin typeface="+mj-lt"/>
              </a:rPr>
              <a:t>with germinal </a:t>
            </a:r>
            <a:r>
              <a:rPr lang="en-US" dirty="0">
                <a:latin typeface="+mj-lt"/>
              </a:rPr>
              <a:t>centers</a:t>
            </a:r>
          </a:p>
          <a:p>
            <a:r>
              <a:rPr lang="en-US" dirty="0">
                <a:latin typeface="+mj-lt"/>
              </a:rPr>
              <a:t>    </a:t>
            </a:r>
            <a:r>
              <a:rPr lang="en-US" dirty="0" smtClean="0">
                <a:latin typeface="+mj-lt"/>
              </a:rPr>
              <a:t> </a:t>
            </a:r>
            <a:r>
              <a:rPr lang="en-US" dirty="0">
                <a:latin typeface="+mj-lt"/>
              </a:rPr>
              <a:t>Presence of HURTHLE CELLS</a:t>
            </a:r>
          </a:p>
          <a:p>
            <a:endParaRPr lang="en-US" dirty="0">
              <a:latin typeface="+mj-lt"/>
            </a:endParaRPr>
          </a:p>
        </p:txBody>
      </p:sp>
      <p:pic>
        <p:nvPicPr>
          <p:cNvPr id="4" name="Picture 3"/>
          <p:cNvPicPr>
            <a:picLocks noChangeAspect="1"/>
          </p:cNvPicPr>
          <p:nvPr/>
        </p:nvPicPr>
        <p:blipFill rotWithShape="1">
          <a:blip r:embed="rId2"/>
          <a:srcRect l="24030" t="16339" r="25068" b="18482"/>
          <a:stretch/>
        </p:blipFill>
        <p:spPr>
          <a:xfrm>
            <a:off x="4820702" y="2863705"/>
            <a:ext cx="3421961" cy="2463543"/>
          </a:xfrm>
          <a:prstGeom prst="rect">
            <a:avLst/>
          </a:prstGeom>
        </p:spPr>
      </p:pic>
      <p:pic>
        <p:nvPicPr>
          <p:cNvPr id="5" name="Picture 4"/>
          <p:cNvPicPr>
            <a:picLocks noChangeAspect="1"/>
          </p:cNvPicPr>
          <p:nvPr/>
        </p:nvPicPr>
        <p:blipFill rotWithShape="1">
          <a:blip r:embed="rId3"/>
          <a:srcRect l="16099" t="14554" r="32899" b="19910"/>
          <a:stretch/>
        </p:blipFill>
        <p:spPr>
          <a:xfrm>
            <a:off x="8345419" y="4062549"/>
            <a:ext cx="3792819" cy="2740088"/>
          </a:xfrm>
          <a:prstGeom prst="rect">
            <a:avLst/>
          </a:prstGeom>
        </p:spPr>
      </p:pic>
    </p:spTree>
    <p:extLst>
      <p:ext uri="{BB962C8B-B14F-4D97-AF65-F5344CB8AC3E}">
        <p14:creationId xmlns:p14="http://schemas.microsoft.com/office/powerpoint/2010/main" val="1220540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de </a:t>
            </a:r>
            <a:r>
              <a:rPr lang="en-US" dirty="0" err="1"/>
              <a:t>Quervain</a:t>
            </a:r>
            <a:r>
              <a:rPr lang="en-US" dirty="0"/>
              <a:t> Thyroiditis</a:t>
            </a:r>
          </a:p>
        </p:txBody>
      </p:sp>
      <p:sp>
        <p:nvSpPr>
          <p:cNvPr id="3" name="Content Placeholder 2"/>
          <p:cNvSpPr>
            <a:spLocks noGrp="1"/>
          </p:cNvSpPr>
          <p:nvPr>
            <p:ph idx="1"/>
          </p:nvPr>
        </p:nvSpPr>
        <p:spPr/>
        <p:txBody>
          <a:bodyPr>
            <a:normAutofit/>
          </a:bodyPr>
          <a:lstStyle/>
          <a:p>
            <a:r>
              <a:rPr lang="en-US" sz="2400" dirty="0">
                <a:latin typeface="+mj-lt"/>
              </a:rPr>
              <a:t>Also called </a:t>
            </a:r>
            <a:r>
              <a:rPr lang="en-US" sz="2400" dirty="0" smtClean="0">
                <a:latin typeface="+mj-lt"/>
              </a:rPr>
              <a:t>subacute granulomatous thyroiditis .</a:t>
            </a:r>
          </a:p>
          <a:p>
            <a:pPr>
              <a:lnSpc>
                <a:spcPct val="90000"/>
              </a:lnSpc>
            </a:pPr>
            <a:r>
              <a:rPr lang="en-US" altLang="ar-SA" sz="2400" dirty="0">
                <a:latin typeface="+mj-lt"/>
                <a:cs typeface="Tahoma" pitchFamily="34" charset="0"/>
              </a:rPr>
              <a:t>Middle aged , more in females. Viral etiology ?</a:t>
            </a:r>
          </a:p>
          <a:p>
            <a:pPr>
              <a:lnSpc>
                <a:spcPct val="90000"/>
              </a:lnSpc>
            </a:pPr>
            <a:r>
              <a:rPr lang="en-US" altLang="ar-SA" sz="2400" dirty="0">
                <a:latin typeface="+mj-lt"/>
                <a:cs typeface="Tahoma" pitchFamily="34" charset="0"/>
              </a:rPr>
              <a:t> Self-limited (6-8w)</a:t>
            </a:r>
          </a:p>
          <a:p>
            <a:pPr>
              <a:lnSpc>
                <a:spcPct val="90000"/>
              </a:lnSpc>
            </a:pPr>
            <a:r>
              <a:rPr lang="en-US" altLang="ar-SA" sz="2400" dirty="0">
                <a:latin typeface="+mj-lt"/>
                <a:cs typeface="Tahoma" pitchFamily="34" charset="0"/>
              </a:rPr>
              <a:t> Acute onset of pain in the neck , fever, </a:t>
            </a:r>
          </a:p>
          <a:p>
            <a:pPr>
              <a:lnSpc>
                <a:spcPct val="90000"/>
              </a:lnSpc>
              <a:buNone/>
            </a:pPr>
            <a:r>
              <a:rPr lang="en-US" altLang="ar-SA" sz="2400" dirty="0">
                <a:latin typeface="+mj-lt"/>
                <a:cs typeface="Tahoma" pitchFamily="34" charset="0"/>
                <a:sym typeface="Symbol" pitchFamily="18" charset="2"/>
              </a:rPr>
              <a:t>    ESR,</a:t>
            </a:r>
            <a:r>
              <a:rPr lang="en-US" altLang="ar-SA" sz="2400" dirty="0">
                <a:latin typeface="+mj-lt"/>
                <a:cs typeface="Tahoma" pitchFamily="34" charset="0"/>
              </a:rPr>
              <a:t> </a:t>
            </a:r>
            <a:r>
              <a:rPr lang="en-US" altLang="ar-SA" sz="2400" dirty="0">
                <a:latin typeface="+mj-lt"/>
                <a:cs typeface="Tahoma" pitchFamily="34" charset="0"/>
                <a:sym typeface="Symbol" pitchFamily="18" charset="2"/>
              </a:rPr>
              <a:t></a:t>
            </a:r>
            <a:r>
              <a:rPr lang="en-US" altLang="ar-SA" sz="2400" dirty="0">
                <a:latin typeface="+mj-lt"/>
                <a:cs typeface="Tahoma" pitchFamily="34" charset="0"/>
              </a:rPr>
              <a:t> </a:t>
            </a:r>
            <a:r>
              <a:rPr lang="en-US" altLang="ar-SA" sz="2400" dirty="0">
                <a:latin typeface="+mj-lt"/>
                <a:cs typeface="Tahoma" pitchFamily="34" charset="0"/>
                <a:sym typeface="Symbol" pitchFamily="18" charset="2"/>
              </a:rPr>
              <a:t>WBC</a:t>
            </a:r>
          </a:p>
          <a:p>
            <a:pPr>
              <a:lnSpc>
                <a:spcPct val="90000"/>
              </a:lnSpc>
            </a:pPr>
            <a:r>
              <a:rPr lang="en-US" altLang="ar-SA" sz="2400" dirty="0">
                <a:latin typeface="+mj-lt"/>
                <a:cs typeface="Tahoma" pitchFamily="34" charset="0"/>
                <a:sym typeface="Symbol" pitchFamily="18" charset="2"/>
              </a:rPr>
              <a:t>Transient  thyrotoxicosis.</a:t>
            </a:r>
          </a:p>
          <a:p>
            <a:endParaRPr lang="en-US" sz="2400" dirty="0">
              <a:latin typeface="+mj-lt"/>
            </a:endParaRPr>
          </a:p>
        </p:txBody>
      </p:sp>
    </p:spTree>
    <p:extLst>
      <p:ext uri="{BB962C8B-B14F-4D97-AF65-F5344CB8AC3E}">
        <p14:creationId xmlns:p14="http://schemas.microsoft.com/office/powerpoint/2010/main" val="4069776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5" y="2349925"/>
            <a:ext cx="3773656" cy="2600898"/>
          </a:xfrm>
        </p:spPr>
        <p:txBody>
          <a:bodyPr/>
          <a:lstStyle/>
          <a:p>
            <a:r>
              <a:rPr lang="en-US" dirty="0" smtClean="0"/>
              <a:t>Thyroid. Anatomy.</a:t>
            </a:r>
            <a:endParaRPr lang="en-US" dirty="0"/>
          </a:p>
        </p:txBody>
      </p:sp>
      <p:pic>
        <p:nvPicPr>
          <p:cNvPr id="1026" name="Picture 2" descr="The Thyroid Gland - Location - Blood Supply - TeachMe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451" y="1684796"/>
            <a:ext cx="5373354" cy="393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41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br>
              <a:rPr lang="en-US" dirty="0" smtClean="0"/>
            </a:br>
            <a:endParaRPr lang="en-US" dirty="0"/>
          </a:p>
        </p:txBody>
      </p:sp>
      <p:sp>
        <p:nvSpPr>
          <p:cNvPr id="3" name="Content Placeholder 2"/>
          <p:cNvSpPr>
            <a:spLocks noGrp="1"/>
          </p:cNvSpPr>
          <p:nvPr>
            <p:ph idx="1"/>
          </p:nvPr>
        </p:nvSpPr>
        <p:spPr/>
        <p:txBody>
          <a:bodyPr>
            <a:normAutofit/>
          </a:bodyPr>
          <a:lstStyle/>
          <a:p>
            <a:pPr lvl="1">
              <a:lnSpc>
                <a:spcPct val="90000"/>
              </a:lnSpc>
            </a:pPr>
            <a:r>
              <a:rPr lang="en-US" altLang="ar-SA" sz="2000" dirty="0">
                <a:latin typeface="Tahoma" pitchFamily="34" charset="0"/>
                <a:cs typeface="Tahoma" pitchFamily="34" charset="0"/>
                <a:sym typeface="Symbol" pitchFamily="18" charset="2"/>
              </a:rPr>
              <a:t>Destruction of acini leads to mixed inflammatory</a:t>
            </a:r>
          </a:p>
          <a:p>
            <a:pPr lvl="1">
              <a:lnSpc>
                <a:spcPct val="90000"/>
              </a:lnSpc>
              <a:buNone/>
            </a:pPr>
            <a:r>
              <a:rPr lang="en-US" altLang="ar-SA" sz="2000" dirty="0">
                <a:latin typeface="Tahoma" pitchFamily="34" charset="0"/>
                <a:cs typeface="Tahoma" pitchFamily="34" charset="0"/>
                <a:sym typeface="Symbol" pitchFamily="18" charset="2"/>
              </a:rPr>
              <a:t>   infiltrate.</a:t>
            </a:r>
          </a:p>
          <a:p>
            <a:pPr lvl="1">
              <a:lnSpc>
                <a:spcPct val="90000"/>
              </a:lnSpc>
            </a:pPr>
            <a:r>
              <a:rPr lang="en-US" altLang="ar-SA" sz="2000" dirty="0">
                <a:latin typeface="Tahoma" pitchFamily="34" charset="0"/>
                <a:cs typeface="Tahoma" pitchFamily="34" charset="0"/>
                <a:sym typeface="Symbol" pitchFamily="18" charset="2"/>
              </a:rPr>
              <a:t> Neutrophils , Macrophages &amp; Giant cells &amp; </a:t>
            </a:r>
          </a:p>
          <a:p>
            <a:pPr lvl="1">
              <a:lnSpc>
                <a:spcPct val="90000"/>
              </a:lnSpc>
              <a:buNone/>
            </a:pPr>
            <a:r>
              <a:rPr lang="en-US" altLang="ar-SA" sz="2000" dirty="0">
                <a:latin typeface="Tahoma" pitchFamily="34" charset="0"/>
                <a:cs typeface="Times New Roman" pitchFamily="18" charset="0"/>
                <a:sym typeface="Symbol" pitchFamily="18" charset="2"/>
              </a:rPr>
              <a:t>   formation of </a:t>
            </a:r>
            <a:r>
              <a:rPr lang="en-US" altLang="ar-SA" sz="2000" dirty="0" smtClean="0">
                <a:latin typeface="Tahoma" pitchFamily="34" charset="0"/>
                <a:cs typeface="Times New Roman" pitchFamily="18" charset="0"/>
                <a:sym typeface="Symbol" pitchFamily="18" charset="2"/>
              </a:rPr>
              <a:t>g</a:t>
            </a:r>
            <a:r>
              <a:rPr lang="en-US" altLang="ar-SA" sz="2000" dirty="0" smtClean="0">
                <a:latin typeface="Tahoma" pitchFamily="34" charset="0"/>
                <a:cs typeface="Tahoma" pitchFamily="34" charset="0"/>
                <a:sym typeface="Symbol" pitchFamily="18" charset="2"/>
              </a:rPr>
              <a:t>ranulomas.</a:t>
            </a: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smtClean="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smtClean="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smtClean="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smtClean="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a:p>
            <a:pPr lvl="1">
              <a:lnSpc>
                <a:spcPct val="90000"/>
              </a:lnSpc>
              <a:buNone/>
            </a:pPr>
            <a:endParaRPr lang="en-US" altLang="ar-SA" sz="2000" dirty="0">
              <a:latin typeface="Tahoma" pitchFamily="34" charset="0"/>
              <a:cs typeface="Tahoma" pitchFamily="34" charset="0"/>
              <a:sym typeface="Symbol" pitchFamily="18" charset="2"/>
            </a:endParaRPr>
          </a:p>
        </p:txBody>
      </p:sp>
      <p:pic>
        <p:nvPicPr>
          <p:cNvPr id="4" name="Picture 3"/>
          <p:cNvPicPr>
            <a:picLocks noChangeAspect="1"/>
          </p:cNvPicPr>
          <p:nvPr/>
        </p:nvPicPr>
        <p:blipFill rotWithShape="1">
          <a:blip r:embed="rId2"/>
          <a:srcRect l="23629" t="16339" r="24566" b="14375"/>
          <a:stretch/>
        </p:blipFill>
        <p:spPr>
          <a:xfrm>
            <a:off x="4387610" y="3905794"/>
            <a:ext cx="3856639" cy="2899954"/>
          </a:xfrm>
          <a:prstGeom prst="rect">
            <a:avLst/>
          </a:prstGeom>
        </p:spPr>
      </p:pic>
      <p:pic>
        <p:nvPicPr>
          <p:cNvPr id="5" name="Picture 4"/>
          <p:cNvPicPr>
            <a:picLocks noChangeAspect="1"/>
          </p:cNvPicPr>
          <p:nvPr/>
        </p:nvPicPr>
        <p:blipFill rotWithShape="1">
          <a:blip r:embed="rId3"/>
          <a:srcRect l="23529" t="15088" r="24466" b="12947"/>
          <a:stretch/>
        </p:blipFill>
        <p:spPr>
          <a:xfrm>
            <a:off x="8259383" y="3853543"/>
            <a:ext cx="3861807" cy="3004457"/>
          </a:xfrm>
          <a:prstGeom prst="rect">
            <a:avLst/>
          </a:prstGeom>
        </p:spPr>
      </p:pic>
    </p:spTree>
    <p:extLst>
      <p:ext uri="{BB962C8B-B14F-4D97-AF65-F5344CB8AC3E}">
        <p14:creationId xmlns:p14="http://schemas.microsoft.com/office/powerpoint/2010/main" val="2226904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a:t>
            </a:r>
            <a:r>
              <a:rPr lang="en-US" altLang="en-US" sz="3200" dirty="0">
                <a:latin typeface="Tahoma" pitchFamily="34" charset="0"/>
                <a:cs typeface="Tahoma" pitchFamily="34" charset="0"/>
              </a:rPr>
              <a:t> SUBACUTE LYMPHOCYTIC THYROIDITIS : (Silent)</a:t>
            </a:r>
            <a:endParaRPr lang="en-US" sz="3200" dirty="0"/>
          </a:p>
        </p:txBody>
      </p:sp>
      <p:sp>
        <p:nvSpPr>
          <p:cNvPr id="3" name="Content Placeholder 2"/>
          <p:cNvSpPr>
            <a:spLocks noGrp="1"/>
          </p:cNvSpPr>
          <p:nvPr>
            <p:ph idx="1"/>
          </p:nvPr>
        </p:nvSpPr>
        <p:spPr/>
        <p:txBody>
          <a:bodyPr>
            <a:normAutofit/>
          </a:bodyPr>
          <a:lstStyle/>
          <a:p>
            <a:r>
              <a:rPr lang="en-US" altLang="ar-SA" sz="2400" dirty="0">
                <a:latin typeface="Tahoma" pitchFamily="34" charset="0"/>
                <a:cs typeface="Tahoma" pitchFamily="34" charset="0"/>
                <a:sym typeface="Symbol" pitchFamily="18" charset="2"/>
              </a:rPr>
              <a:t>Middle aged females &amp; post partum patients</a:t>
            </a:r>
          </a:p>
          <a:p>
            <a:r>
              <a:rPr lang="en-US" altLang="ar-SA" sz="2400" dirty="0">
                <a:latin typeface="Tahoma" pitchFamily="34" charset="0"/>
                <a:cs typeface="Tahoma" pitchFamily="34" charset="0"/>
                <a:sym typeface="Symbol" pitchFamily="18" charset="2"/>
              </a:rPr>
              <a:t>Probably autoimmune with circulating </a:t>
            </a:r>
            <a:r>
              <a:rPr lang="en-US" altLang="ar-SA" sz="2400" dirty="0" smtClean="0">
                <a:latin typeface="Tahoma" pitchFamily="34" charset="0"/>
                <a:cs typeface="Tahoma" pitchFamily="34" charset="0"/>
                <a:sym typeface="Symbol" pitchFamily="18" charset="2"/>
              </a:rPr>
              <a:t>AB.</a:t>
            </a:r>
            <a:endParaRPr lang="en-US" altLang="ar-SA" sz="2400" dirty="0">
              <a:latin typeface="Tahoma" pitchFamily="34" charset="0"/>
              <a:cs typeface="Tahoma" pitchFamily="34" charset="0"/>
              <a:sym typeface="Symbol" pitchFamily="18" charset="2"/>
            </a:endParaRPr>
          </a:p>
          <a:p>
            <a:r>
              <a:rPr lang="en-US" altLang="ar-SA" sz="2400" dirty="0">
                <a:latin typeface="Tahoma" pitchFamily="34" charset="0"/>
                <a:cs typeface="Tahoma" pitchFamily="34" charset="0"/>
                <a:sym typeface="Symbol" pitchFamily="18" charset="2"/>
              </a:rPr>
              <a:t>May recur in subsequent pregnancies</a:t>
            </a:r>
          </a:p>
          <a:p>
            <a:r>
              <a:rPr lang="en-US" altLang="ar-SA" sz="2400" dirty="0">
                <a:latin typeface="Tahoma" pitchFamily="34" charset="0"/>
                <a:cs typeface="Tahoma" pitchFamily="34" charset="0"/>
                <a:sym typeface="Symbol" pitchFamily="18" charset="2"/>
              </a:rPr>
              <a:t>May progress to hypothyroidism</a:t>
            </a:r>
          </a:p>
        </p:txBody>
      </p:sp>
    </p:spTree>
    <p:extLst>
      <p:ext uri="{BB962C8B-B14F-4D97-AF65-F5344CB8AC3E}">
        <p14:creationId xmlns:p14="http://schemas.microsoft.com/office/powerpoint/2010/main" val="2988960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a:t>
            </a:r>
          </a:p>
        </p:txBody>
      </p:sp>
      <p:sp>
        <p:nvSpPr>
          <p:cNvPr id="3" name="Rectangle 2"/>
          <p:cNvSpPr/>
          <p:nvPr/>
        </p:nvSpPr>
        <p:spPr>
          <a:xfrm>
            <a:off x="5098869" y="485392"/>
            <a:ext cx="6096000" cy="1200329"/>
          </a:xfrm>
          <a:prstGeom prst="rect">
            <a:avLst/>
          </a:prstGeom>
        </p:spPr>
        <p:txBody>
          <a:bodyPr>
            <a:spAutoFit/>
          </a:bodyPr>
          <a:lstStyle/>
          <a:p>
            <a:pPr fontAlgn="base">
              <a:buFont typeface="Arial" panose="020B0604020202020204" pitchFamily="34" charset="0"/>
              <a:buChar char="•"/>
            </a:pPr>
            <a:r>
              <a:rPr lang="en-US" dirty="0">
                <a:solidFill>
                  <a:srgbClr val="000000"/>
                </a:solidFill>
                <a:latin typeface="Arial" panose="020B0604020202020204" pitchFamily="34" charset="0"/>
              </a:rPr>
              <a:t>Preserved lobular pattern with follicular </a:t>
            </a:r>
            <a:r>
              <a:rPr lang="en-US" dirty="0" smtClean="0">
                <a:solidFill>
                  <a:srgbClr val="000000"/>
                </a:solidFill>
                <a:latin typeface="Arial" panose="020B0604020202020204" pitchFamily="34" charset="0"/>
              </a:rPr>
              <a:t>destruction.</a:t>
            </a:r>
          </a:p>
          <a:p>
            <a:pPr fontAlgn="base">
              <a:buFont typeface="Arial" panose="020B0604020202020204" pitchFamily="34" charset="0"/>
              <a:buChar char="•"/>
            </a:pPr>
            <a:r>
              <a:rPr lang="en-US" dirty="0" smtClean="0">
                <a:solidFill>
                  <a:srgbClr val="000000"/>
                </a:solidFill>
                <a:latin typeface="Arial" panose="020B0604020202020204" pitchFamily="34" charset="0"/>
              </a:rPr>
              <a:t>variable </a:t>
            </a:r>
            <a:r>
              <a:rPr lang="en-US" dirty="0">
                <a:solidFill>
                  <a:srgbClr val="000000"/>
                </a:solidFill>
                <a:latin typeface="Arial" panose="020B0604020202020204" pitchFamily="34" charset="0"/>
              </a:rPr>
              <a:t>lymphocytic </a:t>
            </a:r>
            <a:r>
              <a:rPr lang="en-US" dirty="0" smtClean="0">
                <a:solidFill>
                  <a:srgbClr val="000000"/>
                </a:solidFill>
                <a:latin typeface="Arial" panose="020B0604020202020204" pitchFamily="34" charset="0"/>
              </a:rPr>
              <a:t>infiltrate.</a:t>
            </a:r>
          </a:p>
          <a:p>
            <a:pPr fontAlgn="base">
              <a:buFont typeface="Arial" panose="020B0604020202020204" pitchFamily="34" charset="0"/>
              <a:buChar char="•"/>
            </a:pPr>
            <a:r>
              <a:rPr lang="en-US" dirty="0" smtClean="0">
                <a:solidFill>
                  <a:srgbClr val="000000"/>
                </a:solidFill>
                <a:latin typeface="Arial" panose="020B0604020202020204" pitchFamily="34" charset="0"/>
              </a:rPr>
              <a:t>rare </a:t>
            </a:r>
            <a:r>
              <a:rPr lang="en-US" dirty="0">
                <a:solidFill>
                  <a:srgbClr val="000000"/>
                </a:solidFill>
                <a:latin typeface="Arial" panose="020B0604020202020204" pitchFamily="34" charset="0"/>
              </a:rPr>
              <a:t>/ no </a:t>
            </a:r>
            <a:r>
              <a:rPr lang="en-US" dirty="0" err="1">
                <a:solidFill>
                  <a:srgbClr val="000000"/>
                </a:solidFill>
                <a:latin typeface="Arial" panose="020B0604020202020204" pitchFamily="34" charset="0"/>
              </a:rPr>
              <a:t>oncocytic</a:t>
            </a:r>
            <a:r>
              <a:rPr lang="en-US" dirty="0">
                <a:solidFill>
                  <a:srgbClr val="000000"/>
                </a:solidFill>
                <a:latin typeface="Arial" panose="020B0604020202020204" pitchFamily="34" charset="0"/>
              </a:rPr>
              <a:t> </a:t>
            </a:r>
            <a:r>
              <a:rPr lang="en-US" dirty="0" smtClean="0">
                <a:solidFill>
                  <a:srgbClr val="000000"/>
                </a:solidFill>
                <a:latin typeface="Arial" panose="020B0604020202020204" pitchFamily="34" charset="0"/>
              </a:rPr>
              <a:t>change.</a:t>
            </a:r>
          </a:p>
          <a:p>
            <a:pPr fontAlgn="base">
              <a:buFont typeface="Arial" panose="020B0604020202020204" pitchFamily="34" charset="0"/>
              <a:buChar char="•"/>
            </a:pPr>
            <a:r>
              <a:rPr lang="en-US" dirty="0" smtClean="0">
                <a:solidFill>
                  <a:srgbClr val="000000"/>
                </a:solidFill>
                <a:latin typeface="Arial" panose="020B0604020202020204" pitchFamily="34" charset="0"/>
              </a:rPr>
              <a:t> </a:t>
            </a:r>
            <a:r>
              <a:rPr lang="en-US" dirty="0">
                <a:solidFill>
                  <a:srgbClr val="000000"/>
                </a:solidFill>
                <a:latin typeface="Arial" panose="020B0604020202020204" pitchFamily="34" charset="0"/>
              </a:rPr>
              <a:t>no / focal fibrosis</a:t>
            </a:r>
            <a:endParaRPr lang="en-US" b="0" i="0" dirty="0">
              <a:solidFill>
                <a:srgbClr val="000000"/>
              </a:solidFill>
              <a:effectLst/>
              <a:latin typeface="Arial" panose="020B0604020202020204" pitchFamily="34" charset="0"/>
            </a:endParaRPr>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47772"/>
          <a:stretch/>
        </p:blipFill>
        <p:spPr bwMode="auto">
          <a:xfrm>
            <a:off x="6032636" y="2521687"/>
            <a:ext cx="4228465"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22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a:t>Reidel’s</a:t>
            </a:r>
            <a:r>
              <a:rPr lang="en-US" dirty="0"/>
              <a:t> Thyroiditis</a:t>
            </a:r>
          </a:p>
        </p:txBody>
      </p:sp>
      <p:sp>
        <p:nvSpPr>
          <p:cNvPr id="3" name="Content Placeholder 2"/>
          <p:cNvSpPr>
            <a:spLocks noGrp="1"/>
          </p:cNvSpPr>
          <p:nvPr>
            <p:ph idx="1"/>
          </p:nvPr>
        </p:nvSpPr>
        <p:spPr/>
        <p:txBody>
          <a:bodyPr>
            <a:normAutofit/>
          </a:bodyPr>
          <a:lstStyle/>
          <a:p>
            <a:pPr fontAlgn="base"/>
            <a:r>
              <a:rPr lang="en-US" sz="2400" dirty="0">
                <a:latin typeface="+mj-lt"/>
              </a:rPr>
              <a:t>Densely fibrotic inflammatory process involving thyroid gland and adjacent neck </a:t>
            </a:r>
            <a:r>
              <a:rPr lang="en-US" sz="2400" dirty="0" smtClean="0">
                <a:latin typeface="+mj-lt"/>
              </a:rPr>
              <a:t>tissue.</a:t>
            </a:r>
          </a:p>
          <a:p>
            <a:pPr fontAlgn="base"/>
            <a:r>
              <a:rPr lang="en-US" sz="2400" dirty="0">
                <a:latin typeface="+mj-lt"/>
              </a:rPr>
              <a:t>65% have antithyroid antibodies</a:t>
            </a:r>
          </a:p>
          <a:p>
            <a:pPr fontAlgn="base"/>
            <a:r>
              <a:rPr lang="en-US" sz="2400" dirty="0">
                <a:latin typeface="+mj-lt"/>
              </a:rPr>
              <a:t>Clinically resembles </a:t>
            </a:r>
            <a:r>
              <a:rPr lang="en-US" sz="2400" dirty="0" smtClean="0">
                <a:latin typeface="+mj-lt"/>
              </a:rPr>
              <a:t>carcinoma.</a:t>
            </a:r>
            <a:endParaRPr lang="en-US" sz="2400" dirty="0">
              <a:latin typeface="+mj-lt"/>
            </a:endParaRPr>
          </a:p>
        </p:txBody>
      </p:sp>
    </p:spTree>
    <p:extLst>
      <p:ext uri="{BB962C8B-B14F-4D97-AF65-F5344CB8AC3E}">
        <p14:creationId xmlns:p14="http://schemas.microsoft.com/office/powerpoint/2010/main" val="883487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Riedel's thyroid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217" y="1763485"/>
            <a:ext cx="5225143" cy="39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9485" y="2465755"/>
            <a:ext cx="6096000" cy="646331"/>
          </a:xfrm>
          <a:prstGeom prst="rect">
            <a:avLst/>
          </a:prstGeom>
        </p:spPr>
        <p:txBody>
          <a:bodyPr>
            <a:spAutoFit/>
          </a:bodyPr>
          <a:lstStyle/>
          <a:p>
            <a:r>
              <a:rPr lang="en-US" dirty="0">
                <a:solidFill>
                  <a:srgbClr val="000000"/>
                </a:solidFill>
                <a:latin typeface="Arial" panose="020B0604020202020204" pitchFamily="34" charset="0"/>
              </a:rPr>
              <a:t>Follicles are obliterated or compressed by extensive dense fibrous tissue</a:t>
            </a:r>
            <a:endParaRPr lang="en-US" dirty="0"/>
          </a:p>
        </p:txBody>
      </p:sp>
      <p:sp>
        <p:nvSpPr>
          <p:cNvPr id="4" name="Rectangle 3"/>
          <p:cNvSpPr/>
          <p:nvPr/>
        </p:nvSpPr>
        <p:spPr>
          <a:xfrm>
            <a:off x="346171" y="550706"/>
            <a:ext cx="4837607" cy="1754326"/>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**Morphology</a:t>
            </a:r>
          </a:p>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732132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altLang="en-US" b="1" dirty="0"/>
              <a:t>GRAVE’S DISEASE </a:t>
            </a:r>
            <a:r>
              <a:rPr lang="en-US" altLang="en-US" b="1" dirty="0" smtClean="0"/>
              <a:t>.</a:t>
            </a:r>
            <a:endParaRPr lang="en-US" dirty="0"/>
          </a:p>
        </p:txBody>
      </p:sp>
      <p:sp>
        <p:nvSpPr>
          <p:cNvPr id="3" name="Content Placeholder 2"/>
          <p:cNvSpPr>
            <a:spLocks noGrp="1"/>
          </p:cNvSpPr>
          <p:nvPr>
            <p:ph idx="1"/>
          </p:nvPr>
        </p:nvSpPr>
        <p:spPr/>
        <p:txBody>
          <a:bodyPr>
            <a:normAutofit fontScale="85000" lnSpcReduction="10000"/>
          </a:bodyPr>
          <a:lstStyle/>
          <a:p>
            <a:pPr>
              <a:buNone/>
            </a:pPr>
            <a:endParaRPr lang="en-US" altLang="ar-SA" sz="2000" dirty="0">
              <a:latin typeface="Times New Roman" pitchFamily="18" charset="0"/>
              <a:cs typeface="Times New Roman" pitchFamily="18" charset="0"/>
            </a:endParaRPr>
          </a:p>
          <a:p>
            <a:r>
              <a:rPr lang="en-US" altLang="ar-SA" sz="2000" dirty="0">
                <a:latin typeface="Tahoma" pitchFamily="34" charset="0"/>
                <a:cs typeface="Tahoma" pitchFamily="34" charset="0"/>
              </a:rPr>
              <a:t>Autoimmune disease characterized by hyperthyroidism due to circulating autoantibodies against thyrotropin (TSH receptor) that activates the receptor, leading to increased thyroid hormone synthesis and secretion and growth of the thyroid gland</a:t>
            </a:r>
          </a:p>
          <a:p>
            <a:endParaRPr lang="en-US" altLang="ar-SA" sz="2000" dirty="0">
              <a:latin typeface="Tahoma" pitchFamily="34" charset="0"/>
              <a:cs typeface="Tahoma" pitchFamily="34" charset="0"/>
            </a:endParaRPr>
          </a:p>
          <a:p>
            <a:r>
              <a:rPr lang="en-US" altLang="ar-SA" sz="2000" dirty="0" smtClean="0">
                <a:latin typeface="Tahoma" pitchFamily="34" charset="0"/>
                <a:cs typeface="Tahoma" pitchFamily="34" charset="0"/>
              </a:rPr>
              <a:t>Commonest </a:t>
            </a:r>
            <a:r>
              <a:rPr lang="en-US" altLang="ar-SA" sz="2000" dirty="0">
                <a:latin typeface="Tahoma" pitchFamily="34" charset="0"/>
                <a:cs typeface="Tahoma" pitchFamily="34" charset="0"/>
              </a:rPr>
              <a:t>cause of endogenous hyperthyroidism</a:t>
            </a:r>
          </a:p>
          <a:p>
            <a:r>
              <a:rPr lang="en-US" altLang="ar-SA" sz="2000" dirty="0">
                <a:latin typeface="Tahoma" pitchFamily="34" charset="0"/>
                <a:cs typeface="Tahoma" pitchFamily="34" charset="0"/>
              </a:rPr>
              <a:t>Age 20- 40 </a:t>
            </a:r>
            <a:r>
              <a:rPr lang="en-US" altLang="ar-SA" sz="2000" dirty="0" smtClean="0">
                <a:latin typeface="Tahoma" pitchFamily="34" charset="0"/>
                <a:cs typeface="Tahoma" pitchFamily="34" charset="0"/>
              </a:rPr>
              <a:t>y.</a:t>
            </a:r>
            <a:endParaRPr lang="en-US" altLang="ar-SA" sz="2000" dirty="0">
              <a:latin typeface="Tahoma" pitchFamily="34" charset="0"/>
              <a:cs typeface="Tahoma" pitchFamily="34" charset="0"/>
            </a:endParaRPr>
          </a:p>
          <a:p>
            <a:r>
              <a:rPr lang="en-US" altLang="ar-SA" sz="2000" dirty="0">
                <a:latin typeface="Tahoma" pitchFamily="34" charset="0"/>
                <a:cs typeface="Tahoma" pitchFamily="34" charset="0"/>
              </a:rPr>
              <a:t>M: F ratio is 1: 7</a:t>
            </a:r>
          </a:p>
          <a:p>
            <a:r>
              <a:rPr lang="en-US" altLang="ar-SA" sz="2000" dirty="0">
                <a:latin typeface="Tahoma" pitchFamily="34" charset="0"/>
                <a:cs typeface="Tahoma" pitchFamily="34" charset="0"/>
              </a:rPr>
              <a:t>More common in western races</a:t>
            </a:r>
          </a:p>
          <a:p>
            <a:pPr>
              <a:buNone/>
            </a:pPr>
            <a:r>
              <a:rPr lang="en-US" altLang="en-US" sz="2000" dirty="0">
                <a:latin typeface="Times New Roman" pitchFamily="18" charset="0"/>
                <a:cs typeface="Times New Roman" pitchFamily="18" charset="0"/>
              </a:rPr>
              <a:t>               </a:t>
            </a:r>
            <a:endParaRPr lang="en-US" altLang="en-US" sz="2000" dirty="0">
              <a:solidFill>
                <a:srgbClr val="FFFF66"/>
              </a:solidFill>
              <a:latin typeface="Times New Roman" pitchFamily="18" charset="0"/>
              <a:cs typeface="Times New Roman" pitchFamily="18" charset="0"/>
            </a:endParaRPr>
          </a:p>
          <a:p>
            <a:pPr>
              <a:buNone/>
            </a:pPr>
            <a:r>
              <a:rPr lang="en-US" altLang="en-US" sz="2000" dirty="0">
                <a:solidFill>
                  <a:srgbClr val="FFFF66"/>
                </a:solidFill>
                <a:latin typeface="Times New Roman" pitchFamily="18" charset="0"/>
                <a:cs typeface="Times New Roman" pitchFamily="18" charset="0"/>
                <a:sym typeface="Symbol" pitchFamily="18" charset="2"/>
              </a:rPr>
              <a:t>        </a:t>
            </a:r>
          </a:p>
          <a:p>
            <a:pPr>
              <a:buNone/>
            </a:pPr>
            <a:r>
              <a:rPr lang="en-US" altLang="en-US" sz="2000" b="1" dirty="0"/>
              <a:t>        </a:t>
            </a:r>
          </a:p>
          <a:p>
            <a:pPr>
              <a:buNone/>
            </a:pPr>
            <a:endParaRPr lang="en-US" altLang="en-US" sz="2000" b="1" u="sng" dirty="0"/>
          </a:p>
        </p:txBody>
      </p:sp>
    </p:spTree>
    <p:extLst>
      <p:ext uri="{BB962C8B-B14F-4D97-AF65-F5344CB8AC3E}">
        <p14:creationId xmlns:p14="http://schemas.microsoft.com/office/powerpoint/2010/main" val="1508308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with…</a:t>
            </a:r>
            <a:endParaRPr lang="en-US" dirty="0"/>
          </a:p>
        </p:txBody>
      </p:sp>
      <p:sp>
        <p:nvSpPr>
          <p:cNvPr id="3" name="Content Placeholder 2"/>
          <p:cNvSpPr>
            <a:spLocks noGrp="1"/>
          </p:cNvSpPr>
          <p:nvPr>
            <p:ph idx="1"/>
          </p:nvPr>
        </p:nvSpPr>
        <p:spPr/>
        <p:txBody>
          <a:bodyPr>
            <a:normAutofit/>
          </a:bodyPr>
          <a:lstStyle/>
          <a:p>
            <a:r>
              <a:rPr lang="en-US" sz="2400" dirty="0" smtClean="0">
                <a:latin typeface="+mj-lt"/>
              </a:rPr>
              <a:t>diffuse goiter.</a:t>
            </a:r>
          </a:p>
          <a:p>
            <a:r>
              <a:rPr lang="en-US" sz="2400" dirty="0" smtClean="0">
                <a:latin typeface="+mj-lt"/>
              </a:rPr>
              <a:t>infiltrative </a:t>
            </a:r>
            <a:r>
              <a:rPr lang="en-US" sz="2400" dirty="0" err="1">
                <a:latin typeface="+mj-lt"/>
              </a:rPr>
              <a:t>ophthalmopathy</a:t>
            </a:r>
            <a:r>
              <a:rPr lang="en-US" sz="2400" dirty="0">
                <a:latin typeface="+mj-lt"/>
              </a:rPr>
              <a:t> </a:t>
            </a:r>
            <a:r>
              <a:rPr lang="en-US" sz="2400" dirty="0" smtClean="0">
                <a:latin typeface="+mj-lt"/>
              </a:rPr>
              <a:t>.</a:t>
            </a:r>
          </a:p>
          <a:p>
            <a:r>
              <a:rPr lang="en-US" sz="2400" dirty="0" smtClean="0">
                <a:latin typeface="+mj-lt"/>
              </a:rPr>
              <a:t>infiltrative </a:t>
            </a:r>
            <a:r>
              <a:rPr lang="en-US" sz="2400" dirty="0" err="1">
                <a:latin typeface="+mj-lt"/>
              </a:rPr>
              <a:t>dermopathy</a:t>
            </a:r>
            <a:r>
              <a:rPr lang="en-US" sz="2400" dirty="0">
                <a:latin typeface="+mj-lt"/>
              </a:rPr>
              <a:t>, </a:t>
            </a:r>
            <a:r>
              <a:rPr lang="en-US" sz="2400" dirty="0" smtClean="0">
                <a:latin typeface="+mj-lt"/>
              </a:rPr>
              <a:t>including:</a:t>
            </a:r>
          </a:p>
          <a:p>
            <a:pPr>
              <a:buFont typeface="Wingdings" panose="05000000000000000000" pitchFamily="2" charset="2"/>
              <a:buChar char="q"/>
            </a:pPr>
            <a:r>
              <a:rPr lang="en-US" sz="2400" dirty="0" smtClean="0">
                <a:latin typeface="+mj-lt"/>
              </a:rPr>
              <a:t> </a:t>
            </a:r>
            <a:r>
              <a:rPr lang="en-US" sz="2400" dirty="0">
                <a:latin typeface="+mj-lt"/>
              </a:rPr>
              <a:t>pretibial myxedema </a:t>
            </a:r>
            <a:r>
              <a:rPr lang="en-US" sz="2400" dirty="0" smtClean="0">
                <a:latin typeface="+mj-lt"/>
              </a:rPr>
              <a:t>.</a:t>
            </a:r>
          </a:p>
          <a:p>
            <a:pPr>
              <a:buFont typeface="Wingdings" panose="05000000000000000000" pitchFamily="2" charset="2"/>
              <a:buChar char="q"/>
            </a:pPr>
            <a:r>
              <a:rPr lang="en-US" sz="2400" dirty="0" smtClean="0">
                <a:latin typeface="+mj-lt"/>
              </a:rPr>
              <a:t> </a:t>
            </a:r>
            <a:r>
              <a:rPr lang="en-US" sz="2400" dirty="0">
                <a:latin typeface="+mj-lt"/>
              </a:rPr>
              <a:t>thyroid </a:t>
            </a:r>
            <a:r>
              <a:rPr lang="en-US" sz="2400" dirty="0" err="1">
                <a:latin typeface="+mj-lt"/>
              </a:rPr>
              <a:t>acropachy</a:t>
            </a:r>
            <a:r>
              <a:rPr lang="en-US" sz="2400" dirty="0">
                <a:latin typeface="+mj-lt"/>
              </a:rPr>
              <a:t> (extremity swelling, clubbing of fingers and toes due to periosteal new bone formation)</a:t>
            </a:r>
          </a:p>
        </p:txBody>
      </p:sp>
    </p:spTree>
    <p:extLst>
      <p:ext uri="{BB962C8B-B14F-4D97-AF65-F5344CB8AC3E}">
        <p14:creationId xmlns:p14="http://schemas.microsoft.com/office/powerpoint/2010/main" val="2055062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04" y="1088888"/>
            <a:ext cx="3366802" cy="2451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712" y="1043168"/>
            <a:ext cx="3650387" cy="24968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5805" y="1043168"/>
            <a:ext cx="3332207" cy="27768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885" y="4145848"/>
            <a:ext cx="3541214" cy="231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endParaRPr lang="en-US" dirty="0"/>
          </a:p>
        </p:txBody>
      </p:sp>
      <p:sp>
        <p:nvSpPr>
          <p:cNvPr id="3" name="Content Placeholder 2"/>
          <p:cNvSpPr>
            <a:spLocks noGrp="1"/>
          </p:cNvSpPr>
          <p:nvPr>
            <p:ph idx="1"/>
          </p:nvPr>
        </p:nvSpPr>
        <p:spPr/>
        <p:txBody>
          <a:bodyPr/>
          <a:lstStyle/>
          <a:p>
            <a:r>
              <a:rPr lang="en-US" dirty="0">
                <a:latin typeface="+mj-lt"/>
              </a:rPr>
              <a:t>clinically by </a:t>
            </a:r>
            <a:r>
              <a:rPr lang="en-US" dirty="0" smtClean="0">
                <a:latin typeface="+mj-lt"/>
              </a:rPr>
              <a:t>symptoms.</a:t>
            </a:r>
          </a:p>
          <a:p>
            <a:r>
              <a:rPr lang="en-US" dirty="0" smtClean="0">
                <a:latin typeface="+mj-lt"/>
              </a:rPr>
              <a:t>presence </a:t>
            </a:r>
            <a:r>
              <a:rPr lang="en-US" dirty="0">
                <a:latin typeface="+mj-lt"/>
              </a:rPr>
              <a:t>of laboratory markers of </a:t>
            </a:r>
            <a:r>
              <a:rPr lang="en-US" dirty="0" smtClean="0">
                <a:latin typeface="+mj-lt"/>
              </a:rPr>
              <a:t>hyperthyroidism.</a:t>
            </a:r>
          </a:p>
          <a:p>
            <a:pPr marL="0" indent="0">
              <a:buNone/>
            </a:pPr>
            <a:r>
              <a:rPr lang="en-US" dirty="0" smtClean="0">
                <a:latin typeface="+mj-lt"/>
              </a:rPr>
              <a:t>(</a:t>
            </a:r>
            <a:r>
              <a:rPr lang="en-US" dirty="0">
                <a:latin typeface="+mj-lt"/>
              </a:rPr>
              <a:t>Increased T3 / T4, increased uptake of radioactive iodine, decreased </a:t>
            </a:r>
            <a:r>
              <a:rPr lang="en-US" dirty="0" smtClean="0">
                <a:latin typeface="+mj-lt"/>
              </a:rPr>
              <a:t>TSH).</a:t>
            </a:r>
          </a:p>
          <a:p>
            <a:r>
              <a:rPr lang="en-US" dirty="0" smtClean="0">
                <a:latin typeface="+mj-lt"/>
              </a:rPr>
              <a:t> </a:t>
            </a:r>
            <a:r>
              <a:rPr lang="en-US" dirty="0">
                <a:latin typeface="+mj-lt"/>
              </a:rPr>
              <a:t>presence of serum anti thyrotropin </a:t>
            </a:r>
            <a:r>
              <a:rPr lang="en-US" dirty="0" smtClean="0">
                <a:latin typeface="+mj-lt"/>
              </a:rPr>
              <a:t>antibodies.</a:t>
            </a:r>
          </a:p>
          <a:p>
            <a:pPr marL="0" indent="0">
              <a:buNone/>
            </a:pPr>
            <a:r>
              <a:rPr lang="en-US" dirty="0" smtClean="0">
                <a:latin typeface="+mj-lt"/>
              </a:rPr>
              <a:t>(</a:t>
            </a:r>
            <a:r>
              <a:rPr lang="en-US" dirty="0">
                <a:latin typeface="+mj-lt"/>
              </a:rPr>
              <a:t>thyroglobulin, thyroid peroxidase, sodium iodide symporter and thyrotropin / TSH </a:t>
            </a:r>
            <a:r>
              <a:rPr lang="en-US" dirty="0" smtClean="0">
                <a:latin typeface="+mj-lt"/>
              </a:rPr>
              <a:t>receptor).</a:t>
            </a:r>
            <a:endParaRPr lang="en-US" dirty="0">
              <a:latin typeface="+mj-lt"/>
            </a:endParaRPr>
          </a:p>
        </p:txBody>
      </p:sp>
    </p:spTree>
    <p:extLst>
      <p:ext uri="{BB962C8B-B14F-4D97-AF65-F5344CB8AC3E}">
        <p14:creationId xmlns:p14="http://schemas.microsoft.com/office/powerpoint/2010/main" val="2201986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ahoma" pitchFamily="34" charset="0"/>
                <a:cs typeface="Tahoma" pitchFamily="34" charset="0"/>
              </a:rPr>
              <a:t>Pathogenesis</a:t>
            </a:r>
            <a:endParaRPr lang="en-US" dirty="0"/>
          </a:p>
        </p:txBody>
      </p:sp>
      <p:sp>
        <p:nvSpPr>
          <p:cNvPr id="3" name="Content Placeholder 2"/>
          <p:cNvSpPr>
            <a:spLocks noGrp="1"/>
          </p:cNvSpPr>
          <p:nvPr>
            <p:ph idx="1"/>
          </p:nvPr>
        </p:nvSpPr>
        <p:spPr/>
        <p:txBody>
          <a:bodyPr>
            <a:normAutofit/>
          </a:bodyPr>
          <a:lstStyle/>
          <a:p>
            <a:pPr fontAlgn="base"/>
            <a:r>
              <a:rPr lang="en-US" sz="2000" dirty="0">
                <a:latin typeface="+mj-lt"/>
              </a:rPr>
              <a:t>Exact cause is </a:t>
            </a:r>
            <a:r>
              <a:rPr lang="en-US" sz="2000" dirty="0" smtClean="0">
                <a:latin typeface="+mj-lt"/>
              </a:rPr>
              <a:t>unclear.</a:t>
            </a:r>
          </a:p>
          <a:p>
            <a:pPr fontAlgn="base"/>
            <a:r>
              <a:rPr lang="en-US" sz="2000" dirty="0" smtClean="0">
                <a:latin typeface="+mj-lt"/>
              </a:rPr>
              <a:t>It </a:t>
            </a:r>
            <a:r>
              <a:rPr lang="en-US" sz="2000" dirty="0">
                <a:latin typeface="+mj-lt"/>
              </a:rPr>
              <a:t>is believed to involve a </a:t>
            </a:r>
            <a:r>
              <a:rPr lang="en-US" sz="2000" dirty="0" smtClean="0">
                <a:latin typeface="+mj-lt"/>
              </a:rPr>
              <a:t>combination:</a:t>
            </a:r>
          </a:p>
          <a:p>
            <a:pPr fontAlgn="base">
              <a:buFont typeface="Wingdings" panose="05000000000000000000" pitchFamily="2" charset="2"/>
              <a:buChar char="v"/>
            </a:pPr>
            <a:r>
              <a:rPr lang="en-US" sz="2000" dirty="0" smtClean="0">
                <a:latin typeface="+mj-lt"/>
              </a:rPr>
              <a:t>Genetic (</a:t>
            </a:r>
            <a:r>
              <a:rPr lang="en-US" sz="2000" dirty="0">
                <a:latin typeface="+mj-lt"/>
              </a:rPr>
              <a:t>Caused by B and T cell mediated immune responses leading to production of autoantibodies to thyrotropin / TSH </a:t>
            </a:r>
            <a:r>
              <a:rPr lang="en-US" sz="2000" dirty="0" smtClean="0">
                <a:latin typeface="+mj-lt"/>
              </a:rPr>
              <a:t>receptor).</a:t>
            </a:r>
          </a:p>
          <a:p>
            <a:pPr fontAlgn="base">
              <a:buFont typeface="Wingdings" panose="05000000000000000000" pitchFamily="2" charset="2"/>
              <a:buChar char="v"/>
            </a:pPr>
            <a:r>
              <a:rPr lang="en-US" sz="2000" dirty="0" smtClean="0">
                <a:latin typeface="+mj-lt"/>
              </a:rPr>
              <a:t>environmental factors (</a:t>
            </a:r>
            <a:r>
              <a:rPr lang="en-US" sz="2000" dirty="0">
                <a:latin typeface="+mj-lt"/>
              </a:rPr>
              <a:t>Onset of disease may be triggered by stress, infection or giving </a:t>
            </a:r>
            <a:r>
              <a:rPr lang="en-US" sz="2000" dirty="0" smtClean="0">
                <a:latin typeface="+mj-lt"/>
              </a:rPr>
              <a:t>birth).</a:t>
            </a:r>
          </a:p>
          <a:p>
            <a:pPr fontAlgn="base">
              <a:buFont typeface="Wingdings" panose="05000000000000000000" pitchFamily="2" charset="2"/>
              <a:buChar char="v"/>
            </a:pPr>
            <a:endParaRPr lang="en-US" sz="2000" dirty="0">
              <a:latin typeface="+mj-lt"/>
            </a:endParaRPr>
          </a:p>
          <a:p>
            <a:pPr fontAlgn="base"/>
            <a:r>
              <a:rPr lang="en-US" sz="2000" dirty="0">
                <a:latin typeface="+mj-lt"/>
              </a:rPr>
              <a:t>May exist with other similar diseases   e.g. </a:t>
            </a:r>
            <a:r>
              <a:rPr lang="en-US" sz="2000" dirty="0" smtClean="0">
                <a:latin typeface="+mj-lt"/>
              </a:rPr>
              <a:t>SLE</a:t>
            </a:r>
            <a:r>
              <a:rPr lang="en-US" sz="2000" dirty="0">
                <a:latin typeface="+mj-lt"/>
              </a:rPr>
              <a:t>, Pernicious anemia, Diabetes type I</a:t>
            </a:r>
            <a:r>
              <a:rPr lang="en-US" sz="2000" dirty="0" smtClean="0">
                <a:latin typeface="+mj-lt"/>
              </a:rPr>
              <a:t>, </a:t>
            </a:r>
            <a:r>
              <a:rPr lang="en-US" sz="2000" dirty="0">
                <a:latin typeface="+mj-lt"/>
              </a:rPr>
              <a:t>Addison’s dis.</a:t>
            </a:r>
          </a:p>
          <a:p>
            <a:pPr fontAlgn="base">
              <a:buFont typeface="Wingdings" panose="05000000000000000000" pitchFamily="2" charset="2"/>
              <a:buChar char="v"/>
            </a:pPr>
            <a:endParaRPr lang="en-US" sz="2000" dirty="0" smtClean="0">
              <a:latin typeface="+mj-lt"/>
            </a:endParaRPr>
          </a:p>
          <a:p>
            <a:pPr fontAlgn="base">
              <a:buFont typeface="Wingdings" panose="05000000000000000000" pitchFamily="2" charset="2"/>
              <a:buChar char="v"/>
            </a:pPr>
            <a:endParaRPr lang="en-US" sz="2000" dirty="0">
              <a:latin typeface="+mj-lt"/>
            </a:endParaRPr>
          </a:p>
        </p:txBody>
      </p:sp>
    </p:spTree>
    <p:extLst>
      <p:ext uri="{BB962C8B-B14F-4D97-AF65-F5344CB8AC3E}">
        <p14:creationId xmlns:p14="http://schemas.microsoft.com/office/powerpoint/2010/main" val="10468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a:t>
            </a:r>
            <a:br>
              <a:rPr lang="en-US" dirty="0" smtClean="0"/>
            </a:br>
            <a:endParaRPr lang="en-US" dirty="0"/>
          </a:p>
        </p:txBody>
      </p:sp>
      <p:pic>
        <p:nvPicPr>
          <p:cNvPr id="3074"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3494" t="36488" r="2086" b="8334"/>
          <a:stretch/>
        </p:blipFill>
        <p:spPr bwMode="auto">
          <a:xfrm>
            <a:off x="5172892" y="2349925"/>
            <a:ext cx="6283234" cy="403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395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Tahoma" pitchFamily="34" charset="0"/>
                <a:cs typeface="Tahoma" pitchFamily="34" charset="0"/>
              </a:rPr>
              <a:t>Morphology.</a:t>
            </a:r>
            <a:endParaRPr lang="en-US" dirty="0"/>
          </a:p>
        </p:txBody>
      </p:sp>
      <p:sp>
        <p:nvSpPr>
          <p:cNvPr id="3" name="Content Placeholder 2"/>
          <p:cNvSpPr>
            <a:spLocks noGrp="1"/>
          </p:cNvSpPr>
          <p:nvPr>
            <p:ph idx="1"/>
          </p:nvPr>
        </p:nvSpPr>
        <p:spPr/>
        <p:txBody>
          <a:bodyPr/>
          <a:lstStyle/>
          <a:p>
            <a:r>
              <a:rPr lang="en-US" dirty="0">
                <a:latin typeface="+mj-lt"/>
              </a:rPr>
              <a:t>Diffuse and symmetrically enlarged thyroid gland with beefy red cut </a:t>
            </a:r>
            <a:r>
              <a:rPr lang="en-US" dirty="0" smtClean="0">
                <a:latin typeface="+mj-lt"/>
              </a:rPr>
              <a:t>surface.</a:t>
            </a:r>
          </a:p>
          <a:p>
            <a:endParaRPr lang="en-US" dirty="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a:latin typeface="+mj-lt"/>
            </a:endParaRPr>
          </a:p>
          <a:p>
            <a:endParaRPr lang="en-US" dirty="0">
              <a:latin typeface="+mj-lt"/>
            </a:endParaRPr>
          </a:p>
        </p:txBody>
      </p:sp>
      <p:pic>
        <p:nvPicPr>
          <p:cNvPr id="4" name="Picture 3"/>
          <p:cNvPicPr>
            <a:picLocks noChangeAspect="1"/>
          </p:cNvPicPr>
          <p:nvPr/>
        </p:nvPicPr>
        <p:blipFill rotWithShape="1">
          <a:blip r:embed="rId2"/>
          <a:srcRect l="20116" t="29374" r="32697" b="10090"/>
          <a:stretch/>
        </p:blipFill>
        <p:spPr>
          <a:xfrm>
            <a:off x="5878286" y="2848351"/>
            <a:ext cx="4441371" cy="3203457"/>
          </a:xfrm>
          <a:prstGeom prst="rect">
            <a:avLst/>
          </a:prstGeom>
        </p:spPr>
      </p:pic>
    </p:spTree>
    <p:extLst>
      <p:ext uri="{BB962C8B-B14F-4D97-AF65-F5344CB8AC3E}">
        <p14:creationId xmlns:p14="http://schemas.microsoft.com/office/powerpoint/2010/main" val="2285936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Histology</a:t>
            </a:r>
            <a:br>
              <a:rPr lang="en-US" dirty="0" smtClean="0"/>
            </a:br>
            <a:endParaRPr lang="en-US" dirty="0"/>
          </a:p>
        </p:txBody>
      </p:sp>
      <p:pic>
        <p:nvPicPr>
          <p:cNvPr id="3" name="Picture 2"/>
          <p:cNvPicPr>
            <a:picLocks noChangeAspect="1"/>
          </p:cNvPicPr>
          <p:nvPr/>
        </p:nvPicPr>
        <p:blipFill rotWithShape="1">
          <a:blip r:embed="rId2"/>
          <a:srcRect l="24533" t="15982" r="25369" b="18839"/>
          <a:stretch/>
        </p:blipFill>
        <p:spPr>
          <a:xfrm>
            <a:off x="5963245" y="3127095"/>
            <a:ext cx="4591543" cy="3358544"/>
          </a:xfrm>
          <a:prstGeom prst="rect">
            <a:avLst/>
          </a:prstGeom>
        </p:spPr>
      </p:pic>
      <p:sp>
        <p:nvSpPr>
          <p:cNvPr id="4" name="Rectangle 3"/>
          <p:cNvSpPr/>
          <p:nvPr/>
        </p:nvSpPr>
        <p:spPr>
          <a:xfrm>
            <a:off x="5294334" y="984460"/>
            <a:ext cx="5548314" cy="369332"/>
          </a:xfrm>
          <a:prstGeom prst="rect">
            <a:avLst/>
          </a:prstGeom>
        </p:spPr>
        <p:txBody>
          <a:bodyPr wrap="none">
            <a:spAutoFit/>
          </a:bodyPr>
          <a:lstStyle/>
          <a:p>
            <a:pPr fontAlgn="base">
              <a:buFont typeface="Arial" panose="020B0604020202020204" pitchFamily="34" charset="0"/>
              <a:buChar char="•"/>
            </a:pPr>
            <a:r>
              <a:rPr lang="en-US">
                <a:solidFill>
                  <a:srgbClr val="000000"/>
                </a:solidFill>
                <a:latin typeface="Arial" panose="020B0604020202020204" pitchFamily="34" charset="0"/>
              </a:rPr>
              <a:t>Hyperplastic thyroid follicles with papillary </a:t>
            </a:r>
            <a:r>
              <a:rPr lang="en-US" dirty="0" err="1">
                <a:solidFill>
                  <a:srgbClr val="000000"/>
                </a:solidFill>
                <a:latin typeface="Arial" panose="020B0604020202020204" pitchFamily="34" charset="0"/>
              </a:rPr>
              <a:t>infoldings</a:t>
            </a:r>
            <a:endParaRPr lang="en-US" b="0" i="0" dirty="0">
              <a:solidFill>
                <a:srgbClr val="000000"/>
              </a:solidFill>
              <a:effectLst/>
              <a:latin typeface="Arial" panose="020B0604020202020204" pitchFamily="34" charset="0"/>
            </a:endParaRPr>
          </a:p>
        </p:txBody>
      </p:sp>
      <p:sp>
        <p:nvSpPr>
          <p:cNvPr id="5" name="Rectangle 4"/>
          <p:cNvSpPr/>
          <p:nvPr/>
        </p:nvSpPr>
        <p:spPr>
          <a:xfrm>
            <a:off x="5294334" y="1703594"/>
            <a:ext cx="6096000" cy="646331"/>
          </a:xfrm>
          <a:prstGeom prst="rect">
            <a:avLst/>
          </a:prstGeom>
        </p:spPr>
        <p:txBody>
          <a:bodyPr>
            <a:spAutoFit/>
          </a:bodyPr>
          <a:lstStyle/>
          <a:p>
            <a:pPr fontAlgn="base">
              <a:buFont typeface="Arial" panose="020B0604020202020204" pitchFamily="34" charset="0"/>
              <a:buChar char="•"/>
            </a:pPr>
            <a:r>
              <a:rPr lang="en-US" dirty="0">
                <a:solidFill>
                  <a:srgbClr val="000000"/>
                </a:solidFill>
                <a:latin typeface="Arial" panose="020B0604020202020204" pitchFamily="34" charset="0"/>
              </a:rPr>
              <a:t>Colloid is typically decreased, when present shows peripheral scalloping</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09592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349925"/>
            <a:ext cx="3734467" cy="2456442"/>
          </a:xfrm>
        </p:spPr>
        <p:txBody>
          <a:bodyPr/>
          <a:lstStyle/>
          <a:p>
            <a:r>
              <a:rPr lang="en-US" dirty="0"/>
              <a:t>DIFFUSE &amp; MULTINODULAR GOITRE</a:t>
            </a:r>
          </a:p>
        </p:txBody>
      </p:sp>
      <p:sp>
        <p:nvSpPr>
          <p:cNvPr id="3" name="Content Placeholder 2"/>
          <p:cNvSpPr>
            <a:spLocks noGrp="1"/>
          </p:cNvSpPr>
          <p:nvPr>
            <p:ph idx="1"/>
          </p:nvPr>
        </p:nvSpPr>
        <p:spPr/>
        <p:txBody>
          <a:bodyPr/>
          <a:lstStyle/>
          <a:p>
            <a:pPr fontAlgn="base"/>
            <a:r>
              <a:rPr lang="en-US" dirty="0">
                <a:latin typeface="+mj-lt"/>
              </a:rPr>
              <a:t>Goiter is clinical term meaning enlarged thyroid, which can be either diffuse or nodular (e.g. multinodular or solitary / dominant nodule</a:t>
            </a:r>
            <a:r>
              <a:rPr lang="en-US" dirty="0" smtClean="0">
                <a:latin typeface="+mj-lt"/>
              </a:rPr>
              <a:t>).</a:t>
            </a:r>
          </a:p>
          <a:p>
            <a:pPr fontAlgn="base"/>
            <a:r>
              <a:rPr lang="en-US" dirty="0">
                <a:latin typeface="+mj-lt"/>
              </a:rPr>
              <a:t>Multinodular goiter: irregular enlargement of thyroid gland due to repeated episodes of hyperplasia and involution (degeneration) </a:t>
            </a:r>
            <a:r>
              <a:rPr lang="en-US" dirty="0" smtClean="0">
                <a:latin typeface="+mj-lt"/>
              </a:rPr>
              <a:t>.</a:t>
            </a:r>
          </a:p>
          <a:p>
            <a:pPr fontAlgn="base"/>
            <a:r>
              <a:rPr lang="en-US" dirty="0">
                <a:latin typeface="+mj-lt"/>
              </a:rPr>
              <a:t>Iodine deficiency is most common cause </a:t>
            </a:r>
            <a:r>
              <a:rPr lang="en-US" dirty="0" smtClean="0">
                <a:latin typeface="+mj-lt"/>
              </a:rPr>
              <a:t>worldwide.</a:t>
            </a:r>
          </a:p>
          <a:p>
            <a:pPr fontAlgn="base"/>
            <a:endParaRPr lang="en-US" dirty="0">
              <a:latin typeface="+mj-lt"/>
            </a:endParaRPr>
          </a:p>
          <a:p>
            <a:pPr fontAlgn="base"/>
            <a:endParaRPr lang="en-US" dirty="0" smtClean="0">
              <a:latin typeface="+mj-lt"/>
            </a:endParaRPr>
          </a:p>
          <a:p>
            <a:pPr fontAlgn="base"/>
            <a:endParaRPr lang="en-US" dirty="0">
              <a:latin typeface="+mj-lt"/>
            </a:endParaRPr>
          </a:p>
          <a:p>
            <a:pPr fontAlgn="base"/>
            <a:endParaRPr lang="en-US" dirty="0" smtClean="0">
              <a:latin typeface="+mj-lt"/>
            </a:endParaRPr>
          </a:p>
          <a:p>
            <a:pPr fontAlgn="base"/>
            <a:endParaRPr lang="en-US" dirty="0">
              <a:latin typeface="+mj-lt"/>
            </a:endParaRPr>
          </a:p>
          <a:p>
            <a:pPr fontAlgn="base"/>
            <a:endParaRPr lang="en-US" dirty="0">
              <a:latin typeface="+mj-lt"/>
            </a:endParaRPr>
          </a:p>
        </p:txBody>
      </p:sp>
      <p:pic>
        <p:nvPicPr>
          <p:cNvPr id="4098" name="Picture 2" descr="An external file that holds a picture, illustration, etc.&#10;Object name is js.2018-00012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383" y="3578146"/>
            <a:ext cx="2860808" cy="281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44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DIFFUSE &amp; MULTINODULAR GOITRE</a:t>
            </a:r>
          </a:p>
        </p:txBody>
      </p:sp>
      <p:sp>
        <p:nvSpPr>
          <p:cNvPr id="3" name="Content Placeholder 2"/>
          <p:cNvSpPr>
            <a:spLocks noGrp="1"/>
          </p:cNvSpPr>
          <p:nvPr>
            <p:ph idx="1"/>
          </p:nvPr>
        </p:nvSpPr>
        <p:spPr>
          <a:xfrm>
            <a:off x="5024318" y="332539"/>
            <a:ext cx="6281873" cy="5248622"/>
          </a:xfrm>
        </p:spPr>
        <p:txBody>
          <a:bodyPr/>
          <a:lstStyle/>
          <a:p>
            <a:pPr fontAlgn="base"/>
            <a:r>
              <a:rPr lang="en-US" dirty="0">
                <a:latin typeface="+mj-lt"/>
              </a:rPr>
              <a:t>90% of those affected are women (F &gt; &gt; &gt; M)</a:t>
            </a:r>
          </a:p>
          <a:p>
            <a:pPr fontAlgn="base"/>
            <a:r>
              <a:rPr lang="en-US" dirty="0">
                <a:latin typeface="+mj-lt"/>
              </a:rPr>
              <a:t>Variable age; develops more frequently during adolescence and </a:t>
            </a:r>
            <a:r>
              <a:rPr lang="en-US" dirty="0" smtClean="0">
                <a:latin typeface="+mj-lt"/>
              </a:rPr>
              <a:t>pregnancy.</a:t>
            </a:r>
          </a:p>
          <a:p>
            <a:pPr fontAlgn="base"/>
            <a:r>
              <a:rPr lang="en-US" dirty="0">
                <a:latin typeface="+mj-lt"/>
              </a:rPr>
              <a:t>Increase in TSH secretion is the main cause in iodine deficiency related </a:t>
            </a:r>
            <a:r>
              <a:rPr lang="en-US" dirty="0" smtClean="0">
                <a:latin typeface="+mj-lt"/>
              </a:rPr>
              <a:t>goiter.</a:t>
            </a:r>
          </a:p>
          <a:p>
            <a:pPr fontAlgn="base">
              <a:buFont typeface="Wingdings" panose="05000000000000000000" pitchFamily="2" charset="2"/>
              <a:buChar char="v"/>
            </a:pPr>
            <a:r>
              <a:rPr lang="en-US" dirty="0">
                <a:latin typeface="+mj-lt"/>
              </a:rPr>
              <a:t>Endemic :   </a:t>
            </a:r>
            <a:r>
              <a:rPr lang="en-US" dirty="0" smtClean="0">
                <a:latin typeface="+mj-lt"/>
              </a:rPr>
              <a:t>10</a:t>
            </a:r>
            <a:r>
              <a:rPr lang="en-US" dirty="0">
                <a:latin typeface="+mj-lt"/>
              </a:rPr>
              <a:t>% of population have goiter</a:t>
            </a:r>
          </a:p>
          <a:p>
            <a:pPr fontAlgn="base">
              <a:buFont typeface="Wingdings" panose="05000000000000000000" pitchFamily="2" charset="2"/>
              <a:buChar char="v"/>
            </a:pPr>
            <a:r>
              <a:rPr lang="en-US" dirty="0">
                <a:latin typeface="+mj-lt"/>
              </a:rPr>
              <a:t>   Sporadic  : 1- Physiological demand</a:t>
            </a:r>
          </a:p>
          <a:p>
            <a:pPr marL="0" indent="0" fontAlgn="base">
              <a:buNone/>
            </a:pPr>
            <a:r>
              <a:rPr lang="en-US" dirty="0">
                <a:latin typeface="+mj-lt"/>
              </a:rPr>
              <a:t>                   2- Dietary intake of </a:t>
            </a:r>
            <a:r>
              <a:rPr lang="en-US" dirty="0" smtClean="0">
                <a:latin typeface="+mj-lt"/>
              </a:rPr>
              <a:t>excessive  </a:t>
            </a:r>
            <a:r>
              <a:rPr lang="en-US" dirty="0">
                <a:latin typeface="+mj-lt"/>
              </a:rPr>
              <a:t>calcium &amp; </a:t>
            </a:r>
            <a:r>
              <a:rPr lang="en-US" dirty="0" smtClean="0">
                <a:latin typeface="+mj-lt"/>
              </a:rPr>
              <a:t>cabbages.                          </a:t>
            </a:r>
          </a:p>
          <a:p>
            <a:pPr marL="0" indent="0" fontAlgn="base">
              <a:buNone/>
            </a:pPr>
            <a:r>
              <a:rPr lang="en-US" dirty="0" smtClean="0">
                <a:latin typeface="+mj-lt"/>
              </a:rPr>
              <a:t>3- </a:t>
            </a:r>
            <a:r>
              <a:rPr lang="en-US" dirty="0">
                <a:latin typeface="+mj-lt"/>
              </a:rPr>
              <a:t>Hereditary enzyme defects</a:t>
            </a:r>
          </a:p>
        </p:txBody>
      </p:sp>
    </p:spTree>
    <p:extLst>
      <p:ext uri="{BB962C8B-B14F-4D97-AF65-F5344CB8AC3E}">
        <p14:creationId xmlns:p14="http://schemas.microsoft.com/office/powerpoint/2010/main" val="4115045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features</a:t>
            </a:r>
            <a:endParaRPr lang="en-US" dirty="0"/>
          </a:p>
        </p:txBody>
      </p:sp>
      <p:sp>
        <p:nvSpPr>
          <p:cNvPr id="3" name="Content Placeholder 2"/>
          <p:cNvSpPr>
            <a:spLocks noGrp="1"/>
          </p:cNvSpPr>
          <p:nvPr>
            <p:ph idx="1"/>
          </p:nvPr>
        </p:nvSpPr>
        <p:spPr/>
        <p:txBody>
          <a:bodyPr>
            <a:normAutofit/>
          </a:bodyPr>
          <a:lstStyle/>
          <a:p>
            <a:pPr fontAlgn="base"/>
            <a:r>
              <a:rPr lang="en-US" sz="2400" dirty="0">
                <a:latin typeface="+mj-lt"/>
              </a:rPr>
              <a:t>neck mass</a:t>
            </a:r>
          </a:p>
          <a:p>
            <a:pPr fontAlgn="base"/>
            <a:r>
              <a:rPr lang="en-US" sz="2400" dirty="0">
                <a:latin typeface="+mj-lt"/>
              </a:rPr>
              <a:t>Majority asymptomatic and </a:t>
            </a:r>
            <a:r>
              <a:rPr lang="en-US" sz="2400" dirty="0" err="1" smtClean="0">
                <a:latin typeface="+mj-lt"/>
              </a:rPr>
              <a:t>euthyroid</a:t>
            </a:r>
            <a:r>
              <a:rPr lang="en-US" sz="2400" dirty="0" smtClean="0">
                <a:latin typeface="+mj-lt"/>
              </a:rPr>
              <a:t>.</a:t>
            </a:r>
          </a:p>
          <a:p>
            <a:pPr fontAlgn="base"/>
            <a:r>
              <a:rPr lang="en-US" sz="2400" dirty="0">
                <a:latin typeface="+mj-lt"/>
              </a:rPr>
              <a:t>Pressure symptoms due to compression of trachea and esophagus</a:t>
            </a:r>
          </a:p>
        </p:txBody>
      </p:sp>
    </p:spTree>
    <p:extLst>
      <p:ext uri="{BB962C8B-B14F-4D97-AF65-F5344CB8AC3E}">
        <p14:creationId xmlns:p14="http://schemas.microsoft.com/office/powerpoint/2010/main" val="605948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endParaRPr lang="en-US" dirty="0"/>
          </a:p>
        </p:txBody>
      </p:sp>
      <p:sp>
        <p:nvSpPr>
          <p:cNvPr id="3" name="Content Placeholder 2"/>
          <p:cNvSpPr>
            <a:spLocks noGrp="1"/>
          </p:cNvSpPr>
          <p:nvPr>
            <p:ph idx="1"/>
          </p:nvPr>
        </p:nvSpPr>
        <p:spPr/>
        <p:txBody>
          <a:bodyPr>
            <a:normAutofit/>
          </a:bodyPr>
          <a:lstStyle/>
          <a:p>
            <a:pPr fontAlgn="base"/>
            <a:r>
              <a:rPr lang="en-US" sz="2000" dirty="0">
                <a:latin typeface="+mj-lt"/>
              </a:rPr>
              <a:t>Clinical examination</a:t>
            </a:r>
          </a:p>
          <a:p>
            <a:pPr fontAlgn="base"/>
            <a:r>
              <a:rPr lang="en-US" sz="2000" dirty="0">
                <a:latin typeface="+mj-lt"/>
              </a:rPr>
              <a:t>Thyroid function tests: TSH, T3, </a:t>
            </a:r>
            <a:r>
              <a:rPr lang="en-US" sz="2000" dirty="0" smtClean="0">
                <a:latin typeface="+mj-lt"/>
              </a:rPr>
              <a:t>T4</a:t>
            </a:r>
          </a:p>
          <a:p>
            <a:pPr marL="0" indent="0" fontAlgn="base">
              <a:buNone/>
            </a:pPr>
            <a:r>
              <a:rPr lang="en-US" sz="2000" dirty="0" smtClean="0">
                <a:latin typeface="+mj-lt"/>
              </a:rPr>
              <a:t>(</a:t>
            </a:r>
            <a:r>
              <a:rPr lang="en-US" sz="2000" dirty="0">
                <a:latin typeface="+mj-lt"/>
              </a:rPr>
              <a:t>Usually normal T3 / T4, TSH, normal radioactive iodine </a:t>
            </a:r>
            <a:r>
              <a:rPr lang="en-US" sz="2000" dirty="0" smtClean="0">
                <a:latin typeface="+mj-lt"/>
              </a:rPr>
              <a:t>uptake)</a:t>
            </a:r>
            <a:endParaRPr lang="en-US" sz="2000" dirty="0">
              <a:latin typeface="+mj-lt"/>
            </a:endParaRPr>
          </a:p>
          <a:p>
            <a:pPr fontAlgn="base"/>
            <a:r>
              <a:rPr lang="en-US" sz="2000" dirty="0">
                <a:latin typeface="+mj-lt"/>
              </a:rPr>
              <a:t>Thyroid peroxidase antibodies</a:t>
            </a:r>
          </a:p>
          <a:p>
            <a:pPr fontAlgn="base"/>
            <a:r>
              <a:rPr lang="en-US" sz="2000" dirty="0">
                <a:latin typeface="+mj-lt"/>
              </a:rPr>
              <a:t>Thyroid ultrasound</a:t>
            </a:r>
          </a:p>
          <a:p>
            <a:pPr fontAlgn="base"/>
            <a:r>
              <a:rPr lang="en-US" sz="2000" dirty="0">
                <a:latin typeface="+mj-lt"/>
              </a:rPr>
              <a:t>CT or MRI to evaluate extent of goiter</a:t>
            </a:r>
          </a:p>
        </p:txBody>
      </p:sp>
    </p:spTree>
    <p:extLst>
      <p:ext uri="{BB962C8B-B14F-4D97-AF65-F5344CB8AC3E}">
        <p14:creationId xmlns:p14="http://schemas.microsoft.com/office/powerpoint/2010/main" val="2809159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br>
              <a:rPr lang="en-US" dirty="0" smtClean="0"/>
            </a:br>
            <a:endParaRPr lang="en-US" dirty="0"/>
          </a:p>
        </p:txBody>
      </p:sp>
      <p:pic>
        <p:nvPicPr>
          <p:cNvPr id="3" name="Picture 2"/>
          <p:cNvPicPr>
            <a:picLocks noChangeAspect="1"/>
          </p:cNvPicPr>
          <p:nvPr/>
        </p:nvPicPr>
        <p:blipFill rotWithShape="1">
          <a:blip r:embed="rId2"/>
          <a:srcRect l="39217" t="18015" r="40216" b="21691"/>
          <a:stretch/>
        </p:blipFill>
        <p:spPr>
          <a:xfrm>
            <a:off x="9265024" y="2191871"/>
            <a:ext cx="2675964" cy="4410635"/>
          </a:xfrm>
          <a:prstGeom prst="rect">
            <a:avLst/>
          </a:prstGeom>
        </p:spPr>
      </p:pic>
      <p:pic>
        <p:nvPicPr>
          <p:cNvPr id="5122" name="Picture 2" descr="https://v2.pathorama.ch/storage/samples/0003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320" y="2877670"/>
            <a:ext cx="4468211" cy="3325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93319" y="1092804"/>
            <a:ext cx="6567739" cy="369332"/>
          </a:xfrm>
          <a:prstGeom prst="rect">
            <a:avLst/>
          </a:prstGeom>
        </p:spPr>
        <p:txBody>
          <a:bodyPr wrap="square">
            <a:spAutoFit/>
          </a:bodyPr>
          <a:lstStyle/>
          <a:p>
            <a:r>
              <a:rPr lang="en-US" dirty="0">
                <a:solidFill>
                  <a:srgbClr val="000000"/>
                </a:solidFill>
                <a:latin typeface="Arial" panose="020B0604020202020204" pitchFamily="34" charset="0"/>
              </a:rPr>
              <a:t>Multinodular goiters are asymmetric, large</a:t>
            </a:r>
            <a:endParaRPr lang="en-US" dirty="0"/>
          </a:p>
        </p:txBody>
      </p:sp>
      <p:sp>
        <p:nvSpPr>
          <p:cNvPr id="5" name="Rectangle 4"/>
          <p:cNvSpPr/>
          <p:nvPr/>
        </p:nvSpPr>
        <p:spPr>
          <a:xfrm>
            <a:off x="4507006" y="1462136"/>
            <a:ext cx="6096000" cy="369332"/>
          </a:xfrm>
          <a:prstGeom prst="rect">
            <a:avLst/>
          </a:prstGeom>
        </p:spPr>
        <p:txBody>
          <a:bodyPr>
            <a:spAutoFit/>
          </a:bodyPr>
          <a:lstStyle/>
          <a:p>
            <a:r>
              <a:rPr lang="en-US" dirty="0" smtClean="0">
                <a:solidFill>
                  <a:srgbClr val="000000"/>
                </a:solidFill>
                <a:latin typeface="Arial" panose="020B0604020202020204" pitchFamily="34" charset="0"/>
              </a:rPr>
              <a:t>Nodular, </a:t>
            </a:r>
            <a:r>
              <a:rPr lang="en-US" dirty="0">
                <a:solidFill>
                  <a:srgbClr val="000000"/>
                </a:solidFill>
                <a:latin typeface="Arial" panose="020B0604020202020204" pitchFamily="34" charset="0"/>
              </a:rPr>
              <a:t>bumpy outer surface and variegated cut surface</a:t>
            </a:r>
            <a:endParaRPr lang="en-US" dirty="0"/>
          </a:p>
        </p:txBody>
      </p:sp>
    </p:spTree>
    <p:extLst>
      <p:ext uri="{BB962C8B-B14F-4D97-AF65-F5344CB8AC3E}">
        <p14:creationId xmlns:p14="http://schemas.microsoft.com/office/powerpoint/2010/main" val="3967336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Histology</a:t>
            </a:r>
            <a:br>
              <a:rPr lang="en-US" dirty="0" smtClean="0"/>
            </a:br>
            <a:endParaRPr lang="en-US" dirty="0"/>
          </a:p>
        </p:txBody>
      </p:sp>
      <p:sp>
        <p:nvSpPr>
          <p:cNvPr id="3" name="Content Placeholder 2"/>
          <p:cNvSpPr>
            <a:spLocks noGrp="1"/>
          </p:cNvSpPr>
          <p:nvPr>
            <p:ph idx="1"/>
          </p:nvPr>
        </p:nvSpPr>
        <p:spPr/>
        <p:txBody>
          <a:bodyPr>
            <a:normAutofit/>
          </a:bodyPr>
          <a:lstStyle/>
          <a:p>
            <a:pPr fontAlgn="base"/>
            <a:r>
              <a:rPr lang="en-US" sz="2000" dirty="0">
                <a:latin typeface="+mj-lt"/>
              </a:rPr>
              <a:t>Variable sized dilated follicles with flattened to hyperplastic </a:t>
            </a:r>
            <a:r>
              <a:rPr lang="en-US" sz="2000" dirty="0" smtClean="0">
                <a:latin typeface="+mj-lt"/>
              </a:rPr>
              <a:t>epithelium.</a:t>
            </a:r>
          </a:p>
          <a:p>
            <a:pPr fontAlgn="base"/>
            <a:r>
              <a:rPr lang="en-US" sz="2000" dirty="0">
                <a:latin typeface="+mj-lt"/>
              </a:rPr>
              <a:t>Nodules may be </a:t>
            </a:r>
            <a:r>
              <a:rPr lang="en-US" sz="2000" dirty="0" smtClean="0">
                <a:latin typeface="+mj-lt"/>
              </a:rPr>
              <a:t>present.</a:t>
            </a:r>
          </a:p>
          <a:p>
            <a:pPr fontAlgn="base"/>
            <a:endParaRPr lang="en-US" sz="2000" dirty="0">
              <a:latin typeface="+mj-lt"/>
            </a:endParaRPr>
          </a:p>
          <a:p>
            <a:pPr fontAlgn="base"/>
            <a:endParaRPr lang="en-US" sz="2000" dirty="0" smtClean="0">
              <a:latin typeface="+mj-lt"/>
            </a:endParaRPr>
          </a:p>
          <a:p>
            <a:pPr fontAlgn="base"/>
            <a:endParaRPr lang="en-US" sz="2000" dirty="0">
              <a:latin typeface="+mj-lt"/>
            </a:endParaRPr>
          </a:p>
          <a:p>
            <a:pPr fontAlgn="base"/>
            <a:endParaRPr lang="en-US" sz="2000" dirty="0" smtClean="0">
              <a:latin typeface="+mj-lt"/>
            </a:endParaRPr>
          </a:p>
          <a:p>
            <a:pPr fontAlgn="base"/>
            <a:endParaRPr lang="en-US" sz="2000" dirty="0">
              <a:latin typeface="+mj-lt"/>
            </a:endParaRPr>
          </a:p>
        </p:txBody>
      </p:sp>
      <p:pic>
        <p:nvPicPr>
          <p:cNvPr id="4" name="Picture 3"/>
          <p:cNvPicPr>
            <a:picLocks noChangeAspect="1"/>
          </p:cNvPicPr>
          <p:nvPr/>
        </p:nvPicPr>
        <p:blipFill rotWithShape="1">
          <a:blip r:embed="rId2"/>
          <a:srcRect l="26019" t="15579" r="26925" b="18841"/>
          <a:stretch/>
        </p:blipFill>
        <p:spPr>
          <a:xfrm>
            <a:off x="8313453" y="3599975"/>
            <a:ext cx="3878547" cy="3039035"/>
          </a:xfrm>
          <a:prstGeom prst="rect">
            <a:avLst/>
          </a:prstGeom>
        </p:spPr>
      </p:pic>
      <p:pic>
        <p:nvPicPr>
          <p:cNvPr id="5" name="عنصر نائب للمحتوى 5"/>
          <p:cNvPicPr>
            <a:picLocks/>
          </p:cNvPicPr>
          <p:nvPr/>
        </p:nvPicPr>
        <p:blipFill>
          <a:blip r:embed="rId3"/>
          <a:srcRect/>
          <a:stretch>
            <a:fillRect/>
          </a:stretch>
        </p:blipFill>
        <p:spPr bwMode="auto">
          <a:xfrm>
            <a:off x="4478411" y="3599975"/>
            <a:ext cx="3509141" cy="3223451"/>
          </a:xfrm>
          <a:prstGeom prst="rect">
            <a:avLst/>
          </a:prstGeom>
          <a:noFill/>
          <a:ln w="9525">
            <a:noFill/>
            <a:miter lim="800000"/>
            <a:headEnd/>
            <a:tailEnd/>
          </a:ln>
        </p:spPr>
      </p:pic>
    </p:spTree>
    <p:extLst>
      <p:ext uri="{BB962C8B-B14F-4D97-AF65-F5344CB8AC3E}">
        <p14:creationId xmlns:p14="http://schemas.microsoft.com/office/powerpoint/2010/main" val="153092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91" y="2349925"/>
            <a:ext cx="3788937" cy="2548646"/>
          </a:xfrm>
        </p:spPr>
        <p:txBody>
          <a:bodyPr/>
          <a:lstStyle/>
          <a:p>
            <a:r>
              <a:rPr lang="en-US" dirty="0" smtClean="0"/>
              <a:t>Thyroid. Histology</a:t>
            </a:r>
            <a:endParaRPr lang="en-US" dirty="0"/>
          </a:p>
        </p:txBody>
      </p:sp>
      <p:pic>
        <p:nvPicPr>
          <p:cNvPr id="2050" name="Picture 2" descr="Thyroid Gland Histology - Thyroid (labels) - histology sli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417" y="1466403"/>
            <a:ext cx="5546181" cy="414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71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thyroid gland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u="sng" dirty="0" smtClean="0">
                <a:solidFill>
                  <a:schemeClr val="accent2">
                    <a:lumMod val="75000"/>
                  </a:schemeClr>
                </a:solidFill>
              </a:rPr>
              <a:t>Non-neoplastic:</a:t>
            </a:r>
          </a:p>
          <a:p>
            <a:r>
              <a:rPr lang="en-US" dirty="0" smtClean="0"/>
              <a:t>Hyperthyroidism.</a:t>
            </a:r>
          </a:p>
          <a:p>
            <a:r>
              <a:rPr lang="en-US" dirty="0" smtClean="0"/>
              <a:t>Hypothyroidism.</a:t>
            </a:r>
          </a:p>
          <a:p>
            <a:r>
              <a:rPr lang="en-US" dirty="0" smtClean="0"/>
              <a:t>Autoimmune </a:t>
            </a:r>
            <a:r>
              <a:rPr lang="en-US" dirty="0"/>
              <a:t>Thyroid Disease </a:t>
            </a:r>
            <a:endParaRPr lang="en-US" dirty="0" smtClean="0"/>
          </a:p>
          <a:p>
            <a:pPr>
              <a:buFont typeface="Wingdings" panose="05000000000000000000" pitchFamily="2" charset="2"/>
              <a:buChar char="ü"/>
            </a:pPr>
            <a:r>
              <a:rPr lang="en-US" dirty="0" smtClean="0"/>
              <a:t>Hashimoto Thyroiditis .</a:t>
            </a:r>
          </a:p>
          <a:p>
            <a:pPr>
              <a:buFont typeface="Wingdings" panose="05000000000000000000" pitchFamily="2" charset="2"/>
              <a:buChar char="ü"/>
            </a:pPr>
            <a:r>
              <a:rPr lang="en-US" dirty="0" smtClean="0"/>
              <a:t>de </a:t>
            </a:r>
            <a:r>
              <a:rPr lang="en-US" dirty="0" err="1" smtClean="0"/>
              <a:t>Quervain</a:t>
            </a:r>
            <a:r>
              <a:rPr lang="en-US" dirty="0"/>
              <a:t> </a:t>
            </a:r>
            <a:r>
              <a:rPr lang="en-US" dirty="0" smtClean="0"/>
              <a:t>Thyroiditis.</a:t>
            </a:r>
          </a:p>
          <a:p>
            <a:pPr>
              <a:buFont typeface="Wingdings" panose="05000000000000000000" pitchFamily="2" charset="2"/>
              <a:buChar char="ü"/>
            </a:pPr>
            <a:r>
              <a:rPr lang="en-US" dirty="0" smtClean="0"/>
              <a:t> </a:t>
            </a:r>
            <a:r>
              <a:rPr lang="en-US" dirty="0"/>
              <a:t>Subacute Lymphocytic Thyroiditis </a:t>
            </a:r>
          </a:p>
          <a:p>
            <a:pPr>
              <a:buFont typeface="Wingdings" panose="05000000000000000000" pitchFamily="2" charset="2"/>
              <a:buChar char="ü"/>
            </a:pPr>
            <a:r>
              <a:rPr lang="en-US" dirty="0" smtClean="0"/>
              <a:t>Graves Disease.</a:t>
            </a:r>
          </a:p>
          <a:p>
            <a:r>
              <a:rPr lang="en-US" dirty="0" smtClean="0"/>
              <a:t>Diffuse </a:t>
            </a:r>
            <a:r>
              <a:rPr lang="en-US" dirty="0"/>
              <a:t>and Multinodular </a:t>
            </a:r>
            <a:r>
              <a:rPr lang="en-US" dirty="0" smtClean="0"/>
              <a:t>Goiter</a:t>
            </a:r>
          </a:p>
          <a:p>
            <a:endParaRPr lang="en-US" dirty="0" smtClean="0"/>
          </a:p>
          <a:p>
            <a:pPr>
              <a:buFont typeface="Wingdings" panose="05000000000000000000" pitchFamily="2" charset="2"/>
              <a:buChar char="v"/>
            </a:pPr>
            <a:r>
              <a:rPr lang="en-US" b="1" u="sng" dirty="0" smtClean="0">
                <a:solidFill>
                  <a:schemeClr val="accent2">
                    <a:lumMod val="75000"/>
                  </a:schemeClr>
                </a:solidFill>
              </a:rPr>
              <a:t>Neoplastic.</a:t>
            </a:r>
            <a:endParaRPr lang="en-US" b="1" u="sng" dirty="0">
              <a:solidFill>
                <a:schemeClr val="accent2">
                  <a:lumMod val="75000"/>
                </a:schemeClr>
              </a:solidFill>
            </a:endParaRPr>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989" y="120078"/>
            <a:ext cx="3405168" cy="226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50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7088"/>
          <a:stretch/>
        </p:blipFill>
        <p:spPr bwMode="auto">
          <a:xfrm>
            <a:off x="185586" y="185593"/>
            <a:ext cx="6515660" cy="62935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327" y="1654174"/>
            <a:ext cx="5759673" cy="3806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92773" y="635269"/>
            <a:ext cx="5936112" cy="769441"/>
          </a:xfrm>
          <a:prstGeom prst="rect">
            <a:avLst/>
          </a:prstGeom>
          <a:noFill/>
        </p:spPr>
        <p:txBody>
          <a:bodyPr wrap="none" lIns="91440" tIns="45720" rIns="91440" bIns="45720">
            <a:spAutoFit/>
          </a:bodyPr>
          <a:lstStyle/>
          <a:p>
            <a:pPr algn="ctr"/>
            <a:r>
              <a:rPr lang="en-US" sz="4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Thyroid function test</a:t>
            </a:r>
            <a:endPar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191419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67" y="567908"/>
            <a:ext cx="9719298" cy="546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31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2349924"/>
            <a:ext cx="4101737" cy="2561709"/>
          </a:xfrm>
        </p:spPr>
        <p:txBody>
          <a:bodyPr>
            <a:normAutofit/>
          </a:bodyPr>
          <a:lstStyle/>
          <a:p>
            <a:r>
              <a:rPr lang="en-US" sz="2800" dirty="0" smtClean="0"/>
              <a:t>1. </a:t>
            </a:r>
            <a:r>
              <a:rPr lang="en-US" altLang="en-US" sz="2800" dirty="0">
                <a:latin typeface="Times New Roman" pitchFamily="18" charset="0"/>
                <a:cs typeface="Times New Roman" pitchFamily="18" charset="0"/>
              </a:rPr>
              <a:t>THYROTOXICOSIS:</a:t>
            </a:r>
            <a:endParaRPr lang="en-US" sz="2800" dirty="0"/>
          </a:p>
        </p:txBody>
      </p:sp>
      <p:sp>
        <p:nvSpPr>
          <p:cNvPr id="3" name="Content Placeholder 2"/>
          <p:cNvSpPr>
            <a:spLocks noGrp="1"/>
          </p:cNvSpPr>
          <p:nvPr>
            <p:ph idx="1"/>
          </p:nvPr>
        </p:nvSpPr>
        <p:spPr>
          <a:xfrm>
            <a:off x="5066196" y="10634"/>
            <a:ext cx="6281873" cy="5248622"/>
          </a:xfrm>
        </p:spPr>
        <p:txBody>
          <a:bodyPr>
            <a:normAutofit/>
          </a:bodyPr>
          <a:lstStyle/>
          <a:p>
            <a:r>
              <a:rPr lang="en-US" sz="2000" dirty="0" err="1">
                <a:latin typeface="+mj-lt"/>
              </a:rPr>
              <a:t>Hypermetabolic</a:t>
            </a:r>
            <a:r>
              <a:rPr lang="en-US" sz="2000" dirty="0">
                <a:latin typeface="+mj-lt"/>
              </a:rPr>
              <a:t> state caused by </a:t>
            </a:r>
            <a:r>
              <a:rPr lang="en-US" sz="2000" dirty="0" smtClean="0">
                <a:latin typeface="+mj-lt"/>
              </a:rPr>
              <a:t>elevated </a:t>
            </a:r>
            <a:r>
              <a:rPr lang="en-US" sz="2000" dirty="0">
                <a:latin typeface="+mj-lt"/>
              </a:rPr>
              <a:t>T4, T3. </a:t>
            </a:r>
            <a:endParaRPr lang="en-US" sz="2000" dirty="0" smtClean="0">
              <a:latin typeface="+mj-lt"/>
            </a:endParaRPr>
          </a:p>
          <a:p>
            <a:endParaRPr lang="en-US" sz="2000" dirty="0">
              <a:latin typeface="+mj-lt"/>
            </a:endParaRPr>
          </a:p>
          <a:p>
            <a:endParaRPr lang="en-US" sz="2000" dirty="0" smtClean="0">
              <a:latin typeface="+mj-lt"/>
            </a:endParaRPr>
          </a:p>
          <a:p>
            <a:endParaRPr lang="en-US" sz="2000" dirty="0">
              <a:latin typeface="+mj-lt"/>
            </a:endParaRPr>
          </a:p>
          <a:p>
            <a:endParaRPr lang="en-US" sz="2000" dirty="0" smtClean="0">
              <a:latin typeface="+mj-lt"/>
            </a:endParaRPr>
          </a:p>
          <a:p>
            <a:endParaRPr lang="en-US" sz="2000" dirty="0">
              <a:latin typeface="+mj-lt"/>
            </a:endParaRPr>
          </a:p>
        </p:txBody>
      </p:sp>
      <p:pic>
        <p:nvPicPr>
          <p:cNvPr id="4" name="Picture 3"/>
          <p:cNvPicPr>
            <a:picLocks noChangeAspect="1"/>
          </p:cNvPicPr>
          <p:nvPr/>
        </p:nvPicPr>
        <p:blipFill rotWithShape="1">
          <a:blip r:embed="rId2"/>
          <a:srcRect l="49632" t="25804" r="21353" b="36160"/>
          <a:stretch/>
        </p:blipFill>
        <p:spPr>
          <a:xfrm>
            <a:off x="5355771" y="2060179"/>
            <a:ext cx="5499462" cy="4053237"/>
          </a:xfrm>
          <a:prstGeom prst="rect">
            <a:avLst/>
          </a:prstGeom>
        </p:spPr>
      </p:pic>
    </p:spTree>
    <p:extLst>
      <p:ext uri="{BB962C8B-B14F-4D97-AF65-F5344CB8AC3E}">
        <p14:creationId xmlns:p14="http://schemas.microsoft.com/office/powerpoint/2010/main" val="4287040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a:t>
            </a:r>
          </a:p>
        </p:txBody>
      </p:sp>
      <p:pic>
        <p:nvPicPr>
          <p:cNvPr id="7170"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9595"/>
          <a:stretch/>
        </p:blipFill>
        <p:spPr bwMode="auto">
          <a:xfrm>
            <a:off x="4967550" y="0"/>
            <a:ext cx="6732494" cy="657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40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53C72521E4EE498250BCFC3588EAF8" ma:contentTypeVersion="2" ma:contentTypeDescription="Create a new document." ma:contentTypeScope="" ma:versionID="c7e59d027ddc58a84533aa9a3655f0aa">
  <xsd:schema xmlns:xsd="http://www.w3.org/2001/XMLSchema" xmlns:xs="http://www.w3.org/2001/XMLSchema" xmlns:p="http://schemas.microsoft.com/office/2006/metadata/properties" xmlns:ns2="c9a7a535-2d41-4ea0-b5d2-60f1eb7fbe30" targetNamespace="http://schemas.microsoft.com/office/2006/metadata/properties" ma:root="true" ma:fieldsID="1a9ab46d6cc50d6af445cf986f43da99" ns2:_="">
    <xsd:import namespace="c9a7a535-2d41-4ea0-b5d2-60f1eb7fbe3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7a535-2d41-4ea0-b5d2-60f1eb7fbe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39BB0-53B8-40A5-8BB9-15D2ED1AEBC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A7C683C-DA35-4A0E-ADD0-CC297892D8C4}">
  <ds:schemaRefs>
    <ds:schemaRef ds:uri="http://schemas.microsoft.com/sharepoint/v3/contenttype/forms"/>
  </ds:schemaRefs>
</ds:datastoreItem>
</file>

<file path=customXml/itemProps3.xml><?xml version="1.0" encoding="utf-8"?>
<ds:datastoreItem xmlns:ds="http://schemas.openxmlformats.org/officeDocument/2006/customXml" ds:itemID="{A4FEB307-B9BA-48E3-A342-45265095F757}"/>
</file>

<file path=docProps/app.xml><?xml version="1.0" encoding="utf-8"?>
<Properties xmlns="http://schemas.openxmlformats.org/officeDocument/2006/extended-properties" xmlns:vt="http://schemas.openxmlformats.org/officeDocument/2006/docPropsVTypes">
  <Template>tf16401370_wac</Template>
  <TotalTime>0</TotalTime>
  <Words>871</Words>
  <Application>Microsoft Office PowerPoint</Application>
  <PresentationFormat>Widescreen</PresentationFormat>
  <Paragraphs>169</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Light</vt:lpstr>
      <vt:lpstr>Rockwell</vt:lpstr>
      <vt:lpstr>Symbol</vt:lpstr>
      <vt:lpstr>Tahoma</vt:lpstr>
      <vt:lpstr>Times New Roman</vt:lpstr>
      <vt:lpstr>Wingdings</vt:lpstr>
      <vt:lpstr>Atlas</vt:lpstr>
      <vt:lpstr>Endocrine system-I. Thyroid gland pathology.</vt:lpstr>
      <vt:lpstr>Thyroid. Anatomy.</vt:lpstr>
      <vt:lpstr>Gross </vt:lpstr>
      <vt:lpstr>Thyroid. Histology</vt:lpstr>
      <vt:lpstr>Diseases of thyroid gland</vt:lpstr>
      <vt:lpstr>PowerPoint Presentation</vt:lpstr>
      <vt:lpstr>PowerPoint Presentation</vt:lpstr>
      <vt:lpstr>1. THYROTOXICOSIS:</vt:lpstr>
      <vt:lpstr>clinical manifestations</vt:lpstr>
      <vt:lpstr>PowerPoint Presentation</vt:lpstr>
      <vt:lpstr>2. HYPOTHYROIDISM</vt:lpstr>
      <vt:lpstr>PowerPoint Presentation</vt:lpstr>
      <vt:lpstr>PowerPoint Presentation</vt:lpstr>
      <vt:lpstr>CRETINISM</vt:lpstr>
      <vt:lpstr>Autoimmune thyroiditis.</vt:lpstr>
      <vt:lpstr>Hashimoto… Pathogenesis  </vt:lpstr>
      <vt:lpstr>Morphology </vt:lpstr>
      <vt:lpstr>Microscopic </vt:lpstr>
      <vt:lpstr>2. de Quervain Thyroiditis</vt:lpstr>
      <vt:lpstr>Morphology </vt:lpstr>
      <vt:lpstr>3. SUBACUTE LYMPHOCYTIC THYROIDITIS : (Silent)</vt:lpstr>
      <vt:lpstr>Morphology</vt:lpstr>
      <vt:lpstr>4. Reidel’s Thyroiditis</vt:lpstr>
      <vt:lpstr>PowerPoint Presentation</vt:lpstr>
      <vt:lpstr>5. GRAVE’S DISEASE .</vt:lpstr>
      <vt:lpstr>Associated with…</vt:lpstr>
      <vt:lpstr>PowerPoint Presentation</vt:lpstr>
      <vt:lpstr>Diagnosis</vt:lpstr>
      <vt:lpstr>Pathogenesis</vt:lpstr>
      <vt:lpstr>Morphology.</vt:lpstr>
      <vt:lpstr>Histology </vt:lpstr>
      <vt:lpstr>DIFFUSE &amp; MULTINODULAR GOITRE</vt:lpstr>
      <vt:lpstr>DIFFUSE &amp; MULTINODULAR GOITRE</vt:lpstr>
      <vt:lpstr>Clinical features</vt:lpstr>
      <vt:lpstr>Diagnosis</vt:lpstr>
      <vt:lpstr>Morphology </vt:lpstr>
      <vt:lpstr>Histology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2022-05-09T15:28:01Z</dcterms:created>
  <dcterms:modified xsi:type="dcterms:W3CDTF">2022-05-15T04:57:24Z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0x0101005753C72521E4EE498250BCFC3588EAF8</vt:lpwstr>
  </property>
</Properties>
</file>