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31"/>
  </p:notesMasterIdLst>
  <p:sldIdLst>
    <p:sldId id="297" r:id="rId2"/>
    <p:sldId id="260" r:id="rId3"/>
    <p:sldId id="261" r:id="rId4"/>
    <p:sldId id="262" r:id="rId5"/>
    <p:sldId id="263" r:id="rId6"/>
    <p:sldId id="264" r:id="rId7"/>
    <p:sldId id="265" r:id="rId8"/>
    <p:sldId id="266" r:id="rId9"/>
    <p:sldId id="270" r:id="rId10"/>
    <p:sldId id="271" r:id="rId11"/>
    <p:sldId id="272" r:id="rId12"/>
    <p:sldId id="273" r:id="rId13"/>
    <p:sldId id="274" r:id="rId14"/>
    <p:sldId id="275" r:id="rId15"/>
    <p:sldId id="276" r:id="rId16"/>
    <p:sldId id="277" r:id="rId17"/>
    <p:sldId id="278" r:id="rId18"/>
    <p:sldId id="279" r:id="rId19"/>
    <p:sldId id="280" r:id="rId20"/>
    <p:sldId id="281" r:id="rId21"/>
    <p:sldId id="282" r:id="rId22"/>
    <p:sldId id="283" r:id="rId23"/>
    <p:sldId id="284" r:id="rId24"/>
    <p:sldId id="285" r:id="rId25"/>
    <p:sldId id="286" r:id="rId26"/>
    <p:sldId id="287" r:id="rId27"/>
    <p:sldId id="288" r:id="rId28"/>
    <p:sldId id="289" r:id="rId29"/>
    <p:sldId id="296" r:id="rId30"/>
  </p:sldIdLst>
  <p:sldSz cx="9144000" cy="6858000" type="screen4x3"/>
  <p:notesSz cx="6858000" cy="9144000"/>
  <p:defaultText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84380"/>
    <p:restoredTop sz="93073" autoAdjust="0"/>
  </p:normalViewPr>
  <p:slideViewPr>
    <p:cSldViewPr>
      <p:cViewPr>
        <p:scale>
          <a:sx n="80" d="100"/>
          <a:sy n="80" d="100"/>
        </p:scale>
        <p:origin x="-1086" y="6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46"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D3E53A88-B757-4319-88B7-D2B3E3E8D9DC}" type="datetimeFigureOut">
              <a:rPr lang="ar-JO" smtClean="0"/>
              <a:pPr/>
              <a:t>04/12/1441</a:t>
            </a:fld>
            <a:endParaRPr lang="ar-JO"/>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0C960AB2-1699-4A35-934E-52E1305874BE}" type="slidenum">
              <a:rPr lang="ar-JO" smtClean="0"/>
              <a:pPr/>
              <a:t>‹#›</a:t>
            </a:fld>
            <a:endParaRPr lang="ar-JO"/>
          </a:p>
        </p:txBody>
      </p:sp>
    </p:spTree>
    <p:extLst>
      <p:ext uri="{BB962C8B-B14F-4D97-AF65-F5344CB8AC3E}">
        <p14:creationId xmlns="" xmlns:p14="http://schemas.microsoft.com/office/powerpoint/2010/main" val="144044555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en-US" dirty="0"/>
              <a:t>- Although any</a:t>
            </a:r>
            <a:r>
              <a:rPr lang="en-US" baseline="0" dirty="0"/>
              <a:t> one somatic symptom may not be continuously present, the state of being symptomatic is persistent</a:t>
            </a:r>
            <a:endParaRPr lang="ar-JO" dirty="0"/>
          </a:p>
        </p:txBody>
      </p:sp>
      <p:sp>
        <p:nvSpPr>
          <p:cNvPr id="4" name="Slide Number Placeholder 3"/>
          <p:cNvSpPr>
            <a:spLocks noGrp="1"/>
          </p:cNvSpPr>
          <p:nvPr>
            <p:ph type="sldNum" sz="quarter" idx="10"/>
          </p:nvPr>
        </p:nvSpPr>
        <p:spPr/>
        <p:txBody>
          <a:bodyPr/>
          <a:lstStyle/>
          <a:p>
            <a:fld id="{0C960AB2-1699-4A35-934E-52E1305874BE}" type="slidenum">
              <a:rPr lang="ar-JO" smtClean="0"/>
              <a:pPr/>
              <a:t>5</a:t>
            </a:fld>
            <a:endParaRPr lang="ar-JO"/>
          </a:p>
        </p:txBody>
      </p:sp>
    </p:spTree>
    <p:extLst>
      <p:ext uri="{BB962C8B-B14F-4D97-AF65-F5344CB8AC3E}">
        <p14:creationId xmlns="" xmlns:p14="http://schemas.microsoft.com/office/powerpoint/2010/main" val="2914099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JO" dirty="0"/>
          </a:p>
        </p:txBody>
      </p:sp>
      <p:sp>
        <p:nvSpPr>
          <p:cNvPr id="4" name="Slide Number Placeholder 3"/>
          <p:cNvSpPr>
            <a:spLocks noGrp="1"/>
          </p:cNvSpPr>
          <p:nvPr>
            <p:ph type="sldNum" sz="quarter" idx="10"/>
          </p:nvPr>
        </p:nvSpPr>
        <p:spPr/>
        <p:txBody>
          <a:bodyPr/>
          <a:lstStyle/>
          <a:p>
            <a:fld id="{0C960AB2-1699-4A35-934E-52E1305874BE}" type="slidenum">
              <a:rPr lang="ar-JO" smtClean="0"/>
              <a:pPr/>
              <a:t>8</a:t>
            </a:fld>
            <a:endParaRPr lang="ar-JO"/>
          </a:p>
        </p:txBody>
      </p:sp>
    </p:spTree>
    <p:extLst>
      <p:ext uri="{BB962C8B-B14F-4D97-AF65-F5344CB8AC3E}">
        <p14:creationId xmlns="" xmlns:p14="http://schemas.microsoft.com/office/powerpoint/2010/main" val="21818397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en-US" dirty="0"/>
              <a:t>la</a:t>
            </a:r>
            <a:r>
              <a:rPr lang="en-US" baseline="0" dirty="0"/>
              <a:t> belle indifference: </a:t>
            </a:r>
            <a:r>
              <a:rPr lang="en-US" sz="1200" b="0" i="0" kern="1200" dirty="0">
                <a:solidFill>
                  <a:schemeClr val="tx1"/>
                </a:solidFill>
                <a:effectLst/>
                <a:latin typeface="+mn-lt"/>
                <a:ea typeface="+mn-ea"/>
                <a:cs typeface="+mn-cs"/>
              </a:rPr>
              <a:t> A condition in which the person is unconcerned with symptoms caused by a conversion disorders</a:t>
            </a:r>
            <a:endParaRPr lang="ar-JO" dirty="0"/>
          </a:p>
        </p:txBody>
      </p:sp>
      <p:sp>
        <p:nvSpPr>
          <p:cNvPr id="4" name="Slide Number Placeholder 3"/>
          <p:cNvSpPr>
            <a:spLocks noGrp="1"/>
          </p:cNvSpPr>
          <p:nvPr>
            <p:ph type="sldNum" sz="quarter" idx="10"/>
          </p:nvPr>
        </p:nvSpPr>
        <p:spPr/>
        <p:txBody>
          <a:bodyPr/>
          <a:lstStyle/>
          <a:p>
            <a:fld id="{0C960AB2-1699-4A35-934E-52E1305874BE}" type="slidenum">
              <a:rPr lang="ar-JO" smtClean="0"/>
              <a:pPr/>
              <a:t>9</a:t>
            </a:fld>
            <a:endParaRPr lang="ar-JO"/>
          </a:p>
        </p:txBody>
      </p:sp>
    </p:spTree>
    <p:extLst>
      <p:ext uri="{BB962C8B-B14F-4D97-AF65-F5344CB8AC3E}">
        <p14:creationId xmlns="" xmlns:p14="http://schemas.microsoft.com/office/powerpoint/2010/main" val="834685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F71DE3F-9F70-48AF-81FE-4B4C1A33C444}" type="datetimeFigureOut">
              <a:rPr lang="ar-JO" smtClean="0"/>
              <a:pPr/>
              <a:t>04/12/1441</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F38A8C99-20EC-48F5-B913-6041573ADF8E}" type="slidenum">
              <a:rPr lang="ar-JO" smtClean="0"/>
              <a:pPr/>
              <a:t>‹#›</a:t>
            </a:fld>
            <a:endParaRPr lang="ar-J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71DE3F-9F70-48AF-81FE-4B4C1A33C444}" type="datetimeFigureOut">
              <a:rPr lang="ar-JO" smtClean="0"/>
              <a:pPr/>
              <a:t>04/12/1441</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F38A8C99-20EC-48F5-B913-6041573ADF8E}" type="slidenum">
              <a:rPr lang="ar-JO" smtClean="0"/>
              <a:pPr/>
              <a:t>‹#›</a:t>
            </a:fld>
            <a:endParaRPr lang="ar-J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71DE3F-9F70-48AF-81FE-4B4C1A33C444}" type="datetimeFigureOut">
              <a:rPr lang="ar-JO" smtClean="0"/>
              <a:pPr/>
              <a:t>04/12/1441</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F38A8C99-20EC-48F5-B913-6041573ADF8E}" type="slidenum">
              <a:rPr lang="ar-JO" smtClean="0"/>
              <a:pPr/>
              <a:t>‹#›</a:t>
            </a:fld>
            <a:endParaRPr lang="ar-JO"/>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End Slide Layou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0" y="4762990"/>
            <a:ext cx="9144000" cy="768084"/>
          </a:xfrm>
          <a:prstGeom prst="rect">
            <a:avLst/>
          </a:prstGeom>
        </p:spPr>
        <p:txBody>
          <a:bodyPr anchor="ctr"/>
          <a:lstStyle>
            <a:lvl1pPr marL="0" indent="0" algn="ctr">
              <a:buNone/>
              <a:defRPr sz="3600" b="0" baseline="0">
                <a:solidFill>
                  <a:schemeClr val="tx1">
                    <a:lumMod val="75000"/>
                    <a:lumOff val="25000"/>
                  </a:schemeClr>
                </a:solidFill>
                <a:latin typeface="+mj-lt"/>
                <a:cs typeface="Arial" pitchFamily="34" charset="0"/>
              </a:defRPr>
            </a:lvl1pPr>
          </a:lstStyle>
          <a:p>
            <a:pPr lvl="0"/>
            <a:r>
              <a:rPr lang="en-US" altLang="ko-KR" dirty="0"/>
              <a:t>Thank you</a:t>
            </a:r>
          </a:p>
        </p:txBody>
      </p:sp>
      <p:sp>
        <p:nvSpPr>
          <p:cNvPr id="11" name="Text Placeholder 9"/>
          <p:cNvSpPr>
            <a:spLocks noGrp="1"/>
          </p:cNvSpPr>
          <p:nvPr>
            <p:ph type="body" sz="quarter" idx="11" hasCustomPrompt="1"/>
          </p:nvPr>
        </p:nvSpPr>
        <p:spPr>
          <a:xfrm>
            <a:off x="-148" y="5531075"/>
            <a:ext cx="9144000" cy="384043"/>
          </a:xfrm>
          <a:prstGeom prst="rect">
            <a:avLst/>
          </a:prstGeom>
        </p:spPr>
        <p:txBody>
          <a:bodyPr anchor="ctr"/>
          <a:lstStyle>
            <a:lvl1pPr marL="0" indent="0" algn="ctr">
              <a:buNone/>
              <a:defRPr sz="1400" b="0" baseline="0">
                <a:solidFill>
                  <a:schemeClr val="tx1">
                    <a:lumMod val="75000"/>
                    <a:lumOff val="25000"/>
                  </a:schemeClr>
                </a:solidFill>
                <a:latin typeface="+mn-lt"/>
                <a:cs typeface="Arial" pitchFamily="34" charset="0"/>
              </a:defRPr>
            </a:lvl1pPr>
          </a:lstStyle>
          <a:p>
            <a:pPr lvl="0"/>
            <a:r>
              <a:rPr lang="en-US" altLang="ko-KR" dirty="0"/>
              <a:t>Insert the title of your subtitle Here</a:t>
            </a:r>
          </a:p>
        </p:txBody>
      </p:sp>
      <p:sp>
        <p:nvSpPr>
          <p:cNvPr id="4" name="Oval 3"/>
          <p:cNvSpPr/>
          <p:nvPr userDrawn="1"/>
        </p:nvSpPr>
        <p:spPr>
          <a:xfrm>
            <a:off x="3311860" y="983523"/>
            <a:ext cx="2520280" cy="336037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5" name="Picture 2" descr="E:\002-KIMS BUSINESS\007-02-Fullslidesppt-Contents\20161228\02-edu\bulb-item.png"/>
          <p:cNvPicPr>
            <a:picLocks noChangeAspect="1" noChangeArrowheads="1"/>
          </p:cNvPicPr>
          <p:nvPr userDrawn="1"/>
        </p:nvPicPr>
        <p:blipFill>
          <a:blip r:embed="rId2" cstate="print">
            <a:extLst>
              <a:ext uri="{28A0092B-C50C-407E-A947-70E740481C1C}">
                <a14:useLocalDpi xmlns="" xmlns:a14="http://schemas.microsoft.com/office/drawing/2010/main" val="0"/>
              </a:ext>
            </a:extLst>
          </a:blip>
          <a:srcRect/>
          <a:stretch>
            <a:fillRect/>
          </a:stretch>
        </p:blipFill>
        <p:spPr bwMode="auto">
          <a:xfrm>
            <a:off x="4162351" y="1518948"/>
            <a:ext cx="819298" cy="2424491"/>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922477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F71DE3F-9F70-48AF-81FE-4B4C1A33C444}" type="datetimeFigureOut">
              <a:rPr lang="ar-JO" smtClean="0"/>
              <a:pPr/>
              <a:t>04/12/1441</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F38A8C99-20EC-48F5-B913-6041573ADF8E}" type="slidenum">
              <a:rPr lang="ar-JO" smtClean="0"/>
              <a:pPr/>
              <a:t>‹#›</a:t>
            </a:fld>
            <a:endParaRPr lang="ar-J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71DE3F-9F70-48AF-81FE-4B4C1A33C444}" type="datetimeFigureOut">
              <a:rPr lang="ar-JO" smtClean="0"/>
              <a:pPr/>
              <a:t>04/12/1441</a:t>
            </a:fld>
            <a:endParaRPr lang="ar-JO"/>
          </a:p>
        </p:txBody>
      </p:sp>
      <p:sp>
        <p:nvSpPr>
          <p:cNvPr id="5" name="Footer Placeholder 4"/>
          <p:cNvSpPr>
            <a:spLocks noGrp="1"/>
          </p:cNvSpPr>
          <p:nvPr>
            <p:ph type="ftr" sz="quarter" idx="11"/>
          </p:nvPr>
        </p:nvSpPr>
        <p:spPr/>
        <p:txBody>
          <a:bodyPr/>
          <a:lstStyle/>
          <a:p>
            <a:endParaRPr lang="ar-JO"/>
          </a:p>
        </p:txBody>
      </p:sp>
      <p:sp>
        <p:nvSpPr>
          <p:cNvPr id="6" name="Slide Number Placeholder 5"/>
          <p:cNvSpPr>
            <a:spLocks noGrp="1"/>
          </p:cNvSpPr>
          <p:nvPr>
            <p:ph type="sldNum" sz="quarter" idx="12"/>
          </p:nvPr>
        </p:nvSpPr>
        <p:spPr/>
        <p:txBody>
          <a:bodyPr/>
          <a:lstStyle/>
          <a:p>
            <a:fld id="{F38A8C99-20EC-48F5-B913-6041573ADF8E}" type="slidenum">
              <a:rPr lang="ar-JO" smtClean="0"/>
              <a:pPr/>
              <a:t>‹#›</a:t>
            </a:fld>
            <a:endParaRPr lang="ar-J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F71DE3F-9F70-48AF-81FE-4B4C1A33C444}" type="datetimeFigureOut">
              <a:rPr lang="ar-JO" smtClean="0"/>
              <a:pPr/>
              <a:t>04/12/1441</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F38A8C99-20EC-48F5-B913-6041573ADF8E}" type="slidenum">
              <a:rPr lang="ar-JO" smtClean="0"/>
              <a:pPr/>
              <a:t>‹#›</a:t>
            </a:fld>
            <a:endParaRPr lang="ar-J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F71DE3F-9F70-48AF-81FE-4B4C1A33C444}" type="datetimeFigureOut">
              <a:rPr lang="ar-JO" smtClean="0"/>
              <a:pPr/>
              <a:t>04/12/1441</a:t>
            </a:fld>
            <a:endParaRPr lang="ar-JO"/>
          </a:p>
        </p:txBody>
      </p:sp>
      <p:sp>
        <p:nvSpPr>
          <p:cNvPr id="8" name="Footer Placeholder 7"/>
          <p:cNvSpPr>
            <a:spLocks noGrp="1"/>
          </p:cNvSpPr>
          <p:nvPr>
            <p:ph type="ftr" sz="quarter" idx="11"/>
          </p:nvPr>
        </p:nvSpPr>
        <p:spPr/>
        <p:txBody>
          <a:bodyPr/>
          <a:lstStyle/>
          <a:p>
            <a:endParaRPr lang="ar-JO"/>
          </a:p>
        </p:txBody>
      </p:sp>
      <p:sp>
        <p:nvSpPr>
          <p:cNvPr id="9" name="Slide Number Placeholder 8"/>
          <p:cNvSpPr>
            <a:spLocks noGrp="1"/>
          </p:cNvSpPr>
          <p:nvPr>
            <p:ph type="sldNum" sz="quarter" idx="12"/>
          </p:nvPr>
        </p:nvSpPr>
        <p:spPr/>
        <p:txBody>
          <a:bodyPr/>
          <a:lstStyle/>
          <a:p>
            <a:fld id="{F38A8C99-20EC-48F5-B913-6041573ADF8E}" type="slidenum">
              <a:rPr lang="ar-JO" smtClean="0"/>
              <a:pPr/>
              <a:t>‹#›</a:t>
            </a:fld>
            <a:endParaRPr lang="ar-J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F71DE3F-9F70-48AF-81FE-4B4C1A33C444}" type="datetimeFigureOut">
              <a:rPr lang="ar-JO" smtClean="0"/>
              <a:pPr/>
              <a:t>04/12/1441</a:t>
            </a:fld>
            <a:endParaRPr lang="ar-JO"/>
          </a:p>
        </p:txBody>
      </p:sp>
      <p:sp>
        <p:nvSpPr>
          <p:cNvPr id="4" name="Footer Placeholder 3"/>
          <p:cNvSpPr>
            <a:spLocks noGrp="1"/>
          </p:cNvSpPr>
          <p:nvPr>
            <p:ph type="ftr" sz="quarter" idx="11"/>
          </p:nvPr>
        </p:nvSpPr>
        <p:spPr/>
        <p:txBody>
          <a:bodyPr/>
          <a:lstStyle/>
          <a:p>
            <a:endParaRPr lang="ar-JO"/>
          </a:p>
        </p:txBody>
      </p:sp>
      <p:sp>
        <p:nvSpPr>
          <p:cNvPr id="5" name="Slide Number Placeholder 4"/>
          <p:cNvSpPr>
            <a:spLocks noGrp="1"/>
          </p:cNvSpPr>
          <p:nvPr>
            <p:ph type="sldNum" sz="quarter" idx="12"/>
          </p:nvPr>
        </p:nvSpPr>
        <p:spPr/>
        <p:txBody>
          <a:bodyPr/>
          <a:lstStyle/>
          <a:p>
            <a:fld id="{F38A8C99-20EC-48F5-B913-6041573ADF8E}" type="slidenum">
              <a:rPr lang="ar-JO" smtClean="0"/>
              <a:pPr/>
              <a:t>‹#›</a:t>
            </a:fld>
            <a:endParaRPr lang="ar-J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71DE3F-9F70-48AF-81FE-4B4C1A33C444}" type="datetimeFigureOut">
              <a:rPr lang="ar-JO" smtClean="0"/>
              <a:pPr/>
              <a:t>04/12/1441</a:t>
            </a:fld>
            <a:endParaRPr lang="ar-JO"/>
          </a:p>
        </p:txBody>
      </p:sp>
      <p:sp>
        <p:nvSpPr>
          <p:cNvPr id="3" name="Footer Placeholder 2"/>
          <p:cNvSpPr>
            <a:spLocks noGrp="1"/>
          </p:cNvSpPr>
          <p:nvPr>
            <p:ph type="ftr" sz="quarter" idx="11"/>
          </p:nvPr>
        </p:nvSpPr>
        <p:spPr/>
        <p:txBody>
          <a:bodyPr/>
          <a:lstStyle/>
          <a:p>
            <a:endParaRPr lang="ar-JO"/>
          </a:p>
        </p:txBody>
      </p:sp>
      <p:sp>
        <p:nvSpPr>
          <p:cNvPr id="4" name="Slide Number Placeholder 3"/>
          <p:cNvSpPr>
            <a:spLocks noGrp="1"/>
          </p:cNvSpPr>
          <p:nvPr>
            <p:ph type="sldNum" sz="quarter" idx="12"/>
          </p:nvPr>
        </p:nvSpPr>
        <p:spPr/>
        <p:txBody>
          <a:bodyPr/>
          <a:lstStyle/>
          <a:p>
            <a:fld id="{F38A8C99-20EC-48F5-B913-6041573ADF8E}" type="slidenum">
              <a:rPr lang="ar-JO" smtClean="0"/>
              <a:pPr/>
              <a:t>‹#›</a:t>
            </a:fld>
            <a:endParaRPr lang="ar-J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F71DE3F-9F70-48AF-81FE-4B4C1A33C444}" type="datetimeFigureOut">
              <a:rPr lang="ar-JO" smtClean="0"/>
              <a:pPr/>
              <a:t>04/12/1441</a:t>
            </a:fld>
            <a:endParaRPr lang="ar-JO"/>
          </a:p>
        </p:txBody>
      </p:sp>
      <p:sp>
        <p:nvSpPr>
          <p:cNvPr id="6" name="Footer Placeholder 5"/>
          <p:cNvSpPr>
            <a:spLocks noGrp="1"/>
          </p:cNvSpPr>
          <p:nvPr>
            <p:ph type="ftr" sz="quarter" idx="11"/>
          </p:nvPr>
        </p:nvSpPr>
        <p:spPr/>
        <p:txBody>
          <a:bodyPr/>
          <a:lstStyle/>
          <a:p>
            <a:endParaRPr lang="ar-JO"/>
          </a:p>
        </p:txBody>
      </p:sp>
      <p:sp>
        <p:nvSpPr>
          <p:cNvPr id="7" name="Slide Number Placeholder 6"/>
          <p:cNvSpPr>
            <a:spLocks noGrp="1"/>
          </p:cNvSpPr>
          <p:nvPr>
            <p:ph type="sldNum" sz="quarter" idx="12"/>
          </p:nvPr>
        </p:nvSpPr>
        <p:spPr/>
        <p:txBody>
          <a:bodyPr/>
          <a:lstStyle/>
          <a:p>
            <a:fld id="{F38A8C99-20EC-48F5-B913-6041573ADF8E}" type="slidenum">
              <a:rPr lang="ar-JO" smtClean="0"/>
              <a:pPr/>
              <a:t>‹#›</a:t>
            </a:fld>
            <a:endParaRPr lang="ar-JO"/>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8F71DE3F-9F70-48AF-81FE-4B4C1A33C444}" type="datetimeFigureOut">
              <a:rPr lang="ar-JO" smtClean="0"/>
              <a:pPr/>
              <a:t>04/12/1441</a:t>
            </a:fld>
            <a:endParaRPr lang="ar-JO"/>
          </a:p>
        </p:txBody>
      </p:sp>
      <p:sp>
        <p:nvSpPr>
          <p:cNvPr id="9" name="Slide Number Placeholder 8"/>
          <p:cNvSpPr>
            <a:spLocks noGrp="1"/>
          </p:cNvSpPr>
          <p:nvPr>
            <p:ph type="sldNum" sz="quarter" idx="11"/>
          </p:nvPr>
        </p:nvSpPr>
        <p:spPr/>
        <p:txBody>
          <a:bodyPr/>
          <a:lstStyle/>
          <a:p>
            <a:fld id="{F38A8C99-20EC-48F5-B913-6041573ADF8E}" type="slidenum">
              <a:rPr lang="ar-JO" smtClean="0"/>
              <a:pPr/>
              <a:t>‹#›</a:t>
            </a:fld>
            <a:endParaRPr lang="ar-JO"/>
          </a:p>
        </p:txBody>
      </p:sp>
      <p:sp>
        <p:nvSpPr>
          <p:cNvPr id="10" name="Footer Placeholder 9"/>
          <p:cNvSpPr>
            <a:spLocks noGrp="1"/>
          </p:cNvSpPr>
          <p:nvPr>
            <p:ph type="ftr" sz="quarter" idx="12"/>
          </p:nvPr>
        </p:nvSpPr>
        <p:spPr/>
        <p:txBody>
          <a:bodyPr/>
          <a:lstStyle/>
          <a:p>
            <a:endParaRPr lang="ar-J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8A8C99-20EC-48F5-B913-6041573ADF8E}" type="slidenum">
              <a:rPr lang="ar-JO" smtClean="0"/>
              <a:pPr/>
              <a:t>‹#›</a:t>
            </a:fld>
            <a:endParaRPr lang="ar-JO"/>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ar-JO"/>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8F71DE3F-9F70-48AF-81FE-4B4C1A33C444}" type="datetimeFigureOut">
              <a:rPr lang="ar-JO" smtClean="0"/>
              <a:pPr/>
              <a:t>04/12/1441</a:t>
            </a:fld>
            <a:endParaRPr lang="ar-JO"/>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3352800" y="3886200"/>
            <a:ext cx="6400800" cy="1752600"/>
          </a:xfrm>
        </p:spPr>
        <p:txBody>
          <a:bodyPr>
            <a:normAutofit/>
          </a:bodyPr>
          <a:lstStyle/>
          <a:p>
            <a:pPr>
              <a:spcBef>
                <a:spcPts val="0"/>
              </a:spcBef>
              <a:defRPr/>
            </a:pPr>
            <a:r>
              <a:rPr lang="en-US" altLang="ko-KR" b="1" dirty="0" err="1" smtClean="0"/>
              <a:t>Amer</a:t>
            </a:r>
            <a:r>
              <a:rPr lang="en-US" altLang="ko-KR" b="1" dirty="0" smtClean="0"/>
              <a:t> </a:t>
            </a:r>
            <a:r>
              <a:rPr lang="en-US" altLang="ko-KR" b="1" dirty="0" err="1" smtClean="0"/>
              <a:t>Rawajfeh</a:t>
            </a:r>
            <a:r>
              <a:rPr lang="en-US" altLang="ko-KR" b="1" dirty="0" smtClean="0"/>
              <a:t>. MD. </a:t>
            </a:r>
            <a:r>
              <a:rPr lang="en-US" altLang="ko-KR" b="1" dirty="0" err="1" smtClean="0"/>
              <a:t>JB.Psych</a:t>
            </a:r>
            <a:endParaRPr lang="en-US" altLang="ko-KR" b="1" dirty="0" smtClean="0"/>
          </a:p>
          <a:p>
            <a:pPr>
              <a:spcBef>
                <a:spcPts val="0"/>
              </a:spcBef>
              <a:defRPr/>
            </a:pPr>
            <a:r>
              <a:rPr lang="en-US" dirty="0" err="1" smtClean="0"/>
              <a:t>Pyschiatrists</a:t>
            </a:r>
            <a:r>
              <a:rPr lang="en-US" dirty="0" smtClean="0"/>
              <a:t> </a:t>
            </a:r>
            <a:br>
              <a:rPr lang="en-US" dirty="0" smtClean="0"/>
            </a:br>
            <a:r>
              <a:rPr lang="en-US" dirty="0" smtClean="0"/>
              <a:t>National Center for Mental Health</a:t>
            </a:r>
            <a:br>
              <a:rPr lang="en-US" dirty="0" smtClean="0"/>
            </a:br>
            <a:r>
              <a:rPr lang="en-US" dirty="0" smtClean="0"/>
              <a:t>Ministry of Health</a:t>
            </a:r>
            <a:endParaRPr lang="en-US" altLang="ko-KR" dirty="0"/>
          </a:p>
        </p:txBody>
      </p:sp>
      <p:sp>
        <p:nvSpPr>
          <p:cNvPr id="4" name="Oval 8">
            <a:extLst>
              <a:ext uri="{FF2B5EF4-FFF2-40B4-BE49-F238E27FC236}">
                <a16:creationId xmlns:a16="http://schemas.microsoft.com/office/drawing/2014/main" xmlns="" id="{DE25AF50-FA87-4F55-917E-2C3E09C144FD}"/>
              </a:ext>
            </a:extLst>
          </p:cNvPr>
          <p:cNvSpPr/>
          <p:nvPr/>
        </p:nvSpPr>
        <p:spPr>
          <a:xfrm>
            <a:off x="0" y="2514600"/>
            <a:ext cx="2857520" cy="3714776"/>
          </a:xfrm>
          <a:custGeom>
            <a:avLst/>
            <a:gdLst/>
            <a:ahLst/>
            <a:cxnLst/>
            <a:rect l="l" t="t" r="r" b="b"/>
            <a:pathLst>
              <a:path w="3068057" h="3083879">
                <a:moveTo>
                  <a:pt x="1943022" y="0"/>
                </a:moveTo>
                <a:cubicBezTo>
                  <a:pt x="2091435" y="0"/>
                  <a:pt x="2214809" y="107202"/>
                  <a:pt x="2232575" y="249298"/>
                </a:cubicBezTo>
                <a:cubicBezTo>
                  <a:pt x="2066806" y="323095"/>
                  <a:pt x="1966497" y="475331"/>
                  <a:pt x="1992863" y="623272"/>
                </a:cubicBezTo>
                <a:lnTo>
                  <a:pt x="2032344" y="614884"/>
                </a:lnTo>
                <a:cubicBezTo>
                  <a:pt x="2007703" y="472429"/>
                  <a:pt x="2119863" y="324636"/>
                  <a:pt x="2294697" y="266187"/>
                </a:cubicBezTo>
                <a:cubicBezTo>
                  <a:pt x="2304190" y="260641"/>
                  <a:pt x="2314409" y="260119"/>
                  <a:pt x="2324748" y="260119"/>
                </a:cubicBezTo>
                <a:cubicBezTo>
                  <a:pt x="2491310" y="260119"/>
                  <a:pt x="2626336" y="395145"/>
                  <a:pt x="2626336" y="561708"/>
                </a:cubicBezTo>
                <a:lnTo>
                  <a:pt x="2609021" y="647481"/>
                </a:lnTo>
                <a:lnTo>
                  <a:pt x="2626336" y="647481"/>
                </a:lnTo>
                <a:lnTo>
                  <a:pt x="2626336" y="656343"/>
                </a:lnTo>
                <a:cubicBezTo>
                  <a:pt x="2762823" y="669742"/>
                  <a:pt x="2867295" y="786613"/>
                  <a:pt x="2867295" y="927882"/>
                </a:cubicBezTo>
                <a:lnTo>
                  <a:pt x="2850464" y="1011252"/>
                </a:lnTo>
                <a:cubicBezTo>
                  <a:pt x="2978255" y="1064152"/>
                  <a:pt x="3068057" y="1190111"/>
                  <a:pt x="3068057" y="1337042"/>
                </a:cubicBezTo>
                <a:cubicBezTo>
                  <a:pt x="3068057" y="1418703"/>
                  <a:pt x="3040320" y="1493884"/>
                  <a:pt x="2992210" y="1551889"/>
                </a:cubicBezTo>
                <a:cubicBezTo>
                  <a:pt x="2909241" y="1651289"/>
                  <a:pt x="2791782" y="1696238"/>
                  <a:pt x="2686704" y="1660749"/>
                </a:cubicBezTo>
                <a:lnTo>
                  <a:pt x="2673794" y="1698968"/>
                </a:lnTo>
                <a:cubicBezTo>
                  <a:pt x="2768232" y="1730865"/>
                  <a:pt x="2870956" y="1707121"/>
                  <a:pt x="2955415" y="1640323"/>
                </a:cubicBezTo>
                <a:cubicBezTo>
                  <a:pt x="2993943" y="1688574"/>
                  <a:pt x="3012247" y="1750635"/>
                  <a:pt x="3012247" y="1816968"/>
                </a:cubicBezTo>
                <a:cubicBezTo>
                  <a:pt x="3012247" y="1986406"/>
                  <a:pt x="2892829" y="2127952"/>
                  <a:pt x="2733451" y="2161496"/>
                </a:cubicBezTo>
                <a:cubicBezTo>
                  <a:pt x="2570803" y="2185843"/>
                  <a:pt x="2422847" y="2122052"/>
                  <a:pt x="2373218" y="2004561"/>
                </a:cubicBezTo>
                <a:cubicBezTo>
                  <a:pt x="2397575" y="1987765"/>
                  <a:pt x="2417022" y="1964396"/>
                  <a:pt x="2431421" y="1936987"/>
                </a:cubicBezTo>
                <a:cubicBezTo>
                  <a:pt x="2469123" y="1865220"/>
                  <a:pt x="2466430" y="1776674"/>
                  <a:pt x="2424327" y="1703750"/>
                </a:cubicBezTo>
                <a:lnTo>
                  <a:pt x="2390880" y="1723060"/>
                </a:lnTo>
                <a:cubicBezTo>
                  <a:pt x="2426033" y="1783948"/>
                  <a:pt x="2428758" y="1857660"/>
                  <a:pt x="2398065" y="1917447"/>
                </a:cubicBezTo>
                <a:cubicBezTo>
                  <a:pt x="2386618" y="1939743"/>
                  <a:pt x="2371177" y="1958844"/>
                  <a:pt x="2348681" y="1969064"/>
                </a:cubicBezTo>
                <a:lnTo>
                  <a:pt x="2314536" y="1978212"/>
                </a:lnTo>
                <a:lnTo>
                  <a:pt x="2320989" y="1994504"/>
                </a:lnTo>
                <a:cubicBezTo>
                  <a:pt x="2292439" y="2010252"/>
                  <a:pt x="2259301" y="2017439"/>
                  <a:pt x="2224883" y="2015050"/>
                </a:cubicBezTo>
                <a:cubicBezTo>
                  <a:pt x="2157880" y="2010397"/>
                  <a:pt x="2096183" y="1970105"/>
                  <a:pt x="2062112" y="1908746"/>
                </a:cubicBezTo>
                <a:lnTo>
                  <a:pt x="2028307" y="1927422"/>
                </a:lnTo>
                <a:cubicBezTo>
                  <a:pt x="2069101" y="2000945"/>
                  <a:pt x="2143517" y="2048870"/>
                  <a:pt x="2224395" y="2053708"/>
                </a:cubicBezTo>
                <a:cubicBezTo>
                  <a:pt x="2263912" y="2056070"/>
                  <a:pt x="2302036" y="2047984"/>
                  <a:pt x="2335071" y="2030056"/>
                </a:cubicBezTo>
                <a:cubicBezTo>
                  <a:pt x="2400196" y="2159379"/>
                  <a:pt x="2567325" y="2230480"/>
                  <a:pt x="2748680" y="2204554"/>
                </a:cubicBezTo>
                <a:cubicBezTo>
                  <a:pt x="2767068" y="2240602"/>
                  <a:pt x="2774723" y="2281713"/>
                  <a:pt x="2774723" y="2324613"/>
                </a:cubicBezTo>
                <a:cubicBezTo>
                  <a:pt x="2774723" y="2444667"/>
                  <a:pt x="2714770" y="2550720"/>
                  <a:pt x="2619461" y="2609132"/>
                </a:cubicBezTo>
                <a:cubicBezTo>
                  <a:pt x="2594093" y="2739763"/>
                  <a:pt x="2496512" y="2844553"/>
                  <a:pt x="2368919" y="2876858"/>
                </a:cubicBezTo>
                <a:cubicBezTo>
                  <a:pt x="2184369" y="2908073"/>
                  <a:pt x="2016372" y="2826285"/>
                  <a:pt x="1978290" y="2684161"/>
                </a:cubicBezTo>
                <a:lnTo>
                  <a:pt x="1939323" y="2694602"/>
                </a:lnTo>
                <a:cubicBezTo>
                  <a:pt x="1970494" y="2810931"/>
                  <a:pt x="2075973" y="2892306"/>
                  <a:pt x="2210223" y="2912307"/>
                </a:cubicBezTo>
                <a:cubicBezTo>
                  <a:pt x="2165434" y="3014618"/>
                  <a:pt x="2062317" y="3083879"/>
                  <a:pt x="1943022" y="3083879"/>
                </a:cubicBezTo>
                <a:cubicBezTo>
                  <a:pt x="1804718" y="3083879"/>
                  <a:pt x="1736151" y="2990782"/>
                  <a:pt x="1657612" y="2862428"/>
                </a:cubicBezTo>
                <a:cubicBezTo>
                  <a:pt x="1632100" y="2775963"/>
                  <a:pt x="1598588" y="2449530"/>
                  <a:pt x="1653064" y="2147091"/>
                </a:cubicBezTo>
                <a:cubicBezTo>
                  <a:pt x="1775302" y="2294672"/>
                  <a:pt x="1947360" y="2360889"/>
                  <a:pt x="2101389" y="2319520"/>
                </a:cubicBezTo>
                <a:lnTo>
                  <a:pt x="2085913" y="2268654"/>
                </a:lnTo>
                <a:cubicBezTo>
                  <a:pt x="1935632" y="2308197"/>
                  <a:pt x="1765039" y="2228547"/>
                  <a:pt x="1652548" y="2065927"/>
                </a:cubicBezTo>
                <a:cubicBezTo>
                  <a:pt x="1594744" y="1988631"/>
                  <a:pt x="1552933" y="1543383"/>
                  <a:pt x="1647107" y="1210118"/>
                </a:cubicBezTo>
                <a:cubicBezTo>
                  <a:pt x="1757451" y="1073526"/>
                  <a:pt x="1924310" y="1023711"/>
                  <a:pt x="2044795" y="1095494"/>
                </a:cubicBezTo>
                <a:lnTo>
                  <a:pt x="2046624" y="1092427"/>
                </a:lnTo>
                <a:cubicBezTo>
                  <a:pt x="2044963" y="1115904"/>
                  <a:pt x="2049817" y="1139574"/>
                  <a:pt x="2059741" y="1162003"/>
                </a:cubicBezTo>
                <a:cubicBezTo>
                  <a:pt x="2085174" y="1219476"/>
                  <a:pt x="2140055" y="1259997"/>
                  <a:pt x="2204060" y="1268556"/>
                </a:cubicBezTo>
                <a:lnTo>
                  <a:pt x="2208020" y="1238949"/>
                </a:lnTo>
                <a:cubicBezTo>
                  <a:pt x="2154665" y="1231814"/>
                  <a:pt x="2108853" y="1198319"/>
                  <a:pt x="2087448" y="1150798"/>
                </a:cubicBezTo>
                <a:cubicBezTo>
                  <a:pt x="2064784" y="1100476"/>
                  <a:pt x="2073123" y="1042569"/>
                  <a:pt x="2109077" y="1000639"/>
                </a:cubicBezTo>
                <a:cubicBezTo>
                  <a:pt x="2142987" y="961090"/>
                  <a:pt x="2196315" y="941798"/>
                  <a:pt x="2249471" y="949847"/>
                </a:cubicBezTo>
                <a:lnTo>
                  <a:pt x="2253988" y="920317"/>
                </a:lnTo>
                <a:cubicBezTo>
                  <a:pt x="2190211" y="910645"/>
                  <a:pt x="2126205" y="934132"/>
                  <a:pt x="2085632" y="982099"/>
                </a:cubicBezTo>
                <a:lnTo>
                  <a:pt x="2052614" y="1055246"/>
                </a:lnTo>
                <a:cubicBezTo>
                  <a:pt x="1928226" y="988072"/>
                  <a:pt x="1765306" y="1028878"/>
                  <a:pt x="1646726" y="1149851"/>
                </a:cubicBezTo>
                <a:cubicBezTo>
                  <a:pt x="1576863" y="1018908"/>
                  <a:pt x="1584053" y="461235"/>
                  <a:pt x="1633436" y="269593"/>
                </a:cubicBezTo>
                <a:cubicBezTo>
                  <a:pt x="1697428" y="119029"/>
                  <a:pt x="1776459" y="0"/>
                  <a:pt x="1943022" y="0"/>
                </a:cubicBezTo>
                <a:close/>
                <a:moveTo>
                  <a:pt x="1125035" y="0"/>
                </a:moveTo>
                <a:cubicBezTo>
                  <a:pt x="1263339" y="0"/>
                  <a:pt x="1331906" y="93097"/>
                  <a:pt x="1410445" y="221451"/>
                </a:cubicBezTo>
                <a:cubicBezTo>
                  <a:pt x="1435957" y="307916"/>
                  <a:pt x="1469469" y="634350"/>
                  <a:pt x="1414993" y="936788"/>
                </a:cubicBezTo>
                <a:cubicBezTo>
                  <a:pt x="1292755" y="789207"/>
                  <a:pt x="1120697" y="722990"/>
                  <a:pt x="966668" y="764359"/>
                </a:cubicBezTo>
                <a:lnTo>
                  <a:pt x="982144" y="815225"/>
                </a:lnTo>
                <a:cubicBezTo>
                  <a:pt x="1132425" y="775682"/>
                  <a:pt x="1303018" y="855332"/>
                  <a:pt x="1415509" y="1017952"/>
                </a:cubicBezTo>
                <a:cubicBezTo>
                  <a:pt x="1473313" y="1095249"/>
                  <a:pt x="1515123" y="1540497"/>
                  <a:pt x="1420950" y="1873762"/>
                </a:cubicBezTo>
                <a:cubicBezTo>
                  <a:pt x="1310606" y="2010353"/>
                  <a:pt x="1143747" y="2060168"/>
                  <a:pt x="1023262" y="1988385"/>
                </a:cubicBezTo>
                <a:lnTo>
                  <a:pt x="1021433" y="1991453"/>
                </a:lnTo>
                <a:cubicBezTo>
                  <a:pt x="1023094" y="1967976"/>
                  <a:pt x="1018240" y="1944306"/>
                  <a:pt x="1008316" y="1921877"/>
                </a:cubicBezTo>
                <a:cubicBezTo>
                  <a:pt x="982883" y="1864403"/>
                  <a:pt x="928002" y="1823883"/>
                  <a:pt x="863997" y="1815323"/>
                </a:cubicBezTo>
                <a:lnTo>
                  <a:pt x="860037" y="1844930"/>
                </a:lnTo>
                <a:cubicBezTo>
                  <a:pt x="913392" y="1852066"/>
                  <a:pt x="959204" y="1885560"/>
                  <a:pt x="980609" y="1933082"/>
                </a:cubicBezTo>
                <a:cubicBezTo>
                  <a:pt x="1003273" y="1983404"/>
                  <a:pt x="994934" y="2041310"/>
                  <a:pt x="958980" y="2083241"/>
                </a:cubicBezTo>
                <a:cubicBezTo>
                  <a:pt x="925070" y="2122789"/>
                  <a:pt x="871742" y="2142082"/>
                  <a:pt x="818586" y="2134033"/>
                </a:cubicBezTo>
                <a:lnTo>
                  <a:pt x="814069" y="2163562"/>
                </a:lnTo>
                <a:cubicBezTo>
                  <a:pt x="877846" y="2173235"/>
                  <a:pt x="941852" y="2149747"/>
                  <a:pt x="982425" y="2101780"/>
                </a:cubicBezTo>
                <a:lnTo>
                  <a:pt x="1015443" y="2028633"/>
                </a:lnTo>
                <a:cubicBezTo>
                  <a:pt x="1139831" y="2095808"/>
                  <a:pt x="1302751" y="2055001"/>
                  <a:pt x="1421331" y="1934029"/>
                </a:cubicBezTo>
                <a:cubicBezTo>
                  <a:pt x="1491194" y="2064971"/>
                  <a:pt x="1484003" y="2622644"/>
                  <a:pt x="1434621" y="2814287"/>
                </a:cubicBezTo>
                <a:cubicBezTo>
                  <a:pt x="1370629" y="2964850"/>
                  <a:pt x="1291598" y="3083879"/>
                  <a:pt x="1125035" y="3083879"/>
                </a:cubicBezTo>
                <a:cubicBezTo>
                  <a:pt x="976622" y="3083879"/>
                  <a:pt x="853248" y="2976677"/>
                  <a:pt x="835482" y="2834581"/>
                </a:cubicBezTo>
                <a:cubicBezTo>
                  <a:pt x="1001251" y="2760784"/>
                  <a:pt x="1101560" y="2608549"/>
                  <a:pt x="1075194" y="2460607"/>
                </a:cubicBezTo>
                <a:lnTo>
                  <a:pt x="1035713" y="2468996"/>
                </a:lnTo>
                <a:cubicBezTo>
                  <a:pt x="1060354" y="2611450"/>
                  <a:pt x="948194" y="2759243"/>
                  <a:pt x="773360" y="2817692"/>
                </a:cubicBezTo>
                <a:cubicBezTo>
                  <a:pt x="763867" y="2823239"/>
                  <a:pt x="753648" y="2823760"/>
                  <a:pt x="743309" y="2823760"/>
                </a:cubicBezTo>
                <a:cubicBezTo>
                  <a:pt x="576747" y="2823760"/>
                  <a:pt x="441721" y="2688734"/>
                  <a:pt x="441721" y="2522172"/>
                </a:cubicBezTo>
                <a:lnTo>
                  <a:pt x="459036" y="2436399"/>
                </a:lnTo>
                <a:lnTo>
                  <a:pt x="441721" y="2436399"/>
                </a:lnTo>
                <a:lnTo>
                  <a:pt x="441721" y="2427537"/>
                </a:lnTo>
                <a:cubicBezTo>
                  <a:pt x="305234" y="2414137"/>
                  <a:pt x="200762" y="2297266"/>
                  <a:pt x="200762" y="2155997"/>
                </a:cubicBezTo>
                <a:lnTo>
                  <a:pt x="217593" y="2072628"/>
                </a:lnTo>
                <a:cubicBezTo>
                  <a:pt x="89802" y="2019727"/>
                  <a:pt x="0" y="1893768"/>
                  <a:pt x="0" y="1746838"/>
                </a:cubicBezTo>
                <a:cubicBezTo>
                  <a:pt x="0" y="1665177"/>
                  <a:pt x="27737" y="1589996"/>
                  <a:pt x="75847" y="1531990"/>
                </a:cubicBezTo>
                <a:cubicBezTo>
                  <a:pt x="158816" y="1432590"/>
                  <a:pt x="276275" y="1387641"/>
                  <a:pt x="381353" y="1423131"/>
                </a:cubicBezTo>
                <a:lnTo>
                  <a:pt x="394263" y="1384911"/>
                </a:lnTo>
                <a:cubicBezTo>
                  <a:pt x="299825" y="1353014"/>
                  <a:pt x="197101" y="1376758"/>
                  <a:pt x="112642" y="1443556"/>
                </a:cubicBezTo>
                <a:cubicBezTo>
                  <a:pt x="74114" y="1395305"/>
                  <a:pt x="55810" y="1333244"/>
                  <a:pt x="55810" y="1266911"/>
                </a:cubicBezTo>
                <a:cubicBezTo>
                  <a:pt x="55810" y="1097473"/>
                  <a:pt x="175228" y="955927"/>
                  <a:pt x="334606" y="922383"/>
                </a:cubicBezTo>
                <a:cubicBezTo>
                  <a:pt x="497254" y="898036"/>
                  <a:pt x="645210" y="961827"/>
                  <a:pt x="694839" y="1079319"/>
                </a:cubicBezTo>
                <a:cubicBezTo>
                  <a:pt x="670482" y="1096114"/>
                  <a:pt x="651035" y="1119484"/>
                  <a:pt x="636636" y="1146893"/>
                </a:cubicBezTo>
                <a:cubicBezTo>
                  <a:pt x="598934" y="1218660"/>
                  <a:pt x="601627" y="1307205"/>
                  <a:pt x="643730" y="1380130"/>
                </a:cubicBezTo>
                <a:lnTo>
                  <a:pt x="677177" y="1360819"/>
                </a:lnTo>
                <a:cubicBezTo>
                  <a:pt x="642024" y="1299932"/>
                  <a:pt x="639299" y="1226219"/>
                  <a:pt x="669992" y="1166433"/>
                </a:cubicBezTo>
                <a:cubicBezTo>
                  <a:pt x="681439" y="1144136"/>
                  <a:pt x="696880" y="1125036"/>
                  <a:pt x="719376" y="1114815"/>
                </a:cubicBezTo>
                <a:lnTo>
                  <a:pt x="753521" y="1105667"/>
                </a:lnTo>
                <a:lnTo>
                  <a:pt x="747068" y="1089375"/>
                </a:lnTo>
                <a:cubicBezTo>
                  <a:pt x="775618" y="1073627"/>
                  <a:pt x="808756" y="1066440"/>
                  <a:pt x="843174" y="1068829"/>
                </a:cubicBezTo>
                <a:cubicBezTo>
                  <a:pt x="910177" y="1073482"/>
                  <a:pt x="971874" y="1113774"/>
                  <a:pt x="1005945" y="1175134"/>
                </a:cubicBezTo>
                <a:lnTo>
                  <a:pt x="1039750" y="1156458"/>
                </a:lnTo>
                <a:cubicBezTo>
                  <a:pt x="998956" y="1082934"/>
                  <a:pt x="924540" y="1035010"/>
                  <a:pt x="843662" y="1030172"/>
                </a:cubicBezTo>
                <a:cubicBezTo>
                  <a:pt x="804145" y="1027809"/>
                  <a:pt x="766021" y="1035895"/>
                  <a:pt x="732986" y="1053824"/>
                </a:cubicBezTo>
                <a:cubicBezTo>
                  <a:pt x="667861" y="924500"/>
                  <a:pt x="500732" y="853399"/>
                  <a:pt x="319377" y="879325"/>
                </a:cubicBezTo>
                <a:cubicBezTo>
                  <a:pt x="300989" y="843277"/>
                  <a:pt x="293334" y="802167"/>
                  <a:pt x="293334" y="759266"/>
                </a:cubicBezTo>
                <a:cubicBezTo>
                  <a:pt x="293334" y="639212"/>
                  <a:pt x="353287" y="533159"/>
                  <a:pt x="448596" y="474747"/>
                </a:cubicBezTo>
                <a:cubicBezTo>
                  <a:pt x="473964" y="344116"/>
                  <a:pt x="571545" y="239326"/>
                  <a:pt x="699138" y="207021"/>
                </a:cubicBezTo>
                <a:cubicBezTo>
                  <a:pt x="883688" y="175806"/>
                  <a:pt x="1051685" y="257594"/>
                  <a:pt x="1089767" y="399718"/>
                </a:cubicBezTo>
                <a:lnTo>
                  <a:pt x="1128734" y="389277"/>
                </a:lnTo>
                <a:cubicBezTo>
                  <a:pt x="1097563" y="272948"/>
                  <a:pt x="992084" y="191573"/>
                  <a:pt x="857834" y="171572"/>
                </a:cubicBezTo>
                <a:cubicBezTo>
                  <a:pt x="902623" y="69261"/>
                  <a:pt x="1005740" y="0"/>
                  <a:pt x="1125035"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 name="عنوان 4"/>
          <p:cNvSpPr>
            <a:spLocks noGrp="1"/>
          </p:cNvSpPr>
          <p:nvPr>
            <p:ph type="ctrTitle"/>
          </p:nvPr>
        </p:nvSpPr>
        <p:spPr>
          <a:xfrm>
            <a:off x="2362200" y="838200"/>
            <a:ext cx="6248400" cy="2593975"/>
          </a:xfrm>
        </p:spPr>
        <p:txBody>
          <a:bodyPr/>
          <a:lstStyle/>
          <a:p>
            <a:r>
              <a:rPr lang="en-US" sz="6000" dirty="0" smtClean="0"/>
              <a:t>Somatic symptoms and related disorders</a:t>
            </a:r>
            <a:endParaRPr lang="en-US" sz="6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Diagnosis criteria </a:t>
            </a:r>
            <a:r>
              <a:rPr lang="en-US" baseline="-25000" dirty="0"/>
              <a:t>according to DSM-V</a:t>
            </a:r>
            <a:endParaRPr lang="ar-JO" baseline="-25000" dirty="0"/>
          </a:p>
        </p:txBody>
      </p:sp>
      <p:sp>
        <p:nvSpPr>
          <p:cNvPr id="3" name="Content Placeholder 2"/>
          <p:cNvSpPr>
            <a:spLocks noGrp="1"/>
          </p:cNvSpPr>
          <p:nvPr>
            <p:ph idx="1"/>
          </p:nvPr>
        </p:nvSpPr>
        <p:spPr/>
        <p:txBody>
          <a:bodyPr>
            <a:normAutofit lnSpcReduction="10000"/>
          </a:bodyPr>
          <a:lstStyle/>
          <a:p>
            <a:pPr algn="l" rtl="0"/>
            <a:r>
              <a:rPr lang="en-US" dirty="0"/>
              <a:t>At least one symptom of altered voluntary motor or sensory function.</a:t>
            </a:r>
          </a:p>
          <a:p>
            <a:pPr algn="l" rtl="0"/>
            <a:r>
              <a:rPr lang="en-US" dirty="0"/>
              <a:t> Evidence of incompatibility between the symptom and recognized neurological or medical conditions.</a:t>
            </a:r>
          </a:p>
          <a:p>
            <a:pPr algn="l" rtl="0"/>
            <a:r>
              <a:rPr lang="en-US" dirty="0"/>
              <a:t> Not better explained by another medical or mental disorder.</a:t>
            </a:r>
          </a:p>
          <a:p>
            <a:pPr algn="l" rtl="0"/>
            <a:r>
              <a:rPr lang="en-US" dirty="0"/>
              <a:t> Causes significant distress or impairment in social or occupational functioning or warrants medical evaluation.</a:t>
            </a:r>
          </a:p>
          <a:p>
            <a:pPr algn="l" rtl="0"/>
            <a:r>
              <a:rPr lang="en-US" dirty="0"/>
              <a:t> </a:t>
            </a:r>
            <a:r>
              <a:rPr lang="en-US" b="1" dirty="0"/>
              <a:t>Common symptoms: </a:t>
            </a:r>
            <a:r>
              <a:rPr lang="en-US" dirty="0"/>
              <a:t>Paralysis, weakness, blindness, mutism, </a:t>
            </a:r>
            <a:r>
              <a:rPr lang="en-US" dirty="0" smtClean="0"/>
              <a:t>sensory </a:t>
            </a:r>
            <a:r>
              <a:rPr lang="fr-FR" dirty="0" smtClean="0"/>
              <a:t>complaints </a:t>
            </a:r>
            <a:r>
              <a:rPr lang="fr-FR" dirty="0"/>
              <a:t>(</a:t>
            </a:r>
            <a:r>
              <a:rPr lang="fr-FR" dirty="0" err="1"/>
              <a:t>paresthesias</a:t>
            </a:r>
            <a:r>
              <a:rPr lang="fr-FR" dirty="0"/>
              <a:t>), </a:t>
            </a:r>
            <a:r>
              <a:rPr lang="fr-FR" dirty="0" err="1"/>
              <a:t>seizures</a:t>
            </a:r>
            <a:r>
              <a:rPr lang="fr-FR" dirty="0"/>
              <a:t>, </a:t>
            </a:r>
            <a:r>
              <a:rPr lang="fr-FR" dirty="0" err="1"/>
              <a:t>globus</a:t>
            </a:r>
            <a:r>
              <a:rPr lang="fr-FR" dirty="0"/>
              <a:t> sensation (</a:t>
            </a:r>
            <a:r>
              <a:rPr lang="fr-FR" i="1" dirty="0" err="1"/>
              <a:t>globus</a:t>
            </a:r>
            <a:r>
              <a:rPr lang="fr-FR" i="1" dirty="0"/>
              <a:t> </a:t>
            </a:r>
            <a:r>
              <a:rPr lang="fr-FR" i="1" dirty="0" err="1"/>
              <a:t>hystericus</a:t>
            </a:r>
            <a:r>
              <a:rPr lang="fr-FR" i="1" dirty="0"/>
              <a:t> </a:t>
            </a:r>
            <a:r>
              <a:rPr lang="fr-FR" dirty="0"/>
              <a:t>or </a:t>
            </a:r>
            <a:r>
              <a:rPr lang="en-US" dirty="0"/>
              <a:t>sensation of lump in throat</a:t>
            </a:r>
            <a:r>
              <a:rPr lang="en-US" dirty="0" smtClean="0"/>
              <a:t>).</a:t>
            </a:r>
          </a:p>
          <a:p>
            <a:pPr algn="l" rtl="0"/>
            <a:endParaRPr lang="en-US" dirty="0"/>
          </a:p>
          <a:p>
            <a:pPr marL="114300" indent="0" algn="l" rtl="0">
              <a:buNone/>
            </a:pPr>
            <a:r>
              <a:rPr lang="en-US" i="1" dirty="0" smtClean="0"/>
              <a:t>*Conversion-like </a:t>
            </a:r>
            <a:r>
              <a:rPr lang="en-US" i="1" dirty="0"/>
              <a:t>presentations in elderly patients have a higher likelihood of representing an underlying neurological deficit</a:t>
            </a:r>
            <a:r>
              <a:rPr lang="en-US" i="1" dirty="0" smtClean="0"/>
              <a:t>.*</a:t>
            </a:r>
            <a:endParaRPr lang="ar-JO" i="1" dirty="0"/>
          </a:p>
        </p:txBody>
      </p:sp>
    </p:spTree>
    <p:extLst>
      <p:ext uri="{BB962C8B-B14F-4D97-AF65-F5344CB8AC3E}">
        <p14:creationId xmlns="" xmlns:p14="http://schemas.microsoft.com/office/powerpoint/2010/main" val="41486065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Epidemiology</a:t>
            </a:r>
            <a:endParaRPr lang="ar-JO" dirty="0"/>
          </a:p>
        </p:txBody>
      </p:sp>
      <p:sp>
        <p:nvSpPr>
          <p:cNvPr id="3" name="Content Placeholder 2"/>
          <p:cNvSpPr>
            <a:spLocks noGrp="1"/>
          </p:cNvSpPr>
          <p:nvPr>
            <p:ph idx="1"/>
          </p:nvPr>
        </p:nvSpPr>
        <p:spPr/>
        <p:txBody>
          <a:bodyPr/>
          <a:lstStyle/>
          <a:p>
            <a:pPr algn="l" rtl="0"/>
            <a:r>
              <a:rPr lang="en-US" dirty="0"/>
              <a:t>Two to three times more common in women than men.</a:t>
            </a:r>
          </a:p>
          <a:p>
            <a:pPr algn="l" rtl="0"/>
            <a:r>
              <a:rPr lang="en-US" dirty="0"/>
              <a:t>Onset at any age, but more often in adolescence or early adulthood.</a:t>
            </a:r>
          </a:p>
          <a:p>
            <a:pPr algn="l" rtl="0"/>
            <a:r>
              <a:rPr lang="en-US" dirty="0"/>
              <a:t>High incidence of comorbid neurological, depressive, or anxiety disorders.</a:t>
            </a:r>
            <a:endParaRPr lang="ar-JO" dirty="0"/>
          </a:p>
        </p:txBody>
      </p:sp>
    </p:spTree>
    <p:extLst>
      <p:ext uri="{BB962C8B-B14F-4D97-AF65-F5344CB8AC3E}">
        <p14:creationId xmlns="" xmlns:p14="http://schemas.microsoft.com/office/powerpoint/2010/main" val="406306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Treatment and prognosis</a:t>
            </a:r>
            <a:endParaRPr lang="ar-JO" dirty="0"/>
          </a:p>
        </p:txBody>
      </p:sp>
      <p:sp>
        <p:nvSpPr>
          <p:cNvPr id="3" name="Content Placeholder 2"/>
          <p:cNvSpPr>
            <a:spLocks noGrp="1"/>
          </p:cNvSpPr>
          <p:nvPr>
            <p:ph idx="1"/>
          </p:nvPr>
        </p:nvSpPr>
        <p:spPr/>
        <p:txBody>
          <a:bodyPr>
            <a:normAutofit/>
          </a:bodyPr>
          <a:lstStyle/>
          <a:p>
            <a:pPr algn="l" rtl="0"/>
            <a:r>
              <a:rPr lang="en-US" dirty="0"/>
              <a:t>The primary treatment is education about the illness. Cognitive behavioral therapy (CBT), with or without physical therapy, can be used if education alone is not effective.</a:t>
            </a:r>
          </a:p>
          <a:p>
            <a:pPr algn="l" rtl="0"/>
            <a:r>
              <a:rPr lang="en-US" dirty="0"/>
              <a:t>While patients often spontaneously recover, the prognosis is poor, as symptoms may persist, recur, or worsen in 40–66% of patients.</a:t>
            </a:r>
            <a:endParaRPr lang="ar-JO" dirty="0"/>
          </a:p>
        </p:txBody>
      </p:sp>
    </p:spTree>
    <p:extLst>
      <p:ext uri="{BB962C8B-B14F-4D97-AF65-F5344CB8AC3E}">
        <p14:creationId xmlns="" xmlns:p14="http://schemas.microsoft.com/office/powerpoint/2010/main" val="42245762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Illness </a:t>
            </a:r>
            <a:r>
              <a:rPr lang="en-US" dirty="0"/>
              <a:t>Anxiety disorder</a:t>
            </a:r>
            <a:endParaRPr lang="ar-JO" dirty="0"/>
          </a:p>
        </p:txBody>
      </p:sp>
      <p:sp>
        <p:nvSpPr>
          <p:cNvPr id="3" name="Content Placeholder 2"/>
          <p:cNvSpPr>
            <a:spLocks noGrp="1"/>
          </p:cNvSpPr>
          <p:nvPr>
            <p:ph idx="1"/>
          </p:nvPr>
        </p:nvSpPr>
        <p:spPr/>
        <p:txBody>
          <a:bodyPr/>
          <a:lstStyle/>
          <a:p>
            <a:pPr algn="l" rtl="0"/>
            <a:r>
              <a:rPr lang="en-US" dirty="0"/>
              <a:t>Illness anxiety disorder </a:t>
            </a:r>
            <a:r>
              <a:rPr lang="en-US" dirty="0" smtClean="0"/>
              <a:t>(hypochondriasis) is </a:t>
            </a:r>
            <a:r>
              <a:rPr lang="en-US" dirty="0"/>
              <a:t>preoccupation with and fear of having </a:t>
            </a:r>
            <a:r>
              <a:rPr lang="en-US" dirty="0" smtClean="0"/>
              <a:t>a </a:t>
            </a:r>
            <a:r>
              <a:rPr lang="en-US" dirty="0"/>
              <a:t>serious </a:t>
            </a:r>
            <a:r>
              <a:rPr lang="en-US" dirty="0" smtClean="0"/>
              <a:t>illness, </a:t>
            </a:r>
            <a:r>
              <a:rPr lang="en-US" dirty="0"/>
              <a:t>despite medical evaluation and reassurance.</a:t>
            </a:r>
          </a:p>
          <a:p>
            <a:pPr marL="0" indent="0" algn="l" rtl="0">
              <a:buNone/>
            </a:pPr>
            <a:endParaRPr lang="ar-JO" dirty="0"/>
          </a:p>
        </p:txBody>
      </p:sp>
    </p:spTree>
    <p:extLst>
      <p:ext uri="{BB962C8B-B14F-4D97-AF65-F5344CB8AC3E}">
        <p14:creationId xmlns="" xmlns:p14="http://schemas.microsoft.com/office/powerpoint/2010/main" val="8117827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Diagnosis Criteria </a:t>
            </a:r>
            <a:r>
              <a:rPr lang="en-US" baseline="-25000" dirty="0"/>
              <a:t>according to DSM-V</a:t>
            </a:r>
            <a:endParaRPr lang="ar-JO" baseline="-25000" dirty="0"/>
          </a:p>
        </p:txBody>
      </p:sp>
      <p:sp>
        <p:nvSpPr>
          <p:cNvPr id="3" name="Content Placeholder 2"/>
          <p:cNvSpPr>
            <a:spLocks noGrp="1"/>
          </p:cNvSpPr>
          <p:nvPr>
            <p:ph idx="1"/>
          </p:nvPr>
        </p:nvSpPr>
        <p:spPr/>
        <p:txBody>
          <a:bodyPr>
            <a:normAutofit/>
          </a:bodyPr>
          <a:lstStyle/>
          <a:p>
            <a:pPr algn="l" rtl="0"/>
            <a:r>
              <a:rPr lang="en-US" dirty="0"/>
              <a:t>Preoccupation with having or acquiring a serious illness</a:t>
            </a:r>
          </a:p>
          <a:p>
            <a:pPr algn="l" rtl="0"/>
            <a:r>
              <a:rPr lang="en-US" dirty="0"/>
              <a:t> Somatic symptoms are not present or, if present, are mild in intensity</a:t>
            </a:r>
          </a:p>
          <a:p>
            <a:pPr algn="l" rtl="0"/>
            <a:r>
              <a:rPr lang="en-US" dirty="0"/>
              <a:t>High level of anxiety about health</a:t>
            </a:r>
          </a:p>
          <a:p>
            <a:pPr algn="l" rtl="0"/>
            <a:r>
              <a:rPr lang="en-US" dirty="0"/>
              <a:t>Performs excessive health-related behaviors or exhibits maladaptive behaviors</a:t>
            </a:r>
          </a:p>
          <a:p>
            <a:pPr algn="l" rtl="0"/>
            <a:r>
              <a:rPr lang="en-US" dirty="0"/>
              <a:t>Persists for at least </a:t>
            </a:r>
            <a:r>
              <a:rPr lang="en-US" b="1" dirty="0"/>
              <a:t>6 months</a:t>
            </a:r>
          </a:p>
          <a:p>
            <a:pPr algn="l" rtl="0"/>
            <a:r>
              <a:rPr lang="en-US" dirty="0"/>
              <a:t>Not better explained by another mental disorder (such as somatic symptom disorder)</a:t>
            </a:r>
            <a:endParaRPr lang="ar-JO" dirty="0"/>
          </a:p>
        </p:txBody>
      </p:sp>
    </p:spTree>
    <p:extLst>
      <p:ext uri="{BB962C8B-B14F-4D97-AF65-F5344CB8AC3E}">
        <p14:creationId xmlns="" xmlns:p14="http://schemas.microsoft.com/office/powerpoint/2010/main" val="3888779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Epidemiology</a:t>
            </a:r>
            <a:endParaRPr lang="ar-JO" dirty="0"/>
          </a:p>
        </p:txBody>
      </p:sp>
      <p:sp>
        <p:nvSpPr>
          <p:cNvPr id="3" name="Content Placeholder 2"/>
          <p:cNvSpPr>
            <a:spLocks noGrp="1"/>
          </p:cNvSpPr>
          <p:nvPr>
            <p:ph idx="1"/>
          </p:nvPr>
        </p:nvSpPr>
        <p:spPr/>
        <p:txBody>
          <a:bodyPr/>
          <a:lstStyle/>
          <a:p>
            <a:pPr algn="l" rtl="0"/>
            <a:r>
              <a:rPr lang="en-US" dirty="0"/>
              <a:t>Men are affected as often as women.</a:t>
            </a:r>
          </a:p>
          <a:p>
            <a:pPr algn="l" rtl="0"/>
            <a:r>
              <a:rPr lang="en-US" dirty="0"/>
              <a:t> Average age of onset: 20–30.</a:t>
            </a:r>
          </a:p>
          <a:p>
            <a:pPr algn="l" rtl="0"/>
            <a:r>
              <a:rPr lang="en-US" dirty="0"/>
              <a:t>Approximately 67% have a coexisting major mental disorder</a:t>
            </a:r>
            <a:r>
              <a:rPr lang="en-US" dirty="0" smtClean="0"/>
              <a:t>.</a:t>
            </a:r>
          </a:p>
          <a:p>
            <a:pPr algn="l" rtl="0"/>
            <a:endParaRPr lang="en-US" dirty="0"/>
          </a:p>
          <a:p>
            <a:pPr marL="114300" indent="0" algn="l" rtl="0">
              <a:buNone/>
            </a:pPr>
            <a:r>
              <a:rPr lang="en-US" i="1" dirty="0" smtClean="0"/>
              <a:t>*Illness anxiety disorder is the only somatic symptom-related disorder that doesn’t likely have a higher frequency in women.*</a:t>
            </a:r>
            <a:endParaRPr lang="ar-JO" i="1" dirty="0"/>
          </a:p>
        </p:txBody>
      </p:sp>
    </p:spTree>
    <p:extLst>
      <p:ext uri="{BB962C8B-B14F-4D97-AF65-F5344CB8AC3E}">
        <p14:creationId xmlns="" xmlns:p14="http://schemas.microsoft.com/office/powerpoint/2010/main" val="2560593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Treatment</a:t>
            </a:r>
            <a:endParaRPr lang="ar-JO" dirty="0"/>
          </a:p>
        </p:txBody>
      </p:sp>
      <p:sp>
        <p:nvSpPr>
          <p:cNvPr id="3" name="Content Placeholder 2"/>
          <p:cNvSpPr>
            <a:spLocks noGrp="1"/>
          </p:cNvSpPr>
          <p:nvPr>
            <p:ph idx="1"/>
          </p:nvPr>
        </p:nvSpPr>
        <p:spPr/>
        <p:txBody>
          <a:bodyPr/>
          <a:lstStyle/>
          <a:p>
            <a:pPr algn="l" rtl="0"/>
            <a:r>
              <a:rPr lang="en-US" dirty="0"/>
              <a:t>Regularly scheduled visits to one primary care physician.</a:t>
            </a:r>
          </a:p>
          <a:p>
            <a:pPr algn="l" rtl="0"/>
            <a:r>
              <a:rPr lang="en-US" dirty="0"/>
              <a:t>CBT is the most useful of psychotherapies.</a:t>
            </a:r>
          </a:p>
          <a:p>
            <a:pPr algn="l" rtl="0"/>
            <a:r>
              <a:rPr lang="en-US" dirty="0"/>
              <a:t> Comorbid anxiety and depressive disorders should be treated with selective serotonin reuptake inhibitors (SSRIs) or other appropriate psychotropic medications.</a:t>
            </a:r>
            <a:endParaRPr lang="ar-JO" dirty="0"/>
          </a:p>
        </p:txBody>
      </p:sp>
    </p:spTree>
    <p:extLst>
      <p:ext uri="{BB962C8B-B14F-4D97-AF65-F5344CB8AC3E}">
        <p14:creationId xmlns="" xmlns:p14="http://schemas.microsoft.com/office/powerpoint/2010/main" val="7844587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Prognosis</a:t>
            </a:r>
            <a:endParaRPr lang="ar-JO" dirty="0"/>
          </a:p>
        </p:txBody>
      </p:sp>
      <p:sp>
        <p:nvSpPr>
          <p:cNvPr id="3" name="Content Placeholder 2"/>
          <p:cNvSpPr>
            <a:spLocks noGrp="1"/>
          </p:cNvSpPr>
          <p:nvPr>
            <p:ph idx="1"/>
          </p:nvPr>
        </p:nvSpPr>
        <p:spPr/>
        <p:txBody>
          <a:bodyPr>
            <a:normAutofit/>
          </a:bodyPr>
          <a:lstStyle/>
          <a:p>
            <a:pPr algn="l" rtl="0"/>
            <a:r>
              <a:rPr lang="en-US" dirty="0"/>
              <a:t>Chronic but episodic—symptoms may wax and wane periodically.</a:t>
            </a:r>
          </a:p>
          <a:p>
            <a:pPr algn="l" rtl="0"/>
            <a:r>
              <a:rPr lang="en-US" dirty="0"/>
              <a:t>Can result in significant disability.</a:t>
            </a:r>
          </a:p>
          <a:p>
            <a:pPr algn="l" rtl="0"/>
            <a:r>
              <a:rPr lang="en-US" dirty="0"/>
              <a:t> Up to 60% of patients improve significantly.</a:t>
            </a:r>
          </a:p>
          <a:p>
            <a:pPr algn="l" rtl="0"/>
            <a:r>
              <a:rPr lang="en-US" b="1" dirty="0"/>
              <a:t>Better prognostic factors </a:t>
            </a:r>
            <a:r>
              <a:rPr lang="en-US" dirty="0"/>
              <a:t>include fewer somatic </a:t>
            </a:r>
            <a:r>
              <a:rPr lang="en-US" dirty="0" smtClean="0"/>
              <a:t>symptoms, </a:t>
            </a:r>
            <a:r>
              <a:rPr lang="en-US" dirty="0"/>
              <a:t>shorter duration of </a:t>
            </a:r>
            <a:r>
              <a:rPr lang="en-US" dirty="0" smtClean="0"/>
              <a:t>illness, </a:t>
            </a:r>
            <a:r>
              <a:rPr lang="en-US" dirty="0"/>
              <a:t>and absence of childhood physical </a:t>
            </a:r>
            <a:r>
              <a:rPr lang="en-US" dirty="0" smtClean="0"/>
              <a:t>punishment.</a:t>
            </a:r>
            <a:endParaRPr lang="ar-JO" dirty="0"/>
          </a:p>
        </p:txBody>
      </p:sp>
    </p:spTree>
    <p:extLst>
      <p:ext uri="{BB962C8B-B14F-4D97-AF65-F5344CB8AC3E}">
        <p14:creationId xmlns="" xmlns:p14="http://schemas.microsoft.com/office/powerpoint/2010/main" val="31694219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88640"/>
            <a:ext cx="8686800" cy="994122"/>
          </a:xfrm>
        </p:spPr>
        <p:txBody>
          <a:bodyPr>
            <a:noAutofit/>
          </a:bodyPr>
          <a:lstStyle/>
          <a:p>
            <a:r>
              <a:rPr lang="en-US" sz="4000" dirty="0" smtClean="0"/>
              <a:t>4) Psychological </a:t>
            </a:r>
            <a:r>
              <a:rPr lang="en-US" sz="4000" dirty="0"/>
              <a:t>Factors Affecting Other </a:t>
            </a:r>
            <a:r>
              <a:rPr lang="en-US" sz="4000" dirty="0" smtClean="0"/>
              <a:t>Medical Conditions</a:t>
            </a:r>
            <a:endParaRPr lang="ar-JO" sz="4000" dirty="0"/>
          </a:p>
        </p:txBody>
      </p:sp>
      <p:sp>
        <p:nvSpPr>
          <p:cNvPr id="3" name="Content Placeholder 2"/>
          <p:cNvSpPr>
            <a:spLocks noGrp="1"/>
          </p:cNvSpPr>
          <p:nvPr>
            <p:ph idx="1"/>
          </p:nvPr>
        </p:nvSpPr>
        <p:spPr/>
        <p:txBody>
          <a:bodyPr>
            <a:normAutofit/>
          </a:bodyPr>
          <a:lstStyle/>
          <a:p>
            <a:pPr algn="l" rtl="0"/>
            <a:r>
              <a:rPr lang="en-US" dirty="0"/>
              <a:t>Is a disorder that is diagnosed when a general medical condition is adversely affected by psychological or behavioral </a:t>
            </a:r>
            <a:r>
              <a:rPr lang="en-US" dirty="0" smtClean="0"/>
              <a:t>factors( </a:t>
            </a:r>
            <a:r>
              <a:rPr lang="en-US" dirty="0"/>
              <a:t>e.g. distress, coping styles, maladaptive health </a:t>
            </a:r>
            <a:r>
              <a:rPr lang="en-US" dirty="0" smtClean="0"/>
              <a:t>behaviors).</a:t>
            </a:r>
            <a:endParaRPr lang="en-US" dirty="0"/>
          </a:p>
          <a:p>
            <a:pPr algn="l" rtl="0"/>
            <a:r>
              <a:rPr lang="en-US" dirty="0"/>
              <a:t>Examples include anxiety worsening asthma, denial of need for treatment for acute chest pain, and manipulating insulin doses in order to lose weight.</a:t>
            </a:r>
          </a:p>
          <a:p>
            <a:pPr algn="l" rtl="0"/>
            <a:endParaRPr lang="ar-JO" dirty="0"/>
          </a:p>
        </p:txBody>
      </p:sp>
    </p:spTree>
    <p:extLst>
      <p:ext uri="{BB962C8B-B14F-4D97-AF65-F5344CB8AC3E}">
        <p14:creationId xmlns="" xmlns:p14="http://schemas.microsoft.com/office/powerpoint/2010/main" val="42091589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Diagnosis Criteria </a:t>
            </a:r>
            <a:r>
              <a:rPr lang="en-US" baseline="-25000" dirty="0"/>
              <a:t>according to DSM-V</a:t>
            </a:r>
          </a:p>
        </p:txBody>
      </p:sp>
      <p:sp>
        <p:nvSpPr>
          <p:cNvPr id="3" name="Content Placeholder 2"/>
          <p:cNvSpPr>
            <a:spLocks noGrp="1"/>
          </p:cNvSpPr>
          <p:nvPr>
            <p:ph idx="1"/>
          </p:nvPr>
        </p:nvSpPr>
        <p:spPr/>
        <p:txBody>
          <a:bodyPr>
            <a:normAutofit/>
          </a:bodyPr>
          <a:lstStyle/>
          <a:p>
            <a:pPr algn="l" rtl="0"/>
            <a:r>
              <a:rPr lang="en-US" dirty="0"/>
              <a:t> A medical symptom or condition (other than mental disorder) is present.</a:t>
            </a:r>
          </a:p>
          <a:p>
            <a:pPr algn="l" rtl="0"/>
            <a:r>
              <a:rPr lang="en-US" dirty="0"/>
              <a:t>Psychological or behavioral factors adversely affect the medical condition in at least one way, such as influencing the course or treatment, constituting an additional health risk factor, influencing the underlying pathophysiology, precipitating, or exacerbating symptoms or necessitating medical attention.</a:t>
            </a:r>
          </a:p>
          <a:p>
            <a:pPr algn="l" rtl="0"/>
            <a:r>
              <a:rPr lang="en-US" dirty="0"/>
              <a:t>Psychological or behavioral factors not better explained by another mental disorder.</a:t>
            </a:r>
          </a:p>
        </p:txBody>
      </p:sp>
    </p:spTree>
    <p:extLst>
      <p:ext uri="{BB962C8B-B14F-4D97-AF65-F5344CB8AC3E}">
        <p14:creationId xmlns="" xmlns:p14="http://schemas.microsoft.com/office/powerpoint/2010/main" val="4038086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Somatic symptoms and related disorders</a:t>
            </a:r>
            <a:endParaRPr lang="ar-JO" dirty="0"/>
          </a:p>
        </p:txBody>
      </p:sp>
      <p:sp>
        <p:nvSpPr>
          <p:cNvPr id="3" name="Content Placeholder 2"/>
          <p:cNvSpPr>
            <a:spLocks noGrp="1"/>
          </p:cNvSpPr>
          <p:nvPr>
            <p:ph idx="1"/>
          </p:nvPr>
        </p:nvSpPr>
        <p:spPr/>
        <p:txBody>
          <a:bodyPr>
            <a:normAutofit/>
          </a:bodyPr>
          <a:lstStyle/>
          <a:p>
            <a:pPr algn="l" rtl="0"/>
            <a:r>
              <a:rPr lang="en-US" dirty="0"/>
              <a:t>A group of disorders that  share a common feature which is : the prominence of somatic symptoms associated with significant distress and </a:t>
            </a:r>
            <a:r>
              <a:rPr lang="en-US" dirty="0" smtClean="0"/>
              <a:t>impairment in social, occupational, or other areas of functioning.</a:t>
            </a:r>
            <a:endParaRPr lang="en-US" dirty="0"/>
          </a:p>
        </p:txBody>
      </p:sp>
      <p:pic>
        <p:nvPicPr>
          <p:cNvPr id="4" name="Picture 3"/>
          <p:cNvPicPr>
            <a:picLocks noChangeAspect="1"/>
          </p:cNvPicPr>
          <p:nvPr/>
        </p:nvPicPr>
        <p:blipFill>
          <a:blip r:embed="rId2">
            <a:extLst>
              <a:ext uri="{28A0092B-C50C-407E-A947-70E740481C1C}">
                <a14:useLocalDpi xmlns="" xmlns:a14="http://schemas.microsoft.com/office/drawing/2010/main" val="0"/>
              </a:ext>
            </a:extLst>
          </a:blip>
          <a:stretch>
            <a:fillRect/>
          </a:stretch>
        </p:blipFill>
        <p:spPr>
          <a:xfrm>
            <a:off x="3337066" y="3222860"/>
            <a:ext cx="4891790" cy="3446500"/>
          </a:xfrm>
          <a:prstGeom prst="rect">
            <a:avLst/>
          </a:prstGeom>
        </p:spPr>
      </p:pic>
    </p:spTree>
    <p:extLst>
      <p:ext uri="{BB962C8B-B14F-4D97-AF65-F5344CB8AC3E}">
        <p14:creationId xmlns="" xmlns:p14="http://schemas.microsoft.com/office/powerpoint/2010/main" val="41590026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Epidemiology</a:t>
            </a:r>
          </a:p>
        </p:txBody>
      </p:sp>
      <p:sp>
        <p:nvSpPr>
          <p:cNvPr id="3" name="Content Placeholder 2"/>
          <p:cNvSpPr>
            <a:spLocks noGrp="1"/>
          </p:cNvSpPr>
          <p:nvPr>
            <p:ph idx="1"/>
          </p:nvPr>
        </p:nvSpPr>
        <p:spPr/>
        <p:txBody>
          <a:bodyPr/>
          <a:lstStyle/>
          <a:p>
            <a:pPr algn="l" rtl="0"/>
            <a:r>
              <a:rPr lang="en-US" dirty="0"/>
              <a:t>Prevalence and gender differences are unclear.</a:t>
            </a:r>
          </a:p>
          <a:p>
            <a:pPr algn="l" rtl="0"/>
            <a:r>
              <a:rPr lang="en-US" dirty="0"/>
              <a:t> Can occur across the life span.</a:t>
            </a:r>
          </a:p>
        </p:txBody>
      </p:sp>
    </p:spTree>
    <p:extLst>
      <p:ext uri="{BB962C8B-B14F-4D97-AF65-F5344CB8AC3E}">
        <p14:creationId xmlns="" xmlns:p14="http://schemas.microsoft.com/office/powerpoint/2010/main" val="25274095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dirty="0"/>
              <a:t>Treatment</a:t>
            </a:r>
          </a:p>
        </p:txBody>
      </p:sp>
      <p:sp>
        <p:nvSpPr>
          <p:cNvPr id="3" name="Content Placeholder 2"/>
          <p:cNvSpPr>
            <a:spLocks noGrp="1"/>
          </p:cNvSpPr>
          <p:nvPr>
            <p:ph idx="1"/>
          </p:nvPr>
        </p:nvSpPr>
        <p:spPr/>
        <p:txBody>
          <a:bodyPr/>
          <a:lstStyle/>
          <a:p>
            <a:pPr algn="l" rtl="0"/>
            <a:r>
              <a:rPr lang="en-US" dirty="0"/>
              <a:t>Treatment includes education and frequent contact with a primary care physician.</a:t>
            </a:r>
          </a:p>
          <a:p>
            <a:pPr algn="l" rtl="0"/>
            <a:r>
              <a:rPr lang="en-US" dirty="0"/>
              <a:t> SSRIs and/or psychotherapy (especially CBT) should be used to treat underlying anxiety or depression.</a:t>
            </a:r>
          </a:p>
        </p:txBody>
      </p:sp>
    </p:spTree>
    <p:extLst>
      <p:ext uri="{BB962C8B-B14F-4D97-AF65-F5344CB8AC3E}">
        <p14:creationId xmlns="" xmlns:p14="http://schemas.microsoft.com/office/powerpoint/2010/main" val="671884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Factitious </a:t>
            </a:r>
            <a:r>
              <a:rPr lang="en-US" dirty="0"/>
              <a:t>Disorder</a:t>
            </a:r>
          </a:p>
        </p:txBody>
      </p:sp>
      <p:sp>
        <p:nvSpPr>
          <p:cNvPr id="3" name="Content Placeholder 2"/>
          <p:cNvSpPr>
            <a:spLocks noGrp="1"/>
          </p:cNvSpPr>
          <p:nvPr>
            <p:ph idx="1"/>
          </p:nvPr>
        </p:nvSpPr>
        <p:spPr/>
        <p:txBody>
          <a:bodyPr>
            <a:normAutofit/>
          </a:bodyPr>
          <a:lstStyle/>
          <a:p>
            <a:pPr algn="l" rtl="0"/>
            <a:r>
              <a:rPr lang="en-US" dirty="0"/>
              <a:t>Patients intentionally produce symptoms of a psychological or physical illness because of a desire to assume the </a:t>
            </a:r>
            <a:r>
              <a:rPr lang="en-US" i="1" dirty="0"/>
              <a:t>sick role, </a:t>
            </a:r>
            <a:r>
              <a:rPr lang="en-US" dirty="0"/>
              <a:t>not for external rewards.</a:t>
            </a:r>
          </a:p>
          <a:p>
            <a:pPr algn="l" rtl="0"/>
            <a:r>
              <a:rPr lang="en-US" b="1" i="1" dirty="0" err="1"/>
              <a:t>Münchhausen</a:t>
            </a:r>
            <a:r>
              <a:rPr lang="en-US" b="1" i="1" dirty="0"/>
              <a:t> syndrome </a:t>
            </a:r>
            <a:r>
              <a:rPr lang="en-US" dirty="0"/>
              <a:t>is another, older name for factitious disorder with predominantly physical complaints. </a:t>
            </a:r>
            <a:r>
              <a:rPr lang="en-US" dirty="0" err="1"/>
              <a:t>Münchhausen</a:t>
            </a:r>
            <a:r>
              <a:rPr lang="en-US" dirty="0"/>
              <a:t> syndrome by proxy is intentionally producing symptoms in someone else who is under one’s care (usually one’s children).</a:t>
            </a:r>
          </a:p>
        </p:txBody>
      </p:sp>
    </p:spTree>
    <p:extLst>
      <p:ext uri="{BB962C8B-B14F-4D97-AF65-F5344CB8AC3E}">
        <p14:creationId xmlns="" xmlns:p14="http://schemas.microsoft.com/office/powerpoint/2010/main" val="5824398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Diagnosis Criteria </a:t>
            </a:r>
            <a:r>
              <a:rPr lang="en-US" baseline="-25000" dirty="0"/>
              <a:t>according to DSM-V</a:t>
            </a:r>
          </a:p>
        </p:txBody>
      </p:sp>
      <p:sp>
        <p:nvSpPr>
          <p:cNvPr id="3" name="Content Placeholder 2"/>
          <p:cNvSpPr>
            <a:spLocks noGrp="1"/>
          </p:cNvSpPr>
          <p:nvPr>
            <p:ph idx="1"/>
          </p:nvPr>
        </p:nvSpPr>
        <p:spPr/>
        <p:txBody>
          <a:bodyPr>
            <a:normAutofit lnSpcReduction="10000"/>
          </a:bodyPr>
          <a:lstStyle/>
          <a:p>
            <a:pPr algn="l" rtl="0"/>
            <a:r>
              <a:rPr lang="en-US" dirty="0"/>
              <a:t>Falsification of physical or psychological signs or symptoms, or induction of injury or disease, associated with identified deception.</a:t>
            </a:r>
          </a:p>
          <a:p>
            <a:pPr algn="l" rtl="0"/>
            <a:r>
              <a:rPr lang="en-US" dirty="0"/>
              <a:t>The deceptive behavior is evident even in the absence of obvious </a:t>
            </a:r>
            <a:r>
              <a:rPr lang="en-US" dirty="0" smtClean="0"/>
              <a:t>external rewards </a:t>
            </a:r>
            <a:r>
              <a:rPr lang="en-US" dirty="0"/>
              <a:t>(such as in malingering)</a:t>
            </a:r>
            <a:r>
              <a:rPr lang="en-US" i="1" dirty="0"/>
              <a:t>.</a:t>
            </a:r>
          </a:p>
          <a:p>
            <a:pPr algn="l" rtl="0"/>
            <a:r>
              <a:rPr lang="en-US" dirty="0"/>
              <a:t>Behavior is not better explained by another mental disorder, such as delusional disorder or another psychotic disorder.</a:t>
            </a:r>
          </a:p>
          <a:p>
            <a:pPr algn="l" rtl="0"/>
            <a:r>
              <a:rPr lang="en-US" dirty="0"/>
              <a:t>Individual can present him/herself, or another individual (as in </a:t>
            </a:r>
            <a:r>
              <a:rPr lang="en-US" dirty="0" smtClean="0"/>
              <a:t>factitious  disorder </a:t>
            </a:r>
            <a:r>
              <a:rPr lang="en-US" dirty="0"/>
              <a:t>imposed on another).</a:t>
            </a:r>
          </a:p>
          <a:p>
            <a:pPr algn="l" rtl="0"/>
            <a:r>
              <a:rPr lang="en-US" b="1" dirty="0"/>
              <a:t>Commonly feigned symptoms:</a:t>
            </a:r>
          </a:p>
          <a:p>
            <a:pPr marL="0" indent="0" algn="l" rtl="0">
              <a:buNone/>
            </a:pPr>
            <a:r>
              <a:rPr lang="en-US" i="1" dirty="0"/>
              <a:t>       - Psychiatric</a:t>
            </a:r>
            <a:r>
              <a:rPr lang="en-US" dirty="0"/>
              <a:t>—hallucinations, depression</a:t>
            </a:r>
          </a:p>
          <a:p>
            <a:pPr marL="0" indent="0" algn="l" rtl="0">
              <a:buNone/>
            </a:pPr>
            <a:r>
              <a:rPr lang="en-US" i="1" dirty="0"/>
              <a:t>       - Medical</a:t>
            </a:r>
            <a:r>
              <a:rPr lang="en-US" dirty="0"/>
              <a:t>—fever (by heating the thermometer), infection, hypoglycemia, abdominal pain, seizures, and hematuria</a:t>
            </a:r>
          </a:p>
        </p:txBody>
      </p:sp>
    </p:spTree>
    <p:extLst>
      <p:ext uri="{BB962C8B-B14F-4D97-AF65-F5344CB8AC3E}">
        <p14:creationId xmlns="" xmlns:p14="http://schemas.microsoft.com/office/powerpoint/2010/main" val="4456412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Epidemiology</a:t>
            </a:r>
          </a:p>
        </p:txBody>
      </p:sp>
      <p:sp>
        <p:nvSpPr>
          <p:cNvPr id="3" name="Content Placeholder 2"/>
          <p:cNvSpPr>
            <a:spLocks noGrp="1"/>
          </p:cNvSpPr>
          <p:nvPr>
            <p:ph idx="1"/>
          </p:nvPr>
        </p:nvSpPr>
        <p:spPr/>
        <p:txBody>
          <a:bodyPr>
            <a:normAutofit/>
          </a:bodyPr>
          <a:lstStyle/>
          <a:p>
            <a:pPr algn="l" rtl="0"/>
            <a:r>
              <a:rPr lang="en-US" dirty="0"/>
              <a:t>May be at least 1% of hospitalized patients.</a:t>
            </a:r>
          </a:p>
          <a:p>
            <a:pPr algn="l" rtl="0"/>
            <a:r>
              <a:rPr lang="en-US" dirty="0"/>
              <a:t>More common in women.</a:t>
            </a:r>
          </a:p>
          <a:p>
            <a:pPr algn="l" rtl="0"/>
            <a:r>
              <a:rPr lang="en-US" dirty="0"/>
              <a:t> Higher incidence in hospital and health care workers (who have learned how to feign symptoms).</a:t>
            </a:r>
          </a:p>
          <a:p>
            <a:pPr algn="l" rtl="0"/>
            <a:r>
              <a:rPr lang="en-US" dirty="0"/>
              <a:t>Associated with personality disorders.</a:t>
            </a:r>
          </a:p>
          <a:p>
            <a:pPr algn="l" rtl="0"/>
            <a:r>
              <a:rPr lang="en-US" dirty="0"/>
              <a:t> Many patients have a history of illness and hospitalization, as well as childhood physical or sexual abuse.</a:t>
            </a:r>
          </a:p>
        </p:txBody>
      </p:sp>
    </p:spTree>
    <p:extLst>
      <p:ext uri="{BB962C8B-B14F-4D97-AF65-F5344CB8AC3E}">
        <p14:creationId xmlns="" xmlns:p14="http://schemas.microsoft.com/office/powerpoint/2010/main" val="28059668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Treatment and prognosis</a:t>
            </a:r>
          </a:p>
        </p:txBody>
      </p:sp>
      <p:sp>
        <p:nvSpPr>
          <p:cNvPr id="3" name="Content Placeholder 2"/>
          <p:cNvSpPr>
            <a:spLocks noGrp="1"/>
          </p:cNvSpPr>
          <p:nvPr>
            <p:ph idx="1"/>
          </p:nvPr>
        </p:nvSpPr>
        <p:spPr/>
        <p:txBody>
          <a:bodyPr>
            <a:normAutofit/>
          </a:bodyPr>
          <a:lstStyle/>
          <a:p>
            <a:pPr algn="l" rtl="0"/>
            <a:r>
              <a:rPr lang="en-US" dirty="0"/>
              <a:t>Collect collateral information from medical </a:t>
            </a:r>
            <a:r>
              <a:rPr lang="en-US" dirty="0" err="1"/>
              <a:t>treaters</a:t>
            </a:r>
            <a:r>
              <a:rPr lang="en-US" dirty="0"/>
              <a:t> and family. Collaborate with primary care physician and treatment team to avoid unnecessary procedures.</a:t>
            </a:r>
          </a:p>
          <a:p>
            <a:pPr algn="l" rtl="0"/>
            <a:r>
              <a:rPr lang="en-US" dirty="0"/>
              <a:t>Patients may require confrontation in a nonthreatening manner; however, patients who are confronted may leave against medical advice and seek hospitalization elsewhere.</a:t>
            </a:r>
          </a:p>
          <a:p>
            <a:pPr algn="l" rtl="0"/>
            <a:r>
              <a:rPr lang="en-US" dirty="0"/>
              <a:t> Repeated and long-term hospitalizations are common.</a:t>
            </a:r>
          </a:p>
        </p:txBody>
      </p:sp>
    </p:spTree>
    <p:extLst>
      <p:ext uri="{BB962C8B-B14F-4D97-AF65-F5344CB8AC3E}">
        <p14:creationId xmlns="" xmlns:p14="http://schemas.microsoft.com/office/powerpoint/2010/main" val="22223356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Malingering</a:t>
            </a:r>
            <a:endParaRPr lang="en-US" dirty="0"/>
          </a:p>
        </p:txBody>
      </p:sp>
      <p:sp>
        <p:nvSpPr>
          <p:cNvPr id="3" name="Content Placeholder 2"/>
          <p:cNvSpPr>
            <a:spLocks noGrp="1"/>
          </p:cNvSpPr>
          <p:nvPr>
            <p:ph idx="1"/>
          </p:nvPr>
        </p:nvSpPr>
        <p:spPr/>
        <p:txBody>
          <a:bodyPr/>
          <a:lstStyle/>
          <a:p>
            <a:pPr algn="l" rtl="0"/>
            <a:r>
              <a:rPr lang="en-US" dirty="0"/>
              <a:t>Patients intentionally produce or feign symptoms for </a:t>
            </a:r>
            <a:r>
              <a:rPr lang="en-US" i="1" dirty="0"/>
              <a:t>external rewards.</a:t>
            </a:r>
          </a:p>
          <a:p>
            <a:pPr algn="l" rtl="0"/>
            <a:r>
              <a:rPr lang="en-US" dirty="0"/>
              <a:t>Common external motivations include avoiding the police, receiving room and board, obtaining narcotics, and receiving monetary compensation.</a:t>
            </a:r>
          </a:p>
          <a:p>
            <a:pPr algn="l" rtl="0"/>
            <a:r>
              <a:rPr lang="en-US" dirty="0"/>
              <a:t> Note that malingering is </a:t>
            </a:r>
            <a:r>
              <a:rPr lang="en-US" b="1" dirty="0"/>
              <a:t>not </a:t>
            </a:r>
            <a:r>
              <a:rPr lang="en-US" dirty="0"/>
              <a:t>considered to be a mental illness.</a:t>
            </a:r>
          </a:p>
        </p:txBody>
      </p:sp>
    </p:spTree>
    <p:extLst>
      <p:ext uri="{BB962C8B-B14F-4D97-AF65-F5344CB8AC3E}">
        <p14:creationId xmlns="" xmlns:p14="http://schemas.microsoft.com/office/powerpoint/2010/main" val="29220911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Presentation</a:t>
            </a:r>
          </a:p>
        </p:txBody>
      </p:sp>
      <p:sp>
        <p:nvSpPr>
          <p:cNvPr id="3" name="Content Placeholder 2"/>
          <p:cNvSpPr>
            <a:spLocks noGrp="1"/>
          </p:cNvSpPr>
          <p:nvPr>
            <p:ph idx="1"/>
          </p:nvPr>
        </p:nvSpPr>
        <p:spPr/>
        <p:txBody>
          <a:bodyPr>
            <a:normAutofit/>
          </a:bodyPr>
          <a:lstStyle/>
          <a:p>
            <a:pPr algn="l" rtl="0"/>
            <a:r>
              <a:rPr lang="en-US" dirty="0"/>
              <a:t>Patients usually present with multiple vague complaints that do not conform to a known medical condition.</a:t>
            </a:r>
          </a:p>
          <a:p>
            <a:pPr algn="l" rtl="0"/>
            <a:r>
              <a:rPr lang="en-US" dirty="0"/>
              <a:t>They often have a long medical history with many hospital stays.</a:t>
            </a:r>
          </a:p>
          <a:p>
            <a:pPr algn="l" rtl="0"/>
            <a:r>
              <a:rPr lang="en-US" dirty="0"/>
              <a:t>They are generally uncooperative and refuse to accept a good prognosis even after extensive medical evaluation.</a:t>
            </a:r>
          </a:p>
          <a:p>
            <a:pPr algn="l" rtl="0"/>
            <a:r>
              <a:rPr lang="en-US" dirty="0"/>
              <a:t>Their symptoms improve once their desired objective is obtained.</a:t>
            </a:r>
          </a:p>
        </p:txBody>
      </p:sp>
    </p:spTree>
    <p:extLst>
      <p:ext uri="{BB962C8B-B14F-4D97-AF65-F5344CB8AC3E}">
        <p14:creationId xmlns="" xmlns:p14="http://schemas.microsoft.com/office/powerpoint/2010/main" val="7995994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Epidemiology</a:t>
            </a:r>
          </a:p>
        </p:txBody>
      </p:sp>
      <p:sp>
        <p:nvSpPr>
          <p:cNvPr id="3" name="Content Placeholder 2"/>
          <p:cNvSpPr>
            <a:spLocks noGrp="1"/>
          </p:cNvSpPr>
          <p:nvPr>
            <p:ph idx="1"/>
          </p:nvPr>
        </p:nvSpPr>
        <p:spPr/>
        <p:txBody>
          <a:bodyPr/>
          <a:lstStyle/>
          <a:p>
            <a:pPr algn="l" rtl="0"/>
            <a:r>
              <a:rPr lang="en-US" dirty="0"/>
              <a:t>Not uncommon in hospitalized patients</a:t>
            </a:r>
          </a:p>
          <a:p>
            <a:pPr algn="l" rtl="0"/>
            <a:r>
              <a:rPr lang="en-US" dirty="0"/>
              <a:t>Significantly more common in men than women</a:t>
            </a:r>
          </a:p>
        </p:txBody>
      </p:sp>
    </p:spTree>
    <p:extLst>
      <p:ext uri="{BB962C8B-B14F-4D97-AF65-F5344CB8AC3E}">
        <p14:creationId xmlns="" xmlns:p14="http://schemas.microsoft.com/office/powerpoint/2010/main" val="29994300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0" y="4748259"/>
            <a:ext cx="9144000" cy="768084"/>
          </a:xfrm>
        </p:spPr>
        <p:txBody>
          <a:bodyPr/>
          <a:lstStyle/>
          <a:p>
            <a:r>
              <a:rPr lang="en-US" altLang="ko-KR" sz="3600" dirty="0"/>
              <a:t>Thank you</a:t>
            </a:r>
            <a:endParaRPr lang="ko-KR" altLang="en-US" sz="3600" dirty="0"/>
          </a:p>
        </p:txBody>
      </p:sp>
      <p:sp>
        <p:nvSpPr>
          <p:cNvPr id="4" name="Oval 3"/>
          <p:cNvSpPr/>
          <p:nvPr/>
        </p:nvSpPr>
        <p:spPr>
          <a:xfrm>
            <a:off x="2819400" y="838200"/>
            <a:ext cx="3124200" cy="3810000"/>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JO"/>
          </a:p>
        </p:txBody>
      </p:sp>
      <p:sp>
        <p:nvSpPr>
          <p:cNvPr id="5" name="Oval 8">
            <a:extLst>
              <a:ext uri="{FF2B5EF4-FFF2-40B4-BE49-F238E27FC236}">
                <a16:creationId xmlns:a16="http://schemas.microsoft.com/office/drawing/2014/main" xmlns="" id="{DE25AF50-FA87-4F55-917E-2C3E09C144FD}"/>
              </a:ext>
            </a:extLst>
          </p:cNvPr>
          <p:cNvSpPr/>
          <p:nvPr/>
        </p:nvSpPr>
        <p:spPr>
          <a:xfrm>
            <a:off x="3276600" y="1524000"/>
            <a:ext cx="2214578" cy="2476517"/>
          </a:xfrm>
          <a:custGeom>
            <a:avLst/>
            <a:gdLst/>
            <a:ahLst/>
            <a:cxnLst/>
            <a:rect l="l" t="t" r="r" b="b"/>
            <a:pathLst>
              <a:path w="3068057" h="3083879">
                <a:moveTo>
                  <a:pt x="1943022" y="0"/>
                </a:moveTo>
                <a:cubicBezTo>
                  <a:pt x="2091435" y="0"/>
                  <a:pt x="2214809" y="107202"/>
                  <a:pt x="2232575" y="249298"/>
                </a:cubicBezTo>
                <a:cubicBezTo>
                  <a:pt x="2066806" y="323095"/>
                  <a:pt x="1966497" y="475331"/>
                  <a:pt x="1992863" y="623272"/>
                </a:cubicBezTo>
                <a:lnTo>
                  <a:pt x="2032344" y="614884"/>
                </a:lnTo>
                <a:cubicBezTo>
                  <a:pt x="2007703" y="472429"/>
                  <a:pt x="2119863" y="324636"/>
                  <a:pt x="2294697" y="266187"/>
                </a:cubicBezTo>
                <a:cubicBezTo>
                  <a:pt x="2304190" y="260641"/>
                  <a:pt x="2314409" y="260119"/>
                  <a:pt x="2324748" y="260119"/>
                </a:cubicBezTo>
                <a:cubicBezTo>
                  <a:pt x="2491310" y="260119"/>
                  <a:pt x="2626336" y="395145"/>
                  <a:pt x="2626336" y="561708"/>
                </a:cubicBezTo>
                <a:lnTo>
                  <a:pt x="2609021" y="647481"/>
                </a:lnTo>
                <a:lnTo>
                  <a:pt x="2626336" y="647481"/>
                </a:lnTo>
                <a:lnTo>
                  <a:pt x="2626336" y="656343"/>
                </a:lnTo>
                <a:cubicBezTo>
                  <a:pt x="2762823" y="669742"/>
                  <a:pt x="2867295" y="786613"/>
                  <a:pt x="2867295" y="927882"/>
                </a:cubicBezTo>
                <a:lnTo>
                  <a:pt x="2850464" y="1011252"/>
                </a:lnTo>
                <a:cubicBezTo>
                  <a:pt x="2978255" y="1064152"/>
                  <a:pt x="3068057" y="1190111"/>
                  <a:pt x="3068057" y="1337042"/>
                </a:cubicBezTo>
                <a:cubicBezTo>
                  <a:pt x="3068057" y="1418703"/>
                  <a:pt x="3040320" y="1493884"/>
                  <a:pt x="2992210" y="1551889"/>
                </a:cubicBezTo>
                <a:cubicBezTo>
                  <a:pt x="2909241" y="1651289"/>
                  <a:pt x="2791782" y="1696238"/>
                  <a:pt x="2686704" y="1660749"/>
                </a:cubicBezTo>
                <a:lnTo>
                  <a:pt x="2673794" y="1698968"/>
                </a:lnTo>
                <a:cubicBezTo>
                  <a:pt x="2768232" y="1730865"/>
                  <a:pt x="2870956" y="1707121"/>
                  <a:pt x="2955415" y="1640323"/>
                </a:cubicBezTo>
                <a:cubicBezTo>
                  <a:pt x="2993943" y="1688574"/>
                  <a:pt x="3012247" y="1750635"/>
                  <a:pt x="3012247" y="1816968"/>
                </a:cubicBezTo>
                <a:cubicBezTo>
                  <a:pt x="3012247" y="1986406"/>
                  <a:pt x="2892829" y="2127952"/>
                  <a:pt x="2733451" y="2161496"/>
                </a:cubicBezTo>
                <a:cubicBezTo>
                  <a:pt x="2570803" y="2185843"/>
                  <a:pt x="2422847" y="2122052"/>
                  <a:pt x="2373218" y="2004561"/>
                </a:cubicBezTo>
                <a:cubicBezTo>
                  <a:pt x="2397575" y="1987765"/>
                  <a:pt x="2417022" y="1964396"/>
                  <a:pt x="2431421" y="1936987"/>
                </a:cubicBezTo>
                <a:cubicBezTo>
                  <a:pt x="2469123" y="1865220"/>
                  <a:pt x="2466430" y="1776674"/>
                  <a:pt x="2424327" y="1703750"/>
                </a:cubicBezTo>
                <a:lnTo>
                  <a:pt x="2390880" y="1723060"/>
                </a:lnTo>
                <a:cubicBezTo>
                  <a:pt x="2426033" y="1783948"/>
                  <a:pt x="2428758" y="1857660"/>
                  <a:pt x="2398065" y="1917447"/>
                </a:cubicBezTo>
                <a:cubicBezTo>
                  <a:pt x="2386618" y="1939743"/>
                  <a:pt x="2371177" y="1958844"/>
                  <a:pt x="2348681" y="1969064"/>
                </a:cubicBezTo>
                <a:lnTo>
                  <a:pt x="2314536" y="1978212"/>
                </a:lnTo>
                <a:lnTo>
                  <a:pt x="2320989" y="1994504"/>
                </a:lnTo>
                <a:cubicBezTo>
                  <a:pt x="2292439" y="2010252"/>
                  <a:pt x="2259301" y="2017439"/>
                  <a:pt x="2224883" y="2015050"/>
                </a:cubicBezTo>
                <a:cubicBezTo>
                  <a:pt x="2157880" y="2010397"/>
                  <a:pt x="2096183" y="1970105"/>
                  <a:pt x="2062112" y="1908746"/>
                </a:cubicBezTo>
                <a:lnTo>
                  <a:pt x="2028307" y="1927422"/>
                </a:lnTo>
                <a:cubicBezTo>
                  <a:pt x="2069101" y="2000945"/>
                  <a:pt x="2143517" y="2048870"/>
                  <a:pt x="2224395" y="2053708"/>
                </a:cubicBezTo>
                <a:cubicBezTo>
                  <a:pt x="2263912" y="2056070"/>
                  <a:pt x="2302036" y="2047984"/>
                  <a:pt x="2335071" y="2030056"/>
                </a:cubicBezTo>
                <a:cubicBezTo>
                  <a:pt x="2400196" y="2159379"/>
                  <a:pt x="2567325" y="2230480"/>
                  <a:pt x="2748680" y="2204554"/>
                </a:cubicBezTo>
                <a:cubicBezTo>
                  <a:pt x="2767068" y="2240602"/>
                  <a:pt x="2774723" y="2281713"/>
                  <a:pt x="2774723" y="2324613"/>
                </a:cubicBezTo>
                <a:cubicBezTo>
                  <a:pt x="2774723" y="2444667"/>
                  <a:pt x="2714770" y="2550720"/>
                  <a:pt x="2619461" y="2609132"/>
                </a:cubicBezTo>
                <a:cubicBezTo>
                  <a:pt x="2594093" y="2739763"/>
                  <a:pt x="2496512" y="2844553"/>
                  <a:pt x="2368919" y="2876858"/>
                </a:cubicBezTo>
                <a:cubicBezTo>
                  <a:pt x="2184369" y="2908073"/>
                  <a:pt x="2016372" y="2826285"/>
                  <a:pt x="1978290" y="2684161"/>
                </a:cubicBezTo>
                <a:lnTo>
                  <a:pt x="1939323" y="2694602"/>
                </a:lnTo>
                <a:cubicBezTo>
                  <a:pt x="1970494" y="2810931"/>
                  <a:pt x="2075973" y="2892306"/>
                  <a:pt x="2210223" y="2912307"/>
                </a:cubicBezTo>
                <a:cubicBezTo>
                  <a:pt x="2165434" y="3014618"/>
                  <a:pt x="2062317" y="3083879"/>
                  <a:pt x="1943022" y="3083879"/>
                </a:cubicBezTo>
                <a:cubicBezTo>
                  <a:pt x="1804718" y="3083879"/>
                  <a:pt x="1736151" y="2990782"/>
                  <a:pt x="1657612" y="2862428"/>
                </a:cubicBezTo>
                <a:cubicBezTo>
                  <a:pt x="1632100" y="2775963"/>
                  <a:pt x="1598588" y="2449530"/>
                  <a:pt x="1653064" y="2147091"/>
                </a:cubicBezTo>
                <a:cubicBezTo>
                  <a:pt x="1775302" y="2294672"/>
                  <a:pt x="1947360" y="2360889"/>
                  <a:pt x="2101389" y="2319520"/>
                </a:cubicBezTo>
                <a:lnTo>
                  <a:pt x="2085913" y="2268654"/>
                </a:lnTo>
                <a:cubicBezTo>
                  <a:pt x="1935632" y="2308197"/>
                  <a:pt x="1765039" y="2228547"/>
                  <a:pt x="1652548" y="2065927"/>
                </a:cubicBezTo>
                <a:cubicBezTo>
                  <a:pt x="1594744" y="1988631"/>
                  <a:pt x="1552933" y="1543383"/>
                  <a:pt x="1647107" y="1210118"/>
                </a:cubicBezTo>
                <a:cubicBezTo>
                  <a:pt x="1757451" y="1073526"/>
                  <a:pt x="1924310" y="1023711"/>
                  <a:pt x="2044795" y="1095494"/>
                </a:cubicBezTo>
                <a:lnTo>
                  <a:pt x="2046624" y="1092427"/>
                </a:lnTo>
                <a:cubicBezTo>
                  <a:pt x="2044963" y="1115904"/>
                  <a:pt x="2049817" y="1139574"/>
                  <a:pt x="2059741" y="1162003"/>
                </a:cubicBezTo>
                <a:cubicBezTo>
                  <a:pt x="2085174" y="1219476"/>
                  <a:pt x="2140055" y="1259997"/>
                  <a:pt x="2204060" y="1268556"/>
                </a:cubicBezTo>
                <a:lnTo>
                  <a:pt x="2208020" y="1238949"/>
                </a:lnTo>
                <a:cubicBezTo>
                  <a:pt x="2154665" y="1231814"/>
                  <a:pt x="2108853" y="1198319"/>
                  <a:pt x="2087448" y="1150798"/>
                </a:cubicBezTo>
                <a:cubicBezTo>
                  <a:pt x="2064784" y="1100476"/>
                  <a:pt x="2073123" y="1042569"/>
                  <a:pt x="2109077" y="1000639"/>
                </a:cubicBezTo>
                <a:cubicBezTo>
                  <a:pt x="2142987" y="961090"/>
                  <a:pt x="2196315" y="941798"/>
                  <a:pt x="2249471" y="949847"/>
                </a:cubicBezTo>
                <a:lnTo>
                  <a:pt x="2253988" y="920317"/>
                </a:lnTo>
                <a:cubicBezTo>
                  <a:pt x="2190211" y="910645"/>
                  <a:pt x="2126205" y="934132"/>
                  <a:pt x="2085632" y="982099"/>
                </a:cubicBezTo>
                <a:lnTo>
                  <a:pt x="2052614" y="1055246"/>
                </a:lnTo>
                <a:cubicBezTo>
                  <a:pt x="1928226" y="988072"/>
                  <a:pt x="1765306" y="1028878"/>
                  <a:pt x="1646726" y="1149851"/>
                </a:cubicBezTo>
                <a:cubicBezTo>
                  <a:pt x="1576863" y="1018908"/>
                  <a:pt x="1584053" y="461235"/>
                  <a:pt x="1633436" y="269593"/>
                </a:cubicBezTo>
                <a:cubicBezTo>
                  <a:pt x="1697428" y="119029"/>
                  <a:pt x="1776459" y="0"/>
                  <a:pt x="1943022" y="0"/>
                </a:cubicBezTo>
                <a:close/>
                <a:moveTo>
                  <a:pt x="1125035" y="0"/>
                </a:moveTo>
                <a:cubicBezTo>
                  <a:pt x="1263339" y="0"/>
                  <a:pt x="1331906" y="93097"/>
                  <a:pt x="1410445" y="221451"/>
                </a:cubicBezTo>
                <a:cubicBezTo>
                  <a:pt x="1435957" y="307916"/>
                  <a:pt x="1469469" y="634350"/>
                  <a:pt x="1414993" y="936788"/>
                </a:cubicBezTo>
                <a:cubicBezTo>
                  <a:pt x="1292755" y="789207"/>
                  <a:pt x="1120697" y="722990"/>
                  <a:pt x="966668" y="764359"/>
                </a:cubicBezTo>
                <a:lnTo>
                  <a:pt x="982144" y="815225"/>
                </a:lnTo>
                <a:cubicBezTo>
                  <a:pt x="1132425" y="775682"/>
                  <a:pt x="1303018" y="855332"/>
                  <a:pt x="1415509" y="1017952"/>
                </a:cubicBezTo>
                <a:cubicBezTo>
                  <a:pt x="1473313" y="1095249"/>
                  <a:pt x="1515123" y="1540497"/>
                  <a:pt x="1420950" y="1873762"/>
                </a:cubicBezTo>
                <a:cubicBezTo>
                  <a:pt x="1310606" y="2010353"/>
                  <a:pt x="1143747" y="2060168"/>
                  <a:pt x="1023262" y="1988385"/>
                </a:cubicBezTo>
                <a:lnTo>
                  <a:pt x="1021433" y="1991453"/>
                </a:lnTo>
                <a:cubicBezTo>
                  <a:pt x="1023094" y="1967976"/>
                  <a:pt x="1018240" y="1944306"/>
                  <a:pt x="1008316" y="1921877"/>
                </a:cubicBezTo>
                <a:cubicBezTo>
                  <a:pt x="982883" y="1864403"/>
                  <a:pt x="928002" y="1823883"/>
                  <a:pt x="863997" y="1815323"/>
                </a:cubicBezTo>
                <a:lnTo>
                  <a:pt x="860037" y="1844930"/>
                </a:lnTo>
                <a:cubicBezTo>
                  <a:pt x="913392" y="1852066"/>
                  <a:pt x="959204" y="1885560"/>
                  <a:pt x="980609" y="1933082"/>
                </a:cubicBezTo>
                <a:cubicBezTo>
                  <a:pt x="1003273" y="1983404"/>
                  <a:pt x="994934" y="2041310"/>
                  <a:pt x="958980" y="2083241"/>
                </a:cubicBezTo>
                <a:cubicBezTo>
                  <a:pt x="925070" y="2122789"/>
                  <a:pt x="871742" y="2142082"/>
                  <a:pt x="818586" y="2134033"/>
                </a:cubicBezTo>
                <a:lnTo>
                  <a:pt x="814069" y="2163562"/>
                </a:lnTo>
                <a:cubicBezTo>
                  <a:pt x="877846" y="2173235"/>
                  <a:pt x="941852" y="2149747"/>
                  <a:pt x="982425" y="2101780"/>
                </a:cubicBezTo>
                <a:lnTo>
                  <a:pt x="1015443" y="2028633"/>
                </a:lnTo>
                <a:cubicBezTo>
                  <a:pt x="1139831" y="2095808"/>
                  <a:pt x="1302751" y="2055001"/>
                  <a:pt x="1421331" y="1934029"/>
                </a:cubicBezTo>
                <a:cubicBezTo>
                  <a:pt x="1491194" y="2064971"/>
                  <a:pt x="1484003" y="2622644"/>
                  <a:pt x="1434621" y="2814287"/>
                </a:cubicBezTo>
                <a:cubicBezTo>
                  <a:pt x="1370629" y="2964850"/>
                  <a:pt x="1291598" y="3083879"/>
                  <a:pt x="1125035" y="3083879"/>
                </a:cubicBezTo>
                <a:cubicBezTo>
                  <a:pt x="976622" y="3083879"/>
                  <a:pt x="853248" y="2976677"/>
                  <a:pt x="835482" y="2834581"/>
                </a:cubicBezTo>
                <a:cubicBezTo>
                  <a:pt x="1001251" y="2760784"/>
                  <a:pt x="1101560" y="2608549"/>
                  <a:pt x="1075194" y="2460607"/>
                </a:cubicBezTo>
                <a:lnTo>
                  <a:pt x="1035713" y="2468996"/>
                </a:lnTo>
                <a:cubicBezTo>
                  <a:pt x="1060354" y="2611450"/>
                  <a:pt x="948194" y="2759243"/>
                  <a:pt x="773360" y="2817692"/>
                </a:cubicBezTo>
                <a:cubicBezTo>
                  <a:pt x="763867" y="2823239"/>
                  <a:pt x="753648" y="2823760"/>
                  <a:pt x="743309" y="2823760"/>
                </a:cubicBezTo>
                <a:cubicBezTo>
                  <a:pt x="576747" y="2823760"/>
                  <a:pt x="441721" y="2688734"/>
                  <a:pt x="441721" y="2522172"/>
                </a:cubicBezTo>
                <a:lnTo>
                  <a:pt x="459036" y="2436399"/>
                </a:lnTo>
                <a:lnTo>
                  <a:pt x="441721" y="2436399"/>
                </a:lnTo>
                <a:lnTo>
                  <a:pt x="441721" y="2427537"/>
                </a:lnTo>
                <a:cubicBezTo>
                  <a:pt x="305234" y="2414137"/>
                  <a:pt x="200762" y="2297266"/>
                  <a:pt x="200762" y="2155997"/>
                </a:cubicBezTo>
                <a:lnTo>
                  <a:pt x="217593" y="2072628"/>
                </a:lnTo>
                <a:cubicBezTo>
                  <a:pt x="89802" y="2019727"/>
                  <a:pt x="0" y="1893768"/>
                  <a:pt x="0" y="1746838"/>
                </a:cubicBezTo>
                <a:cubicBezTo>
                  <a:pt x="0" y="1665177"/>
                  <a:pt x="27737" y="1589996"/>
                  <a:pt x="75847" y="1531990"/>
                </a:cubicBezTo>
                <a:cubicBezTo>
                  <a:pt x="158816" y="1432590"/>
                  <a:pt x="276275" y="1387641"/>
                  <a:pt x="381353" y="1423131"/>
                </a:cubicBezTo>
                <a:lnTo>
                  <a:pt x="394263" y="1384911"/>
                </a:lnTo>
                <a:cubicBezTo>
                  <a:pt x="299825" y="1353014"/>
                  <a:pt x="197101" y="1376758"/>
                  <a:pt x="112642" y="1443556"/>
                </a:cubicBezTo>
                <a:cubicBezTo>
                  <a:pt x="74114" y="1395305"/>
                  <a:pt x="55810" y="1333244"/>
                  <a:pt x="55810" y="1266911"/>
                </a:cubicBezTo>
                <a:cubicBezTo>
                  <a:pt x="55810" y="1097473"/>
                  <a:pt x="175228" y="955927"/>
                  <a:pt x="334606" y="922383"/>
                </a:cubicBezTo>
                <a:cubicBezTo>
                  <a:pt x="497254" y="898036"/>
                  <a:pt x="645210" y="961827"/>
                  <a:pt x="694839" y="1079319"/>
                </a:cubicBezTo>
                <a:cubicBezTo>
                  <a:pt x="670482" y="1096114"/>
                  <a:pt x="651035" y="1119484"/>
                  <a:pt x="636636" y="1146893"/>
                </a:cubicBezTo>
                <a:cubicBezTo>
                  <a:pt x="598934" y="1218660"/>
                  <a:pt x="601627" y="1307205"/>
                  <a:pt x="643730" y="1380130"/>
                </a:cubicBezTo>
                <a:lnTo>
                  <a:pt x="677177" y="1360819"/>
                </a:lnTo>
                <a:cubicBezTo>
                  <a:pt x="642024" y="1299932"/>
                  <a:pt x="639299" y="1226219"/>
                  <a:pt x="669992" y="1166433"/>
                </a:cubicBezTo>
                <a:cubicBezTo>
                  <a:pt x="681439" y="1144136"/>
                  <a:pt x="696880" y="1125036"/>
                  <a:pt x="719376" y="1114815"/>
                </a:cubicBezTo>
                <a:lnTo>
                  <a:pt x="753521" y="1105667"/>
                </a:lnTo>
                <a:lnTo>
                  <a:pt x="747068" y="1089375"/>
                </a:lnTo>
                <a:cubicBezTo>
                  <a:pt x="775618" y="1073627"/>
                  <a:pt x="808756" y="1066440"/>
                  <a:pt x="843174" y="1068829"/>
                </a:cubicBezTo>
                <a:cubicBezTo>
                  <a:pt x="910177" y="1073482"/>
                  <a:pt x="971874" y="1113774"/>
                  <a:pt x="1005945" y="1175134"/>
                </a:cubicBezTo>
                <a:lnTo>
                  <a:pt x="1039750" y="1156458"/>
                </a:lnTo>
                <a:cubicBezTo>
                  <a:pt x="998956" y="1082934"/>
                  <a:pt x="924540" y="1035010"/>
                  <a:pt x="843662" y="1030172"/>
                </a:cubicBezTo>
                <a:cubicBezTo>
                  <a:pt x="804145" y="1027809"/>
                  <a:pt x="766021" y="1035895"/>
                  <a:pt x="732986" y="1053824"/>
                </a:cubicBezTo>
                <a:cubicBezTo>
                  <a:pt x="667861" y="924500"/>
                  <a:pt x="500732" y="853399"/>
                  <a:pt x="319377" y="879325"/>
                </a:cubicBezTo>
                <a:cubicBezTo>
                  <a:pt x="300989" y="843277"/>
                  <a:pt x="293334" y="802167"/>
                  <a:pt x="293334" y="759266"/>
                </a:cubicBezTo>
                <a:cubicBezTo>
                  <a:pt x="293334" y="639212"/>
                  <a:pt x="353287" y="533159"/>
                  <a:pt x="448596" y="474747"/>
                </a:cubicBezTo>
                <a:cubicBezTo>
                  <a:pt x="473964" y="344116"/>
                  <a:pt x="571545" y="239326"/>
                  <a:pt x="699138" y="207021"/>
                </a:cubicBezTo>
                <a:cubicBezTo>
                  <a:pt x="883688" y="175806"/>
                  <a:pt x="1051685" y="257594"/>
                  <a:pt x="1089767" y="399718"/>
                </a:cubicBezTo>
                <a:lnTo>
                  <a:pt x="1128734" y="389277"/>
                </a:lnTo>
                <a:cubicBezTo>
                  <a:pt x="1097563" y="272948"/>
                  <a:pt x="992084" y="191573"/>
                  <a:pt x="857834" y="171572"/>
                </a:cubicBezTo>
                <a:cubicBezTo>
                  <a:pt x="902623" y="69261"/>
                  <a:pt x="1005740" y="0"/>
                  <a:pt x="1125035" y="0"/>
                </a:cubicBezTo>
                <a:close/>
              </a:path>
            </a:pathLst>
          </a:cu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6" name="Text Placeholder 5"/>
          <p:cNvSpPr>
            <a:spLocks noGrp="1"/>
          </p:cNvSpPr>
          <p:nvPr>
            <p:ph type="body" sz="quarter" idx="11"/>
          </p:nvPr>
        </p:nvSpPr>
        <p:spPr/>
        <p:txBody>
          <a:bodyPr/>
          <a:lstStyle/>
          <a:p>
            <a:r>
              <a:rPr lang="en-US" dirty="0" smtClean="0"/>
              <a:t>For being Affectively Attentive</a:t>
            </a:r>
            <a:r>
              <a:rPr lang="en-US" b="1" dirty="0" smtClean="0"/>
              <a:t>!</a:t>
            </a:r>
            <a:r>
              <a:rPr lang="en-US" dirty="0" smtClean="0"/>
              <a:t> </a:t>
            </a:r>
            <a:endParaRPr lang="ar-JO" dirty="0"/>
          </a:p>
        </p:txBody>
      </p:sp>
    </p:spTree>
    <p:extLst>
      <p:ext uri="{BB962C8B-B14F-4D97-AF65-F5344CB8AC3E}">
        <p14:creationId xmlns="" xmlns:p14="http://schemas.microsoft.com/office/powerpoint/2010/main" val="614559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052736"/>
            <a:ext cx="8229600" cy="4525963"/>
          </a:xfrm>
        </p:spPr>
        <p:txBody>
          <a:bodyPr>
            <a:normAutofit/>
          </a:bodyPr>
          <a:lstStyle/>
          <a:p>
            <a:pPr marL="514350" indent="-514350" algn="l" rtl="0">
              <a:buAutoNum type="arabicParenR"/>
            </a:pPr>
            <a:r>
              <a:rPr lang="en-US" dirty="0"/>
              <a:t>Somatic symptom disorder</a:t>
            </a:r>
          </a:p>
          <a:p>
            <a:pPr marL="514350" indent="-514350" algn="l" rtl="0">
              <a:buAutoNum type="arabicParenR"/>
            </a:pPr>
            <a:r>
              <a:rPr lang="en-US" dirty="0" smtClean="0"/>
              <a:t>Conversion disorder</a:t>
            </a:r>
          </a:p>
          <a:p>
            <a:pPr marL="514350" indent="-514350">
              <a:buFont typeface="Arial" pitchFamily="34" charset="0"/>
              <a:buAutoNum type="arabicParenR"/>
            </a:pPr>
            <a:r>
              <a:rPr lang="en-US" dirty="0"/>
              <a:t>Illness anxiety </a:t>
            </a:r>
            <a:r>
              <a:rPr lang="en-US" dirty="0" smtClean="0"/>
              <a:t>disorder</a:t>
            </a:r>
            <a:endParaRPr lang="en-US" dirty="0"/>
          </a:p>
          <a:p>
            <a:pPr marL="514350" indent="-514350" algn="l" rtl="0">
              <a:buAutoNum type="arabicParenR"/>
            </a:pPr>
            <a:r>
              <a:rPr lang="en-GB" dirty="0"/>
              <a:t>Psychological</a:t>
            </a:r>
            <a:r>
              <a:rPr lang="en-US" dirty="0"/>
              <a:t> factors affecting other medical conditions</a:t>
            </a:r>
          </a:p>
          <a:p>
            <a:pPr marL="514350" indent="-514350" algn="l" rtl="0">
              <a:buAutoNum type="arabicParenR"/>
            </a:pPr>
            <a:r>
              <a:rPr lang="en-US" dirty="0"/>
              <a:t>Factitious disorder</a:t>
            </a:r>
          </a:p>
          <a:p>
            <a:pPr marL="514350" indent="-514350" algn="l" rtl="0">
              <a:buAutoNum type="arabicParenR"/>
            </a:pPr>
            <a:r>
              <a:rPr lang="en-US" dirty="0"/>
              <a:t>Other specified somatic symptom and related disorder</a:t>
            </a:r>
          </a:p>
          <a:p>
            <a:pPr marL="514350" indent="-514350" algn="l" rtl="0">
              <a:buFont typeface="Arial" pitchFamily="34" charset="0"/>
              <a:buAutoNum type="arabicParenR"/>
            </a:pPr>
            <a:r>
              <a:rPr lang="en-US" dirty="0"/>
              <a:t>Other Unspecified somatic symptom and related disorder</a:t>
            </a:r>
          </a:p>
          <a:p>
            <a:pPr marL="514350" indent="-514350" algn="l" rtl="0">
              <a:buAutoNum type="arabicParenR"/>
            </a:pPr>
            <a:endParaRPr lang="en-US" dirty="0"/>
          </a:p>
          <a:p>
            <a:pPr marL="514350" indent="-514350" algn="l" rtl="0">
              <a:buAutoNum type="arabicParenR"/>
            </a:pPr>
            <a:endParaRPr lang="ar-JO" dirty="0"/>
          </a:p>
        </p:txBody>
      </p:sp>
    </p:spTree>
    <p:extLst>
      <p:ext uri="{BB962C8B-B14F-4D97-AF65-F5344CB8AC3E}">
        <p14:creationId xmlns="" xmlns:p14="http://schemas.microsoft.com/office/powerpoint/2010/main" val="4126050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Somatic </a:t>
            </a:r>
            <a:r>
              <a:rPr lang="en-US" dirty="0"/>
              <a:t>symptom disorder</a:t>
            </a:r>
            <a:endParaRPr lang="ar-JO" dirty="0"/>
          </a:p>
        </p:txBody>
      </p:sp>
      <p:sp>
        <p:nvSpPr>
          <p:cNvPr id="3" name="Content Placeholder 2"/>
          <p:cNvSpPr>
            <a:spLocks noGrp="1"/>
          </p:cNvSpPr>
          <p:nvPr>
            <p:ph idx="1"/>
          </p:nvPr>
        </p:nvSpPr>
        <p:spPr/>
        <p:txBody>
          <a:bodyPr>
            <a:normAutofit/>
          </a:bodyPr>
          <a:lstStyle/>
          <a:p>
            <a:pPr algn="l" rtl="0"/>
            <a:r>
              <a:rPr lang="en-US" dirty="0"/>
              <a:t>It’s the major diagnostic class, the diagnosis is made on the basis of positive symptoms and signs ( </a:t>
            </a:r>
            <a:r>
              <a:rPr lang="en-US" b="1" i="1" dirty="0"/>
              <a:t>Distressing somatic symptoms plus abnormal thoughts, feelings, and behaviors in response to these symptoms</a:t>
            </a:r>
            <a:r>
              <a:rPr lang="en-US" dirty="0"/>
              <a:t>)</a:t>
            </a:r>
          </a:p>
          <a:p>
            <a:pPr algn="l" rtl="0"/>
            <a:r>
              <a:rPr lang="en-US" dirty="0"/>
              <a:t>The main distinctive characteristic of somatic symptom disorder is not the somatic symptoms per se but instead the way the pt. present and interpret them.</a:t>
            </a:r>
            <a:endParaRPr lang="ar-JO" dirty="0"/>
          </a:p>
        </p:txBody>
      </p:sp>
    </p:spTree>
    <p:extLst>
      <p:ext uri="{BB962C8B-B14F-4D97-AF65-F5344CB8AC3E}">
        <p14:creationId xmlns="" xmlns:p14="http://schemas.microsoft.com/office/powerpoint/2010/main" val="24544414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Diagnostic criteria </a:t>
            </a:r>
            <a:r>
              <a:rPr lang="en-US" sz="4000" baseline="-25000" dirty="0"/>
              <a:t>according to DSM-V</a:t>
            </a:r>
            <a:endParaRPr lang="ar-JO" sz="4000" baseline="-25000" dirty="0"/>
          </a:p>
        </p:txBody>
      </p:sp>
      <p:sp>
        <p:nvSpPr>
          <p:cNvPr id="3" name="Content Placeholder 2"/>
          <p:cNvSpPr>
            <a:spLocks noGrp="1"/>
          </p:cNvSpPr>
          <p:nvPr>
            <p:ph idx="1"/>
          </p:nvPr>
        </p:nvSpPr>
        <p:spPr/>
        <p:txBody>
          <a:bodyPr/>
          <a:lstStyle/>
          <a:p>
            <a:pPr algn="l" rtl="0"/>
            <a:r>
              <a:rPr lang="en-US" dirty="0"/>
              <a:t>One or more somatic symptoms (may be predominantly pain) that are distressing or result in significant disruption</a:t>
            </a:r>
            <a:r>
              <a:rPr lang="en-US" b="1" dirty="0"/>
              <a:t>.</a:t>
            </a:r>
          </a:p>
          <a:p>
            <a:pPr algn="l" rtl="0"/>
            <a:r>
              <a:rPr lang="en-US" dirty="0"/>
              <a:t>Excessive thoughts, feelings, or behaviors related to the somatic symptoms or associated health concerns.</a:t>
            </a:r>
          </a:p>
          <a:p>
            <a:pPr algn="l" rtl="0"/>
            <a:r>
              <a:rPr lang="en-US" dirty="0"/>
              <a:t>Lasts at least 6 months**. </a:t>
            </a:r>
            <a:endParaRPr lang="ar-JO" dirty="0"/>
          </a:p>
        </p:txBody>
      </p:sp>
    </p:spTree>
    <p:extLst>
      <p:ext uri="{BB962C8B-B14F-4D97-AF65-F5344CB8AC3E}">
        <p14:creationId xmlns="" xmlns:p14="http://schemas.microsoft.com/office/powerpoint/2010/main" val="3844850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Epidemiology</a:t>
            </a:r>
            <a:endParaRPr lang="ar-JO" dirty="0"/>
          </a:p>
        </p:txBody>
      </p:sp>
      <p:sp>
        <p:nvSpPr>
          <p:cNvPr id="3" name="Content Placeholder 2"/>
          <p:cNvSpPr>
            <a:spLocks noGrp="1"/>
          </p:cNvSpPr>
          <p:nvPr>
            <p:ph idx="1"/>
          </p:nvPr>
        </p:nvSpPr>
        <p:spPr/>
        <p:txBody>
          <a:bodyPr/>
          <a:lstStyle/>
          <a:p>
            <a:pPr algn="l" rtl="0"/>
            <a:r>
              <a:rPr lang="en-US" dirty="0"/>
              <a:t>Incidence in females likely greater than that of males.</a:t>
            </a:r>
          </a:p>
          <a:p>
            <a:pPr algn="l" rtl="0"/>
            <a:r>
              <a:rPr lang="en-US" dirty="0"/>
              <a:t>Prevalence in general adult population: 5–7%.</a:t>
            </a:r>
            <a:endParaRPr lang="ar-JO" dirty="0"/>
          </a:p>
        </p:txBody>
      </p:sp>
    </p:spTree>
    <p:extLst>
      <p:ext uri="{BB962C8B-B14F-4D97-AF65-F5344CB8AC3E}">
        <p14:creationId xmlns="" xmlns:p14="http://schemas.microsoft.com/office/powerpoint/2010/main" val="3910702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Risk factors</a:t>
            </a:r>
            <a:endParaRPr lang="ar-JO" dirty="0"/>
          </a:p>
        </p:txBody>
      </p:sp>
      <p:sp>
        <p:nvSpPr>
          <p:cNvPr id="3" name="Content Placeholder 2"/>
          <p:cNvSpPr>
            <a:spLocks noGrp="1"/>
          </p:cNvSpPr>
          <p:nvPr>
            <p:ph idx="1"/>
          </p:nvPr>
        </p:nvSpPr>
        <p:spPr/>
        <p:txBody>
          <a:bodyPr/>
          <a:lstStyle/>
          <a:p>
            <a:pPr marL="514350" indent="-514350" algn="l" rtl="0">
              <a:buFont typeface="+mj-lt"/>
              <a:buAutoNum type="arabicPeriod"/>
            </a:pPr>
            <a:r>
              <a:rPr lang="en-US" dirty="0"/>
              <a:t>Older age</a:t>
            </a:r>
          </a:p>
          <a:p>
            <a:pPr marL="514350" indent="-514350" algn="l" rtl="0">
              <a:buFont typeface="+mj-lt"/>
              <a:buAutoNum type="arabicPeriod"/>
            </a:pPr>
            <a:r>
              <a:rPr lang="en-US" dirty="0"/>
              <a:t>Fewer years of education</a:t>
            </a:r>
          </a:p>
          <a:p>
            <a:pPr marL="514350" indent="-514350" algn="l" rtl="0">
              <a:buFont typeface="+mj-lt"/>
              <a:buAutoNum type="arabicPeriod"/>
            </a:pPr>
            <a:r>
              <a:rPr lang="en-US" dirty="0"/>
              <a:t>Low socio-economic status</a:t>
            </a:r>
          </a:p>
          <a:p>
            <a:pPr marL="514350" indent="-514350" algn="l" rtl="0">
              <a:buFont typeface="+mj-lt"/>
              <a:buAutoNum type="arabicPeriod"/>
            </a:pPr>
            <a:r>
              <a:rPr lang="en-US" dirty="0"/>
              <a:t>Unemployment</a:t>
            </a:r>
          </a:p>
          <a:p>
            <a:pPr marL="514350" indent="-514350" algn="l" rtl="0">
              <a:buFont typeface="+mj-lt"/>
              <a:buAutoNum type="arabicPeriod"/>
            </a:pPr>
            <a:r>
              <a:rPr lang="en-US" dirty="0"/>
              <a:t>History of childhood sexual abuse</a:t>
            </a:r>
          </a:p>
          <a:p>
            <a:pPr marL="514350" indent="-514350" algn="l" rtl="0">
              <a:buFont typeface="+mj-lt"/>
              <a:buAutoNum type="arabicPeriod"/>
            </a:pPr>
            <a:endParaRPr lang="ar-JO" dirty="0"/>
          </a:p>
        </p:txBody>
      </p:sp>
    </p:spTree>
    <p:extLst>
      <p:ext uri="{BB962C8B-B14F-4D97-AF65-F5344CB8AC3E}">
        <p14:creationId xmlns="" xmlns:p14="http://schemas.microsoft.com/office/powerpoint/2010/main" val="2258176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Treatment and prognosis </a:t>
            </a:r>
            <a:endParaRPr lang="ar-JO" dirty="0"/>
          </a:p>
        </p:txBody>
      </p:sp>
      <p:sp>
        <p:nvSpPr>
          <p:cNvPr id="3" name="Content Placeholder 2"/>
          <p:cNvSpPr>
            <a:spLocks noGrp="1"/>
          </p:cNvSpPr>
          <p:nvPr>
            <p:ph idx="1"/>
          </p:nvPr>
        </p:nvSpPr>
        <p:spPr/>
        <p:txBody>
          <a:bodyPr>
            <a:normAutofit/>
          </a:bodyPr>
          <a:lstStyle/>
          <a:p>
            <a:pPr algn="l" rtl="0"/>
            <a:r>
              <a:rPr lang="en-US" dirty="0"/>
              <a:t>The course tends to be chronic and debilitating. Symptoms may periodically improve and then worsen under stress.</a:t>
            </a:r>
          </a:p>
          <a:p>
            <a:pPr algn="l" rtl="0"/>
            <a:r>
              <a:rPr lang="en-US" dirty="0"/>
              <a:t> The patient should have regularly scheduled visits with a single primary care physician, who should minimize unnecessary medical workups and treatments.</a:t>
            </a:r>
          </a:p>
          <a:p>
            <a:pPr algn="l" rtl="0"/>
            <a:r>
              <a:rPr lang="en-US" dirty="0"/>
              <a:t> Address psychological issues slowly. Patients will likely resist referral to a mental health professional.</a:t>
            </a:r>
          </a:p>
          <a:p>
            <a:pPr algn="l" rtl="0"/>
            <a:r>
              <a:rPr lang="en-US" dirty="0"/>
              <a:t>The treatment is mainly psychotherapy</a:t>
            </a:r>
            <a:endParaRPr lang="ar-JO" dirty="0"/>
          </a:p>
        </p:txBody>
      </p:sp>
    </p:spTree>
    <p:extLst>
      <p:ext uri="{BB962C8B-B14F-4D97-AF65-F5344CB8AC3E}">
        <p14:creationId xmlns="" xmlns:p14="http://schemas.microsoft.com/office/powerpoint/2010/main" val="2716496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Conversion </a:t>
            </a:r>
            <a:r>
              <a:rPr lang="en-US" dirty="0"/>
              <a:t>disorder</a:t>
            </a:r>
            <a:endParaRPr lang="ar-JO" dirty="0"/>
          </a:p>
        </p:txBody>
      </p:sp>
      <p:sp>
        <p:nvSpPr>
          <p:cNvPr id="3" name="Content Placeholder 2"/>
          <p:cNvSpPr>
            <a:spLocks noGrp="1"/>
          </p:cNvSpPr>
          <p:nvPr>
            <p:ph idx="1"/>
          </p:nvPr>
        </p:nvSpPr>
        <p:spPr/>
        <p:txBody>
          <a:bodyPr>
            <a:normAutofit/>
          </a:bodyPr>
          <a:lstStyle/>
          <a:p>
            <a:pPr algn="l" rtl="0"/>
            <a:r>
              <a:rPr lang="en-US" dirty="0"/>
              <a:t>A mental condition in which a person complains from </a:t>
            </a:r>
            <a:r>
              <a:rPr lang="en-US" u="sng" dirty="0"/>
              <a:t>at least one </a:t>
            </a:r>
            <a:r>
              <a:rPr lang="en-US" dirty="0"/>
              <a:t>neurological symptom (sensory or motor) e.g. blindness, paralysis. And it cannot be fully explained by a neurological condition</a:t>
            </a:r>
          </a:p>
          <a:p>
            <a:pPr algn="l" rtl="0"/>
            <a:r>
              <a:rPr lang="en-US" dirty="0"/>
              <a:t>Which means Patients “</a:t>
            </a:r>
            <a:r>
              <a:rPr lang="en-US" b="1" i="1" dirty="0"/>
              <a:t>convert</a:t>
            </a:r>
            <a:r>
              <a:rPr lang="en-US" dirty="0"/>
              <a:t>” psychological distress or conflicts to neurological symptoms.</a:t>
            </a:r>
          </a:p>
          <a:p>
            <a:pPr algn="l" rtl="0"/>
            <a:r>
              <a:rPr lang="en-US" b="1" i="1" dirty="0"/>
              <a:t>Surprisingly, patients are often calm and unconcerned (la belle indifference) when describing their symptoms.</a:t>
            </a:r>
            <a:br>
              <a:rPr lang="en-US" b="1" i="1" dirty="0"/>
            </a:br>
            <a:endParaRPr lang="ar-JO" b="1" i="1" dirty="0"/>
          </a:p>
        </p:txBody>
      </p:sp>
    </p:spTree>
    <p:extLst>
      <p:ext uri="{BB962C8B-B14F-4D97-AF65-F5344CB8AC3E}">
        <p14:creationId xmlns="" xmlns:p14="http://schemas.microsoft.com/office/powerpoint/2010/main" val="13313310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315</TotalTime>
  <Words>1431</Words>
  <Application>Microsoft Office PowerPoint</Application>
  <PresentationFormat>عرض على الشاشة (3:4)‏</PresentationFormat>
  <Paragraphs>129</Paragraphs>
  <Slides>29</Slides>
  <Notes>3</Notes>
  <HiddenSlides>0</HiddenSlides>
  <MMClips>0</MMClips>
  <ScaleCrop>false</ScaleCrop>
  <HeadingPairs>
    <vt:vector size="4" baseType="variant">
      <vt:variant>
        <vt:lpstr>سمة</vt:lpstr>
      </vt:variant>
      <vt:variant>
        <vt:i4>1</vt:i4>
      </vt:variant>
      <vt:variant>
        <vt:lpstr>عناوين الشرائح</vt:lpstr>
      </vt:variant>
      <vt:variant>
        <vt:i4>29</vt:i4>
      </vt:variant>
    </vt:vector>
  </HeadingPairs>
  <TitlesOfParts>
    <vt:vector size="30" baseType="lpstr">
      <vt:lpstr>Adjacency</vt:lpstr>
      <vt:lpstr>Somatic symptoms and related disorders</vt:lpstr>
      <vt:lpstr>Somatic symptoms and related disorders</vt:lpstr>
      <vt:lpstr>الشريحة 3</vt:lpstr>
      <vt:lpstr>1) Somatic symptom disorder</vt:lpstr>
      <vt:lpstr>Diagnostic criteria according to DSM-V</vt:lpstr>
      <vt:lpstr>Epidemiology</vt:lpstr>
      <vt:lpstr>Risk factors</vt:lpstr>
      <vt:lpstr>Treatment and prognosis </vt:lpstr>
      <vt:lpstr>2) Conversion disorder</vt:lpstr>
      <vt:lpstr>Diagnosis criteria according to DSM-V</vt:lpstr>
      <vt:lpstr>Epidemiology</vt:lpstr>
      <vt:lpstr>Treatment and prognosis</vt:lpstr>
      <vt:lpstr>3) Illness Anxiety disorder</vt:lpstr>
      <vt:lpstr>Diagnosis Criteria according to DSM-V</vt:lpstr>
      <vt:lpstr>Epidemiology</vt:lpstr>
      <vt:lpstr>Treatment</vt:lpstr>
      <vt:lpstr>Prognosis</vt:lpstr>
      <vt:lpstr>4) Psychological Factors Affecting Other Medical Conditions</vt:lpstr>
      <vt:lpstr>Diagnosis Criteria according to DSM-V</vt:lpstr>
      <vt:lpstr>Epidemiology</vt:lpstr>
      <vt:lpstr>Treatment</vt:lpstr>
      <vt:lpstr>5) Factitious Disorder</vt:lpstr>
      <vt:lpstr>Diagnosis Criteria according to DSM-V</vt:lpstr>
      <vt:lpstr>Epidemiology</vt:lpstr>
      <vt:lpstr>Treatment and prognosis</vt:lpstr>
      <vt:lpstr>6) Malingering</vt:lpstr>
      <vt:lpstr>Presentation</vt:lpstr>
      <vt:lpstr>Epidemiology</vt:lpstr>
      <vt:lpstr>الشريحة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Somatic symptoms and related disorders</dc:title>
  <dc:creator>DELL</dc:creator>
  <cp:lastModifiedBy>Amer</cp:lastModifiedBy>
  <cp:revision>33</cp:revision>
  <dcterms:created xsi:type="dcterms:W3CDTF">2017-09-21T15:31:28Z</dcterms:created>
  <dcterms:modified xsi:type="dcterms:W3CDTF">2020-07-24T16:44:38Z</dcterms:modified>
</cp:coreProperties>
</file>