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sldIdLst>
    <p:sldId id="257" r:id="rId5"/>
    <p:sldId id="339" r:id="rId6"/>
    <p:sldId id="333" r:id="rId7"/>
    <p:sldId id="334" r:id="rId8"/>
    <p:sldId id="335" r:id="rId9"/>
    <p:sldId id="343" r:id="rId10"/>
    <p:sldId id="336" r:id="rId11"/>
    <p:sldId id="337" r:id="rId12"/>
    <p:sldId id="338" r:id="rId13"/>
    <p:sldId id="340" r:id="rId14"/>
    <p:sldId id="341" r:id="rId15"/>
    <p:sldId id="283" r:id="rId16"/>
    <p:sldId id="294" r:id="rId17"/>
    <p:sldId id="284" r:id="rId18"/>
    <p:sldId id="295" r:id="rId19"/>
    <p:sldId id="287" r:id="rId20"/>
    <p:sldId id="286" r:id="rId21"/>
    <p:sldId id="296" r:id="rId22"/>
    <p:sldId id="285" r:id="rId23"/>
    <p:sldId id="281" r:id="rId24"/>
    <p:sldId id="290" r:id="rId25"/>
    <p:sldId id="291" r:id="rId26"/>
    <p:sldId id="297" r:id="rId27"/>
    <p:sldId id="292" r:id="rId28"/>
    <p:sldId id="298" r:id="rId29"/>
    <p:sldId id="282" r:id="rId30"/>
    <p:sldId id="324" r:id="rId31"/>
    <p:sldId id="323" r:id="rId32"/>
    <p:sldId id="34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31"/>
    <p:restoredTop sz="94681"/>
  </p:normalViewPr>
  <p:slideViewPr>
    <p:cSldViewPr snapToGrid="0" snapToObjects="1">
      <p:cViewPr varScale="1">
        <p:scale>
          <a:sx n="84" d="100"/>
          <a:sy n="84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94AEE-2514-0048-8E83-53BA733C804D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4317-C0B8-1949-8271-957E25BCD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7470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57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599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474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6047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726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614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3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3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1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5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0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2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6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6136-61A6-C045-98D5-557F38BDE91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BBE1-D498-E540-8A98-86B4672E0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Glycolysis I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00" y="2564904"/>
            <a:ext cx="3454400" cy="2349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5352" y="2139696"/>
            <a:ext cx="2670048" cy="339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lycolysis = sugar splitting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5604" y="732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  Hexokinases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402914"/>
            <a:ext cx="8967972" cy="5770502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Hexokinase is an allosteric enzyme with two binding sites: catalytic site (binds substrate) and regulatory site (allosteric site binds effectors)</a:t>
            </a:r>
          </a:p>
          <a:p>
            <a:pPr algn="l" rtl="0">
              <a:lnSpc>
                <a:spcPct val="110000"/>
              </a:lnSpc>
            </a:pPr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lnSpc>
                <a:spcPct val="110000"/>
              </a:lnSpc>
              <a:buNone/>
            </a:pPr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1044489D-C1AF-CE45-8B8B-392FAC862663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9050F1-0885-884A-8B27-A427B4EFBA1E}"/>
              </a:ext>
            </a:extLst>
          </p:cNvPr>
          <p:cNvGrpSpPr/>
          <p:nvPr/>
        </p:nvGrpSpPr>
        <p:grpSpPr>
          <a:xfrm>
            <a:off x="4263039" y="2988156"/>
            <a:ext cx="4382165" cy="3686077"/>
            <a:chOff x="4263039" y="2988156"/>
            <a:chExt cx="4382165" cy="36860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8BFA2A-A04B-A545-ABAC-B0161F9F2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30" b="4899"/>
            <a:stretch/>
          </p:blipFill>
          <p:spPr>
            <a:xfrm>
              <a:off x="4343284" y="2988156"/>
              <a:ext cx="4301920" cy="35511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6D4910-CE98-4041-B1EA-192B4BE1E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230" t="-1" r="59871" b="84685"/>
            <a:stretch/>
          </p:blipFill>
          <p:spPr>
            <a:xfrm>
              <a:off x="4263039" y="6102338"/>
              <a:ext cx="1299021" cy="57189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28564" y="2988156"/>
            <a:ext cx="3914720" cy="2432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*Only hexokinase (I, II, III), When the cell in rest, NO glycolysis down stream, Accumulation of (G6P)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allosteric inhibitor, which binds the enzyme &amp; inhibit it (substrate level control)</a:t>
            </a:r>
          </a:p>
          <a:p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*This don’t happen in (IX) because liver require to accumulation of G6P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92"/>
    </mc:Choice>
    <mc:Fallback xmlns="">
      <p:transition spd="slow" advTm="2689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60" name="Group 59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68" name="Rectangle 67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cxnSp>
        <p:nvCxnSpPr>
          <p:cNvPr id="55" name="Straight Arrow Connector 54"/>
          <p:cNvCxnSpPr/>
          <p:nvPr/>
        </p:nvCxnSpPr>
        <p:spPr>
          <a:xfrm>
            <a:off x="7236296" y="2564904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93014" y="2420888"/>
            <a:ext cx="1243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phosphorylation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C466742-7C36-C94E-8FB4-81D808662E2D}"/>
              </a:ext>
            </a:extLst>
          </p:cNvPr>
          <p:cNvSpPr/>
          <p:nvPr/>
        </p:nvSpPr>
        <p:spPr>
          <a:xfrm>
            <a:off x="1259632" y="2132856"/>
            <a:ext cx="2247017" cy="104655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6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7"/>
    </mc:Choice>
    <mc:Fallback xmlns="">
      <p:transition spd="slow" advTm="23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024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856033"/>
            <a:ext cx="8943756" cy="6048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9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</a:t>
            </a:r>
            <a:r>
              <a:rPr lang="en-US" sz="2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Phosphoglucose isomerase (PGI) interconverts G6P and F6P (reversible reaction). </a:t>
            </a:r>
          </a:p>
          <a:p>
            <a:pPr>
              <a:lnSpc>
                <a:spcPct val="100000"/>
              </a:lnSpc>
            </a:pP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Indeed, </a:t>
            </a:r>
            <a:r>
              <a:rPr lang="en-US" sz="29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Mannose and Fructose </a:t>
            </a: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can enter the glycolytic pathway at this point</a:t>
            </a: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000100" y="2792050"/>
            <a:ext cx="7500990" cy="4062065"/>
            <a:chOff x="1000100" y="2708920"/>
            <a:chExt cx="7500990" cy="4062065"/>
          </a:xfrm>
        </p:grpSpPr>
        <p:sp>
          <p:nvSpPr>
            <p:cNvPr id="7" name="مربع نص 28"/>
            <p:cNvSpPr txBox="1"/>
            <p:nvPr/>
          </p:nvSpPr>
          <p:spPr>
            <a:xfrm>
              <a:off x="1540792" y="6279703"/>
              <a:ext cx="143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D-glucose</a:t>
              </a:r>
            </a:p>
          </p:txBody>
        </p:sp>
        <p:sp>
          <p:nvSpPr>
            <p:cNvPr id="8" name="مربع نص 29"/>
            <p:cNvSpPr txBox="1"/>
            <p:nvPr/>
          </p:nvSpPr>
          <p:spPr>
            <a:xfrm>
              <a:off x="6755870" y="6309320"/>
              <a:ext cx="1519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D-fructose</a:t>
              </a:r>
            </a:p>
          </p:txBody>
        </p:sp>
        <p:cxnSp>
          <p:nvCxnSpPr>
            <p:cNvPr id="11" name="رابط كسهم مستقيم 45"/>
            <p:cNvCxnSpPr/>
            <p:nvPr/>
          </p:nvCxnSpPr>
          <p:spPr>
            <a:xfrm>
              <a:off x="3500430" y="4149080"/>
              <a:ext cx="257176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مربع نص 47"/>
            <p:cNvSpPr txBox="1"/>
            <p:nvPr/>
          </p:nvSpPr>
          <p:spPr>
            <a:xfrm>
              <a:off x="3717287" y="3640384"/>
              <a:ext cx="2158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Hexose C</a:t>
              </a:r>
              <a:r>
                <a:rPr lang="en-US" sz="2400" b="1" baseline="-25000" dirty="0"/>
                <a:t>6</a:t>
              </a:r>
              <a:r>
                <a:rPr lang="en-US" sz="2400" b="1" dirty="0"/>
                <a:t>H</a:t>
              </a:r>
              <a:r>
                <a:rPr lang="en-US" sz="2400" b="1" baseline="-25000" dirty="0"/>
                <a:t>12</a:t>
              </a:r>
              <a:r>
                <a:rPr lang="en-US" sz="2400" b="1" dirty="0"/>
                <a:t>O</a:t>
              </a:r>
              <a:r>
                <a:rPr lang="en-US" sz="2400" b="1" baseline="-25000" dirty="0"/>
                <a:t>6</a:t>
              </a:r>
              <a:endParaRPr lang="en-GB" sz="2400" b="1" baseline="-25000" dirty="0"/>
            </a:p>
          </p:txBody>
        </p:sp>
        <p:grpSp>
          <p:nvGrpSpPr>
            <p:cNvPr id="13" name="مجموعة 115"/>
            <p:cNvGrpSpPr/>
            <p:nvPr/>
          </p:nvGrpSpPr>
          <p:grpSpPr>
            <a:xfrm>
              <a:off x="6270497" y="2866455"/>
              <a:ext cx="2230593" cy="3370857"/>
              <a:chOff x="6341935" y="2285992"/>
              <a:chExt cx="2230593" cy="3370857"/>
            </a:xfrm>
          </p:grpSpPr>
          <p:grpSp>
            <p:nvGrpSpPr>
              <p:cNvPr id="14" name="مجموعة 114"/>
              <p:cNvGrpSpPr/>
              <p:nvPr/>
            </p:nvGrpSpPr>
            <p:grpSpPr>
              <a:xfrm>
                <a:off x="6341935" y="2285992"/>
                <a:ext cx="2230593" cy="3370857"/>
                <a:chOff x="6341935" y="2285992"/>
                <a:chExt cx="2230593" cy="3370857"/>
              </a:xfrm>
            </p:grpSpPr>
            <p:grpSp>
              <p:nvGrpSpPr>
                <p:cNvPr id="19" name="مجموعة 72"/>
                <p:cNvGrpSpPr/>
                <p:nvPr/>
              </p:nvGrpSpPr>
              <p:grpSpPr>
                <a:xfrm>
                  <a:off x="7127834" y="2285992"/>
                  <a:ext cx="373124" cy="3012538"/>
                  <a:chOff x="6715140" y="2357430"/>
                  <a:chExt cx="373124" cy="3012538"/>
                </a:xfrm>
              </p:grpSpPr>
              <p:grpSp>
                <p:nvGrpSpPr>
                  <p:cNvPr id="35" name="مجموعة 23"/>
                  <p:cNvGrpSpPr/>
                  <p:nvPr/>
                </p:nvGrpSpPr>
                <p:grpSpPr>
                  <a:xfrm>
                    <a:off x="6715140" y="2357430"/>
                    <a:ext cx="373124" cy="3012538"/>
                    <a:chOff x="5786446" y="2357430"/>
                    <a:chExt cx="373124" cy="3012538"/>
                  </a:xfrm>
                </p:grpSpPr>
                <p:sp>
                  <p:nvSpPr>
                    <p:cNvPr id="37" name="مربع نص 17"/>
                    <p:cNvSpPr txBox="1"/>
                    <p:nvPr/>
                  </p:nvSpPr>
                  <p:spPr>
                    <a:xfrm>
                      <a:off x="5786446" y="235743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8" name="مربع نص 18"/>
                    <p:cNvSpPr txBox="1"/>
                    <p:nvPr/>
                  </p:nvSpPr>
                  <p:spPr>
                    <a:xfrm>
                      <a:off x="5841950" y="2916792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9" name="مربع نص 19"/>
                    <p:cNvSpPr txBox="1"/>
                    <p:nvPr/>
                  </p:nvSpPr>
                  <p:spPr>
                    <a:xfrm>
                      <a:off x="5841950" y="342900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40" name="مربع نص 20"/>
                    <p:cNvSpPr txBox="1"/>
                    <p:nvPr/>
                  </p:nvSpPr>
                  <p:spPr>
                    <a:xfrm>
                      <a:off x="5841950" y="4000504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41" name="مربع نص 22"/>
                    <p:cNvSpPr txBox="1"/>
                    <p:nvPr/>
                  </p:nvSpPr>
                  <p:spPr>
                    <a:xfrm>
                      <a:off x="5857884" y="5000636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36" name="مربع نص 30"/>
                  <p:cNvSpPr txBox="1"/>
                  <p:nvPr/>
                </p:nvSpPr>
                <p:spPr>
                  <a:xfrm>
                    <a:off x="6770644" y="4559866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b="1" dirty="0">
                        <a:solidFill>
                          <a:srgbClr val="C00000"/>
                        </a:solidFill>
                      </a:rPr>
                      <a:t>5</a:t>
                    </a:r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0" name="مربع نص 59"/>
                <p:cNvSpPr txBox="1"/>
                <p:nvPr/>
              </p:nvSpPr>
              <p:spPr>
                <a:xfrm>
                  <a:off x="7844779" y="3942337"/>
                  <a:ext cx="7136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3200" dirty="0"/>
                    <a:t>OH</a:t>
                  </a:r>
                  <a:endParaRPr lang="en-GB" sz="3200" dirty="0"/>
                </a:p>
              </p:txBody>
            </p:sp>
            <p:grpSp>
              <p:nvGrpSpPr>
                <p:cNvPr id="21" name="مجموعة 113"/>
                <p:cNvGrpSpPr/>
                <p:nvPr/>
              </p:nvGrpSpPr>
              <p:grpSpPr>
                <a:xfrm>
                  <a:off x="6341935" y="2314128"/>
                  <a:ext cx="2230593" cy="3342721"/>
                  <a:chOff x="6341935" y="2314128"/>
                  <a:chExt cx="2230593" cy="3342721"/>
                </a:xfrm>
              </p:grpSpPr>
              <p:grpSp>
                <p:nvGrpSpPr>
                  <p:cNvPr id="22" name="مجموعة 111"/>
                  <p:cNvGrpSpPr/>
                  <p:nvPr/>
                </p:nvGrpSpPr>
                <p:grpSpPr>
                  <a:xfrm>
                    <a:off x="6341935" y="2786852"/>
                    <a:ext cx="2228748" cy="2428098"/>
                    <a:chOff x="6341935" y="2786852"/>
                    <a:chExt cx="2228748" cy="2428098"/>
                  </a:xfrm>
                </p:grpSpPr>
                <p:cxnSp>
                  <p:nvCxnSpPr>
                    <p:cNvPr id="25" name="رابط مستقيم 46"/>
                    <p:cNvCxnSpPr/>
                    <p:nvPr/>
                  </p:nvCxnSpPr>
                  <p:spPr>
                    <a:xfrm>
                      <a:off x="7029028" y="4812870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مجموعة 64"/>
                    <p:cNvGrpSpPr/>
                    <p:nvPr/>
                  </p:nvGrpSpPr>
                  <p:grpSpPr>
                    <a:xfrm>
                      <a:off x="6341935" y="3370833"/>
                      <a:ext cx="2228748" cy="1721935"/>
                      <a:chOff x="3884931" y="3429000"/>
                      <a:chExt cx="2228748" cy="1721935"/>
                    </a:xfrm>
                  </p:grpSpPr>
                  <p:sp>
                    <p:nvSpPr>
                      <p:cNvPr id="30" name="مربع نص 58"/>
                      <p:cNvSpPr txBox="1"/>
                      <p:nvPr/>
                    </p:nvSpPr>
                    <p:spPr>
                      <a:xfrm>
                        <a:off x="5400022" y="4558737"/>
                        <a:ext cx="71365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OH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1" name="مربع نص 60"/>
                      <p:cNvSpPr txBox="1"/>
                      <p:nvPr/>
                    </p:nvSpPr>
                    <p:spPr>
                      <a:xfrm>
                        <a:off x="5416738" y="3429000"/>
                        <a:ext cx="441146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2" name="مربع نص 61"/>
                      <p:cNvSpPr txBox="1"/>
                      <p:nvPr/>
                    </p:nvSpPr>
                    <p:spPr>
                      <a:xfrm>
                        <a:off x="3884931" y="3429000"/>
                        <a:ext cx="71365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OH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3" name="مربع نص 62"/>
                      <p:cNvSpPr txBox="1"/>
                      <p:nvPr/>
                    </p:nvSpPr>
                    <p:spPr>
                      <a:xfrm>
                        <a:off x="4216360" y="3987233"/>
                        <a:ext cx="441146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H</a:t>
                        </a:r>
                        <a:endParaRPr lang="en-GB" sz="3200" dirty="0"/>
                      </a:p>
                    </p:txBody>
                  </p:sp>
                  <p:sp>
                    <p:nvSpPr>
                      <p:cNvPr id="34" name="مربع نص 63"/>
                      <p:cNvSpPr txBox="1"/>
                      <p:nvPr/>
                    </p:nvSpPr>
                    <p:spPr>
                      <a:xfrm>
                        <a:off x="4217458" y="4566160"/>
                        <a:ext cx="441146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 rtl="0"/>
                        <a:r>
                          <a:rPr lang="en-US" sz="3200" dirty="0"/>
                          <a:t>H</a:t>
                        </a:r>
                        <a:endParaRPr lang="en-GB" sz="3200" dirty="0"/>
                      </a:p>
                    </p:txBody>
                  </p:sp>
                </p:grpSp>
                <p:cxnSp>
                  <p:nvCxnSpPr>
                    <p:cNvPr id="27" name="رابط مستقيم 37"/>
                    <p:cNvCxnSpPr/>
                    <p:nvPr/>
                  </p:nvCxnSpPr>
                  <p:spPr>
                    <a:xfrm rot="5400000">
                      <a:off x="6244377" y="4000107"/>
                      <a:ext cx="2428098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رابط مستقيم 42"/>
                    <p:cNvCxnSpPr/>
                    <p:nvPr/>
                  </p:nvCxnSpPr>
                  <p:spPr>
                    <a:xfrm>
                      <a:off x="7029004" y="3713164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رابط مستقيم 44"/>
                    <p:cNvCxnSpPr/>
                    <p:nvPr/>
                  </p:nvCxnSpPr>
                  <p:spPr>
                    <a:xfrm>
                      <a:off x="7029004" y="4284668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مربع نص 55"/>
                  <p:cNvSpPr txBox="1"/>
                  <p:nvPr/>
                </p:nvSpPr>
                <p:spPr>
                  <a:xfrm>
                    <a:off x="7243295" y="2314128"/>
                    <a:ext cx="132921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sz="3200" dirty="0"/>
                      <a:t>CH</a:t>
                    </a:r>
                    <a:r>
                      <a:rPr lang="en-US" sz="3200" b="1" baseline="-25000" dirty="0"/>
                      <a:t>2</a:t>
                    </a:r>
                    <a:r>
                      <a:rPr lang="en-US" sz="3200" dirty="0"/>
                      <a:t>OH</a:t>
                    </a:r>
                    <a:endParaRPr lang="en-GB" sz="3200" dirty="0"/>
                  </a:p>
                </p:txBody>
              </p:sp>
              <p:sp>
                <p:nvSpPr>
                  <p:cNvPr id="24" name="مربع نص 56"/>
                  <p:cNvSpPr txBox="1"/>
                  <p:nvPr/>
                </p:nvSpPr>
                <p:spPr>
                  <a:xfrm>
                    <a:off x="7243318" y="5072074"/>
                    <a:ext cx="132921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sz="3200" dirty="0"/>
                      <a:t>CH</a:t>
                    </a:r>
                    <a:r>
                      <a:rPr lang="en-US" sz="3200" b="1" baseline="-25000" dirty="0"/>
                      <a:t>2</a:t>
                    </a:r>
                    <a:r>
                      <a:rPr lang="en-US" sz="3200" dirty="0"/>
                      <a:t>OH</a:t>
                    </a:r>
                    <a:endParaRPr lang="en-GB" sz="3200" dirty="0"/>
                  </a:p>
                </p:txBody>
              </p:sp>
            </p:grpSp>
          </p:grpSp>
          <p:grpSp>
            <p:nvGrpSpPr>
              <p:cNvPr id="15" name="مجموعة 65"/>
              <p:cNvGrpSpPr/>
              <p:nvPr/>
            </p:nvGrpSpPr>
            <p:grpSpPr>
              <a:xfrm>
                <a:off x="7444034" y="3115112"/>
                <a:ext cx="430976" cy="99574"/>
                <a:chOff x="4998280" y="3115112"/>
                <a:chExt cx="430976" cy="99574"/>
              </a:xfrm>
            </p:grpSpPr>
            <p:cxnSp>
              <p:nvCxnSpPr>
                <p:cNvPr id="17" name="رابط مستقيم 48"/>
                <p:cNvCxnSpPr/>
                <p:nvPr/>
              </p:nvCxnSpPr>
              <p:spPr>
                <a:xfrm>
                  <a:off x="5000628" y="3213098"/>
                  <a:ext cx="42862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رابط مستقيم 50"/>
                <p:cNvCxnSpPr/>
                <p:nvPr/>
              </p:nvCxnSpPr>
              <p:spPr>
                <a:xfrm>
                  <a:off x="4998280" y="3115112"/>
                  <a:ext cx="428628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مربع نص 66"/>
              <p:cNvSpPr txBox="1"/>
              <p:nvPr/>
            </p:nvSpPr>
            <p:spPr>
              <a:xfrm>
                <a:off x="7829600" y="2857496"/>
                <a:ext cx="4571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</a:t>
                </a:r>
                <a:endParaRPr lang="en-GB" sz="3200" dirty="0"/>
              </a:p>
            </p:txBody>
          </p:sp>
        </p:grpSp>
        <p:grpSp>
          <p:nvGrpSpPr>
            <p:cNvPr id="42" name="مجموعة 133"/>
            <p:cNvGrpSpPr/>
            <p:nvPr/>
          </p:nvGrpSpPr>
          <p:grpSpPr>
            <a:xfrm>
              <a:off x="1000100" y="2708920"/>
              <a:ext cx="2227960" cy="3653283"/>
              <a:chOff x="1000100" y="2003566"/>
              <a:chExt cx="2227960" cy="3653283"/>
            </a:xfrm>
          </p:grpSpPr>
          <p:cxnSp>
            <p:nvCxnSpPr>
              <p:cNvPr id="43" name="رابط مستقيم 147"/>
              <p:cNvCxnSpPr/>
              <p:nvPr/>
            </p:nvCxnSpPr>
            <p:spPr>
              <a:xfrm rot="10800000">
                <a:off x="1857357" y="2357431"/>
                <a:ext cx="381823" cy="2102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مجموعة 103"/>
              <p:cNvGrpSpPr/>
              <p:nvPr/>
            </p:nvGrpSpPr>
            <p:grpSpPr>
              <a:xfrm>
                <a:off x="1000100" y="2003566"/>
                <a:ext cx="2227960" cy="3653283"/>
                <a:chOff x="1000100" y="2003566"/>
                <a:chExt cx="2227960" cy="3653283"/>
              </a:xfrm>
            </p:grpSpPr>
            <p:grpSp>
              <p:nvGrpSpPr>
                <p:cNvPr id="45" name="مجموعة 91"/>
                <p:cNvGrpSpPr/>
                <p:nvPr/>
              </p:nvGrpSpPr>
              <p:grpSpPr>
                <a:xfrm>
                  <a:off x="1471912" y="2003566"/>
                  <a:ext cx="683794" cy="584775"/>
                  <a:chOff x="1471912" y="2003566"/>
                  <a:chExt cx="683794" cy="584775"/>
                </a:xfrm>
              </p:grpSpPr>
              <p:cxnSp>
                <p:nvCxnSpPr>
                  <p:cNvPr id="71" name="رابط مستقيم 89"/>
                  <p:cNvCxnSpPr/>
                  <p:nvPr/>
                </p:nvCxnSpPr>
                <p:spPr>
                  <a:xfrm rot="12576756">
                    <a:off x="1727078" y="2558292"/>
                    <a:ext cx="428628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مربع نص 87"/>
                  <p:cNvSpPr txBox="1"/>
                  <p:nvPr/>
                </p:nvSpPr>
                <p:spPr>
                  <a:xfrm rot="12576756">
                    <a:off x="1471912" y="2003566"/>
                    <a:ext cx="45717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sz="3200" dirty="0"/>
                      <a:t>O</a:t>
                    </a:r>
                    <a:endParaRPr lang="en-GB" sz="3200" dirty="0"/>
                  </a:p>
                </p:txBody>
              </p:sp>
            </p:grpSp>
            <p:sp>
              <p:nvSpPr>
                <p:cNvPr id="46" name="مربع نص 159"/>
                <p:cNvSpPr txBox="1"/>
                <p:nvPr/>
              </p:nvSpPr>
              <p:spPr>
                <a:xfrm>
                  <a:off x="2460196" y="2058407"/>
                  <a:ext cx="44114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3200" dirty="0"/>
                    <a:t>H</a:t>
                  </a:r>
                  <a:endParaRPr lang="en-GB" sz="3200" dirty="0"/>
                </a:p>
              </p:txBody>
            </p:sp>
            <p:grpSp>
              <p:nvGrpSpPr>
                <p:cNvPr id="47" name="مجموعة 90"/>
                <p:cNvGrpSpPr/>
                <p:nvPr/>
              </p:nvGrpSpPr>
              <p:grpSpPr>
                <a:xfrm>
                  <a:off x="1000100" y="2357430"/>
                  <a:ext cx="2227960" cy="3299419"/>
                  <a:chOff x="1000100" y="2357430"/>
                  <a:chExt cx="2227960" cy="3299419"/>
                </a:xfrm>
              </p:grpSpPr>
              <p:grpSp>
                <p:nvGrpSpPr>
                  <p:cNvPr id="48" name="مجموعة 88"/>
                  <p:cNvGrpSpPr/>
                  <p:nvPr/>
                </p:nvGrpSpPr>
                <p:grpSpPr>
                  <a:xfrm>
                    <a:off x="1000100" y="2357430"/>
                    <a:ext cx="2227960" cy="3299419"/>
                    <a:chOff x="1059572" y="2357430"/>
                    <a:chExt cx="2227960" cy="3299419"/>
                  </a:xfrm>
                </p:grpSpPr>
                <p:cxnSp>
                  <p:nvCxnSpPr>
                    <p:cNvPr id="56" name="رابط مستقيم 77"/>
                    <p:cNvCxnSpPr/>
                    <p:nvPr/>
                  </p:nvCxnSpPr>
                  <p:spPr>
                    <a:xfrm>
                      <a:off x="1718083" y="4812870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مربع نص 79"/>
                    <p:cNvSpPr txBox="1"/>
                    <p:nvPr/>
                  </p:nvSpPr>
                  <p:spPr>
                    <a:xfrm>
                      <a:off x="2560216" y="3929066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58" name="مربع نص 96"/>
                    <p:cNvSpPr txBox="1"/>
                    <p:nvPr/>
                  </p:nvSpPr>
                  <p:spPr>
                    <a:xfrm>
                      <a:off x="2572459" y="4487299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59" name="مربع نص 97"/>
                    <p:cNvSpPr txBox="1"/>
                    <p:nvPr/>
                  </p:nvSpPr>
                  <p:spPr>
                    <a:xfrm>
                      <a:off x="2577311" y="3357562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sp>
                  <p:nvSpPr>
                    <p:cNvPr id="60" name="مربع نص 98"/>
                    <p:cNvSpPr txBox="1"/>
                    <p:nvPr/>
                  </p:nvSpPr>
                  <p:spPr>
                    <a:xfrm>
                      <a:off x="1059572" y="3429000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61" name="مربع نص 99"/>
                    <p:cNvSpPr txBox="1"/>
                    <p:nvPr/>
                  </p:nvSpPr>
                  <p:spPr>
                    <a:xfrm>
                      <a:off x="1333252" y="3987233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sp>
                  <p:nvSpPr>
                    <p:cNvPr id="62" name="مربع نص 100"/>
                    <p:cNvSpPr txBox="1"/>
                    <p:nvPr/>
                  </p:nvSpPr>
                  <p:spPr>
                    <a:xfrm>
                      <a:off x="1331256" y="4500570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cxnSp>
                  <p:nvCxnSpPr>
                    <p:cNvPr id="63" name="رابط مستقيم 94"/>
                    <p:cNvCxnSpPr/>
                    <p:nvPr/>
                  </p:nvCxnSpPr>
                  <p:spPr>
                    <a:xfrm>
                      <a:off x="1718059" y="3713164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رابط مستقيم 95"/>
                    <p:cNvCxnSpPr/>
                    <p:nvPr/>
                  </p:nvCxnSpPr>
                  <p:spPr>
                    <a:xfrm>
                      <a:off x="1718059" y="4284668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مربع نص 92"/>
                    <p:cNvSpPr txBox="1"/>
                    <p:nvPr/>
                  </p:nvSpPr>
                  <p:spPr>
                    <a:xfrm>
                      <a:off x="1946887" y="5072074"/>
                      <a:ext cx="132921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CH</a:t>
                      </a:r>
                      <a:r>
                        <a:rPr lang="en-US" sz="3200" b="1" baseline="-25000" dirty="0"/>
                        <a:t>2</a:t>
                      </a:r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cxnSp>
                  <p:nvCxnSpPr>
                    <p:cNvPr id="66" name="رابط مستقيم 108"/>
                    <p:cNvCxnSpPr/>
                    <p:nvPr/>
                  </p:nvCxnSpPr>
                  <p:spPr>
                    <a:xfrm>
                      <a:off x="1730856" y="3214686"/>
                      <a:ext cx="928694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" name="مربع نص 109"/>
                    <p:cNvSpPr txBox="1"/>
                    <p:nvPr/>
                  </p:nvSpPr>
                  <p:spPr>
                    <a:xfrm>
                      <a:off x="2573875" y="2928934"/>
                      <a:ext cx="7136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OH</a:t>
                      </a:r>
                      <a:endParaRPr lang="en-GB" sz="3200" dirty="0"/>
                    </a:p>
                  </p:txBody>
                </p:sp>
                <p:sp>
                  <p:nvSpPr>
                    <p:cNvPr id="68" name="مربع نص 110"/>
                    <p:cNvSpPr txBox="1"/>
                    <p:nvPr/>
                  </p:nvSpPr>
                  <p:spPr>
                    <a:xfrm>
                      <a:off x="1331256" y="2915663"/>
                      <a:ext cx="441146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sz="3200" dirty="0"/>
                        <a:t>H</a:t>
                      </a:r>
                      <a:endParaRPr lang="en-GB" sz="3200" dirty="0"/>
                    </a:p>
                  </p:txBody>
                </p:sp>
                <p:cxnSp>
                  <p:nvCxnSpPr>
                    <p:cNvPr id="69" name="رابط مستقيم 112"/>
                    <p:cNvCxnSpPr/>
                    <p:nvPr/>
                  </p:nvCxnSpPr>
                  <p:spPr>
                    <a:xfrm rot="10800000" flipV="1">
                      <a:off x="2183064" y="2357430"/>
                      <a:ext cx="348124" cy="29872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رابط مستقيم 93"/>
                    <p:cNvCxnSpPr/>
                    <p:nvPr/>
                  </p:nvCxnSpPr>
                  <p:spPr>
                    <a:xfrm rot="5400000">
                      <a:off x="873874" y="3915411"/>
                      <a:ext cx="2571768" cy="273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مجموعة 86"/>
                  <p:cNvGrpSpPr/>
                  <p:nvPr/>
                </p:nvGrpSpPr>
                <p:grpSpPr>
                  <a:xfrm>
                    <a:off x="2057156" y="2571744"/>
                    <a:ext cx="330920" cy="2726786"/>
                    <a:chOff x="2312254" y="2571744"/>
                    <a:chExt cx="330920" cy="2726786"/>
                  </a:xfrm>
                </p:grpSpPr>
                <p:sp>
                  <p:nvSpPr>
                    <p:cNvPr id="50" name="مربع نص 104"/>
                    <p:cNvSpPr txBox="1"/>
                    <p:nvPr/>
                  </p:nvSpPr>
                  <p:spPr>
                    <a:xfrm>
                      <a:off x="2339622" y="288755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1" name="مربع نص 105"/>
                    <p:cNvSpPr txBox="1"/>
                    <p:nvPr/>
                  </p:nvSpPr>
                  <p:spPr>
                    <a:xfrm>
                      <a:off x="2339622" y="3399766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2" name="مربع نص 106"/>
                    <p:cNvSpPr txBox="1"/>
                    <p:nvPr/>
                  </p:nvSpPr>
                  <p:spPr>
                    <a:xfrm>
                      <a:off x="2339622" y="3971270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3" name="مربع نص 107"/>
                    <p:cNvSpPr txBox="1"/>
                    <p:nvPr/>
                  </p:nvSpPr>
                  <p:spPr>
                    <a:xfrm>
                      <a:off x="2327420" y="492919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4" name="مربع نص 102"/>
                    <p:cNvSpPr txBox="1"/>
                    <p:nvPr/>
                  </p:nvSpPr>
                  <p:spPr>
                    <a:xfrm>
                      <a:off x="2312254" y="4530632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55" name="مربع نص 160"/>
                    <p:cNvSpPr txBox="1"/>
                    <p:nvPr/>
                  </p:nvSpPr>
                  <p:spPr>
                    <a:xfrm>
                      <a:off x="2341488" y="2571744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3" name="مستطيل 5">
            <a:extLst>
              <a:ext uri="{FF2B5EF4-FFF2-40B4-BE49-F238E27FC236}">
                <a16:creationId xmlns:a16="http://schemas.microsoft.com/office/drawing/2014/main" id="{5178F922-3540-3144-9385-ED7EB901035B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85004" y="5522233"/>
            <a:ext cx="2704789" cy="1165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*Goal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to prepare for the next step (the target site)</a:t>
            </a:r>
          </a:p>
          <a:p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*F6P entry point for mannose &amp; fructose  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17"/>
    </mc:Choice>
    <mc:Fallback xmlns="">
      <p:transition spd="slow" advTm="181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25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51" name="Group 50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59" name="Rectangle 58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83EF69-EEEE-3F46-A630-99DF5B0B71AD}"/>
              </a:ext>
            </a:extLst>
          </p:cNvPr>
          <p:cNvSpPr/>
          <p:nvPr/>
        </p:nvSpPr>
        <p:spPr>
          <a:xfrm>
            <a:off x="1259632" y="2924944"/>
            <a:ext cx="2247017" cy="104655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72B38D-96F5-1B47-ABE0-250882EA6F71}"/>
              </a:ext>
            </a:extLst>
          </p:cNvPr>
          <p:cNvCxnSpPr>
            <a:cxnSpLocks/>
          </p:cNvCxnSpPr>
          <p:nvPr/>
        </p:nvCxnSpPr>
        <p:spPr>
          <a:xfrm flipH="1">
            <a:off x="5508104" y="3501008"/>
            <a:ext cx="216024" cy="216024"/>
          </a:xfrm>
          <a:prstGeom prst="straightConnector1">
            <a:avLst/>
          </a:prstGeom>
          <a:ln w="508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64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85"/>
    </mc:Choice>
    <mc:Fallback xmlns="">
      <p:transition spd="slow" advTm="215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3700" y="18360"/>
            <a:ext cx="4960604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423309"/>
            <a:ext cx="8749792" cy="4937859"/>
          </a:xfrm>
        </p:spPr>
        <p:txBody>
          <a:bodyPr>
            <a:normAutofit/>
          </a:bodyPr>
          <a:lstStyle/>
          <a:p>
            <a:pPr algn="l" rtl="0"/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3: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This is the </a:t>
            </a:r>
            <a:r>
              <a:rPr lang="en-US" sz="27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rate limiting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or key regulatory step. The activity of phosphofructokinase-1 (</a:t>
            </a:r>
            <a:r>
              <a:rPr lang="en-US" sz="27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PFK-1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) enzyme can be controlled. PFK-1 catalyzes the phosphorylation of hydroxyl oxygen at C1 to produce </a:t>
            </a:r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fructose-1,6-bisphosphate</a:t>
            </a:r>
          </a:p>
          <a:p>
            <a:pPr algn="l" rtl="0"/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</a:t>
            </a:r>
            <a:r>
              <a:rPr lang="en-US" sz="27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en-US" sz="27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(splitting</a:t>
            </a:r>
            <a:r>
              <a:rPr lang="en-US" sz="27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Aldolase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enzyme catalyzes the cleavage to two triose phosphates: </a:t>
            </a:r>
            <a:r>
              <a:rPr lang="en-US" sz="27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DHAP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(dihydroxyacetone phosphate) and </a:t>
            </a:r>
            <a:r>
              <a:rPr lang="en-US" sz="27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GADP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(glyceraldehyde-3-phosphate)</a:t>
            </a:r>
          </a:p>
          <a:p>
            <a:pPr algn="l" rtl="0"/>
            <a:r>
              <a:rPr lang="en-US" sz="2700" dirty="0">
                <a:latin typeface="Arial" charset="0"/>
                <a:ea typeface="Arial" charset="0"/>
                <a:cs typeface="Arial" charset="0"/>
              </a:rPr>
              <a:t>The addition of the second phosphate group on C1 from the previous step destabilizes the hexose ring and facilitates the cleavage reaction   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8" name="مستطيل 5">
            <a:extLst>
              <a:ext uri="{FF2B5EF4-FFF2-40B4-BE49-F238E27FC236}">
                <a16:creationId xmlns:a16="http://schemas.microsoft.com/office/drawing/2014/main" id="{2C88D519-1B76-7045-964D-1941267AD41D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736592" y="6172200"/>
            <a:ext cx="4407408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Step 4: two bulk groups in front of each other </a:t>
            </a:r>
            <a:r>
              <a:rPr lang="en-US" b="1" dirty="0" smtClean="0">
                <a:solidFill>
                  <a:srgbClr val="FF0000"/>
                </a:solidFill>
              </a:rPr>
              <a:t>repulsion</a:t>
            </a:r>
            <a:r>
              <a:rPr lang="en-US" b="1" dirty="0" smtClean="0">
                <a:solidFill>
                  <a:srgbClr val="0070C0"/>
                </a:solidFill>
              </a:rPr>
              <a:t> which  decrease the stability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6320" y="28932"/>
            <a:ext cx="3119176" cy="84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Step 3: bisphosphate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means the two phosphate groups in different directions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0088" y="870180"/>
            <a:ext cx="4975408" cy="5531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Key regulation site/ rate limiting step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glycolysis, is mainly dependent on regulation of (PFK) activity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5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0"/>
    </mc:Choice>
    <mc:Fallback xmlns="">
      <p:transition spd="slow" advTm="6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21996" y="3551808"/>
            <a:ext cx="1422167" cy="276999"/>
            <a:chOff x="7121996" y="3551808"/>
            <a:chExt cx="1422167" cy="276999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812360" y="3551808"/>
              <a:ext cx="731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cleavage</a:t>
              </a:r>
              <a:endParaRPr lang="en-US" b="1" dirty="0"/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19E7AEB-2AAA-0B4E-9902-D6AB9473625C}"/>
              </a:ext>
            </a:extLst>
          </p:cNvPr>
          <p:cNvSpPr/>
          <p:nvPr/>
        </p:nvSpPr>
        <p:spPr>
          <a:xfrm>
            <a:off x="1043608" y="3717032"/>
            <a:ext cx="2592288" cy="183458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6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2"/>
    </mc:Choice>
    <mc:Fallback xmlns="">
      <p:transition spd="slow" advTm="12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Aldolase Mechanism of Action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>
          <a:xfrm>
            <a:off x="1065280" y="1700808"/>
            <a:ext cx="7164288" cy="39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2"/>
    </mc:Choice>
    <mc:Fallback xmlns="">
      <p:transition spd="slow" advTm="2948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Aldolase Mechanism of Action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941772" y="1571718"/>
            <a:ext cx="7452320" cy="4881618"/>
            <a:chOff x="941772" y="1571718"/>
            <a:chExt cx="7452320" cy="48816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84"/>
            <a:stretch/>
          </p:blipFill>
          <p:spPr>
            <a:xfrm>
              <a:off x="941772" y="1571718"/>
              <a:ext cx="7452320" cy="48816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19672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9672" y="39957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6058" y="30689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9672" y="44278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6018" y="4859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3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7"/>
    </mc:Choice>
    <mc:Fallback xmlns="">
      <p:transition spd="slow" advTm="6202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73616" y="4843884"/>
              <a:ext cx="4816603" cy="1003796"/>
              <a:chOff x="1767658" y="1085306"/>
              <a:chExt cx="2411417" cy="58553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7658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64288" y="3944089"/>
            <a:ext cx="1701502" cy="276999"/>
            <a:chOff x="7164288" y="3944089"/>
            <a:chExt cx="1701502" cy="27699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164288" y="407707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812360" y="3944089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21996" y="3551808"/>
            <a:ext cx="1422167" cy="276999"/>
            <a:chOff x="7121996" y="3551808"/>
            <a:chExt cx="1422167" cy="276999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812360" y="3551808"/>
              <a:ext cx="731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cleavage</a:t>
              </a:r>
              <a:endParaRPr lang="en-US" b="1" dirty="0"/>
            </a:p>
          </p:txBody>
        </p: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D021DD5-769D-4E48-BDD4-DA5788107D68}"/>
              </a:ext>
            </a:extLst>
          </p:cNvPr>
          <p:cNvSpPr/>
          <p:nvPr/>
        </p:nvSpPr>
        <p:spPr>
          <a:xfrm>
            <a:off x="1043608" y="5190758"/>
            <a:ext cx="2733310" cy="135936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9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76"/>
    </mc:Choice>
    <mc:Fallback xmlns="">
      <p:transition spd="slow" advTm="125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194421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5: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Isomerization of DHAP by triose phosphate isomerase (TPI) to GADP to proceed further in glycolysis as GADP is the substrate for the next reaction. This reaction is reversible</a:t>
            </a: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1"/>
          <a:stretch/>
        </p:blipFill>
        <p:spPr>
          <a:xfrm>
            <a:off x="1979712" y="3212976"/>
            <a:ext cx="5535496" cy="2129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5504" y="5916168"/>
            <a:ext cx="3968496" cy="941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*DHAP (NOT substrate) precursor of glycerol which is part of triglycerides (link between lipid &amp; carbs metabolism)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3"/>
    </mc:Choice>
    <mc:Fallback xmlns="">
      <p:transition spd="slow" advTm="56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solidFill>
                  <a:srgbClr val="C00000"/>
                </a:solidFill>
              </a:rPr>
              <a:t>Glucose as Energy Substrate 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455502"/>
            <a:ext cx="8615394" cy="5357874"/>
          </a:xfrm>
        </p:spPr>
        <p:txBody>
          <a:bodyPr>
            <a:normAutofit/>
          </a:bodyPr>
          <a:lstStyle/>
          <a:p>
            <a:pPr lvl="0" algn="l" rtl="0">
              <a:lnSpc>
                <a:spcPct val="11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To function properly, our cells are in need for energy which can be generated from the metabolism of various biomolecules such as carbohydrates, proteins and lipids</a:t>
            </a:r>
          </a:p>
          <a:p>
            <a:pPr lvl="0" algn="l" rtl="0">
              <a:lnSpc>
                <a:spcPct val="11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Actually CHO particularly glucose is a major energy substrate in certain tissues like brain </a:t>
            </a:r>
          </a:p>
          <a:p>
            <a:pPr lvl="0" algn="l" rtl="0">
              <a:lnSpc>
                <a:spcPct val="11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What are the metabolic pathways of glucose inside our cells?  </a:t>
            </a:r>
          </a:p>
          <a:p>
            <a:pPr lvl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1" indent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07408" y="5614416"/>
            <a:ext cx="4736592" cy="1243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Carbs                               catabolism reaction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*cerebral tissues depend on glucose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*other tissues: doesn’t matter what’s the type of energy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34356" y="5824728"/>
            <a:ext cx="1453896" cy="914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8754" y="5567135"/>
            <a:ext cx="1065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Enters body</a:t>
            </a:r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2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21"/>
    </mc:Choice>
    <mc:Fallback xmlns="">
      <p:transition spd="slow" advTm="26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002" y="20142"/>
            <a:ext cx="7473992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99362" y="4637102"/>
            <a:ext cx="1644416" cy="276999"/>
            <a:chOff x="7187826" y="3185909"/>
            <a:chExt cx="1644416" cy="2769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18782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78813" y="3185909"/>
              <a:ext cx="1053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isomerization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32974" y="5487615"/>
            <a:ext cx="1728540" cy="461665"/>
            <a:chOff x="7164288" y="3687415"/>
            <a:chExt cx="1728540" cy="46166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7164288" y="3861048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15682" y="3687415"/>
              <a:ext cx="1277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0682" y="5157192"/>
            <a:ext cx="1573806" cy="276999"/>
            <a:chOff x="7121996" y="3551808"/>
            <a:chExt cx="1573806" cy="27699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683409" y="3551808"/>
              <a:ext cx="1012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Dehydration</a:t>
              </a:r>
              <a:r>
                <a:rPr lang="en-US" sz="1200" b="1" dirty="0">
                  <a:solidFill>
                    <a:srgbClr val="7030A0"/>
                  </a:solidFill>
                </a:rPr>
                <a:t> 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80FA9FF-FAFF-6B4D-A4D9-56B29512422E}"/>
              </a:ext>
            </a:extLst>
          </p:cNvPr>
          <p:cNvSpPr/>
          <p:nvPr/>
        </p:nvSpPr>
        <p:spPr>
          <a:xfrm>
            <a:off x="755576" y="2429674"/>
            <a:ext cx="2992422" cy="135936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183230-8434-0749-9DD7-FA7C56A4AE4E}"/>
              </a:ext>
            </a:extLst>
          </p:cNvPr>
          <p:cNvCxnSpPr>
            <a:cxnSpLocks/>
          </p:cNvCxnSpPr>
          <p:nvPr/>
        </p:nvCxnSpPr>
        <p:spPr>
          <a:xfrm>
            <a:off x="4941860" y="2348880"/>
            <a:ext cx="196385" cy="216024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1F743E-E2BE-7741-AB67-5B600DC36D75}"/>
              </a:ext>
            </a:extLst>
          </p:cNvPr>
          <p:cNvCxnSpPr>
            <a:cxnSpLocks/>
          </p:cNvCxnSpPr>
          <p:nvPr/>
        </p:nvCxnSpPr>
        <p:spPr>
          <a:xfrm flipH="1">
            <a:off x="5292080" y="3429000"/>
            <a:ext cx="216024" cy="216024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E6642E-AEDB-9640-BD7C-239DC48A1EBD}"/>
              </a:ext>
            </a:extLst>
          </p:cNvPr>
          <p:cNvCxnSpPr>
            <a:cxnSpLocks/>
          </p:cNvCxnSpPr>
          <p:nvPr/>
        </p:nvCxnSpPr>
        <p:spPr>
          <a:xfrm flipH="1" flipV="1">
            <a:off x="5364088" y="3797425"/>
            <a:ext cx="144016" cy="250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33288" y="61864"/>
            <a:ext cx="2098122" cy="829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In Pay off phase </a:t>
            </a:r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each product out from reaction will be (X2) 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12"/>
    </mc:Choice>
    <mc:Fallback xmlns="">
      <p:transition spd="slow" advTm="210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64" y="39701"/>
            <a:ext cx="288166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  <a:cs typeface="+mn-cs"/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+mn-cs"/>
              </a:rPr>
              <a:t>Pay Off Phase</a:t>
            </a:r>
            <a:endParaRPr lang="ar-JO" sz="40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33872"/>
            <a:ext cx="8678386" cy="5724128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6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GADP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dehydrogenase enzyme catalyzes the oxidative phosphorylation of GADP (electron donor) into super-high-energy compound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(1,3-BPG)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the transfer of electrons into the coenzyme NAD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(electron acceptor) forming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NADH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Dehydrogenases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are named as electrons donor substrate -dehydrogenase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41713" y="3995772"/>
            <a:ext cx="8330881" cy="2397289"/>
            <a:chOff x="611560" y="3356992"/>
            <a:chExt cx="8330881" cy="2397289"/>
          </a:xfrm>
        </p:grpSpPr>
        <p:sp>
          <p:nvSpPr>
            <p:cNvPr id="7" name="TextBox 6"/>
            <p:cNvSpPr txBox="1"/>
            <p:nvPr/>
          </p:nvSpPr>
          <p:spPr>
            <a:xfrm>
              <a:off x="7685277" y="4266871"/>
              <a:ext cx="125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+    +    H</a:t>
              </a:r>
              <a:r>
                <a:rPr lang="en-US" sz="1600" b="1" baseline="30000" dirty="0"/>
                <a:t>+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01"/>
            <a:stretch/>
          </p:blipFill>
          <p:spPr>
            <a:xfrm>
              <a:off x="4076103" y="3422703"/>
              <a:ext cx="3882168" cy="233157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11560" y="3356992"/>
              <a:ext cx="3384376" cy="2304256"/>
              <a:chOff x="611560" y="3124218"/>
              <a:chExt cx="3795214" cy="2537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333"/>
              <a:stretch/>
            </p:blipFill>
            <p:spPr>
              <a:xfrm>
                <a:off x="611560" y="3124218"/>
                <a:ext cx="3024336" cy="253703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491879" y="4072420"/>
                <a:ext cx="914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+  H</a:t>
                </a:r>
                <a:r>
                  <a:rPr lang="en-US" sz="1600" b="1" baseline="-25000" dirty="0"/>
                  <a:t>2</a:t>
                </a:r>
                <a:r>
                  <a:rPr lang="en-US" sz="1600" b="1" dirty="0"/>
                  <a:t>O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82494" y="6250274"/>
            <a:ext cx="169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Electrons donor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(reductant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7662" y="5147900"/>
            <a:ext cx="95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Electrons 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</a:rPr>
              <a:t>acceptor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4958" y="6236219"/>
            <a:ext cx="1942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Electrons acceptor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(oxidant)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4563" y="5200744"/>
            <a:ext cx="911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Electrons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 donor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79589" y="428884"/>
            <a:ext cx="4785907" cy="711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Step 6: oxidative phosphorylation reaction / reversible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*goal of phosphorylation is to make super high energy molecule (1,3- BPG) 1</a:t>
            </a:r>
            <a:r>
              <a:rPr lang="en-US" sz="16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1600" b="1" dirty="0" smtClean="0">
                <a:solidFill>
                  <a:srgbClr val="0070C0"/>
                </a:solidFill>
              </a:rPr>
              <a:t> one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4342" y="6300028"/>
            <a:ext cx="3070616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NAD+ (coenzyme)</a:t>
            </a:r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NADH2 (in               direct form of energy)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84958" y="3596544"/>
            <a:ext cx="3723546" cy="75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*mcq </a:t>
            </a:r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Bisphosphoglycerate NOT bi</a:t>
            </a:r>
          </a:p>
          <a:p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*mcq  in dehydrogenases dr. nessren will ask about (oxidizing, reducing agents)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6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425"/>
    </mc:Choice>
    <mc:Fallback xmlns="">
      <p:transition spd="slow" advTm="436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Nicotinamide Adenine Dinucleotide</a:t>
            </a:r>
            <a:endParaRPr lang="ar-JO" sz="36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94019"/>
            <a:ext cx="8678386" cy="1368152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NAD (Nicotinamide adenine dinucleotide)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a coenzyme which exists in two forms: NADH (the reduced form) and NAD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(the oxidized form)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E4421-D0DE-3D4E-A17D-CDCD533E341E}"/>
              </a:ext>
            </a:extLst>
          </p:cNvPr>
          <p:cNvGrpSpPr/>
          <p:nvPr/>
        </p:nvGrpSpPr>
        <p:grpSpPr>
          <a:xfrm>
            <a:off x="1623406" y="3553062"/>
            <a:ext cx="2685700" cy="3188824"/>
            <a:chOff x="1331719" y="2328409"/>
            <a:chExt cx="2685700" cy="318882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A58CD3A-801F-D546-AA48-BA30FD620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8" r="57625" b="3232"/>
            <a:stretch/>
          </p:blipFill>
          <p:spPr>
            <a:xfrm>
              <a:off x="1331719" y="2328409"/>
              <a:ext cx="2685700" cy="31888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AFD5EEE-283A-B549-8B85-5C158C7AB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2" t="75164" r="60990" b="6863"/>
            <a:stretch/>
          </p:blipFill>
          <p:spPr>
            <a:xfrm flipH="1">
              <a:off x="2843808" y="5319210"/>
              <a:ext cx="216024" cy="198022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A60EE8A-61E7-254D-933B-B1BAC6B2D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t="75164" r="60990" b="6863"/>
          <a:stretch/>
        </p:blipFill>
        <p:spPr>
          <a:xfrm flipH="1">
            <a:off x="1936461" y="5804235"/>
            <a:ext cx="216024" cy="19802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0A1D5A-D5AF-2C40-8A49-E46E19D35C39}"/>
              </a:ext>
            </a:extLst>
          </p:cNvPr>
          <p:cNvSpPr/>
          <p:nvPr/>
        </p:nvSpPr>
        <p:spPr>
          <a:xfrm>
            <a:off x="2152485" y="3563912"/>
            <a:ext cx="2193147" cy="1809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BF88035-2950-5048-8E18-7126B4AF8656}"/>
              </a:ext>
            </a:extLst>
          </p:cNvPr>
          <p:cNvSpPr/>
          <p:nvPr/>
        </p:nvSpPr>
        <p:spPr>
          <a:xfrm>
            <a:off x="2123728" y="5229224"/>
            <a:ext cx="2193147" cy="15126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E7CE8F1-E7AC-CA4E-A834-F721F7973FE3}"/>
              </a:ext>
            </a:extLst>
          </p:cNvPr>
          <p:cNvSpPr/>
          <p:nvPr/>
        </p:nvSpPr>
        <p:spPr>
          <a:xfrm>
            <a:off x="1691679" y="4291795"/>
            <a:ext cx="792089" cy="1656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463157-38E8-2949-B994-87DFE7509E7C}"/>
              </a:ext>
            </a:extLst>
          </p:cNvPr>
          <p:cNvGrpSpPr/>
          <p:nvPr/>
        </p:nvGrpSpPr>
        <p:grpSpPr>
          <a:xfrm>
            <a:off x="1619672" y="2503325"/>
            <a:ext cx="6841684" cy="4310051"/>
            <a:chOff x="1627584" y="2463552"/>
            <a:chExt cx="6841684" cy="431005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C4D2517-4D41-7240-9D06-2BF79D2354F5}"/>
                </a:ext>
              </a:extLst>
            </p:cNvPr>
            <p:cNvGrpSpPr/>
            <p:nvPr/>
          </p:nvGrpSpPr>
          <p:grpSpPr>
            <a:xfrm>
              <a:off x="1627584" y="2463552"/>
              <a:ext cx="6595615" cy="4310051"/>
              <a:chOff x="1627584" y="2463552"/>
              <a:chExt cx="6595615" cy="431005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AF17A19-D1A4-9F4F-8958-BA4D9545876A}"/>
                  </a:ext>
                </a:extLst>
              </p:cNvPr>
              <p:cNvGrpSpPr/>
              <p:nvPr/>
            </p:nvGrpSpPr>
            <p:grpSpPr>
              <a:xfrm>
                <a:off x="1627584" y="2463552"/>
                <a:ext cx="6595615" cy="4310051"/>
                <a:chOff x="1627584" y="2463552"/>
                <a:chExt cx="6595615" cy="431005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CD40655C-D57D-C840-80F4-1B365C5750C0}"/>
                    </a:ext>
                  </a:extLst>
                </p:cNvPr>
                <p:cNvGrpSpPr/>
                <p:nvPr/>
              </p:nvGrpSpPr>
              <p:grpSpPr>
                <a:xfrm>
                  <a:off x="1627584" y="2463552"/>
                  <a:ext cx="6337912" cy="4310051"/>
                  <a:chOff x="1627584" y="2463552"/>
                  <a:chExt cx="6337912" cy="4310051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5B17AB2D-DA19-A54A-8761-66DD9B58DF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197"/>
                  <a:stretch/>
                </p:blipFill>
                <p:spPr>
                  <a:xfrm>
                    <a:off x="1627584" y="2463552"/>
                    <a:ext cx="6337912" cy="4310051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FE30A9E7-99DA-7C40-8070-1C3F73C8B9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602" t="75164" r="60990" b="6863"/>
                  <a:stretch/>
                </p:blipFill>
                <p:spPr>
                  <a:xfrm flipH="1">
                    <a:off x="3119183" y="6522137"/>
                    <a:ext cx="216024" cy="19802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4B211EF1-8A6B-E949-9410-D7129ECE01DC}"/>
                    </a:ext>
                  </a:extLst>
                </p:cNvPr>
                <p:cNvSpPr/>
                <p:nvPr/>
              </p:nvSpPr>
              <p:spPr>
                <a:xfrm>
                  <a:off x="4334767" y="4958101"/>
                  <a:ext cx="3888432" cy="1800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1312EB0-B63A-E94C-8DA1-E14DD1AD70BF}"/>
                  </a:ext>
                </a:extLst>
              </p:cNvPr>
              <p:cNvSpPr/>
              <p:nvPr/>
            </p:nvSpPr>
            <p:spPr>
              <a:xfrm>
                <a:off x="4372272" y="3775360"/>
                <a:ext cx="1423864" cy="180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014A379-D9A4-3C4A-A445-B21C04007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18" t="53551" r="8286"/>
            <a:stretch/>
          </p:blipFill>
          <p:spPr>
            <a:xfrm>
              <a:off x="4796860" y="4460038"/>
              <a:ext cx="3672408" cy="220573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03504" y="2368295"/>
            <a:ext cx="1956816" cy="609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*NAD: vitamin D3 derivative (niacin)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4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962"/>
    </mc:Choice>
    <mc:Fallback xmlns="">
      <p:transition spd="slow" advTm="444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14" name="Group 13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1AF5DB-7D26-A94E-9F40-7FF5D46E35F1}"/>
              </a:ext>
            </a:extLst>
          </p:cNvPr>
          <p:cNvCxnSpPr>
            <a:cxnSpLocks/>
          </p:cNvCxnSpPr>
          <p:nvPr/>
        </p:nvCxnSpPr>
        <p:spPr>
          <a:xfrm flipH="1" flipV="1">
            <a:off x="5364088" y="3797425"/>
            <a:ext cx="144016" cy="250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29E4EA1-D1E3-D84B-9C42-FF02DC4DA83B}"/>
              </a:ext>
            </a:extLst>
          </p:cNvPr>
          <p:cNvSpPr txBox="1"/>
          <p:nvPr/>
        </p:nvSpPr>
        <p:spPr>
          <a:xfrm>
            <a:off x="4860032" y="32652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AE8CA8B-641C-8C40-8B55-1DF6165C87F5}"/>
              </a:ext>
            </a:extLst>
          </p:cNvPr>
          <p:cNvSpPr/>
          <p:nvPr/>
        </p:nvSpPr>
        <p:spPr>
          <a:xfrm>
            <a:off x="755576" y="3403593"/>
            <a:ext cx="2807432" cy="11055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0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32"/>
    </mc:Choice>
    <mc:Fallback xmlns="">
      <p:transition spd="slow" advTm="7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027758"/>
            <a:ext cx="8678386" cy="2214201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7: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first ATP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molecule is generated by the substrate-level phosphorylation process catalyzed by phosphoglycerate kinase (PGK)</a:t>
            </a:r>
          </a:p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6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ATP molecules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will be generated in this step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45358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395536" y="2664296"/>
            <a:ext cx="6336704" cy="41937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Methods of ATP synthesis: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Substrate-level phosphorylation: it is a direct method of ATP synthesis by an enzyme which catalyzes the transfer of phosphate group from substrate to ADP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Oxidative phosphorylation: indirect method of ATP synthesis in which the oxidation of NADH/FADH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the subsequently transferred electrons indirectly drive ATP synthesis from ADP</a:t>
            </a:r>
          </a:p>
          <a:p>
            <a:pPr marL="0" indent="0" algn="l" rtl="0">
              <a:buFont typeface="Arial" pitchFamily="34" charset="0"/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63258" y="2857376"/>
            <a:ext cx="2861270" cy="3546194"/>
            <a:chOff x="6463258" y="2857376"/>
            <a:chExt cx="2861270" cy="35461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" t="12627"/>
            <a:stretch/>
          </p:blipFill>
          <p:spPr>
            <a:xfrm>
              <a:off x="6463258" y="2857376"/>
              <a:ext cx="2615554" cy="30919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0" t="2130" r="-7850" b="87372"/>
            <a:stretch/>
          </p:blipFill>
          <p:spPr>
            <a:xfrm>
              <a:off x="6558868" y="6021288"/>
              <a:ext cx="2765660" cy="38228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120640" y="1819656"/>
            <a:ext cx="3291840" cy="351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Direct form of energy generation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1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71"/>
    </mc:Choice>
    <mc:Fallback xmlns="">
      <p:transition spd="slow" advTm="11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14" name="Group 13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99362" y="4637102"/>
            <a:ext cx="1644416" cy="276999"/>
            <a:chOff x="7187826" y="3185909"/>
            <a:chExt cx="1644416" cy="276999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18782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778813" y="3185909"/>
              <a:ext cx="1053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isomerization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D63F24-57B9-0B4B-AE63-77F28DE2369F}"/>
              </a:ext>
            </a:extLst>
          </p:cNvPr>
          <p:cNvSpPr txBox="1"/>
          <p:nvPr/>
        </p:nvSpPr>
        <p:spPr>
          <a:xfrm>
            <a:off x="4716016" y="40573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40CBD-BE7E-014D-A05F-5A9C6E2730BA}"/>
              </a:ext>
            </a:extLst>
          </p:cNvPr>
          <p:cNvSpPr txBox="1"/>
          <p:nvPr/>
        </p:nvSpPr>
        <p:spPr>
          <a:xfrm>
            <a:off x="4355976" y="40573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080F333-43E5-5B48-9C27-2D60C3E969CA}"/>
              </a:ext>
            </a:extLst>
          </p:cNvPr>
          <p:cNvSpPr/>
          <p:nvPr/>
        </p:nvSpPr>
        <p:spPr>
          <a:xfrm>
            <a:off x="1259632" y="4195681"/>
            <a:ext cx="2016224" cy="96212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4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4"/>
    </mc:Choice>
    <mc:Fallback xmlns="">
      <p:transition spd="slow" advTm="115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7664"/>
            <a:ext cx="8678386" cy="626469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8: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Phosphoglycerate mutase (PGM) is an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isomerase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which catalyzes the isomerization of 3-phosphoglycerate to 2-phosphoglycerate 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It is actually an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internal shifting of P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group from C3 to C2 within the same molecule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main purpose of this step is the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activation of the phosphate group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to prepare for the generation of the second ATP in the next reactions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9: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synthesis of the second super-high-energy compound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phosphoenolpyruvate (PEP)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a simple dehydration reaction catalyzed by enolase enzyme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Enolase acts by catalyzing the cleavage of bond between C3 and oxygen of OH group thus enhancing the formation of double bond between C3 &amp; C2 and subsequently H atom elimination  </a:t>
            </a:r>
            <a:endParaRPr lang="en-US" sz="2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593592" y="1929384"/>
            <a:ext cx="3328416" cy="350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*step 8: is pre-required for step 9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4840" y="3913632"/>
            <a:ext cx="3995928" cy="329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*PEP: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2</a:t>
            </a:r>
            <a:r>
              <a:rPr lang="en-US" b="1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super high energy molecule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0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95"/>
    </mc:Choice>
    <mc:Fallback xmlns="">
      <p:transition spd="slow" advTm="5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27108" y="-1096471"/>
            <a:ext cx="120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Phosphoglucose</a:t>
            </a:r>
            <a:endParaRPr lang="en-US" sz="1600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121420"/>
            <a:ext cx="7239252" cy="5691956"/>
            <a:chOff x="683568" y="1121420"/>
            <a:chExt cx="7239252" cy="5691956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1121420"/>
              <a:ext cx="7239252" cy="5691956"/>
              <a:chOff x="749048" y="955328"/>
              <a:chExt cx="7901858" cy="65781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54"/>
              <a:stretch/>
            </p:blipFill>
            <p:spPr>
              <a:xfrm>
                <a:off x="755576" y="2086497"/>
                <a:ext cx="7888802" cy="5446959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9048" y="955328"/>
                <a:ext cx="7901858" cy="1152128"/>
                <a:chOff x="1141876" y="3090622"/>
                <a:chExt cx="7901858" cy="1152128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902" r="57346" b="50245"/>
                <a:stretch/>
              </p:blipFill>
              <p:spPr>
                <a:xfrm>
                  <a:off x="1141876" y="3284985"/>
                  <a:ext cx="3364885" cy="95776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36" t="39106" b="50245"/>
                <a:stretch/>
              </p:blipFill>
              <p:spPr>
                <a:xfrm>
                  <a:off x="4486792" y="3090622"/>
                  <a:ext cx="4556942" cy="11521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 flipH="1">
              <a:off x="2133633" y="3695948"/>
              <a:ext cx="96011" cy="57606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504982" y="3403593"/>
            <a:ext cx="1694876" cy="461664"/>
            <a:chOff x="7236296" y="2420888"/>
            <a:chExt cx="1694876" cy="24667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87690" y="2420888"/>
              <a:ext cx="1243482" cy="24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Oxidative </a:t>
              </a:r>
            </a:p>
            <a:p>
              <a:r>
                <a:rPr lang="en-US" sz="1200" b="1" dirty="0"/>
                <a:t>phosphorylation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99362" y="4637102"/>
            <a:ext cx="1644416" cy="276999"/>
            <a:chOff x="7187826" y="3185909"/>
            <a:chExt cx="1644416" cy="2769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18782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78813" y="3185909"/>
              <a:ext cx="1053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isomerization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18412" y="4047455"/>
            <a:ext cx="1791816" cy="461665"/>
            <a:chOff x="7149726" y="2727970"/>
            <a:chExt cx="1791816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14972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62794" y="2727970"/>
              <a:ext cx="1278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0682" y="5157192"/>
            <a:ext cx="1573806" cy="276999"/>
            <a:chOff x="7121996" y="3551808"/>
            <a:chExt cx="1573806" cy="27699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683409" y="3551808"/>
              <a:ext cx="1012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Dehydration</a:t>
              </a:r>
              <a:r>
                <a:rPr lang="en-US" sz="1200" b="1" dirty="0">
                  <a:solidFill>
                    <a:srgbClr val="7030A0"/>
                  </a:solidFill>
                </a:rPr>
                <a:t> 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32974" y="5487615"/>
            <a:ext cx="1728540" cy="461665"/>
            <a:chOff x="7164288" y="3687415"/>
            <a:chExt cx="1728540" cy="461665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7164288" y="3861048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15682" y="3687415"/>
              <a:ext cx="1277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Substrate-level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Phosphorylation 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746E746-E2DB-FC40-A941-F0E991962AF1}"/>
              </a:ext>
            </a:extLst>
          </p:cNvPr>
          <p:cNvSpPr/>
          <p:nvPr/>
        </p:nvSpPr>
        <p:spPr>
          <a:xfrm>
            <a:off x="1187624" y="4797152"/>
            <a:ext cx="2088232" cy="11055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572765D-6579-BD4B-922A-1F073CFD054D}"/>
              </a:ext>
            </a:extLst>
          </p:cNvPr>
          <p:cNvSpPr/>
          <p:nvPr/>
        </p:nvSpPr>
        <p:spPr>
          <a:xfrm>
            <a:off x="755576" y="5849621"/>
            <a:ext cx="2520280" cy="81973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D6793E-8AD5-BD49-95A3-BFBA0BBDF62E}"/>
              </a:ext>
            </a:extLst>
          </p:cNvPr>
          <p:cNvSpPr txBox="1"/>
          <p:nvPr/>
        </p:nvSpPr>
        <p:spPr>
          <a:xfrm>
            <a:off x="4139952" y="47251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F6DDC3-D572-D74C-A8A4-8100B7DCC451}"/>
              </a:ext>
            </a:extLst>
          </p:cNvPr>
          <p:cNvSpPr txBox="1"/>
          <p:nvPr/>
        </p:nvSpPr>
        <p:spPr>
          <a:xfrm>
            <a:off x="4518398" y="47251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11456C-1BEE-A445-9B89-19A2A71702C2}"/>
              </a:ext>
            </a:extLst>
          </p:cNvPr>
          <p:cNvCxnSpPr>
            <a:cxnSpLocks/>
          </p:cNvCxnSpPr>
          <p:nvPr/>
        </p:nvCxnSpPr>
        <p:spPr>
          <a:xfrm flipH="1">
            <a:off x="4644008" y="6021288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618964" y="1534798"/>
            <a:ext cx="3502514" cy="50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*this reaction is irreversible, target site for regulation of pathway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96"/>
    </mc:Choice>
    <mc:Fallback xmlns="">
      <p:transition spd="slow" advTm="21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5" grpId="0" animBg="1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E939EA"/>
                </a:solidFill>
              </a:rPr>
              <a:t>B. </a:t>
            </a:r>
            <a:r>
              <a:rPr lang="en-US" sz="40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Pay Off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597666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aim of this step is to increase the energy stored in the phosphate bond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10: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second ATP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molecule is generated by the substrate-level phosphorylation process catalyzed by pyruvate kinase (PK). Pyruvate is the final product of glycolysis</a:t>
            </a: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activity of pyruvate kinase can be controlled (irreversible reaction) so this reaction is regulatory step</a:t>
            </a:r>
          </a:p>
          <a:p>
            <a:pPr algn="l" rtl="0"/>
            <a:endParaRPr lang="en-US" sz="11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net result of glycolysis is the formation of: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          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 pyruvate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          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 ATP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            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 NADH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990088" y="1691640"/>
            <a:ext cx="4416552" cy="29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Step 10: 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substrate- level phosphorylation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5990" y="4221410"/>
            <a:ext cx="3502514" cy="50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*this reaction is irreversible, target site for regulation of pathway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6672" y="5623560"/>
            <a:ext cx="3767328" cy="658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*Regulation step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(1/3/10)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*NADH+ FADH2: energy rich molecule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93"/>
    </mc:Choice>
    <mc:Fallback xmlns="">
      <p:transition spd="slow" advTm="6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52" y="164592"/>
            <a:ext cx="58638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JO" dirty="0" smtClean="0"/>
              <a:t>شو المطلوب ؟!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 </a:t>
            </a:r>
            <a:r>
              <a:rPr lang="en-US" dirty="0" smtClean="0">
                <a:sym typeface="Wingdings" panose="05000000000000000000" pitchFamily="2" charset="2"/>
              </a:rPr>
              <a:t>X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JO" dirty="0" smtClean="0">
                <a:sym typeface="Wingdings" panose="05000000000000000000" pitchFamily="2" charset="2"/>
              </a:rPr>
              <a:t>الخطوات مطلوبة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Enzymes: </a:t>
            </a: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Hexokinase</a:t>
            </a: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Isomerization step</a:t>
            </a:r>
          </a:p>
          <a:p>
            <a:pPr marL="342900" indent="-342900">
              <a:buAutoNum type="arabicParenR"/>
            </a:pPr>
            <a:r>
              <a:rPr lang="ar-JO" dirty="0" smtClean="0">
                <a:sym typeface="Wingdings" panose="05000000000000000000" pitchFamily="2" charset="2"/>
              </a:rPr>
              <a:t>مطلوب</a:t>
            </a:r>
          </a:p>
          <a:p>
            <a:pPr marL="342900" indent="-342900">
              <a:buAutoNum type="arabicParenR"/>
            </a:pPr>
            <a:r>
              <a:rPr lang="ar-JO" dirty="0" smtClean="0">
                <a:sym typeface="Wingdings" panose="05000000000000000000" pitchFamily="2" charset="2"/>
              </a:rPr>
              <a:t>مطلوب</a:t>
            </a:r>
          </a:p>
          <a:p>
            <a:pPr marL="342900" indent="-342900">
              <a:buAutoNum type="arabicParenR"/>
            </a:pPr>
            <a:r>
              <a:rPr lang="ar-JO" dirty="0" smtClean="0">
                <a:sym typeface="Wingdings" panose="05000000000000000000" pitchFamily="2" charset="2"/>
              </a:rPr>
              <a:t>الاسم لأ بس شو بصير بهاي المرحلة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Dehydrogenase enzyme only</a:t>
            </a:r>
            <a:r>
              <a:rPr lang="ar-JO" dirty="0" smtClean="0">
                <a:sym typeface="Wingdings" panose="05000000000000000000" pitchFamily="2" charset="2"/>
              </a:rPr>
              <a:t>             </a:t>
            </a:r>
            <a:r>
              <a:rPr lang="en-US" dirty="0" smtClean="0">
                <a:sym typeface="Wingdings" panose="05000000000000000000" pitchFamily="2" charset="2"/>
              </a:rPr>
              <a:t> ,                 NADH</a:t>
            </a: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Kinase </a:t>
            </a:r>
          </a:p>
          <a:p>
            <a:pPr marL="342900" indent="-342900">
              <a:buAutoNum type="arabicParenR"/>
            </a:pPr>
            <a:r>
              <a:rPr lang="ar-JO" dirty="0" smtClean="0">
                <a:sym typeface="Wingdings" panose="05000000000000000000" pitchFamily="2" charset="2"/>
              </a:rPr>
              <a:t>لأ</a:t>
            </a:r>
          </a:p>
          <a:p>
            <a:pPr marL="342900" indent="-342900">
              <a:buAutoNum type="arabicParenR"/>
            </a:pPr>
            <a:r>
              <a:rPr lang="ar-JO" dirty="0" smtClean="0">
                <a:sym typeface="Wingdings" panose="05000000000000000000" pitchFamily="2" charset="2"/>
              </a:rPr>
              <a:t>مهم مهم</a:t>
            </a:r>
          </a:p>
          <a:p>
            <a:pPr marL="342900" indent="-342900">
              <a:buAutoNum type="arabicParenR"/>
            </a:pPr>
            <a:r>
              <a:rPr lang="ar-JO" dirty="0" smtClean="0">
                <a:sym typeface="Wingdings" panose="05000000000000000000" pitchFamily="2" charset="2"/>
              </a:rPr>
              <a:t>مهم </a:t>
            </a:r>
            <a:r>
              <a:rPr lang="en-US" dirty="0" smtClean="0">
                <a:sym typeface="Wingdings" panose="05000000000000000000" pitchFamily="2" charset="2"/>
              </a:rPr>
              <a:t>   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2153" y="267004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بدون اسم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1980" y="267004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شو الناتج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1872" y="292608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بس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2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8688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dirty="0">
                <a:solidFill>
                  <a:srgbClr val="C00000"/>
                </a:solidFill>
              </a:rPr>
              <a:t>Glycolysis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endParaRPr lang="ar-JO" sz="6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386848" y="1063624"/>
            <a:ext cx="8748464" cy="5744134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Glycolysis is the metabolic pathway which converts glucose (6C) into 2 pyruvate molecules (3C)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It occurs in the cell cytosol 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Glycolysis takes place in nearly all organisms both aerobic and anaerobic (i.e. microorganisms live in O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free environments )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Glycolysis is a sequence of ten oxygen-independent and enzyme-catalyzed steps</a:t>
            </a:r>
          </a:p>
          <a:p>
            <a:pPr algn="l" rtl="0">
              <a:lnSpc>
                <a:spcPct val="11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The intermediates either provide entry points to the cycle or themselves directly useful (biosynthetic intermediates) </a:t>
            </a: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76472" y="6231662"/>
            <a:ext cx="5358840" cy="576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Intermediates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* biosynthesis = anabolic role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                           *connect to other pathways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8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18"/>
    </mc:Choice>
    <mc:Fallback xmlns="">
      <p:transition spd="slow" advTm="483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5400" dirty="0">
                <a:solidFill>
                  <a:srgbClr val="C00000"/>
                </a:solidFill>
              </a:rPr>
              <a:t>Glycolysis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1405352"/>
            <a:ext cx="4749993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entire pathway is divided into two distinct phases: </a:t>
            </a:r>
          </a:p>
          <a:p>
            <a:pPr algn="l" rtl="0">
              <a:lnSpc>
                <a:spcPct val="150000"/>
              </a:lnSpc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Energy Investment Phase (Preparatory Phase)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lphaUcPeriod"/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E939EA"/>
                </a:solidFill>
                <a:latin typeface="Arial" charset="0"/>
                <a:ea typeface="Arial" charset="0"/>
                <a:cs typeface="Arial" charset="0"/>
              </a:rPr>
              <a:t>Energy Generation Phase (Pay Off Phase)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lphaUcPeriod"/>
            </a:pPr>
            <a:endParaRPr lang="en-US" sz="2400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b="1" dirty="0">
              <a:solidFill>
                <a:srgbClr val="E939EA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82757" y="1405353"/>
            <a:ext cx="3962975" cy="2743728"/>
            <a:chOff x="5082757" y="1405353"/>
            <a:chExt cx="3962975" cy="2743728"/>
          </a:xfrm>
        </p:grpSpPr>
        <p:grpSp>
          <p:nvGrpSpPr>
            <p:cNvPr id="9" name="Group 8"/>
            <p:cNvGrpSpPr/>
            <p:nvPr/>
          </p:nvGrpSpPr>
          <p:grpSpPr>
            <a:xfrm>
              <a:off x="5082757" y="1405353"/>
              <a:ext cx="3962975" cy="2743728"/>
              <a:chOff x="5082757" y="1405353"/>
              <a:chExt cx="3962975" cy="274372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517"/>
              <a:stretch/>
            </p:blipFill>
            <p:spPr>
              <a:xfrm>
                <a:off x="5082757" y="1405353"/>
                <a:ext cx="3962975" cy="274372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208668" y="2369090"/>
                <a:ext cx="576064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114460" y="2290940"/>
              <a:ext cx="7777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rgbClr val="00B0F0"/>
                  </a:solidFill>
                </a:rPr>
                <a:t>Phosphoglucose</a:t>
              </a:r>
              <a:endParaRPr lang="en-US" sz="1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9577" y="4121696"/>
            <a:ext cx="3962975" cy="2736304"/>
            <a:chOff x="5079577" y="4121696"/>
            <a:chExt cx="3962975" cy="27363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54"/>
            <a:stretch/>
          </p:blipFill>
          <p:spPr>
            <a:xfrm>
              <a:off x="5079577" y="4121696"/>
              <a:ext cx="3962975" cy="273630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4827" r="78326" b="19494"/>
            <a:stretch/>
          </p:blipFill>
          <p:spPr>
            <a:xfrm>
              <a:off x="5869033" y="5034973"/>
              <a:ext cx="45719" cy="3657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7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83"/>
    </mc:Choice>
    <mc:Fallback xmlns="">
      <p:transition spd="slow" advTm="3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algn="ctr" rtl="0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922195" y="1196752"/>
            <a:ext cx="6962173" cy="5353372"/>
            <a:chOff x="441927" y="-531440"/>
            <a:chExt cx="7888802" cy="6379120"/>
          </a:xfrm>
        </p:grpSpPr>
        <p:grpSp>
          <p:nvGrpSpPr>
            <p:cNvPr id="18" name="Group 17"/>
            <p:cNvGrpSpPr/>
            <p:nvPr/>
          </p:nvGrpSpPr>
          <p:grpSpPr>
            <a:xfrm>
              <a:off x="441927" y="-531440"/>
              <a:ext cx="7888802" cy="5382938"/>
              <a:chOff x="827584" y="1412776"/>
              <a:chExt cx="7888802" cy="538293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27584" y="1412776"/>
                <a:ext cx="7888802" cy="5382938"/>
                <a:chOff x="827584" y="1412776"/>
                <a:chExt cx="7888802" cy="5382938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245"/>
                <a:stretch/>
              </p:blipFill>
              <p:spPr>
                <a:xfrm>
                  <a:off x="827584" y="1412776"/>
                  <a:ext cx="7888802" cy="5382938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7069420" y="3262124"/>
                  <a:ext cx="11372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887962" y="3246172"/>
                <a:ext cx="1257281" cy="311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00B0F0"/>
                    </a:solidFill>
                  </a:rPr>
                  <a:t>Phosphoglucose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65684" y="4843884"/>
              <a:ext cx="4824536" cy="1003796"/>
              <a:chOff x="1763687" y="1085306"/>
              <a:chExt cx="2415388" cy="58553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1" t="49654" r="56392" b="42996"/>
              <a:stretch/>
            </p:blipFill>
            <p:spPr>
              <a:xfrm>
                <a:off x="1763687" y="1085306"/>
                <a:ext cx="1512169" cy="3994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3" t="49654" r="33038" b="39572"/>
              <a:stretch/>
            </p:blipFill>
            <p:spPr>
              <a:xfrm>
                <a:off x="3170963" y="1085306"/>
                <a:ext cx="1008112" cy="585538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4" t="49484" b="49677"/>
            <a:stretch/>
          </p:blipFill>
          <p:spPr>
            <a:xfrm>
              <a:off x="5690220" y="4838185"/>
              <a:ext cx="2598530" cy="5218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236296" y="2420888"/>
            <a:ext cx="1800200" cy="276999"/>
            <a:chOff x="7236296" y="2420888"/>
            <a:chExt cx="1800200" cy="276999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7236296" y="256490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793014" y="242088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87096" y="3140968"/>
            <a:ext cx="1768746" cy="276999"/>
            <a:chOff x="7287096" y="3140968"/>
            <a:chExt cx="1768746" cy="276999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287096" y="3301876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812360" y="3140968"/>
              <a:ext cx="12434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phosphorylation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12496" y="2759720"/>
            <a:ext cx="1553294" cy="276999"/>
            <a:chOff x="7312496" y="2759720"/>
            <a:chExt cx="1553294" cy="276999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7312496" y="2924944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812360" y="2759720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64288" y="3944089"/>
            <a:ext cx="1701502" cy="276999"/>
            <a:chOff x="7164288" y="3944089"/>
            <a:chExt cx="1701502" cy="27699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164288" y="407707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812360" y="3944089"/>
              <a:ext cx="1053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isomerization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21996" y="3551808"/>
            <a:ext cx="1422167" cy="276999"/>
            <a:chOff x="7121996" y="3551808"/>
            <a:chExt cx="1422167" cy="276999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7121996" y="3691632"/>
              <a:ext cx="4320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812360" y="3551808"/>
              <a:ext cx="731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cleavage</a:t>
              </a:r>
              <a:endParaRPr lang="en-US" b="1" dirty="0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0C182B-E917-FC4F-8173-BBC3428DCC16}"/>
              </a:ext>
            </a:extLst>
          </p:cNvPr>
          <p:cNvCxnSpPr>
            <a:cxnSpLocks/>
          </p:cNvCxnSpPr>
          <p:nvPr/>
        </p:nvCxnSpPr>
        <p:spPr>
          <a:xfrm>
            <a:off x="4036825" y="1916832"/>
            <a:ext cx="247143" cy="216024"/>
          </a:xfrm>
          <a:prstGeom prst="straightConnector1">
            <a:avLst/>
          </a:prstGeom>
          <a:ln w="508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D189D3C-3501-204D-B12B-10FF984A6753}"/>
              </a:ext>
            </a:extLst>
          </p:cNvPr>
          <p:cNvSpPr/>
          <p:nvPr/>
        </p:nvSpPr>
        <p:spPr>
          <a:xfrm>
            <a:off x="1259632" y="1285820"/>
            <a:ext cx="2247017" cy="104655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43"/>
    </mc:Choice>
    <mc:Fallback xmlns="">
      <p:transition spd="slow" advTm="511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1" y="246888"/>
            <a:ext cx="73517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**Reaction 1: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r</a:t>
            </a:r>
            <a:r>
              <a:rPr lang="en-US" sz="2000" dirty="0" smtClean="0">
                <a:solidFill>
                  <a:srgbClr val="0070C0"/>
                </a:solidFill>
              </a:rPr>
              <a:t>(x) name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ATP -dependent-</a:t>
            </a:r>
            <a:r>
              <a:rPr lang="en-US" sz="2000" dirty="0" smtClean="0">
                <a:solidFill>
                  <a:srgbClr val="0070C0"/>
                </a:solidFill>
              </a:rPr>
              <a:t> phosphorylation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atalyzed by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hexokinase </a:t>
            </a:r>
          </a:p>
          <a:p>
            <a:endParaRPr lang="en-US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*it is (priming/ activation) reaction ?! (add ATP)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We add ATP in each reaction to activate sugar (turn it into active metabolite)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*maintain the influx from out side to inside (glucose), due to low concentration of glucose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Trapping of glucose inside the cell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**** reaction 1 important/ structure </a:t>
            </a:r>
            <a:r>
              <a:rPr lang="en-U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not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important </a:t>
            </a:r>
          </a:p>
          <a:p>
            <a:endParaRPr lang="en-US" sz="2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*irreversible?  hexokinase cant do DE phosphorylation  </a:t>
            </a:r>
          </a:p>
          <a:p>
            <a:endParaRPr lang="en-US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**G6P do DE phosphorylation 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*regulatory steps?  regulate the pathway by regulation the activity of their catalyze enzyme </a:t>
            </a:r>
          </a:p>
          <a:p>
            <a:endParaRPr lang="en-US" sz="2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508760"/>
            <a:ext cx="868681" cy="374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Goal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868682" cy="365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Slide (5)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0782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078224"/>
            <a:ext cx="914400" cy="365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Slide (6)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7708" y="24"/>
            <a:ext cx="5175472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A. Preparatory Phase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653682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1: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Hexokinases catalyze the ATP- dependent phosphorylation of glucose to produce glucose-6-phosphate (G6P)</a:t>
            </a:r>
          </a:p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Hexokinase is a transferase enzyme which phosphorylates hexoses by transferring an inorganic phosphate from ATP usually to hydroxyl O at C6 </a:t>
            </a:r>
          </a:p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Irreversible reaction (another enzyme catalyzes the dephosphorylation, only found in specific tissues). Therefore, it is a target site for cycle regulation </a:t>
            </a:r>
          </a:p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This first priming reaction is important to maintain the influx of glucose through glucose transporters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(GLUTs)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at the same time to trap the transported glucose molecules inside the cell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4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"/>
    </mc:Choice>
    <mc:Fallback xmlns="">
      <p:transition spd="slow" advTm="24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    Hexokinases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969288"/>
            <a:ext cx="8678386" cy="6966496"/>
          </a:xfrm>
          <a:noFill/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4 isoforms (isozymes) of hexokinase (I, II, III &amp; IV) which differ in their </a:t>
            </a:r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location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catalysis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regulation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thereby, contributing to different pattern of glucose metabolism in different tissues</a:t>
            </a:r>
          </a:p>
          <a:p>
            <a:pPr algn="l" rtl="0">
              <a:lnSpc>
                <a:spcPct val="110000"/>
              </a:lnSpc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Hexokinase I, II &amp; III are nonspecific and can phosphorylate a variety of hexoses (e.g. glucose, fructose, mannose) but type I is involved in catabolic pathways like glycolysis whereas type II &amp; III are involved in anabolic pathways like glycogenesis </a:t>
            </a:r>
          </a:p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Hexokinase IV is called glucokinase expressed in liver and pancreatic cells. It is specific for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D-glucose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5496" y="-27384"/>
            <a:ext cx="1143008" cy="1152128"/>
          </a:xfrm>
          <a:prstGeom prst="rect">
            <a:avLst/>
          </a:prstGeom>
          <a:noFill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AD7DF3B4-53B6-BC4A-8BAD-237756165960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49808" y="6281928"/>
            <a:ext cx="4626864" cy="576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Liver + pancreatic cells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control blood glucose level through (isoform) containing glucokinase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5936" y="6281928"/>
            <a:ext cx="2798064" cy="576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*Isoforms are the reason of minor variety in pathways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92"/>
    </mc:Choice>
    <mc:Fallback xmlns="">
      <p:transition spd="slow" advTm="268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64" y="-27384"/>
            <a:ext cx="3613084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    Hexokinases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746460"/>
            <a:ext cx="8967972" cy="611154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Glucokinase has low affinity for glucose (high Km value) compared to others (low Km value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Therefore, glucokinase in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liver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is active only at high blood glucose level to accumulate G6P for glycogen synthesis but in the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pancreas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it acts as glucose sensor to control insulin release from beta cells and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glucagon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release from alpha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cells</a:t>
            </a:r>
          </a:p>
          <a:p>
            <a:pPr algn="l" rtl="0">
              <a:lnSpc>
                <a:spcPct val="110000"/>
              </a:lnSpc>
            </a:pPr>
            <a:endParaRPr lang="en-US" sz="9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lnSpc>
                <a:spcPct val="110000"/>
              </a:lnSpc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Hexokinase isoforms (except isoform IV) are allosterically inhibited by G6P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at high level by substrate-level control mechanism (it is controlled by the level of its product)</a:t>
            </a:r>
          </a:p>
          <a:p>
            <a:pPr marL="0" indent="0" algn="l" rtl="0">
              <a:lnSpc>
                <a:spcPct val="110000"/>
              </a:lnSpc>
              <a:buNone/>
            </a:pPr>
            <a:endParaRPr lang="en-US" sz="27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lnSpc>
                <a:spcPct val="110000"/>
              </a:lnSpc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7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9794" y="-27384"/>
            <a:ext cx="928710" cy="996648"/>
          </a:xfrm>
          <a:prstGeom prst="rect">
            <a:avLst/>
          </a:prstGeom>
          <a:noFill/>
        </p:spPr>
      </p:pic>
      <p:sp>
        <p:nvSpPr>
          <p:cNvPr id="7" name="مستطيل 5">
            <a:extLst>
              <a:ext uri="{FF2B5EF4-FFF2-40B4-BE49-F238E27FC236}">
                <a16:creationId xmlns:a16="http://schemas.microsoft.com/office/drawing/2014/main" id="{6EDC8696-D494-564B-A110-84D2429EF6A1}"/>
              </a:ext>
            </a:extLst>
          </p:cNvPr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02936" y="18336"/>
            <a:ext cx="2548262" cy="740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Km: measure for enzyme affinity, inverse relationship (high Km </a:t>
            </a:r>
            <a:r>
              <a:rPr 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low affinity)</a:t>
            </a:r>
            <a:r>
              <a:rPr lang="en-US" sz="1600" b="1" dirty="0" smtClean="0">
                <a:solidFill>
                  <a:srgbClr val="0070C0"/>
                </a:solidFill>
              </a:rPr>
              <a:t> 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64" y="3941064"/>
            <a:ext cx="7407844" cy="950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When glucose level is high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activate glucokinase to phosphorylate (in liver &amp; pancreas)k  activation of beta cells to produce insulin (glycogenesis). Low levels of glucose  alpha cells produce glucagon (glycogen lysis)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92"/>
    </mc:Choice>
    <mc:Fallback xmlns="">
      <p:transition spd="slow" advTm="268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|3|41.4|6.4|32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8.1|12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5|7.4|0.9|4.9|0.9|36.7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4.7|1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5.9|2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6.3|89.1|18.7|1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|53.2|19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8|3.3|2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3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3" ma:contentTypeDescription="Create a new document." ma:contentTypeScope="" ma:versionID="87e4af53f0954fe1da6efdc131e5ae84">
  <xsd:schema xmlns:xsd="http://www.w3.org/2001/XMLSchema" xmlns:xs="http://www.w3.org/2001/XMLSchema" xmlns:p="http://schemas.microsoft.com/office/2006/metadata/properties" xmlns:ns2="fcf2dd5e-dcfb-40ea-a641-1b831d83aa51" targetNamespace="http://schemas.microsoft.com/office/2006/metadata/properties" ma:root="true" ma:fieldsID="48f933d1aecba32f12cd04329b529c10" ns2:_="">
    <xsd:import namespace="fcf2dd5e-dcfb-40ea-a641-1b831d83a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20D683-953B-404F-A781-5B8054B894E0}">
  <ds:schemaRefs>
    <ds:schemaRef ds:uri="http://schemas.microsoft.com/office/2006/metadata/properties"/>
    <ds:schemaRef ds:uri="fcf2dd5e-dcfb-40ea-a641-1b831d83aa5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6E25D8-EC56-4870-BCCA-D77769963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3AC28-747A-4E6E-AAD9-973FD6B15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f2dd5e-dcfb-40ea-a641-1b831d83a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1794</Words>
  <Application>Microsoft Office PowerPoint</Application>
  <PresentationFormat>On-screen Show (4:3)</PresentationFormat>
  <Paragraphs>293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Glycolysis I</vt:lpstr>
      <vt:lpstr>Glucose as Energy Substrate </vt:lpstr>
      <vt:lpstr>Glycolysis </vt:lpstr>
      <vt:lpstr>Glycolysis </vt:lpstr>
      <vt:lpstr>A. Preparatory Phase</vt:lpstr>
      <vt:lpstr>PowerPoint Presentation</vt:lpstr>
      <vt:lpstr>A. Preparatory Phase</vt:lpstr>
      <vt:lpstr>    Hexokinases </vt:lpstr>
      <vt:lpstr>    Hexokinases </vt:lpstr>
      <vt:lpstr>  Hexokinases </vt:lpstr>
      <vt:lpstr>A. Preparatory Phase</vt:lpstr>
      <vt:lpstr>A. Preparatory Phase</vt:lpstr>
      <vt:lpstr>A. Preparatory Phase</vt:lpstr>
      <vt:lpstr>A. Preparatory Phase</vt:lpstr>
      <vt:lpstr>A. Preparatory Phase</vt:lpstr>
      <vt:lpstr>Aldolase Mechanism of Action</vt:lpstr>
      <vt:lpstr>Aldolase Mechanism of Action</vt:lpstr>
      <vt:lpstr>A. Preparatory Phase</vt:lpstr>
      <vt:lpstr>A. Preparatory Phase</vt:lpstr>
      <vt:lpstr>B. Pay Off Phase</vt:lpstr>
      <vt:lpstr>B. Pay Off Phase</vt:lpstr>
      <vt:lpstr>Nicotinamide Adenine Dinucleotide</vt:lpstr>
      <vt:lpstr>B. Pay Off Phase</vt:lpstr>
      <vt:lpstr>B. Pay Off Phase</vt:lpstr>
      <vt:lpstr>B. Pay Off Phase</vt:lpstr>
      <vt:lpstr>B. Pay Off Phase</vt:lpstr>
      <vt:lpstr>B. Pay Off Phase</vt:lpstr>
      <vt:lpstr>B. Pay Off Phase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Nesrin Mwafi</dc:creator>
  <cp:lastModifiedBy>user</cp:lastModifiedBy>
  <cp:revision>57</cp:revision>
  <dcterms:created xsi:type="dcterms:W3CDTF">2021-04-23T14:49:51Z</dcterms:created>
  <dcterms:modified xsi:type="dcterms:W3CDTF">2021-04-26T13:30:22Z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