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9.xml" ContentType="application/vnd.openxmlformats-officedocument.presentationml.slide+xml"/>
  <Override PartName="/ppt/slides/slide11.xml" ContentType="application/vnd.openxmlformats-officedocument.presentationml.slid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1.xml" ContentType="application/vnd.openxmlformats-officedocument.presentationml.slide+xml"/>
  <Override PartName="/ppt/slides/slide20.xml" ContentType="application/vnd.openxmlformats-officedocument.presentationml.slide+xml"/>
  <Override PartName="/ppt/slides/slide13.xml" ContentType="application/vnd.openxmlformats-officedocument.presentationml.slide+xml"/>
  <Override PartName="/ppt/slides/slide19.xml" ContentType="application/vnd.openxmlformats-officedocument.presentationml.slide+xml"/>
  <Override PartName="/ppt/slides/slide17.xml" ContentType="application/vnd.openxmlformats-officedocument.presentationml.slide+xml"/>
  <Override PartName="/ppt/slides/slide16.xml" ContentType="application/vnd.openxmlformats-officedocument.presentationml.slide+xml"/>
  <Override PartName="/ppt/slides/slide15.xml" ContentType="application/vnd.openxmlformats-officedocument.presentationml.slide+xml"/>
  <Override PartName="/ppt/slides/slide18.xml" ContentType="application/vnd.openxmlformats-officedocument.presentationml.slide+xml"/>
  <Override PartName="/ppt/slideMasters/slideMaster1.xml" ContentType="application/vnd.openxmlformats-officedocument.presentationml.slideMaster+xml"/>
  <Override PartName="/ppt/notesSlides/notesSlide2.xml" ContentType="application/vnd.openxmlformats-officedocument.presentationml.notesSlide+xml"/>
  <Override PartName="/ppt/notesSlides/notesSlide1.xml" ContentType="application/vnd.openxmlformats-officedocument.presentationml.notesSlide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4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77" r:id="rId12"/>
    <p:sldId id="268" r:id="rId13"/>
    <p:sldId id="269" r:id="rId14"/>
    <p:sldId id="270" r:id="rId15"/>
    <p:sldId id="278" r:id="rId16"/>
    <p:sldId id="272" r:id="rId17"/>
    <p:sldId id="279" r:id="rId18"/>
    <p:sldId id="273" r:id="rId19"/>
    <p:sldId id="274" r:id="rId20"/>
    <p:sldId id="275" r:id="rId21"/>
    <p:sldId id="280" r:id="rId22"/>
    <p:sldId id="276" r:id="rId2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216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customXml" Target="../customXml/item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customXml" Target="../customXml/item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Relationship Id="rId30" Type="http://schemas.openxmlformats.org/officeDocument/2006/relationships/customXml" Target="../customXml/item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MY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9DC3884-9CC6-4622-9DBC-D2FC51B0F4E6}" type="datetimeFigureOut">
              <a:rPr lang="en-MY" smtClean="0"/>
              <a:t>11/12/2021</a:t>
            </a:fld>
            <a:endParaRPr lang="en-MY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MY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DB6E7A5-BDC0-4B60-BEBB-B1A9803FCA03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3513718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JO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DB6E7A5-BDC0-4B60-BEBB-B1A9803FCA03}" type="slidenum">
              <a:rPr lang="en-MY" smtClean="0"/>
              <a:t>3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22433228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427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MY" smtClean="0"/>
          </a:p>
        </p:txBody>
      </p:sp>
      <p:sp>
        <p:nvSpPr>
          <p:cNvPr id="5427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eaLnBrk="1" hangingPunct="1"/>
            <a:fld id="{748264F6-28FE-43C9-9EFA-49C89194A7E3}" type="slidenum">
              <a:rPr lang="en-MY" smtClean="0"/>
              <a:pPr eaLnBrk="1" hangingPunct="1"/>
              <a:t>5</a:t>
            </a:fld>
            <a:endParaRPr lang="en-MY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A83E0B-3930-436F-8EE6-974DF431251E}" type="datetimeFigureOut">
              <a:rPr lang="en-MY" smtClean="0"/>
              <a:t>11/12/2021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B4A316-F8CD-479A-9114-FF9279A18CDB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1702052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A83E0B-3930-436F-8EE6-974DF431251E}" type="datetimeFigureOut">
              <a:rPr lang="en-MY" smtClean="0"/>
              <a:t>11/12/2021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B4A316-F8CD-479A-9114-FF9279A18CDB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4301145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A83E0B-3930-436F-8EE6-974DF431251E}" type="datetimeFigureOut">
              <a:rPr lang="en-MY" smtClean="0"/>
              <a:t>11/12/2021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B4A316-F8CD-479A-9114-FF9279A18CDB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1697828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A83E0B-3930-436F-8EE6-974DF431251E}" type="datetimeFigureOut">
              <a:rPr lang="en-MY" smtClean="0"/>
              <a:t>11/12/2021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B4A316-F8CD-479A-9114-FF9279A18CDB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6485931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A83E0B-3930-436F-8EE6-974DF431251E}" type="datetimeFigureOut">
              <a:rPr lang="en-MY" smtClean="0"/>
              <a:t>11/12/2021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B4A316-F8CD-479A-9114-FF9279A18CDB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7581348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A83E0B-3930-436F-8EE6-974DF431251E}" type="datetimeFigureOut">
              <a:rPr lang="en-MY" smtClean="0"/>
              <a:t>11/12/2021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B4A316-F8CD-479A-9114-FF9279A18CDB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7608887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A83E0B-3930-436F-8EE6-974DF431251E}" type="datetimeFigureOut">
              <a:rPr lang="en-MY" smtClean="0"/>
              <a:t>11/12/2021</a:t>
            </a:fld>
            <a:endParaRPr lang="en-MY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B4A316-F8CD-479A-9114-FF9279A18CDB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7623815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A83E0B-3930-436F-8EE6-974DF431251E}" type="datetimeFigureOut">
              <a:rPr lang="en-MY" smtClean="0"/>
              <a:t>11/12/2021</a:t>
            </a:fld>
            <a:endParaRPr lang="en-MY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B4A316-F8CD-479A-9114-FF9279A18CDB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4998261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A83E0B-3930-436F-8EE6-974DF431251E}" type="datetimeFigureOut">
              <a:rPr lang="en-MY" smtClean="0"/>
              <a:t>11/12/2021</a:t>
            </a:fld>
            <a:endParaRPr lang="en-MY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B4A316-F8CD-479A-9114-FF9279A18CDB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1363817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A83E0B-3930-436F-8EE6-974DF431251E}" type="datetimeFigureOut">
              <a:rPr lang="en-MY" smtClean="0"/>
              <a:t>11/12/2021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B4A316-F8CD-479A-9114-FF9279A18CDB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7052738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MY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A83E0B-3930-436F-8EE6-974DF431251E}" type="datetimeFigureOut">
              <a:rPr lang="en-MY" smtClean="0"/>
              <a:t>11/12/2021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B4A316-F8CD-479A-9114-FF9279A18CDB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5435587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A83E0B-3930-436F-8EE6-974DF431251E}" type="datetimeFigureOut">
              <a:rPr lang="en-MY" smtClean="0"/>
              <a:t>11/12/2021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B4A316-F8CD-479A-9114-FF9279A18CDB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0821722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5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Number Placeholder 1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eaLnBrk="1" hangingPunct="1"/>
            <a:fld id="{B1EC4E63-7EDB-4E0A-B13B-EFB52FE84ECE}" type="slidenum">
              <a:rPr lang="ar-SA" smtClean="0"/>
              <a:pPr eaLnBrk="1" hangingPunct="1"/>
              <a:t>1</a:t>
            </a:fld>
            <a:endParaRPr lang="en-US" smtClean="0"/>
          </a:p>
        </p:txBody>
      </p:sp>
      <p:sp>
        <p:nvSpPr>
          <p:cNvPr id="10243" name="Rectangle 2"/>
          <p:cNvSpPr>
            <a:spLocks noChangeArrowheads="1"/>
          </p:cNvSpPr>
          <p:nvPr/>
        </p:nvSpPr>
        <p:spPr bwMode="auto">
          <a:xfrm>
            <a:off x="29121" y="3645024"/>
            <a:ext cx="8999537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>
              <a:defRPr/>
            </a:pPr>
            <a:r>
              <a:rPr lang="en-MY" sz="4800" b="1" strike="sngStrike" dirty="0">
                <a:solidFill>
                  <a:srgbClr val="0070C0"/>
                </a:solidFill>
                <a:latin typeface="Garamond" pitchFamily="18" charset="0"/>
                <a:cs typeface="Times New Roman" pitchFamily="18" charset="0"/>
              </a:rPr>
              <a:t>HAV. HBV</a:t>
            </a:r>
            <a:r>
              <a:rPr lang="en-MY" sz="4800" b="1" dirty="0">
                <a:solidFill>
                  <a:srgbClr val="0070C0"/>
                </a:solidFill>
                <a:latin typeface="Garamond" pitchFamily="18" charset="0"/>
                <a:cs typeface="Times New Roman" pitchFamily="18" charset="0"/>
              </a:rPr>
              <a:t>, HCV. HDV HEV</a:t>
            </a:r>
          </a:p>
          <a:p>
            <a:pPr algn="ctr">
              <a:defRPr/>
            </a:pPr>
            <a:r>
              <a:rPr lang="en-MY" sz="4800" b="1" dirty="0">
                <a:solidFill>
                  <a:srgbClr val="0070C0"/>
                </a:solidFill>
                <a:latin typeface="Garamond" pitchFamily="18" charset="0"/>
                <a:cs typeface="Times New Roman" pitchFamily="18" charset="0"/>
              </a:rPr>
              <a:t>and HGV       </a:t>
            </a:r>
            <a:r>
              <a:rPr lang="en-MY" sz="4800" b="1" dirty="0">
                <a:solidFill>
                  <a:srgbClr val="7030A0"/>
                </a:solidFill>
                <a:latin typeface="Garamond" pitchFamily="18" charset="0"/>
                <a:cs typeface="Times New Roman" pitchFamily="18" charset="0"/>
              </a:rPr>
              <a:t> </a:t>
            </a:r>
          </a:p>
        </p:txBody>
      </p:sp>
      <p:pic>
        <p:nvPicPr>
          <p:cNvPr id="10244" name="Picture 9" descr="Tablet with the diagnosis hepatitis on the display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19700" y="115888"/>
            <a:ext cx="3779838" cy="2514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Rectangle 2"/>
          <p:cNvSpPr/>
          <p:nvPr/>
        </p:nvSpPr>
        <p:spPr>
          <a:xfrm>
            <a:off x="496325" y="2319263"/>
            <a:ext cx="4510851" cy="923330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en-MY" sz="54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Garamond" pitchFamily="18" charset="0"/>
              </a:rPr>
              <a:t>Viral Hepatitis</a:t>
            </a:r>
            <a:endParaRPr lang="en-MY" sz="54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4337738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Number Placeholder 1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eaLnBrk="1" hangingPunct="1"/>
            <a:fld id="{F2824910-1C31-4ED3-836D-8607F7F433F5}" type="slidenum">
              <a:rPr lang="ar-SA" smtClean="0"/>
              <a:pPr eaLnBrk="1" hangingPunct="1"/>
              <a:t>10</a:t>
            </a:fld>
            <a:endParaRPr lang="en-US" smtClean="0"/>
          </a:p>
        </p:txBody>
      </p:sp>
      <p:sp>
        <p:nvSpPr>
          <p:cNvPr id="72707" name="Rectangle 2"/>
          <p:cNvSpPr>
            <a:spLocks noChangeArrowheads="1"/>
          </p:cNvSpPr>
          <p:nvPr/>
        </p:nvSpPr>
        <p:spPr bwMode="auto">
          <a:xfrm>
            <a:off x="172501" y="840174"/>
            <a:ext cx="8958263" cy="26776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marL="342900" indent="-342900">
              <a:buFont typeface="Wingdings" pitchFamily="2" charset="2"/>
              <a:buChar char="q"/>
              <a:defRPr/>
            </a:pPr>
            <a:r>
              <a:rPr lang="en-MY" sz="2400" b="1" dirty="0">
                <a:cs typeface="Times New Roman" pitchFamily="18" charset="0"/>
              </a:rPr>
              <a:t>Hepatitis C does not always require treatment</a:t>
            </a:r>
            <a:r>
              <a:rPr lang="en-MY" sz="2400" dirty="0">
                <a:cs typeface="Times New Roman" pitchFamily="18" charset="0"/>
              </a:rPr>
              <a:t>.</a:t>
            </a:r>
          </a:p>
          <a:p>
            <a:pPr marL="342900" indent="-342900">
              <a:buFont typeface="Wingdings" pitchFamily="2" charset="2"/>
              <a:buChar char="v"/>
              <a:defRPr/>
            </a:pPr>
            <a:r>
              <a:rPr lang="en-MY" sz="2400" dirty="0">
                <a:cs typeface="Times New Roman" pitchFamily="18" charset="0"/>
              </a:rPr>
              <a:t> </a:t>
            </a: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The cure rate </a:t>
            </a:r>
            <a:r>
              <a:rPr lang="en-MY" sz="2400" dirty="0">
                <a:solidFill>
                  <a:srgbClr val="3C4245"/>
                </a:solidFill>
                <a:cs typeface="Times New Roman" pitchFamily="18" charset="0"/>
              </a:rPr>
              <a:t>depends on </a:t>
            </a:r>
            <a:r>
              <a:rPr lang="en-MY" sz="2400" b="1" dirty="0">
                <a:solidFill>
                  <a:srgbClr val="3C4245"/>
                </a:solidFill>
                <a:cs typeface="Times New Roman" pitchFamily="18" charset="0"/>
              </a:rPr>
              <a:t>several factors </a:t>
            </a:r>
            <a:r>
              <a:rPr lang="en-MY" sz="2400" dirty="0">
                <a:solidFill>
                  <a:srgbClr val="3C4245"/>
                </a:solidFill>
                <a:cs typeface="Times New Roman" pitchFamily="18" charset="0"/>
              </a:rPr>
              <a:t>including</a:t>
            </a:r>
          </a:p>
          <a:p>
            <a:pPr>
              <a:defRPr/>
            </a:pPr>
            <a:r>
              <a:rPr lang="en-MY" sz="2400" dirty="0">
                <a:solidFill>
                  <a:srgbClr val="3C4245"/>
                </a:solidFill>
                <a:cs typeface="Times New Roman" pitchFamily="18" charset="0"/>
              </a:rPr>
              <a:t> the </a:t>
            </a:r>
            <a:r>
              <a:rPr lang="en-MY" sz="2400" dirty="0">
                <a:solidFill>
                  <a:srgbClr val="FF0000"/>
                </a:solidFill>
                <a:cs typeface="Times New Roman" pitchFamily="18" charset="0"/>
              </a:rPr>
              <a:t>HCV </a:t>
            </a:r>
            <a:r>
              <a:rPr lang="en-MY" sz="2400" b="1" dirty="0">
                <a:solidFill>
                  <a:srgbClr val="3C4245"/>
                </a:solidFill>
                <a:cs typeface="Times New Roman" pitchFamily="18" charset="0"/>
              </a:rPr>
              <a:t>genotypes and the type of treatment given</a:t>
            </a:r>
            <a:endParaRPr lang="en-MY" sz="2400" b="1" dirty="0">
              <a:cs typeface="Times New Roman" pitchFamily="18" charset="0"/>
            </a:endParaRPr>
          </a:p>
          <a:p>
            <a:pPr marL="342900" indent="-342900">
              <a:buFont typeface="Wingdings" pitchFamily="2" charset="2"/>
              <a:buChar char="Ø"/>
              <a:defRPr/>
            </a:pPr>
            <a:r>
              <a:rPr lang="en-MY" sz="2400" dirty="0">
                <a:solidFill>
                  <a:srgbClr val="FF0000"/>
                </a:solidFill>
                <a:cs typeface="Times New Roman" pitchFamily="18" charset="0"/>
              </a:rPr>
              <a:t>Careful screening is necessary </a:t>
            </a:r>
            <a:r>
              <a:rPr lang="en-MY" sz="2400" b="1" dirty="0">
                <a:cs typeface="Times New Roman" pitchFamily="18" charset="0"/>
              </a:rPr>
              <a:t>before starting the treatment </a:t>
            </a:r>
          </a:p>
          <a:p>
            <a:pPr>
              <a:defRPr/>
            </a:pPr>
            <a:r>
              <a:rPr lang="en-MY" sz="2400" b="1" dirty="0">
                <a:cs typeface="Times New Roman" pitchFamily="18" charset="0"/>
              </a:rPr>
              <a:t>      to determine the most appropriate approach for the patient</a:t>
            </a:r>
            <a:r>
              <a:rPr lang="en-MY" sz="2400" dirty="0">
                <a:cs typeface="Times New Roman" pitchFamily="18" charset="0"/>
              </a:rPr>
              <a:t>.</a:t>
            </a:r>
          </a:p>
          <a:p>
            <a:pPr marL="342900" indent="-342900">
              <a:buFont typeface="Wingdings" pitchFamily="2" charset="2"/>
              <a:buChar char="q"/>
              <a:defRPr/>
            </a:pPr>
            <a:r>
              <a:rPr lang="en-MY" sz="2400" dirty="0">
                <a:cs typeface="Times New Roman" pitchFamily="18" charset="0"/>
              </a:rPr>
              <a:t> </a:t>
            </a:r>
            <a:r>
              <a:rPr lang="en-MY" sz="2400" b="1" dirty="0">
                <a:cs typeface="Times New Roman" pitchFamily="18" charset="0"/>
              </a:rPr>
              <a:t>Combination</a:t>
            </a:r>
            <a:r>
              <a:rPr lang="en-MY" sz="2400" dirty="0">
                <a:cs typeface="Times New Roman" pitchFamily="18" charset="0"/>
              </a:rPr>
              <a:t> </a:t>
            </a:r>
            <a:r>
              <a:rPr lang="en-MY" sz="2400" b="1" dirty="0">
                <a:cs typeface="Times New Roman" pitchFamily="18" charset="0"/>
              </a:rPr>
              <a:t>antiviral </a:t>
            </a:r>
            <a:r>
              <a:rPr lang="en-MY" sz="2400" b="1" dirty="0">
                <a:solidFill>
                  <a:srgbClr val="002060"/>
                </a:solidFill>
                <a:cs typeface="Times New Roman" pitchFamily="18" charset="0"/>
              </a:rPr>
              <a:t>t</a:t>
            </a:r>
            <a:r>
              <a:rPr lang="en-MY" sz="2400" dirty="0">
                <a:cs typeface="Times New Roman" pitchFamily="18" charset="0"/>
              </a:rPr>
              <a:t>herapy with </a:t>
            </a: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interferon</a:t>
            </a:r>
            <a:r>
              <a:rPr lang="en-MY" sz="2400" dirty="0">
                <a:cs typeface="Times New Roman" pitchFamily="18" charset="0"/>
              </a:rPr>
              <a:t> and</a:t>
            </a:r>
            <a:r>
              <a:rPr lang="en-MY" sz="2400" b="1" dirty="0">
                <a:solidFill>
                  <a:srgbClr val="002060"/>
                </a:solidFill>
                <a:cs typeface="Times New Roman" pitchFamily="18" charset="0"/>
              </a:rPr>
              <a:t> </a:t>
            </a: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ribavirin</a:t>
            </a:r>
            <a:endParaRPr lang="en-MY" sz="2400" dirty="0">
              <a:cs typeface="Times New Roman" pitchFamily="18" charset="0"/>
            </a:endParaRPr>
          </a:p>
          <a:p>
            <a:pPr marL="285750" indent="-285750">
              <a:buFont typeface="Wingdings" pitchFamily="2" charset="2"/>
              <a:buChar char="Ø"/>
              <a:defRPr/>
            </a:pPr>
            <a:r>
              <a:rPr lang="en-MY" sz="2400" dirty="0">
                <a:cs typeface="Times New Roman" pitchFamily="18" charset="0"/>
              </a:rPr>
              <a:t>,</a:t>
            </a:r>
            <a:r>
              <a:rPr lang="en-MY" sz="2400" b="1" dirty="0">
                <a:solidFill>
                  <a:srgbClr val="002060"/>
                </a:solidFill>
                <a:cs typeface="Times New Roman" pitchFamily="18" charset="0"/>
              </a:rPr>
              <a:t>Some virus genotypes respond better to interferon than others</a:t>
            </a:r>
            <a:r>
              <a:rPr lang="en-MY" sz="2400" dirty="0">
                <a:cs typeface="Times New Roman" pitchFamily="18" charset="0"/>
              </a:rPr>
              <a:t>, </a:t>
            </a:r>
          </a:p>
        </p:txBody>
      </p:sp>
      <p:sp>
        <p:nvSpPr>
          <p:cNvPr id="19460" name="Rectangle 3"/>
          <p:cNvSpPr>
            <a:spLocks noChangeArrowheads="1"/>
          </p:cNvSpPr>
          <p:nvPr/>
        </p:nvSpPr>
        <p:spPr bwMode="auto">
          <a:xfrm>
            <a:off x="2986110" y="259176"/>
            <a:ext cx="28067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MY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Treatment</a:t>
            </a:r>
            <a:r>
              <a:rPr lang="en-MY" sz="2400" b="1" dirty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pic>
        <p:nvPicPr>
          <p:cNvPr id="19461" name="Picture 7" descr="HEPATITIS C and Background of Medicaments Composition, Stethoscope, mix therapy drugs doctor and select focus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2280" y="259176"/>
            <a:ext cx="2051720" cy="15856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1"/>
          <p:cNvSpPr/>
          <p:nvPr/>
        </p:nvSpPr>
        <p:spPr>
          <a:xfrm>
            <a:off x="-434952" y="2598155"/>
            <a:ext cx="9648825" cy="769938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indent="-342900">
              <a:buFont typeface="Wingdings" pitchFamily="2" charset="2"/>
              <a:buChar char="q"/>
              <a:defRPr/>
            </a:pPr>
            <a:endParaRPr lang="en-US" sz="2200" dirty="0">
              <a:latin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endParaRPr lang="en-MY" sz="2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190090" y="3508744"/>
            <a:ext cx="9027876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latin typeface="Source Sans Pro Subset"/>
              </a:rPr>
              <a:t> </a:t>
            </a:r>
            <a:r>
              <a:rPr lang="en-US" sz="2400" b="1" dirty="0">
                <a:solidFill>
                  <a:srgbClr val="202124"/>
                </a:solidFill>
              </a:rPr>
              <a:t>Currently, </a:t>
            </a:r>
            <a:r>
              <a:rPr lang="en-US" sz="2400" dirty="0">
                <a:solidFill>
                  <a:srgbClr val="202124"/>
                </a:solidFill>
              </a:rPr>
              <a:t>the </a:t>
            </a:r>
            <a:r>
              <a:rPr lang="en-US" sz="2400" dirty="0" err="1" smtClean="0"/>
              <a:t>Pangenotypic</a:t>
            </a:r>
            <a:r>
              <a:rPr lang="en-US" sz="2400" dirty="0" smtClean="0"/>
              <a:t> </a:t>
            </a:r>
            <a:r>
              <a:rPr lang="en-US" sz="2400" dirty="0"/>
              <a:t>direct acting </a:t>
            </a:r>
            <a:r>
              <a:rPr lang="en-US" sz="2400" dirty="0" smtClean="0"/>
              <a:t>antivirals(</a:t>
            </a:r>
            <a:r>
              <a:rPr lang="en-US" sz="2400" b="1" dirty="0" smtClean="0">
                <a:solidFill>
                  <a:srgbClr val="202124"/>
                </a:solidFill>
              </a:rPr>
              <a:t>DAAs)</a:t>
            </a:r>
            <a:endParaRPr lang="en-US" sz="2400" b="1" dirty="0">
              <a:solidFill>
                <a:srgbClr val="202124"/>
              </a:solidFill>
            </a:endParaRPr>
          </a:p>
          <a:p>
            <a:r>
              <a:rPr lang="en-US" sz="2400" dirty="0" smtClean="0"/>
              <a:t>for </a:t>
            </a:r>
            <a:r>
              <a:rPr lang="en-US" sz="2400" dirty="0"/>
              <a:t>the treatment of chronic hepatitis </a:t>
            </a:r>
            <a:r>
              <a:rPr lang="en-US" sz="2400" dirty="0" smtClean="0"/>
              <a:t>C    </a:t>
            </a:r>
          </a:p>
          <a:p>
            <a:r>
              <a:rPr lang="en-US" sz="2400" dirty="0">
                <a:solidFill>
                  <a:srgbClr val="202124"/>
                </a:solidFill>
              </a:rPr>
              <a:t>are approved </a:t>
            </a:r>
            <a:r>
              <a:rPr lang="en-US" sz="2400" dirty="0" smtClean="0">
                <a:solidFill>
                  <a:srgbClr val="202124"/>
                </a:solidFill>
              </a:rPr>
              <a:t>for </a:t>
            </a:r>
            <a:r>
              <a:rPr lang="en-US" sz="2400" dirty="0">
                <a:solidFill>
                  <a:srgbClr val="202124"/>
                </a:solidFill>
              </a:rPr>
              <a:t>the treatment of HCV-infected persons without cirrhosis</a:t>
            </a:r>
            <a:r>
              <a:rPr lang="en-US" sz="2400" dirty="0" smtClean="0">
                <a:solidFill>
                  <a:srgbClr val="202124"/>
                </a:solidFill>
              </a:rPr>
              <a:t>.</a:t>
            </a:r>
          </a:p>
          <a:p>
            <a:r>
              <a:rPr lang="en-US" sz="2400" dirty="0"/>
              <a:t>for persons over the age of 12 years. DAAs can cure most persons with HCV infection</a:t>
            </a:r>
            <a:r>
              <a:rPr lang="en-US" sz="2400" b="1" dirty="0"/>
              <a:t>, </a:t>
            </a:r>
            <a:r>
              <a:rPr lang="en-US" sz="2400" b="1" dirty="0" smtClean="0"/>
              <a:t>&amp; </a:t>
            </a:r>
            <a:r>
              <a:rPr lang="en-US" sz="2400" b="1" dirty="0"/>
              <a:t>treatment duration </a:t>
            </a:r>
            <a:r>
              <a:rPr lang="en-US" sz="2400" dirty="0"/>
              <a:t>is short (usually </a:t>
            </a:r>
            <a:r>
              <a:rPr lang="en-US" sz="2400" b="1" dirty="0">
                <a:solidFill>
                  <a:srgbClr val="FF0000"/>
                </a:solidFill>
              </a:rPr>
              <a:t>12 to 24 weeks</a:t>
            </a:r>
            <a:r>
              <a:rPr lang="en-US" sz="2400" dirty="0"/>
              <a:t>), depending on the absence or presence of cirrhosis</a:t>
            </a:r>
            <a:r>
              <a:rPr lang="en-US" sz="2400" dirty="0" smtClean="0"/>
              <a:t>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1588616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ChangeArrowheads="1"/>
          </p:cNvSpPr>
          <p:nvPr/>
        </p:nvSpPr>
        <p:spPr bwMode="auto">
          <a:xfrm>
            <a:off x="211750" y="439430"/>
            <a:ext cx="8926513" cy="25237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defRPr/>
            </a:pPr>
            <a:r>
              <a:rPr lang="en-MY" sz="2400" b="1" i="1" u="sng" dirty="0">
                <a:solidFill>
                  <a:srgbClr val="FF0000"/>
                </a:solidFill>
                <a:cs typeface="Times New Roman" pitchFamily="18" charset="0"/>
              </a:rPr>
              <a:t>Primary prevention</a:t>
            </a:r>
          </a:p>
          <a:p>
            <a:pPr>
              <a:defRPr/>
            </a:pP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vaccine</a:t>
            </a:r>
            <a:r>
              <a:rPr lang="en-MY" sz="2400" b="1" dirty="0">
                <a:cs typeface="Times New Roman" pitchFamily="18" charset="0"/>
              </a:rPr>
              <a:t> for hepatitis C</a:t>
            </a:r>
            <a:r>
              <a:rPr lang="en-MY" sz="2400" dirty="0">
                <a:cs typeface="Times New Roman" pitchFamily="18" charset="0"/>
              </a:rPr>
              <a:t>. </a:t>
            </a:r>
            <a:endParaRPr lang="en-US" sz="2400" b="1" i="1" u="sng" dirty="0">
              <a:solidFill>
                <a:srgbClr val="FF0000"/>
              </a:solidFill>
              <a:cs typeface="Times New Roman" pitchFamily="18" charset="0"/>
            </a:endParaRPr>
          </a:p>
          <a:p>
            <a:pPr marL="457200" indent="-457200">
              <a:buFont typeface="Wingdings" pitchFamily="2" charset="2"/>
              <a:buChar char="q"/>
              <a:defRPr/>
            </a:pPr>
            <a:endParaRPr lang="en-MY" sz="2200" b="1" dirty="0" smtClean="0">
              <a:solidFill>
                <a:srgbClr val="002060"/>
              </a:solidFill>
              <a:cs typeface="Times New Roman" pitchFamily="18" charset="0"/>
            </a:endParaRPr>
          </a:p>
          <a:p>
            <a:pPr marL="457200" indent="-457200">
              <a:buFont typeface="Wingdings" pitchFamily="2" charset="2"/>
              <a:buChar char="q"/>
              <a:defRPr/>
            </a:pPr>
            <a:r>
              <a:rPr lang="en-MY" sz="2200" b="1" dirty="0" smtClean="0">
                <a:solidFill>
                  <a:srgbClr val="002060"/>
                </a:solidFill>
                <a:cs typeface="Times New Roman" pitchFamily="18" charset="0"/>
              </a:rPr>
              <a:t>Therefore </a:t>
            </a:r>
            <a:r>
              <a:rPr lang="en-MY" sz="2200" b="1" dirty="0">
                <a:solidFill>
                  <a:srgbClr val="002060"/>
                </a:solidFill>
                <a:cs typeface="Times New Roman" pitchFamily="18" charset="0"/>
              </a:rPr>
              <a:t>HCV </a:t>
            </a:r>
            <a:r>
              <a:rPr lang="en-MY" sz="2200" b="1" dirty="0">
                <a:solidFill>
                  <a:srgbClr val="FF0000"/>
                </a:solidFill>
                <a:cs typeface="Times New Roman" pitchFamily="18" charset="0"/>
              </a:rPr>
              <a:t>prevention depends </a:t>
            </a:r>
            <a:r>
              <a:rPr lang="en-MY" sz="2200" b="1" dirty="0">
                <a:solidFill>
                  <a:srgbClr val="002060"/>
                </a:solidFill>
                <a:cs typeface="Times New Roman" pitchFamily="18" charset="0"/>
              </a:rPr>
              <a:t>upon </a:t>
            </a:r>
            <a:r>
              <a:rPr lang="en-MY" sz="2200" b="1" dirty="0">
                <a:solidFill>
                  <a:srgbClr val="0070C0"/>
                </a:solidFill>
                <a:cs typeface="Times New Roman" pitchFamily="18" charset="0"/>
              </a:rPr>
              <a:t>reducing the </a:t>
            </a:r>
            <a:r>
              <a:rPr lang="en-MY" sz="2200" b="1" dirty="0" smtClean="0">
                <a:solidFill>
                  <a:srgbClr val="0070C0"/>
                </a:solidFill>
                <a:cs typeface="Times New Roman" pitchFamily="18" charset="0"/>
              </a:rPr>
              <a:t>risk</a:t>
            </a:r>
            <a:endParaRPr lang="en-MY" sz="2200" b="1" dirty="0" smtClean="0">
              <a:solidFill>
                <a:srgbClr val="002060"/>
              </a:solidFill>
              <a:cs typeface="Times New Roman" pitchFamily="18" charset="0"/>
            </a:endParaRPr>
          </a:p>
          <a:p>
            <a:pPr>
              <a:defRPr/>
            </a:pPr>
            <a:r>
              <a:rPr lang="en-MY" sz="2200" b="1" dirty="0" smtClean="0">
                <a:solidFill>
                  <a:srgbClr val="002060"/>
                </a:solidFill>
                <a:cs typeface="Times New Roman" pitchFamily="18" charset="0"/>
              </a:rPr>
              <a:t>of </a:t>
            </a:r>
            <a:r>
              <a:rPr lang="en-MY" sz="2200" b="1" dirty="0">
                <a:solidFill>
                  <a:srgbClr val="002060"/>
                </a:solidFill>
                <a:cs typeface="Times New Roman" pitchFamily="18" charset="0"/>
              </a:rPr>
              <a:t>exposure  in  higher risk populations </a:t>
            </a:r>
            <a:r>
              <a:rPr lang="en-MY" sz="2200" b="1" dirty="0">
                <a:solidFill>
                  <a:srgbClr val="FF0000"/>
                </a:solidFill>
                <a:cs typeface="Times New Roman" pitchFamily="18" charset="0"/>
              </a:rPr>
              <a:t>including HCWs</a:t>
            </a:r>
          </a:p>
          <a:p>
            <a:pPr marL="342900" indent="-342900" algn="ctr">
              <a:buFont typeface="Wingdings" panose="05000000000000000000" pitchFamily="2" charset="2"/>
              <a:buChar char="q"/>
              <a:defRPr/>
            </a:pPr>
            <a:r>
              <a:rPr lang="en-MY" sz="2200" b="1" dirty="0">
                <a:cs typeface="Times New Roman" pitchFamily="18" charset="0"/>
              </a:rPr>
              <a:t>Training of health personnel hand hygiene</a:t>
            </a:r>
            <a:r>
              <a:rPr lang="en-MY" sz="2200" dirty="0">
                <a:cs typeface="Times New Roman" pitchFamily="18" charset="0"/>
              </a:rPr>
              <a:t>: including surgical  hand preparation, hand washing and </a:t>
            </a:r>
            <a:r>
              <a:rPr lang="en-MY" sz="2200" b="1" dirty="0">
                <a:cs typeface="Times New Roman" pitchFamily="18" charset="0"/>
              </a:rPr>
              <a:t>use of gloves</a:t>
            </a:r>
            <a:endParaRPr lang="en-MY" sz="2200" dirty="0">
              <a:cs typeface="Times New Roman" pitchFamily="18" charset="0"/>
            </a:endParaRPr>
          </a:p>
        </p:txBody>
      </p:sp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2483768" y="-24954"/>
            <a:ext cx="2790825" cy="523875"/>
          </a:xfrm>
          <a:prstGeom prst="rect">
            <a:avLst/>
          </a:prstGeom>
          <a:gradFill rotWithShape="0"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5400000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en-MY" sz="2800" b="1" dirty="0">
                <a:solidFill>
                  <a:srgbClr val="C00000"/>
                </a:solidFill>
                <a:latin typeface="Garamond" pitchFamily="18" charset="0"/>
                <a:cs typeface="Times New Roman" pitchFamily="18" charset="0"/>
              </a:rPr>
              <a:t>Prevention</a:t>
            </a: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4675006" y="646777"/>
            <a:ext cx="2027237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MY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There is no </a:t>
            </a:r>
            <a:endParaRPr lang="en-MY" sz="2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11749" y="3085091"/>
            <a:ext cx="8926513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en-MY" sz="2400" b="1" u="sng" dirty="0" smtClean="0">
                <a:cs typeface="Times New Roman" pitchFamily="18" charset="0"/>
              </a:rPr>
              <a:t>Following are </a:t>
            </a:r>
            <a:r>
              <a:rPr lang="en-MY" sz="2400" u="sng" dirty="0" smtClean="0">
                <a:cs typeface="Times New Roman" pitchFamily="18" charset="0"/>
              </a:rPr>
              <a:t>limited </a:t>
            </a:r>
            <a:r>
              <a:rPr lang="en-MY" sz="2400" dirty="0" smtClean="0">
                <a:cs typeface="Times New Roman" pitchFamily="18" charset="0"/>
              </a:rPr>
              <a:t>examples of </a:t>
            </a:r>
            <a:r>
              <a:rPr lang="en-MY" sz="2400" b="1" dirty="0" smtClean="0">
                <a:solidFill>
                  <a:srgbClr val="FF0000"/>
                </a:solidFill>
                <a:cs typeface="Times New Roman" pitchFamily="18" charset="0"/>
              </a:rPr>
              <a:t>primary prevention</a:t>
            </a:r>
          </a:p>
          <a:p>
            <a:pPr>
              <a:defRPr/>
            </a:pPr>
            <a:endParaRPr lang="en-MY" sz="2400" b="1" dirty="0" smtClean="0">
              <a:solidFill>
                <a:srgbClr val="FF0000"/>
              </a:solidFill>
              <a:cs typeface="Times New Roman" pitchFamily="18" charset="0"/>
            </a:endParaRPr>
          </a:p>
          <a:p>
            <a:pPr marL="171450" indent="-171450">
              <a:buFont typeface="Wingdings" pitchFamily="2" charset="2"/>
              <a:buChar char="q"/>
              <a:defRPr/>
            </a:pPr>
            <a:r>
              <a:rPr lang="en-MY" sz="2400" b="1" dirty="0" smtClean="0">
                <a:solidFill>
                  <a:srgbClr val="FF0000"/>
                </a:solidFill>
                <a:cs typeface="Times New Roman" pitchFamily="18" charset="0"/>
              </a:rPr>
              <a:t> avoiding </a:t>
            </a:r>
            <a:r>
              <a:rPr lang="en-MY" sz="2400" b="1" dirty="0" smtClean="0">
                <a:cs typeface="Times New Roman" pitchFamily="18" charset="0"/>
              </a:rPr>
              <a:t>the </a:t>
            </a:r>
            <a:r>
              <a:rPr lang="en-MY" sz="2400" b="1" dirty="0" smtClean="0">
                <a:solidFill>
                  <a:srgbClr val="FF0000"/>
                </a:solidFill>
                <a:cs typeface="Times New Roman" pitchFamily="18" charset="0"/>
              </a:rPr>
              <a:t>risk </a:t>
            </a:r>
            <a:r>
              <a:rPr lang="en-MY" sz="2400" b="1" dirty="0" smtClean="0">
                <a:cs typeface="Times New Roman" pitchFamily="18" charset="0"/>
              </a:rPr>
              <a:t>factors</a:t>
            </a:r>
            <a:r>
              <a:rPr lang="en-MY" sz="2400" b="1" dirty="0" smtClean="0">
                <a:solidFill>
                  <a:srgbClr val="FF0000"/>
                </a:solidFill>
                <a:cs typeface="Times New Roman" pitchFamily="18" charset="0"/>
              </a:rPr>
              <a:t>  as </a:t>
            </a:r>
            <a:r>
              <a:rPr lang="en-MY" sz="2400" dirty="0" smtClean="0">
                <a:cs typeface="Times New Roman" pitchFamily="18" charset="0"/>
              </a:rPr>
              <a:t>recommended by WHO</a:t>
            </a:r>
          </a:p>
          <a:p>
            <a:pPr marL="342900" indent="-342900">
              <a:buFont typeface="Wingdings" pitchFamily="2" charset="2"/>
              <a:buChar char="v"/>
              <a:defRPr/>
            </a:pPr>
            <a:r>
              <a:rPr lang="en-MY" sz="2400" b="1" i="1" dirty="0" smtClean="0">
                <a:cs typeface="Times New Roman" pitchFamily="18" charset="0"/>
              </a:rPr>
              <a:t>Unnecessary and </a:t>
            </a:r>
            <a:r>
              <a:rPr lang="en-MY" sz="2400" b="1" i="1" dirty="0" smtClean="0">
                <a:solidFill>
                  <a:srgbClr val="FF0000"/>
                </a:solidFill>
                <a:cs typeface="Times New Roman" pitchFamily="18" charset="0"/>
              </a:rPr>
              <a:t>unsafe injections</a:t>
            </a:r>
          </a:p>
          <a:p>
            <a:pPr marL="457200" indent="-457200">
              <a:buFont typeface="Wingdings" pitchFamily="2" charset="2"/>
              <a:buChar char="ü"/>
              <a:defRPr/>
            </a:pPr>
            <a:r>
              <a:rPr lang="en-MY" sz="2400" b="1" i="1" dirty="0" smtClean="0">
                <a:solidFill>
                  <a:srgbClr val="009900"/>
                </a:solidFill>
                <a:cs typeface="Times New Roman" pitchFamily="18" charset="0"/>
              </a:rPr>
              <a:t>safe &amp; appropriate use of health care injections</a:t>
            </a:r>
            <a:endParaRPr lang="en-MY" sz="2400" i="1" dirty="0" smtClean="0">
              <a:solidFill>
                <a:srgbClr val="FF0000"/>
              </a:solidFill>
              <a:cs typeface="Times New Roman" pitchFamily="18" charset="0"/>
            </a:endParaRPr>
          </a:p>
          <a:p>
            <a:pPr marL="457200" indent="-457200">
              <a:buFont typeface="Wingdings" pitchFamily="2" charset="2"/>
              <a:buChar char="v"/>
              <a:defRPr/>
            </a:pPr>
            <a:r>
              <a:rPr lang="en-MY" sz="2400" i="1" dirty="0" smtClean="0">
                <a:cs typeface="Times New Roman" pitchFamily="18" charset="0"/>
              </a:rPr>
              <a:t> </a:t>
            </a:r>
            <a:r>
              <a:rPr lang="en-MY" sz="2400" b="1" i="1" dirty="0" smtClean="0">
                <a:solidFill>
                  <a:srgbClr val="FF0000"/>
                </a:solidFill>
                <a:cs typeface="Times New Roman" pitchFamily="18" charset="0"/>
              </a:rPr>
              <a:t>Unsafe blood </a:t>
            </a:r>
            <a:r>
              <a:rPr lang="en-MY" sz="2400" b="1" i="1" dirty="0" smtClean="0">
                <a:cs typeface="Times New Roman" pitchFamily="18" charset="0"/>
              </a:rPr>
              <a:t>products</a:t>
            </a:r>
          </a:p>
          <a:p>
            <a:pPr marL="457200" indent="-457200">
              <a:buFont typeface="Wingdings" pitchFamily="2" charset="2"/>
              <a:buChar char="ü"/>
              <a:defRPr/>
            </a:pPr>
            <a:r>
              <a:rPr lang="en-MY" sz="2400" b="1" i="1" dirty="0" smtClean="0">
                <a:solidFill>
                  <a:srgbClr val="009900"/>
                </a:solidFill>
                <a:cs typeface="Times New Roman" pitchFamily="18" charset="0"/>
              </a:rPr>
              <a:t>testing of donated blood for HB , HC &amp; HIV </a:t>
            </a:r>
            <a:endParaRPr lang="en-MY" sz="2400" i="1" dirty="0" smtClean="0">
              <a:solidFill>
                <a:srgbClr val="FF0000"/>
              </a:solidFill>
              <a:cs typeface="Times New Roman" pitchFamily="18" charset="0"/>
            </a:endParaRPr>
          </a:p>
          <a:p>
            <a:pPr marL="457200" indent="-457200">
              <a:buFont typeface="Wingdings" pitchFamily="2" charset="2"/>
              <a:buChar char="v"/>
              <a:defRPr/>
            </a:pPr>
            <a:r>
              <a:rPr lang="en-MY" sz="2400" b="1" i="1" dirty="0" smtClean="0">
                <a:solidFill>
                  <a:srgbClr val="FF0000"/>
                </a:solidFill>
                <a:cs typeface="Times New Roman" pitchFamily="18" charset="0"/>
              </a:rPr>
              <a:t>Unsafe sharps waste collection </a:t>
            </a:r>
            <a:r>
              <a:rPr lang="en-MY" sz="2400" b="1" i="1" dirty="0" smtClean="0">
                <a:cs typeface="Times New Roman" pitchFamily="18" charset="0"/>
              </a:rPr>
              <a:t>and disposal</a:t>
            </a:r>
          </a:p>
          <a:p>
            <a:pPr marL="457200" indent="-457200" algn="ctr">
              <a:buFont typeface="Wingdings" pitchFamily="2" charset="2"/>
              <a:buChar char="ü"/>
              <a:defRPr/>
            </a:pPr>
            <a:r>
              <a:rPr lang="en-MY" sz="2400" b="1" i="1" dirty="0" smtClean="0">
                <a:solidFill>
                  <a:srgbClr val="009900"/>
                </a:solidFill>
                <a:cs typeface="Times New Roman" pitchFamily="18" charset="0"/>
              </a:rPr>
              <a:t>safe handling and disposal </a:t>
            </a:r>
            <a:r>
              <a:rPr lang="en-MY" sz="2400" b="1" i="1" dirty="0" smtClean="0">
                <a:solidFill>
                  <a:srgbClr val="00B050"/>
                </a:solidFill>
                <a:cs typeface="Times New Roman" pitchFamily="18" charset="0"/>
              </a:rPr>
              <a:t>of  sharps and waste</a:t>
            </a:r>
            <a:endParaRPr lang="en-MY" sz="2400" b="1" i="1" dirty="0">
              <a:solidFill>
                <a:srgbClr val="00B050"/>
              </a:solidFill>
              <a:cs typeface="Times New Roman" pitchFamily="18" charset="0"/>
            </a:endParaRPr>
          </a:p>
        </p:txBody>
      </p:sp>
      <p:sp>
        <p:nvSpPr>
          <p:cNvPr id="8" name="Right Arrow 7"/>
          <p:cNvSpPr/>
          <p:nvPr/>
        </p:nvSpPr>
        <p:spPr>
          <a:xfrm>
            <a:off x="4427984" y="6402727"/>
            <a:ext cx="45788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>
              <a:defRPr/>
            </a:pPr>
            <a:r>
              <a:rPr lang="en-MY" b="1" i="1" dirty="0">
                <a:solidFill>
                  <a:srgbClr val="FF0000"/>
                </a:solidFill>
                <a:cs typeface="Times New Roman" pitchFamily="18" charset="0"/>
              </a:rPr>
              <a:t>Unprotected sex </a:t>
            </a:r>
            <a:r>
              <a:rPr lang="en-MY" b="1" i="1" dirty="0">
                <a:cs typeface="Times New Roman" pitchFamily="18" charset="0"/>
              </a:rPr>
              <a:t>with HC -infected people</a:t>
            </a:r>
          </a:p>
        </p:txBody>
      </p:sp>
    </p:spTree>
    <p:extLst>
      <p:ext uri="{BB962C8B-B14F-4D97-AF65-F5344CB8AC3E}">
        <p14:creationId xmlns:p14="http://schemas.microsoft.com/office/powerpoint/2010/main" val="39447220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Number Placeholder 1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eaLnBrk="1" hangingPunct="1"/>
            <a:fld id="{27120E08-BC04-4586-BFC1-69B7950A72F7}" type="slidenum">
              <a:rPr lang="ar-SA" smtClean="0"/>
              <a:pPr eaLnBrk="1" hangingPunct="1"/>
              <a:t>12</a:t>
            </a:fld>
            <a:endParaRPr lang="en-US" smtClean="0"/>
          </a:p>
        </p:txBody>
      </p:sp>
      <p:sp>
        <p:nvSpPr>
          <p:cNvPr id="5" name="Rectangle 4"/>
          <p:cNvSpPr/>
          <p:nvPr/>
        </p:nvSpPr>
        <p:spPr>
          <a:xfrm>
            <a:off x="-21926" y="3551237"/>
            <a:ext cx="8772525" cy="3170238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indent="-342900">
              <a:buFont typeface="Wingdings" panose="05000000000000000000" pitchFamily="2" charset="2"/>
              <a:buChar char="q"/>
              <a:defRPr/>
            </a:pPr>
            <a:r>
              <a:rPr lang="en-MY" sz="2400" b="1" i="1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   </a:t>
            </a:r>
            <a:r>
              <a:rPr lang="en-MY" sz="2800" b="1" i="1" dirty="0">
                <a:solidFill>
                  <a:srgbClr val="FF0000"/>
                </a:solidFill>
                <a:cs typeface="Times New Roman" pitchFamily="18" charset="0"/>
              </a:rPr>
              <a:t>Secondary and tertiary prevention</a:t>
            </a:r>
          </a:p>
          <a:p>
            <a:pPr>
              <a:defRPr/>
            </a:pPr>
            <a:r>
              <a:rPr lang="en-MY" sz="2800" b="1" dirty="0">
                <a:solidFill>
                  <a:prstClr val="black"/>
                </a:solidFill>
                <a:cs typeface="Times New Roman" pitchFamily="18" charset="0"/>
              </a:rPr>
              <a:t>    </a:t>
            </a:r>
            <a:r>
              <a:rPr lang="en-MY" sz="2400" b="1" dirty="0">
                <a:solidFill>
                  <a:prstClr val="black"/>
                </a:solidFill>
                <a:cs typeface="Times New Roman" pitchFamily="18" charset="0"/>
              </a:rPr>
              <a:t>For people infected with the HCV , </a:t>
            </a:r>
            <a:r>
              <a:rPr lang="en-MY" sz="2400" b="1" dirty="0">
                <a:solidFill>
                  <a:srgbClr val="002060"/>
                </a:solidFill>
                <a:cs typeface="Times New Roman" pitchFamily="18" charset="0"/>
              </a:rPr>
              <a:t>WHO recommends</a:t>
            </a:r>
            <a:r>
              <a:rPr lang="en-MY" sz="2400" dirty="0">
                <a:solidFill>
                  <a:srgbClr val="002060"/>
                </a:solidFill>
                <a:cs typeface="Times New Roman" pitchFamily="18" charset="0"/>
              </a:rPr>
              <a:t>:</a:t>
            </a:r>
          </a:p>
          <a:p>
            <a:pPr marL="342900" indent="-342900">
              <a:buFont typeface="Wingdings" pitchFamily="2" charset="2"/>
              <a:buChar char="ü"/>
              <a:defRPr/>
            </a:pPr>
            <a:r>
              <a:rPr lang="en-MY" sz="2400" b="1" dirty="0">
                <a:solidFill>
                  <a:srgbClr val="0070C0"/>
                </a:solidFill>
                <a:cs typeface="Times New Roman" pitchFamily="18" charset="0"/>
              </a:rPr>
              <a:t> education </a:t>
            </a:r>
            <a:r>
              <a:rPr lang="en-MY" sz="2400" dirty="0">
                <a:solidFill>
                  <a:prstClr val="black"/>
                </a:solidFill>
                <a:cs typeface="Times New Roman" pitchFamily="18" charset="0"/>
              </a:rPr>
              <a:t>and· counselling on options </a:t>
            </a:r>
            <a:r>
              <a:rPr lang="en-MY" sz="2400" dirty="0">
                <a:solidFill>
                  <a:srgbClr val="FF0000"/>
                </a:solidFill>
                <a:cs typeface="Times New Roman" pitchFamily="18" charset="0"/>
              </a:rPr>
              <a:t>for care and treatment</a:t>
            </a:r>
            <a:r>
              <a:rPr lang="en-MY" sz="2400" dirty="0">
                <a:solidFill>
                  <a:prstClr val="black"/>
                </a:solidFill>
                <a:cs typeface="Times New Roman" pitchFamily="18" charset="0"/>
              </a:rPr>
              <a:t>; </a:t>
            </a:r>
          </a:p>
          <a:p>
            <a:pPr marL="342900" indent="-342900">
              <a:buFont typeface="Wingdings" pitchFamily="2" charset="2"/>
              <a:buChar char="ü"/>
              <a:defRPr/>
            </a:pPr>
            <a:r>
              <a:rPr lang="en-MY" sz="2400" dirty="0">
                <a:solidFill>
                  <a:prstClr val="black"/>
                </a:solidFill>
                <a:cs typeface="Times New Roman" pitchFamily="18" charset="0"/>
              </a:rPr>
              <a:t> </a:t>
            </a:r>
            <a:r>
              <a:rPr lang="en-MY" sz="2400" b="1" dirty="0">
                <a:solidFill>
                  <a:prstClr val="black"/>
                </a:solidFill>
                <a:cs typeface="Times New Roman" pitchFamily="18" charset="0"/>
              </a:rPr>
              <a:t>Immunization </a:t>
            </a:r>
            <a:r>
              <a:rPr lang="en-MY" sz="2400" dirty="0">
                <a:solidFill>
                  <a:prstClr val="black"/>
                </a:solidFill>
                <a:cs typeface="Times New Roman" pitchFamily="18" charset="0"/>
              </a:rPr>
              <a:t>with the hepatitis A and B vaccines to prevent co infection from these hepatitis viruses to protect their liver,</a:t>
            </a:r>
          </a:p>
          <a:p>
            <a:pPr marL="342900" indent="-342900">
              <a:buFont typeface="Wingdings" pitchFamily="2" charset="2"/>
              <a:buChar char="ü"/>
              <a:defRPr/>
            </a:pPr>
            <a:r>
              <a:rPr lang="en-MY" sz="2400" dirty="0">
                <a:solidFill>
                  <a:prstClr val="black"/>
                </a:solidFill>
                <a:cs typeface="Times New Roman" pitchFamily="18" charset="0"/>
              </a:rPr>
              <a:t>  </a:t>
            </a:r>
            <a:r>
              <a:rPr lang="en-MY" sz="2400" b="1" dirty="0">
                <a:solidFill>
                  <a:srgbClr val="0070C0"/>
                </a:solidFill>
                <a:cs typeface="Times New Roman" pitchFamily="18" charset="0"/>
              </a:rPr>
              <a:t>Early and appropriate medical management </a:t>
            </a:r>
            <a:r>
              <a:rPr lang="en-MY" sz="2400" dirty="0">
                <a:solidFill>
                  <a:prstClr val="black"/>
                </a:solidFill>
                <a:cs typeface="Times New Roman" pitchFamily="18" charset="0"/>
              </a:rPr>
              <a:t>including antiviral therapy </a:t>
            </a:r>
          </a:p>
          <a:p>
            <a:pPr marL="342900" indent="-342900">
              <a:buFont typeface="Wingdings" pitchFamily="2" charset="2"/>
              <a:buChar char="ü"/>
              <a:defRPr/>
            </a:pPr>
            <a:r>
              <a:rPr lang="en-MY" sz="2400" dirty="0">
                <a:solidFill>
                  <a:prstClr val="black"/>
                </a:solidFill>
                <a:cs typeface="Times New Roman" pitchFamily="18" charset="0"/>
              </a:rPr>
              <a:t> </a:t>
            </a:r>
            <a:r>
              <a:rPr lang="en-MY" sz="2400" b="1" dirty="0">
                <a:solidFill>
                  <a:srgbClr val="0070C0"/>
                </a:solidFill>
                <a:cs typeface="Times New Roman" pitchFamily="18" charset="0"/>
              </a:rPr>
              <a:t>Regular monitoring </a:t>
            </a:r>
            <a:r>
              <a:rPr lang="en-MY" sz="2400" dirty="0">
                <a:solidFill>
                  <a:prstClr val="black"/>
                </a:solidFill>
                <a:cs typeface="Times New Roman" pitchFamily="18" charset="0"/>
              </a:rPr>
              <a:t>for early diagnosis of chronic liver disease</a:t>
            </a:r>
            <a:r>
              <a:rPr lang="en-MY" sz="2400" dirty="0">
                <a:solidFill>
                  <a:prstClr val="black"/>
                </a:solidFill>
                <a:latin typeface="Garamond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2" name="Rectangle 1"/>
          <p:cNvSpPr/>
          <p:nvPr/>
        </p:nvSpPr>
        <p:spPr>
          <a:xfrm>
            <a:off x="0" y="554421"/>
            <a:ext cx="9144000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buFont typeface="Wingdings" pitchFamily="2" charset="2"/>
              <a:buChar char="v"/>
              <a:defRPr/>
            </a:pPr>
            <a:r>
              <a:rPr lang="en-MY" sz="2400" b="1" i="1" dirty="0">
                <a:solidFill>
                  <a:srgbClr val="FF0000"/>
                </a:solidFill>
                <a:cs typeface="Times New Roman" pitchFamily="18" charset="0"/>
              </a:rPr>
              <a:t>Unprotected sex </a:t>
            </a:r>
            <a:r>
              <a:rPr lang="en-MY" sz="2400" b="1" i="1" dirty="0">
                <a:solidFill>
                  <a:prstClr val="black"/>
                </a:solidFill>
                <a:cs typeface="Times New Roman" pitchFamily="18" charset="0"/>
              </a:rPr>
              <a:t>with HC -infected people;</a:t>
            </a:r>
          </a:p>
          <a:p>
            <a:pPr marL="342900" lvl="0" indent="-342900" algn="ctr">
              <a:buFont typeface="Wingdings" pitchFamily="2" charset="2"/>
              <a:buChar char="ü"/>
              <a:defRPr/>
            </a:pPr>
            <a:r>
              <a:rPr lang="en-MY" sz="2400" b="1" i="1" dirty="0">
                <a:solidFill>
                  <a:srgbClr val="00B050"/>
                </a:solidFill>
                <a:cs typeface="Times New Roman" pitchFamily="18" charset="0"/>
              </a:rPr>
              <a:t>              </a:t>
            </a:r>
            <a:r>
              <a:rPr lang="en-MY" sz="2400" b="1" i="1" dirty="0">
                <a:solidFill>
                  <a:srgbClr val="009900"/>
                </a:solidFill>
                <a:cs typeface="Times New Roman" pitchFamily="18" charset="0"/>
              </a:rPr>
              <a:t>promotion use of condoms</a:t>
            </a:r>
            <a:endParaRPr lang="en-US" sz="2400" b="1" i="1" dirty="0">
              <a:solidFill>
                <a:srgbClr val="009900"/>
              </a:solidFill>
              <a:cs typeface="Times New Roman" pitchFamily="18" charset="0"/>
            </a:endParaRPr>
          </a:p>
          <a:p>
            <a:pPr marL="342900" lvl="0" indent="-342900">
              <a:buFont typeface="Wingdings" pitchFamily="2" charset="2"/>
              <a:buChar char="v"/>
              <a:defRPr/>
            </a:pPr>
            <a:r>
              <a:rPr lang="en-MY" sz="2400" b="1" dirty="0">
                <a:solidFill>
                  <a:prstClr val="black"/>
                </a:solidFill>
                <a:cs typeface="Times New Roman" pitchFamily="18" charset="0"/>
              </a:rPr>
              <a:t>Use of </a:t>
            </a: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illicit drugs </a:t>
            </a:r>
            <a:r>
              <a:rPr lang="en-MY" sz="2400" b="1" dirty="0">
                <a:solidFill>
                  <a:prstClr val="black"/>
                </a:solidFill>
                <a:cs typeface="Times New Roman" pitchFamily="18" charset="0"/>
              </a:rPr>
              <a:t>and </a:t>
            </a: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sharing of injection </a:t>
            </a:r>
            <a:r>
              <a:rPr lang="en-MY" sz="2400" b="1" dirty="0">
                <a:solidFill>
                  <a:prstClr val="black"/>
                </a:solidFill>
                <a:cs typeface="Times New Roman" pitchFamily="18" charset="0"/>
              </a:rPr>
              <a:t>equipment</a:t>
            </a:r>
          </a:p>
          <a:p>
            <a:pPr marL="342900" lvl="0" indent="-342900">
              <a:buFont typeface="Wingdings" pitchFamily="2" charset="2"/>
              <a:buChar char="ü"/>
              <a:defRPr/>
            </a:pPr>
            <a:r>
              <a:rPr lang="en-MY" sz="2400" b="1" dirty="0">
                <a:solidFill>
                  <a:srgbClr val="00B050"/>
                </a:solidFill>
                <a:cs typeface="Times New Roman" pitchFamily="18" charset="0"/>
              </a:rPr>
              <a:t>Provision of comprehensive harm-reduction services to</a:t>
            </a:r>
          </a:p>
          <a:p>
            <a:pPr lvl="0">
              <a:defRPr/>
            </a:pPr>
            <a:r>
              <a:rPr lang="en-MY" sz="2400" b="1" dirty="0">
                <a:solidFill>
                  <a:srgbClr val="00B050"/>
                </a:solidFill>
                <a:cs typeface="Times New Roman" pitchFamily="18" charset="0"/>
              </a:rPr>
              <a:t>      people who inject drugs </a:t>
            </a:r>
            <a:r>
              <a:rPr lang="en-MY" sz="2400" b="1" dirty="0">
                <a:solidFill>
                  <a:prstClr val="black"/>
                </a:solidFill>
                <a:cs typeface="Times New Roman" pitchFamily="18" charset="0"/>
              </a:rPr>
              <a:t>including  </a:t>
            </a:r>
            <a:r>
              <a:rPr lang="en-MY" sz="2400" b="1" dirty="0">
                <a:solidFill>
                  <a:srgbClr val="00B050"/>
                </a:solidFill>
                <a:cs typeface="Times New Roman" pitchFamily="18" charset="0"/>
              </a:rPr>
              <a:t>sterile</a:t>
            </a:r>
            <a:r>
              <a:rPr lang="en-MY" sz="2400" b="1" dirty="0">
                <a:solidFill>
                  <a:prstClr val="black"/>
                </a:solidFill>
                <a:cs typeface="Times New Roman" pitchFamily="18" charset="0"/>
              </a:rPr>
              <a:t> injecting equipment</a:t>
            </a:r>
            <a:r>
              <a:rPr lang="en-MY" sz="2400" b="1" dirty="0">
                <a:solidFill>
                  <a:srgbClr val="00B050"/>
                </a:solidFill>
                <a:cs typeface="Times New Roman" pitchFamily="18" charset="0"/>
              </a:rPr>
              <a:t>;</a:t>
            </a:r>
            <a:endParaRPr lang="en-MY" sz="2400" dirty="0">
              <a:solidFill>
                <a:srgbClr val="FF0000"/>
              </a:solidFill>
              <a:cs typeface="Times New Roman" pitchFamily="18" charset="0"/>
            </a:endParaRPr>
          </a:p>
          <a:p>
            <a:pPr marL="342900" lvl="0" indent="-342900">
              <a:buFont typeface="Wingdings" pitchFamily="2" charset="2"/>
              <a:buChar char="v"/>
              <a:defRPr/>
            </a:pP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Sharing of sharp personal </a:t>
            </a:r>
            <a:r>
              <a:rPr lang="en-MY" sz="2400" b="1" dirty="0">
                <a:solidFill>
                  <a:prstClr val="black"/>
                </a:solidFill>
                <a:cs typeface="Times New Roman" pitchFamily="18" charset="0"/>
              </a:rPr>
              <a:t>items that contaminated with blood</a:t>
            </a:r>
          </a:p>
          <a:p>
            <a:pPr marL="342900" lvl="0" indent="-342900">
              <a:buFont typeface="Wingdings" pitchFamily="2" charset="2"/>
              <a:buChar char="v"/>
              <a:defRPr/>
            </a:pP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tattoos, piercings </a:t>
            </a:r>
            <a:r>
              <a:rPr lang="en-MY" sz="2400" b="1" dirty="0">
                <a:solidFill>
                  <a:prstClr val="black"/>
                </a:solidFill>
                <a:cs typeface="Times New Roman" pitchFamily="18" charset="0"/>
              </a:rPr>
              <a:t>&amp; acupuncture performed with contaminated equipment</a:t>
            </a:r>
            <a:r>
              <a:rPr lang="en-MY" sz="2400" dirty="0">
                <a:solidFill>
                  <a:srgbClr val="FF0000"/>
                </a:solidFill>
                <a:cs typeface="Times New Roman" pitchFamily="18" charset="0"/>
              </a:rPr>
              <a:t>.</a:t>
            </a:r>
          </a:p>
        </p:txBody>
      </p:sp>
      <p:sp>
        <p:nvSpPr>
          <p:cNvPr id="3" name="Rectangle 2"/>
          <p:cNvSpPr/>
          <p:nvPr/>
        </p:nvSpPr>
        <p:spPr>
          <a:xfrm>
            <a:off x="3353795" y="127889"/>
            <a:ext cx="387413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MY" dirty="0" smtClean="0">
                <a:cs typeface="Times New Roman" pitchFamily="18" charset="0"/>
              </a:rPr>
              <a:t>Cont.   examples </a:t>
            </a:r>
            <a:r>
              <a:rPr lang="en-MY" dirty="0">
                <a:cs typeface="Times New Roman" pitchFamily="18" charset="0"/>
              </a:rPr>
              <a:t>of </a:t>
            </a:r>
            <a:r>
              <a:rPr lang="en-MY" b="1" dirty="0">
                <a:cs typeface="Times New Roman" pitchFamily="18" charset="0"/>
              </a:rPr>
              <a:t>primary prevention</a:t>
            </a:r>
            <a:endParaRPr lang="ar-JO" dirty="0"/>
          </a:p>
        </p:txBody>
      </p:sp>
    </p:spTree>
    <p:extLst>
      <p:ext uri="{BB962C8B-B14F-4D97-AF65-F5344CB8AC3E}">
        <p14:creationId xmlns:p14="http://schemas.microsoft.com/office/powerpoint/2010/main" val="30440669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Number Placeholder 1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eaLnBrk="1" hangingPunct="1"/>
            <a:fld id="{D5F747F1-74C2-4934-90D2-107B67994E07}" type="slidenum">
              <a:rPr lang="ar-SA" smtClean="0"/>
              <a:pPr eaLnBrk="1" hangingPunct="1"/>
              <a:t>13</a:t>
            </a:fld>
            <a:endParaRPr lang="en-US" smtClean="0"/>
          </a:p>
        </p:txBody>
      </p:sp>
      <p:sp>
        <p:nvSpPr>
          <p:cNvPr id="25603" name="Rectangle 2"/>
          <p:cNvSpPr>
            <a:spLocks noChangeArrowheads="1"/>
          </p:cNvSpPr>
          <p:nvPr/>
        </p:nvSpPr>
        <p:spPr bwMode="auto">
          <a:xfrm>
            <a:off x="2268538" y="2133600"/>
            <a:ext cx="5183782" cy="707886"/>
          </a:xfrm>
          <a:prstGeom prst="rect">
            <a:avLst/>
          </a:prstGeom>
          <a:gradFill rotWithShape="0">
            <a:gsLst>
              <a:gs pos="0">
                <a:srgbClr val="DDEBCF"/>
              </a:gs>
              <a:gs pos="100000">
                <a:srgbClr val="156B13"/>
              </a:gs>
            </a:gsLst>
            <a:lin ang="5400000"/>
          </a:gradFill>
          <a:ln>
            <a:noFill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MY" sz="4000" b="1" spc="5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HEPATITIS    D</a:t>
            </a:r>
          </a:p>
        </p:txBody>
      </p:sp>
      <p:pic>
        <p:nvPicPr>
          <p:cNvPr id="2253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04075" y="836613"/>
            <a:ext cx="1289050" cy="987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Rectangle 1"/>
          <p:cNvSpPr/>
          <p:nvPr/>
        </p:nvSpPr>
        <p:spPr>
          <a:xfrm>
            <a:off x="4479634" y="3244334"/>
            <a:ext cx="184730" cy="147732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eaLnBrk="0" hangingPunct="0">
              <a:defRPr/>
            </a:pPr>
            <a:endParaRPr lang="en-US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eaLnBrk="0" hangingPunct="0">
              <a:defRPr/>
            </a:pPr>
            <a:endParaRPr lang="en-US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eaLnBrk="0" hangingPunct="0">
              <a:defRPr/>
            </a:pPr>
            <a:endParaRPr lang="en-US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eaLnBrk="0" hangingPunct="0">
              <a:defRPr/>
            </a:pPr>
            <a:endParaRPr lang="en-US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eaLnBrk="0" hangingPunct="0">
              <a:defRPr/>
            </a:pPr>
            <a:endParaRPr lang="en-US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577835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Number Placeholder 1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eaLnBrk="1" hangingPunct="1"/>
            <a:fld id="{85DAC024-1705-4785-B106-558B80B0C49B}" type="slidenum">
              <a:rPr lang="ar-SA" smtClean="0"/>
              <a:pPr eaLnBrk="1" hangingPunct="1"/>
              <a:t>14</a:t>
            </a:fld>
            <a:endParaRPr lang="en-US" smtClean="0"/>
          </a:p>
        </p:txBody>
      </p:sp>
      <p:sp>
        <p:nvSpPr>
          <p:cNvPr id="5" name="Rectangle 4"/>
          <p:cNvSpPr/>
          <p:nvPr/>
        </p:nvSpPr>
        <p:spPr>
          <a:xfrm>
            <a:off x="32865" y="332656"/>
            <a:ext cx="8941210" cy="64633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eaLnBrk="0" hangingPunct="0">
              <a:buFont typeface="Wingdings" pitchFamily="2" charset="2"/>
              <a:buChar char="Ø"/>
              <a:defRPr/>
            </a:pPr>
            <a:r>
              <a:rPr lang="en-MY" sz="2300" b="1" dirty="0">
                <a:cs typeface="Times New Roman" pitchFamily="18" charset="0"/>
              </a:rPr>
              <a:t>HD is a liver disease in </a:t>
            </a:r>
            <a:r>
              <a:rPr lang="en-MY" sz="2300" b="1" dirty="0">
                <a:solidFill>
                  <a:srgbClr val="FF0000"/>
                </a:solidFill>
                <a:cs typeface="Times New Roman" pitchFamily="18" charset="0"/>
              </a:rPr>
              <a:t>both acute </a:t>
            </a:r>
            <a:r>
              <a:rPr lang="en-MY" sz="2300" b="1" dirty="0">
                <a:cs typeface="Times New Roman" pitchFamily="18" charset="0"/>
              </a:rPr>
              <a:t>and </a:t>
            </a:r>
            <a:r>
              <a:rPr lang="en-MY" sz="2300" b="1" dirty="0">
                <a:solidFill>
                  <a:srgbClr val="FF0000"/>
                </a:solidFill>
                <a:cs typeface="Times New Roman" pitchFamily="18" charset="0"/>
              </a:rPr>
              <a:t>chronic forms </a:t>
            </a:r>
          </a:p>
          <a:p>
            <a:pPr marL="342900" indent="-342900" eaLnBrk="0" hangingPunct="0">
              <a:buFont typeface="Wingdings" pitchFamily="2" charset="2"/>
              <a:buChar char="Ø"/>
              <a:defRPr/>
            </a:pPr>
            <a:r>
              <a:rPr lang="en-MY" sz="2300" b="1" dirty="0">
                <a:cs typeface="Times New Roman" pitchFamily="18" charset="0"/>
              </a:rPr>
              <a:t>caused by HDV ,</a:t>
            </a:r>
          </a:p>
          <a:p>
            <a:pPr marL="342900" indent="-342900" eaLnBrk="0" hangingPunct="0">
              <a:buFont typeface="Wingdings" pitchFamily="2" charset="2"/>
              <a:buChar char="Ø"/>
              <a:defRPr/>
            </a:pPr>
            <a:r>
              <a:rPr lang="en-MY" sz="2300" b="1" dirty="0">
                <a:cs typeface="Times New Roman" pitchFamily="18" charset="0"/>
              </a:rPr>
              <a:t>HDV </a:t>
            </a:r>
            <a:r>
              <a:rPr lang="en-US" sz="2300" b="1" dirty="0">
                <a:solidFill>
                  <a:srgbClr val="222222"/>
                </a:solidFill>
                <a:cs typeface="Times New Roman" pitchFamily="18" charset="0"/>
              </a:rPr>
              <a:t>also called Delta agent</a:t>
            </a:r>
          </a:p>
          <a:p>
            <a:pPr marL="342900" indent="-342900" eaLnBrk="0" hangingPunct="0">
              <a:buFont typeface="Wingdings" pitchFamily="2" charset="2"/>
              <a:buChar char="Ø"/>
              <a:defRPr/>
            </a:pPr>
            <a:r>
              <a:rPr lang="en-US" sz="2300" b="1" dirty="0">
                <a:solidFill>
                  <a:srgbClr val="222222"/>
                </a:solidFill>
                <a:cs typeface="Times New Roman" pitchFamily="18" charset="0"/>
              </a:rPr>
              <a:t> is similar to other forms of hepatitis, </a:t>
            </a:r>
            <a:r>
              <a:rPr lang="en-US" sz="2300" b="1" dirty="0">
                <a:solidFill>
                  <a:srgbClr val="FF0000"/>
                </a:solidFill>
                <a:cs typeface="Times New Roman" pitchFamily="18" charset="0"/>
              </a:rPr>
              <a:t>BUT</a:t>
            </a:r>
          </a:p>
          <a:p>
            <a:pPr marL="342900" indent="-342900" eaLnBrk="0" hangingPunct="0">
              <a:buFont typeface="Wingdings" pitchFamily="2" charset="2"/>
              <a:buChar char="Ø"/>
              <a:defRPr/>
            </a:pPr>
            <a:r>
              <a:rPr lang="en-US" sz="2300" b="1" dirty="0">
                <a:solidFill>
                  <a:srgbClr val="222222"/>
                </a:solidFill>
                <a:cs typeface="Times New Roman" pitchFamily="18" charset="0"/>
              </a:rPr>
              <a:t> it can only infect those who are </a:t>
            </a:r>
            <a:r>
              <a:rPr lang="en-US" sz="2300" b="1" dirty="0">
                <a:solidFill>
                  <a:srgbClr val="FF0000"/>
                </a:solidFill>
                <a:cs typeface="Times New Roman" pitchFamily="18" charset="0"/>
              </a:rPr>
              <a:t>already infected with the </a:t>
            </a:r>
            <a:r>
              <a:rPr lang="en-MY" sz="2300" b="1" dirty="0">
                <a:solidFill>
                  <a:srgbClr val="FF0000"/>
                </a:solidFill>
                <a:cs typeface="Times New Roman" pitchFamily="18" charset="0"/>
              </a:rPr>
              <a:t>HBV</a:t>
            </a:r>
            <a:r>
              <a:rPr lang="en-US" sz="2300" b="1" dirty="0">
                <a:solidFill>
                  <a:srgbClr val="222222"/>
                </a:solidFill>
                <a:cs typeface="Times New Roman" pitchFamily="18" charset="0"/>
              </a:rPr>
              <a:t>.</a:t>
            </a:r>
          </a:p>
          <a:p>
            <a:pPr marL="342900" indent="-342900" eaLnBrk="0" hangingPunct="0">
              <a:buFont typeface="Wingdings" pitchFamily="2" charset="2"/>
              <a:buChar char="Ø"/>
              <a:defRPr/>
            </a:pPr>
            <a:r>
              <a:rPr lang="en-US" sz="2300" b="1" dirty="0">
                <a:solidFill>
                  <a:srgbClr val="222222"/>
                </a:solidFill>
                <a:cs typeface="Times New Roman" pitchFamily="18" charset="0"/>
              </a:rPr>
              <a:t>  </a:t>
            </a:r>
            <a:r>
              <a:rPr lang="en-MY" sz="2300" b="1" dirty="0">
                <a:cs typeface="Times New Roman" pitchFamily="18" charset="0"/>
              </a:rPr>
              <a:t>It requires HBV for </a:t>
            </a:r>
            <a:r>
              <a:rPr lang="en-MY" sz="2300" b="1" dirty="0">
                <a:solidFill>
                  <a:srgbClr val="FF0000"/>
                </a:solidFill>
                <a:cs typeface="Times New Roman" pitchFamily="18" charset="0"/>
              </a:rPr>
              <a:t>its replication</a:t>
            </a:r>
          </a:p>
          <a:p>
            <a:pPr marL="342900" indent="-342900" eaLnBrk="0" hangingPunct="0">
              <a:buFont typeface="Wingdings" pitchFamily="2" charset="2"/>
              <a:buChar char="Ø"/>
              <a:defRPr/>
            </a:pPr>
            <a:r>
              <a:rPr lang="en-MY" sz="2300" b="1" dirty="0">
                <a:cs typeface="Times New Roman" pitchFamily="18" charset="0"/>
              </a:rPr>
              <a:t>cannot occur in the absence of </a:t>
            </a:r>
            <a:r>
              <a:rPr lang="en-US" sz="2300" b="1" dirty="0" smtClean="0">
                <a:cs typeface="Times New Roman" pitchFamily="18" charset="0"/>
              </a:rPr>
              <a:t>HBV</a:t>
            </a:r>
          </a:p>
          <a:p>
            <a:pPr marL="342900" indent="-342900" eaLnBrk="0" hangingPunct="0">
              <a:buFont typeface="Wingdings" pitchFamily="2" charset="2"/>
              <a:buChar char="Ø"/>
              <a:defRPr/>
            </a:pPr>
            <a:r>
              <a:rPr lang="en-US" sz="2300" b="1" dirty="0">
                <a:solidFill>
                  <a:schemeClr val="tx2">
                    <a:lumMod val="75000"/>
                  </a:schemeClr>
                </a:solidFill>
              </a:rPr>
              <a:t>HDV-HBV co-infection </a:t>
            </a:r>
            <a:r>
              <a:rPr lang="en-US" sz="2300" dirty="0"/>
              <a:t>is considered the </a:t>
            </a:r>
            <a:r>
              <a:rPr lang="en-US" sz="2300" b="1" dirty="0">
                <a:solidFill>
                  <a:srgbClr val="FF0000"/>
                </a:solidFill>
              </a:rPr>
              <a:t>most severe </a:t>
            </a:r>
            <a:r>
              <a:rPr lang="en-US" sz="2300" dirty="0"/>
              <a:t>form of chronic viral hepatitis due to </a:t>
            </a:r>
            <a:r>
              <a:rPr lang="en-US" sz="2300" b="1" dirty="0">
                <a:solidFill>
                  <a:schemeClr val="tx2"/>
                </a:solidFill>
              </a:rPr>
              <a:t>more rapid progression </a:t>
            </a:r>
            <a:r>
              <a:rPr lang="en-US" sz="2300" dirty="0"/>
              <a:t>towards </a:t>
            </a:r>
            <a:r>
              <a:rPr lang="en-US" sz="2300" dirty="0" smtClean="0"/>
              <a:t>HCC and </a:t>
            </a:r>
            <a:r>
              <a:rPr lang="en-US" sz="2300" dirty="0"/>
              <a:t>liver-related death</a:t>
            </a:r>
            <a:r>
              <a:rPr lang="en-US" sz="2300" dirty="0" smtClean="0"/>
              <a:t>.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300" b="1" dirty="0">
                <a:solidFill>
                  <a:schemeClr val="tx2"/>
                </a:solidFill>
              </a:rPr>
              <a:t>Chronic HBV carriers </a:t>
            </a:r>
            <a:r>
              <a:rPr lang="en-US" sz="2300" dirty="0"/>
              <a:t>are at </a:t>
            </a:r>
            <a:r>
              <a:rPr lang="en-US" sz="2300" b="1" dirty="0">
                <a:solidFill>
                  <a:srgbClr val="FF0000"/>
                </a:solidFill>
              </a:rPr>
              <a:t>risk of infection </a:t>
            </a:r>
            <a:r>
              <a:rPr lang="en-US" sz="2300" dirty="0"/>
              <a:t>with HDV</a:t>
            </a:r>
            <a:r>
              <a:rPr lang="en-US" sz="2300" dirty="0" smtClean="0"/>
              <a:t>.</a:t>
            </a:r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en-US" sz="2300" dirty="0" smtClean="0"/>
              <a:t> </a:t>
            </a:r>
            <a:r>
              <a:rPr lang="en-US" sz="2300" b="1" dirty="0"/>
              <a:t>People who are </a:t>
            </a:r>
            <a:r>
              <a:rPr lang="en-US" sz="2300" b="1" dirty="0">
                <a:solidFill>
                  <a:schemeClr val="tx2"/>
                </a:solidFill>
              </a:rPr>
              <a:t>not immune to </a:t>
            </a:r>
            <a:r>
              <a:rPr lang="en-US" sz="2300" dirty="0">
                <a:solidFill>
                  <a:schemeClr val="tx2"/>
                </a:solidFill>
              </a:rPr>
              <a:t>HBV </a:t>
            </a:r>
            <a:r>
              <a:rPr lang="en-US" sz="2300" dirty="0"/>
              <a:t>(either by natural disease or immunization with the hepatitis B vaccine) are </a:t>
            </a:r>
            <a:r>
              <a:rPr lang="en-US" sz="2300" b="1" dirty="0">
                <a:solidFill>
                  <a:srgbClr val="FF0000"/>
                </a:solidFill>
              </a:rPr>
              <a:t>at risk of </a:t>
            </a:r>
            <a:r>
              <a:rPr lang="en-US" sz="2300" dirty="0"/>
              <a:t>infection with HBV, which puts them at </a:t>
            </a:r>
            <a:r>
              <a:rPr lang="en-US" sz="2300" b="1" dirty="0">
                <a:solidFill>
                  <a:srgbClr val="FF0000"/>
                </a:solidFill>
              </a:rPr>
              <a:t>risk of HDV infection</a:t>
            </a:r>
            <a:r>
              <a:rPr lang="en-US" sz="2300" dirty="0"/>
              <a:t>.</a:t>
            </a:r>
            <a:endParaRPr lang="ar-JO" sz="2300" dirty="0"/>
          </a:p>
          <a:p>
            <a:pPr marL="342900" lvl="0" indent="-342900" eaLnBrk="0" hangingPunct="0">
              <a:buFont typeface="Wingdings" panose="05000000000000000000" pitchFamily="2" charset="2"/>
              <a:buChar char="q"/>
              <a:defRPr/>
            </a:pPr>
            <a:r>
              <a:rPr lang="en-MY" sz="2300" b="1" dirty="0" smtClean="0">
                <a:solidFill>
                  <a:srgbClr val="FF0000"/>
                </a:solidFill>
                <a:cs typeface="Times New Roman" pitchFamily="18" charset="0"/>
              </a:rPr>
              <a:t>A HBV  </a:t>
            </a:r>
            <a:r>
              <a:rPr lang="en-MY" sz="2300" b="1" dirty="0">
                <a:solidFill>
                  <a:srgbClr val="FF0000"/>
                </a:solidFill>
                <a:cs typeface="Times New Roman" pitchFamily="18" charset="0"/>
              </a:rPr>
              <a:t>vaccine </a:t>
            </a:r>
            <a:r>
              <a:rPr lang="en-MY" sz="2300" b="1" dirty="0" smtClean="0">
                <a:cs typeface="Times New Roman" pitchFamily="18" charset="0"/>
              </a:rPr>
              <a:t>is </a:t>
            </a:r>
            <a:r>
              <a:rPr lang="en-MY" sz="2300" b="1" dirty="0">
                <a:cs typeface="Times New Roman" pitchFamily="18" charset="0"/>
              </a:rPr>
              <a:t>the </a:t>
            </a:r>
            <a:r>
              <a:rPr lang="en-MY" sz="2300" b="1" dirty="0">
                <a:solidFill>
                  <a:srgbClr val="FF0000"/>
                </a:solidFill>
                <a:cs typeface="Times New Roman" pitchFamily="18" charset="0"/>
              </a:rPr>
              <a:t>only </a:t>
            </a:r>
            <a:r>
              <a:rPr lang="en-MY" sz="2300" b="1" dirty="0">
                <a:solidFill>
                  <a:prstClr val="black"/>
                </a:solidFill>
                <a:cs typeface="Times New Roman" pitchFamily="18" charset="0"/>
              </a:rPr>
              <a:t>method to </a:t>
            </a:r>
            <a:r>
              <a:rPr lang="en-MY" sz="2300" b="1" dirty="0">
                <a:solidFill>
                  <a:schemeClr val="tx2"/>
                </a:solidFill>
                <a:cs typeface="Times New Roman" pitchFamily="18" charset="0"/>
              </a:rPr>
              <a:t>prevent HDV </a:t>
            </a:r>
            <a:r>
              <a:rPr lang="en-MY" sz="2300" b="1" dirty="0">
                <a:solidFill>
                  <a:prstClr val="black"/>
                </a:solidFill>
                <a:cs typeface="Times New Roman" pitchFamily="18" charset="0"/>
              </a:rPr>
              <a:t>infection</a:t>
            </a:r>
          </a:p>
          <a:p>
            <a:pPr marL="342900" lvl="0" indent="-342900" eaLnBrk="0" hangingPunct="0">
              <a:buFont typeface="Wingdings" panose="05000000000000000000" pitchFamily="2" charset="2"/>
              <a:buChar char="q"/>
              <a:defRPr/>
            </a:pPr>
            <a:r>
              <a:rPr lang="en-MY" sz="2300" dirty="0">
                <a:solidFill>
                  <a:srgbClr val="FF0000"/>
                </a:solidFill>
                <a:cs typeface="Times New Roman" pitchFamily="18" charset="0"/>
              </a:rPr>
              <a:t>Hepatitis D should </a:t>
            </a:r>
            <a:r>
              <a:rPr lang="en-MY" sz="2300" dirty="0">
                <a:solidFill>
                  <a:prstClr val="black"/>
                </a:solidFill>
                <a:cs typeface="Times New Roman" pitchFamily="18" charset="0"/>
              </a:rPr>
              <a:t>be considered in cases of </a:t>
            </a:r>
            <a:r>
              <a:rPr lang="en-MY" sz="2300" dirty="0">
                <a:solidFill>
                  <a:srgbClr val="FF0000"/>
                </a:solidFill>
                <a:cs typeface="Times New Roman" pitchFamily="18" charset="0"/>
              </a:rPr>
              <a:t>acute liver failure </a:t>
            </a:r>
            <a:r>
              <a:rPr lang="en-MY" sz="2300" dirty="0">
                <a:solidFill>
                  <a:prstClr val="black"/>
                </a:solidFill>
                <a:cs typeface="Times New Roman" pitchFamily="18" charset="0"/>
              </a:rPr>
              <a:t>or when </a:t>
            </a:r>
            <a:endParaRPr lang="en-MY" sz="2300" dirty="0" smtClean="0">
              <a:solidFill>
                <a:prstClr val="black"/>
              </a:solidFill>
              <a:cs typeface="Times New Roman" pitchFamily="18" charset="0"/>
            </a:endParaRPr>
          </a:p>
          <a:p>
            <a:pPr lvl="0" algn="ctr" eaLnBrk="0" hangingPunct="0">
              <a:defRPr/>
            </a:pPr>
            <a:r>
              <a:rPr lang="en-MY" sz="2300" dirty="0">
                <a:solidFill>
                  <a:prstClr val="black"/>
                </a:solidFill>
                <a:cs typeface="Times New Roman" pitchFamily="18" charset="0"/>
              </a:rPr>
              <a:t> </a:t>
            </a:r>
            <a:r>
              <a:rPr lang="en-MY" sz="2300" dirty="0" smtClean="0">
                <a:solidFill>
                  <a:prstClr val="black"/>
                </a:solidFill>
                <a:cs typeface="Times New Roman" pitchFamily="18" charset="0"/>
              </a:rPr>
              <a:t>        a </a:t>
            </a:r>
            <a:r>
              <a:rPr lang="en-MY" sz="2300" dirty="0">
                <a:solidFill>
                  <a:prstClr val="black"/>
                </a:solidFill>
                <a:cs typeface="Times New Roman" pitchFamily="18" charset="0"/>
              </a:rPr>
              <a:t>patient who is a known hepatitis B carrier suffers </a:t>
            </a:r>
            <a:r>
              <a:rPr lang="en-MY" sz="2300" dirty="0">
                <a:solidFill>
                  <a:schemeClr val="tx2"/>
                </a:solidFill>
                <a:cs typeface="Times New Roman" pitchFamily="18" charset="0"/>
              </a:rPr>
              <a:t>an acute </a:t>
            </a:r>
            <a:r>
              <a:rPr lang="en-MY" sz="2300" dirty="0" smtClean="0">
                <a:solidFill>
                  <a:schemeClr val="tx2"/>
                </a:solidFill>
                <a:cs typeface="Times New Roman" pitchFamily="18" charset="0"/>
              </a:rPr>
              <a:t>  exacerbation</a:t>
            </a:r>
            <a:r>
              <a:rPr lang="en-MY" sz="2300" dirty="0" smtClean="0">
                <a:solidFill>
                  <a:prstClr val="black"/>
                </a:solidFill>
                <a:cs typeface="Times New Roman" pitchFamily="18" charset="0"/>
              </a:rPr>
              <a:t>.</a:t>
            </a:r>
            <a:endParaRPr lang="en-MY" sz="2300" dirty="0">
              <a:solidFill>
                <a:prstClr val="black"/>
              </a:solidFill>
              <a:cs typeface="Times New Roman" pitchFamily="18" charset="0"/>
            </a:endParaRPr>
          </a:p>
        </p:txBody>
      </p:sp>
      <p:sp>
        <p:nvSpPr>
          <p:cNvPr id="23556" name="Rectangle 3"/>
          <p:cNvSpPr>
            <a:spLocks noChangeArrowheads="1"/>
          </p:cNvSpPr>
          <p:nvPr/>
        </p:nvSpPr>
        <p:spPr bwMode="auto">
          <a:xfrm>
            <a:off x="6526150" y="0"/>
            <a:ext cx="2447925" cy="461665"/>
          </a:xfrm>
          <a:prstGeom prst="rect">
            <a:avLst/>
          </a:prstGeom>
          <a:gradFill rotWithShape="0"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5400000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MY" sz="2400" b="1" dirty="0">
                <a:solidFill>
                  <a:srgbClr val="3C4245"/>
                </a:solidFill>
                <a:latin typeface="Garamond" pitchFamily="18" charset="0"/>
                <a:cs typeface="Times New Roman" pitchFamily="18" charset="0"/>
              </a:rPr>
              <a:t>Hepatitis D </a:t>
            </a:r>
            <a:endParaRPr lang="en-MY" sz="2400" dirty="0">
              <a:latin typeface="Garamond" pitchFamily="18" charset="0"/>
              <a:cs typeface="Times New Roman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17694" y="5037698"/>
            <a:ext cx="894205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3C4245"/>
                </a:solidFill>
                <a:latin typeface="Arial" panose="020B0604020202020204" pitchFamily="34" charset="0"/>
              </a:rPr>
              <a:t> </a:t>
            </a:r>
            <a:endParaRPr lang="ar-JO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32837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755576" y="269019"/>
            <a:ext cx="5112568" cy="12618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eaLnBrk="0" hangingPunct="0">
              <a:defRPr/>
            </a:pPr>
            <a:r>
              <a:rPr lang="en-US" sz="2800" b="1" dirty="0">
                <a:solidFill>
                  <a:srgbClr val="002060"/>
                </a:solidFill>
                <a:cs typeface="Times New Roman" pitchFamily="18" charset="0"/>
              </a:rPr>
              <a:t>The infection has two forms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342900" indent="-342900" eaLnBrk="0" hangingPunct="0">
              <a:buFont typeface="Wingdings" pitchFamily="2" charset="2"/>
              <a:buChar char="Ø"/>
              <a:defRPr/>
            </a:pP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Co-infection</a:t>
            </a:r>
          </a:p>
          <a:p>
            <a:pPr marL="342900" indent="-342900" eaLnBrk="0" hangingPunct="0">
              <a:buFont typeface="Wingdings" pitchFamily="2" charset="2"/>
              <a:buChar char="Ø"/>
              <a:defRPr/>
            </a:pP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Super-infection</a:t>
            </a:r>
            <a:endParaRPr lang="en-US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918049" y="946203"/>
            <a:ext cx="4225951" cy="5262979"/>
          </a:xfrm>
          <a:prstGeom prst="rect">
            <a:avLst/>
          </a:prstGeom>
          <a:ln w="19050">
            <a:gradFill>
              <a:gsLst>
                <a:gs pos="0">
                  <a:srgbClr val="7030A0"/>
                </a:gs>
                <a:gs pos="74000">
                  <a:schemeClr val="accent1">
                    <a:lumMod val="45000"/>
                    <a:lumOff val="55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</a:ln>
        </p:spPr>
        <p:txBody>
          <a:bodyPr wrap="square">
            <a:spAutoFit/>
          </a:bodyPr>
          <a:lstStyle/>
          <a:p>
            <a:pPr lvl="0" algn="ctr" eaLnBrk="0" hangingPunct="0">
              <a:defRPr/>
            </a:pP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Co-infection</a:t>
            </a:r>
            <a:r>
              <a:rPr lang="en-US" sz="2200" dirty="0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 ;</a:t>
            </a:r>
          </a:p>
          <a:p>
            <a:pPr marL="457200" lvl="0" indent="-457200" eaLnBrk="0" hangingPunct="0">
              <a:buFont typeface="Wingdings" pitchFamily="2" charset="2"/>
              <a:buChar char="v"/>
              <a:defRPr/>
            </a:pPr>
            <a:r>
              <a:rPr lang="en-US" sz="2400" dirty="0">
                <a:solidFill>
                  <a:srgbClr val="222222"/>
                </a:solidFill>
                <a:cs typeface="Times New Roman" pitchFamily="18" charset="0"/>
              </a:rPr>
              <a:t>individual</a:t>
            </a:r>
            <a:r>
              <a:rPr lang="en-MY" sz="2400" dirty="0">
                <a:solidFill>
                  <a:prstClr val="black"/>
                </a:solidFill>
                <a:cs typeface="Times New Roman" pitchFamily="18" charset="0"/>
              </a:rPr>
              <a:t> </a:t>
            </a: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simultaneously</a:t>
            </a:r>
            <a:r>
              <a:rPr lang="en-US" sz="2400" dirty="0">
                <a:solidFill>
                  <a:srgbClr val="222222"/>
                </a:solidFill>
                <a:cs typeface="Times New Roman" pitchFamily="18" charset="0"/>
              </a:rPr>
              <a:t>  infected with both </a:t>
            </a:r>
            <a:r>
              <a:rPr lang="en-MY" sz="2400" dirty="0">
                <a:solidFill>
                  <a:prstClr val="black"/>
                </a:solidFill>
                <a:cs typeface="Times New Roman" pitchFamily="18" charset="0"/>
              </a:rPr>
              <a:t>HDV </a:t>
            </a:r>
            <a:r>
              <a:rPr lang="en-US" sz="2400" b="1" dirty="0">
                <a:solidFill>
                  <a:srgbClr val="222222"/>
                </a:solidFill>
                <a:cs typeface="Times New Roman" pitchFamily="18" charset="0"/>
              </a:rPr>
              <a:t>&amp; </a:t>
            </a:r>
            <a:r>
              <a:rPr lang="en-MY" sz="2400" dirty="0">
                <a:solidFill>
                  <a:prstClr val="black"/>
                </a:solidFill>
                <a:cs typeface="Times New Roman" pitchFamily="18" charset="0"/>
              </a:rPr>
              <a:t>HBV</a:t>
            </a:r>
          </a:p>
          <a:p>
            <a:pPr marL="457200" lvl="0" indent="-457200" eaLnBrk="0" hangingPunct="0">
              <a:buFont typeface="Wingdings" pitchFamily="2" charset="2"/>
              <a:buChar char="v"/>
              <a:defRPr/>
            </a:pPr>
            <a:r>
              <a:rPr lang="en-US" sz="2400" b="1" dirty="0">
                <a:solidFill>
                  <a:srgbClr val="002060"/>
                </a:solidFill>
                <a:cs typeface="Times New Roman" pitchFamily="18" charset="0"/>
              </a:rPr>
              <a:t>It is usually </a:t>
            </a:r>
            <a:r>
              <a:rPr lang="en-US" sz="2400" b="1" dirty="0">
                <a:solidFill>
                  <a:srgbClr val="FF0000"/>
                </a:solidFill>
                <a:cs typeface="Times New Roman" pitchFamily="18" charset="0"/>
              </a:rPr>
              <a:t>acute</a:t>
            </a:r>
            <a:r>
              <a:rPr lang="en-US" sz="2400" b="1" dirty="0">
                <a:solidFill>
                  <a:srgbClr val="002060"/>
                </a:solidFill>
                <a:cs typeface="Times New Roman" pitchFamily="18" charset="0"/>
              </a:rPr>
              <a:t> (similar to a hepatitis A infection</a:t>
            </a:r>
            <a:endParaRPr lang="en-US" sz="2400" dirty="0">
              <a:solidFill>
                <a:prstClr val="black"/>
              </a:solidFill>
              <a:cs typeface="Times New Roman" pitchFamily="18" charset="0"/>
            </a:endParaRPr>
          </a:p>
          <a:p>
            <a:pPr marL="457200" lvl="0" indent="-457200" eaLnBrk="0" hangingPunct="0">
              <a:buFont typeface="Wingdings" pitchFamily="2" charset="2"/>
              <a:buChar char="v"/>
              <a:defRPr/>
            </a:pPr>
            <a:r>
              <a:rPr lang="en-MY" sz="2400" dirty="0">
                <a:solidFill>
                  <a:srgbClr val="FF0000"/>
                </a:solidFill>
                <a:cs typeface="Times New Roman" pitchFamily="18" charset="0"/>
              </a:rPr>
              <a:t>HDV-HBV </a:t>
            </a: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co-infection</a:t>
            </a:r>
            <a:r>
              <a:rPr lang="en-MY" sz="2400" dirty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en-MY" sz="2400" dirty="0">
                <a:solidFill>
                  <a:prstClr val="black"/>
                </a:solidFill>
                <a:cs typeface="Times New Roman" pitchFamily="18" charset="0"/>
              </a:rPr>
              <a:t>is considered the</a:t>
            </a:r>
          </a:p>
          <a:p>
            <a:pPr marL="457200" lvl="0" indent="-457200" eaLnBrk="0" hangingPunct="0">
              <a:buFont typeface="Wingdings" pitchFamily="2" charset="2"/>
              <a:buChar char="v"/>
              <a:defRPr/>
            </a:pPr>
            <a:r>
              <a:rPr lang="en-MY" sz="2400" dirty="0">
                <a:solidFill>
                  <a:prstClr val="black"/>
                </a:solidFill>
                <a:cs typeface="Times New Roman" pitchFamily="18" charset="0"/>
              </a:rPr>
              <a:t> </a:t>
            </a: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most severe form of chronic </a:t>
            </a:r>
            <a:r>
              <a:rPr lang="en-MY" sz="2400" dirty="0">
                <a:solidFill>
                  <a:prstClr val="black"/>
                </a:solidFill>
                <a:cs typeface="Times New Roman" pitchFamily="18" charset="0"/>
              </a:rPr>
              <a:t>viral hepatitis due to rapid progression towards </a:t>
            </a:r>
            <a:r>
              <a:rPr lang="en-MY" sz="2400" dirty="0">
                <a:solidFill>
                  <a:srgbClr val="FF0000"/>
                </a:solidFill>
                <a:cs typeface="Times New Roman" pitchFamily="18" charset="0"/>
              </a:rPr>
              <a:t>liver-related d</a:t>
            </a: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eath&amp; HCC</a:t>
            </a:r>
          </a:p>
          <a:p>
            <a:pPr lvl="0" algn="just" eaLnBrk="0" hangingPunct="0">
              <a:buFont typeface="Arial" pitchFamily="34" charset="0"/>
              <a:buChar char="•"/>
              <a:defRPr/>
            </a:pPr>
            <a:r>
              <a:rPr lang="en-US" sz="1600" b="1" dirty="0">
                <a:solidFill>
                  <a:prstClr val="black"/>
                </a:solidFill>
                <a:latin typeface="Garamond" pitchFamily="18" charset="0"/>
                <a:cs typeface="Times New Roman" pitchFamily="18" charset="0"/>
              </a:rPr>
              <a:t>………</a:t>
            </a:r>
          </a:p>
          <a:p>
            <a:pPr lvl="0" algn="just" eaLnBrk="0" hangingPunct="0">
              <a:buFont typeface="Arial" pitchFamily="34" charset="0"/>
              <a:buChar char="•"/>
              <a:defRPr/>
            </a:pPr>
            <a:r>
              <a:rPr lang="en-US" sz="1600" b="1" dirty="0">
                <a:solidFill>
                  <a:prstClr val="black"/>
                </a:solidFill>
                <a:latin typeface="Garamond" pitchFamily="18" charset="0"/>
                <a:cs typeface="Times New Roman" pitchFamily="18" charset="0"/>
              </a:rPr>
              <a:t>.</a:t>
            </a:r>
            <a:endParaRPr lang="en-MY" sz="1600" b="1" dirty="0">
              <a:solidFill>
                <a:prstClr val="black"/>
              </a:solidFill>
              <a:latin typeface="Garamond" pitchFamily="18" charset="0"/>
              <a:cs typeface="Times New Roman" pitchFamily="18" charset="0"/>
            </a:endParaRPr>
          </a:p>
          <a:p>
            <a:pPr lvl="0" algn="just" eaLnBrk="0" hangingPunct="0">
              <a:buFont typeface="Arial" pitchFamily="34" charset="0"/>
              <a:buChar char="•"/>
              <a:defRPr/>
            </a:pPr>
            <a:r>
              <a:rPr lang="en-US" sz="1600" b="1" dirty="0">
                <a:solidFill>
                  <a:prstClr val="black"/>
                </a:solidFill>
                <a:latin typeface="Garamond" pitchFamily="18" charset="0"/>
                <a:cs typeface="Times New Roman" pitchFamily="18" charset="0"/>
              </a:rPr>
              <a:t>…</a:t>
            </a:r>
          </a:p>
        </p:txBody>
      </p:sp>
      <p:sp>
        <p:nvSpPr>
          <p:cNvPr id="5" name="Rectangle 4"/>
          <p:cNvSpPr/>
          <p:nvPr/>
        </p:nvSpPr>
        <p:spPr>
          <a:xfrm>
            <a:off x="-54679" y="1844824"/>
            <a:ext cx="4972728" cy="4893647"/>
          </a:xfrm>
          <a:prstGeom prst="rect">
            <a:avLst/>
          </a:prstGeom>
          <a:ln w="15875">
            <a:gradFill>
              <a:gsLst>
                <a:gs pos="0">
                  <a:schemeClr val="accent2">
                    <a:lumMod val="75000"/>
                  </a:schemeClr>
                </a:gs>
                <a:gs pos="74000">
                  <a:schemeClr val="accent1">
                    <a:lumMod val="45000"/>
                    <a:lumOff val="55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</a:ln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sz="2400" b="1" dirty="0">
                <a:solidFill>
                  <a:srgbClr val="FF0000"/>
                </a:solidFill>
                <a:cs typeface="Times New Roman" pitchFamily="18" charset="0"/>
              </a:rPr>
              <a:t>Super-infection</a:t>
            </a:r>
          </a:p>
          <a:p>
            <a:pPr marL="342900" indent="-342900">
              <a:buFont typeface="Wingdings" pitchFamily="2" charset="2"/>
              <a:buChar char="ü"/>
              <a:defRPr/>
            </a:pPr>
            <a:r>
              <a:rPr lang="en-MY" sz="2400" dirty="0">
                <a:cs typeface="Times New Roman" pitchFamily="18" charset="0"/>
              </a:rPr>
              <a:t>HDV</a:t>
            </a:r>
            <a:r>
              <a:rPr lang="en-US" sz="2400" b="1" dirty="0">
                <a:solidFill>
                  <a:srgbClr val="222222"/>
                </a:solidFill>
                <a:cs typeface="Times New Roman" pitchFamily="18" charset="0"/>
              </a:rPr>
              <a:t> </a:t>
            </a:r>
            <a:r>
              <a:rPr lang="en-US" sz="2400" dirty="0">
                <a:solidFill>
                  <a:srgbClr val="222222"/>
                </a:solidFill>
                <a:cs typeface="Times New Roman" pitchFamily="18" charset="0"/>
              </a:rPr>
              <a:t>infection </a:t>
            </a:r>
            <a:r>
              <a:rPr lang="en-US" sz="2400" b="1" dirty="0">
                <a:solidFill>
                  <a:srgbClr val="222222"/>
                </a:solidFill>
                <a:cs typeface="Times New Roman" pitchFamily="18" charset="0"/>
              </a:rPr>
              <a:t>occurs </a:t>
            </a:r>
            <a:r>
              <a:rPr lang="en-US" sz="2400" b="1" dirty="0">
                <a:solidFill>
                  <a:srgbClr val="FF0000"/>
                </a:solidFill>
                <a:cs typeface="Times New Roman" pitchFamily="18" charset="0"/>
              </a:rPr>
              <a:t>after</a:t>
            </a:r>
            <a:r>
              <a:rPr lang="en-US" sz="2400" dirty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en-US" sz="2400" dirty="0">
                <a:solidFill>
                  <a:srgbClr val="222222"/>
                </a:solidFill>
                <a:cs typeface="Times New Roman" pitchFamily="18" charset="0"/>
              </a:rPr>
              <a:t>person is  already infected with </a:t>
            </a:r>
            <a:r>
              <a:rPr lang="en-MY" sz="2400" b="1" dirty="0">
                <a:cs typeface="Times New Roman" pitchFamily="18" charset="0"/>
              </a:rPr>
              <a:t>HBV</a:t>
            </a:r>
          </a:p>
          <a:p>
            <a:pPr marL="342900" indent="-342900">
              <a:buFont typeface="Wingdings" pitchFamily="2" charset="2"/>
              <a:buChar char="ü"/>
              <a:defRPr/>
            </a:pPr>
            <a:r>
              <a:rPr lang="en-US" sz="2400" b="1" dirty="0">
                <a:solidFill>
                  <a:srgbClr val="002060"/>
                </a:solidFill>
                <a:cs typeface="Times New Roman" pitchFamily="18" charset="0"/>
              </a:rPr>
              <a:t>Super-infection </a:t>
            </a:r>
            <a:r>
              <a:rPr lang="en-US" sz="2400" b="1" dirty="0">
                <a:solidFill>
                  <a:srgbClr val="222222"/>
                </a:solidFill>
                <a:cs typeface="Times New Roman" pitchFamily="18" charset="0"/>
              </a:rPr>
              <a:t>with </a:t>
            </a:r>
            <a:r>
              <a:rPr lang="en-MY" sz="2400" dirty="0">
                <a:cs typeface="Times New Roman" pitchFamily="18" charset="0"/>
              </a:rPr>
              <a:t>HDV</a:t>
            </a:r>
            <a:r>
              <a:rPr lang="en-US" sz="2400" b="1" dirty="0">
                <a:solidFill>
                  <a:srgbClr val="222222"/>
                </a:solidFill>
                <a:cs typeface="Times New Roman" pitchFamily="18" charset="0"/>
              </a:rPr>
              <a:t> </a:t>
            </a:r>
            <a:r>
              <a:rPr lang="en-US" sz="2400" dirty="0">
                <a:solidFill>
                  <a:srgbClr val="222222"/>
                </a:solidFill>
                <a:cs typeface="Times New Roman" pitchFamily="18" charset="0"/>
              </a:rPr>
              <a:t>acts more like </a:t>
            </a:r>
            <a:r>
              <a:rPr lang="en-MY" sz="2400" dirty="0">
                <a:cs typeface="Times New Roman" pitchFamily="18" charset="0"/>
              </a:rPr>
              <a:t>HB</a:t>
            </a:r>
            <a:r>
              <a:rPr lang="en-US" sz="2400" dirty="0">
                <a:solidFill>
                  <a:srgbClr val="222222"/>
                </a:solidFill>
                <a:cs typeface="Times New Roman" pitchFamily="18" charset="0"/>
              </a:rPr>
              <a:t> and can go on </a:t>
            </a:r>
            <a:r>
              <a:rPr lang="en-US" sz="2400" b="1" dirty="0">
                <a:solidFill>
                  <a:srgbClr val="FF0000"/>
                </a:solidFill>
                <a:cs typeface="Times New Roman" pitchFamily="18" charset="0"/>
              </a:rPr>
              <a:t>to cause </a:t>
            </a:r>
          </a:p>
          <a:p>
            <a:pPr marL="342900" indent="-342900">
              <a:buFont typeface="Wingdings" pitchFamily="2" charset="2"/>
              <a:buChar char="ü"/>
              <a:defRPr/>
            </a:pPr>
            <a:r>
              <a:rPr lang="en-US" sz="2400" dirty="0">
                <a:solidFill>
                  <a:srgbClr val="222222"/>
                </a:solidFill>
                <a:cs typeface="Times New Roman" pitchFamily="18" charset="0"/>
              </a:rPr>
              <a:t> cirrhosis &amp; death</a:t>
            </a:r>
          </a:p>
          <a:p>
            <a:pPr marL="342900" indent="-342900" algn="ctr">
              <a:buFont typeface="Wingdings" pitchFamily="2" charset="2"/>
              <a:buChar char="ü"/>
              <a:defRPr/>
            </a:pPr>
            <a:r>
              <a:rPr lang="en-MY" sz="2400" b="1" dirty="0">
                <a:cs typeface="Times New Roman" pitchFamily="18" charset="0"/>
              </a:rPr>
              <a:t> </a:t>
            </a:r>
            <a:r>
              <a:rPr lang="en-US" sz="2400" b="1" dirty="0">
                <a:solidFill>
                  <a:srgbClr val="FF0000"/>
                </a:solidFill>
                <a:cs typeface="Times New Roman" pitchFamily="18" charset="0"/>
              </a:rPr>
              <a:t>Super infection </a:t>
            </a:r>
            <a:r>
              <a:rPr lang="en-US" sz="2400" b="1" dirty="0">
                <a:solidFill>
                  <a:srgbClr val="222222"/>
                </a:solidFill>
                <a:cs typeface="Times New Roman" pitchFamily="18" charset="0"/>
              </a:rPr>
              <a:t>is usually suspected when someone </a:t>
            </a:r>
          </a:p>
          <a:p>
            <a:pPr marL="342900" indent="-342900" algn="ctr">
              <a:buFont typeface="Wingdings" pitchFamily="2" charset="2"/>
              <a:buChar char="ü"/>
              <a:defRPr/>
            </a:pPr>
            <a:r>
              <a:rPr lang="en-US" sz="2400" b="1" dirty="0">
                <a:solidFill>
                  <a:srgbClr val="222222"/>
                </a:solidFill>
                <a:cs typeface="Times New Roman" pitchFamily="18" charset="0"/>
              </a:rPr>
              <a:t>with hepatitis B becomes increasingly ill rapidly</a:t>
            </a:r>
          </a:p>
          <a:p>
            <a:pPr algn="just">
              <a:buFont typeface="Wingdings" pitchFamily="2" charset="2"/>
              <a:buChar char="ü"/>
              <a:defRPr/>
            </a:pPr>
            <a:r>
              <a:rPr lang="en-US" sz="2400" b="1" dirty="0">
                <a:solidFill>
                  <a:srgbClr val="222222"/>
                </a:solidFill>
                <a:cs typeface="Times New Roman" pitchFamily="18" charset="0"/>
              </a:rPr>
              <a:t>…</a:t>
            </a:r>
          </a:p>
          <a:p>
            <a:pPr algn="just">
              <a:buFont typeface="Wingdings" pitchFamily="2" charset="2"/>
              <a:buChar char="ü"/>
              <a:defRPr/>
            </a:pPr>
            <a:r>
              <a:rPr lang="en-US" sz="2400" b="1" dirty="0">
                <a:solidFill>
                  <a:srgbClr val="222222"/>
                </a:solidFill>
                <a:cs typeface="Times New Roman" pitchFamily="18" charset="0"/>
              </a:rPr>
              <a:t>…</a:t>
            </a:r>
            <a:endParaRPr lang="en-MY" sz="2400" dirty="0"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1936482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Number Placeholder 1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eaLnBrk="1" hangingPunct="1"/>
            <a:fld id="{E7A34731-EC17-4A0F-BE12-D714104CDBAF}" type="slidenum">
              <a:rPr lang="ar-SA" smtClean="0"/>
              <a:pPr eaLnBrk="1" hangingPunct="1"/>
              <a:t>16</a:t>
            </a:fld>
            <a:endParaRPr lang="en-US" smtClean="0"/>
          </a:p>
        </p:txBody>
      </p:sp>
      <p:sp>
        <p:nvSpPr>
          <p:cNvPr id="25603" name="Rectangle 4"/>
          <p:cNvSpPr>
            <a:spLocks noChangeArrowheads="1"/>
          </p:cNvSpPr>
          <p:nvPr/>
        </p:nvSpPr>
        <p:spPr bwMode="auto">
          <a:xfrm>
            <a:off x="2555875" y="0"/>
            <a:ext cx="4103688" cy="523875"/>
          </a:xfrm>
          <a:prstGeom prst="rect">
            <a:avLst/>
          </a:prstGeom>
          <a:blipFill dpi="0" rotWithShape="1">
            <a:blip r:embed="rId2"/>
            <a:srcRect/>
            <a:tile tx="0" ty="0" sx="100000" sy="100000" flip="none" algn="tl"/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MY" sz="2800" b="1">
                <a:latin typeface="Garamond" pitchFamily="18" charset="0"/>
                <a:cs typeface="Times New Roman" pitchFamily="18" charset="0"/>
              </a:rPr>
              <a:t>Geographical distribution</a:t>
            </a:r>
          </a:p>
        </p:txBody>
      </p:sp>
      <p:sp>
        <p:nvSpPr>
          <p:cNvPr id="78856" name="Rectangle 6"/>
          <p:cNvSpPr>
            <a:spLocks noChangeArrowheads="1"/>
          </p:cNvSpPr>
          <p:nvPr/>
        </p:nvSpPr>
        <p:spPr bwMode="auto">
          <a:xfrm>
            <a:off x="35719" y="980728"/>
            <a:ext cx="9144000" cy="48628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>
              <a:buFont typeface="Arial" pitchFamily="34" charset="0"/>
              <a:buChar char="•"/>
              <a:defRPr/>
            </a:pPr>
            <a:r>
              <a:rPr lang="en-MY" sz="2400" b="1" dirty="0">
                <a:cs typeface="Times New Roman" pitchFamily="18" charset="0"/>
              </a:rPr>
              <a:t>Worldwide, 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en-MY" sz="2400" dirty="0">
                <a:cs typeface="Times New Roman" pitchFamily="18" charset="0"/>
              </a:rPr>
              <a:t>The overall № of HDV infection </a:t>
            </a: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has decreased </a:t>
            </a:r>
            <a:r>
              <a:rPr lang="en-MY" sz="2400" dirty="0">
                <a:cs typeface="Times New Roman" pitchFamily="18" charset="0"/>
              </a:rPr>
              <a:t>since </a:t>
            </a:r>
            <a:r>
              <a:rPr lang="en-MY" sz="2400" b="1" dirty="0">
                <a:cs typeface="Times New Roman" pitchFamily="18" charset="0"/>
              </a:rPr>
              <a:t>1980s</a:t>
            </a: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. ?????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en-MY" sz="2400" dirty="0">
                <a:cs typeface="Times New Roman" pitchFamily="18" charset="0"/>
              </a:rPr>
              <a:t>mainly due to a </a:t>
            </a:r>
            <a:r>
              <a:rPr lang="en-MY" sz="2400" b="1" dirty="0">
                <a:cs typeface="Times New Roman" pitchFamily="18" charset="0"/>
              </a:rPr>
              <a:t>successful global HBV vaccination </a:t>
            </a:r>
            <a:r>
              <a:rPr lang="en-MY" sz="2400" dirty="0">
                <a:cs typeface="Times New Roman" pitchFamily="18" charset="0"/>
              </a:rPr>
              <a:t>programme. </a:t>
            </a:r>
          </a:p>
          <a:p>
            <a:pPr marL="342900" indent="-342900">
              <a:buFont typeface="Wingdings" pitchFamily="2" charset="2"/>
              <a:buChar char="Ø"/>
              <a:defRPr/>
            </a:pPr>
            <a:r>
              <a:rPr lang="en-MY" sz="2400" dirty="0">
                <a:cs typeface="Times New Roman" pitchFamily="18" charset="0"/>
              </a:rPr>
              <a:t>HDV is found </a:t>
            </a:r>
            <a:r>
              <a:rPr lang="en-MY" sz="2400" dirty="0">
                <a:solidFill>
                  <a:srgbClr val="FF0000"/>
                </a:solidFill>
                <a:cs typeface="Times New Roman" pitchFamily="18" charset="0"/>
              </a:rPr>
              <a:t>throughout the world </a:t>
            </a:r>
            <a:r>
              <a:rPr lang="en-MY" sz="2400" dirty="0">
                <a:cs typeface="Times New Roman" pitchFamily="18" charset="0"/>
              </a:rPr>
              <a:t>but with a not uniform distribution.</a:t>
            </a:r>
          </a:p>
          <a:p>
            <a:pPr marL="342900" indent="-342900">
              <a:buFont typeface="Wingdings" pitchFamily="2" charset="2"/>
              <a:buChar char="v"/>
              <a:defRPr/>
            </a:pPr>
            <a:r>
              <a:rPr lang="en-MY" sz="2400" dirty="0">
                <a:cs typeface="Times New Roman" pitchFamily="18" charset="0"/>
              </a:rPr>
              <a:t>It is estimated that </a:t>
            </a: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5% </a:t>
            </a:r>
            <a:r>
              <a:rPr lang="en-MY" sz="2400" dirty="0">
                <a:cs typeface="Times New Roman" pitchFamily="18" charset="0"/>
              </a:rPr>
              <a:t>of chronic HBV with HDV, infection </a:t>
            </a:r>
          </a:p>
          <a:p>
            <a:pPr marL="342900" indent="-342900">
              <a:buFont typeface="Wingdings" pitchFamily="2" charset="2"/>
              <a:buChar char="v"/>
              <a:defRPr/>
            </a:pPr>
            <a:r>
              <a:rPr lang="en-MY" sz="2400" dirty="0">
                <a:cs typeface="Times New Roman" pitchFamily="18" charset="0"/>
              </a:rPr>
              <a:t>Resulting in a total of </a:t>
            </a: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15 – 20 Million </a:t>
            </a:r>
            <a:r>
              <a:rPr lang="en-MY" sz="2400" dirty="0">
                <a:cs typeface="Times New Roman" pitchFamily="18" charset="0"/>
              </a:rPr>
              <a:t>persons infected </a:t>
            </a:r>
            <a:r>
              <a:rPr lang="en-MY" sz="2200" dirty="0">
                <a:cs typeface="Times New Roman" pitchFamily="18" charset="0"/>
              </a:rPr>
              <a:t>with HDV  </a:t>
            </a:r>
            <a:r>
              <a:rPr lang="en-MY" sz="2200" dirty="0" smtClean="0">
                <a:cs typeface="Times New Roman" pitchFamily="18" charset="0"/>
              </a:rPr>
              <a:t>WW</a:t>
            </a:r>
          </a:p>
          <a:p>
            <a:pPr>
              <a:defRPr/>
            </a:pPr>
            <a:r>
              <a:rPr lang="en-MY" sz="2200" dirty="0" smtClean="0">
                <a:cs typeface="Times New Roman" pitchFamily="18" charset="0"/>
              </a:rPr>
              <a:t> </a:t>
            </a:r>
            <a:endParaRPr lang="en-MY" sz="2200" dirty="0">
              <a:cs typeface="Times New Roman" pitchFamily="18" charset="0"/>
            </a:endParaRPr>
          </a:p>
          <a:p>
            <a:pPr marL="342900" indent="-342900">
              <a:buFont typeface="Wingdings" pitchFamily="2" charset="2"/>
              <a:buChar char="v"/>
              <a:defRPr/>
            </a:pPr>
            <a:r>
              <a:rPr lang="en-MY" sz="2400" dirty="0">
                <a:cs typeface="Times New Roman" pitchFamily="18" charset="0"/>
              </a:rPr>
              <a:t> </a:t>
            </a:r>
            <a:r>
              <a:rPr lang="en-MY" sz="2400" b="1" dirty="0">
                <a:solidFill>
                  <a:srgbClr val="002060"/>
                </a:solidFill>
                <a:cs typeface="Times New Roman" pitchFamily="18" charset="0"/>
              </a:rPr>
              <a:t>The global estimation and </a:t>
            </a:r>
            <a:r>
              <a:rPr lang="en-MY" sz="2400" dirty="0">
                <a:cs typeface="Times New Roman" pitchFamily="18" charset="0"/>
              </a:rPr>
              <a:t>geographic information </a:t>
            </a:r>
            <a:r>
              <a:rPr lang="en-MY" sz="2400" dirty="0">
                <a:solidFill>
                  <a:srgbClr val="FF0000"/>
                </a:solidFill>
                <a:cs typeface="Times New Roman" pitchFamily="18" charset="0"/>
              </a:rPr>
              <a:t>are incomplete </a:t>
            </a:r>
            <a:r>
              <a:rPr lang="en-MY" sz="2400" dirty="0" smtClean="0">
                <a:cs typeface="Times New Roman" pitchFamily="18" charset="0"/>
              </a:rPr>
              <a:t>because </a:t>
            </a:r>
            <a:r>
              <a:rPr lang="en-MY" sz="2400" dirty="0">
                <a:cs typeface="Times New Roman" pitchFamily="18" charset="0"/>
              </a:rPr>
              <a:t>many countries </a:t>
            </a:r>
            <a:r>
              <a:rPr lang="en-MY" sz="2400" b="1" dirty="0">
                <a:cs typeface="Times New Roman" pitchFamily="18" charset="0"/>
              </a:rPr>
              <a:t>do not report </a:t>
            </a:r>
            <a:r>
              <a:rPr lang="en-MY" sz="2400" dirty="0">
                <a:cs typeface="Times New Roman" pitchFamily="18" charset="0"/>
              </a:rPr>
              <a:t>the prevalence of </a:t>
            </a:r>
            <a:r>
              <a:rPr lang="en-MY" sz="2400" dirty="0" smtClean="0">
                <a:cs typeface="Times New Roman" pitchFamily="18" charset="0"/>
              </a:rPr>
              <a:t>HDV</a:t>
            </a:r>
            <a:endParaRPr lang="en-MY" sz="2400" dirty="0">
              <a:cs typeface="Times New Roman" pitchFamily="18" charset="0"/>
            </a:endParaRPr>
          </a:p>
          <a:p>
            <a:pPr marL="342900" indent="-342900">
              <a:buFont typeface="Wingdings" pitchFamily="2" charset="2"/>
              <a:buChar char="Ø"/>
              <a:defRPr/>
            </a:pPr>
            <a:r>
              <a:rPr lang="en-MY" sz="2400" dirty="0">
                <a:cs typeface="Times New Roman" pitchFamily="18" charset="0"/>
              </a:rPr>
              <a:t> </a:t>
            </a: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Its highest </a:t>
            </a:r>
            <a:r>
              <a:rPr lang="en-MY" sz="2400" dirty="0">
                <a:cs typeface="Times New Roman" pitchFamily="18" charset="0"/>
              </a:rPr>
              <a:t>prevalence has been reported in </a:t>
            </a:r>
            <a:r>
              <a:rPr lang="en-MY" sz="2400" b="1" dirty="0">
                <a:cs typeface="Times New Roman" pitchFamily="18" charset="0"/>
              </a:rPr>
              <a:t>Italy, the </a:t>
            </a:r>
          </a:p>
          <a:p>
            <a:pPr>
              <a:defRPr/>
            </a:pPr>
            <a:r>
              <a:rPr lang="en-MY" sz="2400" b="1" dirty="0">
                <a:cs typeface="Times New Roman" pitchFamily="18" charset="0"/>
              </a:rPr>
              <a:t>    Middle East, Central </a:t>
            </a:r>
            <a:r>
              <a:rPr lang="en-MY" sz="2400" dirty="0">
                <a:cs typeface="Times New Roman" pitchFamily="18" charset="0"/>
              </a:rPr>
              <a:t>Asia, West Africa and South America.</a:t>
            </a:r>
            <a:r>
              <a:rPr lang="en-MY" sz="2400" b="1" dirty="0">
                <a:solidFill>
                  <a:srgbClr val="002060"/>
                </a:solidFill>
                <a:cs typeface="Times New Roman" pitchFamily="18" charset="0"/>
              </a:rPr>
              <a:t> </a:t>
            </a:r>
          </a:p>
          <a:p>
            <a:pPr marL="342900" indent="-342900">
              <a:buFont typeface="Wingdings" pitchFamily="2" charset="2"/>
              <a:buChar char="Ø"/>
              <a:defRPr/>
            </a:pPr>
            <a:r>
              <a:rPr lang="en-MY" sz="2400" b="1" dirty="0">
                <a:solidFill>
                  <a:srgbClr val="002060"/>
                </a:solidFill>
                <a:cs typeface="Times New Roman" pitchFamily="18" charset="0"/>
              </a:rPr>
              <a:t>       Middle East </a:t>
            </a:r>
            <a:r>
              <a:rPr lang="en-MY" sz="2400" dirty="0">
                <a:solidFill>
                  <a:srgbClr val="FF0000"/>
                </a:solidFill>
                <a:cs typeface="Times New Roman" pitchFamily="18" charset="0"/>
              </a:rPr>
              <a:t>(all countries</a:t>
            </a:r>
            <a:r>
              <a:rPr lang="en-MY" sz="2400" dirty="0" smtClean="0">
                <a:solidFill>
                  <a:srgbClr val="FF0000"/>
                </a:solidFill>
                <a:cs typeface="Times New Roman" pitchFamily="18" charset="0"/>
              </a:rPr>
              <a:t>)</a:t>
            </a:r>
            <a:endParaRPr lang="en-MY" sz="2400" dirty="0">
              <a:solidFill>
                <a:srgbClr val="FF0000"/>
              </a:solidFill>
              <a:cs typeface="Times New Roman" pitchFamily="18" charset="0"/>
            </a:endParaRPr>
          </a:p>
        </p:txBody>
      </p:sp>
      <p:sp>
        <p:nvSpPr>
          <p:cNvPr id="3" name="Right Arrow 2"/>
          <p:cNvSpPr/>
          <p:nvPr/>
        </p:nvSpPr>
        <p:spPr>
          <a:xfrm>
            <a:off x="4427984" y="6381750"/>
            <a:ext cx="4579491" cy="48418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MY" b="1">
                <a:solidFill>
                  <a:srgbClr val="FF0000"/>
                </a:solidFill>
                <a:cs typeface="Times New Roman" pitchFamily="18" charset="0"/>
              </a:rPr>
              <a:t>Two epidemiological patterns</a:t>
            </a:r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2762001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-5735" y="550809"/>
            <a:ext cx="8964488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buFont typeface="Wingdings" pitchFamily="2" charset="2"/>
              <a:buChar char="q"/>
              <a:defRPr/>
            </a:pP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Two epidemiological patterns </a:t>
            </a:r>
            <a:r>
              <a:rPr lang="en-MY" sz="2400" b="1" dirty="0">
                <a:solidFill>
                  <a:prstClr val="black"/>
                </a:solidFill>
                <a:cs typeface="Times New Roman" pitchFamily="18" charset="0"/>
              </a:rPr>
              <a:t>of HDV infection have been identified</a:t>
            </a:r>
          </a:p>
          <a:p>
            <a:pPr marL="342900" lvl="0" indent="-342900">
              <a:buFont typeface="Wingdings" pitchFamily="2" charset="2"/>
              <a:buChar char="v"/>
              <a:defRPr/>
            </a:pPr>
            <a:r>
              <a:rPr lang="en-MY" sz="2400" b="1" dirty="0">
                <a:solidFill>
                  <a:prstClr val="black"/>
                </a:solidFill>
                <a:cs typeface="Times New Roman" pitchFamily="18" charset="0"/>
              </a:rPr>
              <a:t>In Mediterranean countries</a:t>
            </a:r>
            <a:r>
              <a:rPr lang="en-MY" sz="2400" dirty="0">
                <a:solidFill>
                  <a:prstClr val="black"/>
                </a:solidFill>
                <a:cs typeface="Times New Roman" pitchFamily="18" charset="0"/>
              </a:rPr>
              <a:t>, HDV infection is </a:t>
            </a: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endemic among </a:t>
            </a:r>
          </a:p>
          <a:p>
            <a:pPr lvl="0">
              <a:defRPr/>
            </a:pP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                </a:t>
            </a:r>
            <a:r>
              <a:rPr lang="en-MY" sz="2400" dirty="0">
                <a:solidFill>
                  <a:prstClr val="black"/>
                </a:solidFill>
                <a:cs typeface="Times New Roman" pitchFamily="18" charset="0"/>
              </a:rPr>
              <a:t>persons with HB,.</a:t>
            </a:r>
          </a:p>
          <a:p>
            <a:pPr marL="342900" lvl="0" indent="-342900">
              <a:buFont typeface="Wingdings" pitchFamily="2" charset="2"/>
              <a:buChar char="v"/>
              <a:defRPr/>
            </a:pPr>
            <a:r>
              <a:rPr lang="en-MY" sz="2400" dirty="0">
                <a:solidFill>
                  <a:prstClr val="black"/>
                </a:solidFill>
                <a:cs typeface="Times New Roman" pitchFamily="18" charset="0"/>
              </a:rPr>
              <a:t>In </a:t>
            </a:r>
            <a:r>
              <a:rPr lang="en-MY" sz="2400" b="1" dirty="0">
                <a:solidFill>
                  <a:prstClr val="black"/>
                </a:solidFill>
                <a:cs typeface="Times New Roman" pitchFamily="18" charset="0"/>
              </a:rPr>
              <a:t>United States </a:t>
            </a:r>
            <a:r>
              <a:rPr lang="en-MY" sz="2400" dirty="0">
                <a:solidFill>
                  <a:prstClr val="black"/>
                </a:solidFill>
                <a:cs typeface="Times New Roman" pitchFamily="18" charset="0"/>
              </a:rPr>
              <a:t>and northern Europe </a:t>
            </a:r>
            <a:r>
              <a:rPr lang="en-MY" sz="2400" dirty="0">
                <a:solidFill>
                  <a:srgbClr val="002060"/>
                </a:solidFill>
                <a:cs typeface="Times New Roman" pitchFamily="18" charset="0"/>
              </a:rPr>
              <a:t>Is </a:t>
            </a: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non endemic areas</a:t>
            </a:r>
            <a:r>
              <a:rPr lang="en-MY" sz="2400" dirty="0">
                <a:solidFill>
                  <a:prstClr val="black"/>
                </a:solidFill>
                <a:cs typeface="Times New Roman" pitchFamily="18" charset="0"/>
              </a:rPr>
              <a:t>, </a:t>
            </a:r>
          </a:p>
          <a:p>
            <a:pPr lvl="0" algn="ctr">
              <a:defRPr/>
            </a:pPr>
            <a:r>
              <a:rPr lang="en-MY" sz="2400" dirty="0">
                <a:solidFill>
                  <a:prstClr val="black"/>
                </a:solidFill>
                <a:cs typeface="Times New Roman" pitchFamily="18" charset="0"/>
              </a:rPr>
              <a:t>   HDV infection is </a:t>
            </a:r>
            <a:r>
              <a:rPr lang="en-MY" sz="2400" b="1" dirty="0">
                <a:solidFill>
                  <a:prstClr val="black"/>
                </a:solidFill>
                <a:cs typeface="Times New Roman" pitchFamily="18" charset="0"/>
              </a:rPr>
              <a:t>confined to persons </a:t>
            </a:r>
            <a:r>
              <a:rPr lang="en-MY" sz="2400" b="1" dirty="0">
                <a:solidFill>
                  <a:srgbClr val="0070C0"/>
                </a:solidFill>
                <a:cs typeface="Times New Roman" pitchFamily="18" charset="0"/>
              </a:rPr>
              <a:t>exposed frequently </a:t>
            </a:r>
            <a:r>
              <a:rPr lang="en-MY" sz="2400" b="1" dirty="0">
                <a:solidFill>
                  <a:prstClr val="black"/>
                </a:solidFill>
                <a:cs typeface="Times New Roman" pitchFamily="18" charset="0"/>
              </a:rPr>
              <a:t>to</a:t>
            </a:r>
          </a:p>
          <a:p>
            <a:pPr lvl="0" algn="ctr">
              <a:defRPr/>
            </a:pPr>
            <a:r>
              <a:rPr lang="en-MY" sz="2400" b="1" dirty="0">
                <a:solidFill>
                  <a:srgbClr val="0070C0"/>
                </a:solidFill>
                <a:cs typeface="Times New Roman" pitchFamily="18" charset="0"/>
              </a:rPr>
              <a:t> blood and blood   </a:t>
            </a:r>
            <a:r>
              <a:rPr lang="en-MY" sz="2400" dirty="0">
                <a:solidFill>
                  <a:prstClr val="black"/>
                </a:solidFill>
                <a:cs typeface="Times New Roman" pitchFamily="18" charset="0"/>
              </a:rPr>
              <a:t>products, </a:t>
            </a:r>
            <a:r>
              <a:rPr lang="en-MY" sz="2400" b="1" dirty="0">
                <a:solidFill>
                  <a:srgbClr val="0070C0"/>
                </a:solidFill>
                <a:cs typeface="Times New Roman" pitchFamily="18" charset="0"/>
              </a:rPr>
              <a:t>IVDUs</a:t>
            </a:r>
            <a:r>
              <a:rPr lang="en-MY" sz="2400" dirty="0">
                <a:solidFill>
                  <a:prstClr val="black"/>
                </a:solidFill>
                <a:cs typeface="Times New Roman" pitchFamily="18" charset="0"/>
              </a:rPr>
              <a:t> and </a:t>
            </a:r>
            <a:r>
              <a:rPr lang="en-MY" sz="2400" b="1" dirty="0">
                <a:solidFill>
                  <a:srgbClr val="0070C0"/>
                </a:solidFill>
                <a:cs typeface="Times New Roman" pitchFamily="18" charset="0"/>
              </a:rPr>
              <a:t>haemophiliacs</a:t>
            </a:r>
            <a:endParaRPr lang="ar-JO" dirty="0"/>
          </a:p>
        </p:txBody>
      </p:sp>
      <p:sp>
        <p:nvSpPr>
          <p:cNvPr id="3" name="Rectangle 9"/>
          <p:cNvSpPr>
            <a:spLocks noChangeArrowheads="1"/>
          </p:cNvSpPr>
          <p:nvPr/>
        </p:nvSpPr>
        <p:spPr bwMode="auto">
          <a:xfrm>
            <a:off x="1619672" y="3477293"/>
            <a:ext cx="4320480" cy="523220"/>
          </a:xfrm>
          <a:prstGeom prst="rect">
            <a:avLst/>
          </a:prstGeom>
          <a:pattFill prst="pct5">
            <a:fgClr>
              <a:schemeClr val="accent1"/>
            </a:fgClr>
            <a:bgClr>
              <a:schemeClr val="bg1"/>
            </a:bgClr>
          </a:pattFill>
          <a:ln>
            <a:noFill/>
          </a:ln>
          <a:extLst/>
        </p:spPr>
        <p:txBody>
          <a:bodyPr wrap="square">
            <a:spAutoFit/>
          </a:bodyPr>
          <a:lstStyle/>
          <a:p>
            <a:r>
              <a:rPr lang="en-MY" sz="2800" b="1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Incubation Period </a:t>
            </a:r>
          </a:p>
        </p:txBody>
      </p:sp>
      <p:sp>
        <p:nvSpPr>
          <p:cNvPr id="4" name="Rectangle 3"/>
          <p:cNvSpPr/>
          <p:nvPr/>
        </p:nvSpPr>
        <p:spPr>
          <a:xfrm>
            <a:off x="107504" y="4000513"/>
            <a:ext cx="8856984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Wingdings" pitchFamily="2" charset="2"/>
              <a:buChar char="Ø"/>
            </a:pPr>
            <a:r>
              <a:rPr lang="en-MY" sz="2400" b="1" dirty="0">
                <a:cs typeface="Times New Roman" pitchFamily="18" charset="0"/>
              </a:rPr>
              <a:t>Varies from 2-12 weeks,</a:t>
            </a:r>
          </a:p>
          <a:p>
            <a:pPr marL="342900" indent="-342900">
              <a:buFont typeface="Wingdings" pitchFamily="2" charset="2"/>
              <a:buChar char="Ø"/>
            </a:pPr>
            <a:r>
              <a:rPr lang="en-MY" sz="2400" dirty="0">
                <a:cs typeface="Times New Roman" pitchFamily="18" charset="0"/>
              </a:rPr>
              <a:t>         </a:t>
            </a:r>
            <a:r>
              <a:rPr lang="en-MY" sz="2400" b="1" dirty="0">
                <a:solidFill>
                  <a:srgbClr val="002060"/>
                </a:solidFill>
                <a:cs typeface="Times New Roman" pitchFamily="18" charset="0"/>
              </a:rPr>
              <a:t>Being shorter in HBV carriers who are</a:t>
            </a: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 superinfected </a:t>
            </a:r>
            <a:r>
              <a:rPr lang="en-MY" sz="2400" dirty="0">
                <a:cs typeface="Times New Roman" pitchFamily="18" charset="0"/>
              </a:rPr>
              <a:t>with the agent, </a:t>
            </a:r>
          </a:p>
          <a:p>
            <a:pPr marL="342900" indent="-342900">
              <a:buFont typeface="Wingdings" pitchFamily="2" charset="2"/>
              <a:buChar char="Ø"/>
            </a:pP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  than </a:t>
            </a:r>
            <a:r>
              <a:rPr lang="en-MY" sz="2400" dirty="0">
                <a:cs typeface="Times New Roman" pitchFamily="18" charset="0"/>
              </a:rPr>
              <a:t>in susceptible persons who are </a:t>
            </a: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simultaneously </a:t>
            </a:r>
            <a:r>
              <a:rPr lang="en-MY" sz="2400" dirty="0">
                <a:cs typeface="Times New Roman" pitchFamily="18" charset="0"/>
              </a:rPr>
              <a:t>infected with both HBV &amp; HDV.</a:t>
            </a:r>
          </a:p>
        </p:txBody>
      </p:sp>
    </p:spTree>
    <p:extLst>
      <p:ext uri="{BB962C8B-B14F-4D97-AF65-F5344CB8AC3E}">
        <p14:creationId xmlns:p14="http://schemas.microsoft.com/office/powerpoint/2010/main" val="324584505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Number Placeholder 1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eaLnBrk="1" hangingPunct="1"/>
            <a:fld id="{B4BA856E-2694-4899-B345-5596F366B518}" type="slidenum">
              <a:rPr lang="ar-SA" smtClean="0"/>
              <a:pPr eaLnBrk="1" hangingPunct="1"/>
              <a:t>18</a:t>
            </a:fld>
            <a:endParaRPr lang="en-US" smtClean="0"/>
          </a:p>
        </p:txBody>
      </p:sp>
      <p:sp>
        <p:nvSpPr>
          <p:cNvPr id="26628" name="Rectangle 4"/>
          <p:cNvSpPr>
            <a:spLocks noChangeArrowheads="1"/>
          </p:cNvSpPr>
          <p:nvPr/>
        </p:nvSpPr>
        <p:spPr bwMode="auto">
          <a:xfrm>
            <a:off x="-468560" y="189783"/>
            <a:ext cx="9937751" cy="4154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marL="342900" indent="-342900">
              <a:buFont typeface="Wingdings" pitchFamily="2" charset="2"/>
              <a:buChar char="Ø"/>
            </a:pPr>
            <a:r>
              <a:rPr lang="en-MY" sz="2100" b="1" dirty="0" smtClean="0">
                <a:cs typeface="Times New Roman" pitchFamily="18" charset="0"/>
              </a:rPr>
              <a:t>        </a:t>
            </a:r>
            <a:endParaRPr lang="en-MY" sz="2100" dirty="0">
              <a:cs typeface="Times New Roman" pitchFamily="18" charset="0"/>
            </a:endParaRPr>
          </a:p>
        </p:txBody>
      </p:sp>
      <p:sp>
        <p:nvSpPr>
          <p:cNvPr id="26630" name="Rectangle 4"/>
          <p:cNvSpPr>
            <a:spLocks noChangeArrowheads="1"/>
          </p:cNvSpPr>
          <p:nvPr/>
        </p:nvSpPr>
        <p:spPr bwMode="auto">
          <a:xfrm>
            <a:off x="0" y="792255"/>
            <a:ext cx="9036050" cy="57554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marL="342900" indent="-342900">
              <a:buFont typeface="Wingdings" pitchFamily="2" charset="2"/>
              <a:buChar char="q"/>
              <a:defRPr/>
            </a:pPr>
            <a:r>
              <a:rPr lang="en-MY" sz="2300" b="1" dirty="0">
                <a:solidFill>
                  <a:srgbClr val="FF0000"/>
                </a:solidFill>
                <a:cs typeface="Times New Roman" pitchFamily="18" charset="0"/>
              </a:rPr>
              <a:t>HDV</a:t>
            </a:r>
            <a:r>
              <a:rPr lang="en-MY" sz="2300" b="1" dirty="0">
                <a:cs typeface="Times New Roman" pitchFamily="18" charset="0"/>
              </a:rPr>
              <a:t> </a:t>
            </a:r>
            <a:r>
              <a:rPr lang="en-MY" sz="2300" b="1" dirty="0">
                <a:solidFill>
                  <a:srgbClr val="0070C0"/>
                </a:solidFill>
                <a:cs typeface="Times New Roman" pitchFamily="18" charset="0"/>
              </a:rPr>
              <a:t>infects all ages. </a:t>
            </a:r>
          </a:p>
          <a:p>
            <a:pPr marL="342900" indent="-342900">
              <a:buFont typeface="Wingdings" pitchFamily="2" charset="2"/>
              <a:buChar char="Ø"/>
              <a:defRPr/>
            </a:pPr>
            <a:r>
              <a:rPr lang="en-MY" sz="2300" dirty="0">
                <a:cs typeface="Times New Roman" pitchFamily="18" charset="0"/>
              </a:rPr>
              <a:t>Persons who have received </a:t>
            </a:r>
            <a:r>
              <a:rPr lang="en-MY" sz="2300" b="1" dirty="0">
                <a:solidFill>
                  <a:srgbClr val="FF0000"/>
                </a:solidFill>
                <a:cs typeface="Times New Roman" pitchFamily="18" charset="0"/>
              </a:rPr>
              <a:t>multiple transfusions</a:t>
            </a:r>
            <a:r>
              <a:rPr lang="en-MY" sz="2300" dirty="0">
                <a:cs typeface="Times New Roman" pitchFamily="18" charset="0"/>
              </a:rPr>
              <a:t>,</a:t>
            </a:r>
          </a:p>
          <a:p>
            <a:pPr marL="342900" indent="-342900">
              <a:buFont typeface="Wingdings" pitchFamily="2" charset="2"/>
              <a:buChar char="Ø"/>
              <a:defRPr/>
            </a:pPr>
            <a:r>
              <a:rPr lang="en-MY" sz="2300" dirty="0">
                <a:cs typeface="Times New Roman" pitchFamily="18" charset="0"/>
              </a:rPr>
              <a:t> </a:t>
            </a:r>
            <a:r>
              <a:rPr lang="en-MY" sz="2300" b="1" dirty="0">
                <a:cs typeface="Times New Roman" pitchFamily="18" charset="0"/>
              </a:rPr>
              <a:t>intravenous drug abusers</a:t>
            </a:r>
            <a:r>
              <a:rPr lang="en-MY" sz="2300" dirty="0">
                <a:cs typeface="Times New Roman" pitchFamily="18" charset="0"/>
              </a:rPr>
              <a:t>, and their </a:t>
            </a:r>
          </a:p>
          <a:p>
            <a:pPr marL="342900" indent="-342900">
              <a:buFont typeface="Wingdings" pitchFamily="2" charset="2"/>
              <a:buChar char="Ø"/>
              <a:defRPr/>
            </a:pPr>
            <a:r>
              <a:rPr lang="en-MY" sz="2300" b="1" dirty="0">
                <a:cs typeface="Times New Roman" pitchFamily="18" charset="0"/>
              </a:rPr>
              <a:t>close contacts </a:t>
            </a:r>
            <a:r>
              <a:rPr lang="en-MY" sz="2300" b="1" dirty="0">
                <a:solidFill>
                  <a:srgbClr val="FF0000"/>
                </a:solidFill>
                <a:cs typeface="Times New Roman" pitchFamily="18" charset="0"/>
              </a:rPr>
              <a:t>are at high-risk</a:t>
            </a:r>
          </a:p>
          <a:p>
            <a:pPr marL="342900" indent="-342900">
              <a:buFont typeface="Wingdings" pitchFamily="2" charset="2"/>
              <a:buChar char="q"/>
              <a:defRPr/>
            </a:pPr>
            <a:r>
              <a:rPr lang="en-MY" sz="2300" b="1" dirty="0">
                <a:cs typeface="Times New Roman" pitchFamily="18" charset="0"/>
              </a:rPr>
              <a:t>The primary route </a:t>
            </a:r>
            <a:r>
              <a:rPr lang="en-MY" sz="2300" dirty="0">
                <a:cs typeface="Times New Roman" pitchFamily="18" charset="0"/>
              </a:rPr>
              <a:t>of transmission are </a:t>
            </a:r>
            <a:r>
              <a:rPr lang="en-MY" sz="2300" b="1" dirty="0">
                <a:cs typeface="Times New Roman" pitchFamily="18" charset="0"/>
              </a:rPr>
              <a:t>similar to </a:t>
            </a:r>
            <a:r>
              <a:rPr lang="en-MY" sz="2300" dirty="0">
                <a:cs typeface="Times New Roman" pitchFamily="18" charset="0"/>
              </a:rPr>
              <a:t>HBV&amp;HCV</a:t>
            </a:r>
            <a:r>
              <a:rPr lang="en-MY" sz="2300" dirty="0">
                <a:solidFill>
                  <a:srgbClr val="40911F"/>
                </a:solidFill>
                <a:cs typeface="Times New Roman" pitchFamily="18" charset="0"/>
              </a:rPr>
              <a:t> </a:t>
            </a:r>
          </a:p>
          <a:p>
            <a:pPr marL="342900" indent="-342900">
              <a:buFont typeface="Courier New" pitchFamily="49" charset="0"/>
              <a:buChar char="o"/>
              <a:defRPr/>
            </a:pPr>
            <a:r>
              <a:rPr lang="en-MY" sz="2300" dirty="0">
                <a:cs typeface="Times New Roman" pitchFamily="18" charset="0"/>
              </a:rPr>
              <a:t>Infection is </a:t>
            </a:r>
            <a:r>
              <a:rPr lang="en-MY" sz="2300" b="1" dirty="0">
                <a:solidFill>
                  <a:srgbClr val="0070C0"/>
                </a:solidFill>
                <a:cs typeface="Times New Roman" pitchFamily="18" charset="0"/>
              </a:rPr>
              <a:t>dependent on HBV replication</a:t>
            </a:r>
            <a:r>
              <a:rPr lang="en-MY" sz="2300" dirty="0">
                <a:cs typeface="Times New Roman" pitchFamily="18" charset="0"/>
              </a:rPr>
              <a:t>,</a:t>
            </a:r>
          </a:p>
          <a:p>
            <a:pPr marL="342900" indent="-342900">
              <a:buFont typeface="Courier New" pitchFamily="49" charset="0"/>
              <a:buChar char="o"/>
              <a:defRPr/>
            </a:pPr>
            <a:r>
              <a:rPr lang="en-MY" sz="2300" dirty="0">
                <a:cs typeface="Times New Roman" pitchFamily="18" charset="0"/>
              </a:rPr>
              <a:t> </a:t>
            </a:r>
            <a:r>
              <a:rPr lang="en-MY" sz="2300" b="1" dirty="0">
                <a:cs typeface="Times New Roman" pitchFamily="18" charset="0"/>
              </a:rPr>
              <a:t>as HBV </a:t>
            </a:r>
            <a:r>
              <a:rPr lang="en-MY" sz="2300" b="1" dirty="0">
                <a:solidFill>
                  <a:srgbClr val="FF0000"/>
                </a:solidFill>
                <a:cs typeface="Times New Roman" pitchFamily="18" charset="0"/>
              </a:rPr>
              <a:t>provides</a:t>
            </a:r>
            <a:r>
              <a:rPr lang="en-MY" sz="2300" b="1" dirty="0">
                <a:cs typeface="Times New Roman" pitchFamily="18" charset="0"/>
              </a:rPr>
              <a:t> an </a:t>
            </a:r>
            <a:r>
              <a:rPr lang="en-MY" sz="2300" dirty="0" err="1">
                <a:solidFill>
                  <a:srgbClr val="FF0000"/>
                </a:solidFill>
                <a:cs typeface="Times New Roman" pitchFamily="18" charset="0"/>
              </a:rPr>
              <a:t>HBsAg</a:t>
            </a:r>
            <a:r>
              <a:rPr lang="en-MY" sz="2300" dirty="0">
                <a:cs typeface="Times New Roman" pitchFamily="18" charset="0"/>
              </a:rPr>
              <a:t> </a:t>
            </a:r>
            <a:r>
              <a:rPr lang="en-MY" sz="2300" b="1" dirty="0">
                <a:cs typeface="Times New Roman" pitchFamily="18" charset="0"/>
              </a:rPr>
              <a:t>envelop for HDV</a:t>
            </a:r>
            <a:endParaRPr lang="en-MY" sz="2300" b="1" dirty="0">
              <a:solidFill>
                <a:srgbClr val="40911F"/>
              </a:solidFill>
              <a:cs typeface="Times New Roman" pitchFamily="18" charset="0"/>
            </a:endParaRPr>
          </a:p>
          <a:p>
            <a:pPr marL="342900" indent="-342900">
              <a:buFont typeface="Wingdings" pitchFamily="2" charset="2"/>
              <a:buChar char="v"/>
              <a:defRPr/>
            </a:pPr>
            <a:r>
              <a:rPr lang="en-MY" sz="2300" b="1" dirty="0">
                <a:cs typeface="Times New Roman" pitchFamily="18" charset="0"/>
              </a:rPr>
              <a:t>Percutaneous through </a:t>
            </a:r>
            <a:r>
              <a:rPr lang="en-MY" sz="2300" dirty="0">
                <a:cs typeface="Times New Roman" pitchFamily="18" charset="0"/>
              </a:rPr>
              <a:t>contact with </a:t>
            </a:r>
            <a:r>
              <a:rPr lang="en-MY" sz="2300" b="1" dirty="0">
                <a:solidFill>
                  <a:srgbClr val="FF0000"/>
                </a:solidFill>
                <a:cs typeface="Times New Roman" pitchFamily="18" charset="0"/>
              </a:rPr>
              <a:t>infected blood </a:t>
            </a:r>
            <a:r>
              <a:rPr lang="en-MY" sz="2300" b="1" dirty="0">
                <a:cs typeface="Times New Roman" pitchFamily="18" charset="0"/>
              </a:rPr>
              <a:t>or </a:t>
            </a:r>
            <a:r>
              <a:rPr lang="en-MY" sz="2300" b="1" dirty="0">
                <a:solidFill>
                  <a:srgbClr val="FF0000"/>
                </a:solidFill>
                <a:cs typeface="Times New Roman" pitchFamily="18" charset="0"/>
              </a:rPr>
              <a:t>blood products </a:t>
            </a:r>
            <a:r>
              <a:rPr lang="en-MY" sz="2300" b="1" dirty="0">
                <a:cs typeface="Times New Roman" pitchFamily="18" charset="0"/>
              </a:rPr>
              <a:t>or other</a:t>
            </a:r>
            <a:r>
              <a:rPr lang="en-MY" sz="2300" dirty="0">
                <a:solidFill>
                  <a:srgbClr val="FF0000"/>
                </a:solidFill>
                <a:cs typeface="Times New Roman" pitchFamily="18" charset="0"/>
              </a:rPr>
              <a:t> body fluids </a:t>
            </a:r>
            <a:r>
              <a:rPr lang="en-MY" sz="2300" dirty="0">
                <a:cs typeface="Times New Roman" pitchFamily="18" charset="0"/>
              </a:rPr>
              <a:t>of an infected person.</a:t>
            </a:r>
            <a:endParaRPr lang="en-MY" sz="2300" b="1" dirty="0">
              <a:solidFill>
                <a:srgbClr val="FF0000"/>
              </a:solidFill>
              <a:cs typeface="Times New Roman" pitchFamily="18" charset="0"/>
            </a:endParaRPr>
          </a:p>
          <a:p>
            <a:pPr marL="342900" indent="-342900">
              <a:buFont typeface="Courier New" pitchFamily="49" charset="0"/>
              <a:buChar char="o"/>
              <a:defRPr/>
            </a:pPr>
            <a:r>
              <a:rPr lang="en-MY" sz="2300" b="1" dirty="0">
                <a:cs typeface="Times New Roman" pitchFamily="18" charset="0"/>
              </a:rPr>
              <a:t>HDV </a:t>
            </a:r>
            <a:r>
              <a:rPr lang="en-MY" sz="2300" b="1" dirty="0">
                <a:solidFill>
                  <a:srgbClr val="FF0000"/>
                </a:solidFill>
                <a:cs typeface="Times New Roman" pitchFamily="18" charset="0"/>
              </a:rPr>
              <a:t>does not </a:t>
            </a:r>
            <a:r>
              <a:rPr lang="en-MY" sz="2300" b="1" dirty="0">
                <a:cs typeface="Times New Roman" pitchFamily="18" charset="0"/>
              </a:rPr>
              <a:t>transmitted </a:t>
            </a:r>
            <a:r>
              <a:rPr lang="en-MY" sz="2300" b="1" dirty="0">
                <a:solidFill>
                  <a:srgbClr val="FF0000"/>
                </a:solidFill>
                <a:cs typeface="Times New Roman" pitchFamily="18" charset="0"/>
              </a:rPr>
              <a:t>sexually</a:t>
            </a:r>
            <a:r>
              <a:rPr lang="en-MY" sz="2300" b="1" dirty="0">
                <a:cs typeface="Times New Roman" pitchFamily="18" charset="0"/>
              </a:rPr>
              <a:t> </a:t>
            </a:r>
          </a:p>
          <a:p>
            <a:pPr marL="342900" indent="-342900">
              <a:buFont typeface="Courier New" pitchFamily="49" charset="0"/>
              <a:buChar char="o"/>
              <a:defRPr/>
            </a:pPr>
            <a:r>
              <a:rPr lang="en-MY" sz="2300" b="1" dirty="0">
                <a:cs typeface="Times New Roman" pitchFamily="18" charset="0"/>
              </a:rPr>
              <a:t>Vertical transmission is possible but </a:t>
            </a:r>
            <a:r>
              <a:rPr lang="en-MY" sz="2300" b="1" dirty="0">
                <a:solidFill>
                  <a:srgbClr val="FF0000"/>
                </a:solidFill>
                <a:cs typeface="Times New Roman" pitchFamily="18" charset="0"/>
              </a:rPr>
              <a:t>rare</a:t>
            </a:r>
            <a:r>
              <a:rPr lang="en-MY" sz="2300" dirty="0">
                <a:solidFill>
                  <a:srgbClr val="40911F"/>
                </a:solidFill>
                <a:cs typeface="Times New Roman" pitchFamily="18" charset="0"/>
              </a:rPr>
              <a:t>. </a:t>
            </a:r>
          </a:p>
          <a:p>
            <a:pPr marL="342900" indent="-342900">
              <a:buFont typeface="Wingdings" pitchFamily="2" charset="2"/>
              <a:buChar char="v"/>
              <a:defRPr/>
            </a:pPr>
            <a:r>
              <a:rPr lang="en-MY" sz="2300" b="1" dirty="0">
                <a:solidFill>
                  <a:srgbClr val="FF0000"/>
                </a:solidFill>
                <a:cs typeface="Times New Roman" pitchFamily="18" charset="0"/>
              </a:rPr>
              <a:t>Vaccination</a:t>
            </a:r>
            <a:r>
              <a:rPr lang="en-MY" sz="2300" b="1" dirty="0">
                <a:cs typeface="Times New Roman" pitchFamily="18" charset="0"/>
              </a:rPr>
              <a:t> against HBV </a:t>
            </a:r>
            <a:r>
              <a:rPr lang="en-MY" sz="2300" b="1" dirty="0">
                <a:solidFill>
                  <a:srgbClr val="FF0000"/>
                </a:solidFill>
                <a:cs typeface="Times New Roman" pitchFamily="18" charset="0"/>
              </a:rPr>
              <a:t>prevents </a:t>
            </a:r>
            <a:r>
              <a:rPr lang="en-MY" sz="2300" b="1" dirty="0">
                <a:cs typeface="Times New Roman" pitchFamily="18" charset="0"/>
              </a:rPr>
              <a:t>HDV co infection</a:t>
            </a:r>
            <a:r>
              <a:rPr lang="en-MY" sz="2300" b="1" dirty="0">
                <a:solidFill>
                  <a:srgbClr val="40911F"/>
                </a:solidFill>
                <a:cs typeface="Times New Roman" pitchFamily="18" charset="0"/>
              </a:rPr>
              <a:t>, </a:t>
            </a:r>
            <a:r>
              <a:rPr lang="en-MY" sz="2300" dirty="0">
                <a:cs typeface="Times New Roman" pitchFamily="18" charset="0"/>
              </a:rPr>
              <a:t>and</a:t>
            </a:r>
          </a:p>
          <a:p>
            <a:pPr marL="342900" indent="-342900">
              <a:buFont typeface="Wingdings" pitchFamily="2" charset="2"/>
              <a:buChar char="v"/>
              <a:defRPr/>
            </a:pPr>
            <a:r>
              <a:rPr lang="en-MY" sz="2300" dirty="0">
                <a:cs typeface="Times New Roman" pitchFamily="18" charset="0"/>
              </a:rPr>
              <a:t> Hence expansion of childhood HBV immunization programmes has resulted  in a </a:t>
            </a:r>
            <a:r>
              <a:rPr lang="en-MY" sz="2300" dirty="0" smtClean="0">
                <a:cs typeface="Times New Roman" pitchFamily="18" charset="0"/>
              </a:rPr>
              <a:t> lower HDV</a:t>
            </a:r>
            <a:r>
              <a:rPr lang="en-MY" sz="2300" dirty="0" smtClean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en-MY" sz="2300" dirty="0">
                <a:cs typeface="Times New Roman" pitchFamily="18" charset="0"/>
              </a:rPr>
              <a:t>incidence </a:t>
            </a:r>
            <a:r>
              <a:rPr lang="en-MY" sz="2300" dirty="0" smtClean="0">
                <a:cs typeface="Times New Roman" pitchFamily="18" charset="0"/>
              </a:rPr>
              <a:t>worldwide</a:t>
            </a:r>
          </a:p>
          <a:p>
            <a:pPr marL="342900" indent="-342900">
              <a:buFont typeface="Wingdings" pitchFamily="2" charset="2"/>
              <a:buChar char="v"/>
              <a:defRPr/>
            </a:pPr>
            <a:r>
              <a:rPr lang="en-MY" sz="2300" b="1" dirty="0" smtClean="0">
                <a:cs typeface="Times New Roman" pitchFamily="18" charset="0"/>
              </a:rPr>
              <a:t>However</a:t>
            </a:r>
            <a:r>
              <a:rPr lang="en-MY" sz="2300" b="1" dirty="0">
                <a:cs typeface="Times New Roman" pitchFamily="18" charset="0"/>
              </a:rPr>
              <a:t>, vaccination does not protect HB carriers </a:t>
            </a:r>
            <a:r>
              <a:rPr lang="en-MY" sz="2300" b="1" dirty="0" smtClean="0">
                <a:cs typeface="Times New Roman" pitchFamily="18" charset="0"/>
              </a:rPr>
              <a:t>from super infection by HDV</a:t>
            </a:r>
            <a:endParaRPr lang="en-MY" sz="2300" dirty="0">
              <a:cs typeface="Times New Roman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619672" y="172117"/>
            <a:ext cx="3384768" cy="461665"/>
          </a:xfrm>
          <a:prstGeom prst="rect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  <a:ln w="15875">
            <a:gradFill>
              <a:gsLst>
                <a:gs pos="0">
                  <a:srgbClr val="FF3399"/>
                </a:gs>
                <a:gs pos="25000">
                  <a:srgbClr val="FF6633"/>
                </a:gs>
                <a:gs pos="50000">
                  <a:srgbClr val="FFFF00"/>
                </a:gs>
                <a:gs pos="75000">
                  <a:srgbClr val="01A78F"/>
                </a:gs>
                <a:gs pos="100000">
                  <a:srgbClr val="3366FF"/>
                </a:gs>
              </a:gsLst>
              <a:lin ang="5400000" scaled="0"/>
            </a:gradFill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MY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Transmission</a:t>
            </a:r>
          </a:p>
        </p:txBody>
      </p:sp>
    </p:spTree>
    <p:extLst>
      <p:ext uri="{BB962C8B-B14F-4D97-AF65-F5344CB8AC3E}">
        <p14:creationId xmlns:p14="http://schemas.microsoft.com/office/powerpoint/2010/main" val="38620940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Number Placeholder 1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eaLnBrk="1" hangingPunct="1"/>
            <a:fld id="{067ACEAD-7879-4980-BEC3-7943E6E7094E}" type="slidenum">
              <a:rPr lang="ar-SA" smtClean="0"/>
              <a:pPr eaLnBrk="1" hangingPunct="1"/>
              <a:t>19</a:t>
            </a:fld>
            <a:endParaRPr lang="en-US" smtClean="0"/>
          </a:p>
        </p:txBody>
      </p:sp>
      <p:sp>
        <p:nvSpPr>
          <p:cNvPr id="3" name="Rectangle 2"/>
          <p:cNvSpPr/>
          <p:nvPr/>
        </p:nvSpPr>
        <p:spPr>
          <a:xfrm>
            <a:off x="179512" y="717911"/>
            <a:ext cx="8820150" cy="5664200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en-MY" sz="2400" b="1" dirty="0">
                <a:solidFill>
                  <a:srgbClr val="0070C0"/>
                </a:solidFill>
                <a:latin typeface="Garamond" pitchFamily="18" charset="0"/>
                <a:cs typeface="Times New Roman" pitchFamily="18" charset="0"/>
              </a:rPr>
              <a:t>    </a:t>
            </a:r>
            <a:r>
              <a:rPr lang="en-MY" sz="2400" b="1" u="sng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Acute hepatitis:</a:t>
            </a:r>
          </a:p>
          <a:p>
            <a:pPr marL="342900" indent="-342900">
              <a:buFont typeface="Wingdings" pitchFamily="2" charset="2"/>
              <a:buChar char="v"/>
              <a:defRPr/>
            </a:pPr>
            <a:r>
              <a:rPr lang="en-MY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MY" sz="2200" b="1" u="sng" dirty="0">
                <a:solidFill>
                  <a:srgbClr val="0070C0"/>
                </a:solidFill>
                <a:cs typeface="Times New Roman" pitchFamily="18" charset="0"/>
              </a:rPr>
              <a:t>Simultaneous</a:t>
            </a:r>
            <a:r>
              <a:rPr lang="en-MY" sz="2200" u="sng" dirty="0">
                <a:cs typeface="Times New Roman" pitchFamily="18" charset="0"/>
              </a:rPr>
              <a:t> </a:t>
            </a:r>
            <a:r>
              <a:rPr lang="en-MY" sz="2200" dirty="0">
                <a:cs typeface="Times New Roman" pitchFamily="18" charset="0"/>
              </a:rPr>
              <a:t>infection with HBV and HDV can lead to </a:t>
            </a:r>
          </a:p>
          <a:p>
            <a:pPr marL="342900" indent="-342900">
              <a:buFont typeface="Wingdings" pitchFamily="2" charset="2"/>
              <a:buChar char="v"/>
              <a:defRPr/>
            </a:pPr>
            <a:r>
              <a:rPr lang="en-MY" sz="2200" b="1" dirty="0">
                <a:solidFill>
                  <a:srgbClr val="FF0000"/>
                </a:solidFill>
                <a:cs typeface="Times New Roman" pitchFamily="18" charset="0"/>
              </a:rPr>
              <a:t>a mild-to-severe </a:t>
            </a:r>
          </a:p>
          <a:p>
            <a:pPr marL="342900" indent="-342900">
              <a:buFont typeface="Wingdings" pitchFamily="2" charset="2"/>
              <a:buChar char="Ø"/>
              <a:defRPr/>
            </a:pPr>
            <a:r>
              <a:rPr lang="en-MY" sz="2200" dirty="0">
                <a:cs typeface="Times New Roman" pitchFamily="18" charset="0"/>
              </a:rPr>
              <a:t>or even </a:t>
            </a:r>
            <a:r>
              <a:rPr lang="en-MY" sz="2200" b="1" dirty="0">
                <a:solidFill>
                  <a:srgbClr val="FF0000"/>
                </a:solidFill>
                <a:cs typeface="Times New Roman" pitchFamily="18" charset="0"/>
              </a:rPr>
              <a:t>fulminant hepatitis</a:t>
            </a:r>
            <a:r>
              <a:rPr lang="en-MY" sz="2200" dirty="0">
                <a:cs typeface="Times New Roman" pitchFamily="18" charset="0"/>
              </a:rPr>
              <a:t>, but </a:t>
            </a:r>
          </a:p>
          <a:p>
            <a:pPr marL="342900" indent="-342900">
              <a:buFont typeface="Wingdings" pitchFamily="2" charset="2"/>
              <a:buChar char="Ø"/>
              <a:defRPr/>
            </a:pPr>
            <a:r>
              <a:rPr lang="en-MY" sz="2200" b="1" dirty="0">
                <a:solidFill>
                  <a:srgbClr val="002060"/>
                </a:solidFill>
                <a:cs typeface="Times New Roman" pitchFamily="18" charset="0"/>
              </a:rPr>
              <a:t>Recovery</a:t>
            </a:r>
            <a:r>
              <a:rPr lang="en-MY" sz="2200" dirty="0">
                <a:cs typeface="Times New Roman" pitchFamily="18" charset="0"/>
              </a:rPr>
              <a:t> is </a:t>
            </a:r>
            <a:r>
              <a:rPr lang="en-MY" sz="2200" dirty="0">
                <a:solidFill>
                  <a:srgbClr val="FF0000"/>
                </a:solidFill>
                <a:cs typeface="Times New Roman" pitchFamily="18" charset="0"/>
              </a:rPr>
              <a:t>usually complete </a:t>
            </a:r>
            <a:r>
              <a:rPr lang="en-MY" sz="2200" dirty="0">
                <a:cs typeface="Times New Roman" pitchFamily="18" charset="0"/>
              </a:rPr>
              <a:t>and </a:t>
            </a:r>
          </a:p>
          <a:p>
            <a:pPr marL="342900" indent="-342900">
              <a:buFont typeface="Wingdings" pitchFamily="2" charset="2"/>
              <a:buChar char="v"/>
              <a:defRPr/>
            </a:pPr>
            <a:r>
              <a:rPr lang="en-MY" sz="2200" b="1" dirty="0">
                <a:solidFill>
                  <a:srgbClr val="0070C0"/>
                </a:solidFill>
                <a:cs typeface="Times New Roman" pitchFamily="18" charset="0"/>
              </a:rPr>
              <a:t>Development </a:t>
            </a:r>
            <a:r>
              <a:rPr lang="en-MY" sz="2200" b="1" dirty="0">
                <a:cs typeface="Times New Roman" pitchFamily="18" charset="0"/>
              </a:rPr>
              <a:t>of</a:t>
            </a:r>
            <a:r>
              <a:rPr lang="en-MY" sz="2200" b="1" dirty="0">
                <a:solidFill>
                  <a:srgbClr val="FF0000"/>
                </a:solidFill>
                <a:cs typeface="Times New Roman" pitchFamily="18" charset="0"/>
              </a:rPr>
              <a:t> chronic </a:t>
            </a:r>
            <a:r>
              <a:rPr lang="en-MY" sz="2200" b="1" dirty="0">
                <a:cs typeface="Times New Roman" pitchFamily="18" charset="0"/>
              </a:rPr>
              <a:t>H</a:t>
            </a:r>
            <a:r>
              <a:rPr lang="en-MY" sz="2200" b="1" u="sng" dirty="0">
                <a:cs typeface="Times New Roman" pitchFamily="18" charset="0"/>
              </a:rPr>
              <a:t>D </a:t>
            </a:r>
            <a:r>
              <a:rPr lang="en-MY" sz="2200" b="1" u="sng" dirty="0">
                <a:solidFill>
                  <a:srgbClr val="FF0000"/>
                </a:solidFill>
                <a:cs typeface="Times New Roman" pitchFamily="18" charset="0"/>
              </a:rPr>
              <a:t>is rare </a:t>
            </a:r>
            <a:r>
              <a:rPr lang="en-MY" sz="2200" dirty="0">
                <a:cs typeface="Times New Roman" pitchFamily="18" charset="0"/>
              </a:rPr>
              <a:t>(</a:t>
            </a:r>
            <a:r>
              <a:rPr lang="en-MY" sz="2200" b="1" dirty="0">
                <a:solidFill>
                  <a:srgbClr val="FF0000"/>
                </a:solidFill>
                <a:cs typeface="Times New Roman" pitchFamily="18" charset="0"/>
              </a:rPr>
              <a:t>&lt;5%</a:t>
            </a:r>
            <a:r>
              <a:rPr lang="en-MY" sz="2200" dirty="0">
                <a:cs typeface="Times New Roman" pitchFamily="18" charset="0"/>
              </a:rPr>
              <a:t> of acute hepatitis).</a:t>
            </a:r>
          </a:p>
          <a:p>
            <a:pPr>
              <a:defRPr/>
            </a:pPr>
            <a:r>
              <a:rPr lang="en-MY" sz="2200" b="1" dirty="0">
                <a:solidFill>
                  <a:srgbClr val="0070C0"/>
                </a:solidFill>
                <a:cs typeface="Times New Roman" pitchFamily="18" charset="0"/>
              </a:rPr>
              <a:t>  </a:t>
            </a:r>
            <a:r>
              <a:rPr lang="en-MY" sz="2200" b="1" u="sng" dirty="0">
                <a:solidFill>
                  <a:srgbClr val="0070C0"/>
                </a:solidFill>
                <a:cs typeface="Times New Roman" pitchFamily="18" charset="0"/>
              </a:rPr>
              <a:t>Super infection</a:t>
            </a:r>
            <a:r>
              <a:rPr lang="en-MY" sz="2200" b="1" u="sng" dirty="0">
                <a:cs typeface="Times New Roman" pitchFamily="18" charset="0"/>
              </a:rPr>
              <a:t>: </a:t>
            </a:r>
          </a:p>
          <a:p>
            <a:pPr marL="342900" indent="-342900">
              <a:buFont typeface="Wingdings" pitchFamily="2" charset="2"/>
              <a:buChar char="v"/>
              <a:defRPr/>
            </a:pPr>
            <a:r>
              <a:rPr lang="en-MY" sz="2200" dirty="0">
                <a:cs typeface="Times New Roman" pitchFamily="18" charset="0"/>
              </a:rPr>
              <a:t>HDV can infect a person already chronically infected with HBV</a:t>
            </a:r>
            <a:r>
              <a:rPr lang="en-MY" sz="2200" dirty="0">
                <a:solidFill>
                  <a:srgbClr val="40911F"/>
                </a:solidFill>
                <a:cs typeface="Times New Roman" pitchFamily="18" charset="0"/>
              </a:rPr>
              <a:t>.</a:t>
            </a:r>
          </a:p>
          <a:p>
            <a:pPr marL="342900" indent="-342900">
              <a:buFont typeface="Wingdings" pitchFamily="2" charset="2"/>
              <a:buChar char="Ø"/>
              <a:defRPr/>
            </a:pPr>
            <a:r>
              <a:rPr lang="en-MY" sz="2200" dirty="0">
                <a:solidFill>
                  <a:srgbClr val="40911F"/>
                </a:solidFill>
                <a:cs typeface="Times New Roman" pitchFamily="18" charset="0"/>
              </a:rPr>
              <a:t> </a:t>
            </a:r>
            <a:r>
              <a:rPr lang="en-MY" sz="2200" dirty="0">
                <a:cs typeface="Times New Roman" pitchFamily="18" charset="0"/>
              </a:rPr>
              <a:t>The </a:t>
            </a:r>
            <a:r>
              <a:rPr lang="en-MY" sz="2200" b="1" dirty="0">
                <a:solidFill>
                  <a:srgbClr val="002060"/>
                </a:solidFill>
                <a:cs typeface="Times New Roman" pitchFamily="18" charset="0"/>
              </a:rPr>
              <a:t>super infection of HDV on chronic HB </a:t>
            </a:r>
          </a:p>
          <a:p>
            <a:pPr marL="342900" indent="-342900">
              <a:buFont typeface="Wingdings" pitchFamily="2" charset="2"/>
              <a:buChar char="Ø"/>
              <a:defRPr/>
            </a:pPr>
            <a:r>
              <a:rPr lang="en-MY" sz="2200" b="1" dirty="0">
                <a:solidFill>
                  <a:srgbClr val="FF0000"/>
                </a:solidFill>
                <a:cs typeface="Times New Roman" pitchFamily="18" charset="0"/>
              </a:rPr>
              <a:t>accelerates progression </a:t>
            </a:r>
            <a:r>
              <a:rPr lang="en-MY" sz="2200" dirty="0">
                <a:cs typeface="Times New Roman" pitchFamily="18" charset="0"/>
              </a:rPr>
              <a:t>to a</a:t>
            </a:r>
          </a:p>
          <a:p>
            <a:pPr marL="342900" indent="-342900">
              <a:buFont typeface="Wingdings" pitchFamily="2" charset="2"/>
              <a:buChar char="Ø"/>
              <a:defRPr/>
            </a:pPr>
            <a:r>
              <a:rPr lang="en-MY" sz="2200" dirty="0">
                <a:cs typeface="Times New Roman" pitchFamily="18" charset="0"/>
              </a:rPr>
              <a:t> </a:t>
            </a:r>
            <a:r>
              <a:rPr lang="en-MY" sz="2200" b="1" dirty="0">
                <a:solidFill>
                  <a:srgbClr val="0070C0"/>
                </a:solidFill>
                <a:cs typeface="Times New Roman" pitchFamily="18" charset="0"/>
              </a:rPr>
              <a:t>more severe </a:t>
            </a:r>
            <a:r>
              <a:rPr lang="en-MY" sz="2200" dirty="0">
                <a:cs typeface="Times New Roman" pitchFamily="18" charset="0"/>
              </a:rPr>
              <a:t>disease </a:t>
            </a:r>
            <a:r>
              <a:rPr lang="en-MY" sz="2200" b="1" dirty="0">
                <a:cs typeface="Times New Roman" pitchFamily="18" charset="0"/>
              </a:rPr>
              <a:t>in all ages </a:t>
            </a:r>
            <a:r>
              <a:rPr lang="en-MY" sz="2200" dirty="0">
                <a:cs typeface="Times New Roman" pitchFamily="18" charset="0"/>
              </a:rPr>
              <a:t>and in </a:t>
            </a:r>
            <a:r>
              <a:rPr lang="en-MY" sz="2200" b="1" dirty="0">
                <a:solidFill>
                  <a:srgbClr val="FF0000"/>
                </a:solidFill>
                <a:cs typeface="Times New Roman" pitchFamily="18" charset="0"/>
              </a:rPr>
              <a:t>70‒90%</a:t>
            </a:r>
            <a:r>
              <a:rPr lang="en-MY" sz="2200" dirty="0">
                <a:cs typeface="Times New Roman" pitchFamily="18" charset="0"/>
              </a:rPr>
              <a:t> of persons</a:t>
            </a:r>
            <a:r>
              <a:rPr lang="en-MY" sz="2200" dirty="0">
                <a:solidFill>
                  <a:srgbClr val="40911F"/>
                </a:solidFill>
                <a:cs typeface="Times New Roman" pitchFamily="18" charset="0"/>
              </a:rPr>
              <a:t>. </a:t>
            </a:r>
          </a:p>
          <a:p>
            <a:pPr marL="342900" indent="-342900">
              <a:buFont typeface="Wingdings" pitchFamily="2" charset="2"/>
              <a:buChar char="v"/>
              <a:defRPr/>
            </a:pPr>
            <a:r>
              <a:rPr lang="en-MY" sz="2200" dirty="0">
                <a:cs typeface="Times New Roman" pitchFamily="18" charset="0"/>
              </a:rPr>
              <a:t>HDV super infection </a:t>
            </a:r>
            <a:r>
              <a:rPr lang="en-MY" sz="2200" b="1" dirty="0">
                <a:solidFill>
                  <a:srgbClr val="0070C0"/>
                </a:solidFill>
                <a:cs typeface="Times New Roman" pitchFamily="18" charset="0"/>
              </a:rPr>
              <a:t>accelerates progression to cirrhosis </a:t>
            </a:r>
          </a:p>
          <a:p>
            <a:pPr>
              <a:defRPr/>
            </a:pPr>
            <a:r>
              <a:rPr lang="en-MY" sz="2200" dirty="0">
                <a:cs typeface="Times New Roman" pitchFamily="18" charset="0"/>
              </a:rPr>
              <a:t>  </a:t>
            </a:r>
            <a:r>
              <a:rPr lang="en-MY" sz="2200" b="1" dirty="0">
                <a:cs typeface="Times New Roman" pitchFamily="18" charset="0"/>
              </a:rPr>
              <a:t>almost a </a:t>
            </a:r>
            <a:r>
              <a:rPr lang="en-MY" sz="2200" b="1" dirty="0">
                <a:solidFill>
                  <a:srgbClr val="FF0000"/>
                </a:solidFill>
                <a:cs typeface="Times New Roman" pitchFamily="18" charset="0"/>
              </a:rPr>
              <a:t>decade earlier </a:t>
            </a:r>
            <a:r>
              <a:rPr lang="en-MY" sz="2200" dirty="0">
                <a:cs typeface="Times New Roman" pitchFamily="18" charset="0"/>
              </a:rPr>
              <a:t>than HBV</a:t>
            </a:r>
            <a:r>
              <a:rPr lang="en-MY" sz="2200" dirty="0">
                <a:solidFill>
                  <a:srgbClr val="40911F"/>
                </a:solidFill>
                <a:cs typeface="Times New Roman" pitchFamily="18" charset="0"/>
              </a:rPr>
              <a:t> </a:t>
            </a:r>
            <a:r>
              <a:rPr lang="en-MY" sz="2200" dirty="0">
                <a:cs typeface="Times New Roman" pitchFamily="18" charset="0"/>
              </a:rPr>
              <a:t>non co infected persons</a:t>
            </a:r>
            <a:r>
              <a:rPr lang="en-MY" sz="2200" dirty="0">
                <a:solidFill>
                  <a:srgbClr val="40911F"/>
                </a:solidFill>
                <a:cs typeface="Times New Roman" pitchFamily="18" charset="0"/>
              </a:rPr>
              <a:t>, </a:t>
            </a:r>
          </a:p>
          <a:p>
            <a:pPr>
              <a:defRPr/>
            </a:pPr>
            <a:r>
              <a:rPr lang="en-MY" sz="2200" dirty="0">
                <a:solidFill>
                  <a:srgbClr val="40911F"/>
                </a:solidFill>
                <a:cs typeface="Times New Roman" pitchFamily="18" charset="0"/>
              </a:rPr>
              <a:t>                         </a:t>
            </a:r>
            <a:r>
              <a:rPr lang="en-MY" sz="2200" dirty="0">
                <a:cs typeface="Times New Roman" pitchFamily="18" charset="0"/>
              </a:rPr>
              <a:t>although HDV suppresses HBV replication.</a:t>
            </a:r>
            <a:r>
              <a:rPr lang="en-MY" sz="2200" dirty="0">
                <a:solidFill>
                  <a:srgbClr val="40911F"/>
                </a:solidFill>
                <a:cs typeface="Times New Roman" pitchFamily="18" charset="0"/>
              </a:rPr>
              <a:t> </a:t>
            </a:r>
          </a:p>
          <a:p>
            <a:pPr marL="342900" indent="-342900">
              <a:buFont typeface="Wingdings" pitchFamily="2" charset="2"/>
              <a:buChar char="q"/>
              <a:defRPr/>
            </a:pPr>
            <a:r>
              <a:rPr lang="en-MY" sz="2200" b="1" i="1" dirty="0">
                <a:solidFill>
                  <a:srgbClr val="002060"/>
                </a:solidFill>
                <a:cs typeface="Times New Roman" pitchFamily="18" charset="0"/>
              </a:rPr>
              <a:t>The mechanism in which HDV causes more severe hepatitis and a faster progression of fibrosis than HBV alone remains</a:t>
            </a:r>
            <a:r>
              <a:rPr lang="en-MY" sz="2200" b="1" i="1" dirty="0">
                <a:cs typeface="Times New Roman" pitchFamily="18" charset="0"/>
              </a:rPr>
              <a:t> </a:t>
            </a: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unclear</a:t>
            </a:r>
            <a:r>
              <a:rPr lang="en-MY" sz="2400" b="1" dirty="0">
                <a:cs typeface="Times New Roman" pitchFamily="18" charset="0"/>
              </a:rPr>
              <a:t>.</a:t>
            </a:r>
          </a:p>
        </p:txBody>
      </p:sp>
      <p:sp>
        <p:nvSpPr>
          <p:cNvPr id="27652" name="Rectangle 3"/>
          <p:cNvSpPr>
            <a:spLocks noChangeArrowheads="1"/>
          </p:cNvSpPr>
          <p:nvPr/>
        </p:nvSpPr>
        <p:spPr bwMode="auto">
          <a:xfrm>
            <a:off x="2987824" y="255948"/>
            <a:ext cx="2449512" cy="461963"/>
          </a:xfrm>
          <a:prstGeom prst="rect">
            <a:avLst/>
          </a:prstGeom>
          <a:blipFill dpi="0" rotWithShape="1">
            <a:blip r:embed="rId2"/>
            <a:srcRect/>
            <a:tile tx="0" ty="0" sx="100000" sy="100000" flip="none" algn="tl"/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en-MY" sz="2400" b="1" dirty="0">
                <a:latin typeface="Times New Roman" pitchFamily="18" charset="0"/>
                <a:cs typeface="Times New Roman" pitchFamily="18" charset="0"/>
              </a:rPr>
              <a:t>Symptoms</a:t>
            </a:r>
          </a:p>
        </p:txBody>
      </p:sp>
    </p:spTree>
    <p:extLst>
      <p:ext uri="{BB962C8B-B14F-4D97-AF65-F5344CB8AC3E}">
        <p14:creationId xmlns:p14="http://schemas.microsoft.com/office/powerpoint/2010/main" val="23975224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Number Placeholder 1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eaLnBrk="1" hangingPunct="1"/>
            <a:fld id="{0166BE2A-A4E3-4DEF-BCAF-D649B3E80FFF}" type="slidenum">
              <a:rPr lang="ar-SA" smtClean="0"/>
              <a:pPr eaLnBrk="1" hangingPunct="1"/>
              <a:t>2</a:t>
            </a:fld>
            <a:endParaRPr lang="en-US" smtClean="0"/>
          </a:p>
        </p:txBody>
      </p:sp>
      <p:sp>
        <p:nvSpPr>
          <p:cNvPr id="11267" name="Rectangle 2"/>
          <p:cNvSpPr>
            <a:spLocks noChangeArrowheads="1"/>
          </p:cNvSpPr>
          <p:nvPr/>
        </p:nvSpPr>
        <p:spPr bwMode="auto">
          <a:xfrm>
            <a:off x="-228600" y="333375"/>
            <a:ext cx="6480175" cy="706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en-MY" sz="4000" b="1">
                <a:solidFill>
                  <a:srgbClr val="C00000"/>
                </a:solidFill>
              </a:rPr>
              <a:t>HEPATITIS   C</a:t>
            </a:r>
          </a:p>
        </p:txBody>
      </p:sp>
      <p:pic>
        <p:nvPicPr>
          <p:cNvPr id="11268" name="Picture 9" descr="HCV (Hepatitis C virus) acronym on colorful wooden cube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57950" y="0"/>
            <a:ext cx="2654300" cy="1773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69" name="Picture 6" descr="A man protesting with a skull demanding treatments for... : News Photo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825" y="1773238"/>
            <a:ext cx="8631238" cy="4608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069406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Number Placeholder 1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eaLnBrk="1" hangingPunct="1"/>
            <a:fld id="{7F5799BD-5670-4BEC-879B-46654ED70F53}" type="slidenum">
              <a:rPr lang="ar-SA" smtClean="0"/>
              <a:pPr eaLnBrk="1" hangingPunct="1"/>
              <a:t>20</a:t>
            </a:fld>
            <a:endParaRPr lang="en-US" smtClean="0"/>
          </a:p>
        </p:txBody>
      </p:sp>
      <p:sp>
        <p:nvSpPr>
          <p:cNvPr id="28675" name="Rectangle 2"/>
          <p:cNvSpPr>
            <a:spLocks noChangeArrowheads="1"/>
          </p:cNvSpPr>
          <p:nvPr/>
        </p:nvSpPr>
        <p:spPr bwMode="auto">
          <a:xfrm>
            <a:off x="-165099" y="504825"/>
            <a:ext cx="9201595" cy="2462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marL="342900" indent="-342900">
              <a:buFont typeface="Wingdings" pitchFamily="2" charset="2"/>
              <a:buChar char="Ø"/>
            </a:pPr>
            <a:r>
              <a:rPr lang="en-MY" sz="2200" b="1" dirty="0">
                <a:solidFill>
                  <a:srgbClr val="FF0000"/>
                </a:solidFill>
                <a:cs typeface="Times New Roman" pitchFamily="18" charset="0"/>
              </a:rPr>
              <a:t>Chronic HBV carriers </a:t>
            </a:r>
            <a:r>
              <a:rPr lang="en-MY" sz="2200" dirty="0">
                <a:cs typeface="Times New Roman" pitchFamily="18" charset="0"/>
              </a:rPr>
              <a:t>are at risk for infection with HDV.</a:t>
            </a:r>
          </a:p>
          <a:p>
            <a:pPr marL="342900" indent="-342900">
              <a:buFont typeface="Wingdings" pitchFamily="2" charset="2"/>
              <a:buChar char="Ø"/>
            </a:pPr>
            <a:r>
              <a:rPr lang="en-MY" sz="2200" dirty="0">
                <a:cs typeface="Times New Roman" pitchFamily="18" charset="0"/>
              </a:rPr>
              <a:t>People who are </a:t>
            </a:r>
            <a:r>
              <a:rPr lang="en-MY" sz="2200" b="1" dirty="0">
                <a:solidFill>
                  <a:srgbClr val="FF0000"/>
                </a:solidFill>
                <a:cs typeface="Times New Roman" pitchFamily="18" charset="0"/>
              </a:rPr>
              <a:t>not immune to HBV </a:t>
            </a:r>
            <a:r>
              <a:rPr lang="en-MY" sz="2200" dirty="0">
                <a:cs typeface="Times New Roman" pitchFamily="18" charset="0"/>
              </a:rPr>
              <a:t>(</a:t>
            </a:r>
            <a:r>
              <a:rPr lang="en-MY" sz="2200" i="1" dirty="0">
                <a:cs typeface="Times New Roman" pitchFamily="18" charset="0"/>
              </a:rPr>
              <a:t>natural disease or HB vaccine) </a:t>
            </a:r>
          </a:p>
          <a:p>
            <a:pPr marL="342900" indent="-342900">
              <a:buFont typeface="Wingdings" pitchFamily="2" charset="2"/>
              <a:buChar char="Ø"/>
            </a:pPr>
            <a:r>
              <a:rPr lang="en-MY" sz="2200" dirty="0">
                <a:cs typeface="Times New Roman" pitchFamily="18" charset="0"/>
              </a:rPr>
              <a:t>High prevalence in persons </a:t>
            </a:r>
            <a:r>
              <a:rPr lang="en-MY" sz="2200" b="1" dirty="0">
                <a:solidFill>
                  <a:srgbClr val="FF0000"/>
                </a:solidFill>
                <a:cs typeface="Times New Roman" pitchFamily="18" charset="0"/>
              </a:rPr>
              <a:t>who inject drugs </a:t>
            </a:r>
            <a:r>
              <a:rPr lang="en-MY" sz="2000" dirty="0" smtClean="0">
                <a:cs typeface="Times New Roman" pitchFamily="18" charset="0"/>
              </a:rPr>
              <a:t>injecting </a:t>
            </a:r>
            <a:r>
              <a:rPr lang="en-MY" sz="2000" dirty="0">
                <a:cs typeface="Times New Roman" pitchFamily="18" charset="0"/>
              </a:rPr>
              <a:t>drug use is an important risk factor for HDV co-infection</a:t>
            </a:r>
            <a:r>
              <a:rPr lang="en-MY" sz="2000" dirty="0">
                <a:solidFill>
                  <a:srgbClr val="40911F"/>
                </a:solidFill>
                <a:cs typeface="Times New Roman" pitchFamily="18" charset="0"/>
              </a:rPr>
              <a:t>.</a:t>
            </a:r>
          </a:p>
          <a:p>
            <a:pPr marL="342900" indent="-342900">
              <a:buFont typeface="Wingdings" pitchFamily="2" charset="2"/>
              <a:buChar char="Ø"/>
            </a:pPr>
            <a:r>
              <a:rPr lang="en-MY" sz="2200" dirty="0">
                <a:cs typeface="Times New Roman" pitchFamily="18" charset="0"/>
              </a:rPr>
              <a:t>High-risk </a:t>
            </a:r>
            <a:r>
              <a:rPr lang="en-MY" sz="2200" b="1" dirty="0">
                <a:solidFill>
                  <a:srgbClr val="FF0000"/>
                </a:solidFill>
                <a:cs typeface="Times New Roman" pitchFamily="18" charset="0"/>
              </a:rPr>
              <a:t>sexual activity </a:t>
            </a:r>
            <a:r>
              <a:rPr lang="en-MY" sz="2200" dirty="0">
                <a:cs typeface="Times New Roman" pitchFamily="18" charset="0"/>
              </a:rPr>
              <a:t>(e.g. sex worker</a:t>
            </a:r>
            <a:r>
              <a:rPr lang="en-MY" sz="2200" dirty="0">
                <a:solidFill>
                  <a:srgbClr val="40911F"/>
                </a:solidFill>
                <a:cs typeface="Times New Roman" pitchFamily="18" charset="0"/>
              </a:rPr>
              <a:t>) </a:t>
            </a:r>
          </a:p>
          <a:p>
            <a:pPr marL="342900" indent="-342900">
              <a:buFont typeface="Wingdings" pitchFamily="2" charset="2"/>
              <a:buChar char="Ø"/>
            </a:pPr>
            <a:r>
              <a:rPr lang="en-MY" sz="2200" dirty="0">
                <a:cs typeface="Times New Roman" pitchFamily="18" charset="0"/>
              </a:rPr>
              <a:t>Migration </a:t>
            </a:r>
            <a:r>
              <a:rPr lang="en-MY" sz="2200" b="1" dirty="0">
                <a:solidFill>
                  <a:srgbClr val="FF0000"/>
                </a:solidFill>
                <a:cs typeface="Times New Roman" pitchFamily="18" charset="0"/>
              </a:rPr>
              <a:t>from high HDV </a:t>
            </a:r>
            <a:r>
              <a:rPr lang="en-MY" sz="2200" dirty="0">
                <a:cs typeface="Times New Roman" pitchFamily="18" charset="0"/>
              </a:rPr>
              <a:t>to lower prevalence areas might have an effect on the epidemiology of the host country</a:t>
            </a:r>
            <a:endParaRPr lang="en-MY" sz="2200" dirty="0">
              <a:solidFill>
                <a:srgbClr val="40911F"/>
              </a:solidFill>
              <a:cs typeface="Times New Roman" pitchFamily="18" charset="0"/>
            </a:endParaRPr>
          </a:p>
        </p:txBody>
      </p:sp>
      <p:sp>
        <p:nvSpPr>
          <p:cNvPr id="28676" name="Rectangle 3"/>
          <p:cNvSpPr>
            <a:spLocks noChangeArrowheads="1"/>
          </p:cNvSpPr>
          <p:nvPr/>
        </p:nvSpPr>
        <p:spPr bwMode="auto">
          <a:xfrm>
            <a:off x="4011612" y="116632"/>
            <a:ext cx="3608388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en-MY" sz="2800" b="1" dirty="0">
                <a:latin typeface="Garamond" pitchFamily="18" charset="0"/>
                <a:cs typeface="Times New Roman" pitchFamily="18" charset="0"/>
              </a:rPr>
              <a:t>Who is at risk?</a:t>
            </a:r>
          </a:p>
        </p:txBody>
      </p:sp>
      <p:sp>
        <p:nvSpPr>
          <p:cNvPr id="9" name="Rectangle 8"/>
          <p:cNvSpPr/>
          <p:nvPr/>
        </p:nvSpPr>
        <p:spPr>
          <a:xfrm>
            <a:off x="7207" y="2738233"/>
            <a:ext cx="8813266" cy="25542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MY" sz="2800" b="1" u="sng" dirty="0">
                <a:solidFill>
                  <a:srgbClr val="C00000"/>
                </a:solidFill>
                <a:latin typeface="Garamond" pitchFamily="18" charset="0"/>
                <a:cs typeface="Times New Roman" pitchFamily="18" charset="0"/>
              </a:rPr>
              <a:t>Screening and diagnosis</a:t>
            </a:r>
          </a:p>
          <a:p>
            <a:pPr marL="342900" indent="-342900">
              <a:buFont typeface="Wingdings" pitchFamily="2" charset="2"/>
              <a:buChar char="v"/>
              <a:defRPr/>
            </a:pPr>
            <a:r>
              <a:rPr lang="en-MY" sz="2200" dirty="0">
                <a:cs typeface="Times New Roman" pitchFamily="18" charset="0"/>
              </a:rPr>
              <a:t>HDV is diagnosed by high titres of </a:t>
            </a:r>
            <a:r>
              <a:rPr lang="en-MY" sz="2200" b="1" dirty="0" err="1">
                <a:solidFill>
                  <a:srgbClr val="FF0000"/>
                </a:solidFill>
                <a:cs typeface="Times New Roman" pitchFamily="18" charset="0"/>
              </a:rPr>
              <a:t>IgG</a:t>
            </a:r>
            <a:r>
              <a:rPr lang="en-MY" sz="2200" b="1" dirty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en-MY" sz="2200" dirty="0">
                <a:cs typeface="Times New Roman" pitchFamily="18" charset="0"/>
              </a:rPr>
              <a:t>&amp; </a:t>
            </a:r>
            <a:r>
              <a:rPr lang="en-MY" sz="2200" b="1" dirty="0" err="1">
                <a:solidFill>
                  <a:srgbClr val="FF0000"/>
                </a:solidFill>
                <a:cs typeface="Times New Roman" pitchFamily="18" charset="0"/>
              </a:rPr>
              <a:t>IgM</a:t>
            </a:r>
            <a:r>
              <a:rPr lang="en-MY" sz="2200" b="1" dirty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en-MY" sz="2200" dirty="0">
                <a:cs typeface="Times New Roman" pitchFamily="18" charset="0"/>
              </a:rPr>
              <a:t>anti-HDV, and </a:t>
            </a:r>
          </a:p>
          <a:p>
            <a:pPr marL="342900" indent="-342900">
              <a:buFont typeface="Wingdings" pitchFamily="2" charset="2"/>
              <a:buChar char="q"/>
              <a:defRPr/>
            </a:pPr>
            <a:r>
              <a:rPr lang="en-MY" sz="2200" dirty="0">
                <a:cs typeface="Times New Roman" pitchFamily="18" charset="0"/>
              </a:rPr>
              <a:t> </a:t>
            </a:r>
            <a:r>
              <a:rPr lang="en-MY" sz="2200" b="1" dirty="0">
                <a:solidFill>
                  <a:srgbClr val="002060"/>
                </a:solidFill>
                <a:cs typeface="Times New Roman" pitchFamily="18" charset="0"/>
              </a:rPr>
              <a:t>Confirmed </a:t>
            </a:r>
            <a:r>
              <a:rPr lang="en-MY" sz="2200" dirty="0">
                <a:cs typeface="Times New Roman" pitchFamily="18" charset="0"/>
              </a:rPr>
              <a:t>by detection of </a:t>
            </a:r>
            <a:r>
              <a:rPr lang="en-MY" sz="2200" b="1" dirty="0">
                <a:solidFill>
                  <a:srgbClr val="FF0000"/>
                </a:solidFill>
                <a:cs typeface="Times New Roman" pitchFamily="18" charset="0"/>
              </a:rPr>
              <a:t>HDV RNA </a:t>
            </a:r>
            <a:r>
              <a:rPr lang="en-MY" sz="2200" dirty="0">
                <a:cs typeface="Times New Roman" pitchFamily="18" charset="0"/>
              </a:rPr>
              <a:t>in serum</a:t>
            </a:r>
            <a:r>
              <a:rPr lang="en-MY" sz="2200" dirty="0">
                <a:solidFill>
                  <a:srgbClr val="40911F"/>
                </a:solidFill>
                <a:cs typeface="Times New Roman" pitchFamily="18" charset="0"/>
              </a:rPr>
              <a:t>.</a:t>
            </a:r>
          </a:p>
          <a:p>
            <a:pPr marL="457200" indent="-457200">
              <a:buFont typeface="Wingdings" pitchFamily="2" charset="2"/>
              <a:buChar char="q"/>
              <a:defRPr/>
            </a:pPr>
            <a:r>
              <a:rPr lang="en-MY" sz="2200" b="1" dirty="0" err="1">
                <a:solidFill>
                  <a:srgbClr val="FF0000"/>
                </a:solidFill>
                <a:cs typeface="Times New Roman" pitchFamily="18" charset="0"/>
              </a:rPr>
              <a:t>HBsAg</a:t>
            </a:r>
            <a:r>
              <a:rPr lang="en-MY" sz="2200" dirty="0">
                <a:solidFill>
                  <a:schemeClr val="tx2"/>
                </a:solidFill>
                <a:cs typeface="Times New Roman" pitchFamily="18" charset="0"/>
              </a:rPr>
              <a:t> is useful to </a:t>
            </a:r>
            <a:r>
              <a:rPr lang="en-MY" sz="2200" b="1" u="sng" dirty="0">
                <a:solidFill>
                  <a:schemeClr val="tx2"/>
                </a:solidFill>
                <a:cs typeface="Times New Roman" pitchFamily="18" charset="0"/>
              </a:rPr>
              <a:t>monitor treatment response </a:t>
            </a:r>
          </a:p>
          <a:p>
            <a:pPr>
              <a:defRPr/>
            </a:pPr>
            <a:r>
              <a:rPr lang="en-MY" sz="2200" b="1" dirty="0">
                <a:solidFill>
                  <a:schemeClr val="tx2"/>
                </a:solidFill>
                <a:cs typeface="Times New Roman" pitchFamily="18" charset="0"/>
              </a:rPr>
              <a:t>              </a:t>
            </a:r>
            <a:r>
              <a:rPr lang="en-MY" sz="2200" dirty="0">
                <a:solidFill>
                  <a:schemeClr val="tx2"/>
                </a:solidFill>
                <a:cs typeface="Times New Roman" pitchFamily="18" charset="0"/>
              </a:rPr>
              <a:t>if quantitative HDV RNA is not available. </a:t>
            </a:r>
          </a:p>
          <a:p>
            <a:pPr marL="457200" indent="-457200" algn="ctr">
              <a:buFont typeface="Wingdings" pitchFamily="2" charset="2"/>
              <a:buChar char="v"/>
              <a:defRPr/>
            </a:pPr>
            <a:r>
              <a:rPr lang="en-MY" sz="2200" b="1" dirty="0">
                <a:solidFill>
                  <a:srgbClr val="FF0000"/>
                </a:solidFill>
                <a:cs typeface="Times New Roman" pitchFamily="18" charset="0"/>
              </a:rPr>
              <a:t>Decreasing </a:t>
            </a:r>
            <a:r>
              <a:rPr lang="en-MY" sz="2200" dirty="0" err="1">
                <a:solidFill>
                  <a:schemeClr val="tx2"/>
                </a:solidFill>
                <a:cs typeface="Times New Roman" pitchFamily="18" charset="0"/>
              </a:rPr>
              <a:t>HBsAg</a:t>
            </a:r>
            <a:r>
              <a:rPr lang="en-MY" sz="2200" dirty="0">
                <a:solidFill>
                  <a:schemeClr val="tx2"/>
                </a:solidFill>
                <a:cs typeface="Times New Roman" pitchFamily="18" charset="0"/>
              </a:rPr>
              <a:t> </a:t>
            </a:r>
            <a:r>
              <a:rPr lang="en-MY" sz="2200" dirty="0" err="1">
                <a:solidFill>
                  <a:schemeClr val="tx2"/>
                </a:solidFill>
                <a:cs typeface="Times New Roman" pitchFamily="18" charset="0"/>
              </a:rPr>
              <a:t>titers</a:t>
            </a:r>
            <a:r>
              <a:rPr lang="en-MY" sz="2200" dirty="0">
                <a:solidFill>
                  <a:schemeClr val="tx2"/>
                </a:solidFill>
                <a:cs typeface="Times New Roman" pitchFamily="18" charset="0"/>
              </a:rPr>
              <a:t> often</a:t>
            </a:r>
            <a:r>
              <a:rPr lang="en-MY" sz="2200" b="1" dirty="0">
                <a:solidFill>
                  <a:srgbClr val="0070C0"/>
                </a:solidFill>
                <a:cs typeface="Times New Roman" pitchFamily="18" charset="0"/>
              </a:rPr>
              <a:t> means </a:t>
            </a:r>
            <a:r>
              <a:rPr lang="en-MY" sz="2200" dirty="0">
                <a:solidFill>
                  <a:schemeClr val="tx2"/>
                </a:solidFill>
                <a:cs typeface="Times New Roman" pitchFamily="18" charset="0"/>
              </a:rPr>
              <a:t>surface </a:t>
            </a:r>
            <a:r>
              <a:rPr lang="en-MY" sz="2200" b="1" dirty="0">
                <a:solidFill>
                  <a:schemeClr val="tx2"/>
                </a:solidFill>
                <a:cs typeface="Times New Roman" pitchFamily="18" charset="0"/>
              </a:rPr>
              <a:t>antigen loss </a:t>
            </a:r>
            <a:r>
              <a:rPr lang="en-MY" sz="2200" dirty="0">
                <a:solidFill>
                  <a:schemeClr val="tx2"/>
                </a:solidFill>
                <a:cs typeface="Times New Roman" pitchFamily="18" charset="0"/>
              </a:rPr>
              <a:t>and</a:t>
            </a:r>
          </a:p>
          <a:p>
            <a:pPr marL="457200" indent="-457200" algn="ctr">
              <a:buFont typeface="Wingdings" pitchFamily="2" charset="2"/>
              <a:buChar char="ü"/>
              <a:defRPr/>
            </a:pPr>
            <a:r>
              <a:rPr lang="en-MY" sz="2200" dirty="0">
                <a:solidFill>
                  <a:schemeClr val="tx2"/>
                </a:solidFill>
                <a:cs typeface="Times New Roman" pitchFamily="18" charset="0"/>
              </a:rPr>
              <a:t>    </a:t>
            </a:r>
            <a:r>
              <a:rPr lang="en-MY" sz="2200" b="1" dirty="0">
                <a:solidFill>
                  <a:schemeClr val="tx2"/>
                </a:solidFill>
                <a:cs typeface="Times New Roman" pitchFamily="18" charset="0"/>
              </a:rPr>
              <a:t>HDV clearance</a:t>
            </a:r>
            <a:r>
              <a:rPr lang="en-MY" sz="2200" dirty="0">
                <a:solidFill>
                  <a:schemeClr val="tx2"/>
                </a:solidFill>
                <a:cs typeface="Times New Roman" pitchFamily="18" charset="0"/>
              </a:rPr>
              <a:t>, although surface antigen loss is rare in treatment.</a:t>
            </a:r>
            <a:endParaRPr lang="en-MY" sz="2200" dirty="0">
              <a:cs typeface="Times New Roman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26527" y="5174198"/>
            <a:ext cx="9029290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chemeClr val="tx2"/>
                </a:solidFill>
              </a:rPr>
              <a:t>Treatment</a:t>
            </a:r>
          </a:p>
          <a:p>
            <a:r>
              <a:rPr lang="en-US" b="1" dirty="0" err="1">
                <a:solidFill>
                  <a:schemeClr val="tx2"/>
                </a:solidFill>
              </a:rPr>
              <a:t>Pegylated</a:t>
            </a:r>
            <a:r>
              <a:rPr lang="en-US" b="1" dirty="0">
                <a:solidFill>
                  <a:schemeClr val="tx2"/>
                </a:solidFill>
              </a:rPr>
              <a:t> </a:t>
            </a:r>
            <a:r>
              <a:rPr lang="en-US" b="1" dirty="0">
                <a:solidFill>
                  <a:srgbClr val="FF0000"/>
                </a:solidFill>
              </a:rPr>
              <a:t>interferon alpha </a:t>
            </a:r>
            <a:r>
              <a:rPr lang="en-US" b="1" dirty="0">
                <a:solidFill>
                  <a:schemeClr val="tx2"/>
                </a:solidFill>
              </a:rPr>
              <a:t>is the generally recommended treatment for </a:t>
            </a:r>
            <a:r>
              <a:rPr lang="en-US" b="1" dirty="0" smtClean="0">
                <a:solidFill>
                  <a:schemeClr val="tx2"/>
                </a:solidFill>
              </a:rPr>
              <a:t>HDV infection.</a:t>
            </a:r>
          </a:p>
          <a:p>
            <a:r>
              <a:rPr lang="en-US" b="1" dirty="0" smtClean="0">
                <a:solidFill>
                  <a:schemeClr val="tx2"/>
                </a:solidFill>
              </a:rPr>
              <a:t> </a:t>
            </a:r>
            <a:r>
              <a:rPr lang="en-US" b="1" dirty="0">
                <a:solidFill>
                  <a:schemeClr val="tx2"/>
                </a:solidFill>
              </a:rPr>
              <a:t>Treatment should last for at least </a:t>
            </a:r>
            <a:r>
              <a:rPr lang="en-US" b="1" dirty="0">
                <a:solidFill>
                  <a:srgbClr val="FF0000"/>
                </a:solidFill>
              </a:rPr>
              <a:t>48 weeks </a:t>
            </a:r>
            <a:r>
              <a:rPr lang="en-US" b="1" dirty="0">
                <a:solidFill>
                  <a:schemeClr val="tx2"/>
                </a:solidFill>
              </a:rPr>
              <a:t>irrespective of the patient’s response. </a:t>
            </a:r>
            <a:endParaRPr lang="en-US" b="1" dirty="0" smtClean="0">
              <a:solidFill>
                <a:schemeClr val="tx2"/>
              </a:solidFill>
            </a:endParaRPr>
          </a:p>
          <a:p>
            <a:r>
              <a:rPr lang="en-US" b="1" dirty="0" smtClean="0">
                <a:solidFill>
                  <a:schemeClr val="tx2"/>
                </a:solidFill>
              </a:rPr>
              <a:t>The </a:t>
            </a:r>
            <a:r>
              <a:rPr lang="en-US" b="1" dirty="0">
                <a:solidFill>
                  <a:schemeClr val="tx2"/>
                </a:solidFill>
              </a:rPr>
              <a:t>virus tends to give a low rate of response to the treatment; however, the treatment is associated with a lower likelihood of disease progression.</a:t>
            </a:r>
            <a:endParaRPr lang="en-US" b="1" i="0" dirty="0">
              <a:solidFill>
                <a:schemeClr val="tx2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4374843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74C33-B3BB-4D06-9E82-10B806DC038B}" type="slidenum">
              <a:rPr lang="en-US" smtClean="0"/>
              <a:t>21</a:t>
            </a:fld>
            <a:endParaRPr lang="en-US"/>
          </a:p>
        </p:txBody>
      </p:sp>
      <p:pic>
        <p:nvPicPr>
          <p:cNvPr id="3" name="Picture 6" descr="http://t0.gstatic.com/images?q=tbn:ANd9GcT2-CSrmEI2fHueVrRXH0wkIRs5MyaY6XHDUCgcaMWFqx4K2sgqsw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476672"/>
            <a:ext cx="7951529" cy="60676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7F16BA-635C-4724-BE93-6630F5151E35}" type="datetime1">
              <a:rPr lang="en-MY" smtClean="0"/>
              <a:t>11/12/2021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42442086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lide Number Placeholder 1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eaLnBrk="1" hangingPunct="1"/>
            <a:fld id="{43A391E8-38F5-4B83-871C-530F50C9640B}" type="slidenum">
              <a:rPr lang="ar-SA" smtClean="0"/>
              <a:pPr eaLnBrk="1" hangingPunct="1"/>
              <a:t>22</a:t>
            </a:fld>
            <a:endParaRPr lang="en-US" smtClean="0"/>
          </a:p>
        </p:txBody>
      </p:sp>
      <p:sp>
        <p:nvSpPr>
          <p:cNvPr id="29699" name="Rectangle 2"/>
          <p:cNvSpPr>
            <a:spLocks noChangeArrowheads="1"/>
          </p:cNvSpPr>
          <p:nvPr/>
        </p:nvSpPr>
        <p:spPr bwMode="auto">
          <a:xfrm>
            <a:off x="1038225" y="2179638"/>
            <a:ext cx="2813695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r>
              <a:rPr lang="en-MY" sz="3600" b="1" dirty="0"/>
              <a:t>HEPATITIS E</a:t>
            </a:r>
          </a:p>
        </p:txBody>
      </p:sp>
      <p:pic>
        <p:nvPicPr>
          <p:cNvPr id="29700" name="Picture 7" descr="Stop Hepatiti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7263" y="3141663"/>
            <a:ext cx="4286250" cy="3190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9701" name="Picture 9" descr="Tablet with the diagnosis hepatitis on the display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08763" y="3527425"/>
            <a:ext cx="2555875" cy="1130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9702" name="Picture 12" descr="vector illustration World Hepatitis Day.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76963" y="0"/>
            <a:ext cx="2941637" cy="25649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860826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Number Placeholder 1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eaLnBrk="1" hangingPunct="1"/>
            <a:fld id="{A325FC30-4C44-4FA6-B76B-58E68EEB35C3}" type="slidenum">
              <a:rPr lang="ar-SA" smtClean="0"/>
              <a:pPr eaLnBrk="1" hangingPunct="1"/>
              <a:t>3</a:t>
            </a:fld>
            <a:endParaRPr lang="en-US" smtClean="0"/>
          </a:p>
        </p:txBody>
      </p:sp>
      <p:sp>
        <p:nvSpPr>
          <p:cNvPr id="3" name="Rectangle 2"/>
          <p:cNvSpPr/>
          <p:nvPr/>
        </p:nvSpPr>
        <p:spPr>
          <a:xfrm>
            <a:off x="6896" y="553781"/>
            <a:ext cx="9147246" cy="59708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Wingdings" pitchFamily="2" charset="2"/>
              <a:buChar char="q"/>
              <a:defRPr/>
            </a:pPr>
            <a:r>
              <a:rPr lang="en-MY" sz="2400" b="1" dirty="0">
                <a:solidFill>
                  <a:srgbClr val="002060"/>
                </a:solidFill>
                <a:cs typeface="Times New Roman" pitchFamily="18" charset="0"/>
              </a:rPr>
              <a:t>Hepatitis C is a </a:t>
            </a: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contagious</a:t>
            </a:r>
            <a:r>
              <a:rPr lang="en-MY" sz="2400" b="1" dirty="0">
                <a:solidFill>
                  <a:srgbClr val="00B050"/>
                </a:solidFill>
                <a:cs typeface="Times New Roman" pitchFamily="18" charset="0"/>
              </a:rPr>
              <a:t> </a:t>
            </a:r>
            <a:r>
              <a:rPr lang="en-MY" sz="2400" b="1" dirty="0">
                <a:solidFill>
                  <a:srgbClr val="002060"/>
                </a:solidFill>
                <a:cs typeface="Times New Roman" pitchFamily="18" charset="0"/>
              </a:rPr>
              <a:t>liver disease </a:t>
            </a:r>
          </a:p>
          <a:p>
            <a:pPr marL="342900" indent="-342900">
              <a:buFont typeface="Wingdings" pitchFamily="2" charset="2"/>
              <a:buChar char="q"/>
              <a:defRPr/>
            </a:pPr>
            <a:r>
              <a:rPr lang="en-MY" sz="2400" b="1" dirty="0">
                <a:solidFill>
                  <a:srgbClr val="002060"/>
                </a:solidFill>
                <a:cs typeface="Times New Roman" pitchFamily="18" charset="0"/>
              </a:rPr>
              <a:t>caused by the hepatitis C virus (HCV): </a:t>
            </a:r>
          </a:p>
          <a:p>
            <a:pPr marL="342900" indent="-342900">
              <a:buFont typeface="Wingdings" pitchFamily="2" charset="2"/>
              <a:buChar char="v"/>
              <a:defRPr/>
            </a:pPr>
            <a:r>
              <a:rPr lang="en-MY" sz="2200" b="1" dirty="0">
                <a:solidFill>
                  <a:srgbClr val="002060"/>
                </a:solidFill>
                <a:cs typeface="Times New Roman" pitchFamily="18" charset="0"/>
              </a:rPr>
              <a:t>HCV can cause both </a:t>
            </a:r>
            <a:r>
              <a:rPr lang="en-MY" sz="2200" b="1" dirty="0">
                <a:solidFill>
                  <a:srgbClr val="FF0000"/>
                </a:solidFill>
                <a:cs typeface="Times New Roman" pitchFamily="18" charset="0"/>
              </a:rPr>
              <a:t>acute</a:t>
            </a:r>
            <a:r>
              <a:rPr lang="en-MY" sz="2200" b="1" dirty="0">
                <a:solidFill>
                  <a:srgbClr val="002060"/>
                </a:solidFill>
                <a:cs typeface="Times New Roman" pitchFamily="18" charset="0"/>
              </a:rPr>
              <a:t> and </a:t>
            </a:r>
            <a:r>
              <a:rPr lang="en-MY" sz="2200" b="1" dirty="0">
                <a:solidFill>
                  <a:srgbClr val="FF0000"/>
                </a:solidFill>
                <a:cs typeface="Times New Roman" pitchFamily="18" charset="0"/>
              </a:rPr>
              <a:t>chronic</a:t>
            </a:r>
            <a:r>
              <a:rPr lang="en-MY" sz="2200" b="1" dirty="0">
                <a:solidFill>
                  <a:srgbClr val="002060"/>
                </a:solidFill>
                <a:cs typeface="Times New Roman" pitchFamily="18" charset="0"/>
              </a:rPr>
              <a:t> hepatitis,</a:t>
            </a:r>
          </a:p>
          <a:p>
            <a:pPr marL="342900" indent="-342900">
              <a:buFont typeface="Wingdings" pitchFamily="2" charset="2"/>
              <a:buChar char="Ø"/>
              <a:defRPr/>
            </a:pPr>
            <a:r>
              <a:rPr lang="en-MY" sz="2200" b="1" dirty="0">
                <a:solidFill>
                  <a:srgbClr val="002060"/>
                </a:solidFill>
                <a:cs typeface="Times New Roman" pitchFamily="18" charset="0"/>
              </a:rPr>
              <a:t>Severity rang ,</a:t>
            </a:r>
            <a:r>
              <a:rPr lang="en-MY" sz="2200" b="1" dirty="0">
                <a:solidFill>
                  <a:srgbClr val="FF0000"/>
                </a:solidFill>
                <a:cs typeface="Times New Roman" pitchFamily="18" charset="0"/>
              </a:rPr>
              <a:t>mild illness </a:t>
            </a:r>
            <a:r>
              <a:rPr lang="en-MY" sz="2200" b="1" dirty="0">
                <a:solidFill>
                  <a:srgbClr val="002060"/>
                </a:solidFill>
                <a:cs typeface="Times New Roman" pitchFamily="18" charset="0"/>
              </a:rPr>
              <a:t>lasting a few weeks </a:t>
            </a:r>
            <a:r>
              <a:rPr lang="en-MY" sz="2200" b="1" dirty="0">
                <a:solidFill>
                  <a:srgbClr val="FF0000"/>
                </a:solidFill>
                <a:cs typeface="Times New Roman" pitchFamily="18" charset="0"/>
              </a:rPr>
              <a:t>to</a:t>
            </a:r>
            <a:r>
              <a:rPr lang="en-MY" sz="2200" b="1" dirty="0">
                <a:solidFill>
                  <a:srgbClr val="002060"/>
                </a:solidFill>
                <a:cs typeface="Times New Roman" pitchFamily="18" charset="0"/>
              </a:rPr>
              <a:t> a </a:t>
            </a:r>
            <a:r>
              <a:rPr lang="en-MY" sz="2200" b="1" dirty="0">
                <a:solidFill>
                  <a:srgbClr val="FF0000"/>
                </a:solidFill>
                <a:cs typeface="Times New Roman" pitchFamily="18" charset="0"/>
              </a:rPr>
              <a:t>serious, </a:t>
            </a:r>
            <a:r>
              <a:rPr lang="en-MY" sz="2200" b="1" dirty="0" smtClean="0">
                <a:solidFill>
                  <a:srgbClr val="FF0000"/>
                </a:solidFill>
                <a:cs typeface="Times New Roman" pitchFamily="18" charset="0"/>
              </a:rPr>
              <a:t>lifelong illness</a:t>
            </a:r>
            <a:r>
              <a:rPr lang="en-MY" sz="2400" b="1" u="sng" dirty="0" smtClean="0">
                <a:cs typeface="Times New Roman" pitchFamily="18" charset="0"/>
              </a:rPr>
              <a:t> </a:t>
            </a:r>
          </a:p>
          <a:p>
            <a:pPr marL="342900" indent="-342900">
              <a:buFont typeface="Wingdings" pitchFamily="2" charset="2"/>
              <a:buChar char="Ø"/>
              <a:defRPr/>
            </a:pPr>
            <a:r>
              <a:rPr lang="en-MY" sz="2400" b="1" dirty="0" smtClean="0">
                <a:cs typeface="Times New Roman" pitchFamily="18" charset="0"/>
              </a:rPr>
              <a:t>   </a:t>
            </a:r>
            <a:r>
              <a:rPr lang="en-MY" sz="2400" b="1" u="sng" dirty="0" smtClean="0">
                <a:cs typeface="Times New Roman" pitchFamily="18" charset="0"/>
              </a:rPr>
              <a:t>During </a:t>
            </a:r>
            <a:r>
              <a:rPr lang="en-MY" sz="2400" b="1" u="sng" dirty="0">
                <a:cs typeface="Times New Roman" pitchFamily="18" charset="0"/>
              </a:rPr>
              <a:t>the </a:t>
            </a:r>
            <a:r>
              <a:rPr lang="en-MY" sz="2400" b="1" u="sng" dirty="0">
                <a:solidFill>
                  <a:srgbClr val="FF0000"/>
                </a:solidFill>
                <a:cs typeface="Times New Roman" pitchFamily="18" charset="0"/>
              </a:rPr>
              <a:t>Acute Phase </a:t>
            </a:r>
            <a:r>
              <a:rPr lang="en-MY" sz="2400" b="1" dirty="0">
                <a:solidFill>
                  <a:srgbClr val="009900"/>
                </a:solidFill>
                <a:cs typeface="Times New Roman" pitchFamily="18" charset="0"/>
              </a:rPr>
              <a:t>,        </a:t>
            </a:r>
            <a:r>
              <a:rPr lang="en-MY" sz="2400" b="1" dirty="0">
                <a:solidFill>
                  <a:srgbClr val="002060"/>
                </a:solidFill>
                <a:cs typeface="Times New Roman" pitchFamily="18" charset="0"/>
              </a:rPr>
              <a:t>about: </a:t>
            </a:r>
          </a:p>
          <a:p>
            <a:pPr marL="342900" indent="-342900">
              <a:buFont typeface="Wingdings" pitchFamily="2" charset="2"/>
              <a:buChar char="q"/>
              <a:defRPr/>
            </a:pP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80 % </a:t>
            </a:r>
            <a:r>
              <a:rPr lang="en-MY" sz="2400" b="1" dirty="0">
                <a:cs typeface="Times New Roman" pitchFamily="18" charset="0"/>
              </a:rPr>
              <a:t>have  no symptoms</a:t>
            </a:r>
          </a:p>
          <a:p>
            <a:pPr marL="342900" indent="-342900">
              <a:buFont typeface="Wingdings" pitchFamily="2" charset="2"/>
              <a:buChar char="v"/>
              <a:defRPr/>
            </a:pP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15–45% </a:t>
            </a:r>
            <a:r>
              <a:rPr lang="en-MY" sz="2400" b="1" dirty="0">
                <a:solidFill>
                  <a:srgbClr val="002060"/>
                </a:solidFill>
                <a:cs typeface="Times New Roman" pitchFamily="18" charset="0"/>
              </a:rPr>
              <a:t>of infected persons </a:t>
            </a: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spontaneously</a:t>
            </a:r>
            <a:r>
              <a:rPr lang="en-MY" sz="2400" b="1" dirty="0">
                <a:solidFill>
                  <a:srgbClr val="002060"/>
                </a:solidFill>
                <a:cs typeface="Times New Roman" pitchFamily="18" charset="0"/>
              </a:rPr>
              <a:t> </a:t>
            </a: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clear </a:t>
            </a:r>
            <a:r>
              <a:rPr lang="en-MY" sz="2400" b="1" dirty="0">
                <a:solidFill>
                  <a:srgbClr val="002060"/>
                </a:solidFill>
                <a:cs typeface="Times New Roman" pitchFamily="18" charset="0"/>
              </a:rPr>
              <a:t>the virus within </a:t>
            </a:r>
          </a:p>
          <a:p>
            <a:pPr marL="342900" indent="-342900">
              <a:buFont typeface="Wingdings" pitchFamily="2" charset="2"/>
              <a:buChar char="v"/>
              <a:defRPr/>
            </a:pP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6 months </a:t>
            </a:r>
            <a:r>
              <a:rPr lang="en-MY" sz="2400" b="1" dirty="0">
                <a:solidFill>
                  <a:srgbClr val="002060"/>
                </a:solidFill>
                <a:cs typeface="Times New Roman" pitchFamily="18" charset="0"/>
              </a:rPr>
              <a:t>without any treatment</a:t>
            </a:r>
            <a:r>
              <a:rPr lang="en-MY" sz="2400" dirty="0">
                <a:cs typeface="Times New Roman" pitchFamily="18" charset="0"/>
              </a:rPr>
              <a:t>.</a:t>
            </a:r>
          </a:p>
          <a:p>
            <a:pPr marL="342900" indent="-342900">
              <a:buFont typeface="Wingdings" pitchFamily="2" charset="2"/>
              <a:buChar char="v"/>
              <a:defRPr/>
            </a:pPr>
            <a:r>
              <a:rPr lang="en-MY" sz="2400" b="1" dirty="0">
                <a:solidFill>
                  <a:srgbClr val="002060"/>
                </a:solidFill>
                <a:cs typeface="Times New Roman" pitchFamily="18" charset="0"/>
              </a:rPr>
              <a:t>The remaining </a:t>
            </a: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55-85 %</a:t>
            </a:r>
            <a:r>
              <a:rPr lang="en-MY" sz="2400" b="1" dirty="0">
                <a:solidFill>
                  <a:srgbClr val="002060"/>
                </a:solidFill>
                <a:cs typeface="Times New Roman" pitchFamily="18" charset="0"/>
              </a:rPr>
              <a:t> ,develop </a:t>
            </a: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chronic HCV </a:t>
            </a:r>
            <a:r>
              <a:rPr lang="en-MY" sz="2400" b="1" dirty="0">
                <a:solidFill>
                  <a:srgbClr val="002060"/>
                </a:solidFill>
                <a:cs typeface="Times New Roman" pitchFamily="18" charset="0"/>
              </a:rPr>
              <a:t>infection</a:t>
            </a:r>
            <a:r>
              <a:rPr lang="en-MY" sz="2400" dirty="0">
                <a:cs typeface="Times New Roman" pitchFamily="18" charset="0"/>
              </a:rPr>
              <a:t>.</a:t>
            </a:r>
          </a:p>
          <a:p>
            <a:pPr marL="342900" indent="-342900" algn="ctr">
              <a:buFont typeface="Wingdings" pitchFamily="2" charset="2"/>
              <a:buChar char="Ø"/>
              <a:defRPr/>
            </a:pPr>
            <a:r>
              <a:rPr lang="en-MY" sz="2400" dirty="0">
                <a:cs typeface="Times New Roman" pitchFamily="18" charset="0"/>
              </a:rPr>
              <a:t> </a:t>
            </a: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15–30% </a:t>
            </a:r>
            <a:r>
              <a:rPr lang="en-MY" sz="2400" b="1" dirty="0">
                <a:solidFill>
                  <a:srgbClr val="002060"/>
                </a:solidFill>
                <a:cs typeface="Times New Roman" pitchFamily="18" charset="0"/>
              </a:rPr>
              <a:t>of those chronic HCV  have a risk of </a:t>
            </a:r>
          </a:p>
          <a:p>
            <a:pPr marL="342900" indent="-342900" algn="ctr">
              <a:buFont typeface="Wingdings" pitchFamily="2" charset="2"/>
              <a:buChar char="Ø"/>
              <a:defRPr/>
            </a:pPr>
            <a:r>
              <a:rPr lang="en-MY" sz="2400" b="1" dirty="0">
                <a:solidFill>
                  <a:srgbClr val="002060"/>
                </a:solidFill>
                <a:cs typeface="Times New Roman" pitchFamily="18" charset="0"/>
              </a:rPr>
              <a:t>developing  </a:t>
            </a: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liver cirrhosis  </a:t>
            </a:r>
            <a:r>
              <a:rPr lang="en-MY" sz="2400" b="1" dirty="0">
                <a:solidFill>
                  <a:srgbClr val="002060"/>
                </a:solidFill>
                <a:cs typeface="Times New Roman" pitchFamily="18" charset="0"/>
              </a:rPr>
              <a:t>within  </a:t>
            </a: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20 y</a:t>
            </a:r>
            <a:r>
              <a:rPr lang="en-MY" sz="2400" b="1" dirty="0">
                <a:solidFill>
                  <a:srgbClr val="002060"/>
                </a:solidFill>
                <a:cs typeface="Times New Roman" pitchFamily="18" charset="0"/>
              </a:rPr>
              <a:t>ears</a:t>
            </a:r>
            <a:r>
              <a:rPr lang="en-MY" sz="2400" dirty="0">
                <a:cs typeface="Times New Roman" pitchFamily="18" charset="0"/>
              </a:rPr>
              <a:t>.</a:t>
            </a:r>
            <a:endParaRPr lang="en-MY" sz="2400" b="1" dirty="0">
              <a:solidFill>
                <a:srgbClr val="3C4245"/>
              </a:solidFill>
              <a:cs typeface="Times New Roman" pitchFamily="18" charset="0"/>
            </a:endParaRPr>
          </a:p>
          <a:p>
            <a:pPr marL="342900" indent="-342900">
              <a:buFont typeface="Wingdings" pitchFamily="2" charset="2"/>
              <a:buChar char="q"/>
              <a:defRPr/>
            </a:pP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en-MY" sz="2400" b="1" dirty="0" smtClean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HCV </a:t>
            </a:r>
            <a:r>
              <a:rPr lang="en-MY" sz="2400" b="1" dirty="0">
                <a:solidFill>
                  <a:srgbClr val="002060"/>
                </a:solidFill>
                <a:cs typeface="Times New Roman" pitchFamily="18" charset="0"/>
              </a:rPr>
              <a:t>is much </a:t>
            </a: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more</a:t>
            </a:r>
            <a:r>
              <a:rPr lang="en-MY" sz="2400" b="1" dirty="0">
                <a:solidFill>
                  <a:srgbClr val="002060"/>
                </a:solidFill>
                <a:cs typeface="Times New Roman" pitchFamily="18" charset="0"/>
              </a:rPr>
              <a:t> likely than HBV to </a:t>
            </a: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become </a:t>
            </a:r>
            <a:r>
              <a:rPr lang="en-MY" sz="2400" b="1" dirty="0" smtClean="0">
                <a:solidFill>
                  <a:srgbClr val="FF0000"/>
                </a:solidFill>
                <a:cs typeface="Times New Roman" pitchFamily="18" charset="0"/>
              </a:rPr>
              <a:t>a </a:t>
            </a: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chronic </a:t>
            </a:r>
            <a:r>
              <a:rPr lang="en-MY" sz="2400" b="1" dirty="0" smtClean="0">
                <a:solidFill>
                  <a:srgbClr val="FF0000"/>
                </a:solidFill>
                <a:cs typeface="Times New Roman" pitchFamily="18" charset="0"/>
              </a:rPr>
              <a:t>infection</a:t>
            </a:r>
          </a:p>
          <a:p>
            <a:pPr marL="342900" indent="-342900">
              <a:buFont typeface="Wingdings" pitchFamily="2" charset="2"/>
              <a:buChar char="q"/>
              <a:defRPr/>
            </a:pPr>
            <a:endParaRPr lang="en-MY" sz="2400" dirty="0" smtClean="0">
              <a:solidFill>
                <a:srgbClr val="00B050"/>
              </a:solidFill>
              <a:cs typeface="Times New Roman" pitchFamily="18" charset="0"/>
            </a:endParaRPr>
          </a:p>
          <a:p>
            <a:pPr marL="342900" indent="-342900">
              <a:buFont typeface="Wingdings" pitchFamily="2" charset="2"/>
              <a:buChar char="q"/>
              <a:defRPr/>
            </a:pPr>
            <a:r>
              <a:rPr lang="en-US" sz="2400" b="1" dirty="0" smtClean="0"/>
              <a:t>Antiviral </a:t>
            </a:r>
            <a:r>
              <a:rPr lang="en-US" sz="2400" b="1" dirty="0"/>
              <a:t>medicines can cure </a:t>
            </a:r>
            <a:r>
              <a:rPr lang="en-US" sz="2400" b="1" dirty="0">
                <a:solidFill>
                  <a:srgbClr val="FF0000"/>
                </a:solidFill>
              </a:rPr>
              <a:t>more than 95% </a:t>
            </a:r>
            <a:r>
              <a:rPr lang="en-US" sz="2400" b="1" dirty="0"/>
              <a:t>of persons with hepatitis C infection, but access to diagnosis and treatment is low</a:t>
            </a:r>
            <a:r>
              <a:rPr lang="en-US" sz="2400" b="1" dirty="0" smtClean="0"/>
              <a:t>.</a:t>
            </a:r>
            <a:endParaRPr lang="en-MY" sz="2400" b="1" dirty="0">
              <a:solidFill>
                <a:srgbClr val="222222"/>
              </a:solidFill>
              <a:cs typeface="Times New Roman" pitchFamily="18" charset="0"/>
            </a:endParaRPr>
          </a:p>
          <a:p>
            <a:pPr marL="342900" indent="-342900">
              <a:buFont typeface="Wingdings" pitchFamily="2" charset="2"/>
              <a:buChar char="q"/>
              <a:defRPr/>
            </a:pPr>
            <a:r>
              <a:rPr lang="en-MY" sz="2400" b="1" dirty="0">
                <a:solidFill>
                  <a:srgbClr val="3C4245"/>
                </a:solidFill>
                <a:cs typeface="Times New Roman" pitchFamily="18" charset="0"/>
              </a:rPr>
              <a:t>thereby reducing the risk of death from liver cancer and </a:t>
            </a:r>
            <a:r>
              <a:rPr lang="en-MY" sz="2400" b="1" dirty="0" smtClean="0">
                <a:solidFill>
                  <a:srgbClr val="3C4245"/>
                </a:solidFill>
                <a:cs typeface="Times New Roman" pitchFamily="18" charset="0"/>
              </a:rPr>
              <a:t>cirrhosis</a:t>
            </a:r>
            <a:endParaRPr lang="en-MY" sz="22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2292" name="Picture 9" descr="HCV (Hepatitis C virus) acronym on colorful wooden cube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0312" y="0"/>
            <a:ext cx="1763688" cy="17728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293" name="Rectangle 1"/>
          <p:cNvSpPr>
            <a:spLocks noChangeArrowheads="1"/>
          </p:cNvSpPr>
          <p:nvPr/>
        </p:nvSpPr>
        <p:spPr bwMode="auto">
          <a:xfrm>
            <a:off x="2339752" y="56280"/>
            <a:ext cx="331152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en-MY" sz="2800" b="1" i="1" dirty="0">
                <a:solidFill>
                  <a:srgbClr val="C00000"/>
                </a:solidFill>
                <a:latin typeface="Garamond" pitchFamily="18" charset="0"/>
              </a:rPr>
              <a:t>HEPATITIS   C</a:t>
            </a:r>
          </a:p>
        </p:txBody>
      </p:sp>
    </p:spTree>
    <p:extLst>
      <p:ext uri="{BB962C8B-B14F-4D97-AF65-F5344CB8AC3E}">
        <p14:creationId xmlns:p14="http://schemas.microsoft.com/office/powerpoint/2010/main" val="11038053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Number Placeholder 1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eaLnBrk="1" hangingPunct="1"/>
            <a:fld id="{AA696803-5D47-423D-AFAF-460F95E36F09}" type="slidenum">
              <a:rPr lang="ar-SA" smtClean="0"/>
              <a:pPr eaLnBrk="1" hangingPunct="1"/>
              <a:t>4</a:t>
            </a:fld>
            <a:endParaRPr lang="en-US" smtClean="0"/>
          </a:p>
        </p:txBody>
      </p:sp>
      <p:sp>
        <p:nvSpPr>
          <p:cNvPr id="4" name="Rectangle 3"/>
          <p:cNvSpPr/>
          <p:nvPr/>
        </p:nvSpPr>
        <p:spPr>
          <a:xfrm>
            <a:off x="-396552" y="0"/>
            <a:ext cx="9432925" cy="46166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en-MY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Globally</a:t>
            </a:r>
            <a:endParaRPr lang="en-MY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-34026" y="1692298"/>
            <a:ext cx="9036050" cy="307777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endParaRPr lang="en-MY" sz="1400" b="1" dirty="0">
              <a:solidFill>
                <a:schemeClr val="tx2">
                  <a:lumMod val="75000"/>
                </a:schemeClr>
              </a:solidFill>
              <a:cs typeface="Times New Roman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1708" y="473424"/>
            <a:ext cx="8980316" cy="63709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Wingdings" panose="05000000000000000000" pitchFamily="2" charset="2"/>
              <a:buChar char="v"/>
            </a:pPr>
            <a:r>
              <a:rPr lang="en-US" sz="2400" dirty="0">
                <a:solidFill>
                  <a:srgbClr val="2A2A2A"/>
                </a:solidFill>
              </a:rPr>
              <a:t>Worldwide, </a:t>
            </a:r>
            <a:r>
              <a:rPr lang="en-US" sz="2400" dirty="0">
                <a:solidFill>
                  <a:srgbClr val="FF0000"/>
                </a:solidFill>
              </a:rPr>
              <a:t>more</a:t>
            </a:r>
            <a:r>
              <a:rPr lang="en-US" sz="2400" dirty="0">
                <a:solidFill>
                  <a:srgbClr val="2A2A2A"/>
                </a:solidFill>
              </a:rPr>
              <a:t> than </a:t>
            </a:r>
            <a:r>
              <a:rPr lang="en-US" sz="2400" dirty="0">
                <a:solidFill>
                  <a:srgbClr val="FF0000"/>
                </a:solidFill>
              </a:rPr>
              <a:t>170 million </a:t>
            </a:r>
            <a:r>
              <a:rPr lang="en-US" sz="2400" dirty="0">
                <a:solidFill>
                  <a:srgbClr val="2A2A2A"/>
                </a:solidFill>
              </a:rPr>
              <a:t>persons have </a:t>
            </a:r>
            <a:r>
              <a:rPr lang="en-US" sz="2400" dirty="0" smtClean="0">
                <a:solidFill>
                  <a:srgbClr val="2A2A2A"/>
                </a:solidFill>
              </a:rPr>
              <a:t>HCV  </a:t>
            </a:r>
            <a:r>
              <a:rPr lang="en-US" sz="2400" dirty="0">
                <a:solidFill>
                  <a:srgbClr val="2A2A2A"/>
                </a:solidFill>
              </a:rPr>
              <a:t>infection,</a:t>
            </a:r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en-US" sz="2400" baseline="30000" dirty="0">
                <a:solidFill>
                  <a:srgbClr val="2A2A2A"/>
                </a:solidFill>
              </a:rPr>
              <a:t> </a:t>
            </a:r>
            <a:r>
              <a:rPr lang="en-US" sz="2400" dirty="0">
                <a:solidFill>
                  <a:srgbClr val="2A2A2A"/>
                </a:solidFill>
              </a:rPr>
              <a:t>of whom </a:t>
            </a:r>
            <a:r>
              <a:rPr lang="en-US" sz="2400" dirty="0">
                <a:solidFill>
                  <a:srgbClr val="FF0000"/>
                </a:solidFill>
              </a:rPr>
              <a:t>71 million </a:t>
            </a:r>
            <a:r>
              <a:rPr lang="en-US" sz="2400" dirty="0">
                <a:solidFill>
                  <a:srgbClr val="2A2A2A"/>
                </a:solidFill>
              </a:rPr>
              <a:t>have </a:t>
            </a:r>
            <a:r>
              <a:rPr lang="en-US" sz="2400" dirty="0">
                <a:solidFill>
                  <a:srgbClr val="FF0000"/>
                </a:solidFill>
              </a:rPr>
              <a:t>chronic</a:t>
            </a:r>
            <a:r>
              <a:rPr lang="en-US" sz="2400" dirty="0">
                <a:solidFill>
                  <a:srgbClr val="2A2A2A"/>
                </a:solidFill>
              </a:rPr>
              <a:t> infection.</a:t>
            </a:r>
            <a:endParaRPr lang="en-US" sz="2400" dirty="0" smtClean="0">
              <a:solidFill>
                <a:srgbClr val="202124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400" dirty="0" smtClean="0">
                <a:solidFill>
                  <a:srgbClr val="202124"/>
                </a:solidFill>
              </a:rPr>
              <a:t>with </a:t>
            </a:r>
            <a:r>
              <a:rPr lang="en-US" sz="2400" dirty="0">
                <a:solidFill>
                  <a:srgbClr val="202124"/>
                </a:solidFill>
              </a:rPr>
              <a:t>about </a:t>
            </a:r>
            <a:r>
              <a:rPr lang="en-US" sz="2400" dirty="0">
                <a:solidFill>
                  <a:srgbClr val="FF0000"/>
                </a:solidFill>
              </a:rPr>
              <a:t>1.5 million new </a:t>
            </a:r>
            <a:r>
              <a:rPr lang="en-US" sz="2400" dirty="0">
                <a:solidFill>
                  <a:srgbClr val="202124"/>
                </a:solidFill>
              </a:rPr>
              <a:t>infections occurring </a:t>
            </a:r>
            <a:r>
              <a:rPr lang="en-US" sz="2400" dirty="0">
                <a:solidFill>
                  <a:srgbClr val="FF0000"/>
                </a:solidFill>
              </a:rPr>
              <a:t>per year</a:t>
            </a:r>
            <a:r>
              <a:rPr lang="en-US" sz="2400" dirty="0">
                <a:solidFill>
                  <a:srgbClr val="202124"/>
                </a:solidFill>
              </a:rPr>
              <a:t>. </a:t>
            </a:r>
            <a:endParaRPr lang="en-US" sz="2400" dirty="0" smtClean="0">
              <a:solidFill>
                <a:srgbClr val="202124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400" dirty="0" smtClean="0">
                <a:solidFill>
                  <a:srgbClr val="202124"/>
                </a:solidFill>
              </a:rPr>
              <a:t>WHO </a:t>
            </a:r>
            <a:r>
              <a:rPr lang="en-US" sz="2400" dirty="0">
                <a:solidFill>
                  <a:srgbClr val="202124"/>
                </a:solidFill>
              </a:rPr>
              <a:t>estimated that in 2019, approximately </a:t>
            </a:r>
            <a:r>
              <a:rPr lang="en-US" sz="2400" dirty="0">
                <a:solidFill>
                  <a:srgbClr val="FF0000"/>
                </a:solidFill>
              </a:rPr>
              <a:t>290 000 people died </a:t>
            </a:r>
            <a:r>
              <a:rPr lang="en-US" sz="2400" dirty="0">
                <a:solidFill>
                  <a:srgbClr val="202124"/>
                </a:solidFill>
              </a:rPr>
              <a:t>from hepatitis C, mostly from cirrhosis and </a:t>
            </a:r>
            <a:r>
              <a:rPr lang="en-US" sz="2400" dirty="0" smtClean="0">
                <a:solidFill>
                  <a:srgbClr val="202124"/>
                </a:solidFill>
              </a:rPr>
              <a:t>HCC (primary </a:t>
            </a:r>
            <a:r>
              <a:rPr lang="en-US" sz="2400" dirty="0">
                <a:solidFill>
                  <a:srgbClr val="202124"/>
                </a:solidFill>
              </a:rPr>
              <a:t>liver cancer</a:t>
            </a:r>
            <a:r>
              <a:rPr lang="en-US" sz="2400" dirty="0" smtClean="0">
                <a:solidFill>
                  <a:srgbClr val="202124"/>
                </a:solidFill>
              </a:rPr>
              <a:t>).</a:t>
            </a:r>
          </a:p>
          <a:p>
            <a:endParaRPr lang="en-US" sz="2400" dirty="0">
              <a:solidFill>
                <a:srgbClr val="202124"/>
              </a:solidFill>
            </a:endParaRPr>
          </a:p>
          <a:p>
            <a:pPr>
              <a:defRPr/>
            </a:pPr>
            <a:r>
              <a:rPr lang="en-MY" sz="2400" dirty="0">
                <a:cs typeface="Times New Roman" pitchFamily="18" charset="0"/>
              </a:rPr>
              <a:t>Hepatitis C is found worldwide.     </a:t>
            </a:r>
            <a:r>
              <a:rPr lang="en-MY" sz="2400" dirty="0" smtClean="0">
                <a:cs typeface="Times New Roman" pitchFamily="18" charset="0"/>
              </a:rPr>
              <a:t>The </a:t>
            </a:r>
            <a:r>
              <a:rPr lang="en-MY" sz="2400" dirty="0">
                <a:cs typeface="Times New Roman" pitchFamily="18" charset="0"/>
              </a:rPr>
              <a:t>most affected regions are WHO </a:t>
            </a:r>
          </a:p>
          <a:p>
            <a:pPr marL="342900" indent="-342900">
              <a:buFont typeface="Wingdings" pitchFamily="2" charset="2"/>
              <a:buChar char="§"/>
              <a:defRPr/>
            </a:pPr>
            <a:r>
              <a:rPr lang="en-MY" sz="2400" b="1" dirty="0">
                <a:solidFill>
                  <a:srgbClr val="002060"/>
                </a:solidFill>
                <a:cs typeface="Times New Roman" pitchFamily="18" charset="0"/>
              </a:rPr>
              <a:t>Eastern Mediterranean and European Regions,</a:t>
            </a:r>
            <a:r>
              <a:rPr lang="en-MY" sz="2400" dirty="0">
                <a:cs typeface="Times New Roman" pitchFamily="18" charset="0"/>
              </a:rPr>
              <a:t> with the prevalence of </a:t>
            </a: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2.3% </a:t>
            </a:r>
            <a:r>
              <a:rPr lang="en-MY" sz="2400" b="1" dirty="0" smtClean="0">
                <a:solidFill>
                  <a:srgbClr val="FF0000"/>
                </a:solidFill>
                <a:cs typeface="Times New Roman" pitchFamily="18" charset="0"/>
              </a:rPr>
              <a:t>                   and            1.5</a:t>
            </a: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% </a:t>
            </a:r>
            <a:r>
              <a:rPr lang="en-MY" sz="2400" b="1" dirty="0">
                <a:cs typeface="Times New Roman" pitchFamily="18" charset="0"/>
              </a:rPr>
              <a:t>respectively.</a:t>
            </a:r>
          </a:p>
          <a:p>
            <a:pPr>
              <a:defRPr/>
            </a:pPr>
            <a:r>
              <a:rPr lang="en-MY" sz="2400" b="1" dirty="0">
                <a:solidFill>
                  <a:srgbClr val="002060"/>
                </a:solidFill>
                <a:cs typeface="Times New Roman" pitchFamily="18" charset="0"/>
              </a:rPr>
              <a:t>in other WHO regions the  prevalence of HCV infection ranging</a:t>
            </a:r>
          </a:p>
          <a:p>
            <a:pPr>
              <a:defRPr/>
            </a:pPr>
            <a:r>
              <a:rPr lang="en-MY" sz="2400" b="1" dirty="0">
                <a:solidFill>
                  <a:srgbClr val="002060"/>
                </a:solidFill>
                <a:cs typeface="Times New Roman" pitchFamily="18" charset="0"/>
              </a:rPr>
              <a:t>                        </a:t>
            </a: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0.5 - 1.0%. </a:t>
            </a:r>
            <a:r>
              <a:rPr lang="en-MY" sz="2400" b="1" dirty="0">
                <a:cs typeface="Times New Roman" pitchFamily="18" charset="0"/>
              </a:rPr>
              <a:t>Depending on the country</a:t>
            </a:r>
            <a:r>
              <a:rPr lang="en-MY" sz="2400" dirty="0">
                <a:cs typeface="Times New Roman" pitchFamily="18" charset="0"/>
              </a:rPr>
              <a:t>,</a:t>
            </a:r>
          </a:p>
          <a:p>
            <a:pPr>
              <a:defRPr/>
            </a:pPr>
            <a:r>
              <a:rPr lang="en-MY" sz="2400" dirty="0">
                <a:cs typeface="Times New Roman" pitchFamily="18" charset="0"/>
              </a:rPr>
              <a:t> </a:t>
            </a:r>
            <a:r>
              <a:rPr lang="en-MY" sz="2400" b="1" dirty="0">
                <a:solidFill>
                  <a:srgbClr val="002060"/>
                </a:solidFill>
                <a:cs typeface="Times New Roman" pitchFamily="18" charset="0"/>
              </a:rPr>
              <a:t>HCV </a:t>
            </a:r>
            <a:r>
              <a:rPr lang="en-MY" sz="2400" dirty="0">
                <a:cs typeface="Times New Roman" pitchFamily="18" charset="0"/>
              </a:rPr>
              <a:t>infection, can be concentrated in certain populations (</a:t>
            </a:r>
            <a:r>
              <a:rPr lang="en-MY" sz="2400" dirty="0" err="1">
                <a:cs typeface="Times New Roman" pitchFamily="18" charset="0"/>
              </a:rPr>
              <a:t>e.g</a:t>
            </a:r>
            <a:r>
              <a:rPr lang="en-MY" sz="2400" dirty="0">
                <a:cs typeface="Times New Roman" pitchFamily="18" charset="0"/>
              </a:rPr>
              <a:t>, among people who inject drugs) and/or in general populations. </a:t>
            </a:r>
          </a:p>
          <a:p>
            <a:pPr marL="342900" indent="-342900" algn="ctr">
              <a:buFont typeface="Wingdings" pitchFamily="2" charset="2"/>
              <a:buChar char="q"/>
              <a:defRPr/>
            </a:pPr>
            <a:r>
              <a:rPr lang="en-MY" sz="2400" b="1" dirty="0">
                <a:solidFill>
                  <a:schemeClr val="tx2">
                    <a:lumMod val="75000"/>
                  </a:schemeClr>
                </a:solidFill>
                <a:cs typeface="Times New Roman" pitchFamily="18" charset="0"/>
              </a:rPr>
              <a:t>There are several  genotypes of the HCV virus &amp;their distribution varies by </a:t>
            </a:r>
            <a:r>
              <a:rPr lang="en-MY" sz="2400" b="1" dirty="0" smtClean="0">
                <a:solidFill>
                  <a:schemeClr val="tx2">
                    <a:lumMod val="75000"/>
                  </a:schemeClr>
                </a:solidFill>
                <a:cs typeface="Times New Roman" pitchFamily="18" charset="0"/>
              </a:rPr>
              <a:t>region</a:t>
            </a:r>
            <a:endParaRPr lang="en-US" sz="2400" dirty="0" smtClean="0">
              <a:solidFill>
                <a:srgbClr val="202124"/>
              </a:solidFill>
            </a:endParaRPr>
          </a:p>
          <a:p>
            <a:endParaRPr lang="ar-JO" sz="2400" dirty="0"/>
          </a:p>
        </p:txBody>
      </p:sp>
      <p:sp>
        <p:nvSpPr>
          <p:cNvPr id="5" name="Rectangle 4"/>
          <p:cNvSpPr/>
          <p:nvPr/>
        </p:nvSpPr>
        <p:spPr>
          <a:xfrm>
            <a:off x="21708" y="3933056"/>
            <a:ext cx="905606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ar-JO" b="1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29218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Number Placeholder 1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eaLnBrk="1" hangingPunct="1"/>
            <a:fld id="{84506AEC-DF3D-42E5-932E-343756AFB9F9}" type="slidenum">
              <a:rPr lang="ar-SA" smtClean="0"/>
              <a:pPr eaLnBrk="1" hangingPunct="1"/>
              <a:t>5</a:t>
            </a:fld>
            <a:endParaRPr lang="en-US" smtClean="0"/>
          </a:p>
        </p:txBody>
      </p:sp>
      <p:sp>
        <p:nvSpPr>
          <p:cNvPr id="14339" name="Rectangle 1"/>
          <p:cNvSpPr>
            <a:spLocks noChangeArrowheads="1"/>
          </p:cNvSpPr>
          <p:nvPr/>
        </p:nvSpPr>
        <p:spPr bwMode="auto">
          <a:xfrm>
            <a:off x="4428331" y="188118"/>
            <a:ext cx="3024188" cy="461963"/>
          </a:xfrm>
          <a:prstGeom prst="rect">
            <a:avLst/>
          </a:prstGeom>
          <a:gradFill rotWithShape="0"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5400000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MY" sz="2400" b="1" dirty="0">
                <a:solidFill>
                  <a:srgbClr val="C00000"/>
                </a:solidFill>
                <a:latin typeface="Garamond" pitchFamily="18" charset="0"/>
                <a:cs typeface="Times New Roman" pitchFamily="18" charset="0"/>
              </a:rPr>
              <a:t>TRANSMISSION</a:t>
            </a:r>
          </a:p>
        </p:txBody>
      </p:sp>
      <p:sp>
        <p:nvSpPr>
          <p:cNvPr id="4" name="Rectangle 3"/>
          <p:cNvSpPr/>
          <p:nvPr/>
        </p:nvSpPr>
        <p:spPr>
          <a:xfrm>
            <a:off x="-107951" y="419099"/>
            <a:ext cx="9072563" cy="5940088"/>
          </a:xfrm>
          <a:prstGeom prst="rect">
            <a:avLst/>
          </a:prstGeom>
        </p:spPr>
        <p:txBody>
          <a:bodyPr>
            <a:spAutoFit/>
          </a:bodyPr>
          <a:lstStyle/>
          <a:p>
            <a:pPr marL="457200" indent="-457200">
              <a:buFont typeface="Wingdings" pitchFamily="2" charset="2"/>
              <a:buChar char="q"/>
              <a:defRPr/>
            </a:pPr>
            <a:r>
              <a:rPr lang="en-MY" sz="2400" b="1" dirty="0">
                <a:solidFill>
                  <a:srgbClr val="3C4245"/>
                </a:solidFill>
                <a:cs typeface="Times New Roman" pitchFamily="18" charset="0"/>
              </a:rPr>
              <a:t>The </a:t>
            </a:r>
            <a:r>
              <a:rPr lang="en-MY" sz="2400" b="1" dirty="0">
                <a:cs typeface="Times New Roman" pitchFamily="18" charset="0"/>
              </a:rPr>
              <a:t>HCV </a:t>
            </a:r>
            <a:r>
              <a:rPr lang="en-MY" sz="2400" b="1" dirty="0">
                <a:solidFill>
                  <a:srgbClr val="3C4245"/>
                </a:solidFill>
                <a:cs typeface="Times New Roman" pitchFamily="18" charset="0"/>
              </a:rPr>
              <a:t>is a </a:t>
            </a: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blood borne virus </a:t>
            </a:r>
          </a:p>
          <a:p>
            <a:pPr marL="457200" indent="-457200">
              <a:buFont typeface="Wingdings" pitchFamily="2" charset="2"/>
              <a:buChar char="v"/>
              <a:defRPr/>
            </a:pPr>
            <a:r>
              <a:rPr lang="en-MY" sz="2400" b="1" dirty="0">
                <a:cs typeface="Times New Roman" pitchFamily="18" charset="0"/>
              </a:rPr>
              <a:t>HCV is most commonly transmitted through </a:t>
            </a:r>
          </a:p>
          <a:p>
            <a:pPr marL="457200" indent="-457200">
              <a:buFont typeface="Wingdings" pitchFamily="2" charset="2"/>
              <a:buChar char="Ø"/>
              <a:defRPr/>
            </a:pPr>
            <a:r>
              <a:rPr lang="en-MY" sz="2400" b="1" dirty="0">
                <a:solidFill>
                  <a:srgbClr val="0070C0"/>
                </a:solidFill>
                <a:cs typeface="Times New Roman" pitchFamily="18" charset="0"/>
              </a:rPr>
              <a:t>exposure </a:t>
            </a:r>
            <a:r>
              <a:rPr lang="en-MY" sz="2400" b="1" dirty="0">
                <a:cs typeface="Times New Roman" pitchFamily="18" charset="0"/>
              </a:rPr>
              <a:t>to infectious blood. This can occur </a:t>
            </a:r>
            <a:r>
              <a:rPr lang="en-MY" sz="2400" dirty="0">
                <a:cs typeface="Times New Roman" pitchFamily="18" charset="0"/>
              </a:rPr>
              <a:t>through:</a:t>
            </a:r>
          </a:p>
          <a:p>
            <a:pPr marL="457200" indent="-457200">
              <a:buFontTx/>
              <a:buAutoNum type="alphaLcParenBoth"/>
              <a:defRPr/>
            </a:pP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Receipt</a:t>
            </a:r>
            <a:r>
              <a:rPr lang="en-MY" sz="2400" b="1" dirty="0">
                <a:solidFill>
                  <a:srgbClr val="002060"/>
                </a:solidFill>
                <a:cs typeface="Times New Roman" pitchFamily="18" charset="0"/>
              </a:rPr>
              <a:t> of contaminated </a:t>
            </a: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blood </a:t>
            </a:r>
            <a:r>
              <a:rPr lang="en-MY" sz="2400" b="1" dirty="0">
                <a:solidFill>
                  <a:srgbClr val="002060"/>
                </a:solidFill>
                <a:cs typeface="Times New Roman" pitchFamily="18" charset="0"/>
              </a:rPr>
              <a:t>transfusions, </a:t>
            </a: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blood products </a:t>
            </a:r>
          </a:p>
          <a:p>
            <a:pPr>
              <a:defRPr/>
            </a:pP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     </a:t>
            </a:r>
            <a:r>
              <a:rPr lang="en-MY" sz="2400" b="1" dirty="0">
                <a:solidFill>
                  <a:srgbClr val="002060"/>
                </a:solidFill>
                <a:cs typeface="Times New Roman" pitchFamily="18" charset="0"/>
              </a:rPr>
              <a:t>(</a:t>
            </a:r>
            <a:r>
              <a:rPr lang="en-MY" sz="2400" b="1" i="1" dirty="0">
                <a:solidFill>
                  <a:srgbClr val="3C4245"/>
                </a:solidFill>
                <a:cs typeface="Times New Roman" pitchFamily="18" charset="0"/>
              </a:rPr>
              <a:t>unscreened blood and blood products</a:t>
            </a:r>
            <a:r>
              <a:rPr lang="en-MY" sz="2400" dirty="0">
                <a:solidFill>
                  <a:srgbClr val="3C4245"/>
                </a:solidFill>
                <a:cs typeface="Times New Roman" pitchFamily="18" charset="0"/>
              </a:rPr>
              <a:t>)</a:t>
            </a:r>
            <a:r>
              <a:rPr lang="en-MY" sz="2400" b="1" dirty="0">
                <a:solidFill>
                  <a:srgbClr val="002060"/>
                </a:solidFill>
                <a:cs typeface="Times New Roman" pitchFamily="18" charset="0"/>
              </a:rPr>
              <a:t>  and </a:t>
            </a: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organ transplants</a:t>
            </a:r>
            <a:r>
              <a:rPr lang="en-MY" sz="2400" dirty="0">
                <a:solidFill>
                  <a:srgbClr val="002060"/>
                </a:solidFill>
                <a:cs typeface="Times New Roman" pitchFamily="18" charset="0"/>
              </a:rPr>
              <a:t>; </a:t>
            </a:r>
          </a:p>
          <a:p>
            <a:pPr>
              <a:defRPr/>
            </a:pPr>
            <a:r>
              <a:rPr lang="en-MY" sz="2400" dirty="0">
                <a:solidFill>
                  <a:srgbClr val="002060"/>
                </a:solidFill>
                <a:cs typeface="Times New Roman" pitchFamily="18" charset="0"/>
              </a:rPr>
              <a:t>    (</a:t>
            </a:r>
            <a:r>
              <a:rPr lang="en-MY" sz="2400" b="1" dirty="0">
                <a:solidFill>
                  <a:srgbClr val="002060"/>
                </a:solidFill>
                <a:cs typeface="Times New Roman" pitchFamily="18" charset="0"/>
              </a:rPr>
              <a:t>b) </a:t>
            </a: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Injections</a:t>
            </a:r>
            <a:r>
              <a:rPr lang="en-MY" sz="2400" b="1" dirty="0">
                <a:solidFill>
                  <a:srgbClr val="002060"/>
                </a:solidFill>
                <a:cs typeface="Times New Roman" pitchFamily="18" charset="0"/>
              </a:rPr>
              <a:t> given with </a:t>
            </a: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contaminated </a:t>
            </a:r>
            <a:r>
              <a:rPr lang="en-MY" sz="2400" b="1" dirty="0">
                <a:solidFill>
                  <a:srgbClr val="002060"/>
                </a:solidFill>
                <a:cs typeface="Times New Roman" pitchFamily="18" charset="0"/>
              </a:rPr>
              <a:t>syringes and</a:t>
            </a:r>
          </a:p>
          <a:p>
            <a:pPr marL="457200" indent="-457200">
              <a:buFont typeface="Wingdings" pitchFamily="2" charset="2"/>
              <a:buChar char="ü"/>
              <a:defRPr/>
            </a:pPr>
            <a:r>
              <a:rPr lang="en-MY" sz="2400" b="1" dirty="0">
                <a:solidFill>
                  <a:srgbClr val="002060"/>
                </a:solidFill>
                <a:cs typeface="Times New Roman" pitchFamily="18" charset="0"/>
              </a:rPr>
              <a:t>    </a:t>
            </a: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needle-</a:t>
            </a:r>
            <a:r>
              <a:rPr lang="en-MY" sz="2400" b="1" dirty="0">
                <a:solidFill>
                  <a:srgbClr val="002060"/>
                </a:solidFill>
                <a:cs typeface="Times New Roman" pitchFamily="18" charset="0"/>
              </a:rPr>
              <a:t>stick injuries in  health-care settings; </a:t>
            </a:r>
          </a:p>
          <a:p>
            <a:pPr marL="457200" indent="-457200">
              <a:buFont typeface="Wingdings" pitchFamily="2" charset="2"/>
              <a:buChar char="ü"/>
              <a:defRPr/>
            </a:pPr>
            <a:r>
              <a:rPr lang="en-MY" sz="2200" b="1" dirty="0">
                <a:cs typeface="Times New Roman" pitchFamily="18" charset="0"/>
              </a:rPr>
              <a:t>(</a:t>
            </a:r>
            <a:r>
              <a:rPr lang="en-MY" sz="2200" b="1" dirty="0">
                <a:solidFill>
                  <a:srgbClr val="002060"/>
                </a:solidFill>
                <a:cs typeface="Times New Roman" pitchFamily="18" charset="0"/>
              </a:rPr>
              <a:t>c) </a:t>
            </a:r>
            <a:r>
              <a:rPr lang="en-MY" sz="2400" b="1" dirty="0" smtClean="0">
                <a:solidFill>
                  <a:srgbClr val="FF0000"/>
                </a:solidFill>
                <a:cs typeface="Times New Roman" pitchFamily="18" charset="0"/>
              </a:rPr>
              <a:t>Reuse or </a:t>
            </a: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inadequate sterilization </a:t>
            </a:r>
            <a:r>
              <a:rPr lang="en-MY" sz="2400" dirty="0">
                <a:solidFill>
                  <a:srgbClr val="3C4245"/>
                </a:solidFill>
                <a:cs typeface="Times New Roman" pitchFamily="18" charset="0"/>
              </a:rPr>
              <a:t>of </a:t>
            </a:r>
            <a:r>
              <a:rPr lang="en-MY" sz="2400" b="1" dirty="0">
                <a:solidFill>
                  <a:srgbClr val="3C4245"/>
                </a:solidFill>
                <a:cs typeface="Times New Roman" pitchFamily="18" charset="0"/>
              </a:rPr>
              <a:t>medical equipment, </a:t>
            </a:r>
          </a:p>
          <a:p>
            <a:pPr marL="457200" indent="-457200">
              <a:buFont typeface="Wingdings" pitchFamily="2" charset="2"/>
              <a:buChar char="ü"/>
              <a:defRPr/>
            </a:pPr>
            <a:r>
              <a:rPr lang="en-MY" sz="2400" b="1" dirty="0">
                <a:solidFill>
                  <a:srgbClr val="3C4245"/>
                </a:solidFill>
                <a:cs typeface="Times New Roman" pitchFamily="18" charset="0"/>
              </a:rPr>
              <a:t>especially syringes and needles in healthcare settings</a:t>
            </a:r>
            <a:endParaRPr lang="en-MY" sz="2400" b="1" dirty="0">
              <a:solidFill>
                <a:srgbClr val="002060"/>
              </a:solidFill>
              <a:cs typeface="Times New Roman" pitchFamily="18" charset="0"/>
            </a:endParaRPr>
          </a:p>
          <a:p>
            <a:pPr>
              <a:defRPr/>
            </a:pPr>
            <a:r>
              <a:rPr lang="en-MY" sz="2400" b="1" dirty="0">
                <a:solidFill>
                  <a:srgbClr val="002060"/>
                </a:solidFill>
                <a:cs typeface="Times New Roman" pitchFamily="18" charset="0"/>
              </a:rPr>
              <a:t>   (d) Injection drug users (IVU)</a:t>
            </a:r>
          </a:p>
          <a:p>
            <a:pPr>
              <a:defRPr/>
            </a:pPr>
            <a:r>
              <a:rPr lang="en-MY" sz="2400" b="1" dirty="0">
                <a:cs typeface="Times New Roman" pitchFamily="18" charset="0"/>
              </a:rPr>
              <a:t>   (e) </a:t>
            </a:r>
            <a:r>
              <a:rPr lang="en-MY" sz="2400" b="1" dirty="0">
                <a:solidFill>
                  <a:srgbClr val="002060"/>
                </a:solidFill>
                <a:cs typeface="Times New Roman" pitchFamily="18" charset="0"/>
              </a:rPr>
              <a:t>HCV -infected mother to new-born baby </a:t>
            </a:r>
          </a:p>
          <a:p>
            <a:pPr>
              <a:defRPr/>
            </a:pPr>
            <a:r>
              <a:rPr lang="en-MY" sz="2400" b="1" dirty="0">
                <a:cs typeface="Times New Roman" pitchFamily="18" charset="0"/>
              </a:rPr>
              <a:t>    (f) </a:t>
            </a: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sex </a:t>
            </a:r>
            <a:r>
              <a:rPr lang="en-MY" sz="2400" dirty="0">
                <a:cs typeface="Times New Roman" pitchFamily="18" charset="0"/>
              </a:rPr>
              <a:t>with an infected person or </a:t>
            </a:r>
          </a:p>
          <a:p>
            <a:pPr>
              <a:defRPr/>
            </a:pPr>
            <a:r>
              <a:rPr lang="en-MY" sz="2400" b="1" dirty="0">
                <a:cs typeface="Times New Roman" pitchFamily="18" charset="0"/>
              </a:rPr>
              <a:t>        (g)Sharing of </a:t>
            </a:r>
            <a:r>
              <a:rPr lang="en-MY" sz="2400" dirty="0">
                <a:cs typeface="Times New Roman" pitchFamily="18" charset="0"/>
              </a:rPr>
              <a:t>contaminated </a:t>
            </a: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personal items </a:t>
            </a:r>
            <a:r>
              <a:rPr lang="en-MY" sz="2400" dirty="0">
                <a:cs typeface="Times New Roman" pitchFamily="18" charset="0"/>
              </a:rPr>
              <a:t>.</a:t>
            </a:r>
          </a:p>
          <a:p>
            <a:pPr>
              <a:defRPr/>
            </a:pPr>
            <a:endParaRPr lang="en-MY" sz="2200" dirty="0"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Font typeface="Wingdings" pitchFamily="2" charset="2"/>
              <a:buChar char="§"/>
              <a:defRPr/>
            </a:pPr>
            <a:r>
              <a:rPr lang="en-MY" sz="2400" b="1" dirty="0">
                <a:cs typeface="Times New Roman" pitchFamily="18" charset="0"/>
              </a:rPr>
              <a:t>No </a:t>
            </a:r>
            <a:r>
              <a:rPr lang="en-MY" sz="2200" dirty="0">
                <a:cs typeface="Times New Roman" pitchFamily="18" charset="0"/>
              </a:rPr>
              <a:t>spread through breast milk, food or water, or by casual contact such</a:t>
            </a:r>
          </a:p>
          <a:p>
            <a:pPr algn="ctr">
              <a:defRPr/>
            </a:pPr>
            <a:r>
              <a:rPr lang="en-MY" sz="2200" dirty="0">
                <a:cs typeface="Times New Roman" pitchFamily="18" charset="0"/>
              </a:rPr>
              <a:t> as hugging, kissing and sharing food or drinks with an infected person.</a:t>
            </a:r>
          </a:p>
        </p:txBody>
      </p:sp>
      <p:pic>
        <p:nvPicPr>
          <p:cNvPr id="14341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303" y="-100014"/>
            <a:ext cx="1884909" cy="16568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4342" name="Rectangle 5"/>
          <p:cNvSpPr>
            <a:spLocks noChangeArrowheads="1"/>
          </p:cNvSpPr>
          <p:nvPr/>
        </p:nvSpPr>
        <p:spPr bwMode="auto">
          <a:xfrm>
            <a:off x="6084888" y="4125913"/>
            <a:ext cx="2257425" cy="892175"/>
          </a:xfrm>
          <a:prstGeom prst="rect">
            <a:avLst/>
          </a:prstGeom>
          <a:noFill/>
          <a:ln w="25400">
            <a:solidFill>
              <a:srgbClr val="C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/>
          <a:p>
            <a:r>
              <a:rPr lang="en-MY" sz="2400" dirty="0">
                <a:cs typeface="Times New Roman" pitchFamily="18" charset="0"/>
              </a:rPr>
              <a:t>but these are less common</a:t>
            </a:r>
            <a:r>
              <a:rPr lang="en-MY" sz="2800" dirty="0">
                <a:latin typeface="Garamond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7" name="Right Brace 6"/>
          <p:cNvSpPr/>
          <p:nvPr/>
        </p:nvSpPr>
        <p:spPr>
          <a:xfrm>
            <a:off x="5292080" y="4221088"/>
            <a:ext cx="2327920" cy="944432"/>
          </a:xfrm>
          <a:prstGeom prst="rightBrace">
            <a:avLst/>
          </a:prstGeom>
          <a:ln w="444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0272263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Number Placeholder 1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eaLnBrk="1" hangingPunct="1"/>
            <a:fld id="{25FCD50F-709C-4120-B12A-D73D65265FA1}" type="slidenum">
              <a:rPr lang="ar-SA" smtClean="0"/>
              <a:pPr eaLnBrk="1" hangingPunct="1"/>
              <a:t>6</a:t>
            </a:fld>
            <a:endParaRPr lang="en-US" smtClean="0"/>
          </a:p>
        </p:txBody>
      </p:sp>
      <p:sp>
        <p:nvSpPr>
          <p:cNvPr id="5" name="Rectangle 4"/>
          <p:cNvSpPr/>
          <p:nvPr/>
        </p:nvSpPr>
        <p:spPr>
          <a:xfrm>
            <a:off x="-103426" y="889554"/>
            <a:ext cx="9324975" cy="44935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en-MY" sz="22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MY" sz="2400" b="1" dirty="0">
                <a:solidFill>
                  <a:srgbClr val="0070C0"/>
                </a:solidFill>
                <a:cs typeface="Times New Roman" pitchFamily="18" charset="0"/>
              </a:rPr>
              <a:t>Following initial infection, </a:t>
            </a:r>
            <a:r>
              <a:rPr lang="en-MY" sz="2400" b="1" dirty="0">
                <a:solidFill>
                  <a:srgbClr val="002060"/>
                </a:solidFill>
                <a:cs typeface="Times New Roman" pitchFamily="18" charset="0"/>
              </a:rPr>
              <a:t>approximately </a:t>
            </a:r>
          </a:p>
          <a:p>
            <a:pPr marL="342900" indent="-342900">
              <a:buFont typeface="Wingdings" pitchFamily="2" charset="2"/>
              <a:buChar char="Ø"/>
              <a:defRPr/>
            </a:pP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80% </a:t>
            </a:r>
            <a:r>
              <a:rPr lang="en-MY" sz="2400" b="1" dirty="0">
                <a:solidFill>
                  <a:srgbClr val="002060"/>
                </a:solidFill>
                <a:cs typeface="Times New Roman" pitchFamily="18" charset="0"/>
              </a:rPr>
              <a:t>of people </a:t>
            </a: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do not </a:t>
            </a:r>
            <a:r>
              <a:rPr lang="en-MY" sz="2400" b="1" dirty="0">
                <a:solidFill>
                  <a:srgbClr val="002060"/>
                </a:solidFill>
                <a:cs typeface="Times New Roman" pitchFamily="18" charset="0"/>
              </a:rPr>
              <a:t>exhibit any symptoms. </a:t>
            </a:r>
          </a:p>
          <a:p>
            <a:pPr marL="342900" indent="-342900">
              <a:buFont typeface="Wingdings" pitchFamily="2" charset="2"/>
              <a:buChar char="q"/>
              <a:defRPr/>
            </a:pPr>
            <a:r>
              <a:rPr lang="en-MY" sz="2400" dirty="0">
                <a:cs typeface="Times New Roman" pitchFamily="18" charset="0"/>
              </a:rPr>
              <a:t>Those </a:t>
            </a:r>
            <a:r>
              <a:rPr lang="en-MY" sz="2400" b="1" dirty="0">
                <a:cs typeface="Times New Roman" pitchFamily="18" charset="0"/>
              </a:rPr>
              <a:t>people who are acutely symptomatic </a:t>
            </a:r>
            <a:r>
              <a:rPr lang="en-MY" sz="2400" b="1" dirty="0">
                <a:solidFill>
                  <a:srgbClr val="002060"/>
                </a:solidFill>
                <a:cs typeface="Times New Roman" pitchFamily="18" charset="0"/>
              </a:rPr>
              <a:t>may exhibit</a:t>
            </a:r>
          </a:p>
          <a:p>
            <a:pPr marL="342900" indent="-342900">
              <a:buFont typeface="Wingdings" pitchFamily="2" charset="2"/>
              <a:buChar char="Ø"/>
              <a:defRPr/>
            </a:pPr>
            <a:r>
              <a:rPr lang="en-MY" sz="2400" dirty="0">
                <a:cs typeface="Times New Roman" pitchFamily="18" charset="0"/>
              </a:rPr>
              <a:t> </a:t>
            </a:r>
            <a:r>
              <a:rPr lang="en-MY" sz="2400" b="1" dirty="0">
                <a:solidFill>
                  <a:srgbClr val="002060"/>
                </a:solidFill>
                <a:cs typeface="Times New Roman" pitchFamily="18" charset="0"/>
              </a:rPr>
              <a:t>fever, fatigue, decreased appetite, nausea, vomiting, abdominal pain, dark urine, grey coloured faeces, joint pain and jaundice</a:t>
            </a:r>
            <a:r>
              <a:rPr lang="en-MY" sz="2400" dirty="0">
                <a:solidFill>
                  <a:srgbClr val="002060"/>
                </a:solidFill>
                <a:cs typeface="Times New Roman" pitchFamily="18" charset="0"/>
              </a:rPr>
              <a:t>. </a:t>
            </a:r>
            <a:endParaRPr lang="en-MY" sz="2400" dirty="0" smtClean="0">
              <a:solidFill>
                <a:srgbClr val="002060"/>
              </a:solidFill>
              <a:cs typeface="Times New Roman" pitchFamily="18" charset="0"/>
            </a:endParaRPr>
          </a:p>
          <a:p>
            <a:pPr marL="342900" indent="-342900">
              <a:buFont typeface="Wingdings" pitchFamily="2" charset="2"/>
              <a:buChar char="Ø"/>
              <a:defRPr/>
            </a:pPr>
            <a:endParaRPr lang="en-MY" sz="2400" dirty="0">
              <a:solidFill>
                <a:srgbClr val="002060"/>
              </a:solidFill>
              <a:cs typeface="Times New Roman" pitchFamily="18" charset="0"/>
            </a:endParaRPr>
          </a:p>
          <a:p>
            <a:pPr marL="342900" indent="-342900">
              <a:buFont typeface="Wingdings" pitchFamily="2" charset="2"/>
              <a:buChar char="v"/>
              <a:defRPr/>
            </a:pPr>
            <a:r>
              <a:rPr lang="en-MY" sz="2400" b="1" dirty="0">
                <a:solidFill>
                  <a:srgbClr val="002060"/>
                </a:solidFill>
                <a:cs typeface="Times New Roman" pitchFamily="18" charset="0"/>
              </a:rPr>
              <a:t>About </a:t>
            </a: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55-85% </a:t>
            </a:r>
            <a:r>
              <a:rPr lang="en-MY" sz="2400" b="1" dirty="0">
                <a:cs typeface="Times New Roman" pitchFamily="18" charset="0"/>
              </a:rPr>
              <a:t>of newly infected persons develop </a:t>
            </a: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chronic disease </a:t>
            </a:r>
            <a:r>
              <a:rPr lang="en-MY" sz="2400" b="1" dirty="0">
                <a:solidFill>
                  <a:srgbClr val="002060"/>
                </a:solidFill>
                <a:cs typeface="Times New Roman" pitchFamily="18" charset="0"/>
              </a:rPr>
              <a:t>and </a:t>
            </a:r>
          </a:p>
          <a:p>
            <a:pPr marL="342900" indent="-342900">
              <a:buFont typeface="Wingdings" pitchFamily="2" charset="2"/>
              <a:buChar char="Ø"/>
              <a:defRPr/>
            </a:pP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60- 70% </a:t>
            </a:r>
            <a:r>
              <a:rPr lang="en-MY" sz="2400" b="1" dirty="0">
                <a:cs typeface="Times New Roman" pitchFamily="18" charset="0"/>
              </a:rPr>
              <a:t>of chronically infected people </a:t>
            </a:r>
          </a:p>
          <a:p>
            <a:pPr marL="342900" indent="-342900">
              <a:buFont typeface="Wingdings" pitchFamily="2" charset="2"/>
              <a:buChar char="Ø"/>
              <a:defRPr/>
            </a:pPr>
            <a:r>
              <a:rPr lang="en-MY" sz="2400" b="1" dirty="0">
                <a:cs typeface="Times New Roman" pitchFamily="18" charset="0"/>
              </a:rPr>
              <a:t>develop </a:t>
            </a: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chronic liver disease</a:t>
            </a:r>
            <a:r>
              <a:rPr lang="en-MY" sz="2400" b="1" dirty="0">
                <a:solidFill>
                  <a:srgbClr val="002060"/>
                </a:solidFill>
                <a:cs typeface="Times New Roman" pitchFamily="18" charset="0"/>
              </a:rPr>
              <a:t>; </a:t>
            </a:r>
          </a:p>
          <a:p>
            <a:pPr marL="342900" indent="-342900">
              <a:buFont typeface="Wingdings" pitchFamily="2" charset="2"/>
              <a:buChar char="ü"/>
              <a:defRPr/>
            </a:pP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15-30% </a:t>
            </a:r>
            <a:r>
              <a:rPr lang="en-MY" sz="2400" b="1" dirty="0">
                <a:cs typeface="Times New Roman" pitchFamily="18" charset="0"/>
              </a:rPr>
              <a:t>develop </a:t>
            </a: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cirrhosis </a:t>
            </a:r>
            <a:r>
              <a:rPr lang="en-MY" sz="2400" b="1" dirty="0">
                <a:solidFill>
                  <a:srgbClr val="002060"/>
                </a:solidFill>
                <a:cs typeface="Times New Roman" pitchFamily="18" charset="0"/>
              </a:rPr>
              <a:t>and </a:t>
            </a:r>
          </a:p>
          <a:p>
            <a:pPr marL="342900" indent="-342900">
              <a:buFont typeface="Wingdings" pitchFamily="2" charset="2"/>
              <a:buChar char="ü"/>
              <a:defRPr/>
            </a:pP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1-5% die </a:t>
            </a:r>
            <a:r>
              <a:rPr lang="en-MY" sz="2400" b="1" dirty="0">
                <a:solidFill>
                  <a:srgbClr val="002060"/>
                </a:solidFill>
                <a:cs typeface="Times New Roman" pitchFamily="18" charset="0"/>
              </a:rPr>
              <a:t>from </a:t>
            </a:r>
            <a:r>
              <a:rPr lang="en-MY" sz="2400" b="1" dirty="0">
                <a:solidFill>
                  <a:srgbClr val="0070C0"/>
                </a:solidFill>
                <a:cs typeface="Times New Roman" pitchFamily="18" charset="0"/>
              </a:rPr>
              <a:t>cirrhosis</a:t>
            </a:r>
            <a:r>
              <a:rPr lang="en-MY" sz="2400" b="1" dirty="0">
                <a:solidFill>
                  <a:srgbClr val="002060"/>
                </a:solidFill>
                <a:cs typeface="Times New Roman" pitchFamily="18" charset="0"/>
              </a:rPr>
              <a:t> or </a:t>
            </a:r>
            <a:r>
              <a:rPr lang="en-MY" sz="2400" b="1" dirty="0">
                <a:solidFill>
                  <a:srgbClr val="0070C0"/>
                </a:solidFill>
                <a:cs typeface="Times New Roman" pitchFamily="18" charset="0"/>
              </a:rPr>
              <a:t>liver cancer. </a:t>
            </a:r>
            <a:endParaRPr lang="en-MY" sz="2400" b="1" dirty="0" smtClean="0">
              <a:solidFill>
                <a:srgbClr val="0070C0"/>
              </a:solidFill>
              <a:cs typeface="Times New Roman" pitchFamily="18" charset="0"/>
            </a:endParaRPr>
          </a:p>
          <a:p>
            <a:pPr marL="342900" indent="-342900">
              <a:buFont typeface="Wingdings" panose="05000000000000000000" pitchFamily="2" charset="2"/>
              <a:buChar char="v"/>
              <a:defRPr/>
            </a:pPr>
            <a:r>
              <a:rPr lang="en-MY" sz="2200" b="1" dirty="0" smtClean="0">
                <a:solidFill>
                  <a:srgbClr val="002060"/>
                </a:solidFill>
                <a:cs typeface="Times New Roman" pitchFamily="18" charset="0"/>
              </a:rPr>
              <a:t>In </a:t>
            </a:r>
            <a:r>
              <a:rPr lang="en-MY" sz="2200" b="1" dirty="0">
                <a:solidFill>
                  <a:srgbClr val="FF0000"/>
                </a:solidFill>
                <a:cs typeface="Times New Roman" pitchFamily="18" charset="0"/>
              </a:rPr>
              <a:t>25% </a:t>
            </a:r>
            <a:r>
              <a:rPr lang="en-MY" sz="2200" b="1" dirty="0">
                <a:solidFill>
                  <a:srgbClr val="002060"/>
                </a:solidFill>
                <a:cs typeface="Times New Roman" pitchFamily="18" charset="0"/>
              </a:rPr>
              <a:t>of liver cancer patients, the underlying cause is hepatitis C</a:t>
            </a:r>
            <a:r>
              <a:rPr lang="en-MY" sz="2200" dirty="0">
                <a:solidFill>
                  <a:srgbClr val="002060"/>
                </a:solidFill>
                <a:cs typeface="Times New Roman" pitchFamily="18" charset="0"/>
              </a:rPr>
              <a:t>.</a:t>
            </a:r>
          </a:p>
        </p:txBody>
      </p:sp>
      <p:sp>
        <p:nvSpPr>
          <p:cNvPr id="15364" name="Rectangle 5"/>
          <p:cNvSpPr>
            <a:spLocks noChangeArrowheads="1"/>
          </p:cNvSpPr>
          <p:nvPr/>
        </p:nvSpPr>
        <p:spPr bwMode="auto">
          <a:xfrm>
            <a:off x="2586168" y="483089"/>
            <a:ext cx="2168525" cy="461963"/>
          </a:xfrm>
          <a:prstGeom prst="rect">
            <a:avLst/>
          </a:prstGeom>
          <a:gradFill rotWithShape="0"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5400000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MY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SYMPTOMS</a:t>
            </a:r>
          </a:p>
        </p:txBody>
      </p:sp>
      <p:pic>
        <p:nvPicPr>
          <p:cNvPr id="15365" name="Picture 5" descr="HEPATITIS SYMPTOMS vector infographic template design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0311" y="44450"/>
            <a:ext cx="1868463" cy="1584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366" name="Rectangle 8"/>
          <p:cNvSpPr>
            <a:spLocks noChangeArrowheads="1"/>
          </p:cNvSpPr>
          <p:nvPr/>
        </p:nvSpPr>
        <p:spPr bwMode="auto">
          <a:xfrm>
            <a:off x="5045085" y="4526413"/>
            <a:ext cx="4176464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r>
              <a:rPr lang="en-MY" sz="1400" i="1" dirty="0"/>
              <a:t>Liver disease progression in Hepatitis C virus infection</a:t>
            </a:r>
            <a:r>
              <a:rPr lang="en-MY" sz="1400" dirty="0"/>
              <a:t>, </a:t>
            </a:r>
          </a:p>
        </p:txBody>
      </p:sp>
      <p:pic>
        <p:nvPicPr>
          <p:cNvPr id="15367" name="Picture 7" descr="Liver disease progression in Hepatitis C virus infection, 3D illustration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08104" y="3425061"/>
            <a:ext cx="3490714" cy="1122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368" name="Rectangle 1"/>
          <p:cNvSpPr>
            <a:spLocks noChangeArrowheads="1"/>
          </p:cNvSpPr>
          <p:nvPr/>
        </p:nvSpPr>
        <p:spPr bwMode="auto">
          <a:xfrm>
            <a:off x="2771800" y="5485983"/>
            <a:ext cx="4197920" cy="8925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r>
              <a:rPr lang="en-MY" sz="2800" b="1" dirty="0">
                <a:solidFill>
                  <a:srgbClr val="C00000"/>
                </a:solidFill>
                <a:latin typeface="Garamond" pitchFamily="18" charset="0"/>
                <a:cs typeface="Times New Roman" pitchFamily="18" charset="0"/>
              </a:rPr>
              <a:t> Incubation Period</a:t>
            </a:r>
          </a:p>
          <a:p>
            <a:r>
              <a:rPr lang="en-MY" sz="2400" dirty="0">
                <a:cs typeface="Times New Roman" pitchFamily="18" charset="0"/>
              </a:rPr>
              <a:t>I P  for HCV is </a:t>
            </a:r>
            <a:r>
              <a:rPr lang="en-MY" sz="2400" b="1" dirty="0">
                <a:solidFill>
                  <a:srgbClr val="C00000"/>
                </a:solidFill>
                <a:cs typeface="Times New Roman" pitchFamily="18" charset="0"/>
              </a:rPr>
              <a:t>2 </a:t>
            </a:r>
            <a:r>
              <a:rPr lang="en-MY" sz="2400" b="1" dirty="0" err="1">
                <a:solidFill>
                  <a:srgbClr val="C00000"/>
                </a:solidFill>
                <a:cs typeface="Times New Roman" pitchFamily="18" charset="0"/>
              </a:rPr>
              <a:t>Wks</a:t>
            </a:r>
            <a:r>
              <a:rPr lang="en-MY" sz="2400" b="1" dirty="0">
                <a:solidFill>
                  <a:srgbClr val="C00000"/>
                </a:solidFill>
                <a:cs typeface="Times New Roman" pitchFamily="18" charset="0"/>
              </a:rPr>
              <a:t> to 6 </a:t>
            </a:r>
            <a:r>
              <a:rPr lang="en-MY" sz="2400" b="1" dirty="0" err="1">
                <a:solidFill>
                  <a:srgbClr val="C00000"/>
                </a:solidFill>
                <a:cs typeface="Times New Roman" pitchFamily="18" charset="0"/>
              </a:rPr>
              <a:t>Mths</a:t>
            </a:r>
            <a:r>
              <a:rPr lang="en-MY" sz="2400" b="1" dirty="0">
                <a:solidFill>
                  <a:srgbClr val="C00000"/>
                </a:solidFill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8844718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Number Placeholder 1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eaLnBrk="1" hangingPunct="1"/>
            <a:fld id="{820CE209-AF94-43DC-ACD8-84F2216AABD7}" type="slidenum">
              <a:rPr lang="ar-SA" smtClean="0"/>
              <a:pPr eaLnBrk="1" hangingPunct="1"/>
              <a:t>7</a:t>
            </a:fld>
            <a:endParaRPr lang="en-US" smtClean="0"/>
          </a:p>
        </p:txBody>
      </p:sp>
      <p:sp>
        <p:nvSpPr>
          <p:cNvPr id="3" name="Rectangle 2"/>
          <p:cNvSpPr/>
          <p:nvPr/>
        </p:nvSpPr>
        <p:spPr>
          <a:xfrm>
            <a:off x="-115155" y="504825"/>
            <a:ext cx="9390186" cy="61401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Wingdings" pitchFamily="2" charset="2"/>
              <a:buChar char="v"/>
              <a:defRPr/>
            </a:pPr>
            <a:r>
              <a:rPr lang="en-MY" sz="2300" b="1" dirty="0">
                <a:cs typeface="Times New Roman" pitchFamily="18" charset="0"/>
              </a:rPr>
              <a:t>Diagnosis of </a:t>
            </a:r>
            <a:r>
              <a:rPr lang="en-MY" sz="2300" b="1" u="sng" dirty="0">
                <a:solidFill>
                  <a:srgbClr val="0070C0"/>
                </a:solidFill>
                <a:cs typeface="Times New Roman" pitchFamily="18" charset="0"/>
              </a:rPr>
              <a:t>acute infection </a:t>
            </a:r>
            <a:r>
              <a:rPr lang="en-MY" sz="2300" b="1" dirty="0">
                <a:solidFill>
                  <a:srgbClr val="0070C0"/>
                </a:solidFill>
                <a:cs typeface="Times New Roman" pitchFamily="18" charset="0"/>
              </a:rPr>
              <a:t>is </a:t>
            </a:r>
            <a:r>
              <a:rPr lang="en-MY" sz="2300" b="1" dirty="0">
                <a:solidFill>
                  <a:srgbClr val="FF0000"/>
                </a:solidFill>
                <a:cs typeface="Times New Roman" pitchFamily="18" charset="0"/>
              </a:rPr>
              <a:t>often missed </a:t>
            </a:r>
          </a:p>
          <a:p>
            <a:pPr marL="457200" indent="-457200">
              <a:buFont typeface="Wingdings" pitchFamily="2" charset="2"/>
              <a:buChar char="Ø"/>
              <a:defRPr/>
            </a:pPr>
            <a:r>
              <a:rPr lang="en-MY" sz="2300" b="1" dirty="0">
                <a:solidFill>
                  <a:srgbClr val="002060"/>
                </a:solidFill>
                <a:cs typeface="Times New Roman" pitchFamily="18" charset="0"/>
              </a:rPr>
              <a:t>because a </a:t>
            </a:r>
            <a:r>
              <a:rPr lang="en-MY" sz="2300" b="1" dirty="0">
                <a:cs typeface="Times New Roman" pitchFamily="18" charset="0"/>
              </a:rPr>
              <a:t>majority have </a:t>
            </a:r>
            <a:r>
              <a:rPr lang="en-MY" sz="2300" b="1" dirty="0">
                <a:solidFill>
                  <a:srgbClr val="FF0000"/>
                </a:solidFill>
                <a:cs typeface="Times New Roman" pitchFamily="18" charset="0"/>
              </a:rPr>
              <a:t>no symptoms</a:t>
            </a:r>
            <a:r>
              <a:rPr lang="en-MY" sz="2300" dirty="0">
                <a:solidFill>
                  <a:srgbClr val="FF0000"/>
                </a:solidFill>
                <a:cs typeface="Times New Roman" pitchFamily="18" charset="0"/>
              </a:rPr>
              <a:t>.</a:t>
            </a:r>
          </a:p>
          <a:p>
            <a:pPr marL="285750" indent="-285750">
              <a:buFont typeface="Wingdings" pitchFamily="2" charset="2"/>
              <a:buChar char="v"/>
              <a:defRPr/>
            </a:pPr>
            <a:r>
              <a:rPr lang="en-MY" sz="2300" dirty="0">
                <a:cs typeface="Times New Roman" pitchFamily="18" charset="0"/>
              </a:rPr>
              <a:t> </a:t>
            </a:r>
            <a:r>
              <a:rPr lang="en-MY" sz="2300" b="1" dirty="0">
                <a:cs typeface="Times New Roman" pitchFamily="18" charset="0"/>
              </a:rPr>
              <a:t>Common methods is </a:t>
            </a:r>
            <a:r>
              <a:rPr lang="en-MY" sz="2300" b="1" dirty="0">
                <a:solidFill>
                  <a:srgbClr val="FF0000"/>
                </a:solidFill>
                <a:cs typeface="Times New Roman" pitchFamily="18" charset="0"/>
              </a:rPr>
              <a:t>antibody</a:t>
            </a:r>
            <a:r>
              <a:rPr lang="en-MY" sz="2300" b="1" dirty="0">
                <a:cs typeface="Times New Roman" pitchFamily="18" charset="0"/>
              </a:rPr>
              <a:t> detection </a:t>
            </a:r>
            <a:r>
              <a:rPr lang="en-MY" sz="2300" b="1" dirty="0" smtClean="0">
                <a:solidFill>
                  <a:srgbClr val="FF0000"/>
                </a:solidFill>
                <a:cs typeface="Times New Roman" pitchFamily="18" charset="0"/>
              </a:rPr>
              <a:t>cannot</a:t>
            </a:r>
            <a:r>
              <a:rPr lang="en-MY" sz="2300" b="1" dirty="0" smtClean="0">
                <a:cs typeface="Times New Roman" pitchFamily="18" charset="0"/>
              </a:rPr>
              <a:t> </a:t>
            </a:r>
            <a:r>
              <a:rPr lang="en-MY" sz="2300" b="1" dirty="0">
                <a:cs typeface="Times New Roman" pitchFamily="18" charset="0"/>
              </a:rPr>
              <a:t>differentiate  between </a:t>
            </a:r>
            <a:r>
              <a:rPr lang="en-MY" sz="2300" b="1" i="1" dirty="0">
                <a:solidFill>
                  <a:srgbClr val="FF0000"/>
                </a:solidFill>
                <a:cs typeface="Times New Roman" pitchFamily="18" charset="0"/>
              </a:rPr>
              <a:t>acute</a:t>
            </a:r>
            <a:r>
              <a:rPr lang="en-MY" sz="2300" b="1" i="1" dirty="0">
                <a:cs typeface="Times New Roman" pitchFamily="18" charset="0"/>
              </a:rPr>
              <a:t> and </a:t>
            </a:r>
            <a:r>
              <a:rPr lang="en-MY" sz="2300" b="1" i="1" dirty="0">
                <a:solidFill>
                  <a:srgbClr val="FF0000"/>
                </a:solidFill>
                <a:cs typeface="Times New Roman" pitchFamily="18" charset="0"/>
              </a:rPr>
              <a:t>chronic</a:t>
            </a:r>
            <a:r>
              <a:rPr lang="en-MY" sz="2300" b="1" i="1" dirty="0">
                <a:cs typeface="Times New Roman" pitchFamily="18" charset="0"/>
              </a:rPr>
              <a:t> infectio</a:t>
            </a:r>
            <a:r>
              <a:rPr lang="en-MY" sz="2300" i="1" dirty="0">
                <a:cs typeface="Times New Roman" pitchFamily="18" charset="0"/>
              </a:rPr>
              <a:t>n</a:t>
            </a:r>
            <a:r>
              <a:rPr lang="en-MY" sz="2300" dirty="0">
                <a:cs typeface="Times New Roman" pitchFamily="18" charset="0"/>
              </a:rPr>
              <a:t>.</a:t>
            </a:r>
          </a:p>
          <a:p>
            <a:pPr marL="457200" indent="-457200">
              <a:buFont typeface="Wingdings" pitchFamily="2" charset="2"/>
              <a:buChar char="v"/>
              <a:defRPr/>
            </a:pPr>
            <a:r>
              <a:rPr lang="en-MY" sz="2300" b="1" u="sng" dirty="0">
                <a:solidFill>
                  <a:srgbClr val="0070C0"/>
                </a:solidFill>
                <a:cs typeface="Times New Roman" pitchFamily="18" charset="0"/>
              </a:rPr>
              <a:t>In chronic HCV </a:t>
            </a:r>
            <a:r>
              <a:rPr lang="en-MY" sz="2300" b="1" dirty="0">
                <a:solidFill>
                  <a:srgbClr val="002060"/>
                </a:solidFill>
                <a:cs typeface="Times New Roman" pitchFamily="18" charset="0"/>
              </a:rPr>
              <a:t>infection, is also often </a:t>
            </a:r>
            <a:r>
              <a:rPr lang="en-MY" sz="2300" b="1" dirty="0">
                <a:solidFill>
                  <a:srgbClr val="FF0000"/>
                </a:solidFill>
                <a:cs typeface="Times New Roman" pitchFamily="18" charset="0"/>
              </a:rPr>
              <a:t>undiagnosed</a:t>
            </a:r>
            <a:r>
              <a:rPr lang="en-MY" sz="2300" b="1" dirty="0">
                <a:solidFill>
                  <a:srgbClr val="002060"/>
                </a:solidFill>
                <a:cs typeface="Times New Roman" pitchFamily="18" charset="0"/>
              </a:rPr>
              <a:t> </a:t>
            </a:r>
          </a:p>
          <a:p>
            <a:pPr marL="342900" indent="-342900" algn="ctr">
              <a:buFont typeface="Arial" panose="020B0604020202020204" pitchFamily="34" charset="0"/>
              <a:buChar char="•"/>
              <a:defRPr/>
            </a:pPr>
            <a:r>
              <a:rPr lang="en-MY" sz="2400" b="1" dirty="0">
                <a:solidFill>
                  <a:srgbClr val="002060"/>
                </a:solidFill>
                <a:cs typeface="Times New Roman" pitchFamily="18" charset="0"/>
              </a:rPr>
              <a:t>     </a:t>
            </a:r>
            <a:r>
              <a:rPr lang="en-MY" sz="2400" dirty="0">
                <a:cs typeface="Times New Roman" pitchFamily="18" charset="0"/>
              </a:rPr>
              <a:t>because remains </a:t>
            </a: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asymptomati</a:t>
            </a:r>
            <a:r>
              <a:rPr lang="en-MY" sz="2400" dirty="0">
                <a:solidFill>
                  <a:srgbClr val="FF0000"/>
                </a:solidFill>
                <a:cs typeface="Times New Roman" pitchFamily="18" charset="0"/>
              </a:rPr>
              <a:t>c </a:t>
            </a:r>
            <a:r>
              <a:rPr lang="en-MY" sz="2400" b="1" dirty="0">
                <a:cs typeface="Times New Roman" pitchFamily="18" charset="0"/>
              </a:rPr>
              <a:t>until decades </a:t>
            </a:r>
            <a:r>
              <a:rPr lang="en-MY" sz="2400" dirty="0">
                <a:cs typeface="Times New Roman" pitchFamily="18" charset="0"/>
              </a:rPr>
              <a:t>after infection     </a:t>
            </a:r>
          </a:p>
          <a:p>
            <a:pPr algn="ctr">
              <a:defRPr/>
            </a:pPr>
            <a:r>
              <a:rPr lang="en-MY" sz="2400" dirty="0">
                <a:cs typeface="Times New Roman" pitchFamily="18" charset="0"/>
              </a:rPr>
              <a:t>when </a:t>
            </a:r>
            <a:r>
              <a:rPr lang="en-MY" sz="2400" b="1" dirty="0">
                <a:solidFill>
                  <a:srgbClr val="002060"/>
                </a:solidFill>
                <a:cs typeface="Times New Roman" pitchFamily="18" charset="0"/>
              </a:rPr>
              <a:t>symptoms</a:t>
            </a:r>
            <a:r>
              <a:rPr lang="en-MY" sz="2400" dirty="0">
                <a:cs typeface="Times New Roman" pitchFamily="18" charset="0"/>
              </a:rPr>
              <a:t> develop </a:t>
            </a:r>
            <a:r>
              <a:rPr lang="en-MY" sz="2400" b="1" dirty="0">
                <a:solidFill>
                  <a:srgbClr val="002060"/>
                </a:solidFill>
                <a:cs typeface="Times New Roman" pitchFamily="18" charset="0"/>
              </a:rPr>
              <a:t>secondary to </a:t>
            </a:r>
            <a:r>
              <a:rPr lang="en-MY" sz="2400" b="1" dirty="0">
                <a:solidFill>
                  <a:srgbClr val="0070C0"/>
                </a:solidFill>
                <a:cs typeface="Times New Roman" pitchFamily="18" charset="0"/>
              </a:rPr>
              <a:t>serious liver damage</a:t>
            </a:r>
            <a:r>
              <a:rPr lang="en-MY" sz="2400" dirty="0">
                <a:solidFill>
                  <a:srgbClr val="00B050"/>
                </a:solidFill>
                <a:cs typeface="Times New Roman" pitchFamily="18" charset="0"/>
              </a:rPr>
              <a:t>.</a:t>
            </a:r>
          </a:p>
          <a:p>
            <a:pPr marL="342900" indent="-342900">
              <a:buFont typeface="Wingdings" pitchFamily="2" charset="2"/>
              <a:buChar char="q"/>
              <a:defRPr/>
            </a:pPr>
            <a:r>
              <a:rPr lang="en-MY" sz="2300" b="1" dirty="0" smtClean="0">
                <a:solidFill>
                  <a:srgbClr val="C00000"/>
                </a:solidFill>
                <a:cs typeface="Times New Roman" pitchFamily="18" charset="0"/>
              </a:rPr>
              <a:t>      HCV </a:t>
            </a:r>
            <a:r>
              <a:rPr lang="en-MY" sz="2300" b="1" dirty="0">
                <a:solidFill>
                  <a:srgbClr val="C00000"/>
                </a:solidFill>
                <a:cs typeface="Times New Roman" pitchFamily="18" charset="0"/>
              </a:rPr>
              <a:t>infection is </a:t>
            </a:r>
            <a:r>
              <a:rPr lang="en-MY" sz="2300" b="1" u="sng" dirty="0">
                <a:solidFill>
                  <a:srgbClr val="C00000"/>
                </a:solidFill>
                <a:cs typeface="Times New Roman" pitchFamily="18" charset="0"/>
              </a:rPr>
              <a:t>diagnosed in 2 </a:t>
            </a:r>
            <a:r>
              <a:rPr lang="en-MY" sz="2300" b="1" dirty="0">
                <a:solidFill>
                  <a:srgbClr val="C00000"/>
                </a:solidFill>
                <a:cs typeface="Times New Roman" pitchFamily="18" charset="0"/>
              </a:rPr>
              <a:t>steps</a:t>
            </a:r>
          </a:p>
          <a:p>
            <a:pPr marL="457200" indent="-457200">
              <a:buFont typeface="Wingdings" pitchFamily="2" charset="2"/>
              <a:buChar char="v"/>
              <a:defRPr/>
            </a:pPr>
            <a:r>
              <a:rPr lang="en-MY" sz="2300" dirty="0">
                <a:cs typeface="Times New Roman" pitchFamily="18" charset="0"/>
              </a:rPr>
              <a:t>The presence </a:t>
            </a:r>
            <a:r>
              <a:rPr lang="en-MY" sz="2300" b="1" dirty="0">
                <a:cs typeface="Times New Roman" pitchFamily="18" charset="0"/>
              </a:rPr>
              <a:t>of </a:t>
            </a:r>
            <a:r>
              <a:rPr lang="en-MY" sz="2300" b="1" dirty="0">
                <a:solidFill>
                  <a:srgbClr val="FF0000"/>
                </a:solidFill>
                <a:cs typeface="Times New Roman" pitchFamily="18" charset="0"/>
              </a:rPr>
              <a:t>antibodies </a:t>
            </a:r>
            <a:r>
              <a:rPr lang="en-MY" sz="2300" b="1" dirty="0">
                <a:solidFill>
                  <a:schemeClr val="tx2"/>
                </a:solidFill>
                <a:cs typeface="Times New Roman" pitchFamily="18" charset="0"/>
              </a:rPr>
              <a:t>against</a:t>
            </a:r>
            <a:r>
              <a:rPr lang="en-MY" sz="2300" b="1" dirty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en-MY" sz="2300" b="1" dirty="0">
                <a:solidFill>
                  <a:srgbClr val="002060"/>
                </a:solidFill>
                <a:cs typeface="Times New Roman" pitchFamily="18" charset="0"/>
              </a:rPr>
              <a:t>HCV (anti-HCV) </a:t>
            </a:r>
          </a:p>
          <a:p>
            <a:pPr marL="457200" indent="-457200">
              <a:buFont typeface="Wingdings" pitchFamily="2" charset="2"/>
              <a:buChar char="v"/>
              <a:defRPr/>
            </a:pPr>
            <a:r>
              <a:rPr lang="en-MY" sz="2300" b="1" dirty="0">
                <a:solidFill>
                  <a:srgbClr val="FF0000"/>
                </a:solidFill>
                <a:cs typeface="Times New Roman" pitchFamily="18" charset="0"/>
              </a:rPr>
              <a:t>indicates </a:t>
            </a:r>
            <a:r>
              <a:rPr lang="en-MY" sz="2300" b="1" dirty="0">
                <a:solidFill>
                  <a:srgbClr val="002060"/>
                </a:solidFill>
                <a:cs typeface="Times New Roman" pitchFamily="18" charset="0"/>
              </a:rPr>
              <a:t>that a person is </a:t>
            </a:r>
            <a:r>
              <a:rPr lang="en-MY" sz="2300" b="1" dirty="0">
                <a:solidFill>
                  <a:srgbClr val="FF0000"/>
                </a:solidFill>
                <a:cs typeface="Times New Roman" pitchFamily="18" charset="0"/>
              </a:rPr>
              <a:t>infected</a:t>
            </a:r>
            <a:r>
              <a:rPr lang="en-MY" sz="2300" b="1" dirty="0">
                <a:solidFill>
                  <a:srgbClr val="002060"/>
                </a:solidFill>
                <a:cs typeface="Times New Roman" pitchFamily="18" charset="0"/>
              </a:rPr>
              <a:t>   or </a:t>
            </a:r>
            <a:r>
              <a:rPr lang="en-MY" sz="2300" b="1" dirty="0">
                <a:solidFill>
                  <a:srgbClr val="FF0000"/>
                </a:solidFill>
                <a:cs typeface="Times New Roman" pitchFamily="18" charset="0"/>
              </a:rPr>
              <a:t>has been infected</a:t>
            </a:r>
            <a:r>
              <a:rPr lang="en-MY" sz="2300" dirty="0">
                <a:solidFill>
                  <a:srgbClr val="002060"/>
                </a:solidFill>
                <a:cs typeface="Times New Roman" pitchFamily="18" charset="0"/>
              </a:rPr>
              <a:t>. </a:t>
            </a:r>
          </a:p>
          <a:p>
            <a:pPr marL="342900" indent="-342900">
              <a:buFont typeface="Wingdings" pitchFamily="2" charset="2"/>
              <a:buChar char="v"/>
              <a:defRPr/>
            </a:pPr>
            <a:r>
              <a:rPr lang="en-MY" sz="2300" b="1" dirty="0" smtClean="0">
                <a:solidFill>
                  <a:srgbClr val="002060"/>
                </a:solidFill>
                <a:cs typeface="Times New Roman" pitchFamily="18" charset="0"/>
              </a:rPr>
              <a:t>   The </a:t>
            </a:r>
            <a:r>
              <a:rPr lang="en-MY" sz="2300" b="1" dirty="0">
                <a:solidFill>
                  <a:srgbClr val="002060"/>
                </a:solidFill>
                <a:cs typeface="Times New Roman" pitchFamily="18" charset="0"/>
              </a:rPr>
              <a:t>HCV recombinant immunoblot assay (RIBA) </a:t>
            </a:r>
          </a:p>
          <a:p>
            <a:pPr marL="285750" indent="-285750" algn="ctr">
              <a:buFont typeface="Wingdings" pitchFamily="2" charset="2"/>
              <a:buChar char="q"/>
              <a:defRPr/>
            </a:pPr>
            <a:r>
              <a:rPr lang="en-MY" sz="2300" b="1" dirty="0" smtClean="0">
                <a:cs typeface="Times New Roman" pitchFamily="18" charset="0"/>
              </a:rPr>
              <a:t>  Present </a:t>
            </a:r>
            <a:r>
              <a:rPr lang="en-MY" sz="2300" b="1" dirty="0">
                <a:cs typeface="Times New Roman" pitchFamily="18" charset="0"/>
              </a:rPr>
              <a:t>HCV Abs in the blood for </a:t>
            </a:r>
            <a:r>
              <a:rPr lang="en-MY" sz="2300" b="1" dirty="0">
                <a:solidFill>
                  <a:srgbClr val="FF0000"/>
                </a:solidFill>
                <a:cs typeface="Times New Roman" pitchFamily="18" charset="0"/>
              </a:rPr>
              <a:t>more than six months</a:t>
            </a:r>
            <a:r>
              <a:rPr lang="en-MY" sz="2300" b="1" dirty="0">
                <a:cs typeface="Times New Roman" pitchFamily="18" charset="0"/>
              </a:rPr>
              <a:t> </a:t>
            </a:r>
            <a:r>
              <a:rPr lang="en-MY" sz="2300" b="1" dirty="0" smtClean="0">
                <a:cs typeface="Times New Roman" pitchFamily="18" charset="0"/>
              </a:rPr>
              <a:t>is </a:t>
            </a:r>
            <a:r>
              <a:rPr lang="en-MY" sz="2300" b="1" dirty="0">
                <a:cs typeface="Times New Roman" pitchFamily="18" charset="0"/>
              </a:rPr>
              <a:t>a diagnosis </a:t>
            </a:r>
            <a:r>
              <a:rPr lang="en-MY" sz="2300" b="1" dirty="0" smtClean="0">
                <a:cs typeface="Times New Roman" pitchFamily="18" charset="0"/>
              </a:rPr>
              <a:t>  of </a:t>
            </a:r>
            <a:r>
              <a:rPr lang="en-MY" sz="2300" b="1" dirty="0">
                <a:solidFill>
                  <a:srgbClr val="FF0000"/>
                </a:solidFill>
                <a:cs typeface="Times New Roman" pitchFamily="18" charset="0"/>
              </a:rPr>
              <a:t>chronic i</a:t>
            </a:r>
            <a:r>
              <a:rPr lang="en-MY" sz="2300" b="1" dirty="0">
                <a:cs typeface="Times New Roman" pitchFamily="18" charset="0"/>
              </a:rPr>
              <a:t>nfection</a:t>
            </a:r>
          </a:p>
          <a:p>
            <a:pPr marL="342900" indent="-342900">
              <a:buFont typeface="Wingdings" panose="05000000000000000000" pitchFamily="2" charset="2"/>
              <a:buChar char="§"/>
              <a:defRPr/>
            </a:pPr>
            <a:r>
              <a:rPr lang="en-MY" sz="2300" b="1" dirty="0">
                <a:solidFill>
                  <a:srgbClr val="FF0000"/>
                </a:solidFill>
                <a:cs typeface="Times New Roman" pitchFamily="18" charset="0"/>
              </a:rPr>
              <a:t>Because about 30% of </a:t>
            </a:r>
            <a:r>
              <a:rPr lang="en-MY" sz="2300" b="1" dirty="0">
                <a:solidFill>
                  <a:srgbClr val="002060"/>
                </a:solidFill>
                <a:cs typeface="Times New Roman" pitchFamily="18" charset="0"/>
              </a:rPr>
              <a:t>HCV </a:t>
            </a:r>
            <a:r>
              <a:rPr lang="en-MY" sz="2300" b="1" dirty="0">
                <a:solidFill>
                  <a:srgbClr val="0070C0"/>
                </a:solidFill>
                <a:cs typeface="Times New Roman" pitchFamily="18" charset="0"/>
              </a:rPr>
              <a:t>infected people ,spontaneousl</a:t>
            </a:r>
            <a:r>
              <a:rPr lang="en-MY" sz="2300" b="1" dirty="0">
                <a:solidFill>
                  <a:srgbClr val="009900"/>
                </a:solidFill>
                <a:cs typeface="Times New Roman" pitchFamily="18" charset="0"/>
              </a:rPr>
              <a:t>y </a:t>
            </a:r>
            <a:r>
              <a:rPr lang="en-MY" sz="2300" b="1" dirty="0" smtClean="0">
                <a:solidFill>
                  <a:srgbClr val="0070C0"/>
                </a:solidFill>
                <a:cs typeface="Times New Roman" pitchFamily="18" charset="0"/>
              </a:rPr>
              <a:t>clear </a:t>
            </a:r>
            <a:r>
              <a:rPr lang="en-MY" sz="2300" b="1" dirty="0">
                <a:solidFill>
                  <a:srgbClr val="0070C0"/>
                </a:solidFill>
                <a:cs typeface="Times New Roman" pitchFamily="18" charset="0"/>
              </a:rPr>
              <a:t>the </a:t>
            </a:r>
            <a:endParaRPr lang="en-MY" sz="2300" b="1" dirty="0" smtClean="0">
              <a:solidFill>
                <a:srgbClr val="0070C0"/>
              </a:solidFill>
              <a:cs typeface="Times New Roman" pitchFamily="18" charset="0"/>
            </a:endParaRPr>
          </a:p>
          <a:p>
            <a:pPr marL="342900" indent="-342900">
              <a:buFont typeface="Wingdings" panose="05000000000000000000" pitchFamily="2" charset="2"/>
              <a:buChar char="§"/>
              <a:defRPr/>
            </a:pPr>
            <a:r>
              <a:rPr lang="en-MY" sz="2300" b="1" dirty="0" smtClean="0">
                <a:solidFill>
                  <a:srgbClr val="0070C0"/>
                </a:solidFill>
                <a:cs typeface="Times New Roman" pitchFamily="18" charset="0"/>
              </a:rPr>
              <a:t>infection </a:t>
            </a:r>
            <a:r>
              <a:rPr lang="en-MY" sz="2300" b="1" dirty="0">
                <a:cs typeface="Times New Roman" pitchFamily="18" charset="0"/>
              </a:rPr>
              <a:t>by </a:t>
            </a:r>
            <a:r>
              <a:rPr lang="en-MY" sz="2300" dirty="0">
                <a:cs typeface="Times New Roman" pitchFamily="18" charset="0"/>
              </a:rPr>
              <a:t>a </a:t>
            </a:r>
            <a:r>
              <a:rPr lang="en-MY" sz="2300" b="1" dirty="0">
                <a:cs typeface="Times New Roman" pitchFamily="18" charset="0"/>
              </a:rPr>
              <a:t>strong immune response </a:t>
            </a:r>
            <a:r>
              <a:rPr lang="en-MY" sz="2300" b="1" dirty="0" smtClean="0">
                <a:cs typeface="Times New Roman" pitchFamily="18" charset="0"/>
              </a:rPr>
              <a:t>without the </a:t>
            </a:r>
            <a:r>
              <a:rPr lang="en-MY" sz="2300" b="1" dirty="0">
                <a:cs typeface="Times New Roman" pitchFamily="18" charset="0"/>
              </a:rPr>
              <a:t>need for </a:t>
            </a:r>
            <a:r>
              <a:rPr lang="en-MY" sz="2300" b="1" dirty="0" smtClean="0">
                <a:cs typeface="Times New Roman" pitchFamily="18" charset="0"/>
              </a:rPr>
              <a:t>treatment</a:t>
            </a:r>
            <a:r>
              <a:rPr lang="en-MY" sz="2300" dirty="0" smtClean="0">
                <a:solidFill>
                  <a:srgbClr val="3C4245"/>
                </a:solidFill>
                <a:cs typeface="Times New Roman" pitchFamily="18" charset="0"/>
              </a:rPr>
              <a:t>.</a:t>
            </a:r>
          </a:p>
          <a:p>
            <a:pPr marL="342900" indent="-342900">
              <a:buFont typeface="Wingdings" panose="05000000000000000000" pitchFamily="2" charset="2"/>
              <a:buChar char="§"/>
              <a:defRPr/>
            </a:pPr>
            <a:r>
              <a:rPr lang="en-MY" sz="2300" dirty="0" smtClean="0">
                <a:solidFill>
                  <a:srgbClr val="3C4245"/>
                </a:solidFill>
                <a:cs typeface="Times New Roman" pitchFamily="18" charset="0"/>
              </a:rPr>
              <a:t> So </a:t>
            </a:r>
            <a:r>
              <a:rPr lang="en-MY" sz="2300" b="1" dirty="0" smtClean="0">
                <a:solidFill>
                  <a:srgbClr val="3C4245"/>
                </a:solidFill>
                <a:cs typeface="Times New Roman" pitchFamily="18" charset="0"/>
              </a:rPr>
              <a:t>they will still test </a:t>
            </a:r>
            <a:r>
              <a:rPr lang="en-MY" sz="2300" b="1" dirty="0" smtClean="0">
                <a:solidFill>
                  <a:srgbClr val="FF0000"/>
                </a:solidFill>
                <a:cs typeface="Times New Roman" pitchFamily="18" charset="0"/>
              </a:rPr>
              <a:t>positive</a:t>
            </a:r>
            <a:r>
              <a:rPr lang="en-MY" sz="2300" dirty="0" smtClean="0">
                <a:solidFill>
                  <a:srgbClr val="3C4245"/>
                </a:solidFill>
                <a:cs typeface="Times New Roman" pitchFamily="18" charset="0"/>
              </a:rPr>
              <a:t> </a:t>
            </a:r>
            <a:r>
              <a:rPr lang="en-MY" sz="2300" b="1" dirty="0" smtClean="0">
                <a:cs typeface="Times New Roman" pitchFamily="18" charset="0"/>
              </a:rPr>
              <a:t>for</a:t>
            </a:r>
            <a:r>
              <a:rPr lang="en-MY" sz="2300" b="1" dirty="0" smtClean="0">
                <a:solidFill>
                  <a:srgbClr val="FF0000"/>
                </a:solidFill>
                <a:cs typeface="Times New Roman" pitchFamily="18" charset="0"/>
              </a:rPr>
              <a:t> anti-HCV Abs </a:t>
            </a:r>
            <a:r>
              <a:rPr lang="en-MY" sz="2300" b="1" dirty="0" smtClean="0">
                <a:cs typeface="Times New Roman" pitchFamily="18" charset="0"/>
              </a:rPr>
              <a:t>although</a:t>
            </a:r>
            <a:r>
              <a:rPr lang="en-MY" sz="2300" b="1" dirty="0" smtClean="0">
                <a:solidFill>
                  <a:srgbClr val="3C4245"/>
                </a:solidFill>
                <a:cs typeface="Times New Roman" pitchFamily="18" charset="0"/>
              </a:rPr>
              <a:t> no </a:t>
            </a:r>
            <a:r>
              <a:rPr lang="en-MY" sz="2300" b="1" dirty="0">
                <a:solidFill>
                  <a:srgbClr val="3C4245"/>
                </a:solidFill>
                <a:cs typeface="Times New Roman" pitchFamily="18" charset="0"/>
              </a:rPr>
              <a:t>longer infected, </a:t>
            </a:r>
            <a:r>
              <a:rPr lang="en-MY" sz="2300" b="1" dirty="0">
                <a:cs typeface="Times New Roman" pitchFamily="18" charset="0"/>
              </a:rPr>
              <a:t>and </a:t>
            </a:r>
            <a:endParaRPr lang="en-US" sz="2300" b="1" dirty="0">
              <a:solidFill>
                <a:srgbClr val="FF0000"/>
              </a:solidFill>
              <a:cs typeface="Times New Roman" pitchFamily="18" charset="0"/>
            </a:endParaRPr>
          </a:p>
        </p:txBody>
      </p:sp>
      <p:sp>
        <p:nvSpPr>
          <p:cNvPr id="16388" name="Rectangle 3"/>
          <p:cNvSpPr>
            <a:spLocks noChangeArrowheads="1"/>
          </p:cNvSpPr>
          <p:nvPr/>
        </p:nvSpPr>
        <p:spPr bwMode="auto">
          <a:xfrm>
            <a:off x="5160949" y="98400"/>
            <a:ext cx="2592388" cy="522288"/>
          </a:xfrm>
          <a:prstGeom prst="rect">
            <a:avLst/>
          </a:prstGeom>
          <a:gradFill rotWithShape="0"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5400000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en-MY" sz="2800" b="1">
                <a:solidFill>
                  <a:srgbClr val="C00000"/>
                </a:solidFill>
                <a:latin typeface="Garamond" pitchFamily="18" charset="0"/>
                <a:cs typeface="Times New Roman" pitchFamily="18" charset="0"/>
              </a:rPr>
              <a:t>Diagnosis</a:t>
            </a:r>
            <a:r>
              <a:rPr lang="en-MY" sz="2800" b="1">
                <a:latin typeface="Garamond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2" name="Right Arrow 1"/>
          <p:cNvSpPr/>
          <p:nvPr/>
        </p:nvSpPr>
        <p:spPr>
          <a:xfrm>
            <a:off x="7596188" y="6381750"/>
            <a:ext cx="1541462" cy="48418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MY" sz="1400" b="1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HCV RNA</a:t>
            </a:r>
            <a:endParaRPr lang="en-MY" sz="14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6390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4368" y="-60325"/>
            <a:ext cx="1259632" cy="13290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759066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Number Placeholder 1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eaLnBrk="1" hangingPunct="1"/>
            <a:fld id="{C3B107A7-BF15-43F0-97F3-63174E97BA27}" type="slidenum">
              <a:rPr lang="ar-SA" smtClean="0"/>
              <a:pPr eaLnBrk="1" hangingPunct="1"/>
              <a:t>8</a:t>
            </a:fld>
            <a:endParaRPr lang="en-US" smtClean="0"/>
          </a:p>
        </p:txBody>
      </p:sp>
      <p:sp>
        <p:nvSpPr>
          <p:cNvPr id="3" name="Rectangle 2"/>
          <p:cNvSpPr/>
          <p:nvPr/>
        </p:nvSpPr>
        <p:spPr>
          <a:xfrm>
            <a:off x="179512" y="693877"/>
            <a:ext cx="8853363" cy="56324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Wingdings" pitchFamily="2" charset="2"/>
              <a:buChar char="v"/>
              <a:defRPr/>
            </a:pPr>
            <a:r>
              <a:rPr lang="en-MY" sz="2000" b="1" dirty="0">
                <a:solidFill>
                  <a:srgbClr val="FF0000"/>
                </a:solidFill>
                <a:cs typeface="Times New Roman" pitchFamily="18" charset="0"/>
              </a:rPr>
              <a:t>HCV RNA  </a:t>
            </a: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by RT-PCR </a:t>
            </a:r>
            <a:r>
              <a:rPr lang="en-MY" sz="2400" b="1" dirty="0">
                <a:cs typeface="Times New Roman" pitchFamily="18" charset="0"/>
              </a:rPr>
              <a:t>used to </a:t>
            </a: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confirm </a:t>
            </a:r>
            <a:r>
              <a:rPr lang="en-MY" sz="2400" b="1" dirty="0">
                <a:cs typeface="Times New Roman" pitchFamily="18" charset="0"/>
              </a:rPr>
              <a:t>the diagnosis.</a:t>
            </a: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 </a:t>
            </a:r>
          </a:p>
          <a:p>
            <a:pPr marL="457200" indent="-457200">
              <a:buFont typeface="Wingdings" pitchFamily="2" charset="2"/>
              <a:buChar char="v"/>
              <a:defRPr/>
            </a:pPr>
            <a:r>
              <a:rPr lang="en-MY" sz="2200" dirty="0">
                <a:solidFill>
                  <a:schemeClr val="tx2"/>
                </a:solidFill>
                <a:cs typeface="Times New Roman" pitchFamily="18" charset="0"/>
              </a:rPr>
              <a:t>Diagnosis</a:t>
            </a:r>
            <a:r>
              <a:rPr lang="en-MY" sz="2200" dirty="0">
                <a:cs typeface="Times New Roman" pitchFamily="18" charset="0"/>
              </a:rPr>
              <a:t> is </a:t>
            </a:r>
            <a:r>
              <a:rPr lang="en-MY" sz="2200" b="1" dirty="0">
                <a:cs typeface="Times New Roman" pitchFamily="18" charset="0"/>
              </a:rPr>
              <a:t>confirmed by  </a:t>
            </a:r>
            <a:r>
              <a:rPr lang="en-MY" sz="2200" b="1" dirty="0">
                <a:solidFill>
                  <a:srgbClr val="FF0000"/>
                </a:solidFill>
                <a:cs typeface="Times New Roman" pitchFamily="18" charset="0"/>
              </a:rPr>
              <a:t>liver biopsy </a:t>
            </a:r>
            <a:r>
              <a:rPr lang="en-MY" sz="2200" b="1" dirty="0">
                <a:solidFill>
                  <a:srgbClr val="3C4245"/>
                </a:solidFill>
                <a:cs typeface="Times New Roman" pitchFamily="18" charset="0"/>
              </a:rPr>
              <a:t>or </a:t>
            </a:r>
          </a:p>
          <a:p>
            <a:pPr marL="342900" indent="-342900">
              <a:buFont typeface="Wingdings" panose="05000000000000000000" pitchFamily="2" charset="2"/>
              <a:buChar char="v"/>
              <a:defRPr/>
            </a:pPr>
            <a:r>
              <a:rPr lang="en-MY" sz="2200" b="1" dirty="0" smtClean="0">
                <a:solidFill>
                  <a:srgbClr val="3C4245"/>
                </a:solidFill>
                <a:cs typeface="Times New Roman" pitchFamily="18" charset="0"/>
              </a:rPr>
              <a:t>variety </a:t>
            </a:r>
            <a:r>
              <a:rPr lang="en-MY" sz="2200" dirty="0">
                <a:solidFill>
                  <a:srgbClr val="FF0000"/>
                </a:solidFill>
                <a:cs typeface="Times New Roman" pitchFamily="18" charset="0"/>
              </a:rPr>
              <a:t>of </a:t>
            </a:r>
            <a:r>
              <a:rPr lang="en-MY" sz="2200" b="1" dirty="0">
                <a:solidFill>
                  <a:srgbClr val="FF0000"/>
                </a:solidFill>
                <a:cs typeface="Times New Roman" pitchFamily="18" charset="0"/>
              </a:rPr>
              <a:t>non-invasive </a:t>
            </a:r>
            <a:r>
              <a:rPr lang="en-MY" sz="2200" dirty="0">
                <a:cs typeface="Times New Roman" pitchFamily="18" charset="0"/>
              </a:rPr>
              <a:t>tests for assessment of </a:t>
            </a:r>
            <a:r>
              <a:rPr lang="en-MY" sz="2200" dirty="0" smtClean="0">
                <a:cs typeface="Times New Roman" pitchFamily="18" charset="0"/>
              </a:rPr>
              <a:t>the</a:t>
            </a:r>
          </a:p>
          <a:p>
            <a:pPr marL="342900" indent="-342900">
              <a:buFont typeface="Wingdings" panose="05000000000000000000" pitchFamily="2" charset="2"/>
              <a:buChar char="v"/>
              <a:defRPr/>
            </a:pPr>
            <a:r>
              <a:rPr lang="en-MY" sz="2200" dirty="0" smtClean="0">
                <a:cs typeface="Times New Roman" pitchFamily="18" charset="0"/>
              </a:rPr>
              <a:t> </a:t>
            </a:r>
            <a:r>
              <a:rPr lang="en-MY" sz="2200" b="1" dirty="0">
                <a:solidFill>
                  <a:srgbClr val="FF0000"/>
                </a:solidFill>
                <a:cs typeface="Times New Roman" pitchFamily="18" charset="0"/>
              </a:rPr>
              <a:t>degree </a:t>
            </a:r>
            <a:r>
              <a:rPr lang="en-MY" sz="2200" b="1" dirty="0" smtClean="0">
                <a:solidFill>
                  <a:srgbClr val="FF0000"/>
                </a:solidFill>
                <a:cs typeface="Times New Roman" pitchFamily="18" charset="0"/>
              </a:rPr>
              <a:t>of </a:t>
            </a:r>
            <a:r>
              <a:rPr lang="en-MY" sz="2200" dirty="0" smtClean="0">
                <a:solidFill>
                  <a:srgbClr val="FF0000"/>
                </a:solidFill>
                <a:cs typeface="Times New Roman" pitchFamily="18" charset="0"/>
              </a:rPr>
              <a:t>liver </a:t>
            </a:r>
            <a:r>
              <a:rPr lang="en-MY" sz="2200" b="1" dirty="0" smtClean="0">
                <a:solidFill>
                  <a:srgbClr val="FF0000"/>
                </a:solidFill>
                <a:cs typeface="Times New Roman" pitchFamily="18" charset="0"/>
              </a:rPr>
              <a:t>damage </a:t>
            </a:r>
            <a:r>
              <a:rPr lang="en-MY" sz="2200" dirty="0">
                <a:solidFill>
                  <a:srgbClr val="3C4245"/>
                </a:solidFill>
                <a:cs typeface="Times New Roman" pitchFamily="18" charset="0"/>
              </a:rPr>
              <a:t>(fibrosis and cirrhosis). </a:t>
            </a:r>
            <a:r>
              <a:rPr lang="en-MY" sz="2200" dirty="0">
                <a:cs typeface="Times New Roman" pitchFamily="18" charset="0"/>
              </a:rPr>
              <a:t>.</a:t>
            </a:r>
          </a:p>
          <a:p>
            <a:pPr marL="457200" indent="-457200">
              <a:buFont typeface="Wingdings" pitchFamily="2" charset="2"/>
              <a:buChar char="v"/>
              <a:defRPr/>
            </a:pPr>
            <a:r>
              <a:rPr lang="en-MY" sz="2200" b="1" dirty="0">
                <a:solidFill>
                  <a:srgbClr val="3C4245"/>
                </a:solidFill>
                <a:cs typeface="Times New Roman" pitchFamily="18" charset="0"/>
              </a:rPr>
              <a:t> In addition, </a:t>
            </a:r>
            <a:r>
              <a:rPr lang="en-MY" sz="2200" b="1" dirty="0">
                <a:cs typeface="Times New Roman" pitchFamily="18" charset="0"/>
              </a:rPr>
              <a:t>laboratory</a:t>
            </a:r>
            <a:r>
              <a:rPr lang="en-MY" sz="2200" dirty="0">
                <a:cs typeface="Times New Roman" pitchFamily="18" charset="0"/>
              </a:rPr>
              <a:t> test to </a:t>
            </a:r>
            <a:r>
              <a:rPr lang="en-MY" sz="2200" b="1" dirty="0">
                <a:solidFill>
                  <a:srgbClr val="FF0000"/>
                </a:solidFill>
                <a:cs typeface="Times New Roman" pitchFamily="18" charset="0"/>
              </a:rPr>
              <a:t>identify the genotype </a:t>
            </a:r>
            <a:r>
              <a:rPr lang="en-MY" sz="2200" b="1" dirty="0">
                <a:solidFill>
                  <a:srgbClr val="3C4245"/>
                </a:solidFill>
                <a:cs typeface="Times New Roman" pitchFamily="18" charset="0"/>
              </a:rPr>
              <a:t>of </a:t>
            </a:r>
          </a:p>
          <a:p>
            <a:pPr>
              <a:defRPr/>
            </a:pPr>
            <a:r>
              <a:rPr lang="en-MY" sz="2200" b="1" dirty="0">
                <a:cs typeface="Times New Roman" pitchFamily="18" charset="0"/>
              </a:rPr>
              <a:t>                          HCV </a:t>
            </a:r>
            <a:r>
              <a:rPr lang="en-MY" sz="2200" dirty="0">
                <a:solidFill>
                  <a:srgbClr val="3C4245"/>
                </a:solidFill>
                <a:cs typeface="Times New Roman" pitchFamily="18" charset="0"/>
              </a:rPr>
              <a:t>should be done </a:t>
            </a:r>
            <a:endParaRPr lang="en-MY" sz="2200" b="1" dirty="0">
              <a:solidFill>
                <a:srgbClr val="3C4245"/>
              </a:solidFill>
              <a:cs typeface="Times New Roman" pitchFamily="18" charset="0"/>
            </a:endParaRPr>
          </a:p>
          <a:p>
            <a:pPr marL="342900" indent="-342900">
              <a:buFont typeface="Wingdings" pitchFamily="2" charset="2"/>
              <a:buChar char="Ø"/>
              <a:defRPr/>
            </a:pPr>
            <a:r>
              <a:rPr lang="en-MY" sz="2200" b="1" dirty="0">
                <a:solidFill>
                  <a:srgbClr val="3C4245"/>
                </a:solidFill>
                <a:cs typeface="Times New Roman" pitchFamily="18" charset="0"/>
              </a:rPr>
              <a:t>There are </a:t>
            </a:r>
            <a:r>
              <a:rPr lang="en-MY" sz="2200" b="1" dirty="0">
                <a:solidFill>
                  <a:srgbClr val="FF0000"/>
                </a:solidFill>
                <a:cs typeface="Times New Roman" pitchFamily="18" charset="0"/>
              </a:rPr>
              <a:t>7 HCV </a:t>
            </a:r>
            <a:r>
              <a:rPr lang="en-MY" sz="2200" b="1" dirty="0">
                <a:solidFill>
                  <a:srgbClr val="3C4245"/>
                </a:solidFill>
                <a:cs typeface="Times New Roman" pitchFamily="18" charset="0"/>
              </a:rPr>
              <a:t>genotypes with their several subtypes </a:t>
            </a:r>
          </a:p>
          <a:p>
            <a:pPr>
              <a:defRPr/>
            </a:pPr>
            <a:r>
              <a:rPr lang="en-MY" sz="2200" b="1" dirty="0">
                <a:solidFill>
                  <a:srgbClr val="3C4245"/>
                </a:solidFill>
                <a:cs typeface="Times New Roman" pitchFamily="18" charset="0"/>
              </a:rPr>
              <a:t>           </a:t>
            </a:r>
            <a:r>
              <a:rPr lang="en-MY" sz="2200" dirty="0">
                <a:solidFill>
                  <a:srgbClr val="002060"/>
                </a:solidFill>
                <a:cs typeface="Times New Roman" pitchFamily="18" charset="0"/>
              </a:rPr>
              <a:t>and they </a:t>
            </a:r>
            <a:r>
              <a:rPr lang="en-MY" sz="2200" b="1" dirty="0">
                <a:solidFill>
                  <a:srgbClr val="FF0000"/>
                </a:solidFill>
                <a:cs typeface="Times New Roman" pitchFamily="18" charset="0"/>
              </a:rPr>
              <a:t>respond differently </a:t>
            </a:r>
            <a:r>
              <a:rPr lang="en-MY" sz="2200" b="1" dirty="0">
                <a:solidFill>
                  <a:srgbClr val="002060"/>
                </a:solidFill>
                <a:cs typeface="Times New Roman" pitchFamily="18" charset="0"/>
              </a:rPr>
              <a:t>to treatment</a:t>
            </a:r>
            <a:r>
              <a:rPr lang="en-MY" sz="2800" b="1" dirty="0">
                <a:solidFill>
                  <a:srgbClr val="002060"/>
                </a:solidFill>
                <a:cs typeface="Times New Roman" pitchFamily="18" charset="0"/>
              </a:rPr>
              <a:t>. </a:t>
            </a:r>
          </a:p>
          <a:p>
            <a:pPr marL="342900" indent="-342900">
              <a:buFont typeface="Wingdings" pitchFamily="2" charset="2"/>
              <a:buChar char="Ø"/>
              <a:defRPr/>
            </a:pPr>
            <a:r>
              <a:rPr lang="en-MY" sz="2200" b="1" dirty="0">
                <a:solidFill>
                  <a:srgbClr val="002060"/>
                </a:solidFill>
                <a:cs typeface="Times New Roman" pitchFamily="18" charset="0"/>
              </a:rPr>
              <a:t>The </a:t>
            </a:r>
            <a:r>
              <a:rPr lang="en-MY" sz="2200" b="1" dirty="0">
                <a:solidFill>
                  <a:srgbClr val="FF0000"/>
                </a:solidFill>
                <a:cs typeface="Times New Roman" pitchFamily="18" charset="0"/>
              </a:rPr>
              <a:t>distribution</a:t>
            </a:r>
            <a:r>
              <a:rPr lang="en-MY" sz="2200" b="1" dirty="0">
                <a:solidFill>
                  <a:srgbClr val="9900FF"/>
                </a:solidFill>
                <a:cs typeface="Times New Roman" pitchFamily="18" charset="0"/>
              </a:rPr>
              <a:t> of </a:t>
            </a:r>
            <a:r>
              <a:rPr lang="en-MY" sz="2200" b="1" dirty="0">
                <a:solidFill>
                  <a:srgbClr val="002060"/>
                </a:solidFill>
                <a:cs typeface="Times New Roman" pitchFamily="18" charset="0"/>
              </a:rPr>
              <a:t>these </a:t>
            </a:r>
            <a:r>
              <a:rPr lang="en-MY" sz="2200" dirty="0">
                <a:cs typeface="Times New Roman" pitchFamily="18" charset="0"/>
              </a:rPr>
              <a:t>HCV genotypes varies by region</a:t>
            </a:r>
            <a:endParaRPr lang="en-MY" sz="2200" b="1" dirty="0">
              <a:solidFill>
                <a:srgbClr val="002060"/>
              </a:solidFill>
              <a:cs typeface="Times New Roman" pitchFamily="18" charset="0"/>
            </a:endParaRPr>
          </a:p>
          <a:p>
            <a:pPr marL="342900" indent="-342900">
              <a:buFont typeface="Wingdings" pitchFamily="2" charset="2"/>
              <a:buChar char="Ø"/>
              <a:defRPr/>
            </a:pPr>
            <a:r>
              <a:rPr lang="en-MY" sz="2200" dirty="0">
                <a:solidFill>
                  <a:srgbClr val="3C4245"/>
                </a:solidFill>
                <a:cs typeface="Times New Roman" pitchFamily="18" charset="0"/>
              </a:rPr>
              <a:t>A person may be infected with </a:t>
            </a:r>
            <a:r>
              <a:rPr lang="en-MY" sz="2200" b="1" dirty="0">
                <a:solidFill>
                  <a:srgbClr val="002060"/>
                </a:solidFill>
                <a:cs typeface="Times New Roman" pitchFamily="18" charset="0"/>
              </a:rPr>
              <a:t>more than 1 genotype</a:t>
            </a:r>
            <a:r>
              <a:rPr lang="en-MY" sz="2200" dirty="0">
                <a:solidFill>
                  <a:srgbClr val="3C4245"/>
                </a:solidFill>
                <a:cs typeface="Times New Roman" pitchFamily="18" charset="0"/>
              </a:rPr>
              <a:t>/ subtypes </a:t>
            </a:r>
          </a:p>
          <a:p>
            <a:pPr marL="342900" indent="-342900" algn="ctr">
              <a:buFont typeface="Wingdings" pitchFamily="2" charset="2"/>
              <a:buChar char="v"/>
              <a:defRPr/>
            </a:pPr>
            <a:r>
              <a:rPr lang="en-MY" sz="2200" dirty="0">
                <a:solidFill>
                  <a:srgbClr val="3C4245"/>
                </a:solidFill>
                <a:cs typeface="Times New Roman" pitchFamily="18" charset="0"/>
              </a:rPr>
              <a:t>The degree of </a:t>
            </a:r>
            <a:r>
              <a:rPr lang="en-MY" sz="2200" b="1" dirty="0">
                <a:solidFill>
                  <a:srgbClr val="FF0000"/>
                </a:solidFill>
                <a:cs typeface="Times New Roman" pitchFamily="18" charset="0"/>
              </a:rPr>
              <a:t>liver damage</a:t>
            </a:r>
            <a:r>
              <a:rPr lang="en-MY" sz="2200" b="1" dirty="0">
                <a:cs typeface="Times New Roman" pitchFamily="18" charset="0"/>
              </a:rPr>
              <a:t> and </a:t>
            </a:r>
            <a:r>
              <a:rPr lang="en-MY" sz="2200" b="1" dirty="0">
                <a:solidFill>
                  <a:srgbClr val="FF0000"/>
                </a:solidFill>
                <a:cs typeface="Times New Roman" pitchFamily="18" charset="0"/>
              </a:rPr>
              <a:t>HCV genotype </a:t>
            </a:r>
            <a:r>
              <a:rPr lang="en-MY" sz="2200" b="1" dirty="0">
                <a:solidFill>
                  <a:srgbClr val="002060"/>
                </a:solidFill>
                <a:cs typeface="Times New Roman" pitchFamily="18" charset="0"/>
              </a:rPr>
              <a:t>are used to   guide treatment</a:t>
            </a:r>
            <a:r>
              <a:rPr lang="en-MY" sz="2200" b="1" dirty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en-MY" sz="2200" b="1" dirty="0">
                <a:solidFill>
                  <a:srgbClr val="002060"/>
                </a:solidFill>
                <a:cs typeface="Times New Roman" pitchFamily="18" charset="0"/>
              </a:rPr>
              <a:t>decisions and management of the </a:t>
            </a:r>
            <a:r>
              <a:rPr lang="en-MY" sz="2200" b="1" dirty="0">
                <a:solidFill>
                  <a:srgbClr val="3C4245"/>
                </a:solidFill>
                <a:cs typeface="Times New Roman" pitchFamily="18" charset="0"/>
              </a:rPr>
              <a:t>disease</a:t>
            </a:r>
            <a:endParaRPr lang="en-MY" sz="2200" dirty="0">
              <a:solidFill>
                <a:srgbClr val="3C4245"/>
              </a:solidFill>
              <a:cs typeface="Times New Roman" pitchFamily="18" charset="0"/>
            </a:endParaRPr>
          </a:p>
          <a:p>
            <a:pPr marL="342900" indent="-342900">
              <a:buFont typeface="Wingdings" pitchFamily="2" charset="2"/>
              <a:buChar char="q"/>
              <a:defRPr/>
            </a:pPr>
            <a:r>
              <a:rPr lang="en-MY" sz="2200" b="1" dirty="0">
                <a:solidFill>
                  <a:srgbClr val="FF0000"/>
                </a:solidFill>
                <a:cs typeface="Times New Roman" pitchFamily="18" charset="0"/>
              </a:rPr>
              <a:t>Early diagnosis </a:t>
            </a:r>
          </a:p>
          <a:p>
            <a:pPr marL="342900" indent="-342900">
              <a:buFont typeface="Wingdings" pitchFamily="2" charset="2"/>
              <a:buChar char="ü"/>
              <a:defRPr/>
            </a:pPr>
            <a:r>
              <a:rPr lang="en-MY" sz="2200" b="1" dirty="0">
                <a:solidFill>
                  <a:srgbClr val="002060"/>
                </a:solidFill>
                <a:cs typeface="Times New Roman" pitchFamily="18" charset="0"/>
              </a:rPr>
              <a:t>can </a:t>
            </a:r>
            <a:r>
              <a:rPr lang="en-MY" sz="2200" b="1" dirty="0">
                <a:solidFill>
                  <a:srgbClr val="FF0000"/>
                </a:solidFill>
                <a:cs typeface="Times New Roman" pitchFamily="18" charset="0"/>
              </a:rPr>
              <a:t>prevent</a:t>
            </a:r>
            <a:r>
              <a:rPr lang="en-MY" sz="2200" b="1" dirty="0">
                <a:solidFill>
                  <a:srgbClr val="002060"/>
                </a:solidFill>
                <a:cs typeface="Times New Roman" pitchFamily="18" charset="0"/>
              </a:rPr>
              <a:t>  this </a:t>
            </a:r>
            <a:r>
              <a:rPr lang="en-MY" sz="2200" b="1" dirty="0">
                <a:cs typeface="Times New Roman" pitchFamily="18" charset="0"/>
              </a:rPr>
              <a:t>health problems </a:t>
            </a:r>
            <a:r>
              <a:rPr lang="en-MY" sz="2200" b="1" dirty="0">
                <a:solidFill>
                  <a:srgbClr val="002060"/>
                </a:solidFill>
                <a:cs typeface="Times New Roman" pitchFamily="18" charset="0"/>
              </a:rPr>
              <a:t>and </a:t>
            </a:r>
          </a:p>
          <a:p>
            <a:pPr marL="342900" indent="-342900">
              <a:buFont typeface="Wingdings" pitchFamily="2" charset="2"/>
              <a:buChar char="ü"/>
              <a:defRPr/>
            </a:pPr>
            <a:r>
              <a:rPr lang="en-MY" sz="2200" b="1" dirty="0">
                <a:solidFill>
                  <a:srgbClr val="FF0000"/>
                </a:solidFill>
                <a:cs typeface="Times New Roman" pitchFamily="18" charset="0"/>
              </a:rPr>
              <a:t>prevent transmission </a:t>
            </a:r>
            <a:r>
              <a:rPr lang="en-MY" sz="2200" dirty="0">
                <a:cs typeface="Times New Roman" pitchFamily="18" charset="0"/>
              </a:rPr>
              <a:t>to </a:t>
            </a:r>
            <a:r>
              <a:rPr lang="en-MY" sz="2200" b="1" dirty="0">
                <a:cs typeface="Times New Roman" pitchFamily="18" charset="0"/>
              </a:rPr>
              <a:t>family members </a:t>
            </a:r>
            <a:r>
              <a:rPr lang="en-MY" sz="2200" dirty="0">
                <a:cs typeface="Times New Roman" pitchFamily="18" charset="0"/>
              </a:rPr>
              <a:t>and other </a:t>
            </a:r>
            <a:r>
              <a:rPr lang="en-MY" sz="2200" b="1" dirty="0">
                <a:cs typeface="Times New Roman" pitchFamily="18" charset="0"/>
              </a:rPr>
              <a:t>close contacts</a:t>
            </a:r>
            <a:endParaRPr lang="en-MY" sz="2200" dirty="0">
              <a:solidFill>
                <a:srgbClr val="3C4245"/>
              </a:solidFill>
              <a:cs typeface="Times New Roman" pitchFamily="18" charset="0"/>
            </a:endParaRPr>
          </a:p>
          <a:p>
            <a:pPr marL="457200" indent="-457200">
              <a:buFont typeface="Wingdings" pitchFamily="2" charset="2"/>
              <a:buChar char="q"/>
              <a:defRPr/>
            </a:pPr>
            <a:r>
              <a:rPr lang="en-MY" sz="2200" b="1" dirty="0">
                <a:solidFill>
                  <a:srgbClr val="002060"/>
                </a:solidFill>
                <a:cs typeface="Times New Roman" pitchFamily="18" charset="0"/>
              </a:rPr>
              <a:t>WHO  &amp; Some countries recommends screening </a:t>
            </a:r>
            <a:r>
              <a:rPr lang="en-MY" sz="2200" dirty="0">
                <a:cs typeface="Times New Roman" pitchFamily="18" charset="0"/>
              </a:rPr>
              <a:t>for  </a:t>
            </a:r>
            <a:r>
              <a:rPr lang="en-MY" sz="2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????</a:t>
            </a:r>
          </a:p>
        </p:txBody>
      </p:sp>
      <p:sp>
        <p:nvSpPr>
          <p:cNvPr id="17412" name="Rectangle 1"/>
          <p:cNvSpPr>
            <a:spLocks noChangeArrowheads="1"/>
          </p:cNvSpPr>
          <p:nvPr/>
        </p:nvSpPr>
        <p:spPr bwMode="auto">
          <a:xfrm>
            <a:off x="3733800" y="115888"/>
            <a:ext cx="11779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MY" b="1" dirty="0">
                <a:solidFill>
                  <a:srgbClr val="C00000"/>
                </a:solidFill>
                <a:latin typeface="Garamond" pitchFamily="18" charset="0"/>
                <a:cs typeface="Times New Roman" pitchFamily="18" charset="0"/>
              </a:rPr>
              <a:t>Diagnosis</a:t>
            </a:r>
            <a:endParaRPr lang="en-MY" dirty="0"/>
          </a:p>
        </p:txBody>
      </p:sp>
      <p:sp>
        <p:nvSpPr>
          <p:cNvPr id="4" name="Right Arrow 3"/>
          <p:cNvSpPr/>
          <p:nvPr/>
        </p:nvSpPr>
        <p:spPr>
          <a:xfrm>
            <a:off x="5937250" y="6296303"/>
            <a:ext cx="3095625" cy="48418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MY" sz="105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r>
              <a:rPr lang="en-MY" sz="105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WHO  &amp; Some countries recommends screening </a:t>
            </a:r>
            <a:r>
              <a:rPr lang="en-MY" dirty="0">
                <a:latin typeface="Times New Roman" pitchFamily="18" charset="0"/>
                <a:cs typeface="Times New Roman" pitchFamily="18" charset="0"/>
              </a:rPr>
              <a:t>for </a:t>
            </a:r>
          </a:p>
        </p:txBody>
      </p:sp>
    </p:spTree>
    <p:extLst>
      <p:ext uri="{BB962C8B-B14F-4D97-AF65-F5344CB8AC3E}">
        <p14:creationId xmlns:p14="http://schemas.microsoft.com/office/powerpoint/2010/main" val="34781254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Number Placeholder 1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eaLnBrk="1" hangingPunct="1"/>
            <a:fld id="{74EC54F4-266A-4896-8538-0C7093AAE64E}" type="slidenum">
              <a:rPr lang="ar-SA" smtClean="0"/>
              <a:pPr eaLnBrk="1" hangingPunct="1"/>
              <a:t>9</a:t>
            </a:fld>
            <a:endParaRPr lang="en-US" smtClean="0"/>
          </a:p>
        </p:txBody>
      </p:sp>
      <p:sp>
        <p:nvSpPr>
          <p:cNvPr id="4" name="Rectangle 3"/>
          <p:cNvSpPr/>
          <p:nvPr/>
        </p:nvSpPr>
        <p:spPr>
          <a:xfrm>
            <a:off x="55562" y="188913"/>
            <a:ext cx="8908925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Wingdings" pitchFamily="2" charset="2"/>
              <a:buChar char="q"/>
              <a:defRPr/>
            </a:pPr>
            <a:r>
              <a:rPr lang="en-MY" sz="2400" b="1" dirty="0">
                <a:solidFill>
                  <a:srgbClr val="002060"/>
                </a:solidFill>
                <a:cs typeface="Times New Roman" pitchFamily="18" charset="0"/>
              </a:rPr>
              <a:t>WHO  &amp; Some countries recommends screening </a:t>
            </a:r>
            <a:r>
              <a:rPr lang="en-MY" sz="2400" dirty="0">
                <a:cs typeface="Times New Roman" pitchFamily="18" charset="0"/>
              </a:rPr>
              <a:t>for </a:t>
            </a:r>
          </a:p>
          <a:p>
            <a:pPr>
              <a:defRPr/>
            </a:pPr>
            <a:r>
              <a:rPr lang="en-MY" sz="2300" b="1" dirty="0">
                <a:cs typeface="Times New Roman" pitchFamily="18" charset="0"/>
              </a:rPr>
              <a:t>           people at increased risk </a:t>
            </a:r>
            <a:r>
              <a:rPr lang="en-MY" sz="2300" b="1" dirty="0">
                <a:solidFill>
                  <a:srgbClr val="002060"/>
                </a:solidFill>
                <a:cs typeface="Times New Roman" pitchFamily="18" charset="0"/>
              </a:rPr>
              <a:t>These include</a:t>
            </a:r>
            <a:r>
              <a:rPr lang="en-MY" sz="2300" dirty="0">
                <a:solidFill>
                  <a:srgbClr val="002060"/>
                </a:solidFill>
                <a:cs typeface="Times New Roman" pitchFamily="18" charset="0"/>
              </a:rPr>
              <a:t>:</a:t>
            </a:r>
          </a:p>
          <a:p>
            <a:pPr>
              <a:defRPr/>
            </a:pPr>
            <a:r>
              <a:rPr lang="en-MY" sz="2300" dirty="0">
                <a:cs typeface="Times New Roman" pitchFamily="18" charset="0"/>
              </a:rPr>
              <a:t> </a:t>
            </a:r>
            <a:r>
              <a:rPr lang="en-MY" sz="2300" b="1" dirty="0">
                <a:solidFill>
                  <a:srgbClr val="FF0000"/>
                </a:solidFill>
                <a:cs typeface="Times New Roman" pitchFamily="18" charset="0"/>
              </a:rPr>
              <a:t>(a</a:t>
            </a:r>
            <a:r>
              <a:rPr lang="en-MY" sz="2300" dirty="0">
                <a:cs typeface="Times New Roman" pitchFamily="18" charset="0"/>
              </a:rPr>
              <a:t>)</a:t>
            </a:r>
            <a:r>
              <a:rPr lang="en-MY" sz="2300" b="1" dirty="0">
                <a:cs typeface="Times New Roman" pitchFamily="18" charset="0"/>
              </a:rPr>
              <a:t>P</a:t>
            </a:r>
            <a:r>
              <a:rPr lang="en-MY" sz="2300" dirty="0">
                <a:cs typeface="Times New Roman" pitchFamily="18" charset="0"/>
              </a:rPr>
              <a:t>eople who </a:t>
            </a:r>
            <a:r>
              <a:rPr lang="en-MY" sz="2300" b="1" dirty="0">
                <a:solidFill>
                  <a:schemeClr val="tx2"/>
                </a:solidFill>
                <a:cs typeface="Times New Roman" pitchFamily="18" charset="0"/>
              </a:rPr>
              <a:t>received</a:t>
            </a:r>
            <a:r>
              <a:rPr lang="en-MY" sz="2300" dirty="0">
                <a:cs typeface="Times New Roman" pitchFamily="18" charset="0"/>
              </a:rPr>
              <a:t> </a:t>
            </a:r>
            <a:r>
              <a:rPr lang="en-MY" sz="2300" b="1" dirty="0">
                <a:solidFill>
                  <a:srgbClr val="FF0000"/>
                </a:solidFill>
                <a:cs typeface="Times New Roman" pitchFamily="18" charset="0"/>
              </a:rPr>
              <a:t>blood, blood products </a:t>
            </a:r>
            <a:r>
              <a:rPr lang="en-MY" sz="2300" dirty="0">
                <a:cs typeface="Times New Roman" pitchFamily="18" charset="0"/>
              </a:rPr>
              <a:t>or </a:t>
            </a:r>
            <a:r>
              <a:rPr lang="en-MY" sz="2300" b="1" dirty="0">
                <a:solidFill>
                  <a:srgbClr val="FF0000"/>
                </a:solidFill>
                <a:cs typeface="Times New Roman" pitchFamily="18" charset="0"/>
              </a:rPr>
              <a:t>organs</a:t>
            </a:r>
          </a:p>
          <a:p>
            <a:pPr algn="ctr">
              <a:defRPr/>
            </a:pPr>
            <a:r>
              <a:rPr lang="en-MY" sz="2300" dirty="0">
                <a:cs typeface="Times New Roman" pitchFamily="18" charset="0"/>
              </a:rPr>
              <a:t> before screening for HCV was implemented, </a:t>
            </a:r>
          </a:p>
          <a:p>
            <a:pPr algn="ctr">
              <a:defRPr/>
            </a:pPr>
            <a:r>
              <a:rPr lang="en-MY" sz="2300" dirty="0">
                <a:solidFill>
                  <a:srgbClr val="FF0000"/>
                </a:solidFill>
                <a:cs typeface="Times New Roman" pitchFamily="18" charset="0"/>
              </a:rPr>
              <a:t>(b) </a:t>
            </a:r>
            <a:r>
              <a:rPr lang="en-MY" sz="2300" b="1" dirty="0">
                <a:solidFill>
                  <a:srgbClr val="002060"/>
                </a:solidFill>
                <a:cs typeface="Times New Roman" pitchFamily="18" charset="0"/>
              </a:rPr>
              <a:t>Curren</a:t>
            </a:r>
            <a:r>
              <a:rPr lang="en-MY" sz="2300" dirty="0">
                <a:cs typeface="Times New Roman" pitchFamily="18" charset="0"/>
              </a:rPr>
              <a:t>t or </a:t>
            </a:r>
            <a:r>
              <a:rPr lang="en-MY" sz="2300" b="1" dirty="0">
                <a:solidFill>
                  <a:srgbClr val="002060"/>
                </a:solidFill>
                <a:cs typeface="Times New Roman" pitchFamily="18" charset="0"/>
              </a:rPr>
              <a:t>former</a:t>
            </a:r>
            <a:r>
              <a:rPr lang="en-MY" sz="2300" dirty="0">
                <a:cs typeface="Times New Roman" pitchFamily="18" charset="0"/>
              </a:rPr>
              <a:t> injecting </a:t>
            </a:r>
            <a:r>
              <a:rPr lang="en-MY" sz="2300" b="1" dirty="0">
                <a:solidFill>
                  <a:srgbClr val="FF0000"/>
                </a:solidFill>
                <a:cs typeface="Times New Roman" pitchFamily="18" charset="0"/>
              </a:rPr>
              <a:t>drug users </a:t>
            </a:r>
            <a:r>
              <a:rPr lang="en-MY" sz="2300" dirty="0">
                <a:cs typeface="Times New Roman" pitchFamily="18" charset="0"/>
              </a:rPr>
              <a:t>(even those who </a:t>
            </a:r>
            <a:r>
              <a:rPr lang="en-MY" sz="2300" b="1" dirty="0">
                <a:cs typeface="Times New Roman" pitchFamily="18" charset="0"/>
              </a:rPr>
              <a:t>injected drugs </a:t>
            </a:r>
            <a:r>
              <a:rPr lang="en-MY" sz="2300" b="1" dirty="0" smtClean="0">
                <a:solidFill>
                  <a:srgbClr val="FF0000"/>
                </a:solidFill>
                <a:cs typeface="Times New Roman" pitchFamily="18" charset="0"/>
              </a:rPr>
              <a:t>once </a:t>
            </a:r>
            <a:r>
              <a:rPr lang="en-MY" sz="2300" dirty="0">
                <a:cs typeface="Times New Roman" pitchFamily="18" charset="0"/>
              </a:rPr>
              <a:t>many years ago </a:t>
            </a:r>
          </a:p>
          <a:p>
            <a:pPr>
              <a:defRPr/>
            </a:pPr>
            <a:r>
              <a:rPr lang="en-MY" sz="2300" dirty="0">
                <a:solidFill>
                  <a:srgbClr val="FF0000"/>
                </a:solidFill>
                <a:cs typeface="Times New Roman" pitchFamily="18" charset="0"/>
              </a:rPr>
              <a:t>(c) </a:t>
            </a:r>
            <a:r>
              <a:rPr lang="en-MY" sz="2300" dirty="0">
                <a:cs typeface="Times New Roman" pitchFamily="18" charset="0"/>
              </a:rPr>
              <a:t>People on long-term </a:t>
            </a:r>
            <a:r>
              <a:rPr lang="en-MY" sz="2300" b="1" dirty="0">
                <a:solidFill>
                  <a:srgbClr val="FF0000"/>
                </a:solidFill>
                <a:cs typeface="Times New Roman" pitchFamily="18" charset="0"/>
              </a:rPr>
              <a:t>haemodialysis</a:t>
            </a:r>
            <a:r>
              <a:rPr lang="en-MY" sz="2300" dirty="0">
                <a:cs typeface="Times New Roman" pitchFamily="18" charset="0"/>
              </a:rPr>
              <a:t>; </a:t>
            </a:r>
          </a:p>
          <a:p>
            <a:pPr>
              <a:defRPr/>
            </a:pPr>
            <a:r>
              <a:rPr lang="en-MY" sz="2300" dirty="0">
                <a:cs typeface="Times New Roman" pitchFamily="18" charset="0"/>
              </a:rPr>
              <a:t>  (d) </a:t>
            </a:r>
            <a:r>
              <a:rPr lang="en-MY" sz="2300" b="1" dirty="0">
                <a:solidFill>
                  <a:srgbClr val="002060"/>
                </a:solidFill>
                <a:cs typeface="Times New Roman" pitchFamily="18" charset="0"/>
              </a:rPr>
              <a:t>Health-care</a:t>
            </a:r>
            <a:r>
              <a:rPr lang="en-MY" sz="2300" dirty="0">
                <a:cs typeface="Times New Roman" pitchFamily="18" charset="0"/>
              </a:rPr>
              <a:t> </a:t>
            </a:r>
            <a:r>
              <a:rPr lang="en-MY" sz="2300" b="1" dirty="0">
                <a:solidFill>
                  <a:srgbClr val="002060"/>
                </a:solidFill>
                <a:cs typeface="Times New Roman" pitchFamily="18" charset="0"/>
              </a:rPr>
              <a:t>workers</a:t>
            </a:r>
            <a:r>
              <a:rPr lang="en-MY" sz="2300" dirty="0">
                <a:cs typeface="Times New Roman" pitchFamily="18" charset="0"/>
              </a:rPr>
              <a:t>;</a:t>
            </a:r>
          </a:p>
          <a:p>
            <a:pPr>
              <a:defRPr/>
            </a:pPr>
            <a:r>
              <a:rPr lang="en-MY" sz="2300" dirty="0">
                <a:cs typeface="Times New Roman" pitchFamily="18" charset="0"/>
              </a:rPr>
              <a:t>((e) People </a:t>
            </a:r>
            <a:r>
              <a:rPr lang="en-MY" sz="2300" b="1" dirty="0">
                <a:solidFill>
                  <a:srgbClr val="FF0000"/>
                </a:solidFill>
                <a:cs typeface="Times New Roman" pitchFamily="18" charset="0"/>
              </a:rPr>
              <a:t>living with HIV</a:t>
            </a:r>
            <a:r>
              <a:rPr lang="en-MY" sz="2300" dirty="0">
                <a:cs typeface="Times New Roman" pitchFamily="18" charset="0"/>
              </a:rPr>
              <a:t>; </a:t>
            </a:r>
          </a:p>
          <a:p>
            <a:pPr>
              <a:defRPr/>
            </a:pPr>
            <a:r>
              <a:rPr lang="en-MY" sz="2300" dirty="0">
                <a:cs typeface="Times New Roman" pitchFamily="18" charset="0"/>
              </a:rPr>
              <a:t>  (f) People with </a:t>
            </a:r>
            <a:r>
              <a:rPr lang="en-MY" sz="2300" dirty="0">
                <a:solidFill>
                  <a:srgbClr val="FF0000"/>
                </a:solidFill>
                <a:cs typeface="Times New Roman" pitchFamily="18" charset="0"/>
              </a:rPr>
              <a:t>abnormal liver tests </a:t>
            </a:r>
            <a:r>
              <a:rPr lang="en-MY" sz="2300" dirty="0">
                <a:cs typeface="Times New Roman" pitchFamily="18" charset="0"/>
              </a:rPr>
              <a:t>or liver disease, </a:t>
            </a:r>
          </a:p>
          <a:p>
            <a:pPr>
              <a:defRPr/>
            </a:pPr>
            <a:r>
              <a:rPr lang="en-MY" sz="2300" dirty="0">
                <a:cs typeface="Times New Roman" pitchFamily="18" charset="0"/>
              </a:rPr>
              <a:t>  (g) </a:t>
            </a:r>
            <a:r>
              <a:rPr lang="en-MY" sz="2300" b="1" dirty="0">
                <a:solidFill>
                  <a:srgbClr val="FF0000"/>
                </a:solidFill>
                <a:cs typeface="Times New Roman" pitchFamily="18" charset="0"/>
              </a:rPr>
              <a:t>Infants</a:t>
            </a:r>
            <a:r>
              <a:rPr lang="en-MY" sz="2300" b="1" dirty="0">
                <a:cs typeface="Times New Roman" pitchFamily="18" charset="0"/>
              </a:rPr>
              <a:t> born to infected mothers. </a:t>
            </a:r>
          </a:p>
          <a:p>
            <a:pPr>
              <a:defRPr/>
            </a:pPr>
            <a:r>
              <a:rPr lang="en-MY" sz="2300" b="1" dirty="0">
                <a:cs typeface="Times New Roman" pitchFamily="18" charset="0"/>
              </a:rPr>
              <a:t>  (h) </a:t>
            </a:r>
            <a:r>
              <a:rPr lang="en-MY" sz="2300" dirty="0">
                <a:cs typeface="Times New Roman" pitchFamily="18" charset="0"/>
              </a:rPr>
              <a:t>People with </a:t>
            </a:r>
            <a:r>
              <a:rPr lang="en-MY" sz="2300" b="1" dirty="0">
                <a:solidFill>
                  <a:srgbClr val="FF0000"/>
                </a:solidFill>
                <a:cs typeface="Times New Roman" pitchFamily="18" charset="0"/>
              </a:rPr>
              <a:t>sexual partners </a:t>
            </a:r>
            <a:r>
              <a:rPr lang="en-MY" sz="2300" dirty="0">
                <a:cs typeface="Times New Roman" pitchFamily="18" charset="0"/>
              </a:rPr>
              <a:t>who are </a:t>
            </a:r>
            <a:r>
              <a:rPr lang="en-MY" sz="2300" dirty="0">
                <a:solidFill>
                  <a:srgbClr val="FF0000"/>
                </a:solidFill>
                <a:cs typeface="Times New Roman" pitchFamily="18" charset="0"/>
              </a:rPr>
              <a:t>HCV-infecte</a:t>
            </a:r>
            <a:r>
              <a:rPr lang="en-MY" sz="2300" dirty="0">
                <a:cs typeface="Times New Roman" pitchFamily="18" charset="0"/>
              </a:rPr>
              <a:t>d; </a:t>
            </a:r>
          </a:p>
          <a:p>
            <a:pPr>
              <a:defRPr/>
            </a:pPr>
            <a:r>
              <a:rPr lang="en-MY" sz="2300" dirty="0">
                <a:cs typeface="Times New Roman" pitchFamily="18" charset="0"/>
              </a:rPr>
              <a:t>  (j) People who have had </a:t>
            </a:r>
            <a:r>
              <a:rPr lang="en-MY" sz="2300" b="1" dirty="0">
                <a:solidFill>
                  <a:srgbClr val="FF0000"/>
                </a:solidFill>
                <a:cs typeface="Times New Roman" pitchFamily="18" charset="0"/>
              </a:rPr>
              <a:t>tattoos or piercings</a:t>
            </a:r>
            <a:r>
              <a:rPr lang="en-MY" sz="2300" dirty="0">
                <a:cs typeface="Times New Roman" pitchFamily="18" charset="0"/>
              </a:rPr>
              <a:t>.</a:t>
            </a:r>
          </a:p>
          <a:p>
            <a:pPr>
              <a:defRPr/>
            </a:pPr>
            <a:r>
              <a:rPr lang="en-MY" sz="2300" dirty="0">
                <a:cs typeface="Times New Roman" pitchFamily="18" charset="0"/>
              </a:rPr>
              <a:t>  (k) People who use </a:t>
            </a:r>
            <a:r>
              <a:rPr lang="en-MY" sz="2300" dirty="0">
                <a:solidFill>
                  <a:srgbClr val="FF0000"/>
                </a:solidFill>
                <a:cs typeface="Times New Roman" pitchFamily="18" charset="0"/>
              </a:rPr>
              <a:t>intranasal drugs</a:t>
            </a:r>
          </a:p>
        </p:txBody>
      </p:sp>
      <p:sp>
        <p:nvSpPr>
          <p:cNvPr id="2" name="Rectangle 1"/>
          <p:cNvSpPr/>
          <p:nvPr/>
        </p:nvSpPr>
        <p:spPr>
          <a:xfrm>
            <a:off x="0" y="5253455"/>
            <a:ext cx="9036496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Wingdings" pitchFamily="2" charset="2"/>
              <a:buChar char="v"/>
              <a:defRPr/>
            </a:pPr>
            <a:r>
              <a:rPr lang="en-MY" sz="2200" dirty="0">
                <a:cs typeface="Times New Roman" pitchFamily="18" charset="0"/>
              </a:rPr>
              <a:t>Globally </a:t>
            </a:r>
            <a:r>
              <a:rPr lang="en-MY" sz="2200" b="1" dirty="0">
                <a:cs typeface="Times New Roman" pitchFamily="18" charset="0"/>
              </a:rPr>
              <a:t>about </a:t>
            </a:r>
            <a:r>
              <a:rPr lang="en-MY" sz="2200" b="1" dirty="0">
                <a:solidFill>
                  <a:srgbClr val="FF0000"/>
                </a:solidFill>
                <a:cs typeface="Times New Roman" pitchFamily="18" charset="0"/>
              </a:rPr>
              <a:t>2.3 million </a:t>
            </a:r>
            <a:r>
              <a:rPr lang="en-MY" sz="2200" dirty="0">
                <a:cs typeface="Times New Roman" pitchFamily="18" charset="0"/>
              </a:rPr>
              <a:t>of </a:t>
            </a:r>
            <a:r>
              <a:rPr lang="en-MY" sz="2200" b="1" dirty="0">
                <a:solidFill>
                  <a:srgbClr val="FF0000"/>
                </a:solidFill>
                <a:cs typeface="Times New Roman" pitchFamily="18" charset="0"/>
              </a:rPr>
              <a:t>36.7</a:t>
            </a:r>
            <a:r>
              <a:rPr lang="en-MY" sz="2200" dirty="0">
                <a:solidFill>
                  <a:srgbClr val="FF0000"/>
                </a:solidFill>
                <a:cs typeface="Times New Roman" pitchFamily="18" charset="0"/>
              </a:rPr>
              <a:t> million </a:t>
            </a:r>
            <a:r>
              <a:rPr lang="en-MY" sz="2200" dirty="0">
                <a:cs typeface="Times New Roman" pitchFamily="18" charset="0"/>
              </a:rPr>
              <a:t>people </a:t>
            </a:r>
            <a:r>
              <a:rPr lang="en-MY" sz="2200" dirty="0">
                <a:solidFill>
                  <a:srgbClr val="FF0000"/>
                </a:solidFill>
                <a:cs typeface="Times New Roman" pitchFamily="18" charset="0"/>
              </a:rPr>
              <a:t>with HIV </a:t>
            </a:r>
          </a:p>
          <a:p>
            <a:pPr>
              <a:defRPr/>
            </a:pPr>
            <a:r>
              <a:rPr lang="en-MY" sz="2200" dirty="0">
                <a:cs typeface="Times New Roman" pitchFamily="18" charset="0"/>
              </a:rPr>
              <a:t>      </a:t>
            </a:r>
            <a:r>
              <a:rPr lang="en-MY" sz="2200" dirty="0" smtClean="0">
                <a:cs typeface="Times New Roman" pitchFamily="18" charset="0"/>
              </a:rPr>
              <a:t>have </a:t>
            </a:r>
            <a:r>
              <a:rPr lang="en-MY" sz="2200" dirty="0">
                <a:cs typeface="Times New Roman" pitchFamily="18" charset="0"/>
              </a:rPr>
              <a:t>serological evidence of past or present HCV infection.</a:t>
            </a:r>
          </a:p>
          <a:p>
            <a:pPr marL="342900" indent="-342900" algn="ctr">
              <a:buFont typeface="Wingdings" pitchFamily="2" charset="2"/>
              <a:buChar char="v"/>
              <a:defRPr/>
            </a:pPr>
            <a:r>
              <a:rPr lang="en-MY" sz="2200" b="1" dirty="0">
                <a:solidFill>
                  <a:srgbClr val="0070C0"/>
                </a:solidFill>
                <a:cs typeface="Times New Roman" pitchFamily="18" charset="0"/>
              </a:rPr>
              <a:t> Liver diseases represent a major cause of morbidity and mortality among </a:t>
            </a:r>
            <a:r>
              <a:rPr lang="en-MY" sz="2200" b="1" dirty="0" smtClean="0">
                <a:solidFill>
                  <a:srgbClr val="0070C0"/>
                </a:solidFill>
                <a:cs typeface="Times New Roman" pitchFamily="18" charset="0"/>
              </a:rPr>
              <a:t> HIV </a:t>
            </a:r>
            <a:r>
              <a:rPr lang="en-MY" sz="2200" b="1" dirty="0">
                <a:solidFill>
                  <a:srgbClr val="0070C0"/>
                </a:solidFill>
                <a:cs typeface="Times New Roman" pitchFamily="18" charset="0"/>
              </a:rPr>
              <a:t>persons</a:t>
            </a:r>
          </a:p>
          <a:p>
            <a:pPr>
              <a:defRPr/>
            </a:pPr>
            <a:endParaRPr lang="en-MY" sz="20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260096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8124A2AB109B04D9394872AA5C4638C" ma:contentTypeVersion="5" ma:contentTypeDescription="Create a new document." ma:contentTypeScope="" ma:versionID="4e9099373fc0c0239c4a0f0453c85ac5">
  <xsd:schema xmlns:xsd="http://www.w3.org/2001/XMLSchema" xmlns:xs="http://www.w3.org/2001/XMLSchema" xmlns:p="http://schemas.microsoft.com/office/2006/metadata/properties" xmlns:ns2="513c409d-95b3-4324-b1e7-64465f9ef705" targetNamespace="http://schemas.microsoft.com/office/2006/metadata/properties" ma:root="true" ma:fieldsID="c9d9b8bade72a0b562924d18a39c3b08" ns2:_="">
    <xsd:import namespace="513c409d-95b3-4324-b1e7-64465f9ef70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2:MediaServiceAuto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13c409d-95b3-4324-b1e7-64465f9ef70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C41DE55F-3380-452A-B515-6B87F1F7BAC9}"/>
</file>

<file path=customXml/itemProps2.xml><?xml version="1.0" encoding="utf-8"?>
<ds:datastoreItem xmlns:ds="http://schemas.openxmlformats.org/officeDocument/2006/customXml" ds:itemID="{61844451-1B1C-4A1C-9419-DE4051A74267}"/>
</file>

<file path=customXml/itemProps3.xml><?xml version="1.0" encoding="utf-8"?>
<ds:datastoreItem xmlns:ds="http://schemas.openxmlformats.org/officeDocument/2006/customXml" ds:itemID="{2579D07E-8E34-486A-A613-02B9F11EF3A5}"/>
</file>

<file path=docProps/app.xml><?xml version="1.0" encoding="utf-8"?>
<Properties xmlns="http://schemas.openxmlformats.org/officeDocument/2006/extended-properties" xmlns:vt="http://schemas.openxmlformats.org/officeDocument/2006/docPropsVTypes">
  <TotalTime>2936</TotalTime>
  <Words>2287</Words>
  <Application>Microsoft Office PowerPoint</Application>
  <PresentationFormat>On-screen Show (4:3)</PresentationFormat>
  <Paragraphs>291</Paragraphs>
  <Slides>22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31" baseType="lpstr">
      <vt:lpstr>Arial</vt:lpstr>
      <vt:lpstr>Calibri</vt:lpstr>
      <vt:lpstr>Courier New</vt:lpstr>
      <vt:lpstr>Garamond</vt:lpstr>
      <vt:lpstr>Source Sans Pro Subset</vt:lpstr>
      <vt:lpstr>Tahoma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Admin</cp:lastModifiedBy>
  <cp:revision>63</cp:revision>
  <dcterms:created xsi:type="dcterms:W3CDTF">2020-11-17T12:54:13Z</dcterms:created>
  <dcterms:modified xsi:type="dcterms:W3CDTF">2021-12-11T20:07:44Z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0x01010028124A2AB109B04D9394872AA5C4638C</vt:lpwstr>
  </property>
</Properties>
</file>