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7" r:id="rId9"/>
    <p:sldId id="262" r:id="rId10"/>
    <p:sldId id="263" r:id="rId11"/>
    <p:sldId id="264" r:id="rId12"/>
    <p:sldId id="265" r:id="rId13"/>
    <p:sldId id="279" r:id="rId14"/>
    <p:sldId id="270" r:id="rId15"/>
    <p:sldId id="269" r:id="rId16"/>
    <p:sldId id="271" r:id="rId17"/>
    <p:sldId id="273" r:id="rId18"/>
    <p:sldId id="274" r:id="rId19"/>
    <p:sldId id="280" r:id="rId20"/>
    <p:sldId id="272" r:id="rId21"/>
    <p:sldId id="268" r:id="rId22"/>
    <p:sldId id="276" r:id="rId23"/>
    <p:sldId id="283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Case Discussion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Case Discussion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3320" name="Picture 8" descr="group-convo-clouds | Steve Shamrock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172" b="317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2" name="Text Placeholder 11"/>
          <p:cNvSpPr txBox="1">
            <a:spLocks noGrp="1"/>
          </p:cNvSpPr>
          <p:nvPr>
            <p:ph type="body" sz="half" idx="2"/>
          </p:nvPr>
        </p:nvSpPr>
        <p:spPr>
          <a:xfrm>
            <a:off x="1371600" y="5410200"/>
            <a:ext cx="6513512" cy="11757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 ESSENCE" pitchFamily="2" charset="0"/>
              </a:rPr>
              <a:t>Associate Professor of Chest Diseases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AR ESSENCE" pitchFamily="2" charset="0"/>
              </a:rPr>
              <a:t>Dr.Samah</a:t>
            </a:r>
            <a:r>
              <a:rPr lang="en-US" sz="3200" dirty="0" smtClean="0">
                <a:solidFill>
                  <a:srgbClr val="C00000"/>
                </a:solidFill>
                <a:latin typeface="AR ESSENCE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 ESSENCE" pitchFamily="2" charset="0"/>
              </a:rPr>
              <a:t>Shehata</a:t>
            </a:r>
            <a:endParaRPr lang="en-US" sz="3200" dirty="0">
              <a:solidFill>
                <a:srgbClr val="C00000"/>
              </a:solidFill>
              <a:latin typeface="AR ESSENCE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211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600" b="1" dirty="0" smtClean="0">
                <a:solidFill>
                  <a:srgbClr val="FF0000"/>
                </a:solidFill>
              </a:rPr>
              <a:t>Chest CT with contrast.</a:t>
            </a:r>
          </a:p>
          <a:p>
            <a:pPr marL="514350" indent="-514350">
              <a:buNone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Biopsy: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US" sz="2800" dirty="0" smtClean="0"/>
              <a:t>Pleural                 CT-</a:t>
            </a:r>
            <a:r>
              <a:rPr lang="en-US" sz="2800" dirty="0" err="1" smtClean="0"/>
              <a:t>guided,Thoracoscopy</a:t>
            </a:r>
            <a:endParaRPr lang="en-US" sz="2800" dirty="0" smtClean="0"/>
          </a:p>
          <a:p>
            <a:pPr marL="1371600" lvl="2" indent="-571500">
              <a:buFont typeface="+mj-lt"/>
              <a:buAutoNum type="romanLcPeriod"/>
            </a:pPr>
            <a:r>
              <a:rPr lang="en-US" sz="2800" dirty="0" err="1" smtClean="0"/>
              <a:t>Endobronchial</a:t>
            </a:r>
            <a:r>
              <a:rPr lang="en-US" sz="2800" dirty="0" smtClean="0"/>
              <a:t> lesion              </a:t>
            </a:r>
            <a:r>
              <a:rPr lang="en-US" sz="2800" dirty="0" err="1" smtClean="0"/>
              <a:t>Bronchoscopy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24200" y="3200400"/>
            <a:ext cx="6858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029200" y="3733800"/>
            <a:ext cx="6858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Lucida Sans" pitchFamily="34" charset="0"/>
              </a:rPr>
              <a:t>Case II</a:t>
            </a:r>
            <a:endParaRPr lang="en-US" b="1" dirty="0">
              <a:solidFill>
                <a:srgbClr val="C00000"/>
              </a:solidFill>
              <a:latin typeface="Lucida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562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 73-year-old man was brought to ER by his </a:t>
            </a:r>
            <a:r>
              <a:rPr lang="en-US" dirty="0" err="1" smtClean="0"/>
              <a:t>wife.He</a:t>
            </a:r>
            <a:r>
              <a:rPr lang="en-US" dirty="0" smtClean="0"/>
              <a:t> had had winter bronchitis for the last 5 years and was a current smoker of 20 cigarettes/day.</a:t>
            </a:r>
          </a:p>
          <a:p>
            <a:pPr algn="just">
              <a:buNone/>
            </a:pP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One week ago he had the ‘flu’ and this morning became increasingly breathless, sweaty, pale and confused. He had had a diagnosis of angina made 2 years ago.</a:t>
            </a:r>
          </a:p>
          <a:p>
            <a:pPr algn="just">
              <a:buNone/>
            </a:pPr>
            <a:endParaRPr lang="en-US" dirty="0" smtClean="0"/>
          </a:p>
          <a:p>
            <a:r>
              <a:rPr lang="en-US" dirty="0" smtClean="0"/>
              <a:t>RR &gt; 30/min, BP 110/40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openaccessjournals.com/articles-images/clinical-practice-pulmonary-infiltrates-14-5-291-g001.png"/>
          <p:cNvPicPr>
            <a:picLocks noChangeAspect="1" noChangeArrowheads="1"/>
          </p:cNvPicPr>
          <p:nvPr/>
        </p:nvPicPr>
        <p:blipFill>
          <a:blip r:embed="rId2"/>
          <a:srcRect b="6625"/>
          <a:stretch>
            <a:fillRect/>
          </a:stretch>
        </p:blipFill>
        <p:spPr bwMode="auto">
          <a:xfrm>
            <a:off x="201698" y="381000"/>
            <a:ext cx="8734811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52600"/>
            <a:ext cx="77724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Lucida Sans" pitchFamily="34" charset="0"/>
              </a:rPr>
              <a:t>How to assess the severity of pneumonia??</a:t>
            </a:r>
            <a:endParaRPr lang="en-US" sz="2800" b="1" dirty="0">
              <a:solidFill>
                <a:srgbClr val="C00000"/>
              </a:solidFill>
              <a:latin typeface="Lucida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810000"/>
            <a:ext cx="602280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Lucida Sans" pitchFamily="34" charset="0"/>
              </a:rPr>
              <a:t>Where to treat the patient??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209800"/>
            <a:ext cx="569777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Lucida Sans" pitchFamily="34" charset="0"/>
              </a:rPr>
              <a:t>What is the next investigation??</a:t>
            </a:r>
            <a:endParaRPr lang="en-US" sz="36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Urea 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/L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WBC 28 000 with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neutrophilia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ABG (on room air)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>
                <a:latin typeface="Lucida Sans" pitchFamily="34" charset="0"/>
              </a:rPr>
              <a:t>pH       7.51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>
                <a:latin typeface="Lucida Sans" pitchFamily="34" charset="0"/>
              </a:rPr>
              <a:t>PCO2  29.3 mmHg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>
                <a:latin typeface="Lucida Sans" pitchFamily="34" charset="0"/>
              </a:rPr>
              <a:t>PO2    67.0 mmHg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err="1" smtClean="0">
                <a:latin typeface="Lucida Sans" pitchFamily="34" charset="0"/>
              </a:rPr>
              <a:t>Bicarb</a:t>
            </a:r>
            <a:r>
              <a:rPr lang="en-US" sz="2800" b="1" dirty="0" smtClean="0">
                <a:latin typeface="Lucida Sans" pitchFamily="34" charset="0"/>
              </a:rPr>
              <a:t> 25.0 </a:t>
            </a:r>
            <a:r>
              <a:rPr lang="en-US" sz="2800" b="1" dirty="0" err="1" smtClean="0">
                <a:latin typeface="Lucida Sans" pitchFamily="34" charset="0"/>
              </a:rPr>
              <a:t>mmol</a:t>
            </a:r>
            <a:r>
              <a:rPr lang="en-US" sz="2800" b="1" dirty="0" smtClean="0">
                <a:latin typeface="Lucida Sans" pitchFamily="34" charset="0"/>
              </a:rPr>
              <a:t>/L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 smtClean="0">
                <a:latin typeface="Lucida Sans" pitchFamily="34" charset="0"/>
              </a:rPr>
              <a:t>SO2 91.7%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C00000"/>
                </a:solidFill>
                <a:latin typeface="Lucida Sans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Sputum culture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590800"/>
            <a:ext cx="6705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Lucida Sans" pitchFamily="34" charset="0"/>
              </a:rPr>
              <a:t>What is the treatment??</a:t>
            </a:r>
            <a:endParaRPr lang="en-US" sz="36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RSA as a cause of lung infection including airway infection ..."/>
          <p:cNvPicPr>
            <a:picLocks noChangeAspect="1" noChangeArrowheads="1"/>
          </p:cNvPicPr>
          <p:nvPr/>
        </p:nvPicPr>
        <p:blipFill>
          <a:blip r:embed="rId2"/>
          <a:srcRect l="49000" t="12324"/>
          <a:stretch>
            <a:fillRect/>
          </a:stretch>
        </p:blipFill>
        <p:spPr bwMode="auto">
          <a:xfrm>
            <a:off x="1143000" y="176206"/>
            <a:ext cx="7239000" cy="6485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n tb PULMONARY inf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439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he Genus staphylococcus."/>
          <p:cNvPicPr>
            <a:picLocks noChangeAspect="1" noChangeArrowheads="1"/>
          </p:cNvPicPr>
          <p:nvPr/>
        </p:nvPicPr>
        <p:blipFill>
          <a:blip r:embed="rId2"/>
          <a:srcRect t="1155" r="13356" b="39927"/>
          <a:stretch>
            <a:fillRect/>
          </a:stretch>
        </p:blipFill>
        <p:spPr bwMode="auto">
          <a:xfrm>
            <a:off x="1" y="718567"/>
            <a:ext cx="9049870" cy="4615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Lucida Sans" pitchFamily="34" charset="0"/>
              </a:rPr>
              <a:t>Case I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Lucida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410200"/>
          </a:xfrm>
        </p:spPr>
        <p:txBody>
          <a:bodyPr>
            <a:noAutofit/>
          </a:bodyPr>
          <a:lstStyle/>
          <a:p>
            <a:r>
              <a:rPr lang="en-US" dirty="0" smtClean="0"/>
              <a:t>A 63-year-old man presented with a 2-month history of </a:t>
            </a:r>
            <a:r>
              <a:rPr lang="en-US" b="1" dirty="0" smtClean="0">
                <a:solidFill>
                  <a:srgbClr val="7030A0"/>
                </a:solidFill>
              </a:rPr>
              <a:t>increasing breathlessness </a:t>
            </a:r>
            <a:r>
              <a:rPr lang="en-US" dirty="0" smtClean="0"/>
              <a:t>and could only walk at a slow pace on the level.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On examination he showed: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Reduced chest movement on the </a:t>
            </a:r>
            <a:r>
              <a:rPr lang="en-US" sz="3200" dirty="0" smtClean="0">
                <a:solidFill>
                  <a:srgbClr val="C00000"/>
                </a:solidFill>
              </a:rPr>
              <a:t>Left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Reduced tactile vocal </a:t>
            </a:r>
            <a:r>
              <a:rPr lang="en-US" dirty="0" err="1" smtClean="0"/>
              <a:t>fremitus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Stony dullness to percussion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Reduced breath sounds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Apex beat in anterior </a:t>
            </a:r>
            <a:r>
              <a:rPr lang="en-US" dirty="0" err="1" smtClean="0"/>
              <a:t>axillary</a:t>
            </a:r>
            <a:r>
              <a:rPr lang="en-US" dirty="0" smtClean="0"/>
              <a:t> line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76400"/>
            <a:ext cx="8077200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latin typeface="Lucida Sans" pitchFamily="34" charset="0"/>
              </a:rPr>
              <a:t>pH       7.21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latin typeface="Lucida Sans" pitchFamily="34" charset="0"/>
              </a:rPr>
              <a:t>PCO2   46 mmHg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latin typeface="Lucida Sans" pitchFamily="34" charset="0"/>
              </a:rPr>
              <a:t>PO2     66 mmHg</a:t>
            </a:r>
          </a:p>
          <a:p>
            <a:pPr>
              <a:lnSpc>
                <a:spcPct val="200000"/>
              </a:lnSpc>
            </a:pPr>
            <a:r>
              <a:rPr lang="en-US" sz="2400" b="1" dirty="0" err="1" smtClean="0">
                <a:latin typeface="Lucida Sans" pitchFamily="34" charset="0"/>
              </a:rPr>
              <a:t>Bicarb</a:t>
            </a:r>
            <a:r>
              <a:rPr lang="en-US" sz="2400" b="1" dirty="0" smtClean="0">
                <a:latin typeface="Lucida Sans" pitchFamily="34" charset="0"/>
              </a:rPr>
              <a:t>  17.2 </a:t>
            </a:r>
            <a:r>
              <a:rPr lang="en-US" sz="2400" b="1" dirty="0" err="1" smtClean="0">
                <a:latin typeface="Lucida Sans" pitchFamily="34" charset="0"/>
              </a:rPr>
              <a:t>mmol</a:t>
            </a:r>
            <a:r>
              <a:rPr lang="en-US" sz="2400" b="1" dirty="0" smtClean="0">
                <a:latin typeface="Lucida Sans" pitchFamily="34" charset="0"/>
              </a:rPr>
              <a:t>/L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latin typeface="Lucida Sans" pitchFamily="34" charset="0"/>
              </a:rPr>
              <a:t>SO2      90.3%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latin typeface="Lucida Sans" pitchFamily="34" charset="0"/>
              </a:rPr>
              <a:t>Lactate  4.9 </a:t>
            </a:r>
            <a:r>
              <a:rPr lang="en-US" sz="2400" b="1" dirty="0" err="1" smtClean="0">
                <a:latin typeface="Lucida Sans" pitchFamily="34" charset="0"/>
              </a:rPr>
              <a:t>mmol</a:t>
            </a:r>
            <a:r>
              <a:rPr lang="en-US" sz="2400" b="1" dirty="0" smtClean="0">
                <a:latin typeface="Lucida Sans" pitchFamily="34" charset="0"/>
              </a:rPr>
              <a:t>/L  (0.4–1.5)</a:t>
            </a:r>
            <a:endParaRPr lang="en-US" sz="2400" b="1" dirty="0">
              <a:latin typeface="Lucida San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33400"/>
            <a:ext cx="80772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hours after ICU admission,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Arterial blood gas On 10 L O2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What is your decision according to previous ABG?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51" y="44196"/>
              <a:ext cx="9073896" cy="6769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514600"/>
            <a:ext cx="2895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Lucida Sans" pitchFamily="34" charset="0"/>
              </a:rPr>
              <a:t>Case III</a:t>
            </a:r>
            <a:endParaRPr lang="en-US" sz="4000" b="1" dirty="0">
              <a:solidFill>
                <a:srgbClr val="C00000"/>
              </a:solidFill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his X-ray shows the ground-glass opacity composed by diffus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6248400" cy="6604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ung field abnormalities - Interstitial disease Ground-glas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06" y="152400"/>
            <a:ext cx="8712094" cy="654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Alveolar / Airspace lung disease Acute,chronic and ground glass ..."/>
          <p:cNvPicPr>
            <a:picLocks noChangeAspect="1" noChangeArrowheads="1"/>
          </p:cNvPicPr>
          <p:nvPr/>
        </p:nvPicPr>
        <p:blipFill>
          <a:blip r:embed="rId2"/>
          <a:srcRect l="11667" t="11111" r="11667" b="4444"/>
          <a:stretch>
            <a:fillRect/>
          </a:stretch>
        </p:blipFill>
        <p:spPr bwMode="auto">
          <a:xfrm>
            <a:off x="762001" y="53010"/>
            <a:ext cx="7868652" cy="6500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hest X-ray showing bilateral rounded airspace opacitie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6541"/>
            <a:ext cx="6629400" cy="67014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667000"/>
            <a:ext cx="175259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Lucida Sans" pitchFamily="34" charset="0"/>
              </a:rPr>
              <a:t>Bilateral airspaces opacities</a:t>
            </a:r>
            <a:endParaRPr lang="en-US" sz="2400" b="1" dirty="0">
              <a:solidFill>
                <a:srgbClr val="C00000"/>
              </a:solidFill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xercise: Airspace Disea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400800" cy="6644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POTS. - ppt download"/>
          <p:cNvPicPr>
            <a:picLocks noChangeAspect="1" noChangeArrowheads="1"/>
          </p:cNvPicPr>
          <p:nvPr/>
        </p:nvPicPr>
        <p:blipFill>
          <a:blip r:embed="rId2"/>
          <a:srcRect l="27344" t="2083" r="32031" b="4167"/>
          <a:stretch>
            <a:fillRect/>
          </a:stretch>
        </p:blipFill>
        <p:spPr bwMode="auto">
          <a:xfrm>
            <a:off x="2362200" y="0"/>
            <a:ext cx="396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5825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PPT - Idiopathic pulm fibrosis (IPF) chronic interstitual lung dz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ing in idiopathic pulmonary fibrosis: diagnosis and mim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9790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Towards a better diagnosis of idiopathic pulmonary fibros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Towards a better diagnosis of idiopathic pulmonary fibros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4" name="Picture 6" descr="Towards a better diagnosis of idiopathic pulmonary fibros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91500" cy="6120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ookies Flowers Thank You wallpapers | Cookies Flowers Thank You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6225"/>
            <a:ext cx="9189720" cy="612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Chest X-ray</a:t>
            </a:r>
          </a:p>
          <a:p>
            <a:r>
              <a:rPr lang="en-US" dirty="0" smtClean="0"/>
              <a:t>showing a left pleural effusion and a </a:t>
            </a:r>
            <a:r>
              <a:rPr lang="en-US" dirty="0" err="1" smtClean="0"/>
              <a:t>hilar</a:t>
            </a:r>
            <a:r>
              <a:rPr lang="en-US" dirty="0" smtClean="0"/>
              <a:t> mass.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What will you do next?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A diagnostic aspiration was performed after procedure was explained to the patient and consent obtained.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pleural fluid was sent to the laboratory for:</a:t>
            </a:r>
          </a:p>
          <a:p>
            <a:pPr lvl="1">
              <a:buNone/>
            </a:pPr>
            <a:r>
              <a:rPr lang="en-US" dirty="0" smtClean="0"/>
              <a:t> </a:t>
            </a:r>
            <a:r>
              <a:rPr lang="en-US" b="1" dirty="0" smtClean="0">
                <a:solidFill>
                  <a:srgbClr val="C00000"/>
                </a:solidFill>
              </a:rPr>
              <a:t>Protein/LDH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 Cell count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 Culture including TB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C00000"/>
                </a:solidFill>
              </a:rPr>
              <a:t> Cytology for malignant cells.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458200" cy="2743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What are the criteria of pleural analysis suggestive of…….???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Malignancy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Tuberculosis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horacentesis Best Practices: Slideshow"/>
          <p:cNvPicPr>
            <a:picLocks noChangeAspect="1" noChangeArrowheads="1"/>
          </p:cNvPicPr>
          <p:nvPr/>
        </p:nvPicPr>
        <p:blipFill>
          <a:blip r:embed="rId2"/>
          <a:srcRect r="18559" b="13580"/>
          <a:stretch>
            <a:fillRect/>
          </a:stretch>
        </p:blipFill>
        <p:spPr bwMode="auto">
          <a:xfrm>
            <a:off x="-1" y="0"/>
            <a:ext cx="9080863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1905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If the diagnosis had not been obtained on the aspirate, what is Next???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1A363F79C29C4AAA73EE2FAFE56A72" ma:contentTypeVersion="2" ma:contentTypeDescription="Create a new document." ma:contentTypeScope="" ma:versionID="81154ac36d66fb7182822ac4679273a0">
  <xsd:schema xmlns:xsd="http://www.w3.org/2001/XMLSchema" xmlns:xs="http://www.w3.org/2001/XMLSchema" xmlns:p="http://schemas.microsoft.com/office/2006/metadata/properties" xmlns:ns2="1126b8e3-ebda-4df0-8d04-cf11909f9f51" targetNamespace="http://schemas.microsoft.com/office/2006/metadata/properties" ma:root="true" ma:fieldsID="029bdcd19a020a3f1eed6679aed00fc9" ns2:_="">
    <xsd:import namespace="1126b8e3-ebda-4df0-8d04-cf11909f9f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6b8e3-ebda-4df0-8d04-cf11909f9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D53C39-308C-4989-8D74-21A353E48092}"/>
</file>

<file path=customXml/itemProps2.xml><?xml version="1.0" encoding="utf-8"?>
<ds:datastoreItem xmlns:ds="http://schemas.openxmlformats.org/officeDocument/2006/customXml" ds:itemID="{CD6693DD-3560-43BF-8B26-88B24BD51174}"/>
</file>

<file path=customXml/itemProps3.xml><?xml version="1.0" encoding="utf-8"?>
<ds:datastoreItem xmlns:ds="http://schemas.openxmlformats.org/officeDocument/2006/customXml" ds:itemID="{7F185848-D558-40DF-AD71-42CDE90F2E9C}"/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333</Words>
  <Application>Microsoft Office PowerPoint</Application>
  <PresentationFormat>On-screen Show (4:3)</PresentationFormat>
  <Paragraphs>58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Case Discussion</vt:lpstr>
      <vt:lpstr>Case I</vt:lpstr>
      <vt:lpstr>Slide 3</vt:lpstr>
      <vt:lpstr>Slide 4</vt:lpstr>
      <vt:lpstr>What will you do next?</vt:lpstr>
      <vt:lpstr>Slide 6</vt:lpstr>
      <vt:lpstr>What are the criteria of pleural analysis suggestive of…….??? Malignancy Tuberculosis</vt:lpstr>
      <vt:lpstr>Slide 8</vt:lpstr>
      <vt:lpstr>If the diagnosis had not been obtained on the aspirate, what is Next???</vt:lpstr>
      <vt:lpstr>Slide 10</vt:lpstr>
      <vt:lpstr>Case II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What is your decision according to previous ABG?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discussion</dc:title>
  <dc:creator>Ahmed ElAzony</dc:creator>
  <cp:lastModifiedBy>Ahmed ElAzony</cp:lastModifiedBy>
  <cp:revision>53</cp:revision>
  <dcterms:created xsi:type="dcterms:W3CDTF">2006-08-16T00:00:00Z</dcterms:created>
  <dcterms:modified xsi:type="dcterms:W3CDTF">2020-04-15T22:56:07Z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0x010100511A363F79C29C4AAA73EE2FAFE56A72</vt:lpwstr>
  </property>
</Properties>
</file>