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9" r:id="rId3"/>
    <p:sldId id="270" r:id="rId4"/>
    <p:sldId id="271" r:id="rId5"/>
    <p:sldId id="257" r:id="rId6"/>
    <p:sldId id="272" r:id="rId7"/>
    <p:sldId id="268" r:id="rId8"/>
    <p:sldId id="258" r:id="rId9"/>
    <p:sldId id="259" r:id="rId10"/>
    <p:sldId id="260" r:id="rId11"/>
    <p:sldId id="262" r:id="rId12"/>
    <p:sldId id="263" r:id="rId13"/>
    <p:sldId id="264" r:id="rId14"/>
    <p:sldId id="265" r:id="rId15"/>
    <p:sldId id="26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BFC28-5BA0-4942-928B-1C9F4B14C64C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8FFE2-E624-4449-9520-4B135CF191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BFC28-5BA0-4942-928B-1C9F4B14C64C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8FFE2-E624-4449-9520-4B135CF191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BFC28-5BA0-4942-928B-1C9F4B14C64C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8FFE2-E624-4449-9520-4B135CF191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BFC28-5BA0-4942-928B-1C9F4B14C64C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8FFE2-E624-4449-9520-4B135CF191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BFC28-5BA0-4942-928B-1C9F4B14C64C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8FFE2-E624-4449-9520-4B135CF191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BFC28-5BA0-4942-928B-1C9F4B14C64C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8FFE2-E624-4449-9520-4B135CF191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BFC28-5BA0-4942-928B-1C9F4B14C64C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8FFE2-E624-4449-9520-4B135CF191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BFC28-5BA0-4942-928B-1C9F4B14C64C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8FFE2-E624-4449-9520-4B135CF191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BFC28-5BA0-4942-928B-1C9F4B14C64C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8FFE2-E624-4449-9520-4B135CF191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BFC28-5BA0-4942-928B-1C9F4B14C64C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8FFE2-E624-4449-9520-4B135CF191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BFC28-5BA0-4942-928B-1C9F4B14C64C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8FFE2-E624-4449-9520-4B135CF191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BFC28-5BA0-4942-928B-1C9F4B14C64C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8FFE2-E624-4449-9520-4B135CF1915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124200" y="2057400"/>
            <a:ext cx="6019800" cy="1470025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Delirium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90800" y="3886200"/>
            <a:ext cx="6400800" cy="1752600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0"/>
              </a:spcBef>
              <a:defRPr/>
            </a:pPr>
            <a:r>
              <a:rPr lang="en-US" altLang="ko-KR" b="1" dirty="0" err="1" smtClean="0"/>
              <a:t>Amer</a:t>
            </a:r>
            <a:r>
              <a:rPr lang="en-US" altLang="ko-KR" b="1" dirty="0" smtClean="0"/>
              <a:t> </a:t>
            </a:r>
            <a:r>
              <a:rPr lang="en-US" altLang="ko-KR" b="1" dirty="0" err="1" smtClean="0"/>
              <a:t>Rawajfeh</a:t>
            </a:r>
            <a:r>
              <a:rPr lang="en-US" altLang="ko-KR" b="1" dirty="0" smtClean="0"/>
              <a:t>. MD. </a:t>
            </a:r>
            <a:r>
              <a:rPr lang="en-US" altLang="ko-KR" b="1" dirty="0" err="1" smtClean="0"/>
              <a:t>JB.Psych</a:t>
            </a:r>
            <a:endParaRPr lang="en-US" altLang="ko-KR" b="1" dirty="0" smtClean="0"/>
          </a:p>
          <a:p>
            <a:pPr>
              <a:spcBef>
                <a:spcPts val="0"/>
              </a:spcBef>
              <a:defRPr/>
            </a:pPr>
            <a:r>
              <a:rPr lang="en-US" dirty="0" err="1" smtClean="0"/>
              <a:t>Pyschiatrist</a:t>
            </a:r>
            <a:endParaRPr lang="en-US" smtClean="0"/>
          </a:p>
          <a:p>
            <a:pPr>
              <a:spcBef>
                <a:spcPts val="0"/>
              </a:spcBef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National Center for Mental Health</a:t>
            </a:r>
            <a:br>
              <a:rPr lang="en-US" dirty="0" smtClean="0"/>
            </a:br>
            <a:r>
              <a:rPr lang="en-US" dirty="0" smtClean="0"/>
              <a:t>Ministry of Health</a:t>
            </a:r>
            <a:endParaRPr lang="en-US" altLang="ko-KR" dirty="0"/>
          </a:p>
        </p:txBody>
      </p:sp>
      <p:sp>
        <p:nvSpPr>
          <p:cNvPr id="4" name="Oval 8">
            <a:extLst>
              <a:ext uri="{FF2B5EF4-FFF2-40B4-BE49-F238E27FC236}">
                <a16:creationId xmlns:a16="http://schemas.microsoft.com/office/drawing/2014/main" xmlns="" id="{DE25AF50-FA87-4F55-917E-2C3E09C144FD}"/>
              </a:ext>
            </a:extLst>
          </p:cNvPr>
          <p:cNvSpPr/>
          <p:nvPr/>
        </p:nvSpPr>
        <p:spPr>
          <a:xfrm>
            <a:off x="381000" y="1828800"/>
            <a:ext cx="2857520" cy="3714776"/>
          </a:xfrm>
          <a:custGeom>
            <a:avLst/>
            <a:gdLst/>
            <a:ahLst/>
            <a:cxnLst/>
            <a:rect l="l" t="t" r="r" b="b"/>
            <a:pathLst>
              <a:path w="3068057" h="3083879">
                <a:moveTo>
                  <a:pt x="1943022" y="0"/>
                </a:moveTo>
                <a:cubicBezTo>
                  <a:pt x="2091435" y="0"/>
                  <a:pt x="2214809" y="107202"/>
                  <a:pt x="2232575" y="249298"/>
                </a:cubicBezTo>
                <a:cubicBezTo>
                  <a:pt x="2066806" y="323095"/>
                  <a:pt x="1966497" y="475331"/>
                  <a:pt x="1992863" y="623272"/>
                </a:cubicBezTo>
                <a:lnTo>
                  <a:pt x="2032344" y="614884"/>
                </a:lnTo>
                <a:cubicBezTo>
                  <a:pt x="2007703" y="472429"/>
                  <a:pt x="2119863" y="324636"/>
                  <a:pt x="2294697" y="266187"/>
                </a:cubicBezTo>
                <a:cubicBezTo>
                  <a:pt x="2304190" y="260641"/>
                  <a:pt x="2314409" y="260119"/>
                  <a:pt x="2324748" y="260119"/>
                </a:cubicBezTo>
                <a:cubicBezTo>
                  <a:pt x="2491310" y="260119"/>
                  <a:pt x="2626336" y="395145"/>
                  <a:pt x="2626336" y="561708"/>
                </a:cubicBezTo>
                <a:lnTo>
                  <a:pt x="2609021" y="647481"/>
                </a:lnTo>
                <a:lnTo>
                  <a:pt x="2626336" y="647481"/>
                </a:lnTo>
                <a:lnTo>
                  <a:pt x="2626336" y="656343"/>
                </a:lnTo>
                <a:cubicBezTo>
                  <a:pt x="2762823" y="669742"/>
                  <a:pt x="2867295" y="786613"/>
                  <a:pt x="2867295" y="927882"/>
                </a:cubicBezTo>
                <a:lnTo>
                  <a:pt x="2850464" y="1011252"/>
                </a:lnTo>
                <a:cubicBezTo>
                  <a:pt x="2978255" y="1064152"/>
                  <a:pt x="3068057" y="1190111"/>
                  <a:pt x="3068057" y="1337042"/>
                </a:cubicBezTo>
                <a:cubicBezTo>
                  <a:pt x="3068057" y="1418703"/>
                  <a:pt x="3040320" y="1493884"/>
                  <a:pt x="2992210" y="1551889"/>
                </a:cubicBezTo>
                <a:cubicBezTo>
                  <a:pt x="2909241" y="1651289"/>
                  <a:pt x="2791782" y="1696238"/>
                  <a:pt x="2686704" y="1660749"/>
                </a:cubicBezTo>
                <a:lnTo>
                  <a:pt x="2673794" y="1698968"/>
                </a:lnTo>
                <a:cubicBezTo>
                  <a:pt x="2768232" y="1730865"/>
                  <a:pt x="2870956" y="1707121"/>
                  <a:pt x="2955415" y="1640323"/>
                </a:cubicBezTo>
                <a:cubicBezTo>
                  <a:pt x="2993943" y="1688574"/>
                  <a:pt x="3012247" y="1750635"/>
                  <a:pt x="3012247" y="1816968"/>
                </a:cubicBezTo>
                <a:cubicBezTo>
                  <a:pt x="3012247" y="1986406"/>
                  <a:pt x="2892829" y="2127952"/>
                  <a:pt x="2733451" y="2161496"/>
                </a:cubicBezTo>
                <a:cubicBezTo>
                  <a:pt x="2570803" y="2185843"/>
                  <a:pt x="2422847" y="2122052"/>
                  <a:pt x="2373218" y="2004561"/>
                </a:cubicBezTo>
                <a:cubicBezTo>
                  <a:pt x="2397575" y="1987765"/>
                  <a:pt x="2417022" y="1964396"/>
                  <a:pt x="2431421" y="1936987"/>
                </a:cubicBezTo>
                <a:cubicBezTo>
                  <a:pt x="2469123" y="1865220"/>
                  <a:pt x="2466430" y="1776674"/>
                  <a:pt x="2424327" y="1703750"/>
                </a:cubicBezTo>
                <a:lnTo>
                  <a:pt x="2390880" y="1723060"/>
                </a:lnTo>
                <a:cubicBezTo>
                  <a:pt x="2426033" y="1783948"/>
                  <a:pt x="2428758" y="1857660"/>
                  <a:pt x="2398065" y="1917447"/>
                </a:cubicBezTo>
                <a:cubicBezTo>
                  <a:pt x="2386618" y="1939743"/>
                  <a:pt x="2371177" y="1958844"/>
                  <a:pt x="2348681" y="1969064"/>
                </a:cubicBezTo>
                <a:lnTo>
                  <a:pt x="2314536" y="1978212"/>
                </a:lnTo>
                <a:lnTo>
                  <a:pt x="2320989" y="1994504"/>
                </a:lnTo>
                <a:cubicBezTo>
                  <a:pt x="2292439" y="2010252"/>
                  <a:pt x="2259301" y="2017439"/>
                  <a:pt x="2224883" y="2015050"/>
                </a:cubicBezTo>
                <a:cubicBezTo>
                  <a:pt x="2157880" y="2010397"/>
                  <a:pt x="2096183" y="1970105"/>
                  <a:pt x="2062112" y="1908746"/>
                </a:cubicBezTo>
                <a:lnTo>
                  <a:pt x="2028307" y="1927422"/>
                </a:lnTo>
                <a:cubicBezTo>
                  <a:pt x="2069101" y="2000945"/>
                  <a:pt x="2143517" y="2048870"/>
                  <a:pt x="2224395" y="2053708"/>
                </a:cubicBezTo>
                <a:cubicBezTo>
                  <a:pt x="2263912" y="2056070"/>
                  <a:pt x="2302036" y="2047984"/>
                  <a:pt x="2335071" y="2030056"/>
                </a:cubicBezTo>
                <a:cubicBezTo>
                  <a:pt x="2400196" y="2159379"/>
                  <a:pt x="2567325" y="2230480"/>
                  <a:pt x="2748680" y="2204554"/>
                </a:cubicBezTo>
                <a:cubicBezTo>
                  <a:pt x="2767068" y="2240602"/>
                  <a:pt x="2774723" y="2281713"/>
                  <a:pt x="2774723" y="2324613"/>
                </a:cubicBezTo>
                <a:cubicBezTo>
                  <a:pt x="2774723" y="2444667"/>
                  <a:pt x="2714770" y="2550720"/>
                  <a:pt x="2619461" y="2609132"/>
                </a:cubicBezTo>
                <a:cubicBezTo>
                  <a:pt x="2594093" y="2739763"/>
                  <a:pt x="2496512" y="2844553"/>
                  <a:pt x="2368919" y="2876858"/>
                </a:cubicBezTo>
                <a:cubicBezTo>
                  <a:pt x="2184369" y="2908073"/>
                  <a:pt x="2016372" y="2826285"/>
                  <a:pt x="1978290" y="2684161"/>
                </a:cubicBezTo>
                <a:lnTo>
                  <a:pt x="1939323" y="2694602"/>
                </a:lnTo>
                <a:cubicBezTo>
                  <a:pt x="1970494" y="2810931"/>
                  <a:pt x="2075973" y="2892306"/>
                  <a:pt x="2210223" y="2912307"/>
                </a:cubicBezTo>
                <a:cubicBezTo>
                  <a:pt x="2165434" y="3014618"/>
                  <a:pt x="2062317" y="3083879"/>
                  <a:pt x="1943022" y="3083879"/>
                </a:cubicBezTo>
                <a:cubicBezTo>
                  <a:pt x="1804718" y="3083879"/>
                  <a:pt x="1736151" y="2990782"/>
                  <a:pt x="1657612" y="2862428"/>
                </a:cubicBezTo>
                <a:cubicBezTo>
                  <a:pt x="1632100" y="2775963"/>
                  <a:pt x="1598588" y="2449530"/>
                  <a:pt x="1653064" y="2147091"/>
                </a:cubicBezTo>
                <a:cubicBezTo>
                  <a:pt x="1775302" y="2294672"/>
                  <a:pt x="1947360" y="2360889"/>
                  <a:pt x="2101389" y="2319520"/>
                </a:cubicBezTo>
                <a:lnTo>
                  <a:pt x="2085913" y="2268654"/>
                </a:lnTo>
                <a:cubicBezTo>
                  <a:pt x="1935632" y="2308197"/>
                  <a:pt x="1765039" y="2228547"/>
                  <a:pt x="1652548" y="2065927"/>
                </a:cubicBezTo>
                <a:cubicBezTo>
                  <a:pt x="1594744" y="1988631"/>
                  <a:pt x="1552933" y="1543383"/>
                  <a:pt x="1647107" y="1210118"/>
                </a:cubicBezTo>
                <a:cubicBezTo>
                  <a:pt x="1757451" y="1073526"/>
                  <a:pt x="1924310" y="1023711"/>
                  <a:pt x="2044795" y="1095494"/>
                </a:cubicBezTo>
                <a:lnTo>
                  <a:pt x="2046624" y="1092427"/>
                </a:lnTo>
                <a:cubicBezTo>
                  <a:pt x="2044963" y="1115904"/>
                  <a:pt x="2049817" y="1139574"/>
                  <a:pt x="2059741" y="1162003"/>
                </a:cubicBezTo>
                <a:cubicBezTo>
                  <a:pt x="2085174" y="1219476"/>
                  <a:pt x="2140055" y="1259997"/>
                  <a:pt x="2204060" y="1268556"/>
                </a:cubicBezTo>
                <a:lnTo>
                  <a:pt x="2208020" y="1238949"/>
                </a:lnTo>
                <a:cubicBezTo>
                  <a:pt x="2154665" y="1231814"/>
                  <a:pt x="2108853" y="1198319"/>
                  <a:pt x="2087448" y="1150798"/>
                </a:cubicBezTo>
                <a:cubicBezTo>
                  <a:pt x="2064784" y="1100476"/>
                  <a:pt x="2073123" y="1042569"/>
                  <a:pt x="2109077" y="1000639"/>
                </a:cubicBezTo>
                <a:cubicBezTo>
                  <a:pt x="2142987" y="961090"/>
                  <a:pt x="2196315" y="941798"/>
                  <a:pt x="2249471" y="949847"/>
                </a:cubicBezTo>
                <a:lnTo>
                  <a:pt x="2253988" y="920317"/>
                </a:lnTo>
                <a:cubicBezTo>
                  <a:pt x="2190211" y="910645"/>
                  <a:pt x="2126205" y="934132"/>
                  <a:pt x="2085632" y="982099"/>
                </a:cubicBezTo>
                <a:lnTo>
                  <a:pt x="2052614" y="1055246"/>
                </a:lnTo>
                <a:cubicBezTo>
                  <a:pt x="1928226" y="988072"/>
                  <a:pt x="1765306" y="1028878"/>
                  <a:pt x="1646726" y="1149851"/>
                </a:cubicBezTo>
                <a:cubicBezTo>
                  <a:pt x="1576863" y="1018908"/>
                  <a:pt x="1584053" y="461235"/>
                  <a:pt x="1633436" y="269593"/>
                </a:cubicBezTo>
                <a:cubicBezTo>
                  <a:pt x="1697428" y="119029"/>
                  <a:pt x="1776459" y="0"/>
                  <a:pt x="1943022" y="0"/>
                </a:cubicBezTo>
                <a:close/>
                <a:moveTo>
                  <a:pt x="1125035" y="0"/>
                </a:moveTo>
                <a:cubicBezTo>
                  <a:pt x="1263339" y="0"/>
                  <a:pt x="1331906" y="93097"/>
                  <a:pt x="1410445" y="221451"/>
                </a:cubicBezTo>
                <a:cubicBezTo>
                  <a:pt x="1435957" y="307916"/>
                  <a:pt x="1469469" y="634350"/>
                  <a:pt x="1414993" y="936788"/>
                </a:cubicBezTo>
                <a:cubicBezTo>
                  <a:pt x="1292755" y="789207"/>
                  <a:pt x="1120697" y="722990"/>
                  <a:pt x="966668" y="764359"/>
                </a:cubicBezTo>
                <a:lnTo>
                  <a:pt x="982144" y="815225"/>
                </a:lnTo>
                <a:cubicBezTo>
                  <a:pt x="1132425" y="775682"/>
                  <a:pt x="1303018" y="855332"/>
                  <a:pt x="1415509" y="1017952"/>
                </a:cubicBezTo>
                <a:cubicBezTo>
                  <a:pt x="1473313" y="1095249"/>
                  <a:pt x="1515123" y="1540497"/>
                  <a:pt x="1420950" y="1873762"/>
                </a:cubicBezTo>
                <a:cubicBezTo>
                  <a:pt x="1310606" y="2010353"/>
                  <a:pt x="1143747" y="2060168"/>
                  <a:pt x="1023262" y="1988385"/>
                </a:cubicBezTo>
                <a:lnTo>
                  <a:pt x="1021433" y="1991453"/>
                </a:lnTo>
                <a:cubicBezTo>
                  <a:pt x="1023094" y="1967976"/>
                  <a:pt x="1018240" y="1944306"/>
                  <a:pt x="1008316" y="1921877"/>
                </a:cubicBezTo>
                <a:cubicBezTo>
                  <a:pt x="982883" y="1864403"/>
                  <a:pt x="928002" y="1823883"/>
                  <a:pt x="863997" y="1815323"/>
                </a:cubicBezTo>
                <a:lnTo>
                  <a:pt x="860037" y="1844930"/>
                </a:lnTo>
                <a:cubicBezTo>
                  <a:pt x="913392" y="1852066"/>
                  <a:pt x="959204" y="1885560"/>
                  <a:pt x="980609" y="1933082"/>
                </a:cubicBezTo>
                <a:cubicBezTo>
                  <a:pt x="1003273" y="1983404"/>
                  <a:pt x="994934" y="2041310"/>
                  <a:pt x="958980" y="2083241"/>
                </a:cubicBezTo>
                <a:cubicBezTo>
                  <a:pt x="925070" y="2122789"/>
                  <a:pt x="871742" y="2142082"/>
                  <a:pt x="818586" y="2134033"/>
                </a:cubicBezTo>
                <a:lnTo>
                  <a:pt x="814069" y="2163562"/>
                </a:lnTo>
                <a:cubicBezTo>
                  <a:pt x="877846" y="2173235"/>
                  <a:pt x="941852" y="2149747"/>
                  <a:pt x="982425" y="2101780"/>
                </a:cubicBezTo>
                <a:lnTo>
                  <a:pt x="1015443" y="2028633"/>
                </a:lnTo>
                <a:cubicBezTo>
                  <a:pt x="1139831" y="2095808"/>
                  <a:pt x="1302751" y="2055001"/>
                  <a:pt x="1421331" y="1934029"/>
                </a:cubicBezTo>
                <a:cubicBezTo>
                  <a:pt x="1491194" y="2064971"/>
                  <a:pt x="1484003" y="2622644"/>
                  <a:pt x="1434621" y="2814287"/>
                </a:cubicBezTo>
                <a:cubicBezTo>
                  <a:pt x="1370629" y="2964850"/>
                  <a:pt x="1291598" y="3083879"/>
                  <a:pt x="1125035" y="3083879"/>
                </a:cubicBezTo>
                <a:cubicBezTo>
                  <a:pt x="976622" y="3083879"/>
                  <a:pt x="853248" y="2976677"/>
                  <a:pt x="835482" y="2834581"/>
                </a:cubicBezTo>
                <a:cubicBezTo>
                  <a:pt x="1001251" y="2760784"/>
                  <a:pt x="1101560" y="2608549"/>
                  <a:pt x="1075194" y="2460607"/>
                </a:cubicBezTo>
                <a:lnTo>
                  <a:pt x="1035713" y="2468996"/>
                </a:lnTo>
                <a:cubicBezTo>
                  <a:pt x="1060354" y="2611450"/>
                  <a:pt x="948194" y="2759243"/>
                  <a:pt x="773360" y="2817692"/>
                </a:cubicBezTo>
                <a:cubicBezTo>
                  <a:pt x="763867" y="2823239"/>
                  <a:pt x="753648" y="2823760"/>
                  <a:pt x="743309" y="2823760"/>
                </a:cubicBezTo>
                <a:cubicBezTo>
                  <a:pt x="576747" y="2823760"/>
                  <a:pt x="441721" y="2688734"/>
                  <a:pt x="441721" y="2522172"/>
                </a:cubicBezTo>
                <a:lnTo>
                  <a:pt x="459036" y="2436399"/>
                </a:lnTo>
                <a:lnTo>
                  <a:pt x="441721" y="2436399"/>
                </a:lnTo>
                <a:lnTo>
                  <a:pt x="441721" y="2427537"/>
                </a:lnTo>
                <a:cubicBezTo>
                  <a:pt x="305234" y="2414137"/>
                  <a:pt x="200762" y="2297266"/>
                  <a:pt x="200762" y="2155997"/>
                </a:cubicBezTo>
                <a:lnTo>
                  <a:pt x="217593" y="2072628"/>
                </a:lnTo>
                <a:cubicBezTo>
                  <a:pt x="89802" y="2019727"/>
                  <a:pt x="0" y="1893768"/>
                  <a:pt x="0" y="1746838"/>
                </a:cubicBezTo>
                <a:cubicBezTo>
                  <a:pt x="0" y="1665177"/>
                  <a:pt x="27737" y="1589996"/>
                  <a:pt x="75847" y="1531990"/>
                </a:cubicBezTo>
                <a:cubicBezTo>
                  <a:pt x="158816" y="1432590"/>
                  <a:pt x="276275" y="1387641"/>
                  <a:pt x="381353" y="1423131"/>
                </a:cubicBezTo>
                <a:lnTo>
                  <a:pt x="394263" y="1384911"/>
                </a:lnTo>
                <a:cubicBezTo>
                  <a:pt x="299825" y="1353014"/>
                  <a:pt x="197101" y="1376758"/>
                  <a:pt x="112642" y="1443556"/>
                </a:cubicBezTo>
                <a:cubicBezTo>
                  <a:pt x="74114" y="1395305"/>
                  <a:pt x="55810" y="1333244"/>
                  <a:pt x="55810" y="1266911"/>
                </a:cubicBezTo>
                <a:cubicBezTo>
                  <a:pt x="55810" y="1097473"/>
                  <a:pt x="175228" y="955927"/>
                  <a:pt x="334606" y="922383"/>
                </a:cubicBezTo>
                <a:cubicBezTo>
                  <a:pt x="497254" y="898036"/>
                  <a:pt x="645210" y="961827"/>
                  <a:pt x="694839" y="1079319"/>
                </a:cubicBezTo>
                <a:cubicBezTo>
                  <a:pt x="670482" y="1096114"/>
                  <a:pt x="651035" y="1119484"/>
                  <a:pt x="636636" y="1146893"/>
                </a:cubicBezTo>
                <a:cubicBezTo>
                  <a:pt x="598934" y="1218660"/>
                  <a:pt x="601627" y="1307205"/>
                  <a:pt x="643730" y="1380130"/>
                </a:cubicBezTo>
                <a:lnTo>
                  <a:pt x="677177" y="1360819"/>
                </a:lnTo>
                <a:cubicBezTo>
                  <a:pt x="642024" y="1299932"/>
                  <a:pt x="639299" y="1226219"/>
                  <a:pt x="669992" y="1166433"/>
                </a:cubicBezTo>
                <a:cubicBezTo>
                  <a:pt x="681439" y="1144136"/>
                  <a:pt x="696880" y="1125036"/>
                  <a:pt x="719376" y="1114815"/>
                </a:cubicBezTo>
                <a:lnTo>
                  <a:pt x="753521" y="1105667"/>
                </a:lnTo>
                <a:lnTo>
                  <a:pt x="747068" y="1089375"/>
                </a:lnTo>
                <a:cubicBezTo>
                  <a:pt x="775618" y="1073627"/>
                  <a:pt x="808756" y="1066440"/>
                  <a:pt x="843174" y="1068829"/>
                </a:cubicBezTo>
                <a:cubicBezTo>
                  <a:pt x="910177" y="1073482"/>
                  <a:pt x="971874" y="1113774"/>
                  <a:pt x="1005945" y="1175134"/>
                </a:cubicBezTo>
                <a:lnTo>
                  <a:pt x="1039750" y="1156458"/>
                </a:lnTo>
                <a:cubicBezTo>
                  <a:pt x="998956" y="1082934"/>
                  <a:pt x="924540" y="1035010"/>
                  <a:pt x="843662" y="1030172"/>
                </a:cubicBezTo>
                <a:cubicBezTo>
                  <a:pt x="804145" y="1027809"/>
                  <a:pt x="766021" y="1035895"/>
                  <a:pt x="732986" y="1053824"/>
                </a:cubicBezTo>
                <a:cubicBezTo>
                  <a:pt x="667861" y="924500"/>
                  <a:pt x="500732" y="853399"/>
                  <a:pt x="319377" y="879325"/>
                </a:cubicBezTo>
                <a:cubicBezTo>
                  <a:pt x="300989" y="843277"/>
                  <a:pt x="293334" y="802167"/>
                  <a:pt x="293334" y="759266"/>
                </a:cubicBezTo>
                <a:cubicBezTo>
                  <a:pt x="293334" y="639212"/>
                  <a:pt x="353287" y="533159"/>
                  <a:pt x="448596" y="474747"/>
                </a:cubicBezTo>
                <a:cubicBezTo>
                  <a:pt x="473964" y="344116"/>
                  <a:pt x="571545" y="239326"/>
                  <a:pt x="699138" y="207021"/>
                </a:cubicBezTo>
                <a:cubicBezTo>
                  <a:pt x="883688" y="175806"/>
                  <a:pt x="1051685" y="257594"/>
                  <a:pt x="1089767" y="399718"/>
                </a:cubicBezTo>
                <a:lnTo>
                  <a:pt x="1128734" y="389277"/>
                </a:lnTo>
                <a:cubicBezTo>
                  <a:pt x="1097563" y="272948"/>
                  <a:pt x="992084" y="191573"/>
                  <a:pt x="857834" y="171572"/>
                </a:cubicBezTo>
                <a:cubicBezTo>
                  <a:pt x="902623" y="69261"/>
                  <a:pt x="1005740" y="0"/>
                  <a:pt x="112503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1197735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Causes</a:t>
            </a:r>
            <a:r>
              <a:rPr lang="en-US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56067"/>
            <a:ext cx="7886700" cy="5370490"/>
          </a:xfrm>
        </p:spPr>
        <p:txBody>
          <a:bodyPr>
            <a:normAutofit fontScale="85000" lnSpcReduction="10000"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According to DSM-5 we have five categories:</a:t>
            </a:r>
          </a:p>
          <a:p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Substance intoxication delirium </a:t>
            </a:r>
            <a:r>
              <a:rPr lang="en-US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(alcohol,cocaine,narcotics,digoxin,h2-blocker)</a:t>
            </a:r>
          </a:p>
          <a:p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Substance withdrawal delirium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(alcohol , BZD)</a:t>
            </a:r>
          </a:p>
          <a:p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Medication-induced delirium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(Anticholinergic, steroids ,TCA, BZD</a:t>
            </a:r>
            <a:r>
              <a:rPr lang="en-US" dirty="0">
                <a:solidFill>
                  <a:schemeClr val="accent1"/>
                </a:solidFill>
              </a:rPr>
              <a:t>) </a:t>
            </a:r>
            <a:endParaRPr lang="en-US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Delirium due to another medical condition</a:t>
            </a:r>
          </a:p>
          <a:p>
            <a:r>
              <a:rPr lang="en-US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(CVA, mass lesion, infections, metabolic</a:t>
            </a: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causes</a:t>
            </a:r>
            <a:r>
              <a:rPr lang="en-US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Delirium due to multiple etiologies</a:t>
            </a:r>
          </a:p>
        </p:txBody>
      </p:sp>
    </p:spTree>
    <p:extLst>
      <p:ext uri="{BB962C8B-B14F-4D97-AF65-F5344CB8AC3E}">
        <p14:creationId xmlns="" xmlns:p14="http://schemas.microsoft.com/office/powerpoint/2010/main" val="4273156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9C4B375-E20B-4434-8BFB-CA6430E0C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54110"/>
            <a:ext cx="7886700" cy="985373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Types of delirium: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EA0F75B-2F46-466A-B7AC-84220F0BE8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624" y="1350498"/>
            <a:ext cx="8177726" cy="5507502"/>
          </a:xfrm>
        </p:spPr>
        <p:txBody>
          <a:bodyPr>
            <a:normAutofit fontScale="62500" lnSpcReduction="2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There are three types of delirium based on psychomotor activity: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u="sng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Mixed type: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.Psychomotor activity may remain stable at baseline or fluctuate rapidly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between hyperactivity and hypoactivity.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Most common type.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u="sng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Hypoactive (“quiet”) type: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.Decreased psychomotor activity, ranging from drowsiness to lethargy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stupor.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More likely to go undetected.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More common in the elderly.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u="sng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Hyperactive type (“ICU psychosis”):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Manifests with agitation, mood lability, and uncooperativeness.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Less common, but more easily identified due to its disruptiveness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More common in drug withdrawal or toxicity</a:t>
            </a:r>
          </a:p>
        </p:txBody>
      </p:sp>
    </p:spTree>
    <p:extLst>
      <p:ext uri="{BB962C8B-B14F-4D97-AF65-F5344CB8AC3E}">
        <p14:creationId xmlns="" xmlns:p14="http://schemas.microsoft.com/office/powerpoint/2010/main" val="1306762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8867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Diagnosis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38200"/>
            <a:ext cx="8051711" cy="510003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DSM-5 Criteria for Delirium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Disturbance in attention and awareness.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Disturbance in an additional cognitive domain.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Develops acutely over hours to days, represents a change from baseline, and tends to fluctuate.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Not better accounted for by another neurocognitive disorder.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Not occurring during a coma.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Evidence from history, physical, or labs that the disturbance is a direct consequence of another medical condition, substance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intoxication/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withdrawal,exposure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to toxin</a:t>
            </a:r>
          </a:p>
        </p:txBody>
      </p:sp>
    </p:spTree>
    <p:extLst>
      <p:ext uri="{BB962C8B-B14F-4D97-AF65-F5344CB8AC3E}">
        <p14:creationId xmlns="" xmlns:p14="http://schemas.microsoft.com/office/powerpoint/2010/main" val="42301307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03032"/>
            <a:ext cx="7886700" cy="38636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797" y="592429"/>
            <a:ext cx="8254553" cy="626557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Once delirium is diagnosed , blood glucose, pulse-</a:t>
            </a:r>
            <a:r>
              <a:rPr lang="en-US" dirty="0" err="1"/>
              <a:t>oximetry</a:t>
            </a:r>
            <a:r>
              <a:rPr lang="en-US" dirty="0"/>
              <a:t>, ABGs, and ECG are done at bedside.</a:t>
            </a:r>
          </a:p>
          <a:p>
            <a:r>
              <a:rPr lang="en-US" dirty="0"/>
              <a:t>Labs obtained in delirium workup include, CBC with differential, urinalysis, and urine culture. </a:t>
            </a:r>
          </a:p>
          <a:p>
            <a:r>
              <a:rPr lang="en-US" dirty="0"/>
              <a:t>Urine drug screen, a blood alcohol level, therapeutic drug levels (e.g., </a:t>
            </a:r>
            <a:r>
              <a:rPr lang="en-US" dirty="0" err="1"/>
              <a:t>antiepileptics</a:t>
            </a:r>
            <a:r>
              <a:rPr lang="en-US" dirty="0"/>
              <a:t>, digoxin, lithium), a hepatic panel, thyroid hormone levels, or a chest x-ray may also be needed depending on the clinical presentation. </a:t>
            </a:r>
          </a:p>
          <a:p>
            <a:r>
              <a:rPr lang="en-US" dirty="0"/>
              <a:t>Head imaging (head CT or MRI brain), EEG, and lumbar puncture should be performed if focal neurological deficits are present or a cause of delirium cannot be identified with the initial </a:t>
            </a:r>
            <a:r>
              <a:rPr lang="en-US" dirty="0" smtClean="0"/>
              <a:t>workup.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367579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Treatment</a:t>
            </a:r>
            <a:r>
              <a:rPr lang="en-US" dirty="0">
                <a:solidFill>
                  <a:schemeClr val="accent4"/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39404"/>
            <a:ext cx="7886700" cy="5211047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Identify and treat the underlying cause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Maintain nutrition ,hydration ,electrolyte balance, and monitor vitals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D2 antagonists (Haloperidol is the preferred agent)   are indicated for treatment of agitation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Benzodiazepine are avoided unless treating delirium due to alcohol or benzodiazepine withdrawal </a:t>
            </a:r>
          </a:p>
        </p:txBody>
      </p:sp>
    </p:spTree>
    <p:extLst>
      <p:ext uri="{BB962C8B-B14F-4D97-AF65-F5344CB8AC3E}">
        <p14:creationId xmlns="" xmlns:p14="http://schemas.microsoft.com/office/powerpoint/2010/main" val="5288492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1500" b="1" dirty="0" smtClean="0">
                <a:solidFill>
                  <a:schemeClr val="accent4"/>
                </a:solidFill>
              </a:rPr>
              <a:t>Thank you</a:t>
            </a:r>
            <a:endParaRPr lang="en-US" sz="11500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Delirium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Delirium is defined by the acute onset of fluctuating cognitive impairment and a disturbance of consciousness. Delirium is a syndrome, not a disease.</a:t>
            </a:r>
          </a:p>
          <a:p>
            <a:r>
              <a:rPr lang="en-US" dirty="0" smtClean="0"/>
              <a:t> Delirium has a sudden onset (hours or days), a brief and fluctuating course, and rapid improvement when the causative factor is identified and eliminated.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Delirium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Delirium is </a:t>
            </a:r>
            <a:r>
              <a:rPr lang="en-US" dirty="0" err="1" smtClean="0"/>
              <a:t>underrecognized</a:t>
            </a:r>
            <a:r>
              <a:rPr lang="en-US" dirty="0" smtClean="0"/>
              <a:t> by health care workers.</a:t>
            </a:r>
          </a:p>
          <a:p>
            <a:r>
              <a:rPr lang="en-US" dirty="0" smtClean="0"/>
              <a:t>Physicians must recognize delirium to identify and treat the underlying cause and to avert the development of delirium-related complications such as accidental injury because of the patient's clouded consciousness.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Delirium by Other Names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   Intensive care unit psychosis</a:t>
            </a:r>
            <a:br>
              <a:rPr lang="en-US" dirty="0" smtClean="0"/>
            </a:br>
            <a:r>
              <a:rPr lang="en-US" dirty="0" smtClean="0"/>
              <a:t>Acute </a:t>
            </a:r>
            <a:r>
              <a:rPr lang="en-US" dirty="0" err="1" smtClean="0"/>
              <a:t>confusional</a:t>
            </a:r>
            <a:r>
              <a:rPr lang="en-US" dirty="0" smtClean="0"/>
              <a:t> state</a:t>
            </a:r>
            <a:br>
              <a:rPr lang="en-US" dirty="0" smtClean="0"/>
            </a:br>
            <a:r>
              <a:rPr lang="en-US" dirty="0" smtClean="0"/>
              <a:t>Acute brain failure</a:t>
            </a:r>
            <a:br>
              <a:rPr lang="en-US" dirty="0" smtClean="0"/>
            </a:br>
            <a:r>
              <a:rPr lang="en-US" dirty="0" smtClean="0"/>
              <a:t>Encephalitis</a:t>
            </a:r>
            <a:br>
              <a:rPr lang="en-US" dirty="0" smtClean="0"/>
            </a:br>
            <a:r>
              <a:rPr lang="en-US" dirty="0" smtClean="0"/>
              <a:t>Encephalopathy</a:t>
            </a:r>
            <a:br>
              <a:rPr lang="en-US" dirty="0" smtClean="0"/>
            </a:br>
            <a:r>
              <a:rPr lang="en-US" dirty="0" smtClean="0"/>
              <a:t>Toxic metabolic state</a:t>
            </a:r>
            <a:br>
              <a:rPr lang="en-US" dirty="0" smtClean="0"/>
            </a:br>
            <a:r>
              <a:rPr lang="en-US" dirty="0" smtClean="0"/>
              <a:t>Central nervous system </a:t>
            </a:r>
            <a:r>
              <a:rPr lang="en-US" dirty="0" smtClean="0"/>
              <a:t>toxicity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Sundowning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Cerebral insufficiency</a:t>
            </a:r>
            <a:br>
              <a:rPr lang="en-US" dirty="0" smtClean="0"/>
            </a:br>
            <a:r>
              <a:rPr lang="en-US" dirty="0" smtClean="0"/>
              <a:t>Organic brain syndrome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Delirium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Delirium is characterized by an acute decline in  </a:t>
            </a:r>
            <a:r>
              <a:rPr lang="en-US" dirty="0"/>
              <a:t>both </a:t>
            </a:r>
            <a:r>
              <a:rPr lang="en-US" dirty="0" smtClean="0"/>
              <a:t>the level of </a:t>
            </a:r>
            <a:r>
              <a:rPr lang="en-US" u="sng" dirty="0" smtClean="0"/>
              <a:t>consciousness</a:t>
            </a:r>
            <a:r>
              <a:rPr lang="en-US" dirty="0" smtClean="0"/>
              <a:t> and </a:t>
            </a:r>
            <a:r>
              <a:rPr lang="en-US" u="sng" dirty="0" smtClean="0"/>
              <a:t>cognition</a:t>
            </a:r>
            <a:r>
              <a:rPr lang="en-US" dirty="0" smtClean="0"/>
              <a:t>  </a:t>
            </a:r>
            <a:r>
              <a:rPr lang="en-US" dirty="0"/>
              <a:t>with </a:t>
            </a:r>
            <a:r>
              <a:rPr lang="en-US" dirty="0" smtClean="0"/>
              <a:t>particular impairment in </a:t>
            </a:r>
            <a:r>
              <a:rPr lang="en-US" u="sng" dirty="0" smtClean="0"/>
              <a:t>attention </a:t>
            </a:r>
            <a:r>
              <a:rPr lang="en-US" dirty="0" smtClean="0"/>
              <a:t>that develop over a short time. </a:t>
            </a:r>
            <a:r>
              <a:rPr lang="en-US" u="sng" dirty="0" smtClean="0">
                <a:solidFill>
                  <a:srgbClr val="FF0000"/>
                </a:solidFill>
              </a:rPr>
              <a:t>A  </a:t>
            </a:r>
            <a:r>
              <a:rPr lang="en-US" u="sng" dirty="0">
                <a:solidFill>
                  <a:srgbClr val="FF0000"/>
                </a:solidFill>
              </a:rPr>
              <a:t>life </a:t>
            </a:r>
            <a:r>
              <a:rPr lang="en-US" u="sng" dirty="0" smtClean="0">
                <a:solidFill>
                  <a:srgbClr val="FF0000"/>
                </a:solidFill>
              </a:rPr>
              <a:t>threatening</a:t>
            </a:r>
            <a:r>
              <a:rPr lang="en-US" dirty="0"/>
              <a:t>, </a:t>
            </a:r>
            <a:r>
              <a:rPr lang="en-US" dirty="0" smtClean="0"/>
              <a:t>yet potentially </a:t>
            </a:r>
            <a:r>
              <a:rPr lang="en-US" u="sng" dirty="0" smtClean="0">
                <a:solidFill>
                  <a:srgbClr val="FF0000"/>
                </a:solidFill>
              </a:rPr>
              <a:t>reversible</a:t>
            </a:r>
            <a:r>
              <a:rPr lang="en-US" dirty="0" smtClean="0"/>
              <a:t>  </a:t>
            </a:r>
            <a:r>
              <a:rPr lang="en-US" dirty="0"/>
              <a:t>disorder </a:t>
            </a:r>
            <a:r>
              <a:rPr lang="en-US" dirty="0" smtClean="0"/>
              <a:t>of the central nervous system (</a:t>
            </a:r>
            <a:r>
              <a:rPr lang="en-US" dirty="0"/>
              <a:t>CNS</a:t>
            </a:r>
            <a:r>
              <a:rPr lang="en-US" dirty="0" smtClean="0"/>
              <a:t>),delirium often  involves </a:t>
            </a:r>
            <a:r>
              <a:rPr lang="en-US" u="sng" dirty="0" smtClean="0"/>
              <a:t>perceptual disturbances</a:t>
            </a:r>
            <a:r>
              <a:rPr lang="en-US" dirty="0" smtClean="0"/>
              <a:t>, Abnormalities of </a:t>
            </a:r>
            <a:r>
              <a:rPr lang="en-US" u="sng" dirty="0" smtClean="0"/>
              <a:t>mood</a:t>
            </a:r>
            <a:r>
              <a:rPr lang="en-US" dirty="0" smtClean="0"/>
              <a:t>, </a:t>
            </a:r>
            <a:r>
              <a:rPr lang="en-US" u="sng" dirty="0" smtClean="0"/>
              <a:t>behavior</a:t>
            </a:r>
            <a:r>
              <a:rPr lang="en-US" dirty="0" smtClean="0"/>
              <a:t> and </a:t>
            </a:r>
            <a:r>
              <a:rPr lang="en-US" u="sng" dirty="0" smtClean="0"/>
              <a:t>psychomotor activity</a:t>
            </a:r>
            <a:r>
              <a:rPr lang="en-US" dirty="0"/>
              <a:t>, </a:t>
            </a:r>
            <a:r>
              <a:rPr lang="en-US" dirty="0" smtClean="0"/>
              <a:t>and </a:t>
            </a:r>
            <a:r>
              <a:rPr lang="en-US" u="sng" dirty="0" smtClean="0"/>
              <a:t>sleep cycle impairment</a:t>
            </a:r>
            <a:r>
              <a:rPr lang="en-US" dirty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="" xmlns:p14="http://schemas.microsoft.com/office/powerpoint/2010/main" val="3365791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clinical features are often present and may be prominent. They can include </a:t>
            </a:r>
            <a:r>
              <a:rPr lang="en-US" u="sng" dirty="0" smtClean="0"/>
              <a:t>disorganization of thought processes </a:t>
            </a:r>
            <a:r>
              <a:rPr lang="en-US" dirty="0" smtClean="0"/>
              <a:t>(ranging from mild </a:t>
            </a:r>
            <a:r>
              <a:rPr lang="en-US" dirty="0" err="1" smtClean="0"/>
              <a:t>tangentiality</a:t>
            </a:r>
            <a:r>
              <a:rPr lang="en-US" dirty="0" smtClean="0"/>
              <a:t> to frank incoherence), </a:t>
            </a:r>
            <a:r>
              <a:rPr lang="en-US" u="sng" dirty="0" smtClean="0"/>
              <a:t>perceptual disturbances such as illusions and hallucinations,</a:t>
            </a:r>
            <a:r>
              <a:rPr lang="en-US" dirty="0" smtClean="0"/>
              <a:t> </a:t>
            </a:r>
            <a:r>
              <a:rPr lang="en-US" u="sng" dirty="0" smtClean="0"/>
              <a:t>psychomotor hyperactivity and </a:t>
            </a:r>
            <a:r>
              <a:rPr lang="en-US" u="sng" dirty="0" err="1" smtClean="0"/>
              <a:t>hypoactivity</a:t>
            </a:r>
            <a:r>
              <a:rPr lang="en-US" u="sng" dirty="0" smtClean="0"/>
              <a:t>,</a:t>
            </a:r>
            <a:r>
              <a:rPr lang="en-US" dirty="0" smtClean="0"/>
              <a:t> </a:t>
            </a:r>
            <a:r>
              <a:rPr lang="en-US" u="sng" dirty="0" smtClean="0"/>
              <a:t>disruption of the sleep wake cycle </a:t>
            </a:r>
            <a:r>
              <a:rPr lang="en-US" dirty="0" smtClean="0"/>
              <a:t>(often manifested as fragmented sleep at night, with or without daytime drowsiness), </a:t>
            </a:r>
            <a:r>
              <a:rPr lang="en-US" u="sng" dirty="0" smtClean="0"/>
              <a:t>mood alterations </a:t>
            </a:r>
            <a:r>
              <a:rPr lang="en-US" dirty="0" smtClean="0"/>
              <a:t>(from subtle irritability to obvious </a:t>
            </a:r>
            <a:r>
              <a:rPr lang="en-US" dirty="0" err="1" smtClean="0"/>
              <a:t>dysphoria</a:t>
            </a:r>
            <a:r>
              <a:rPr lang="en-US" dirty="0" smtClean="0"/>
              <a:t>, anxiety, or even euphoria), and other manifestations of </a:t>
            </a:r>
            <a:r>
              <a:rPr lang="en-US" u="sng" dirty="0" smtClean="0"/>
              <a:t>altered neurological function</a:t>
            </a:r>
            <a:r>
              <a:rPr lang="en-US" dirty="0" smtClean="0"/>
              <a:t> (autonomic hyperactivity or instability, and </a:t>
            </a:r>
            <a:r>
              <a:rPr lang="en-US" dirty="0" err="1" smtClean="0"/>
              <a:t>dysarthria</a:t>
            </a:r>
            <a:r>
              <a:rPr lang="en-US" dirty="0" smtClean="0"/>
              <a:t>).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kern="0" dirty="0" smtClean="0">
                <a:solidFill>
                  <a:schemeClr val="accent1"/>
                </a:solidFill>
                <a:latin typeface="Arial"/>
                <a:cs typeface="Arial"/>
              </a:rPr>
              <a:t>Epidemiology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Delirium is a common disorder, with most incidence and  prevalence rates reported in elderly adults.</a:t>
            </a:r>
          </a:p>
          <a:p>
            <a:r>
              <a:rPr lang="en-US" dirty="0" smtClean="0"/>
              <a:t> prevalence :0.4 percent for people 18 years of age and older, and 1 % of elderly persons age  55  years or older</a:t>
            </a:r>
            <a:r>
              <a:rPr lang="en-US" dirty="0"/>
              <a:t> </a:t>
            </a:r>
            <a:r>
              <a:rPr lang="en-US" dirty="0" smtClean="0"/>
              <a:t>,(13 % in  the age  85  years and older group   in  the  community).</a:t>
            </a:r>
          </a:p>
          <a:p>
            <a:r>
              <a:rPr lang="en-US" dirty="0" smtClean="0"/>
              <a:t>Among elderly emergency department patients, 5 to  10 percent have been reported to</a:t>
            </a:r>
            <a:r>
              <a:rPr lang="en-US" dirty="0"/>
              <a:t> </a:t>
            </a:r>
            <a:r>
              <a:rPr lang="en-US" dirty="0" smtClean="0"/>
              <a:t>have delirium. At  the time of admission to medical wards, between 15 and 21 % of</a:t>
            </a:r>
            <a:r>
              <a:rPr lang="en-US" dirty="0"/>
              <a:t> </a:t>
            </a:r>
            <a:r>
              <a:rPr lang="en-US" dirty="0" smtClean="0"/>
              <a:t>older patients  meet criteria for delirium.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kern="0" dirty="0">
                <a:solidFill>
                  <a:schemeClr val="accent1"/>
                </a:solidFill>
                <a:latin typeface="Arial"/>
                <a:cs typeface="Arial"/>
              </a:rPr>
              <a:t>Epidemiology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8"/>
            <a:ext cx="7886700" cy="4351338"/>
          </a:xfrm>
        </p:spPr>
        <p:txBody>
          <a:bodyPr/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3200" b="1" kern="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b="1" kern="0" dirty="0">
                <a:latin typeface="Arial"/>
                <a:cs typeface="Arial"/>
              </a:rPr>
              <a:t>Most Common in: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b="1" kern="0" dirty="0">
                <a:latin typeface="Arial"/>
                <a:cs typeface="Arial"/>
              </a:rPr>
              <a:t>Elderly patients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b="1" kern="0" dirty="0">
                <a:latin typeface="Arial"/>
                <a:cs typeface="Arial"/>
              </a:rPr>
              <a:t>ICU </a:t>
            </a:r>
            <a:r>
              <a:rPr lang="en-US" b="1" kern="0" dirty="0" smtClean="0">
                <a:latin typeface="Arial"/>
                <a:cs typeface="Arial"/>
              </a:rPr>
              <a:t>patients 70%-87%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b="1" kern="0" dirty="0" smtClean="0">
                <a:latin typeface="Arial"/>
                <a:cs typeface="Arial"/>
              </a:rPr>
              <a:t>Cardiac surgery </a:t>
            </a:r>
            <a:r>
              <a:rPr lang="en-US" b="1" kern="0" dirty="0" err="1" smtClean="0">
                <a:latin typeface="Arial"/>
                <a:cs typeface="Arial"/>
              </a:rPr>
              <a:t>inpetant</a:t>
            </a:r>
            <a:r>
              <a:rPr lang="en-US" b="1" kern="0" dirty="0" smtClean="0">
                <a:latin typeface="Arial"/>
                <a:cs typeface="Arial"/>
              </a:rPr>
              <a:t> 16%-34%</a:t>
            </a:r>
            <a:endParaRPr lang="en-US" b="1" kern="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b="1" kern="0" dirty="0">
                <a:latin typeface="Arial"/>
                <a:cs typeface="Arial"/>
              </a:rPr>
              <a:t>Post-OP surgery </a:t>
            </a:r>
            <a:r>
              <a:rPr lang="en-US" b="1" kern="0" dirty="0" smtClean="0">
                <a:latin typeface="Arial"/>
                <a:cs typeface="Arial"/>
              </a:rPr>
              <a:t>patients 10%-15%</a:t>
            </a:r>
            <a:endParaRPr lang="en-US" b="1" kern="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b="1" kern="0" dirty="0" smtClean="0">
                <a:latin typeface="Arial"/>
                <a:cs typeface="Arial"/>
              </a:rPr>
              <a:t> Terminally ill Cancer patients 23%-28%</a:t>
            </a:r>
            <a:endParaRPr lang="ar-JO" b="1" kern="0" dirty="0">
              <a:latin typeface="Arial"/>
              <a:cs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15632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 factors: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87743"/>
            <a:ext cx="7886700" cy="4806995"/>
          </a:xfrm>
        </p:spPr>
        <p:txBody>
          <a:bodyPr>
            <a:no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Advanced age.</a:t>
            </a: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polypharmacy</a:t>
            </a: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Preexisting cognitive impairment or depression.</a:t>
            </a: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history of delirium.</a:t>
            </a: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Alcohol use.</a:t>
            </a: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Severe or terminal illness.</a:t>
            </a: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Impaired mobility.</a:t>
            </a: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Hearing or vision impairment.</a:t>
            </a: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Malnutrition.</a:t>
            </a: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Male gender.</a:t>
            </a:r>
          </a:p>
        </p:txBody>
      </p:sp>
    </p:spTree>
    <p:extLst>
      <p:ext uri="{BB962C8B-B14F-4D97-AF65-F5344CB8AC3E}">
        <p14:creationId xmlns="" xmlns:p14="http://schemas.microsoft.com/office/powerpoint/2010/main" val="2061900353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851</Words>
  <Application>Microsoft Office PowerPoint</Application>
  <PresentationFormat>عرض على الشاشة (3:4)‏</PresentationFormat>
  <Paragraphs>81</Paragraphs>
  <Slides>15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6" baseType="lpstr">
      <vt:lpstr>سمة Office</vt:lpstr>
      <vt:lpstr>Delirium</vt:lpstr>
      <vt:lpstr>Delirium</vt:lpstr>
      <vt:lpstr>Delirium</vt:lpstr>
      <vt:lpstr>Delirium by Other Names</vt:lpstr>
      <vt:lpstr>Delirium</vt:lpstr>
      <vt:lpstr>الشريحة 6</vt:lpstr>
      <vt:lpstr>Epidemiology</vt:lpstr>
      <vt:lpstr>Epidemiology</vt:lpstr>
      <vt:lpstr>Risk factors:</vt:lpstr>
      <vt:lpstr>Causes: </vt:lpstr>
      <vt:lpstr>Types of delirium:</vt:lpstr>
      <vt:lpstr>Diagnosis</vt:lpstr>
      <vt:lpstr>الشريحة 13</vt:lpstr>
      <vt:lpstr>Treatment </vt:lpstr>
      <vt:lpstr>الشريحة 15</vt:lpstr>
    </vt:vector>
  </TitlesOfParts>
  <Company>Naim Al Hussaini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Delirium</dc:title>
  <dc:creator>Amer</dc:creator>
  <cp:lastModifiedBy>Amer</cp:lastModifiedBy>
  <cp:revision>12</cp:revision>
  <dcterms:created xsi:type="dcterms:W3CDTF">2020-07-24T15:38:41Z</dcterms:created>
  <dcterms:modified xsi:type="dcterms:W3CDTF">2021-04-16T10:40:54Z</dcterms:modified>
</cp:coreProperties>
</file>