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9" r:id="rId3"/>
    <p:sldId id="257" r:id="rId4"/>
    <p:sldId id="258" r:id="rId5"/>
    <p:sldId id="261" r:id="rId6"/>
    <p:sldId id="260" r:id="rId7"/>
    <p:sldId id="278" r:id="rId8"/>
    <p:sldId id="263" r:id="rId9"/>
    <p:sldId id="264" r:id="rId10"/>
    <p:sldId id="265" r:id="rId11"/>
    <p:sldId id="279" r:id="rId12"/>
    <p:sldId id="280" r:id="rId13"/>
    <p:sldId id="274" r:id="rId14"/>
    <p:sldId id="281" r:id="rId15"/>
    <p:sldId id="275" r:id="rId16"/>
    <p:sldId id="282" r:id="rId17"/>
    <p:sldId id="283" r:id="rId18"/>
    <p:sldId id="287" r:id="rId19"/>
    <p:sldId id="286" r:id="rId20"/>
    <p:sldId id="285" r:id="rId21"/>
    <p:sldId id="272" r:id="rId22"/>
    <p:sldId id="288" r:id="rId23"/>
    <p:sldId id="273" r:id="rId24"/>
    <p:sldId id="269" r:id="rId25"/>
    <p:sldId id="271" r:id="rId26"/>
    <p:sldId id="270" r:id="rId27"/>
    <p:sldId id="267" r:id="rId28"/>
    <p:sldId id="268"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20573E9-F24A-4AD3-904A-813DB17B2EBA}">
          <p14:sldIdLst>
            <p14:sldId id="256"/>
            <p14:sldId id="259"/>
            <p14:sldId id="257"/>
            <p14:sldId id="258"/>
            <p14:sldId id="261"/>
            <p14:sldId id="260"/>
            <p14:sldId id="278"/>
            <p14:sldId id="263"/>
            <p14:sldId id="264"/>
            <p14:sldId id="265"/>
            <p14:sldId id="279"/>
            <p14:sldId id="280"/>
            <p14:sldId id="274"/>
            <p14:sldId id="281"/>
            <p14:sldId id="275"/>
            <p14:sldId id="282"/>
            <p14:sldId id="283"/>
            <p14:sldId id="287"/>
            <p14:sldId id="286"/>
            <p14:sldId id="285"/>
            <p14:sldId id="272"/>
            <p14:sldId id="288"/>
          </p14:sldIdLst>
        </p14:section>
        <p14:section name="Untitled Section" id="{BFA2EB1D-A405-4522-B403-D55696E74095}">
          <p14:sldIdLst>
            <p14:sldId id="273"/>
            <p14:sldId id="269"/>
            <p14:sldId id="271"/>
            <p14:sldId id="270"/>
            <p14:sldId id="267"/>
            <p14:sldId id="268"/>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howGuides="1">
      <p:cViewPr varScale="1">
        <p:scale>
          <a:sx n="73" d="100"/>
          <a:sy n="73" d="100"/>
        </p:scale>
        <p:origin x="-72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37EE5-5792-4B95-8122-7AE90A3ABBBA}" type="datetimeFigureOut">
              <a:rPr lang="en-US" smtClean="0"/>
              <a:pPr/>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E87BF-E758-4C73-8119-1AE06A5DE05E}" type="slidenum">
              <a:rPr lang="en-US" smtClean="0"/>
              <a:pPr/>
              <a:t>‹#›</a:t>
            </a:fld>
            <a:endParaRPr lang="en-US"/>
          </a:p>
        </p:txBody>
      </p:sp>
    </p:spTree>
    <p:extLst>
      <p:ext uri="{BB962C8B-B14F-4D97-AF65-F5344CB8AC3E}">
        <p14:creationId xmlns:p14="http://schemas.microsoft.com/office/powerpoint/2010/main" xmlns="" val="290691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9</a:t>
            </a:fld>
            <a:endParaRPr lang="en-US"/>
          </a:p>
        </p:txBody>
      </p:sp>
    </p:spTree>
    <p:extLst>
      <p:ext uri="{BB962C8B-B14F-4D97-AF65-F5344CB8AC3E}">
        <p14:creationId xmlns:p14="http://schemas.microsoft.com/office/powerpoint/2010/main" xmlns="" val="280360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10</a:t>
            </a:fld>
            <a:endParaRPr lang="en-US"/>
          </a:p>
        </p:txBody>
      </p:sp>
    </p:spTree>
    <p:extLst>
      <p:ext uri="{BB962C8B-B14F-4D97-AF65-F5344CB8AC3E}">
        <p14:creationId xmlns:p14="http://schemas.microsoft.com/office/powerpoint/2010/main" xmlns="" val="1320020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CDD95F-6C7B-477E-9C98-06913020A8D6}" type="datetimeFigureOut">
              <a:rPr lang="en-US" smtClean="0"/>
              <a:pPr/>
              <a:t>2/6/2020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CA5FA39-89C5-4B66-BDBE-2D81D5982B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A5FA39-89C5-4B66-BDBE-2D81D5982B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A5FA39-89C5-4B66-BDBE-2D81D5982B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A5FA39-89C5-4B66-BDBE-2D81D5982B4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A5FA39-89C5-4B66-BDBE-2D81D5982B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A5FA39-89C5-4B66-BDBE-2D81D5982B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CA5FA39-89C5-4B66-BDBE-2D81D5982B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A5FA39-89C5-4B66-BDBE-2D81D5982B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CDD95F-6C7B-477E-9C98-06913020A8D6}" type="datetimeFigureOut">
              <a:rPr lang="en-US" smtClean="0"/>
              <a:pPr/>
              <a:t>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A5FA39-89C5-4B66-BDBE-2D81D5982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CDD95F-6C7B-477E-9C98-06913020A8D6}" type="datetimeFigureOut">
              <a:rPr lang="en-US" smtClean="0"/>
              <a:pPr/>
              <a:t>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A5FA39-89C5-4B66-BDBE-2D81D5982B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CDD95F-6C7B-477E-9C98-06913020A8D6}" type="datetimeFigureOut">
              <a:rPr lang="en-US" smtClean="0"/>
              <a:pPr/>
              <a:t>2/6/2020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CA5FA39-89C5-4B66-BDBE-2D81D5982B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CDD95F-6C7B-477E-9C98-06913020A8D6}" type="datetimeFigureOut">
              <a:rPr lang="en-US" smtClean="0"/>
              <a:pPr/>
              <a:t>2/6/2020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A5FA39-89C5-4B66-BDBE-2D81D5982B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Bone Tumor</a:t>
            </a:r>
            <a:endParaRPr lang="en-US" sz="7200" dirty="0"/>
          </a:p>
        </p:txBody>
      </p:sp>
      <p:sp>
        <p:nvSpPr>
          <p:cNvPr id="3" name="Subtitle 2"/>
          <p:cNvSpPr>
            <a:spLocks noGrp="1"/>
          </p:cNvSpPr>
          <p:nvPr>
            <p:ph type="subTitle" idx="1"/>
          </p:nvPr>
        </p:nvSpPr>
        <p:spPr/>
        <p:txBody>
          <a:bodyPr/>
          <a:lstStyle/>
          <a:p>
            <a:r>
              <a:rPr lang="en-US" dirty="0" err="1" smtClean="0"/>
              <a:t>Dr.Bushra</a:t>
            </a:r>
            <a:r>
              <a:rPr lang="en-US" dirty="0"/>
              <a:t> </a:t>
            </a:r>
            <a:r>
              <a:rPr lang="en-US" dirty="0" smtClean="0"/>
              <a:t>Al-</a:t>
            </a:r>
            <a:r>
              <a:rPr lang="en-US" dirty="0" err="1" smtClean="0"/>
              <a:t>Tarawneh</a:t>
            </a:r>
            <a:endParaRPr lang="en-US" dirty="0"/>
          </a:p>
        </p:txBody>
      </p:sp>
    </p:spTree>
    <p:extLst>
      <p:ext uri="{BB962C8B-B14F-4D97-AF65-F5344CB8AC3E}">
        <p14:creationId xmlns:p14="http://schemas.microsoft.com/office/powerpoint/2010/main" xmlns="" val="15512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363272" cy="2002234"/>
          </a:xfrm>
        </p:spPr>
        <p:txBody>
          <a:bodyPr>
            <a:noAutofit/>
          </a:bodyPr>
          <a:lstStyle/>
          <a:p>
            <a:r>
              <a:rPr lang="en-US" sz="1700" dirty="0" smtClean="0"/>
              <a:t>Macroscopically. Mass </a:t>
            </a:r>
            <a:r>
              <a:rPr lang="en-US" sz="1700" dirty="0"/>
              <a:t>involving the upper end of </a:t>
            </a:r>
            <a:r>
              <a:rPr lang="en-US" sz="1700" dirty="0" smtClean="0"/>
              <a:t>the tibia</a:t>
            </a:r>
            <a:r>
              <a:rPr lang="en-US" sz="1700" dirty="0"/>
              <a:t>. The tan-white tumor fills most of the medullary cavity of </a:t>
            </a:r>
            <a:r>
              <a:rPr lang="en-US" sz="1700" dirty="0" smtClean="0"/>
              <a:t>the metaphysis </a:t>
            </a:r>
            <a:r>
              <a:rPr lang="en-US" sz="1700" dirty="0"/>
              <a:t>and proximal diaphysis. It has infiltrated through the cortex</a:t>
            </a:r>
            <a:r>
              <a:rPr lang="en-US" sz="1700" dirty="0" smtClean="0"/>
              <a:t>, lifted </a:t>
            </a:r>
            <a:r>
              <a:rPr lang="en-US" sz="1700" dirty="0"/>
              <a:t>the </a:t>
            </a:r>
            <a:r>
              <a:rPr lang="en-US" sz="1700" dirty="0" err="1"/>
              <a:t>periosteum</a:t>
            </a:r>
            <a:r>
              <a:rPr lang="en-US" sz="1700" dirty="0"/>
              <a:t>, and formed soft tissue masses on both sides of </a:t>
            </a:r>
            <a:r>
              <a:rPr lang="en-US" sz="1700" dirty="0" smtClean="0"/>
              <a:t>the bone</a:t>
            </a:r>
            <a:r>
              <a:rPr lang="en-US" sz="1700" dirty="0"/>
              <a:t>. </a:t>
            </a:r>
            <a:r>
              <a:rPr lang="en-US" sz="1700" dirty="0" smtClean="0"/>
              <a:t/>
            </a:r>
            <a:br>
              <a:rPr lang="en-US" sz="1700" dirty="0" smtClean="0"/>
            </a:br>
            <a:r>
              <a:rPr lang="en-US" sz="1700" dirty="0"/>
              <a:t/>
            </a:r>
            <a:br>
              <a:rPr lang="en-US" sz="1700" dirty="0"/>
            </a:br>
            <a:r>
              <a:rPr lang="en-US" sz="1700" dirty="0" smtClean="0"/>
              <a:t>Microscopically</a:t>
            </a:r>
            <a:r>
              <a:rPr lang="en-US" sz="1700" dirty="0"/>
              <a:t>, </a:t>
            </a:r>
            <a:r>
              <a:rPr lang="en-US" sz="1700" dirty="0" smtClean="0"/>
              <a:t>with </a:t>
            </a:r>
            <a:r>
              <a:rPr lang="en-US" sz="1700" dirty="0"/>
              <a:t>coarse, lacelike pattern of </a:t>
            </a:r>
            <a:r>
              <a:rPr lang="en-US" sz="1700" dirty="0" smtClean="0"/>
              <a:t>neoplastic bone </a:t>
            </a:r>
            <a:r>
              <a:rPr lang="en-US" sz="1700" dirty="0"/>
              <a:t>(arrow) produced by anaplastic tumor cells. Note the </a:t>
            </a:r>
            <a:r>
              <a:rPr lang="en-US" sz="1700" dirty="0" smtClean="0"/>
              <a:t>wildly aberrant </a:t>
            </a:r>
            <a:r>
              <a:rPr lang="en-US" sz="1700" dirty="0"/>
              <a:t>mitotic figures (arrowheads).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2537520"/>
            <a:ext cx="2911001"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4932040" y="2488352"/>
            <a:ext cx="2530576" cy="4334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076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669360"/>
          </a:xfrm>
        </p:spPr>
        <p:txBody>
          <a:bodyPr>
            <a:normAutofit lnSpcReduction="10000"/>
          </a:bodyPr>
          <a:lstStyle/>
          <a:p>
            <a:pPr marL="109728" indent="0">
              <a:buNone/>
            </a:pPr>
            <a:r>
              <a:rPr lang="en-US" sz="2500" dirty="0" smtClean="0">
                <a:solidFill>
                  <a:srgbClr val="FF0000"/>
                </a:solidFill>
              </a:rPr>
              <a:t>Pathogenesis:</a:t>
            </a:r>
            <a:endParaRPr lang="en-US" sz="2500" dirty="0">
              <a:solidFill>
                <a:srgbClr val="FF0000"/>
              </a:solidFill>
            </a:endParaRPr>
          </a:p>
          <a:p>
            <a:pPr marL="109728" indent="0">
              <a:buNone/>
            </a:pPr>
            <a:r>
              <a:rPr lang="en-US" sz="2500" dirty="0"/>
              <a:t>Several mutations are closely associated with the </a:t>
            </a:r>
            <a:r>
              <a:rPr lang="en-US" sz="2500" dirty="0" smtClean="0"/>
              <a:t>development of </a:t>
            </a:r>
            <a:r>
              <a:rPr lang="en-US" sz="2500" dirty="0"/>
              <a:t>osteosarcoma. In particular, RB gene </a:t>
            </a:r>
            <a:r>
              <a:rPr lang="en-US" sz="2500" dirty="0" smtClean="0"/>
              <a:t>mutations.</a:t>
            </a:r>
            <a:endParaRPr lang="en-US" sz="2500" dirty="0"/>
          </a:p>
          <a:p>
            <a:pPr marL="109728" indent="0">
              <a:buNone/>
            </a:pPr>
            <a:endParaRPr lang="en-US" sz="2500" dirty="0" smtClean="0">
              <a:solidFill>
                <a:srgbClr val="FF0000"/>
              </a:solidFill>
            </a:endParaRPr>
          </a:p>
          <a:p>
            <a:pPr marL="109728" indent="0">
              <a:buNone/>
            </a:pPr>
            <a:endParaRPr lang="en-US" sz="2500" dirty="0">
              <a:solidFill>
                <a:srgbClr val="FF0000"/>
              </a:solidFill>
            </a:endParaRPr>
          </a:p>
          <a:p>
            <a:pPr marL="109728" indent="0">
              <a:buNone/>
            </a:pPr>
            <a:r>
              <a:rPr lang="en-US" sz="2500" dirty="0" smtClean="0">
                <a:solidFill>
                  <a:srgbClr val="FF0000"/>
                </a:solidFill>
              </a:rPr>
              <a:t>Clinical Features:</a:t>
            </a:r>
            <a:endParaRPr lang="en-US" sz="2500" dirty="0">
              <a:solidFill>
                <a:srgbClr val="FF0000"/>
              </a:solidFill>
            </a:endParaRPr>
          </a:p>
          <a:p>
            <a:r>
              <a:rPr lang="en-US" sz="2500" dirty="0"/>
              <a:t>Osteosarcomas typically manifest as painful </a:t>
            </a:r>
            <a:r>
              <a:rPr lang="en-US" sz="2500" dirty="0" smtClean="0"/>
              <a:t>enlarging masses</a:t>
            </a:r>
            <a:r>
              <a:rPr lang="en-US" sz="2500" dirty="0"/>
              <a:t>, although a pathologic fracture can be the first sign.</a:t>
            </a:r>
          </a:p>
          <a:p>
            <a:r>
              <a:rPr lang="en-US" sz="2500" dirty="0"/>
              <a:t>Radiographic imaging usually shows a large, destructive</a:t>
            </a:r>
            <a:r>
              <a:rPr lang="en-US" sz="2500" dirty="0" smtClean="0"/>
              <a:t>, mixed </a:t>
            </a:r>
            <a:r>
              <a:rPr lang="en-US" sz="2500" dirty="0"/>
              <a:t>lytic and </a:t>
            </a:r>
            <a:r>
              <a:rPr lang="en-US" sz="2500" dirty="0" err="1"/>
              <a:t>blastic</a:t>
            </a:r>
            <a:r>
              <a:rPr lang="en-US" sz="2500" dirty="0"/>
              <a:t> mass with indistinct </a:t>
            </a:r>
            <a:r>
              <a:rPr lang="en-US" sz="2500" dirty="0" smtClean="0"/>
              <a:t>infiltrating margins</a:t>
            </a:r>
            <a:r>
              <a:rPr lang="en-US" sz="2500" dirty="0"/>
              <a:t>. </a:t>
            </a:r>
            <a:r>
              <a:rPr lang="en-US" sz="2500" dirty="0" smtClean="0"/>
              <a:t>A </a:t>
            </a:r>
            <a:r>
              <a:rPr lang="en-US" sz="2500" dirty="0"/>
              <a:t>triangular shadow on the x-ray </a:t>
            </a:r>
            <a:r>
              <a:rPr lang="en-US" sz="2500" dirty="0" smtClean="0"/>
              <a:t>film between </a:t>
            </a:r>
            <a:r>
              <a:rPr lang="en-US" sz="2500" dirty="0"/>
              <a:t>the cortex and raised </a:t>
            </a:r>
            <a:r>
              <a:rPr lang="en-US" sz="2500" dirty="0" err="1"/>
              <a:t>periosteum</a:t>
            </a:r>
            <a:r>
              <a:rPr lang="en-US" sz="2500" dirty="0"/>
              <a:t> (</a:t>
            </a:r>
            <a:r>
              <a:rPr lang="en-US" sz="2500" i="1" dirty="0"/>
              <a:t>Codman triangle</a:t>
            </a:r>
            <a:r>
              <a:rPr lang="en-US" sz="2500" dirty="0" smtClean="0"/>
              <a:t>) is </a:t>
            </a:r>
            <a:r>
              <a:rPr lang="en-US" sz="2500" dirty="0"/>
              <a:t>characteristic of osteosarcomas. </a:t>
            </a:r>
            <a:endParaRPr lang="en-US" sz="2500" dirty="0" smtClean="0"/>
          </a:p>
          <a:p>
            <a:r>
              <a:rPr lang="en-US" sz="2500" dirty="0" smtClean="0"/>
              <a:t>Osteosarcomas typically spread </a:t>
            </a:r>
            <a:r>
              <a:rPr lang="en-US" sz="2500" dirty="0" err="1" smtClean="0"/>
              <a:t>hematogenously</a:t>
            </a:r>
            <a:r>
              <a:rPr lang="en-US" sz="2500" dirty="0" smtClean="0"/>
              <a:t>.</a:t>
            </a:r>
            <a:endParaRPr lang="en-US" sz="2500" dirty="0"/>
          </a:p>
        </p:txBody>
      </p:sp>
    </p:spTree>
    <p:extLst>
      <p:ext uri="{BB962C8B-B14F-4D97-AF65-F5344CB8AC3E}">
        <p14:creationId xmlns:p14="http://schemas.microsoft.com/office/powerpoint/2010/main" xmlns="" val="287028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lstStyle/>
          <a:p>
            <a:endParaRPr lang="en-US" dirty="0" smtClean="0"/>
          </a:p>
          <a:p>
            <a:r>
              <a:rPr lang="en-US" dirty="0" smtClean="0"/>
              <a:t>Secondary </a:t>
            </a:r>
            <a:r>
              <a:rPr lang="en-US" dirty="0"/>
              <a:t>osteosarcomas occur in older adults </a:t>
            </a:r>
            <a:r>
              <a:rPr lang="en-US" dirty="0" smtClean="0"/>
              <a:t>most commonly </a:t>
            </a:r>
            <a:r>
              <a:rPr lang="en-US" dirty="0"/>
              <a:t>in the setting of Paget </a:t>
            </a:r>
            <a:r>
              <a:rPr lang="en-US" dirty="0" smtClean="0"/>
              <a:t>disease </a:t>
            </a:r>
            <a:r>
              <a:rPr lang="en-US" dirty="0"/>
              <a:t>or previous </a:t>
            </a:r>
            <a:r>
              <a:rPr lang="en-US" dirty="0" smtClean="0"/>
              <a:t>radiation exposure.</a:t>
            </a:r>
          </a:p>
          <a:p>
            <a:endParaRPr lang="en-US" dirty="0"/>
          </a:p>
          <a:p>
            <a:r>
              <a:rPr lang="en-US" dirty="0"/>
              <a:t>Despite aggressive behavior, standard treatment </a:t>
            </a:r>
            <a:r>
              <a:rPr lang="en-US" dirty="0" smtClean="0"/>
              <a:t>with chemotherapy </a:t>
            </a:r>
            <a:r>
              <a:rPr lang="en-US" dirty="0"/>
              <a:t>and limb salvage therapy currently </a:t>
            </a:r>
            <a:r>
              <a:rPr lang="en-US" dirty="0" smtClean="0"/>
              <a:t>yields long-term </a:t>
            </a:r>
            <a:r>
              <a:rPr lang="en-US" dirty="0"/>
              <a:t>survivals of 60% to 70%.</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3203683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1143000"/>
          </a:xfrm>
        </p:spPr>
        <p:txBody>
          <a:bodyPr/>
          <a:lstStyle/>
          <a:p>
            <a:r>
              <a:rPr lang="en-US" b="0" dirty="0"/>
              <a:t>Cartilage-Forming Tumors</a:t>
            </a:r>
            <a:endParaRPr lang="en-US" dirty="0"/>
          </a:p>
        </p:txBody>
      </p:sp>
      <p:sp>
        <p:nvSpPr>
          <p:cNvPr id="4" name="Content Placeholder 3"/>
          <p:cNvSpPr>
            <a:spLocks noGrp="1"/>
          </p:cNvSpPr>
          <p:nvPr>
            <p:ph idx="1"/>
          </p:nvPr>
        </p:nvSpPr>
        <p:spPr>
          <a:xfrm>
            <a:off x="467544" y="1481328"/>
            <a:ext cx="8219256" cy="4525963"/>
          </a:xfrm>
        </p:spPr>
        <p:txBody>
          <a:bodyPr>
            <a:normAutofit/>
          </a:bodyPr>
          <a:lstStyle/>
          <a:p>
            <a:r>
              <a:rPr lang="en-US" dirty="0"/>
              <a:t>Cartilage-forming tumors produce hyaline or </a:t>
            </a:r>
            <a:r>
              <a:rPr lang="en-US" dirty="0" err="1"/>
              <a:t>myxoid</a:t>
            </a:r>
            <a:r>
              <a:rPr lang="en-US" dirty="0"/>
              <a:t> cartilage</a:t>
            </a:r>
            <a:r>
              <a:rPr lang="en-US" dirty="0" smtClean="0"/>
              <a:t>; fibrocartilage </a:t>
            </a:r>
            <a:r>
              <a:rPr lang="en-US" dirty="0"/>
              <a:t>and elastic cartilage are rare components.</a:t>
            </a:r>
          </a:p>
          <a:p>
            <a:r>
              <a:rPr lang="en-US" dirty="0"/>
              <a:t>Like the bone-forming tumors, cartilaginous </a:t>
            </a:r>
            <a:r>
              <a:rPr lang="en-US" dirty="0" smtClean="0"/>
              <a:t>tumors constitute </a:t>
            </a:r>
            <a:r>
              <a:rPr lang="en-US" dirty="0"/>
              <a:t>a spectrum from benign, self-limited growths </a:t>
            </a:r>
            <a:r>
              <a:rPr lang="en-US" dirty="0" smtClean="0"/>
              <a:t>to highly </a:t>
            </a:r>
            <a:r>
              <a:rPr lang="en-US" dirty="0"/>
              <a:t>aggressive </a:t>
            </a:r>
            <a:r>
              <a:rPr lang="en-US" dirty="0" smtClean="0"/>
              <a:t>malignancies.</a:t>
            </a:r>
            <a:endParaRPr lang="en-US" dirty="0"/>
          </a:p>
        </p:txBody>
      </p:sp>
    </p:spTree>
    <p:extLst>
      <p:ext uri="{BB962C8B-B14F-4D97-AF65-F5344CB8AC3E}">
        <p14:creationId xmlns:p14="http://schemas.microsoft.com/office/powerpoint/2010/main" xmlns="" val="353884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964488" cy="5544616"/>
          </a:xfrm>
        </p:spPr>
        <p:txBody>
          <a:bodyPr>
            <a:noAutofit/>
          </a:bodyPr>
          <a:lstStyle/>
          <a:p>
            <a:r>
              <a:rPr lang="en-US" sz="2000" dirty="0" err="1" smtClean="0"/>
              <a:t>Osteochondromas</a:t>
            </a:r>
            <a:r>
              <a:rPr lang="en-US" sz="2000" dirty="0" smtClean="0"/>
              <a:t> </a:t>
            </a:r>
            <a:r>
              <a:rPr lang="en-US" sz="2000" dirty="0"/>
              <a:t>are relatively common benign, </a:t>
            </a:r>
            <a:r>
              <a:rPr lang="en-US" sz="2000" dirty="0" smtClean="0"/>
              <a:t>cartilage capped tumors </a:t>
            </a:r>
            <a:r>
              <a:rPr lang="en-US" sz="2000" dirty="0"/>
              <a:t>attached by a bony stalk to the </a:t>
            </a:r>
            <a:r>
              <a:rPr lang="en-US" sz="2000" dirty="0" smtClean="0"/>
              <a:t>underlying skeleton</a:t>
            </a:r>
            <a:r>
              <a:rPr lang="en-US" sz="2000" dirty="0"/>
              <a:t>. </a:t>
            </a:r>
            <a:endParaRPr lang="en-US" sz="2000" dirty="0" smtClean="0"/>
          </a:p>
          <a:p>
            <a:endParaRPr lang="en-US" sz="1000" dirty="0" smtClean="0"/>
          </a:p>
          <a:p>
            <a:r>
              <a:rPr lang="en-US" sz="2000" dirty="0" smtClean="0"/>
              <a:t>Solitary </a:t>
            </a:r>
            <a:r>
              <a:rPr lang="en-US" sz="2000" dirty="0" err="1"/>
              <a:t>osteochondromas</a:t>
            </a:r>
            <a:r>
              <a:rPr lang="en-US" sz="2000" dirty="0"/>
              <a:t> typically are first </a:t>
            </a:r>
            <a:r>
              <a:rPr lang="en-US" sz="2000" dirty="0" smtClean="0"/>
              <a:t>diagnosed in </a:t>
            </a:r>
            <a:r>
              <a:rPr lang="en-US" sz="2000" dirty="0"/>
              <a:t>late adolescence and early adulthood (</a:t>
            </a:r>
            <a:r>
              <a:rPr lang="en-US" sz="2000" dirty="0" smtClean="0"/>
              <a:t>male to female ratio </a:t>
            </a:r>
            <a:r>
              <a:rPr lang="en-US" sz="2000" dirty="0"/>
              <a:t>of 3 : 1); multiple </a:t>
            </a:r>
            <a:r>
              <a:rPr lang="en-US" sz="2000" dirty="0" err="1"/>
              <a:t>osteochondromas</a:t>
            </a:r>
            <a:r>
              <a:rPr lang="en-US" sz="2000" dirty="0"/>
              <a:t> </a:t>
            </a:r>
            <a:r>
              <a:rPr lang="en-US" sz="2000" dirty="0" smtClean="0"/>
              <a:t>become apparent </a:t>
            </a:r>
            <a:r>
              <a:rPr lang="en-US" sz="2000" dirty="0"/>
              <a:t>during childhood, occurring as </a:t>
            </a:r>
            <a:r>
              <a:rPr lang="en-US" sz="2000" i="1" dirty="0"/>
              <a:t>multiple </a:t>
            </a:r>
            <a:r>
              <a:rPr lang="en-US" sz="2000" i="1" dirty="0" smtClean="0"/>
              <a:t>hereditary </a:t>
            </a:r>
            <a:r>
              <a:rPr lang="en-US" sz="2000" i="1" dirty="0" err="1" smtClean="0"/>
              <a:t>osteochondromas</a:t>
            </a:r>
            <a:r>
              <a:rPr lang="en-US" sz="2000" i="1" dirty="0"/>
              <a:t>, </a:t>
            </a:r>
            <a:r>
              <a:rPr lang="en-US" sz="2000" dirty="0"/>
              <a:t>an autosomal dominant disorder</a:t>
            </a:r>
            <a:r>
              <a:rPr lang="en-US" sz="2000" dirty="0" smtClean="0"/>
              <a:t>.</a:t>
            </a:r>
          </a:p>
          <a:p>
            <a:pPr marL="109728" indent="0">
              <a:buNone/>
            </a:pPr>
            <a:endParaRPr lang="en-US" sz="1000" dirty="0" smtClean="0"/>
          </a:p>
          <a:p>
            <a:r>
              <a:rPr lang="en-US" sz="2000" dirty="0" smtClean="0"/>
              <a:t> Inactivation of </a:t>
            </a:r>
            <a:r>
              <a:rPr lang="en-US" sz="2000" dirty="0"/>
              <a:t>both copies of the </a:t>
            </a:r>
            <a:r>
              <a:rPr lang="en-US" sz="2000" i="1" dirty="0"/>
              <a:t>EXT1 </a:t>
            </a:r>
            <a:r>
              <a:rPr lang="en-US" sz="2000" dirty="0"/>
              <a:t>or </a:t>
            </a:r>
            <a:r>
              <a:rPr lang="en-US" sz="2000" i="1" dirty="0"/>
              <a:t>EXT2 </a:t>
            </a:r>
            <a:r>
              <a:rPr lang="en-US" sz="2000" dirty="0"/>
              <a:t>genes </a:t>
            </a:r>
            <a:r>
              <a:rPr lang="en-US" sz="2000" dirty="0" smtClean="0"/>
              <a:t>through mutation.</a:t>
            </a:r>
          </a:p>
          <a:p>
            <a:endParaRPr lang="en-US" sz="1000" dirty="0" smtClean="0"/>
          </a:p>
          <a:p>
            <a:r>
              <a:rPr lang="en-US" sz="2000" dirty="0" err="1" smtClean="0"/>
              <a:t>Osteochondromas</a:t>
            </a:r>
            <a:r>
              <a:rPr lang="en-US" sz="2000" dirty="0" smtClean="0"/>
              <a:t> </a:t>
            </a:r>
            <a:r>
              <a:rPr lang="en-US" sz="2000" dirty="0"/>
              <a:t>develop only in bones of </a:t>
            </a:r>
            <a:r>
              <a:rPr lang="en-US" sz="2000" dirty="0" err="1" smtClean="0"/>
              <a:t>endochondral</a:t>
            </a:r>
            <a:r>
              <a:rPr lang="en-US" sz="2000" dirty="0" smtClean="0"/>
              <a:t> origin </a:t>
            </a:r>
            <a:r>
              <a:rPr lang="en-US" sz="2000" dirty="0"/>
              <a:t>arising at the metaphysis near the growth </a:t>
            </a:r>
            <a:r>
              <a:rPr lang="en-US" sz="2000" dirty="0" smtClean="0"/>
              <a:t>plate of </a:t>
            </a:r>
            <a:r>
              <a:rPr lang="en-US" sz="2000" dirty="0"/>
              <a:t>long tubular bones, especially about </a:t>
            </a:r>
            <a:r>
              <a:rPr lang="en-US" sz="2000" dirty="0" smtClean="0"/>
              <a:t>the knee.</a:t>
            </a:r>
          </a:p>
          <a:p>
            <a:pPr marL="109728" indent="0">
              <a:buNone/>
            </a:pPr>
            <a:r>
              <a:rPr lang="en-US" sz="1000" dirty="0" smtClean="0"/>
              <a:t> </a:t>
            </a:r>
          </a:p>
          <a:p>
            <a:r>
              <a:rPr lang="en-US" sz="2000" dirty="0"/>
              <a:t>Solitary </a:t>
            </a:r>
            <a:r>
              <a:rPr lang="en-US" sz="2000" dirty="0" err="1"/>
              <a:t>osteochondromas</a:t>
            </a:r>
            <a:r>
              <a:rPr lang="en-US" sz="2000" dirty="0"/>
              <a:t> rarely </a:t>
            </a:r>
            <a:r>
              <a:rPr lang="en-US" sz="2000" dirty="0" smtClean="0"/>
              <a:t>progress to </a:t>
            </a:r>
            <a:r>
              <a:rPr lang="en-US" sz="2000" dirty="0" err="1"/>
              <a:t>chondrosarcoma</a:t>
            </a:r>
            <a:r>
              <a:rPr lang="en-US" sz="2000" dirty="0"/>
              <a:t> or other sarcomas, but </a:t>
            </a:r>
            <a:r>
              <a:rPr lang="en-US" sz="2000" dirty="0" smtClean="0"/>
              <a:t>malignant transformation </a:t>
            </a:r>
            <a:r>
              <a:rPr lang="en-US" sz="2000" dirty="0"/>
              <a:t>occurs more frequently in those with </a:t>
            </a:r>
            <a:r>
              <a:rPr lang="en-US" sz="2000" dirty="0" smtClean="0"/>
              <a:t>multiple hereditary </a:t>
            </a:r>
            <a:r>
              <a:rPr lang="en-US" sz="2000" dirty="0" err="1"/>
              <a:t>osteochondromas</a:t>
            </a:r>
            <a:r>
              <a:rPr lang="en-US" sz="2000" dirty="0"/>
              <a:t>.</a:t>
            </a:r>
            <a:endParaRPr lang="en-US" sz="2000" dirty="0" smtClean="0"/>
          </a:p>
          <a:p>
            <a:endParaRPr lang="en-US" sz="2000" dirty="0" smtClean="0"/>
          </a:p>
          <a:p>
            <a:endParaRPr lang="en-US" sz="2000" dirty="0"/>
          </a:p>
        </p:txBody>
      </p:sp>
      <p:sp>
        <p:nvSpPr>
          <p:cNvPr id="3" name="Title 2"/>
          <p:cNvSpPr>
            <a:spLocks noGrp="1"/>
          </p:cNvSpPr>
          <p:nvPr>
            <p:ph type="title"/>
          </p:nvPr>
        </p:nvSpPr>
        <p:spPr/>
        <p:txBody>
          <a:bodyPr>
            <a:normAutofit fontScale="90000"/>
          </a:bodyPr>
          <a:lstStyle/>
          <a:p>
            <a:r>
              <a:rPr lang="en-US" i="1" dirty="0" err="1">
                <a:solidFill>
                  <a:srgbClr val="FF0000"/>
                </a:solidFill>
              </a:rPr>
              <a:t>Osteochondroma</a:t>
            </a:r>
            <a:r>
              <a:rPr lang="en-US" i="1" dirty="0"/>
              <a:t/>
            </a:r>
            <a:br>
              <a:rPr lang="en-US" i="1" dirty="0"/>
            </a:br>
            <a:endParaRPr lang="en-US" dirty="0"/>
          </a:p>
        </p:txBody>
      </p:sp>
    </p:spTree>
    <p:extLst>
      <p:ext uri="{BB962C8B-B14F-4D97-AF65-F5344CB8AC3E}">
        <p14:creationId xmlns:p14="http://schemas.microsoft.com/office/powerpoint/2010/main" xmlns="" val="140170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908720"/>
            <a:ext cx="8229600" cy="1143000"/>
          </a:xfrm>
        </p:spPr>
        <p:txBody>
          <a:bodyPr>
            <a:normAutofit/>
          </a:bodyPr>
          <a:lstStyle/>
          <a:p>
            <a:r>
              <a:rPr lang="en-US" sz="1700" b="0" dirty="0" smtClean="0"/>
              <a:t>The </a:t>
            </a:r>
            <a:r>
              <a:rPr lang="en-US" sz="1700" b="0" dirty="0"/>
              <a:t>development of an </a:t>
            </a:r>
            <a:r>
              <a:rPr lang="en-US" sz="1700" b="0" dirty="0" err="1"/>
              <a:t>osteochondroma</a:t>
            </a:r>
            <a:r>
              <a:rPr lang="en-US" sz="1700" b="0" dirty="0"/>
              <a:t>, beginning with an outgrowth from the epiphyseal cartilage.</a:t>
            </a:r>
            <a:endParaRPr lang="en-US" sz="17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611" y="2492896"/>
            <a:ext cx="7724775"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2087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8686800" cy="5170579"/>
          </a:xfrm>
        </p:spPr>
        <p:txBody>
          <a:bodyPr>
            <a:normAutofit fontScale="62500" lnSpcReduction="20000"/>
          </a:bodyPr>
          <a:lstStyle/>
          <a:p>
            <a:r>
              <a:rPr lang="en-US" dirty="0" err="1" smtClean="0"/>
              <a:t>Chondromas</a:t>
            </a:r>
            <a:r>
              <a:rPr lang="en-US" dirty="0" smtClean="0"/>
              <a:t> </a:t>
            </a:r>
            <a:r>
              <a:rPr lang="en-US" dirty="0"/>
              <a:t>are benign neoplasms of hyaline cartilage</a:t>
            </a:r>
            <a:r>
              <a:rPr lang="en-US" dirty="0" smtClean="0"/>
              <a:t>.</a:t>
            </a:r>
          </a:p>
          <a:p>
            <a:pPr marL="109728" indent="0">
              <a:buNone/>
            </a:pPr>
            <a:endParaRPr lang="en-US" dirty="0"/>
          </a:p>
          <a:p>
            <a:r>
              <a:rPr lang="en-US" dirty="0"/>
              <a:t>When they arise within the medulla, they are </a:t>
            </a:r>
            <a:r>
              <a:rPr lang="en-US" dirty="0" smtClean="0"/>
              <a:t>termed </a:t>
            </a:r>
            <a:r>
              <a:rPr lang="en-US" dirty="0" err="1" smtClean="0"/>
              <a:t>enchondromas</a:t>
            </a:r>
            <a:r>
              <a:rPr lang="en-US" dirty="0"/>
              <a:t>; when on the bone surface, they are </a:t>
            </a:r>
            <a:r>
              <a:rPr lang="en-US" dirty="0" smtClean="0"/>
              <a:t>called </a:t>
            </a:r>
            <a:r>
              <a:rPr lang="en-US" dirty="0" err="1" smtClean="0"/>
              <a:t>juxtacortical</a:t>
            </a:r>
            <a:r>
              <a:rPr lang="en-US" dirty="0" smtClean="0"/>
              <a:t> </a:t>
            </a:r>
            <a:r>
              <a:rPr lang="en-US" dirty="0" err="1"/>
              <a:t>chondromas</a:t>
            </a:r>
            <a:r>
              <a:rPr lang="en-US" dirty="0" smtClean="0"/>
              <a:t>.</a:t>
            </a:r>
          </a:p>
          <a:p>
            <a:pPr marL="109728" indent="0">
              <a:buNone/>
            </a:pPr>
            <a:endParaRPr lang="en-US" dirty="0"/>
          </a:p>
          <a:p>
            <a:r>
              <a:rPr lang="en-US" dirty="0" smtClean="0"/>
              <a:t> </a:t>
            </a:r>
            <a:r>
              <a:rPr lang="en-US" dirty="0" err="1"/>
              <a:t>Enchondromas</a:t>
            </a:r>
            <a:r>
              <a:rPr lang="en-US" dirty="0"/>
              <a:t> usually are </a:t>
            </a:r>
            <a:r>
              <a:rPr lang="en-US" dirty="0" smtClean="0"/>
              <a:t>diagnosed in </a:t>
            </a:r>
            <a:r>
              <a:rPr lang="en-US" dirty="0"/>
              <a:t>persons between the ages of 20 and 50 </a:t>
            </a:r>
            <a:r>
              <a:rPr lang="en-US" dirty="0" smtClean="0"/>
              <a:t>years; they </a:t>
            </a:r>
            <a:r>
              <a:rPr lang="en-US" dirty="0"/>
              <a:t>typically are solitary and located in the </a:t>
            </a:r>
            <a:r>
              <a:rPr lang="en-US" dirty="0" err="1" smtClean="0"/>
              <a:t>metaphyseal</a:t>
            </a:r>
            <a:r>
              <a:rPr lang="en-US" dirty="0" smtClean="0"/>
              <a:t> region </a:t>
            </a:r>
            <a:r>
              <a:rPr lang="en-US" dirty="0"/>
              <a:t>of tubular bones, the favored sites being </a:t>
            </a:r>
            <a:r>
              <a:rPr lang="en-US" dirty="0">
                <a:solidFill>
                  <a:srgbClr val="FF0000"/>
                </a:solidFill>
              </a:rPr>
              <a:t>the </a:t>
            </a:r>
            <a:r>
              <a:rPr lang="en-US" dirty="0" smtClean="0">
                <a:solidFill>
                  <a:srgbClr val="FF0000"/>
                </a:solidFill>
              </a:rPr>
              <a:t>short tubular </a:t>
            </a:r>
            <a:r>
              <a:rPr lang="en-US" dirty="0">
                <a:solidFill>
                  <a:srgbClr val="FF0000"/>
                </a:solidFill>
              </a:rPr>
              <a:t>bones of the hands and feet</a:t>
            </a:r>
            <a:r>
              <a:rPr lang="en-US" dirty="0"/>
              <a:t>. </a:t>
            </a:r>
            <a:endParaRPr lang="en-US" dirty="0" smtClean="0"/>
          </a:p>
          <a:p>
            <a:endParaRPr lang="en-US" dirty="0" smtClean="0"/>
          </a:p>
          <a:p>
            <a:r>
              <a:rPr lang="en-US" dirty="0"/>
              <a:t>Solitary </a:t>
            </a:r>
            <a:r>
              <a:rPr lang="en-US" dirty="0" err="1" smtClean="0"/>
              <a:t>chondromas</a:t>
            </a:r>
            <a:r>
              <a:rPr lang="en-US" dirty="0" smtClean="0"/>
              <a:t> rarely </a:t>
            </a:r>
            <a:r>
              <a:rPr lang="en-US" dirty="0"/>
              <a:t>undergo malignant transformation, but those</a:t>
            </a:r>
          </a:p>
          <a:p>
            <a:pPr marL="109728" indent="0">
              <a:buNone/>
            </a:pPr>
            <a:r>
              <a:rPr lang="en-US" dirty="0"/>
              <a:t>associated with </a:t>
            </a:r>
            <a:r>
              <a:rPr lang="en-US" dirty="0" err="1"/>
              <a:t>enchondromatoses</a:t>
            </a:r>
            <a:r>
              <a:rPr lang="en-US" dirty="0"/>
              <a:t> are at increased risk </a:t>
            </a:r>
            <a:r>
              <a:rPr lang="en-US" dirty="0" smtClean="0"/>
              <a:t>for such </a:t>
            </a:r>
            <a:r>
              <a:rPr lang="en-US" dirty="0"/>
              <a:t>change</a:t>
            </a:r>
            <a:r>
              <a:rPr lang="en-US" dirty="0" smtClean="0"/>
              <a:t>.</a:t>
            </a:r>
          </a:p>
          <a:p>
            <a:pPr marL="109728" indent="0">
              <a:buNone/>
            </a:pPr>
            <a:endParaRPr lang="en-US" dirty="0" smtClean="0"/>
          </a:p>
          <a:p>
            <a:r>
              <a:rPr lang="en-US" dirty="0"/>
              <a:t>On </a:t>
            </a:r>
            <a:r>
              <a:rPr lang="en-US" dirty="0" smtClean="0"/>
              <a:t>microscopic examination</a:t>
            </a:r>
            <a:r>
              <a:rPr lang="en-US" dirty="0"/>
              <a:t>, they are well circumscribed and composed </a:t>
            </a:r>
            <a:r>
              <a:rPr lang="en-US" dirty="0" smtClean="0"/>
              <a:t>of hyaline </a:t>
            </a:r>
            <a:r>
              <a:rPr lang="en-US" dirty="0"/>
              <a:t>cartilage containing </a:t>
            </a:r>
            <a:r>
              <a:rPr lang="en-US" dirty="0" err="1"/>
              <a:t>cytologically</a:t>
            </a:r>
            <a:r>
              <a:rPr lang="en-US" dirty="0"/>
              <a:t> benign chondrocytes.</a:t>
            </a:r>
            <a:endParaRPr lang="en-US" dirty="0" smtClean="0"/>
          </a:p>
          <a:p>
            <a:endParaRPr lang="en-US" dirty="0"/>
          </a:p>
          <a:p>
            <a:r>
              <a:rPr lang="en-US" dirty="0" err="1" smtClean="0">
                <a:solidFill>
                  <a:srgbClr val="FF0000"/>
                </a:solidFill>
              </a:rPr>
              <a:t>Ollier</a:t>
            </a:r>
            <a:r>
              <a:rPr lang="en-US" dirty="0" smtClean="0">
                <a:solidFill>
                  <a:srgbClr val="FF0000"/>
                </a:solidFill>
              </a:rPr>
              <a:t> </a:t>
            </a:r>
            <a:r>
              <a:rPr lang="en-US" dirty="0">
                <a:solidFill>
                  <a:srgbClr val="FF0000"/>
                </a:solidFill>
              </a:rPr>
              <a:t>disease </a:t>
            </a:r>
            <a:r>
              <a:rPr lang="en-US" dirty="0"/>
              <a:t>is </a:t>
            </a:r>
            <a:r>
              <a:rPr lang="en-US" dirty="0" smtClean="0"/>
              <a:t>characterized by </a:t>
            </a:r>
            <a:r>
              <a:rPr lang="en-US" dirty="0"/>
              <a:t>multiple </a:t>
            </a:r>
            <a:r>
              <a:rPr lang="en-US" dirty="0" err="1"/>
              <a:t>chondromas</a:t>
            </a:r>
            <a:r>
              <a:rPr lang="en-US" dirty="0"/>
              <a:t> preferentially </a:t>
            </a:r>
            <a:r>
              <a:rPr lang="en-US" dirty="0" smtClean="0"/>
              <a:t>involving one </a:t>
            </a:r>
            <a:r>
              <a:rPr lang="en-US" dirty="0"/>
              <a:t>side of the </a:t>
            </a:r>
            <a:r>
              <a:rPr lang="en-US" dirty="0" smtClean="0"/>
              <a:t>body.</a:t>
            </a:r>
          </a:p>
          <a:p>
            <a:r>
              <a:rPr lang="en-US" dirty="0" err="1">
                <a:solidFill>
                  <a:srgbClr val="FF0000"/>
                </a:solidFill>
              </a:rPr>
              <a:t>Maffucci</a:t>
            </a:r>
            <a:r>
              <a:rPr lang="en-US" dirty="0">
                <a:solidFill>
                  <a:srgbClr val="FF0000"/>
                </a:solidFill>
              </a:rPr>
              <a:t> syndrome </a:t>
            </a:r>
            <a:r>
              <a:rPr lang="en-US" dirty="0"/>
              <a:t>is </a:t>
            </a:r>
            <a:r>
              <a:rPr lang="en-US" dirty="0" smtClean="0"/>
              <a:t>characterized by </a:t>
            </a:r>
            <a:r>
              <a:rPr lang="en-US" dirty="0"/>
              <a:t>multiple </a:t>
            </a:r>
            <a:r>
              <a:rPr lang="en-US" dirty="0" err="1"/>
              <a:t>chondromas</a:t>
            </a:r>
            <a:r>
              <a:rPr lang="en-US" dirty="0"/>
              <a:t> associated with soft tissue spindle </a:t>
            </a:r>
            <a:r>
              <a:rPr lang="en-US" dirty="0" smtClean="0"/>
              <a:t>cell </a:t>
            </a:r>
            <a:r>
              <a:rPr lang="en-US" dirty="0" err="1" smtClean="0"/>
              <a:t>hemangiomas</a:t>
            </a:r>
            <a:r>
              <a:rPr lang="en-US" dirty="0"/>
              <a:t>.</a:t>
            </a:r>
          </a:p>
        </p:txBody>
      </p:sp>
      <p:sp>
        <p:nvSpPr>
          <p:cNvPr id="3" name="Title 2"/>
          <p:cNvSpPr>
            <a:spLocks noGrp="1"/>
          </p:cNvSpPr>
          <p:nvPr>
            <p:ph type="title"/>
          </p:nvPr>
        </p:nvSpPr>
        <p:spPr/>
        <p:txBody>
          <a:bodyPr>
            <a:normAutofit fontScale="90000"/>
          </a:bodyPr>
          <a:lstStyle/>
          <a:p>
            <a:r>
              <a:rPr lang="en-US" dirty="0" err="1">
                <a:solidFill>
                  <a:srgbClr val="FF0000"/>
                </a:solidFill>
              </a:rPr>
              <a:t>Chondroma</a:t>
            </a:r>
            <a:r>
              <a:rPr lang="en-US" dirty="0"/>
              <a:t/>
            </a:r>
            <a:br>
              <a:rPr lang="en-US" dirty="0"/>
            </a:br>
            <a:endParaRPr lang="en-US" dirty="0"/>
          </a:p>
        </p:txBody>
      </p:sp>
    </p:spTree>
    <p:extLst>
      <p:ext uri="{BB962C8B-B14F-4D97-AF65-F5344CB8AC3E}">
        <p14:creationId xmlns:p14="http://schemas.microsoft.com/office/powerpoint/2010/main" xmlns="" val="2613627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4882547"/>
          </a:xfrm>
        </p:spPr>
        <p:txBody>
          <a:bodyPr>
            <a:normAutofit fontScale="85000" lnSpcReduction="10000"/>
          </a:bodyPr>
          <a:lstStyle/>
          <a:p>
            <a:r>
              <a:rPr lang="en-US" dirty="0" err="1" smtClean="0"/>
              <a:t>Chondrosarcoma</a:t>
            </a:r>
            <a:r>
              <a:rPr lang="en-US" dirty="0" smtClean="0"/>
              <a:t> </a:t>
            </a:r>
            <a:r>
              <a:rPr lang="en-US" dirty="0"/>
              <a:t>is a malignant connective tissue </a:t>
            </a:r>
            <a:r>
              <a:rPr lang="en-US" dirty="0" smtClean="0"/>
              <a:t>tumor (</a:t>
            </a:r>
            <a:r>
              <a:rPr lang="en-US" dirty="0"/>
              <a:t>sarcoma) whose cells manufacture and secrete </a:t>
            </a:r>
            <a:r>
              <a:rPr lang="en-US" dirty="0" smtClean="0"/>
              <a:t>neoplastic cartilage </a:t>
            </a:r>
            <a:r>
              <a:rPr lang="en-US" dirty="0"/>
              <a:t>matrix. </a:t>
            </a:r>
            <a:endParaRPr lang="en-US" dirty="0" smtClean="0"/>
          </a:p>
          <a:p>
            <a:pPr marL="109728" indent="0">
              <a:buNone/>
            </a:pPr>
            <a:endParaRPr lang="en-US" sz="700" dirty="0" smtClean="0"/>
          </a:p>
          <a:p>
            <a:r>
              <a:rPr lang="en-US" dirty="0" smtClean="0"/>
              <a:t>It </a:t>
            </a:r>
            <a:r>
              <a:rPr lang="en-US" dirty="0"/>
              <a:t>is </a:t>
            </a:r>
            <a:r>
              <a:rPr lang="en-US" dirty="0" err="1"/>
              <a:t>subclassified</a:t>
            </a:r>
            <a:r>
              <a:rPr lang="en-US" dirty="0"/>
              <a:t> according to site (e.g</a:t>
            </a:r>
            <a:r>
              <a:rPr lang="en-US" dirty="0" smtClean="0"/>
              <a:t>., intramedullary </a:t>
            </a:r>
            <a:r>
              <a:rPr lang="en-US" dirty="0"/>
              <a:t>versus </a:t>
            </a:r>
            <a:r>
              <a:rPr lang="en-US" dirty="0" err="1"/>
              <a:t>juxtacortical</a:t>
            </a:r>
            <a:r>
              <a:rPr lang="en-US" dirty="0"/>
              <a:t>) and histologic </a:t>
            </a:r>
            <a:r>
              <a:rPr lang="en-US" dirty="0" smtClean="0"/>
              <a:t>variants. </a:t>
            </a:r>
          </a:p>
          <a:p>
            <a:pPr marL="109728" indent="0">
              <a:buNone/>
            </a:pPr>
            <a:endParaRPr lang="en-US" dirty="0" smtClean="0"/>
          </a:p>
          <a:p>
            <a:r>
              <a:rPr lang="en-US" dirty="0" err="1" smtClean="0"/>
              <a:t>Chondrosarcomas</a:t>
            </a:r>
            <a:r>
              <a:rPr lang="en-US" dirty="0" smtClean="0"/>
              <a:t> </a:t>
            </a:r>
            <a:r>
              <a:rPr lang="en-US" dirty="0"/>
              <a:t>occur roughly half </a:t>
            </a:r>
            <a:r>
              <a:rPr lang="en-US" dirty="0" smtClean="0"/>
              <a:t>as frequently </a:t>
            </a:r>
            <a:r>
              <a:rPr lang="en-US" dirty="0"/>
              <a:t>as </a:t>
            </a:r>
            <a:r>
              <a:rPr lang="en-US" dirty="0" smtClean="0"/>
              <a:t>osteosarcomas.</a:t>
            </a:r>
          </a:p>
          <a:p>
            <a:pPr marL="109728" indent="0">
              <a:buNone/>
            </a:pPr>
            <a:endParaRPr lang="en-US" sz="700" dirty="0" smtClean="0"/>
          </a:p>
          <a:p>
            <a:r>
              <a:rPr lang="en-US" dirty="0" smtClean="0"/>
              <a:t>Most </a:t>
            </a:r>
            <a:r>
              <a:rPr lang="en-US" dirty="0"/>
              <a:t>patients are age 40 </a:t>
            </a:r>
            <a:r>
              <a:rPr lang="en-US" dirty="0" smtClean="0"/>
              <a:t>or older</a:t>
            </a:r>
            <a:r>
              <a:rPr lang="en-US" dirty="0"/>
              <a:t>, with men affected twice as frequently as women</a:t>
            </a:r>
            <a:r>
              <a:rPr lang="en-US" dirty="0" smtClean="0"/>
              <a:t>.</a:t>
            </a:r>
          </a:p>
          <a:p>
            <a:endParaRPr lang="en-US" dirty="0" smtClean="0"/>
          </a:p>
          <a:p>
            <a:r>
              <a:rPr lang="en-US" dirty="0" smtClean="0"/>
              <a:t>Microscopically: Tumor grade is </a:t>
            </a:r>
            <a:r>
              <a:rPr lang="en-US" dirty="0"/>
              <a:t>determined by cellularity, degree of </a:t>
            </a:r>
            <a:r>
              <a:rPr lang="en-US" dirty="0" err="1"/>
              <a:t>cytologic</a:t>
            </a:r>
            <a:r>
              <a:rPr lang="en-US" dirty="0"/>
              <a:t> </a:t>
            </a:r>
            <a:r>
              <a:rPr lang="en-US" dirty="0" err="1"/>
              <a:t>atypia</a:t>
            </a:r>
            <a:r>
              <a:rPr lang="en-US" dirty="0"/>
              <a:t>, </a:t>
            </a:r>
            <a:r>
              <a:rPr lang="en-US" dirty="0" smtClean="0"/>
              <a:t>and mitotic </a:t>
            </a:r>
            <a:r>
              <a:rPr lang="en-US" dirty="0"/>
              <a:t>activity</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err="1">
                <a:solidFill>
                  <a:srgbClr val="FF0000"/>
                </a:solidFill>
              </a:rPr>
              <a:t>Chondrosarcoma</a:t>
            </a:r>
            <a:endParaRPr lang="en-US" dirty="0">
              <a:solidFill>
                <a:srgbClr val="FF0000"/>
              </a:solidFill>
            </a:endParaRPr>
          </a:p>
        </p:txBody>
      </p:sp>
    </p:spTree>
    <p:extLst>
      <p:ext uri="{BB962C8B-B14F-4D97-AF65-F5344CB8AC3E}">
        <p14:creationId xmlns:p14="http://schemas.microsoft.com/office/powerpoint/2010/main" xmlns="" val="188167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8686800" cy="5256584"/>
          </a:xfrm>
        </p:spPr>
        <p:txBody>
          <a:bodyPr>
            <a:normAutofit fontScale="77500" lnSpcReduction="20000"/>
          </a:bodyPr>
          <a:lstStyle/>
          <a:p>
            <a:pPr>
              <a:buFont typeface="Wingdings" panose="05000000000000000000" pitchFamily="2" charset="2"/>
              <a:buChar char="ü"/>
            </a:pPr>
            <a:r>
              <a:rPr lang="en-US" b="1" dirty="0">
                <a:cs typeface="Andalus" panose="02020603050405020304" pitchFamily="18" charset="-78"/>
              </a:rPr>
              <a:t>Conventional </a:t>
            </a:r>
            <a:r>
              <a:rPr lang="en-US" b="1" dirty="0" err="1">
                <a:cs typeface="Andalus" panose="02020603050405020304" pitchFamily="18" charset="-78"/>
              </a:rPr>
              <a:t>chondrosarcoma</a:t>
            </a:r>
            <a:r>
              <a:rPr lang="en-US" b="1" dirty="0">
                <a:cs typeface="Andalus" panose="02020603050405020304" pitchFamily="18" charset="-78"/>
              </a:rPr>
              <a:t>, the most common</a:t>
            </a:r>
          </a:p>
          <a:p>
            <a:pPr marL="109728" indent="0">
              <a:buNone/>
            </a:pPr>
            <a:r>
              <a:rPr lang="en-US" b="1" dirty="0" smtClean="0">
                <a:cs typeface="Andalus" panose="02020603050405020304" pitchFamily="18" charset="-78"/>
              </a:rPr>
              <a:t>variant</a:t>
            </a:r>
            <a:r>
              <a:rPr lang="en-US" dirty="0" smtClean="0">
                <a:cs typeface="Andalus" panose="02020603050405020304" pitchFamily="18" charset="-78"/>
              </a:rPr>
              <a:t>. </a:t>
            </a:r>
            <a:r>
              <a:rPr lang="en-US" dirty="0">
                <a:cs typeface="Andalus" panose="02020603050405020304" pitchFamily="18" charset="-78"/>
              </a:rPr>
              <a:t>It is composed of malignant </a:t>
            </a:r>
            <a:r>
              <a:rPr lang="en-US" dirty="0" smtClean="0">
                <a:cs typeface="Andalus" panose="02020603050405020304" pitchFamily="18" charset="-78"/>
              </a:rPr>
              <a:t>hyaline and </a:t>
            </a:r>
            <a:r>
              <a:rPr lang="en-US" dirty="0" err="1" smtClean="0">
                <a:cs typeface="Andalus" panose="02020603050405020304" pitchFamily="18" charset="-78"/>
              </a:rPr>
              <a:t>myxoid</a:t>
            </a:r>
            <a:r>
              <a:rPr lang="en-US" dirty="0" smtClean="0">
                <a:cs typeface="Andalus" panose="02020603050405020304" pitchFamily="18" charset="-78"/>
              </a:rPr>
              <a:t> cartilage</a:t>
            </a:r>
            <a:r>
              <a:rPr lang="en-US" dirty="0">
                <a:cs typeface="Andalus" panose="02020603050405020304" pitchFamily="18" charset="-78"/>
              </a:rPr>
              <a:t>. </a:t>
            </a:r>
            <a:endParaRPr lang="en-US" dirty="0" smtClean="0">
              <a:cs typeface="Andalus" panose="02020603050405020304" pitchFamily="18" charset="-78"/>
            </a:endParaRPr>
          </a:p>
          <a:p>
            <a:pPr marL="109728" indent="0">
              <a:buNone/>
            </a:pPr>
            <a:endParaRPr lang="en-US" dirty="0" smtClean="0">
              <a:cs typeface="Andalus" panose="02020603050405020304" pitchFamily="18" charset="-78"/>
            </a:endParaRPr>
          </a:p>
          <a:p>
            <a:pPr>
              <a:buFont typeface="Wingdings" panose="05000000000000000000" pitchFamily="2" charset="2"/>
              <a:buChar char="ü"/>
            </a:pPr>
            <a:r>
              <a:rPr lang="en-US" b="1" dirty="0" err="1" smtClean="0">
                <a:cs typeface="Andalus" panose="02020603050405020304" pitchFamily="18" charset="-78"/>
              </a:rPr>
              <a:t>Myxoid</a:t>
            </a:r>
            <a:r>
              <a:rPr lang="en-US" b="1" dirty="0" smtClean="0">
                <a:cs typeface="Andalus" panose="02020603050405020304" pitchFamily="18" charset="-78"/>
              </a:rPr>
              <a:t> </a:t>
            </a:r>
            <a:r>
              <a:rPr lang="en-US" b="1" dirty="0" err="1" smtClean="0">
                <a:cs typeface="Andalus" panose="02020603050405020304" pitchFamily="18" charset="-78"/>
              </a:rPr>
              <a:t>chondrosarcomas</a:t>
            </a:r>
            <a:r>
              <a:rPr lang="en-US" dirty="0" smtClean="0">
                <a:cs typeface="Andalus" panose="02020603050405020304" pitchFamily="18" charset="-78"/>
              </a:rPr>
              <a:t>). </a:t>
            </a:r>
            <a:r>
              <a:rPr lang="en-US" dirty="0">
                <a:cs typeface="Andalus" panose="02020603050405020304" pitchFamily="18" charset="-78"/>
              </a:rPr>
              <a:t>Low-grade tumors may </a:t>
            </a:r>
            <a:r>
              <a:rPr lang="en-US" dirty="0" smtClean="0">
                <a:cs typeface="Andalus" panose="02020603050405020304" pitchFamily="18" charset="-78"/>
              </a:rPr>
              <a:t>be difficult </a:t>
            </a:r>
            <a:r>
              <a:rPr lang="en-US" dirty="0">
                <a:cs typeface="Andalus" panose="02020603050405020304" pitchFamily="18" charset="-78"/>
              </a:rPr>
              <a:t>to distinguish from </a:t>
            </a:r>
            <a:r>
              <a:rPr lang="en-US" dirty="0" err="1">
                <a:cs typeface="Andalus" panose="02020603050405020304" pitchFamily="18" charset="-78"/>
              </a:rPr>
              <a:t>enchondroma</a:t>
            </a:r>
            <a:r>
              <a:rPr lang="en-US" dirty="0">
                <a:cs typeface="Andalus" panose="02020603050405020304" pitchFamily="18" charset="-78"/>
              </a:rPr>
              <a:t>. </a:t>
            </a:r>
            <a:r>
              <a:rPr lang="en-US" dirty="0" smtClean="0">
                <a:cs typeface="Andalus" panose="02020603050405020304" pitchFamily="18" charset="-78"/>
              </a:rPr>
              <a:t>Higher-grade lesions </a:t>
            </a:r>
            <a:r>
              <a:rPr lang="en-US" dirty="0">
                <a:cs typeface="Andalus" panose="02020603050405020304" pitchFamily="18" charset="-78"/>
              </a:rPr>
              <a:t>contain pleomorphic chondrocytes with </a:t>
            </a:r>
            <a:r>
              <a:rPr lang="en-US" dirty="0" smtClean="0">
                <a:cs typeface="Andalus" panose="02020603050405020304" pitchFamily="18" charset="-78"/>
              </a:rPr>
              <a:t>frequent mitotic </a:t>
            </a:r>
            <a:r>
              <a:rPr lang="en-US" dirty="0">
                <a:cs typeface="Andalus" panose="02020603050405020304" pitchFamily="18" charset="-78"/>
              </a:rPr>
              <a:t>figures</a:t>
            </a:r>
            <a:r>
              <a:rPr lang="en-US" dirty="0" smtClean="0">
                <a:cs typeface="Andalus" panose="02020603050405020304" pitchFamily="18" charset="-78"/>
              </a:rPr>
              <a:t>. </a:t>
            </a:r>
          </a:p>
          <a:p>
            <a:pPr marL="109728" indent="0">
              <a:buNone/>
            </a:pPr>
            <a:endParaRPr lang="en-US" dirty="0">
              <a:cs typeface="Andalus" panose="02020603050405020304" pitchFamily="18" charset="-78"/>
            </a:endParaRPr>
          </a:p>
          <a:p>
            <a:pPr>
              <a:buFont typeface="Wingdings" panose="05000000000000000000" pitchFamily="2" charset="2"/>
              <a:buChar char="ü"/>
            </a:pPr>
            <a:r>
              <a:rPr lang="en-US" dirty="0">
                <a:cs typeface="Andalus" panose="02020603050405020304" pitchFamily="18" charset="-78"/>
              </a:rPr>
              <a:t>Approximately 10% of patients with conventional </a:t>
            </a:r>
            <a:r>
              <a:rPr lang="en-US" dirty="0" err="1" smtClean="0">
                <a:cs typeface="Andalus" panose="02020603050405020304" pitchFamily="18" charset="-78"/>
              </a:rPr>
              <a:t>lowgrade</a:t>
            </a:r>
            <a:r>
              <a:rPr lang="en-US" dirty="0" smtClean="0">
                <a:cs typeface="Andalus" panose="02020603050405020304" pitchFamily="18" charset="-78"/>
              </a:rPr>
              <a:t> </a:t>
            </a:r>
            <a:r>
              <a:rPr lang="en-US" dirty="0" err="1" smtClean="0">
                <a:cs typeface="Andalus" panose="02020603050405020304" pitchFamily="18" charset="-78"/>
              </a:rPr>
              <a:t>chondrosarcomas</a:t>
            </a:r>
            <a:r>
              <a:rPr lang="en-US" dirty="0" smtClean="0">
                <a:cs typeface="Andalus" panose="02020603050405020304" pitchFamily="18" charset="-78"/>
              </a:rPr>
              <a:t> </a:t>
            </a:r>
            <a:r>
              <a:rPr lang="en-US" dirty="0">
                <a:cs typeface="Andalus" panose="02020603050405020304" pitchFamily="18" charset="-78"/>
              </a:rPr>
              <a:t>have a second high-grade </a:t>
            </a:r>
            <a:r>
              <a:rPr lang="en-US" dirty="0" smtClean="0">
                <a:cs typeface="Andalus" panose="02020603050405020304" pitchFamily="18" charset="-78"/>
              </a:rPr>
              <a:t>poorly differentiated </a:t>
            </a:r>
            <a:r>
              <a:rPr lang="en-US" dirty="0">
                <a:cs typeface="Andalus" panose="02020603050405020304" pitchFamily="18" charset="-78"/>
              </a:rPr>
              <a:t>component </a:t>
            </a:r>
            <a:r>
              <a:rPr lang="en-US" b="1" dirty="0">
                <a:cs typeface="Andalus" panose="02020603050405020304" pitchFamily="18" charset="-78"/>
              </a:rPr>
              <a:t>(dedifferentiated </a:t>
            </a:r>
            <a:r>
              <a:rPr lang="en-US" b="1" dirty="0" err="1">
                <a:cs typeface="Andalus" panose="02020603050405020304" pitchFamily="18" charset="-78"/>
              </a:rPr>
              <a:t>chondrosarcomas</a:t>
            </a:r>
            <a:r>
              <a:rPr lang="en-US" b="1" dirty="0" smtClean="0">
                <a:cs typeface="Andalus" panose="02020603050405020304" pitchFamily="18" charset="-78"/>
              </a:rPr>
              <a:t>)</a:t>
            </a:r>
          </a:p>
          <a:p>
            <a:pPr>
              <a:buFont typeface="Wingdings" panose="05000000000000000000" pitchFamily="2" charset="2"/>
              <a:buChar char="ü"/>
            </a:pPr>
            <a:endParaRPr lang="en-US" b="1" dirty="0">
              <a:cs typeface="Andalus" panose="02020603050405020304" pitchFamily="18" charset="-78"/>
            </a:endParaRPr>
          </a:p>
          <a:p>
            <a:pPr>
              <a:buFont typeface="Wingdings" panose="05000000000000000000" pitchFamily="2" charset="2"/>
              <a:buChar char="ü"/>
            </a:pPr>
            <a:r>
              <a:rPr lang="en-US" b="1" dirty="0" smtClean="0">
                <a:cs typeface="Andalus" panose="02020603050405020304" pitchFamily="18" charset="-78"/>
              </a:rPr>
              <a:t>Clear </a:t>
            </a:r>
            <a:r>
              <a:rPr lang="en-US" b="1" dirty="0">
                <a:cs typeface="Andalus" panose="02020603050405020304" pitchFamily="18" charset="-78"/>
              </a:rPr>
              <a:t>cell </a:t>
            </a:r>
            <a:r>
              <a:rPr lang="en-US" b="1" dirty="0" err="1">
                <a:cs typeface="Andalus" panose="02020603050405020304" pitchFamily="18" charset="-78"/>
              </a:rPr>
              <a:t>chondrosarcomas</a:t>
            </a:r>
            <a:r>
              <a:rPr lang="en-US" b="1" dirty="0" smtClean="0">
                <a:cs typeface="Andalus" panose="02020603050405020304" pitchFamily="18" charset="-78"/>
              </a:rPr>
              <a:t>.</a:t>
            </a:r>
          </a:p>
          <a:p>
            <a:pPr marL="109728" indent="0">
              <a:buNone/>
            </a:pPr>
            <a:endParaRPr lang="en-US" b="1" dirty="0">
              <a:cs typeface="Andalus" panose="02020603050405020304" pitchFamily="18" charset="-78"/>
            </a:endParaRPr>
          </a:p>
          <a:p>
            <a:pPr>
              <a:buFont typeface="Wingdings" panose="05000000000000000000" pitchFamily="2" charset="2"/>
              <a:buChar char="ü"/>
            </a:pPr>
            <a:r>
              <a:rPr lang="en-US" b="1" dirty="0" err="1" smtClean="0">
                <a:cs typeface="Andalus" panose="02020603050405020304" pitchFamily="18" charset="-78"/>
              </a:rPr>
              <a:t>Mesenchymal</a:t>
            </a:r>
            <a:r>
              <a:rPr lang="en-US" b="1" dirty="0" smtClean="0">
                <a:cs typeface="Andalus" panose="02020603050405020304" pitchFamily="18" charset="-78"/>
              </a:rPr>
              <a:t> </a:t>
            </a:r>
            <a:r>
              <a:rPr lang="en-US" b="1" dirty="0" err="1" smtClean="0">
                <a:cs typeface="Andalus" panose="02020603050405020304" pitchFamily="18" charset="-78"/>
              </a:rPr>
              <a:t>chondrosarcomas</a:t>
            </a:r>
            <a:r>
              <a:rPr lang="en-US" b="1" dirty="0">
                <a:cs typeface="Andalus" panose="02020603050405020304" pitchFamily="18" charset="-78"/>
              </a:rPr>
              <a:t>.</a:t>
            </a:r>
          </a:p>
          <a:p>
            <a:pPr>
              <a:buFont typeface="Wingdings" panose="05000000000000000000" pitchFamily="2" charset="2"/>
              <a:buChar char="ü"/>
            </a:pPr>
            <a:endParaRPr lang="en-US" dirty="0">
              <a:cs typeface="Andalus" panose="02020603050405020304" pitchFamily="18" charset="-78"/>
            </a:endParaRPr>
          </a:p>
        </p:txBody>
      </p:sp>
      <p:sp>
        <p:nvSpPr>
          <p:cNvPr id="4" name="TextBox 3"/>
          <p:cNvSpPr txBox="1"/>
          <p:nvPr/>
        </p:nvSpPr>
        <p:spPr>
          <a:xfrm>
            <a:off x="395536" y="348533"/>
            <a:ext cx="7128792" cy="646331"/>
          </a:xfrm>
          <a:prstGeom prst="rect">
            <a:avLst/>
          </a:prstGeom>
          <a:noFill/>
        </p:spPr>
        <p:txBody>
          <a:bodyPr wrap="square" rtlCol="0">
            <a:spAutoFit/>
          </a:bodyPr>
          <a:lstStyle/>
          <a:p>
            <a:r>
              <a:rPr lang="en-US" sz="3600" b="1" dirty="0" smtClean="0">
                <a:solidFill>
                  <a:srgbClr val="FF0000"/>
                </a:solidFill>
              </a:rPr>
              <a:t>Variants of </a:t>
            </a:r>
            <a:r>
              <a:rPr lang="en-US" sz="3600" b="1" dirty="0" err="1" smtClean="0">
                <a:solidFill>
                  <a:srgbClr val="FF0000"/>
                </a:solidFill>
              </a:rPr>
              <a:t>Chondrosarcomas</a:t>
            </a:r>
            <a:r>
              <a:rPr lang="en-US" b="1"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xmlns="" val="1045617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5" y="1052736"/>
            <a:ext cx="3580296" cy="2736304"/>
          </a:xfrm>
        </p:spPr>
        <p:txBody>
          <a:bodyPr>
            <a:normAutofit fontScale="90000"/>
          </a:bodyPr>
          <a:lstStyle/>
          <a:p>
            <a:r>
              <a:rPr lang="en-US" sz="1800" b="0" dirty="0" err="1"/>
              <a:t>Chondrosarcoma</a:t>
            </a:r>
            <a:r>
              <a:rPr lang="en-US" sz="1800" b="0" dirty="0"/>
              <a:t>. </a:t>
            </a:r>
            <a:r>
              <a:rPr lang="en-US" sz="1800" dirty="0"/>
              <a:t>A, </a:t>
            </a:r>
            <a:r>
              <a:rPr lang="en-US" sz="1800" b="0" dirty="0"/>
              <a:t>Islands of hyaline and </a:t>
            </a:r>
            <a:r>
              <a:rPr lang="en-US" sz="1800" b="0" dirty="0" err="1"/>
              <a:t>myxoid</a:t>
            </a:r>
            <a:r>
              <a:rPr lang="en-US" sz="1800" b="0" dirty="0"/>
              <a:t> cartilage</a:t>
            </a:r>
            <a:br>
              <a:rPr lang="en-US" sz="1800" b="0" dirty="0"/>
            </a:br>
            <a:r>
              <a:rPr lang="en-US" sz="1800" b="0" dirty="0"/>
              <a:t>expand the medullary cavity and grow through the cortex to form</a:t>
            </a:r>
            <a:br>
              <a:rPr lang="en-US" sz="1800" b="0" dirty="0"/>
            </a:br>
            <a:r>
              <a:rPr lang="en-US" sz="1800" b="0" dirty="0"/>
              <a:t>a sessile </a:t>
            </a:r>
            <a:r>
              <a:rPr lang="en-US" sz="1800" b="0" dirty="0" err="1"/>
              <a:t>paracortical</a:t>
            </a:r>
            <a:r>
              <a:rPr lang="en-US" sz="1800" b="0" dirty="0"/>
              <a:t> mass. </a:t>
            </a:r>
            <a:r>
              <a:rPr lang="en-US" sz="1800" b="0" dirty="0" smtClean="0"/>
              <a:t/>
            </a:r>
            <a:br>
              <a:rPr lang="en-US" sz="1800" b="0" dirty="0" smtClean="0"/>
            </a:br>
            <a:r>
              <a:rPr lang="en-US" sz="1800" b="0" dirty="0"/>
              <a:t/>
            </a:r>
            <a:br>
              <a:rPr lang="en-US" sz="1800" b="0" dirty="0"/>
            </a:br>
            <a:r>
              <a:rPr lang="en-US" sz="1800" b="0" dirty="0" smtClean="0"/>
              <a:t/>
            </a:r>
            <a:br>
              <a:rPr lang="en-US" sz="1800" b="0" dirty="0" smtClean="0"/>
            </a:br>
            <a:r>
              <a:rPr lang="en-US" sz="1800" dirty="0" smtClean="0"/>
              <a:t>B</a:t>
            </a:r>
            <a:r>
              <a:rPr lang="en-US" sz="1800" dirty="0"/>
              <a:t>, </a:t>
            </a:r>
            <a:r>
              <a:rPr lang="en-US" sz="1800" b="0" dirty="0"/>
              <a:t>Anaplastic chondrocytes within a </a:t>
            </a:r>
            <a:r>
              <a:rPr lang="en-US" sz="1800" b="0" dirty="0" err="1" smtClean="0"/>
              <a:t>chondroid</a:t>
            </a:r>
            <a:r>
              <a:rPr lang="en-US" sz="1800" b="0" dirty="0" smtClean="0"/>
              <a:t> matrix</a:t>
            </a:r>
            <a:r>
              <a:rPr lang="en-US" sz="1800" b="0" dirty="0"/>
              <a:t>.</a:t>
            </a:r>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5935" y="3441576"/>
            <a:ext cx="5131601" cy="330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067944" y="116633"/>
            <a:ext cx="5076055" cy="3187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639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 y="188640"/>
            <a:ext cx="9144000" cy="4525963"/>
          </a:xfrm>
        </p:spPr>
        <p:txBody>
          <a:bodyPr>
            <a:normAutofit fontScale="77500" lnSpcReduction="20000"/>
          </a:bodyPr>
          <a:lstStyle/>
          <a:p>
            <a:pPr marL="109728" indent="0">
              <a:buNone/>
            </a:pPr>
            <a:endParaRPr lang="en-US" dirty="0" smtClean="0"/>
          </a:p>
          <a:p>
            <a:r>
              <a:rPr lang="en-US" dirty="0" smtClean="0"/>
              <a:t>Primary </a:t>
            </a:r>
            <a:r>
              <a:rPr lang="en-US" dirty="0"/>
              <a:t>bone tumors are considerably less common </a:t>
            </a:r>
            <a:r>
              <a:rPr lang="en-US" dirty="0" smtClean="0"/>
              <a:t>than bone </a:t>
            </a:r>
            <a:r>
              <a:rPr lang="en-US" dirty="0"/>
              <a:t>metastases from other primary </a:t>
            </a:r>
            <a:r>
              <a:rPr lang="en-US" dirty="0" smtClean="0"/>
              <a:t>sites.</a:t>
            </a:r>
          </a:p>
          <a:p>
            <a:pPr marL="109728" indent="0">
              <a:buNone/>
            </a:pPr>
            <a:endParaRPr lang="en-US" dirty="0" smtClean="0"/>
          </a:p>
          <a:p>
            <a:r>
              <a:rPr lang="en-US" dirty="0"/>
              <a:t>Primary bone tumors exhibit </a:t>
            </a:r>
            <a:r>
              <a:rPr lang="en-US" dirty="0" smtClean="0"/>
              <a:t>great morphologic </a:t>
            </a:r>
            <a:r>
              <a:rPr lang="en-US" dirty="0"/>
              <a:t>diversity </a:t>
            </a:r>
            <a:r>
              <a:rPr lang="en-US" dirty="0" smtClean="0"/>
              <a:t>and clinical </a:t>
            </a:r>
            <a:r>
              <a:rPr lang="en-US" dirty="0"/>
              <a:t>behaviors—from benign to aggressively malignant</a:t>
            </a:r>
            <a:r>
              <a:rPr lang="en-US" dirty="0" smtClean="0"/>
              <a:t>.</a:t>
            </a:r>
          </a:p>
          <a:p>
            <a:pPr marL="109728" indent="0">
              <a:buNone/>
            </a:pPr>
            <a:endParaRPr lang="en-US" dirty="0" smtClean="0"/>
          </a:p>
          <a:p>
            <a:r>
              <a:rPr lang="en-US" dirty="0" smtClean="0"/>
              <a:t>Most are </a:t>
            </a:r>
            <a:r>
              <a:rPr lang="en-US" dirty="0"/>
              <a:t>classified according to the normal cell counterpart </a:t>
            </a:r>
            <a:r>
              <a:rPr lang="en-US" dirty="0" smtClean="0"/>
              <a:t>and line </a:t>
            </a:r>
            <a:r>
              <a:rPr lang="en-US" dirty="0"/>
              <a:t>of </a:t>
            </a:r>
            <a:r>
              <a:rPr lang="en-US" dirty="0" smtClean="0"/>
              <a:t>differentiation.</a:t>
            </a:r>
          </a:p>
          <a:p>
            <a:pPr marL="109728" indent="0">
              <a:buNone/>
            </a:pPr>
            <a:endParaRPr lang="en-US" dirty="0" smtClean="0"/>
          </a:p>
          <a:p>
            <a:r>
              <a:rPr lang="en-US" dirty="0"/>
              <a:t>Most bone tumors arise without any previous </a:t>
            </a:r>
            <a:r>
              <a:rPr lang="en-US" dirty="0" smtClean="0"/>
              <a:t>known cause</a:t>
            </a:r>
            <a:r>
              <a:rPr lang="en-US" dirty="0"/>
              <a:t>. Nevertheless, genetic syndromes (e.g., Li-</a:t>
            </a:r>
            <a:r>
              <a:rPr lang="en-US" dirty="0" err="1"/>
              <a:t>Fraumeni</a:t>
            </a:r>
            <a:r>
              <a:rPr lang="en-US" dirty="0"/>
              <a:t> </a:t>
            </a:r>
            <a:r>
              <a:rPr lang="en-US" dirty="0" smtClean="0"/>
              <a:t>and </a:t>
            </a:r>
            <a:r>
              <a:rPr lang="en-US" dirty="0"/>
              <a:t>retinoblastoma </a:t>
            </a:r>
            <a:r>
              <a:rPr lang="en-US" dirty="0" smtClean="0"/>
              <a:t>syndromes) </a:t>
            </a:r>
            <a:r>
              <a:rPr lang="en-US" dirty="0"/>
              <a:t>are </a:t>
            </a:r>
            <a:r>
              <a:rPr lang="en-US" dirty="0" smtClean="0"/>
              <a:t>associated with </a:t>
            </a:r>
            <a:r>
              <a:rPr lang="en-US" dirty="0"/>
              <a:t>osteosarcomas, as are (rarely) bone infarcts, </a:t>
            </a:r>
            <a:r>
              <a:rPr lang="en-US" dirty="0" smtClean="0"/>
              <a:t>chronic osteomyelitis</a:t>
            </a:r>
            <a:r>
              <a:rPr lang="en-US" dirty="0"/>
              <a:t>, Paget disease, irradiation, and use of </a:t>
            </a:r>
            <a:r>
              <a:rPr lang="en-US" dirty="0" smtClean="0"/>
              <a:t>metal orthopedic </a:t>
            </a:r>
            <a:r>
              <a:rPr lang="en-US" dirty="0"/>
              <a:t>devices.</a:t>
            </a:r>
          </a:p>
        </p:txBody>
      </p:sp>
    </p:spTree>
    <p:extLst>
      <p:ext uri="{BB962C8B-B14F-4D97-AF65-F5344CB8AC3E}">
        <p14:creationId xmlns:p14="http://schemas.microsoft.com/office/powerpoint/2010/main" xmlns="" val="303871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9144000" cy="5832647"/>
          </a:xfrm>
        </p:spPr>
        <p:txBody>
          <a:bodyPr>
            <a:noAutofit/>
          </a:bodyPr>
          <a:lstStyle/>
          <a:p>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a:latin typeface="+mj-lt"/>
                <a:cs typeface="Andalus" panose="02020603050405020304" pitchFamily="18" charset="-78"/>
              </a:rPr>
              <a:t>commonly arise in the pelvis, shoulder</a:t>
            </a:r>
            <a:r>
              <a:rPr lang="en-US" sz="2000" dirty="0" smtClean="0">
                <a:latin typeface="+mj-lt"/>
                <a:cs typeface="Andalus" panose="02020603050405020304" pitchFamily="18" charset="-78"/>
              </a:rPr>
              <a:t>, and </a:t>
            </a:r>
            <a:r>
              <a:rPr lang="en-US" sz="2000" dirty="0">
                <a:latin typeface="+mj-lt"/>
                <a:cs typeface="Andalus" panose="02020603050405020304" pitchFamily="18" charset="-78"/>
              </a:rPr>
              <a:t>ribs; in contrast with </a:t>
            </a:r>
            <a:r>
              <a:rPr lang="en-US" sz="2000" dirty="0" smtClean="0">
                <a:latin typeface="+mj-lt"/>
                <a:cs typeface="Andalus" panose="02020603050405020304" pitchFamily="18" charset="-78"/>
              </a:rPr>
              <a:t> </a:t>
            </a:r>
            <a:r>
              <a:rPr lang="en-US" sz="2000" dirty="0" err="1" smtClean="0">
                <a:latin typeface="+mj-lt"/>
                <a:cs typeface="Andalus" panose="02020603050405020304" pitchFamily="18" charset="-78"/>
              </a:rPr>
              <a:t>enchondromas</a:t>
            </a:r>
            <a:r>
              <a:rPr lang="en-US" sz="2000" dirty="0">
                <a:latin typeface="+mj-lt"/>
                <a:cs typeface="Andalus" panose="02020603050405020304" pitchFamily="18" charset="-78"/>
              </a:rPr>
              <a:t>, </a:t>
            </a:r>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smtClean="0">
                <a:solidFill>
                  <a:srgbClr val="FF0000"/>
                </a:solidFill>
                <a:latin typeface="+mj-lt"/>
                <a:cs typeface="Andalus" panose="02020603050405020304" pitchFamily="18" charset="-78"/>
              </a:rPr>
              <a:t>rarely </a:t>
            </a:r>
            <a:r>
              <a:rPr lang="en-US" sz="2000" dirty="0">
                <a:solidFill>
                  <a:srgbClr val="FF0000"/>
                </a:solidFill>
                <a:latin typeface="+mj-lt"/>
                <a:cs typeface="Andalus" panose="02020603050405020304" pitchFamily="18" charset="-78"/>
              </a:rPr>
              <a:t>involve the distal extremities</a:t>
            </a:r>
            <a:r>
              <a:rPr lang="en-US" sz="2000" dirty="0" smtClean="0">
                <a:latin typeface="+mj-lt"/>
                <a:cs typeface="Andalus" panose="02020603050405020304" pitchFamily="18" charset="-78"/>
              </a:rPr>
              <a:t>.</a:t>
            </a:r>
          </a:p>
          <a:p>
            <a:pPr marL="109728" indent="0">
              <a:buNone/>
            </a:pPr>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a:latin typeface="+mj-lt"/>
                <a:cs typeface="Andalus" panose="02020603050405020304" pitchFamily="18" charset="-78"/>
              </a:rPr>
              <a:t>They typically </a:t>
            </a:r>
            <a:r>
              <a:rPr lang="en-US" sz="2000" dirty="0" smtClean="0">
                <a:latin typeface="+mj-lt"/>
                <a:cs typeface="Andalus" panose="02020603050405020304" pitchFamily="18" charset="-78"/>
              </a:rPr>
              <a:t>manifest as </a:t>
            </a:r>
            <a:r>
              <a:rPr lang="en-US" sz="2000" dirty="0">
                <a:latin typeface="+mj-lt"/>
                <a:cs typeface="Andalus" panose="02020603050405020304" pitchFamily="18" charset="-78"/>
              </a:rPr>
              <a:t>painful, progressively enlarging masses</a:t>
            </a:r>
            <a:r>
              <a:rPr lang="en-US" sz="2000" dirty="0" smtClean="0">
                <a:latin typeface="+mj-lt"/>
                <a:cs typeface="Andalus" panose="02020603050405020304" pitchFamily="18" charset="-78"/>
              </a:rPr>
              <a:t>.</a:t>
            </a:r>
          </a:p>
          <a:p>
            <a:pPr marL="109728" indent="0">
              <a:buNone/>
            </a:pPr>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a:latin typeface="+mj-lt"/>
                <a:cs typeface="Andalus" panose="02020603050405020304" pitchFamily="18" charset="-78"/>
              </a:rPr>
              <a:t>There is also a direct </a:t>
            </a:r>
            <a:r>
              <a:rPr lang="en-US" sz="2000" dirty="0" smtClean="0">
                <a:latin typeface="+mj-lt"/>
                <a:cs typeface="Andalus" panose="02020603050405020304" pitchFamily="18" charset="-78"/>
              </a:rPr>
              <a:t>correlation between </a:t>
            </a:r>
            <a:r>
              <a:rPr lang="en-US" sz="2000" dirty="0">
                <a:latin typeface="+mj-lt"/>
                <a:cs typeface="Andalus" panose="02020603050405020304" pitchFamily="18" charset="-78"/>
              </a:rPr>
              <a:t>grade and biologic behavior of the tumor</a:t>
            </a:r>
            <a:r>
              <a:rPr lang="en-US" sz="2000" dirty="0" smtClean="0">
                <a:latin typeface="+mj-lt"/>
                <a:cs typeface="Andalus" panose="02020603050405020304" pitchFamily="18" charset="-78"/>
              </a:rPr>
              <a:t>.</a:t>
            </a:r>
          </a:p>
          <a:p>
            <a:pPr marL="109728" indent="0">
              <a:buNone/>
            </a:pPr>
            <a:endParaRPr lang="en-US" sz="700" dirty="0">
              <a:latin typeface="+mj-lt"/>
              <a:cs typeface="Andalus" panose="02020603050405020304" pitchFamily="18" charset="-78"/>
            </a:endParaRPr>
          </a:p>
          <a:p>
            <a:r>
              <a:rPr lang="en-US" sz="2000" dirty="0">
                <a:latin typeface="+mj-lt"/>
                <a:cs typeface="Andalus" panose="02020603050405020304" pitchFamily="18" charset="-78"/>
              </a:rPr>
              <a:t>Fortunately, most conventional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are </a:t>
            </a:r>
            <a:r>
              <a:rPr lang="en-US" sz="2000" dirty="0" smtClean="0">
                <a:latin typeface="+mj-lt"/>
                <a:cs typeface="Andalus" panose="02020603050405020304" pitchFamily="18" charset="-78"/>
              </a:rPr>
              <a:t>indolent and </a:t>
            </a:r>
            <a:r>
              <a:rPr lang="en-US" sz="2000" dirty="0">
                <a:latin typeface="+mj-lt"/>
                <a:cs typeface="Andalus" panose="02020603050405020304" pitchFamily="18" charset="-78"/>
              </a:rPr>
              <a:t>low-grade, with a 5-year survival rate of 80% </a:t>
            </a:r>
            <a:r>
              <a:rPr lang="en-US" sz="2000" dirty="0" smtClean="0">
                <a:latin typeface="+mj-lt"/>
                <a:cs typeface="Andalus" panose="02020603050405020304" pitchFamily="18" charset="-78"/>
              </a:rPr>
              <a:t>to 90</a:t>
            </a:r>
            <a:r>
              <a:rPr lang="en-US" sz="2000" dirty="0">
                <a:latin typeface="+mj-lt"/>
                <a:cs typeface="Andalus" panose="02020603050405020304" pitchFamily="18" charset="-78"/>
              </a:rPr>
              <a:t>% (versus 43% for grade 3 tumors); grade 1 tumors </a:t>
            </a:r>
            <a:r>
              <a:rPr lang="en-US" sz="2000" dirty="0" smtClean="0">
                <a:latin typeface="+mj-lt"/>
                <a:cs typeface="Andalus" panose="02020603050405020304" pitchFamily="18" charset="-78"/>
              </a:rPr>
              <a:t>rarely metastasize</a:t>
            </a:r>
            <a:r>
              <a:rPr lang="en-US" sz="2000" dirty="0">
                <a:latin typeface="+mj-lt"/>
                <a:cs typeface="Andalus" panose="02020603050405020304" pitchFamily="18" charset="-78"/>
              </a:rPr>
              <a:t>, whereas 70% of the grade 3 tumors disseminate</a:t>
            </a:r>
            <a:r>
              <a:rPr lang="en-US" sz="2000" dirty="0" smtClean="0">
                <a:latin typeface="+mj-lt"/>
                <a:cs typeface="Andalus" panose="02020603050405020304" pitchFamily="18" charset="-78"/>
              </a:rPr>
              <a:t>.</a:t>
            </a:r>
          </a:p>
          <a:p>
            <a:endParaRPr lang="en-US" sz="700" dirty="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metastasize </a:t>
            </a:r>
            <a:r>
              <a:rPr lang="en-US" sz="2000" dirty="0" err="1">
                <a:latin typeface="+mj-lt"/>
                <a:cs typeface="Andalus" panose="02020603050405020304" pitchFamily="18" charset="-78"/>
              </a:rPr>
              <a:t>hematogenously</a:t>
            </a:r>
            <a:r>
              <a:rPr lang="en-US" sz="2000" dirty="0" smtClean="0">
                <a:latin typeface="+mj-lt"/>
                <a:cs typeface="Andalus" panose="02020603050405020304" pitchFamily="18" charset="-78"/>
              </a:rPr>
              <a:t>, preferentially </a:t>
            </a:r>
            <a:r>
              <a:rPr lang="en-US" sz="2000" dirty="0">
                <a:latin typeface="+mj-lt"/>
                <a:cs typeface="Andalus" panose="02020603050405020304" pitchFamily="18" charset="-78"/>
              </a:rPr>
              <a:t>to the lungs and skeleton. </a:t>
            </a:r>
            <a:endParaRPr lang="en-US" sz="2000" dirty="0" smtClean="0">
              <a:latin typeface="+mj-lt"/>
              <a:cs typeface="Andalus" panose="02020603050405020304" pitchFamily="18" charset="-78"/>
            </a:endParaRPr>
          </a:p>
          <a:p>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Conventional </a:t>
            </a:r>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a:latin typeface="+mj-lt"/>
                <a:cs typeface="Andalus" panose="02020603050405020304" pitchFamily="18" charset="-78"/>
              </a:rPr>
              <a:t>are treated with wide surgical </a:t>
            </a:r>
            <a:r>
              <a:rPr lang="en-US" sz="2000" dirty="0" smtClean="0">
                <a:latin typeface="+mj-lt"/>
                <a:cs typeface="Andalus" panose="02020603050405020304" pitchFamily="18" charset="-78"/>
              </a:rPr>
              <a:t>excision.</a:t>
            </a:r>
            <a:endParaRPr lang="en-US" sz="2000" dirty="0">
              <a:latin typeface="+mj-lt"/>
              <a:cs typeface="Andalus" panose="02020603050405020304" pitchFamily="18" charset="-78"/>
            </a:endParaRPr>
          </a:p>
          <a:p>
            <a:r>
              <a:rPr lang="en-US" sz="2000" dirty="0">
                <a:latin typeface="+mj-lt"/>
                <a:cs typeface="Andalus" panose="02020603050405020304" pitchFamily="18" charset="-78"/>
              </a:rPr>
              <a:t>C</a:t>
            </a:r>
            <a:r>
              <a:rPr lang="en-US" sz="2000" dirty="0" smtClean="0">
                <a:latin typeface="+mj-lt"/>
                <a:cs typeface="Andalus" panose="02020603050405020304" pitchFamily="18" charset="-78"/>
              </a:rPr>
              <a:t>hemotherapy </a:t>
            </a:r>
            <a:r>
              <a:rPr lang="en-US" sz="2000" dirty="0">
                <a:latin typeface="+mj-lt"/>
                <a:cs typeface="Andalus" panose="02020603050405020304" pitchFamily="18" charset="-78"/>
              </a:rPr>
              <a:t>is added for the </a:t>
            </a:r>
            <a:r>
              <a:rPr lang="en-US" sz="2000" dirty="0" err="1">
                <a:latin typeface="+mj-lt"/>
                <a:cs typeface="Andalus" panose="02020603050405020304" pitchFamily="18" charset="-78"/>
              </a:rPr>
              <a:t>mesenchymal</a:t>
            </a:r>
            <a:r>
              <a:rPr lang="en-US" sz="2000" dirty="0">
                <a:latin typeface="+mj-lt"/>
                <a:cs typeface="Andalus" panose="02020603050405020304" pitchFamily="18" charset="-78"/>
              </a:rPr>
              <a:t> and </a:t>
            </a:r>
            <a:r>
              <a:rPr lang="en-US" sz="2000" dirty="0" smtClean="0">
                <a:latin typeface="+mj-lt"/>
                <a:cs typeface="Andalus" panose="02020603050405020304" pitchFamily="18" charset="-78"/>
              </a:rPr>
              <a:t>dedifferentiated Variants.</a:t>
            </a:r>
            <a:endParaRPr lang="en-US" sz="2000" dirty="0">
              <a:latin typeface="+mj-lt"/>
              <a:cs typeface="Andalus" panose="02020603050405020304" pitchFamily="18" charset="-78"/>
            </a:endParaRPr>
          </a:p>
        </p:txBody>
      </p:sp>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Tree>
    <p:extLst>
      <p:ext uri="{BB962C8B-B14F-4D97-AF65-F5344CB8AC3E}">
        <p14:creationId xmlns:p14="http://schemas.microsoft.com/office/powerpoint/2010/main" xmlns="" val="36151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Fibrous and Fibroosseous Tumors</a:t>
            </a:r>
            <a:endParaRPr lang="en-US" dirty="0"/>
          </a:p>
        </p:txBody>
      </p:sp>
      <p:sp>
        <p:nvSpPr>
          <p:cNvPr id="9" name="Content Placeholder 1"/>
          <p:cNvSpPr>
            <a:spLocks noGrp="1"/>
          </p:cNvSpPr>
          <p:nvPr>
            <p:ph idx="1"/>
          </p:nvPr>
        </p:nvSpPr>
        <p:spPr/>
        <p:txBody>
          <a:bodyPr>
            <a:noAutofit/>
          </a:bodyPr>
          <a:lstStyle/>
          <a:p>
            <a:r>
              <a:rPr lang="en-US" sz="1800" dirty="0" smtClean="0"/>
              <a:t>Fibrous </a:t>
            </a:r>
            <a:r>
              <a:rPr lang="en-US" sz="1800" dirty="0"/>
              <a:t>dysplasia is a benign tumor in which all components</a:t>
            </a:r>
          </a:p>
          <a:p>
            <a:pPr marL="109728" indent="0">
              <a:buNone/>
            </a:pPr>
            <a:r>
              <a:rPr lang="en-US" sz="1800" dirty="0"/>
              <a:t>of normal bone are present, but they fail to differentiate</a:t>
            </a:r>
          </a:p>
          <a:p>
            <a:pPr marL="109728" indent="0">
              <a:buNone/>
            </a:pPr>
            <a:r>
              <a:rPr lang="en-US" sz="1800" dirty="0"/>
              <a:t>into mature structures</a:t>
            </a:r>
            <a:r>
              <a:rPr lang="en-US" sz="1800" dirty="0" smtClean="0"/>
              <a:t>.</a:t>
            </a:r>
          </a:p>
          <a:p>
            <a:r>
              <a:rPr lang="en-US" sz="1800" dirty="0" smtClean="0"/>
              <a:t> </a:t>
            </a:r>
            <a:r>
              <a:rPr lang="en-US" sz="1800" dirty="0"/>
              <a:t>Fibrous dysplasia </a:t>
            </a:r>
            <a:r>
              <a:rPr lang="en-US" sz="1800" dirty="0" smtClean="0"/>
              <a:t>manifests with </a:t>
            </a:r>
            <a:r>
              <a:rPr lang="en-US" sz="1800" dirty="0"/>
              <a:t>one of three clinical patterns</a:t>
            </a:r>
            <a:r>
              <a:rPr lang="en-US" sz="1800" dirty="0" smtClean="0"/>
              <a:t>:</a:t>
            </a:r>
          </a:p>
          <a:p>
            <a:pPr marL="109728" indent="0">
              <a:buNone/>
            </a:pPr>
            <a:r>
              <a:rPr lang="en-US" sz="1800" dirty="0" smtClean="0"/>
              <a:t> </a:t>
            </a:r>
            <a:r>
              <a:rPr lang="en-US" sz="1800" dirty="0"/>
              <a:t>(1) involvement of </a:t>
            </a:r>
            <a:r>
              <a:rPr lang="en-US" sz="1800" dirty="0" smtClean="0"/>
              <a:t>a single </a:t>
            </a:r>
            <a:r>
              <a:rPr lang="en-US" sz="1800" dirty="0"/>
              <a:t>bone (</a:t>
            </a:r>
            <a:r>
              <a:rPr lang="en-US" sz="1800" dirty="0" err="1"/>
              <a:t>monostotic</a:t>
            </a:r>
            <a:r>
              <a:rPr lang="en-US" sz="1800" dirty="0"/>
              <a:t>); accounts for 70% of cases</a:t>
            </a:r>
            <a:endParaRPr lang="en-US" sz="1800" dirty="0" smtClean="0"/>
          </a:p>
          <a:p>
            <a:pPr marL="109728" indent="0">
              <a:buNone/>
            </a:pPr>
            <a:r>
              <a:rPr lang="en-US" sz="1800" dirty="0" smtClean="0"/>
              <a:t> </a:t>
            </a:r>
            <a:r>
              <a:rPr lang="en-US" sz="1800" dirty="0"/>
              <a:t>(2) involvement of </a:t>
            </a:r>
            <a:r>
              <a:rPr lang="en-US" sz="1800" dirty="0" smtClean="0"/>
              <a:t>multiple bones </a:t>
            </a:r>
            <a:r>
              <a:rPr lang="en-US" sz="1800" dirty="0"/>
              <a:t>(</a:t>
            </a:r>
            <a:r>
              <a:rPr lang="en-US" sz="1800" dirty="0" err="1"/>
              <a:t>polyostotic</a:t>
            </a:r>
            <a:r>
              <a:rPr lang="en-US" sz="1800" dirty="0" smtClean="0"/>
              <a:t>);</a:t>
            </a:r>
          </a:p>
          <a:p>
            <a:pPr marL="109728" indent="0">
              <a:buNone/>
            </a:pPr>
            <a:r>
              <a:rPr lang="en-US" sz="1800" dirty="0" smtClean="0"/>
              <a:t> (</a:t>
            </a:r>
            <a:r>
              <a:rPr lang="en-US" sz="1800" dirty="0"/>
              <a:t>3) </a:t>
            </a:r>
            <a:r>
              <a:rPr lang="en-US" sz="1800" dirty="0" err="1"/>
              <a:t>polyostotic</a:t>
            </a:r>
            <a:r>
              <a:rPr lang="en-US" sz="1800" dirty="0"/>
              <a:t> disease, </a:t>
            </a:r>
            <a:r>
              <a:rPr lang="en-US" sz="1800" dirty="0" smtClean="0"/>
              <a:t>associated with </a:t>
            </a:r>
            <a:r>
              <a:rPr lang="en-US" sz="1800" dirty="0"/>
              <a:t>café au </a:t>
            </a:r>
            <a:r>
              <a:rPr lang="en-US" sz="1800" dirty="0" err="1"/>
              <a:t>lait</a:t>
            </a:r>
            <a:r>
              <a:rPr lang="en-US" sz="1800" dirty="0"/>
              <a:t> skin pigmentations and endocrine abnormalities</a:t>
            </a:r>
            <a:r>
              <a:rPr lang="en-US" sz="1800" dirty="0" smtClean="0"/>
              <a:t>, especially </a:t>
            </a:r>
            <a:r>
              <a:rPr lang="en-US" sz="1800" dirty="0"/>
              <a:t>precocious puberty (</a:t>
            </a:r>
            <a:r>
              <a:rPr lang="en-US" sz="1800" dirty="0" smtClean="0"/>
              <a:t>McCune-</a:t>
            </a:r>
            <a:r>
              <a:rPr lang="en-US" sz="1800" dirty="0" err="1" smtClean="0"/>
              <a:t>Albrightsyndrome</a:t>
            </a:r>
            <a:r>
              <a:rPr lang="en-US" sz="1800" dirty="0"/>
              <a:t>). </a:t>
            </a:r>
            <a:endParaRPr lang="en-US" sz="1800" dirty="0" smtClean="0"/>
          </a:p>
          <a:p>
            <a:r>
              <a:rPr lang="en-US" sz="1800" dirty="0" smtClean="0"/>
              <a:t>Mutations </a:t>
            </a:r>
            <a:r>
              <a:rPr lang="en-US" sz="1800" dirty="0"/>
              <a:t>of the GNAS gene, </a:t>
            </a:r>
            <a:r>
              <a:rPr lang="en-US" sz="1800" dirty="0" smtClean="0"/>
              <a:t>are </a:t>
            </a:r>
            <a:r>
              <a:rPr lang="en-US" sz="1800" dirty="0"/>
              <a:t>responsible</a:t>
            </a:r>
          </a:p>
          <a:p>
            <a:r>
              <a:rPr lang="en-US" sz="1800" dirty="0" smtClean="0"/>
              <a:t>The tumor </a:t>
            </a:r>
            <a:r>
              <a:rPr lang="en-US" sz="1800" dirty="0"/>
              <a:t>usually arises during the second and third decades</a:t>
            </a:r>
          </a:p>
          <a:p>
            <a:pPr marL="109728" indent="0">
              <a:buNone/>
            </a:pPr>
            <a:r>
              <a:rPr lang="en-US" sz="1800" dirty="0"/>
              <a:t>of life; there is no gender predilection</a:t>
            </a:r>
            <a:r>
              <a:rPr lang="en-US" sz="1800" dirty="0" smtClean="0"/>
              <a:t>.</a:t>
            </a:r>
          </a:p>
          <a:p>
            <a:pPr>
              <a:buFont typeface="Wingdings" panose="05000000000000000000" pitchFamily="2" charset="2"/>
              <a:buChar char="Ø"/>
            </a:pPr>
            <a:r>
              <a:rPr lang="en-US" sz="1800" dirty="0" smtClean="0"/>
              <a:t> </a:t>
            </a:r>
            <a:r>
              <a:rPr lang="en-US" sz="1800" dirty="0"/>
              <a:t>In descending </a:t>
            </a:r>
            <a:r>
              <a:rPr lang="en-US" sz="1800" dirty="0" smtClean="0"/>
              <a:t>order of </a:t>
            </a:r>
            <a:r>
              <a:rPr lang="en-US" sz="1800" dirty="0"/>
              <a:t>frequency, ribs, femur, tibia, jawbones, </a:t>
            </a:r>
            <a:r>
              <a:rPr lang="en-US" sz="1800" dirty="0" err="1"/>
              <a:t>calvariae</a:t>
            </a:r>
            <a:r>
              <a:rPr lang="en-US" sz="1800" dirty="0"/>
              <a:t>, </a:t>
            </a:r>
            <a:r>
              <a:rPr lang="en-US" sz="1800" dirty="0" smtClean="0"/>
              <a:t>and </a:t>
            </a:r>
            <a:r>
              <a:rPr lang="en-US" sz="1800" dirty="0" err="1" smtClean="0"/>
              <a:t>humerus</a:t>
            </a:r>
            <a:r>
              <a:rPr lang="en-US" sz="1800" dirty="0" smtClean="0"/>
              <a:t> </a:t>
            </a:r>
            <a:r>
              <a:rPr lang="en-US" sz="1800" dirty="0"/>
              <a:t>are most commonly affected</a:t>
            </a:r>
            <a:r>
              <a:rPr lang="en-US" sz="1800" dirty="0" smtClean="0"/>
              <a:t>..</a:t>
            </a:r>
            <a:endParaRPr lang="en-US" sz="1800" dirty="0"/>
          </a:p>
          <a:p>
            <a:endParaRPr lang="en-US" sz="1800" dirty="0"/>
          </a:p>
        </p:txBody>
      </p:sp>
    </p:spTree>
    <p:extLst>
      <p:ext uri="{BB962C8B-B14F-4D97-AF65-F5344CB8AC3E}">
        <p14:creationId xmlns:p14="http://schemas.microsoft.com/office/powerpoint/2010/main" xmlns="" val="3215569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Fibrous Dysplasia</a:t>
            </a:r>
            <a:br>
              <a:rPr lang="en-US" dirty="0"/>
            </a:br>
            <a:endParaRPr lang="en-US" dirty="0"/>
          </a:p>
        </p:txBody>
      </p:sp>
      <p:sp>
        <p:nvSpPr>
          <p:cNvPr id="4" name="Content Placeholder 1"/>
          <p:cNvSpPr txBox="1">
            <a:spLocks/>
          </p:cNvSpPr>
          <p:nvPr/>
        </p:nvSpPr>
        <p:spPr>
          <a:xfrm>
            <a:off x="609600" y="1633728"/>
            <a:ext cx="8229600" cy="4525963"/>
          </a:xfrm>
          <a:prstGeom prst="rect">
            <a:avLst/>
          </a:prstGeom>
        </p:spPr>
        <p:txBody>
          <a:bodyPr vert="horz">
            <a:normAutofit fontScale="6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mtClean="0"/>
          </a:p>
          <a:p>
            <a:endParaRPr lang="en-US" smtClean="0"/>
          </a:p>
          <a:p>
            <a:r>
              <a:rPr lang="en-US" smtClean="0"/>
              <a:t>MORPHOLOGY</a:t>
            </a:r>
          </a:p>
          <a:p>
            <a:pPr marL="109728" indent="0">
              <a:buFont typeface="Wingdings 3"/>
              <a:buNone/>
            </a:pPr>
            <a:r>
              <a:rPr lang="en-US" smtClean="0"/>
              <a:t>On gross inspection, fibrous dysplasia is characterized by</a:t>
            </a:r>
          </a:p>
          <a:p>
            <a:pPr marL="109728" indent="0">
              <a:buFont typeface="Wingdings 3"/>
              <a:buNone/>
            </a:pPr>
            <a:r>
              <a:rPr lang="en-US" smtClean="0"/>
              <a:t>well-circumscribed, intramedullary lesions of varying sizes;</a:t>
            </a:r>
          </a:p>
          <a:p>
            <a:pPr marL="109728" indent="0">
              <a:buFont typeface="Wingdings 3"/>
              <a:buNone/>
            </a:pPr>
            <a:r>
              <a:rPr lang="en-US" smtClean="0"/>
              <a:t>large masses expand and distort the bone.</a:t>
            </a:r>
          </a:p>
          <a:p>
            <a:r>
              <a:rPr lang="en-US" smtClean="0"/>
              <a:t> Lesional tissue is tan-white and gritty-appearing; on microscopic examination,</a:t>
            </a:r>
          </a:p>
          <a:p>
            <a:r>
              <a:rPr lang="en-US" smtClean="0"/>
              <a:t>it exhibits curved trabeculae of woven bone (mimicking Chinese characters), without osteoblastic rimming, surrounded by a moderately cellular fibroblastic proliferation .</a:t>
            </a:r>
          </a:p>
          <a:p>
            <a:endParaRPr lang="en-US" smtClean="0"/>
          </a:p>
          <a:p>
            <a:endParaRPr lang="en-US" smtClean="0"/>
          </a:p>
          <a:p>
            <a:endParaRPr lang="en-US" smtClean="0"/>
          </a:p>
          <a:p>
            <a:endParaRPr lang="en-US" smtClean="0"/>
          </a:p>
          <a:p>
            <a:endParaRPr lang="en-US" smtClean="0"/>
          </a:p>
          <a:p>
            <a:r>
              <a:rPr lang="en-US" smtClean="0"/>
              <a:t>.</a:t>
            </a:r>
            <a:endParaRPr lang="en-US" dirty="0"/>
          </a:p>
        </p:txBody>
      </p:sp>
    </p:spTree>
    <p:extLst>
      <p:ext uri="{BB962C8B-B14F-4D97-AF65-F5344CB8AC3E}">
        <p14:creationId xmlns:p14="http://schemas.microsoft.com/office/powerpoint/2010/main" xmlns="" val="48332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xmlns="" val="3255706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36" y="1196752"/>
            <a:ext cx="8663880" cy="4738531"/>
          </a:xfrm>
        </p:spPr>
        <p:txBody>
          <a:bodyPr>
            <a:normAutofit fontScale="92500" lnSpcReduction="20000"/>
          </a:bodyPr>
          <a:lstStyle/>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(PNETs</a:t>
            </a:r>
            <a:r>
              <a:rPr lang="en-US" dirty="0">
                <a:latin typeface="Andalus" panose="02020603050405020304" pitchFamily="18" charset="-78"/>
                <a:cs typeface="Andalus" panose="02020603050405020304" pitchFamily="18" charset="-78"/>
              </a:rPr>
              <a:t>) are primary malignant small round cell tumors </a:t>
            </a:r>
            <a:r>
              <a:rPr lang="en-US" dirty="0" smtClean="0">
                <a:latin typeface="Andalus" panose="02020603050405020304" pitchFamily="18" charset="-78"/>
                <a:cs typeface="Andalus" panose="02020603050405020304" pitchFamily="18" charset="-78"/>
              </a:rPr>
              <a:t>of bone </a:t>
            </a:r>
            <a:r>
              <a:rPr lang="en-US" dirty="0">
                <a:latin typeface="Andalus" panose="02020603050405020304" pitchFamily="18" charset="-78"/>
                <a:cs typeface="Andalus" panose="02020603050405020304" pitchFamily="18" charset="-78"/>
              </a:rPr>
              <a:t>and soft tissue</a:t>
            </a:r>
            <a:r>
              <a:rPr lang="en-US" dirty="0" smtClean="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They share certain molecular </a:t>
            </a:r>
            <a:r>
              <a:rPr lang="en-US" dirty="0" smtClean="0">
                <a:latin typeface="Andalus" panose="02020603050405020304" pitchFamily="18" charset="-78"/>
                <a:cs typeface="Andalus" panose="02020603050405020304" pitchFamily="18" charset="-78"/>
              </a:rPr>
              <a:t>features, however; PNETs demonstrate clear </a:t>
            </a:r>
            <a:r>
              <a:rPr lang="en-US" dirty="0">
                <a:latin typeface="Andalus" panose="02020603050405020304" pitchFamily="18" charset="-78"/>
                <a:cs typeface="Andalus" panose="02020603050405020304" pitchFamily="18" charset="-78"/>
              </a:rPr>
              <a:t>neural differentiation, whereas Ewing sarcomas </a:t>
            </a:r>
            <a:r>
              <a:rPr lang="en-US" dirty="0" smtClean="0">
                <a:latin typeface="Andalus" panose="02020603050405020304" pitchFamily="18" charset="-78"/>
                <a:cs typeface="Andalus" panose="02020603050405020304" pitchFamily="18" charset="-78"/>
              </a:rPr>
              <a:t>are undifferentiated</a:t>
            </a:r>
            <a:r>
              <a:rPr lang="en-US" dirty="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Ewing sarcoma accounts for 6% to 10% of primary</a:t>
            </a:r>
          </a:p>
          <a:p>
            <a:pPr marL="109728" indent="0">
              <a:buNone/>
            </a:pPr>
            <a:r>
              <a:rPr lang="en-US" dirty="0">
                <a:latin typeface="Andalus" panose="02020603050405020304" pitchFamily="18" charset="-78"/>
                <a:cs typeface="Andalus" panose="02020603050405020304" pitchFamily="18" charset="-78"/>
              </a:rPr>
              <a:t>malignant bone tumors</a:t>
            </a:r>
            <a:r>
              <a:rPr lang="en-US" dirty="0" smtClean="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 Most patients are 10 to 15 years of age, and 80% are younger than 20 years. Boys are affected slightly more frequently than girls. </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At </a:t>
            </a:r>
            <a:r>
              <a:rPr lang="en-US" dirty="0">
                <a:latin typeface="Andalus" panose="02020603050405020304" pitchFamily="18" charset="-78"/>
                <a:cs typeface="Andalus" panose="02020603050405020304" pitchFamily="18" charset="-78"/>
              </a:rPr>
              <a:t>a practical level</a:t>
            </a:r>
            <a:r>
              <a:rPr lang="en-US" dirty="0" smtClean="0">
                <a:latin typeface="Andalus" panose="02020603050405020304" pitchFamily="18" charset="-78"/>
                <a:cs typeface="Andalus" panose="02020603050405020304" pitchFamily="18" charset="-78"/>
              </a:rPr>
              <a:t>, these </a:t>
            </a:r>
            <a:r>
              <a:rPr lang="en-US" dirty="0">
                <a:latin typeface="Andalus" panose="02020603050405020304" pitchFamily="18" charset="-78"/>
                <a:cs typeface="Andalus" panose="02020603050405020304" pitchFamily="18" charset="-78"/>
              </a:rPr>
              <a:t>translocations are of diagnostic importance, </a:t>
            </a:r>
            <a:r>
              <a:rPr lang="en-US" dirty="0" smtClean="0">
                <a:latin typeface="Andalus" panose="02020603050405020304" pitchFamily="18" charset="-78"/>
                <a:cs typeface="Andalus" panose="02020603050405020304" pitchFamily="18" charset="-78"/>
              </a:rPr>
              <a:t>as approximately </a:t>
            </a:r>
            <a:r>
              <a:rPr lang="en-US" dirty="0">
                <a:latin typeface="Andalus" panose="02020603050405020304" pitchFamily="18" charset="-78"/>
                <a:cs typeface="Andalus" panose="02020603050405020304" pitchFamily="18" charset="-78"/>
              </a:rPr>
              <a:t>95% of tumors have t(11;22</a:t>
            </a:r>
            <a:r>
              <a:rPr lang="en-US" dirty="0" smtClean="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ort(21;22</a:t>
            </a:r>
            <a:r>
              <a:rPr lang="en-US" dirty="0" smtClean="0">
                <a:latin typeface="Andalus" panose="02020603050405020304" pitchFamily="18" charset="-78"/>
                <a:cs typeface="Andalus" panose="02020603050405020304" pitchFamily="18" charset="-78"/>
              </a:rPr>
              <a:t>).</a:t>
            </a:r>
            <a:endParaRPr lang="en-US" dirty="0">
              <a:latin typeface="Andalus" panose="02020603050405020304" pitchFamily="18" charset="-78"/>
              <a:cs typeface="Andalus" panose="02020603050405020304" pitchFamily="18" charset="-78"/>
            </a:endParaRPr>
          </a:p>
        </p:txBody>
      </p:sp>
      <p:sp>
        <p:nvSpPr>
          <p:cNvPr id="3" name="Title 2"/>
          <p:cNvSpPr>
            <a:spLocks noGrp="1"/>
          </p:cNvSpPr>
          <p:nvPr>
            <p:ph type="title"/>
          </p:nvPr>
        </p:nvSpPr>
        <p:spPr>
          <a:xfrm>
            <a:off x="26029" y="548680"/>
            <a:ext cx="8723312" cy="720080"/>
          </a:xfrm>
        </p:spPr>
        <p:txBody>
          <a:bodyPr>
            <a:noAutofit/>
          </a:bodyPr>
          <a:lstStyle/>
          <a:p>
            <a:r>
              <a:rPr lang="en-US" sz="2800" dirty="0"/>
              <a:t>Miscellaneous Bone </a:t>
            </a:r>
            <a:r>
              <a:rPr lang="en-US" sz="2800" dirty="0" smtClean="0"/>
              <a:t>Tumors</a:t>
            </a:r>
            <a:br>
              <a:rPr lang="en-US" sz="2800" dirty="0" smtClean="0"/>
            </a:br>
            <a:r>
              <a:rPr lang="en-US" sz="2400" dirty="0">
                <a:solidFill>
                  <a:srgbClr val="FF0000"/>
                </a:solidFill>
              </a:rPr>
              <a:t>Ewing Sarcoma and </a:t>
            </a:r>
            <a:r>
              <a:rPr lang="en-US" sz="2400" dirty="0" smtClean="0">
                <a:solidFill>
                  <a:srgbClr val="FF0000"/>
                </a:solidFill>
              </a:rPr>
              <a:t>Primitive </a:t>
            </a:r>
            <a:r>
              <a:rPr lang="en-US" sz="2400" dirty="0" err="1" smtClean="0">
                <a:solidFill>
                  <a:srgbClr val="FF0000"/>
                </a:solidFill>
              </a:rPr>
              <a:t>Neuroectodermal</a:t>
            </a:r>
            <a:r>
              <a:rPr lang="en-US" sz="2400" dirty="0" smtClean="0">
                <a:solidFill>
                  <a:srgbClr val="FF0000"/>
                </a:solidFill>
              </a:rPr>
              <a:t> </a:t>
            </a:r>
            <a:r>
              <a:rPr lang="en-US" sz="2400" dirty="0">
                <a:solidFill>
                  <a:srgbClr val="FF0000"/>
                </a:solidFill>
              </a:rPr>
              <a:t>Tumor</a:t>
            </a:r>
            <a:r>
              <a:rPr lang="en-US" sz="2800" dirty="0">
                <a:solidFill>
                  <a:srgbClr val="FF0000"/>
                </a:solidFill>
              </a:rPr>
              <a:t/>
            </a:r>
            <a:br>
              <a:rPr lang="en-US" sz="2800" dirty="0">
                <a:solidFill>
                  <a:srgbClr val="FF0000"/>
                </a:solidFill>
              </a:rPr>
            </a:br>
            <a:r>
              <a:rPr lang="en-US" sz="2800" dirty="0"/>
              <a:t/>
            </a:r>
            <a:br>
              <a:rPr lang="en-US" sz="2800" dirty="0"/>
            </a:br>
            <a:endParaRPr lang="en-US" sz="2800" dirty="0"/>
          </a:p>
        </p:txBody>
      </p:sp>
    </p:spTree>
    <p:extLst>
      <p:ext uri="{BB962C8B-B14F-4D97-AF65-F5344CB8AC3E}">
        <p14:creationId xmlns:p14="http://schemas.microsoft.com/office/powerpoint/2010/main" xmlns="" val="1069591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3370386"/>
          </a:xfrm>
        </p:spPr>
        <p:txBody>
          <a:bodyPr>
            <a:normAutofit/>
          </a:bodyPr>
          <a:lstStyle/>
          <a:p>
            <a:r>
              <a:rPr lang="en-US" sz="2000" b="0" dirty="0" smtClean="0">
                <a:solidFill>
                  <a:srgbClr val="FF0000"/>
                </a:solidFill>
              </a:rPr>
              <a:t>Macroscopically</a:t>
            </a:r>
            <a:r>
              <a:rPr lang="en-US" sz="2000" b="0" dirty="0" smtClean="0"/>
              <a:t>: Ewing </a:t>
            </a:r>
            <a:r>
              <a:rPr lang="en-US" sz="2000" b="0" dirty="0"/>
              <a:t>sarcoma/PNET arises in the medullary cavity </a:t>
            </a:r>
            <a:r>
              <a:rPr lang="en-US" sz="2000" b="0" dirty="0" smtClean="0"/>
              <a:t>and invades </a:t>
            </a:r>
            <a:r>
              <a:rPr lang="en-US" sz="2000" b="0" dirty="0"/>
              <a:t>the cortex and </a:t>
            </a:r>
            <a:r>
              <a:rPr lang="en-US" sz="2000" b="0" dirty="0" err="1"/>
              <a:t>periosteum</a:t>
            </a:r>
            <a:r>
              <a:rPr lang="en-US" sz="2000" b="0" dirty="0"/>
              <a:t> to produce a soft </a:t>
            </a:r>
            <a:r>
              <a:rPr lang="en-US" sz="2000" b="0" dirty="0" smtClean="0"/>
              <a:t>tan white tumor </a:t>
            </a:r>
            <a:r>
              <a:rPr lang="en-US" sz="2000" b="0" dirty="0"/>
              <a:t>mass, frequently with hemorrhage and necrosis</a:t>
            </a:r>
            <a:r>
              <a:rPr lang="en-US" sz="2000" b="0" dirty="0" smtClean="0"/>
              <a:t>.</a:t>
            </a:r>
            <a:br>
              <a:rPr lang="en-US" sz="2000" b="0" dirty="0" smtClean="0"/>
            </a:br>
            <a:r>
              <a:rPr lang="en-US" sz="2000" b="0" dirty="0"/>
              <a:t/>
            </a:r>
            <a:br>
              <a:rPr lang="en-US" sz="2000" b="0" dirty="0"/>
            </a:br>
            <a:r>
              <a:rPr lang="en-US" sz="2000" b="0" dirty="0" smtClean="0">
                <a:solidFill>
                  <a:srgbClr val="FF0000"/>
                </a:solidFill>
              </a:rPr>
              <a:t>Microscopically</a:t>
            </a:r>
            <a:r>
              <a:rPr lang="en-US" sz="2000" b="0" dirty="0" smtClean="0"/>
              <a:t>: t </a:t>
            </a:r>
            <a:r>
              <a:rPr lang="en-US" sz="2000" b="0" dirty="0"/>
              <a:t>is composed of sheets of uniform small, round cells </a:t>
            </a:r>
            <a:r>
              <a:rPr lang="en-US" sz="2000" b="0" dirty="0" smtClean="0"/>
              <a:t>that are </a:t>
            </a:r>
            <a:r>
              <a:rPr lang="en-US" sz="2000" b="0" dirty="0"/>
              <a:t>slightly larger than lymphocytes; </a:t>
            </a:r>
            <a:r>
              <a:rPr lang="en-US" sz="2000" b="0" dirty="0" smtClean="0"/>
              <a:t>The </a:t>
            </a:r>
            <a:r>
              <a:rPr lang="en-US" sz="2000" b="0" dirty="0"/>
              <a:t>presence </a:t>
            </a:r>
            <a:r>
              <a:rPr lang="en-US" sz="2000" b="0" dirty="0" smtClean="0"/>
              <a:t>of Homer-Wright </a:t>
            </a:r>
            <a:r>
              <a:rPr lang="en-US" sz="2000" b="0" dirty="0"/>
              <a:t>rosettes (tumor cells circled about </a:t>
            </a:r>
            <a:r>
              <a:rPr lang="en-US" sz="2000" b="0" dirty="0" smtClean="0"/>
              <a:t>a central </a:t>
            </a:r>
            <a:r>
              <a:rPr lang="en-US" sz="2000" b="0" dirty="0" err="1"/>
              <a:t>fibrillary</a:t>
            </a:r>
            <a:r>
              <a:rPr lang="en-US" sz="2000" b="0" dirty="0"/>
              <a:t> space) indicates neural differentiation</a:t>
            </a:r>
            <a:r>
              <a:rPr lang="en-US" sz="2000" b="0" dirty="0" smtClean="0"/>
              <a:t>.</a:t>
            </a:r>
            <a:endParaRPr lang="en-US"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19672" y="3650277"/>
            <a:ext cx="4360522" cy="3197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3726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91264" cy="4882547"/>
          </a:xfrm>
        </p:spPr>
        <p:txBody>
          <a:bodyPr>
            <a:normAutofit/>
          </a:bodyPr>
          <a:lstStyle/>
          <a:p>
            <a:r>
              <a:rPr lang="en-US" sz="2500" dirty="0">
                <a:latin typeface="Andalus" panose="02020603050405020304" pitchFamily="18" charset="-78"/>
                <a:cs typeface="Andalus" panose="02020603050405020304" pitchFamily="18" charset="-78"/>
              </a:rPr>
              <a:t>Ewing sarcoma/PNET typically manifests as a painful enlarging mass in the </a:t>
            </a:r>
            <a:r>
              <a:rPr lang="en-US" sz="2500" dirty="0" err="1">
                <a:solidFill>
                  <a:srgbClr val="FF0000"/>
                </a:solidFill>
                <a:latin typeface="Andalus" panose="02020603050405020304" pitchFamily="18" charset="-78"/>
                <a:cs typeface="Andalus" panose="02020603050405020304" pitchFamily="18" charset="-78"/>
              </a:rPr>
              <a:t>diaphyses</a:t>
            </a:r>
            <a:r>
              <a:rPr lang="en-US" sz="2500" dirty="0">
                <a:solidFill>
                  <a:srgbClr val="FF0000"/>
                </a:solidFill>
                <a:latin typeface="Andalus" panose="02020603050405020304" pitchFamily="18" charset="-78"/>
                <a:cs typeface="Andalus" panose="02020603050405020304" pitchFamily="18" charset="-78"/>
              </a:rPr>
              <a:t> </a:t>
            </a:r>
            <a:r>
              <a:rPr lang="en-US" sz="2500" dirty="0">
                <a:latin typeface="Andalus" panose="02020603050405020304" pitchFamily="18" charset="-78"/>
                <a:cs typeface="Andalus" panose="02020603050405020304" pitchFamily="18" charset="-78"/>
              </a:rPr>
              <a:t>of long tubular bones (especially the femur) and the pelvic flat bones.</a:t>
            </a:r>
          </a:p>
          <a:p>
            <a:r>
              <a:rPr lang="en-US" sz="2500" dirty="0">
                <a:latin typeface="Andalus" panose="02020603050405020304" pitchFamily="18" charset="-78"/>
                <a:cs typeface="Andalus" panose="02020603050405020304" pitchFamily="18" charset="-78"/>
              </a:rPr>
              <a:t> There is a characteristic periosteal reaction with deposition of bone in an onion-skin pattern.</a:t>
            </a:r>
          </a:p>
          <a:p>
            <a:r>
              <a:rPr lang="en-US" sz="2500" dirty="0">
                <a:latin typeface="Andalus" panose="02020603050405020304" pitchFamily="18" charset="-78"/>
                <a:cs typeface="Andalus" panose="02020603050405020304" pitchFamily="18" charset="-78"/>
              </a:rPr>
              <a:t>Treatment includes chemotherapy and surgical excision with or without irradiation. </a:t>
            </a:r>
          </a:p>
          <a:p>
            <a:r>
              <a:rPr lang="en-US" sz="2500" dirty="0">
                <a:latin typeface="Andalus" panose="02020603050405020304" pitchFamily="18" charset="-78"/>
                <a:cs typeface="Andalus" panose="02020603050405020304" pitchFamily="18" charset="-78"/>
              </a:rPr>
              <a:t>The 5-year survival rate is </a:t>
            </a:r>
            <a:r>
              <a:rPr lang="en-US" sz="2500" dirty="0" smtClean="0">
                <a:latin typeface="Andalus" panose="02020603050405020304" pitchFamily="18" charset="-78"/>
                <a:cs typeface="Andalus" panose="02020603050405020304" pitchFamily="18" charset="-78"/>
              </a:rPr>
              <a:t>currently 75</a:t>
            </a:r>
            <a:r>
              <a:rPr lang="en-US" sz="2500" dirty="0">
                <a:latin typeface="Andalus" panose="02020603050405020304" pitchFamily="18" charset="-78"/>
                <a:cs typeface="Andalus" panose="02020603050405020304" pitchFamily="18" charset="-78"/>
              </a:rPr>
              <a:t>% for patients presenting with localized tumors</a:t>
            </a:r>
            <a:r>
              <a:rPr lang="en-US" dirty="0"/>
              <a:t>.</a:t>
            </a:r>
          </a:p>
        </p:txBody>
      </p:sp>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Tree>
    <p:extLst>
      <p:ext uri="{BB962C8B-B14F-4D97-AF65-F5344CB8AC3E}">
        <p14:creationId xmlns:p14="http://schemas.microsoft.com/office/powerpoint/2010/main" xmlns="" val="522355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242587"/>
          </a:xfrm>
        </p:spPr>
        <p:txBody>
          <a:bodyPr>
            <a:noAutofit/>
          </a:bodyPr>
          <a:lstStyle/>
          <a:p>
            <a:r>
              <a:rPr lang="en-US" sz="1600" dirty="0" smtClean="0"/>
              <a:t>Giant </a:t>
            </a:r>
            <a:r>
              <a:rPr lang="en-US" sz="1600" dirty="0"/>
              <a:t>cell tumors (GCTs) contain prominent by </a:t>
            </a:r>
            <a:r>
              <a:rPr lang="en-US" sz="1600" dirty="0" smtClean="0"/>
              <a:t>multinucleate osteoclast-type </a:t>
            </a:r>
            <a:r>
              <a:rPr lang="en-US" sz="1600" dirty="0"/>
              <a:t>giant cells—hence the synonym </a:t>
            </a:r>
            <a:r>
              <a:rPr lang="en-US" sz="1600" i="1" dirty="0" err="1"/>
              <a:t>osteoclastoma</a:t>
            </a:r>
            <a:r>
              <a:rPr lang="en-US" sz="1600" i="1" dirty="0" smtClean="0"/>
              <a:t>.</a:t>
            </a:r>
          </a:p>
          <a:p>
            <a:r>
              <a:rPr lang="en-US" sz="1600" dirty="0" smtClean="0"/>
              <a:t>GCT </a:t>
            </a:r>
            <a:r>
              <a:rPr lang="en-US" sz="1600" dirty="0"/>
              <a:t>is a relatively common benign but </a:t>
            </a:r>
            <a:r>
              <a:rPr lang="en-US" sz="1600" dirty="0" smtClean="0"/>
              <a:t>locally aggressive </a:t>
            </a:r>
            <a:r>
              <a:rPr lang="en-US" sz="1600" dirty="0"/>
              <a:t>bone tumor, usually arising in persons in </a:t>
            </a:r>
            <a:r>
              <a:rPr lang="en-US" sz="1600" dirty="0" smtClean="0"/>
              <a:t>their 20s </a:t>
            </a:r>
            <a:r>
              <a:rPr lang="en-US" sz="1600" dirty="0"/>
              <a:t>to 40s. </a:t>
            </a:r>
            <a:endParaRPr lang="en-US" sz="1600" dirty="0" smtClean="0"/>
          </a:p>
          <a:p>
            <a:r>
              <a:rPr lang="en-US" sz="1600" b="1" u="sng" dirty="0" smtClean="0"/>
              <a:t>MORPHOLOGY</a:t>
            </a:r>
            <a:endParaRPr lang="en-US" sz="1600" b="1" u="sng" dirty="0"/>
          </a:p>
          <a:p>
            <a:pPr marL="109728" indent="0">
              <a:buNone/>
            </a:pPr>
            <a:r>
              <a:rPr lang="en-US" sz="1600" dirty="0"/>
              <a:t>GCTs are large and red-brown, and often show cystic degeneration.</a:t>
            </a:r>
          </a:p>
          <a:p>
            <a:pPr marL="109728" indent="0">
              <a:buNone/>
            </a:pPr>
            <a:r>
              <a:rPr lang="en-US" sz="1600" dirty="0"/>
              <a:t>They are composed of uniform oval </a:t>
            </a:r>
            <a:r>
              <a:rPr lang="en-US" sz="1600" dirty="0" smtClean="0"/>
              <a:t>mononuclear cells </a:t>
            </a:r>
            <a:r>
              <a:rPr lang="en-US" sz="1600" dirty="0"/>
              <a:t>and scattered osteoclast-type giant cells containing </a:t>
            </a:r>
            <a:r>
              <a:rPr lang="en-US" sz="1600" dirty="0" smtClean="0"/>
              <a:t>100 or </a:t>
            </a:r>
            <a:r>
              <a:rPr lang="en-US" sz="1600" dirty="0"/>
              <a:t>more </a:t>
            </a:r>
            <a:r>
              <a:rPr lang="en-US" sz="1600" dirty="0" smtClean="0"/>
              <a:t>nuclei. </a:t>
            </a:r>
            <a:r>
              <a:rPr lang="en-US" sz="1600" dirty="0"/>
              <a:t>Mitotic figures are typically frequent</a:t>
            </a:r>
            <a:r>
              <a:rPr lang="en-US" sz="1600" dirty="0" smtClean="0"/>
              <a:t>. Necrosis</a:t>
            </a:r>
            <a:r>
              <a:rPr lang="en-US" sz="1600" dirty="0"/>
              <a:t>, hemorrhage, and reactive bone </a:t>
            </a:r>
            <a:r>
              <a:rPr lang="en-US" sz="1600" dirty="0" smtClean="0"/>
              <a:t>formation also </a:t>
            </a:r>
            <a:r>
              <a:rPr lang="en-US" sz="1600" dirty="0"/>
              <a:t>are commonly present.</a:t>
            </a:r>
          </a:p>
          <a:p>
            <a:r>
              <a:rPr lang="en-US" sz="1600" b="1" u="sng" dirty="0" smtClean="0"/>
              <a:t>Clinical </a:t>
            </a:r>
            <a:r>
              <a:rPr lang="en-US" sz="1600" b="1" u="sng" dirty="0"/>
              <a:t>Course</a:t>
            </a:r>
          </a:p>
          <a:p>
            <a:r>
              <a:rPr lang="en-US" sz="1600" dirty="0"/>
              <a:t>Although almost any bone may be involved, a majority </a:t>
            </a:r>
            <a:r>
              <a:rPr lang="en-US" sz="1600" dirty="0" smtClean="0"/>
              <a:t>of GCTs </a:t>
            </a:r>
            <a:r>
              <a:rPr lang="en-US" sz="1600" dirty="0"/>
              <a:t>arise in the </a:t>
            </a:r>
            <a:r>
              <a:rPr lang="en-US" sz="1600" dirty="0">
                <a:solidFill>
                  <a:srgbClr val="FF0000"/>
                </a:solidFill>
              </a:rPr>
              <a:t>epiphysis</a:t>
            </a:r>
            <a:r>
              <a:rPr lang="en-US" sz="1600" dirty="0"/>
              <a:t> and involve the metaphysis </a:t>
            </a:r>
            <a:r>
              <a:rPr lang="en-US" sz="1600" dirty="0" smtClean="0"/>
              <a:t>of long </a:t>
            </a:r>
            <a:r>
              <a:rPr lang="en-US" sz="1600" dirty="0"/>
              <a:t>bones around the </a:t>
            </a:r>
            <a:r>
              <a:rPr lang="en-US" sz="1600" dirty="0" smtClean="0"/>
              <a:t>knee.</a:t>
            </a:r>
          </a:p>
          <a:p>
            <a:r>
              <a:rPr lang="en-US" sz="1600" dirty="0" smtClean="0"/>
              <a:t>Most </a:t>
            </a:r>
            <a:r>
              <a:rPr lang="en-US" sz="1600" dirty="0"/>
              <a:t>are solitary tumors.</a:t>
            </a:r>
          </a:p>
          <a:p>
            <a:r>
              <a:rPr lang="en-US" sz="1600" dirty="0" smtClean="0"/>
              <a:t>Although </a:t>
            </a:r>
            <a:r>
              <a:rPr lang="en-US" sz="1600" dirty="0"/>
              <a:t>GCTs are considered benign, roughly half</a:t>
            </a:r>
          </a:p>
          <a:p>
            <a:pPr marL="109728" indent="0">
              <a:buNone/>
            </a:pPr>
            <a:r>
              <a:rPr lang="en-US" sz="1600" dirty="0"/>
              <a:t>recur after simple curettage, and as many as 2% spread to</a:t>
            </a:r>
          </a:p>
          <a:p>
            <a:pPr marL="109728" indent="0">
              <a:buNone/>
            </a:pPr>
            <a:r>
              <a:rPr lang="en-US" sz="1600" dirty="0"/>
              <a:t>the lungs as localized lesions that are cured by </a:t>
            </a:r>
            <a:r>
              <a:rPr lang="en-US" sz="1600" dirty="0" smtClean="0"/>
              <a:t>local excision</a:t>
            </a:r>
            <a:r>
              <a:rPr lang="en-US" sz="1600" dirty="0"/>
              <a:t>.</a:t>
            </a:r>
          </a:p>
        </p:txBody>
      </p:sp>
      <p:sp>
        <p:nvSpPr>
          <p:cNvPr id="3" name="Title 2"/>
          <p:cNvSpPr>
            <a:spLocks noGrp="1"/>
          </p:cNvSpPr>
          <p:nvPr>
            <p:ph type="title"/>
          </p:nvPr>
        </p:nvSpPr>
        <p:spPr/>
        <p:txBody>
          <a:bodyPr>
            <a:normAutofit fontScale="90000"/>
          </a:bodyPr>
          <a:lstStyle/>
          <a:p>
            <a:r>
              <a:rPr lang="en-US" dirty="0"/>
              <a:t>Giant Cell Tumor of Bone</a:t>
            </a:r>
            <a:br>
              <a:rPr lang="en-US" dirty="0"/>
            </a:br>
            <a:endParaRPr lang="en-US" dirty="0"/>
          </a:p>
        </p:txBody>
      </p:sp>
    </p:spTree>
    <p:extLst>
      <p:ext uri="{BB962C8B-B14F-4D97-AF65-F5344CB8AC3E}">
        <p14:creationId xmlns:p14="http://schemas.microsoft.com/office/powerpoint/2010/main" xmlns="" val="73551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sz="2000" b="0" dirty="0"/>
              <a:t>Benign giant cell tumor showing abundant multinucleate</a:t>
            </a:r>
            <a:br>
              <a:rPr lang="en-US" sz="2000" b="0" dirty="0"/>
            </a:br>
            <a:r>
              <a:rPr lang="en-US" sz="2000" b="0" dirty="0"/>
              <a:t>giant cells and a background of mononuclear cells.</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4450" y="1628800"/>
            <a:ext cx="6515100" cy="429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3270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3"/>
            <a:ext cx="8856984" cy="4464496"/>
          </a:xfrm>
        </p:spPr>
        <p:txBody>
          <a:bodyPr>
            <a:noAutofit/>
          </a:bodyPr>
          <a:lstStyle/>
          <a:p>
            <a:pPr>
              <a:buFont typeface="Wingdings" panose="05000000000000000000" pitchFamily="2" charset="2"/>
              <a:buChar char="ü"/>
            </a:pPr>
            <a:r>
              <a:rPr lang="en-US" sz="2000" i="1" dirty="0" smtClean="0"/>
              <a:t>Metastatic </a:t>
            </a:r>
            <a:r>
              <a:rPr lang="en-US" sz="2000" i="1" dirty="0"/>
              <a:t>tumors are the most common malignant </a:t>
            </a:r>
            <a:r>
              <a:rPr lang="en-US" sz="2000" i="1" dirty="0" smtClean="0"/>
              <a:t>tumors involving </a:t>
            </a:r>
            <a:r>
              <a:rPr lang="en-US" sz="2000" i="1" dirty="0"/>
              <a:t>bone. </a:t>
            </a:r>
            <a:r>
              <a:rPr lang="en-US" sz="2000" dirty="0"/>
              <a:t>Pathways of spread </a:t>
            </a:r>
            <a:r>
              <a:rPr lang="en-US" sz="2000" dirty="0" smtClean="0"/>
              <a:t>include:</a:t>
            </a:r>
          </a:p>
          <a:p>
            <a:pPr marL="109728" indent="0">
              <a:buNone/>
            </a:pPr>
            <a:r>
              <a:rPr lang="en-US" sz="2000" dirty="0" smtClean="0"/>
              <a:t> </a:t>
            </a:r>
            <a:r>
              <a:rPr lang="en-US" sz="2000" dirty="0"/>
              <a:t>(1) </a:t>
            </a:r>
            <a:r>
              <a:rPr lang="en-US" sz="2000" dirty="0" smtClean="0"/>
              <a:t>Direct extension.</a:t>
            </a:r>
            <a:endParaRPr lang="en-US" sz="2000" dirty="0"/>
          </a:p>
          <a:p>
            <a:pPr marL="109728" indent="0">
              <a:buNone/>
            </a:pPr>
            <a:r>
              <a:rPr lang="en-US" sz="2000" dirty="0"/>
              <a:t>(2) </a:t>
            </a:r>
            <a:r>
              <a:rPr lang="en-US" sz="2000" dirty="0" err="1"/>
              <a:t>L</a:t>
            </a:r>
            <a:r>
              <a:rPr lang="en-US" sz="2000" dirty="0" err="1" smtClean="0"/>
              <a:t>mphatic</a:t>
            </a:r>
            <a:r>
              <a:rPr lang="en-US" sz="2000" dirty="0" smtClean="0"/>
              <a:t> </a:t>
            </a:r>
            <a:r>
              <a:rPr lang="en-US" sz="2000" dirty="0"/>
              <a:t>or </a:t>
            </a:r>
            <a:r>
              <a:rPr lang="en-US" sz="2000" dirty="0" err="1"/>
              <a:t>hematogenous</a:t>
            </a:r>
            <a:r>
              <a:rPr lang="en-US" sz="2000" dirty="0"/>
              <a:t> </a:t>
            </a:r>
            <a:r>
              <a:rPr lang="en-US" sz="2000" dirty="0" smtClean="0"/>
              <a:t>dissemination.</a:t>
            </a:r>
          </a:p>
          <a:p>
            <a:pPr marL="109728" indent="0">
              <a:buNone/>
            </a:pPr>
            <a:r>
              <a:rPr lang="en-US" sz="2000" dirty="0" smtClean="0"/>
              <a:t> </a:t>
            </a:r>
            <a:r>
              <a:rPr lang="en-US" sz="2000" dirty="0"/>
              <a:t>(3</a:t>
            </a:r>
            <a:r>
              <a:rPr lang="en-US" sz="2000" dirty="0" smtClean="0"/>
              <a:t>) </a:t>
            </a:r>
            <a:r>
              <a:rPr lang="en-US" sz="2000" dirty="0" err="1" smtClean="0"/>
              <a:t>Intraspinal</a:t>
            </a:r>
            <a:r>
              <a:rPr lang="en-US" sz="2000" dirty="0" smtClean="0"/>
              <a:t> seeding.</a:t>
            </a:r>
          </a:p>
          <a:p>
            <a:pPr marL="109728" indent="0">
              <a:buNone/>
            </a:pPr>
            <a:endParaRPr lang="en-US" sz="700" dirty="0" smtClean="0"/>
          </a:p>
          <a:p>
            <a:pPr>
              <a:buFont typeface="Wingdings" panose="05000000000000000000" pitchFamily="2" charset="2"/>
              <a:buChar char="ü"/>
            </a:pPr>
            <a:r>
              <a:rPr lang="en-US" sz="2000" dirty="0" smtClean="0"/>
              <a:t> In adults </a:t>
            </a:r>
            <a:r>
              <a:rPr lang="en-US" sz="2000" dirty="0"/>
              <a:t>more than 75% of skeletal metastases originate from</a:t>
            </a:r>
          </a:p>
          <a:p>
            <a:pPr marL="109728" indent="0">
              <a:buNone/>
            </a:pPr>
            <a:r>
              <a:rPr lang="en-US" sz="2000" dirty="0"/>
              <a:t>cancers of the prostate, breast, kidney, and lung. </a:t>
            </a:r>
            <a:endParaRPr lang="en-US" sz="2000" dirty="0" smtClean="0"/>
          </a:p>
          <a:p>
            <a:pPr marL="109728" indent="0">
              <a:buNone/>
            </a:pPr>
            <a:endParaRPr lang="en-US" sz="700" dirty="0" smtClean="0"/>
          </a:p>
          <a:p>
            <a:pPr>
              <a:buFont typeface="Wingdings" panose="05000000000000000000" pitchFamily="2" charset="2"/>
              <a:buChar char="ü"/>
            </a:pPr>
            <a:r>
              <a:rPr lang="en-US" sz="2000" dirty="0" smtClean="0"/>
              <a:t>In </a:t>
            </a:r>
            <a:r>
              <a:rPr lang="en-US" sz="2000" dirty="0"/>
              <a:t>children</a:t>
            </a:r>
            <a:r>
              <a:rPr lang="en-US" sz="2000" dirty="0" smtClean="0"/>
              <a:t>, </a:t>
            </a:r>
            <a:r>
              <a:rPr lang="en-US" sz="2000" dirty="0" err="1" smtClean="0"/>
              <a:t>neuroblastoma</a:t>
            </a:r>
            <a:r>
              <a:rPr lang="en-US" sz="2000" dirty="0"/>
              <a:t>, </a:t>
            </a:r>
            <a:r>
              <a:rPr lang="en-US" sz="2000" dirty="0" err="1"/>
              <a:t>Wilms</a:t>
            </a:r>
            <a:r>
              <a:rPr lang="en-US" sz="2000" dirty="0"/>
              <a:t> tumor, osteosarcoma, Ewing</a:t>
            </a:r>
          </a:p>
          <a:p>
            <a:pPr marL="109728" indent="0">
              <a:buNone/>
            </a:pPr>
            <a:r>
              <a:rPr lang="en-US" sz="2000" dirty="0"/>
              <a:t>sarcoma, and </a:t>
            </a:r>
            <a:r>
              <a:rPr lang="en-US" sz="2000" dirty="0" err="1"/>
              <a:t>rhabdomyosarcoma</a:t>
            </a:r>
            <a:r>
              <a:rPr lang="en-US" sz="2000" dirty="0"/>
              <a:t> are the common sources</a:t>
            </a:r>
          </a:p>
          <a:p>
            <a:pPr marL="109728" indent="0">
              <a:buNone/>
            </a:pPr>
            <a:r>
              <a:rPr lang="en-US" sz="2000" dirty="0"/>
              <a:t>of bony metastases</a:t>
            </a:r>
            <a:r>
              <a:rPr lang="en-US" sz="2000" dirty="0" smtClean="0"/>
              <a:t>.</a:t>
            </a:r>
          </a:p>
          <a:p>
            <a:pPr marL="109728" indent="0">
              <a:buNone/>
            </a:pPr>
            <a:endParaRPr lang="en-US" sz="700" dirty="0"/>
          </a:p>
          <a:p>
            <a:pPr>
              <a:buFont typeface="Wingdings" panose="05000000000000000000" pitchFamily="2" charset="2"/>
              <a:buChar char="ü"/>
            </a:pPr>
            <a:r>
              <a:rPr lang="en-US" sz="2000" dirty="0" smtClean="0"/>
              <a:t>The </a:t>
            </a:r>
            <a:r>
              <a:rPr lang="en-US" sz="2000" dirty="0"/>
              <a:t>radiologic appearance of metastases can be purely</a:t>
            </a:r>
          </a:p>
          <a:p>
            <a:pPr marL="109728" indent="0">
              <a:buNone/>
            </a:pPr>
            <a:r>
              <a:rPr lang="en-US" sz="2000" dirty="0"/>
              <a:t>lytic, purely </a:t>
            </a:r>
            <a:r>
              <a:rPr lang="en-US" sz="2000" dirty="0" err="1"/>
              <a:t>blastic</a:t>
            </a:r>
            <a:r>
              <a:rPr lang="en-US" sz="2000" dirty="0"/>
              <a:t>, or both</a:t>
            </a:r>
            <a:r>
              <a:rPr lang="en-US" sz="2000" dirty="0" smtClean="0"/>
              <a:t>.</a:t>
            </a:r>
            <a:r>
              <a:rPr lang="en-US" sz="2000" dirty="0"/>
              <a:t> In lytic lesions (e.g., </a:t>
            </a:r>
            <a:r>
              <a:rPr lang="en-US" sz="2000" dirty="0" smtClean="0"/>
              <a:t>with kidney </a:t>
            </a:r>
            <a:r>
              <a:rPr lang="en-US" sz="2000" dirty="0"/>
              <a:t>and lung tumors and melanoma</a:t>
            </a:r>
            <a:r>
              <a:rPr lang="en-US" sz="2000" dirty="0" smtClean="0"/>
              <a:t>),however; metastatic tumors that </a:t>
            </a:r>
            <a:r>
              <a:rPr lang="en-US" sz="2000" dirty="0"/>
              <a:t>elicit an </a:t>
            </a:r>
            <a:r>
              <a:rPr lang="en-US" sz="2000" dirty="0" err="1"/>
              <a:t>osteoblastic</a:t>
            </a:r>
            <a:r>
              <a:rPr lang="en-US" sz="2000" dirty="0"/>
              <a:t> response (e.g., prostate adenocarcinoma</a:t>
            </a:r>
            <a:r>
              <a:rPr lang="en-US" sz="2000" dirty="0" smtClean="0"/>
              <a:t>).</a:t>
            </a:r>
            <a:endParaRPr lang="en-US" sz="2000" dirty="0"/>
          </a:p>
          <a:p>
            <a:pPr marL="109728" indent="0">
              <a:buNone/>
            </a:pPr>
            <a:endParaRPr lang="en-US" sz="2000" dirty="0"/>
          </a:p>
        </p:txBody>
      </p:sp>
      <p:sp>
        <p:nvSpPr>
          <p:cNvPr id="3" name="Title 2"/>
          <p:cNvSpPr>
            <a:spLocks noGrp="1"/>
          </p:cNvSpPr>
          <p:nvPr>
            <p:ph type="title"/>
          </p:nvPr>
        </p:nvSpPr>
        <p:spPr/>
        <p:txBody>
          <a:bodyPr>
            <a:normAutofit fontScale="90000"/>
          </a:bodyPr>
          <a:lstStyle/>
          <a:p>
            <a:r>
              <a:rPr lang="en-US" dirty="0"/>
              <a:t>Metastatic Disease</a:t>
            </a:r>
            <a:br>
              <a:rPr lang="en-US" dirty="0"/>
            </a:br>
            <a:endParaRPr lang="en-US" dirty="0"/>
          </a:p>
        </p:txBody>
      </p:sp>
    </p:spTree>
    <p:extLst>
      <p:ext uri="{BB962C8B-B14F-4D97-AF65-F5344CB8AC3E}">
        <p14:creationId xmlns:p14="http://schemas.microsoft.com/office/powerpoint/2010/main" xmlns="" val="1427925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6938" y="109538"/>
            <a:ext cx="4810125" cy="663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3259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normAutofit/>
          </a:bodyPr>
          <a:lstStyle/>
          <a:p>
            <a:r>
              <a:rPr lang="en-US" dirty="0" smtClean="0"/>
              <a:t>Benign </a:t>
            </a:r>
            <a:r>
              <a:rPr lang="en-US" dirty="0"/>
              <a:t>lesions </a:t>
            </a:r>
            <a:r>
              <a:rPr lang="en-US" dirty="0" smtClean="0"/>
              <a:t>frequently are </a:t>
            </a:r>
            <a:r>
              <a:rPr lang="en-US" dirty="0"/>
              <a:t>asymptomatic and are detected as </a:t>
            </a:r>
            <a:r>
              <a:rPr lang="en-US" dirty="0" smtClean="0"/>
              <a:t>incidental findings</a:t>
            </a:r>
            <a:r>
              <a:rPr lang="en-US" dirty="0"/>
              <a:t>. Others produce pain or a slowly growing mass.</a:t>
            </a:r>
          </a:p>
          <a:p>
            <a:r>
              <a:rPr lang="en-US" dirty="0"/>
              <a:t>Occasionally, a pathologic fracture is the first manifestation.</a:t>
            </a:r>
          </a:p>
          <a:p>
            <a:r>
              <a:rPr lang="en-US" dirty="0"/>
              <a:t>Radiologic imaging is critical in the evaluation of </a:t>
            </a:r>
            <a:r>
              <a:rPr lang="en-US" dirty="0" smtClean="0"/>
              <a:t>bone tumors</a:t>
            </a:r>
            <a:r>
              <a:rPr lang="en-US" dirty="0"/>
              <a:t>; however, biopsy and </a:t>
            </a:r>
            <a:r>
              <a:rPr lang="en-US" dirty="0" smtClean="0"/>
              <a:t>histologic </a:t>
            </a:r>
            <a:r>
              <a:rPr lang="en-US" dirty="0"/>
              <a:t>study and, in </a:t>
            </a:r>
            <a:r>
              <a:rPr lang="en-US" dirty="0" smtClean="0"/>
              <a:t>some cases</a:t>
            </a:r>
            <a:r>
              <a:rPr lang="en-US" dirty="0"/>
              <a:t>, molecular tests are necessary for diagnosis.</a:t>
            </a:r>
          </a:p>
        </p:txBody>
      </p:sp>
      <p:sp>
        <p:nvSpPr>
          <p:cNvPr id="3" name="Title 2"/>
          <p:cNvSpPr>
            <a:spLocks noGrp="1"/>
          </p:cNvSpPr>
          <p:nvPr>
            <p:ph type="title"/>
          </p:nvPr>
        </p:nvSpPr>
        <p:spPr/>
        <p:txBody>
          <a:bodyPr/>
          <a:lstStyle/>
          <a:p>
            <a:r>
              <a:rPr lang="en-US" dirty="0" smtClean="0"/>
              <a:t>Clinical Presentation</a:t>
            </a:r>
            <a:endParaRPr lang="en-US" dirty="0"/>
          </a:p>
        </p:txBody>
      </p:sp>
    </p:spTree>
    <p:extLst>
      <p:ext uri="{BB962C8B-B14F-4D97-AF65-F5344CB8AC3E}">
        <p14:creationId xmlns:p14="http://schemas.microsoft.com/office/powerpoint/2010/main" xmlns="" val="6102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4100" dirty="0" err="1" smtClean="0">
                <a:solidFill>
                  <a:srgbClr val="FF0000"/>
                </a:solidFill>
              </a:rPr>
              <a:t>Osteoma</a:t>
            </a:r>
            <a:endParaRPr lang="en-US" sz="4100" dirty="0" smtClean="0">
              <a:solidFill>
                <a:srgbClr val="FF0000"/>
              </a:solidFill>
            </a:endParaRPr>
          </a:p>
          <a:p>
            <a:pPr marL="109728" indent="0">
              <a:buNone/>
            </a:pPr>
            <a:endParaRPr lang="en-US" dirty="0">
              <a:solidFill>
                <a:srgbClr val="FF0000"/>
              </a:solidFill>
            </a:endParaRPr>
          </a:p>
          <a:p>
            <a:r>
              <a:rPr lang="en-US" dirty="0" err="1"/>
              <a:t>Osteomas</a:t>
            </a:r>
            <a:r>
              <a:rPr lang="en-US" dirty="0"/>
              <a:t> are benign lesions most commonly encountered</a:t>
            </a:r>
          </a:p>
          <a:p>
            <a:pPr marL="109728" indent="0">
              <a:buNone/>
            </a:pPr>
            <a:r>
              <a:rPr lang="en-US" dirty="0"/>
              <a:t>in the head and neck, including the </a:t>
            </a:r>
            <a:r>
              <a:rPr lang="en-US" dirty="0" err="1"/>
              <a:t>paranasal</a:t>
            </a:r>
            <a:r>
              <a:rPr lang="en-US" dirty="0"/>
              <a:t> sinuses, but</a:t>
            </a:r>
          </a:p>
          <a:p>
            <a:pPr marL="109728" indent="0">
              <a:buNone/>
            </a:pPr>
            <a:r>
              <a:rPr lang="en-US" dirty="0"/>
              <a:t>which can occur elsewhere as well</a:t>
            </a:r>
            <a:r>
              <a:rPr lang="en-US" dirty="0" smtClean="0"/>
              <a:t>.</a:t>
            </a:r>
          </a:p>
          <a:p>
            <a:r>
              <a:rPr lang="en-US" dirty="0" smtClean="0"/>
              <a:t>They </a:t>
            </a:r>
            <a:r>
              <a:rPr lang="en-US" dirty="0"/>
              <a:t>typically </a:t>
            </a:r>
            <a:r>
              <a:rPr lang="en-US" dirty="0" smtClean="0"/>
              <a:t>present in </a:t>
            </a:r>
            <a:r>
              <a:rPr lang="en-US" dirty="0"/>
              <a:t>middle age as solitary, slowly growing, hard, </a:t>
            </a:r>
            <a:r>
              <a:rPr lang="en-US" dirty="0" err="1" smtClean="0"/>
              <a:t>exophytic</a:t>
            </a:r>
            <a:r>
              <a:rPr lang="en-US" dirty="0" smtClean="0"/>
              <a:t> masses </a:t>
            </a:r>
            <a:r>
              <a:rPr lang="en-US" dirty="0"/>
              <a:t>on a bone </a:t>
            </a:r>
            <a:r>
              <a:rPr lang="en-US" dirty="0" smtClean="0"/>
              <a:t>surface.</a:t>
            </a:r>
          </a:p>
          <a:p>
            <a:r>
              <a:rPr lang="en-US" dirty="0" smtClean="0"/>
              <a:t>Multiple </a:t>
            </a:r>
            <a:r>
              <a:rPr lang="en-US" dirty="0"/>
              <a:t>lesions are a feature </a:t>
            </a:r>
            <a:r>
              <a:rPr lang="en-US" dirty="0" smtClean="0"/>
              <a:t>of Gardner syndrome</a:t>
            </a:r>
            <a:r>
              <a:rPr lang="en-US" dirty="0"/>
              <a:t>.</a:t>
            </a:r>
          </a:p>
          <a:p>
            <a:r>
              <a:rPr lang="en-US" dirty="0"/>
              <a:t>On histologic examination, </a:t>
            </a:r>
            <a:r>
              <a:rPr lang="en-US" dirty="0" err="1"/>
              <a:t>osteomas</a:t>
            </a:r>
            <a:r>
              <a:rPr lang="en-US" dirty="0"/>
              <a:t> recapitulate </a:t>
            </a:r>
            <a:r>
              <a:rPr lang="en-US" dirty="0" smtClean="0"/>
              <a:t>cortical type bone </a:t>
            </a:r>
            <a:r>
              <a:rPr lang="en-US" dirty="0"/>
              <a:t>and are composed of a mixture of woven and</a:t>
            </a:r>
          </a:p>
          <a:p>
            <a:pPr marL="109728" indent="0">
              <a:buNone/>
            </a:pPr>
            <a:r>
              <a:rPr lang="en-US" dirty="0" smtClean="0"/>
              <a:t>    lamellar </a:t>
            </a:r>
            <a:r>
              <a:rPr lang="en-US" dirty="0"/>
              <a:t>bone</a:t>
            </a:r>
            <a:r>
              <a:rPr lang="en-US" dirty="0" smtClean="0"/>
              <a:t>.</a:t>
            </a:r>
          </a:p>
          <a:p>
            <a:r>
              <a:rPr lang="en-US" dirty="0" smtClean="0"/>
              <a:t>They </a:t>
            </a:r>
            <a:r>
              <a:rPr lang="en-US" dirty="0"/>
              <a:t>are not locally aggressive and do </a:t>
            </a:r>
            <a:r>
              <a:rPr lang="en-US" dirty="0" smtClean="0"/>
              <a:t>not undergo </a:t>
            </a:r>
            <a:r>
              <a:rPr lang="en-US" dirty="0"/>
              <a:t>malignant transformation.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88640"/>
            <a:ext cx="8486775" cy="124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370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88640"/>
            <a:ext cx="8928992" cy="5818651"/>
          </a:xfrm>
        </p:spPr>
        <p:txBody>
          <a:bodyPr>
            <a:normAutofit fontScale="70000" lnSpcReduction="20000"/>
          </a:bodyPr>
          <a:lstStyle/>
          <a:p>
            <a:pPr marL="109728" indent="0">
              <a:buNone/>
            </a:pPr>
            <a:r>
              <a:rPr lang="en-US" sz="3800" dirty="0">
                <a:solidFill>
                  <a:srgbClr val="FF0000"/>
                </a:solidFill>
              </a:rPr>
              <a:t>Osteoid </a:t>
            </a:r>
            <a:r>
              <a:rPr lang="en-US" sz="3800" dirty="0" err="1">
                <a:solidFill>
                  <a:srgbClr val="FF0000"/>
                </a:solidFill>
              </a:rPr>
              <a:t>Osteoma</a:t>
            </a:r>
            <a:r>
              <a:rPr lang="en-US" sz="3800" dirty="0">
                <a:solidFill>
                  <a:srgbClr val="FF0000"/>
                </a:solidFill>
              </a:rPr>
              <a:t> and </a:t>
            </a:r>
            <a:r>
              <a:rPr lang="en-US" sz="3800" dirty="0" err="1">
                <a:solidFill>
                  <a:srgbClr val="FF0000"/>
                </a:solidFill>
              </a:rPr>
              <a:t>Osteoblastoma</a:t>
            </a:r>
            <a:endParaRPr lang="en-US" sz="3800" dirty="0">
              <a:solidFill>
                <a:srgbClr val="FF0000"/>
              </a:solidFill>
            </a:endParaRPr>
          </a:p>
          <a:p>
            <a:r>
              <a:rPr lang="en-US" dirty="0"/>
              <a:t>Osteoid </a:t>
            </a:r>
            <a:r>
              <a:rPr lang="en-US" dirty="0" err="1"/>
              <a:t>osteomas</a:t>
            </a:r>
            <a:r>
              <a:rPr lang="en-US" dirty="0"/>
              <a:t> and </a:t>
            </a:r>
            <a:r>
              <a:rPr lang="en-US" dirty="0" err="1"/>
              <a:t>osteoblastomas</a:t>
            </a:r>
            <a:r>
              <a:rPr lang="en-US" dirty="0"/>
              <a:t> are benign </a:t>
            </a:r>
            <a:r>
              <a:rPr lang="en-US" dirty="0" smtClean="0"/>
              <a:t>neoplasms with </a:t>
            </a:r>
            <a:r>
              <a:rPr lang="en-US" dirty="0"/>
              <a:t>very similar histologic features</a:t>
            </a:r>
            <a:r>
              <a:rPr lang="en-US" dirty="0" smtClean="0"/>
              <a:t>.</a:t>
            </a:r>
          </a:p>
          <a:p>
            <a:r>
              <a:rPr lang="en-US" dirty="0" smtClean="0"/>
              <a:t>Both </a:t>
            </a:r>
            <a:r>
              <a:rPr lang="en-US" dirty="0"/>
              <a:t>lesions </a:t>
            </a:r>
            <a:r>
              <a:rPr lang="en-US" dirty="0" smtClean="0"/>
              <a:t>typically appear </a:t>
            </a:r>
            <a:r>
              <a:rPr lang="en-US" dirty="0"/>
              <a:t>during the teenage years and 20s, with a male </a:t>
            </a:r>
            <a:r>
              <a:rPr lang="en-US" dirty="0" smtClean="0"/>
              <a:t>predilection (</a:t>
            </a:r>
            <a:r>
              <a:rPr lang="en-US" dirty="0"/>
              <a:t>2 : 1 for osteoid </a:t>
            </a:r>
            <a:r>
              <a:rPr lang="en-US" dirty="0" err="1"/>
              <a:t>osteomas</a:t>
            </a:r>
            <a:r>
              <a:rPr lang="en-US" dirty="0"/>
              <a:t>). </a:t>
            </a:r>
            <a:endParaRPr lang="en-US" dirty="0" smtClean="0"/>
          </a:p>
          <a:p>
            <a:r>
              <a:rPr lang="en-US" dirty="0" smtClean="0"/>
              <a:t>They </a:t>
            </a:r>
            <a:r>
              <a:rPr lang="en-US" dirty="0"/>
              <a:t>are </a:t>
            </a:r>
            <a:r>
              <a:rPr lang="en-US" dirty="0" smtClean="0"/>
              <a:t>distinguished from </a:t>
            </a:r>
            <a:r>
              <a:rPr lang="en-US" dirty="0"/>
              <a:t>each other primarily by their size and clinical presentation.</a:t>
            </a:r>
          </a:p>
          <a:p>
            <a:r>
              <a:rPr lang="en-US" dirty="0"/>
              <a:t>Osteoid </a:t>
            </a:r>
            <a:r>
              <a:rPr lang="en-US" dirty="0" err="1"/>
              <a:t>osteomas</a:t>
            </a:r>
            <a:r>
              <a:rPr lang="en-US" dirty="0"/>
              <a:t> arise most often beneath the </a:t>
            </a:r>
            <a:r>
              <a:rPr lang="en-US" dirty="0" err="1" smtClean="0"/>
              <a:t>periosteum</a:t>
            </a:r>
            <a:r>
              <a:rPr lang="en-US" dirty="0" smtClean="0"/>
              <a:t> or </a:t>
            </a:r>
            <a:r>
              <a:rPr lang="en-US" dirty="0"/>
              <a:t>within the cortex in the proximal femur and </a:t>
            </a:r>
            <a:r>
              <a:rPr lang="en-US" dirty="0" smtClean="0"/>
              <a:t>tibia are </a:t>
            </a:r>
            <a:r>
              <a:rPr lang="en-US" dirty="0"/>
              <a:t>by definition less </a:t>
            </a:r>
            <a:r>
              <a:rPr lang="en-US" dirty="0" smtClean="0"/>
              <a:t>than 2 </a:t>
            </a:r>
            <a:r>
              <a:rPr lang="en-US" dirty="0"/>
              <a:t>cm in diameter, whereas </a:t>
            </a:r>
            <a:r>
              <a:rPr lang="en-US" dirty="0" err="1"/>
              <a:t>osteoblastomas</a:t>
            </a:r>
            <a:r>
              <a:rPr lang="en-US" dirty="0"/>
              <a:t> are larger.</a:t>
            </a:r>
          </a:p>
          <a:p>
            <a:r>
              <a:rPr lang="en-US" dirty="0"/>
              <a:t>Localized pain, most severe at night, is an almost </a:t>
            </a:r>
            <a:r>
              <a:rPr lang="en-US" dirty="0" smtClean="0"/>
              <a:t>universal complaint </a:t>
            </a:r>
            <a:r>
              <a:rPr lang="en-US" dirty="0"/>
              <a:t>with osteoid </a:t>
            </a:r>
            <a:r>
              <a:rPr lang="en-US" dirty="0" err="1"/>
              <a:t>osteomas</a:t>
            </a:r>
            <a:r>
              <a:rPr lang="en-US" dirty="0"/>
              <a:t>, and usually is </a:t>
            </a:r>
            <a:r>
              <a:rPr lang="en-US" dirty="0" smtClean="0"/>
              <a:t>relieved by </a:t>
            </a:r>
            <a:r>
              <a:rPr lang="en-US" dirty="0"/>
              <a:t>aspirin. </a:t>
            </a:r>
            <a:endParaRPr lang="en-US" dirty="0" smtClean="0"/>
          </a:p>
          <a:p>
            <a:r>
              <a:rPr lang="en-US" dirty="0" err="1" smtClean="0"/>
              <a:t>Osteoblastomas</a:t>
            </a:r>
            <a:r>
              <a:rPr lang="en-US" dirty="0" smtClean="0"/>
              <a:t> </a:t>
            </a:r>
            <a:r>
              <a:rPr lang="en-US" dirty="0"/>
              <a:t>arise most often in the </a:t>
            </a:r>
            <a:r>
              <a:rPr lang="en-US" dirty="0" smtClean="0"/>
              <a:t>vertebral column</a:t>
            </a:r>
            <a:r>
              <a:rPr lang="en-US" dirty="0"/>
              <a:t>; they also cause pain, although it often is more </a:t>
            </a:r>
            <a:r>
              <a:rPr lang="en-US" dirty="0" smtClean="0"/>
              <a:t>difficult to </a:t>
            </a:r>
            <a:r>
              <a:rPr lang="en-US" dirty="0"/>
              <a:t>localize and is not responsive to aspirin. </a:t>
            </a:r>
            <a:endParaRPr lang="en-US" dirty="0" smtClean="0"/>
          </a:p>
          <a:p>
            <a:r>
              <a:rPr lang="en-US" dirty="0" smtClean="0"/>
              <a:t>Local excision </a:t>
            </a:r>
            <a:r>
              <a:rPr lang="en-US" dirty="0"/>
              <a:t>is the treatment of choice; incompletely </a:t>
            </a:r>
            <a:r>
              <a:rPr lang="en-US" dirty="0" smtClean="0"/>
              <a:t>resected lesions </a:t>
            </a:r>
            <a:r>
              <a:rPr lang="en-US" dirty="0"/>
              <a:t>can recur. </a:t>
            </a:r>
            <a:endParaRPr lang="en-US" dirty="0" smtClean="0"/>
          </a:p>
          <a:p>
            <a:r>
              <a:rPr lang="en-US" dirty="0" smtClean="0"/>
              <a:t>Malignant </a:t>
            </a:r>
            <a:r>
              <a:rPr lang="en-US" dirty="0"/>
              <a:t>transformation is rare </a:t>
            </a:r>
            <a:r>
              <a:rPr lang="en-US" dirty="0" smtClean="0"/>
              <a:t>unless the </a:t>
            </a:r>
            <a:r>
              <a:rPr lang="en-US" dirty="0"/>
              <a:t>lesion is treated with irradiation</a:t>
            </a:r>
            <a:r>
              <a:rPr lang="en-US" dirty="0" smtClean="0"/>
              <a:t>.</a:t>
            </a:r>
          </a:p>
        </p:txBody>
      </p:sp>
    </p:spTree>
    <p:extLst>
      <p:ext uri="{BB962C8B-B14F-4D97-AF65-F5344CB8AC3E}">
        <p14:creationId xmlns:p14="http://schemas.microsoft.com/office/powerpoint/2010/main" xmlns="" val="6032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a:p>
          <a:p>
            <a:pPr marL="109728" indent="0">
              <a:buNone/>
            </a:pPr>
            <a:r>
              <a:rPr lang="en-US" dirty="0"/>
              <a:t>MORPHOLOGY</a:t>
            </a:r>
          </a:p>
          <a:p>
            <a:r>
              <a:rPr lang="en-US" dirty="0"/>
              <a:t>On gross inspection, both lesions are round-to-oval masses of hemorrhagic, gritty-appearing tan tissue. A rim of sclerotic bone is present at the edge of both types of </a:t>
            </a:r>
            <a:r>
              <a:rPr lang="en-US" dirty="0" smtClean="0"/>
              <a:t>tumors. </a:t>
            </a:r>
          </a:p>
          <a:p>
            <a:pPr marL="109728" indent="0">
              <a:buNone/>
            </a:pPr>
            <a:endParaRPr lang="en-US" dirty="0" smtClean="0"/>
          </a:p>
          <a:p>
            <a:r>
              <a:rPr lang="en-US" dirty="0" smtClean="0"/>
              <a:t> </a:t>
            </a:r>
            <a:r>
              <a:rPr lang="en-US" dirty="0"/>
              <a:t>On </a:t>
            </a:r>
            <a:r>
              <a:rPr lang="en-US" dirty="0" smtClean="0"/>
              <a:t>microscopic examination</a:t>
            </a:r>
            <a:r>
              <a:rPr lang="en-US" dirty="0"/>
              <a:t>, both neoplasms are composed of </a:t>
            </a:r>
            <a:r>
              <a:rPr lang="en-US" dirty="0" smtClean="0"/>
              <a:t>interlacing </a:t>
            </a:r>
            <a:r>
              <a:rPr lang="en-US" dirty="0" err="1" smtClean="0"/>
              <a:t>trabeculae</a:t>
            </a:r>
            <a:r>
              <a:rPr lang="en-US" dirty="0" smtClean="0"/>
              <a:t> </a:t>
            </a:r>
            <a:r>
              <a:rPr lang="en-US" dirty="0"/>
              <a:t>of woven bone surrounded by </a:t>
            </a:r>
            <a:r>
              <a:rPr lang="en-US" dirty="0" smtClean="0"/>
              <a:t>osteoblasts. The </a:t>
            </a:r>
            <a:r>
              <a:rPr lang="en-US" dirty="0"/>
              <a:t>intervening stroma is loose, vascular </a:t>
            </a:r>
            <a:r>
              <a:rPr lang="en-US" dirty="0" smtClean="0"/>
              <a:t>connective tissue </a:t>
            </a:r>
            <a:r>
              <a:rPr lang="en-US" dirty="0"/>
              <a:t>containing variable numbers of giant cells.</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295999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712968" cy="1143000"/>
          </a:xfrm>
        </p:spPr>
        <p:txBody>
          <a:bodyPr>
            <a:noAutofit/>
          </a:bodyPr>
          <a:lstStyle/>
          <a:p>
            <a:r>
              <a:rPr lang="en-US" sz="2000" dirty="0" smtClean="0">
                <a:solidFill>
                  <a:srgbClr val="FF0000"/>
                </a:solidFill>
              </a:rPr>
              <a:t>Osteoid</a:t>
            </a:r>
            <a:r>
              <a:rPr lang="en-US" sz="2000" dirty="0" smtClean="0"/>
              <a:t> </a:t>
            </a:r>
            <a:r>
              <a:rPr lang="en-US" sz="2000" dirty="0" err="1">
                <a:solidFill>
                  <a:srgbClr val="FF0000"/>
                </a:solidFill>
              </a:rPr>
              <a:t>osteoma</a:t>
            </a:r>
            <a:r>
              <a:rPr lang="en-US" sz="2000" dirty="0">
                <a:solidFill>
                  <a:srgbClr val="FF0000"/>
                </a:solidFill>
              </a:rPr>
              <a:t> </a:t>
            </a:r>
            <a:r>
              <a:rPr lang="en-US" sz="2000" dirty="0"/>
              <a:t>showing randomly oriented </a:t>
            </a:r>
            <a:r>
              <a:rPr lang="en-US" sz="2000" dirty="0" err="1" smtClean="0"/>
              <a:t>trabeculae</a:t>
            </a:r>
            <a:r>
              <a:rPr lang="en-US" sz="2000" dirty="0" smtClean="0"/>
              <a:t> of </a:t>
            </a:r>
            <a:r>
              <a:rPr lang="en-US" sz="2000" dirty="0"/>
              <a:t>woven bone rimmed by prominent osteoblasts. The </a:t>
            </a:r>
            <a:r>
              <a:rPr lang="en-US" sz="2000" dirty="0" err="1" smtClean="0"/>
              <a:t>intertrabecular</a:t>
            </a:r>
            <a:r>
              <a:rPr lang="en-US" sz="2000" dirty="0" smtClean="0"/>
              <a:t> spaces </a:t>
            </a:r>
            <a:r>
              <a:rPr lang="en-US" sz="2000" dirty="0"/>
              <a:t>are filled by vascular loose connective tissue.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772816"/>
            <a:ext cx="6505575" cy="427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6804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6632"/>
            <a:ext cx="8579296" cy="6624736"/>
          </a:xfrm>
        </p:spPr>
        <p:txBody>
          <a:bodyPr>
            <a:normAutofit fontScale="70000" lnSpcReduction="20000"/>
          </a:bodyPr>
          <a:lstStyle/>
          <a:p>
            <a:pPr marL="109728" indent="0">
              <a:buNone/>
            </a:pPr>
            <a:r>
              <a:rPr lang="en-US" sz="5800" dirty="0">
                <a:solidFill>
                  <a:srgbClr val="FF0000"/>
                </a:solidFill>
              </a:rPr>
              <a:t>Osteosarcoma</a:t>
            </a:r>
          </a:p>
          <a:p>
            <a:r>
              <a:rPr lang="en-US" dirty="0"/>
              <a:t>Osteosarcoma is a bone-producing malignant </a:t>
            </a:r>
            <a:r>
              <a:rPr lang="en-US" dirty="0" err="1" smtClean="0"/>
              <a:t>mesenchymal</a:t>
            </a:r>
            <a:r>
              <a:rPr lang="en-US" dirty="0" smtClean="0"/>
              <a:t> tumor</a:t>
            </a:r>
            <a:r>
              <a:rPr lang="en-US" dirty="0"/>
              <a:t>. </a:t>
            </a:r>
            <a:endParaRPr lang="en-US" dirty="0" smtClean="0"/>
          </a:p>
          <a:p>
            <a:pPr marL="109728" indent="0">
              <a:buNone/>
            </a:pPr>
            <a:endParaRPr lang="en-US" dirty="0" smtClean="0"/>
          </a:p>
          <a:p>
            <a:r>
              <a:rPr lang="en-US" dirty="0" smtClean="0"/>
              <a:t>After </a:t>
            </a:r>
            <a:r>
              <a:rPr lang="en-US" dirty="0"/>
              <a:t>myeloma and lymphoma, osteosarcoma is </a:t>
            </a:r>
            <a:r>
              <a:rPr lang="en-US" dirty="0" smtClean="0"/>
              <a:t>the most </a:t>
            </a:r>
            <a:r>
              <a:rPr lang="en-US" dirty="0"/>
              <a:t>common primary malignant tumor of </a:t>
            </a:r>
            <a:r>
              <a:rPr lang="en-US" dirty="0" smtClean="0"/>
              <a:t>bone.</a:t>
            </a:r>
          </a:p>
          <a:p>
            <a:pPr marL="109728" indent="0">
              <a:buNone/>
            </a:pPr>
            <a:endParaRPr lang="en-US" dirty="0" smtClean="0"/>
          </a:p>
          <a:p>
            <a:r>
              <a:rPr lang="en-US" dirty="0" smtClean="0"/>
              <a:t>Osteosarcomas </a:t>
            </a:r>
            <a:r>
              <a:rPr lang="en-US" dirty="0"/>
              <a:t>occur in all age groups, but </a:t>
            </a:r>
            <a:r>
              <a:rPr lang="en-US" dirty="0" smtClean="0"/>
              <a:t>about 75</a:t>
            </a:r>
            <a:r>
              <a:rPr lang="en-US" dirty="0"/>
              <a:t>% of patients are </a:t>
            </a:r>
            <a:r>
              <a:rPr lang="en-US" dirty="0">
                <a:solidFill>
                  <a:srgbClr val="FF0000"/>
                </a:solidFill>
              </a:rPr>
              <a:t>younger </a:t>
            </a:r>
            <a:r>
              <a:rPr lang="en-US" dirty="0"/>
              <a:t>than 20 years of age, with </a:t>
            </a:r>
            <a:r>
              <a:rPr lang="en-US" dirty="0" smtClean="0"/>
              <a:t>a </a:t>
            </a:r>
            <a:r>
              <a:rPr lang="en-US" dirty="0" smtClean="0">
                <a:solidFill>
                  <a:srgbClr val="FF0000"/>
                </a:solidFill>
              </a:rPr>
              <a:t>second </a:t>
            </a:r>
            <a:r>
              <a:rPr lang="en-US" dirty="0">
                <a:solidFill>
                  <a:srgbClr val="FF0000"/>
                </a:solidFill>
              </a:rPr>
              <a:t>peak </a:t>
            </a:r>
            <a:r>
              <a:rPr lang="en-US" dirty="0"/>
              <a:t>occurring in elderly </a:t>
            </a:r>
            <a:r>
              <a:rPr lang="en-US" dirty="0" smtClean="0"/>
              <a:t>persons.</a:t>
            </a:r>
          </a:p>
          <a:p>
            <a:pPr marL="109728" indent="0">
              <a:buNone/>
            </a:pPr>
            <a:endParaRPr lang="en-US" dirty="0" smtClean="0"/>
          </a:p>
          <a:p>
            <a:r>
              <a:rPr lang="en-US" dirty="0" smtClean="0"/>
              <a:t> </a:t>
            </a:r>
            <a:r>
              <a:rPr lang="en-US" dirty="0"/>
              <a:t>Men are more </a:t>
            </a:r>
            <a:r>
              <a:rPr lang="en-US" dirty="0" smtClean="0"/>
              <a:t>commonly affected </a:t>
            </a:r>
            <a:r>
              <a:rPr lang="en-US" dirty="0"/>
              <a:t>than women (1.6 : 1). </a:t>
            </a:r>
            <a:endParaRPr lang="en-US" dirty="0" smtClean="0"/>
          </a:p>
          <a:p>
            <a:pPr marL="109728" indent="0">
              <a:buNone/>
            </a:pPr>
            <a:endParaRPr lang="en-US" dirty="0" smtClean="0"/>
          </a:p>
          <a:p>
            <a:r>
              <a:rPr lang="en-US" dirty="0" smtClean="0"/>
              <a:t>Most </a:t>
            </a:r>
            <a:r>
              <a:rPr lang="en-US" dirty="0"/>
              <a:t>tumors arise in the </a:t>
            </a:r>
            <a:r>
              <a:rPr lang="en-US" dirty="0" err="1" smtClean="0"/>
              <a:t>metaphyseal</a:t>
            </a:r>
            <a:r>
              <a:rPr lang="en-US" dirty="0" smtClean="0"/>
              <a:t> region </a:t>
            </a:r>
            <a:r>
              <a:rPr lang="en-US" dirty="0"/>
              <a:t>of the long bones of the extremities, with almost 60</a:t>
            </a:r>
            <a:r>
              <a:rPr lang="en-US" dirty="0" smtClean="0"/>
              <a:t>% occurring </a:t>
            </a:r>
            <a:r>
              <a:rPr lang="en-US" dirty="0"/>
              <a:t>about </a:t>
            </a:r>
            <a:r>
              <a:rPr lang="en-US" dirty="0">
                <a:solidFill>
                  <a:srgbClr val="FF0000"/>
                </a:solidFill>
              </a:rPr>
              <a:t>the </a:t>
            </a:r>
            <a:r>
              <a:rPr lang="en-US" dirty="0" smtClean="0">
                <a:solidFill>
                  <a:srgbClr val="FF0000"/>
                </a:solidFill>
              </a:rPr>
              <a:t>knee</a:t>
            </a:r>
            <a:r>
              <a:rPr lang="en-US" dirty="0" smtClean="0"/>
              <a:t>.</a:t>
            </a:r>
          </a:p>
          <a:p>
            <a:pPr marL="109728" indent="0">
              <a:buNone/>
            </a:pPr>
            <a:endParaRPr lang="en-US" dirty="0" smtClean="0"/>
          </a:p>
          <a:p>
            <a:r>
              <a:rPr lang="en-US" dirty="0">
                <a:solidFill>
                  <a:srgbClr val="FF0000"/>
                </a:solidFill>
              </a:rPr>
              <a:t>Microscopically</a:t>
            </a:r>
            <a:r>
              <a:rPr lang="en-US" dirty="0"/>
              <a:t>: Tumor cells vary in size and shape and frequently have large </a:t>
            </a:r>
            <a:r>
              <a:rPr lang="en-US" dirty="0" err="1"/>
              <a:t>hyperchromatic</a:t>
            </a:r>
            <a:r>
              <a:rPr lang="en-US" dirty="0"/>
              <a:t> nuclei; bizarre tumor giant cells are common, as are mitotic figures. </a:t>
            </a:r>
            <a:r>
              <a:rPr lang="en-US" b="1" dirty="0"/>
              <a:t>The production of coarse and lacelike mineralized or </a:t>
            </a:r>
            <a:r>
              <a:rPr lang="en-US" b="1" dirty="0" err="1"/>
              <a:t>unmineralized</a:t>
            </a:r>
            <a:r>
              <a:rPr lang="en-US" b="1" dirty="0"/>
              <a:t> bone (osteoid) by malignant cells is essential for diagnosis of osteosarcoma </a:t>
            </a:r>
            <a:r>
              <a:rPr lang="en-US" dirty="0"/>
              <a:t>. </a:t>
            </a:r>
          </a:p>
          <a:p>
            <a:r>
              <a:rPr lang="en-US" dirty="0"/>
              <a:t>Vascular invasion is common, as is </a:t>
            </a:r>
            <a:r>
              <a:rPr lang="en-US" dirty="0" smtClean="0"/>
              <a:t>spontaneous tumor </a:t>
            </a:r>
            <a:r>
              <a:rPr lang="en-US" dirty="0"/>
              <a:t>necrosis.</a:t>
            </a:r>
          </a:p>
          <a:p>
            <a:pPr marL="109728" indent="0">
              <a:buNone/>
            </a:pPr>
            <a:endParaRPr lang="en-US" dirty="0"/>
          </a:p>
        </p:txBody>
      </p:sp>
    </p:spTree>
    <p:extLst>
      <p:ext uri="{BB962C8B-B14F-4D97-AF65-F5344CB8AC3E}">
        <p14:creationId xmlns:p14="http://schemas.microsoft.com/office/powerpoint/2010/main" xmlns="" val="693363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460</TotalTime>
  <Words>2177</Words>
  <Application>Microsoft Office PowerPoint</Application>
  <PresentationFormat>عرض على الشاشة (3:4)‏</PresentationFormat>
  <Paragraphs>198</Paragraphs>
  <Slides>29</Slides>
  <Notes>2</Notes>
  <HiddenSlides>0</HiddenSlides>
  <MMClips>0</MMClips>
  <ScaleCrop>false</ScaleCrop>
  <HeadingPairs>
    <vt:vector size="4" baseType="variant">
      <vt:variant>
        <vt:lpstr>سمة</vt:lpstr>
      </vt:variant>
      <vt:variant>
        <vt:i4>1</vt:i4>
      </vt:variant>
      <vt:variant>
        <vt:lpstr>عناوين الشرائح</vt:lpstr>
      </vt:variant>
      <vt:variant>
        <vt:i4>29</vt:i4>
      </vt:variant>
    </vt:vector>
  </HeadingPairs>
  <TitlesOfParts>
    <vt:vector size="30" baseType="lpstr">
      <vt:lpstr>Concourse</vt:lpstr>
      <vt:lpstr>Bone Tumor</vt:lpstr>
      <vt:lpstr>الشريحة 2</vt:lpstr>
      <vt:lpstr>الشريحة 3</vt:lpstr>
      <vt:lpstr>Clinical Presentation</vt:lpstr>
      <vt:lpstr>الشريحة 5</vt:lpstr>
      <vt:lpstr>الشريحة 6</vt:lpstr>
      <vt:lpstr>الشريحة 7</vt:lpstr>
      <vt:lpstr>Osteoid osteoma showing randomly oriented trabeculae of woven bone rimmed by prominent osteoblasts. The intertrabecular spaces are filled by vascular loose connective tissue.</vt:lpstr>
      <vt:lpstr>الشريحة 9</vt:lpstr>
      <vt:lpstr>Macroscopically. Mass involving the upper end of the tibia. The tan-white tumor fills most of the medullary cavity of the metaphysis and proximal diaphysis. It has infiltrated through the cortex, lifted the periosteum, and formed soft tissue masses on both sides of the bone.   Microscopically, with coarse, lacelike pattern of neoplastic bone (arrow) produced by anaplastic tumor cells. Note the wildly aberrant mitotic figures (arrowheads).</vt:lpstr>
      <vt:lpstr>الشريحة 11</vt:lpstr>
      <vt:lpstr>الشريحة 12</vt:lpstr>
      <vt:lpstr>Cartilage-Forming Tumors</vt:lpstr>
      <vt:lpstr>Osteochondroma </vt:lpstr>
      <vt:lpstr>The development of an osteochondroma, beginning with an outgrowth from the epiphyseal cartilage.</vt:lpstr>
      <vt:lpstr>Chondroma </vt:lpstr>
      <vt:lpstr>Chondrosarcoma</vt:lpstr>
      <vt:lpstr>الشريحة 18</vt:lpstr>
      <vt:lpstr>Chondrosarcoma. A, Islands of hyaline and myxoid cartilage expand the medullary cavity and grow through the cortex to form a sessile paracortical mass.    B, Anaplastic chondrocytes within a chondroid matrix.</vt:lpstr>
      <vt:lpstr>Clinical Features </vt:lpstr>
      <vt:lpstr>Fibrous and Fibroosseous Tumors</vt:lpstr>
      <vt:lpstr>Fibrous Dysplasia </vt:lpstr>
      <vt:lpstr>الشريحة 23</vt:lpstr>
      <vt:lpstr>Miscellaneous Bone Tumors Ewing Sarcoma and Primitive Neuroectodermal Tumor  </vt:lpstr>
      <vt:lpstr>Macroscopically: Ewing sarcoma/PNET arises in the medullary cavity and invades the cortex and periosteum to produce a soft tan white tumor mass, frequently with hemorrhage and necrosis.  Microscopically: t is composed of sheets of uniform small, round cells that are slightly larger than lymphocytes; The presence of Homer-Wright rosettes (tumor cells circled about a central fibrillary space) indicates neural differentiation.</vt:lpstr>
      <vt:lpstr>Clinical Features </vt:lpstr>
      <vt:lpstr>Giant Cell Tumor of Bone </vt:lpstr>
      <vt:lpstr>Benign giant cell tumor showing abundant multinucleate giant cells and a background of mononuclear cells.</vt:lpstr>
      <vt:lpstr>Metastatic Disease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Tumor</dc:title>
  <dc:creator>Toshiba</dc:creator>
  <cp:lastModifiedBy>mutah</cp:lastModifiedBy>
  <cp:revision>26</cp:revision>
  <dcterms:created xsi:type="dcterms:W3CDTF">2020-02-02T09:57:19Z</dcterms:created>
  <dcterms:modified xsi:type="dcterms:W3CDTF">2020-02-06T07:24:13Z</dcterms:modified>
</cp:coreProperties>
</file>