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8" r:id="rId2"/>
    <p:sldId id="259" r:id="rId3"/>
    <p:sldId id="261" r:id="rId4"/>
    <p:sldId id="262" r:id="rId5"/>
    <p:sldId id="263" r:id="rId6"/>
    <p:sldId id="302" r:id="rId7"/>
    <p:sldId id="264" r:id="rId8"/>
    <p:sldId id="265" r:id="rId9"/>
    <p:sldId id="266" r:id="rId10"/>
    <p:sldId id="267" r:id="rId11"/>
    <p:sldId id="268" r:id="rId12"/>
    <p:sldId id="269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2" r:id="rId22"/>
    <p:sldId id="281" r:id="rId23"/>
    <p:sldId id="283" r:id="rId24"/>
    <p:sldId id="284" r:id="rId25"/>
    <p:sldId id="285" r:id="rId26"/>
    <p:sldId id="287" r:id="rId27"/>
    <p:sldId id="289" r:id="rId28"/>
    <p:sldId id="290" r:id="rId29"/>
    <p:sldId id="291" r:id="rId30"/>
    <p:sldId id="292" r:id="rId31"/>
    <p:sldId id="294" r:id="rId32"/>
    <p:sldId id="293" r:id="rId33"/>
    <p:sldId id="257" r:id="rId34"/>
    <p:sldId id="295" r:id="rId35"/>
    <p:sldId id="296" r:id="rId36"/>
    <p:sldId id="297" r:id="rId37"/>
    <p:sldId id="298" r:id="rId38"/>
    <p:sldId id="303" r:id="rId39"/>
    <p:sldId id="301" r:id="rId40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1A20094-D832-4654-BF48-5400539FE8AC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6D33E5C-1CAC-4D9D-BD93-DF562E41FB3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1121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MY" altLang="ar-JO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DE8289-5181-4DE4-B345-24F8907011DF}" type="slidenum">
              <a:rPr lang="en-MY" altLang="ar-JO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MY" altLang="ar-JO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962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JO" altLang="ar-JO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F4B8DE9-64E3-4A2D-BC55-DEB88A2F18AE}" type="slidenum">
              <a:rPr lang="ar-SA" altLang="ar-JO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36</a:t>
            </a:fld>
            <a:endParaRPr lang="en-US" altLang="ar-JO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706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286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0742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6777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7286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0727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26983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29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2123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587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371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10403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864DD6-07F6-411D-80E4-D9B97D2A201A}" type="datetimeFigureOut">
              <a:rPr lang="ar-JO" smtClean="0"/>
              <a:t>09/01/1444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B912-43B2-433D-8268-1E9315F2CF24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73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68144" y="-92778"/>
            <a:ext cx="7162800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ar-SA" altLang="ar-JO" sz="240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ar-JO" sz="2400" dirty="0">
              <a:latin typeface="Times New Roman" panose="02020603050405020304" pitchFamily="18" charset="0"/>
            </a:endParaRP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4676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JO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</a:rPr>
              <a:t>بسم الله الرحمن الرحيم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63688" y="5188550"/>
            <a:ext cx="443544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ar-JO" sz="2400" b="1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Prof  </a:t>
            </a:r>
            <a:r>
              <a:rPr lang="nl-NL" altLang="ar-JO" sz="2400" b="1" i="1" dirty="0">
                <a:solidFill>
                  <a:schemeClr val="bg1"/>
                </a:solidFill>
                <a:latin typeface="Arial" panose="020B0604020202020204" pitchFamily="34" charset="0"/>
              </a:rPr>
              <a:t>DR. Waqar Al – </a:t>
            </a:r>
            <a:r>
              <a:rPr lang="nl-NL" altLang="ar-JO" sz="2400" b="1" i="1" dirty="0" smtClean="0">
                <a:solidFill>
                  <a:schemeClr val="bg1"/>
                </a:solidFill>
                <a:latin typeface="Arial" panose="020B0604020202020204" pitchFamily="34" charset="0"/>
              </a:rPr>
              <a:t>Kubaisy</a:t>
            </a:r>
            <a:endParaRPr lang="en-US" altLang="ar-JO" sz="2400" b="1" i="1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ar-JO" sz="2400" dirty="0" smtClean="0">
                <a:solidFill>
                  <a:srgbClr val="E8E818"/>
                </a:solidFill>
                <a:latin typeface="Arial" panose="020B0604020202020204" pitchFamily="34" charset="0"/>
              </a:rPr>
              <a:t> </a:t>
            </a:r>
            <a:endParaRPr lang="nl-NL" altLang="ar-JO" sz="2400" dirty="0">
              <a:solidFill>
                <a:srgbClr val="E8E818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nl-NL" altLang="ar-JO" sz="1800" dirty="0">
              <a:solidFill>
                <a:srgbClr val="E8E818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1840" y="4061680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600" b="1" i="1" dirty="0" smtClean="0"/>
              <a:t>L    </a:t>
            </a:r>
            <a:r>
              <a:rPr lang="en-US" altLang="ar-JO" sz="3600" b="1" i="1" dirty="0" smtClean="0">
                <a:solidFill>
                  <a:schemeClr val="bg1"/>
                </a:solidFill>
              </a:rPr>
              <a:t> </a:t>
            </a:r>
            <a:r>
              <a:rPr lang="en-US" altLang="ar-JO" sz="3600" b="1" i="1" dirty="0" smtClean="0"/>
              <a:t>IX</a:t>
            </a:r>
            <a:endParaRPr lang="ar-JO" sz="3600" dirty="0"/>
          </a:p>
        </p:txBody>
      </p:sp>
    </p:spTree>
    <p:extLst>
      <p:ext uri="{BB962C8B-B14F-4D97-AF65-F5344CB8AC3E}">
        <p14:creationId xmlns:p14="http://schemas.microsoft.com/office/powerpoint/2010/main" val="333922338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557" y="1324404"/>
            <a:ext cx="820891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cs typeface="Times New Roman" pitchFamily="18" charset="0"/>
              </a:rPr>
              <a:t>8-uses </a:t>
            </a:r>
            <a:r>
              <a:rPr lang="en-US" sz="2800" dirty="0">
                <a:cs typeface="Times New Roman" pitchFamily="18" charset="0"/>
              </a:rPr>
              <a:t>surveys, experiments or direct observations</a:t>
            </a:r>
            <a:endParaRPr lang="en-US" sz="2800" dirty="0" smtClean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9-has </a:t>
            </a:r>
            <a:r>
              <a:rPr lang="en-US" sz="2800" b="1" dirty="0">
                <a:solidFill>
                  <a:srgbClr val="7030A0"/>
                </a:solidFill>
                <a:latin typeface="Calibri"/>
                <a:cs typeface="Times New Roman" pitchFamily="18" charset="0"/>
              </a:rPr>
              <a:t>not been published yet</a:t>
            </a:r>
            <a:endParaRPr lang="en-US" sz="2800" b="1" dirty="0">
              <a:solidFill>
                <a:srgbClr val="7030A0"/>
              </a:solidFill>
              <a:latin typeface="Calibri"/>
              <a:cs typeface="Arial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10-has 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not been changed or altered by human beings;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11-its </a:t>
            </a:r>
            <a:r>
              <a:rPr lang="en-US" sz="2800" b="1" dirty="0">
                <a:solidFill>
                  <a:srgbClr val="7030A0"/>
                </a:solidFill>
                <a:latin typeface="Calibri"/>
                <a:cs typeface="Times New Roman" pitchFamily="18" charset="0"/>
              </a:rPr>
              <a:t>validity is 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greater than secondary data. </a:t>
            </a:r>
          </a:p>
          <a:p>
            <a:pPr lvl="0"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Times New Roman" pitchFamily="18" charset="0"/>
              </a:rPr>
              <a:t>12--more </a:t>
            </a:r>
            <a:r>
              <a:rPr lang="en-US" sz="2800" dirty="0">
                <a:solidFill>
                  <a:srgbClr val="C00000"/>
                </a:solidFill>
                <a:latin typeface="Calibri"/>
                <a:cs typeface="Times New Roman" pitchFamily="18" charset="0"/>
              </a:rPr>
              <a:t>reliable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 </a:t>
            </a:r>
            <a:r>
              <a:rPr lang="en-US" sz="2800" dirty="0">
                <a:solidFill>
                  <a:srgbClr val="002060"/>
                </a:solidFill>
                <a:latin typeface="Calibri"/>
                <a:cs typeface="Times New Roman" pitchFamily="18" charset="0"/>
              </a:rPr>
              <a:t>authentic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and objective.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74339" y="476672"/>
            <a:ext cx="256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b="1" u="sng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  Cont.      PRIMARY </a:t>
            </a:r>
            <a:r>
              <a:rPr lang="en-US" b="1" u="sng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753228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81448" y="980728"/>
            <a:ext cx="8713788" cy="347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IMPORTANCE OF PRIMARY DATA</a:t>
            </a:r>
            <a:endParaRPr lang="en-US" altLang="ar-JO" sz="28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4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Importance of Primary data cannot be neglected.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A research can be conducted without secondary data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                                 </a:t>
            </a:r>
            <a:r>
              <a:rPr lang="en-US" altLang="ar-JO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but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a research based on only secondary data is least reliable and may have biases because secondary data has already been manipulated by human beings.</a:t>
            </a:r>
          </a:p>
        </p:txBody>
      </p:sp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250825" y="5373688"/>
            <a:ext cx="8569325" cy="95410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chemeClr val="tx2"/>
                </a:solidFill>
                <a:cs typeface="Times New Roman" panose="02020603050405020304" pitchFamily="18" charset="0"/>
              </a:rPr>
              <a:t>In statistical surveys it is necessary to get information from primary sources and work on primary data</a:t>
            </a:r>
            <a:endParaRPr lang="en-US" altLang="ar-JO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541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26654" y="250020"/>
            <a:ext cx="876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dirty="0">
                <a:solidFill>
                  <a:srgbClr val="FF0000"/>
                </a:solidFill>
                <a:cs typeface="Times New Roman" panose="02020603050405020304" pitchFamily="18" charset="0"/>
              </a:rPr>
              <a:t>Validity</a:t>
            </a:r>
            <a:r>
              <a:rPr lang="en-US" altLang="ar-JO" dirty="0">
                <a:solidFill>
                  <a:srgbClr val="FF0000"/>
                </a:solidFill>
                <a:cs typeface="Times New Roman" panose="02020603050405020304" pitchFamily="18" charset="0"/>
              </a:rPr>
              <a:t> is</a:t>
            </a:r>
            <a:endParaRPr lang="en-US" altLang="ar-JO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B51DAA"/>
                </a:solidFill>
                <a:cs typeface="Times New Roman" panose="02020603050405020304" pitchFamily="18" charset="0"/>
              </a:rPr>
              <a:t>one of the major concerns in a research</a:t>
            </a:r>
            <a:r>
              <a:rPr lang="en-US" altLang="ar-JO" sz="2800" dirty="0">
                <a:solidFill>
                  <a:srgbClr val="B51DAA"/>
                </a:solidFill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The </a:t>
            </a:r>
            <a:r>
              <a:rPr lang="en-US" altLang="ar-JO" sz="2800" b="1" dirty="0">
                <a:cs typeface="Times New Roman" panose="02020603050405020304" pitchFamily="18" charset="0"/>
              </a:rPr>
              <a:t>quality of a research that makes it trustworthy and scientific.</a:t>
            </a: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r>
              <a:rPr lang="en-US" altLang="ar-JO" sz="28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the use of scientific methods in research to make it logical and acceptable</a:t>
            </a:r>
            <a:r>
              <a:rPr lang="en-US" altLang="ar-JO" sz="28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For example,</a:t>
            </a: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does an intelligence test really measure intelligence? </a:t>
            </a:r>
          </a:p>
          <a:p>
            <a:pPr>
              <a:spcBef>
                <a:spcPct val="0"/>
              </a:spcBef>
            </a:pPr>
            <a:r>
              <a:rPr lang="en-MY" altLang="ar-JO" sz="24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Does a self-esteem scale really measure self-esteem</a:t>
            </a:r>
            <a:endParaRPr lang="en-US" b="1" dirty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b="1" dirty="0" smtClean="0">
                <a:solidFill>
                  <a:srgbClr val="FF0000"/>
                </a:solidFill>
                <a:cs typeface="Times New Roman" pitchFamily="18" charset="0"/>
              </a:rPr>
              <a:t>Reliability</a:t>
            </a:r>
          </a:p>
          <a:p>
            <a:pPr>
              <a:spcBef>
                <a:spcPct val="0"/>
              </a:spcBef>
              <a:buNone/>
            </a:pP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is the </a:t>
            </a:r>
            <a:r>
              <a:rPr lang="en-US" sz="2800" b="1" dirty="0">
                <a:cs typeface="Times New Roman" pitchFamily="18" charset="0"/>
              </a:rPr>
              <a:t>certainty that the research is enough true to be trusted on</a:t>
            </a:r>
            <a:r>
              <a:rPr lang="en-US" sz="2800" dirty="0">
                <a:cs typeface="Times New Roman" pitchFamily="18" charset="0"/>
              </a:rPr>
              <a:t>. Reliability is the </a:t>
            </a:r>
            <a:r>
              <a:rPr lang="en-US" sz="2800" b="1" dirty="0">
                <a:cs typeface="Times New Roman" pitchFamily="18" charset="0"/>
              </a:rPr>
              <a:t>certainty that the research is enough true to be trusted on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>
              <a:spcBef>
                <a:spcPct val="0"/>
              </a:spcBef>
              <a:buNone/>
            </a:pPr>
            <a:endParaRPr lang="en-US" altLang="ar-JO" sz="2800" b="1" dirty="0"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26654" y="5451444"/>
            <a:ext cx="8642350" cy="120015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 w="508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dirty="0">
                <a:latin typeface="Arial" charset="0"/>
                <a:cs typeface="Times New Roman" pitchFamily="18" charset="0"/>
              </a:rPr>
              <a:t>Primary data can be relied on because you know where it came from and what was done to it</a:t>
            </a:r>
            <a:r>
              <a:rPr lang="en-US" sz="2400" dirty="0">
                <a:latin typeface="Arial" charset="0"/>
                <a:cs typeface="Times New Roman" pitchFamily="18" charset="0"/>
              </a:rPr>
              <a:t>. 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Its like cooking something yourself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.</a:t>
            </a:r>
            <a:r>
              <a:rPr lang="en-US" sz="2400" dirty="0">
                <a:latin typeface="Arial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You know what went into </a:t>
            </a:r>
            <a:endParaRPr lang="en-MY" sz="2400" b="1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392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54676" y="2214859"/>
            <a:ext cx="7884017" cy="914400"/>
          </a:xfrm>
        </p:spPr>
        <p:txBody>
          <a:bodyPr/>
          <a:lstStyle/>
          <a:p>
            <a:pPr algn="l" eaLnBrk="1" hangingPunct="1"/>
            <a:r>
              <a:rPr lang="en-US" altLang="ar-JO" sz="2800" b="1" dirty="0" smtClean="0">
                <a:solidFill>
                  <a:srgbClr val="C00000"/>
                </a:solidFill>
              </a:rPr>
              <a:t>METHODS USED  TO COLLECT PRIMARY SOURCE DATA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1565856" y="3421488"/>
            <a:ext cx="440994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Interviews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Questionnaires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Survey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Experimentation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Case Study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002060"/>
                </a:solidFill>
                <a:cs typeface="Arial" charset="0"/>
              </a:rPr>
              <a:t>Observation</a:t>
            </a:r>
          </a:p>
          <a:p>
            <a:pPr marL="457200" indent="-457200" eaLnBrk="1" hangingPunct="1">
              <a:buFontTx/>
              <a:buAutoNum type="arabicPeriod"/>
              <a:defRPr/>
            </a:pPr>
            <a:endParaRPr lang="en-US" sz="2800" dirty="0">
              <a:solidFill>
                <a:srgbClr val="00206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296" y="3724745"/>
            <a:ext cx="3048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18563" y="311119"/>
            <a:ext cx="57890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Authenticity</a:t>
            </a:r>
            <a:r>
              <a:rPr lang="en-US" sz="28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is</a:t>
            </a:r>
            <a:r>
              <a:rPr lang="ar-JO" sz="2800" b="1" dirty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اصالة </a:t>
            </a:r>
            <a:endParaRPr lang="en-US" sz="2800" dirty="0">
              <a:solidFill>
                <a:srgbClr val="C00000"/>
              </a:solidFill>
              <a:cs typeface="Arial" charset="0"/>
            </a:endParaRPr>
          </a:p>
          <a:p>
            <a:pPr>
              <a:buFontTx/>
              <a:buChar char="•"/>
              <a:defRPr/>
            </a:pPr>
            <a:r>
              <a:rPr lang="en-US" sz="2800" b="1" dirty="0">
                <a:cs typeface="Times New Roman" pitchFamily="18" charset="0"/>
              </a:rPr>
              <a:t>the genuineness of the research</a:t>
            </a:r>
            <a:endParaRPr lang="en-US" altLang="ar-JO" sz="2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4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655254"/>
            <a:ext cx="9144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           SOURCES </a:t>
            </a: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OF PRIMARY DATA</a:t>
            </a:r>
            <a:endParaRPr lang="en-US" altLang="ar-JO" sz="28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       Sources </a:t>
            </a:r>
            <a:r>
              <a:rPr lang="en-US" altLang="ar-JO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for primary data are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                        </a:t>
            </a:r>
            <a:r>
              <a:rPr lang="en-US" altLang="ar-JO" sz="2800" b="1" dirty="0">
                <a:cs typeface="Times New Roman" panose="02020603050405020304" pitchFamily="18" charset="0"/>
              </a:rPr>
              <a:t>limited and at times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en-US" altLang="ar-JO" sz="2800" b="1" dirty="0">
                <a:cs typeface="Times New Roman" panose="02020603050405020304" pitchFamily="18" charset="0"/>
              </a:rPr>
              <a:t>it becomes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difficult to obtain </a:t>
            </a:r>
            <a:r>
              <a:rPr lang="en-US" altLang="ar-JO" sz="2800" b="1" dirty="0">
                <a:cs typeface="Times New Roman" panose="02020603050405020304" pitchFamily="18" charset="0"/>
              </a:rPr>
              <a:t>data from primary source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70C0"/>
                </a:solidFill>
                <a:cs typeface="Times New Roman" panose="02020603050405020304" pitchFamily="18" charset="0"/>
              </a:rPr>
              <a:t>because of either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ar-JO" sz="2800" b="1" dirty="0">
                <a:cs typeface="Times New Roman" panose="02020603050405020304" pitchFamily="18" charset="0"/>
              </a:rPr>
              <a:t>                  scarcity of population or 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ar-JO" sz="2800" b="1" dirty="0">
                <a:cs typeface="Times New Roman" panose="02020603050405020304" pitchFamily="18" charset="0"/>
              </a:rPr>
              <a:t>                  lack of cooperation.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it is the most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authentic</a:t>
            </a:r>
            <a:r>
              <a:rPr lang="en-US" altLang="ar-JO" sz="2800" b="1" dirty="0">
                <a:cs typeface="Times New Roman" panose="02020603050405020304" pitchFamily="18" charset="0"/>
              </a:rPr>
              <a:t> and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reliable </a:t>
            </a:r>
            <a:r>
              <a:rPr lang="en-US" altLang="ar-JO" sz="2800" b="1" dirty="0">
                <a:cs typeface="Times New Roman" panose="02020603050405020304" pitchFamily="18" charset="0"/>
              </a:rPr>
              <a:t>data source. </a:t>
            </a:r>
            <a:endParaRPr lang="en-US" altLang="ar-JO" sz="2800" b="1" dirty="0"/>
          </a:p>
          <a:p>
            <a:pPr>
              <a:spcBef>
                <a:spcPct val="0"/>
              </a:spcBef>
              <a:buFontTx/>
              <a:buChar char="•"/>
            </a:pPr>
            <a:endParaRPr lang="en-US" altLang="ar-JO" sz="28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2060"/>
                </a:solidFill>
                <a:cs typeface="Times New Roman" panose="02020603050405020304" pitchFamily="18" charset="0"/>
              </a:rPr>
              <a:t>Following are some of the sources of primary data</a:t>
            </a:r>
            <a:r>
              <a:rPr lang="en-US" altLang="ar-JO" sz="2400" b="1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endParaRPr lang="en-US" altLang="ar-JO" sz="2400" b="1" dirty="0">
              <a:solidFill>
                <a:srgbClr val="002060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3059113" y="5046663"/>
            <a:ext cx="3563937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Interview </a:t>
            </a:r>
            <a:endParaRPr lang="en-US" altLang="ar-JO" sz="28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endParaRPr lang="en-US" altLang="ar-JO" sz="1800" dirty="0"/>
          </a:p>
        </p:txBody>
      </p:sp>
    </p:spTree>
    <p:extLst>
      <p:ext uri="{BB962C8B-B14F-4D97-AF65-F5344CB8AC3E}">
        <p14:creationId xmlns:p14="http://schemas.microsoft.com/office/powerpoint/2010/main" val="994366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250825" y="1052513"/>
            <a:ext cx="8642350" cy="53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endParaRPr lang="en-US" altLang="ar-JO" sz="14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b="1" dirty="0">
                <a:solidFill>
                  <a:srgbClr val="FF0000"/>
                </a:solidFill>
                <a:cs typeface="Times New Roman" panose="02020603050405020304" pitchFamily="18" charset="0"/>
              </a:rPr>
              <a:t>Experiments</a:t>
            </a:r>
            <a:endParaRPr lang="en-US" altLang="ar-JO" dirty="0">
              <a:solidFill>
                <a:srgbClr val="FF0000"/>
              </a:solidFill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dirty="0">
                <a:cs typeface="Times New Roman" panose="02020603050405020304" pitchFamily="18" charset="0"/>
              </a:rPr>
              <a:t>Experiments </a:t>
            </a:r>
            <a:r>
              <a:rPr lang="en-US" altLang="ar-JO" sz="2800" b="1" dirty="0">
                <a:cs typeface="Times New Roman" panose="02020603050405020304" pitchFamily="18" charset="0"/>
              </a:rPr>
              <a:t>require an artificial or natural setting </a:t>
            </a:r>
            <a:r>
              <a:rPr lang="en-US" altLang="ar-JO" sz="2800" dirty="0">
                <a:cs typeface="Times New Roman" panose="02020603050405020304" pitchFamily="18" charset="0"/>
              </a:rPr>
              <a:t>in which to perform logical study to collect data. 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b="1" dirty="0">
                <a:cs typeface="Times New Roman" panose="02020603050405020304" pitchFamily="18" charset="0"/>
              </a:rPr>
              <a:t>more suitable for medicine</a:t>
            </a:r>
            <a:r>
              <a:rPr lang="en-US" altLang="ar-JO" sz="2800" dirty="0">
                <a:cs typeface="Times New Roman" panose="02020603050405020304" pitchFamily="18" charset="0"/>
              </a:rPr>
              <a:t>, and for other scientific studies. </a:t>
            </a:r>
            <a:endParaRPr lang="en-US" altLang="ar-JO" sz="2800" dirty="0" smtClean="0"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ar-JO" sz="2800" dirty="0" smtClean="0">
                <a:cs typeface="Times New Roman" panose="02020603050405020304" pitchFamily="18" charset="0"/>
              </a:rPr>
              <a:t>In </a:t>
            </a:r>
            <a:r>
              <a:rPr lang="en-US" altLang="ar-JO" sz="2800" dirty="0">
                <a:cs typeface="Times New Roman" panose="02020603050405020304" pitchFamily="18" charset="0"/>
              </a:rPr>
              <a:t>experiments </a:t>
            </a:r>
            <a:r>
              <a:rPr lang="en-US" altLang="ar-JO" sz="2800" b="1" dirty="0">
                <a:cs typeface="Times New Roman" panose="02020603050405020304" pitchFamily="18" charset="0"/>
              </a:rPr>
              <a:t>the experimenter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has to keep control over the influence </a:t>
            </a:r>
            <a:r>
              <a:rPr lang="en-US" altLang="ar-JO" sz="2800" b="1" dirty="0">
                <a:cs typeface="Times New Roman" panose="02020603050405020304" pitchFamily="18" charset="0"/>
              </a:rPr>
              <a:t>of any extraneous variable </a:t>
            </a:r>
            <a:r>
              <a:rPr lang="en-US" altLang="ar-JO" sz="2800" dirty="0">
                <a:cs typeface="Times New Roman" panose="02020603050405020304" pitchFamily="18" charset="0"/>
              </a:rPr>
              <a:t>on the results.</a:t>
            </a:r>
            <a:endParaRPr lang="en-US" altLang="ar-JO" sz="2800" dirty="0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6875463" y="333375"/>
            <a:ext cx="2089150" cy="110807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2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1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solidFill>
                  <a:srgbClr val="C00000"/>
                </a:solidFill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Interview </a:t>
            </a: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68313" y="333375"/>
            <a:ext cx="6119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28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772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179388" y="209550"/>
            <a:ext cx="8964612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ar-JO" sz="2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0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Survey</a:t>
            </a:r>
            <a:endParaRPr lang="en-US" altLang="ar-JO" sz="2800" dirty="0"/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Survey is most commonly used method in social sciences, management,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Surveys can be conducted in different methods.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Questionnaire </a:t>
            </a:r>
            <a:endParaRPr lang="en-US" altLang="ar-JO" sz="2800" b="1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 is the most commonly used method in survey</a:t>
            </a:r>
            <a:r>
              <a:rPr lang="en-US" altLang="ar-JO" sz="2400" dirty="0"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7056438" y="44450"/>
            <a:ext cx="2087562" cy="1108075"/>
          </a:xfrm>
          <a:prstGeom prst="rect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2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PRIMARY DATA</a:t>
            </a:r>
            <a:endParaRPr lang="en-US" altLang="ar-JO" sz="1200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solidFill>
                  <a:srgbClr val="C00000"/>
                </a:solidFill>
                <a:cs typeface="Times New Roman" panose="02020603050405020304" pitchFamily="18" charset="0"/>
              </a:rPr>
              <a:t>Experiments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Survey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1800" b="1" dirty="0">
                <a:cs typeface="Times New Roman" panose="02020603050405020304" pitchFamily="18" charset="0"/>
              </a:rPr>
              <a:t>Interview </a:t>
            </a:r>
            <a:endParaRPr lang="en-US" altLang="ar-JO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1883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395288" y="836613"/>
            <a:ext cx="8569325" cy="569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solidFill>
                  <a:srgbClr val="C00000"/>
                </a:solidFill>
                <a:latin typeface="Arial" panose="020B0604020202020204" pitchFamily="34" charset="0"/>
              </a:rPr>
              <a:t>Questionnaires are  </a:t>
            </a:r>
            <a:r>
              <a:rPr lang="en-MY" altLang="ar-JO" sz="2800" dirty="0" smtClean="0">
                <a:latin typeface="Arial" panose="020B0604020202020204" pitchFamily="34" charset="0"/>
              </a:rPr>
              <a:t>list of questions either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Arial" panose="020B0604020202020204" pitchFamily="34" charset="0"/>
              </a:rPr>
              <a:t>an open-ended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Arial" panose="020B0604020202020204" pitchFamily="34" charset="0"/>
              </a:rPr>
              <a:t>      close –ended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Arial" panose="020B0604020202020204" pitchFamily="34" charset="0"/>
              </a:rPr>
              <a:t> for which the respondent give answers.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MY" altLang="ar-JO" sz="2800" dirty="0" smtClean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ar-JO" sz="2800" dirty="0" smtClean="0">
                <a:latin typeface="Arial" panose="020B0604020202020204" pitchFamily="34" charset="0"/>
              </a:rPr>
              <a:t>Questionnaire can be conducted via 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dirty="0" smtClean="0">
                <a:latin typeface="Arial" panose="020B0604020202020204" pitchFamily="34" charset="0"/>
              </a:rPr>
              <a:t>       </a:t>
            </a: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telephone,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 mail,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 live in a public area, or</a:t>
            </a:r>
          </a:p>
          <a:p>
            <a:pPr marL="457200" indent="-457200" algn="just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 in an institute, 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 electronic mail or through 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fax and</a:t>
            </a:r>
          </a:p>
          <a:p>
            <a:pPr marL="457200" indent="-457200" eaLnBrk="1" hangingPunct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MY" altLang="ar-JO" sz="28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      other methods</a:t>
            </a:r>
            <a:r>
              <a:rPr lang="en-MY" altLang="ar-JO" sz="2800" dirty="0" smtClean="0">
                <a:latin typeface="Arial" panose="020B0604020202020204" pitchFamily="34" charset="0"/>
              </a:rPr>
              <a:t>. </a:t>
            </a:r>
            <a:endParaRPr lang="en-MY" altLang="ar-JO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2023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1BDA0C-0B91-4027-8981-E69F144A7FD6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248334" y="564852"/>
            <a:ext cx="4147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FF0000"/>
                </a:solidFill>
                <a:latin typeface="Arial" panose="020B0604020202020204" pitchFamily="34" charset="0"/>
              </a:rPr>
              <a:t>Health Surveys </a:t>
            </a:r>
            <a:endParaRPr lang="en-US" altLang="ar-JO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1445" name="Rectangle 6"/>
          <p:cNvSpPr>
            <a:spLocks noChangeArrowheads="1"/>
          </p:cNvSpPr>
          <p:nvPr/>
        </p:nvSpPr>
        <p:spPr bwMode="auto">
          <a:xfrm>
            <a:off x="107950" y="1452003"/>
            <a:ext cx="90360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cs typeface="Times New Roman" pitchFamily="18" charset="0"/>
              </a:rPr>
              <a:t>should be population-based </a:t>
            </a:r>
            <a:r>
              <a:rPr lang="en-US" sz="2800" b="1" dirty="0" smtClean="0">
                <a:cs typeface="Times New Roman" pitchFamily="18" charset="0"/>
              </a:rPr>
              <a:t>Survey</a:t>
            </a:r>
            <a:endParaRPr lang="en-US" sz="2800" b="1" dirty="0">
              <a:cs typeface="Times New Roman" pitchFamily="18" charset="0"/>
            </a:endParaRPr>
          </a:p>
          <a:p>
            <a:pPr marL="514350" indent="-514350"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b="1" dirty="0" smtClean="0">
                <a:cs typeface="Times New Roman" pitchFamily="18" charset="0"/>
              </a:rPr>
              <a:t>1-for </a:t>
            </a:r>
            <a:r>
              <a:rPr lang="en-US" sz="2800" b="1" dirty="0">
                <a:cs typeface="Times New Roman" pitchFamily="18" charset="0"/>
              </a:rPr>
              <a:t>investigating of factors affecting H and disease ,</a:t>
            </a:r>
          </a:p>
          <a:p>
            <a:pPr marL="514350" indent="-514350">
              <a:defRPr/>
            </a:pPr>
            <a:r>
              <a:rPr lang="en-US" sz="2800" b="1" dirty="0">
                <a:cs typeface="Times New Roman" pitchFamily="18" charset="0"/>
              </a:rPr>
              <a:t>  environment, nutrition  etc.. </a:t>
            </a:r>
          </a:p>
          <a:p>
            <a:pPr marL="514350" indent="-514350"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studying the natural history of disease and factors affecting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2 </a:t>
            </a:r>
            <a:r>
              <a:rPr lang="en-US" sz="2800" b="1" dirty="0">
                <a:solidFill>
                  <a:srgbClr val="002060"/>
                </a:solidFill>
                <a:cs typeface="Times New Roman" pitchFamily="18" charset="0"/>
              </a:rPr>
              <a:t>Surveys related to administrative of  H. Services   </a:t>
            </a:r>
          </a:p>
          <a:p>
            <a:pPr eaLnBrk="1" hangingPunct="1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2800" b="1" dirty="0" smtClean="0">
                <a:cs typeface="Times New Roman" pitchFamily="18" charset="0"/>
              </a:rPr>
              <a:t>                   </a:t>
            </a:r>
            <a:r>
              <a:rPr lang="en-US" sz="2800" b="1" dirty="0" smtClean="0">
                <a:solidFill>
                  <a:srgbClr val="0070C0"/>
                </a:solidFill>
                <a:cs typeface="Times New Roman" pitchFamily="18" charset="0"/>
              </a:rPr>
              <a:t>uses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of H. services, </a:t>
            </a:r>
          </a:p>
          <a:p>
            <a:pPr eaLnBrk="1" hangingPunct="1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                        evaluation of population needs &amp; </a:t>
            </a:r>
          </a:p>
          <a:p>
            <a:pPr eaLnBrk="1" hangingPunct="1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                               evaluation of medical care </a:t>
            </a:r>
            <a:r>
              <a:rPr lang="en-US" sz="2800" b="1" dirty="0"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553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467544" y="620688"/>
            <a:ext cx="7128792" cy="2677656"/>
          </a:xfrm>
          <a:prstGeom prst="rect">
            <a:avLst/>
          </a:prstGeom>
          <a:noFill/>
          <a:ln w="38100"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Population surveys  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 survey needs sample technique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H survey could be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cross sectional,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longitudinal ,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descriptive, 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                analytic or both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763688" y="4149080"/>
            <a:ext cx="6624736" cy="2308324"/>
          </a:xfrm>
          <a:prstGeom prst="rect">
            <a:avLst/>
          </a:prstGeom>
          <a:noFill/>
          <a:ln w="41275"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u="sng" dirty="0">
                <a:latin typeface="Arial" charset="0"/>
                <a:cs typeface="Arial" charset="0"/>
              </a:rPr>
              <a:t>Survey Methods</a:t>
            </a:r>
          </a:p>
          <a:p>
            <a:pPr eaLnBrk="1" hangingPunct="1">
              <a:tabLst>
                <a:tab pos="457200" algn="l"/>
              </a:tabLst>
              <a:defRPr/>
            </a:pPr>
            <a:endParaRPr lang="en-US" sz="2400" b="1" dirty="0">
              <a:latin typeface="Arial" charset="0"/>
              <a:cs typeface="Arial" charset="0"/>
            </a:endParaRP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dirty="0">
                <a:latin typeface="Arial" charset="0"/>
                <a:cs typeface="Arial" charset="0"/>
              </a:rPr>
              <a:t>1-H. interview survey face-to-face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dirty="0">
                <a:latin typeface="Arial" charset="0"/>
                <a:cs typeface="Arial" charset="0"/>
              </a:rPr>
              <a:t>2-H. examination 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dirty="0">
                <a:latin typeface="Arial" charset="0"/>
                <a:cs typeface="Arial" charset="0"/>
              </a:rPr>
              <a:t>3-H. records survey .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dirty="0">
                <a:latin typeface="Arial" charset="0"/>
                <a:cs typeface="Arial" charset="0"/>
              </a:rPr>
              <a:t>4-Mailed questionnaire survey </a:t>
            </a:r>
            <a:r>
              <a:rPr lang="en-US" sz="2400" dirty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5833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Grp="1" noChangeArrowheads="1"/>
          </p:cNvSpPr>
          <p:nvPr>
            <p:ph type="title"/>
          </p:nvPr>
        </p:nvSpPr>
        <p:spPr>
          <a:xfrm>
            <a:off x="1115616" y="2060848"/>
            <a:ext cx="6408738" cy="114300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2700000"/>
          </a:gra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ar-JO" sz="3200" b="1" dirty="0" smtClean="0"/>
              <a:t>METHODS IN DATA COLLECTION</a:t>
            </a:r>
          </a:p>
        </p:txBody>
      </p:sp>
      <p:sp>
        <p:nvSpPr>
          <p:cNvPr id="5" name="AutoShape 4"/>
          <p:cNvSpPr txBox="1">
            <a:spLocks noChangeArrowheads="1"/>
          </p:cNvSpPr>
          <p:nvPr/>
        </p:nvSpPr>
        <p:spPr bwMode="auto">
          <a:xfrm>
            <a:off x="2339752" y="5085184"/>
            <a:ext cx="4320479" cy="865188"/>
          </a:xfrm>
          <a:prstGeom prst="bevel">
            <a:avLst>
              <a:gd name="adj" fmla="val 12500"/>
            </a:avLst>
          </a:prstGeom>
          <a:gradFill flip="none" rotWithShape="1"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>
                <a:latin typeface="+mj-lt"/>
                <a:ea typeface="+mj-ea"/>
                <a:cs typeface="+mj-cs"/>
              </a:rPr>
              <a:t>Prof. Dr. </a:t>
            </a:r>
            <a:r>
              <a:rPr lang="en-US" sz="2800" b="1" dirty="0" err="1">
                <a:latin typeface="+mj-lt"/>
                <a:ea typeface="+mj-ea"/>
                <a:cs typeface="+mj-cs"/>
              </a:rPr>
              <a:t>Waqar</a:t>
            </a:r>
            <a:r>
              <a:rPr lang="en-US" sz="2800" b="1" dirty="0">
                <a:latin typeface="+mj-lt"/>
                <a:ea typeface="+mj-ea"/>
                <a:cs typeface="+mj-cs"/>
              </a:rPr>
              <a:t> Al-</a:t>
            </a:r>
            <a:r>
              <a:rPr lang="en-US" sz="2800" b="1" dirty="0" err="1">
                <a:latin typeface="+mj-lt"/>
                <a:ea typeface="+mj-ea"/>
                <a:cs typeface="+mj-cs"/>
              </a:rPr>
              <a:t>Kubaisy</a:t>
            </a:r>
            <a:endParaRPr lang="en-US" sz="28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21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295400" y="5638800"/>
            <a:ext cx="290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endParaRPr lang="en-US" altLang="ar-JO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0" y="188913"/>
            <a:ext cx="4140200" cy="1871662"/>
          </a:xfrm>
          <a:prstGeom prst="ellipse">
            <a:avLst/>
          </a:prstGeom>
          <a:gradFill rotWithShape="0">
            <a:gsLst>
              <a:gs pos="0">
                <a:srgbClr val="000092"/>
              </a:gs>
              <a:gs pos="50000">
                <a:srgbClr val="0000FF"/>
              </a:gs>
              <a:gs pos="100000">
                <a:srgbClr val="00009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The most common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data collection instrument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ar-JO" sz="1800" dirty="0">
              <a:latin typeface="Arial" panose="020B0604020202020204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627313" y="2349500"/>
            <a:ext cx="3505200" cy="1143000"/>
          </a:xfrm>
          <a:prstGeom prst="rect">
            <a:avLst/>
          </a:prstGeom>
          <a:gradFill rotWithShape="0">
            <a:gsLst>
              <a:gs pos="0">
                <a:srgbClr val="D200D2"/>
              </a:gs>
              <a:gs pos="50000">
                <a:srgbClr val="FF00FF"/>
              </a:gs>
              <a:gs pos="100000">
                <a:srgbClr val="D200D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3600" b="1" dirty="0">
                <a:latin typeface="Arial" panose="020B0604020202020204" pitchFamily="34" charset="0"/>
              </a:rPr>
              <a:t>Survey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3600" b="1" dirty="0">
                <a:latin typeface="Arial" panose="020B0604020202020204" pitchFamily="34" charset="0"/>
              </a:rPr>
              <a:t>Questionnaire</a:t>
            </a:r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4643438" y="685800"/>
            <a:ext cx="4043362" cy="1806575"/>
          </a:xfrm>
          <a:prstGeom prst="ellipse">
            <a:avLst/>
          </a:prstGeom>
          <a:gradFill rotWithShape="0">
            <a:gsLst>
              <a:gs pos="0">
                <a:srgbClr val="000076"/>
              </a:gs>
              <a:gs pos="5000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Useful to collect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information</a:t>
            </a:r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179388" y="3573463"/>
            <a:ext cx="8785225" cy="3284537"/>
          </a:xfrm>
          <a:prstGeom prst="ellipse">
            <a:avLst/>
          </a:prstGeom>
          <a:gradFill rotWithShape="0">
            <a:gsLst>
              <a:gs pos="0">
                <a:srgbClr val="000076"/>
              </a:gs>
              <a:gs pos="5000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Should contain 3 elements: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Introduction – to explain the objectives 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Instructions – must be clear, simple language &amp; short</a:t>
            </a:r>
          </a:p>
          <a:p>
            <a:pPr algn="ctr" eaLnBrk="1" hangingPunct="1">
              <a:spcBef>
                <a:spcPct val="0"/>
              </a:spcBef>
              <a:buFontTx/>
              <a:buAutoNum type="arabicPeriod"/>
            </a:pPr>
            <a:r>
              <a:rPr lang="en-US" altLang="ar-JO" sz="2400" b="1" dirty="0">
                <a:solidFill>
                  <a:schemeClr val="bg1"/>
                </a:solidFill>
                <a:latin typeface="Arial" panose="020B0604020202020204" pitchFamily="34" charset="0"/>
              </a:rPr>
              <a:t>User-friendly – avoid difficult or ambiguous questions</a:t>
            </a:r>
            <a:r>
              <a:rPr lang="en-US" altLang="ar-JO" sz="24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6400800" y="2514600"/>
            <a:ext cx="762000" cy="8382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6953 h 21600"/>
              <a:gd name="T20" fmla="*/ 1728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5363"/>
                </a:lnTo>
                <a:lnTo>
                  <a:pt x="13569" y="5363"/>
                </a:lnTo>
                <a:lnTo>
                  <a:pt x="13569" y="16953"/>
                </a:lnTo>
                <a:lnTo>
                  <a:pt x="0" y="16953"/>
                </a:lnTo>
                <a:lnTo>
                  <a:pt x="0" y="21600"/>
                </a:lnTo>
                <a:lnTo>
                  <a:pt x="17288" y="21600"/>
                </a:lnTo>
                <a:lnTo>
                  <a:pt x="17288" y="5363"/>
                </a:lnTo>
                <a:lnTo>
                  <a:pt x="21600" y="5363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 flipH="1">
            <a:off x="1676400" y="2514600"/>
            <a:ext cx="762000" cy="838200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6953 h 21600"/>
              <a:gd name="T20" fmla="*/ 17288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5363"/>
                </a:lnTo>
                <a:lnTo>
                  <a:pt x="13569" y="5363"/>
                </a:lnTo>
                <a:lnTo>
                  <a:pt x="13569" y="16953"/>
                </a:lnTo>
                <a:lnTo>
                  <a:pt x="0" y="16953"/>
                </a:lnTo>
                <a:lnTo>
                  <a:pt x="0" y="21600"/>
                </a:lnTo>
                <a:lnTo>
                  <a:pt x="17288" y="21600"/>
                </a:lnTo>
                <a:lnTo>
                  <a:pt x="17288" y="5363"/>
                </a:lnTo>
                <a:lnTo>
                  <a:pt x="21600" y="5363"/>
                </a:lnTo>
                <a:lnTo>
                  <a:pt x="15429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JO"/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4356100" y="3573463"/>
            <a:ext cx="304800" cy="820737"/>
          </a:xfrm>
          <a:prstGeom prst="downArrow">
            <a:avLst>
              <a:gd name="adj1" fmla="val 50000"/>
              <a:gd name="adj2" fmla="val 437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2505" y="987796"/>
            <a:ext cx="6123903" cy="2074414"/>
          </a:xfrm>
          <a:prstGeom prst="rect">
            <a:avLst/>
          </a:prstGeom>
          <a:ln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lin ang="2700000" scaled="1"/>
              <a:tileRect/>
            </a:gradFill>
          </a:ln>
        </p:spPr>
        <p:txBody>
          <a:bodyPr wrap="square">
            <a:spAutoFit/>
          </a:bodyPr>
          <a:lstStyle/>
          <a:p>
            <a:pPr marL="533400" marR="0" lvl="0" indent="-5334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Open-ended Questions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Free-response 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	(Text Open End)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Fill-in relevant information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182303" y="403021"/>
            <a:ext cx="60169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200" b="1" dirty="0" smtClean="0">
                <a:solidFill>
                  <a:srgbClr val="FF0000"/>
                </a:solidFill>
              </a:rPr>
              <a:t>2 </a:t>
            </a:r>
            <a:r>
              <a:rPr lang="en-US" altLang="ar-JO" sz="3200" b="1" dirty="0">
                <a:solidFill>
                  <a:srgbClr val="FF0000"/>
                </a:solidFill>
              </a:rPr>
              <a:t>Basic Types of survey questions</a:t>
            </a:r>
            <a:r>
              <a:rPr lang="en-US" altLang="ar-JO" sz="3200" b="1" dirty="0" smtClean="0">
                <a:solidFill>
                  <a:srgbClr val="FF0000"/>
                </a:solidFill>
              </a:rPr>
              <a:t>:</a:t>
            </a:r>
            <a:endParaRPr lang="ar-JO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89187" y="3062210"/>
            <a:ext cx="6201178" cy="3108543"/>
          </a:xfrm>
          <a:prstGeom prst="rect">
            <a:avLst/>
          </a:prstGeom>
          <a:ln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46000">
                  <a:schemeClr val="accent5">
                    <a:lumMod val="95000"/>
                    <a:lumOff val="5000"/>
                  </a:schemeClr>
                </a:gs>
                <a:gs pos="100000">
                  <a:schemeClr val="accent5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pPr marL="533400" marR="0" lvl="0" indent="-5334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Close-ended Questions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Dichotomous question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Multiple-choice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Scale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Categorical</a:t>
            </a:r>
          </a:p>
          <a:p>
            <a:pPr marL="914400" marR="0" lvl="1" indent="-457200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altLang="ar-JO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Numerical</a:t>
            </a:r>
          </a:p>
        </p:txBody>
      </p:sp>
    </p:spTree>
    <p:extLst>
      <p:ext uri="{BB962C8B-B14F-4D97-AF65-F5344CB8AC3E}">
        <p14:creationId xmlns:p14="http://schemas.microsoft.com/office/powerpoint/2010/main" val="3808942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523653"/>
            <a:ext cx="8305800" cy="4572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altLang="ar-JO" sz="2800" b="1" dirty="0" smtClean="0">
                <a:solidFill>
                  <a:srgbClr val="FF0000"/>
                </a:solidFill>
              </a:rPr>
              <a:t>Steps To An Effective Survey Questionnaire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99081" y="1016426"/>
            <a:ext cx="909191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zh-CN" sz="2800" b="1" dirty="0">
                <a:solidFill>
                  <a:srgbClr val="0066FF"/>
                </a:solidFill>
                <a:latin typeface="Century Gothic" pitchFamily="34" charset="0"/>
                <a:cs typeface="Arial" charset="0"/>
              </a:rPr>
              <a:t>Prepare your survey questions</a:t>
            </a:r>
          </a:p>
          <a:p>
            <a:pPr algn="ctr" eaLnBrk="1" hangingPunct="1">
              <a:defRPr/>
            </a:pPr>
            <a:r>
              <a:rPr lang="en-US" sz="2000" dirty="0">
                <a:latin typeface="Arial" charset="0"/>
                <a:cs typeface="Arial" charset="0"/>
              </a:rPr>
              <a:t>(</a:t>
            </a:r>
            <a:r>
              <a:rPr lang="en-US" sz="2000" dirty="0">
                <a:latin typeface="+mn-lt"/>
                <a:cs typeface="Arial" charset="0"/>
              </a:rPr>
              <a:t>Formulate &amp; choose types of questions, order them, write instructions, make copies</a:t>
            </a:r>
            <a:r>
              <a:rPr lang="en-US" sz="2000" dirty="0"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247411" y="2133264"/>
            <a:ext cx="61157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Select your respondents/sampling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Random/Selected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1011871" y="3222625"/>
            <a:ext cx="63674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Administer the survey questionnaire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(date, venue, time ) 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731963" y="5589588"/>
            <a:ext cx="661110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Analyze and interpret data collected</a:t>
            </a:r>
            <a:endParaRPr lang="en-US" altLang="ar-JO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4532313" y="1906698"/>
            <a:ext cx="80963" cy="278915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28" name="AutoShape 11"/>
          <p:cNvSpPr>
            <a:spLocks noChangeArrowheads="1"/>
          </p:cNvSpPr>
          <p:nvPr/>
        </p:nvSpPr>
        <p:spPr bwMode="auto">
          <a:xfrm>
            <a:off x="4495800" y="2875182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1568257" y="4384193"/>
            <a:ext cx="608051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800" b="1" dirty="0">
                <a:solidFill>
                  <a:srgbClr val="0066FF"/>
                </a:solidFill>
                <a:latin typeface="Century Gothic" panose="020B0502020202020204" pitchFamily="34" charset="0"/>
              </a:rPr>
              <a:t>Tabulate data collected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ar-JO" sz="2000" dirty="0">
                <a:latin typeface="Arial" panose="020B0604020202020204" pitchFamily="34" charset="0"/>
                <a:ea typeface="宋体" panose="02010600030101010101" pitchFamily="2" charset="-122"/>
              </a:rPr>
              <a:t>(Statistical analysis-frequency/mean/correlation/% ) </a:t>
            </a:r>
          </a:p>
        </p:txBody>
      </p:sp>
      <p:sp>
        <p:nvSpPr>
          <p:cNvPr id="30730" name="AutoShape 13"/>
          <p:cNvSpPr>
            <a:spLocks noChangeArrowheads="1"/>
          </p:cNvSpPr>
          <p:nvPr/>
        </p:nvSpPr>
        <p:spPr bwMode="auto">
          <a:xfrm>
            <a:off x="4456113" y="4221163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30731" name="AutoShape 14"/>
          <p:cNvSpPr>
            <a:spLocks noChangeArrowheads="1"/>
          </p:cNvSpPr>
          <p:nvPr/>
        </p:nvSpPr>
        <p:spPr bwMode="auto">
          <a:xfrm>
            <a:off x="4592638" y="5341938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gradFill rotWithShape="0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70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827088" y="404813"/>
            <a:ext cx="6985000" cy="553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ADVANTAGES OF PRIMARY RESEARCH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b="1" u="sng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Targeted Issues are addressed</a:t>
            </a: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Data interpretation is better</a:t>
            </a:r>
            <a:endParaRPr lang="en-US" altLang="ar-JO" sz="2800" dirty="0"/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Efficient Spending for Information</a:t>
            </a: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Decency of Data</a:t>
            </a:r>
            <a:r>
              <a:rPr lang="en-US" altLang="ar-JO" sz="2800" dirty="0"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cs typeface="Times New Roman" panose="02020603050405020304" pitchFamily="18" charset="0"/>
              </a:rPr>
              <a:t>Proprietary Issues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Addresses Specific Research Issues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Greater Control</a:t>
            </a:r>
            <a:r>
              <a:rPr lang="en-US" altLang="ar-JO" sz="2800" dirty="0">
                <a:cs typeface="Times New Roman" panose="02020603050405020304" pitchFamily="18" charset="0"/>
              </a:rPr>
              <a:t>.</a:t>
            </a:r>
            <a:endParaRPr lang="en-US" altLang="ar-JO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0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684213" y="621706"/>
            <a:ext cx="7468114" cy="3655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dirty="0">
                <a:solidFill>
                  <a:srgbClr val="C00000"/>
                </a:solidFill>
                <a:cs typeface="Times New Roman" panose="02020603050405020304" pitchFamily="18" charset="0"/>
              </a:rPr>
              <a:t>DISADVANTAGES OF PRIMARY RESEARCH </a:t>
            </a:r>
            <a:endParaRPr lang="en-US" altLang="ar-JO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High Cost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Time Consuming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ar-JO" sz="2800" b="1" dirty="0">
                <a:cs typeface="Times New Roman" panose="02020603050405020304" pitchFamily="18" charset="0"/>
              </a:rPr>
              <a:t>Inaccurate Feed-backs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More number of resources is required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en-US" altLang="ar-JO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6660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image.slidesharecdn.com/methodofdatacollection1-120908114726-phpapp01/95/slide-11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53" y="152177"/>
            <a:ext cx="9080500" cy="579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949950"/>
            <a:ext cx="1085850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45270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492500" y="4149725"/>
            <a:ext cx="8964613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1400" b="1" dirty="0">
              <a:solidFill>
                <a:srgbClr val="FFC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n-US" altLang="ar-JO" sz="14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000" b="1" dirty="0"/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861732" y="613429"/>
            <a:ext cx="61172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36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SECONDARY DATA</a:t>
            </a:r>
            <a:endParaRPr lang="en-US" altLang="ar-JO" sz="3600" dirty="0">
              <a:latin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5932" y="1508966"/>
            <a:ext cx="8713788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Secondary data is the data that has been already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collected by </a:t>
            </a:r>
            <a:r>
              <a:rPr lang="en-US" sz="2800" b="1" dirty="0" smtClean="0">
                <a:solidFill>
                  <a:srgbClr val="0070C0"/>
                </a:solidFill>
                <a:latin typeface="+mn-lt"/>
                <a:cs typeface="Times New Roman" pitchFamily="18" charset="0"/>
              </a:rPr>
              <a:t>others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 smtClean="0">
                <a:latin typeface="+mn-lt"/>
                <a:cs typeface="Times New Roman" pitchFamily="18" charset="0"/>
              </a:rPr>
              <a:t>and </a:t>
            </a:r>
            <a:r>
              <a:rPr lang="en-US" sz="2800" dirty="0">
                <a:latin typeface="+mn-lt"/>
                <a:cs typeface="Times New Roman" pitchFamily="18" charset="0"/>
              </a:rPr>
              <a:t>readily available from other sources.</a:t>
            </a:r>
          </a:p>
          <a:p>
            <a:pPr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may be obtained from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many sources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is being </a:t>
            </a:r>
            <a:r>
              <a:rPr lang="en-US" sz="2800" b="1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reused</a:t>
            </a:r>
          </a:p>
          <a:p>
            <a:pPr>
              <a:defRPr/>
            </a:pPr>
            <a:endParaRPr lang="en-US" sz="2800" dirty="0">
              <a:latin typeface="+mn-lt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latin typeface="+mn-lt"/>
                <a:cs typeface="Arial" charset="0"/>
              </a:rPr>
              <a:t>Primary Data is gathered by people who can focus directly on the purpose in mind</a:t>
            </a:r>
          </a:p>
          <a:p>
            <a:pPr>
              <a:defRPr/>
            </a:pPr>
            <a:endParaRPr lang="en-US" sz="2800" dirty="0">
              <a:latin typeface="+mn-lt"/>
              <a:cs typeface="Arial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solidFill>
                  <a:srgbClr val="FF0000"/>
                </a:solidFill>
                <a:latin typeface="+mn-lt"/>
                <a:cs typeface="Arial" charset="0"/>
              </a:rPr>
              <a:t> Secondary </a:t>
            </a:r>
            <a:r>
              <a:rPr lang="en-US" sz="2800" dirty="0">
                <a:latin typeface="+mn-lt"/>
                <a:cs typeface="Arial" charset="0"/>
              </a:rPr>
              <a:t>data </a:t>
            </a:r>
            <a:r>
              <a:rPr lang="en-US" sz="2800" dirty="0">
                <a:solidFill>
                  <a:srgbClr val="0070C0"/>
                </a:solidFill>
                <a:latin typeface="+mn-lt"/>
                <a:cs typeface="Arial" charset="0"/>
              </a:rPr>
              <a:t>doesn’t have the privilege </a:t>
            </a:r>
            <a:r>
              <a:rPr lang="en-US" sz="2800" dirty="0">
                <a:latin typeface="+mn-lt"/>
                <a:cs typeface="Arial" charset="0"/>
              </a:rPr>
              <a:t>of this focus</a:t>
            </a:r>
            <a:endParaRPr lang="en-US" sz="2800" dirty="0"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6681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182563" y="355978"/>
            <a:ext cx="8677275" cy="560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IMPORTANCE OF SECONDARY DATA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ar-JO" b="1" u="sng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Secondary data can be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less valid </a:t>
            </a:r>
            <a:r>
              <a:rPr lang="en-US" altLang="ar-JO" sz="2800" b="1" dirty="0">
                <a:cs typeface="Times New Roman" panose="02020603050405020304" pitchFamily="18" charset="0"/>
              </a:rPr>
              <a:t>but its importance is still there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Sometimes it is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difficult to obtain primary data.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Sometimes primary data </a:t>
            </a: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does not exist </a:t>
            </a:r>
            <a:r>
              <a:rPr lang="en-US" altLang="ar-JO" sz="2800" b="1" dirty="0">
                <a:cs typeface="Times New Roman" panose="02020603050405020304" pitchFamily="18" charset="0"/>
              </a:rPr>
              <a:t>in such situation one has to confine the research on secondary data.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the respondents are not willing to reveal information </a:t>
            </a:r>
            <a:endParaRPr lang="en-US" altLang="ar-JO" sz="2800" b="1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so such secondary </a:t>
            </a:r>
            <a:r>
              <a:rPr lang="en-US" altLang="ar-JO" sz="2800" b="1" dirty="0">
                <a:cs typeface="Times New Roman" panose="02020603050405020304" pitchFamily="18" charset="0"/>
              </a:rPr>
              <a:t>data can suffice</a:t>
            </a:r>
            <a:endParaRPr lang="en-US" altLang="ar-JO" sz="2800" b="1" dirty="0">
              <a:solidFill>
                <a:srgbClr val="FFC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9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ChangeArrowheads="1"/>
          </p:cNvSpPr>
          <p:nvPr/>
        </p:nvSpPr>
        <p:spPr bwMode="auto">
          <a:xfrm>
            <a:off x="323850" y="984116"/>
            <a:ext cx="8748712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Secondary data is often readily available.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Availability of secondary data has become much easier after the expense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of the electronic </a:t>
            </a:r>
            <a:r>
              <a:rPr lang="en-US" altLang="ar-JO" sz="2800" dirty="0">
                <a:cs typeface="Times New Roman" panose="02020603050405020304" pitchFamily="18" charset="0"/>
              </a:rPr>
              <a:t>media and 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internet.</a:t>
            </a: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00B050"/>
                </a:solidFill>
                <a:cs typeface="Times New Roman" panose="02020603050405020304" pitchFamily="18" charset="0"/>
              </a:rPr>
              <a:t>Published Printed Sources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dirty="0">
                <a:cs typeface="Times New Roman" panose="02020603050405020304" pitchFamily="18" charset="0"/>
              </a:rPr>
              <a:t>Their credibility depends on many factors.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cs typeface="Times New Roman" panose="02020603050405020304" pitchFamily="18" charset="0"/>
              </a:rPr>
              <a:t>on the writer</a:t>
            </a:r>
            <a:r>
              <a:rPr lang="en-US" altLang="ar-JO" sz="2800" dirty="0">
                <a:cs typeface="Times New Roman" panose="02020603050405020304" pitchFamily="18" charset="0"/>
              </a:rPr>
              <a:t>, </a:t>
            </a:r>
            <a:r>
              <a:rPr lang="en-US" altLang="ar-JO" sz="2800" b="1" dirty="0">
                <a:cs typeface="Times New Roman" panose="02020603050405020304" pitchFamily="18" charset="0"/>
              </a:rPr>
              <a:t>publishing company </a:t>
            </a:r>
            <a:r>
              <a:rPr lang="en-US" altLang="ar-JO" sz="2800" dirty="0">
                <a:cs typeface="Times New Roman" panose="02020603050405020304" pitchFamily="18" charset="0"/>
              </a:rPr>
              <a:t>and </a:t>
            </a:r>
            <a:r>
              <a:rPr lang="en-US" altLang="ar-JO" sz="2800" b="1" dirty="0">
                <a:cs typeface="Times New Roman" panose="02020603050405020304" pitchFamily="18" charset="0"/>
              </a:rPr>
              <a:t>time and date </a:t>
            </a:r>
            <a:r>
              <a:rPr lang="en-US" altLang="ar-JO" sz="2800" dirty="0">
                <a:cs typeface="Times New Roman" panose="02020603050405020304" pitchFamily="18" charset="0"/>
              </a:rPr>
              <a:t>when published.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ar-JO" sz="2800" dirty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cs typeface="Times New Roman" panose="02020603050405020304" pitchFamily="18" charset="0"/>
              </a:rPr>
              <a:t>New sources are preferred and old sources should be avoided</a:t>
            </a:r>
            <a:endParaRPr lang="en-US" altLang="ar-JO" sz="2800" dirty="0">
              <a:latin typeface="Arial" panose="020B0604020202020204" pitchFamily="34" charset="0"/>
            </a:endParaRPr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323850" y="460241"/>
            <a:ext cx="75612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•"/>
            </a:pPr>
            <a:r>
              <a:rPr lang="en-US" altLang="ar-JO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</a:t>
            </a:r>
            <a:endParaRPr lang="en-US" altLang="ar-JO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2258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AB7236D-9C99-4327-B545-7301FF712DF6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29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619250" y="1052513"/>
            <a:ext cx="6337300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Census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Arial" charset="0"/>
              </a:rPr>
              <a:t>Registration of Vital Events 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Arial" charset="0"/>
              </a:rPr>
              <a:t>Hospital and Health Record 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Disease registration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Other H.S records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Environmental health d</a:t>
            </a:r>
            <a:r>
              <a:rPr lang="en-US" sz="2800" dirty="0">
                <a:latin typeface="+mn-lt"/>
                <a:cs typeface="Times New Roman" pitchFamily="18" charset="0"/>
              </a:rPr>
              <a:t>ata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H. man power statistic</a:t>
            </a:r>
          </a:p>
          <a:p>
            <a:pPr eaLnBrk="1" hangingPunct="1">
              <a:lnSpc>
                <a:spcPct val="150000"/>
              </a:lnSpc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Epidemiological surveillance</a:t>
            </a:r>
            <a:r>
              <a:rPr lang="en-US" sz="2800" b="1" dirty="0">
                <a:latin typeface="+mn-lt"/>
                <a:cs typeface="Arial" charset="0"/>
              </a:rPr>
              <a:t>.</a:t>
            </a:r>
            <a:endParaRPr lang="en-US" sz="2800" b="1" dirty="0">
              <a:solidFill>
                <a:srgbClr val="002060"/>
              </a:solidFill>
              <a:latin typeface="+mn-lt"/>
              <a:cs typeface="Arial" charset="0"/>
            </a:endParaRPr>
          </a:p>
        </p:txBody>
      </p:sp>
      <p:sp>
        <p:nvSpPr>
          <p:cNvPr id="47108" name="Rectangle 8"/>
          <p:cNvSpPr>
            <a:spLocks noChangeArrowheads="1"/>
          </p:cNvSpPr>
          <p:nvPr/>
        </p:nvSpPr>
        <p:spPr bwMode="auto">
          <a:xfrm>
            <a:off x="323850" y="188913"/>
            <a:ext cx="446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 cont..</a:t>
            </a:r>
            <a:endParaRPr lang="en-US" altLang="ar-JO" sz="20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74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B97FF4-AE23-44A2-84AE-8C5E65C8D102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ar-JO" sz="1200" smtClean="0">
              <a:solidFill>
                <a:srgbClr val="898989"/>
              </a:solidFill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598113" y="1381800"/>
            <a:ext cx="77152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>
                <a:solidFill>
                  <a:srgbClr val="7030A0"/>
                </a:solidFill>
                <a:latin typeface="+mn-lt"/>
                <a:cs typeface="Arial" charset="0"/>
              </a:rPr>
              <a:t>Biostatistics consist of</a:t>
            </a:r>
          </a:p>
          <a:p>
            <a:pPr eaLnBrk="1" hangingPunct="1">
              <a:defRPr/>
            </a:pPr>
            <a:endParaRPr lang="en-US" sz="3200" dirty="0">
              <a:solidFill>
                <a:srgbClr val="CCCC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1-Collection of data .</a:t>
            </a:r>
          </a:p>
          <a:p>
            <a:pPr eaLnBrk="1" hangingPunct="1">
              <a:defRPr/>
            </a:pPr>
            <a:endParaRPr lang="en-US" sz="32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2-Presentation of data .</a:t>
            </a:r>
          </a:p>
          <a:p>
            <a:pPr eaLnBrk="1" hangingPunct="1">
              <a:defRPr/>
            </a:pPr>
            <a:endParaRPr lang="en-US" sz="32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en-US" sz="3200" b="1" dirty="0">
                <a:latin typeface="+mn-lt"/>
                <a:cs typeface="Arial" charset="0"/>
              </a:rPr>
              <a:t>3-  Estimation of dat</a:t>
            </a:r>
            <a:r>
              <a:rPr lang="en-US" sz="3200" dirty="0">
                <a:latin typeface="+mn-lt"/>
                <a:cs typeface="Arial" charset="0"/>
              </a:rPr>
              <a:t>a</a:t>
            </a:r>
            <a:r>
              <a:rPr lang="en-US" sz="3200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66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CF8EC7-50A8-4280-BDF0-B32F15E2CF63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30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49155" name="Rectangle 4"/>
          <p:cNvSpPr>
            <a:spLocks noChangeArrowheads="1"/>
          </p:cNvSpPr>
          <p:nvPr/>
        </p:nvSpPr>
        <p:spPr bwMode="auto">
          <a:xfrm>
            <a:off x="323850" y="1036130"/>
            <a:ext cx="878522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Census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An important source of HI</a:t>
            </a:r>
            <a:endParaRPr lang="en-US" sz="2800" b="1" u="sng" dirty="0" smtClean="0"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en-US" sz="2800" b="1" u="sng" dirty="0" smtClean="0">
                <a:solidFill>
                  <a:srgbClr val="0070C0"/>
                </a:solidFill>
                <a:cs typeface="Times New Roman" pitchFamily="18" charset="0"/>
              </a:rPr>
              <a:t>defined </a:t>
            </a:r>
            <a:r>
              <a:rPr lang="en-US" sz="2800" b="1" u="sng" dirty="0">
                <a:solidFill>
                  <a:srgbClr val="0070C0"/>
                </a:solidFill>
                <a:cs typeface="Times New Roman" pitchFamily="18" charset="0"/>
              </a:rPr>
              <a:t>by U.N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The total process of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collecting, compiling </a:t>
            </a:r>
            <a:r>
              <a:rPr lang="en-US" sz="2800" b="1" dirty="0">
                <a:cs typeface="Times New Roman" pitchFamily="18" charset="0"/>
              </a:rPr>
              <a:t>&amp;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 publishing</a:t>
            </a:r>
            <a:r>
              <a:rPr lang="en-US" sz="2800" b="1" dirty="0">
                <a:cs typeface="Times New Roman" pitchFamily="18" charset="0"/>
              </a:rPr>
              <a:t>. </a:t>
            </a:r>
            <a:r>
              <a:rPr lang="en-US" sz="2800" b="1" dirty="0">
                <a:solidFill>
                  <a:srgbClr val="7030A0"/>
                </a:solidFill>
                <a:cs typeface="Times New Roman" pitchFamily="18" charset="0"/>
              </a:rPr>
              <a:t>Demographics </a:t>
            </a:r>
            <a:r>
              <a:rPr lang="en-US" sz="2800" b="1" dirty="0"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7030A0"/>
                </a:solidFill>
                <a:cs typeface="Times New Roman" pitchFamily="18" charset="0"/>
              </a:rPr>
              <a:t>Economic</a:t>
            </a:r>
            <a:r>
              <a:rPr lang="en-US" sz="2800" b="1" dirty="0">
                <a:cs typeface="Times New Roman" pitchFamily="18" charset="0"/>
              </a:rPr>
              <a:t>  and </a:t>
            </a:r>
            <a:r>
              <a:rPr lang="en-US" sz="2800" b="1" dirty="0">
                <a:solidFill>
                  <a:srgbClr val="7030A0"/>
                </a:solidFill>
                <a:cs typeface="Times New Roman" pitchFamily="18" charset="0"/>
              </a:rPr>
              <a:t>social data </a:t>
            </a:r>
            <a:r>
              <a:rPr lang="en-US" sz="2800" b="1" dirty="0">
                <a:cs typeface="Times New Roman" pitchFamily="18" charset="0"/>
              </a:rPr>
              <a:t>pertaining at a specified time or times to all country 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  <a:defRPr/>
            </a:pPr>
            <a:r>
              <a:rPr lang="en-US" sz="2800" dirty="0" smtClean="0">
                <a:cs typeface="Times New Roman" pitchFamily="18" charset="0"/>
              </a:rPr>
              <a:t>     so 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census is a massive process </a:t>
            </a: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  <a:defRPr/>
            </a:pPr>
            <a:r>
              <a:rPr lang="en-US" sz="2800" dirty="0">
                <a:cs typeface="Times New Roman" pitchFamily="18" charset="0"/>
              </a:rPr>
              <a:t>undertaking to contact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every member </a:t>
            </a:r>
            <a:r>
              <a:rPr lang="en-US" sz="2800" dirty="0">
                <a:cs typeface="Times New Roman" pitchFamily="18" charset="0"/>
              </a:rPr>
              <a:t>of the population in a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given time, 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cs typeface="Times New Roman" pitchFamily="18" charset="0"/>
              </a:rPr>
              <a:t>and collect a variety of information </a:t>
            </a:r>
            <a:r>
              <a:rPr lang="en-US" sz="2800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48132" name="Rectangle 6"/>
          <p:cNvSpPr>
            <a:spLocks noChangeArrowheads="1"/>
          </p:cNvSpPr>
          <p:nvPr/>
        </p:nvSpPr>
        <p:spPr bwMode="auto">
          <a:xfrm>
            <a:off x="323850" y="3644900"/>
            <a:ext cx="6769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ar-JO" sz="1800" b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latin typeface="Arial" panose="020B0604020202020204" pitchFamily="34" charset="0"/>
              </a:rPr>
              <a:t> </a:t>
            </a:r>
            <a:endParaRPr lang="en-MY" altLang="ar-JO" sz="1800" dirty="0">
              <a:latin typeface="Arial" panose="020B0604020202020204" pitchFamily="34" charset="0"/>
            </a:endParaRPr>
          </a:p>
        </p:txBody>
      </p:sp>
      <p:sp>
        <p:nvSpPr>
          <p:cNvPr id="48133" name="Rectangle 8"/>
          <p:cNvSpPr>
            <a:spLocks noChangeArrowheads="1"/>
          </p:cNvSpPr>
          <p:nvPr/>
        </p:nvSpPr>
        <p:spPr bwMode="auto">
          <a:xfrm>
            <a:off x="1199613" y="213151"/>
            <a:ext cx="446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SOURCES OF SECONDARY DATA cont</a:t>
            </a:r>
            <a:r>
              <a:rPr lang="en-US" altLang="ar-JO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..</a:t>
            </a:r>
            <a:endParaRPr lang="en-US" altLang="ar-JO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431110" y="6356351"/>
            <a:ext cx="1506442" cy="484632"/>
          </a:xfrm>
          <a:prstGeom prst="rightArrow">
            <a:avLst>
              <a:gd name="adj1" fmla="val 6594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It needs </a:t>
            </a:r>
          </a:p>
        </p:txBody>
      </p:sp>
    </p:spTree>
    <p:extLst>
      <p:ext uri="{BB962C8B-B14F-4D97-AF65-F5344CB8AC3E}">
        <p14:creationId xmlns:p14="http://schemas.microsoft.com/office/powerpoint/2010/main" val="43784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03" y="1351921"/>
            <a:ext cx="880914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It needs 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a considerable organization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vast preparation and </a:t>
            </a:r>
          </a:p>
          <a:p>
            <a:pPr marL="457200" indent="-457200">
              <a:buClr>
                <a:srgbClr val="FFFF00"/>
              </a:buClr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cs typeface="Times New Roman" pitchFamily="18" charset="0"/>
              </a:rPr>
              <a:t>several years to analyze the   result </a:t>
            </a:r>
          </a:p>
          <a:p>
            <a:pPr>
              <a:defRPr/>
            </a:pPr>
            <a:endParaRPr lang="en-US" sz="2800" b="1" dirty="0">
              <a:cs typeface="Arial" charset="0"/>
            </a:endParaRPr>
          </a:p>
          <a:p>
            <a:pPr>
              <a:buClr>
                <a:schemeClr val="bg1"/>
              </a:buClr>
              <a:buFont typeface="Wingdings" pitchFamily="2" charset="2"/>
              <a:buChar char="v"/>
              <a:defRPr/>
            </a:pPr>
            <a:r>
              <a:rPr lang="en-US" sz="2800" b="1" dirty="0">
                <a:cs typeface="Arial" charset="0"/>
              </a:rPr>
              <a:t>   It is taken in most countries of the world, </a:t>
            </a:r>
          </a:p>
          <a:p>
            <a:pPr>
              <a:defRPr/>
            </a:pPr>
            <a:r>
              <a:rPr lang="en-US" sz="2800" b="1" dirty="0">
                <a:cs typeface="Arial" charset="0"/>
              </a:rPr>
              <a:t>  at a regular intervals usually every 10 years </a:t>
            </a:r>
          </a:p>
        </p:txBody>
      </p:sp>
      <p:sp>
        <p:nvSpPr>
          <p:cNvPr id="3" name="Rectangle 2"/>
          <p:cNvSpPr/>
          <p:nvPr/>
        </p:nvSpPr>
        <p:spPr>
          <a:xfrm>
            <a:off x="2092144" y="359466"/>
            <a:ext cx="21387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Cont. …..Census</a:t>
            </a:r>
            <a:endParaRPr lang="en-US" sz="2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6722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C93517-47A7-467E-8E4A-9A90B6662B2E}" type="slidenum">
              <a:rPr lang="ar-SA" altLang="ar-JO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32</a:t>
            </a:fld>
            <a:endParaRPr lang="en-US" altLang="ar-JO" sz="1200" dirty="0" smtClean="0">
              <a:solidFill>
                <a:srgbClr val="898989"/>
              </a:solidFill>
            </a:endParaRPr>
          </a:p>
        </p:txBody>
      </p:sp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205146" y="1182490"/>
            <a:ext cx="864235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457200" algn="l"/>
              </a:tabLst>
              <a:defRPr/>
            </a:pPr>
            <a:r>
              <a:rPr lang="en-US" sz="3200" b="1" u="sng" dirty="0">
                <a:solidFill>
                  <a:srgbClr val="FF0000"/>
                </a:solidFill>
                <a:latin typeface="+mn-lt"/>
                <a:cs typeface="Arial" charset="0"/>
              </a:rPr>
              <a:t>Registration of Vital Events </a:t>
            </a:r>
            <a:endParaRPr lang="en-US" sz="3200" b="1" dirty="0">
              <a:solidFill>
                <a:srgbClr val="FF0000"/>
              </a:solidFill>
              <a:latin typeface="+mn-lt"/>
              <a:cs typeface="Arial" charset="0"/>
            </a:endParaRP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b="1" dirty="0">
                <a:latin typeface="Arial" charset="0"/>
                <a:cs typeface="Arial" charset="0"/>
              </a:rPr>
              <a:t>	</a:t>
            </a:r>
            <a:r>
              <a:rPr lang="en-US" sz="3600" b="1" dirty="0">
                <a:cs typeface="Arial" charset="0"/>
              </a:rPr>
              <a:t>e.g. Birth, death and marriages </a:t>
            </a:r>
          </a:p>
          <a:p>
            <a:pPr eaLnBrk="1" hangingPunct="1">
              <a:tabLst>
                <a:tab pos="457200" algn="l"/>
              </a:tabLst>
              <a:defRPr/>
            </a:pPr>
            <a:r>
              <a:rPr lang="en-US" sz="3600" b="1" dirty="0">
                <a:cs typeface="Arial" charset="0"/>
              </a:rPr>
              <a:t>  </a:t>
            </a:r>
            <a:r>
              <a:rPr lang="en-US" sz="3600" dirty="0">
                <a:cs typeface="Arial" charset="0"/>
              </a:rPr>
              <a:t>whereas census is intermitted counting of population vital events keeps a continuous cheek on demographic changes </a:t>
            </a:r>
            <a:r>
              <a:rPr lang="en-US" sz="3600" dirty="0">
                <a:latin typeface="Arial" charset="0"/>
                <a:cs typeface="Arial" charset="0"/>
              </a:rPr>
              <a:t>.</a:t>
            </a:r>
            <a:r>
              <a:rPr lang="en-US" sz="3600" dirty="0">
                <a:latin typeface="Arial" charset="0"/>
                <a:cs typeface="Times New Roman" pitchFamily="18" charset="0"/>
              </a:rPr>
              <a:t> </a:t>
            </a:r>
            <a:endParaRPr lang="en-US" sz="36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5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212187" y="1648612"/>
            <a:ext cx="7244681" cy="181588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rgbClr val="00FF00"/>
              </a:buClr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constitute only the tip of the iceberg of disease only those patients  who seek medical care .</a:t>
            </a:r>
          </a:p>
          <a:p>
            <a:pPr eaLnBrk="1" hangingPunct="1">
              <a:buClr>
                <a:srgbClr val="00FF00"/>
              </a:buClr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 mild case may not attend</a:t>
            </a:r>
          </a:p>
          <a:p>
            <a:pPr eaLnBrk="1" hangingPunct="1">
              <a:buClr>
                <a:srgbClr val="00FF00"/>
              </a:buClr>
              <a:tabLst>
                <a:tab pos="457200" algn="l"/>
              </a:tabLst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The admission policy may vary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835240" y="3635778"/>
            <a:ext cx="7006107" cy="3108543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800" dirty="0" err="1">
                <a:latin typeface="+mn-lt"/>
                <a:cs typeface="Times New Roman" pitchFamily="18" charset="0"/>
              </a:rPr>
              <a:t>H.care</a:t>
            </a:r>
            <a:r>
              <a:rPr lang="en-US" sz="2800" dirty="0">
                <a:latin typeface="+mn-lt"/>
                <a:cs typeface="Times New Roman" pitchFamily="18" charset="0"/>
              </a:rPr>
              <a:t> activities,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utilization hospital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discharging sheath contain useful information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diagnosis,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medical, surgical procedures complication 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length of stay,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laboratory data</a:t>
            </a:r>
            <a:endParaRPr lang="en-US" sz="2800" dirty="0">
              <a:latin typeface="+mn-lt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8413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n-US" sz="3200" b="1" u="sng" dirty="0">
                <a:solidFill>
                  <a:srgbClr val="00B050"/>
                </a:solidFill>
                <a:cs typeface="Arial" charset="0"/>
              </a:rPr>
              <a:t>Hospital and Health Record </a:t>
            </a:r>
            <a:endParaRPr lang="en-US" sz="3200" b="1" dirty="0">
              <a:solidFill>
                <a:srgbClr val="00B050"/>
              </a:solidFill>
              <a:cs typeface="Arial" charset="0"/>
            </a:endParaRPr>
          </a:p>
          <a:p>
            <a:pPr>
              <a:tabLst>
                <a:tab pos="457200" algn="l"/>
              </a:tabLst>
              <a:defRPr/>
            </a:pPr>
            <a:r>
              <a:rPr lang="en-US" sz="2800" b="1" dirty="0">
                <a:latin typeface="Arial" charset="0"/>
                <a:cs typeface="Arial" charset="0"/>
              </a:rPr>
              <a:t>Basic and primary source of information about disease  which is prevalent in the community . 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7484280" y="2094589"/>
            <a:ext cx="165972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tabLst>
                <a:tab pos="457200" algn="l"/>
              </a:tabLst>
              <a:defRPr/>
            </a:pPr>
            <a:r>
              <a:rPr lang="en-US" sz="2400" b="1" dirty="0">
                <a:solidFill>
                  <a:schemeClr val="accent1"/>
                </a:solidFill>
                <a:latin typeface="+mn-lt"/>
                <a:cs typeface="Times New Roman" pitchFamily="18" charset="0"/>
              </a:rPr>
              <a:t>drawback</a:t>
            </a:r>
            <a:r>
              <a:rPr lang="en-US" sz="2400" b="1" dirty="0">
                <a:latin typeface="+mn-lt"/>
                <a:cs typeface="Times New Roman" pitchFamily="18" charset="0"/>
              </a:rPr>
              <a:t> 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12187" y="4642294"/>
            <a:ext cx="18999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8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Usefulness </a:t>
            </a:r>
            <a:endParaRPr lang="en-US" altLang="ar-JO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2006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ChangeArrowheads="1"/>
          </p:cNvSpPr>
          <p:nvPr/>
        </p:nvSpPr>
        <p:spPr bwMode="auto">
          <a:xfrm>
            <a:off x="268311" y="149429"/>
            <a:ext cx="89916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cs typeface="Times New Roman" pitchFamily="18" charset="0"/>
              </a:rPr>
              <a:t>Disease registration</a:t>
            </a:r>
            <a:r>
              <a:rPr lang="en-US" sz="3200" dirty="0">
                <a:solidFill>
                  <a:srgbClr val="FF0000"/>
                </a:solidFill>
                <a:cs typeface="Times New Roman" pitchFamily="18" charset="0"/>
              </a:rPr>
              <a:t>;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give duration of illness,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 case fatality  and survival.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These information allow  follow-up of pt.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provide continues account of the frequency of disease , natural course of disease , especially chronic disease</a:t>
            </a:r>
          </a:p>
          <a:p>
            <a:pPr>
              <a:defRPr/>
            </a:pP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cs typeface="Times New Roman" pitchFamily="18" charset="0"/>
              </a:rPr>
              <a:t>Other H.S records</a:t>
            </a:r>
            <a:r>
              <a:rPr lang="en-US" sz="3200" u="sng" dirty="0">
                <a:solidFill>
                  <a:srgbClr val="FF0000"/>
                </a:solidFill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Hospital out-pt. department.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MCH center,  BW, W, Height, Immunization, </a:t>
            </a:r>
          </a:p>
          <a:p>
            <a:pPr>
              <a:defRPr/>
            </a:pPr>
            <a:r>
              <a:rPr lang="en-US" sz="2800" dirty="0">
                <a:cs typeface="Times New Roman" pitchFamily="18" charset="0"/>
              </a:rPr>
              <a:t>arm circumference, disease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School H record, 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>
                <a:cs typeface="Times New Roman" pitchFamily="18" charset="0"/>
              </a:rPr>
              <a:t>DM &amp; Hypertension clin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ic 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4443458" y="5115641"/>
            <a:ext cx="4455843" cy="1384995"/>
          </a:xfrm>
          <a:prstGeom prst="rect">
            <a:avLst/>
          </a:prstGeom>
          <a:noFill/>
          <a:ln w="34925">
            <a:solidFill>
              <a:srgbClr val="33CC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2800" u="sng" dirty="0">
                <a:latin typeface="+mn-lt"/>
                <a:cs typeface="Times New Roman" panose="02020603050405020304" pitchFamily="18" charset="0"/>
              </a:rPr>
              <a:t>draw back;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it is only related to certain segment of population</a:t>
            </a:r>
          </a:p>
        </p:txBody>
      </p:sp>
    </p:spTree>
    <p:extLst>
      <p:ext uri="{BB962C8B-B14F-4D97-AF65-F5344CB8AC3E}">
        <p14:creationId xmlns:p14="http://schemas.microsoft.com/office/powerpoint/2010/main" val="9364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4" name="Rectangle 1"/>
          <p:cNvSpPr>
            <a:spLocks noChangeArrowheads="1"/>
          </p:cNvSpPr>
          <p:nvPr/>
        </p:nvSpPr>
        <p:spPr bwMode="auto">
          <a:xfrm>
            <a:off x="225066" y="468919"/>
            <a:ext cx="8622719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Environmental health d</a:t>
            </a:r>
            <a:r>
              <a:rPr lang="en-US" sz="3200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ata;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identification and quantification of factors causative of disease . </a:t>
            </a:r>
            <a:r>
              <a:rPr lang="en-US" sz="2800" dirty="0" err="1">
                <a:latin typeface="+mn-lt"/>
                <a:cs typeface="Times New Roman" pitchFamily="18" charset="0"/>
              </a:rPr>
              <a:t>eg</a:t>
            </a:r>
            <a:r>
              <a:rPr lang="en-US" sz="2800" dirty="0">
                <a:latin typeface="+mn-lt"/>
                <a:cs typeface="Times New Roman" pitchFamily="18" charset="0"/>
              </a:rPr>
              <a:t>.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Air,  water,   noise,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food additive ,industrial toxicants,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inadequate west disposal </a:t>
            </a:r>
          </a:p>
          <a:p>
            <a:pPr>
              <a:defRPr/>
            </a:pPr>
            <a:endParaRPr lang="en-US" sz="2800" b="1" u="sng" dirty="0">
              <a:latin typeface="+mn-lt"/>
              <a:cs typeface="Times New Roman" pitchFamily="18" charset="0"/>
            </a:endParaRPr>
          </a:p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H. man power statistics</a:t>
            </a:r>
            <a:r>
              <a:rPr lang="en-US" sz="2800" dirty="0">
                <a:solidFill>
                  <a:srgbClr val="00B050"/>
                </a:solidFill>
                <a:latin typeface="+mn-lt"/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no. of physicians,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dentists, 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 Pharmacies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        nurse….</a:t>
            </a:r>
          </a:p>
          <a:p>
            <a:pPr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Classified into age , sex specialties </a:t>
            </a:r>
          </a:p>
        </p:txBody>
      </p:sp>
    </p:spTree>
    <p:extLst>
      <p:ext uri="{BB962C8B-B14F-4D97-AF65-F5344CB8AC3E}">
        <p14:creationId xmlns:p14="http://schemas.microsoft.com/office/powerpoint/2010/main" val="70141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250825" y="260350"/>
            <a:ext cx="61499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Epidemiological surveillance</a:t>
            </a:r>
            <a:r>
              <a:rPr lang="en-US" altLang="ar-J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395288" y="1052513"/>
            <a:ext cx="808355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I n many countries where there is endemic diseases,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special control/ eradication programs have been insulated. as part of these program, surveillance system are often  set –up,  to report on the </a:t>
            </a:r>
          </a:p>
          <a:p>
            <a:pPr algn="ctr">
              <a:defRPr/>
            </a:pPr>
            <a:r>
              <a:rPr lang="en-US" sz="2800" b="1" dirty="0">
                <a:cs typeface="Times New Roman" pitchFamily="18" charset="0"/>
              </a:rPr>
              <a:t>Occurrence new cases and   </a:t>
            </a:r>
          </a:p>
          <a:p>
            <a:pPr algn="ctr">
              <a:defRPr/>
            </a:pPr>
            <a:r>
              <a:rPr lang="en-US" sz="2800" b="1" dirty="0">
                <a:cs typeface="Times New Roman" pitchFamily="18" charset="0"/>
              </a:rPr>
              <a:t>Efforts to control the disease 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these program had yielded a </a:t>
            </a:r>
          </a:p>
          <a:p>
            <a:pPr algn="ctr">
              <a:defRPr/>
            </a:pPr>
            <a:r>
              <a:rPr lang="en-US" sz="2800" b="1" dirty="0">
                <a:cs typeface="Times New Roman" pitchFamily="18" charset="0"/>
              </a:rPr>
              <a:t>considerable morbidity and mortality rate for specific disease</a:t>
            </a:r>
          </a:p>
          <a:p>
            <a:pPr>
              <a:defRPr/>
            </a:pPr>
            <a:r>
              <a:rPr lang="en-US" sz="2800" b="1" dirty="0"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E.g. control program </a:t>
            </a:r>
            <a:r>
              <a:rPr lang="en-US" sz="2400" b="1" dirty="0" smtClean="0">
                <a:solidFill>
                  <a:srgbClr val="0070C0"/>
                </a:solidFill>
                <a:cs typeface="Times New Roman" pitchFamily="18" charset="0"/>
              </a:rPr>
              <a:t>against  COVID 19. </a:t>
            </a:r>
            <a:r>
              <a:rPr lang="en-US" sz="2400" b="1" dirty="0">
                <a:solidFill>
                  <a:srgbClr val="0070C0"/>
                </a:solidFill>
                <a:cs typeface="Times New Roman" pitchFamily="18" charset="0"/>
              </a:rPr>
              <a:t>TB, Malaria,  Dengue fever ,etc. </a:t>
            </a:r>
          </a:p>
        </p:txBody>
      </p:sp>
    </p:spTree>
    <p:extLst>
      <p:ext uri="{BB962C8B-B14F-4D97-AF65-F5344CB8AC3E}">
        <p14:creationId xmlns:p14="http://schemas.microsoft.com/office/powerpoint/2010/main" val="341327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ChangeArrowheads="1"/>
          </p:cNvSpPr>
          <p:nvPr/>
        </p:nvSpPr>
        <p:spPr bwMode="auto">
          <a:xfrm>
            <a:off x="223614" y="625525"/>
            <a:ext cx="8714324" cy="2739211"/>
          </a:xfrm>
          <a:prstGeom prst="rect">
            <a:avLst/>
          </a:prstGeom>
          <a:noFill/>
          <a:ln w="28575">
            <a:gradFill flip="none" rotWithShape="1">
              <a:gsLst>
                <a:gs pos="0">
                  <a:schemeClr val="accent6">
                    <a:lumMod val="89000"/>
                  </a:schemeClr>
                </a:gs>
                <a:gs pos="23000">
                  <a:schemeClr val="accent6">
                    <a:lumMod val="89000"/>
                  </a:schemeClr>
                </a:gs>
                <a:gs pos="69000">
                  <a:schemeClr val="accent6">
                    <a:lumMod val="75000"/>
                  </a:schemeClr>
                </a:gs>
                <a:gs pos="97000">
                  <a:schemeClr val="accent6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 dirty="0">
                <a:solidFill>
                  <a:srgbClr val="FF0000"/>
                </a:solidFill>
                <a:cs typeface="Times New Roman" panose="02020603050405020304" pitchFamily="18" charset="0"/>
              </a:rPr>
              <a:t>ADVANTAGES OF SECONDARY DATA</a:t>
            </a:r>
            <a:endParaRPr lang="en-US" altLang="ar-JO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b="1" dirty="0">
                <a:cs typeface="Times New Roman" panose="02020603050405020304" pitchFamily="18" charset="0"/>
              </a:rPr>
              <a:t>Ease of Access</a:t>
            </a:r>
          </a:p>
          <a:p>
            <a:pPr marL="457200" indent="-457200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US" altLang="ar-JO" sz="2800" dirty="0">
                <a:cs typeface="Times New Roman" panose="02020603050405020304" pitchFamily="18" charset="0"/>
              </a:rPr>
              <a:t>Low Cost to Acquire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Clarification of Research Question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cs typeface="Times New Roman" panose="02020603050405020304" pitchFamily="18" charset="0"/>
              </a:rPr>
              <a:t>May Answer Research Question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>
                <a:cs typeface="Times New Roman" panose="02020603050405020304" pitchFamily="18" charset="0"/>
              </a:rPr>
              <a:t>May Show Difficulties in Conducting Primary Researching </a:t>
            </a:r>
          </a:p>
        </p:txBody>
      </p:sp>
      <p:sp>
        <p:nvSpPr>
          <p:cNvPr id="2" name="Rectangle 1"/>
          <p:cNvSpPr/>
          <p:nvPr/>
        </p:nvSpPr>
        <p:spPr>
          <a:xfrm>
            <a:off x="223614" y="3583012"/>
            <a:ext cx="8920386" cy="2677656"/>
          </a:xfrm>
          <a:prstGeom prst="rect">
            <a:avLst/>
          </a:prstGeom>
          <a:ln w="28575">
            <a:gradFill flip="none" rotWithShape="1">
              <a:gsLst>
                <a:gs pos="0">
                  <a:schemeClr val="accent4">
                    <a:lumMod val="89000"/>
                  </a:schemeClr>
                </a:gs>
                <a:gs pos="23000">
                  <a:schemeClr val="accent4">
                    <a:lumMod val="89000"/>
                  </a:schemeClr>
                </a:gs>
                <a:gs pos="69000">
                  <a:schemeClr val="accent4">
                    <a:lumMod val="75000"/>
                  </a:schemeClr>
                </a:gs>
                <a:gs pos="97000">
                  <a:schemeClr val="accent4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buFontTx/>
              <a:buChar char="•"/>
            </a:pPr>
            <a:r>
              <a:rPr lang="en-US" altLang="ar-JO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DISADVANTAGES OF SECONDARY </a:t>
            </a:r>
            <a:r>
              <a:rPr lang="en-US" altLang="ar-JO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DATA</a:t>
            </a:r>
          </a:p>
          <a:p>
            <a:pPr>
              <a:spcBef>
                <a:spcPct val="0"/>
              </a:spcBef>
            </a:pPr>
            <a:r>
              <a:rPr lang="en-US" altLang="ar-JO" sz="2800" dirty="0" smtClean="0">
                <a:solidFill>
                  <a:srgbClr val="006C31"/>
                </a:solidFill>
                <a:cs typeface="Times New Roman" panose="02020603050405020304" pitchFamily="18" charset="0"/>
              </a:rPr>
              <a:t>There</a:t>
            </a:r>
            <a:r>
              <a:rPr lang="en-US" altLang="ar-JO" sz="2800" dirty="0" smtClean="0">
                <a:cs typeface="Times New Roman" panose="02020603050405020304" pitchFamily="18" charset="0"/>
              </a:rPr>
              <a:t> are some disadvantages to using secondary research. </a:t>
            </a:r>
            <a:endParaRPr lang="en-US" altLang="ar-JO" sz="2800" b="1" dirty="0" smtClean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Quality of Research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Not Specific to Researcher’s Needs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b="1" dirty="0" smtClean="0">
                <a:cs typeface="Times New Roman" panose="02020603050405020304" pitchFamily="18" charset="0"/>
              </a:rPr>
              <a:t>Incomplete Information</a:t>
            </a:r>
            <a:endParaRPr lang="en-US" altLang="ar-JO" sz="2800" dirty="0" smtClean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ar-JO" sz="2800" dirty="0" smtClean="0">
                <a:cs typeface="Times New Roman" panose="02020603050405020304" pitchFamily="18" charset="0"/>
              </a:rPr>
              <a:t> </a:t>
            </a:r>
            <a:r>
              <a:rPr lang="en-US" altLang="ar-JO" sz="2800" b="1" dirty="0" smtClean="0">
                <a:cs typeface="Times New Roman" panose="02020603050405020304" pitchFamily="18" charset="0"/>
              </a:rPr>
              <a:t>Not Timely</a:t>
            </a:r>
          </a:p>
        </p:txBody>
      </p:sp>
    </p:spTree>
    <p:extLst>
      <p:ext uri="{BB962C8B-B14F-4D97-AF65-F5344CB8AC3E}">
        <p14:creationId xmlns:p14="http://schemas.microsoft.com/office/powerpoint/2010/main" val="10348397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http://image.slidesharecdn.com/methodofdatacollection1-120908114726-phpapp01/95/slide-15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4" y="404813"/>
            <a:ext cx="9109075" cy="668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52917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WordArt 3"/>
          <p:cNvSpPr>
            <a:spLocks noChangeArrowheads="1" noChangeShapeType="1" noTextEdit="1"/>
          </p:cNvSpPr>
          <p:nvPr/>
        </p:nvSpPr>
        <p:spPr bwMode="auto">
          <a:xfrm>
            <a:off x="1596981" y="1322231"/>
            <a:ext cx="6096000" cy="1619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MY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THANK   YOU  ALL</a:t>
            </a:r>
            <a:endParaRPr lang="ar-JO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981835" y="4340851"/>
            <a:ext cx="6848520" cy="132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it-IT" altLang="ar-JO" sz="5400" dirty="0" smtClean="0">
                <a:solidFill>
                  <a:srgbClr val="800000"/>
                </a:solidFill>
              </a:rPr>
              <a:t>Now is up to you!</a:t>
            </a:r>
          </a:p>
        </p:txBody>
      </p:sp>
    </p:spTree>
    <p:extLst>
      <p:ext uri="{BB962C8B-B14F-4D97-AF65-F5344CB8AC3E}">
        <p14:creationId xmlns:p14="http://schemas.microsoft.com/office/powerpoint/2010/main" val="89120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179388" y="594202"/>
            <a:ext cx="871309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Data is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 one of the most important and vital aspect of any research studies. 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-the basic unit in statistical studies</a:t>
            </a: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every research is based on data which is analyzed and interpreted to get information. 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sz="2800" b="1" dirty="0">
              <a:latin typeface="+mn-lt"/>
              <a:cs typeface="Times New Roman" pitchFamily="18" charset="0"/>
            </a:endParaRPr>
          </a:p>
          <a:p>
            <a:pPr marL="457200" indent="-457200" eaLnBrk="1" hangingPunct="1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latin typeface="+mn-lt"/>
                <a:cs typeface="Times New Roman" pitchFamily="18" charset="0"/>
              </a:rPr>
              <a:t>Data can be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quantitative </a:t>
            </a:r>
            <a:r>
              <a:rPr lang="en-US" sz="2800" b="1" dirty="0">
                <a:latin typeface="+mn-lt"/>
                <a:cs typeface="Times New Roman" pitchFamily="18" charset="0"/>
              </a:rPr>
              <a:t>or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Times New Roman" pitchFamily="18" charset="0"/>
              </a:rPr>
              <a:t>qualitative</a:t>
            </a:r>
            <a:r>
              <a:rPr lang="en-US" sz="2800" b="1" dirty="0">
                <a:latin typeface="+mn-lt"/>
                <a:cs typeface="Times New Roman" pitchFamily="18" charset="0"/>
              </a:rPr>
              <a:t> values of a 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variable</a:t>
            </a:r>
            <a:endParaRPr lang="en-US" sz="2800" b="1" dirty="0">
              <a:latin typeface="+mn-lt"/>
              <a:cs typeface="Times New Roman" pitchFamily="18" charset="0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3436938" y="608013"/>
            <a:ext cx="1225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b="1">
                <a:solidFill>
                  <a:srgbClr val="B51DAA"/>
                </a:solidFill>
                <a:cs typeface="Times New Roman" panose="02020603050405020304" pitchFamily="18" charset="0"/>
              </a:rPr>
              <a:t>DATA</a:t>
            </a:r>
            <a:endParaRPr lang="en-US" altLang="ar-JO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850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image.slidesharecdn.com/methodofdatacollection1-120908114726-phpapp01/95/slide-2-728.jpg?13471234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64" y="624776"/>
            <a:ext cx="8465724" cy="5940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457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ar-JO" sz="1200">
                <a:solidFill>
                  <a:srgbClr val="898989"/>
                </a:solidFill>
              </a:rPr>
              <a:t>5.</a:t>
            </a:r>
            <a:fld id="{77CF78F4-A89A-4CDE-BE93-F2CD563E2BB6}" type="slidenum">
              <a:rPr lang="en-US" altLang="ar-JO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ar-JO" sz="1200">
              <a:solidFill>
                <a:srgbClr val="898989"/>
              </a:solidFill>
            </a:endParaRPr>
          </a:p>
        </p:txBody>
      </p:sp>
      <p:sp>
        <p:nvSpPr>
          <p:cNvPr id="7171" name="Oval 13"/>
          <p:cNvSpPr>
            <a:spLocks noChangeArrowheads="1"/>
          </p:cNvSpPr>
          <p:nvPr/>
        </p:nvSpPr>
        <p:spPr bwMode="auto">
          <a:xfrm>
            <a:off x="755650" y="1935163"/>
            <a:ext cx="3200400" cy="990600"/>
          </a:xfrm>
          <a:prstGeom prst="ellipse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r-JO" altLang="ar-JO" sz="1800">
              <a:latin typeface="Arial" panose="020B0604020202020204" pitchFamily="34" charset="0"/>
            </a:endParaRP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1136650" y="2017713"/>
            <a:ext cx="24384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>
                <a:latin typeface="Arial" panose="020B0604020202020204" pitchFamily="34" charset="0"/>
              </a:rPr>
              <a:t>Data</a:t>
            </a:r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3560763" y="1157288"/>
            <a:ext cx="24384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>
                <a:latin typeface="Arial" panose="020B0604020202020204" pitchFamily="34" charset="0"/>
              </a:rPr>
              <a:t>Statistics</a:t>
            </a:r>
          </a:p>
        </p:txBody>
      </p:sp>
      <p:sp>
        <p:nvSpPr>
          <p:cNvPr id="7174" name="Rectangle 9"/>
          <p:cNvSpPr>
            <a:spLocks noChangeArrowheads="1"/>
          </p:cNvSpPr>
          <p:nvPr/>
        </p:nvSpPr>
        <p:spPr bwMode="auto">
          <a:xfrm>
            <a:off x="6324600" y="1789113"/>
            <a:ext cx="24384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>
                <a:latin typeface="Arial" panose="020B0604020202020204" pitchFamily="34" charset="0"/>
              </a:rPr>
              <a:t>Information</a:t>
            </a:r>
          </a:p>
        </p:txBody>
      </p:sp>
      <p:sp>
        <p:nvSpPr>
          <p:cNvPr id="7175" name="Line 10"/>
          <p:cNvSpPr>
            <a:spLocks noChangeShapeType="1"/>
          </p:cNvSpPr>
          <p:nvPr/>
        </p:nvSpPr>
        <p:spPr bwMode="auto">
          <a:xfrm flipV="1">
            <a:off x="2868613" y="1614488"/>
            <a:ext cx="5334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7176" name="Line 11"/>
          <p:cNvSpPr>
            <a:spLocks noChangeShapeType="1"/>
          </p:cNvSpPr>
          <p:nvPr/>
        </p:nvSpPr>
        <p:spPr bwMode="auto">
          <a:xfrm>
            <a:off x="6057900" y="1476375"/>
            <a:ext cx="5334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JO"/>
          </a:p>
        </p:txBody>
      </p:sp>
      <p:sp>
        <p:nvSpPr>
          <p:cNvPr id="7177" name="Rectangle 1"/>
          <p:cNvSpPr>
            <a:spLocks noChangeArrowheads="1"/>
          </p:cNvSpPr>
          <p:nvPr/>
        </p:nvSpPr>
        <p:spPr bwMode="auto">
          <a:xfrm>
            <a:off x="371475" y="368300"/>
            <a:ext cx="8593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dirty="0">
                <a:latin typeface="Arial" panose="020B0604020202020204" pitchFamily="34" charset="0"/>
              </a:rPr>
              <a:t>Statistics is a tool for converting </a:t>
            </a:r>
            <a:r>
              <a:rPr lang="en-US" altLang="ar-JO" sz="2400" b="1" i="1" dirty="0">
                <a:latin typeface="Arial" panose="020B0604020202020204" pitchFamily="34" charset="0"/>
              </a:rPr>
              <a:t>data</a:t>
            </a:r>
            <a:r>
              <a:rPr lang="en-US" altLang="ar-JO" sz="2400" dirty="0">
                <a:latin typeface="Arial" panose="020B0604020202020204" pitchFamily="34" charset="0"/>
              </a:rPr>
              <a:t> into </a:t>
            </a:r>
            <a:r>
              <a:rPr lang="en-US" altLang="ar-JO" sz="2400" b="1" i="1" dirty="0">
                <a:latin typeface="Arial" panose="020B0604020202020204" pitchFamily="34" charset="0"/>
              </a:rPr>
              <a:t>information</a:t>
            </a:r>
            <a:r>
              <a:rPr lang="en-US" altLang="ar-JO" sz="2400"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4" name="Rectangle 12"/>
          <p:cNvSpPr>
            <a:spLocks noGrp="1" noChangeArrowheads="1"/>
          </p:cNvSpPr>
          <p:nvPr>
            <p:ph idx="1"/>
          </p:nvPr>
        </p:nvSpPr>
        <p:spPr>
          <a:xfrm>
            <a:off x="371475" y="2925763"/>
            <a:ext cx="8523288" cy="3384550"/>
          </a:xfrm>
        </p:spPr>
        <p:txBody>
          <a:bodyPr/>
          <a:lstStyle/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where does </a:t>
            </a:r>
            <a:r>
              <a:rPr lang="en-US" sz="2800" b="1" i="1" kern="0" dirty="0" smtClean="0">
                <a:solidFill>
                  <a:sysClr val="windowText" lastClr="000000"/>
                </a:solidFill>
              </a:rPr>
              <a:t>data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> 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come from?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How is it </a:t>
            </a:r>
            <a:r>
              <a:rPr lang="en-US" sz="2800" b="1" kern="0" dirty="0" smtClean="0">
                <a:solidFill>
                  <a:srgbClr val="00B050"/>
                </a:solidFill>
              </a:rPr>
              <a:t>gathered?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How do we ensure its </a:t>
            </a:r>
            <a:r>
              <a:rPr lang="en-US" sz="2800" b="1" kern="0" dirty="0" smtClean="0">
                <a:solidFill>
                  <a:srgbClr val="00B050"/>
                </a:solidFill>
              </a:rPr>
              <a:t>accurate?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Is the data </a:t>
            </a:r>
            <a:r>
              <a:rPr lang="en-US" sz="2800" b="1" kern="0" dirty="0" smtClean="0">
                <a:solidFill>
                  <a:srgbClr val="00B050"/>
                </a:solidFill>
              </a:rPr>
              <a:t>reliable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? </a:t>
            </a:r>
          </a:p>
          <a:p>
            <a:pPr marL="0" indent="0" algn="l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kern="0" dirty="0" smtClean="0">
                <a:solidFill>
                  <a:sysClr val="windowText" lastClr="000000"/>
                </a:solidFill>
              </a:rPr>
              <a:t>Is it </a:t>
            </a:r>
            <a:r>
              <a:rPr lang="en-US" sz="2800" b="1" kern="0" dirty="0" smtClean="0">
                <a:solidFill>
                  <a:sysClr val="windowText" lastClr="000000"/>
                </a:solidFill>
              </a:rPr>
              <a:t>representative </a:t>
            </a:r>
            <a:r>
              <a:rPr lang="en-US" sz="2800" kern="0" dirty="0" smtClean="0">
                <a:solidFill>
                  <a:sysClr val="windowText" lastClr="000000"/>
                </a:solidFill>
              </a:rPr>
              <a:t>of the population from which it was drawn? </a:t>
            </a:r>
          </a:p>
        </p:txBody>
      </p:sp>
    </p:spTree>
    <p:extLst>
      <p:ext uri="{BB962C8B-B14F-4D97-AF65-F5344CB8AC3E}">
        <p14:creationId xmlns:p14="http://schemas.microsoft.com/office/powerpoint/2010/main" val="511366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0338" y="939679"/>
            <a:ext cx="87036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Factors Should  To Be  Considered  Before  Collection Of Data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cs typeface="Times New Roman" pitchFamily="18" charset="0"/>
              </a:rPr>
              <a:t>Objective and scope of the  enquiry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cs typeface="Times New Roman" pitchFamily="18" charset="0"/>
              </a:rPr>
              <a:t>Sources of  information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cs typeface="Times New Roman" pitchFamily="18" charset="0"/>
              </a:rPr>
              <a:t>Technique of  da collection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cs typeface="Times New Roman" pitchFamily="18" charset="0"/>
              </a:rPr>
              <a:t>Unit of collection</a:t>
            </a:r>
            <a:endParaRPr lang="en-US" sz="28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4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5"/>
          <p:cNvSpPr>
            <a:spLocks noChangeArrowheads="1"/>
          </p:cNvSpPr>
          <p:nvPr/>
        </p:nvSpPr>
        <p:spPr bwMode="auto">
          <a:xfrm>
            <a:off x="1447800" y="260350"/>
            <a:ext cx="6248400" cy="1223963"/>
          </a:xfrm>
          <a:prstGeom prst="ellipse">
            <a:avLst/>
          </a:prstGeom>
          <a:gradFill rotWithShape="0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lin ang="5400000" scaled="1"/>
          </a:gra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  <a:contourClr>
              <a:srgbClr val="000000"/>
            </a:contourClr>
          </a:sp3d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ar-JO" altLang="ar-JO" sz="18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altLang="ar-JO" sz="3200" b="1" dirty="0" smtClean="0">
                <a:solidFill>
                  <a:schemeClr val="bg1"/>
                </a:solidFill>
              </a:rPr>
              <a:t>DATA COLLECTION TECHNIQUES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 flipH="1">
            <a:off x="2484438" y="1125538"/>
            <a:ext cx="99060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5580063" y="1052513"/>
            <a:ext cx="99060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JO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50825" y="1916113"/>
            <a:ext cx="4343400" cy="40386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shade val="6039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>
            <a:flatTx/>
          </a:bodyPr>
          <a:lstStyle/>
          <a:p>
            <a:pPr algn="ctr"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Primary </a:t>
            </a:r>
            <a:r>
              <a:rPr lang="en-US" sz="2800" b="1" dirty="0">
                <a:latin typeface="Calibri" pitchFamily="34" charset="0"/>
                <a:cs typeface="Times New Roman" pitchFamily="18" charset="0"/>
              </a:rPr>
              <a:t>data collection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is collected by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researcher himself</a:t>
            </a:r>
          </a:p>
          <a:p>
            <a:pPr algn="ctr" eaLnBrk="1" hangingPunct="1"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is gathered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through questionnaire,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interviews,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observations etc</a:t>
            </a:r>
            <a:r>
              <a:rPr lang="en-US" sz="2800" dirty="0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r>
              <a:rPr lang="en-US" sz="3200" dirty="0">
                <a:solidFill>
                  <a:schemeClr val="bg1"/>
                </a:solidFill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4932363" y="1916113"/>
            <a:ext cx="4114800" cy="4191000"/>
          </a:xfrm>
          <a:prstGeom prst="rect">
            <a:avLst/>
          </a:prstGeom>
          <a:gradFill rotWithShape="0">
            <a:gsLst>
              <a:gs pos="0">
                <a:srgbClr val="99CC00"/>
              </a:gs>
              <a:gs pos="100000">
                <a:srgbClr val="99CC00">
                  <a:gamma/>
                  <a:shade val="60392"/>
                  <a:invGamma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9CC00"/>
            </a:extrusionClr>
          </a:sp3d>
        </p:spPr>
        <p:txBody>
          <a:bodyPr wrap="none">
            <a:flatTx/>
          </a:bodyPr>
          <a:lstStyle/>
          <a:p>
            <a:pPr algn="ctr"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Secondary </a:t>
            </a:r>
            <a:r>
              <a:rPr lang="en-US" sz="2800" b="1" dirty="0">
                <a:latin typeface="Calibri" pitchFamily="34" charset="0"/>
                <a:cs typeface="Times New Roman" pitchFamily="18" charset="0"/>
              </a:rPr>
              <a:t>data collection</a:t>
            </a:r>
            <a:r>
              <a:rPr lang="en-US" sz="2800" dirty="0">
                <a:latin typeface="Calibri" pitchFamily="34" charset="0"/>
                <a:cs typeface="Times New Roman" pitchFamily="18" charset="0"/>
              </a:rPr>
              <a:t> </a:t>
            </a:r>
            <a:endParaRPr lang="en-US" sz="28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Data collected, 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compiled or written by</a:t>
            </a:r>
          </a:p>
          <a:p>
            <a:pPr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 other researchers </a:t>
            </a:r>
          </a:p>
          <a:p>
            <a:pPr eaLnBrk="1" hangingPunct="1">
              <a:defRPr/>
            </a:pPr>
            <a:endParaRPr lang="en-US" sz="28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2800" b="1" dirty="0" err="1">
                <a:solidFill>
                  <a:schemeClr val="bg1"/>
                </a:solidFill>
                <a:latin typeface="Arial" charset="0"/>
                <a:cs typeface="Arial" charset="0"/>
              </a:rPr>
              <a:t>eg</a:t>
            </a: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. books,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journals, newspapers</a:t>
            </a:r>
          </a:p>
          <a:p>
            <a:pPr algn="ctr" eaLnBrk="1" hangingPunct="1">
              <a:buFontTx/>
              <a:buChar char="•"/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Any reference must 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cs typeface="Arial" charset="0"/>
              </a:rPr>
              <a:t>be acknowledged</a:t>
            </a:r>
          </a:p>
        </p:txBody>
      </p:sp>
      <p:sp>
        <p:nvSpPr>
          <p:cNvPr id="10248" name="Rectangle 5"/>
          <p:cNvSpPr>
            <a:spLocks noChangeArrowheads="1"/>
          </p:cNvSpPr>
          <p:nvPr/>
        </p:nvSpPr>
        <p:spPr bwMode="auto">
          <a:xfrm>
            <a:off x="611188" y="6237288"/>
            <a:ext cx="653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2400" b="1"/>
              <a:t>Each type has its own weaknesses and strengths</a:t>
            </a:r>
            <a:endParaRPr lang="en-MY" altLang="ar-JO" sz="2400" b="1"/>
          </a:p>
        </p:txBody>
      </p:sp>
    </p:spTree>
    <p:extLst>
      <p:ext uri="{BB962C8B-B14F-4D97-AF65-F5344CB8AC3E}">
        <p14:creationId xmlns:p14="http://schemas.microsoft.com/office/powerpoint/2010/main" val="254180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323528" y="260350"/>
            <a:ext cx="8820472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r>
              <a:rPr lang="en-US" sz="3200" b="1" u="sng" dirty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PRIMARY DATA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1-Primary data </a:t>
            </a:r>
            <a:r>
              <a:rPr lang="en-US" sz="2800" dirty="0">
                <a:solidFill>
                  <a:srgbClr val="0070C0"/>
                </a:solidFill>
                <a:latin typeface="+mn-lt"/>
                <a:cs typeface="Times New Roman" pitchFamily="18" charset="0"/>
              </a:rPr>
              <a:t>means original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2--collected  for the 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Times New Roman" pitchFamily="18" charset="0"/>
              </a:rPr>
              <a:t>first time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cs typeface="Times New Roman" pitchFamily="18" charset="0"/>
              </a:rPr>
              <a:t>3</a:t>
            </a:r>
            <a:r>
              <a:rPr lang="en-US" sz="2800" dirty="0" smtClean="0">
                <a:latin typeface="+mn-lt"/>
                <a:cs typeface="Times New Roman" pitchFamily="18" charset="0"/>
              </a:rPr>
              <a:t>-collected </a:t>
            </a:r>
            <a:r>
              <a:rPr lang="en-US" sz="2800" dirty="0">
                <a:latin typeface="+mn-lt"/>
                <a:cs typeface="Times New Roman" pitchFamily="18" charset="0"/>
              </a:rPr>
              <a:t>from the original source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first hand</a:t>
            </a:r>
            <a:r>
              <a:rPr lang="en-US" sz="2800" dirty="0">
                <a:latin typeface="+mn-lt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latin typeface="+mn-lt"/>
                <a:cs typeface="Times New Roman" pitchFamily="18" charset="0"/>
              </a:rPr>
              <a:t>4- It </a:t>
            </a:r>
            <a:r>
              <a:rPr lang="en-US" sz="2800" dirty="0">
                <a:latin typeface="+mn-lt"/>
                <a:cs typeface="Times New Roman" pitchFamily="18" charset="0"/>
              </a:rPr>
              <a:t>is </a:t>
            </a:r>
            <a:r>
              <a:rPr lang="en-US" sz="2800" dirty="0">
                <a:solidFill>
                  <a:srgbClr val="002060"/>
                </a:solidFill>
                <a:latin typeface="+mn-lt"/>
                <a:cs typeface="Times New Roman" pitchFamily="18" charset="0"/>
              </a:rPr>
              <a:t>real time data</a:t>
            </a:r>
            <a:r>
              <a:rPr lang="en-US" sz="2800" dirty="0" smtClean="0">
                <a:latin typeface="+mn-lt"/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cs typeface="Times New Roman" pitchFamily="18" charset="0"/>
              </a:rPr>
              <a:t>5-</a:t>
            </a:r>
            <a:r>
              <a:rPr lang="en-US" sz="2800" dirty="0" smtClean="0">
                <a:latin typeface="+mn-lt"/>
                <a:cs typeface="Times New Roman" pitchFamily="18" charset="0"/>
              </a:rPr>
              <a:t> </a:t>
            </a:r>
            <a:r>
              <a:rPr lang="en-US" sz="2800" dirty="0">
                <a:latin typeface="+mn-lt"/>
                <a:cs typeface="Times New Roman" pitchFamily="18" charset="0"/>
              </a:rPr>
              <a:t>collected by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researcher himself . 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+mn-lt"/>
                <a:cs typeface="Times New Roman" pitchFamily="18" charset="0"/>
              </a:rPr>
              <a:t> </a:t>
            </a:r>
            <a:r>
              <a:rPr lang="en-US" sz="2800" dirty="0">
                <a:cs typeface="Times New Roman" pitchFamily="18" charset="0"/>
              </a:rPr>
              <a:t>6</a:t>
            </a:r>
            <a:r>
              <a:rPr lang="en-US" sz="2800" dirty="0" smtClean="0">
                <a:latin typeface="+mn-lt"/>
                <a:cs typeface="Times New Roman" pitchFamily="18" charset="0"/>
              </a:rPr>
              <a:t>-collected </a:t>
            </a:r>
            <a:r>
              <a:rPr lang="en-US" sz="2800" dirty="0">
                <a:latin typeface="+mn-lt"/>
                <a:cs typeface="Times New Roman" pitchFamily="18" charset="0"/>
              </a:rPr>
              <a:t>specially for the </a:t>
            </a:r>
            <a:r>
              <a:rPr lang="en-US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purpose in mind </a:t>
            </a:r>
            <a:r>
              <a:rPr lang="en-US" sz="2800" dirty="0">
                <a:solidFill>
                  <a:srgbClr val="7030A0"/>
                </a:solidFill>
                <a:latin typeface="+mn-lt"/>
                <a:cs typeface="Times New Roman" pitchFamily="18" charset="0"/>
              </a:rPr>
              <a:t>to address  </a:t>
            </a:r>
            <a:r>
              <a:rPr lang="en-US" sz="2800" dirty="0">
                <a:latin typeface="+mn-lt"/>
                <a:cs typeface="Times New Roman" pitchFamily="18" charset="0"/>
              </a:rPr>
              <a:t>the  research  </a:t>
            </a:r>
            <a:r>
              <a:rPr lang="en-US" sz="2800" dirty="0" smtClean="0">
                <a:latin typeface="+mn-lt"/>
                <a:cs typeface="Times New Roman" pitchFamily="18" charset="0"/>
              </a:rPr>
              <a:t>problem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7-questions </a:t>
            </a:r>
            <a:r>
              <a:rPr lang="en-US" sz="2800" dirty="0">
                <a:solidFill>
                  <a:prstClr val="black"/>
                </a:solidFill>
                <a:cs typeface="Arial" charset="0"/>
              </a:rPr>
              <a:t>are </a:t>
            </a:r>
            <a:r>
              <a:rPr lang="en-US" sz="2800" b="1" dirty="0">
                <a:solidFill>
                  <a:srgbClr val="7030A0"/>
                </a:solidFill>
                <a:cs typeface="Arial" charset="0"/>
              </a:rPr>
              <a:t>meaningful to the purpose </a:t>
            </a:r>
            <a:endParaRPr lang="en-US" sz="2800" b="1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6948488" y="260350"/>
            <a:ext cx="1997075" cy="831850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200" dirty="0">
                <a:solidFill>
                  <a:srgbClr val="C00000"/>
                </a:solidFill>
                <a:cs typeface="Times New Roman" panose="02020603050405020304" pitchFamily="18" charset="0"/>
              </a:rPr>
              <a:t>Data Collection Techniques</a:t>
            </a:r>
            <a:endParaRPr lang="en-US" altLang="ar-JO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solidFill>
                  <a:srgbClr val="0070C0"/>
                </a:solidFill>
                <a:cs typeface="Times New Roman" panose="02020603050405020304" pitchFamily="18" charset="0"/>
              </a:rPr>
              <a:t>Primary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ar-JO" sz="1800" dirty="0">
                <a:solidFill>
                  <a:srgbClr val="0070C0"/>
                </a:solidFill>
                <a:cs typeface="Times New Roman" panose="02020603050405020304" pitchFamily="18" charset="0"/>
              </a:rPr>
              <a:t> Secondary data</a:t>
            </a:r>
            <a:endParaRPr lang="en-MY" altLang="ar-JO" sz="1800" dirty="0">
              <a:latin typeface="Arial" panose="020B0604020202020204" pitchFamily="34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516216" y="6381328"/>
            <a:ext cx="1656184" cy="253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03205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428</TotalTime>
  <Words>1700</Words>
  <Application>Microsoft Office PowerPoint</Application>
  <PresentationFormat>On-screen Show (4:3)</PresentationFormat>
  <Paragraphs>349</Paragraphs>
  <Slides>39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9" baseType="lpstr">
      <vt:lpstr>宋体</vt:lpstr>
      <vt:lpstr>Arial</vt:lpstr>
      <vt:lpstr>Arial Black</vt:lpstr>
      <vt:lpstr>Calibri</vt:lpstr>
      <vt:lpstr>Calibri Light</vt:lpstr>
      <vt:lpstr>Century Gothic</vt:lpstr>
      <vt:lpstr>等线</vt:lpstr>
      <vt:lpstr>Times New Roman</vt:lpstr>
      <vt:lpstr>Wingdings</vt:lpstr>
      <vt:lpstr>Office Theme</vt:lpstr>
      <vt:lpstr>PowerPoint Presentation</vt:lpstr>
      <vt:lpstr>METHODS IN DATA COLLECTION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DATA COLLECTION TECHNIQUES</vt:lpstr>
      <vt:lpstr>PowerPoint Presentation</vt:lpstr>
      <vt:lpstr>PowerPoint Presentation</vt:lpstr>
      <vt:lpstr>PowerPoint Presentation</vt:lpstr>
      <vt:lpstr>PowerPoint Presentation</vt:lpstr>
      <vt:lpstr>METHODS USED  TO COLLECT PRIMARY SOURCE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Steps To An Effective Survey Questionnaire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56</cp:revision>
  <dcterms:created xsi:type="dcterms:W3CDTF">2022-08-05T08:25:41Z</dcterms:created>
  <dcterms:modified xsi:type="dcterms:W3CDTF">2022-08-06T16:54:31Z</dcterms:modified>
</cp:coreProperties>
</file>