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70" r:id="rId2"/>
    <p:sldId id="400" r:id="rId3"/>
    <p:sldId id="402" r:id="rId4"/>
    <p:sldId id="403" r:id="rId5"/>
    <p:sldId id="404" r:id="rId6"/>
    <p:sldId id="405" r:id="rId7"/>
    <p:sldId id="406" r:id="rId8"/>
    <p:sldId id="407" r:id="rId9"/>
    <p:sldId id="408" r:id="rId10"/>
    <p:sldId id="409" r:id="rId11"/>
    <p:sldId id="410" r:id="rId12"/>
    <p:sldId id="411" r:id="rId13"/>
    <p:sldId id="412" r:id="rId14"/>
    <p:sldId id="413" r:id="rId15"/>
    <p:sldId id="414" r:id="rId16"/>
    <p:sldId id="415" r:id="rId17"/>
    <p:sldId id="416" r:id="rId18"/>
    <p:sldId id="417" r:id="rId19"/>
    <p:sldId id="418" r:id="rId20"/>
    <p:sldId id="419" r:id="rId21"/>
    <p:sldId id="420" r:id="rId22"/>
    <p:sldId id="421" r:id="rId23"/>
    <p:sldId id="422" r:id="rId24"/>
    <p:sldId id="423" r:id="rId25"/>
    <p:sldId id="424" r:id="rId26"/>
    <p:sldId id="425" r:id="rId27"/>
    <p:sldId id="426" r:id="rId28"/>
    <p:sldId id="427" r:id="rId29"/>
    <p:sldId id="428" r:id="rId30"/>
    <p:sldId id="430" r:id="rId31"/>
    <p:sldId id="431" r:id="rId32"/>
    <p:sldId id="434" r:id="rId33"/>
    <p:sldId id="435" r:id="rId34"/>
    <p:sldId id="436" r:id="rId35"/>
    <p:sldId id="432" r:id="rId36"/>
    <p:sldId id="433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7B1358"/>
    <a:srgbClr val="993300"/>
    <a:srgbClr val="00CC00"/>
    <a:srgbClr val="08540C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9" autoAdjust="0"/>
    <p:restoredTop sz="94660"/>
  </p:normalViewPr>
  <p:slideViewPr>
    <p:cSldViewPr>
      <p:cViewPr varScale="1">
        <p:scale>
          <a:sx n="81" d="100"/>
          <a:sy n="81" d="100"/>
        </p:scale>
        <p:origin x="2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30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8DB42-EEF1-4F1D-A644-D5C3DF3195B3}" type="datetimeFigureOut">
              <a:rPr lang="en-MY" smtClean="0"/>
              <a:t>29/7/2023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5D4646-E1B7-48D8-B73C-7A076663467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63951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D4646-E1B7-48D8-B73C-7A076663467F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99677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ar-JO" altLang="ar-JO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F30BBF6-F8B6-47C2-81CD-BEA38E007071}" type="slidenum">
              <a:rPr lang="ar-JO" altLang="ar-JO"/>
              <a:pPr/>
              <a:t>11</a:t>
            </a:fld>
            <a:endParaRPr lang="ar-JO" altLang="ar-JO"/>
          </a:p>
        </p:txBody>
      </p:sp>
    </p:spTree>
    <p:extLst>
      <p:ext uri="{BB962C8B-B14F-4D97-AF65-F5344CB8AC3E}">
        <p14:creationId xmlns:p14="http://schemas.microsoft.com/office/powerpoint/2010/main" val="2194296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5F975-0788-46F3-B790-D4078C28FD2E}" type="slidenum">
              <a:rPr lang="en-MY" smtClean="0"/>
              <a:t>36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00945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29/7/2023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73204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29/7/2023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24995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29/7/2023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63546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29/7/2023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10456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29/7/2023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29026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29/7/2023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4335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29/7/2023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1109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29/7/2023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75268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29/7/2023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7899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29/7/2023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8541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0FD72-12D3-4DCD-97C9-AF9EA375BA83}" type="datetimeFigureOut">
              <a:rPr lang="en-MY" smtClean="0"/>
              <a:t>29/7/2023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23439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0FD72-12D3-4DCD-97C9-AF9EA375BA83}" type="datetimeFigureOut">
              <a:rPr lang="en-MY" smtClean="0"/>
              <a:t>29/7/2023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0CD2F-9C02-4028-A68A-ADD6E4BA8E9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00802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image" Target="http://www.statsoft.com/textbook/graphics/chi_chart.jpg" TargetMode="Externa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8.bin"/><Relationship Id="rId4" Type="http://schemas.openxmlformats.org/officeDocument/2006/relationships/image" Target="http://www.statsoft.com/textbook/graphics/chi_chart.jpg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image" Target="../media/image2.jpeg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9.bin"/><Relationship Id="rId4" Type="http://schemas.openxmlformats.org/officeDocument/2006/relationships/image" Target="http://www.statsoft.com/textbook/graphics/chi_chart.jpg" TargetMode="External"/><Relationship Id="rId9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0.bin"/><Relationship Id="rId4" Type="http://schemas.openxmlformats.org/officeDocument/2006/relationships/image" Target="http://www.statsoft.com/textbook/graphics/chi_chart.jpg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9.png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2.png"/><Relationship Id="rId4" Type="http://schemas.openxmlformats.org/officeDocument/2006/relationships/image" Target="../media/image10.png"/><Relationship Id="rId9" Type="http://schemas.openxmlformats.org/officeDocument/2006/relationships/image" Target="http://www.statsoft.com/textbook/graphics/chi_chart.jpg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http://www.statsoft.com/textbook/graphics/chi_chart.jpg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2.bin"/><Relationship Id="rId4" Type="http://schemas.openxmlformats.org/officeDocument/2006/relationships/image" Target="http://www.statsoft.com/textbook/graphics/chi_chart.jpg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http://www.statsoft.com/textbook/graphics/chi_chart.jpg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11.wmf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http://www.statsoft.com/textbook/graphics/chi_chart.jpg" TargetMode="External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http://www.statsoft.com/textbook/graphics/chi_chart.jpg" TargetMode="External"/><Relationship Id="rId5" Type="http://schemas.openxmlformats.org/officeDocument/2006/relationships/image" Target="../media/image2.jpeg"/><Relationship Id="rId4" Type="http://schemas.openxmlformats.org/officeDocument/2006/relationships/image" Target="../media/image5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6.bin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3.bin"/><Relationship Id="rId12" Type="http://schemas.microsoft.com/office/2007/relationships/hdphoto" Target="../media/hdphoto1.wdp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3.jpeg"/><Relationship Id="rId5" Type="http://schemas.openxmlformats.org/officeDocument/2006/relationships/image" Target="../media/image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http://www.statsoft.com/textbook/graphics/chi_chart.jpg" TargetMode="Externa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http://www.statsoft.com/textbook/graphics/chi_chart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77C78CD3-164B-427B-9865-4C31B6D67346}" type="datetime1">
              <a:rPr lang="en-US" sz="1400" smtClean="0">
                <a:solidFill>
                  <a:srgbClr val="000000"/>
                </a:solidFill>
              </a:rPr>
              <a:pPr eaLnBrk="1" hangingPunct="1"/>
              <a:t>7/29/2023</a:t>
            </a:fld>
            <a:endParaRPr lang="en-US" sz="1400" smtClean="0">
              <a:solidFill>
                <a:srgbClr val="000000"/>
              </a:solidFill>
            </a:endParaRPr>
          </a:p>
        </p:txBody>
      </p:sp>
      <p:sp>
        <p:nvSpPr>
          <p:cNvPr id="194563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71628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sz="240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4564" name="WordArt 3"/>
          <p:cNvSpPr>
            <a:spLocks noChangeArrowheads="1" noChangeShapeType="1" noTextEdit="1"/>
          </p:cNvSpPr>
          <p:nvPr/>
        </p:nvSpPr>
        <p:spPr bwMode="auto">
          <a:xfrm>
            <a:off x="914400" y="381000"/>
            <a:ext cx="79248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ar-AE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/>
                <a:cs typeface="Arial"/>
              </a:rPr>
              <a:t>بسم الله الرحمن الرحيم</a:t>
            </a:r>
            <a:endParaRPr lang="en-MY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Arial"/>
              <a:cs typeface="Arial"/>
            </a:endParaRPr>
          </a:p>
        </p:txBody>
      </p:sp>
      <p:sp>
        <p:nvSpPr>
          <p:cNvPr id="194565" name="Rectangle 4"/>
          <p:cNvSpPr>
            <a:spLocks noChangeArrowheads="1"/>
          </p:cNvSpPr>
          <p:nvPr/>
        </p:nvSpPr>
        <p:spPr bwMode="auto">
          <a:xfrm>
            <a:off x="838200" y="5641975"/>
            <a:ext cx="55197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nl-NL" sz="3600" b="1" i="1">
                <a:solidFill>
                  <a:srgbClr val="FFFFFF"/>
                </a:solidFill>
              </a:rPr>
              <a:t>DR. Waqar Al – Kubaisy</a:t>
            </a:r>
            <a:r>
              <a:rPr lang="nl-NL" sz="3600">
                <a:solidFill>
                  <a:srgbClr val="E8E818"/>
                </a:solidFill>
              </a:rPr>
              <a:t> </a:t>
            </a:r>
          </a:p>
          <a:p>
            <a:endParaRPr lang="nl-NL" sz="1800">
              <a:solidFill>
                <a:srgbClr val="E8E818"/>
              </a:solidFill>
            </a:endParaRPr>
          </a:p>
        </p:txBody>
      </p:sp>
      <p:pic>
        <p:nvPicPr>
          <p:cNvPr id="194566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895600"/>
            <a:ext cx="3581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67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CDD4B29-7C22-44B9-8459-2FF55867C3E2}" type="slidenum">
              <a:rPr lang="ar-SA" sz="1400" smtClean="0">
                <a:solidFill>
                  <a:srgbClr val="000000"/>
                </a:solidFill>
              </a:rPr>
              <a:pPr eaLnBrk="1" hangingPunct="1"/>
              <a:t>1</a:t>
            </a:fld>
            <a:endParaRPr 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62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ChangeArrowheads="1"/>
          </p:cNvSpPr>
          <p:nvPr/>
        </p:nvSpPr>
        <p:spPr bwMode="auto">
          <a:xfrm>
            <a:off x="323528" y="976030"/>
            <a:ext cx="8274396" cy="2677656"/>
          </a:xfrm>
          <a:prstGeom prst="rect">
            <a:avLst/>
          </a:prstGeom>
          <a:noFill/>
          <a:ln w="222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u="sng" dirty="0">
                <a:solidFill>
                  <a:srgbClr val="66CCFF"/>
                </a:solidFill>
                <a:latin typeface="Century" panose="02040604050505020304" pitchFamily="18" charset="0"/>
              </a:rPr>
              <a:t>                   </a:t>
            </a:r>
            <a:r>
              <a:rPr lang="en-US" altLang="ar-JO" sz="2800" b="1" u="sng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Total</a:t>
            </a:r>
            <a:r>
              <a:rPr lang="en-US" altLang="ar-JO" sz="2800" b="1" u="sng" dirty="0">
                <a:solidFill>
                  <a:srgbClr val="0000FF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  succeeded   </a:t>
            </a:r>
            <a:r>
              <a:rPr lang="en-US" altLang="ar-JO" sz="2800" b="1" u="sng" dirty="0" smtClean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%</a:t>
            </a:r>
            <a:r>
              <a:rPr lang="en-US" altLang="ar-JO" sz="2800" b="1" u="sng" dirty="0" smtClean="0">
                <a:solidFill>
                  <a:srgbClr val="0000FF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   Not </a:t>
            </a:r>
            <a:r>
              <a:rPr lang="en-US" altLang="ar-JO" sz="2800" b="1" u="sng" dirty="0">
                <a:solidFill>
                  <a:srgbClr val="0000FF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succeeded</a:t>
            </a:r>
            <a:r>
              <a:rPr lang="en-US" altLang="ar-JO" sz="2800" b="1" dirty="0">
                <a:solidFill>
                  <a:srgbClr val="0000FF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000066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Baghdad    </a:t>
            </a:r>
            <a:r>
              <a:rPr lang="en-US" altLang="ar-JO" sz="2800" b="1" dirty="0" smtClean="0">
                <a:solidFill>
                  <a:srgbClr val="000066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220      180         </a:t>
            </a:r>
            <a:r>
              <a:rPr lang="en-US" altLang="ar-JO" sz="2800" b="1" dirty="0">
                <a:solidFill>
                  <a:srgbClr val="008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82%</a:t>
            </a:r>
            <a:r>
              <a:rPr lang="en-US" altLang="ar-JO" sz="2800" b="1" dirty="0">
                <a:solidFill>
                  <a:srgbClr val="000066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ar-JO" sz="2800" b="1" dirty="0" smtClean="0">
                <a:solidFill>
                  <a:srgbClr val="000066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000066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40 </a:t>
            </a:r>
            <a:endParaRPr lang="en-US" altLang="ar-JO" sz="2800" b="1" dirty="0">
              <a:solidFill>
                <a:srgbClr val="000066"/>
              </a:solidFill>
              <a:latin typeface="Century" panose="020406040505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Mutah</a:t>
            </a:r>
            <a:r>
              <a:rPr lang="en-US" altLang="ar-JO" sz="2800" b="1" dirty="0">
                <a:solidFill>
                  <a:srgbClr val="9900CC"/>
                </a:solidFill>
                <a:latin typeface="Century" panose="02040604050505020304" pitchFamily="18" charset="0"/>
              </a:rPr>
              <a:t>    </a:t>
            </a:r>
            <a:r>
              <a:rPr lang="en-US" altLang="ar-JO" sz="2800" b="1" dirty="0" smtClean="0">
                <a:solidFill>
                  <a:srgbClr val="9900CC"/>
                </a:solidFill>
                <a:latin typeface="Century" panose="02040604050505020304" pitchFamily="18" charset="0"/>
              </a:rPr>
              <a:t>   200      170          </a:t>
            </a:r>
            <a:r>
              <a:rPr lang="en-US" altLang="ar-JO" sz="2800" b="1" dirty="0" smtClean="0">
                <a:solidFill>
                  <a:srgbClr val="008000"/>
                </a:solidFill>
                <a:latin typeface="Century" panose="02040604050505020304" pitchFamily="18" charset="0"/>
              </a:rPr>
              <a:t>85</a:t>
            </a:r>
            <a:r>
              <a:rPr lang="en-US" altLang="ar-JO" sz="2800" b="1" dirty="0">
                <a:solidFill>
                  <a:srgbClr val="9900CC"/>
                </a:solidFill>
                <a:latin typeface="Century" panose="02040604050505020304" pitchFamily="18" charset="0"/>
              </a:rPr>
              <a:t>%      </a:t>
            </a:r>
            <a:r>
              <a:rPr lang="en-US" altLang="ar-JO" sz="2800" b="1" dirty="0" smtClean="0">
                <a:solidFill>
                  <a:srgbClr val="9900CC"/>
                </a:solidFill>
                <a:latin typeface="Century" panose="02040604050505020304" pitchFamily="18" charset="0"/>
              </a:rPr>
              <a:t>   30</a:t>
            </a:r>
            <a:endParaRPr lang="en-US" altLang="ar-JO" sz="2800" b="1" dirty="0">
              <a:solidFill>
                <a:schemeClr val="accent2"/>
              </a:solidFill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6C52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Syria         </a:t>
            </a:r>
            <a:r>
              <a:rPr lang="en-US" altLang="ar-JO" sz="2800" b="1" dirty="0" smtClean="0">
                <a:solidFill>
                  <a:srgbClr val="6C52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320       200 </a:t>
            </a:r>
            <a:r>
              <a:rPr lang="en-US" altLang="ar-JO" sz="2800" b="1" dirty="0" smtClean="0">
                <a:solidFill>
                  <a:srgbClr val="FFC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ar-JO" sz="2800" b="1" dirty="0" smtClean="0">
                <a:solidFill>
                  <a:srgbClr val="008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62.5</a:t>
            </a:r>
            <a:r>
              <a:rPr lang="en-US" altLang="ar-JO" sz="2800" b="1" dirty="0">
                <a:solidFill>
                  <a:srgbClr val="008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%</a:t>
            </a:r>
            <a:r>
              <a:rPr lang="en-US" altLang="ar-JO" sz="2800" b="1" dirty="0">
                <a:solidFill>
                  <a:srgbClr val="66FF33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ar-JO" sz="2800" b="1" dirty="0" smtClean="0">
                <a:solidFill>
                  <a:srgbClr val="66FF33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 smtClean="0">
                <a:solidFill>
                  <a:srgbClr val="7A5D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120</a:t>
            </a:r>
            <a:endParaRPr lang="en-US" altLang="ar-JO" sz="2800" b="1" u="sng" dirty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u="sng" dirty="0">
                <a:solidFill>
                  <a:srgbClr val="6F396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UiTM        </a:t>
            </a:r>
            <a:r>
              <a:rPr lang="en-US" altLang="ar-JO" sz="2800" b="1" u="sng" dirty="0" smtClean="0">
                <a:solidFill>
                  <a:srgbClr val="6F396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380       220         </a:t>
            </a:r>
            <a:r>
              <a:rPr lang="en-US" altLang="ar-JO" sz="2800" b="1" u="sng" dirty="0" smtClean="0">
                <a:solidFill>
                  <a:srgbClr val="008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57.9</a:t>
            </a:r>
            <a:r>
              <a:rPr lang="en-US" altLang="ar-JO" sz="2800" b="1" u="sng" dirty="0">
                <a:solidFill>
                  <a:srgbClr val="008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%      </a:t>
            </a:r>
            <a:r>
              <a:rPr lang="en-US" altLang="ar-JO" sz="2800" b="1" u="sng" dirty="0" smtClean="0">
                <a:solidFill>
                  <a:srgbClr val="6F396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160</a:t>
            </a:r>
            <a:endParaRPr lang="en-US" altLang="ar-JO" sz="2800" b="1" u="sng" dirty="0">
              <a:solidFill>
                <a:srgbClr val="6F396C"/>
              </a:solidFill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altLang="ar-JO" sz="2800" b="1" dirty="0">
                <a:solidFill>
                  <a:srgbClr val="0000FF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1120             </a:t>
            </a:r>
            <a:r>
              <a:rPr lang="en-US" altLang="ar-JO" sz="2800" b="1" dirty="0">
                <a:solidFill>
                  <a:srgbClr val="008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770</a:t>
            </a:r>
            <a:r>
              <a:rPr lang="en-US" altLang="ar-JO" sz="2800" b="1" dirty="0">
                <a:solidFill>
                  <a:srgbClr val="0000FF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altLang="ar-JO" sz="2800" b="1" dirty="0" smtClean="0">
                <a:solidFill>
                  <a:srgbClr val="0000FF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350</a:t>
            </a:r>
            <a:endParaRPr lang="en-US" altLang="ar-JO" sz="2800" b="1" dirty="0">
              <a:solidFill>
                <a:srgbClr val="0000FF"/>
              </a:solidFill>
              <a:latin typeface="Century" panose="020406040505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5301208"/>
            <a:ext cx="4320480" cy="52322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100" b="1" dirty="0">
                <a:solidFill>
                  <a:srgbClr val="008000"/>
                </a:solidFill>
              </a:rPr>
              <a:t> </a:t>
            </a:r>
            <a:r>
              <a:rPr lang="en-US" altLang="ar-JO" sz="2800" b="1" dirty="0">
                <a:solidFill>
                  <a:srgbClr val="008000"/>
                </a:solidFill>
                <a:latin typeface="Century" panose="02040604050505020304" pitchFamily="18" charset="0"/>
              </a:rPr>
              <a:t>770/1120  X 100 =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68.7%</a:t>
            </a:r>
            <a:r>
              <a:rPr lang="en-US" altLang="ar-JO" sz="1350" dirty="0">
                <a:solidFill>
                  <a:srgbClr val="BFBFBF"/>
                </a:solidFill>
              </a:rPr>
              <a:t>                                                     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02060" y="4365104"/>
            <a:ext cx="3233836" cy="523220"/>
          </a:xfrm>
          <a:prstGeom prst="rect">
            <a:avLst/>
          </a:prstGeom>
          <a:noFill/>
          <a:ln w="22225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008000"/>
                </a:solidFill>
                <a:latin typeface="Century" panose="02040604050505020304" pitchFamily="18" charset="0"/>
              </a:rPr>
              <a:t>770/1120</a:t>
            </a:r>
            <a:r>
              <a:rPr lang="en-US" altLang="ar-JO" sz="2800" b="1" dirty="0">
                <a:solidFill>
                  <a:srgbClr val="BFBFBF"/>
                </a:solidFill>
                <a:latin typeface="Century" panose="02040604050505020304" pitchFamily="18" charset="0"/>
              </a:rPr>
              <a:t>  </a:t>
            </a:r>
            <a:r>
              <a:rPr lang="en-US" altLang="ar-JO" sz="2800" b="1" dirty="0">
                <a:solidFill>
                  <a:srgbClr val="008000"/>
                </a:solidFill>
                <a:latin typeface="Century" panose="02040604050505020304" pitchFamily="18" charset="0"/>
              </a:rPr>
              <a:t>= 0.687</a:t>
            </a:r>
          </a:p>
        </p:txBody>
      </p:sp>
      <p:sp>
        <p:nvSpPr>
          <p:cNvPr id="7174" name="Rectangle 5"/>
          <p:cNvSpPr>
            <a:spLocks noChangeArrowheads="1"/>
          </p:cNvSpPr>
          <p:nvPr/>
        </p:nvSpPr>
        <p:spPr bwMode="auto">
          <a:xfrm>
            <a:off x="5034483" y="4453396"/>
            <a:ext cx="3658072" cy="52322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350/1120  = 0.3125</a:t>
            </a:r>
          </a:p>
        </p:txBody>
      </p:sp>
      <p:sp>
        <p:nvSpPr>
          <p:cNvPr id="7175" name="Rectangle 2"/>
          <p:cNvSpPr>
            <a:spLocks noChangeArrowheads="1"/>
          </p:cNvSpPr>
          <p:nvPr/>
        </p:nvSpPr>
        <p:spPr bwMode="auto">
          <a:xfrm>
            <a:off x="4677041" y="5245994"/>
            <a:ext cx="4211960" cy="52322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/>
            <a:r>
              <a:rPr lang="en-US" altLang="ar-JO" sz="2800" b="1" dirty="0">
                <a:solidFill>
                  <a:srgbClr val="008000"/>
                </a:solidFill>
                <a:latin typeface="Century" panose="02040604050505020304" pitchFamily="18" charset="0"/>
              </a:rPr>
              <a:t>350/1120 </a:t>
            </a:r>
            <a:r>
              <a:rPr lang="en-US" altLang="ar-JO" sz="2800" b="1" dirty="0" smtClean="0">
                <a:solidFill>
                  <a:srgbClr val="008000"/>
                </a:solidFill>
                <a:latin typeface="Century" panose="02040604050505020304" pitchFamily="18" charset="0"/>
              </a:rPr>
              <a:t>X100 =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31.25%</a:t>
            </a:r>
          </a:p>
        </p:txBody>
      </p:sp>
      <p:pic>
        <p:nvPicPr>
          <p:cNvPr id="9" name="Picture 4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7742" y="-14041"/>
            <a:ext cx="2021259" cy="990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187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79512" y="-152862"/>
            <a:ext cx="8640960" cy="5586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When data measurement is </a:t>
            </a:r>
            <a:endParaRPr lang="en-US" altLang="ar-JO" sz="2800" b="1" dirty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</a:rPr>
              <a:t> Qualitative data</a:t>
            </a:r>
            <a:r>
              <a:rPr lang="en-US" altLang="ar-JO" sz="2800" dirty="0">
                <a:latin typeface="Century" panose="020406040505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</a:rPr>
              <a:t>  counting data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</a:rPr>
              <a:t> Categorical data</a:t>
            </a:r>
            <a:endParaRPr lang="en-US" altLang="ar-JO" sz="2800" b="1" dirty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Discrete</a:t>
            </a:r>
            <a:r>
              <a:rPr lang="en-US" altLang="ar-JO" sz="2800" dirty="0">
                <a:latin typeface="Century" panose="02040604050505020304" pitchFamily="18" charset="0"/>
              </a:rPr>
              <a:t>.</a:t>
            </a:r>
            <a:endParaRPr lang="en-US" altLang="ar-JO" sz="2800" b="1" dirty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We have  absolute numbers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We have counting numbers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so  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comparing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between 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Rates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ar-JO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proportions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of individuals  in each group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CC0099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  Two  groups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CC0099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 More than two groups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ar-JO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1" name="Picture 8" descr="http://www.statsoft.com/textbook/graphics/chi_chart.jpg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795" y="-721519"/>
            <a:ext cx="997744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Rectangle 10"/>
          <p:cNvSpPr>
            <a:spLocks noChangeArrowheads="1"/>
          </p:cNvSpPr>
          <p:nvPr/>
        </p:nvSpPr>
        <p:spPr bwMode="auto">
          <a:xfrm>
            <a:off x="3642097" y="696733"/>
            <a:ext cx="5322391" cy="138499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The data consist</a:t>
            </a:r>
            <a:r>
              <a:rPr lang="en-US" altLang="ar-JO" sz="2800" b="1" i="1" dirty="0">
                <a:solidFill>
                  <a:srgbClr val="0070C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of  proportion of </a:t>
            </a: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individuals in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each group or sample</a:t>
            </a:r>
            <a:r>
              <a:rPr lang="en-US" altLang="ar-JO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ar-JO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293" name="Rectangle 11"/>
          <p:cNvSpPr>
            <a:spLocks noChangeArrowheads="1"/>
          </p:cNvSpPr>
          <p:nvPr/>
        </p:nvSpPr>
        <p:spPr bwMode="auto">
          <a:xfrm>
            <a:off x="899592" y="5110631"/>
            <a:ext cx="7272808" cy="954107"/>
          </a:xfrm>
          <a:prstGeom prst="rect">
            <a:avLst/>
          </a:prstGeom>
          <a:noFill/>
          <a:ln w="38100">
            <a:solidFill>
              <a:srgbClr val="67D8F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statistical inference are made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in term of </a:t>
            </a:r>
            <a:r>
              <a:rPr lang="en-US" altLang="ar-JO" sz="2800" b="1" u="sng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difference in proportions</a:t>
            </a:r>
          </a:p>
        </p:txBody>
      </p:sp>
      <p:sp>
        <p:nvSpPr>
          <p:cNvPr id="12294" name="AutoShape 12"/>
          <p:cNvSpPr>
            <a:spLocks/>
          </p:cNvSpPr>
          <p:nvPr/>
        </p:nvSpPr>
        <p:spPr bwMode="auto">
          <a:xfrm>
            <a:off x="2771800" y="460777"/>
            <a:ext cx="870297" cy="1384047"/>
          </a:xfrm>
          <a:prstGeom prst="rightBrace">
            <a:avLst>
              <a:gd name="adj1" fmla="val 19169"/>
              <a:gd name="adj2" fmla="val 50000"/>
            </a:avLst>
          </a:prstGeom>
          <a:noFill/>
          <a:ln w="28575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endParaRPr lang="ar-JO" altLang="ar-JO" sz="2100"/>
          </a:p>
        </p:txBody>
      </p:sp>
      <p:sp>
        <p:nvSpPr>
          <p:cNvPr id="12295" name="AutoShape 13"/>
          <p:cNvSpPr>
            <a:spLocks noChangeArrowheads="1"/>
          </p:cNvSpPr>
          <p:nvPr/>
        </p:nvSpPr>
        <p:spPr bwMode="auto">
          <a:xfrm>
            <a:off x="4139952" y="2874892"/>
            <a:ext cx="918376" cy="1058163"/>
          </a:xfrm>
          <a:prstGeom prst="curvedLeftArrow">
            <a:avLst>
              <a:gd name="adj1" fmla="val 26999"/>
              <a:gd name="adj2" fmla="val 53998"/>
              <a:gd name="adj3" fmla="val 33333"/>
            </a:avLst>
          </a:pr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35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 w="254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endParaRPr lang="ar-JO" altLang="ar-JO" sz="2100"/>
          </a:p>
        </p:txBody>
      </p:sp>
      <p:sp>
        <p:nvSpPr>
          <p:cNvPr id="12296" name="AutoShape 14"/>
          <p:cNvSpPr>
            <a:spLocks noChangeArrowheads="1"/>
          </p:cNvSpPr>
          <p:nvPr/>
        </p:nvSpPr>
        <p:spPr bwMode="auto">
          <a:xfrm>
            <a:off x="8131399" y="6117303"/>
            <a:ext cx="1028700" cy="28575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1350"/>
          </a:p>
        </p:txBody>
      </p:sp>
      <p:graphicFrame>
        <p:nvGraphicFramePr>
          <p:cNvPr id="1229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3384255"/>
              </p:ext>
            </p:extLst>
          </p:nvPr>
        </p:nvGraphicFramePr>
        <p:xfrm>
          <a:off x="3923928" y="5978872"/>
          <a:ext cx="4482498" cy="762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7" name="Equation" r:id="rId6" imgW="1143000" imgH="457200" progId="Equation.3">
                  <p:embed/>
                </p:oleObj>
              </mc:Choice>
              <mc:Fallback>
                <p:oleObj name="Equation" r:id="rId6" imgW="1143000" imgH="457200" progId="Equation.3">
                  <p:embed/>
                  <p:pic>
                    <p:nvPicPr>
                      <p:cNvPr id="1229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5978872"/>
                        <a:ext cx="4482498" cy="76249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194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570149"/>
            <a:ext cx="9144000" cy="5124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rtl="0"/>
            <a:endParaRPr lang="en-US" sz="2100" b="1" dirty="0">
              <a:solidFill>
                <a:schemeClr val="tx2"/>
              </a:solidFill>
              <a:latin typeface="Century" panose="02040604050505020304" pitchFamily="18" charset="0"/>
              <a:cs typeface="Times New Roman" pitchFamily="18" charset="0"/>
            </a:endParaRPr>
          </a:p>
          <a:p>
            <a:pPr rtl="0"/>
            <a:r>
              <a:rPr lang="en-US" sz="2800" b="1" dirty="0">
                <a:solidFill>
                  <a:schemeClr val="tx2"/>
                </a:solidFill>
                <a:latin typeface="Century" panose="02040604050505020304" pitchFamily="18" charset="0"/>
                <a:cs typeface="Times New Roman" pitchFamily="18" charset="0"/>
              </a:rPr>
              <a:t>We classify persons </a:t>
            </a:r>
            <a:r>
              <a:rPr lang="en-US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itchFamily="18" charset="0"/>
              </a:rPr>
              <a:t>into categories </a:t>
            </a:r>
            <a:r>
              <a:rPr lang="en-US" sz="2800" b="1" dirty="0">
                <a:solidFill>
                  <a:schemeClr val="tx2"/>
                </a:solidFill>
                <a:latin typeface="Century" panose="02040604050505020304" pitchFamily="18" charset="0"/>
                <a:cs typeface="Times New Roman" pitchFamily="18" charset="0"/>
              </a:rPr>
              <a:t>such as </a:t>
            </a:r>
          </a:p>
          <a:p>
            <a:pPr rtl="0">
              <a:buFont typeface="Arial" pitchFamily="34" charset="0"/>
              <a:buChar char="•"/>
            </a:pPr>
            <a:r>
              <a:rPr lang="en-US" sz="2800" b="1" dirty="0">
                <a:solidFill>
                  <a:srgbClr val="002060"/>
                </a:solidFill>
                <a:latin typeface="Century" panose="02040604050505020304" pitchFamily="18" charset="0"/>
                <a:cs typeface="Times New Roman" pitchFamily="18" charset="0"/>
              </a:rPr>
              <a:t>      male female  </a:t>
            </a:r>
          </a:p>
          <a:p>
            <a:pPr rtl="0">
              <a:buFont typeface="Arial" pitchFamily="34" charset="0"/>
              <a:buChar char="•"/>
            </a:pPr>
            <a:r>
              <a:rPr lang="en-US" sz="2800" b="1" dirty="0">
                <a:solidFill>
                  <a:srgbClr val="002060"/>
                </a:solidFill>
                <a:latin typeface="Century" panose="02040604050505020304" pitchFamily="18" charset="0"/>
                <a:cs typeface="Times New Roman" pitchFamily="18" charset="0"/>
              </a:rPr>
              <a:t>         smoker not smoker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2060"/>
                </a:solidFill>
                <a:latin typeface="Century" panose="02040604050505020304" pitchFamily="18" charset="0"/>
                <a:cs typeface="Times New Roman" pitchFamily="18" charset="0"/>
              </a:rPr>
              <a:t>       Succeeded and not succeeded…. </a:t>
            </a:r>
            <a:r>
              <a:rPr lang="en-US" sz="2800" b="1" dirty="0" err="1" smtClean="0">
                <a:solidFill>
                  <a:srgbClr val="002060"/>
                </a:solidFill>
                <a:latin typeface="Century" panose="02040604050505020304" pitchFamily="18" charset="0"/>
                <a:cs typeface="Times New Roman" pitchFamily="18" charset="0"/>
              </a:rPr>
              <a:t>etc</a:t>
            </a:r>
            <a:r>
              <a:rPr lang="en-US" sz="2800" b="1" dirty="0" smtClean="0">
                <a:solidFill>
                  <a:srgbClr val="002060"/>
                </a:solidFill>
                <a:latin typeface="Century" panose="02040604050505020304" pitchFamily="18" charset="0"/>
                <a:cs typeface="Times New Roman" pitchFamily="18" charset="0"/>
              </a:rPr>
              <a:t> smoker, not smoker and  X smoker  </a:t>
            </a:r>
            <a:r>
              <a:rPr lang="en-US" sz="2800" b="1" dirty="0" smtClean="0">
                <a:solidFill>
                  <a:srgbClr val="00B050"/>
                </a:solidFill>
                <a:latin typeface="Century" panose="02040604050505020304" pitchFamily="18" charset="0"/>
                <a:cs typeface="Times New Roman" pitchFamily="18" charset="0"/>
              </a:rPr>
              <a:t>then</a:t>
            </a:r>
            <a:endParaRPr lang="en-US" sz="2800" b="1" dirty="0">
              <a:solidFill>
                <a:schemeClr val="bg1"/>
              </a:solidFill>
              <a:latin typeface="Century" panose="02040604050505020304" pitchFamily="18" charset="0"/>
              <a:cs typeface="Times New Roman" pitchFamily="18" charset="0"/>
            </a:endParaRPr>
          </a:p>
          <a:p>
            <a:pPr rtl="0">
              <a:buFont typeface="Wingdings" pitchFamily="2" charset="2"/>
              <a:buChar char="Ø"/>
            </a:pPr>
            <a:r>
              <a:rPr lang="en-US" sz="2600" b="1" dirty="0">
                <a:solidFill>
                  <a:srgbClr val="00682F"/>
                </a:solidFill>
                <a:latin typeface="Century" panose="02040604050505020304" pitchFamily="18" charset="0"/>
                <a:cs typeface="Times New Roman" pitchFamily="18" charset="0"/>
              </a:rPr>
              <a:t>count the number of observation fall in </a:t>
            </a:r>
            <a:r>
              <a:rPr lang="en-US" sz="2600" b="1" dirty="0" smtClean="0">
                <a:solidFill>
                  <a:srgbClr val="00682F"/>
                </a:solidFill>
                <a:latin typeface="Century" panose="02040604050505020304" pitchFamily="18" charset="0"/>
                <a:cs typeface="Times New Roman" pitchFamily="18" charset="0"/>
              </a:rPr>
              <a:t>each category </a:t>
            </a:r>
            <a:endParaRPr lang="en-US" sz="2600" b="1" dirty="0">
              <a:solidFill>
                <a:srgbClr val="00682F"/>
              </a:solidFill>
              <a:latin typeface="Century" panose="02040604050505020304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latin typeface="Century" panose="02040604050505020304" pitchFamily="18" charset="0"/>
                <a:cs typeface="Times New Roman" pitchFamily="18" charset="0"/>
              </a:rPr>
              <a:t>The result is </a:t>
            </a:r>
            <a:r>
              <a:rPr lang="en-US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itchFamily="18" charset="0"/>
              </a:rPr>
              <a:t>frequency data </a:t>
            </a:r>
            <a:r>
              <a:rPr lang="en-US" sz="2800" b="1" dirty="0">
                <a:solidFill>
                  <a:schemeClr val="bg1"/>
                </a:solidFill>
                <a:latin typeface="Century" panose="02040604050505020304" pitchFamily="18" charset="0"/>
                <a:cs typeface="Times New Roman" pitchFamily="18" charset="0"/>
              </a:rPr>
              <a:t>r</a:t>
            </a:r>
          </a:p>
          <a:p>
            <a:r>
              <a:rPr lang="en-US" sz="2800" b="1" dirty="0">
                <a:solidFill>
                  <a:schemeClr val="bg1"/>
                </a:solidFill>
                <a:latin typeface="Century" panose="02040604050505020304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itchFamily="18" charset="0"/>
              </a:rPr>
              <a:t>enumerative data  </a:t>
            </a:r>
            <a:r>
              <a:rPr lang="en-US" sz="2800" b="1" dirty="0">
                <a:latin typeface="Century" panose="02040604050505020304" pitchFamily="18" charset="0"/>
                <a:cs typeface="Times New Roman" pitchFamily="18" charset="0"/>
              </a:rPr>
              <a:t>because we </a:t>
            </a:r>
          </a:p>
          <a:p>
            <a:r>
              <a:rPr lang="en-US" sz="2800" b="1" dirty="0">
                <a:latin typeface="Century" panose="02040604050505020304" pitchFamily="18" charset="0"/>
                <a:cs typeface="Times New Roman" pitchFamily="18" charset="0"/>
              </a:rPr>
              <a:t>    </a:t>
            </a:r>
            <a:r>
              <a:rPr lang="en-US" sz="2800" b="1" dirty="0" smtClean="0">
                <a:latin typeface="Century" panose="02040604050505020304" pitchFamily="18" charset="0"/>
                <a:cs typeface="Times New Roman" pitchFamily="18" charset="0"/>
              </a:rPr>
              <a:t>enumerate </a:t>
            </a:r>
            <a:r>
              <a:rPr lang="en-US" sz="2800" b="1" dirty="0">
                <a:latin typeface="Century" panose="02040604050505020304" pitchFamily="18" charset="0"/>
                <a:cs typeface="Times New Roman" pitchFamily="18" charset="0"/>
              </a:rPr>
              <a:t>the No. of person in each category   </a:t>
            </a:r>
          </a:p>
          <a:p>
            <a:r>
              <a:rPr lang="en-US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itchFamily="18" charset="0"/>
              </a:rPr>
              <a:t>Categorical data , </a:t>
            </a:r>
            <a:r>
              <a:rPr lang="en-US" sz="2800" b="1" dirty="0">
                <a:solidFill>
                  <a:srgbClr val="000066"/>
                </a:solidFill>
                <a:latin typeface="Century" panose="02040604050505020304" pitchFamily="18" charset="0"/>
                <a:cs typeface="Times New Roman" pitchFamily="18" charset="0"/>
              </a:rPr>
              <a:t>because we </a:t>
            </a:r>
          </a:p>
          <a:p>
            <a:r>
              <a:rPr lang="en-US" sz="2800" b="1" dirty="0">
                <a:solidFill>
                  <a:schemeClr val="bg1"/>
                </a:solidFill>
                <a:latin typeface="Century" panose="02040604050505020304" pitchFamily="18" charset="0"/>
                <a:cs typeface="Times New Roman" pitchFamily="18" charset="0"/>
              </a:rPr>
              <a:t>          </a:t>
            </a:r>
            <a:r>
              <a:rPr lang="en-US" sz="2800" b="1" dirty="0" smtClean="0">
                <a:solidFill>
                  <a:srgbClr val="0070C0"/>
                </a:solidFill>
                <a:latin typeface="Century" panose="02040604050505020304" pitchFamily="18" charset="0"/>
                <a:cs typeface="Times New Roman" pitchFamily="18" charset="0"/>
              </a:rPr>
              <a:t>count </a:t>
            </a:r>
            <a:r>
              <a:rPr lang="en-US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itchFamily="18" charset="0"/>
              </a:rPr>
              <a:t>the No. of person in each category</a:t>
            </a:r>
            <a:r>
              <a:rPr lang="en-US" sz="2800" b="1" dirty="0">
                <a:solidFill>
                  <a:schemeClr val="bg1"/>
                </a:solidFill>
                <a:latin typeface="Century" panose="02040604050505020304" pitchFamily="18" charset="0"/>
                <a:cs typeface="Times New Roman" pitchFamily="18" charset="0"/>
              </a:rPr>
              <a:t>, </a:t>
            </a:r>
          </a:p>
        </p:txBody>
      </p:sp>
      <p:pic>
        <p:nvPicPr>
          <p:cNvPr id="24579" name="Picture 3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213142"/>
            <a:ext cx="1508447" cy="983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AutoShape 5"/>
          <p:cNvSpPr>
            <a:spLocks noChangeArrowheads="1"/>
          </p:cNvSpPr>
          <p:nvPr/>
        </p:nvSpPr>
        <p:spPr bwMode="auto">
          <a:xfrm>
            <a:off x="6206133" y="5694629"/>
            <a:ext cx="1822251" cy="770619"/>
          </a:xfrm>
          <a:custGeom>
            <a:avLst/>
            <a:gdLst>
              <a:gd name="T0" fmla="*/ 104921275 w 21600"/>
              <a:gd name="T1" fmla="*/ 0 h 21600"/>
              <a:gd name="T2" fmla="*/ 0 w 21600"/>
              <a:gd name="T3" fmla="*/ 5462449 h 21600"/>
              <a:gd name="T4" fmla="*/ 104921275 w 21600"/>
              <a:gd name="T5" fmla="*/ 10924876 h 21600"/>
              <a:gd name="T6" fmla="*/ 139894994 w 21600"/>
              <a:gd name="T7" fmla="*/ 546244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350" b="1" dirty="0"/>
              <a:t>When measurement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B2EF-5B35-49B6-9D30-C93134826D18}" type="datetime1">
              <a:rPr lang="en-MY" smtClean="0"/>
              <a:t>29/7/2023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12</a:t>
            </a:fld>
            <a:endParaRPr lang="en-MY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8146"/>
              </p:ext>
            </p:extLst>
          </p:nvPr>
        </p:nvGraphicFramePr>
        <p:xfrm>
          <a:off x="5995706" y="1340768"/>
          <a:ext cx="3028324" cy="100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7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7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7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70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2028">
                <a:tc>
                  <a:txBody>
                    <a:bodyPr/>
                    <a:lstStyle/>
                    <a:p>
                      <a:endParaRPr lang="en-MY" sz="12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entury" panose="02040604050505020304" pitchFamily="18" charset="0"/>
                        </a:rPr>
                        <a:t>male</a:t>
                      </a:r>
                      <a:endParaRPr lang="en-MY" sz="12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entury" panose="02040604050505020304" pitchFamily="18" charset="0"/>
                        </a:rPr>
                        <a:t>female</a:t>
                      </a:r>
                      <a:endParaRPr lang="en-MY" sz="12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entury" panose="02040604050505020304" pitchFamily="18" charset="0"/>
                        </a:rPr>
                        <a:t>total</a:t>
                      </a:r>
                      <a:endParaRPr lang="en-MY" sz="12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28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entury" panose="02040604050505020304" pitchFamily="18" charset="0"/>
                        </a:rPr>
                        <a:t>Present </a:t>
                      </a:r>
                      <a:endParaRPr lang="en-MY" sz="12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28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entury" panose="02040604050505020304" pitchFamily="18" charset="0"/>
                        </a:rPr>
                        <a:t>Absent </a:t>
                      </a:r>
                      <a:endParaRPr lang="en-MY" sz="12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120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028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Century" panose="02040604050505020304" pitchFamily="18" charset="0"/>
                        </a:rPr>
                        <a:t>total</a:t>
                      </a:r>
                      <a:endParaRPr lang="en-MY" sz="12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12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961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332656"/>
            <a:ext cx="9144000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defRPr/>
            </a:pPr>
            <a:r>
              <a:rPr lang="en-US" altLang="ar-JO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ar-JO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When </a:t>
            </a:r>
            <a:r>
              <a:rPr lang="en-US" altLang="ar-JO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measurement is</a:t>
            </a:r>
          </a:p>
          <a:p>
            <a:pPr rtl="1" eaLnBrk="1" hangingPunct="1">
              <a:defRPr/>
            </a:pPr>
            <a:r>
              <a:rPr lang="en-US" altLang="ar-JO" sz="28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merely the </a:t>
            </a:r>
            <a:r>
              <a:rPr lang="en-US" altLang="ar-JO" sz="2800" b="1" dirty="0" smtClean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presence or absence of </a:t>
            </a: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certain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condition</a:t>
            </a:r>
            <a:r>
              <a:rPr lang="en-US" altLang="ar-JO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,</a:t>
            </a:r>
            <a:endParaRPr lang="en-US" altLang="ar-JO" sz="2800" b="1" dirty="0">
              <a:solidFill>
                <a:schemeClr val="accent6">
                  <a:lumMod val="60000"/>
                  <a:lumOff val="40000"/>
                </a:schemeClr>
              </a:solidFill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   Absolute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No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X</a:t>
            </a:r>
            <a:endParaRPr lang="en-US" altLang="ar-JO" sz="2800" b="1" dirty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rgbClr val="00CC00"/>
              </a:buClr>
              <a:buFont typeface="Wingdings" panose="05000000000000000000" pitchFamily="2" charset="2"/>
              <a:buChar char="ü"/>
              <a:defRPr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Proportion    </a:t>
            </a:r>
          </a:p>
          <a:p>
            <a:pPr rtl="1" eaLnBrk="1" hangingPunct="1">
              <a:defRPr/>
            </a:pPr>
            <a:endParaRPr lang="en-US" altLang="ar-JO" sz="2800" b="1" dirty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rtl="1" eaLnBrk="1" hangingPunct="1">
              <a:defRPr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the population parameter is </a:t>
            </a:r>
          </a:p>
          <a:p>
            <a:pPr rtl="1" eaLnBrk="1" hangingPunct="1">
              <a:defRPr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P: 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 :the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proportion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of condition in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population </a:t>
            </a:r>
          </a:p>
          <a:p>
            <a:pPr rtl="1" eaLnBrk="1" hangingPunct="1">
              <a:defRPr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           which is  estimated by</a:t>
            </a:r>
          </a:p>
          <a:p>
            <a:pPr rtl="1" eaLnBrk="1" hangingPunct="1">
              <a:defRPr/>
            </a:pPr>
            <a:r>
              <a:rPr lang="en-US" altLang="ar-JO" sz="2800" b="1" dirty="0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P: 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ar-JO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proportion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of condition in the </a:t>
            </a:r>
            <a:r>
              <a:rPr lang="en-US" altLang="ar-JO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sample</a:t>
            </a:r>
          </a:p>
          <a:p>
            <a:pPr rtl="1" eaLnBrk="1" hangingPunct="1">
              <a:defRPr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So</a:t>
            </a:r>
            <a:endParaRPr lang="en-US" altLang="ar-JO" sz="2800" b="1" dirty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rtl="1" eaLnBrk="1" hangingPunct="1">
              <a:defRPr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testing hypothesis about</a:t>
            </a:r>
            <a:r>
              <a:rPr lang="en-US" altLang="ar-JO" sz="2800" dirty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population proportion</a:t>
            </a:r>
            <a:r>
              <a:rPr lang="en-US" altLang="ar-JO" sz="2800" dirty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"P"</a:t>
            </a:r>
            <a:r>
              <a:rPr lang="en-US" altLang="ar-JO" sz="2800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</a:p>
          <a:p>
            <a:pPr rtl="1" eaLnBrk="1" hangingPunct="1">
              <a:defRPr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        based</a:t>
            </a:r>
            <a:r>
              <a:rPr lang="en-US" altLang="ar-JO" sz="2800" dirty="0">
                <a:latin typeface="Century" panose="02040604050505020304" pitchFamily="18" charset="0"/>
                <a:cs typeface="Times New Roman" panose="02020603050405020304" pitchFamily="18" charset="0"/>
              </a:rPr>
              <a:t> on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sample proportion    </a:t>
            </a:r>
            <a:r>
              <a:rPr lang="en-US" altLang="ar-JO" sz="2800" dirty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ar-JO" sz="2800" dirty="0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</a:p>
          <a:p>
            <a:pPr rtl="1" eaLnBrk="1" hangingPunct="1">
              <a:defRPr/>
            </a:pPr>
            <a:r>
              <a:rPr lang="en-US" altLang="ar-JO" sz="2800" dirty="0">
                <a:latin typeface="Century" panose="020406040505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is similar to testing hypothesis about μ .</a:t>
            </a:r>
          </a:p>
        </p:txBody>
      </p:sp>
      <p:pic>
        <p:nvPicPr>
          <p:cNvPr id="15363" name="Picture 3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5392" y="-884635"/>
            <a:ext cx="711994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AutoShape 5"/>
          <p:cNvSpPr>
            <a:spLocks noChangeArrowheads="1"/>
          </p:cNvSpPr>
          <p:nvPr/>
        </p:nvSpPr>
        <p:spPr bwMode="auto">
          <a:xfrm>
            <a:off x="7647386" y="6306912"/>
            <a:ext cx="1185241" cy="364331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1350"/>
          </a:p>
        </p:txBody>
      </p:sp>
    </p:spTree>
    <p:extLst>
      <p:ext uri="{BB962C8B-B14F-4D97-AF65-F5344CB8AC3E}">
        <p14:creationId xmlns:p14="http://schemas.microsoft.com/office/powerpoint/2010/main" val="195950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23528" y="501671"/>
            <a:ext cx="8280920" cy="2477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ar-JO" sz="7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ar-JO" sz="7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The techniques for testing hypothesis concerning </a:t>
            </a:r>
            <a:endParaRPr lang="en-US" altLang="ar-JO" sz="2800" b="1" dirty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Qualitative data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counting data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Categorical data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Discrete</a:t>
            </a:r>
            <a:endParaRPr lang="en-US" altLang="ar-JO" sz="2800" b="1" dirty="0">
              <a:latin typeface="Century" panose="020406040505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39" name="Picture 3" descr="http://www.statsoft.com/textbook/graphics/chi_chart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219210"/>
            <a:ext cx="711994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3612284" y="1758125"/>
            <a:ext cx="3768027" cy="954107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0F0135"/>
                </a:solidFill>
                <a:latin typeface="Century" panose="02040604050505020304" pitchFamily="18" charset="0"/>
              </a:rPr>
              <a:t>is known as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0F0135"/>
                </a:solidFill>
                <a:latin typeface="Century" panose="02040604050505020304" pitchFamily="18" charset="0"/>
              </a:rPr>
              <a:t>chi square (χ²) test</a:t>
            </a:r>
            <a:r>
              <a:rPr lang="en-US" altLang="ar-JO" sz="2800" b="1" dirty="0">
                <a:solidFill>
                  <a:srgbClr val="66CCFF"/>
                </a:solidFill>
                <a:latin typeface="Century" panose="02040604050505020304" pitchFamily="18" charset="0"/>
              </a:rPr>
              <a:t> .</a:t>
            </a:r>
          </a:p>
        </p:txBody>
      </p:sp>
      <p:sp>
        <p:nvSpPr>
          <p:cNvPr id="14341" name="AutoShape 6"/>
          <p:cNvSpPr>
            <a:spLocks/>
          </p:cNvSpPr>
          <p:nvPr/>
        </p:nvSpPr>
        <p:spPr bwMode="auto">
          <a:xfrm>
            <a:off x="2953623" y="1412776"/>
            <a:ext cx="746319" cy="1440160"/>
          </a:xfrm>
          <a:prstGeom prst="rightBrace">
            <a:avLst>
              <a:gd name="adj1" fmla="val 17424"/>
              <a:gd name="adj2" fmla="val 50000"/>
            </a:avLst>
          </a:prstGeom>
          <a:noFill/>
          <a:ln w="38100">
            <a:solidFill>
              <a:srgbClr val="00CC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endParaRPr lang="ar-JO" altLang="ar-JO" sz="2100"/>
          </a:p>
        </p:txBody>
      </p:sp>
      <p:sp>
        <p:nvSpPr>
          <p:cNvPr id="14342" name="AutoShape 7"/>
          <p:cNvSpPr>
            <a:spLocks noChangeArrowheads="1"/>
          </p:cNvSpPr>
          <p:nvPr/>
        </p:nvSpPr>
        <p:spPr bwMode="auto">
          <a:xfrm>
            <a:off x="7308304" y="6044765"/>
            <a:ext cx="732235" cy="364331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endParaRPr lang="ar-JO" altLang="ar-JO" sz="2100"/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3528" y="2662118"/>
            <a:ext cx="7920880" cy="3216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endParaRPr lang="en-US" altLang="ar-JO" sz="2100" b="1" u="sng" dirty="0">
              <a:solidFill>
                <a:srgbClr val="FF0000"/>
              </a:solidFill>
              <a:latin typeface="Century" panose="02040604050505020304" pitchFamily="18" charset="0"/>
            </a:endParaRP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u="sng" dirty="0">
                <a:solidFill>
                  <a:srgbClr val="FF0000"/>
                </a:solidFill>
                <a:latin typeface="Century" panose="02040604050505020304" pitchFamily="18" charset="0"/>
              </a:rPr>
              <a:t>Chi square is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</a:rPr>
              <a:t>used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in testing </a:t>
            </a:r>
            <a:r>
              <a:rPr lang="en-US" altLang="ar-JO" sz="2800" b="1" dirty="0">
                <a:solidFill>
                  <a:srgbClr val="000066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difference in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proportions</a:t>
            </a:r>
            <a:endParaRPr lang="en-US" altLang="ar-JO" sz="2800" b="1" dirty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rtl="1" eaLnBrk="1" hangingPunct="1">
              <a:spcBef>
                <a:spcPct val="0"/>
              </a:spcBef>
              <a:buFontTx/>
              <a:buNone/>
            </a:pPr>
            <a:endParaRPr lang="en-US" altLang="ar-JO" sz="2800" b="1" dirty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rtl="1" eaLnBrk="1" hangingPunct="1">
              <a:spcBef>
                <a:spcPct val="0"/>
              </a:spcBef>
              <a:buFontTx/>
              <a:buNone/>
            </a:pPr>
            <a:endParaRPr lang="en-US" altLang="ar-JO" sz="2100" b="1" dirty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rtl="1" eaLnBrk="1" hangingPunct="1">
              <a:spcBef>
                <a:spcPct val="0"/>
              </a:spcBef>
              <a:buFontTx/>
              <a:buNone/>
            </a:pPr>
            <a:endParaRPr lang="en-US" altLang="ar-JO" sz="2100" b="1" dirty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while t test  and F test are  used in testing difference  in means .</a:t>
            </a:r>
          </a:p>
        </p:txBody>
      </p:sp>
      <p:graphicFrame>
        <p:nvGraphicFramePr>
          <p:cNvPr id="1434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158715"/>
              </p:ext>
            </p:extLst>
          </p:nvPr>
        </p:nvGraphicFramePr>
        <p:xfrm>
          <a:off x="2953624" y="4048594"/>
          <a:ext cx="3742135" cy="853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1" name="Equation" r:id="rId5" imgW="1143000" imgH="457200" progId="Equation.3">
                  <p:embed/>
                </p:oleObj>
              </mc:Choice>
              <mc:Fallback>
                <p:oleObj name="Equation" r:id="rId5" imgW="1143000" imgH="457200" progId="Equation.3">
                  <p:embed/>
                  <p:pic>
                    <p:nvPicPr>
                      <p:cNvPr id="1434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3624" y="4048594"/>
                        <a:ext cx="3742135" cy="85330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55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558443"/>
            <a:ext cx="878497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Also classification could be more than 2 groups, </a:t>
            </a:r>
          </a:p>
          <a:p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could be three, four, five ………. K groups .</a:t>
            </a:r>
          </a:p>
          <a:p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                </a:t>
            </a:r>
            <a:r>
              <a:rPr lang="en-MY" sz="2800" b="1" dirty="0" smtClean="0">
                <a:latin typeface="Century" panose="02040604050505020304" pitchFamily="18" charset="0"/>
                <a:cs typeface="Times New Roman" pitchFamily="18" charset="0"/>
              </a:rPr>
              <a:t>P1      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P2     P3    P4     P5 ………… </a:t>
            </a:r>
            <a:r>
              <a:rPr lang="en-MY" sz="2800" b="1" dirty="0" err="1">
                <a:latin typeface="Century" panose="02040604050505020304" pitchFamily="18" charset="0"/>
                <a:cs typeface="Times New Roman" pitchFamily="18" charset="0"/>
              </a:rPr>
              <a:t>Pk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 </a:t>
            </a:r>
          </a:p>
          <a:p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Tumour stage  I    II    III  ……..</a:t>
            </a:r>
          </a:p>
          <a:p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Class stage level   I    II  III IV  V</a:t>
            </a:r>
          </a:p>
          <a:p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               </a:t>
            </a:r>
            <a:r>
              <a:rPr lang="en-MY" sz="2800" b="1" dirty="0" smtClean="0">
                <a:latin typeface="Century" panose="02040604050505020304" pitchFamily="18" charset="0"/>
                <a:cs typeface="Times New Roman" pitchFamily="18" charset="0"/>
              </a:rPr>
              <a:t>P1      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P2     P3    P4     P5 ………… </a:t>
            </a:r>
            <a:r>
              <a:rPr lang="en-MY" sz="2800" b="1" dirty="0" err="1">
                <a:latin typeface="Century" panose="02040604050505020304" pitchFamily="18" charset="0"/>
                <a:cs typeface="Times New Roman" pitchFamily="18" charset="0"/>
              </a:rPr>
              <a:t>Pk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 </a:t>
            </a:r>
          </a:p>
          <a:p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   </a:t>
            </a:r>
            <a:r>
              <a:rPr lang="en-MY" sz="2800" b="1" dirty="0" smtClean="0">
                <a:latin typeface="Century" panose="02040604050505020304" pitchFamily="18" charset="0"/>
                <a:cs typeface="Times New Roman" pitchFamily="18" charset="0"/>
              </a:rPr>
              <a:t>In 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this case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610099"/>
            <a:ext cx="3942438" cy="944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0B6DB-2F19-46BF-921A-50AA98E4CFD8}" type="datetime1">
              <a:rPr lang="en-MY" smtClean="0"/>
              <a:t>29/7/2023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15</a:t>
            </a:fld>
            <a:endParaRPr lang="en-MY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316695"/>
              </p:ext>
            </p:extLst>
          </p:nvPr>
        </p:nvGraphicFramePr>
        <p:xfrm>
          <a:off x="1259632" y="4691804"/>
          <a:ext cx="7128791" cy="1641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42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38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42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75212">
                <a:tc>
                  <a:txBody>
                    <a:bodyPr/>
                    <a:lstStyle/>
                    <a:p>
                      <a:endParaRPr lang="en-MY" sz="20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entury" panose="02040604050505020304" pitchFamily="18" charset="0"/>
                        </a:rPr>
                        <a:t>Jordanian</a:t>
                      </a:r>
                      <a:endParaRPr lang="en-MY" sz="20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entury" panose="02040604050505020304" pitchFamily="18" charset="0"/>
                        </a:rPr>
                        <a:t>Iraqi</a:t>
                      </a:r>
                      <a:endParaRPr lang="en-MY" sz="20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entury" panose="02040604050505020304" pitchFamily="18" charset="0"/>
                        </a:rPr>
                        <a:t>Syrian</a:t>
                      </a:r>
                      <a:endParaRPr lang="en-MY" sz="20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entury" panose="02040604050505020304" pitchFamily="18" charset="0"/>
                        </a:rPr>
                        <a:t>Egyptian</a:t>
                      </a:r>
                      <a:endParaRPr lang="en-MY" sz="20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entury" panose="02040604050505020304" pitchFamily="18" charset="0"/>
                        </a:rPr>
                        <a:t>total</a:t>
                      </a:r>
                      <a:endParaRPr lang="en-MY" sz="20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entury" panose="02040604050505020304" pitchFamily="18" charset="0"/>
                        </a:rPr>
                        <a:t>smoker </a:t>
                      </a:r>
                      <a:endParaRPr lang="en-MY" sz="20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20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20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20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20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20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entury" panose="02040604050505020304" pitchFamily="18" charset="0"/>
                        </a:rPr>
                        <a:t>Not smoker </a:t>
                      </a:r>
                      <a:endParaRPr lang="en-MY" sz="20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20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200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20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20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20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entury" panose="02040604050505020304" pitchFamily="18" charset="0"/>
                        </a:rPr>
                        <a:t>total</a:t>
                      </a:r>
                      <a:endParaRPr lang="en-MY" sz="20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20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20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20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20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20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752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82849" y="419762"/>
            <a:ext cx="8961151" cy="59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defRPr/>
            </a:pPr>
            <a:r>
              <a:rPr lang="en-US" altLang="ar-JO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When </a:t>
            </a:r>
            <a:r>
              <a:rPr lang="en-US" altLang="ar-JO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measurement is</a:t>
            </a:r>
          </a:p>
          <a:p>
            <a:pPr rtl="1" eaLnBrk="1" hangingPunct="1">
              <a:defRPr/>
            </a:pPr>
            <a:r>
              <a:rPr lang="en-US" altLang="ar-JO" sz="24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merely </a:t>
            </a:r>
            <a:r>
              <a:rPr lang="en-US" altLang="ar-JO" sz="2400" b="1" dirty="0">
                <a:latin typeface="Century" panose="020406040505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ar-JO" sz="24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presence </a:t>
            </a:r>
            <a:r>
              <a:rPr lang="en-US" altLang="ar-JO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or absence of </a:t>
            </a:r>
            <a:r>
              <a:rPr lang="en-US" altLang="ar-JO" sz="2400" b="1" dirty="0">
                <a:latin typeface="Century" panose="02040604050505020304" pitchFamily="18" charset="0"/>
                <a:cs typeface="Times New Roman" panose="02020603050405020304" pitchFamily="18" charset="0"/>
              </a:rPr>
              <a:t>certain condition</a:t>
            </a:r>
            <a:r>
              <a:rPr lang="en-US" altLang="ar-JO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,</a:t>
            </a:r>
          </a:p>
          <a:p>
            <a:pPr eaLnBrk="1" hangingPunct="1">
              <a:defRPr/>
            </a:pPr>
            <a:r>
              <a:rPr lang="en-US" altLang="ar-JO" sz="2400" b="1" dirty="0">
                <a:latin typeface="Century" panose="02040604050505020304" pitchFamily="18" charset="0"/>
                <a:cs typeface="Times New Roman" panose="02020603050405020304" pitchFamily="18" charset="0"/>
              </a:rPr>
              <a:t>Absolute No</a:t>
            </a:r>
            <a:r>
              <a:rPr lang="en-US" altLang="ar-JO" sz="24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X</a:t>
            </a:r>
            <a:endParaRPr lang="en-US" altLang="ar-JO" sz="2400" b="1" dirty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rgbClr val="00CC00"/>
              </a:buClr>
              <a:buFont typeface="Wingdings" panose="05000000000000000000" pitchFamily="2" charset="2"/>
              <a:buChar char="ü"/>
              <a:defRPr/>
            </a:pPr>
            <a:r>
              <a:rPr lang="en-US" altLang="ar-JO" sz="2400" b="1" dirty="0">
                <a:latin typeface="Century" panose="02040604050505020304" pitchFamily="18" charset="0"/>
                <a:cs typeface="Times New Roman" panose="02020603050405020304" pitchFamily="18" charset="0"/>
              </a:rPr>
              <a:t> Proportion    </a:t>
            </a:r>
          </a:p>
          <a:p>
            <a:pPr rtl="1" eaLnBrk="1" hangingPunct="1">
              <a:defRPr/>
            </a:pPr>
            <a:r>
              <a:rPr lang="en-US" altLang="ar-JO" sz="2400" b="1" dirty="0">
                <a:latin typeface="Century" panose="02040604050505020304" pitchFamily="18" charset="0"/>
                <a:cs typeface="Times New Roman" panose="02020603050405020304" pitchFamily="18" charset="0"/>
              </a:rPr>
              <a:t> the population parameter is </a:t>
            </a:r>
          </a:p>
          <a:p>
            <a:pPr rtl="1" eaLnBrk="1" hangingPunct="1">
              <a:defRPr/>
            </a:pPr>
            <a:r>
              <a:rPr lang="en-US" altLang="ar-JO" sz="2400" b="1" dirty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4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P:  </a:t>
            </a:r>
            <a:r>
              <a:rPr lang="en-US" altLang="ar-JO" sz="2400" b="1" dirty="0">
                <a:latin typeface="Century" panose="02040604050505020304" pitchFamily="18" charset="0"/>
                <a:cs typeface="Times New Roman" panose="02020603050405020304" pitchFamily="18" charset="0"/>
              </a:rPr>
              <a:t>  :the </a:t>
            </a:r>
            <a:r>
              <a:rPr lang="en-US" altLang="ar-JO" sz="24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proportion</a:t>
            </a:r>
            <a:r>
              <a:rPr lang="en-US" altLang="ar-JO" sz="2400" b="1" dirty="0">
                <a:latin typeface="Century" panose="02040604050505020304" pitchFamily="18" charset="0"/>
                <a:cs typeface="Times New Roman" panose="02020603050405020304" pitchFamily="18" charset="0"/>
              </a:rPr>
              <a:t> of condition in</a:t>
            </a:r>
            <a:r>
              <a:rPr lang="en-US" altLang="ar-JO" sz="24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population </a:t>
            </a:r>
          </a:p>
          <a:p>
            <a:pPr rtl="1" eaLnBrk="1" hangingPunct="1">
              <a:defRPr/>
            </a:pPr>
            <a:r>
              <a:rPr lang="en-US" altLang="ar-JO" sz="2400" b="1" dirty="0">
                <a:latin typeface="Century" panose="02040604050505020304" pitchFamily="18" charset="0"/>
                <a:cs typeface="Times New Roman" panose="02020603050405020304" pitchFamily="18" charset="0"/>
              </a:rPr>
              <a:t>            which is  estimated by</a:t>
            </a:r>
          </a:p>
          <a:p>
            <a:pPr rtl="1" eaLnBrk="1" hangingPunct="1">
              <a:defRPr/>
            </a:pPr>
            <a:r>
              <a:rPr lang="en-US" altLang="ar-JO" sz="2400" b="1" dirty="0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P:  </a:t>
            </a:r>
            <a:r>
              <a:rPr lang="en-US" altLang="ar-JO" sz="2400" b="1" dirty="0">
                <a:latin typeface="Century" panose="020406040505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ar-JO" sz="24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proportion</a:t>
            </a:r>
            <a:r>
              <a:rPr lang="en-US" altLang="ar-JO" sz="2400" b="1" dirty="0">
                <a:latin typeface="Century" panose="02040604050505020304" pitchFamily="18" charset="0"/>
                <a:cs typeface="Times New Roman" panose="02020603050405020304" pitchFamily="18" charset="0"/>
              </a:rPr>
              <a:t> of condition in the </a:t>
            </a:r>
            <a:r>
              <a:rPr lang="en-US" altLang="ar-JO" sz="24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sample</a:t>
            </a:r>
          </a:p>
          <a:p>
            <a:pPr rtl="1" eaLnBrk="1" hangingPunct="1">
              <a:defRPr/>
            </a:pPr>
            <a:r>
              <a:rPr lang="en-US" altLang="ar-JO" sz="2400" b="1" dirty="0">
                <a:latin typeface="Century" panose="020406040505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altLang="ar-JO" sz="24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So</a:t>
            </a:r>
            <a:endParaRPr lang="en-US" altLang="ar-JO" sz="2400" b="1" dirty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rtl="1" eaLnBrk="1" hangingPunct="1">
              <a:defRPr/>
            </a:pPr>
            <a:r>
              <a:rPr lang="en-US" altLang="ar-JO" sz="24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Testing </a:t>
            </a:r>
            <a:r>
              <a:rPr lang="en-US" altLang="ar-JO" sz="2400" b="1" dirty="0">
                <a:latin typeface="Century" panose="02040604050505020304" pitchFamily="18" charset="0"/>
                <a:cs typeface="Times New Roman" panose="02020603050405020304" pitchFamily="18" charset="0"/>
              </a:rPr>
              <a:t>hypothesis about</a:t>
            </a:r>
            <a:r>
              <a:rPr lang="en-US" altLang="ar-JO" sz="2400" dirty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400" b="1" dirty="0">
                <a:solidFill>
                  <a:srgbClr val="CC0099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population proportion</a:t>
            </a:r>
            <a:r>
              <a:rPr lang="en-US" altLang="ar-JO" sz="2400" dirty="0">
                <a:solidFill>
                  <a:srgbClr val="CC0099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4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"P"</a:t>
            </a:r>
            <a:r>
              <a:rPr lang="en-US" altLang="ar-JO" sz="2400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</a:p>
          <a:p>
            <a:pPr rtl="1" eaLnBrk="1" hangingPunct="1">
              <a:defRPr/>
            </a:pPr>
            <a:r>
              <a:rPr lang="en-US" altLang="ar-JO" sz="2400" b="1" dirty="0">
                <a:latin typeface="Century" panose="02040604050505020304" pitchFamily="18" charset="0"/>
                <a:cs typeface="Times New Roman" panose="02020603050405020304" pitchFamily="18" charset="0"/>
              </a:rPr>
              <a:t>         based</a:t>
            </a:r>
            <a:r>
              <a:rPr lang="en-US" altLang="ar-JO" sz="2400" dirty="0">
                <a:latin typeface="Century" panose="02040604050505020304" pitchFamily="18" charset="0"/>
                <a:cs typeface="Times New Roman" panose="02020603050405020304" pitchFamily="18" charset="0"/>
              </a:rPr>
              <a:t> on </a:t>
            </a:r>
            <a:r>
              <a:rPr lang="en-US" altLang="ar-JO" sz="2400" b="1" dirty="0">
                <a:latin typeface="Century" panose="02040604050505020304" pitchFamily="18" charset="0"/>
                <a:cs typeface="Times New Roman" panose="02020603050405020304" pitchFamily="18" charset="0"/>
              </a:rPr>
              <a:t>sample proportion    </a:t>
            </a:r>
            <a:r>
              <a:rPr lang="en-US" altLang="ar-JO" sz="2400" dirty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400" b="1" dirty="0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ar-JO" sz="2400" dirty="0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If the true </a:t>
            </a:r>
            <a:r>
              <a:rPr lang="en-MY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itchFamily="18" charset="0"/>
              </a:rPr>
              <a:t>population proportion 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of condition is </a:t>
            </a:r>
            <a:r>
              <a:rPr lang="en-MY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itchFamily="18" charset="0"/>
              </a:rPr>
              <a:t>Po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latin typeface="Century" panose="02040604050505020304" pitchFamily="18" charset="0"/>
                <a:cs typeface="Times New Roman" pitchFamily="18" charset="0"/>
              </a:rPr>
              <a:t>and  sample 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size </a:t>
            </a:r>
            <a:r>
              <a:rPr lang="en-MY" sz="2800" dirty="0">
                <a:latin typeface="Century" panose="02040604050505020304" pitchFamily="18" charset="0"/>
                <a:cs typeface="Times New Roman" pitchFamily="18" charset="0"/>
              </a:rPr>
              <a:t>is 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N</a:t>
            </a:r>
            <a:r>
              <a:rPr lang="en-MY" sz="2800" dirty="0">
                <a:latin typeface="Century" panose="02040604050505020304" pitchFamily="18" charset="0"/>
                <a:cs typeface="Times New Roman" pitchFamily="18" charset="0"/>
              </a:rPr>
              <a:t>, </a:t>
            </a:r>
            <a:r>
              <a:rPr lang="en-MY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" panose="02040604050505020304" pitchFamily="18" charset="0"/>
                <a:cs typeface="Times New Roman" pitchFamily="18" charset="0"/>
              </a:rPr>
              <a:t>So</a:t>
            </a:r>
          </a:p>
          <a:p>
            <a:r>
              <a:rPr lang="en-MY" sz="2800" dirty="0">
                <a:solidFill>
                  <a:srgbClr val="FF0000"/>
                </a:solidFill>
                <a:latin typeface="Century" panose="02040604050505020304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itchFamily="18" charset="0"/>
              </a:rPr>
              <a:t>Po N</a:t>
            </a:r>
            <a:r>
              <a:rPr lang="en-MY" sz="2800" dirty="0">
                <a:solidFill>
                  <a:srgbClr val="FF0000"/>
                </a:solidFill>
                <a:latin typeface="Century" panose="02040604050505020304" pitchFamily="18" charset="0"/>
                <a:cs typeface="Times New Roman" pitchFamily="18" charset="0"/>
              </a:rPr>
              <a:t> </a:t>
            </a:r>
            <a:r>
              <a:rPr lang="en-MY" sz="2800" dirty="0">
                <a:latin typeface="Century" panose="02040604050505020304" pitchFamily="18" charset="0"/>
                <a:cs typeface="Times New Roman" pitchFamily="18" charset="0"/>
              </a:rPr>
              <a:t>= 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total No. of condition that expected </a:t>
            </a:r>
            <a:r>
              <a:rPr lang="en-MY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itchFamily="18" charset="0"/>
              </a:rPr>
              <a:t>(E) </a:t>
            </a:r>
            <a:r>
              <a:rPr lang="en-MY" sz="2800" dirty="0">
                <a:latin typeface="Century" panose="02040604050505020304" pitchFamily="18" charset="0"/>
                <a:cs typeface="Times New Roman" pitchFamily="18" charset="0"/>
              </a:rPr>
              <a:t>in population </a:t>
            </a:r>
            <a:r>
              <a:rPr lang="en-MY" sz="2800" dirty="0">
                <a:latin typeface="Century" panose="02040604050505020304" pitchFamily="18" charset="0"/>
              </a:rPr>
              <a:t>.</a:t>
            </a:r>
            <a:endParaRPr lang="en-US" sz="2800" dirty="0">
              <a:latin typeface="Century" panose="02040604050505020304" pitchFamily="18" charset="0"/>
            </a:endParaRPr>
          </a:p>
        </p:txBody>
      </p:sp>
      <p:pic>
        <p:nvPicPr>
          <p:cNvPr id="15363" name="Picture 3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88640"/>
            <a:ext cx="1475656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AutoShape 5"/>
          <p:cNvSpPr>
            <a:spLocks noChangeArrowheads="1"/>
          </p:cNvSpPr>
          <p:nvPr/>
        </p:nvSpPr>
        <p:spPr bwMode="auto">
          <a:xfrm>
            <a:off x="7940343" y="6148750"/>
            <a:ext cx="732235" cy="364331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1350"/>
          </a:p>
        </p:txBody>
      </p:sp>
    </p:spTree>
    <p:extLst>
      <p:ext uri="{BB962C8B-B14F-4D97-AF65-F5344CB8AC3E}">
        <p14:creationId xmlns:p14="http://schemas.microsoft.com/office/powerpoint/2010/main" val="393132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07504" y="279376"/>
            <a:ext cx="9145016" cy="367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900" dirty="0">
                <a:latin typeface="Century" panose="02040604050505020304" pitchFamily="18" charset="0"/>
              </a:rPr>
              <a:t>                                                                                                    </a:t>
            </a:r>
            <a:r>
              <a:rPr lang="en-US" altLang="ar-JO" sz="9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en-US" altLang="ar-JO" sz="900" dirty="0">
                <a:solidFill>
                  <a:srgbClr val="C00000"/>
                </a:solidFill>
                <a:latin typeface="Century" panose="02040604050505020304" pitchFamily="18" charset="0"/>
              </a:rPr>
              <a:t> </a:t>
            </a:r>
            <a:r>
              <a:rPr lang="en-US" altLang="ar-JO" sz="9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                                  </a:t>
            </a:r>
            <a:r>
              <a:rPr lang="en-US" altLang="ar-JO" sz="900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2</a:t>
            </a:r>
            <a:endParaRPr lang="en-US" altLang="ar-JO" sz="2100" b="1" u="sng" dirty="0" smtClean="0">
              <a:solidFill>
                <a:srgbClr val="C00000"/>
              </a:solidFill>
              <a:latin typeface="Century" panose="02040604050505020304" pitchFamily="18" charset="0"/>
            </a:endParaRP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u="sng" dirty="0" smtClean="0">
                <a:solidFill>
                  <a:srgbClr val="C00000"/>
                </a:solidFill>
                <a:latin typeface="Century" panose="02040604050505020304" pitchFamily="18" charset="0"/>
              </a:rPr>
              <a:t>Chi </a:t>
            </a:r>
            <a:r>
              <a:rPr lang="en-US" altLang="ar-JO" sz="2800" b="1" u="sng" dirty="0">
                <a:solidFill>
                  <a:srgbClr val="C00000"/>
                </a:solidFill>
                <a:latin typeface="Century" panose="02040604050505020304" pitchFamily="18" charset="0"/>
              </a:rPr>
              <a:t>square test denoted  X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1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en-US" altLang="ar-JO" sz="2800" dirty="0">
                <a:latin typeface="Century" panose="02040604050505020304" pitchFamily="18" charset="0"/>
              </a:rPr>
              <a:t>This has two  common  applications: </a:t>
            </a:r>
          </a:p>
          <a:p>
            <a:pPr eaLnBrk="1" hangingPunct="1">
              <a:spcBef>
                <a:spcPct val="0"/>
              </a:spcBef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en-US" altLang="ar-JO" sz="2800" b="1" u="sng" dirty="0">
                <a:solidFill>
                  <a:srgbClr val="FF0000"/>
                </a:solidFill>
                <a:latin typeface="Century" panose="02040604050505020304" pitchFamily="18" charset="0"/>
              </a:rPr>
              <a:t>first as test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altLang="ar-JO" sz="2800" b="1" dirty="0">
                <a:latin typeface="Century" panose="02040604050505020304" pitchFamily="18" charset="0"/>
              </a:rPr>
              <a:t>whether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two</a:t>
            </a:r>
            <a:r>
              <a:rPr lang="en-US" altLang="ar-JO" sz="2800" b="1" dirty="0">
                <a:latin typeface="Century" panose="02040604050505020304" pitchFamily="18" charset="0"/>
              </a:rPr>
              <a:t> categorical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variables</a:t>
            </a:r>
            <a:r>
              <a:rPr lang="en-US" altLang="ar-JO" sz="2800" b="1" dirty="0">
                <a:latin typeface="Century" panose="02040604050505020304" pitchFamily="18" charset="0"/>
              </a:rPr>
              <a:t> are</a:t>
            </a:r>
          </a:p>
          <a:p>
            <a:pPr eaLnBrk="1" hangingPunct="1">
              <a:spcBef>
                <a:spcPct val="0"/>
              </a:spcBef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en-US" altLang="ar-JO" sz="2800" b="1" dirty="0">
                <a:latin typeface="Century" panose="02040604050505020304" pitchFamily="18" charset="0"/>
              </a:rPr>
              <a:t>                             independent       or </a:t>
            </a:r>
            <a:r>
              <a:rPr lang="en-US" altLang="ar-JO" sz="2800" b="1" dirty="0" smtClean="0">
                <a:latin typeface="Century" panose="02040604050505020304" pitchFamily="18" charset="0"/>
              </a:rPr>
              <a:t>   not</a:t>
            </a:r>
            <a:r>
              <a:rPr lang="en-US" altLang="ar-JO" sz="2800" dirty="0">
                <a:latin typeface="Century" panose="02040604050505020304" pitchFamily="18" charset="0"/>
              </a:rPr>
              <a:t>; </a:t>
            </a:r>
          </a:p>
          <a:p>
            <a:pPr eaLnBrk="1" hangingPunct="1">
              <a:spcBef>
                <a:spcPct val="0"/>
              </a:spcBef>
              <a:buClr>
                <a:schemeClr val="bg1"/>
              </a:buClr>
              <a:buFont typeface="Wingdings" panose="05000000000000000000" pitchFamily="2" charset="2"/>
              <a:buNone/>
            </a:pPr>
            <a:endParaRPr lang="en-US" altLang="ar-JO" sz="2800" b="1" u="sng" dirty="0" smtClean="0">
              <a:solidFill>
                <a:srgbClr val="FF0000"/>
              </a:solidFill>
              <a:latin typeface="Century" panose="02040604050505020304" pitchFamily="18" charset="0"/>
            </a:endParaRPr>
          </a:p>
          <a:p>
            <a:pPr eaLnBrk="1" hangingPunct="1">
              <a:spcBef>
                <a:spcPct val="0"/>
              </a:spcBef>
              <a:buClr>
                <a:schemeClr val="bg1"/>
              </a:buClr>
              <a:buFont typeface="Wingdings" panose="05000000000000000000" pitchFamily="2" charset="2"/>
              <a:buNone/>
            </a:pPr>
            <a:r>
              <a:rPr lang="en-US" altLang="ar-JO" sz="2800" b="1" u="sng" dirty="0" smtClean="0">
                <a:solidFill>
                  <a:srgbClr val="FF0000"/>
                </a:solidFill>
                <a:latin typeface="Century" panose="02040604050505020304" pitchFamily="18" charset="0"/>
              </a:rPr>
              <a:t>second </a:t>
            </a:r>
            <a:r>
              <a:rPr lang="en-US" altLang="ar-JO" sz="2800" b="1" u="sng" dirty="0">
                <a:solidFill>
                  <a:srgbClr val="FF0000"/>
                </a:solidFill>
                <a:latin typeface="Century" panose="02040604050505020304" pitchFamily="18" charset="0"/>
              </a:rPr>
              <a:t>as</a:t>
            </a:r>
            <a:r>
              <a:rPr lang="en-US" altLang="ar-JO" sz="2800" dirty="0">
                <a:solidFill>
                  <a:srgbClr val="FF0000"/>
                </a:solidFill>
                <a:latin typeface="Century" panose="02040604050505020304" pitchFamily="18" charset="0"/>
              </a:rPr>
              <a:t> a test of </a:t>
            </a:r>
          </a:p>
          <a:p>
            <a:pPr eaLnBrk="1" hangingPunct="1">
              <a:spcBef>
                <a:spcPct val="0"/>
              </a:spcBef>
              <a:buClr>
                <a:schemeClr val="bg1"/>
              </a:buClr>
              <a:buFont typeface="Wingdings" panose="05000000000000000000" pitchFamily="2" charset="2"/>
              <a:buChar char="v"/>
            </a:pPr>
            <a:r>
              <a:rPr lang="en-US" altLang="ar-JO" sz="2800" b="1" dirty="0">
                <a:latin typeface="Century" panose="02040604050505020304" pitchFamily="18" charset="0"/>
              </a:rPr>
              <a:t>whether two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proportions</a:t>
            </a:r>
            <a:r>
              <a:rPr lang="en-US" altLang="ar-JO" sz="2800" b="1" dirty="0">
                <a:latin typeface="Century" panose="02040604050505020304" pitchFamily="18" charset="0"/>
              </a:rPr>
              <a:t> are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equal</a:t>
            </a:r>
            <a:r>
              <a:rPr lang="en-US" altLang="ar-JO" sz="2800" b="1" dirty="0">
                <a:latin typeface="Century" panose="02040604050505020304" pitchFamily="18" charset="0"/>
              </a:rPr>
              <a:t> or not</a:t>
            </a:r>
          </a:p>
        </p:txBody>
      </p:sp>
      <p:pic>
        <p:nvPicPr>
          <p:cNvPr id="16387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93169"/>
            <a:ext cx="2123728" cy="1391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38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0631678"/>
              </p:ext>
            </p:extLst>
          </p:nvPr>
        </p:nvGraphicFramePr>
        <p:xfrm>
          <a:off x="4788024" y="261869"/>
          <a:ext cx="1901460" cy="5312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4" name="Equation" r:id="rId5" imgW="1104840" imgH="419040" progId="Equation.3">
                  <p:embed/>
                </p:oleObj>
              </mc:Choice>
              <mc:Fallback>
                <p:oleObj name="Equation" r:id="rId5" imgW="1104840" imgH="419040" progId="Equation.3">
                  <p:embed/>
                  <p:pic>
                    <p:nvPicPr>
                      <p:cNvPr id="1638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261869"/>
                        <a:ext cx="1901460" cy="531299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41275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7020272" y="6395289"/>
            <a:ext cx="1761356" cy="364331"/>
          </a:xfrm>
          <a:prstGeom prst="notchedRightArrow">
            <a:avLst>
              <a:gd name="adj1" fmla="val 50000"/>
              <a:gd name="adj2" fmla="val 8627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ar-JO" sz="1350" b="1" dirty="0"/>
              <a:t>contingency table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089692"/>
              </p:ext>
            </p:extLst>
          </p:nvPr>
        </p:nvGraphicFramePr>
        <p:xfrm>
          <a:off x="899592" y="4135565"/>
          <a:ext cx="3132348" cy="949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5" name="Equation" r:id="rId7" imgW="1143000" imgH="457200" progId="Equation.3">
                  <p:embed/>
                </p:oleObj>
              </mc:Choice>
              <mc:Fallback>
                <p:oleObj name="Equation" r:id="rId7" imgW="1143000" imgH="457200" progId="Equation.3">
                  <p:embed/>
                  <p:pic>
                    <p:nvPicPr>
                      <p:cNvPr id="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135565"/>
                        <a:ext cx="3132348" cy="94961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5085184"/>
            <a:ext cx="4266474" cy="128034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290043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ChangeArrowheads="1"/>
          </p:cNvSpPr>
          <p:nvPr/>
        </p:nvSpPr>
        <p:spPr bwMode="auto">
          <a:xfrm>
            <a:off x="323528" y="404664"/>
            <a:ext cx="7688920" cy="5832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1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chi square</a:t>
            </a:r>
            <a:r>
              <a:rPr lang="en-US" altLang="ar-JO" sz="2800" b="1" dirty="0">
                <a:solidFill>
                  <a:schemeClr val="bg1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test is applied to </a:t>
            </a:r>
            <a:r>
              <a:rPr lang="en-US" altLang="ar-JO" sz="2800" b="1" dirty="0">
                <a:solidFill>
                  <a:srgbClr val="0000FF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frequency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data in form of a </a:t>
            </a:r>
            <a:r>
              <a:rPr lang="en-US" altLang="ar-JO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contingency table 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i.e. a table of cross- tabulations</a:t>
            </a: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)       </a:t>
            </a:r>
            <a:r>
              <a:rPr lang="en-US" altLang="ar-JO" sz="2800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with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ar-JO" sz="2800" b="1" dirty="0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rows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represent categories of  </a:t>
            </a:r>
            <a:r>
              <a:rPr lang="en-US" altLang="ar-JO" sz="2800" b="1" dirty="0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one variable </a:t>
            </a:r>
            <a:r>
              <a:rPr lang="en-US" altLang="ar-JO" sz="2800" b="1" dirty="0" smtClean="0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and </a:t>
            </a:r>
            <a:endParaRPr lang="en-US" altLang="ar-JO" sz="2800" b="1" dirty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ar-JO" sz="2800" b="1" dirty="0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columns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categories of a </a:t>
            </a:r>
            <a:r>
              <a:rPr lang="en-US" altLang="ar-JO" sz="2800" b="1" dirty="0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second variable</a:t>
            </a:r>
            <a:r>
              <a:rPr lang="en-US" altLang="ar-JO" sz="2800" dirty="0">
                <a:latin typeface="Century" panose="02040604050505020304" pitchFamily="18" charset="0"/>
                <a:cs typeface="Times New Roman" panose="02020603050405020304" pitchFamily="18" charset="0"/>
              </a:rPr>
              <a:t>.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endParaRPr lang="en-US" altLang="ar-JO" sz="2800" dirty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rtl="1" eaLnBrk="1" hangingPunct="1">
              <a:spcBef>
                <a:spcPct val="0"/>
              </a:spcBef>
              <a:buFontTx/>
              <a:buNone/>
            </a:pPr>
            <a:endParaRPr lang="en-US" altLang="ar-JO" sz="2800" dirty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1800" dirty="0">
                <a:cs typeface="Times New Roman" panose="02020603050405020304" pitchFamily="18" charset="0"/>
              </a:rPr>
              <a:t>                 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endParaRPr lang="en-US" altLang="ar-JO" sz="1800" dirty="0">
              <a:cs typeface="Times New Roman" panose="02020603050405020304" pitchFamily="18" charset="0"/>
            </a:endParaRPr>
          </a:p>
          <a:p>
            <a:pPr rtl="1" eaLnBrk="1" hangingPunct="1">
              <a:spcBef>
                <a:spcPct val="0"/>
              </a:spcBef>
              <a:buFontTx/>
              <a:buNone/>
            </a:pPr>
            <a:endParaRPr lang="en-US" altLang="ar-JO" sz="1800" dirty="0">
              <a:cs typeface="Times New Roman" panose="02020603050405020304" pitchFamily="18" charset="0"/>
            </a:endParaRPr>
          </a:p>
          <a:p>
            <a:pPr rtl="1" eaLnBrk="1" hangingPunct="1">
              <a:spcBef>
                <a:spcPct val="0"/>
              </a:spcBef>
              <a:buFontTx/>
              <a:buNone/>
            </a:pPr>
            <a:endParaRPr lang="en-US" altLang="ar-JO" sz="1800" dirty="0">
              <a:cs typeface="Times New Roman" panose="02020603050405020304" pitchFamily="18" charset="0"/>
            </a:endParaRP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100" b="1" dirty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1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The null hypothesis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      is that the </a:t>
            </a:r>
            <a:r>
              <a:rPr lang="en-US" altLang="ar-JO" sz="2800" b="1" dirty="0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two variables are unrelated  </a:t>
            </a:r>
            <a:endParaRPr lang="en-US" altLang="ar-JO" sz="2800" b="1" dirty="0">
              <a:solidFill>
                <a:srgbClr val="6600CC"/>
              </a:solidFill>
              <a:latin typeface="Century" panose="02040604050505020304" pitchFamily="18" charset="0"/>
            </a:endParaRPr>
          </a:p>
        </p:txBody>
      </p:sp>
      <p:pic>
        <p:nvPicPr>
          <p:cNvPr id="17411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6850" y="85902"/>
            <a:ext cx="1060066" cy="637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5117" name="Group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981006"/>
              </p:ext>
            </p:extLst>
          </p:nvPr>
        </p:nvGraphicFramePr>
        <p:xfrm>
          <a:off x="774018" y="3159435"/>
          <a:ext cx="5670190" cy="1737360"/>
        </p:xfrm>
        <a:graphic>
          <a:graphicData uri="http://schemas.openxmlformats.org/drawingml/2006/table">
            <a:tbl>
              <a:tblPr/>
              <a:tblGrid>
                <a:gridCol w="22694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1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0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44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46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  <a:cs typeface="Arial" charset="0"/>
                      </a:endParaRP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♂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♀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total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2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succeeded 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70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90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160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1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not succeeded 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10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30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40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6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Total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80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120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200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7192546" y="3383440"/>
            <a:ext cx="2088673" cy="1513355"/>
            <a:chOff x="3541" y="9182"/>
            <a:chExt cx="4848" cy="2340"/>
          </a:xfrm>
        </p:grpSpPr>
        <p:sp>
          <p:nvSpPr>
            <p:cNvPr id="7" name="Line 3"/>
            <p:cNvSpPr>
              <a:spLocks noChangeShapeType="1"/>
            </p:cNvSpPr>
            <p:nvPr/>
          </p:nvSpPr>
          <p:spPr bwMode="auto">
            <a:xfrm flipH="1">
              <a:off x="3847" y="11196"/>
              <a:ext cx="4542" cy="1"/>
            </a:xfrm>
            <a:prstGeom prst="line">
              <a:avLst/>
            </a:prstGeom>
            <a:noFill/>
            <a:ln w="25400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grpSp>
          <p:nvGrpSpPr>
            <p:cNvPr id="8" name="Group 4"/>
            <p:cNvGrpSpPr>
              <a:grpSpLocks/>
            </p:cNvGrpSpPr>
            <p:nvPr/>
          </p:nvGrpSpPr>
          <p:grpSpPr bwMode="auto">
            <a:xfrm>
              <a:off x="3541" y="10155"/>
              <a:ext cx="4490" cy="1060"/>
              <a:chOff x="3420" y="11111"/>
              <a:chExt cx="3607" cy="1504"/>
            </a:xfrm>
          </p:grpSpPr>
          <p:sp>
            <p:nvSpPr>
              <p:cNvPr id="10" name="Freeform 5"/>
              <p:cNvSpPr>
                <a:spLocks/>
              </p:cNvSpPr>
              <p:nvPr/>
            </p:nvSpPr>
            <p:spPr bwMode="auto">
              <a:xfrm>
                <a:off x="3420" y="11115"/>
                <a:ext cx="1800" cy="1500"/>
              </a:xfrm>
              <a:custGeom>
                <a:avLst/>
                <a:gdLst>
                  <a:gd name="T0" fmla="*/ 0 w 1800"/>
                  <a:gd name="T1" fmla="*/ 1440 h 1500"/>
                  <a:gd name="T2" fmla="*/ 360 w 1800"/>
                  <a:gd name="T3" fmla="*/ 1440 h 1500"/>
                  <a:gd name="T4" fmla="*/ 720 w 1800"/>
                  <a:gd name="T5" fmla="*/ 1080 h 1500"/>
                  <a:gd name="T6" fmla="*/ 1440 w 1800"/>
                  <a:gd name="T7" fmla="*/ 180 h 1500"/>
                  <a:gd name="T8" fmla="*/ 1800 w 1800"/>
                  <a:gd name="T9" fmla="*/ 0 h 15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00"/>
                  <a:gd name="T16" fmla="*/ 0 h 1500"/>
                  <a:gd name="T17" fmla="*/ 1800 w 1800"/>
                  <a:gd name="T18" fmla="*/ 1500 h 15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00" h="1500">
                    <a:moveTo>
                      <a:pt x="0" y="1440"/>
                    </a:moveTo>
                    <a:cubicBezTo>
                      <a:pt x="120" y="1470"/>
                      <a:pt x="240" y="1500"/>
                      <a:pt x="360" y="1440"/>
                    </a:cubicBezTo>
                    <a:cubicBezTo>
                      <a:pt x="480" y="1380"/>
                      <a:pt x="540" y="1290"/>
                      <a:pt x="720" y="1080"/>
                    </a:cubicBezTo>
                    <a:cubicBezTo>
                      <a:pt x="900" y="870"/>
                      <a:pt x="1260" y="360"/>
                      <a:pt x="1440" y="180"/>
                    </a:cubicBezTo>
                    <a:cubicBezTo>
                      <a:pt x="1620" y="0"/>
                      <a:pt x="1740" y="30"/>
                      <a:pt x="1800" y="0"/>
                    </a:cubicBezTo>
                  </a:path>
                </a:pathLst>
              </a:custGeom>
              <a:noFill/>
              <a:ln w="25400">
                <a:gradFill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1" name="Freeform 6"/>
              <p:cNvSpPr>
                <a:spLocks/>
              </p:cNvSpPr>
              <p:nvPr/>
            </p:nvSpPr>
            <p:spPr bwMode="auto">
              <a:xfrm flipH="1">
                <a:off x="5227" y="11111"/>
                <a:ext cx="1800" cy="1500"/>
              </a:xfrm>
              <a:custGeom>
                <a:avLst/>
                <a:gdLst>
                  <a:gd name="T0" fmla="*/ 0 w 1800"/>
                  <a:gd name="T1" fmla="*/ 1440 h 1500"/>
                  <a:gd name="T2" fmla="*/ 360 w 1800"/>
                  <a:gd name="T3" fmla="*/ 1440 h 1500"/>
                  <a:gd name="T4" fmla="*/ 720 w 1800"/>
                  <a:gd name="T5" fmla="*/ 1080 h 1500"/>
                  <a:gd name="T6" fmla="*/ 1440 w 1800"/>
                  <a:gd name="T7" fmla="*/ 180 h 1500"/>
                  <a:gd name="T8" fmla="*/ 1800 w 1800"/>
                  <a:gd name="T9" fmla="*/ 0 h 15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00"/>
                  <a:gd name="T16" fmla="*/ 0 h 1500"/>
                  <a:gd name="T17" fmla="*/ 1800 w 1800"/>
                  <a:gd name="T18" fmla="*/ 1500 h 15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00" h="1500">
                    <a:moveTo>
                      <a:pt x="0" y="1440"/>
                    </a:moveTo>
                    <a:cubicBezTo>
                      <a:pt x="120" y="1470"/>
                      <a:pt x="240" y="1500"/>
                      <a:pt x="360" y="1440"/>
                    </a:cubicBezTo>
                    <a:cubicBezTo>
                      <a:pt x="480" y="1380"/>
                      <a:pt x="540" y="1290"/>
                      <a:pt x="720" y="1080"/>
                    </a:cubicBezTo>
                    <a:cubicBezTo>
                      <a:pt x="900" y="870"/>
                      <a:pt x="1260" y="360"/>
                      <a:pt x="1440" y="180"/>
                    </a:cubicBezTo>
                    <a:cubicBezTo>
                      <a:pt x="1620" y="0"/>
                      <a:pt x="1740" y="30"/>
                      <a:pt x="1800" y="0"/>
                    </a:cubicBezTo>
                  </a:path>
                </a:pathLst>
              </a:custGeom>
              <a:noFill/>
              <a:ln w="25400">
                <a:gradFill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</p:grp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929" y="9182"/>
              <a:ext cx="1" cy="2340"/>
            </a:xfrm>
            <a:prstGeom prst="line">
              <a:avLst/>
            </a:prstGeom>
            <a:noFill/>
            <a:ln w="25400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</p:grpSp>
    </p:spTree>
    <p:extLst>
      <p:ext uri="{BB962C8B-B14F-4D97-AF65-F5344CB8AC3E}">
        <p14:creationId xmlns:p14="http://schemas.microsoft.com/office/powerpoint/2010/main" val="188140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443561"/>
              </p:ext>
            </p:extLst>
          </p:nvPr>
        </p:nvGraphicFramePr>
        <p:xfrm>
          <a:off x="1403648" y="1675022"/>
          <a:ext cx="6107906" cy="2708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61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0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13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3896">
                <a:tc>
                  <a:txBody>
                    <a:bodyPr/>
                    <a:lstStyle/>
                    <a:p>
                      <a:r>
                        <a:rPr lang="en-US" sz="2100" dirty="0" smtClean="0">
                          <a:latin typeface="Century" panose="02040604050505020304" pitchFamily="18" charset="0"/>
                        </a:rPr>
                        <a:t>Sex</a:t>
                      </a:r>
                      <a:endParaRPr lang="en-US" sz="2100" dirty="0">
                        <a:latin typeface="Century" panose="02040604050505020304" pitchFamily="18" charset="0"/>
                      </a:endParaRPr>
                    </a:p>
                  </a:txBody>
                  <a:tcPr marL="68579" marR="68579" marT="34295" marB="3429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succeeded </a:t>
                      </a:r>
                    </a:p>
                    <a:p>
                      <a:pPr algn="ctr"/>
                      <a:endParaRPr lang="en-US" sz="2100" b="1" dirty="0">
                        <a:solidFill>
                          <a:schemeClr val="bg1"/>
                        </a:solidFill>
                        <a:latin typeface="Century" panose="02040604050505020304" pitchFamily="18" charset="0"/>
                      </a:endParaRPr>
                    </a:p>
                  </a:txBody>
                  <a:tcPr marL="68579" marR="68579" marT="34295" marB="3429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not succeeded </a:t>
                      </a:r>
                    </a:p>
                  </a:txBody>
                  <a:tcPr marL="68579" marR="68579" marT="34295" marB="3429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Total</a:t>
                      </a:r>
                    </a:p>
                    <a:p>
                      <a:pPr algn="ctr"/>
                      <a:endParaRPr lang="en-US" sz="2100" b="1" dirty="0">
                        <a:solidFill>
                          <a:schemeClr val="bg1"/>
                        </a:solidFill>
                        <a:latin typeface="Century" panose="02040604050505020304" pitchFamily="18" charset="0"/>
                      </a:endParaRPr>
                    </a:p>
                  </a:txBody>
                  <a:tcPr marL="68579" marR="68579" marT="34295" marB="3429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0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♂</a:t>
                      </a:r>
                    </a:p>
                  </a:txBody>
                  <a:tcPr marL="68579" marR="68579" marT="34295" marB="3429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70</a:t>
                      </a:r>
                    </a:p>
                  </a:txBody>
                  <a:tcPr marL="68579" marR="68579" marT="34295" marB="3429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10</a:t>
                      </a:r>
                    </a:p>
                  </a:txBody>
                  <a:tcPr marL="68579" marR="68579" marT="34295" marB="34295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80</a:t>
                      </a:r>
                    </a:p>
                  </a:txBody>
                  <a:tcPr marL="68579" marR="68579" marT="34295" marB="34295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867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♀</a:t>
                      </a:r>
                    </a:p>
                  </a:txBody>
                  <a:tcPr marL="68579" marR="68579" marT="34295" marB="342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smtClean="0">
                          <a:latin typeface="Century" panose="02040604050505020304" pitchFamily="18" charset="0"/>
                        </a:rPr>
                        <a:t>90</a:t>
                      </a:r>
                      <a:endParaRPr lang="en-US" sz="2100" b="1" dirty="0">
                        <a:latin typeface="Century" panose="02040604050505020304" pitchFamily="18" charset="0"/>
                      </a:endParaRPr>
                    </a:p>
                  </a:txBody>
                  <a:tcPr marL="68579" marR="68579" marT="34295" marB="342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smtClean="0">
                          <a:latin typeface="Century" panose="02040604050505020304" pitchFamily="18" charset="0"/>
                        </a:rPr>
                        <a:t> 30</a:t>
                      </a:r>
                      <a:endParaRPr lang="en-US" sz="2100" b="1" dirty="0">
                        <a:latin typeface="Century" panose="02040604050505020304" pitchFamily="18" charset="0"/>
                      </a:endParaRPr>
                    </a:p>
                  </a:txBody>
                  <a:tcPr marL="68579" marR="68579" marT="34295" marB="342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smtClean="0">
                          <a:latin typeface="Century" panose="02040604050505020304" pitchFamily="18" charset="0"/>
                        </a:rPr>
                        <a:t>120</a:t>
                      </a:r>
                      <a:endParaRPr lang="en-US" sz="2100" b="1" dirty="0">
                        <a:latin typeface="Century" panose="02040604050505020304" pitchFamily="18" charset="0"/>
                      </a:endParaRPr>
                    </a:p>
                  </a:txBody>
                  <a:tcPr marL="68579" marR="68579" marT="34295" marB="3429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93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Total</a:t>
                      </a:r>
                    </a:p>
                    <a:p>
                      <a:pPr algn="ctr"/>
                      <a:endParaRPr lang="en-US" sz="2100" b="1" dirty="0">
                        <a:latin typeface="Century" panose="02040604050505020304" pitchFamily="18" charset="0"/>
                      </a:endParaRPr>
                    </a:p>
                  </a:txBody>
                  <a:tcPr marL="68579" marR="68579" marT="34295" marB="342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smtClean="0">
                          <a:latin typeface="Century" panose="02040604050505020304" pitchFamily="18" charset="0"/>
                        </a:rPr>
                        <a:t>160</a:t>
                      </a:r>
                      <a:endParaRPr lang="en-US" sz="2100" b="1" dirty="0">
                        <a:latin typeface="Century" panose="02040604050505020304" pitchFamily="18" charset="0"/>
                      </a:endParaRPr>
                    </a:p>
                  </a:txBody>
                  <a:tcPr marL="68579" marR="68579" marT="34295" marB="342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smtClean="0">
                          <a:latin typeface="Century" panose="02040604050505020304" pitchFamily="18" charset="0"/>
                        </a:rPr>
                        <a:t>40</a:t>
                      </a:r>
                      <a:endParaRPr lang="en-US" sz="2100" b="1" dirty="0">
                        <a:latin typeface="Century" panose="02040604050505020304" pitchFamily="18" charset="0"/>
                      </a:endParaRPr>
                    </a:p>
                  </a:txBody>
                  <a:tcPr marL="68579" marR="68579" marT="34295" marB="342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smtClean="0">
                          <a:latin typeface="Century" panose="02040604050505020304" pitchFamily="18" charset="0"/>
                        </a:rPr>
                        <a:t> 200</a:t>
                      </a:r>
                      <a:endParaRPr lang="en-US" sz="2100" b="1" dirty="0">
                        <a:latin typeface="Century" panose="02040604050505020304" pitchFamily="18" charset="0"/>
                      </a:endParaRPr>
                    </a:p>
                  </a:txBody>
                  <a:tcPr marL="68579" marR="68579" marT="34295" marB="3429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461" name="Rectangle 3"/>
          <p:cNvSpPr>
            <a:spLocks noChangeArrowheads="1"/>
          </p:cNvSpPr>
          <p:nvPr/>
        </p:nvSpPr>
        <p:spPr bwMode="auto">
          <a:xfrm>
            <a:off x="251520" y="620688"/>
            <a:ext cx="856895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/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ar-JO" sz="2800" b="1" dirty="0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rows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represent categories of  </a:t>
            </a:r>
            <a:r>
              <a:rPr lang="en-US" altLang="ar-JO" sz="2800" b="1" dirty="0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one variable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and </a:t>
            </a:r>
          </a:p>
          <a:p>
            <a:pPr rtl="1" eaLnBrk="1" hangingPunct="1"/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ar-JO" sz="2800" b="1" dirty="0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columns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categories of a </a:t>
            </a:r>
            <a:r>
              <a:rPr lang="en-US" altLang="ar-JO" sz="2800" b="1" dirty="0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second variable</a:t>
            </a:r>
            <a:endParaRPr lang="ar-JO" altLang="ar-JO" sz="2800" dirty="0"/>
          </a:p>
        </p:txBody>
      </p:sp>
      <p:sp>
        <p:nvSpPr>
          <p:cNvPr id="18462" name="Rectangle 4"/>
          <p:cNvSpPr>
            <a:spLocks noChangeArrowheads="1"/>
          </p:cNvSpPr>
          <p:nvPr/>
        </p:nvSpPr>
        <p:spPr bwMode="auto">
          <a:xfrm>
            <a:off x="251520" y="4961336"/>
            <a:ext cx="842493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/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The H0; is that the </a:t>
            </a:r>
            <a:r>
              <a:rPr lang="en-US" altLang="ar-JO" sz="2800" b="1" dirty="0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two variables are unrelated </a:t>
            </a:r>
          </a:p>
          <a:p>
            <a:pPr rtl="1" eaLnBrk="1" hangingPunct="1"/>
            <a:r>
              <a:rPr lang="en-US" altLang="ar-JO" sz="2800" b="1" dirty="0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The HA 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???????????????</a:t>
            </a:r>
            <a:endParaRPr lang="en-US" altLang="ar-JO" sz="2800" b="1" dirty="0">
              <a:solidFill>
                <a:srgbClr val="FF0000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27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827584" y="2204864"/>
            <a:ext cx="5647954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3600" b="1" dirty="0">
                <a:solidFill>
                  <a:schemeClr val="hlink"/>
                </a:solidFill>
              </a:rPr>
              <a:t>Chi Square</a:t>
            </a:r>
            <a:r>
              <a:rPr lang="en-US" altLang="ar-JO" sz="3600" b="1" dirty="0">
                <a:solidFill>
                  <a:srgbClr val="FFFF00"/>
                </a:solidFill>
              </a:rPr>
              <a:t>  </a:t>
            </a:r>
            <a:r>
              <a:rPr lang="en-US" altLang="ar-JO" sz="3600" b="1" dirty="0">
                <a:solidFill>
                  <a:schemeClr val="hlink"/>
                </a:solidFill>
              </a:rPr>
              <a:t>( χ2 )   test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ar-JO" sz="2400" b="1" dirty="0">
              <a:solidFill>
                <a:schemeClr val="hlink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2400" b="1" dirty="0">
                <a:solidFill>
                  <a:schemeClr val="hlink"/>
                </a:solidFill>
              </a:rPr>
              <a:t>@ July  31- </a:t>
            </a:r>
            <a:r>
              <a:rPr lang="en-US" altLang="ar-JO" sz="2400" b="1" dirty="0" smtClean="0">
                <a:solidFill>
                  <a:schemeClr val="hlink"/>
                </a:solidFill>
              </a:rPr>
              <a:t>2023</a:t>
            </a:r>
            <a:endParaRPr lang="en-US" altLang="ar-JO" sz="2400" b="1" dirty="0">
              <a:solidFill>
                <a:schemeClr val="hlink"/>
              </a:solidFill>
            </a:endParaRPr>
          </a:p>
        </p:txBody>
      </p:sp>
      <p:pic>
        <p:nvPicPr>
          <p:cNvPr id="4099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620688"/>
            <a:ext cx="1872208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518048" y="4743450"/>
            <a:ext cx="5893594" cy="571500"/>
          </a:xfrm>
          <a:prstGeom prst="rect">
            <a:avLst/>
          </a:prstGeom>
        </p:spPr>
        <p:txBody>
          <a:bodyPr/>
          <a:lstStyle/>
          <a:p>
            <a:pPr marL="257175" indent="-257175">
              <a:spcBef>
                <a:spcPct val="20000"/>
              </a:spcBef>
              <a:buFontTx/>
              <a:buChar char="•"/>
              <a:defRPr/>
            </a:pPr>
            <a:r>
              <a:rPr lang="en-US" sz="2400" b="1" kern="0" dirty="0">
                <a:latin typeface="Bell Centennial NameAndNumber" pitchFamily="34" charset="0"/>
              </a:rPr>
              <a:t>Prof. Dr. </a:t>
            </a:r>
            <a:r>
              <a:rPr lang="en-US" sz="2400" b="1" kern="0" dirty="0" err="1">
                <a:latin typeface="Bell Centennial NameAndNumber" pitchFamily="34" charset="0"/>
              </a:rPr>
              <a:t>Waqar</a:t>
            </a:r>
            <a:r>
              <a:rPr lang="en-US" sz="2400" b="1" kern="0" dirty="0">
                <a:latin typeface="Bell Centennial NameAndNumber" pitchFamily="34" charset="0"/>
              </a:rPr>
              <a:t>  AL-</a:t>
            </a:r>
            <a:r>
              <a:rPr lang="en-US" sz="2400" b="1" kern="0" dirty="0" err="1">
                <a:latin typeface="Bell Centennial NameAndNumber" pitchFamily="34" charset="0"/>
              </a:rPr>
              <a:t>Kubaisy</a:t>
            </a:r>
            <a:endParaRPr lang="en-US" sz="2400" b="1" kern="0" dirty="0">
              <a:latin typeface="Bell Centennial NameAndNumber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51720" y="971657"/>
            <a:ext cx="28803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ar-JO" sz="4000" b="1" dirty="0">
                <a:solidFill>
                  <a:schemeClr val="hlink"/>
                </a:solidFill>
              </a:rPr>
              <a:t>LXI</a:t>
            </a:r>
          </a:p>
        </p:txBody>
      </p:sp>
    </p:spTree>
    <p:extLst>
      <p:ext uri="{BB962C8B-B14F-4D97-AF65-F5344CB8AC3E}">
        <p14:creationId xmlns:p14="http://schemas.microsoft.com/office/powerpoint/2010/main" val="238900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107504" y="345232"/>
            <a:ext cx="8784976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If the variables display are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Exposure and outcome.                                                 Then</a:t>
            </a:r>
            <a:r>
              <a:rPr lang="en-US" altLang="ar-JO" sz="2800" dirty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dirty="0">
                <a:latin typeface="Century" panose="020406040505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we usually we arrange the table with</a:t>
            </a:r>
            <a:r>
              <a:rPr lang="en-US" altLang="ar-JO" sz="2800" dirty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 smtClean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 Exposure</a:t>
            </a: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as the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row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variable and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 smtClean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Out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come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as the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column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variable </a:t>
            </a:r>
            <a:r>
              <a:rPr lang="en-US" altLang="ar-JO" sz="2800" dirty="0">
                <a:latin typeface="Century" panose="02040604050505020304" pitchFamily="18" charset="0"/>
                <a:cs typeface="Times New Roman" panose="02020603050405020304" pitchFamily="18" charset="0"/>
              </a:rPr>
              <a:t>. 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and display %  corresponding the exposure variable </a:t>
            </a:r>
          </a:p>
        </p:txBody>
      </p:sp>
      <p:pic>
        <p:nvPicPr>
          <p:cNvPr id="19459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16632"/>
            <a:ext cx="711994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253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533577"/>
              </p:ext>
            </p:extLst>
          </p:nvPr>
        </p:nvGraphicFramePr>
        <p:xfrm>
          <a:off x="827584" y="3036906"/>
          <a:ext cx="5715001" cy="1371600"/>
        </p:xfrm>
        <a:graphic>
          <a:graphicData uri="http://schemas.openxmlformats.org/drawingml/2006/table">
            <a:tbl>
              <a:tblPr rtl="1"/>
              <a:tblGrid>
                <a:gridCol w="864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4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09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54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Out come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-ve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Out come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+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cs typeface="Arial" charset="0"/>
                        </a:rPr>
                        <a:t>Exposure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yes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no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Total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>
                      <a:blip r:embed="rId4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487" name="Rectangle 31"/>
          <p:cNvSpPr>
            <a:spLocks noChangeArrowheads="1"/>
          </p:cNvSpPr>
          <p:nvPr/>
        </p:nvSpPr>
        <p:spPr bwMode="auto">
          <a:xfrm>
            <a:off x="173294" y="4408506"/>
            <a:ext cx="9001000" cy="2139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100" u="sng" dirty="0">
                <a:latin typeface="Century" panose="02040604050505020304" pitchFamily="18" charset="0"/>
              </a:rPr>
              <a:t>Example</a:t>
            </a:r>
            <a:r>
              <a:rPr lang="en-US" altLang="ar-JO" sz="2100" dirty="0">
                <a:latin typeface="Century" panose="02040604050505020304" pitchFamily="18" charset="0"/>
              </a:rPr>
              <a:t> 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smoking during pregnancy and relation to  </a:t>
            </a:r>
            <a:r>
              <a:rPr lang="en-US" altLang="ar-JO" sz="2800" b="1" dirty="0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small birth weight 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smoker  or  non smoked mother during pregnancy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??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</a:rPr>
              <a:t>small birth weight          no small birth weight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???</a:t>
            </a:r>
            <a:r>
              <a:rPr lang="en-US" altLang="ar-JO" sz="2800" dirty="0">
                <a:latin typeface="Century" panose="020406040505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8807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963571"/>
              </p:ext>
            </p:extLst>
          </p:nvPr>
        </p:nvGraphicFramePr>
        <p:xfrm>
          <a:off x="755576" y="980728"/>
          <a:ext cx="6048672" cy="1927146"/>
        </p:xfrm>
        <a:graphic>
          <a:graphicData uri="http://schemas.openxmlformats.org/drawingml/2006/table">
            <a:tbl>
              <a:tblPr/>
              <a:tblGrid>
                <a:gridCol w="2420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3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1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28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74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" panose="02040604050505020304" pitchFamily="18" charset="0"/>
                        <a:cs typeface="Arial" charset="0"/>
                      </a:endParaRPr>
                    </a:p>
                  </a:txBody>
                  <a:tcPr marL="68587" marR="6858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♂</a:t>
                      </a:r>
                    </a:p>
                  </a:txBody>
                  <a:tcPr marL="68587" marR="6858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♀</a:t>
                      </a:r>
                    </a:p>
                  </a:txBody>
                  <a:tcPr marL="68587" marR="6858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total</a:t>
                      </a:r>
                    </a:p>
                  </a:txBody>
                  <a:tcPr marL="68587" marR="6858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succeeded </a:t>
                      </a:r>
                    </a:p>
                  </a:txBody>
                  <a:tcPr marL="68587" marR="6858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70</a:t>
                      </a:r>
                    </a:p>
                  </a:txBody>
                  <a:tcPr marL="68587" marR="6858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90</a:t>
                      </a:r>
                    </a:p>
                  </a:txBody>
                  <a:tcPr marL="68587" marR="6858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160</a:t>
                      </a:r>
                    </a:p>
                  </a:txBody>
                  <a:tcPr marL="68587" marR="6858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1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not succeeded </a:t>
                      </a:r>
                    </a:p>
                  </a:txBody>
                  <a:tcPr marL="68587" marR="6858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10</a:t>
                      </a:r>
                    </a:p>
                  </a:txBody>
                  <a:tcPr marL="68587" marR="6858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30</a:t>
                      </a:r>
                    </a:p>
                  </a:txBody>
                  <a:tcPr marL="68587" marR="6858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40</a:t>
                      </a:r>
                    </a:p>
                  </a:txBody>
                  <a:tcPr marL="68587" marR="6858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4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Total</a:t>
                      </a:r>
                    </a:p>
                  </a:txBody>
                  <a:tcPr marL="68587" marR="6858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80</a:t>
                      </a:r>
                    </a:p>
                  </a:txBody>
                  <a:tcPr marL="68587" marR="6858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120</a:t>
                      </a:r>
                    </a:p>
                  </a:txBody>
                  <a:tcPr marL="68587" marR="6858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200</a:t>
                      </a:r>
                    </a:p>
                  </a:txBody>
                  <a:tcPr marL="68587" marR="6858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059329"/>
              </p:ext>
            </p:extLst>
          </p:nvPr>
        </p:nvGraphicFramePr>
        <p:xfrm>
          <a:off x="323528" y="3501008"/>
          <a:ext cx="7560840" cy="256103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173335">
                  <a:extLst>
                    <a:ext uri="{9D8B030D-6E8A-4147-A177-3AD203B41FA5}">
                      <a16:colId xmlns:a16="http://schemas.microsoft.com/office/drawing/2014/main" val="2404625600"/>
                    </a:ext>
                  </a:extLst>
                </a:gridCol>
                <a:gridCol w="2607085">
                  <a:extLst>
                    <a:ext uri="{9D8B030D-6E8A-4147-A177-3AD203B41FA5}">
                      <a16:colId xmlns:a16="http://schemas.microsoft.com/office/drawing/2014/main" val="4090871704"/>
                    </a:ext>
                  </a:extLst>
                </a:gridCol>
                <a:gridCol w="1890210">
                  <a:extLst>
                    <a:ext uri="{9D8B030D-6E8A-4147-A177-3AD203B41FA5}">
                      <a16:colId xmlns:a16="http://schemas.microsoft.com/office/drawing/2014/main" val="3729671207"/>
                    </a:ext>
                  </a:extLst>
                </a:gridCol>
                <a:gridCol w="1890210">
                  <a:extLst>
                    <a:ext uri="{9D8B030D-6E8A-4147-A177-3AD203B41FA5}">
                      <a16:colId xmlns:a16="http://schemas.microsoft.com/office/drawing/2014/main" val="4109676156"/>
                    </a:ext>
                  </a:extLst>
                </a:gridCol>
              </a:tblGrid>
              <a:tr h="526508">
                <a:tc>
                  <a:txBody>
                    <a:bodyPr/>
                    <a:lstStyle/>
                    <a:p>
                      <a:pPr marL="0" marR="0" lvl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Total</a:t>
                      </a:r>
                    </a:p>
                    <a:p>
                      <a:pPr rtl="1"/>
                      <a:endParaRPr lang="ar-JO" sz="2400" dirty="0">
                        <a:solidFill>
                          <a:schemeClr val="bg1"/>
                        </a:solidFill>
                        <a:latin typeface="Century" panose="02040604050505020304" pitchFamily="18" charset="0"/>
                      </a:endParaRPr>
                    </a:p>
                  </a:txBody>
                  <a:tcPr marL="68579" marR="68579" marT="34287" marB="34287"/>
                </a:tc>
                <a:tc>
                  <a:txBody>
                    <a:bodyPr/>
                    <a:lstStyle/>
                    <a:p>
                      <a:pPr rtl="1"/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not succeeded </a:t>
                      </a:r>
                      <a:endParaRPr lang="ar-JO" sz="2400" dirty="0">
                        <a:solidFill>
                          <a:schemeClr val="bg1"/>
                        </a:solidFill>
                        <a:latin typeface="Century" panose="02040604050505020304" pitchFamily="18" charset="0"/>
                      </a:endParaRPr>
                    </a:p>
                  </a:txBody>
                  <a:tcPr marL="68579" marR="68579" marT="34287" marB="34287"/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succeeded </a:t>
                      </a:r>
                    </a:p>
                    <a:p>
                      <a:pPr rtl="1"/>
                      <a:endParaRPr lang="ar-JO" sz="2400" dirty="0">
                        <a:solidFill>
                          <a:schemeClr val="bg1"/>
                        </a:solidFill>
                        <a:latin typeface="Century" panose="02040604050505020304" pitchFamily="18" charset="0"/>
                      </a:endParaRPr>
                    </a:p>
                  </a:txBody>
                  <a:tcPr marL="68579" marR="68579" marT="34287" marB="34287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400" dirty="0" smtClean="0">
                          <a:latin typeface="Century" panose="02040604050505020304" pitchFamily="18" charset="0"/>
                        </a:rPr>
                        <a:t>SEX</a:t>
                      </a:r>
                      <a:endParaRPr lang="ar-JO" sz="2400" dirty="0">
                        <a:latin typeface="Century" panose="02040604050505020304" pitchFamily="18" charset="0"/>
                      </a:endParaRPr>
                    </a:p>
                  </a:txBody>
                  <a:tcPr marL="68579" marR="68579" marT="34287" marB="34287"/>
                </a:tc>
                <a:extLst>
                  <a:ext uri="{0D108BD9-81ED-4DB2-BD59-A6C34878D82A}">
                    <a16:rowId xmlns:a16="http://schemas.microsoft.com/office/drawing/2014/main" val="1485866403"/>
                  </a:ext>
                </a:extLst>
              </a:tr>
              <a:tr h="526508">
                <a:tc>
                  <a:txBody>
                    <a:bodyPr/>
                    <a:lstStyle/>
                    <a:p>
                      <a:pPr rtl="1"/>
                      <a:r>
                        <a:rPr lang="en-US" sz="2400" dirty="0" smtClean="0">
                          <a:latin typeface="Century" panose="02040604050505020304" pitchFamily="18" charset="0"/>
                        </a:rPr>
                        <a:t>80</a:t>
                      </a:r>
                      <a:endParaRPr lang="ar-JO" sz="2400" dirty="0">
                        <a:latin typeface="Century" panose="02040604050505020304" pitchFamily="18" charset="0"/>
                      </a:endParaRPr>
                    </a:p>
                  </a:txBody>
                  <a:tcPr marL="68579" marR="68579" marT="34287" marB="34287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400" dirty="0" smtClean="0">
                          <a:latin typeface="Century" panose="02040604050505020304" pitchFamily="18" charset="0"/>
                        </a:rPr>
                        <a:t> 10</a:t>
                      </a:r>
                      <a:endParaRPr lang="ar-JO" sz="2400" dirty="0">
                        <a:latin typeface="Century" panose="02040604050505020304" pitchFamily="18" charset="0"/>
                      </a:endParaRPr>
                    </a:p>
                  </a:txBody>
                  <a:tcPr marL="68579" marR="68579" marT="34287" marB="34287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400" dirty="0" smtClean="0">
                          <a:latin typeface="Century" panose="02040604050505020304" pitchFamily="18" charset="0"/>
                        </a:rPr>
                        <a:t>70</a:t>
                      </a:r>
                      <a:endParaRPr lang="ar-JO" sz="2400" dirty="0">
                        <a:latin typeface="Century" panose="02040604050505020304" pitchFamily="18" charset="0"/>
                      </a:endParaRPr>
                    </a:p>
                  </a:txBody>
                  <a:tcPr marL="68579" marR="68579" marT="34287" marB="34287"/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            ♂</a:t>
                      </a:r>
                    </a:p>
                  </a:txBody>
                  <a:tcPr marL="68579" marR="68579" marT="34287" marB="34287"/>
                </a:tc>
                <a:extLst>
                  <a:ext uri="{0D108BD9-81ED-4DB2-BD59-A6C34878D82A}">
                    <a16:rowId xmlns:a16="http://schemas.microsoft.com/office/drawing/2014/main" val="3798252697"/>
                  </a:ext>
                </a:extLst>
              </a:tr>
              <a:tr h="388614">
                <a:tc>
                  <a:txBody>
                    <a:bodyPr/>
                    <a:lstStyle/>
                    <a:p>
                      <a:pPr rtl="1"/>
                      <a:r>
                        <a:rPr lang="en-US" sz="2400" dirty="0" smtClean="0">
                          <a:latin typeface="Century" panose="02040604050505020304" pitchFamily="18" charset="0"/>
                        </a:rPr>
                        <a:t>120</a:t>
                      </a:r>
                      <a:endParaRPr lang="ar-JO" sz="2400" dirty="0">
                        <a:latin typeface="Century" panose="02040604050505020304" pitchFamily="18" charset="0"/>
                      </a:endParaRPr>
                    </a:p>
                  </a:txBody>
                  <a:tcPr marL="68579" marR="68579" marT="34287" marB="34287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400" dirty="0" smtClean="0">
                          <a:latin typeface="Century" panose="02040604050505020304" pitchFamily="18" charset="0"/>
                        </a:rPr>
                        <a:t>30</a:t>
                      </a:r>
                      <a:endParaRPr lang="ar-JO" sz="2400" dirty="0">
                        <a:latin typeface="Century" panose="02040604050505020304" pitchFamily="18" charset="0"/>
                      </a:endParaRPr>
                    </a:p>
                  </a:txBody>
                  <a:tcPr marL="68579" marR="68579" marT="34287" marB="34287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400" dirty="0" smtClean="0">
                          <a:latin typeface="Century" panose="02040604050505020304" pitchFamily="18" charset="0"/>
                        </a:rPr>
                        <a:t>90</a:t>
                      </a:r>
                      <a:endParaRPr lang="ar-JO" sz="2400" dirty="0">
                        <a:latin typeface="Century" panose="02040604050505020304" pitchFamily="18" charset="0"/>
                      </a:endParaRPr>
                    </a:p>
                  </a:txBody>
                  <a:tcPr marL="68579" marR="68579" marT="34287" marB="34287"/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       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♀</a:t>
                      </a:r>
                    </a:p>
                  </a:txBody>
                  <a:tcPr marL="68579" marR="68579" marT="34287" marB="34287"/>
                </a:tc>
                <a:extLst>
                  <a:ext uri="{0D108BD9-81ED-4DB2-BD59-A6C34878D82A}">
                    <a16:rowId xmlns:a16="http://schemas.microsoft.com/office/drawing/2014/main" val="724130228"/>
                  </a:ext>
                </a:extLst>
              </a:tr>
              <a:tr h="526508">
                <a:tc>
                  <a:txBody>
                    <a:bodyPr/>
                    <a:lstStyle/>
                    <a:p>
                      <a:pPr rtl="1"/>
                      <a:r>
                        <a:rPr lang="en-US" sz="2400" dirty="0" smtClean="0">
                          <a:latin typeface="Century" panose="02040604050505020304" pitchFamily="18" charset="0"/>
                        </a:rPr>
                        <a:t>200</a:t>
                      </a:r>
                      <a:endParaRPr lang="ar-JO" sz="2400" dirty="0">
                        <a:latin typeface="Century" panose="02040604050505020304" pitchFamily="18" charset="0"/>
                      </a:endParaRPr>
                    </a:p>
                  </a:txBody>
                  <a:tcPr marL="68579" marR="68579" marT="34287" marB="34287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400" dirty="0" smtClean="0">
                          <a:latin typeface="Century" panose="02040604050505020304" pitchFamily="18" charset="0"/>
                        </a:rPr>
                        <a:t>40</a:t>
                      </a:r>
                      <a:endParaRPr lang="ar-JO" sz="2400" dirty="0">
                        <a:latin typeface="Century" panose="02040604050505020304" pitchFamily="18" charset="0"/>
                      </a:endParaRPr>
                    </a:p>
                  </a:txBody>
                  <a:tcPr marL="68579" marR="68579" marT="34287" marB="34287"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400" dirty="0" smtClean="0">
                          <a:latin typeface="Century" panose="02040604050505020304" pitchFamily="18" charset="0"/>
                        </a:rPr>
                        <a:t>160</a:t>
                      </a:r>
                      <a:endParaRPr lang="ar-JO" sz="2400" dirty="0">
                        <a:latin typeface="Century" panose="02040604050505020304" pitchFamily="18" charset="0"/>
                      </a:endParaRPr>
                    </a:p>
                  </a:txBody>
                  <a:tcPr marL="68579" marR="68579" marT="34287" marB="34287"/>
                </a:tc>
                <a:tc>
                  <a:txBody>
                    <a:bodyPr/>
                    <a:lstStyle/>
                    <a:p>
                      <a:pPr marL="0" marR="0" lvl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Total</a:t>
                      </a:r>
                    </a:p>
                    <a:p>
                      <a:pPr rtl="1"/>
                      <a:endParaRPr lang="ar-JO" sz="2400" dirty="0">
                        <a:latin typeface="Century" panose="02040604050505020304" pitchFamily="18" charset="0"/>
                      </a:endParaRPr>
                    </a:p>
                  </a:txBody>
                  <a:tcPr marL="68579" marR="68579" marT="34287" marB="34287"/>
                </a:tc>
                <a:extLst>
                  <a:ext uri="{0D108BD9-81ED-4DB2-BD59-A6C34878D82A}">
                    <a16:rowId xmlns:a16="http://schemas.microsoft.com/office/drawing/2014/main" val="5632964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224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739216"/>
              </p:ext>
            </p:extLst>
          </p:nvPr>
        </p:nvGraphicFramePr>
        <p:xfrm>
          <a:off x="539553" y="764704"/>
          <a:ext cx="7704855" cy="1981200"/>
        </p:xfrm>
        <a:graphic>
          <a:graphicData uri="http://schemas.openxmlformats.org/drawingml/2006/table">
            <a:tbl>
              <a:tblPr/>
              <a:tblGrid>
                <a:gridCol w="3083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9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2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9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74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" panose="02040604050505020304" pitchFamily="18" charset="0"/>
                        <a:cs typeface="Arial" charset="0"/>
                      </a:endParaRP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♂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♀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total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succeeded 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70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90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160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4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not succeeded 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10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30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40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4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Total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80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120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200</a:t>
                      </a:r>
                    </a:p>
                  </a:txBody>
                  <a:tcPr marL="68567" marR="68567" marT="34290" marB="34290" horzOverflow="overflow">
                    <a:lnL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5948772" y="3158971"/>
            <a:ext cx="205222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FF0000"/>
                </a:solidFill>
                <a:latin typeface="Arial" charset="0"/>
                <a:cs typeface="Arial" charset="0"/>
              </a:rPr>
              <a:t>????</a:t>
            </a:r>
            <a:endParaRPr lang="ar-JO" sz="27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9512" y="3666802"/>
            <a:ext cx="87849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 eaLnBrk="1" hangingPunct="1">
              <a:defRPr/>
            </a:pPr>
            <a:r>
              <a:rPr lang="en-US" altLang="ar-JO" sz="2600" b="1" dirty="0">
                <a:latin typeface="Century" panose="02040604050505020304" pitchFamily="18" charset="0"/>
                <a:cs typeface="Times New Roman" panose="02020603050405020304" pitchFamily="18" charset="0"/>
              </a:rPr>
              <a:t>merely the </a:t>
            </a:r>
            <a:r>
              <a:rPr lang="en-US" altLang="ar-JO" sz="26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presence </a:t>
            </a:r>
            <a:r>
              <a:rPr lang="en-US" altLang="ar-JO" sz="2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or absence of </a:t>
            </a:r>
            <a:r>
              <a:rPr lang="en-US" altLang="ar-JO" sz="2600" b="1" dirty="0">
                <a:latin typeface="Century" panose="02040604050505020304" pitchFamily="18" charset="0"/>
                <a:cs typeface="Times New Roman" panose="02020603050405020304" pitchFamily="18" charset="0"/>
              </a:rPr>
              <a:t>certain condition</a:t>
            </a:r>
            <a:r>
              <a:rPr lang="en-US" altLang="ar-JO" sz="2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,</a:t>
            </a:r>
          </a:p>
          <a:p>
            <a:pPr eaLnBrk="1" hangingPunct="1">
              <a:defRPr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Absolute No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X</a:t>
            </a:r>
            <a:endParaRPr lang="en-US" altLang="ar-JO" sz="2800" b="1" dirty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rgbClr val="00CC00"/>
              </a:buClr>
              <a:buFont typeface="Wingdings" panose="05000000000000000000" pitchFamily="2" charset="2"/>
              <a:buChar char="ü"/>
              <a:defRPr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Proportion    </a:t>
            </a:r>
          </a:p>
        </p:txBody>
      </p:sp>
    </p:spTree>
    <p:extLst>
      <p:ext uri="{BB962C8B-B14F-4D97-AF65-F5344CB8AC3E}">
        <p14:creationId xmlns:p14="http://schemas.microsoft.com/office/powerpoint/2010/main" val="3508230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79514" y="3171130"/>
            <a:ext cx="8772476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If the true population proportion</a:t>
            </a:r>
            <a:r>
              <a:rPr lang="en-US" altLang="ar-JO" sz="2800" dirty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of condition </a:t>
            </a: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is</a:t>
            </a:r>
          </a:p>
          <a:p>
            <a:pPr algn="justLow" eaLnBrk="1" hangingPunct="1">
              <a:spcBef>
                <a:spcPct val="0"/>
              </a:spcBef>
              <a:buFontTx/>
              <a:buNone/>
            </a:pPr>
            <a:r>
              <a:rPr lang="en-US" altLang="ar-JO" sz="2800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 smtClean="0">
                <a:solidFill>
                  <a:srgbClr val="008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160/200  </a:t>
            </a:r>
            <a:r>
              <a:rPr lang="en-US" altLang="ar-JO" sz="2800" b="1" dirty="0">
                <a:solidFill>
                  <a:srgbClr val="008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=0.8</a:t>
            </a:r>
            <a:r>
              <a:rPr lang="en-US" altLang="ar-JO" sz="2800" dirty="0">
                <a:solidFill>
                  <a:srgbClr val="008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latin typeface="Century" panose="020406040505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40/200 = 0.2</a:t>
            </a:r>
          </a:p>
          <a:p>
            <a:pPr algn="justLow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Po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 smtClean="0">
                <a:solidFill>
                  <a:srgbClr val="008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ar-JO" sz="2800" b="1" dirty="0">
                <a:solidFill>
                  <a:srgbClr val="008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0.8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         and</a:t>
            </a:r>
          </a:p>
          <a:p>
            <a:pPr algn="justLow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Rate (proportion) of </a:t>
            </a:r>
            <a:r>
              <a:rPr lang="en-US" altLang="ar-JO" sz="2800" b="1" dirty="0">
                <a:latin typeface="Century" panose="02040604050505020304" pitchFamily="18" charset="0"/>
              </a:rPr>
              <a:t>succeeded </a:t>
            </a:r>
            <a:r>
              <a:rPr lang="en-US" altLang="ar-JO" sz="2800" b="1" dirty="0">
                <a:solidFill>
                  <a:srgbClr val="000066"/>
                </a:solidFill>
                <a:latin typeface="Century" panose="02040604050505020304" pitchFamily="18" charset="0"/>
              </a:rPr>
              <a:t>♂ (p</a:t>
            </a:r>
            <a:r>
              <a:rPr lang="en-US" altLang="ar-JO" sz="1800" b="1" dirty="0">
                <a:solidFill>
                  <a:srgbClr val="000066"/>
                </a:solidFill>
                <a:latin typeface="Century" panose="02040604050505020304" pitchFamily="18" charset="0"/>
              </a:rPr>
              <a:t>1</a:t>
            </a:r>
            <a:r>
              <a:rPr lang="en-US" altLang="ar-JO" sz="2800" b="1" dirty="0">
                <a:solidFill>
                  <a:srgbClr val="000066"/>
                </a:solidFill>
                <a:latin typeface="Century" panose="02040604050505020304" pitchFamily="18" charset="0"/>
              </a:rPr>
              <a:t>)</a:t>
            </a:r>
            <a:r>
              <a:rPr lang="en-US" altLang="ar-JO" sz="2800" b="1" dirty="0">
                <a:latin typeface="Century" panose="02040604050505020304" pitchFamily="18" charset="0"/>
              </a:rPr>
              <a:t>=70/80=</a:t>
            </a:r>
            <a:r>
              <a:rPr lang="en-US" altLang="ar-JO" sz="2800" b="1" dirty="0">
                <a:solidFill>
                  <a:srgbClr val="00B05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87.5%</a:t>
            </a:r>
            <a:endParaRPr lang="en-US" altLang="ar-JO" sz="2800" b="1" dirty="0">
              <a:latin typeface="Century" panose="02040604050505020304" pitchFamily="18" charset="0"/>
            </a:endParaRPr>
          </a:p>
          <a:p>
            <a:pPr algn="justLow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Rate(proportion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) of </a:t>
            </a:r>
            <a:r>
              <a:rPr lang="en-US" altLang="ar-JO" sz="2800" b="1" dirty="0">
                <a:latin typeface="Century" panose="02040604050505020304" pitchFamily="18" charset="0"/>
              </a:rPr>
              <a:t>succeeded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 ♀</a:t>
            </a:r>
            <a:r>
              <a:rPr lang="en-US" altLang="ar-JO" sz="2800" b="1" dirty="0">
                <a:solidFill>
                  <a:srgbClr val="000066"/>
                </a:solidFill>
                <a:latin typeface="Century" panose="02040604050505020304" pitchFamily="18" charset="0"/>
              </a:rPr>
              <a:t> (p</a:t>
            </a:r>
            <a:r>
              <a:rPr lang="en-US" altLang="ar-JO" sz="1800" b="1" dirty="0">
                <a:solidFill>
                  <a:srgbClr val="000066"/>
                </a:solidFill>
                <a:latin typeface="Century" panose="02040604050505020304" pitchFamily="18" charset="0"/>
              </a:rPr>
              <a:t>2</a:t>
            </a:r>
            <a:r>
              <a:rPr lang="en-US" altLang="ar-JO" sz="2800" b="1" dirty="0">
                <a:solidFill>
                  <a:srgbClr val="000066"/>
                </a:solidFill>
                <a:latin typeface="Century" panose="02040604050505020304" pitchFamily="18" charset="0"/>
              </a:rPr>
              <a:t>)</a:t>
            </a:r>
            <a:r>
              <a:rPr lang="en-US" altLang="ar-JO" sz="2800" b="1" dirty="0">
                <a:latin typeface="Century" panose="02040604050505020304" pitchFamily="18" charset="0"/>
              </a:rPr>
              <a:t>=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=90/120=</a:t>
            </a:r>
            <a:r>
              <a:rPr lang="en-US" altLang="ar-JO" sz="2800" b="1" dirty="0">
                <a:solidFill>
                  <a:srgbClr val="00B05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75</a:t>
            </a:r>
            <a:r>
              <a:rPr lang="en-US" altLang="ar-JO" sz="2800" b="1" dirty="0" smtClean="0">
                <a:solidFill>
                  <a:srgbClr val="00B05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%</a:t>
            </a:r>
            <a:endParaRPr lang="en-US" altLang="ar-JO" sz="2800" b="1" dirty="0">
              <a:solidFill>
                <a:srgbClr val="FF0000"/>
              </a:solidFill>
              <a:latin typeface="Century" panose="020406040505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9222" name="Group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965425"/>
              </p:ext>
            </p:extLst>
          </p:nvPr>
        </p:nvGraphicFramePr>
        <p:xfrm>
          <a:off x="179513" y="973932"/>
          <a:ext cx="8352926" cy="1981200"/>
        </p:xfrm>
        <a:graphic>
          <a:graphicData uri="http://schemas.openxmlformats.org/drawingml/2006/table">
            <a:tbl>
              <a:tblPr/>
              <a:tblGrid>
                <a:gridCol w="2536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5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63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40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" panose="02040604050505020304" pitchFamily="18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♂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" panose="02040604050505020304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♀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" panose="02040604050505020304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succeeded 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70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87.5%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90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75%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160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80%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8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not succeeded 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10  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12.5%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30   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25%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  40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Total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1600200" marR="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742950" marR="0" lvl="1" indent="-2857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120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200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1534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5049" y="90494"/>
            <a:ext cx="1231158" cy="667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35" name="AutoShape 87"/>
          <p:cNvSpPr>
            <a:spLocks noChangeArrowheads="1"/>
          </p:cNvSpPr>
          <p:nvPr/>
        </p:nvSpPr>
        <p:spPr bwMode="auto">
          <a:xfrm>
            <a:off x="7805048" y="6311503"/>
            <a:ext cx="1115005" cy="364331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1350"/>
          </a:p>
        </p:txBody>
      </p:sp>
      <p:graphicFrame>
        <p:nvGraphicFramePr>
          <p:cNvPr id="2153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3796589"/>
              </p:ext>
            </p:extLst>
          </p:nvPr>
        </p:nvGraphicFramePr>
        <p:xfrm>
          <a:off x="1333461" y="5520271"/>
          <a:ext cx="4266010" cy="1155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9" name="Equation" r:id="rId5" imgW="1143000" imgH="457200" progId="Equation.3">
                  <p:embed/>
                </p:oleObj>
              </mc:Choice>
              <mc:Fallback>
                <p:oleObj name="Equation" r:id="rId5" imgW="1143000" imgH="457200" progId="Equation.3">
                  <p:embed/>
                  <p:pic>
                    <p:nvPicPr>
                      <p:cNvPr id="2153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461" y="5520271"/>
                        <a:ext cx="4266010" cy="11555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6372200" y="5844136"/>
            <a:ext cx="143284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>
                <a:solidFill>
                  <a:srgbClr val="FF0000"/>
                </a:solidFill>
                <a:latin typeface="Arial" charset="0"/>
                <a:cs typeface="Arial" charset="0"/>
              </a:rPr>
              <a:t>????</a:t>
            </a:r>
            <a:endParaRPr lang="ar-JO" sz="27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532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251520" y="2745216"/>
            <a:ext cx="8684766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eaLnBrk="1" hangingPunct="1">
              <a:defRPr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If the true </a:t>
            </a:r>
            <a:r>
              <a:rPr lang="en-US" altLang="ar-JO" sz="2800" b="1" dirty="0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population proportion</a:t>
            </a:r>
            <a:r>
              <a:rPr lang="en-US" altLang="ar-JO" sz="2800" dirty="0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of condition is</a:t>
            </a:r>
            <a:r>
              <a:rPr lang="en-US" altLang="ar-JO" sz="2800" dirty="0">
                <a:latin typeface="Century" panose="020406040505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ar-JO" sz="2800" b="1" dirty="0">
                <a:solidFill>
                  <a:srgbClr val="008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160/200  =</a:t>
            </a:r>
            <a:r>
              <a:rPr lang="en-US" altLang="ar-JO" sz="2800" b="1" dirty="0">
                <a:solidFill>
                  <a:srgbClr val="66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0.8</a:t>
            </a:r>
            <a:r>
              <a:rPr lang="en-US" altLang="ar-JO" sz="2800" dirty="0">
                <a:solidFill>
                  <a:srgbClr val="008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latin typeface="Century" panose="020406040505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40/200 = 0.2</a:t>
            </a:r>
          </a:p>
          <a:p>
            <a:pPr algn="justLow" eaLnBrk="1" hangingPunct="1">
              <a:defRPr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Po  </a:t>
            </a:r>
            <a:r>
              <a:rPr lang="en-US" altLang="ar-JO" sz="2800" b="1" dirty="0" smtClean="0">
                <a:solidFill>
                  <a:srgbClr val="008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ar-JO" sz="2800" b="1" dirty="0">
                <a:solidFill>
                  <a:srgbClr val="008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0.8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         and</a:t>
            </a:r>
          </a:p>
          <a:p>
            <a:pPr algn="justLow" eaLnBrk="1" hangingPunct="1">
              <a:defRPr/>
            </a:pPr>
            <a:r>
              <a:rPr lang="en-US" altLang="ar-JO" sz="2800" b="1" dirty="0">
                <a:solidFill>
                  <a:srgbClr val="7030A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sample size is    N,     </a:t>
            </a: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200)     So</a:t>
            </a:r>
          </a:p>
          <a:p>
            <a:pPr algn="justLow" eaLnBrk="1" hangingPunct="1">
              <a:defRPr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ar-JO" sz="2800" b="1" dirty="0">
                <a:solidFill>
                  <a:srgbClr val="99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Po N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0000FF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Total No. of condition that </a:t>
            </a:r>
            <a:r>
              <a:rPr lang="en-US" altLang="ar-JO" sz="2800" b="1" u="sng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expected (E)</a:t>
            </a:r>
          </a:p>
          <a:p>
            <a:pPr algn="justLow" eaLnBrk="1" hangingPunct="1">
              <a:defRPr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in  </a:t>
            </a:r>
            <a:r>
              <a:rPr lang="en-US" altLang="ar-JO" sz="2800" b="1" u="sng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Each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population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Low" eaLnBrk="1" hangingPunct="1">
              <a:defRPr/>
            </a:pPr>
            <a:r>
              <a:rPr lang="en-US" altLang="ar-JO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0070C0"/>
                </a:solidFill>
                <a:latin typeface="Century" panose="02040604050505020304" pitchFamily="18" charset="0"/>
              </a:rPr>
              <a:t>♂  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80X 0.8=                        80X 0.2 =   </a:t>
            </a:r>
          </a:p>
          <a:p>
            <a:pPr algn="justLow" eaLnBrk="1" hangingPunct="1">
              <a:defRPr/>
            </a:pP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♀</a:t>
            </a:r>
            <a:r>
              <a:rPr lang="en-US" altLang="ar-JO" sz="2800" b="1" dirty="0">
                <a:latin typeface="Century" panose="02040604050505020304" pitchFamily="18" charset="0"/>
              </a:rPr>
              <a:t>  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120X 0.8=                       120X 0.2=</a:t>
            </a:r>
            <a:endParaRPr lang="en-US" altLang="ar-JO" sz="2800" dirty="0">
              <a:latin typeface="Century" panose="02040604050505020304" pitchFamily="18" charset="0"/>
            </a:endParaRPr>
          </a:p>
        </p:txBody>
      </p:sp>
      <p:graphicFrame>
        <p:nvGraphicFramePr>
          <p:cNvPr id="219222" name="Group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996035"/>
              </p:ext>
            </p:extLst>
          </p:nvPr>
        </p:nvGraphicFramePr>
        <p:xfrm>
          <a:off x="323528" y="758774"/>
          <a:ext cx="8681888" cy="1889760"/>
        </p:xfrm>
        <a:graphic>
          <a:graphicData uri="http://schemas.openxmlformats.org/drawingml/2006/table">
            <a:tbl>
              <a:tblPr/>
              <a:tblGrid>
                <a:gridCol w="26368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81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5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1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" panose="02040604050505020304" pitchFamily="18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♂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" panose="02040604050505020304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♀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entury" panose="02040604050505020304" pitchFamily="18" charset="0"/>
                        <a:cs typeface="Times New Roman" pitchFamily="18" charset="0"/>
                      </a:endParaRP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succeeded 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70     (</a:t>
                      </a: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87.5%)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90   (</a:t>
                      </a: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75%)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160   </a:t>
                      </a: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80%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8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not succeeded 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10     (</a:t>
                      </a: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12.5%)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30   (</a:t>
                      </a: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25%)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  40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Total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1600200" marR="0" lvl="3" indent="-2286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742950" marR="0" lvl="1" indent="-2857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120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Times New Roman" pitchFamily="18" charset="0"/>
                        </a:rPr>
                        <a:t>200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2558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9" y="54794"/>
            <a:ext cx="1121048" cy="703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59" name="AutoShape 87"/>
          <p:cNvSpPr>
            <a:spLocks noChangeArrowheads="1"/>
          </p:cNvSpPr>
          <p:nvPr/>
        </p:nvSpPr>
        <p:spPr bwMode="auto">
          <a:xfrm>
            <a:off x="7380312" y="6381328"/>
            <a:ext cx="1555974" cy="364331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1350"/>
          </a:p>
        </p:txBody>
      </p:sp>
    </p:spTree>
    <p:extLst>
      <p:ext uri="{BB962C8B-B14F-4D97-AF65-F5344CB8AC3E}">
        <p14:creationId xmlns:p14="http://schemas.microsoft.com/office/powerpoint/2010/main" val="4085915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189" name="Group 10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351188"/>
              </p:ext>
            </p:extLst>
          </p:nvPr>
        </p:nvGraphicFramePr>
        <p:xfrm>
          <a:off x="472392" y="1414427"/>
          <a:ext cx="7051935" cy="2377916"/>
        </p:xfrm>
        <a:graphic>
          <a:graphicData uri="http://schemas.openxmlformats.org/drawingml/2006/table">
            <a:tbl>
              <a:tblPr/>
              <a:tblGrid>
                <a:gridCol w="22443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48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6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87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entury" panose="02040604050505020304" pitchFamily="18" charset="0"/>
                        <a:cs typeface="Arial" charset="0"/>
                      </a:endParaRPr>
                    </a:p>
                  </a:txBody>
                  <a:tcPr marL="68576" marR="68576" marT="34274" marB="34274" horzOverflow="overflow">
                    <a:lnL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    ♂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O </a:t>
                      </a: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     </a:t>
                      </a: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E</a:t>
                      </a:r>
                    </a:p>
                  </a:txBody>
                  <a:tcPr marL="68576" marR="68576" marT="34274" marB="34274" horzOverflow="overflow">
                    <a:lnL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      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O</a:t>
                      </a: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      </a:t>
                      </a: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E</a:t>
                      </a:r>
                    </a:p>
                  </a:txBody>
                  <a:tcPr marL="68576" marR="68576" marT="34274" marB="34274" horzOverflow="overflow">
                    <a:lnL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total</a:t>
                      </a:r>
                    </a:p>
                  </a:txBody>
                  <a:tcPr marL="68576" marR="68576" marT="34274" marB="34274" horzOverflow="overflow">
                    <a:lnL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3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succeeded </a:t>
                      </a:r>
                    </a:p>
                  </a:txBody>
                  <a:tcPr marL="68576" marR="68576" marT="34274" marB="34274" horzOverflow="overflow">
                    <a:lnL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70   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64</a:t>
                      </a:r>
                    </a:p>
                  </a:txBody>
                  <a:tcPr marL="68576" marR="68576" marT="34274" marB="34274" horzOverflow="overflow">
                    <a:lnL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90   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96</a:t>
                      </a:r>
                    </a:p>
                  </a:txBody>
                  <a:tcPr marL="68576" marR="68576" marT="34274" marB="34274" horzOverflow="overflow">
                    <a:lnL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160</a:t>
                      </a:r>
                    </a:p>
                  </a:txBody>
                  <a:tcPr marL="68576" marR="68576" marT="34274" marB="34274" horzOverflow="overflow">
                    <a:lnL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3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not succeeded </a:t>
                      </a:r>
                    </a:p>
                  </a:txBody>
                  <a:tcPr marL="68576" marR="68576" marT="34274" marB="34274" horzOverflow="overflow">
                    <a:lnL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10     16</a:t>
                      </a:r>
                    </a:p>
                  </a:txBody>
                  <a:tcPr marL="68576" marR="68576" marT="34274" marB="34274" horzOverflow="overflow">
                    <a:lnL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30    24</a:t>
                      </a:r>
                    </a:p>
                  </a:txBody>
                  <a:tcPr marL="68576" marR="68576" marT="34274" marB="34274" horzOverflow="overflow">
                    <a:lnL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40</a:t>
                      </a:r>
                    </a:p>
                  </a:txBody>
                  <a:tcPr marL="68576" marR="68576" marT="34274" marB="34274" horzOverflow="overflow">
                    <a:lnL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2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 Total</a:t>
                      </a:r>
                    </a:p>
                  </a:txBody>
                  <a:tcPr marL="68576" marR="68576" marT="34274" marB="34274" horzOverflow="overflow">
                    <a:lnL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80</a:t>
                      </a:r>
                    </a:p>
                  </a:txBody>
                  <a:tcPr marL="68576" marR="68576" marT="34274" marB="34274" horzOverflow="overflow">
                    <a:lnL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120</a:t>
                      </a:r>
                    </a:p>
                  </a:txBody>
                  <a:tcPr marL="68576" marR="68576" marT="34274" marB="34274" horzOverflow="overflow">
                    <a:lnL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anose="02040604050505020304" pitchFamily="18" charset="0"/>
                          <a:cs typeface="Arial" charset="0"/>
                        </a:rPr>
                        <a:t>200</a:t>
                      </a:r>
                    </a:p>
                  </a:txBody>
                  <a:tcPr marL="68576" marR="68576" marT="34274" marB="34274" horzOverflow="overflow">
                    <a:lnL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581" name="Rectangle 4"/>
          <p:cNvSpPr>
            <a:spLocks noChangeArrowheads="1"/>
          </p:cNvSpPr>
          <p:nvPr/>
        </p:nvSpPr>
        <p:spPr bwMode="auto">
          <a:xfrm>
            <a:off x="88512" y="3937102"/>
            <a:ext cx="9036495" cy="2139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ar-JO" sz="2100" b="1" dirty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the actual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observed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No. of subject with condition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(O)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and  the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expected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No. of condition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(E)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ar-JO" sz="2800" b="1" dirty="0">
                <a:solidFill>
                  <a:srgbClr val="99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Looking for the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difference</a:t>
            </a:r>
            <a:r>
              <a:rPr lang="en-US" altLang="ar-JO" sz="2800" b="1" dirty="0">
                <a:solidFill>
                  <a:srgbClr val="99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between the 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observed </a:t>
            </a:r>
            <a:r>
              <a:rPr lang="en-US" altLang="ar-JO" sz="2800" b="1" dirty="0">
                <a:solidFill>
                  <a:srgbClr val="99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  and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expected</a:t>
            </a:r>
            <a:r>
              <a:rPr lang="en-US" altLang="ar-JO" sz="2800" b="1" dirty="0">
                <a:solidFill>
                  <a:srgbClr val="99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 frequencies </a:t>
            </a:r>
          </a:p>
        </p:txBody>
      </p:sp>
      <p:pic>
        <p:nvPicPr>
          <p:cNvPr id="23582" name="Picture 5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8720" y="-65928"/>
            <a:ext cx="1855280" cy="881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83" name="Rectangle 60"/>
          <p:cNvSpPr>
            <a:spLocks noChangeArrowheads="1"/>
          </p:cNvSpPr>
          <p:nvPr/>
        </p:nvSpPr>
        <p:spPr bwMode="auto">
          <a:xfrm>
            <a:off x="467544" y="553741"/>
            <a:ext cx="5112568" cy="738664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100" b="1" dirty="0">
                <a:solidFill>
                  <a:schemeClr val="accent2"/>
                </a:solidFill>
                <a:latin typeface="Century" panose="02040604050505020304" pitchFamily="18" charset="0"/>
              </a:rPr>
              <a:t>♂</a:t>
            </a:r>
            <a:r>
              <a:rPr lang="en-US" altLang="ar-JO" sz="2100" b="1" dirty="0">
                <a:latin typeface="Century" panose="02040604050505020304" pitchFamily="18" charset="0"/>
              </a:rPr>
              <a:t>   80X.8=                       80X.2 =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100" b="1" dirty="0">
                <a:solidFill>
                  <a:srgbClr val="FF0000"/>
                </a:solidFill>
                <a:latin typeface="Century" panose="02040604050505020304" pitchFamily="18" charset="0"/>
              </a:rPr>
              <a:t>♀   </a:t>
            </a:r>
            <a:r>
              <a:rPr lang="en-US" altLang="ar-JO" sz="2100" b="1" dirty="0">
                <a:latin typeface="Century" panose="02040604050505020304" pitchFamily="18" charset="0"/>
              </a:rPr>
              <a:t>120X.8=                   120X.2=</a:t>
            </a:r>
          </a:p>
        </p:txBody>
      </p:sp>
      <p:sp>
        <p:nvSpPr>
          <p:cNvPr id="23584" name="Rectangle 108"/>
          <p:cNvSpPr>
            <a:spLocks noChangeArrowheads="1"/>
          </p:cNvSpPr>
          <p:nvPr/>
        </p:nvSpPr>
        <p:spPr bwMode="auto">
          <a:xfrm>
            <a:off x="2627784" y="103761"/>
            <a:ext cx="200025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100" b="1" u="sng" dirty="0">
                <a:solidFill>
                  <a:srgbClr val="CC9900"/>
                </a:solidFill>
              </a:rPr>
              <a:t>expected (E)</a:t>
            </a:r>
          </a:p>
        </p:txBody>
      </p:sp>
      <p:sp>
        <p:nvSpPr>
          <p:cNvPr id="23585" name="AutoShape 110"/>
          <p:cNvSpPr>
            <a:spLocks noChangeArrowheads="1"/>
          </p:cNvSpPr>
          <p:nvPr/>
        </p:nvSpPr>
        <p:spPr bwMode="auto">
          <a:xfrm>
            <a:off x="7850242" y="6296875"/>
            <a:ext cx="732234" cy="364331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135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8" y="2088172"/>
            <a:ext cx="1547662" cy="663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7" y="3419926"/>
            <a:ext cx="1619673" cy="729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0246" y="6044440"/>
            <a:ext cx="1843681" cy="636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805264"/>
            <a:ext cx="2140656" cy="875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01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2500" y="133205"/>
            <a:ext cx="8871987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100" dirty="0">
                <a:latin typeface="Century" panose="02040604050505020304" pitchFamily="18" charset="0"/>
              </a:rPr>
              <a:t> 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So if the actual No. of subject with condition observed No</a:t>
            </a:r>
            <a:r>
              <a:rPr lang="en-MY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itchFamily="18" charset="0"/>
              </a:rPr>
              <a:t>.( O )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 is </a:t>
            </a:r>
            <a:r>
              <a:rPr lang="en-MY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itchFamily="18" charset="0"/>
              </a:rPr>
              <a:t>close to the expected </a:t>
            </a:r>
            <a:r>
              <a:rPr lang="en-MY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itchFamily="18" charset="0"/>
              </a:rPr>
              <a:t>No. (E) </a:t>
            </a:r>
            <a:r>
              <a:rPr lang="en-MY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itchFamily="18" charset="0"/>
              </a:rPr>
              <a:t>then </a:t>
            </a:r>
          </a:p>
          <a:p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the </a:t>
            </a:r>
            <a:r>
              <a:rPr lang="en-MY" sz="2800" b="1" dirty="0" err="1">
                <a:latin typeface="Century" panose="02040604050505020304" pitchFamily="18" charset="0"/>
                <a:cs typeface="Times New Roman" pitchFamily="18" charset="0"/>
              </a:rPr>
              <a:t>Ho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 will be not rejected  </a:t>
            </a:r>
            <a:r>
              <a:rPr lang="en-MY" sz="2800" dirty="0">
                <a:latin typeface="Century" panose="02040604050505020304" pitchFamily="18" charset="0"/>
                <a:cs typeface="Times New Roman" pitchFamily="18" charset="0"/>
              </a:rPr>
              <a:t>(       ).</a:t>
            </a:r>
          </a:p>
          <a:p>
            <a:r>
              <a:rPr lang="en-MY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itchFamily="18" charset="0"/>
              </a:rPr>
              <a:t>       This mean that P=</a:t>
            </a:r>
            <a:r>
              <a:rPr lang="en-MY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itchFamily="18" charset="0"/>
              </a:rPr>
              <a:t>Po</a:t>
            </a:r>
            <a:r>
              <a:rPr lang="en-MY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itchFamily="18" charset="0"/>
              </a:rPr>
              <a:t> . </a:t>
            </a:r>
          </a:p>
          <a:p>
            <a:endParaRPr lang="en-US" b="1" dirty="0">
              <a:solidFill>
                <a:srgbClr val="0070C0"/>
              </a:solidFill>
              <a:latin typeface="Century" panose="02040604050505020304" pitchFamily="18" charset="0"/>
              <a:cs typeface="Times New Roman" pitchFamily="18" charset="0"/>
            </a:endParaRPr>
          </a:p>
          <a:p>
            <a:endParaRPr lang="en-US" b="1" dirty="0">
              <a:solidFill>
                <a:srgbClr val="0070C0"/>
              </a:solidFill>
              <a:latin typeface="Century" panose="02040604050505020304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itchFamily="18" charset="0"/>
              </a:rPr>
              <a:t>Usually summation </a:t>
            </a:r>
          </a:p>
          <a:p>
            <a:endParaRPr lang="en-US" b="1" dirty="0">
              <a:solidFill>
                <a:srgbClr val="0070C0"/>
              </a:solidFill>
              <a:latin typeface="Century" panose="02040604050505020304" pitchFamily="18" charset="0"/>
              <a:cs typeface="Times New Roman" pitchFamily="18" charset="0"/>
            </a:endParaRPr>
          </a:p>
          <a:p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To overcome this result, we </a:t>
            </a:r>
            <a:r>
              <a:rPr lang="en-MY" sz="2800" b="1" dirty="0">
                <a:solidFill>
                  <a:schemeClr val="tx2"/>
                </a:solidFill>
                <a:latin typeface="Century" panose="02040604050505020304" pitchFamily="18" charset="0"/>
                <a:cs typeface="Times New Roman" pitchFamily="18" charset="0"/>
              </a:rPr>
              <a:t>have to </a:t>
            </a:r>
            <a:r>
              <a:rPr lang="en-MY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itchFamily="18" charset="0"/>
              </a:rPr>
              <a:t>square</a:t>
            </a:r>
            <a:r>
              <a:rPr lang="en-MY" sz="2800" b="1" dirty="0">
                <a:solidFill>
                  <a:schemeClr val="tx2"/>
                </a:solidFill>
                <a:latin typeface="Century" panose="02040604050505020304" pitchFamily="18" charset="0"/>
                <a:cs typeface="Times New Roman" pitchFamily="18" charset="0"/>
              </a:rPr>
              <a:t> O-E 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make it as </a:t>
            </a:r>
            <a:r>
              <a:rPr lang="en-MY" sz="2800" b="1" dirty="0">
                <a:solidFill>
                  <a:schemeClr val="tx2"/>
                </a:solidFill>
                <a:latin typeface="Century" panose="02040604050505020304" pitchFamily="18" charset="0"/>
                <a:cs typeface="Times New Roman" pitchFamily="18" charset="0"/>
              </a:rPr>
              <a:t>(O-E)² 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then</a:t>
            </a:r>
            <a:r>
              <a:rPr lang="en-MY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itchFamily="18" charset="0"/>
              </a:rPr>
              <a:t> divided 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by E</a:t>
            </a:r>
            <a:r>
              <a:rPr lang="en-MY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itchFamily="18" charset="0"/>
              </a:rPr>
              <a:t>                    for each cell</a:t>
            </a:r>
            <a:endParaRPr lang="en-US" sz="2800" b="1" dirty="0">
              <a:solidFill>
                <a:srgbClr val="0070C0"/>
              </a:solidFill>
              <a:latin typeface="Century" panose="02040604050505020304" pitchFamily="18" charset="0"/>
              <a:cs typeface="Times New Roman" pitchFamily="18" charset="0"/>
            </a:endParaRPr>
          </a:p>
          <a:p>
            <a:endParaRPr lang="en-MY" sz="2800" b="1" dirty="0">
              <a:solidFill>
                <a:srgbClr val="0070C0"/>
              </a:solidFill>
              <a:latin typeface="Century" panose="02040604050505020304" pitchFamily="18" charset="0"/>
              <a:cs typeface="Times New Roman" pitchFamily="18" charset="0"/>
            </a:endParaRPr>
          </a:p>
          <a:p>
            <a:r>
              <a:rPr lang="en-MY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itchFamily="18" charset="0"/>
              </a:rPr>
              <a:t>Then we have to do the summation</a:t>
            </a:r>
            <a:endParaRPr lang="en-US" sz="2800" b="1" dirty="0">
              <a:solidFill>
                <a:srgbClr val="0070C0"/>
              </a:solidFill>
              <a:latin typeface="Century" panose="02040604050505020304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4363" y="2538045"/>
            <a:ext cx="1511819" cy="67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1732" y="2224945"/>
            <a:ext cx="1488944" cy="935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8189368" y="2224945"/>
            <a:ext cx="60459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b="1" dirty="0"/>
              <a:t> </a:t>
            </a:r>
            <a:r>
              <a:rPr lang="en-US" sz="2100" b="1" dirty="0">
                <a:solidFill>
                  <a:srgbClr val="FF0000"/>
                </a:solidFill>
              </a:rPr>
              <a:t>So </a:t>
            </a:r>
            <a:endParaRPr lang="en-US" sz="2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019292"/>
            <a:ext cx="1512168" cy="727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143001" y="718751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 sz="135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3327832"/>
              </p:ext>
            </p:extLst>
          </p:nvPr>
        </p:nvGraphicFramePr>
        <p:xfrm>
          <a:off x="6300192" y="4964634"/>
          <a:ext cx="2005854" cy="848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3" name="Equation" r:id="rId6" imgW="1130300" imgH="419100" progId="Equation.3">
                  <p:embed/>
                </p:oleObj>
              </mc:Choice>
              <mc:Fallback>
                <p:oleObj name="Equation" r:id="rId6" imgW="1130300" imgH="419100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4964634"/>
                        <a:ext cx="2005854" cy="8489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143001" y="1083082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 sz="1350"/>
          </a:p>
        </p:txBody>
      </p:sp>
      <p:sp>
        <p:nvSpPr>
          <p:cNvPr id="7" name="Rectangle 6"/>
          <p:cNvSpPr/>
          <p:nvPr/>
        </p:nvSpPr>
        <p:spPr>
          <a:xfrm>
            <a:off x="13841" y="5858620"/>
            <a:ext cx="86728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Century" panose="02040604050505020304" pitchFamily="18" charset="0"/>
                <a:cs typeface="Times New Roman" pitchFamily="18" charset="0"/>
              </a:rPr>
              <a:t>Therefore, χ</a:t>
            </a:r>
            <a:r>
              <a:rPr lang="en-US" sz="2800" b="1" baseline="30000" dirty="0">
                <a:latin typeface="Century" panose="02040604050505020304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Century" panose="02040604050505020304" pitchFamily="18" charset="0"/>
                <a:cs typeface="Times New Roman" pitchFamily="18" charset="0"/>
              </a:rPr>
              <a:t> is always </a:t>
            </a:r>
            <a:r>
              <a:rPr lang="en-US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itchFamily="18" charset="0"/>
              </a:rPr>
              <a:t>UPPER ONE SIDED TEST</a:t>
            </a:r>
            <a:r>
              <a:rPr lang="en-US" sz="2800" dirty="0">
                <a:solidFill>
                  <a:srgbClr val="FF0000"/>
                </a:solidFill>
                <a:latin typeface="Century" panose="02040604050505020304" pitchFamily="18" charset="0"/>
                <a:cs typeface="Times New Roman" pitchFamily="18" charset="0"/>
              </a:rPr>
              <a:t> </a:t>
            </a:r>
            <a:endParaRPr lang="en-MY" sz="2800" dirty="0">
              <a:solidFill>
                <a:srgbClr val="FF0000"/>
              </a:solidFill>
              <a:latin typeface="Century" panose="02040604050505020304" pitchFamily="18" charset="0"/>
              <a:cs typeface="Times New Roman" pitchFamily="18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AC6EC-5696-4835-86A1-CFA08F12DBBC}" type="datetime1">
              <a:rPr lang="en-MY" smtClean="0"/>
              <a:t>29/7/2023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398105" y="5618373"/>
            <a:ext cx="1600200" cy="273844"/>
          </a:xfrm>
        </p:spPr>
        <p:txBody>
          <a:bodyPr/>
          <a:lstStyle/>
          <a:p>
            <a:fld id="{A117291E-EE41-4EF1-9A0B-1F8C4C0EBB79}" type="slidenum">
              <a:rPr lang="en-MY" smtClean="0"/>
              <a:t>26</a:t>
            </a:fld>
            <a:endParaRPr lang="en-MY" dirty="0"/>
          </a:p>
        </p:txBody>
      </p:sp>
      <p:pic>
        <p:nvPicPr>
          <p:cNvPr id="15" name="Picture 4" descr="http://www.statsoft.com/textbook/graphics/chi_chart.jpg"/>
          <p:cNvPicPr>
            <a:picLocks noChangeAspect="1" noChangeArrowheads="1"/>
          </p:cNvPicPr>
          <p:nvPr/>
        </p:nvPicPr>
        <p:blipFill>
          <a:blip r:embed="rId8" r:link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667" y="96305"/>
            <a:ext cx="668586" cy="626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537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5587" y="495306"/>
            <a:ext cx="8688064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When</a:t>
            </a:r>
            <a:r>
              <a:rPr lang="en-MY" sz="2800" b="1" dirty="0">
                <a:solidFill>
                  <a:schemeClr val="tx2"/>
                </a:solidFill>
                <a:latin typeface="Century" panose="02040604050505020304" pitchFamily="18" charset="0"/>
                <a:cs typeface="Times New Roman" pitchFamily="18" charset="0"/>
              </a:rPr>
              <a:t> O 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and </a:t>
            </a:r>
            <a:r>
              <a:rPr lang="en-MY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itchFamily="18" charset="0"/>
              </a:rPr>
              <a:t>E 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are close together</a:t>
            </a:r>
            <a:r>
              <a:rPr lang="en-MY" sz="2800" b="1" dirty="0" smtClean="0">
                <a:latin typeface="Century" panose="02040604050505020304" pitchFamily="18" charset="0"/>
                <a:cs typeface="Times New Roman" pitchFamily="18" charset="0"/>
              </a:rPr>
              <a:t>,    </a:t>
            </a:r>
            <a:r>
              <a:rPr lang="en-MY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itchFamily="18" charset="0"/>
              </a:rPr>
              <a:t>then the </a:t>
            </a:r>
          </a:p>
          <a:p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computed χ² </a:t>
            </a:r>
            <a:r>
              <a:rPr lang="en-MY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itchFamily="18" charset="0"/>
              </a:rPr>
              <a:t>is small            </a:t>
            </a:r>
            <a:r>
              <a:rPr lang="en-MY" sz="2800" dirty="0">
                <a:latin typeface="Century" panose="02040604050505020304" pitchFamily="18" charset="0"/>
                <a:cs typeface="Times New Roman" pitchFamily="18" charset="0"/>
              </a:rPr>
              <a:t>and </a:t>
            </a:r>
          </a:p>
          <a:p>
            <a:r>
              <a:rPr lang="en-MY" sz="2800" b="1" dirty="0" err="1">
                <a:solidFill>
                  <a:srgbClr val="002060"/>
                </a:solidFill>
                <a:latin typeface="Century" panose="02040604050505020304" pitchFamily="18" charset="0"/>
                <a:cs typeface="Times New Roman" pitchFamily="18" charset="0"/>
              </a:rPr>
              <a:t>Ho</a:t>
            </a:r>
            <a:r>
              <a:rPr lang="en-MY" sz="2800" dirty="0">
                <a:latin typeface="Century" panose="02040604050505020304" pitchFamily="18" charset="0"/>
                <a:cs typeface="Times New Roman" pitchFamily="18" charset="0"/>
              </a:rPr>
              <a:t> is </a:t>
            </a:r>
            <a:r>
              <a:rPr lang="en-MY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itchFamily="18" charset="0"/>
              </a:rPr>
              <a:t>not Rejected </a:t>
            </a:r>
            <a:r>
              <a:rPr lang="en-MY" sz="2800" dirty="0">
                <a:latin typeface="Century" panose="02040604050505020304" pitchFamily="18" charset="0"/>
                <a:cs typeface="Times New Roman" pitchFamily="18" charset="0"/>
              </a:rPr>
              <a:t>.</a:t>
            </a:r>
          </a:p>
          <a:p>
            <a:endParaRPr lang="en-MY" sz="2800" dirty="0">
              <a:latin typeface="Century" panose="02040604050505020304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When </a:t>
            </a:r>
            <a:r>
              <a:rPr lang="en-MY" sz="2800" b="1" dirty="0">
                <a:solidFill>
                  <a:srgbClr val="002060"/>
                </a:solidFill>
                <a:latin typeface="Century" panose="02040604050505020304" pitchFamily="18" charset="0"/>
                <a:cs typeface="Times New Roman" pitchFamily="18" charset="0"/>
              </a:rPr>
              <a:t>O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 and </a:t>
            </a:r>
            <a:r>
              <a:rPr lang="en-MY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itchFamily="18" charset="0"/>
              </a:rPr>
              <a:t>E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 values are far apart</a:t>
            </a:r>
          </a:p>
          <a:p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Then </a:t>
            </a:r>
            <a:r>
              <a:rPr lang="en-MY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itchFamily="18" charset="0"/>
              </a:rPr>
              <a:t>O-E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 is </a:t>
            </a:r>
            <a:r>
              <a:rPr lang="en-MY" sz="2800" b="1" dirty="0">
                <a:solidFill>
                  <a:srgbClr val="002060"/>
                </a:solidFill>
                <a:latin typeface="Century" panose="02040604050505020304" pitchFamily="18" charset="0"/>
                <a:cs typeface="Times New Roman" pitchFamily="18" charset="0"/>
              </a:rPr>
              <a:t>great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, (</a:t>
            </a:r>
            <a:r>
              <a:rPr lang="en-MY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itchFamily="18" charset="0"/>
              </a:rPr>
              <a:t>O-E)²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be </a:t>
            </a:r>
            <a:r>
              <a:rPr lang="en-MY" sz="2800" b="1" dirty="0">
                <a:solidFill>
                  <a:srgbClr val="002060"/>
                </a:solidFill>
                <a:latin typeface="Century" panose="02040604050505020304" pitchFamily="18" charset="0"/>
                <a:cs typeface="Times New Roman" pitchFamily="18" charset="0"/>
              </a:rPr>
              <a:t>more great</a:t>
            </a:r>
          </a:p>
          <a:p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This will lead to </a:t>
            </a:r>
            <a:r>
              <a:rPr lang="en-MY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itchFamily="18" charset="0"/>
              </a:rPr>
              <a:t>Reject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 </a:t>
            </a:r>
            <a:r>
              <a:rPr lang="en-MY" sz="2800" b="1" dirty="0" err="1">
                <a:solidFill>
                  <a:srgbClr val="0070C0"/>
                </a:solidFill>
                <a:latin typeface="Century" panose="02040604050505020304" pitchFamily="18" charset="0"/>
                <a:cs typeface="Times New Roman" pitchFamily="18" charset="0"/>
              </a:rPr>
              <a:t>Ho</a:t>
            </a:r>
            <a:r>
              <a:rPr lang="en-MY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itchFamily="18" charset="0"/>
              </a:rPr>
              <a:t> </a:t>
            </a:r>
            <a:r>
              <a:rPr lang="en-MY" sz="2800" dirty="0">
                <a:latin typeface="Century" panose="02040604050505020304" pitchFamily="18" charset="0"/>
                <a:cs typeface="Times New Roman" pitchFamily="18" charset="0"/>
              </a:rPr>
              <a:t>. </a:t>
            </a:r>
          </a:p>
          <a:p>
            <a:endParaRPr lang="en-MY" sz="2800" dirty="0">
              <a:latin typeface="Century" panose="02040604050505020304" pitchFamily="18" charset="0"/>
              <a:cs typeface="Times New Roman" pitchFamily="18" charset="0"/>
            </a:endParaRPr>
          </a:p>
          <a:p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In Enumerate (Discrete) value variable, </a:t>
            </a:r>
            <a:endParaRPr lang="en-MY" sz="2100" b="1" dirty="0" smtClean="0">
              <a:latin typeface="Century" panose="02040604050505020304" pitchFamily="18" charset="0"/>
              <a:cs typeface="Times New Roman" pitchFamily="18" charset="0"/>
            </a:endParaRPr>
          </a:p>
          <a:p>
            <a:r>
              <a:rPr lang="en-MY" sz="2800" b="1" dirty="0" smtClean="0">
                <a:latin typeface="Century" panose="02040604050505020304" pitchFamily="18" charset="0"/>
                <a:cs typeface="Times New Roman" pitchFamily="18" charset="0"/>
              </a:rPr>
              <a:t>we 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classified individuals into :</a:t>
            </a:r>
          </a:p>
          <a:p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      Those </a:t>
            </a:r>
            <a:r>
              <a:rPr lang="en-MY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itchFamily="18" charset="0"/>
              </a:rPr>
              <a:t>having the condition P1</a:t>
            </a:r>
          </a:p>
          <a:p>
            <a:r>
              <a:rPr lang="en-MY" sz="2800" dirty="0">
                <a:latin typeface="Century" panose="02040604050505020304" pitchFamily="18" charset="0"/>
                <a:cs typeface="Times New Roman" pitchFamily="18" charset="0"/>
              </a:rPr>
              <a:t>      </a:t>
            </a:r>
            <a:r>
              <a:rPr lang="en-MY" sz="2800" dirty="0" smtClean="0">
                <a:latin typeface="Century" panose="02040604050505020304" pitchFamily="18" charset="0"/>
                <a:cs typeface="Times New Roman" pitchFamily="18" charset="0"/>
              </a:rPr>
              <a:t>Those </a:t>
            </a:r>
            <a:r>
              <a:rPr lang="en-MY" sz="2800" b="1" dirty="0">
                <a:latin typeface="Century" panose="02040604050505020304" pitchFamily="18" charset="0"/>
                <a:cs typeface="Times New Roman" pitchFamily="18" charset="0"/>
              </a:rPr>
              <a:t>having no condition P2</a:t>
            </a:r>
          </a:p>
          <a:p>
            <a:endParaRPr lang="en-US" dirty="0">
              <a:latin typeface="Century" panose="02040604050505020304" pitchFamily="18" charset="0"/>
              <a:cs typeface="Times New Roman" pitchFamily="18" charset="0"/>
            </a:endParaRPr>
          </a:p>
          <a:p>
            <a:endParaRPr lang="en-US" dirty="0">
              <a:latin typeface="Century" panose="02040604050505020304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6202854" y="857574"/>
            <a:ext cx="2049147" cy="1518449"/>
            <a:chOff x="4562" y="10082"/>
            <a:chExt cx="2921" cy="1802"/>
          </a:xfrm>
        </p:grpSpPr>
        <p:sp>
          <p:nvSpPr>
            <p:cNvPr id="4" name="Line 3"/>
            <p:cNvSpPr>
              <a:spLocks noChangeShapeType="1"/>
            </p:cNvSpPr>
            <p:nvPr/>
          </p:nvSpPr>
          <p:spPr bwMode="auto">
            <a:xfrm flipH="1">
              <a:off x="4617" y="11633"/>
              <a:ext cx="286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MY" sz="1350"/>
            </a:p>
          </p:txBody>
        </p:sp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4562" y="10660"/>
              <a:ext cx="2829" cy="921"/>
              <a:chOff x="4562" y="10660"/>
              <a:chExt cx="2829" cy="921"/>
            </a:xfrm>
          </p:grpSpPr>
          <p:sp>
            <p:nvSpPr>
              <p:cNvPr id="10" name="Freeform 5"/>
              <p:cNvSpPr>
                <a:spLocks/>
              </p:cNvSpPr>
              <p:nvPr/>
            </p:nvSpPr>
            <p:spPr bwMode="auto">
              <a:xfrm rot="-252321">
                <a:off x="4562" y="10766"/>
                <a:ext cx="1413" cy="815"/>
              </a:xfrm>
              <a:custGeom>
                <a:avLst/>
                <a:gdLst>
                  <a:gd name="T0" fmla="*/ 0 w 1800"/>
                  <a:gd name="T1" fmla="*/ 1440 h 1500"/>
                  <a:gd name="T2" fmla="*/ 360 w 1800"/>
                  <a:gd name="T3" fmla="*/ 1440 h 1500"/>
                  <a:gd name="T4" fmla="*/ 720 w 1800"/>
                  <a:gd name="T5" fmla="*/ 1080 h 1500"/>
                  <a:gd name="T6" fmla="*/ 1440 w 1800"/>
                  <a:gd name="T7" fmla="*/ 180 h 1500"/>
                  <a:gd name="T8" fmla="*/ 1800 w 1800"/>
                  <a:gd name="T9" fmla="*/ 0 h 1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0" h="1500">
                    <a:moveTo>
                      <a:pt x="0" y="1440"/>
                    </a:moveTo>
                    <a:cubicBezTo>
                      <a:pt x="120" y="1470"/>
                      <a:pt x="240" y="1500"/>
                      <a:pt x="360" y="1440"/>
                    </a:cubicBezTo>
                    <a:cubicBezTo>
                      <a:pt x="480" y="1380"/>
                      <a:pt x="540" y="1290"/>
                      <a:pt x="720" y="1080"/>
                    </a:cubicBezTo>
                    <a:cubicBezTo>
                      <a:pt x="900" y="870"/>
                      <a:pt x="1260" y="360"/>
                      <a:pt x="1440" y="180"/>
                    </a:cubicBezTo>
                    <a:cubicBezTo>
                      <a:pt x="1620" y="0"/>
                      <a:pt x="1740" y="30"/>
                      <a:pt x="1800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MY" sz="1350"/>
              </a:p>
            </p:txBody>
          </p:sp>
          <p:sp>
            <p:nvSpPr>
              <p:cNvPr id="11" name="Freeform 6"/>
              <p:cNvSpPr>
                <a:spLocks/>
              </p:cNvSpPr>
              <p:nvPr/>
            </p:nvSpPr>
            <p:spPr bwMode="auto">
              <a:xfrm rot="21347679" flipH="1">
                <a:off x="5978" y="10660"/>
                <a:ext cx="1413" cy="815"/>
              </a:xfrm>
              <a:custGeom>
                <a:avLst/>
                <a:gdLst>
                  <a:gd name="T0" fmla="*/ 0 w 1800"/>
                  <a:gd name="T1" fmla="*/ 1440 h 1500"/>
                  <a:gd name="T2" fmla="*/ 360 w 1800"/>
                  <a:gd name="T3" fmla="*/ 1440 h 1500"/>
                  <a:gd name="T4" fmla="*/ 720 w 1800"/>
                  <a:gd name="T5" fmla="*/ 1080 h 1500"/>
                  <a:gd name="T6" fmla="*/ 1440 w 1800"/>
                  <a:gd name="T7" fmla="*/ 180 h 1500"/>
                  <a:gd name="T8" fmla="*/ 1800 w 1800"/>
                  <a:gd name="T9" fmla="*/ 0 h 1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0" h="1500">
                    <a:moveTo>
                      <a:pt x="0" y="1440"/>
                    </a:moveTo>
                    <a:cubicBezTo>
                      <a:pt x="120" y="1470"/>
                      <a:pt x="240" y="1500"/>
                      <a:pt x="360" y="1440"/>
                    </a:cubicBezTo>
                    <a:cubicBezTo>
                      <a:pt x="480" y="1380"/>
                      <a:pt x="540" y="1290"/>
                      <a:pt x="720" y="1080"/>
                    </a:cubicBezTo>
                    <a:cubicBezTo>
                      <a:pt x="900" y="870"/>
                      <a:pt x="1260" y="360"/>
                      <a:pt x="1440" y="180"/>
                    </a:cubicBezTo>
                    <a:cubicBezTo>
                      <a:pt x="1620" y="0"/>
                      <a:pt x="1740" y="30"/>
                      <a:pt x="1800" y="0"/>
                    </a:cubicBezTo>
                  </a:path>
                </a:pathLst>
              </a:custGeom>
              <a:noFill/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MY" sz="1350"/>
              </a:p>
            </p:txBody>
          </p:sp>
        </p:grpSp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4668" y="10082"/>
              <a:ext cx="0" cy="18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MY" sz="1350"/>
            </a:p>
          </p:txBody>
        </p:sp>
        <p:sp>
          <p:nvSpPr>
            <p:cNvPr id="7" name="Freeform 8"/>
            <p:cNvSpPr>
              <a:spLocks/>
            </p:cNvSpPr>
            <p:nvPr/>
          </p:nvSpPr>
          <p:spPr bwMode="auto">
            <a:xfrm>
              <a:off x="7100" y="11386"/>
              <a:ext cx="1" cy="268"/>
            </a:xfrm>
            <a:custGeom>
              <a:avLst/>
              <a:gdLst>
                <a:gd name="T0" fmla="*/ 0 w 1"/>
                <a:gd name="T1" fmla="*/ 0 h 268"/>
                <a:gd name="T2" fmla="*/ 0 w 1"/>
                <a:gd name="T3" fmla="*/ 268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268">
                  <a:moveTo>
                    <a:pt x="0" y="0"/>
                  </a:moveTo>
                  <a:cubicBezTo>
                    <a:pt x="0" y="89"/>
                    <a:pt x="0" y="179"/>
                    <a:pt x="0" y="268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MY" sz="1350"/>
            </a:p>
          </p:txBody>
        </p:sp>
        <p:sp>
          <p:nvSpPr>
            <p:cNvPr id="8" name="AutoShape 9"/>
            <p:cNvSpPr>
              <a:spLocks noChangeArrowheads="1"/>
            </p:cNvSpPr>
            <p:nvPr/>
          </p:nvSpPr>
          <p:spPr bwMode="auto">
            <a:xfrm>
              <a:off x="6483" y="11338"/>
              <a:ext cx="180" cy="18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en-MY" sz="1350"/>
            </a:p>
          </p:txBody>
        </p:sp>
      </p:grpSp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0098" y="5799614"/>
            <a:ext cx="3639538" cy="94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801FE-56AA-4143-86E0-5F2F8301F11F}" type="datetime1">
              <a:rPr lang="en-MY" smtClean="0"/>
              <a:t>29/7/2023</a:t>
            </a:fld>
            <a:endParaRPr lang="en-MY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27</a:t>
            </a:fld>
            <a:endParaRPr lang="en-MY" dirty="0"/>
          </a:p>
        </p:txBody>
      </p:sp>
      <p:pic>
        <p:nvPicPr>
          <p:cNvPr id="17" name="Picture 4" descr="http://www.statsoft.com/textbook/graphics/chi_chart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430" y="116632"/>
            <a:ext cx="929904" cy="662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140750"/>
              </p:ext>
            </p:extLst>
          </p:nvPr>
        </p:nvGraphicFramePr>
        <p:xfrm>
          <a:off x="6012158" y="4343283"/>
          <a:ext cx="2984633" cy="13932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0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9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1939">
                <a:tc>
                  <a:txBody>
                    <a:bodyPr/>
                    <a:lstStyle/>
                    <a:p>
                      <a:endParaRPr lang="en-MY" sz="14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</a:rPr>
                        <a:t>male</a:t>
                      </a:r>
                      <a:endParaRPr lang="en-MY" sz="1400" dirty="0">
                        <a:solidFill>
                          <a:srgbClr val="FF0000"/>
                        </a:solidFill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</a:rPr>
                        <a:t>female</a:t>
                      </a:r>
                      <a:endParaRPr lang="en-MY" sz="1400" dirty="0">
                        <a:solidFill>
                          <a:srgbClr val="FF0000"/>
                        </a:solidFill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</a:rPr>
                        <a:t>total</a:t>
                      </a:r>
                      <a:endParaRPr lang="en-MY" sz="1400" dirty="0">
                        <a:solidFill>
                          <a:srgbClr val="FF0000"/>
                        </a:solidFill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079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entury" panose="02040604050505020304" pitchFamily="18" charset="0"/>
                        </a:rPr>
                        <a:t>Present </a:t>
                      </a:r>
                      <a:endParaRPr lang="en-MY" sz="1400" b="1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14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14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14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191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entury" panose="02040604050505020304" pitchFamily="18" charset="0"/>
                        </a:rPr>
                        <a:t>Absent </a:t>
                      </a:r>
                      <a:endParaRPr lang="en-MY" sz="1400" b="1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140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140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14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191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Century" panose="02040604050505020304" pitchFamily="18" charset="0"/>
                        </a:rPr>
                        <a:t>total</a:t>
                      </a:r>
                      <a:endParaRPr lang="en-MY" sz="1400" b="1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14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14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MY" sz="1400" dirty="0">
                        <a:latin typeface="Century" panose="02040604050505020304" pitchFamily="18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" name="Rectangle 18"/>
          <p:cNvSpPr/>
          <p:nvPr/>
        </p:nvSpPr>
        <p:spPr>
          <a:xfrm>
            <a:off x="281819" y="5804141"/>
            <a:ext cx="45468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chemeClr val="tx2"/>
                </a:solidFill>
              </a:rPr>
              <a:t>sign</a:t>
            </a:r>
            <a:r>
              <a:rPr lang="en-MY" sz="2800" b="1" dirty="0"/>
              <a:t>. Difference in </a:t>
            </a:r>
            <a:r>
              <a:rPr lang="en-MY" sz="2800" b="1" dirty="0">
                <a:solidFill>
                  <a:srgbClr val="FF0000"/>
                </a:solidFill>
              </a:rPr>
              <a:t>proportion</a:t>
            </a:r>
          </a:p>
        </p:txBody>
      </p:sp>
    </p:spTree>
    <p:extLst>
      <p:ext uri="{BB962C8B-B14F-4D97-AF65-F5344CB8AC3E}">
        <p14:creationId xmlns:p14="http://schemas.microsoft.com/office/powerpoint/2010/main" val="325012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http://www.statsoft.com/textbook/graphics/chi_chart.jp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35773"/>
            <a:ext cx="1536427" cy="726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252412" y="606046"/>
            <a:ext cx="8424936" cy="1815882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u="sng" dirty="0">
                <a:solidFill>
                  <a:srgbClr val="C0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Chi square (</a:t>
            </a:r>
            <a:r>
              <a:rPr lang="en-US" altLang="ar-JO" sz="2800" b="1" u="sng" dirty="0" smtClean="0">
                <a:solidFill>
                  <a:srgbClr val="C0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χ²)</a:t>
            </a:r>
            <a:endParaRPr lang="en-US" altLang="ar-JO" sz="2800" b="1" dirty="0">
              <a:solidFill>
                <a:srgbClr val="C00000"/>
              </a:solidFill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	It is the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sum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of the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squared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difference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between the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observed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frequency and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expected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frequency, divided by the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expected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frequency .</a:t>
            </a:r>
          </a:p>
        </p:txBody>
      </p:sp>
      <p:sp>
        <p:nvSpPr>
          <p:cNvPr id="25604" name="Rectangle 10"/>
          <p:cNvSpPr>
            <a:spLocks noChangeArrowheads="1"/>
          </p:cNvSpPr>
          <p:nvPr/>
        </p:nvSpPr>
        <p:spPr bwMode="auto">
          <a:xfrm>
            <a:off x="3059832" y="5642663"/>
            <a:ext cx="592891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1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Comparing </a:t>
            </a:r>
            <a:r>
              <a:rPr lang="en-US" altLang="ar-JO" sz="2100" b="1" dirty="0">
                <a:latin typeface="Century" panose="02040604050505020304" pitchFamily="18" charset="0"/>
                <a:cs typeface="Times New Roman" panose="02020603050405020304" pitchFamily="18" charset="0"/>
              </a:rPr>
              <a:t>calculated χ2 with tabulated </a:t>
            </a:r>
            <a:r>
              <a:rPr lang="en-US" altLang="ar-JO" sz="21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χ² </a:t>
            </a:r>
            <a:endParaRPr lang="en-US" altLang="ar-JO" sz="2100" b="1" dirty="0"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100" b="1" dirty="0">
                <a:latin typeface="Century" panose="02040604050505020304" pitchFamily="18" charset="0"/>
                <a:cs typeface="Times New Roman" panose="02020603050405020304" pitchFamily="18" charset="0"/>
              </a:rPr>
              <a:t>in relation to critical region</a:t>
            </a:r>
            <a:r>
              <a:rPr lang="en-US" altLang="ar-JO" sz="1950" b="1" dirty="0">
                <a:solidFill>
                  <a:srgbClr val="FFFF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2560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5866900"/>
              </p:ext>
            </p:extLst>
          </p:nvPr>
        </p:nvGraphicFramePr>
        <p:xfrm>
          <a:off x="1439467" y="2636913"/>
          <a:ext cx="4572693" cy="1872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7" name="Equation" r:id="rId5" imgW="1130300" imgH="419100" progId="Equation.3">
                  <p:embed/>
                </p:oleObj>
              </mc:Choice>
              <mc:Fallback>
                <p:oleObj name="Equation" r:id="rId5" imgW="1130300" imgH="419100" progId="Equation.3">
                  <p:embed/>
                  <p:pic>
                    <p:nvPicPr>
                      <p:cNvPr id="2560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9467" y="2636913"/>
                        <a:ext cx="4572693" cy="1872208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FCFDFE"/>
                          </a:gs>
                          <a:gs pos="74001">
                            <a:srgbClr val="E0F1F2"/>
                          </a:gs>
                          <a:gs pos="83000">
                            <a:srgbClr val="E0F1F2"/>
                          </a:gs>
                          <a:gs pos="100000">
                            <a:srgbClr val="EBF6F7"/>
                          </a:gs>
                        </a:gsLst>
                        <a:lin ang="5400000" scaled="1"/>
                      </a:gradFill>
                      <a:ln w="38100">
                        <a:solidFill>
                          <a:srgbClr val="00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395536" y="5075892"/>
            <a:ext cx="4968552" cy="523220"/>
          </a:xfrm>
          <a:prstGeom prst="rect">
            <a:avLst/>
          </a:prstGeom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chemeClr val="tx2"/>
                </a:solidFill>
              </a:rPr>
              <a:t>sign</a:t>
            </a:r>
            <a:r>
              <a:rPr lang="en-MY" sz="2800" b="1" dirty="0"/>
              <a:t>. Difference in </a:t>
            </a:r>
            <a:r>
              <a:rPr lang="en-MY" sz="2800" b="1" dirty="0">
                <a:solidFill>
                  <a:srgbClr val="FF0000"/>
                </a:solidFill>
              </a:rPr>
              <a:t>proportion</a:t>
            </a:r>
          </a:p>
        </p:txBody>
      </p:sp>
    </p:spTree>
    <p:extLst>
      <p:ext uri="{BB962C8B-B14F-4D97-AF65-F5344CB8AC3E}">
        <p14:creationId xmlns:p14="http://schemas.microsoft.com/office/powerpoint/2010/main" val="165137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8"/>
          <p:cNvSpPr>
            <a:spLocks noChangeArrowheads="1"/>
          </p:cNvSpPr>
          <p:nvPr/>
        </p:nvSpPr>
        <p:spPr bwMode="auto">
          <a:xfrm>
            <a:off x="179512" y="2235556"/>
            <a:ext cx="878497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Therefore, χ2 is always</a:t>
            </a:r>
            <a:r>
              <a:rPr lang="en-US" altLang="ar-JO" sz="2800" dirty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UPPER ONE SIDED TEST </a:t>
            </a:r>
            <a:r>
              <a:rPr lang="en-US" altLang="ar-JO" sz="2800" b="1" dirty="0">
                <a:solidFill>
                  <a:srgbClr val="66FF33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graphicFrame>
        <p:nvGraphicFramePr>
          <p:cNvPr id="2458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3426966"/>
              </p:ext>
            </p:extLst>
          </p:nvPr>
        </p:nvGraphicFramePr>
        <p:xfrm>
          <a:off x="1043608" y="760989"/>
          <a:ext cx="3600400" cy="12541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1" name="Equation" r:id="rId3" imgW="1130300" imgH="419100" progId="Equation.3">
                  <p:embed/>
                </p:oleObj>
              </mc:Choice>
              <mc:Fallback>
                <p:oleObj name="Equation" r:id="rId3" imgW="1130300" imgH="419100" progId="Equation.3">
                  <p:embed/>
                  <p:pic>
                    <p:nvPicPr>
                      <p:cNvPr id="2458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760989"/>
                        <a:ext cx="3600400" cy="1254106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41275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581" name="Picture 10" descr="http://www.statsoft.com/textbook/graphics/chi_chart.jpg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962" y="522946"/>
            <a:ext cx="2462933" cy="1351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Rectangle 13"/>
          <p:cNvSpPr>
            <a:spLocks noChangeArrowheads="1"/>
          </p:cNvSpPr>
          <p:nvPr/>
        </p:nvSpPr>
        <p:spPr bwMode="auto">
          <a:xfrm>
            <a:off x="251520" y="4563126"/>
            <a:ext cx="8424936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99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Comparing</a:t>
            </a:r>
            <a:r>
              <a:rPr lang="en-US" altLang="ar-JO" sz="2800" b="1" dirty="0">
                <a:solidFill>
                  <a:srgbClr val="66FF33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calculated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χ2</a:t>
            </a:r>
            <a:r>
              <a:rPr lang="en-US" altLang="ar-JO" sz="2800" b="1" dirty="0">
                <a:solidFill>
                  <a:schemeClr val="bg1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99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with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tabulated </a:t>
            </a:r>
            <a:r>
              <a:rPr lang="en-US" altLang="ar-JO" sz="2800" b="1" dirty="0" smtClean="0">
                <a:latin typeface="Century" panose="02040604050505020304" pitchFamily="18" charset="0"/>
                <a:cs typeface="Times New Roman" panose="02020603050405020304" pitchFamily="18" charset="0"/>
              </a:rPr>
              <a:t>χ²           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in relation to </a:t>
            </a:r>
            <a:r>
              <a:rPr lang="en-US" altLang="ar-JO" sz="2800" b="1" dirty="0">
                <a:solidFill>
                  <a:srgbClr val="99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critical region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endParaRPr lang="en-US" altLang="ar-JO" sz="2800" b="1" u="sng" dirty="0">
              <a:solidFill>
                <a:srgbClr val="FFFF00"/>
              </a:solidFill>
              <a:latin typeface="Century" panose="020406040505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67499" y="5948121"/>
            <a:ext cx="4640605" cy="52322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chemeClr val="tx2"/>
                </a:solidFill>
              </a:rPr>
              <a:t>sign</a:t>
            </a:r>
            <a:r>
              <a:rPr lang="en-MY" sz="2800" b="1" dirty="0"/>
              <a:t>. Difference in </a:t>
            </a:r>
            <a:r>
              <a:rPr lang="en-MY" sz="2800" b="1" dirty="0">
                <a:solidFill>
                  <a:srgbClr val="FF0000"/>
                </a:solidFill>
              </a:rPr>
              <a:t>proportion</a:t>
            </a:r>
          </a:p>
        </p:txBody>
      </p:sp>
      <p:grpSp>
        <p:nvGrpSpPr>
          <p:cNvPr id="14" name="Group 2"/>
          <p:cNvGrpSpPr>
            <a:grpSpLocks/>
          </p:cNvGrpSpPr>
          <p:nvPr/>
        </p:nvGrpSpPr>
        <p:grpSpPr bwMode="auto">
          <a:xfrm>
            <a:off x="6505175" y="2819037"/>
            <a:ext cx="2088673" cy="1513355"/>
            <a:chOff x="3541" y="9182"/>
            <a:chExt cx="4848" cy="2340"/>
          </a:xfrm>
        </p:grpSpPr>
        <p:sp>
          <p:nvSpPr>
            <p:cNvPr id="15" name="Line 3"/>
            <p:cNvSpPr>
              <a:spLocks noChangeShapeType="1"/>
            </p:cNvSpPr>
            <p:nvPr/>
          </p:nvSpPr>
          <p:spPr bwMode="auto">
            <a:xfrm flipH="1">
              <a:off x="3847" y="11196"/>
              <a:ext cx="4542" cy="1"/>
            </a:xfrm>
            <a:prstGeom prst="line">
              <a:avLst/>
            </a:prstGeom>
            <a:noFill/>
            <a:ln w="25400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  <p:grpSp>
          <p:nvGrpSpPr>
            <p:cNvPr id="16" name="Group 4"/>
            <p:cNvGrpSpPr>
              <a:grpSpLocks/>
            </p:cNvGrpSpPr>
            <p:nvPr/>
          </p:nvGrpSpPr>
          <p:grpSpPr bwMode="auto">
            <a:xfrm>
              <a:off x="3541" y="10155"/>
              <a:ext cx="4490" cy="1060"/>
              <a:chOff x="3420" y="11111"/>
              <a:chExt cx="3607" cy="1504"/>
            </a:xfrm>
          </p:grpSpPr>
          <p:sp>
            <p:nvSpPr>
              <p:cNvPr id="18" name="Freeform 5"/>
              <p:cNvSpPr>
                <a:spLocks/>
              </p:cNvSpPr>
              <p:nvPr/>
            </p:nvSpPr>
            <p:spPr bwMode="auto">
              <a:xfrm>
                <a:off x="3420" y="11115"/>
                <a:ext cx="1800" cy="1500"/>
              </a:xfrm>
              <a:custGeom>
                <a:avLst/>
                <a:gdLst>
                  <a:gd name="T0" fmla="*/ 0 w 1800"/>
                  <a:gd name="T1" fmla="*/ 1440 h 1500"/>
                  <a:gd name="T2" fmla="*/ 360 w 1800"/>
                  <a:gd name="T3" fmla="*/ 1440 h 1500"/>
                  <a:gd name="T4" fmla="*/ 720 w 1800"/>
                  <a:gd name="T5" fmla="*/ 1080 h 1500"/>
                  <a:gd name="T6" fmla="*/ 1440 w 1800"/>
                  <a:gd name="T7" fmla="*/ 180 h 1500"/>
                  <a:gd name="T8" fmla="*/ 1800 w 1800"/>
                  <a:gd name="T9" fmla="*/ 0 h 15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00"/>
                  <a:gd name="T16" fmla="*/ 0 h 1500"/>
                  <a:gd name="T17" fmla="*/ 1800 w 1800"/>
                  <a:gd name="T18" fmla="*/ 1500 h 15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00" h="1500">
                    <a:moveTo>
                      <a:pt x="0" y="1440"/>
                    </a:moveTo>
                    <a:cubicBezTo>
                      <a:pt x="120" y="1470"/>
                      <a:pt x="240" y="1500"/>
                      <a:pt x="360" y="1440"/>
                    </a:cubicBezTo>
                    <a:cubicBezTo>
                      <a:pt x="480" y="1380"/>
                      <a:pt x="540" y="1290"/>
                      <a:pt x="720" y="1080"/>
                    </a:cubicBezTo>
                    <a:cubicBezTo>
                      <a:pt x="900" y="870"/>
                      <a:pt x="1260" y="360"/>
                      <a:pt x="1440" y="180"/>
                    </a:cubicBezTo>
                    <a:cubicBezTo>
                      <a:pt x="1620" y="0"/>
                      <a:pt x="1740" y="30"/>
                      <a:pt x="1800" y="0"/>
                    </a:cubicBezTo>
                  </a:path>
                </a:pathLst>
              </a:custGeom>
              <a:noFill/>
              <a:ln w="25400">
                <a:gradFill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" name="Freeform 6"/>
              <p:cNvSpPr>
                <a:spLocks/>
              </p:cNvSpPr>
              <p:nvPr/>
            </p:nvSpPr>
            <p:spPr bwMode="auto">
              <a:xfrm flipH="1">
                <a:off x="5227" y="11111"/>
                <a:ext cx="1800" cy="1500"/>
              </a:xfrm>
              <a:custGeom>
                <a:avLst/>
                <a:gdLst>
                  <a:gd name="T0" fmla="*/ 0 w 1800"/>
                  <a:gd name="T1" fmla="*/ 1440 h 1500"/>
                  <a:gd name="T2" fmla="*/ 360 w 1800"/>
                  <a:gd name="T3" fmla="*/ 1440 h 1500"/>
                  <a:gd name="T4" fmla="*/ 720 w 1800"/>
                  <a:gd name="T5" fmla="*/ 1080 h 1500"/>
                  <a:gd name="T6" fmla="*/ 1440 w 1800"/>
                  <a:gd name="T7" fmla="*/ 180 h 1500"/>
                  <a:gd name="T8" fmla="*/ 1800 w 1800"/>
                  <a:gd name="T9" fmla="*/ 0 h 15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00"/>
                  <a:gd name="T16" fmla="*/ 0 h 1500"/>
                  <a:gd name="T17" fmla="*/ 1800 w 1800"/>
                  <a:gd name="T18" fmla="*/ 1500 h 15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00" h="1500">
                    <a:moveTo>
                      <a:pt x="0" y="1440"/>
                    </a:moveTo>
                    <a:cubicBezTo>
                      <a:pt x="120" y="1470"/>
                      <a:pt x="240" y="1500"/>
                      <a:pt x="360" y="1440"/>
                    </a:cubicBezTo>
                    <a:cubicBezTo>
                      <a:pt x="480" y="1380"/>
                      <a:pt x="540" y="1290"/>
                      <a:pt x="720" y="1080"/>
                    </a:cubicBezTo>
                    <a:cubicBezTo>
                      <a:pt x="900" y="870"/>
                      <a:pt x="1260" y="360"/>
                      <a:pt x="1440" y="180"/>
                    </a:cubicBezTo>
                    <a:cubicBezTo>
                      <a:pt x="1620" y="0"/>
                      <a:pt x="1740" y="30"/>
                      <a:pt x="1800" y="0"/>
                    </a:cubicBezTo>
                  </a:path>
                </a:pathLst>
              </a:custGeom>
              <a:noFill/>
              <a:ln w="25400">
                <a:gradFill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0"/>
                </a:gra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</p:grpSp>
        <p:sp>
          <p:nvSpPr>
            <p:cNvPr id="17" name="Line 7"/>
            <p:cNvSpPr>
              <a:spLocks noChangeShapeType="1"/>
            </p:cNvSpPr>
            <p:nvPr/>
          </p:nvSpPr>
          <p:spPr bwMode="auto">
            <a:xfrm>
              <a:off x="3929" y="9182"/>
              <a:ext cx="1" cy="2340"/>
            </a:xfrm>
            <a:prstGeom prst="line">
              <a:avLst/>
            </a:prstGeom>
            <a:noFill/>
            <a:ln w="25400">
              <a:gradFill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0"/>
              </a:gra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MY" sz="1350"/>
            </a:p>
          </p:txBody>
        </p:sp>
      </p:grpSp>
    </p:spTree>
    <p:extLst>
      <p:ext uri="{BB962C8B-B14F-4D97-AF65-F5344CB8AC3E}">
        <p14:creationId xmlns:p14="http://schemas.microsoft.com/office/powerpoint/2010/main" val="326839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145307" y="117886"/>
            <a:ext cx="8888093" cy="6163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srgbClr val="FF0000"/>
                </a:solidFill>
                <a:latin typeface="Century" panose="02040604050505020304" pitchFamily="18" charset="0"/>
                <a:ea typeface="Times New Roman" pitchFamily="18" charset="0"/>
                <a:cs typeface="Times New Roman" pitchFamily="18" charset="0"/>
              </a:rPr>
              <a:t>SPECIFIC LEARNING OUTCOMES</a:t>
            </a:r>
            <a:endParaRPr lang="en-US" sz="2200" dirty="0">
              <a:solidFill>
                <a:srgbClr val="FF0000"/>
              </a:solidFill>
              <a:latin typeface="Century" panose="02040604050505020304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  <a:latin typeface="Century" panose="02040604050505020304" pitchFamily="18" charset="0"/>
                <a:ea typeface="Times New Roman" pitchFamily="18" charset="0"/>
                <a:cs typeface="Times New Roman" pitchFamily="18" charset="0"/>
              </a:rPr>
              <a:t>On completion of this lecture, you should be able to:</a:t>
            </a:r>
            <a:endParaRPr lang="en-US" sz="2200" dirty="0">
              <a:latin typeface="Century" panose="02040604050505020304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200" dirty="0">
                <a:solidFill>
                  <a:srgbClr val="000000"/>
                </a:solidFill>
                <a:latin typeface="Century" panose="02040604050505020304" pitchFamily="18" charset="0"/>
                <a:ea typeface="Times New Roman" pitchFamily="18" charset="0"/>
                <a:cs typeface="Times New Roman" pitchFamily="18" charset="0"/>
              </a:rPr>
              <a:t>Explain the basis for the use of Chi square tests on qualitative data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200" dirty="0">
                <a:solidFill>
                  <a:srgbClr val="000000"/>
                </a:solidFill>
                <a:latin typeface="Century" panose="02040604050505020304" pitchFamily="18" charset="0"/>
                <a:ea typeface="Times New Roman" pitchFamily="18" charset="0"/>
                <a:cs typeface="Times New Roman" pitchFamily="18" charset="0"/>
              </a:rPr>
              <a:t>Explain the </a:t>
            </a:r>
            <a:r>
              <a:rPr lang="en-US" sz="2200" b="1" dirty="0">
                <a:solidFill>
                  <a:srgbClr val="000000"/>
                </a:solidFill>
                <a:latin typeface="Century" panose="02040604050505020304" pitchFamily="18" charset="0"/>
                <a:ea typeface="Times New Roman" pitchFamily="18" charset="0"/>
                <a:cs typeface="Times New Roman" pitchFamily="18" charset="0"/>
              </a:rPr>
              <a:t>limitations of the Chi square </a:t>
            </a:r>
            <a:r>
              <a:rPr lang="en-US" sz="2200" dirty="0">
                <a:solidFill>
                  <a:srgbClr val="000000"/>
                </a:solidFill>
                <a:latin typeface="Century" panose="02040604050505020304" pitchFamily="18" charset="0"/>
                <a:ea typeface="Times New Roman" pitchFamily="18" charset="0"/>
                <a:cs typeface="Times New Roman" pitchFamily="18" charset="0"/>
              </a:rPr>
              <a:t>tests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200" b="1" dirty="0">
                <a:solidFill>
                  <a:srgbClr val="0070C0"/>
                </a:solidFill>
                <a:latin typeface="Century" panose="02040604050505020304" pitchFamily="18" charset="0"/>
                <a:ea typeface="Times New Roman" pitchFamily="18" charset="0"/>
                <a:cs typeface="Times New Roman" pitchFamily="18" charset="0"/>
              </a:rPr>
              <a:t>Carry out the </a:t>
            </a:r>
            <a:r>
              <a:rPr lang="en-US" sz="2200" dirty="0">
                <a:solidFill>
                  <a:srgbClr val="000000"/>
                </a:solidFill>
                <a:latin typeface="Century" panose="02040604050505020304" pitchFamily="18" charset="0"/>
                <a:ea typeface="Times New Roman" pitchFamily="18" charset="0"/>
                <a:cs typeface="Times New Roman" pitchFamily="18" charset="0"/>
              </a:rPr>
              <a:t>Chi square tests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200" b="1" dirty="0">
                <a:solidFill>
                  <a:srgbClr val="000000"/>
                </a:solidFill>
                <a:latin typeface="Century" panose="02040604050505020304" pitchFamily="18" charset="0"/>
                <a:ea typeface="Times New Roman" pitchFamily="18" charset="0"/>
                <a:cs typeface="Times New Roman" pitchFamily="18" charset="0"/>
              </a:rPr>
              <a:t>Interpret the findings </a:t>
            </a:r>
            <a:r>
              <a:rPr lang="en-US" sz="2200" dirty="0">
                <a:solidFill>
                  <a:srgbClr val="000000"/>
                </a:solidFill>
                <a:latin typeface="Century" panose="02040604050505020304" pitchFamily="18" charset="0"/>
                <a:ea typeface="Times New Roman" pitchFamily="18" charset="0"/>
                <a:cs typeface="Times New Roman" pitchFamily="18" charset="0"/>
              </a:rPr>
              <a:t>from the Chi square tests of significance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200" dirty="0">
                <a:solidFill>
                  <a:srgbClr val="000000"/>
                </a:solidFill>
                <a:latin typeface="Century" panose="02040604050505020304" pitchFamily="18" charset="0"/>
                <a:ea typeface="Times New Roman" pitchFamily="18" charset="0"/>
                <a:cs typeface="Times New Roman" pitchFamily="18" charset="0"/>
              </a:rPr>
              <a:t>Interpret degrees </a:t>
            </a:r>
            <a:r>
              <a:rPr lang="en-US" sz="2200" b="1" dirty="0">
                <a:solidFill>
                  <a:srgbClr val="000000"/>
                </a:solidFill>
                <a:latin typeface="Century" panose="02040604050505020304" pitchFamily="18" charset="0"/>
                <a:ea typeface="Times New Roman" pitchFamily="18" charset="0"/>
                <a:cs typeface="Times New Roman" pitchFamily="18" charset="0"/>
              </a:rPr>
              <a:t>of freedom and critical </a:t>
            </a:r>
            <a:r>
              <a:rPr lang="en-US" sz="2200" dirty="0">
                <a:solidFill>
                  <a:srgbClr val="000000"/>
                </a:solidFill>
                <a:latin typeface="Century" panose="02040604050505020304" pitchFamily="18" charset="0"/>
                <a:ea typeface="Times New Roman" pitchFamily="18" charset="0"/>
                <a:cs typeface="Times New Roman" pitchFamily="18" charset="0"/>
              </a:rPr>
              <a:t>values of Chi square statistics from </a:t>
            </a:r>
            <a:r>
              <a:rPr lang="en-US" sz="2200" b="1" dirty="0">
                <a:solidFill>
                  <a:srgbClr val="000000"/>
                </a:solidFill>
                <a:latin typeface="Century" panose="02040604050505020304" pitchFamily="18" charset="0"/>
                <a:ea typeface="Times New Roman" pitchFamily="18" charset="0"/>
                <a:cs typeface="Times New Roman" pitchFamily="18" charset="0"/>
              </a:rPr>
              <a:t>Chi square table</a:t>
            </a:r>
            <a:endParaRPr lang="en-US" sz="2200" b="1" dirty="0">
              <a:latin typeface="Century" panose="02040604050505020304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200" b="1" dirty="0" smtClean="0">
              <a:solidFill>
                <a:srgbClr val="FF0000"/>
              </a:solidFill>
              <a:latin typeface="Century" panose="02040604050505020304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b="1" dirty="0" smtClean="0">
                <a:solidFill>
                  <a:srgbClr val="FF0000"/>
                </a:solidFill>
                <a:latin typeface="Century" panose="02040604050505020304" pitchFamily="18" charset="0"/>
                <a:ea typeface="Times New Roman" pitchFamily="18" charset="0"/>
                <a:cs typeface="Times New Roman" pitchFamily="18" charset="0"/>
              </a:rPr>
              <a:t>CONTENTS </a:t>
            </a:r>
            <a:endParaRPr lang="en-US" sz="2200" dirty="0">
              <a:solidFill>
                <a:srgbClr val="FF0000"/>
              </a:solidFill>
              <a:latin typeface="Century" panose="02040604050505020304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200" b="1" dirty="0">
                <a:solidFill>
                  <a:srgbClr val="000000"/>
                </a:solidFill>
                <a:latin typeface="Century" panose="02040604050505020304" pitchFamily="18" charset="0"/>
                <a:ea typeface="Times New Roman" pitchFamily="18" charset="0"/>
                <a:cs typeface="Times New Roman" pitchFamily="18" charset="0"/>
              </a:rPr>
              <a:t>Explanation of the basis for </a:t>
            </a:r>
            <a:r>
              <a:rPr lang="en-US" sz="2200" dirty="0">
                <a:solidFill>
                  <a:srgbClr val="000000"/>
                </a:solidFill>
                <a:latin typeface="Century" panose="02040604050505020304" pitchFamily="18" charset="0"/>
                <a:ea typeface="Times New Roman" pitchFamily="18" charset="0"/>
                <a:cs typeface="Times New Roman" pitchFamily="18" charset="0"/>
              </a:rPr>
              <a:t>the use of Chi square tests on </a:t>
            </a:r>
            <a:r>
              <a:rPr lang="en-US" sz="2200" b="1" dirty="0">
                <a:solidFill>
                  <a:srgbClr val="7030A0"/>
                </a:solidFill>
                <a:latin typeface="Century" panose="02040604050505020304" pitchFamily="18" charset="0"/>
                <a:ea typeface="Times New Roman" pitchFamily="18" charset="0"/>
                <a:cs typeface="Times New Roman" pitchFamily="18" charset="0"/>
              </a:rPr>
              <a:t>qualitative data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200" dirty="0">
                <a:solidFill>
                  <a:srgbClr val="000000"/>
                </a:solidFill>
                <a:latin typeface="Century" panose="02040604050505020304" pitchFamily="18" charset="0"/>
                <a:ea typeface="Times New Roman" pitchFamily="18" charset="0"/>
                <a:cs typeface="Times New Roman" pitchFamily="18" charset="0"/>
              </a:rPr>
              <a:t>Explanation of the limitations of the Chi square tests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200" dirty="0">
                <a:solidFill>
                  <a:srgbClr val="000000"/>
                </a:solidFill>
                <a:latin typeface="Century" panose="02040604050505020304" pitchFamily="18" charset="0"/>
                <a:ea typeface="Times New Roman" pitchFamily="18" charset="0"/>
                <a:cs typeface="Times New Roman" pitchFamily="18" charset="0"/>
              </a:rPr>
              <a:t>Calculation of Chi square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200" dirty="0">
                <a:solidFill>
                  <a:srgbClr val="000000"/>
                </a:solidFill>
                <a:latin typeface="Century" panose="02040604050505020304" pitchFamily="18" charset="0"/>
                <a:ea typeface="Times New Roman" pitchFamily="18" charset="0"/>
                <a:cs typeface="Times New Roman" pitchFamily="18" charset="0"/>
              </a:rPr>
              <a:t>Chi square table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2200" dirty="0">
                <a:solidFill>
                  <a:srgbClr val="000000"/>
                </a:solidFill>
                <a:latin typeface="Century" panose="02040604050505020304" pitchFamily="18" charset="0"/>
                <a:ea typeface="Times New Roman" pitchFamily="18" charset="0"/>
                <a:cs typeface="Times New Roman" pitchFamily="18" charset="0"/>
              </a:rPr>
              <a:t>Interpretation of  the findings from the Chi square tests of significance</a:t>
            </a:r>
            <a:endParaRPr lang="en-US" sz="2200" dirty="0">
              <a:latin typeface="Century" panose="02040604050505020304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229D6-6FAE-47FB-B33A-EAC25B8944E8}" type="datetime1">
              <a:rPr lang="en-MY" smtClean="0"/>
              <a:t>29/7/2023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DA063-9869-4741-BB35-31C5F150D29A}" type="slidenum">
              <a:rPr lang="en-MY" smtClean="0"/>
              <a:t>3</a:t>
            </a:fld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1192414" y="6371277"/>
            <a:ext cx="6427586" cy="369332"/>
          </a:xfrm>
          <a:prstGeom prst="rect">
            <a:avLst/>
          </a:prstGeom>
          <a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-5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latin typeface="Century" panose="02040604050505020304" pitchFamily="18" charset="0"/>
              </a:rPr>
              <a:t>An important thing is the type of the variable concerned</a:t>
            </a:r>
            <a:r>
              <a:rPr lang="en-US" b="1" dirty="0">
                <a:solidFill>
                  <a:srgbClr val="C00000"/>
                </a:solidFill>
                <a:latin typeface="Century" panose="02040604050505020304" pitchFamily="18" charset="0"/>
              </a:rPr>
              <a:t>.</a:t>
            </a:r>
          </a:p>
        </p:txBody>
      </p:sp>
      <p:pic>
        <p:nvPicPr>
          <p:cNvPr id="7" name="Picture 3" descr="http://www.statsoft.com/textbook/graphics/chi_chart.jpg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0778" y="116632"/>
            <a:ext cx="1272622" cy="884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587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9332251"/>
              </p:ext>
            </p:extLst>
          </p:nvPr>
        </p:nvGraphicFramePr>
        <p:xfrm>
          <a:off x="2249743" y="1949181"/>
          <a:ext cx="3742135" cy="119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4" name="Equation" r:id="rId3" imgW="1143000" imgH="457200" progId="Equation.3">
                  <p:embed/>
                </p:oleObj>
              </mc:Choice>
              <mc:Fallback>
                <p:oleObj name="Equation" r:id="rId3" imgW="1143000" imgH="457200" progId="Equation.3">
                  <p:embed/>
                  <p:pic>
                    <p:nvPicPr>
                      <p:cNvPr id="2662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9743" y="1949181"/>
                        <a:ext cx="3742135" cy="11917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627" name="Picture 4" descr="http://www.statsoft.com/textbook/graphics/chi_chart.jpg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57892"/>
            <a:ext cx="711994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Rectangle 7"/>
          <p:cNvSpPr>
            <a:spLocks noChangeArrowheads="1"/>
          </p:cNvSpPr>
          <p:nvPr/>
        </p:nvSpPr>
        <p:spPr bwMode="auto">
          <a:xfrm>
            <a:off x="107504" y="336202"/>
            <a:ext cx="9036496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u="sng" dirty="0">
                <a:solidFill>
                  <a:srgbClr val="C00000"/>
                </a:solidFill>
                <a:latin typeface="Century" panose="02040604050505020304" pitchFamily="18" charset="0"/>
              </a:rPr>
              <a:t>Chi square is</a:t>
            </a:r>
            <a:r>
              <a:rPr lang="en-US" altLang="ar-JO" sz="2800" b="1" dirty="0">
                <a:solidFill>
                  <a:srgbClr val="C00000"/>
                </a:solidFill>
                <a:latin typeface="Century" panose="02040604050505020304" pitchFamily="18" charset="0"/>
              </a:rPr>
              <a:t>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</a:rPr>
              <a:t>used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in testing</a:t>
            </a:r>
            <a:r>
              <a:rPr lang="en-US" altLang="ar-JO" sz="2800" b="1" dirty="0">
                <a:solidFill>
                  <a:schemeClr val="bg1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9900CC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difference in proportions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400" b="1" dirty="0">
                <a:latin typeface="Century" panose="02040604050505020304" pitchFamily="18" charset="0"/>
                <a:cs typeface="Times New Roman" panose="02020603050405020304" pitchFamily="18" charset="0"/>
              </a:rPr>
              <a:t>while t test  and F test are  used in testing difference  in means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6629" name="Rectangle 2"/>
          <p:cNvSpPr>
            <a:spLocks noChangeArrowheads="1"/>
          </p:cNvSpPr>
          <p:nvPr/>
        </p:nvSpPr>
        <p:spPr bwMode="auto">
          <a:xfrm>
            <a:off x="107504" y="3234931"/>
            <a:ext cx="8848898" cy="1815882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u="sng" dirty="0">
                <a:solidFill>
                  <a:srgbClr val="C0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Chi square (χ²)</a:t>
            </a:r>
            <a:endParaRPr lang="en-US" altLang="ar-JO" sz="2800" b="1" dirty="0">
              <a:solidFill>
                <a:srgbClr val="C00000"/>
              </a:solidFill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	It is the sum of the squared difference between the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observed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frequency and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expected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frequency, </a:t>
            </a:r>
            <a:r>
              <a:rPr lang="en-US" altLang="ar-JO" sz="2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divided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by the </a:t>
            </a:r>
            <a:r>
              <a:rPr lang="en-US" altLang="ar-JO" sz="2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expected frequency </a:t>
            </a:r>
            <a:r>
              <a:rPr lang="en-US" altLang="ar-JO" sz="2100" b="1" dirty="0">
                <a:latin typeface="Century" panose="020406040505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6630" name="Rectangle 10"/>
          <p:cNvSpPr>
            <a:spLocks noChangeArrowheads="1"/>
          </p:cNvSpPr>
          <p:nvPr/>
        </p:nvSpPr>
        <p:spPr bwMode="auto">
          <a:xfrm>
            <a:off x="3563888" y="5278797"/>
            <a:ext cx="5392514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Comparing calculated χ² with tabulated χ²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in relation to critical region</a:t>
            </a:r>
            <a:r>
              <a:rPr lang="en-US" altLang="ar-JO" sz="2800" b="1" dirty="0">
                <a:solidFill>
                  <a:srgbClr val="FFFF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2663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987351"/>
              </p:ext>
            </p:extLst>
          </p:nvPr>
        </p:nvGraphicFramePr>
        <p:xfrm>
          <a:off x="251520" y="5278797"/>
          <a:ext cx="313848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5" name="Equation" r:id="rId7" imgW="1130300" imgH="419100" progId="Equation.3">
                  <p:embed/>
                </p:oleObj>
              </mc:Choice>
              <mc:Fallback>
                <p:oleObj name="Equation" r:id="rId7" imgW="1130300" imgH="419100" progId="Equation.3">
                  <p:embed/>
                  <p:pic>
                    <p:nvPicPr>
                      <p:cNvPr id="2663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5278797"/>
                        <a:ext cx="3138488" cy="914400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FCFDFE"/>
                          </a:gs>
                          <a:gs pos="74001">
                            <a:srgbClr val="E0F1F2"/>
                          </a:gs>
                          <a:gs pos="83000">
                            <a:srgbClr val="E0F1F2"/>
                          </a:gs>
                          <a:gs pos="100000">
                            <a:srgbClr val="EBF6F7"/>
                          </a:gs>
                        </a:gsLst>
                        <a:lin ang="5400000" scaled="1"/>
                      </a:gradFill>
                      <a:ln w="38100">
                        <a:solidFill>
                          <a:srgbClr val="00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033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ChangeArrowheads="1"/>
          </p:cNvSpPr>
          <p:nvPr/>
        </p:nvSpPr>
        <p:spPr bwMode="auto">
          <a:xfrm>
            <a:off x="107504" y="1143000"/>
            <a:ext cx="8920906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00B0F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If the variables display are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Exposure and outcome.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        Then</a:t>
            </a:r>
            <a:r>
              <a:rPr lang="en-US" altLang="ar-JO" sz="2800" dirty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dirty="0">
                <a:latin typeface="Century" panose="020406040505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we usually we arrange the table with</a:t>
            </a:r>
            <a:r>
              <a:rPr lang="en-US" altLang="ar-JO" sz="2800" dirty="0">
                <a:latin typeface="Century" panose="02040604050505020304" pitchFamily="18" charset="0"/>
                <a:cs typeface="Times New Roman" panose="02020603050405020304" pitchFamily="18" charset="0"/>
              </a:rPr>
              <a:t>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exposure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as the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row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variable and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out come 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as the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column</a:t>
            </a: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 variable </a:t>
            </a:r>
            <a:r>
              <a:rPr lang="en-US" altLang="ar-JO" sz="2800" dirty="0">
                <a:latin typeface="Century" panose="02040604050505020304" pitchFamily="18" charset="0"/>
                <a:cs typeface="Times New Roman" panose="02020603050405020304" pitchFamily="18" charset="0"/>
              </a:rPr>
              <a:t>.  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and display %  corresponding the exposure variable </a:t>
            </a:r>
          </a:p>
        </p:txBody>
      </p:sp>
      <p:pic>
        <p:nvPicPr>
          <p:cNvPr id="28675" name="Picture 2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88640"/>
            <a:ext cx="711994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253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183775"/>
              </p:ext>
            </p:extLst>
          </p:nvPr>
        </p:nvGraphicFramePr>
        <p:xfrm>
          <a:off x="1115616" y="4317816"/>
          <a:ext cx="5715001" cy="1487449"/>
        </p:xfrm>
        <a:graphic>
          <a:graphicData uri="http://schemas.openxmlformats.org/drawingml/2006/table">
            <a:tbl>
              <a:tblPr rtl="1"/>
              <a:tblGrid>
                <a:gridCol w="864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4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09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54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64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Out come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-ve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Out come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+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ve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Exposure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yes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no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Total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2B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804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329" name="Group 249"/>
          <p:cNvGraphicFramePr>
            <a:graphicFrameLocks noGrp="1"/>
          </p:cNvGraphicFramePr>
          <p:nvPr/>
        </p:nvGraphicFramePr>
        <p:xfrm>
          <a:off x="304800" y="373063"/>
          <a:ext cx="3733800" cy="6485065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2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df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=0.05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= 0.01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 = 0.001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3.84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6.64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10.83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5.99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9.21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11.35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16.27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9.49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13.28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18.47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11.07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15.09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20.52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12.59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16.81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22.46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14.07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18.48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24.32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15.51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20.09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26.13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16.92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21.67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27.88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18.31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23.21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29.59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19.68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24.73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31.26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21.03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26.22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32.91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22.36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27.69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34.53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23.69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29.14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36.12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25.00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30.58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37.70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26.30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32.00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39.25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27.59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33.41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40.79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28.87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34.81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42.31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04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30.14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36.19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43.82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587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31.41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37.57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45.32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6" marB="45716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graphicFrame>
        <p:nvGraphicFramePr>
          <p:cNvPr id="174314" name="Group 234"/>
          <p:cNvGraphicFramePr>
            <a:graphicFrameLocks noGrp="1"/>
          </p:cNvGraphicFramePr>
          <p:nvPr/>
        </p:nvGraphicFramePr>
        <p:xfrm>
          <a:off x="4953000" y="304800"/>
          <a:ext cx="3816350" cy="6373806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5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10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32.67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38.93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46.80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33.92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40.29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48.27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41.64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49.73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36.42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42.98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51.18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37.65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44.31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45.64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54.05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40.11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46.96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55.48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48.28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42.56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49.59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58.30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43.77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59.70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52.19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61.10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46.19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53.49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62.49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47.40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54.78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63.87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48.60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56.06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65.25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49.80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51.00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52.19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59.89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69.35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3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53.38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61.16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70.71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381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54.57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62.43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72.06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5" marB="45725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graphicFrame>
        <p:nvGraphicFramePr>
          <p:cNvPr id="26840" name="Group 216"/>
          <p:cNvGraphicFramePr>
            <a:graphicFrameLocks noGrp="1"/>
          </p:cNvGraphicFramePr>
          <p:nvPr/>
        </p:nvGraphicFramePr>
        <p:xfrm>
          <a:off x="5003800" y="6237288"/>
          <a:ext cx="4140200" cy="358775"/>
        </p:xfrm>
        <a:graphic>
          <a:graphicData uri="http://schemas.openxmlformats.org/drawingml/2006/table">
            <a:tbl>
              <a:tblPr/>
              <a:tblGrid>
                <a:gridCol w="541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0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7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8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55.76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63.69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73.41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7092" name="Rectangle 228"/>
          <p:cNvSpPr>
            <a:spLocks noChangeArrowheads="1"/>
          </p:cNvSpPr>
          <p:nvPr/>
        </p:nvSpPr>
        <p:spPr bwMode="auto">
          <a:xfrm>
            <a:off x="2590800" y="0"/>
            <a:ext cx="3917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000" b="1"/>
              <a:t>Table of Chi-square statistics</a:t>
            </a:r>
          </a:p>
        </p:txBody>
      </p:sp>
      <p:pic>
        <p:nvPicPr>
          <p:cNvPr id="37093" name="Picture 117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538" y="1219200"/>
            <a:ext cx="2024062" cy="142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569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324" name="Group 220"/>
          <p:cNvGraphicFramePr>
            <a:graphicFrameLocks noGrp="1"/>
          </p:cNvGraphicFramePr>
          <p:nvPr/>
        </p:nvGraphicFramePr>
        <p:xfrm>
          <a:off x="250825" y="71438"/>
          <a:ext cx="4105275" cy="6838958"/>
        </p:xfrm>
        <a:graphic>
          <a:graphicData uri="http://schemas.openxmlformats.org/drawingml/2006/table">
            <a:tbl>
              <a:tblPr/>
              <a:tblGrid>
                <a:gridCol w="649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5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83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56.94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64.95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58.12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66.21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76.09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59.30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67.46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77.42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60.48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68.71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61.66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69.96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80.08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62.83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71.20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81.40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64.00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72.44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82.72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73.68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84.03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74.92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85.35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67.51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76.15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86.66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68.67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77.39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87.97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69.83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89.27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79.84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90.57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72.15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81.07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91.88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73.31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82.29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74.47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83.52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94.47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75.62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84.73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76.78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85.95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97.03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77.93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87.17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352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79.08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88.38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99.62 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2" marB="4572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graphicFrame>
        <p:nvGraphicFramePr>
          <p:cNvPr id="175326" name="Group 222"/>
          <p:cNvGraphicFramePr>
            <a:graphicFrameLocks noGrp="1"/>
          </p:cNvGraphicFramePr>
          <p:nvPr/>
        </p:nvGraphicFramePr>
        <p:xfrm>
          <a:off x="4800600" y="214313"/>
          <a:ext cx="3948113" cy="6219825"/>
        </p:xfrm>
        <a:graphic>
          <a:graphicData uri="http://schemas.openxmlformats.org/drawingml/2006/table">
            <a:tbl>
              <a:tblPr/>
              <a:tblGrid>
                <a:gridCol w="636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 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80.23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89.59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100.88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81.38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90.80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102.15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82.53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92.01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103.46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83.68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93.22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104.72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84.82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94.42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105.97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85.97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95.63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107.26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87.11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96.83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108.54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88.25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98.03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109.79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89.39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99.23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111.06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90.53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100.42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112.31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91.67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101.62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113.56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92.81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102.82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114.84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93.95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104.01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116.08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95.08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105.20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117.35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96.22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106.39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118.60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97.35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107.58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119.85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98.49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108.77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121.11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99.62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109.96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122.36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100.75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111.15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123.60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101.88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112.33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124.84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pic>
        <p:nvPicPr>
          <p:cNvPr id="38104" name="Picture 117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044575"/>
            <a:ext cx="1371600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547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6814" name="Group 686"/>
          <p:cNvGraphicFramePr>
            <a:graphicFrameLocks noGrp="1"/>
          </p:cNvGraphicFramePr>
          <p:nvPr/>
        </p:nvGraphicFramePr>
        <p:xfrm>
          <a:off x="228600" y="2057400"/>
          <a:ext cx="3733800" cy="4419602"/>
        </p:xfrm>
        <a:graphic>
          <a:graphicData uri="http://schemas.openxmlformats.org/drawingml/2006/table">
            <a:tbl>
              <a:tblPr/>
              <a:tblGrid>
                <a:gridCol w="423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20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77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03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108.65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119.41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132.28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109.77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120.59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133.51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110.90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121.77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134.74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112.02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122.94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135.96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113.15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124.12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137.19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114.27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125.29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138.45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115.39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126.46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139.66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116.51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127.63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140.90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8961" name="Rectangle 84"/>
          <p:cNvSpPr>
            <a:spLocks noChangeArrowheads="1"/>
          </p:cNvSpPr>
          <p:nvPr/>
        </p:nvSpPr>
        <p:spPr bwMode="auto">
          <a:xfrm>
            <a:off x="0" y="178466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ar-JO" altLang="ar-JO" sz="1800"/>
          </a:p>
        </p:txBody>
      </p:sp>
      <p:graphicFrame>
        <p:nvGraphicFramePr>
          <p:cNvPr id="28757" name="Group 85"/>
          <p:cNvGraphicFramePr>
            <a:graphicFrameLocks noGrp="1"/>
          </p:cNvGraphicFramePr>
          <p:nvPr/>
        </p:nvGraphicFramePr>
        <p:xfrm>
          <a:off x="214313" y="152400"/>
          <a:ext cx="3714751" cy="1866901"/>
        </p:xfrm>
        <a:graphic>
          <a:graphicData uri="http://schemas.openxmlformats.org/drawingml/2006/table">
            <a:tbl>
              <a:tblPr/>
              <a:tblGrid>
                <a:gridCol w="561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50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9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1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4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103.01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113.51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126.09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104.14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114.70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127.33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105.27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115.88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128.57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106.40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117.06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129.80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107.52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118.24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131.04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38994" name="Picture 117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38" y="285750"/>
            <a:ext cx="3548062" cy="158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6813" name="Group 685"/>
          <p:cNvGraphicFramePr>
            <a:graphicFrameLocks noGrp="1"/>
          </p:cNvGraphicFramePr>
          <p:nvPr/>
        </p:nvGraphicFramePr>
        <p:xfrm>
          <a:off x="4191000" y="1905000"/>
          <a:ext cx="4953000" cy="4572001"/>
        </p:xfrm>
        <a:graphic>
          <a:graphicData uri="http://schemas.openxmlformats.org/drawingml/2006/table">
            <a:tbl>
              <a:tblPr/>
              <a:tblGrid>
                <a:gridCol w="561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3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3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4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116.51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127.63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140.90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117.63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128.80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142.12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118.75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129.97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143.32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119.87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131.14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144.55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132.31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145.78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122.11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133.47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146.99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123.23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134.64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148.21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14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124.34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135.81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149.48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003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3"/>
          <p:cNvSpPr txBox="1">
            <a:spLocks noGrp="1"/>
          </p:cNvSpPr>
          <p:nvPr/>
        </p:nvSpPr>
        <p:spPr bwMode="auto">
          <a:xfrm>
            <a:off x="1485900" y="5541169"/>
            <a:ext cx="16002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fld id="{60CBD3C0-4BF0-49E1-8271-2B37B0D7D43A}" type="slidenum">
              <a:rPr lang="ar-SA" altLang="ar-JO" sz="1050"/>
              <a:pPr rtl="1" eaLnBrk="1" hangingPunct="1">
                <a:spcBef>
                  <a:spcPct val="0"/>
                </a:spcBef>
                <a:buFontTx/>
                <a:buNone/>
              </a:pPr>
              <a:t>35</a:t>
            </a:fld>
            <a:endParaRPr lang="en-US" altLang="ar-JO" sz="1050"/>
          </a:p>
        </p:txBody>
      </p:sp>
      <p:sp>
        <p:nvSpPr>
          <p:cNvPr id="62467" name="WordArt 6"/>
          <p:cNvSpPr>
            <a:spLocks noChangeArrowheads="1" noChangeShapeType="1" noTextEdit="1"/>
          </p:cNvSpPr>
          <p:nvPr/>
        </p:nvSpPr>
        <p:spPr bwMode="auto">
          <a:xfrm>
            <a:off x="2000250" y="2343150"/>
            <a:ext cx="4686300" cy="100012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MY" sz="27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 panose="020B0A04020102020204" pitchFamily="34" charset="0"/>
              </a:rPr>
              <a:t>Thank You</a:t>
            </a:r>
            <a:endParaRPr lang="ar-JO" sz="2700" kern="10">
              <a:ln w="12700">
                <a:solidFill>
                  <a:srgbClr val="B2B2B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94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1209171"/>
            <a:ext cx="40684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C00000"/>
                </a:solidFill>
                <a:latin typeface="Century" panose="02040604050505020304" pitchFamily="18" charset="0"/>
                <a:cs typeface="Times New Roman" pitchFamily="18" charset="0"/>
              </a:rPr>
              <a:t>Application of χ2.</a:t>
            </a:r>
          </a:p>
          <a:p>
            <a:r>
              <a:rPr lang="en-MY" sz="2800" b="1" dirty="0">
                <a:solidFill>
                  <a:srgbClr val="C00000"/>
                </a:solidFill>
                <a:latin typeface="Century" panose="02040604050505020304" pitchFamily="18" charset="0"/>
                <a:cs typeface="Times New Roman" pitchFamily="18" charset="0"/>
              </a:rPr>
              <a:t> 1</a:t>
            </a:r>
            <a:r>
              <a:rPr lang="en-MY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itchFamily="18" charset="0"/>
              </a:rPr>
              <a:t>.    2 × 2 table .</a:t>
            </a:r>
          </a:p>
          <a:p>
            <a:r>
              <a:rPr lang="en-MY" sz="2800" b="1" dirty="0">
                <a:solidFill>
                  <a:srgbClr val="C00000"/>
                </a:solidFill>
                <a:latin typeface="Century" panose="02040604050505020304" pitchFamily="18" charset="0"/>
                <a:cs typeface="Times New Roman" pitchFamily="18" charset="0"/>
              </a:rPr>
              <a:t>2</a:t>
            </a:r>
            <a:r>
              <a:rPr lang="en-MY" sz="2800" b="1" dirty="0">
                <a:solidFill>
                  <a:srgbClr val="FF0000"/>
                </a:solidFill>
                <a:latin typeface="Century" panose="02040604050505020304" pitchFamily="18" charset="0"/>
                <a:cs typeface="Times New Roman" pitchFamily="18" charset="0"/>
              </a:rPr>
              <a:t>.      a × b table 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9183C-2A6E-494D-96D9-F893CAE98C3C}" type="datetime1">
              <a:rPr lang="en-MY" smtClean="0"/>
              <a:t>29/7/2023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36</a:t>
            </a:fld>
            <a:endParaRPr lang="en-MY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0343142"/>
              </p:ext>
            </p:extLst>
          </p:nvPr>
        </p:nvGraphicFramePr>
        <p:xfrm>
          <a:off x="3635896" y="3591018"/>
          <a:ext cx="4074592" cy="1422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9" name="Equation" r:id="rId4" imgW="1130300" imgH="419100" progId="Equation.3">
                  <p:embed/>
                </p:oleObj>
              </mc:Choice>
              <mc:Fallback>
                <p:oleObj name="Equation" r:id="rId4" imgW="1130300" imgH="419100" progId="Equation.3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3591018"/>
                        <a:ext cx="4074592" cy="1422158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 w="38100">
                        <a:solidFill>
                          <a:srgbClr val="00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397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F22A1-0EB4-4E09-9A7F-558B66605C08}" type="slidenum">
              <a:rPr lang="ar-SA"/>
              <a:pPr/>
              <a:t>4</a:t>
            </a:fld>
            <a:endParaRPr lang="en-US"/>
          </a:p>
        </p:txBody>
      </p:sp>
      <p:sp>
        <p:nvSpPr>
          <p:cNvPr id="437250" name="Text Box 2"/>
          <p:cNvSpPr txBox="1">
            <a:spLocks noChangeArrowheads="1"/>
          </p:cNvSpPr>
          <p:nvPr/>
        </p:nvSpPr>
        <p:spPr bwMode="auto">
          <a:xfrm>
            <a:off x="3087887" y="174127"/>
            <a:ext cx="1566863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100" dirty="0">
                <a:latin typeface="Times New Roman" pitchFamily="18" charset="0"/>
              </a:rPr>
              <a:t>             Data</a:t>
            </a:r>
            <a:endParaRPr lang="en-US" sz="2100" dirty="0"/>
          </a:p>
        </p:txBody>
      </p:sp>
      <p:sp>
        <p:nvSpPr>
          <p:cNvPr id="437251" name="Text Box 3"/>
          <p:cNvSpPr txBox="1">
            <a:spLocks noChangeArrowheads="1"/>
          </p:cNvSpPr>
          <p:nvPr/>
        </p:nvSpPr>
        <p:spPr bwMode="auto">
          <a:xfrm>
            <a:off x="5611057" y="826760"/>
            <a:ext cx="3450052" cy="310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400" b="1" dirty="0">
                <a:solidFill>
                  <a:srgbClr val="CC3300"/>
                </a:solidFill>
                <a:latin typeface="Century" panose="02040604050505020304" pitchFamily="18" charset="0"/>
              </a:rPr>
              <a:t>Continuous Variable</a:t>
            </a:r>
          </a:p>
        </p:txBody>
      </p:sp>
      <p:sp>
        <p:nvSpPr>
          <p:cNvPr id="437252" name="Text Box 4"/>
          <p:cNvSpPr txBox="1">
            <a:spLocks noChangeArrowheads="1"/>
          </p:cNvSpPr>
          <p:nvPr/>
        </p:nvSpPr>
        <p:spPr bwMode="auto">
          <a:xfrm>
            <a:off x="207540" y="943390"/>
            <a:ext cx="2842162" cy="314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400" b="1" dirty="0">
                <a:solidFill>
                  <a:srgbClr val="008000"/>
                </a:solidFill>
                <a:latin typeface="Century" panose="02040604050505020304" pitchFamily="18" charset="0"/>
              </a:rPr>
              <a:t>Discrete Variable</a:t>
            </a:r>
          </a:p>
        </p:txBody>
      </p:sp>
      <p:sp>
        <p:nvSpPr>
          <p:cNvPr id="437253" name="Text Box 5"/>
          <p:cNvSpPr txBox="1">
            <a:spLocks noChangeArrowheads="1"/>
          </p:cNvSpPr>
          <p:nvPr/>
        </p:nvSpPr>
        <p:spPr bwMode="auto">
          <a:xfrm>
            <a:off x="6576893" y="2191876"/>
            <a:ext cx="2109907" cy="790639"/>
          </a:xfrm>
          <a:prstGeom prst="rect">
            <a:avLst/>
          </a:prstGeom>
          <a:noFill/>
          <a:ln w="31750">
            <a:solidFill>
              <a:srgbClr val="CC0099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000" b="1" dirty="0">
                <a:latin typeface="Century" panose="02040604050505020304" pitchFamily="18" charset="0"/>
              </a:rPr>
              <a:t>Two </a:t>
            </a:r>
            <a:r>
              <a:rPr lang="en-US" sz="2000" b="1" dirty="0">
                <a:solidFill>
                  <a:srgbClr val="CC3300"/>
                </a:solidFill>
                <a:latin typeface="Century" panose="02040604050505020304" pitchFamily="18" charset="0"/>
              </a:rPr>
              <a:t>cont. var</a:t>
            </a:r>
            <a:r>
              <a:rPr lang="en-US" sz="2000" b="1" dirty="0">
                <a:latin typeface="Century" panose="02040604050505020304" pitchFamily="18" charset="0"/>
              </a:rPr>
              <a:t>. at same time</a:t>
            </a:r>
          </a:p>
        </p:txBody>
      </p:sp>
      <p:sp>
        <p:nvSpPr>
          <p:cNvPr id="437254" name="Text Box 6"/>
          <p:cNvSpPr txBox="1">
            <a:spLocks noChangeArrowheads="1"/>
          </p:cNvSpPr>
          <p:nvPr/>
        </p:nvSpPr>
        <p:spPr bwMode="auto">
          <a:xfrm>
            <a:off x="3087887" y="2004728"/>
            <a:ext cx="3258714" cy="303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000" b="1" dirty="0">
                <a:solidFill>
                  <a:srgbClr val="9900CC"/>
                </a:solidFill>
                <a:latin typeface="Century" panose="02040604050505020304" pitchFamily="18" charset="0"/>
              </a:rPr>
              <a:t>one</a:t>
            </a:r>
            <a:r>
              <a:rPr lang="en-US" sz="2000" b="1" dirty="0">
                <a:latin typeface="Century" panose="02040604050505020304" pitchFamily="18" charset="0"/>
              </a:rPr>
              <a:t> </a:t>
            </a:r>
            <a:r>
              <a:rPr lang="en-US" sz="2000" b="1" dirty="0">
                <a:solidFill>
                  <a:srgbClr val="CC3300"/>
                </a:solidFill>
                <a:latin typeface="Century" panose="02040604050505020304" pitchFamily="18" charset="0"/>
              </a:rPr>
              <a:t>cont. var</a:t>
            </a:r>
            <a:r>
              <a:rPr lang="en-US" sz="2000" b="1" dirty="0">
                <a:latin typeface="Century" panose="02040604050505020304" pitchFamily="18" charset="0"/>
              </a:rPr>
              <a:t>. at the time</a:t>
            </a:r>
          </a:p>
        </p:txBody>
      </p:sp>
      <p:sp>
        <p:nvSpPr>
          <p:cNvPr id="437255" name="Text Box 7"/>
          <p:cNvSpPr txBox="1">
            <a:spLocks noChangeArrowheads="1"/>
          </p:cNvSpPr>
          <p:nvPr/>
        </p:nvSpPr>
        <p:spPr bwMode="auto">
          <a:xfrm>
            <a:off x="7151541" y="3419107"/>
            <a:ext cx="1594069" cy="693119"/>
          </a:xfrm>
          <a:prstGeom prst="rect">
            <a:avLst/>
          </a:prstGeom>
          <a:solidFill>
            <a:srgbClr val="FFCC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b="1" dirty="0">
                <a:latin typeface="Century" panose="02040604050505020304" pitchFamily="18" charset="0"/>
              </a:rPr>
              <a:t>Correlation</a:t>
            </a:r>
          </a:p>
          <a:p>
            <a:r>
              <a:rPr lang="en-US" b="1" dirty="0">
                <a:latin typeface="Century" panose="02040604050505020304" pitchFamily="18" charset="0"/>
              </a:rPr>
              <a:t>Regression </a:t>
            </a:r>
          </a:p>
        </p:txBody>
      </p:sp>
      <p:sp>
        <p:nvSpPr>
          <p:cNvPr id="437256" name="Text Box 8"/>
          <p:cNvSpPr txBox="1">
            <a:spLocks noChangeArrowheads="1"/>
          </p:cNvSpPr>
          <p:nvPr/>
        </p:nvSpPr>
        <p:spPr bwMode="auto">
          <a:xfrm>
            <a:off x="4860430" y="2791588"/>
            <a:ext cx="1692473" cy="833654"/>
          </a:xfrm>
          <a:prstGeom prst="rect">
            <a:avLst/>
          </a:prstGeom>
          <a:noFill/>
          <a:ln w="28575">
            <a:solidFill>
              <a:srgbClr val="66CCFF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50" b="1" dirty="0">
                <a:solidFill>
                  <a:schemeClr val="hlink"/>
                </a:solidFill>
                <a:latin typeface="Century" panose="02040604050505020304" pitchFamily="18" charset="0"/>
              </a:rPr>
              <a:t>More than Two Groups</a:t>
            </a:r>
            <a:r>
              <a:rPr lang="en-US" sz="1650" b="1" dirty="0">
                <a:latin typeface="Century" panose="02040604050505020304" pitchFamily="18" charset="0"/>
              </a:rPr>
              <a:t> </a:t>
            </a:r>
            <a:r>
              <a:rPr lang="en-US" sz="1650" b="1" dirty="0">
                <a:solidFill>
                  <a:srgbClr val="9900CC"/>
                </a:solidFill>
                <a:latin typeface="Century" panose="02040604050505020304" pitchFamily="18" charset="0"/>
              </a:rPr>
              <a:t>with</a:t>
            </a:r>
            <a:r>
              <a:rPr lang="en-US" sz="1650" b="1" dirty="0">
                <a:latin typeface="Century" panose="02040604050505020304" pitchFamily="18" charset="0"/>
              </a:rPr>
              <a:t> </a:t>
            </a:r>
            <a:r>
              <a:rPr lang="en-US" sz="1650" b="1" dirty="0">
                <a:solidFill>
                  <a:srgbClr val="9900CC"/>
                </a:solidFill>
                <a:latin typeface="Century" panose="02040604050505020304" pitchFamily="18" charset="0"/>
              </a:rPr>
              <a:t>one C.V</a:t>
            </a:r>
            <a:r>
              <a:rPr lang="en-US" sz="1650" b="1" dirty="0">
                <a:latin typeface="Century" panose="02040604050505020304" pitchFamily="18" charset="0"/>
              </a:rPr>
              <a:t>.</a:t>
            </a:r>
          </a:p>
        </p:txBody>
      </p:sp>
      <p:sp>
        <p:nvSpPr>
          <p:cNvPr id="437257" name="Text Box 9"/>
          <p:cNvSpPr txBox="1">
            <a:spLocks noChangeArrowheads="1"/>
          </p:cNvSpPr>
          <p:nvPr/>
        </p:nvSpPr>
        <p:spPr bwMode="auto">
          <a:xfrm>
            <a:off x="3024009" y="2983575"/>
            <a:ext cx="1674019" cy="647700"/>
          </a:xfrm>
          <a:prstGeom prst="rect">
            <a:avLst/>
          </a:prstGeom>
          <a:noFill/>
          <a:ln w="28575">
            <a:solidFill>
              <a:srgbClr val="CCCC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Century" panose="02040604050505020304" pitchFamily="18" charset="0"/>
              </a:rPr>
              <a:t>Two</a:t>
            </a:r>
            <a:r>
              <a:rPr lang="en-US" b="1" dirty="0">
                <a:solidFill>
                  <a:srgbClr val="FF9900"/>
                </a:solidFill>
                <a:latin typeface="Century" panose="02040604050505020304" pitchFamily="18" charset="0"/>
              </a:rPr>
              <a:t>  Groups </a:t>
            </a:r>
            <a:r>
              <a:rPr lang="en-US" b="1" dirty="0">
                <a:solidFill>
                  <a:srgbClr val="9900CC"/>
                </a:solidFill>
                <a:latin typeface="Century" panose="02040604050505020304" pitchFamily="18" charset="0"/>
              </a:rPr>
              <a:t>with one C.V</a:t>
            </a:r>
            <a:r>
              <a:rPr lang="en-US" b="1" dirty="0">
                <a:latin typeface="Century" panose="02040604050505020304" pitchFamily="18" charset="0"/>
              </a:rPr>
              <a:t>.</a:t>
            </a:r>
          </a:p>
        </p:txBody>
      </p:sp>
      <p:sp>
        <p:nvSpPr>
          <p:cNvPr id="437258" name="Text Box 10"/>
          <p:cNvSpPr txBox="1">
            <a:spLocks noChangeArrowheads="1"/>
          </p:cNvSpPr>
          <p:nvPr/>
        </p:nvSpPr>
        <p:spPr bwMode="auto">
          <a:xfrm>
            <a:off x="5347472" y="3956408"/>
            <a:ext cx="1241822" cy="59412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663300"/>
                </a:solidFill>
                <a:latin typeface="Century" panose="02040604050505020304" pitchFamily="18" charset="0"/>
              </a:rPr>
              <a:t>F   test </a:t>
            </a:r>
          </a:p>
          <a:p>
            <a:pPr algn="ctr"/>
            <a:r>
              <a:rPr lang="en-US" b="1" dirty="0">
                <a:solidFill>
                  <a:srgbClr val="663300"/>
                </a:solidFill>
                <a:latin typeface="Century" panose="02040604050505020304" pitchFamily="18" charset="0"/>
              </a:rPr>
              <a:t>ANOVA</a:t>
            </a:r>
          </a:p>
        </p:txBody>
      </p:sp>
      <p:sp>
        <p:nvSpPr>
          <p:cNvPr id="437259" name="Text Box 11"/>
          <p:cNvSpPr txBox="1">
            <a:spLocks noChangeArrowheads="1"/>
          </p:cNvSpPr>
          <p:nvPr/>
        </p:nvSpPr>
        <p:spPr bwMode="auto">
          <a:xfrm>
            <a:off x="3168255" y="3807619"/>
            <a:ext cx="1088231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350"/>
          </a:p>
        </p:txBody>
      </p:sp>
      <p:sp>
        <p:nvSpPr>
          <p:cNvPr id="437260" name="Text Box 12"/>
          <p:cNvSpPr txBox="1">
            <a:spLocks noChangeArrowheads="1"/>
          </p:cNvSpPr>
          <p:nvPr/>
        </p:nvSpPr>
        <p:spPr bwMode="auto">
          <a:xfrm>
            <a:off x="625355" y="2112692"/>
            <a:ext cx="1457325" cy="648891"/>
          </a:xfrm>
          <a:prstGeom prst="rect">
            <a:avLst/>
          </a:prstGeom>
          <a:solidFill>
            <a:srgbClr val="CCFF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dirty="0">
                <a:latin typeface="Century" panose="02040604050505020304" pitchFamily="18" charset="0"/>
                <a:cs typeface="Times New Roman" pitchFamily="18" charset="0"/>
              </a:rPr>
              <a:t>Chi Square </a:t>
            </a:r>
          </a:p>
          <a:p>
            <a:r>
              <a:rPr lang="en-US" dirty="0">
                <a:latin typeface="Century" panose="02040604050505020304" pitchFamily="18" charset="0"/>
                <a:cs typeface="Times New Roman" pitchFamily="18" charset="0"/>
              </a:rPr>
              <a:t> (χ</a:t>
            </a:r>
            <a:r>
              <a:rPr lang="en-US" baseline="30000" dirty="0">
                <a:latin typeface="Century" panose="02040604050505020304" pitchFamily="18" charset="0"/>
              </a:rPr>
              <a:t>2</a:t>
            </a:r>
            <a:r>
              <a:rPr lang="en-US" dirty="0">
                <a:latin typeface="Century" panose="02040604050505020304" pitchFamily="18" charset="0"/>
              </a:rPr>
              <a:t> test</a:t>
            </a:r>
          </a:p>
        </p:txBody>
      </p:sp>
      <p:sp>
        <p:nvSpPr>
          <p:cNvPr id="437261" name="Text Box 13"/>
          <p:cNvSpPr txBox="1">
            <a:spLocks noChangeArrowheads="1"/>
          </p:cNvSpPr>
          <p:nvPr/>
        </p:nvSpPr>
        <p:spPr bwMode="auto">
          <a:xfrm>
            <a:off x="2257426" y="3124200"/>
            <a:ext cx="411956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1350"/>
          </a:p>
        </p:txBody>
      </p:sp>
      <p:sp>
        <p:nvSpPr>
          <p:cNvPr id="437263" name="Text Box 15"/>
          <p:cNvSpPr txBox="1">
            <a:spLocks noChangeArrowheads="1"/>
          </p:cNvSpPr>
          <p:nvPr/>
        </p:nvSpPr>
        <p:spPr bwMode="auto">
          <a:xfrm>
            <a:off x="2419351" y="2982516"/>
            <a:ext cx="640556" cy="540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1350"/>
          </a:p>
        </p:txBody>
      </p:sp>
      <p:sp>
        <p:nvSpPr>
          <p:cNvPr id="437264" name="Text Box 16"/>
          <p:cNvSpPr txBox="1">
            <a:spLocks noChangeArrowheads="1"/>
          </p:cNvSpPr>
          <p:nvPr/>
        </p:nvSpPr>
        <p:spPr bwMode="auto">
          <a:xfrm>
            <a:off x="3030586" y="4033684"/>
            <a:ext cx="1025128" cy="365522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100" b="1" dirty="0">
                <a:latin typeface="Century" panose="02040604050505020304" pitchFamily="18" charset="0"/>
              </a:rPr>
              <a:t>t   test </a:t>
            </a:r>
          </a:p>
        </p:txBody>
      </p:sp>
      <p:sp>
        <p:nvSpPr>
          <p:cNvPr id="437265" name="Text Box 17"/>
          <p:cNvSpPr txBox="1">
            <a:spLocks noChangeArrowheads="1"/>
          </p:cNvSpPr>
          <p:nvPr/>
        </p:nvSpPr>
        <p:spPr bwMode="auto">
          <a:xfrm>
            <a:off x="4731906" y="5416686"/>
            <a:ext cx="2323448" cy="314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b="1" dirty="0">
                <a:solidFill>
                  <a:srgbClr val="CC0000"/>
                </a:solidFill>
                <a:latin typeface="Century" panose="02040604050505020304" pitchFamily="18" charset="0"/>
              </a:rPr>
              <a:t>Dependent sample</a:t>
            </a:r>
          </a:p>
        </p:txBody>
      </p:sp>
      <p:sp>
        <p:nvSpPr>
          <p:cNvPr id="437266" name="Text Box 18"/>
          <p:cNvSpPr txBox="1">
            <a:spLocks noChangeArrowheads="1"/>
          </p:cNvSpPr>
          <p:nvPr/>
        </p:nvSpPr>
        <p:spPr bwMode="auto">
          <a:xfrm>
            <a:off x="2734866" y="5291063"/>
            <a:ext cx="2125564" cy="486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000" b="1" dirty="0">
                <a:solidFill>
                  <a:srgbClr val="CC0000"/>
                </a:solidFill>
                <a:latin typeface="Century" panose="02040604050505020304" pitchFamily="18" charset="0"/>
              </a:rPr>
              <a:t>Sample and</a:t>
            </a:r>
          </a:p>
          <a:p>
            <a:r>
              <a:rPr lang="en-US" sz="2000" b="1" dirty="0">
                <a:solidFill>
                  <a:srgbClr val="CC0000"/>
                </a:solidFill>
                <a:latin typeface="Century" panose="02040604050505020304" pitchFamily="18" charset="0"/>
              </a:rPr>
              <a:t>population</a:t>
            </a:r>
          </a:p>
        </p:txBody>
      </p:sp>
      <p:sp>
        <p:nvSpPr>
          <p:cNvPr id="437267" name="Text Box 19"/>
          <p:cNvSpPr txBox="1">
            <a:spLocks noChangeArrowheads="1"/>
          </p:cNvSpPr>
          <p:nvPr/>
        </p:nvSpPr>
        <p:spPr bwMode="auto">
          <a:xfrm>
            <a:off x="395536" y="5168473"/>
            <a:ext cx="2314995" cy="665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000" b="1" dirty="0">
                <a:solidFill>
                  <a:srgbClr val="CC0000"/>
                </a:solidFill>
                <a:latin typeface="Century" panose="02040604050505020304" pitchFamily="18" charset="0"/>
              </a:rPr>
              <a:t>Two independent</a:t>
            </a:r>
          </a:p>
          <a:p>
            <a:r>
              <a:rPr lang="en-US" sz="2000" b="1" dirty="0">
                <a:solidFill>
                  <a:srgbClr val="CC0000"/>
                </a:solidFill>
                <a:latin typeface="Century" panose="02040604050505020304" pitchFamily="18" charset="0"/>
              </a:rPr>
              <a:t>samples</a:t>
            </a:r>
          </a:p>
        </p:txBody>
      </p:sp>
      <p:sp>
        <p:nvSpPr>
          <p:cNvPr id="437268" name="Text Box 20"/>
          <p:cNvSpPr txBox="1">
            <a:spLocks noChangeArrowheads="1"/>
          </p:cNvSpPr>
          <p:nvPr/>
        </p:nvSpPr>
        <p:spPr bwMode="auto">
          <a:xfrm>
            <a:off x="1494235" y="4455320"/>
            <a:ext cx="1123950" cy="384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350"/>
          </a:p>
        </p:txBody>
      </p:sp>
      <p:sp>
        <p:nvSpPr>
          <p:cNvPr id="437270" name="AutoShape 22"/>
          <p:cNvSpPr>
            <a:spLocks noChangeArrowheads="1"/>
          </p:cNvSpPr>
          <p:nvPr/>
        </p:nvSpPr>
        <p:spPr bwMode="auto">
          <a:xfrm>
            <a:off x="2734866" y="669586"/>
            <a:ext cx="3277294" cy="781788"/>
          </a:xfrm>
          <a:custGeom>
            <a:avLst/>
            <a:gdLst>
              <a:gd name="G0" fmla="+- 6480 0 0"/>
              <a:gd name="G1" fmla="+- 8640 0 0"/>
              <a:gd name="G2" fmla="+- 6171 0 0"/>
              <a:gd name="G3" fmla="+- 21600 0 6480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429 h 21600"/>
              <a:gd name="T4" fmla="*/ 10800 w 21600"/>
              <a:gd name="T5" fmla="*/ 18514 h 21600"/>
              <a:gd name="T6" fmla="*/ 21600 w 21600"/>
              <a:gd name="T7" fmla="*/ 1542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437271" name="AutoShape 23"/>
          <p:cNvSpPr>
            <a:spLocks noChangeArrowheads="1"/>
          </p:cNvSpPr>
          <p:nvPr/>
        </p:nvSpPr>
        <p:spPr bwMode="auto">
          <a:xfrm>
            <a:off x="4298158" y="1453300"/>
            <a:ext cx="3065859" cy="408839"/>
          </a:xfrm>
          <a:custGeom>
            <a:avLst/>
            <a:gdLst>
              <a:gd name="G0" fmla="+- 6480 0 0"/>
              <a:gd name="G1" fmla="+- 8640 0 0"/>
              <a:gd name="G2" fmla="+- 6171 0 0"/>
              <a:gd name="G3" fmla="+- 21600 0 6480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429 h 21600"/>
              <a:gd name="T4" fmla="*/ 10800 w 21600"/>
              <a:gd name="T5" fmla="*/ 18514 h 21600"/>
              <a:gd name="T6" fmla="*/ 21600 w 21600"/>
              <a:gd name="T7" fmla="*/ 1542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437272" name="AutoShape 24"/>
          <p:cNvSpPr>
            <a:spLocks noChangeArrowheads="1"/>
          </p:cNvSpPr>
          <p:nvPr/>
        </p:nvSpPr>
        <p:spPr bwMode="auto">
          <a:xfrm>
            <a:off x="1116711" y="1281137"/>
            <a:ext cx="266298" cy="875543"/>
          </a:xfrm>
          <a:prstGeom prst="downArrow">
            <a:avLst>
              <a:gd name="adj1" fmla="val 50000"/>
              <a:gd name="adj2" fmla="val 68544"/>
            </a:avLst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437273" name="AutoShape 25"/>
          <p:cNvSpPr>
            <a:spLocks noChangeArrowheads="1"/>
          </p:cNvSpPr>
          <p:nvPr/>
        </p:nvSpPr>
        <p:spPr bwMode="auto">
          <a:xfrm>
            <a:off x="8353426" y="2834880"/>
            <a:ext cx="181096" cy="589787"/>
          </a:xfrm>
          <a:prstGeom prst="downArrow">
            <a:avLst>
              <a:gd name="adj1" fmla="val 50000"/>
              <a:gd name="adj2" fmla="val 93407"/>
            </a:avLst>
          </a:prstGeom>
          <a:solidFill>
            <a:srgbClr val="FF00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437274" name="AutoShape 26"/>
          <p:cNvSpPr>
            <a:spLocks noChangeArrowheads="1"/>
          </p:cNvSpPr>
          <p:nvPr/>
        </p:nvSpPr>
        <p:spPr bwMode="auto">
          <a:xfrm>
            <a:off x="3339107" y="2328483"/>
            <a:ext cx="2430066" cy="477129"/>
          </a:xfrm>
          <a:custGeom>
            <a:avLst/>
            <a:gdLst>
              <a:gd name="G0" fmla="+- 6480 0 0"/>
              <a:gd name="G1" fmla="+- 8640 0 0"/>
              <a:gd name="G2" fmla="+- 6171 0 0"/>
              <a:gd name="G3" fmla="+- 21600 0 6480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429 h 21600"/>
              <a:gd name="T4" fmla="*/ 10800 w 21600"/>
              <a:gd name="T5" fmla="*/ 18514 h 21600"/>
              <a:gd name="T6" fmla="*/ 21600 w 21600"/>
              <a:gd name="T7" fmla="*/ 1542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437275" name="AutoShape 27"/>
          <p:cNvSpPr>
            <a:spLocks noChangeArrowheads="1"/>
          </p:cNvSpPr>
          <p:nvPr/>
        </p:nvSpPr>
        <p:spPr bwMode="auto">
          <a:xfrm>
            <a:off x="5769173" y="3424667"/>
            <a:ext cx="161925" cy="647699"/>
          </a:xfrm>
          <a:prstGeom prst="downArrow">
            <a:avLst>
              <a:gd name="adj1" fmla="val 50000"/>
              <a:gd name="adj2" fmla="val 116728"/>
            </a:avLst>
          </a:prstGeom>
          <a:solidFill>
            <a:srgbClr val="66C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437276" name="AutoShape 28"/>
          <p:cNvSpPr>
            <a:spLocks noChangeArrowheads="1"/>
          </p:cNvSpPr>
          <p:nvPr/>
        </p:nvSpPr>
        <p:spPr bwMode="auto">
          <a:xfrm>
            <a:off x="3358947" y="4584035"/>
            <a:ext cx="216694" cy="761448"/>
          </a:xfrm>
          <a:prstGeom prst="downArrow">
            <a:avLst>
              <a:gd name="adj1" fmla="val 50000"/>
              <a:gd name="adj2" fmla="val 87225"/>
            </a:avLst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437277" name="Text Box 29"/>
          <p:cNvSpPr txBox="1">
            <a:spLocks noChangeArrowheads="1"/>
          </p:cNvSpPr>
          <p:nvPr/>
        </p:nvSpPr>
        <p:spPr bwMode="auto">
          <a:xfrm>
            <a:off x="1714199" y="3760249"/>
            <a:ext cx="864394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400" b="1" dirty="0">
                <a:solidFill>
                  <a:srgbClr val="009900"/>
                </a:solidFill>
                <a:latin typeface="Century" panose="02040604050505020304" pitchFamily="18" charset="0"/>
              </a:rPr>
              <a:t>2 x 2</a:t>
            </a:r>
          </a:p>
          <a:p>
            <a:endParaRPr lang="en-US" sz="2100" dirty="0">
              <a:solidFill>
                <a:srgbClr val="009900"/>
              </a:solidFill>
            </a:endParaRPr>
          </a:p>
        </p:txBody>
      </p:sp>
      <p:sp>
        <p:nvSpPr>
          <p:cNvPr id="437278" name="AutoShape 30"/>
          <p:cNvSpPr>
            <a:spLocks noChangeArrowheads="1"/>
          </p:cNvSpPr>
          <p:nvPr/>
        </p:nvSpPr>
        <p:spPr bwMode="auto">
          <a:xfrm>
            <a:off x="1791297" y="4400169"/>
            <a:ext cx="3401616" cy="405024"/>
          </a:xfrm>
          <a:custGeom>
            <a:avLst/>
            <a:gdLst>
              <a:gd name="G0" fmla="+- 6480 0 0"/>
              <a:gd name="G1" fmla="+- 8640 0 0"/>
              <a:gd name="G2" fmla="+- 6171 0 0"/>
              <a:gd name="G3" fmla="+- 21600 0 6480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429 h 21600"/>
              <a:gd name="T4" fmla="*/ 10800 w 21600"/>
              <a:gd name="T5" fmla="*/ 18514 h 21600"/>
              <a:gd name="T6" fmla="*/ 21600 w 21600"/>
              <a:gd name="T7" fmla="*/ 1542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437279" name="AutoShape 31"/>
          <p:cNvSpPr>
            <a:spLocks noChangeArrowheads="1"/>
          </p:cNvSpPr>
          <p:nvPr/>
        </p:nvSpPr>
        <p:spPr bwMode="auto">
          <a:xfrm>
            <a:off x="3478176" y="3547814"/>
            <a:ext cx="215503" cy="533766"/>
          </a:xfrm>
          <a:prstGeom prst="downArrow">
            <a:avLst>
              <a:gd name="adj1" fmla="val 50000"/>
              <a:gd name="adj2" fmla="val 87845"/>
            </a:avLst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437280" name="AutoShape 32"/>
          <p:cNvSpPr>
            <a:spLocks noChangeArrowheads="1"/>
          </p:cNvSpPr>
          <p:nvPr/>
        </p:nvSpPr>
        <p:spPr bwMode="auto">
          <a:xfrm>
            <a:off x="5149412" y="4727230"/>
            <a:ext cx="186540" cy="696437"/>
          </a:xfrm>
          <a:prstGeom prst="downArrow">
            <a:avLst>
              <a:gd name="adj1" fmla="val 50000"/>
              <a:gd name="adj2" fmla="val 81044"/>
            </a:avLst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437281" name="AutoShape 33"/>
          <p:cNvSpPr>
            <a:spLocks noChangeArrowheads="1"/>
          </p:cNvSpPr>
          <p:nvPr/>
        </p:nvSpPr>
        <p:spPr bwMode="auto">
          <a:xfrm>
            <a:off x="2150666" y="4669285"/>
            <a:ext cx="181440" cy="680552"/>
          </a:xfrm>
          <a:prstGeom prst="downArrow">
            <a:avLst>
              <a:gd name="adj1" fmla="val 50000"/>
              <a:gd name="adj2" fmla="val 99588"/>
            </a:avLst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437282" name="AutoShape 34"/>
          <p:cNvSpPr>
            <a:spLocks noChangeArrowheads="1"/>
          </p:cNvSpPr>
          <p:nvPr/>
        </p:nvSpPr>
        <p:spPr bwMode="auto">
          <a:xfrm>
            <a:off x="321472" y="2821065"/>
            <a:ext cx="1808560" cy="459779"/>
          </a:xfrm>
          <a:custGeom>
            <a:avLst/>
            <a:gdLst>
              <a:gd name="G0" fmla="+- 6480 0 0"/>
              <a:gd name="G1" fmla="+- 8640 0 0"/>
              <a:gd name="G2" fmla="+- 6171 0 0"/>
              <a:gd name="G3" fmla="+- 21600 0 6480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429 h 21600"/>
              <a:gd name="T4" fmla="*/ 10800 w 21600"/>
              <a:gd name="T5" fmla="*/ 18514 h 21600"/>
              <a:gd name="T6" fmla="*/ 21600 w 21600"/>
              <a:gd name="T7" fmla="*/ 1542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rgbClr val="00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437285" name="AutoShape 37"/>
          <p:cNvSpPr>
            <a:spLocks noChangeArrowheads="1"/>
          </p:cNvSpPr>
          <p:nvPr/>
        </p:nvSpPr>
        <p:spPr bwMode="auto">
          <a:xfrm>
            <a:off x="2048597" y="3067545"/>
            <a:ext cx="216694" cy="696338"/>
          </a:xfrm>
          <a:prstGeom prst="downArrow">
            <a:avLst>
              <a:gd name="adj1" fmla="val 50000"/>
              <a:gd name="adj2" fmla="val 68544"/>
            </a:avLst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437286" name="AutoShape 38"/>
          <p:cNvSpPr>
            <a:spLocks noChangeArrowheads="1"/>
          </p:cNvSpPr>
          <p:nvPr/>
        </p:nvSpPr>
        <p:spPr bwMode="auto">
          <a:xfrm>
            <a:off x="339389" y="3233481"/>
            <a:ext cx="161925" cy="594122"/>
          </a:xfrm>
          <a:prstGeom prst="downArrow">
            <a:avLst>
              <a:gd name="adj1" fmla="val 50000"/>
              <a:gd name="adj2" fmla="val 91728"/>
            </a:avLst>
          </a:prstGeom>
          <a:solidFill>
            <a:srgbClr val="00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437287" name="Text Box 39"/>
          <p:cNvSpPr txBox="1">
            <a:spLocks noChangeArrowheads="1"/>
          </p:cNvSpPr>
          <p:nvPr/>
        </p:nvSpPr>
        <p:spPr bwMode="auto">
          <a:xfrm>
            <a:off x="51668" y="3814697"/>
            <a:ext cx="1040726" cy="310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400" b="1" dirty="0">
                <a:solidFill>
                  <a:srgbClr val="009900"/>
                </a:solidFill>
                <a:latin typeface="Century" panose="02040604050505020304" pitchFamily="18" charset="0"/>
              </a:rPr>
              <a:t>a x b</a:t>
            </a:r>
          </a:p>
        </p:txBody>
      </p:sp>
      <p:sp>
        <p:nvSpPr>
          <p:cNvPr id="437288" name="AutoShape 40"/>
          <p:cNvSpPr>
            <a:spLocks noChangeArrowheads="1"/>
          </p:cNvSpPr>
          <p:nvPr/>
        </p:nvSpPr>
        <p:spPr bwMode="auto">
          <a:xfrm>
            <a:off x="7314676" y="1679420"/>
            <a:ext cx="216694" cy="594122"/>
          </a:xfrm>
          <a:prstGeom prst="downArrow">
            <a:avLst>
              <a:gd name="adj1" fmla="val 50000"/>
              <a:gd name="adj2" fmla="val 68544"/>
            </a:avLst>
          </a:prstGeom>
          <a:solidFill>
            <a:srgbClr val="FF00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437289" name="AutoShape 41"/>
          <p:cNvSpPr>
            <a:spLocks noChangeArrowheads="1"/>
          </p:cNvSpPr>
          <p:nvPr/>
        </p:nvSpPr>
        <p:spPr bwMode="auto">
          <a:xfrm>
            <a:off x="4248150" y="1754982"/>
            <a:ext cx="215504" cy="378619"/>
          </a:xfrm>
          <a:prstGeom prst="downArrow">
            <a:avLst>
              <a:gd name="adj1" fmla="val 50000"/>
              <a:gd name="adj2" fmla="val 8736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437290" name="AutoShape 42"/>
          <p:cNvSpPr>
            <a:spLocks noChangeArrowheads="1"/>
          </p:cNvSpPr>
          <p:nvPr/>
        </p:nvSpPr>
        <p:spPr bwMode="auto">
          <a:xfrm>
            <a:off x="3383758" y="2484489"/>
            <a:ext cx="108347" cy="378619"/>
          </a:xfrm>
          <a:prstGeom prst="downArrow">
            <a:avLst>
              <a:gd name="adj1" fmla="val 50000"/>
              <a:gd name="adj2" fmla="val 87362"/>
            </a:avLst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437291" name="AutoShape 43"/>
          <p:cNvSpPr>
            <a:spLocks noChangeArrowheads="1"/>
          </p:cNvSpPr>
          <p:nvPr/>
        </p:nvSpPr>
        <p:spPr bwMode="auto">
          <a:xfrm>
            <a:off x="5639551" y="2469816"/>
            <a:ext cx="108347" cy="378619"/>
          </a:xfrm>
          <a:prstGeom prst="downArrow">
            <a:avLst>
              <a:gd name="adj1" fmla="val 50000"/>
              <a:gd name="adj2" fmla="val 87363"/>
            </a:avLst>
          </a:prstGeom>
          <a:solidFill>
            <a:srgbClr val="66C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76176-2154-4667-8FFA-C57C8D7DB424}" type="datetime1">
              <a:rPr lang="en-MY" smtClean="0"/>
              <a:t>29/7/2023</a:t>
            </a:fld>
            <a:endParaRPr lang="en-MY"/>
          </a:p>
        </p:txBody>
      </p:sp>
      <p:sp>
        <p:nvSpPr>
          <p:cNvPr id="44" name="Rectangle 43"/>
          <p:cNvSpPr/>
          <p:nvPr/>
        </p:nvSpPr>
        <p:spPr>
          <a:xfrm>
            <a:off x="1164285" y="6101557"/>
            <a:ext cx="6927336" cy="369332"/>
          </a:xfrm>
          <a:prstGeom prst="rect">
            <a:avLst/>
          </a:prstGeom>
          <a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-5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latin typeface="Century" panose="02040604050505020304" pitchFamily="18" charset="0"/>
              </a:rPr>
              <a:t>An important thing is the type of the variable concerned</a:t>
            </a:r>
            <a:r>
              <a:rPr lang="en-US" b="1" dirty="0">
                <a:solidFill>
                  <a:srgbClr val="C00000"/>
                </a:solidFill>
                <a:latin typeface="Century" panose="020406040505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119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00014" y="99705"/>
            <a:ext cx="8352927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when the data measurement is continuous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t  </a:t>
            </a:r>
            <a:r>
              <a:rPr lang="en-US" altLang="ar-JO" sz="28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test  </a:t>
            </a:r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be applied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to test  significance difference between</a:t>
            </a:r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two</a:t>
            </a:r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 means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Body weight, </a:t>
            </a:r>
            <a:endParaRPr lang="en-US" altLang="ar-JO" sz="2800" b="1" dirty="0"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F test </a:t>
            </a:r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be applied</a:t>
            </a:r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to test  significance difference  among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more than</a:t>
            </a:r>
            <a:r>
              <a:rPr lang="en-US" altLang="ar-JO" sz="28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two</a:t>
            </a:r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 means  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Body weight  adult males</a:t>
            </a:r>
          </a:p>
        </p:txBody>
      </p:sp>
      <p:sp>
        <p:nvSpPr>
          <p:cNvPr id="11267" name="Oval 2"/>
          <p:cNvSpPr>
            <a:spLocks noChangeArrowheads="1"/>
          </p:cNvSpPr>
          <p:nvPr/>
        </p:nvSpPr>
        <p:spPr bwMode="auto">
          <a:xfrm>
            <a:off x="3347830" y="1392925"/>
            <a:ext cx="616872" cy="667923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2000" b="1" dirty="0">
                <a:solidFill>
                  <a:srgbClr val="FF0000"/>
                </a:solidFill>
              </a:rPr>
              <a:t>♀</a:t>
            </a:r>
          </a:p>
        </p:txBody>
      </p:sp>
      <p:sp>
        <p:nvSpPr>
          <p:cNvPr id="11268" name="Oval 3"/>
          <p:cNvSpPr>
            <a:spLocks noChangeArrowheads="1"/>
          </p:cNvSpPr>
          <p:nvPr/>
        </p:nvSpPr>
        <p:spPr bwMode="auto">
          <a:xfrm>
            <a:off x="4717829" y="1411088"/>
            <a:ext cx="788515" cy="64976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2000" dirty="0"/>
              <a:t>♂</a:t>
            </a:r>
          </a:p>
        </p:txBody>
      </p:sp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92282"/>
              </p:ext>
            </p:extLst>
          </p:nvPr>
        </p:nvGraphicFramePr>
        <p:xfrm>
          <a:off x="3522615" y="1451469"/>
          <a:ext cx="167879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68" name="Equation" r:id="rId4" imgW="139639" imgH="190417" progId="Equation.3">
                  <p:embed/>
                </p:oleObj>
              </mc:Choice>
              <mc:Fallback>
                <p:oleObj name="Equation" r:id="rId4" imgW="139639" imgH="190417" progId="Equation.3">
                  <p:embed/>
                  <p:pic>
                    <p:nvPicPr>
                      <p:cNvPr id="1126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2615" y="1451469"/>
                        <a:ext cx="167879" cy="228600"/>
                      </a:xfrm>
                      <a:prstGeom prst="rect">
                        <a:avLst/>
                      </a:prstGeom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7319326"/>
              </p:ext>
            </p:extLst>
          </p:nvPr>
        </p:nvGraphicFramePr>
        <p:xfrm>
          <a:off x="4976630" y="1511749"/>
          <a:ext cx="282179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69" name="Equation" r:id="rId6" imgW="139639" imgH="190417" progId="Equation.3">
                  <p:embed/>
                </p:oleObj>
              </mc:Choice>
              <mc:Fallback>
                <p:oleObj name="Equation" r:id="rId6" imgW="139639" imgH="190417" progId="Equation.3">
                  <p:embed/>
                  <p:pic>
                    <p:nvPicPr>
                      <p:cNvPr id="1127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6630" y="1511749"/>
                        <a:ext cx="282179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AutoShape 14"/>
          <p:cNvSpPr>
            <a:spLocks noChangeArrowheads="1"/>
          </p:cNvSpPr>
          <p:nvPr/>
        </p:nvSpPr>
        <p:spPr bwMode="auto">
          <a:xfrm>
            <a:off x="8036458" y="6426972"/>
            <a:ext cx="1028700" cy="28575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1350"/>
          </a:p>
        </p:txBody>
      </p:sp>
      <p:sp>
        <p:nvSpPr>
          <p:cNvPr id="16" name="Oval 2"/>
          <p:cNvSpPr>
            <a:spLocks noChangeArrowheads="1"/>
          </p:cNvSpPr>
          <p:nvPr/>
        </p:nvSpPr>
        <p:spPr bwMode="auto">
          <a:xfrm>
            <a:off x="5223703" y="3015535"/>
            <a:ext cx="751285" cy="719138"/>
          </a:xfrm>
          <a:prstGeom prst="ellipse">
            <a:avLst/>
          </a:prstGeom>
          <a:solidFill>
            <a:schemeClr val="accent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ar-J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Egypt</a:t>
            </a:r>
            <a:endParaRPr lang="en-US" b="1" dirty="0">
              <a:solidFill>
                <a:srgbClr val="9900CC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Oval 2"/>
          <p:cNvSpPr>
            <a:spLocks noChangeArrowheads="1"/>
          </p:cNvSpPr>
          <p:nvPr/>
        </p:nvSpPr>
        <p:spPr bwMode="auto">
          <a:xfrm>
            <a:off x="8001000" y="2689365"/>
            <a:ext cx="784622" cy="685739"/>
          </a:xfrm>
          <a:prstGeom prst="ellipse">
            <a:avLst/>
          </a:prstGeom>
          <a:solidFill>
            <a:schemeClr val="accent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ar-J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Iraq</a:t>
            </a:r>
            <a:endParaRPr lang="en-US" b="1" dirty="0">
              <a:solidFill>
                <a:srgbClr val="9900CC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Oval 2"/>
          <p:cNvSpPr>
            <a:spLocks noChangeArrowheads="1"/>
          </p:cNvSpPr>
          <p:nvPr/>
        </p:nvSpPr>
        <p:spPr bwMode="auto">
          <a:xfrm>
            <a:off x="7066490" y="2716255"/>
            <a:ext cx="787004" cy="859631"/>
          </a:xfrm>
          <a:prstGeom prst="ellipse">
            <a:avLst/>
          </a:prstGeom>
          <a:solidFill>
            <a:schemeClr val="accent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ar-J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Jordan</a:t>
            </a:r>
            <a:r>
              <a:rPr lang="en-US" altLang="ar-JO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700" b="1" dirty="0">
              <a:solidFill>
                <a:srgbClr val="9900CC"/>
              </a:solidFill>
              <a:latin typeface="Arial" charset="0"/>
              <a:cs typeface="Arial" charset="0"/>
            </a:endParaRPr>
          </a:p>
        </p:txBody>
      </p:sp>
      <p:sp>
        <p:nvSpPr>
          <p:cNvPr id="19" name="Oval 2"/>
          <p:cNvSpPr>
            <a:spLocks noChangeArrowheads="1"/>
          </p:cNvSpPr>
          <p:nvPr/>
        </p:nvSpPr>
        <p:spPr bwMode="auto">
          <a:xfrm>
            <a:off x="6098933" y="2661357"/>
            <a:ext cx="782240" cy="848915"/>
          </a:xfrm>
          <a:prstGeom prst="ellipse">
            <a:avLst/>
          </a:prstGeom>
          <a:solidFill>
            <a:schemeClr val="accent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ar-JO" sz="1500" b="1" dirty="0">
                <a:latin typeface="Century" panose="02040604050505020304" pitchFamily="18" charset="0"/>
                <a:cs typeface="Times New Roman" panose="02020603050405020304" pitchFamily="18" charset="0"/>
              </a:rPr>
              <a:t>Palestine</a:t>
            </a:r>
            <a:endParaRPr lang="en-US" sz="1500" b="1" dirty="0">
              <a:solidFill>
                <a:srgbClr val="9900CC"/>
              </a:solidFill>
              <a:latin typeface="Century" panose="02040604050505020304" pitchFamily="18" charset="0"/>
              <a:cs typeface="Arial" charset="0"/>
            </a:endParaRPr>
          </a:p>
        </p:txBody>
      </p:sp>
      <p:graphicFrame>
        <p:nvGraphicFramePr>
          <p:cNvPr id="1127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819817"/>
              </p:ext>
            </p:extLst>
          </p:nvPr>
        </p:nvGraphicFramePr>
        <p:xfrm>
          <a:off x="7377237" y="2808371"/>
          <a:ext cx="282179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0" name="Equation" r:id="rId7" imgW="139639" imgH="190417" progId="Equation.3">
                  <p:embed/>
                </p:oleObj>
              </mc:Choice>
              <mc:Fallback>
                <p:oleObj name="Equation" r:id="rId7" imgW="139639" imgH="190417" progId="Equation.3">
                  <p:embed/>
                  <p:pic>
                    <p:nvPicPr>
                      <p:cNvPr id="1127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7237" y="2808371"/>
                        <a:ext cx="282179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279853"/>
              </p:ext>
            </p:extLst>
          </p:nvPr>
        </p:nvGraphicFramePr>
        <p:xfrm>
          <a:off x="8296013" y="2803634"/>
          <a:ext cx="282179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1" name="Equation" r:id="rId8" imgW="139639" imgH="190417" progId="Equation.3">
                  <p:embed/>
                </p:oleObj>
              </mc:Choice>
              <mc:Fallback>
                <p:oleObj name="Equation" r:id="rId8" imgW="139639" imgH="190417" progId="Equation.3">
                  <p:embed/>
                  <p:pic>
                    <p:nvPicPr>
                      <p:cNvPr id="1127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6013" y="2803634"/>
                        <a:ext cx="282179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6525567"/>
              </p:ext>
            </p:extLst>
          </p:nvPr>
        </p:nvGraphicFramePr>
        <p:xfrm>
          <a:off x="6435987" y="2717105"/>
          <a:ext cx="282178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2" name="Equation" r:id="rId9" imgW="139639" imgH="190417" progId="Equation.3">
                  <p:embed/>
                </p:oleObj>
              </mc:Choice>
              <mc:Fallback>
                <p:oleObj name="Equation" r:id="rId9" imgW="139639" imgH="190417" progId="Equation.3">
                  <p:embed/>
                  <p:pic>
                    <p:nvPicPr>
                      <p:cNvPr id="1127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5987" y="2717105"/>
                        <a:ext cx="282178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0851396"/>
              </p:ext>
            </p:extLst>
          </p:nvPr>
        </p:nvGraphicFramePr>
        <p:xfrm>
          <a:off x="5506345" y="3128491"/>
          <a:ext cx="282178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3" name="Equation" r:id="rId10" imgW="139639" imgH="190417" progId="Equation.3">
                  <p:embed/>
                </p:oleObj>
              </mc:Choice>
              <mc:Fallback>
                <p:oleObj name="Equation" r:id="rId10" imgW="139639" imgH="190417" progId="Equation.3">
                  <p:embed/>
                  <p:pic>
                    <p:nvPicPr>
                      <p:cNvPr id="1127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6345" y="3128491"/>
                        <a:ext cx="282178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0" y="5591659"/>
            <a:ext cx="9036496" cy="492443"/>
          </a:xfrm>
          <a:prstGeom prst="rect">
            <a:avLst/>
          </a:prstGeom>
          <a:blipFill>
            <a:blip r:embed="rId11">
              <a:extLst>
                <a:ext uri="{BEBA8EAE-BF5A-486C-A8C5-ECC9F3942E4B}">
                  <a14:imgProps xmlns:a14="http://schemas.microsoft.com/office/drawing/2010/main">
                    <a14:imgLayer r:embed="rId12">
                      <a14:imgEffect>
                        <a14:sharpenSoften amount="-5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600" b="1" dirty="0">
                <a:latin typeface="Century" panose="02040604050505020304" pitchFamily="18" charset="0"/>
              </a:rPr>
              <a:t>An important thing is the type of the variable concerned</a:t>
            </a:r>
            <a:r>
              <a:rPr lang="en-US" sz="2600" b="1" dirty="0">
                <a:solidFill>
                  <a:srgbClr val="C00000"/>
                </a:solidFill>
                <a:latin typeface="Century" panose="02040604050505020304" pitchFamily="18" charset="0"/>
              </a:rPr>
              <a:t>.</a:t>
            </a:r>
          </a:p>
        </p:txBody>
      </p:sp>
      <p:sp>
        <p:nvSpPr>
          <p:cNvPr id="21" name="Oval 3"/>
          <p:cNvSpPr>
            <a:spLocks noChangeArrowheads="1"/>
          </p:cNvSpPr>
          <p:nvPr/>
        </p:nvSpPr>
        <p:spPr bwMode="auto">
          <a:xfrm>
            <a:off x="3794091" y="4326196"/>
            <a:ext cx="745724" cy="75829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en-US" sz="3600" dirty="0">
                <a:solidFill>
                  <a:srgbClr val="6600FF"/>
                </a:solidFill>
              </a:rPr>
              <a:t>♂</a:t>
            </a:r>
          </a:p>
        </p:txBody>
      </p:sp>
      <p:sp>
        <p:nvSpPr>
          <p:cNvPr id="22" name="Oval 2"/>
          <p:cNvSpPr>
            <a:spLocks noChangeArrowheads="1"/>
          </p:cNvSpPr>
          <p:nvPr/>
        </p:nvSpPr>
        <p:spPr bwMode="auto">
          <a:xfrm>
            <a:off x="4819789" y="4245587"/>
            <a:ext cx="995373" cy="763899"/>
          </a:xfrm>
          <a:prstGeom prst="ellipse">
            <a:avLst/>
          </a:prstGeom>
          <a:solidFill>
            <a:srgbClr val="EBCDE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rtl="0"/>
            <a:r>
              <a:rPr lang="en-US" sz="4500" b="1" dirty="0">
                <a:solidFill>
                  <a:srgbClr val="FF3399"/>
                </a:solidFill>
              </a:rPr>
              <a:t>♀</a:t>
            </a: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3848434" y="4421799"/>
            <a:ext cx="451699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rtl="0"/>
            <a:r>
              <a:rPr lang="en-US" sz="1350" b="1" dirty="0">
                <a:solidFill>
                  <a:srgbClr val="000099"/>
                </a:solidFill>
                <a:latin typeface="Century" panose="02040604050505020304" pitchFamily="18" charset="0"/>
              </a:rPr>
              <a:t>70</a:t>
            </a:r>
          </a:p>
        </p:txBody>
      </p:sp>
      <p:sp>
        <p:nvSpPr>
          <p:cNvPr id="24" name="Rectangle 6"/>
          <p:cNvSpPr>
            <a:spLocks noChangeArrowheads="1"/>
          </p:cNvSpPr>
          <p:nvPr/>
        </p:nvSpPr>
        <p:spPr bwMode="auto">
          <a:xfrm>
            <a:off x="5293285" y="4527631"/>
            <a:ext cx="567839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rtl="0"/>
            <a:r>
              <a:rPr lang="en-US" sz="1350" b="1" dirty="0">
                <a:solidFill>
                  <a:srgbClr val="000099"/>
                </a:solidFill>
                <a:latin typeface="Century" panose="02040604050505020304" pitchFamily="18" charset="0"/>
              </a:rPr>
              <a:t>90</a:t>
            </a:r>
          </a:p>
        </p:txBody>
      </p:sp>
      <p:sp>
        <p:nvSpPr>
          <p:cNvPr id="2" name="Rectangle 1"/>
          <p:cNvSpPr/>
          <p:nvPr/>
        </p:nvSpPr>
        <p:spPr>
          <a:xfrm>
            <a:off x="342533" y="3880619"/>
            <a:ext cx="3429000" cy="738664"/>
          </a:xfrm>
          <a:prstGeom prst="rect">
            <a:avLst/>
          </a:prstGeom>
          <a:ln w="25400">
            <a:solidFill>
              <a:schemeClr val="accent1">
                <a:shade val="50000"/>
              </a:schemeClr>
            </a:solidFill>
          </a:ln>
        </p:spPr>
        <p:txBody>
          <a:bodyPr>
            <a:spAutoFit/>
          </a:bodyPr>
          <a:lstStyle/>
          <a:p>
            <a:r>
              <a:rPr lang="en-US" sz="2100" b="1" dirty="0">
                <a:solidFill>
                  <a:srgbClr val="FF0000"/>
                </a:solidFill>
                <a:latin typeface="Century" panose="02040604050505020304" pitchFamily="18" charset="0"/>
              </a:rPr>
              <a:t>Numbers </a:t>
            </a:r>
            <a:r>
              <a:rPr lang="en-US" sz="2100" b="1" dirty="0">
                <a:latin typeface="Century" panose="02040604050505020304" pitchFamily="18" charset="0"/>
              </a:rPr>
              <a:t>of students  who were succeeded</a:t>
            </a:r>
            <a:endParaRPr lang="en-US" sz="2100" dirty="0">
              <a:latin typeface="Century" panose="020406040505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64702" y="3900975"/>
            <a:ext cx="1430200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100" b="1" dirty="0">
                <a:solidFill>
                  <a:srgbClr val="000000"/>
                </a:solidFill>
                <a:latin typeface="Century" panose="02040604050505020304" pitchFamily="18" charset="0"/>
              </a:rPr>
              <a:t>succeeded</a:t>
            </a:r>
            <a:endParaRPr lang="en-US" sz="2100" dirty="0">
              <a:solidFill>
                <a:srgbClr val="000000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55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5350" y="627759"/>
            <a:ext cx="850728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Century" panose="02040604050505020304" pitchFamily="18" charset="0"/>
              </a:rPr>
              <a:t>The data we have here is only </a:t>
            </a:r>
            <a:r>
              <a:rPr lang="en-US" sz="2800" dirty="0">
                <a:solidFill>
                  <a:srgbClr val="FF0000"/>
                </a:solidFill>
                <a:latin typeface="Century" panose="02040604050505020304" pitchFamily="18" charset="0"/>
              </a:rPr>
              <a:t>enumerative</a:t>
            </a:r>
            <a:r>
              <a:rPr lang="en-US" sz="2800" dirty="0">
                <a:solidFill>
                  <a:srgbClr val="FFC000"/>
                </a:solidFill>
                <a:latin typeface="Century" panose="02040604050505020304" pitchFamily="18" charset="0"/>
              </a:rPr>
              <a:t> </a:t>
            </a:r>
            <a:r>
              <a:rPr lang="en-US" sz="2800" dirty="0">
                <a:latin typeface="Century" panose="02040604050505020304" pitchFamily="18" charset="0"/>
              </a:rPr>
              <a:t>data or </a:t>
            </a:r>
            <a:r>
              <a:rPr lang="en-US" sz="2800" b="1" dirty="0">
                <a:solidFill>
                  <a:srgbClr val="0070C0"/>
                </a:solidFill>
                <a:latin typeface="Century" panose="02040604050505020304" pitchFamily="18" charset="0"/>
              </a:rPr>
              <a:t>counting data </a:t>
            </a:r>
            <a:r>
              <a:rPr lang="en-US" sz="2800" b="1" i="1" dirty="0">
                <a:solidFill>
                  <a:srgbClr val="0070C0"/>
                </a:solidFill>
                <a:latin typeface="Century" panose="02040604050505020304" pitchFamily="18" charset="0"/>
              </a:rPr>
              <a:t>.</a:t>
            </a:r>
            <a:endParaRPr lang="en-MY" sz="2800" b="1" i="1" dirty="0">
              <a:solidFill>
                <a:srgbClr val="0070C0"/>
              </a:solidFill>
              <a:latin typeface="Century" panose="02040604050505020304" pitchFamily="18" charset="0"/>
            </a:endParaRPr>
          </a:p>
          <a:p>
            <a:r>
              <a:rPr lang="en-US" sz="2800" b="1" i="1" dirty="0">
                <a:latin typeface="Century" panose="02040604050505020304" pitchFamily="18" charset="0"/>
              </a:rPr>
              <a:t>Counting No. of individuals falling in one category, class, group or another</a:t>
            </a:r>
            <a:endParaRPr lang="en-MY" sz="2800" i="1" dirty="0">
              <a:latin typeface="Century" panose="02040604050505020304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26355" y="3115716"/>
            <a:ext cx="6976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entury" panose="02040604050505020304" pitchFamily="18" charset="0"/>
              </a:rPr>
              <a:t>Sex</a:t>
            </a:r>
            <a:endParaRPr lang="en-MY" sz="2400" dirty="0">
              <a:latin typeface="Century" panose="02040604050505020304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2108108" y="2974194"/>
            <a:ext cx="355784" cy="369185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965284" y="3433655"/>
            <a:ext cx="342900" cy="342900"/>
          </a:xfrm>
          <a:prstGeom prst="straightConnector1">
            <a:avLst/>
          </a:prstGeom>
          <a:ln w="412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779965" y="2907776"/>
            <a:ext cx="1168229" cy="830997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>
                <a:latin typeface="Century" panose="02040604050505020304" pitchFamily="18" charset="0"/>
              </a:rPr>
              <a:t>Age</a:t>
            </a:r>
          </a:p>
          <a:p>
            <a:r>
              <a:rPr lang="en-US" sz="2400" b="1" dirty="0">
                <a:latin typeface="Century" panose="02040604050505020304" pitchFamily="18" charset="0"/>
              </a:rPr>
              <a:t>groups</a:t>
            </a:r>
            <a:r>
              <a:rPr lang="en-US" sz="2400" dirty="0">
                <a:latin typeface="Century" panose="02040604050505020304" pitchFamily="18" charset="0"/>
              </a:rPr>
              <a:t> </a:t>
            </a:r>
            <a:endParaRPr lang="en-MY" sz="2400" dirty="0">
              <a:latin typeface="Century" panose="02040604050505020304" pitchFamily="18" charset="0"/>
              <a:cs typeface="Times New Roman" pitchFamily="18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4915852" y="3564990"/>
            <a:ext cx="695864" cy="187069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3737701" y="2652329"/>
            <a:ext cx="349475" cy="332478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788226" y="2771389"/>
            <a:ext cx="355784" cy="37293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3" idx="2"/>
            <a:endCxn id="27" idx="0"/>
          </p:cNvCxnSpPr>
          <p:nvPr/>
        </p:nvCxnSpPr>
        <p:spPr>
          <a:xfrm flipH="1">
            <a:off x="4360983" y="3738773"/>
            <a:ext cx="3097" cy="89082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5147471" y="2593943"/>
            <a:ext cx="8173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Century" panose="02040604050505020304" pitchFamily="18" charset="0"/>
              </a:rPr>
              <a:t>.&lt;20</a:t>
            </a:r>
            <a:endParaRPr lang="en-MY" sz="2400" b="1" dirty="0">
              <a:latin typeface="Century" panose="020406040505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058750" y="3164577"/>
            <a:ext cx="1297150" cy="5741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Low">
              <a:lnSpc>
                <a:spcPct val="150000"/>
              </a:lnSpc>
            </a:pPr>
            <a:r>
              <a:rPr lang="en-US" sz="2400" b="1" dirty="0">
                <a:latin typeface="Century" panose="02040604050505020304" pitchFamily="18" charset="0"/>
                <a:ea typeface="Times New Roman"/>
              </a:rPr>
              <a:t>20 – 24 </a:t>
            </a:r>
            <a:endParaRPr lang="en-MY" sz="2400" b="1" dirty="0">
              <a:latin typeface="Century" panose="02040604050505020304" pitchFamily="18" charset="0"/>
              <a:ea typeface="Times New Roman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754887" y="3827855"/>
            <a:ext cx="12121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Century" panose="02040604050505020304" pitchFamily="18" charset="0"/>
              </a:rPr>
              <a:t>25 – 29</a:t>
            </a:r>
            <a:endParaRPr lang="en-MY" sz="2400" b="1" dirty="0">
              <a:latin typeface="Century" panose="020406040505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178951" y="2520862"/>
            <a:ext cx="5637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entury" panose="02040604050505020304" pitchFamily="18" charset="0"/>
              </a:rPr>
              <a:t>30+</a:t>
            </a:r>
            <a:endParaRPr lang="en-MY" sz="2400" dirty="0">
              <a:latin typeface="Century" panose="020406040505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186548" y="2772160"/>
            <a:ext cx="21298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Century" panose="02040604050505020304" pitchFamily="18" charset="0"/>
                <a:cs typeface="Times New Roman" pitchFamily="18" charset="0"/>
              </a:rPr>
              <a:t>occupation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7082766" y="3080007"/>
            <a:ext cx="434848" cy="311477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7446949" y="3144319"/>
            <a:ext cx="584758" cy="237782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6851221" y="3100956"/>
            <a:ext cx="342900" cy="484845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452643" y="3120422"/>
            <a:ext cx="342900" cy="484845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Date Placeholder 3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BDBE3-E358-4699-BCD5-188273EE1951}" type="datetime1">
              <a:rPr lang="en-MY" smtClean="0"/>
              <a:t>29/7/2023</a:t>
            </a:fld>
            <a:endParaRPr lang="en-MY"/>
          </a:p>
        </p:txBody>
      </p:sp>
      <p:sp>
        <p:nvSpPr>
          <p:cNvPr id="40" name="Slide Number Placeholder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291E-EE41-4EF1-9A0B-1F8C4C0EBB79}" type="slidenum">
              <a:rPr lang="en-MY" smtClean="0"/>
              <a:t>6</a:t>
            </a:fld>
            <a:endParaRPr lang="en-MY"/>
          </a:p>
        </p:txBody>
      </p:sp>
      <p:sp>
        <p:nvSpPr>
          <p:cNvPr id="12" name="Rectangle 11"/>
          <p:cNvSpPr/>
          <p:nvPr/>
        </p:nvSpPr>
        <p:spPr>
          <a:xfrm>
            <a:off x="455350" y="4252107"/>
            <a:ext cx="82542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chemeClr val="tx2"/>
                </a:solidFill>
                <a:latin typeface="Century" panose="02040604050505020304" pitchFamily="18" charset="0"/>
              </a:rPr>
              <a:t>The data consist of </a:t>
            </a:r>
            <a:r>
              <a:rPr lang="en-MY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counting No. </a:t>
            </a:r>
            <a:r>
              <a:rPr lang="en-MY" sz="2800" b="1" dirty="0">
                <a:solidFill>
                  <a:schemeClr val="tx2"/>
                </a:solidFill>
                <a:latin typeface="Century" panose="02040604050505020304" pitchFamily="18" charset="0"/>
              </a:rPr>
              <a:t>in each sample or group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8228832" y="6371277"/>
            <a:ext cx="733806" cy="2386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350"/>
          </a:p>
        </p:txBody>
      </p:sp>
      <p:sp>
        <p:nvSpPr>
          <p:cNvPr id="30" name="Rectangle 29"/>
          <p:cNvSpPr/>
          <p:nvPr/>
        </p:nvSpPr>
        <p:spPr>
          <a:xfrm>
            <a:off x="704552" y="5486927"/>
            <a:ext cx="8005082" cy="830997"/>
          </a:xfrm>
          <a:prstGeom prst="rect">
            <a:avLst/>
          </a:prstGeom>
          <a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-5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>
                <a:latin typeface="Century" panose="02040604050505020304" pitchFamily="18" charset="0"/>
              </a:rPr>
              <a:t>An important thing is the type of the variable concerned</a:t>
            </a:r>
            <a:r>
              <a:rPr lang="en-US" sz="2400" b="1" dirty="0">
                <a:solidFill>
                  <a:srgbClr val="C00000"/>
                </a:solidFill>
                <a:latin typeface="Century" panose="02040604050505020304" pitchFamily="18" charset="0"/>
              </a:rPr>
              <a:t>.</a:t>
            </a:r>
          </a:p>
        </p:txBody>
      </p:sp>
      <p:pic>
        <p:nvPicPr>
          <p:cNvPr id="32" name="Picture 3" descr="http://www.statsoft.com/textbook/graphics/chi_chart.jpg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4" y="116631"/>
            <a:ext cx="1329320" cy="511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28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Oval 2"/>
          <p:cNvSpPr>
            <a:spLocks noChangeArrowheads="1"/>
          </p:cNvSpPr>
          <p:nvPr/>
        </p:nvSpPr>
        <p:spPr bwMode="auto">
          <a:xfrm>
            <a:off x="4518422" y="2571751"/>
            <a:ext cx="1714500" cy="1678781"/>
          </a:xfrm>
          <a:prstGeom prst="ellipse">
            <a:avLst/>
          </a:prstGeom>
          <a:solidFill>
            <a:schemeClr val="accent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latin typeface="Arial" charset="0"/>
                <a:cs typeface="Arial" charset="0"/>
              </a:rPr>
              <a:t>♀</a:t>
            </a:r>
          </a:p>
        </p:txBody>
      </p:sp>
      <p:sp>
        <p:nvSpPr>
          <p:cNvPr id="22531" name="Oval 3"/>
          <p:cNvSpPr>
            <a:spLocks noChangeArrowheads="1"/>
          </p:cNvSpPr>
          <p:nvPr/>
        </p:nvSpPr>
        <p:spPr bwMode="auto">
          <a:xfrm>
            <a:off x="6215063" y="2571751"/>
            <a:ext cx="1571625" cy="1607344"/>
          </a:xfrm>
          <a:prstGeom prst="ellipse">
            <a:avLst/>
          </a:prstGeom>
          <a:solidFill>
            <a:schemeClr val="accent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♂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4350544" y="3279555"/>
            <a:ext cx="232756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1350" b="1"/>
              <a:t> </a:t>
            </a:r>
          </a:p>
        </p:txBody>
      </p:sp>
      <p:sp>
        <p:nvSpPr>
          <p:cNvPr id="9221" name="Rectangle 7"/>
          <p:cNvSpPr>
            <a:spLocks noChangeArrowheads="1"/>
          </p:cNvSpPr>
          <p:nvPr/>
        </p:nvSpPr>
        <p:spPr bwMode="auto">
          <a:xfrm>
            <a:off x="4479636" y="3278364"/>
            <a:ext cx="18473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ar-JO" altLang="ar-JO" sz="1350" b="1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6661547" y="2839642"/>
            <a:ext cx="709613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100" b="1" dirty="0">
                <a:solidFill>
                  <a:schemeClr val="bg1"/>
                </a:solidFill>
              </a:rPr>
              <a:t>75</a:t>
            </a:r>
          </a:p>
        </p:txBody>
      </p:sp>
      <p:sp>
        <p:nvSpPr>
          <p:cNvPr id="9223" name="Rectangle 6"/>
          <p:cNvSpPr>
            <a:spLocks noChangeArrowheads="1"/>
          </p:cNvSpPr>
          <p:nvPr/>
        </p:nvSpPr>
        <p:spPr bwMode="auto">
          <a:xfrm>
            <a:off x="4947047" y="2786063"/>
            <a:ext cx="917972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100" b="1" dirty="0">
                <a:solidFill>
                  <a:schemeClr val="bg1"/>
                </a:solidFill>
              </a:rPr>
              <a:t>100</a:t>
            </a:r>
          </a:p>
        </p:txBody>
      </p:sp>
      <p:pic>
        <p:nvPicPr>
          <p:cNvPr id="9224" name="Picture 4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63" y="476671"/>
            <a:ext cx="2021259" cy="1453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467544" y="4164807"/>
            <a:ext cx="660119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008000"/>
                </a:solidFill>
                <a:latin typeface="+mn-lt"/>
              </a:rPr>
              <a:t>Numbers of students  who were succeeded</a:t>
            </a:r>
            <a:endParaRPr lang="en-US" altLang="ar-JO" sz="2800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9226" name="Rectangle 12"/>
          <p:cNvSpPr>
            <a:spLocks noChangeArrowheads="1"/>
          </p:cNvSpPr>
          <p:nvPr/>
        </p:nvSpPr>
        <p:spPr bwMode="auto">
          <a:xfrm>
            <a:off x="3801153" y="5605107"/>
            <a:ext cx="2741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000066"/>
                </a:solidFill>
                <a:latin typeface="+mn-lt"/>
              </a:rPr>
              <a:t>cause could be</a:t>
            </a:r>
          </a:p>
        </p:txBody>
      </p:sp>
      <p:sp>
        <p:nvSpPr>
          <p:cNvPr id="9227" name="AutoShape 13"/>
          <p:cNvSpPr>
            <a:spLocks noChangeArrowheads="1"/>
          </p:cNvSpPr>
          <p:nvPr/>
        </p:nvSpPr>
        <p:spPr bwMode="auto">
          <a:xfrm rot="8485890">
            <a:off x="6010151" y="5429576"/>
            <a:ext cx="1104247" cy="851944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3085 w 21600"/>
              <a:gd name="T25" fmla="*/ 12343 h 21600"/>
              <a:gd name="T26" fmla="*/ 18514 w 21600"/>
              <a:gd name="T27" fmla="*/ 18514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5429" y="0"/>
                </a:moveTo>
                <a:lnTo>
                  <a:pt x="9257" y="6171"/>
                </a:lnTo>
                <a:lnTo>
                  <a:pt x="12343" y="6171"/>
                </a:lnTo>
                <a:lnTo>
                  <a:pt x="12343" y="12343"/>
                </a:lnTo>
                <a:lnTo>
                  <a:pt x="6171" y="12343"/>
                </a:lnTo>
                <a:lnTo>
                  <a:pt x="6171" y="9257"/>
                </a:lnTo>
                <a:lnTo>
                  <a:pt x="0" y="15429"/>
                </a:lnTo>
                <a:lnTo>
                  <a:pt x="6171" y="21600"/>
                </a:lnTo>
                <a:lnTo>
                  <a:pt x="6171" y="18514"/>
                </a:lnTo>
                <a:lnTo>
                  <a:pt x="18514" y="18514"/>
                </a:lnTo>
                <a:lnTo>
                  <a:pt x="18514" y="6171"/>
                </a:lnTo>
                <a:lnTo>
                  <a:pt x="21600" y="6171"/>
                </a:lnTo>
                <a:lnTo>
                  <a:pt x="15429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1350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827584" y="4714876"/>
            <a:ext cx="245854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dirty="0">
                <a:solidFill>
                  <a:srgbClr val="FF3300"/>
                </a:solidFill>
              </a:rPr>
              <a:t>??????</a:t>
            </a:r>
          </a:p>
        </p:txBody>
      </p:sp>
      <p:sp>
        <p:nvSpPr>
          <p:cNvPr id="9229" name="Rectangle 14"/>
          <p:cNvSpPr>
            <a:spLocks noChangeArrowheads="1"/>
          </p:cNvSpPr>
          <p:nvPr/>
        </p:nvSpPr>
        <p:spPr bwMode="auto">
          <a:xfrm>
            <a:off x="4947047" y="4607719"/>
            <a:ext cx="241636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400" b="1" dirty="0">
                <a:solidFill>
                  <a:srgbClr val="FF3300"/>
                </a:solidFill>
              </a:rPr>
              <a:t>????????</a:t>
            </a:r>
            <a:endParaRPr lang="en-US" altLang="ar-JO" sz="2400" b="1" dirty="0"/>
          </a:p>
        </p:txBody>
      </p:sp>
      <p:sp>
        <p:nvSpPr>
          <p:cNvPr id="16" name="Oval 2"/>
          <p:cNvSpPr>
            <a:spLocks noChangeArrowheads="1"/>
          </p:cNvSpPr>
          <p:nvPr/>
        </p:nvSpPr>
        <p:spPr bwMode="auto">
          <a:xfrm>
            <a:off x="1410891" y="1339455"/>
            <a:ext cx="1714500" cy="1678781"/>
          </a:xfrm>
          <a:prstGeom prst="ellipse">
            <a:avLst/>
          </a:prstGeom>
          <a:solidFill>
            <a:schemeClr val="accent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7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Baghdad</a:t>
            </a:r>
            <a:endParaRPr lang="en-US" sz="2700" b="1" dirty="0">
              <a:solidFill>
                <a:srgbClr val="FF3399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Oval 2"/>
          <p:cNvSpPr>
            <a:spLocks noChangeArrowheads="1"/>
          </p:cNvSpPr>
          <p:nvPr/>
        </p:nvSpPr>
        <p:spPr bwMode="auto">
          <a:xfrm>
            <a:off x="3286125" y="1017986"/>
            <a:ext cx="1714500" cy="1678781"/>
          </a:xfrm>
          <a:prstGeom prst="ellipse">
            <a:avLst/>
          </a:prstGeom>
          <a:solidFill>
            <a:schemeClr val="accent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7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Mutah</a:t>
            </a:r>
            <a:endParaRPr lang="en-US" sz="2700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9232" name="Rectangle 17"/>
          <p:cNvSpPr>
            <a:spLocks noChangeArrowheads="1"/>
          </p:cNvSpPr>
          <p:nvPr/>
        </p:nvSpPr>
        <p:spPr bwMode="auto">
          <a:xfrm>
            <a:off x="1946672" y="1714501"/>
            <a:ext cx="589359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</a:t>
            </a:r>
            <a:endParaRPr lang="en-US" altLang="ar-JO" sz="2100" dirty="0">
              <a:solidFill>
                <a:schemeClr val="bg1"/>
              </a:solidFill>
            </a:endParaRPr>
          </a:p>
        </p:txBody>
      </p:sp>
      <p:sp>
        <p:nvSpPr>
          <p:cNvPr id="9233" name="Rectangle 18"/>
          <p:cNvSpPr>
            <a:spLocks noChangeArrowheads="1"/>
          </p:cNvSpPr>
          <p:nvPr/>
        </p:nvSpPr>
        <p:spPr bwMode="auto">
          <a:xfrm>
            <a:off x="3768330" y="1232298"/>
            <a:ext cx="750094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170</a:t>
            </a:r>
            <a:endParaRPr lang="en-US" altLang="ar-JO" sz="2100" dirty="0"/>
          </a:p>
        </p:txBody>
      </p:sp>
    </p:spTree>
    <p:extLst>
      <p:ext uri="{BB962C8B-B14F-4D97-AF65-F5344CB8AC3E}">
        <p14:creationId xmlns:p14="http://schemas.microsoft.com/office/powerpoint/2010/main" val="8881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356964" y="2423972"/>
            <a:ext cx="6468616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Low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</a:rPr>
              <a:t>                        </a:t>
            </a:r>
            <a:r>
              <a:rPr lang="en-US" altLang="ar-JO" sz="2800" b="1" dirty="0">
                <a:solidFill>
                  <a:srgbClr val="009900"/>
                </a:solidFill>
                <a:latin typeface="Century" panose="02040604050505020304" pitchFamily="18" charset="0"/>
              </a:rPr>
              <a:t> </a:t>
            </a:r>
            <a:r>
              <a:rPr lang="en-US" altLang="ar-JO" sz="2800" b="1" dirty="0">
                <a:solidFill>
                  <a:srgbClr val="FF0000"/>
                </a:solidFill>
                <a:latin typeface="Century" panose="02040604050505020304" pitchFamily="18" charset="0"/>
              </a:rPr>
              <a:t>succeeded </a:t>
            </a:r>
          </a:p>
          <a:p>
            <a:pPr algn="justLow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</a:rPr>
              <a:t>Baghdad               180</a:t>
            </a:r>
          </a:p>
          <a:p>
            <a:pPr algn="justLow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</a:rPr>
              <a:t>UiTM                    220               </a:t>
            </a:r>
          </a:p>
          <a:p>
            <a:pPr algn="justLow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</a:rPr>
              <a:t>Syria                     200         </a:t>
            </a:r>
          </a:p>
          <a:p>
            <a:pPr algn="justLow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Century" panose="02040604050505020304" pitchFamily="18" charset="0"/>
                <a:cs typeface="Times New Roman" panose="02020603050405020304" pitchFamily="18" charset="0"/>
              </a:rPr>
              <a:t>Mutah</a:t>
            </a:r>
            <a:r>
              <a:rPr lang="en-US" altLang="ar-JO" sz="2800" b="1" dirty="0">
                <a:latin typeface="Century" panose="02040604050505020304" pitchFamily="18" charset="0"/>
              </a:rPr>
              <a:t>                  170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158151" y="35577"/>
            <a:ext cx="5111129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 smtClean="0">
                <a:solidFill>
                  <a:srgbClr val="009900"/>
                </a:solidFill>
                <a:latin typeface="+mn-lt"/>
              </a:rPr>
              <a:t>                      </a:t>
            </a:r>
            <a:r>
              <a:rPr lang="en-US" altLang="ar-JO" sz="2800" b="1" dirty="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succeeded</a:t>
            </a:r>
            <a:r>
              <a:rPr lang="en-US" altLang="ar-JO" sz="2800" b="1" dirty="0" smtClean="0">
                <a:latin typeface="+mn-lt"/>
                <a:cs typeface="Times New Roman" panose="02020603050405020304" pitchFamily="18" charset="0"/>
              </a:rPr>
              <a:t> </a:t>
            </a:r>
            <a:endParaRPr lang="en-US" altLang="ar-JO" sz="2800" b="1" dirty="0"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Baghdad                      180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Mutah                          170</a:t>
            </a:r>
          </a:p>
        </p:txBody>
      </p:sp>
      <p:pic>
        <p:nvPicPr>
          <p:cNvPr id="5124" name="Picture 4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8458" y="188640"/>
            <a:ext cx="1297260" cy="94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523704" y="1849870"/>
            <a:ext cx="120015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100" b="1" dirty="0">
                <a:solidFill>
                  <a:srgbClr val="FF0000"/>
                </a:solidFill>
              </a:rPr>
              <a:t>?????</a:t>
            </a:r>
            <a:endParaRPr lang="en-US" altLang="ar-JO" sz="2100" dirty="0">
              <a:solidFill>
                <a:srgbClr val="FF0000"/>
              </a:solidFill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899592" y="4766836"/>
            <a:ext cx="756084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008000"/>
                </a:solidFill>
                <a:latin typeface="Century" panose="02040604050505020304" pitchFamily="18" charset="0"/>
              </a:rPr>
              <a:t>Numbers of students  who were succeeded</a:t>
            </a:r>
            <a:endParaRPr lang="en-US" altLang="ar-JO" sz="2800" dirty="0">
              <a:solidFill>
                <a:srgbClr val="008000"/>
              </a:solidFill>
              <a:latin typeface="Century" panose="02040604050505020304" pitchFamily="18" charset="0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1791935" y="1810227"/>
            <a:ext cx="259873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000066"/>
                </a:solidFill>
                <a:latin typeface="Century" panose="02040604050505020304" pitchFamily="18" charset="0"/>
              </a:rPr>
              <a:t>cause could be</a:t>
            </a: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2339752" y="5759912"/>
            <a:ext cx="34837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000066"/>
                </a:solidFill>
                <a:latin typeface="Century" panose="02040604050505020304" pitchFamily="18" charset="0"/>
              </a:rPr>
              <a:t>cause could be</a:t>
            </a:r>
          </a:p>
        </p:txBody>
      </p:sp>
      <p:sp>
        <p:nvSpPr>
          <p:cNvPr id="9" name="AutoShape 13"/>
          <p:cNvSpPr>
            <a:spLocks noChangeArrowheads="1"/>
          </p:cNvSpPr>
          <p:nvPr/>
        </p:nvSpPr>
        <p:spPr bwMode="auto">
          <a:xfrm rot="8485890">
            <a:off x="5957914" y="5735742"/>
            <a:ext cx="622730" cy="639347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3085 w 21600"/>
              <a:gd name="T25" fmla="*/ 12343 h 21600"/>
              <a:gd name="T26" fmla="*/ 18514 w 21600"/>
              <a:gd name="T27" fmla="*/ 18514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5429" y="0"/>
                </a:moveTo>
                <a:lnTo>
                  <a:pt x="9257" y="6171"/>
                </a:lnTo>
                <a:lnTo>
                  <a:pt x="12343" y="6171"/>
                </a:lnTo>
                <a:lnTo>
                  <a:pt x="12343" y="12343"/>
                </a:lnTo>
                <a:lnTo>
                  <a:pt x="6171" y="12343"/>
                </a:lnTo>
                <a:lnTo>
                  <a:pt x="6171" y="9257"/>
                </a:lnTo>
                <a:lnTo>
                  <a:pt x="0" y="15429"/>
                </a:lnTo>
                <a:lnTo>
                  <a:pt x="6171" y="21600"/>
                </a:lnTo>
                <a:lnTo>
                  <a:pt x="6171" y="18514"/>
                </a:lnTo>
                <a:lnTo>
                  <a:pt x="18514" y="18514"/>
                </a:lnTo>
                <a:lnTo>
                  <a:pt x="18514" y="6171"/>
                </a:lnTo>
                <a:lnTo>
                  <a:pt x="21600" y="6171"/>
                </a:lnTo>
                <a:lnTo>
                  <a:pt x="15429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1350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 rot="8485890">
            <a:off x="4304720" y="1553037"/>
            <a:ext cx="1008075" cy="917419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3085 w 21600"/>
              <a:gd name="T25" fmla="*/ 12343 h 21600"/>
              <a:gd name="T26" fmla="*/ 18514 w 21600"/>
              <a:gd name="T27" fmla="*/ 18514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5429" y="0"/>
                </a:moveTo>
                <a:lnTo>
                  <a:pt x="9257" y="6171"/>
                </a:lnTo>
                <a:lnTo>
                  <a:pt x="12343" y="6171"/>
                </a:lnTo>
                <a:lnTo>
                  <a:pt x="12343" y="12343"/>
                </a:lnTo>
                <a:lnTo>
                  <a:pt x="6171" y="12343"/>
                </a:lnTo>
                <a:lnTo>
                  <a:pt x="6171" y="9257"/>
                </a:lnTo>
                <a:lnTo>
                  <a:pt x="0" y="15429"/>
                </a:lnTo>
                <a:lnTo>
                  <a:pt x="6171" y="21600"/>
                </a:lnTo>
                <a:lnTo>
                  <a:pt x="6171" y="18514"/>
                </a:lnTo>
                <a:lnTo>
                  <a:pt x="18514" y="18514"/>
                </a:lnTo>
                <a:lnTo>
                  <a:pt x="18514" y="6171"/>
                </a:lnTo>
                <a:lnTo>
                  <a:pt x="21600" y="6171"/>
                </a:lnTo>
                <a:lnTo>
                  <a:pt x="15429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1350"/>
          </a:p>
        </p:txBody>
      </p:sp>
      <p:sp>
        <p:nvSpPr>
          <p:cNvPr id="2" name="Right Arrow 1"/>
          <p:cNvSpPr/>
          <p:nvPr/>
        </p:nvSpPr>
        <p:spPr>
          <a:xfrm>
            <a:off x="7163730" y="6165304"/>
            <a:ext cx="1435884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ar-JO" sz="1350" b="1" dirty="0">
                <a:solidFill>
                  <a:schemeClr val="bg1"/>
                </a:solidFill>
                <a:latin typeface="Century" panose="02040604050505020304" pitchFamily="18" charset="0"/>
              </a:rPr>
              <a:t>Therefore</a:t>
            </a:r>
            <a:endParaRPr lang="ar-JO" sz="1350" dirty="0">
              <a:solidFill>
                <a:schemeClr val="bg1"/>
              </a:solidFill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6199578" y="3668385"/>
            <a:ext cx="120015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100" b="1" dirty="0">
                <a:solidFill>
                  <a:srgbClr val="FF0000"/>
                </a:solidFill>
              </a:rPr>
              <a:t>?????</a:t>
            </a:r>
            <a:endParaRPr lang="en-US" altLang="ar-JO" sz="2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62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51186" y="223733"/>
            <a:ext cx="8424936" cy="2246769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800" b="1" dirty="0">
                <a:cs typeface="Arial" charset="0"/>
              </a:rPr>
              <a:t>                 </a:t>
            </a:r>
            <a:r>
              <a:rPr lang="en-US" sz="2800" b="1" dirty="0" smtClean="0">
                <a:cs typeface="Arial" charset="0"/>
              </a:rPr>
              <a:t>  </a:t>
            </a:r>
            <a:r>
              <a:rPr lang="en-US" sz="2800" b="1" u="sng" dirty="0">
                <a:solidFill>
                  <a:srgbClr val="FF0000"/>
                </a:solidFill>
                <a:cs typeface="Times New Roman" pitchFamily="18" charset="0"/>
              </a:rPr>
              <a:t>Total </a:t>
            </a:r>
            <a:r>
              <a:rPr lang="en-US" sz="2800" b="1" dirty="0">
                <a:solidFill>
                  <a:schemeClr val="accent1"/>
                </a:solidFill>
                <a:cs typeface="Times New Roman" pitchFamily="18" charset="0"/>
              </a:rPr>
              <a:t>    </a:t>
            </a:r>
            <a:r>
              <a:rPr lang="en-US" sz="2800" b="1" dirty="0">
                <a:cs typeface="Times New Roman" pitchFamily="18" charset="0"/>
              </a:rPr>
              <a:t>   </a:t>
            </a:r>
            <a:r>
              <a:rPr lang="en-US" sz="2800" b="1" u="sng" dirty="0">
                <a:solidFill>
                  <a:srgbClr val="008000"/>
                </a:solidFill>
                <a:cs typeface="Times New Roman" pitchFamily="18" charset="0"/>
              </a:rPr>
              <a:t>succeeded</a:t>
            </a:r>
            <a:r>
              <a:rPr lang="en-US" sz="2800" b="1" dirty="0">
                <a:solidFill>
                  <a:srgbClr val="008000"/>
                </a:solidFill>
                <a:cs typeface="Times New Roman" pitchFamily="18" charset="0"/>
              </a:rPr>
              <a:t>    </a:t>
            </a:r>
            <a:r>
              <a:rPr lang="en-US" sz="2800" b="1" u="sng" dirty="0">
                <a:solidFill>
                  <a:srgbClr val="FF0000"/>
                </a:solidFill>
                <a:cs typeface="Times New Roman" pitchFamily="18" charset="0"/>
              </a:rPr>
              <a:t>% </a:t>
            </a:r>
            <a:r>
              <a:rPr lang="en-US" sz="2800" b="1" dirty="0">
                <a:solidFill>
                  <a:schemeClr val="accent1"/>
                </a:solidFill>
                <a:cs typeface="Times New Roman" pitchFamily="18" charset="0"/>
              </a:rPr>
              <a:t>  </a:t>
            </a:r>
            <a:r>
              <a:rPr lang="en-US" sz="2800" b="1" dirty="0">
                <a:cs typeface="Times New Roman" pitchFamily="18" charset="0"/>
              </a:rPr>
              <a:t>     </a:t>
            </a:r>
            <a:r>
              <a:rPr lang="en-US" sz="2800" b="1" u="sng" dirty="0">
                <a:solidFill>
                  <a:srgbClr val="0070C0"/>
                </a:solidFill>
                <a:cs typeface="Times New Roman" pitchFamily="18" charset="0"/>
              </a:rPr>
              <a:t>Not succeeded  </a:t>
            </a:r>
          </a:p>
          <a:p>
            <a:pPr eaLnBrk="1" hangingPunct="1">
              <a:defRPr/>
            </a:pPr>
            <a:r>
              <a:rPr lang="en-US" sz="2800" b="1" dirty="0">
                <a:solidFill>
                  <a:srgbClr val="000066"/>
                </a:solidFill>
                <a:cs typeface="Times New Roman" pitchFamily="18" charset="0"/>
              </a:rPr>
              <a:t>Baghdad     240            180             75%          60 </a:t>
            </a:r>
          </a:p>
          <a:p>
            <a:pPr eaLnBrk="1" hangingPunct="1">
              <a:defRPr/>
            </a:pPr>
            <a:endParaRPr lang="en-US" sz="2800" b="1" dirty="0">
              <a:solidFill>
                <a:srgbClr val="000066"/>
              </a:solidFill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n-US" altLang="ar-JO" sz="2800" b="1" dirty="0">
                <a:cs typeface="Times New Roman" panose="02020603050405020304" pitchFamily="18" charset="0"/>
              </a:rPr>
              <a:t>Mutah</a:t>
            </a:r>
            <a:r>
              <a:rPr lang="en-US" sz="2800" b="1" dirty="0">
                <a:solidFill>
                  <a:srgbClr val="9900CC"/>
                </a:solidFill>
                <a:cs typeface="Times New Roman" pitchFamily="18" charset="0"/>
              </a:rPr>
              <a:t>      </a:t>
            </a:r>
            <a:r>
              <a:rPr lang="en-US" sz="2800" b="1" u="sng" dirty="0">
                <a:solidFill>
                  <a:srgbClr val="9900CC"/>
                </a:solidFill>
                <a:cs typeface="Times New Roman" pitchFamily="18" charset="0"/>
              </a:rPr>
              <a:t> 200 </a:t>
            </a:r>
            <a:r>
              <a:rPr lang="en-US" sz="2800" b="1" dirty="0">
                <a:solidFill>
                  <a:srgbClr val="9900CC"/>
                </a:solidFill>
                <a:cs typeface="Times New Roman" pitchFamily="18" charset="0"/>
              </a:rPr>
              <a:t>           </a:t>
            </a:r>
            <a:r>
              <a:rPr lang="en-US" sz="2800" b="1" u="sng" dirty="0">
                <a:solidFill>
                  <a:srgbClr val="9900CC"/>
                </a:solidFill>
                <a:cs typeface="Times New Roman" pitchFamily="18" charset="0"/>
              </a:rPr>
              <a:t>170 </a:t>
            </a:r>
            <a:r>
              <a:rPr lang="en-US" sz="2800" b="1" dirty="0">
                <a:solidFill>
                  <a:srgbClr val="9900CC"/>
                </a:solidFill>
                <a:cs typeface="Times New Roman" pitchFamily="18" charset="0"/>
              </a:rPr>
              <a:t>            </a:t>
            </a:r>
            <a:r>
              <a:rPr lang="en-US" sz="2800" b="1" u="sng" dirty="0">
                <a:solidFill>
                  <a:srgbClr val="9900CC"/>
                </a:solidFill>
                <a:cs typeface="Times New Roman" pitchFamily="18" charset="0"/>
              </a:rPr>
              <a:t>85% </a:t>
            </a:r>
            <a:r>
              <a:rPr lang="en-US" sz="2800" b="1" dirty="0">
                <a:solidFill>
                  <a:srgbClr val="9900CC"/>
                </a:solidFill>
                <a:cs typeface="Times New Roman" pitchFamily="18" charset="0"/>
              </a:rPr>
              <a:t>          </a:t>
            </a:r>
            <a:r>
              <a:rPr lang="en-US" sz="2800" b="1" u="sng" dirty="0">
                <a:solidFill>
                  <a:srgbClr val="9900CC"/>
                </a:solidFill>
                <a:cs typeface="Times New Roman" pitchFamily="18" charset="0"/>
              </a:rPr>
              <a:t> 30</a:t>
            </a:r>
          </a:p>
          <a:p>
            <a:pPr eaLnBrk="1" hangingPunct="1">
              <a:defRPr/>
            </a:pPr>
            <a:r>
              <a:rPr lang="en-US" sz="2800" b="1" dirty="0">
                <a:cs typeface="Times New Roman" pitchFamily="18" charset="0"/>
              </a:rPr>
              <a:t>                  </a:t>
            </a:r>
            <a:r>
              <a:rPr lang="en-US" sz="2800" b="1" dirty="0">
                <a:solidFill>
                  <a:srgbClr val="000066"/>
                </a:solidFill>
                <a:cs typeface="Times New Roman" pitchFamily="18" charset="0"/>
              </a:rPr>
              <a:t>440             350                                90</a:t>
            </a: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251186" y="3192663"/>
            <a:ext cx="338471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4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Proportion</a:t>
            </a:r>
            <a:r>
              <a:rPr lang="en-US" altLang="ar-JO" sz="2400" b="1" dirty="0">
                <a:solidFill>
                  <a:srgbClr val="008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succeeded</a:t>
            </a:r>
            <a:endParaRPr lang="en-US" altLang="ar-JO" sz="2400" b="1" dirty="0">
              <a:solidFill>
                <a:srgbClr val="0070C0"/>
              </a:solidFill>
              <a:latin typeface="Century" panose="02040604050505020304" pitchFamily="18" charset="0"/>
              <a:cs typeface="Times New Roman" panose="02020603050405020304" pitchFamily="18" charset="0"/>
            </a:endParaRP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400" b="1" dirty="0">
                <a:latin typeface="Century" panose="02040604050505020304" pitchFamily="18" charset="0"/>
                <a:cs typeface="Times New Roman" panose="02020603050405020304" pitchFamily="18" charset="0"/>
              </a:rPr>
              <a:t>350/440=0.80</a:t>
            </a:r>
            <a:endParaRPr lang="en-US" altLang="ar-JO" sz="2400" dirty="0">
              <a:latin typeface="Century" panose="02040604050505020304" pitchFamily="18" charset="0"/>
            </a:endParaRPr>
          </a:p>
        </p:txBody>
      </p:sp>
      <p:pic>
        <p:nvPicPr>
          <p:cNvPr id="6148" name="Picture 4" descr="http://www.statsoft.com/textbook/graphics/chi_char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1455" y="932755"/>
            <a:ext cx="1178068" cy="828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AutoShape 7"/>
          <p:cNvSpPr>
            <a:spLocks noChangeArrowheads="1"/>
          </p:cNvSpPr>
          <p:nvPr/>
        </p:nvSpPr>
        <p:spPr bwMode="auto">
          <a:xfrm rot="8485890">
            <a:off x="5694644" y="5425889"/>
            <a:ext cx="1059656" cy="969169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3085 w 21600"/>
              <a:gd name="T25" fmla="*/ 12343 h 21600"/>
              <a:gd name="T26" fmla="*/ 18514 w 21600"/>
              <a:gd name="T27" fmla="*/ 18514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5429" y="0"/>
                </a:moveTo>
                <a:lnTo>
                  <a:pt x="9257" y="6171"/>
                </a:lnTo>
                <a:lnTo>
                  <a:pt x="12343" y="6171"/>
                </a:lnTo>
                <a:lnTo>
                  <a:pt x="12343" y="12343"/>
                </a:lnTo>
                <a:lnTo>
                  <a:pt x="6171" y="12343"/>
                </a:lnTo>
                <a:lnTo>
                  <a:pt x="6171" y="9257"/>
                </a:lnTo>
                <a:lnTo>
                  <a:pt x="0" y="15429"/>
                </a:lnTo>
                <a:lnTo>
                  <a:pt x="6171" y="21600"/>
                </a:lnTo>
                <a:lnTo>
                  <a:pt x="6171" y="18514"/>
                </a:lnTo>
                <a:lnTo>
                  <a:pt x="18514" y="18514"/>
                </a:lnTo>
                <a:lnTo>
                  <a:pt x="18514" y="6171"/>
                </a:lnTo>
                <a:lnTo>
                  <a:pt x="21600" y="6171"/>
                </a:lnTo>
                <a:lnTo>
                  <a:pt x="15429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 sz="1350"/>
          </a:p>
        </p:txBody>
      </p:sp>
      <p:sp>
        <p:nvSpPr>
          <p:cNvPr id="6150" name="Rectangle 8"/>
          <p:cNvSpPr>
            <a:spLocks noChangeArrowheads="1"/>
          </p:cNvSpPr>
          <p:nvPr/>
        </p:nvSpPr>
        <p:spPr bwMode="auto">
          <a:xfrm>
            <a:off x="3203848" y="5648863"/>
            <a:ext cx="283526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000066"/>
                </a:solidFill>
                <a:latin typeface="Century" panose="02040604050505020304" pitchFamily="18" charset="0"/>
              </a:rPr>
              <a:t>cause could be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42712" y="4509120"/>
            <a:ext cx="3888432" cy="954107"/>
          </a:xfrm>
          <a:prstGeom prst="rect">
            <a:avLst/>
          </a:prstGeom>
          <a:noFill/>
          <a:ln w="158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Proportion</a:t>
            </a:r>
            <a:r>
              <a:rPr lang="en-US" altLang="ar-JO" sz="2800" b="1" dirty="0">
                <a:solidFill>
                  <a:srgbClr val="008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succeeded at Mutah</a:t>
            </a:r>
            <a:r>
              <a:rPr lang="en-US" altLang="ar-JO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??</a:t>
            </a:r>
            <a:endParaRPr lang="en-US" altLang="ar-JO" sz="2800" dirty="0">
              <a:latin typeface="Century" panose="02040604050505020304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715682" y="4397745"/>
            <a:ext cx="3960440" cy="954107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Proportion</a:t>
            </a:r>
            <a:r>
              <a:rPr lang="en-US" altLang="ar-JO" sz="2800" b="1" dirty="0">
                <a:solidFill>
                  <a:srgbClr val="008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succeeded</a:t>
            </a:r>
          </a:p>
          <a:p>
            <a:pPr rtl="1" eaLnBrk="1" hangingPunct="1"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00800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at Baghdad</a:t>
            </a:r>
            <a:r>
              <a:rPr lang="en-US" altLang="ar-JO" sz="2800" b="1" dirty="0">
                <a:solidFill>
                  <a:srgbClr val="0070C0"/>
                </a:solidFill>
                <a:latin typeface="Century" panose="02040604050505020304" pitchFamily="18" charset="0"/>
                <a:cs typeface="Times New Roman" panose="02020603050405020304" pitchFamily="18" charset="0"/>
              </a:rPr>
              <a:t> ??</a:t>
            </a:r>
            <a:endParaRPr lang="en-US" altLang="ar-JO" sz="2800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69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</TotalTime>
  <Words>2256</Words>
  <Application>Microsoft Office PowerPoint</Application>
  <PresentationFormat>On-screen Show (4:3)</PresentationFormat>
  <Paragraphs>905</Paragraphs>
  <Slides>36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5" baseType="lpstr">
      <vt:lpstr>Arial</vt:lpstr>
      <vt:lpstr>Arial Black</vt:lpstr>
      <vt:lpstr>Bell Centennial NameAndNumber</vt:lpstr>
      <vt:lpstr>Calibri</vt:lpstr>
      <vt:lpstr>Century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187</cp:revision>
  <dcterms:created xsi:type="dcterms:W3CDTF">2019-06-16T18:57:06Z</dcterms:created>
  <dcterms:modified xsi:type="dcterms:W3CDTF">2023-07-29T20:05:07Z</dcterms:modified>
</cp:coreProperties>
</file>