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0" r:id="rId3"/>
    <p:sldId id="287" r:id="rId4"/>
    <p:sldId id="288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302" r:id="rId14"/>
    <p:sldId id="298" r:id="rId15"/>
    <p:sldId id="299" r:id="rId16"/>
    <p:sldId id="300" r:id="rId17"/>
    <p:sldId id="301" r:id="rId18"/>
    <p:sldId id="303" r:id="rId19"/>
    <p:sldId id="304" r:id="rId20"/>
    <p:sldId id="305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E64B-0783-4152-B991-CA87F396DED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6F98B-8C83-44BE-9272-365111B98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03706-9411-4591-909E-D666CA1D9EB9}" type="slidenum">
              <a:rPr lang="ar-IQ" smtClean="0"/>
              <a:pPr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45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5C0D-3924-C6B1-8268-FA11D1A8A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21720-4669-B6D7-3B32-B2733FE3E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9D768-5A4B-F48C-6221-60F58A38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17 May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920AF-38B3-ED85-7B84-E3593AC2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Al-Maathidy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9AEA2-F24D-4934-C10E-2C573F97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4E71-88C4-CE4C-0987-EA8E9468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7584B-173D-B677-2695-E87C68C4D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DCB0-5762-C623-BB6D-5B510B4B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17 May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82693-3A3F-4C4F-0BE0-A7051E09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Al-Maathidy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7C393-00A6-0AC7-DC9A-6DCF3043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77FC02-7243-FDCB-8DD8-247B88C8F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FE706-2191-FCB0-7573-55897ECE6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17B47-E017-6251-71CD-5D3B7950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17 May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744A4-6277-4B5D-C416-C4D64641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Al-Maathidy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C633-519F-CF08-1690-2335AA4A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AEBA-32B1-CA03-9C40-13CEC4D5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E8C1D-3352-7A8A-5329-B36BA1B57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2DF77-B5EF-AC1C-EF9B-1FF2052A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17 May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627DD-D010-6FF9-2EB1-77E95670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Al-Maathidy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414D-AE06-4092-9385-3ABB3F21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95ABA-24DD-9D08-77BC-66FD7A73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FC51A-0016-CC7F-B939-DDACB5C85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57039-1721-ED4B-DA3C-9DAC75F6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17 May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B92E-8B0A-52A3-A2CB-ACC14486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Al-Maathidy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D5DF9-BF15-8C72-3159-AB06B540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C6BB-604D-7464-B3C2-73244379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1DF49-1244-0675-0E25-B8D43918D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F264A-2CDC-AFD2-8E93-7E57D4E30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EAAC7-8E15-E049-2351-E2C6B7C7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17 May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B7284-2864-9208-03D1-C8B4335D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Al-Maathidy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30DEE-0A95-A2C3-E19B-A91B294F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3CCE-A4AF-5077-8CA7-6BB5F8FD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4F6C0-2D95-F6DD-8C9F-D96A15627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AA7C7-1026-DCDE-4E60-9A036573B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145D7-A176-A219-1672-4AE59CBA3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66AEBC-CF39-024B-3029-DC17B77CF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26C5D-55DB-44A5-3800-42DAB888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17 May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F4584-10FD-0022-6037-5DAF298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Al-Maathidy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8B184-4E12-2713-3789-3A75120B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9F8F-81B2-3C05-F8D2-9B60C761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B494B-BF69-30D7-7995-635A36C2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17 May 2023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233D9-9C9C-6CC9-93BA-CCF16E73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Al-Maathidy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CA221-B193-2477-2C13-20975420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49FCA-92A4-2A4E-1A41-B6F17DA9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17 May 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3E7DF-C6C0-4EDD-C2DB-CF838C74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A3AF7-4FB0-A127-BF84-1B757A2A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8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058B-A62C-8EA5-EB0D-89E12F54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8783A-1B77-70DA-735C-679446C2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D0786-42CB-39CC-9B95-1F01A3DCD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64BE7-0649-85AC-99BB-35F625EC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17 May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F95F0-D5C2-9AA8-773B-96C60C96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Al-Maathidy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8F49C-8745-C890-69C2-886CD17C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C6EC-8693-CD51-C8BB-7018C91C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F381B-633A-C79E-83C8-705D2DED1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0343E-6070-6885-E5FE-6916D64C8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32615-2C5E-D7A9-6A38-90CE8155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17 May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7A45F-D745-2F9D-20AC-3E81E596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Al-Maathidy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CE7D3-FF05-624C-531A-80C38820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F5F65-1EB8-9798-4FBA-C389970B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FE344-74A4-EEB1-5248-725EABD48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F3F7-5696-B81A-6E8D-233BDD58D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Wednesday 17 May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569A9-1A5A-002D-D375-70A95A87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Al-Maathidy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2AAC1-52D8-2184-5DA2-CCA6A1E8D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5F3F5-94E7-4E78-8B1B-8E602C7F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74D33-CA2A-6421-69D4-9586CD9C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97961" y="5855383"/>
            <a:ext cx="5670625" cy="365125"/>
          </a:xfrm>
        </p:spPr>
        <p:txBody>
          <a:bodyPr/>
          <a:lstStyle/>
          <a:p>
            <a:r>
              <a:rPr lang="en-US" sz="3600" b="1" smtClean="0">
                <a:solidFill>
                  <a:srgbClr val="00FF00"/>
                </a:solidFill>
                <a:latin typeface="Candara" panose="020E0502030303020204" pitchFamily="34" charset="0"/>
              </a:rPr>
              <a:t>Wednesday 17 May 2023</a:t>
            </a:r>
            <a:endParaRPr lang="en-US" sz="3600" b="1" dirty="0">
              <a:solidFill>
                <a:srgbClr val="00FF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3870D-ABC0-4251-6DA6-E6851273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8F6B4-C7D8-DDF2-70CB-6E2436B21FE0}"/>
              </a:ext>
            </a:extLst>
          </p:cNvPr>
          <p:cNvSpPr txBox="1"/>
          <p:nvPr/>
        </p:nvSpPr>
        <p:spPr>
          <a:xfrm>
            <a:off x="330558" y="774470"/>
            <a:ext cx="116232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Male </a:t>
            </a:r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Genital Organs</a:t>
            </a:r>
          </a:p>
          <a:p>
            <a:pPr algn="ctr"/>
            <a:r>
              <a:rPr lang="en-US" sz="3600" b="1" dirty="0">
                <a:solidFill>
                  <a:srgbClr val="222CEA"/>
                </a:solidFill>
                <a:latin typeface="Candara" panose="020E0502030303020204" pitchFamily="34" charset="0"/>
              </a:rPr>
              <a:t>The Prostate,</a:t>
            </a:r>
            <a:r>
              <a:rPr lang="en-US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Vas Deferens, Seminal Vesicles &amp; </a:t>
            </a:r>
            <a:r>
              <a:rPr lang="en-US" sz="3600" b="1" dirty="0">
                <a:solidFill>
                  <a:srgbClr val="0000FF"/>
                </a:solidFill>
              </a:rPr>
              <a:t>Ejaculatory Ducts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  <a:p>
            <a:pPr algn="ctr"/>
            <a:r>
              <a:rPr lang="en-US" sz="3600" b="1" dirty="0">
                <a:solidFill>
                  <a:srgbClr val="00FF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Candara" panose="020E0502030303020204" pitchFamily="34" charset="0"/>
              </a:rPr>
              <a:t>College of Medicine / University of </a:t>
            </a:r>
            <a:r>
              <a:rPr lang="en-US" sz="36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Mutah</a:t>
            </a:r>
            <a:endParaRPr lang="en-US" sz="3600" b="1" dirty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2022-2023</a:t>
            </a:r>
            <a:endParaRPr lang="ar-IQ" sz="3600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3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0B37D-8E8D-4044-FD87-BA6792EA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70019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E3ACD-38B6-7C00-F718-EDE6CE24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54A4A-115B-9EB6-AE20-08CD62FB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10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5" name="Picture 2" descr="Prostate, Seminal, and Bulbourethral Glands: Anatomy | Concise Medical  Knowledge">
            <a:extLst>
              <a:ext uri="{FF2B5EF4-FFF2-40B4-BE49-F238E27FC236}">
                <a16:creationId xmlns:a16="http://schemas.microsoft.com/office/drawing/2014/main" id="{BE92313E-9197-D365-2DDD-BA2B2EFA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32" y="2153777"/>
            <a:ext cx="6156732" cy="394308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4C27D-93B6-EC12-B639-D6F54537D711}"/>
              </a:ext>
            </a:extLst>
          </p:cNvPr>
          <p:cNvSpPr txBox="1"/>
          <p:nvPr/>
        </p:nvSpPr>
        <p:spPr>
          <a:xfrm>
            <a:off x="19638" y="721300"/>
            <a:ext cx="121723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prostate is incompletely divided into five lobes.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anterior lobe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lies in front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urethra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and is devoid of glandular tissue.. </a:t>
            </a:r>
          </a:p>
        </p:txBody>
      </p:sp>
      <p:sp>
        <p:nvSpPr>
          <p:cNvPr id="7" name="مستطيل 4">
            <a:extLst>
              <a:ext uri="{FF2B5EF4-FFF2-40B4-BE49-F238E27FC236}">
                <a16:creationId xmlns:a16="http://schemas.microsoft.com/office/drawing/2014/main" id="{1A09E591-6E4F-53B3-CB45-20DA1C8304FA}"/>
              </a:ext>
            </a:extLst>
          </p:cNvPr>
          <p:cNvSpPr/>
          <p:nvPr/>
        </p:nvSpPr>
        <p:spPr>
          <a:xfrm>
            <a:off x="95788" y="122856"/>
            <a:ext cx="1681871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073DFEC-58A3-4DA0-4F13-58723089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0414" t="34095" r="22340" b="25752"/>
          <a:stretch>
            <a:fillRect/>
          </a:stretch>
        </p:blipFill>
        <p:spPr bwMode="auto">
          <a:xfrm>
            <a:off x="358995" y="2119964"/>
            <a:ext cx="4599504" cy="4236386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227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2F948-FA20-61D2-90DD-FF959093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0CE22-81B4-123A-F92C-A501AFDC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88303" y="6173787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35D89-C9B6-66E1-F4B7-22266450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446" y="153567"/>
            <a:ext cx="396593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11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6FDAEA47-2FE7-D275-09E5-4E9A2DAFE7CD}"/>
              </a:ext>
            </a:extLst>
          </p:cNvPr>
          <p:cNvSpPr/>
          <p:nvPr/>
        </p:nvSpPr>
        <p:spPr>
          <a:xfrm>
            <a:off x="0" y="2712352"/>
            <a:ext cx="64931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posterior lobe </a:t>
            </a:r>
            <a:r>
              <a:rPr lang="en-US" sz="2800" b="1" dirty="0">
                <a:latin typeface="Candara" panose="020E0502030303020204" pitchFamily="34" charset="0"/>
              </a:rPr>
              <a:t>is situated behind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urethra </a:t>
            </a:r>
            <a:r>
              <a:rPr lang="en-US" sz="2800" b="1" dirty="0">
                <a:latin typeface="Candara" panose="020E0502030303020204" pitchFamily="34" charset="0"/>
              </a:rPr>
              <a:t>and below the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ejaculatory ducts </a:t>
            </a:r>
            <a:r>
              <a:rPr lang="en-US" sz="2800" b="1" dirty="0">
                <a:latin typeface="Candara" pitchFamily="34" charset="0"/>
              </a:rPr>
              <a:t>and also contains glandular tissue. </a:t>
            </a:r>
            <a:r>
              <a:rPr lang="en-US" sz="2800" b="1" dirty="0">
                <a:solidFill>
                  <a:srgbClr val="FF3399"/>
                </a:solidFill>
                <a:latin typeface="Candara" pitchFamily="34" charset="0"/>
              </a:rPr>
              <a:t>(</a:t>
            </a:r>
            <a:r>
              <a:rPr lang="en-GB" sz="2800" b="1" dirty="0">
                <a:solidFill>
                  <a:srgbClr val="FF3399"/>
                </a:solidFill>
                <a:latin typeface="Candara" panose="020E0502030303020204" pitchFamily="34" charset="0"/>
              </a:rPr>
              <a:t>is readily palpable by digital rectal examination).</a:t>
            </a:r>
            <a:endParaRPr lang="ar-IQ" sz="2800" b="1" dirty="0">
              <a:solidFill>
                <a:srgbClr val="FF3399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29AE715-6804-B8C6-C82D-7FCA5A68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0414" t="34095" r="22340" b="25752"/>
          <a:stretch>
            <a:fillRect/>
          </a:stretch>
        </p:blipFill>
        <p:spPr bwMode="auto">
          <a:xfrm>
            <a:off x="6827577" y="1870280"/>
            <a:ext cx="5267011" cy="485119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7" name="مستطيل 5">
            <a:extLst>
              <a:ext uri="{FF2B5EF4-FFF2-40B4-BE49-F238E27FC236}">
                <a16:creationId xmlns:a16="http://schemas.microsoft.com/office/drawing/2014/main" id="{F1635DA6-EAA2-52F3-1500-C5F8AEFA87C7}"/>
              </a:ext>
            </a:extLst>
          </p:cNvPr>
          <p:cNvSpPr/>
          <p:nvPr/>
        </p:nvSpPr>
        <p:spPr>
          <a:xfrm>
            <a:off x="153971" y="136525"/>
            <a:ext cx="1867819" cy="646331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E84883-BFA7-4997-F5F8-0E79D0EA649A}"/>
              </a:ext>
            </a:extLst>
          </p:cNvPr>
          <p:cNvSpPr/>
          <p:nvPr/>
        </p:nvSpPr>
        <p:spPr>
          <a:xfrm>
            <a:off x="-1" y="806090"/>
            <a:ext cx="11972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median, or middle lobe </a:t>
            </a:r>
            <a:r>
              <a:rPr lang="en-US" sz="2800" b="1" dirty="0">
                <a:latin typeface="Candara" panose="020E0502030303020204" pitchFamily="34" charset="0"/>
              </a:rPr>
              <a:t>is the wedge of gland situated between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urethra </a:t>
            </a:r>
            <a:r>
              <a:rPr lang="en-US" sz="2800" b="1" dirty="0">
                <a:latin typeface="Candara" panose="020E0502030303020204" pitchFamily="34" charset="0"/>
              </a:rPr>
              <a:t>and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ejaculatory ducts</a:t>
            </a:r>
            <a:r>
              <a:rPr lang="en-US" sz="2800" b="1" dirty="0">
                <a:latin typeface="Candara" panose="020E0502030303020204" pitchFamily="34" charset="0"/>
              </a:rPr>
              <a:t>. Its upper surface is related to the trigone of the bladder; it is rich in </a:t>
            </a:r>
            <a:r>
              <a:rPr lang="en-US" sz="2800" b="1" dirty="0" smtClean="0">
                <a:latin typeface="Candara" panose="020E0502030303020204" pitchFamily="34" charset="0"/>
              </a:rPr>
              <a:t>glands.</a:t>
            </a:r>
            <a:endParaRPr lang="ar-IQ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8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7D0BAA-B2E1-9D4D-AB58-1062D137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6715" y="18091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5410C-6CFC-5730-1793-C96A05DE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1932" y="-9263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724EF-BDE9-07EA-E155-17D3058B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563" y="414232"/>
            <a:ext cx="346547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12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0FE60-1F2A-48CF-9CAF-80C619876242}"/>
              </a:ext>
            </a:extLst>
          </p:cNvPr>
          <p:cNvSpPr/>
          <p:nvPr/>
        </p:nvSpPr>
        <p:spPr>
          <a:xfrm>
            <a:off x="0" y="751152"/>
            <a:ext cx="12009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right and left lateral lobes</a:t>
            </a:r>
            <a:r>
              <a:rPr lang="en-US" sz="2800" b="1" dirty="0">
                <a:latin typeface="Candara" panose="020E0502030303020204" pitchFamily="34" charset="0"/>
              </a:rPr>
              <a:t> lie on either side of the urethra and are separated from one another by a </a:t>
            </a:r>
            <a:r>
              <a:rPr lang="en-US" sz="2800" b="1" dirty="0">
                <a:solidFill>
                  <a:srgbClr val="222CEA"/>
                </a:solidFill>
                <a:latin typeface="Candara" panose="020E0502030303020204" pitchFamily="34" charset="0"/>
              </a:rPr>
              <a:t>shallow vertical groove </a:t>
            </a:r>
            <a:r>
              <a:rPr lang="en-US" sz="2800" b="1" dirty="0">
                <a:latin typeface="Candara" panose="020E0502030303020204" pitchFamily="34" charset="0"/>
              </a:rPr>
              <a:t>on the posterior surface of the prostate.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</a:rPr>
              <a:t>The lateral lobes </a:t>
            </a:r>
            <a:r>
              <a:rPr lang="en-US" sz="2800" b="1" dirty="0">
                <a:solidFill>
                  <a:srgbClr val="222CEA"/>
                </a:solidFill>
                <a:latin typeface="Candara" panose="020E0502030303020204" pitchFamily="34" charset="0"/>
              </a:rPr>
              <a:t>contain many </a:t>
            </a:r>
            <a:r>
              <a:rPr lang="en-US" sz="2800" b="1" dirty="0" smtClean="0">
                <a:solidFill>
                  <a:srgbClr val="222CEA"/>
                </a:solidFill>
                <a:latin typeface="Candara" panose="020E0502030303020204" pitchFamily="34" charset="0"/>
              </a:rPr>
              <a:t>glands.</a:t>
            </a:r>
            <a:endParaRPr lang="ar-IQ" sz="2800" b="1" dirty="0">
              <a:solidFill>
                <a:srgbClr val="222CEA"/>
              </a:solidFill>
              <a:latin typeface="Candara" panose="020E0502030303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359A8DE-C42D-1CA8-F2E8-845D189E984E}"/>
              </a:ext>
            </a:extLst>
          </p:cNvPr>
          <p:cNvSpPr/>
          <p:nvPr/>
        </p:nvSpPr>
        <p:spPr>
          <a:xfrm>
            <a:off x="76200" y="136525"/>
            <a:ext cx="1681871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  <p:pic>
        <p:nvPicPr>
          <p:cNvPr id="7" name="Picture 6" descr="Prostate, Seminal, and Bulbourethral Glands: Anatomy | Concise Medical  Knowledge">
            <a:extLst>
              <a:ext uri="{FF2B5EF4-FFF2-40B4-BE49-F238E27FC236}">
                <a16:creationId xmlns:a16="http://schemas.microsoft.com/office/drawing/2014/main" id="{4E1F81D8-814F-AB96-67EC-BE1F4B34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34" y="2596886"/>
            <a:ext cx="6423581" cy="4113992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4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49F1B-F78E-E39E-49B0-9555A9E2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19247" y="345665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DB701-24A0-25FC-BACA-B5CFCE70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404" y="112212"/>
            <a:ext cx="2820971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CAB2E-0CC8-2C35-E1B1-C44346AF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9247" y="163102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13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78395915-1272-9EBB-BF9A-54F4C561D191}"/>
              </a:ext>
            </a:extLst>
          </p:cNvPr>
          <p:cNvSpPr/>
          <p:nvPr/>
        </p:nvSpPr>
        <p:spPr>
          <a:xfrm>
            <a:off x="76200" y="709088"/>
            <a:ext cx="118864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Function of the Prostate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The prostate produces a thin, milky fluid containing citric acid and acid </a:t>
            </a:r>
            <a:r>
              <a:rPr lang="en-US" sz="2400" b="1" dirty="0" err="1">
                <a:latin typeface="Candara" panose="020E0502030303020204" pitchFamily="34" charset="0"/>
              </a:rPr>
              <a:t>phosphatase</a:t>
            </a:r>
            <a:r>
              <a:rPr lang="en-US" sz="2400" b="1" dirty="0">
                <a:latin typeface="Candara" panose="020E0502030303020204" pitchFamily="34" charset="0"/>
              </a:rPr>
              <a:t> that is added to the seminal fluid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at the time of ejaculation. </a:t>
            </a:r>
          </a:p>
          <a:p>
            <a:pPr algn="l">
              <a:buFont typeface="Wingdings" pitchFamily="2" charset="2"/>
              <a:buChar char="ü"/>
            </a:pPr>
            <a:endParaRPr lang="en-US" sz="2400" b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The smooth muscle, which surrounds the glands,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squeezes the secretion into the prostatic urethra</a:t>
            </a:r>
            <a:r>
              <a:rPr lang="en-US" sz="2400" b="1" dirty="0">
                <a:latin typeface="Candara" panose="020E0502030303020204" pitchFamily="34" charset="0"/>
              </a:rPr>
              <a:t>. 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The prostatic secretion is alkaline and helps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neutralize the acidity in the vagina</a:t>
            </a:r>
            <a:r>
              <a:rPr lang="en-US" sz="2400" b="1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6" name="مستطيل 2">
            <a:extLst>
              <a:ext uri="{FF2B5EF4-FFF2-40B4-BE49-F238E27FC236}">
                <a16:creationId xmlns:a16="http://schemas.microsoft.com/office/drawing/2014/main" id="{D41CEF3D-67C4-681E-6FFE-707ECBDABD6C}"/>
              </a:ext>
            </a:extLst>
          </p:cNvPr>
          <p:cNvSpPr/>
          <p:nvPr/>
        </p:nvSpPr>
        <p:spPr>
          <a:xfrm>
            <a:off x="76200" y="76200"/>
            <a:ext cx="3756156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Male Genital Organs</a:t>
            </a:r>
          </a:p>
        </p:txBody>
      </p:sp>
      <p:pic>
        <p:nvPicPr>
          <p:cNvPr id="7" name="Picture 2" descr="http://img.webmd.com/dtmcms/live/webmd/consumer_assets/site_images/articles/image_article_collections/anatomy_pages/prostategland2.jpg">
            <a:extLst>
              <a:ext uri="{FF2B5EF4-FFF2-40B4-BE49-F238E27FC236}">
                <a16:creationId xmlns:a16="http://schemas.microsoft.com/office/drawing/2014/main" id="{BBF0FBDA-579E-5B19-5886-D95252BA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830" y="3816701"/>
            <a:ext cx="4367753" cy="2965099"/>
          </a:xfrm>
          <a:prstGeom prst="rect">
            <a:avLst/>
          </a:prstGeom>
          <a:noFill/>
          <a:ln w="57150">
            <a:solidFill>
              <a:srgbClr val="222CEA"/>
            </a:solidFill>
          </a:ln>
        </p:spPr>
      </p:pic>
      <p:pic>
        <p:nvPicPr>
          <p:cNvPr id="8" name="Picture 4" descr="http://www.soyoungplus.net/pro_prostate.gif">
            <a:extLst>
              <a:ext uri="{FF2B5EF4-FFF2-40B4-BE49-F238E27FC236}">
                <a16:creationId xmlns:a16="http://schemas.microsoft.com/office/drawing/2014/main" id="{4604B890-1D47-1C8E-03E3-3984FA104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748" y="3831505"/>
            <a:ext cx="4581427" cy="2863393"/>
          </a:xfrm>
          <a:prstGeom prst="rect">
            <a:avLst/>
          </a:prstGeom>
          <a:noFill/>
          <a:ln w="57150">
            <a:solidFill>
              <a:srgbClr val="222CEA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AF3166-61B0-A8F8-BF09-744AF9424B1C}"/>
              </a:ext>
            </a:extLst>
          </p:cNvPr>
          <p:cNvSpPr/>
          <p:nvPr/>
        </p:nvSpPr>
        <p:spPr>
          <a:xfrm>
            <a:off x="0" y="333677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Prostatic fluid provides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about 15–30% </a:t>
            </a:r>
            <a:r>
              <a:rPr lang="en-GB" sz="2400" b="1" dirty="0">
                <a:latin typeface="Candara" panose="020E0502030303020204" pitchFamily="34" charset="0"/>
              </a:rPr>
              <a:t>of the volume of semen.</a:t>
            </a:r>
          </a:p>
        </p:txBody>
      </p:sp>
    </p:spTree>
    <p:extLst>
      <p:ext uri="{BB962C8B-B14F-4D97-AF65-F5344CB8AC3E}">
        <p14:creationId xmlns:p14="http://schemas.microsoft.com/office/powerpoint/2010/main" val="882823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F1DD2-6AD6-B9C7-775D-8D33DA65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6616D-0B4F-0C49-E046-7C036492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69640" y="6173787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91D5B-F16A-417A-551D-3252DA1F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74108" y="6265068"/>
            <a:ext cx="343531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14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0E9AEAC-5EAE-A463-3ADB-E05E11EC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8711" t="15937" r="23242" b="28750"/>
          <a:stretch>
            <a:fillRect/>
          </a:stretch>
        </p:blipFill>
        <p:spPr bwMode="auto">
          <a:xfrm>
            <a:off x="6165130" y="2520441"/>
            <a:ext cx="5838726" cy="420103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6" name="مستطيل 4">
            <a:extLst>
              <a:ext uri="{FF2B5EF4-FFF2-40B4-BE49-F238E27FC236}">
                <a16:creationId xmlns:a16="http://schemas.microsoft.com/office/drawing/2014/main" id="{F46A5773-3C3D-1628-6E13-853B79851623}"/>
              </a:ext>
            </a:extLst>
          </p:cNvPr>
          <p:cNvSpPr/>
          <p:nvPr/>
        </p:nvSpPr>
        <p:spPr>
          <a:xfrm>
            <a:off x="144544" y="82093"/>
            <a:ext cx="1713722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FAC60-99B5-87C8-66B7-D190733A0C8A}"/>
              </a:ext>
            </a:extLst>
          </p:cNvPr>
          <p:cNvSpPr/>
          <p:nvPr/>
        </p:nvSpPr>
        <p:spPr>
          <a:xfrm>
            <a:off x="124905" y="1178471"/>
            <a:ext cx="120670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anose="020E0502030303020204" pitchFamily="34" charset="0"/>
              </a:rPr>
              <a:t>The prostatic arteries are mainly branches of the internal iliac artery especially: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inferior vesical arteries </a:t>
            </a:r>
            <a:r>
              <a:rPr lang="en-GB" sz="2800" b="1" dirty="0">
                <a:latin typeface="Candara" panose="020E0502030303020204" pitchFamily="34" charset="0"/>
              </a:rPr>
              <a:t>and also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internal pudendal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middle rectal arteries</a:t>
            </a:r>
            <a:r>
              <a:rPr lang="en-GB" sz="2800" b="1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04F80-7E2E-4CD0-F1D9-79FC40FA7CFF}"/>
              </a:ext>
            </a:extLst>
          </p:cNvPr>
          <p:cNvSpPr txBox="1"/>
          <p:nvPr/>
        </p:nvSpPr>
        <p:spPr>
          <a:xfrm>
            <a:off x="124905" y="762345"/>
            <a:ext cx="3075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Arterial supply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6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34233-F835-9393-1EF1-4A564DEB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193806"/>
            <a:ext cx="1976582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0C4FA-C3C2-1053-0D49-248B1980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2745" y="11244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7C57D-C470-7EAF-8584-A06EF657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2912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15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9DE3C481-BFA9-5910-63E5-3097CF6E1803}"/>
              </a:ext>
            </a:extLst>
          </p:cNvPr>
          <p:cNvSpPr/>
          <p:nvPr/>
        </p:nvSpPr>
        <p:spPr>
          <a:xfrm>
            <a:off x="76199" y="666452"/>
            <a:ext cx="120089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222CE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Venous drainage: </a:t>
            </a:r>
            <a:r>
              <a:rPr lang="en-US" sz="2800" b="1" dirty="0">
                <a:latin typeface="Candara" panose="020E0502030303020204" pitchFamily="34" charset="0"/>
              </a:rPr>
              <a:t>The veins form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prostatic venous plexus</a:t>
            </a:r>
            <a:r>
              <a:rPr lang="en-GB" sz="2800" b="1" dirty="0">
                <a:latin typeface="Candara" panose="020E0502030303020204" pitchFamily="34" charset="0"/>
              </a:rPr>
              <a:t>, between the fibrous capsule of the prostate and the prostatic sheath</a:t>
            </a:r>
            <a:endParaRPr lang="en-US" sz="2800" b="1" dirty="0">
              <a:latin typeface="Candara" panose="020E0502030303020204" pitchFamily="34" charset="0"/>
            </a:endParaRPr>
          </a:p>
          <a:p>
            <a:pPr algn="l"/>
            <a:r>
              <a:rPr lang="en-US" sz="2800" b="1" dirty="0">
                <a:latin typeface="Candara" panose="020E0502030303020204" pitchFamily="34" charset="0"/>
              </a:rPr>
              <a:t> </a:t>
            </a:r>
            <a:r>
              <a:rPr lang="en-US" sz="2800" b="1" dirty="0">
                <a:solidFill>
                  <a:srgbClr val="00CC00"/>
                </a:solidFill>
                <a:latin typeface="Candara" panose="020E0502030303020204" pitchFamily="34" charset="0"/>
              </a:rPr>
              <a:t>The prostatic plexus </a:t>
            </a:r>
            <a:r>
              <a:rPr lang="en-US" sz="2800" b="1" dirty="0">
                <a:latin typeface="Candara" panose="020E0502030303020204" pitchFamily="34" charset="0"/>
              </a:rPr>
              <a:t>receives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deep dorsal vein of the penis </a:t>
            </a:r>
            <a:r>
              <a:rPr lang="en-US" sz="2800" b="1" dirty="0">
                <a:latin typeface="Candara" panose="020E0502030303020204" pitchFamily="34" charset="0"/>
              </a:rPr>
              <a:t>and numerous vesical veins and drains into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internal iliac veins.</a:t>
            </a:r>
          </a:p>
        </p:txBody>
      </p:sp>
      <p:pic>
        <p:nvPicPr>
          <p:cNvPr id="6" name="Picture 2" descr="Image result for the prostatic venous plexus">
            <a:extLst>
              <a:ext uri="{FF2B5EF4-FFF2-40B4-BE49-F238E27FC236}">
                <a16:creationId xmlns:a16="http://schemas.microsoft.com/office/drawing/2014/main" id="{A5235525-0A6C-745B-836E-E215501F9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8493" y="2482334"/>
            <a:ext cx="5725998" cy="3341023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7" name="مستطيل 4">
            <a:extLst>
              <a:ext uri="{FF2B5EF4-FFF2-40B4-BE49-F238E27FC236}">
                <a16:creationId xmlns:a16="http://schemas.microsoft.com/office/drawing/2014/main" id="{386C872E-3824-F80D-8BB2-D03A2FE47B99}"/>
              </a:ext>
            </a:extLst>
          </p:cNvPr>
          <p:cNvSpPr/>
          <p:nvPr/>
        </p:nvSpPr>
        <p:spPr>
          <a:xfrm>
            <a:off x="152400" y="76200"/>
            <a:ext cx="167640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E79FC-0029-960F-30F5-7B2B1028FD72}"/>
              </a:ext>
            </a:extLst>
          </p:cNvPr>
          <p:cNvSpPr/>
          <p:nvPr/>
        </p:nvSpPr>
        <p:spPr>
          <a:xfrm>
            <a:off x="76200" y="5856749"/>
            <a:ext cx="12008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The plexus is continuous superiorly with the </a:t>
            </a:r>
            <a:r>
              <a:rPr lang="en-GB" sz="2800" b="1" dirty="0">
                <a:solidFill>
                  <a:srgbClr val="222CEA"/>
                </a:solidFill>
                <a:latin typeface="Candara" panose="020E0502030303020204" pitchFamily="34" charset="0"/>
              </a:rPr>
              <a:t>vesical venous plexus </a:t>
            </a:r>
            <a:r>
              <a:rPr lang="en-GB" sz="2800" b="1" dirty="0">
                <a:latin typeface="Candara" pitchFamily="34" charset="0"/>
              </a:rPr>
              <a:t>and communicates posteriorly with the </a:t>
            </a:r>
            <a:r>
              <a:rPr lang="en-GB" sz="2800" b="1" dirty="0">
                <a:solidFill>
                  <a:srgbClr val="222CEA"/>
                </a:solidFill>
                <a:latin typeface="Candara" panose="020E0502030303020204" pitchFamily="34" charset="0"/>
              </a:rPr>
              <a:t>internal vertebral venous plexus</a:t>
            </a:r>
          </a:p>
        </p:txBody>
      </p:sp>
    </p:spTree>
    <p:extLst>
      <p:ext uri="{BB962C8B-B14F-4D97-AF65-F5344CB8AC3E}">
        <p14:creationId xmlns:p14="http://schemas.microsoft.com/office/powerpoint/2010/main" val="290329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2B303-372D-CEB8-1A5B-07663F06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A8135-85F7-0414-9EB7-AA5CC8EF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9DE3F-4207-C49C-416E-ACD64C0E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16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34107-3658-4A69-CBDE-DF7F2D0822FA}"/>
              </a:ext>
            </a:extLst>
          </p:cNvPr>
          <p:cNvSpPr/>
          <p:nvPr/>
        </p:nvSpPr>
        <p:spPr>
          <a:xfrm>
            <a:off x="152400" y="848460"/>
            <a:ext cx="7283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Lymph Drainage</a:t>
            </a:r>
          </a:p>
          <a:p>
            <a:r>
              <a:rPr lang="en-GB" sz="2800" b="1" dirty="0">
                <a:latin typeface="Candara" panose="020E0502030303020204" pitchFamily="34" charset="0"/>
              </a:rPr>
              <a:t>Drain chiefly into the </a:t>
            </a:r>
            <a:r>
              <a:rPr lang="en-GB" sz="2800" b="1" dirty="0">
                <a:solidFill>
                  <a:srgbClr val="00CC00"/>
                </a:solidFill>
                <a:latin typeface="Candara" panose="020E0502030303020204" pitchFamily="34" charset="0"/>
              </a:rPr>
              <a:t>internal iliac nodes</a:t>
            </a:r>
            <a:r>
              <a:rPr lang="en-GB" sz="2800" b="1" dirty="0">
                <a:latin typeface="Candara" panose="020E0502030303020204" pitchFamily="34" charset="0"/>
              </a:rPr>
              <a:t>, but some pass to the </a:t>
            </a:r>
            <a:r>
              <a:rPr lang="en-GB" sz="2800" b="1" dirty="0">
                <a:solidFill>
                  <a:srgbClr val="00CC00"/>
                </a:solidFill>
                <a:latin typeface="Candara" panose="020E0502030303020204" pitchFamily="34" charset="0"/>
              </a:rPr>
              <a:t>sacral lymph nodes</a:t>
            </a:r>
            <a:endParaRPr lang="en-US" sz="2800" b="1" dirty="0">
              <a:solidFill>
                <a:srgbClr val="00CC00"/>
              </a:solidFill>
              <a:latin typeface="Candara" panose="020E0502030303020204" pitchFamily="34" charset="0"/>
            </a:endParaRPr>
          </a:p>
          <a:p>
            <a:endParaRPr lang="en-US" sz="2800" b="1" dirty="0">
              <a:latin typeface="Candara" panose="020E0502030303020204" pitchFamily="34" charset="0"/>
            </a:endParaRPr>
          </a:p>
          <a:p>
            <a:endParaRPr lang="en-US" sz="2800" b="1" dirty="0">
              <a:latin typeface="Candara" panose="020E0502030303020204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Nerve Supply</a:t>
            </a:r>
          </a:p>
          <a:p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Inferior hypogastric plexuses. 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The sympathetic nerves stimulate the smooth muscle of the prostate during ejaculation</a:t>
            </a:r>
          </a:p>
        </p:txBody>
      </p:sp>
      <p:sp>
        <p:nvSpPr>
          <p:cNvPr id="6" name="مستطيل 4">
            <a:extLst>
              <a:ext uri="{FF2B5EF4-FFF2-40B4-BE49-F238E27FC236}">
                <a16:creationId xmlns:a16="http://schemas.microsoft.com/office/drawing/2014/main" id="{728F3379-6BDE-1445-DCDA-7CAA85C23FA1}"/>
              </a:ext>
            </a:extLst>
          </p:cNvPr>
          <p:cNvSpPr/>
          <p:nvPr/>
        </p:nvSpPr>
        <p:spPr>
          <a:xfrm>
            <a:off x="152400" y="162580"/>
            <a:ext cx="1681871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  <p:pic>
        <p:nvPicPr>
          <p:cNvPr id="7" name="Picture 23" descr="http://fscomps.fotosearch.com/compc/LIF/LIF137/ga309004.jpg">
            <a:extLst>
              <a:ext uri="{FF2B5EF4-FFF2-40B4-BE49-F238E27FC236}">
                <a16:creationId xmlns:a16="http://schemas.microsoft.com/office/drawing/2014/main" id="{0FE49A4B-2861-50B1-A3EF-D667BE057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435" y="424208"/>
            <a:ext cx="4725165" cy="5429898"/>
          </a:xfrm>
          <a:prstGeom prst="rect">
            <a:avLst/>
          </a:prstGeom>
          <a:noFill/>
          <a:ln w="57150">
            <a:solidFill>
              <a:srgbClr val="222CEA"/>
            </a:solidFill>
          </a:ln>
        </p:spPr>
      </p:pic>
    </p:spTree>
    <p:extLst>
      <p:ext uri="{BB962C8B-B14F-4D97-AF65-F5344CB8AC3E}">
        <p14:creationId xmlns:p14="http://schemas.microsoft.com/office/powerpoint/2010/main" val="324689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9E8B2-A04F-70EA-CC65-0F7AC068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Wednesday 17 May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9C87D-C988-EADB-C47E-AC932826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60502" y="6163772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87D59-56DE-F1C4-8666-D6B927C4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957606" y="6517651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C00000"/>
                </a:solidFill>
              </a:rPr>
              <a:t>17</a:t>
            </a:fld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5" name="Picture 2" descr="Image result for BULBOURETHRAL GLANDS">
            <a:extLst>
              <a:ext uri="{FF2B5EF4-FFF2-40B4-BE49-F238E27FC236}">
                <a16:creationId xmlns:a16="http://schemas.microsoft.com/office/drawing/2014/main" id="{CBFBA160-4D60-0FA7-452D-755ADF55C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5883" y="2743200"/>
            <a:ext cx="7343505" cy="3978275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69C657-CB49-11CD-0E77-25A85FB93F2C}"/>
              </a:ext>
            </a:extLst>
          </p:cNvPr>
          <p:cNvSpPr/>
          <p:nvPr/>
        </p:nvSpPr>
        <p:spPr>
          <a:xfrm>
            <a:off x="162611" y="3238371"/>
            <a:ext cx="4258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Their mucus-like secretion enters the urethra during</a:t>
            </a:r>
          </a:p>
          <a:p>
            <a:r>
              <a:rPr lang="en-GB" sz="2800" b="1" dirty="0">
                <a:latin typeface="Candara" pitchFamily="34" charset="0"/>
              </a:rPr>
              <a:t>sexual arousal, contributing less than </a:t>
            </a:r>
            <a:r>
              <a:rPr lang="en-GB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1% of semen.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505BE-EA73-0FC1-5E03-EC958A6E5FB8}"/>
              </a:ext>
            </a:extLst>
          </p:cNvPr>
          <p:cNvSpPr/>
          <p:nvPr/>
        </p:nvSpPr>
        <p:spPr>
          <a:xfrm>
            <a:off x="87198" y="84628"/>
            <a:ext cx="5003293" cy="584775"/>
          </a:xfrm>
          <a:prstGeom prst="rect">
            <a:avLst/>
          </a:prstGeom>
          <a:ln w="57150"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BULBO-URETHRAL GLANDS</a:t>
            </a:r>
            <a:endParaRPr lang="en-GB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F905E-25AE-4502-1717-F6E3C7485518}"/>
              </a:ext>
            </a:extLst>
          </p:cNvPr>
          <p:cNvSpPr/>
          <p:nvPr/>
        </p:nvSpPr>
        <p:spPr>
          <a:xfrm>
            <a:off x="87198" y="694228"/>
            <a:ext cx="12035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The two pea-size </a:t>
            </a:r>
            <a:r>
              <a:rPr lang="en-GB" sz="2400" b="1" dirty="0" err="1">
                <a:solidFill>
                  <a:srgbClr val="00CC00"/>
                </a:solidFill>
                <a:latin typeface="Candara" panose="020E0502030303020204" pitchFamily="34" charset="0"/>
              </a:rPr>
              <a:t>bulbo</a:t>
            </a:r>
            <a:r>
              <a:rPr lang="en-GB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-urethral glands </a:t>
            </a:r>
            <a:r>
              <a:rPr lang="en-GB" sz="2400" b="1" dirty="0">
                <a:latin typeface="Candara" panose="020E0502030303020204" pitchFamily="34" charset="0"/>
              </a:rPr>
              <a:t>(</a:t>
            </a:r>
            <a:r>
              <a:rPr lang="en-GB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Cowper glands</a:t>
            </a:r>
            <a:r>
              <a:rPr lang="en-GB" sz="2400" b="1" dirty="0">
                <a:latin typeface="Candara" panose="020E0502030303020204" pitchFamily="34" charset="0"/>
              </a:rPr>
              <a:t>) lie posterolateral to the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intermediate part of the urethra</a:t>
            </a:r>
            <a:r>
              <a:rPr lang="en-GB" sz="2400" b="1" dirty="0">
                <a:latin typeface="Candara" panose="020E0502030303020204" pitchFamily="34" charset="0"/>
              </a:rPr>
              <a:t>, largely embedded within the external urethral sphincter.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The ducts of the </a:t>
            </a:r>
            <a:r>
              <a:rPr lang="en-GB" sz="2400" b="1" dirty="0" err="1">
                <a:latin typeface="Candara" panose="020E0502030303020204" pitchFamily="34" charset="0"/>
              </a:rPr>
              <a:t>bulbo</a:t>
            </a:r>
            <a:r>
              <a:rPr lang="en-GB" sz="2400" b="1" dirty="0">
                <a:latin typeface="Candara" panose="020E0502030303020204" pitchFamily="34" charset="0"/>
              </a:rPr>
              <a:t>-urethral glands pass through the perineal membrane adjacent to the intermediate urethra and open through minute apertures into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proximal part of the spongy urethra </a:t>
            </a:r>
            <a:r>
              <a:rPr lang="en-GB" sz="2400" b="1" dirty="0">
                <a:latin typeface="Candara" panose="020E0502030303020204" pitchFamily="34" charset="0"/>
              </a:rPr>
              <a:t>in </a:t>
            </a:r>
            <a:r>
              <a:rPr lang="en-GB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the bulb of the penis</a:t>
            </a:r>
            <a:r>
              <a:rPr lang="en-GB" sz="2400" b="1" dirty="0">
                <a:latin typeface="Candara" panose="020E05020303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446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D9DAA-BAE6-8EDF-0BDD-A69EFC59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383" y="6406168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Wednesday 17 May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5ACF2-76BD-0DB6-DBB7-9FD3B600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40864" y="6223605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BB05F-E1B4-6FBA-39F9-B8116B8D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783" y="6406168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C00000"/>
                </a:solidFill>
              </a:rPr>
              <a:t>18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A6D3D-750E-3A46-EEC7-37496C0F41AB}"/>
              </a:ext>
            </a:extLst>
          </p:cNvPr>
          <p:cNvSpPr/>
          <p:nvPr/>
        </p:nvSpPr>
        <p:spPr>
          <a:xfrm>
            <a:off x="119995" y="44252"/>
            <a:ext cx="458398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anose="020E0502030303020204" pitchFamily="34" charset="0"/>
              </a:rPr>
              <a:t>Prostatic Enlargement</a:t>
            </a:r>
            <a:endParaRPr lang="en-GB" sz="3200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B49488-E518-9F46-FEED-BA06B432889B}"/>
              </a:ext>
            </a:extLst>
          </p:cNvPr>
          <p:cNvSpPr/>
          <p:nvPr/>
        </p:nvSpPr>
        <p:spPr>
          <a:xfrm>
            <a:off x="119995" y="670235"/>
            <a:ext cx="11952009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anose="020E0502030303020204" pitchFamily="34" charset="0"/>
              </a:rPr>
              <a:t>The prostate is of medical interest because benign enlargement or </a:t>
            </a:r>
            <a:r>
              <a:rPr lang="en-GB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benign hypertrophy of the prostate (BHP)</a:t>
            </a:r>
            <a:r>
              <a:rPr lang="en-GB" sz="2800" b="1" dirty="0">
                <a:latin typeface="Candara" panose="020E0502030303020204" pitchFamily="34" charset="0"/>
              </a:rPr>
              <a:t> is common after middle age. </a:t>
            </a:r>
          </a:p>
          <a:p>
            <a:r>
              <a:rPr lang="en-GB" sz="2800" b="1" dirty="0">
                <a:latin typeface="Candara" panose="020E0502030303020204" pitchFamily="34" charset="0"/>
              </a:rPr>
              <a:t>An enlarged prostate projects into the urinary bladder and impedes urination by distorting the prostatic urethra. </a:t>
            </a:r>
            <a:r>
              <a:rPr lang="en-GB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median lobe usually enlarges the most and obstructs the internal urethral orifice.</a:t>
            </a:r>
          </a:p>
        </p:txBody>
      </p:sp>
      <p:pic>
        <p:nvPicPr>
          <p:cNvPr id="7" name="Picture 4" descr="http://www.soyoungplus.net/pro_prostate.gif">
            <a:extLst>
              <a:ext uri="{FF2B5EF4-FFF2-40B4-BE49-F238E27FC236}">
                <a16:creationId xmlns:a16="http://schemas.microsoft.com/office/drawing/2014/main" id="{6ECF0762-E1D9-7BF5-331D-5DC1A36C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936" y="2989819"/>
            <a:ext cx="6050355" cy="3781473"/>
          </a:xfrm>
          <a:prstGeom prst="rect">
            <a:avLst/>
          </a:prstGeom>
          <a:noFill/>
          <a:ln w="57150">
            <a:solidFill>
              <a:srgbClr val="222CEA"/>
            </a:solidFill>
          </a:ln>
        </p:spPr>
      </p:pic>
    </p:spTree>
    <p:extLst>
      <p:ext uri="{BB962C8B-B14F-4D97-AF65-F5344CB8AC3E}">
        <p14:creationId xmlns:p14="http://schemas.microsoft.com/office/powerpoint/2010/main" val="40911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85869-BAA9-F2C2-7632-934BAC8C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Wednesday 17 May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A77A4-8C1D-946D-1170-1CB0F542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82571" y="6173787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C1434-AEF3-8A81-D88D-A1617111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C00000"/>
                </a:solidFill>
              </a:rPr>
              <a:t>19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BAEDF-784A-76E9-B313-3B4F56E85137}"/>
              </a:ext>
            </a:extLst>
          </p:cNvPr>
          <p:cNvSpPr/>
          <p:nvPr/>
        </p:nvSpPr>
        <p:spPr>
          <a:xfrm>
            <a:off x="151425" y="130463"/>
            <a:ext cx="282037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Prostatic Cancer</a:t>
            </a:r>
            <a:endParaRPr lang="en-GB" sz="2800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9C60A-4942-D635-0996-218D6EC34413}"/>
              </a:ext>
            </a:extLst>
          </p:cNvPr>
          <p:cNvSpPr/>
          <p:nvPr/>
        </p:nvSpPr>
        <p:spPr>
          <a:xfrm>
            <a:off x="151425" y="723771"/>
            <a:ext cx="11962018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>
                <a:latin typeface="Candara" panose="020E0502030303020204" pitchFamily="34" charset="0"/>
              </a:rPr>
              <a:t>Prostatic cancer is common in men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older than 55 years </a:t>
            </a:r>
            <a:r>
              <a:rPr lang="en-GB" sz="2400" b="1" dirty="0">
                <a:latin typeface="Candara" panose="020E0502030303020204" pitchFamily="34" charset="0"/>
              </a:rPr>
              <a:t>of age. In most cases, the cancer develops in the posterolateral region. This may be palpated during a digital rectal examination . A malignant prostate feels hard and often irregular. In advanced stages, cancer cells metastasize (spread) to the </a:t>
            </a:r>
            <a:r>
              <a:rPr lang="en-GB" sz="2400" b="1" dirty="0">
                <a:solidFill>
                  <a:srgbClr val="00CC00"/>
                </a:solidFill>
                <a:latin typeface="Candara" panose="020E0502030303020204" pitchFamily="34" charset="0"/>
              </a:rPr>
              <a:t>iliac and sacral lymph nodes </a:t>
            </a:r>
            <a:r>
              <a:rPr lang="en-GB" sz="2400" b="1" dirty="0">
                <a:latin typeface="Candara" panose="020E0502030303020204" pitchFamily="34" charset="0"/>
              </a:rPr>
              <a:t>and later  to distant nodes and bone. </a:t>
            </a:r>
            <a:r>
              <a:rPr lang="en-GB" sz="2400" b="1" dirty="0">
                <a:solidFill>
                  <a:srgbClr val="222CEA"/>
                </a:solidFill>
                <a:latin typeface="Candara" panose="020E0502030303020204" pitchFamily="34" charset="0"/>
              </a:rPr>
              <a:t>The prostatic plexus</a:t>
            </a:r>
            <a:r>
              <a:rPr lang="en-GB" sz="2400" b="1" dirty="0">
                <a:latin typeface="Candara" panose="020E0502030303020204" pitchFamily="34" charset="0"/>
              </a:rPr>
              <a:t>, closely associated with the prostatic sheath, gives passage to parasympathetic fibers, which give rise to the cavernous nerves that convey the fibers that cause penile erection</a:t>
            </a:r>
          </a:p>
        </p:txBody>
      </p:sp>
      <p:pic>
        <p:nvPicPr>
          <p:cNvPr id="7" name="Picture 2" descr="Image result for prostate cancer">
            <a:extLst>
              <a:ext uri="{FF2B5EF4-FFF2-40B4-BE49-F238E27FC236}">
                <a16:creationId xmlns:a16="http://schemas.microsoft.com/office/drawing/2014/main" id="{97738B44-1B85-C5C6-2860-3140A62C6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757" y="3465448"/>
            <a:ext cx="5941653" cy="32560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619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0D791-1A84-79AB-369A-902A9197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82958" y="6385558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6C012-90F8-7E56-8446-642463A2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4907" y="6165451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7548D-932B-850A-9CB9-2C444623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ABF50EC3-BB24-E6A8-4A93-1860ED7BB2C3}"/>
              </a:ext>
            </a:extLst>
          </p:cNvPr>
          <p:cNvSpPr/>
          <p:nvPr/>
        </p:nvSpPr>
        <p:spPr>
          <a:xfrm>
            <a:off x="149978" y="874254"/>
            <a:ext cx="66374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</a:rPr>
              <a:t>The prostate is </a:t>
            </a:r>
            <a:r>
              <a:rPr lang="en-US" sz="2800" b="1" dirty="0">
                <a:solidFill>
                  <a:srgbClr val="00CC00"/>
                </a:solidFill>
                <a:latin typeface="Candara" panose="020E0502030303020204" pitchFamily="34" charset="0"/>
              </a:rPr>
              <a:t>a fibromuscular glandular organ </a:t>
            </a:r>
            <a:r>
              <a:rPr lang="en-US" sz="2800" b="1" dirty="0">
                <a:latin typeface="Candara" panose="020E0502030303020204" pitchFamily="34" charset="0"/>
              </a:rPr>
              <a:t>that surrounds the prostatic urethra </a:t>
            </a:r>
          </a:p>
          <a:p>
            <a:pPr algn="l"/>
            <a:endParaRPr lang="en-US" sz="28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b="1" dirty="0">
                <a:latin typeface="Candara" panose="020E0502030303020204" pitchFamily="34" charset="0"/>
              </a:rPr>
              <a:t>The glandular part makes up approximately </a:t>
            </a:r>
            <a:r>
              <a:rPr lang="en-GB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two thirds </a:t>
            </a:r>
            <a:r>
              <a:rPr lang="en-GB" sz="2800" b="1" dirty="0">
                <a:latin typeface="Candara" panose="020E0502030303020204" pitchFamily="34" charset="0"/>
              </a:rPr>
              <a:t>of the prostate; the </a:t>
            </a:r>
            <a:r>
              <a:rPr lang="en-GB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other third </a:t>
            </a:r>
            <a:r>
              <a:rPr lang="en-GB" sz="2800" b="1" dirty="0">
                <a:latin typeface="Candara" panose="020E0502030303020204" pitchFamily="34" charset="0"/>
              </a:rPr>
              <a:t>is fibromuscular.</a:t>
            </a:r>
            <a:endParaRPr lang="en-US" sz="2800" b="1" dirty="0">
              <a:latin typeface="Candara" panose="020E0502030303020204" pitchFamily="34" charset="0"/>
            </a:endParaRPr>
          </a:p>
          <a:p>
            <a:pPr algn="l"/>
            <a:endParaRPr lang="en-US" sz="2800" b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</a:rPr>
              <a:t> It is about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1.25 in. (3 cm</a:t>
            </a:r>
            <a:r>
              <a:rPr lang="en-US" sz="2800" b="1" dirty="0">
                <a:latin typeface="Candara" panose="020E0502030303020204" pitchFamily="34" charset="0"/>
              </a:rPr>
              <a:t>) long and lies between:</a:t>
            </a:r>
          </a:p>
          <a:p>
            <a:pPr algn="l"/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neck of the bladder </a:t>
            </a:r>
            <a:r>
              <a:rPr lang="en-US" sz="2800" b="1" dirty="0">
                <a:latin typeface="Candara" panose="020E0502030303020204" pitchFamily="34" charset="0"/>
              </a:rPr>
              <a:t>above and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Urogenital diaphragm</a:t>
            </a:r>
            <a:r>
              <a:rPr lang="en-US" sz="2800" b="1" dirty="0">
                <a:latin typeface="Candara" panose="020E0502030303020204" pitchFamily="34" charset="0"/>
              </a:rPr>
              <a:t> below</a:t>
            </a:r>
          </a:p>
          <a:p>
            <a:pPr algn="l">
              <a:buFont typeface="Wingdings" pitchFamily="2" charset="2"/>
              <a:buChar char="v"/>
            </a:pP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6" name="مستطيل 2">
            <a:extLst>
              <a:ext uri="{FF2B5EF4-FFF2-40B4-BE49-F238E27FC236}">
                <a16:creationId xmlns:a16="http://schemas.microsoft.com/office/drawing/2014/main" id="{50BC6FA9-1888-2B73-C314-F981487CD3D8}"/>
              </a:ext>
            </a:extLst>
          </p:cNvPr>
          <p:cNvSpPr/>
          <p:nvPr/>
        </p:nvSpPr>
        <p:spPr>
          <a:xfrm>
            <a:off x="149831" y="76200"/>
            <a:ext cx="3756156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Male Genital Organs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7FFEFC-B3A1-40A0-A94A-F8074B0D8FD0}"/>
              </a:ext>
            </a:extLst>
          </p:cNvPr>
          <p:cNvSpPr/>
          <p:nvPr/>
        </p:nvSpPr>
        <p:spPr>
          <a:xfrm>
            <a:off x="4414129" y="143271"/>
            <a:ext cx="1681871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2B659-7AF9-5CFC-926A-998702D8D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055" t="6562" r="22070" b="6250"/>
          <a:stretch>
            <a:fillRect/>
          </a:stretch>
        </p:blipFill>
        <p:spPr bwMode="auto">
          <a:xfrm>
            <a:off x="6890995" y="289879"/>
            <a:ext cx="5051981" cy="5872927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9736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27D30-C622-52E4-8672-48D6F455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Wednesday 17 May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7B311-4A9F-4C39-F443-8406980D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70401" y="6173787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74DDF-2351-80F5-761B-C7F473EB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7200" y="5991224"/>
            <a:ext cx="34312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C00000"/>
                </a:solidFill>
              </a:rPr>
              <a:t>20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6D143-59A7-5ECC-3739-891A78C379FD}"/>
              </a:ext>
            </a:extLst>
          </p:cNvPr>
          <p:cNvSpPr/>
          <p:nvPr/>
        </p:nvSpPr>
        <p:spPr>
          <a:xfrm>
            <a:off x="56562" y="832232"/>
            <a:ext cx="11944347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dirty="0">
                <a:latin typeface="Candara" panose="020E0502030303020204" pitchFamily="34" charset="0"/>
              </a:rPr>
              <a:t> A major concern regarding </a:t>
            </a:r>
            <a:r>
              <a:rPr lang="en-GB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prostatectomy </a:t>
            </a:r>
            <a:r>
              <a:rPr lang="en-GB" sz="2800" b="1" dirty="0">
                <a:latin typeface="Candara" panose="020E0502030303020204" pitchFamily="34" charset="0"/>
              </a:rPr>
              <a:t>is that </a:t>
            </a:r>
            <a:r>
              <a:rPr lang="en-GB" sz="2800" b="1" dirty="0">
                <a:solidFill>
                  <a:srgbClr val="222CEA"/>
                </a:solidFill>
                <a:latin typeface="Candara" panose="020E0502030303020204" pitchFamily="34" charset="0"/>
              </a:rPr>
              <a:t>impotency </a:t>
            </a:r>
            <a:r>
              <a:rPr lang="en-GB" sz="2800" b="1" dirty="0">
                <a:latin typeface="Candara" panose="020E0502030303020204" pitchFamily="34" charset="0"/>
              </a:rPr>
              <a:t>may be a consequence.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98B6D-494C-7BAF-A312-D748D3AC47A8}"/>
              </a:ext>
            </a:extLst>
          </p:cNvPr>
          <p:cNvSpPr/>
          <p:nvPr/>
        </p:nvSpPr>
        <p:spPr>
          <a:xfrm>
            <a:off x="140816" y="164812"/>
            <a:ext cx="3048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anose="020E0502030303020204" pitchFamily="34" charset="0"/>
              </a:rPr>
              <a:t>Prostatectomy</a:t>
            </a:r>
            <a:endParaRPr lang="en-GB" sz="3200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FAE6D9-114C-B775-F1A1-FF28B0B9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3294" t="41667" r="19766" b="19792"/>
          <a:stretch>
            <a:fillRect/>
          </a:stretch>
        </p:blipFill>
        <p:spPr bwMode="auto">
          <a:xfrm>
            <a:off x="6167281" y="1958220"/>
            <a:ext cx="5921886" cy="476325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157E4D-63A9-28C3-EA72-86D5A342506D}"/>
              </a:ext>
            </a:extLst>
          </p:cNvPr>
          <p:cNvSpPr txBox="1"/>
          <p:nvPr/>
        </p:nvSpPr>
        <p:spPr>
          <a:xfrm>
            <a:off x="61474" y="2255462"/>
            <a:ext cx="5637362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All or part of the prostate, or just the hypertrophied part, is removed (transurethral resection of the prostate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[TURP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].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10CF1-BE16-90B2-4E58-7F5C4320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04151" y="379137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Wednesday 17 May 2023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DEBB7-9ADC-C2F6-3968-935B33A2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0089" y="926825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29CA3-E073-2839-C4CE-AF98FAE5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7029" y="676090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0000FF"/>
                </a:solidFill>
              </a:rPr>
              <a:t>21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0AFBF-6D3A-B227-0A05-F6B8C541211B}"/>
              </a:ext>
            </a:extLst>
          </p:cNvPr>
          <p:cNvSpPr txBox="1"/>
          <p:nvPr/>
        </p:nvSpPr>
        <p:spPr>
          <a:xfrm>
            <a:off x="72264" y="858653"/>
            <a:ext cx="115349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Low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770255" algn="l"/>
              </a:tabLst>
            </a:pPr>
            <a:r>
              <a:rPr lang="en-US" sz="32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It is a thick cord-like tube, about </a:t>
            </a: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45 cm long.</a:t>
            </a:r>
          </a:p>
          <a:p>
            <a:pPr marL="342900" marR="0" indent="-342900" algn="justLow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770255" algn="l"/>
              </a:tabLst>
            </a:pPr>
            <a:r>
              <a:rPr lang="en-US" sz="32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It carries and stores the sperms.</a:t>
            </a:r>
          </a:p>
          <a:p>
            <a:pPr marL="342900" marR="0" indent="-342900" algn="justLow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770255" algn="l"/>
              </a:tabLst>
            </a:pPr>
            <a:r>
              <a:rPr lang="en-US" sz="32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It begins from </a:t>
            </a:r>
            <a:r>
              <a:rPr lang="en-US" sz="3200" b="1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tail of the epididymis.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88485-7C5E-6C28-0E9E-5653B8768022}"/>
              </a:ext>
            </a:extLst>
          </p:cNvPr>
          <p:cNvSpPr txBox="1"/>
          <p:nvPr/>
        </p:nvSpPr>
        <p:spPr>
          <a:xfrm>
            <a:off x="72264" y="112794"/>
            <a:ext cx="4105469" cy="651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Vas (Ductus) Deferens</a:t>
            </a:r>
            <a:endParaRPr lang="en-US" sz="2800" b="1" dirty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56760-15BA-7F87-1D88-0F641632F10E}"/>
              </a:ext>
            </a:extLst>
          </p:cNvPr>
          <p:cNvSpPr txBox="1"/>
          <p:nvPr/>
        </p:nvSpPr>
        <p:spPr>
          <a:xfrm>
            <a:off x="108601" y="2625927"/>
            <a:ext cx="66490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025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Course and relations: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025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1- Scrotal part: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ascends on the back of the testis and medial to the epididymis.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025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2- Inguinal part: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runs in the inguinal canal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through the spermatic cord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025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3- Pelvic part: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curves around the inferior epigastric artery.</a:t>
            </a:r>
          </a:p>
        </p:txBody>
      </p:sp>
      <p:pic>
        <p:nvPicPr>
          <p:cNvPr id="5" name="Picture 2" descr="The Spermatic Cord - Course - Fascia - Contents - TeachMeAnatomy">
            <a:extLst>
              <a:ext uri="{FF2B5EF4-FFF2-40B4-BE49-F238E27FC236}">
                <a16:creationId xmlns:a16="http://schemas.microsoft.com/office/drawing/2014/main" id="{3BCC0354-692A-0538-2AFE-F8AC4195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61" y="2522839"/>
            <a:ext cx="5366890" cy="4198635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161A53-4E0C-0CC9-F1E0-A2ED69F7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4150" y="200713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Wednesday 17 May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A38B9-BE1B-4E8C-D713-682DB68D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2488" y="45903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8ABA4-E347-96E0-2CCB-0E09BB2E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1946" y="424483"/>
            <a:ext cx="401448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0000FF"/>
                </a:solidFill>
              </a:rPr>
              <a:t>22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77813-9125-98C0-B7C5-9E31D1E4DACE}"/>
              </a:ext>
            </a:extLst>
          </p:cNvPr>
          <p:cNvSpPr txBox="1"/>
          <p:nvPr/>
        </p:nvSpPr>
        <p:spPr>
          <a:xfrm>
            <a:off x="-16522" y="742953"/>
            <a:ext cx="120922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1874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Then, it descends downwards and backwards on the following structures; </a:t>
            </a:r>
          </a:p>
          <a:p>
            <a:pPr marL="457200">
              <a:tabLst>
                <a:tab pos="11874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External iliac vessels</a:t>
            </a:r>
            <a:r>
              <a:rPr lang="en-US" sz="2800" b="1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                                                             3- Obturator nerve.</a:t>
            </a:r>
          </a:p>
          <a:p>
            <a:pPr marL="457200">
              <a:tabLst>
                <a:tab pos="11874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 Superior vesical (obliterated umbilical) artery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           </a:t>
            </a:r>
            <a:r>
              <a:rPr lang="en-US" sz="2800" b="1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4- Obturator vessels.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 Then, It curves medially crossing above </a:t>
            </a:r>
            <a:r>
              <a:rPr lang="en-US" sz="28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ureter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then behind the base of the urinary bladder.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BC4DF-B67D-146C-213C-F62B19A2E008}"/>
              </a:ext>
            </a:extLst>
          </p:cNvPr>
          <p:cNvSpPr txBox="1"/>
          <p:nvPr/>
        </p:nvSpPr>
        <p:spPr>
          <a:xfrm>
            <a:off x="128784" y="98817"/>
            <a:ext cx="4105469" cy="651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Vas (Ductus) Deferens</a:t>
            </a:r>
            <a:endParaRPr lang="en-US" sz="2800" b="1" dirty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JaypeeDigital | eBook Reader">
            <a:extLst>
              <a:ext uri="{FF2B5EF4-FFF2-40B4-BE49-F238E27FC236}">
                <a16:creationId xmlns:a16="http://schemas.microsoft.com/office/drawing/2014/main" id="{DDB4250C-50FC-07A1-B0C7-515879F6A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92" y="2620652"/>
            <a:ext cx="7568958" cy="4119676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092A8-3D07-A8A7-E4FD-F05B4422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567" y="6234015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01207-D882-6776-A03D-FC498F1C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59643" y="6051453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B709E-3CF0-A2BA-DD72-C33BB53A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371600" y="6384795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23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F7269-6F09-F4D6-707F-41D9F89D8E24}"/>
              </a:ext>
            </a:extLst>
          </p:cNvPr>
          <p:cNvSpPr txBox="1"/>
          <p:nvPr/>
        </p:nvSpPr>
        <p:spPr>
          <a:xfrm>
            <a:off x="119357" y="98817"/>
            <a:ext cx="4105469" cy="651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Vas (Ductus) Deferens</a:t>
            </a:r>
            <a:endParaRPr lang="en-US" sz="2800" b="1" dirty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5DCB7-ECB6-BE3F-F467-BF595CFFE094}"/>
              </a:ext>
            </a:extLst>
          </p:cNvPr>
          <p:cNvSpPr txBox="1"/>
          <p:nvPr/>
        </p:nvSpPr>
        <p:spPr>
          <a:xfrm>
            <a:off x="105019" y="810501"/>
            <a:ext cx="11646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32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Termination: </a:t>
            </a:r>
            <a:r>
              <a:rPr lang="en-US" sz="32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it ends by forming the ampulla which join the seminal vesicle to form </a:t>
            </a:r>
            <a:r>
              <a:rPr lang="en-US" sz="32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ejaculatory duct.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Arterial supply: </a:t>
            </a:r>
            <a:r>
              <a:rPr lang="en-US" sz="32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artery of the vas deferens.</a:t>
            </a:r>
          </a:p>
        </p:txBody>
      </p:sp>
      <p:pic>
        <p:nvPicPr>
          <p:cNvPr id="3074" name="Picture 2" descr="Tumblr">
            <a:extLst>
              <a:ext uri="{FF2B5EF4-FFF2-40B4-BE49-F238E27FC236}">
                <a16:creationId xmlns:a16="http://schemas.microsoft.com/office/drawing/2014/main" id="{AD8B0940-3BF8-3E5F-391A-6A6ED58C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42" y="2437760"/>
            <a:ext cx="4196746" cy="4272288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ypeeDigital | eBook Reader">
            <a:extLst>
              <a:ext uri="{FF2B5EF4-FFF2-40B4-BE49-F238E27FC236}">
                <a16:creationId xmlns:a16="http://schemas.microsoft.com/office/drawing/2014/main" id="{C2A12AD7-355F-6252-4ABE-8CCD7095C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10" y="2437760"/>
            <a:ext cx="4369199" cy="4164948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2D5A3-F5A7-E7C5-2BC5-BFF7B62C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45380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Wednesday 17 May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2D003-589A-687F-5040-97B47838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7051" y="6453801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160B-674C-54AC-1C19-8D6DC522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0000FF"/>
                </a:solidFill>
              </a:rPr>
              <a:t>24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67CFE-5FB6-56AB-A521-33135CF553AB}"/>
              </a:ext>
            </a:extLst>
          </p:cNvPr>
          <p:cNvSpPr txBox="1"/>
          <p:nvPr/>
        </p:nvSpPr>
        <p:spPr>
          <a:xfrm>
            <a:off x="157065" y="136525"/>
            <a:ext cx="4105469" cy="651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Vas (Ductus) Deferens</a:t>
            </a:r>
            <a:endParaRPr lang="en-US" sz="2800" b="1" dirty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E0467-41ED-E678-1E23-E040DEB14C30}"/>
              </a:ext>
            </a:extLst>
          </p:cNvPr>
          <p:cNvSpPr txBox="1"/>
          <p:nvPr/>
        </p:nvSpPr>
        <p:spPr>
          <a:xfrm>
            <a:off x="0" y="883721"/>
            <a:ext cx="117021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Low">
              <a:spcBef>
                <a:spcPts val="0"/>
              </a:spcBef>
              <a:spcAft>
                <a:spcPts val="0"/>
              </a:spcAft>
              <a:tabLst>
                <a:tab pos="316230" algn="l"/>
                <a:tab pos="3088640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Venous drainage: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vesical plexus of veins.</a:t>
            </a:r>
          </a:p>
          <a:p>
            <a:pPr marL="0" marR="0" indent="0" algn="justLow">
              <a:spcBef>
                <a:spcPts val="0"/>
              </a:spcBef>
              <a:spcAft>
                <a:spcPts val="0"/>
              </a:spcAft>
              <a:tabLst>
                <a:tab pos="316230" algn="l"/>
                <a:tab pos="3088640" algn="l"/>
              </a:tabLst>
            </a:pPr>
            <a:r>
              <a:rPr lang="en-US" sz="2800" b="1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Nerve supply: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vesical plexus of nerves.</a:t>
            </a:r>
          </a:p>
          <a:p>
            <a:pPr marL="0" marR="0" indent="0" algn="justLow">
              <a:spcBef>
                <a:spcPts val="0"/>
              </a:spcBef>
              <a:spcAft>
                <a:spcPts val="0"/>
              </a:spcAft>
              <a:tabLst>
                <a:tab pos="316230" algn="l"/>
                <a:tab pos="3088640" algn="l"/>
              </a:tabLst>
            </a:pPr>
            <a:r>
              <a:rPr lang="en-US" sz="2800" b="1" dirty="0">
                <a:solidFill>
                  <a:srgbClr val="00FF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Lymphatic drainage: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into </a:t>
            </a:r>
            <a:r>
              <a:rPr lang="en-US" sz="2800" b="1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external iliac lymph nodes.</a:t>
            </a:r>
          </a:p>
        </p:txBody>
      </p:sp>
      <p:pic>
        <p:nvPicPr>
          <p:cNvPr id="4098" name="Picture 2" descr="Neurovascular Supply and Lymphatic Drainage of Male Reproductive Organs |  SpringerLink">
            <a:extLst>
              <a:ext uri="{FF2B5EF4-FFF2-40B4-BE49-F238E27FC236}">
                <a16:creationId xmlns:a16="http://schemas.microsoft.com/office/drawing/2014/main" id="{A8934FD3-68F2-B919-F8DB-15142B3F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65" y="2852458"/>
            <a:ext cx="6005132" cy="3503892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enitourinary System, Male, Anatomy: Image Details - NCI Visuals Online">
            <a:extLst>
              <a:ext uri="{FF2B5EF4-FFF2-40B4-BE49-F238E27FC236}">
                <a16:creationId xmlns:a16="http://schemas.microsoft.com/office/drawing/2014/main" id="{A6C7F889-F4A7-3D51-618F-0AECE6ED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0" y="2892904"/>
            <a:ext cx="5725261" cy="351947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39D1F-3913-1C88-900E-754E3210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Wednesday 17 May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48BF0-BDAF-E6C6-F633-89C7273E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4728" y="116083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5FD36-0977-8AC4-E756-928DED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256" y="166659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0000FF"/>
                </a:solidFill>
              </a:rPr>
              <a:t>25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EEF26-39EB-5504-7173-9595DD1C17AE}"/>
              </a:ext>
            </a:extLst>
          </p:cNvPr>
          <p:cNvSpPr txBox="1"/>
          <p:nvPr/>
        </p:nvSpPr>
        <p:spPr>
          <a:xfrm>
            <a:off x="75422" y="805248"/>
            <a:ext cx="1211657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7025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One on each side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7025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It is a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sacculated and coiled pouch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which is nearly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5 cm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 length.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sz="28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Relations: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a- Anteriorly: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base of the urinary bladder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b- Posteriorly: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rectum.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c- Medially: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ampulla of the vas deferens.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d- Laterally: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levator ani.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A88CB-8724-BAA6-AB89-65A699FAD03F}"/>
              </a:ext>
            </a:extLst>
          </p:cNvPr>
          <p:cNvSpPr txBox="1"/>
          <p:nvPr/>
        </p:nvSpPr>
        <p:spPr>
          <a:xfrm>
            <a:off x="75422" y="136525"/>
            <a:ext cx="3104761" cy="651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Seminal Vesicles</a:t>
            </a:r>
            <a:endParaRPr lang="en-US" sz="2800" dirty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Seminal Vesicle: Location, Anatomy, Function &amp; Disorders">
            <a:extLst>
              <a:ext uri="{FF2B5EF4-FFF2-40B4-BE49-F238E27FC236}">
                <a16:creationId xmlns:a16="http://schemas.microsoft.com/office/drawing/2014/main" id="{12B9135E-DAD2-3A33-DFB3-C92B6BF5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52" y="1810720"/>
            <a:ext cx="4905072" cy="491075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ing of the Seminal Vesicle and Vas Deferens | RadioGraphics">
            <a:extLst>
              <a:ext uri="{FF2B5EF4-FFF2-40B4-BE49-F238E27FC236}">
                <a16:creationId xmlns:a16="http://schemas.microsoft.com/office/drawing/2014/main" id="{1A2AAEA0-6245-F934-525F-371198DC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65" y="3604849"/>
            <a:ext cx="2754169" cy="3108543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48DC3-CE09-E6D5-C810-23FE879E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192" y="635635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Wednesday 17 May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73F62-A58B-E03F-A302-D7CDC7FD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4208" y="6173787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DFDC6-AF99-7BB8-4756-BBC9B6A2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8654" y="6573260"/>
            <a:ext cx="377937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C00000"/>
                </a:solidFill>
              </a:rPr>
              <a:t>26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69FF4-1032-DB57-2D94-693EB23863EB}"/>
              </a:ext>
            </a:extLst>
          </p:cNvPr>
          <p:cNvSpPr txBox="1"/>
          <p:nvPr/>
        </p:nvSpPr>
        <p:spPr>
          <a:xfrm>
            <a:off x="79007" y="939330"/>
            <a:ext cx="61213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sz="28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Ends: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It unites with </a:t>
            </a: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ampullae of the vas deferens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to form </a:t>
            </a: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ejaculatory duct.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endParaRPr lang="en-US" sz="2800" b="1" dirty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r>
              <a:rPr lang="en-US" sz="28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Function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seminal vesicles are glands which </a:t>
            </a:r>
            <a:r>
              <a:rPr lang="en-US" sz="2800" b="1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contract during ejaculation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770255" algn="l"/>
              </a:tabLst>
            </a:pPr>
            <a:endParaRPr lang="en-US" sz="28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7025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Their secretions constitute </a:t>
            </a:r>
            <a:r>
              <a:rPr lang="en-US" sz="28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greater amount of the seminal fluid.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188A4-C0E1-B1D6-D09F-7B2E5BD1E644}"/>
              </a:ext>
            </a:extLst>
          </p:cNvPr>
          <p:cNvSpPr txBox="1"/>
          <p:nvPr/>
        </p:nvSpPr>
        <p:spPr>
          <a:xfrm>
            <a:off x="112723" y="112067"/>
            <a:ext cx="3104761" cy="651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Seminal Vesicles</a:t>
            </a:r>
            <a:endParaRPr lang="en-US" sz="2800" dirty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Seminal plasma as a diagnostic fluid for male reproductive system disorders  | Nature Reviews Urology">
            <a:extLst>
              <a:ext uri="{FF2B5EF4-FFF2-40B4-BE49-F238E27FC236}">
                <a16:creationId xmlns:a16="http://schemas.microsoft.com/office/drawing/2014/main" id="{356775CF-1300-E766-7C34-E9B4EC7A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92" y="674255"/>
            <a:ext cx="5697878" cy="5682095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FD74C-3AC3-A819-0F96-191EC09F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68559" y="371064"/>
            <a:ext cx="2743200" cy="380347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Wednesday 17 May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46824-5D0A-9709-7173-7AE927C1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3230" y="192920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49764-9998-B374-E003-822FCF07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2288" y="264406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chemeClr val="tx1"/>
                </a:solidFill>
              </a:rPr>
              <a:t>27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EF0E5-CE6B-A4D9-1C0B-BBF913C2F8F1}"/>
              </a:ext>
            </a:extLst>
          </p:cNvPr>
          <p:cNvSpPr txBox="1"/>
          <p:nvPr/>
        </p:nvSpPr>
        <p:spPr>
          <a:xfrm>
            <a:off x="186611" y="121303"/>
            <a:ext cx="3104761" cy="651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Seminal Vesicles</a:t>
            </a:r>
            <a:endParaRPr lang="en-US" sz="2800" dirty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76331-1518-C0C8-1E09-2AAFA4CAEFB1}"/>
              </a:ext>
            </a:extLst>
          </p:cNvPr>
          <p:cNvSpPr txBox="1"/>
          <p:nvPr/>
        </p:nvSpPr>
        <p:spPr>
          <a:xfrm>
            <a:off x="34605" y="751411"/>
            <a:ext cx="119707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Low">
              <a:spcBef>
                <a:spcPts val="0"/>
              </a:spcBef>
              <a:spcAft>
                <a:spcPts val="0"/>
              </a:spcAft>
              <a:tabLst>
                <a:tab pos="316230" algn="l"/>
                <a:tab pos="30886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Arterial supply: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 from the inferior vesical artery.</a:t>
            </a:r>
          </a:p>
          <a:p>
            <a:pPr marL="0" marR="0" indent="0" algn="justLow">
              <a:spcBef>
                <a:spcPts val="0"/>
              </a:spcBef>
              <a:spcAft>
                <a:spcPts val="0"/>
              </a:spcAft>
              <a:tabLst>
                <a:tab pos="316230" algn="l"/>
                <a:tab pos="3088640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Venous drainage: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into the vesical venous plexuses.</a:t>
            </a:r>
          </a:p>
          <a:p>
            <a:pPr marL="0" marR="0" indent="0" algn="justLow">
              <a:spcBef>
                <a:spcPts val="0"/>
              </a:spcBef>
              <a:spcAft>
                <a:spcPts val="0"/>
              </a:spcAft>
              <a:tabLst>
                <a:tab pos="309245" algn="l"/>
                <a:tab pos="3088640" algn="l"/>
              </a:tabLst>
            </a:pPr>
            <a:r>
              <a:rPr lang="en-US" sz="2800" b="1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Nerve supply: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vesical plexus of nerves. </a:t>
            </a:r>
          </a:p>
          <a:p>
            <a:pPr marL="0" marR="0" indent="0" algn="justLow">
              <a:spcBef>
                <a:spcPts val="0"/>
              </a:spcBef>
              <a:spcAft>
                <a:spcPts val="0"/>
              </a:spcAft>
              <a:tabLst>
                <a:tab pos="309245" algn="l"/>
                <a:tab pos="3088640" algn="l"/>
              </a:tabLst>
            </a:pPr>
            <a:r>
              <a:rPr lang="en-US" sz="2800" b="1" dirty="0">
                <a:solidFill>
                  <a:srgbClr val="00FF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Lymphatic drainage;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into the internal and external iliac lymph nodes.</a:t>
            </a:r>
          </a:p>
        </p:txBody>
      </p:sp>
      <p:pic>
        <p:nvPicPr>
          <p:cNvPr id="7170" name="Picture 2" descr="JaypeeDigital | eBook Reader">
            <a:extLst>
              <a:ext uri="{FF2B5EF4-FFF2-40B4-BE49-F238E27FC236}">
                <a16:creationId xmlns:a16="http://schemas.microsoft.com/office/drawing/2014/main" id="{F367182E-F51B-1C6C-9F74-9E8814214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28" y="2569161"/>
            <a:ext cx="4680762" cy="4141073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aypeeDigital | eBook Reader">
            <a:extLst>
              <a:ext uri="{FF2B5EF4-FFF2-40B4-BE49-F238E27FC236}">
                <a16:creationId xmlns:a16="http://schemas.microsoft.com/office/drawing/2014/main" id="{C8083FBA-56A6-860A-26C8-68890893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48" y="2569161"/>
            <a:ext cx="4222448" cy="4141073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4D0EE-BED3-3A75-C2C9-6B9E25367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2525" y="635635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Wednesday 17 May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EA5E8-329D-C596-B117-55F3A4F5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33400" y="6179746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283F6-BDF7-9BD6-7E0C-82A08DC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6804" y="121303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C00000"/>
                </a:solidFill>
              </a:rPr>
              <a:t>28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05118-7903-BACB-A47D-ED400B4462B3}"/>
              </a:ext>
            </a:extLst>
          </p:cNvPr>
          <p:cNvSpPr txBox="1"/>
          <p:nvPr/>
        </p:nvSpPr>
        <p:spPr>
          <a:xfrm>
            <a:off x="186611" y="121303"/>
            <a:ext cx="3104761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Ejaculatory Ducts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1FF91-3121-3393-ABB6-7D06C8BDD1BF}"/>
              </a:ext>
            </a:extLst>
          </p:cNvPr>
          <p:cNvSpPr txBox="1"/>
          <p:nvPr/>
        </p:nvSpPr>
        <p:spPr>
          <a:xfrm>
            <a:off x="0" y="706078"/>
            <a:ext cx="118312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** Formation; </a:t>
            </a:r>
            <a:r>
              <a:rPr lang="en-US" sz="2800" b="1" dirty="0">
                <a:latin typeface="Candara" panose="020E0502030303020204" pitchFamily="34" charset="0"/>
              </a:rPr>
              <a:t>it is formed by the union of the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</a:rPr>
              <a:t>ampulla of the vas deferens </a:t>
            </a:r>
            <a:r>
              <a:rPr lang="en-US" sz="2800" b="1" dirty="0">
                <a:latin typeface="Candara" panose="020E0502030303020204" pitchFamily="34" charset="0"/>
              </a:rPr>
              <a:t>with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</a:rPr>
              <a:t>the seminal vesicle </a:t>
            </a:r>
            <a:r>
              <a:rPr lang="en-US" sz="2800" b="1" dirty="0">
                <a:latin typeface="Candara" panose="020E0502030303020204" pitchFamily="34" charset="0"/>
              </a:rPr>
              <a:t>behind the neck of the urinary bladder.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</a:rPr>
              <a:t>It is a very narrow duct,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2 cm long </a:t>
            </a:r>
            <a:r>
              <a:rPr lang="en-US" sz="2800" b="1" dirty="0">
                <a:latin typeface="Candara" panose="020E0502030303020204" pitchFamily="34" charset="0"/>
              </a:rPr>
              <a:t>which immediately passes through the base of the prostate gland.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</a:rPr>
              <a:t>It opens into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</a:rPr>
              <a:t>the seminal colliculus </a:t>
            </a:r>
            <a:r>
              <a:rPr lang="en-US" sz="2800" b="1" dirty="0">
                <a:latin typeface="Candara" panose="020E0502030303020204" pitchFamily="34" charset="0"/>
              </a:rPr>
              <a:t>of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the prostatic urethra</a:t>
            </a:r>
            <a:r>
              <a:rPr lang="en-US" sz="2800" b="1" dirty="0">
                <a:latin typeface="Candara" panose="020E0502030303020204" pitchFamily="34" charset="0"/>
              </a:rPr>
              <a:t>. 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</p:txBody>
      </p:sp>
      <p:pic>
        <p:nvPicPr>
          <p:cNvPr id="8194" name="Picture 2" descr="An update on the diagnosis and management of ejaculatory duct obstruction |  Nature Reviews Urology">
            <a:extLst>
              <a:ext uri="{FF2B5EF4-FFF2-40B4-BE49-F238E27FC236}">
                <a16:creationId xmlns:a16="http://schemas.microsoft.com/office/drawing/2014/main" id="{EE57AC7C-1A60-171E-E5B3-177DE2716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 bwMode="auto">
          <a:xfrm>
            <a:off x="8885059" y="2982525"/>
            <a:ext cx="3046095" cy="375417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jaculatory duct/Fertilitypedia">
            <a:extLst>
              <a:ext uri="{FF2B5EF4-FFF2-40B4-BE49-F238E27FC236}">
                <a16:creationId xmlns:a16="http://schemas.microsoft.com/office/drawing/2014/main" id="{78A77F5A-12F2-1D98-F01B-FFE011A60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29" y="2982526"/>
            <a:ext cx="5865433" cy="3738950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6B3A3-0F17-5F6D-40A1-3F15A355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290C3-2187-5F5F-71F9-F071CD173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992"/>
            <a:ext cx="12191999" cy="6858000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176DDAD9-1C85-9371-2F56-3B7B5FF7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2998" y="6356350"/>
            <a:ext cx="5931442" cy="365125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  <a:latin typeface="Candara" panose="020E0502030303020204" pitchFamily="34" charset="0"/>
              </a:rPr>
              <a:t>Wednesday 17 May 2023</a:t>
            </a:r>
            <a:endParaRPr lang="en-US" sz="40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B1DBDFF-D6D3-4AC6-3BB4-84CBFA08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22439" y="6336587"/>
            <a:ext cx="6813680" cy="365125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  <a:latin typeface="Candara" panose="020E0502030303020204" pitchFamily="34" charset="0"/>
              </a:rPr>
              <a:t>Dr. Aiman Qais </a:t>
            </a:r>
            <a:r>
              <a:rPr lang="en-US" sz="4000" b="1" dirty="0">
                <a:solidFill>
                  <a:schemeClr val="tx1"/>
                </a:solidFill>
                <a:latin typeface="Candara" panose="020E0502030303020204" pitchFamily="34" charset="0"/>
              </a:rPr>
              <a:t>Al-Maathidy</a:t>
            </a:r>
            <a:endParaRPr lang="en-US" sz="4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099CC-3D5E-0EDB-0168-5D99423E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2E5F1-E296-88C7-2453-511135D0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2112" y="104155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BCC0-7468-A342-7D90-9BA767E2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911258" y="6567356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CE38C-A55C-3FDE-C0FC-A57CB06A3E38}"/>
              </a:ext>
            </a:extLst>
          </p:cNvPr>
          <p:cNvSpPr/>
          <p:nvPr/>
        </p:nvSpPr>
        <p:spPr>
          <a:xfrm>
            <a:off x="223100" y="136525"/>
            <a:ext cx="1867819" cy="646331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  <p:pic>
        <p:nvPicPr>
          <p:cNvPr id="6" name="Picture 2" descr="Image result for fibrous capsule of the prostate">
            <a:extLst>
              <a:ext uri="{FF2B5EF4-FFF2-40B4-BE49-F238E27FC236}">
                <a16:creationId xmlns:a16="http://schemas.microsoft.com/office/drawing/2014/main" id="{B1C911F8-A4F0-05AF-B8A3-DCA3B477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698" y="3115940"/>
            <a:ext cx="7273202" cy="363357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88AD14-B5E5-3272-98BB-56A77894B1D6}"/>
              </a:ext>
            </a:extLst>
          </p:cNvPr>
          <p:cNvSpPr txBox="1"/>
          <p:nvPr/>
        </p:nvSpPr>
        <p:spPr>
          <a:xfrm>
            <a:off x="97409" y="714352"/>
            <a:ext cx="11987753" cy="2684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316230" algn="l"/>
                <a:tab pos="3088640" algn="l"/>
              </a:tabLst>
            </a:pPr>
            <a:r>
              <a:rPr lang="en-US" sz="28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The prostatic capsule:</a:t>
            </a:r>
          </a:p>
          <a:p>
            <a:pPr marL="0" marR="0" indent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316230" algn="l"/>
                <a:tab pos="3088640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True capsule: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thin fibrous sheath surrounds the gland.</a:t>
            </a:r>
          </a:p>
          <a:p>
            <a:pPr marL="0" marR="0" indent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316230" algn="l"/>
                <a:tab pos="3088640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 False capsule: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the visceral layer of pelvic fascia.(continuous anterolaterally with the </a:t>
            </a:r>
            <a:r>
              <a:rPr lang="en-US" sz="28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puboprostatic ligaments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, and dense posteriorly, continuous with </a:t>
            </a:r>
            <a:r>
              <a:rPr lang="en-US" sz="28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rectovesical septum)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2E2E3-1673-6B7D-5B1B-E9AAC10ECCDC}"/>
              </a:ext>
            </a:extLst>
          </p:cNvPr>
          <p:cNvSpPr txBox="1"/>
          <p:nvPr/>
        </p:nvSpPr>
        <p:spPr>
          <a:xfrm>
            <a:off x="223100" y="4240228"/>
            <a:ext cx="4254632" cy="13849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prostatic venous plexus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lies between both capsules.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7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29AC0-0E24-C4DF-E6CD-316CB45F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52912-FD0A-6F35-4CD8-98764D44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2B69B-C972-9972-AE1A-537E8618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206B8-04C7-EB31-AD87-53A66A62797A}"/>
              </a:ext>
            </a:extLst>
          </p:cNvPr>
          <p:cNvSpPr/>
          <p:nvPr/>
        </p:nvSpPr>
        <p:spPr>
          <a:xfrm>
            <a:off x="0" y="718195"/>
            <a:ext cx="723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</a:rPr>
              <a:t>The somewhat conical prostate has: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A base</a:t>
            </a:r>
            <a:r>
              <a:rPr lang="en-US" sz="2800" b="1" dirty="0">
                <a:latin typeface="Candara" panose="020E0502030303020204" pitchFamily="34" charset="0"/>
              </a:rPr>
              <a:t>, which lies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against the bladder neck </a:t>
            </a:r>
            <a:r>
              <a:rPr lang="en-US" sz="2800" b="1" dirty="0">
                <a:latin typeface="Candara" panose="020E0502030303020204" pitchFamily="34" charset="0"/>
              </a:rPr>
              <a:t>above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An</a:t>
            </a:r>
            <a:r>
              <a:rPr lang="en-US" sz="2800" b="1" dirty="0">
                <a:latin typeface="Candara" panose="020E0502030303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apex</a:t>
            </a:r>
            <a:r>
              <a:rPr lang="en-US" sz="2800" b="1" dirty="0">
                <a:latin typeface="Candara" panose="020E0502030303020204" pitchFamily="34" charset="0"/>
              </a:rPr>
              <a:t>, which lies against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urogenital diaphragm </a:t>
            </a:r>
            <a:r>
              <a:rPr lang="en-US" sz="2800" b="1" dirty="0">
                <a:latin typeface="Candara" panose="020E0502030303020204" pitchFamily="34" charset="0"/>
              </a:rPr>
              <a:t>below. 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two ejaculatory ducts </a:t>
            </a:r>
            <a:r>
              <a:rPr lang="en-US" sz="2800" b="1" dirty="0">
                <a:latin typeface="Candara" panose="020E0502030303020204" pitchFamily="34" charset="0"/>
              </a:rPr>
              <a:t>pierce the upper part of the posterior surface of the prostate to open into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prostatic urethra </a:t>
            </a:r>
            <a:r>
              <a:rPr lang="en-US" sz="2800" b="1" dirty="0">
                <a:latin typeface="Candara" panose="020E0502030303020204" pitchFamily="34" charset="0"/>
              </a:rPr>
              <a:t>at the lateral margins of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prostatic utricle.</a:t>
            </a:r>
            <a:endParaRPr lang="ar-IQ" sz="2800" b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8E966-EEC9-CCCC-859B-857AF6171ADB}"/>
              </a:ext>
            </a:extLst>
          </p:cNvPr>
          <p:cNvSpPr/>
          <p:nvPr/>
        </p:nvSpPr>
        <p:spPr>
          <a:xfrm>
            <a:off x="152400" y="76200"/>
            <a:ext cx="1681871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995CD19-B359-2A60-D578-D2DC95F1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055" t="6562" r="22070" b="6250"/>
          <a:stretch>
            <a:fillRect/>
          </a:stretch>
        </p:blipFill>
        <p:spPr bwMode="auto">
          <a:xfrm>
            <a:off x="7136089" y="439473"/>
            <a:ext cx="4903511" cy="570033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294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8D7DF-78F2-D061-CB48-A6F7E1D6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5870" y="31348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452D9-D95D-9E98-06DA-FB5058C3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5800" y="109583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54592-1490-DBDA-2935-82E06530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489" y="237010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8898969E-81E6-3A60-9567-C7E91059A433}"/>
              </a:ext>
            </a:extLst>
          </p:cNvPr>
          <p:cNvSpPr/>
          <p:nvPr/>
        </p:nvSpPr>
        <p:spPr>
          <a:xfrm>
            <a:off x="0" y="767569"/>
            <a:ext cx="11925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Superiorly: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base </a:t>
            </a:r>
            <a:r>
              <a:rPr lang="en-US" sz="2400" b="1" dirty="0">
                <a:latin typeface="Candara" panose="020E0502030303020204" pitchFamily="34" charset="0"/>
              </a:rPr>
              <a:t>of the prostate is continuous with the neck of the bladder, the smooth muscle passing without interruption from one organ to the other.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urethra </a:t>
            </a:r>
            <a:r>
              <a:rPr lang="en-US" sz="2400" b="1" dirty="0">
                <a:latin typeface="Candara" panose="020E0502030303020204" pitchFamily="34" charset="0"/>
              </a:rPr>
              <a:t>enters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center of the base of the prostate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400" b="1" dirty="0">
              <a:latin typeface="Candara" panose="020E0502030303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Inferiorly: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apex </a:t>
            </a:r>
            <a:r>
              <a:rPr lang="en-US" sz="2400" b="1" dirty="0">
                <a:latin typeface="Candara" panose="020E0502030303020204" pitchFamily="34" charset="0"/>
              </a:rPr>
              <a:t>of the prostate lies on the upper surface of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urogenital diaphragm</a:t>
            </a:r>
            <a:r>
              <a:rPr lang="en-US" sz="2400" b="1" dirty="0">
                <a:latin typeface="Candara" panose="020E0502030303020204" pitchFamily="34" charset="0"/>
              </a:rPr>
              <a:t>. The urethra leaves the prostate just above the apex on the anterior surface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FFCF724-8267-BE8A-219A-D33E6DA95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1131" t="34095" r="22070" b="26900"/>
          <a:stretch>
            <a:fillRect/>
          </a:stretch>
        </p:blipFill>
        <p:spPr bwMode="auto">
          <a:xfrm>
            <a:off x="838985" y="3173850"/>
            <a:ext cx="3825879" cy="3480299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98D89D26-E119-C172-D777-09F966079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3382" t="26042" r="16837" b="17708"/>
          <a:stretch>
            <a:fillRect/>
          </a:stretch>
        </p:blipFill>
        <p:spPr bwMode="auto">
          <a:xfrm>
            <a:off x="6096000" y="3135714"/>
            <a:ext cx="5538277" cy="3518435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6918E1-D896-65B9-82C0-3471CC5AE3D7}"/>
              </a:ext>
            </a:extLst>
          </p:cNvPr>
          <p:cNvSpPr/>
          <p:nvPr/>
        </p:nvSpPr>
        <p:spPr>
          <a:xfrm>
            <a:off x="152400" y="109583"/>
            <a:ext cx="1826141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Candara" panose="020E0502030303020204" pitchFamily="34" charset="0"/>
              </a:rPr>
              <a:t>Relations</a:t>
            </a:r>
          </a:p>
        </p:txBody>
      </p:sp>
    </p:spTree>
    <p:extLst>
      <p:ext uri="{BB962C8B-B14F-4D97-AF65-F5344CB8AC3E}">
        <p14:creationId xmlns:p14="http://schemas.microsoft.com/office/powerpoint/2010/main" val="328443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A45FA-331A-D2A2-781A-42C4AB72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8286" y="263561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E4A7F-2AF6-0930-DD24-D2795176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5222" y="44982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98718-8125-90BD-695B-9D93DC3B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3108" y="80998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E881F499-6F96-2DEF-4D4E-D7518DBC521E}"/>
              </a:ext>
            </a:extLst>
          </p:cNvPr>
          <p:cNvSpPr/>
          <p:nvPr/>
        </p:nvSpPr>
        <p:spPr>
          <a:xfrm>
            <a:off x="76199" y="696992"/>
            <a:ext cx="119901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Anteriorly:</a:t>
            </a:r>
            <a:r>
              <a:rPr lang="en-US" sz="2800" b="1" dirty="0">
                <a:latin typeface="Candara" panose="020E0502030303020204" pitchFamily="34" charset="0"/>
              </a:rPr>
              <a:t> The prostate is related to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symphysis pubis, </a:t>
            </a:r>
            <a:r>
              <a:rPr lang="en-US" sz="2800" b="1" dirty="0">
                <a:latin typeface="Candara" panose="020E0502030303020204" pitchFamily="34" charset="0"/>
              </a:rPr>
              <a:t>separated from it by the extraperitoneal fat in the retropubic space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(cave of Retzius). </a:t>
            </a:r>
            <a:endParaRPr lang="en-US" sz="2800" b="1" dirty="0">
              <a:latin typeface="Candara" panose="020E0502030303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</a:rPr>
              <a:t>The prostate is connected to the posterior aspect of the pubic bones by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fascial puboprostatic ligaments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43E53F3-F096-28C3-04F2-97EC78AE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7539" t="17812" r="25000" b="13750"/>
          <a:stretch>
            <a:fillRect/>
          </a:stretch>
        </p:blipFill>
        <p:spPr bwMode="auto">
          <a:xfrm>
            <a:off x="586758" y="2620923"/>
            <a:ext cx="4616837" cy="416087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7" name="مستطيل 5">
            <a:extLst>
              <a:ext uri="{FF2B5EF4-FFF2-40B4-BE49-F238E27FC236}">
                <a16:creationId xmlns:a16="http://schemas.microsoft.com/office/drawing/2014/main" id="{4B650D37-9FBB-A9E7-2985-AD144486D875}"/>
              </a:ext>
            </a:extLst>
          </p:cNvPr>
          <p:cNvSpPr/>
          <p:nvPr/>
        </p:nvSpPr>
        <p:spPr>
          <a:xfrm>
            <a:off x="76200" y="76200"/>
            <a:ext cx="1681871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  <p:pic>
        <p:nvPicPr>
          <p:cNvPr id="8" name="Picture 2" descr="Legends Of Surgery on Twitter: &quot;The fascia that separates the prostate and  bladder from the rectum was described in 1836 by French surgeon and  anatomist Charles-Pierre Denonvilliers (1808-1872). It's an important  structure">
            <a:extLst>
              <a:ext uri="{FF2B5EF4-FFF2-40B4-BE49-F238E27FC236}">
                <a16:creationId xmlns:a16="http://schemas.microsoft.com/office/drawing/2014/main" id="{13B7D2F9-8E93-F83D-3B10-5319320B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07" y="2480556"/>
            <a:ext cx="4712615" cy="4231736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1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1968A-E431-2551-E320-F5943569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92488-1349-5AFA-1159-ECD9BE26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29705" y="6136425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B21CF-3E39-2772-452F-F1840328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15505" y="6538912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smtClean="0"/>
              <a:t>7</a:t>
            </a:fld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D793EBC-C91F-975F-1726-B9929BB946A6}"/>
              </a:ext>
            </a:extLst>
          </p:cNvPr>
          <p:cNvSpPr/>
          <p:nvPr/>
        </p:nvSpPr>
        <p:spPr>
          <a:xfrm>
            <a:off x="141778" y="2601364"/>
            <a:ext cx="5127805" cy="310854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Candara" panose="020E0502030303020204" pitchFamily="34" charset="0"/>
              </a:rPr>
              <a:t>This septum is formed in fetal life by the fusion of the walls of the lower end of the Rectovesical pouch of peritoneum, which originally extended down to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perineal body</a:t>
            </a:r>
            <a:endParaRPr lang="ar-IQ" sz="2800" b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A78EAC7-D72B-7D4E-E252-6070F082EA0D}"/>
              </a:ext>
            </a:extLst>
          </p:cNvPr>
          <p:cNvSpPr/>
          <p:nvPr/>
        </p:nvSpPr>
        <p:spPr>
          <a:xfrm>
            <a:off x="256095" y="136525"/>
            <a:ext cx="1681871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6C2A111-47C4-3615-DCE5-03F02880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9868" t="8333" r="14495" b="14583"/>
          <a:stretch>
            <a:fillRect/>
          </a:stretch>
        </p:blipFill>
        <p:spPr bwMode="auto">
          <a:xfrm>
            <a:off x="5638800" y="1846551"/>
            <a:ext cx="6258348" cy="487492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BBC5B7-10D9-784A-9758-15A2D520E17C}"/>
              </a:ext>
            </a:extLst>
          </p:cNvPr>
          <p:cNvSpPr txBox="1"/>
          <p:nvPr/>
        </p:nvSpPr>
        <p:spPr>
          <a:xfrm>
            <a:off x="141779" y="789852"/>
            <a:ext cx="11924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Posteriorly: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The prostate  is closely related to the anterior surface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rectal ampulla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and is separated from it by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Rectovesical septum (fascia of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Denonvilliers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948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ECB5B-7F5A-6272-E568-CDCA27A1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4FFA7-AEEC-14E1-3393-E2128977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72A2A-DE72-99A6-5146-D895F7DF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B90F5424-A6E1-B6B8-17C0-7AFF12C9A968}"/>
              </a:ext>
            </a:extLst>
          </p:cNvPr>
          <p:cNvSpPr/>
          <p:nvPr/>
        </p:nvSpPr>
        <p:spPr>
          <a:xfrm>
            <a:off x="247060" y="666367"/>
            <a:ext cx="11847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Laterally:</a:t>
            </a:r>
            <a:r>
              <a:rPr lang="en-US" sz="2800" b="1" dirty="0">
                <a:latin typeface="Candara" panose="020E0502030303020204" pitchFamily="34" charset="0"/>
              </a:rPr>
              <a:t>  The prostate is embraced by the anterior fibers of the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levator ani </a:t>
            </a:r>
            <a:r>
              <a:rPr lang="en-US" sz="2800" b="1" dirty="0">
                <a:latin typeface="Candara" panose="020E0502030303020204" pitchFamily="34" charset="0"/>
              </a:rPr>
              <a:t>as they run posteriorly from the pubis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5FB6B3C-6EB9-A444-E5A9-43B1E8DD4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055" t="27187" r="36718" b="33438"/>
          <a:stretch>
            <a:fillRect/>
          </a:stretch>
        </p:blipFill>
        <p:spPr bwMode="auto">
          <a:xfrm>
            <a:off x="3124200" y="1817601"/>
            <a:ext cx="5943600" cy="4538749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7" name="مستطيل 4">
            <a:extLst>
              <a:ext uri="{FF2B5EF4-FFF2-40B4-BE49-F238E27FC236}">
                <a16:creationId xmlns:a16="http://schemas.microsoft.com/office/drawing/2014/main" id="{44602327-D341-86C1-9A46-82285AFC9F8B}"/>
              </a:ext>
            </a:extLst>
          </p:cNvPr>
          <p:cNvSpPr/>
          <p:nvPr/>
        </p:nvSpPr>
        <p:spPr>
          <a:xfrm>
            <a:off x="132761" y="0"/>
            <a:ext cx="1681871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</p:spTree>
    <p:extLst>
      <p:ext uri="{BB962C8B-B14F-4D97-AF65-F5344CB8AC3E}">
        <p14:creationId xmlns:p14="http://schemas.microsoft.com/office/powerpoint/2010/main" val="29841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EAB27-49E8-BC83-8AE4-23C7A5C1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3011" y="41919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17 May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51621-4599-9DBE-8E03-269C9514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6967" y="236629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Al-Maathidy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DE85B-FE52-5D39-89FB-9507FE2C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267" y="721300"/>
            <a:ext cx="2743200" cy="365125"/>
          </a:xfrm>
        </p:spPr>
        <p:txBody>
          <a:bodyPr/>
          <a:lstStyle/>
          <a:p>
            <a:fld id="{8AA5F3F5-94E7-4E78-8B1B-8E602C7F6849}" type="slidenum">
              <a:rPr lang="en-US" b="1" smtClean="0">
                <a:solidFill>
                  <a:srgbClr val="FF0000"/>
                </a:solidFill>
              </a:rPr>
              <a:t>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D794043B-239F-67B8-630D-8DF2A8EAC69A}"/>
              </a:ext>
            </a:extLst>
          </p:cNvPr>
          <p:cNvSpPr/>
          <p:nvPr/>
        </p:nvSpPr>
        <p:spPr>
          <a:xfrm>
            <a:off x="95789" y="721300"/>
            <a:ext cx="120004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Structures of the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Prostate: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Glandular tissues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are formed of glands. Their ducts open into the prostatic sinus.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 Muscular tissue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are arranged into 3 layers: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F32C2F4-FAAA-D465-0FA9-C8EB950EB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0414" t="34095" r="22340" b="25752"/>
          <a:stretch>
            <a:fillRect/>
          </a:stretch>
        </p:blipFill>
        <p:spPr bwMode="auto">
          <a:xfrm>
            <a:off x="7195826" y="2215132"/>
            <a:ext cx="4825715" cy="4444738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7" name="مستطيل 4">
            <a:extLst>
              <a:ext uri="{FF2B5EF4-FFF2-40B4-BE49-F238E27FC236}">
                <a16:creationId xmlns:a16="http://schemas.microsoft.com/office/drawing/2014/main" id="{DAB01D95-65AF-2DE4-886A-22482D133758}"/>
              </a:ext>
            </a:extLst>
          </p:cNvPr>
          <p:cNvSpPr/>
          <p:nvPr/>
        </p:nvSpPr>
        <p:spPr>
          <a:xfrm>
            <a:off x="95789" y="136525"/>
            <a:ext cx="1681871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Prostate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1DD88-588F-61D6-2CD7-B21E61F172BE}"/>
              </a:ext>
            </a:extLst>
          </p:cNvPr>
          <p:cNvSpPr txBox="1"/>
          <p:nvPr/>
        </p:nvSpPr>
        <p:spPr>
          <a:xfrm>
            <a:off x="170459" y="3073137"/>
            <a:ext cx="63717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Peripheral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, immediately beneath the fibrous capsule.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B. </a:t>
            </a: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Central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, around the urethra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	  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Intermediate layer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form meshes in which the glandular structure embedded. </a:t>
            </a:r>
          </a:p>
        </p:txBody>
      </p:sp>
    </p:spTree>
    <p:extLst>
      <p:ext uri="{BB962C8B-B14F-4D97-AF65-F5344CB8AC3E}">
        <p14:creationId xmlns:p14="http://schemas.microsoft.com/office/powerpoint/2010/main" val="54920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1787</Words>
  <Application>Microsoft Office PowerPoint</Application>
  <PresentationFormat>Widescreen</PresentationFormat>
  <Paragraphs>226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aiman afar</dc:creator>
  <cp:lastModifiedBy>Maher</cp:lastModifiedBy>
  <cp:revision>17</cp:revision>
  <dcterms:created xsi:type="dcterms:W3CDTF">2022-05-06T11:17:14Z</dcterms:created>
  <dcterms:modified xsi:type="dcterms:W3CDTF">2023-05-15T19:50:51Z</dcterms:modified>
</cp:coreProperties>
</file>