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97" r:id="rId8"/>
    <p:sldId id="296" r:id="rId9"/>
    <p:sldId id="261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7" r:id="rId23"/>
    <p:sldId id="308" r:id="rId24"/>
    <p:sldId id="275" r:id="rId25"/>
    <p:sldId id="281" r:id="rId26"/>
    <p:sldId id="282" r:id="rId27"/>
    <p:sldId id="283" r:id="rId28"/>
    <p:sldId id="293" r:id="rId29"/>
    <p:sldId id="295" r:id="rId30"/>
    <p:sldId id="294" r:id="rId31"/>
    <p:sldId id="306" r:id="rId32"/>
    <p:sldId id="285" r:id="rId33"/>
    <p:sldId id="288" r:id="rId34"/>
    <p:sldId id="289" r:id="rId35"/>
    <p:sldId id="291" r:id="rId36"/>
    <p:sldId id="292" r:id="rId37"/>
    <p:sldId id="307" r:id="rId38"/>
    <p:sldId id="284" r:id="rId39"/>
    <p:sldId id="279" r:id="rId40"/>
    <p:sldId id="280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9" r:id="rId50"/>
    <p:sldId id="310" r:id="rId51"/>
    <p:sldId id="311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43734-C808-4EFD-9302-F5623CAF747F}" type="datetimeFigureOut">
              <a:rPr lang="en-US" smtClean="0"/>
              <a:t>22-Jul-23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BCE8-D3D0-40DC-A2BC-08D420FF30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154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43734-C808-4EFD-9302-F5623CAF747F}" type="datetimeFigureOut">
              <a:rPr lang="en-US" smtClean="0"/>
              <a:t>22-Jul-23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BCE8-D3D0-40DC-A2BC-08D420FF30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313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43734-C808-4EFD-9302-F5623CAF747F}" type="datetimeFigureOut">
              <a:rPr lang="en-US" smtClean="0"/>
              <a:t>22-Jul-23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BCE8-D3D0-40DC-A2BC-08D420FF30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264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43734-C808-4EFD-9302-F5623CAF747F}" type="datetimeFigureOut">
              <a:rPr lang="en-US" smtClean="0"/>
              <a:t>22-Jul-23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BCE8-D3D0-40DC-A2BC-08D420FF30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795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43734-C808-4EFD-9302-F5623CAF747F}" type="datetimeFigureOut">
              <a:rPr lang="en-US" smtClean="0"/>
              <a:t>22-Jul-23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BCE8-D3D0-40DC-A2BC-08D420FF30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764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43734-C808-4EFD-9302-F5623CAF747F}" type="datetimeFigureOut">
              <a:rPr lang="en-US" smtClean="0"/>
              <a:t>22-Jul-23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BCE8-D3D0-40DC-A2BC-08D420FF30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833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43734-C808-4EFD-9302-F5623CAF747F}" type="datetimeFigureOut">
              <a:rPr lang="en-US" smtClean="0"/>
              <a:t>22-Jul-23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BCE8-D3D0-40DC-A2BC-08D420FF30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051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43734-C808-4EFD-9302-F5623CAF747F}" type="datetimeFigureOut">
              <a:rPr lang="en-US" smtClean="0"/>
              <a:t>22-Jul-23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BCE8-D3D0-40DC-A2BC-08D420FF30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463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43734-C808-4EFD-9302-F5623CAF747F}" type="datetimeFigureOut">
              <a:rPr lang="en-US" smtClean="0"/>
              <a:t>22-Jul-23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BCE8-D3D0-40DC-A2BC-08D420FF30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445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43734-C808-4EFD-9302-F5623CAF747F}" type="datetimeFigureOut">
              <a:rPr lang="en-US" smtClean="0"/>
              <a:t>22-Jul-23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BCE8-D3D0-40DC-A2BC-08D420FF30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599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43734-C808-4EFD-9302-F5623CAF747F}" type="datetimeFigureOut">
              <a:rPr lang="en-US" smtClean="0"/>
              <a:t>22-Jul-23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BCE8-D3D0-40DC-A2BC-08D420FF30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546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43734-C808-4EFD-9302-F5623CAF747F}" type="datetimeFigureOut">
              <a:rPr lang="en-US" smtClean="0"/>
              <a:t>22-Jul-23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2BCE8-D3D0-40DC-A2BC-08D420FF30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643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486400"/>
            <a:ext cx="9144000" cy="1371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Dr. Najib Alqsous</a:t>
            </a:r>
          </a:p>
          <a:p>
            <a:r>
              <a:rPr lang="en-US" sz="3200" dirty="0" smtClean="0"/>
              <a:t>Psychiatry Specialist at RMS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405258" cy="559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05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81" y="0"/>
            <a:ext cx="10358719" cy="6858000"/>
          </a:xfrm>
        </p:spPr>
      </p:pic>
    </p:spTree>
    <p:extLst>
      <p:ext uri="{BB962C8B-B14F-4D97-AF65-F5344CB8AC3E}">
        <p14:creationId xmlns:p14="http://schemas.microsoft.com/office/powerpoint/2010/main" val="12395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Diagnostic Criteria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</a:t>
            </a:r>
            <a:r>
              <a:rPr lang="en-US" dirty="0"/>
              <a:t>. A </a:t>
            </a:r>
            <a:r>
              <a:rPr lang="en-US" b="1" dirty="0"/>
              <a:t>pervasive distrust </a:t>
            </a:r>
            <a:r>
              <a:rPr lang="en-US" dirty="0"/>
              <a:t>and </a:t>
            </a:r>
            <a:r>
              <a:rPr lang="en-US" b="1" dirty="0"/>
              <a:t>suspiciousness</a:t>
            </a:r>
            <a:r>
              <a:rPr lang="en-US" dirty="0"/>
              <a:t> of others such that their </a:t>
            </a:r>
            <a:r>
              <a:rPr lang="en-US" dirty="0" smtClean="0"/>
              <a:t>motives </a:t>
            </a:r>
            <a:r>
              <a:rPr lang="en-US" dirty="0"/>
              <a:t>are interpreted as malevolent, </a:t>
            </a:r>
            <a:r>
              <a:rPr lang="en-US" b="1" dirty="0"/>
              <a:t>beginning by early adulthood </a:t>
            </a:r>
            <a:r>
              <a:rPr lang="en-US" dirty="0"/>
              <a:t>and present in a variety of contexts, as indicated by </a:t>
            </a:r>
            <a:r>
              <a:rPr lang="en-US" b="1" dirty="0"/>
              <a:t>four (or more) </a:t>
            </a:r>
            <a:r>
              <a:rPr lang="en-US" dirty="0"/>
              <a:t>of the following: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31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Diagnostic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en-US" b="1" dirty="0" smtClean="0"/>
              <a:t>Suspects</a:t>
            </a:r>
            <a:r>
              <a:rPr lang="en-US" dirty="0"/>
              <a:t>, without sufficient basis, that others are </a:t>
            </a:r>
            <a:r>
              <a:rPr lang="en-US" b="1" dirty="0"/>
              <a:t>exploiting</a:t>
            </a:r>
            <a:r>
              <a:rPr lang="en-US" dirty="0"/>
              <a:t>, </a:t>
            </a:r>
            <a:r>
              <a:rPr lang="en-US" b="1" dirty="0"/>
              <a:t>harming</a:t>
            </a:r>
            <a:r>
              <a:rPr lang="en-US" dirty="0"/>
              <a:t>, or </a:t>
            </a:r>
            <a:r>
              <a:rPr lang="en-US" b="1" dirty="0"/>
              <a:t>deceiving</a:t>
            </a:r>
            <a:r>
              <a:rPr lang="en-US" dirty="0"/>
              <a:t> him or her.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</a:t>
            </a:r>
            <a:r>
              <a:rPr lang="en-US" dirty="0"/>
              <a:t>. Is preoccupied with </a:t>
            </a:r>
            <a:r>
              <a:rPr lang="en-US" b="1" dirty="0"/>
              <a:t>unjustified doubts </a:t>
            </a:r>
            <a:r>
              <a:rPr lang="en-US" dirty="0"/>
              <a:t>about the </a:t>
            </a:r>
            <a:r>
              <a:rPr lang="en-US" b="1" dirty="0"/>
              <a:t>loyalty</a:t>
            </a:r>
            <a:r>
              <a:rPr lang="en-US" dirty="0"/>
              <a:t> or </a:t>
            </a:r>
            <a:r>
              <a:rPr lang="en-US" b="1" dirty="0"/>
              <a:t>trustworthiness</a:t>
            </a:r>
            <a:r>
              <a:rPr lang="en-US" dirty="0"/>
              <a:t> of friends or associates.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</a:t>
            </a:r>
            <a:r>
              <a:rPr lang="en-US" dirty="0"/>
              <a:t>. Is </a:t>
            </a:r>
            <a:r>
              <a:rPr lang="en-US" b="1" dirty="0"/>
              <a:t>reluctant to confide in others </a:t>
            </a:r>
            <a:r>
              <a:rPr lang="en-US" dirty="0"/>
              <a:t>because of unwarranted fear that the information will be used maliciously against him or her.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4</a:t>
            </a:r>
            <a:r>
              <a:rPr lang="en-US" dirty="0"/>
              <a:t>. </a:t>
            </a:r>
            <a:r>
              <a:rPr lang="en-US" b="1" dirty="0"/>
              <a:t>Reads hidden demeaning or threatening meanings </a:t>
            </a:r>
            <a:r>
              <a:rPr lang="en-US" dirty="0"/>
              <a:t>into benign remarks or events.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5</a:t>
            </a:r>
            <a:r>
              <a:rPr lang="en-US" dirty="0"/>
              <a:t>. </a:t>
            </a:r>
            <a:r>
              <a:rPr lang="en-US" b="1" dirty="0"/>
              <a:t>Persistently bears grudges </a:t>
            </a:r>
            <a:r>
              <a:rPr lang="en-US" dirty="0"/>
              <a:t>(i.e., is unforgiving of insults, injuries, or slights).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6</a:t>
            </a:r>
            <a:r>
              <a:rPr lang="en-US" dirty="0"/>
              <a:t>. </a:t>
            </a:r>
            <a:r>
              <a:rPr lang="en-US" b="1" dirty="0"/>
              <a:t>Perceives attacks on his or her character or reputation </a:t>
            </a:r>
            <a:r>
              <a:rPr lang="en-US" dirty="0"/>
              <a:t>that are not apparent to others and is </a:t>
            </a:r>
            <a:r>
              <a:rPr lang="en-US" b="1" dirty="0"/>
              <a:t>quick to react angrily </a:t>
            </a:r>
            <a:r>
              <a:rPr lang="en-US" dirty="0"/>
              <a:t>or to counterattack.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7</a:t>
            </a:r>
            <a:r>
              <a:rPr lang="en-US" dirty="0"/>
              <a:t>. Has recurrent </a:t>
            </a:r>
            <a:r>
              <a:rPr lang="en-US" b="1" dirty="0"/>
              <a:t>suspicions</a:t>
            </a:r>
            <a:r>
              <a:rPr lang="en-US" dirty="0"/>
              <a:t>, without justification, regarding </a:t>
            </a:r>
            <a:r>
              <a:rPr lang="en-US" b="1" dirty="0"/>
              <a:t>fidelity of spouse </a:t>
            </a:r>
            <a:r>
              <a:rPr lang="en-US" dirty="0"/>
              <a:t>or sexual partner.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56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Diagnostic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</a:t>
            </a:r>
            <a:r>
              <a:rPr lang="en-US" dirty="0"/>
              <a:t>. Does not occur exclusively during the course of </a:t>
            </a:r>
            <a:r>
              <a:rPr lang="en-US" b="1" dirty="0"/>
              <a:t>schizophrenia</a:t>
            </a:r>
            <a:r>
              <a:rPr lang="en-US" dirty="0"/>
              <a:t>, a </a:t>
            </a:r>
            <a:r>
              <a:rPr lang="en-US" b="1" dirty="0"/>
              <a:t>bipolar disorder </a:t>
            </a:r>
            <a:r>
              <a:rPr lang="en-US" dirty="0"/>
              <a:t>or </a:t>
            </a:r>
            <a:r>
              <a:rPr lang="en-US" b="1" dirty="0"/>
              <a:t>depressive disorder with psychotic features</a:t>
            </a:r>
            <a:r>
              <a:rPr lang="en-US" dirty="0"/>
              <a:t>, or another psychotic disorder and is not attributable to the physiological effects of </a:t>
            </a:r>
            <a:r>
              <a:rPr lang="en-US" b="1" dirty="0"/>
              <a:t>another medical condition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Note</a:t>
            </a:r>
            <a:r>
              <a:rPr lang="en-US" dirty="0"/>
              <a:t>: If criteria are met prior to the onset of schizophrenia, add “premorbid,” i.e., “paranoid personality disorder (premorbid).”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14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71" y="365124"/>
            <a:ext cx="11066930" cy="6492875"/>
          </a:xfrm>
        </p:spPr>
      </p:pic>
    </p:spTree>
    <p:extLst>
      <p:ext uri="{BB962C8B-B14F-4D97-AF65-F5344CB8AC3E}">
        <p14:creationId xmlns:p14="http://schemas.microsoft.com/office/powerpoint/2010/main" val="14261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Diagnostic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</a:t>
            </a:r>
            <a:r>
              <a:rPr lang="en-US" dirty="0"/>
              <a:t>. A pervasive pattern of </a:t>
            </a:r>
            <a:r>
              <a:rPr lang="en-US" b="1" dirty="0"/>
              <a:t>detachment from social relationships </a:t>
            </a:r>
            <a:r>
              <a:rPr lang="en-US" dirty="0"/>
              <a:t>and a </a:t>
            </a:r>
            <a:r>
              <a:rPr lang="en-US" b="1" dirty="0"/>
              <a:t>restricted range of expression of emotions </a:t>
            </a:r>
            <a:r>
              <a:rPr lang="en-US" dirty="0"/>
              <a:t>in interpersonal settings, </a:t>
            </a:r>
            <a:r>
              <a:rPr lang="en-US" b="1" dirty="0"/>
              <a:t>beginning by early adulthood </a:t>
            </a:r>
            <a:r>
              <a:rPr lang="en-US" dirty="0"/>
              <a:t>and present in a variety of contexts, as indicated by </a:t>
            </a:r>
            <a:r>
              <a:rPr lang="en-US" b="1" dirty="0"/>
              <a:t>four (or more) </a:t>
            </a:r>
            <a:r>
              <a:rPr lang="en-US" dirty="0"/>
              <a:t>of the following:</a:t>
            </a:r>
          </a:p>
        </p:txBody>
      </p:sp>
    </p:spTree>
    <p:extLst>
      <p:ext uri="{BB962C8B-B14F-4D97-AF65-F5344CB8AC3E}">
        <p14:creationId xmlns:p14="http://schemas.microsoft.com/office/powerpoint/2010/main" val="222104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Diagnostic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</a:t>
            </a:r>
            <a:r>
              <a:rPr lang="en-US" b="1" dirty="0" smtClean="0"/>
              <a:t>. Neither </a:t>
            </a:r>
            <a:r>
              <a:rPr lang="en-US" b="1" dirty="0"/>
              <a:t>desires nor enjoys close relationships</a:t>
            </a:r>
            <a:r>
              <a:rPr lang="en-US" dirty="0"/>
              <a:t>, including being part of a family.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</a:t>
            </a:r>
            <a:r>
              <a:rPr lang="en-US" dirty="0"/>
              <a:t>. Almost always </a:t>
            </a:r>
            <a:r>
              <a:rPr lang="en-US" b="1" dirty="0"/>
              <a:t>chooses solitary activities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</a:t>
            </a:r>
            <a:r>
              <a:rPr lang="en-US" dirty="0"/>
              <a:t>. Has </a:t>
            </a:r>
            <a:r>
              <a:rPr lang="en-US" b="1" dirty="0"/>
              <a:t>little, if any, interest in having sexual experiences </a:t>
            </a:r>
            <a:r>
              <a:rPr lang="en-US" dirty="0"/>
              <a:t>with another person.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4</a:t>
            </a:r>
            <a:r>
              <a:rPr lang="en-US" dirty="0"/>
              <a:t>. </a:t>
            </a:r>
            <a:r>
              <a:rPr lang="en-US" dirty="0" smtClean="0"/>
              <a:t>Takes </a:t>
            </a:r>
            <a:r>
              <a:rPr lang="en-US" b="1" dirty="0"/>
              <a:t>pleasure in few, if any, activities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5</a:t>
            </a:r>
            <a:r>
              <a:rPr lang="en-US" dirty="0"/>
              <a:t>. </a:t>
            </a:r>
            <a:r>
              <a:rPr lang="en-US" b="1" dirty="0"/>
              <a:t>Lacks close friends </a:t>
            </a:r>
            <a:r>
              <a:rPr lang="en-US" dirty="0"/>
              <a:t>or confidants other than first-degree relatives.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6</a:t>
            </a:r>
            <a:r>
              <a:rPr lang="en-US" dirty="0"/>
              <a:t>. Appears </a:t>
            </a:r>
            <a:r>
              <a:rPr lang="en-US" b="1" dirty="0"/>
              <a:t>indifferent to the praise or criticism </a:t>
            </a:r>
            <a:r>
              <a:rPr lang="en-US" dirty="0"/>
              <a:t>of others.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7</a:t>
            </a:r>
            <a:r>
              <a:rPr lang="en-US" dirty="0"/>
              <a:t>. Shows </a:t>
            </a:r>
            <a:r>
              <a:rPr lang="en-US" b="1" dirty="0"/>
              <a:t>emotional coldness, detachment</a:t>
            </a:r>
            <a:r>
              <a:rPr lang="en-US" dirty="0"/>
              <a:t>, or flattened affectivity</a:t>
            </a:r>
          </a:p>
        </p:txBody>
      </p:sp>
    </p:spTree>
    <p:extLst>
      <p:ext uri="{BB962C8B-B14F-4D97-AF65-F5344CB8AC3E}">
        <p14:creationId xmlns:p14="http://schemas.microsoft.com/office/powerpoint/2010/main" val="18887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Diagnostic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</a:t>
            </a:r>
            <a:r>
              <a:rPr lang="en-US" dirty="0"/>
              <a:t>. Does not occur exclusively during the course </a:t>
            </a:r>
            <a:r>
              <a:rPr lang="en-US" b="1" dirty="0"/>
              <a:t>of schizophrenia</a:t>
            </a:r>
            <a:r>
              <a:rPr lang="en-US" dirty="0"/>
              <a:t>, a </a:t>
            </a:r>
            <a:r>
              <a:rPr lang="en-US" b="1" dirty="0"/>
              <a:t>bipolar disorder </a:t>
            </a:r>
            <a:r>
              <a:rPr lang="en-US" dirty="0"/>
              <a:t>or </a:t>
            </a:r>
            <a:r>
              <a:rPr lang="en-US" b="1" dirty="0"/>
              <a:t>depressive disorder with psychotic features</a:t>
            </a:r>
            <a:r>
              <a:rPr lang="en-US" dirty="0"/>
              <a:t>, another psychotic disorder, or </a:t>
            </a:r>
            <a:r>
              <a:rPr lang="en-US" b="1" dirty="0"/>
              <a:t>autism spectrum disorder </a:t>
            </a:r>
            <a:r>
              <a:rPr lang="en-US" dirty="0"/>
              <a:t>and is not attributable to the physiological effects of </a:t>
            </a:r>
            <a:r>
              <a:rPr lang="en-US" b="1" dirty="0"/>
              <a:t>another medical condition. </a:t>
            </a:r>
            <a:endParaRPr lang="en-US" b="1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Note</a:t>
            </a:r>
            <a:r>
              <a:rPr lang="en-US" dirty="0"/>
              <a:t>: If criteria are met prior to the onset of schizophrenia, add “premorbid,” i.e., “schizoid personality disorder (premorbid).”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83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75798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Diagnostic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</a:t>
            </a:r>
            <a:r>
              <a:rPr lang="en-US" dirty="0"/>
              <a:t>. A pervasive pattern of </a:t>
            </a:r>
            <a:r>
              <a:rPr lang="en-US" b="1" dirty="0"/>
              <a:t>social and interpersonal deficits </a:t>
            </a:r>
            <a:r>
              <a:rPr lang="en-US" dirty="0"/>
              <a:t>marked by acute </a:t>
            </a:r>
            <a:r>
              <a:rPr lang="en-US" b="1" dirty="0"/>
              <a:t>discomfort</a:t>
            </a:r>
            <a:r>
              <a:rPr lang="en-US" dirty="0"/>
              <a:t> with, and </a:t>
            </a:r>
            <a:r>
              <a:rPr lang="en-US" b="1" dirty="0"/>
              <a:t>reduced capacity </a:t>
            </a:r>
            <a:r>
              <a:rPr lang="en-US" dirty="0"/>
              <a:t>for, </a:t>
            </a:r>
            <a:r>
              <a:rPr lang="en-US" b="1" dirty="0"/>
              <a:t>close relationships </a:t>
            </a:r>
            <a:r>
              <a:rPr lang="en-US" dirty="0"/>
              <a:t>as well as by </a:t>
            </a:r>
            <a:r>
              <a:rPr lang="en-US" b="1" dirty="0"/>
              <a:t>cognitive or perceptual distortions </a:t>
            </a:r>
            <a:r>
              <a:rPr lang="en-US" dirty="0"/>
              <a:t>and </a:t>
            </a:r>
            <a:r>
              <a:rPr lang="en-US" b="1" dirty="0"/>
              <a:t>eccentricities of behavior</a:t>
            </a:r>
            <a:r>
              <a:rPr lang="en-US" dirty="0"/>
              <a:t>, beginning </a:t>
            </a:r>
            <a:r>
              <a:rPr lang="en-US" b="1" dirty="0"/>
              <a:t>by early adulthood </a:t>
            </a:r>
            <a:r>
              <a:rPr lang="en-US" dirty="0"/>
              <a:t>and present in a variety of contexts, as indicated by </a:t>
            </a:r>
            <a:r>
              <a:rPr lang="en-US" b="1" dirty="0"/>
              <a:t>five (or more) </a:t>
            </a:r>
            <a:r>
              <a:rPr lang="en-US" dirty="0"/>
              <a:t>of the following: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02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Definition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Lifelong, persistent, deeply integrated maladaptive </a:t>
            </a:r>
            <a:r>
              <a:rPr lang="en-US" b="1" dirty="0" smtClean="0"/>
              <a:t>behavior and Inner experiences</a:t>
            </a:r>
            <a:r>
              <a:rPr lang="en-US" dirty="0" smtClean="0"/>
              <a:t> that:</a:t>
            </a:r>
          </a:p>
          <a:p>
            <a:r>
              <a:rPr lang="en-US" dirty="0" smtClean="0"/>
              <a:t>characterizes the individual </a:t>
            </a:r>
          </a:p>
          <a:p>
            <a:r>
              <a:rPr lang="en-US" dirty="0" smtClean="0"/>
              <a:t>deviates markedly from </a:t>
            </a:r>
            <a:r>
              <a:rPr lang="en-US" b="1" dirty="0" smtClean="0"/>
              <a:t>culturally</a:t>
            </a:r>
            <a:r>
              <a:rPr lang="en-US" dirty="0" smtClean="0"/>
              <a:t> excepted (accepted normal)</a:t>
            </a:r>
          </a:p>
          <a:p>
            <a:r>
              <a:rPr lang="en-US" dirty="0" smtClean="0"/>
              <a:t>onset in adolescence or early adulthood</a:t>
            </a:r>
          </a:p>
          <a:p>
            <a:r>
              <a:rPr lang="en-US" dirty="0" smtClean="0"/>
              <a:t>Are ego </a:t>
            </a:r>
            <a:r>
              <a:rPr lang="en-US" dirty="0"/>
              <a:t>syntonic: </a:t>
            </a:r>
            <a:r>
              <a:rPr lang="en-US" dirty="0" smtClean="0"/>
              <a:t>(acceptable </a:t>
            </a:r>
            <a:r>
              <a:rPr lang="en-US" dirty="0"/>
              <a:t>to the </a:t>
            </a:r>
            <a:r>
              <a:rPr lang="en-US" dirty="0" smtClean="0"/>
              <a:t>ego)</a:t>
            </a:r>
          </a:p>
          <a:p>
            <a:r>
              <a:rPr lang="en-US" dirty="0" smtClean="0"/>
              <a:t>Are alloplastic: (adapt </a:t>
            </a:r>
            <a:r>
              <a:rPr lang="en-US" dirty="0"/>
              <a:t>by trying to alter the external environment rather than themselves</a:t>
            </a:r>
            <a:r>
              <a:rPr lang="en-US" dirty="0" smtClean="0"/>
              <a:t>).</a:t>
            </a:r>
          </a:p>
          <a:p>
            <a:r>
              <a:rPr lang="en-US" dirty="0"/>
              <a:t> manifests in at least two of the following four areas: cognition, </a:t>
            </a:r>
            <a:r>
              <a:rPr lang="en-US" dirty="0" smtClean="0"/>
              <a:t>affectivity</a:t>
            </a:r>
            <a:r>
              <a:rPr lang="en-US" dirty="0"/>
              <a:t>, interpersonal function, or impulse </a:t>
            </a:r>
            <a:r>
              <a:rPr lang="en-US" dirty="0" smtClean="0"/>
              <a:t>control and gratification need</a:t>
            </a:r>
          </a:p>
        </p:txBody>
      </p:sp>
    </p:spTree>
    <p:extLst>
      <p:ext uri="{BB962C8B-B14F-4D97-AF65-F5344CB8AC3E}">
        <p14:creationId xmlns:p14="http://schemas.microsoft.com/office/powerpoint/2010/main" val="86884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Diagnostic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1. Ideas </a:t>
            </a:r>
            <a:r>
              <a:rPr lang="en-US" b="1" dirty="0"/>
              <a:t>of reference </a:t>
            </a:r>
            <a:r>
              <a:rPr lang="en-US" dirty="0"/>
              <a:t>(excluding delusions of reference).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</a:t>
            </a:r>
            <a:r>
              <a:rPr lang="en-US" dirty="0"/>
              <a:t>. </a:t>
            </a:r>
            <a:r>
              <a:rPr lang="en-US" b="1" dirty="0"/>
              <a:t>Odd beliefs or magical thinking </a:t>
            </a:r>
            <a:r>
              <a:rPr lang="en-US" dirty="0"/>
              <a:t>that influences behavior and is inconsistent with subcultural norms (e.g., </a:t>
            </a:r>
            <a:r>
              <a:rPr lang="en-US" dirty="0" err="1"/>
              <a:t>superstitiousness</a:t>
            </a:r>
            <a:r>
              <a:rPr lang="en-US" dirty="0"/>
              <a:t>, belief in clairvoyance, </a:t>
            </a:r>
            <a:r>
              <a:rPr lang="en-US" b="1" dirty="0"/>
              <a:t>telepathy,</a:t>
            </a:r>
            <a:r>
              <a:rPr lang="en-US" dirty="0"/>
              <a:t> or “</a:t>
            </a:r>
            <a:r>
              <a:rPr lang="en-US" b="1" dirty="0"/>
              <a:t>sixth sense</a:t>
            </a:r>
            <a:r>
              <a:rPr lang="en-US" dirty="0"/>
              <a:t>”: in children and adolescents, </a:t>
            </a:r>
            <a:r>
              <a:rPr lang="en-US" b="1" dirty="0"/>
              <a:t>bizarre fantasies </a:t>
            </a:r>
            <a:r>
              <a:rPr lang="en-US" dirty="0"/>
              <a:t>or preoccupations).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</a:t>
            </a:r>
            <a:r>
              <a:rPr lang="en-US" dirty="0"/>
              <a:t>. </a:t>
            </a:r>
            <a:r>
              <a:rPr lang="en-US" b="1" dirty="0"/>
              <a:t>Unusual perceptual experiences</a:t>
            </a:r>
            <a:r>
              <a:rPr lang="en-US" dirty="0"/>
              <a:t>, including </a:t>
            </a:r>
            <a:r>
              <a:rPr lang="en-US" b="1" dirty="0"/>
              <a:t>bodily illusions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4</a:t>
            </a:r>
            <a:r>
              <a:rPr lang="en-US" dirty="0"/>
              <a:t>. </a:t>
            </a:r>
            <a:r>
              <a:rPr lang="en-US" b="1" dirty="0"/>
              <a:t>Odd thinking and speech </a:t>
            </a:r>
            <a:r>
              <a:rPr lang="en-US" dirty="0"/>
              <a:t>(e.g., vague, </a:t>
            </a:r>
            <a:r>
              <a:rPr lang="en-US" b="1" dirty="0"/>
              <a:t>circumstantia</a:t>
            </a:r>
            <a:r>
              <a:rPr lang="en-US" dirty="0"/>
              <a:t>l, </a:t>
            </a:r>
            <a:r>
              <a:rPr lang="en-US" b="1" dirty="0"/>
              <a:t>metaphorical</a:t>
            </a:r>
            <a:r>
              <a:rPr lang="en-US" dirty="0"/>
              <a:t>, </a:t>
            </a:r>
            <a:r>
              <a:rPr lang="en-US" b="1" dirty="0"/>
              <a:t>overelaborate</a:t>
            </a:r>
            <a:r>
              <a:rPr lang="en-US" dirty="0"/>
              <a:t>, or </a:t>
            </a:r>
            <a:r>
              <a:rPr lang="en-US" b="1" dirty="0"/>
              <a:t>stereotyped</a:t>
            </a:r>
            <a:r>
              <a:rPr lang="en-US" dirty="0"/>
              <a:t>).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5</a:t>
            </a:r>
            <a:r>
              <a:rPr lang="en-US" dirty="0"/>
              <a:t>. </a:t>
            </a:r>
            <a:r>
              <a:rPr lang="en-US" b="1" dirty="0"/>
              <a:t>Suspiciousness or paranoid ideation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6. </a:t>
            </a:r>
            <a:r>
              <a:rPr lang="en-US" b="1" dirty="0"/>
              <a:t>Inappropriate or constricted affect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7</a:t>
            </a:r>
            <a:r>
              <a:rPr lang="en-US" dirty="0"/>
              <a:t>. </a:t>
            </a:r>
            <a:r>
              <a:rPr lang="en-US" b="1" dirty="0"/>
              <a:t>Behavior or appearance </a:t>
            </a:r>
            <a:r>
              <a:rPr lang="en-US" dirty="0"/>
              <a:t>that is </a:t>
            </a:r>
            <a:r>
              <a:rPr lang="en-US" b="1" dirty="0"/>
              <a:t>odd, eccentric, or peculiar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8</a:t>
            </a:r>
            <a:r>
              <a:rPr lang="en-US" dirty="0"/>
              <a:t>. </a:t>
            </a:r>
            <a:r>
              <a:rPr lang="en-US" b="1" dirty="0"/>
              <a:t>Lack of close friends </a:t>
            </a:r>
            <a:r>
              <a:rPr lang="en-US" dirty="0"/>
              <a:t>or confidants other than first-degree relatives.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9</a:t>
            </a:r>
            <a:r>
              <a:rPr lang="en-US" dirty="0"/>
              <a:t>. </a:t>
            </a:r>
            <a:r>
              <a:rPr lang="en-US" b="1" dirty="0"/>
              <a:t>Excessive social anxiety </a:t>
            </a:r>
            <a:r>
              <a:rPr lang="en-US" dirty="0"/>
              <a:t>that does not diminish with familiarity and tends to be </a:t>
            </a:r>
            <a:r>
              <a:rPr lang="en-US" b="1" dirty="0"/>
              <a:t>associated with paranoid fears </a:t>
            </a:r>
            <a:r>
              <a:rPr lang="en-US" dirty="0"/>
              <a:t>rather than </a:t>
            </a:r>
            <a:r>
              <a:rPr lang="en-US" b="1" dirty="0"/>
              <a:t>negative judgments </a:t>
            </a:r>
            <a:r>
              <a:rPr lang="en-US" dirty="0"/>
              <a:t>about self.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32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Diagnostic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</a:t>
            </a:r>
            <a:r>
              <a:rPr lang="en-US" dirty="0"/>
              <a:t>. Does not occur exclusively during the course of </a:t>
            </a:r>
            <a:r>
              <a:rPr lang="en-US" b="1" dirty="0"/>
              <a:t>schizophrenia,</a:t>
            </a:r>
            <a:r>
              <a:rPr lang="en-US" dirty="0"/>
              <a:t> a </a:t>
            </a:r>
            <a:r>
              <a:rPr lang="en-US" b="1" dirty="0"/>
              <a:t>bipolar disorder </a:t>
            </a:r>
            <a:r>
              <a:rPr lang="en-US" dirty="0"/>
              <a:t>or </a:t>
            </a:r>
            <a:r>
              <a:rPr lang="en-US" b="1" dirty="0"/>
              <a:t>depressive disorder with psychotic features</a:t>
            </a:r>
            <a:r>
              <a:rPr lang="en-US" dirty="0"/>
              <a:t>, another psychotic disorder, or </a:t>
            </a:r>
            <a:r>
              <a:rPr lang="en-US" b="1" dirty="0"/>
              <a:t>autism spectrum disorder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Note</a:t>
            </a:r>
            <a:r>
              <a:rPr lang="en-US" dirty="0"/>
              <a:t>: If criteria are met prior to the onset of schizophrenia, add “premorbid,” e.g., “schizotypal personality disorder (premorbid).”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40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67874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6140"/>
            <a:ext cx="12192000" cy="5499847"/>
          </a:xfrm>
        </p:spPr>
      </p:pic>
    </p:spTree>
    <p:extLst>
      <p:ext uri="{BB962C8B-B14F-4D97-AF65-F5344CB8AC3E}">
        <p14:creationId xmlns:p14="http://schemas.microsoft.com/office/powerpoint/2010/main" val="32969412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7317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7951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Diagnostic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55857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lphaUcPeriod"/>
            </a:pPr>
            <a:r>
              <a:rPr lang="en-US" dirty="0" smtClean="0"/>
              <a:t>A pervasive pattern of </a:t>
            </a:r>
            <a:r>
              <a:rPr lang="en-US" b="1" dirty="0" smtClean="0"/>
              <a:t>disregard</a:t>
            </a:r>
            <a:r>
              <a:rPr lang="en-US" dirty="0" smtClean="0"/>
              <a:t> for and </a:t>
            </a:r>
            <a:r>
              <a:rPr lang="en-US" b="1" dirty="0" smtClean="0"/>
              <a:t>violation of the rights of others</a:t>
            </a:r>
            <a:r>
              <a:rPr lang="en-US" dirty="0" smtClean="0"/>
              <a:t>, occurring </a:t>
            </a:r>
            <a:r>
              <a:rPr lang="en-US" b="1" dirty="0" smtClean="0"/>
              <a:t>since age 15 years</a:t>
            </a:r>
            <a:r>
              <a:rPr lang="en-US" dirty="0" smtClean="0"/>
              <a:t>, as indicated by </a:t>
            </a:r>
            <a:r>
              <a:rPr lang="en-US" b="1" dirty="0" smtClean="0"/>
              <a:t>three (or more)</a:t>
            </a:r>
            <a:r>
              <a:rPr lang="en-US" dirty="0" smtClean="0"/>
              <a:t> of the following:</a:t>
            </a:r>
          </a:p>
          <a:p>
            <a:pPr marL="514350" indent="-514350">
              <a:buAutoNum type="alphaUcPeriod"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1. Failure </a:t>
            </a:r>
            <a:r>
              <a:rPr lang="en-US" b="1" dirty="0"/>
              <a:t>to conform to social norms </a:t>
            </a:r>
            <a:r>
              <a:rPr lang="en-US" dirty="0"/>
              <a:t>with respect to lawful behaviors, as indicated by repeatedly performing acts that are grounds for arrest.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</a:t>
            </a:r>
            <a:r>
              <a:rPr lang="en-US" dirty="0"/>
              <a:t>.</a:t>
            </a:r>
            <a:r>
              <a:rPr lang="en-US" b="1" dirty="0"/>
              <a:t> Deceitfulness</a:t>
            </a:r>
            <a:r>
              <a:rPr lang="en-US" dirty="0"/>
              <a:t>, as indicated by repeated </a:t>
            </a:r>
            <a:r>
              <a:rPr lang="en-US" b="1" dirty="0"/>
              <a:t>lying</a:t>
            </a:r>
            <a:r>
              <a:rPr lang="en-US" dirty="0"/>
              <a:t>, use of aliases, or conning others for personal profit or pleasure.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</a:t>
            </a:r>
            <a:r>
              <a:rPr lang="en-US" dirty="0"/>
              <a:t>. </a:t>
            </a:r>
            <a:r>
              <a:rPr lang="en-US" b="1" dirty="0"/>
              <a:t>Impulsivity</a:t>
            </a:r>
            <a:r>
              <a:rPr lang="en-US" dirty="0"/>
              <a:t> or failure to plan ahead. 4. </a:t>
            </a:r>
            <a:r>
              <a:rPr lang="en-US" b="1" dirty="0"/>
              <a:t>Irritability</a:t>
            </a:r>
            <a:r>
              <a:rPr lang="en-US" dirty="0"/>
              <a:t> and </a:t>
            </a:r>
            <a:r>
              <a:rPr lang="en-US" b="1" dirty="0"/>
              <a:t>aggressiveness</a:t>
            </a:r>
            <a:r>
              <a:rPr lang="en-US" dirty="0"/>
              <a:t>, as indicated by repeated physical fights or assaults.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5</a:t>
            </a:r>
            <a:r>
              <a:rPr lang="en-US" dirty="0"/>
              <a:t>. </a:t>
            </a:r>
            <a:r>
              <a:rPr lang="en-US" b="1" dirty="0"/>
              <a:t>Reckless</a:t>
            </a:r>
            <a:r>
              <a:rPr lang="en-US" dirty="0"/>
              <a:t> disregard for safety of self or others.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6</a:t>
            </a:r>
            <a:r>
              <a:rPr lang="en-US" dirty="0"/>
              <a:t>. Consistent </a:t>
            </a:r>
            <a:r>
              <a:rPr lang="en-US" b="1" dirty="0"/>
              <a:t>irresponsibility</a:t>
            </a:r>
            <a:r>
              <a:rPr lang="en-US" dirty="0"/>
              <a:t>, as indicated by repeated</a:t>
            </a:r>
            <a:r>
              <a:rPr lang="en-US" b="1" dirty="0"/>
              <a:t> failure </a:t>
            </a:r>
            <a:r>
              <a:rPr lang="en-US" dirty="0"/>
              <a:t>to sustain consistent </a:t>
            </a:r>
            <a:r>
              <a:rPr lang="en-US" b="1" dirty="0"/>
              <a:t>work</a:t>
            </a:r>
            <a:r>
              <a:rPr lang="en-US" dirty="0"/>
              <a:t> behavior or honor </a:t>
            </a:r>
            <a:r>
              <a:rPr lang="en-US" b="1" dirty="0"/>
              <a:t>financial obligations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7</a:t>
            </a:r>
            <a:r>
              <a:rPr lang="en-US" dirty="0"/>
              <a:t>. </a:t>
            </a:r>
            <a:r>
              <a:rPr lang="en-US" b="1" dirty="0"/>
              <a:t>Lack of remorse</a:t>
            </a:r>
            <a:r>
              <a:rPr lang="en-US" dirty="0"/>
              <a:t>, as indicated by being indifferent to or rationalizing having hurt, mistreated, or stolen from another.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81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Diagnostic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</a:t>
            </a:r>
            <a:r>
              <a:rPr lang="en-US" dirty="0"/>
              <a:t>. The individual is </a:t>
            </a:r>
            <a:r>
              <a:rPr lang="en-US" b="1" dirty="0"/>
              <a:t>at least age 18 years</a:t>
            </a:r>
            <a:r>
              <a:rPr lang="en-US" dirty="0"/>
              <a:t>. C. There is </a:t>
            </a:r>
            <a:r>
              <a:rPr lang="en-US" b="1" dirty="0"/>
              <a:t>evidence of conduct disorder with onset before age 15 years</a:t>
            </a:r>
            <a:r>
              <a:rPr lang="en-US" dirty="0"/>
              <a:t>. D. The occurrence of antisocial behavior is </a:t>
            </a:r>
            <a:r>
              <a:rPr lang="en-US" b="1" dirty="0"/>
              <a:t>not exclusively </a:t>
            </a:r>
            <a:r>
              <a:rPr lang="en-US" dirty="0"/>
              <a:t>during the course of </a:t>
            </a:r>
            <a:r>
              <a:rPr lang="en-US" b="1" dirty="0"/>
              <a:t>schizophrenia or bipolar disorder.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81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12610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Diagnostic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1551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A pervasive pattern of </a:t>
            </a:r>
            <a:r>
              <a:rPr lang="en-US" b="1" dirty="0"/>
              <a:t>instability of interpersonal relationships</a:t>
            </a:r>
            <a:r>
              <a:rPr lang="en-US" dirty="0"/>
              <a:t>, </a:t>
            </a:r>
            <a:r>
              <a:rPr lang="en-US" b="1" dirty="0"/>
              <a:t>self-image</a:t>
            </a:r>
            <a:r>
              <a:rPr lang="en-US" dirty="0"/>
              <a:t>, and </a:t>
            </a:r>
            <a:r>
              <a:rPr lang="en-US" b="1" dirty="0"/>
              <a:t>affects</a:t>
            </a:r>
            <a:r>
              <a:rPr lang="en-US" dirty="0"/>
              <a:t>, and </a:t>
            </a:r>
            <a:r>
              <a:rPr lang="en-US" b="1" dirty="0"/>
              <a:t>marked impulsivity</a:t>
            </a:r>
            <a:r>
              <a:rPr lang="en-US" dirty="0"/>
              <a:t>, beginning by </a:t>
            </a:r>
            <a:r>
              <a:rPr lang="en-US" b="1" dirty="0"/>
              <a:t>early adulthood </a:t>
            </a:r>
            <a:r>
              <a:rPr lang="en-US" dirty="0"/>
              <a:t>and present in a variety of contexts, as indicated by </a:t>
            </a:r>
            <a:r>
              <a:rPr lang="en-US" b="1" dirty="0"/>
              <a:t>five (or more) </a:t>
            </a:r>
            <a:r>
              <a:rPr lang="en-US" dirty="0"/>
              <a:t>of the following: </a:t>
            </a:r>
            <a:endParaRPr lang="en-US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1. Frantic </a:t>
            </a:r>
            <a:r>
              <a:rPr lang="en-US" b="1" dirty="0"/>
              <a:t>efforts to avoid real or imagined abandonment</a:t>
            </a:r>
            <a:r>
              <a:rPr lang="en-US" dirty="0"/>
              <a:t>. (Note: Do not include suicidal or self-mutilating behavior covered in Criterion 5.)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</a:t>
            </a:r>
            <a:r>
              <a:rPr lang="en-US" dirty="0"/>
              <a:t>. A pattern of </a:t>
            </a:r>
            <a:r>
              <a:rPr lang="en-US" b="1" dirty="0"/>
              <a:t>unstable and intense interpersonal relationships </a:t>
            </a:r>
            <a:r>
              <a:rPr lang="en-US" dirty="0"/>
              <a:t>characterized by alternating between </a:t>
            </a:r>
            <a:r>
              <a:rPr lang="en-US" b="1" dirty="0"/>
              <a:t>extremes of idealization and devaluation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</a:t>
            </a:r>
            <a:r>
              <a:rPr lang="en-US" dirty="0"/>
              <a:t>. </a:t>
            </a:r>
            <a:r>
              <a:rPr lang="en-US" b="1" dirty="0"/>
              <a:t>Identity disturbance</a:t>
            </a:r>
            <a:r>
              <a:rPr lang="en-US" dirty="0"/>
              <a:t>: markedly and persistently </a:t>
            </a:r>
            <a:r>
              <a:rPr lang="en-US" b="1" dirty="0"/>
              <a:t>unstable self-image </a:t>
            </a:r>
            <a:r>
              <a:rPr lang="en-US" dirty="0"/>
              <a:t>or sense of self.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4</a:t>
            </a:r>
            <a:r>
              <a:rPr lang="en-US" dirty="0"/>
              <a:t>. </a:t>
            </a:r>
            <a:r>
              <a:rPr lang="en-US" b="1" dirty="0"/>
              <a:t>Impulsivity</a:t>
            </a:r>
            <a:r>
              <a:rPr lang="en-US" dirty="0"/>
              <a:t> in at least two areas that are </a:t>
            </a:r>
            <a:r>
              <a:rPr lang="en-US" b="1" dirty="0"/>
              <a:t>potentially self-damaging </a:t>
            </a:r>
            <a:r>
              <a:rPr lang="en-US" dirty="0"/>
              <a:t>(e.g., </a:t>
            </a:r>
            <a:r>
              <a:rPr lang="en-US" b="1" dirty="0"/>
              <a:t>spending, sex, substance abuse, reckless driving, binge eating</a:t>
            </a:r>
            <a:r>
              <a:rPr lang="en-US" dirty="0"/>
              <a:t>). (Note: Do not include suicidal or self- mutilating behavior covered in Criterion 5.)</a:t>
            </a:r>
          </a:p>
        </p:txBody>
      </p:sp>
    </p:spTree>
    <p:extLst>
      <p:ext uri="{BB962C8B-B14F-4D97-AF65-F5344CB8AC3E}">
        <p14:creationId xmlns:p14="http://schemas.microsoft.com/office/powerpoint/2010/main" val="25140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312059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Diagnostic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4241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5</a:t>
            </a:r>
            <a:r>
              <a:rPr lang="en-US" dirty="0"/>
              <a:t>. </a:t>
            </a:r>
            <a:r>
              <a:rPr lang="en-US" b="1" dirty="0"/>
              <a:t>Recurrent suicidal behavior</a:t>
            </a:r>
            <a:r>
              <a:rPr lang="en-US" dirty="0"/>
              <a:t>, gestures, or threats, or </a:t>
            </a:r>
            <a:r>
              <a:rPr lang="en-US" b="1" dirty="0"/>
              <a:t>self-mutilating</a:t>
            </a:r>
            <a:r>
              <a:rPr lang="en-US" dirty="0"/>
              <a:t> </a:t>
            </a:r>
            <a:r>
              <a:rPr lang="en-US" b="1" dirty="0"/>
              <a:t>behavior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6</a:t>
            </a:r>
            <a:r>
              <a:rPr lang="en-US" dirty="0"/>
              <a:t>. </a:t>
            </a:r>
            <a:r>
              <a:rPr lang="en-US" b="1" dirty="0"/>
              <a:t>Affective instability </a:t>
            </a:r>
            <a:r>
              <a:rPr lang="en-US" dirty="0"/>
              <a:t>due to a marked reactivity of mood (e.g., intense episodic dysphoria, irritability, or anxiety usually lasting a few hours and only rarely more than a few days).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7</a:t>
            </a:r>
            <a:r>
              <a:rPr lang="en-US" dirty="0"/>
              <a:t>. </a:t>
            </a:r>
            <a:r>
              <a:rPr lang="en-US" b="1" dirty="0"/>
              <a:t>Chronic feelings of emptiness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8</a:t>
            </a:r>
            <a:r>
              <a:rPr lang="en-US" dirty="0"/>
              <a:t>. Inappropriate, </a:t>
            </a:r>
            <a:r>
              <a:rPr lang="en-US" b="1" dirty="0"/>
              <a:t>intense anger </a:t>
            </a:r>
            <a:r>
              <a:rPr lang="en-US" dirty="0"/>
              <a:t>or </a:t>
            </a:r>
            <a:r>
              <a:rPr lang="en-US" b="1" dirty="0"/>
              <a:t>difficulty controlling anger </a:t>
            </a:r>
            <a:r>
              <a:rPr lang="en-US" dirty="0"/>
              <a:t>(e.g., frequent displays of temper, constant anger, recurrent physical fights). 9. </a:t>
            </a:r>
            <a:r>
              <a:rPr lang="en-US" b="1" dirty="0"/>
              <a:t>Transient, stress-related paranoid ideation </a:t>
            </a:r>
            <a:r>
              <a:rPr lang="en-US" dirty="0"/>
              <a:t>or </a:t>
            </a:r>
            <a:r>
              <a:rPr lang="en-US" b="1" dirty="0"/>
              <a:t>severe dissociative symptoms</a:t>
            </a:r>
          </a:p>
        </p:txBody>
      </p:sp>
    </p:spTree>
    <p:extLst>
      <p:ext uri="{BB962C8B-B14F-4D97-AF65-F5344CB8AC3E}">
        <p14:creationId xmlns:p14="http://schemas.microsoft.com/office/powerpoint/2010/main" val="317791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617906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176" y="0"/>
            <a:ext cx="6293224" cy="6858000"/>
          </a:xfrm>
        </p:spPr>
      </p:pic>
    </p:spTree>
    <p:extLst>
      <p:ext uri="{BB962C8B-B14F-4D97-AF65-F5344CB8AC3E}">
        <p14:creationId xmlns:p14="http://schemas.microsoft.com/office/powerpoint/2010/main" val="136764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Diagnostic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7111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A pervasive pattern of </a:t>
            </a:r>
            <a:r>
              <a:rPr lang="en-US" b="1" dirty="0"/>
              <a:t>excessive emotionality and attention seeking</a:t>
            </a:r>
            <a:r>
              <a:rPr lang="en-US" dirty="0"/>
              <a:t>, beginning by </a:t>
            </a:r>
            <a:r>
              <a:rPr lang="en-US" b="1" dirty="0"/>
              <a:t>early adulthood </a:t>
            </a:r>
            <a:r>
              <a:rPr lang="en-US" dirty="0"/>
              <a:t>and present in a variety of contexts, as indicated by </a:t>
            </a:r>
            <a:r>
              <a:rPr lang="en-US" b="1" dirty="0"/>
              <a:t>five (or more) </a:t>
            </a:r>
            <a:r>
              <a:rPr lang="en-US" dirty="0"/>
              <a:t>of the following: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1. Is </a:t>
            </a:r>
            <a:r>
              <a:rPr lang="en-US" b="1" dirty="0"/>
              <a:t>uncomfortable</a:t>
            </a:r>
            <a:r>
              <a:rPr lang="en-US" dirty="0"/>
              <a:t> in situations in which he or she is </a:t>
            </a:r>
            <a:r>
              <a:rPr lang="en-US" b="1" dirty="0"/>
              <a:t>not the center of attention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</a:t>
            </a:r>
            <a:r>
              <a:rPr lang="en-US" dirty="0"/>
              <a:t>. Interaction with others is often characterized by </a:t>
            </a:r>
            <a:r>
              <a:rPr lang="en-US" b="1" dirty="0"/>
              <a:t>inappropriate sexually seductive</a:t>
            </a:r>
            <a:r>
              <a:rPr lang="en-US" dirty="0"/>
              <a:t> or provocative </a:t>
            </a:r>
            <a:r>
              <a:rPr lang="en-US" b="1" dirty="0"/>
              <a:t>behavior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</a:t>
            </a:r>
            <a:r>
              <a:rPr lang="en-US" dirty="0"/>
              <a:t>. Displays rapidly shifting and </a:t>
            </a:r>
            <a:r>
              <a:rPr lang="en-US" b="1" dirty="0"/>
              <a:t>shallow expression of emotions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4</a:t>
            </a:r>
            <a:r>
              <a:rPr lang="en-US" dirty="0"/>
              <a:t>. Consistently uses </a:t>
            </a:r>
            <a:r>
              <a:rPr lang="en-US" b="1" dirty="0"/>
              <a:t>physical appearance to draw attention to self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5</a:t>
            </a:r>
            <a:r>
              <a:rPr lang="en-US" dirty="0"/>
              <a:t>. Has a style of </a:t>
            </a:r>
            <a:r>
              <a:rPr lang="en-US" b="1" dirty="0"/>
              <a:t>speech</a:t>
            </a:r>
            <a:r>
              <a:rPr lang="en-US" dirty="0"/>
              <a:t> that is excessively </a:t>
            </a:r>
            <a:r>
              <a:rPr lang="en-US" b="1" dirty="0"/>
              <a:t>impressionistic and lacking in detail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6</a:t>
            </a:r>
            <a:r>
              <a:rPr lang="en-US" dirty="0"/>
              <a:t>. Shows self-dramatization, </a:t>
            </a:r>
            <a:r>
              <a:rPr lang="en-US" b="1" dirty="0"/>
              <a:t>theatricality</a:t>
            </a:r>
            <a:r>
              <a:rPr lang="en-US" dirty="0"/>
              <a:t>, and </a:t>
            </a:r>
            <a:r>
              <a:rPr lang="en-US" b="1" dirty="0"/>
              <a:t>exaggerated expression of emotion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7</a:t>
            </a:r>
            <a:r>
              <a:rPr lang="en-US" dirty="0"/>
              <a:t>. </a:t>
            </a:r>
            <a:r>
              <a:rPr lang="en-US" b="1" dirty="0"/>
              <a:t>Is suggestible </a:t>
            </a:r>
            <a:r>
              <a:rPr lang="en-US" dirty="0"/>
              <a:t>(i.e., easily influenced by others or circumstances).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8</a:t>
            </a:r>
            <a:r>
              <a:rPr lang="en-US" dirty="0"/>
              <a:t>. Considers </a:t>
            </a:r>
            <a:r>
              <a:rPr lang="en-US" b="1" dirty="0"/>
              <a:t>relationships to be more intimate than they actually are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46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141429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Diagnostic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2309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A pervasive pattern of </a:t>
            </a:r>
            <a:r>
              <a:rPr lang="en-US" b="1" dirty="0"/>
              <a:t>grandiosity</a:t>
            </a:r>
            <a:r>
              <a:rPr lang="en-US" dirty="0"/>
              <a:t> (in fantasy or behavior), </a:t>
            </a:r>
            <a:r>
              <a:rPr lang="en-US" b="1" dirty="0"/>
              <a:t>need for admiration</a:t>
            </a:r>
            <a:r>
              <a:rPr lang="en-US" dirty="0"/>
              <a:t>, and </a:t>
            </a:r>
            <a:r>
              <a:rPr lang="en-US" b="1" dirty="0"/>
              <a:t>lack of empathy</a:t>
            </a:r>
            <a:r>
              <a:rPr lang="en-US" dirty="0"/>
              <a:t>, beginning by </a:t>
            </a:r>
            <a:r>
              <a:rPr lang="en-US" b="1" dirty="0"/>
              <a:t>early adulthood </a:t>
            </a:r>
            <a:r>
              <a:rPr lang="en-US" dirty="0"/>
              <a:t>and present in a variety of contexts, as indicated by </a:t>
            </a:r>
            <a:r>
              <a:rPr lang="en-US" b="1" dirty="0"/>
              <a:t>five (or more) </a:t>
            </a:r>
            <a:r>
              <a:rPr lang="en-US" dirty="0"/>
              <a:t>of the following: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1. Has </a:t>
            </a:r>
            <a:r>
              <a:rPr lang="en-US" dirty="0"/>
              <a:t>a </a:t>
            </a:r>
            <a:r>
              <a:rPr lang="en-US" b="1" dirty="0"/>
              <a:t>grandiose sense of self-importance </a:t>
            </a:r>
            <a:r>
              <a:rPr lang="en-US" dirty="0"/>
              <a:t>(e.g., exaggerates achievements and talents, expects to be recognized as superior without commensurate achievements).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</a:t>
            </a:r>
            <a:r>
              <a:rPr lang="en-US" dirty="0"/>
              <a:t>. Is </a:t>
            </a:r>
            <a:r>
              <a:rPr lang="en-US" b="1" dirty="0"/>
              <a:t>preoccupied with fantasies of unlimited success</a:t>
            </a:r>
            <a:r>
              <a:rPr lang="en-US" dirty="0"/>
              <a:t>, </a:t>
            </a:r>
            <a:r>
              <a:rPr lang="en-US" b="1" dirty="0"/>
              <a:t>power</a:t>
            </a:r>
            <a:r>
              <a:rPr lang="en-US" dirty="0"/>
              <a:t>, </a:t>
            </a:r>
            <a:r>
              <a:rPr lang="en-US" b="1" dirty="0"/>
              <a:t>brilliance, beauty</a:t>
            </a:r>
            <a:r>
              <a:rPr lang="en-US" dirty="0"/>
              <a:t>, or </a:t>
            </a:r>
            <a:r>
              <a:rPr lang="en-US" b="1" dirty="0"/>
              <a:t>ideal love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</a:t>
            </a:r>
            <a:r>
              <a:rPr lang="en-US" dirty="0"/>
              <a:t>. </a:t>
            </a:r>
            <a:r>
              <a:rPr lang="en-US" b="1" dirty="0"/>
              <a:t>Believes</a:t>
            </a:r>
            <a:r>
              <a:rPr lang="en-US" dirty="0"/>
              <a:t> that he or she </a:t>
            </a:r>
            <a:r>
              <a:rPr lang="en-US" b="1" dirty="0"/>
              <a:t>is “special</a:t>
            </a:r>
            <a:r>
              <a:rPr lang="en-US" dirty="0"/>
              <a:t>” and unique and can only be understood by, or should associate with, other special or high-status people (or institutions).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4</a:t>
            </a:r>
            <a:r>
              <a:rPr lang="en-US" dirty="0"/>
              <a:t>. </a:t>
            </a:r>
            <a:r>
              <a:rPr lang="en-US" b="1" dirty="0"/>
              <a:t>Requires excessive admiration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5</a:t>
            </a:r>
            <a:r>
              <a:rPr lang="en-US" dirty="0"/>
              <a:t>. </a:t>
            </a:r>
            <a:r>
              <a:rPr lang="en-US" b="1" dirty="0"/>
              <a:t>Has a sense of entitlement </a:t>
            </a:r>
            <a:r>
              <a:rPr lang="en-US" dirty="0"/>
              <a:t>(i.e., unreasonable expectations of especially favorable treatment or automatic compliance with his or her expectations).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79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Diagnostic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6</a:t>
            </a:r>
            <a:r>
              <a:rPr lang="en-US" dirty="0"/>
              <a:t>. Is </a:t>
            </a:r>
            <a:r>
              <a:rPr lang="en-US" b="1" dirty="0"/>
              <a:t>interpersonally exploitative </a:t>
            </a:r>
            <a:r>
              <a:rPr lang="en-US" dirty="0"/>
              <a:t>(i.e., takes advantage of others to achieve his or her own ends).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7</a:t>
            </a:r>
            <a:r>
              <a:rPr lang="en-US" dirty="0"/>
              <a:t>. </a:t>
            </a:r>
            <a:r>
              <a:rPr lang="en-US" b="1" dirty="0"/>
              <a:t>Lacks empathy</a:t>
            </a:r>
            <a:r>
              <a:rPr lang="en-US" dirty="0"/>
              <a:t>: is unwilling to recognize or identify with the feelings and needs of others.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8</a:t>
            </a:r>
            <a:r>
              <a:rPr lang="en-US" dirty="0"/>
              <a:t>. Is often </a:t>
            </a:r>
            <a:r>
              <a:rPr lang="en-US" b="1" dirty="0"/>
              <a:t>envious of others</a:t>
            </a:r>
            <a:r>
              <a:rPr lang="en-US" dirty="0"/>
              <a:t> or believes that others are envious of him or her.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9</a:t>
            </a:r>
            <a:r>
              <a:rPr lang="en-US" dirty="0"/>
              <a:t>. Shows </a:t>
            </a:r>
            <a:r>
              <a:rPr lang="en-US" b="1" dirty="0"/>
              <a:t>arrogant, haughty behaviors </a:t>
            </a:r>
            <a:r>
              <a:rPr lang="en-US" dirty="0"/>
              <a:t>or attitudes.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78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29421371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53730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219162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Etiology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7152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Diagnostic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3066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A pervasive pattern of </a:t>
            </a:r>
            <a:r>
              <a:rPr lang="en-US" b="1" dirty="0"/>
              <a:t>social inhibition</a:t>
            </a:r>
            <a:r>
              <a:rPr lang="en-US" dirty="0"/>
              <a:t>, </a:t>
            </a:r>
            <a:r>
              <a:rPr lang="en-US" b="1" dirty="0"/>
              <a:t>feelings of inadequacy</a:t>
            </a:r>
            <a:r>
              <a:rPr lang="en-US" dirty="0"/>
              <a:t>, and </a:t>
            </a:r>
            <a:r>
              <a:rPr lang="en-US" b="1" dirty="0"/>
              <a:t>hypersensitivity to negative evaluation</a:t>
            </a:r>
            <a:r>
              <a:rPr lang="en-US" dirty="0"/>
              <a:t>, beginning by </a:t>
            </a:r>
            <a:r>
              <a:rPr lang="en-US" b="1" dirty="0"/>
              <a:t>early adulthood </a:t>
            </a:r>
            <a:r>
              <a:rPr lang="en-US" dirty="0"/>
              <a:t>and present in a variety of contexts, as indicated by </a:t>
            </a:r>
            <a:r>
              <a:rPr lang="en-US" b="1" dirty="0"/>
              <a:t>four (or more) </a:t>
            </a:r>
            <a:r>
              <a:rPr lang="en-US" dirty="0"/>
              <a:t>of the following: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</a:t>
            </a:r>
            <a:r>
              <a:rPr lang="en-US" dirty="0"/>
              <a:t>. </a:t>
            </a:r>
            <a:r>
              <a:rPr lang="en-US" b="1" dirty="0"/>
              <a:t>Avoids occupational activities </a:t>
            </a:r>
            <a:r>
              <a:rPr lang="en-US" dirty="0"/>
              <a:t>that involve significant interpersonal contact because of </a:t>
            </a:r>
            <a:r>
              <a:rPr lang="en-US" b="1" dirty="0"/>
              <a:t>fears of criticism</a:t>
            </a:r>
            <a:r>
              <a:rPr lang="en-US" dirty="0"/>
              <a:t>, </a:t>
            </a:r>
            <a:r>
              <a:rPr lang="en-US" b="1" dirty="0"/>
              <a:t>disapproval</a:t>
            </a:r>
            <a:r>
              <a:rPr lang="en-US" dirty="0"/>
              <a:t>, or </a:t>
            </a:r>
            <a:r>
              <a:rPr lang="en-US" b="1" dirty="0"/>
              <a:t>rejection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2. Is </a:t>
            </a:r>
            <a:r>
              <a:rPr lang="en-US" b="1" dirty="0"/>
              <a:t>unwilling to get involved </a:t>
            </a:r>
            <a:r>
              <a:rPr lang="en-US" dirty="0"/>
              <a:t>with people </a:t>
            </a:r>
            <a:r>
              <a:rPr lang="en-US" b="1" dirty="0"/>
              <a:t>unless certain of being liked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</a:t>
            </a:r>
            <a:r>
              <a:rPr lang="en-US" dirty="0"/>
              <a:t>. Shows </a:t>
            </a:r>
            <a:r>
              <a:rPr lang="en-US" b="1" dirty="0"/>
              <a:t>restraint within intimate relationships </a:t>
            </a:r>
            <a:r>
              <a:rPr lang="en-US" dirty="0"/>
              <a:t>because of the </a:t>
            </a:r>
            <a:r>
              <a:rPr lang="en-US" b="1" dirty="0"/>
              <a:t>fear of being shamed or ridiculed</a:t>
            </a:r>
            <a:r>
              <a:rPr lang="en-US" dirty="0"/>
              <a:t>. '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4</a:t>
            </a:r>
            <a:r>
              <a:rPr lang="en-US" dirty="0"/>
              <a:t>. Is </a:t>
            </a:r>
            <a:r>
              <a:rPr lang="en-US" b="1" dirty="0"/>
              <a:t>preoccupied</a:t>
            </a:r>
            <a:r>
              <a:rPr lang="en-US" dirty="0"/>
              <a:t> with </a:t>
            </a:r>
            <a:r>
              <a:rPr lang="en-US" b="1" dirty="0"/>
              <a:t>being criticized </a:t>
            </a:r>
            <a:r>
              <a:rPr lang="en-US" dirty="0"/>
              <a:t>or </a:t>
            </a:r>
            <a:r>
              <a:rPr lang="en-US" b="1" dirty="0"/>
              <a:t>rejected</a:t>
            </a:r>
            <a:r>
              <a:rPr lang="en-US" dirty="0"/>
              <a:t> in social situations.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5</a:t>
            </a:r>
            <a:r>
              <a:rPr lang="en-US" dirty="0"/>
              <a:t>. Is </a:t>
            </a:r>
            <a:r>
              <a:rPr lang="en-US" b="1" dirty="0"/>
              <a:t>inhibited in new interpersonal situations </a:t>
            </a:r>
            <a:r>
              <a:rPr lang="en-US" dirty="0"/>
              <a:t>because of </a:t>
            </a:r>
            <a:r>
              <a:rPr lang="en-US" b="1" dirty="0"/>
              <a:t>feelings of </a:t>
            </a:r>
            <a:r>
              <a:rPr lang="en-US" dirty="0"/>
              <a:t>i</a:t>
            </a:r>
            <a:r>
              <a:rPr lang="en-US" b="1" dirty="0"/>
              <a:t>nadequacy</a:t>
            </a:r>
            <a:r>
              <a:rPr lang="en-US" dirty="0"/>
              <a:t>. 6. </a:t>
            </a:r>
            <a:r>
              <a:rPr lang="en-US" b="1" dirty="0"/>
              <a:t>Views self as socially inept</a:t>
            </a:r>
            <a:r>
              <a:rPr lang="en-US" dirty="0"/>
              <a:t>, personally unappealing, or </a:t>
            </a:r>
            <a:r>
              <a:rPr lang="en-US" b="1" dirty="0"/>
              <a:t>inferior to others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7</a:t>
            </a:r>
            <a:r>
              <a:rPr lang="en-US" dirty="0"/>
              <a:t>. Is unusually </a:t>
            </a:r>
            <a:r>
              <a:rPr lang="en-US" b="1" dirty="0"/>
              <a:t>reluctant to take personal risks or to engage in any new activities </a:t>
            </a:r>
            <a:r>
              <a:rPr lang="en-US" dirty="0"/>
              <a:t>because they may </a:t>
            </a:r>
            <a:r>
              <a:rPr lang="en-US" b="1" dirty="0"/>
              <a:t>prove embarrassing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54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40683766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Diagnostic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6343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A pervasive and </a:t>
            </a:r>
            <a:r>
              <a:rPr lang="en-US" b="1" dirty="0"/>
              <a:t>excessive need to be taken care </a:t>
            </a:r>
            <a:r>
              <a:rPr lang="en-US" dirty="0"/>
              <a:t>of that leads to </a:t>
            </a:r>
            <a:r>
              <a:rPr lang="en-US" b="1" dirty="0"/>
              <a:t>submissive and clinging behavior </a:t>
            </a:r>
            <a:r>
              <a:rPr lang="en-US" dirty="0"/>
              <a:t>and </a:t>
            </a:r>
            <a:r>
              <a:rPr lang="en-US" b="1" dirty="0"/>
              <a:t>fears of separation</a:t>
            </a:r>
            <a:r>
              <a:rPr lang="en-US" dirty="0"/>
              <a:t>, beginning by </a:t>
            </a:r>
            <a:r>
              <a:rPr lang="en-US" b="1" dirty="0"/>
              <a:t>early adulthood </a:t>
            </a:r>
            <a:r>
              <a:rPr lang="en-US" dirty="0"/>
              <a:t>and present in a variety of contexts, as indicated by </a:t>
            </a:r>
            <a:r>
              <a:rPr lang="en-US" b="1" dirty="0"/>
              <a:t>five (or more) </a:t>
            </a:r>
            <a:r>
              <a:rPr lang="en-US" dirty="0"/>
              <a:t>of the following: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1. Has </a:t>
            </a:r>
            <a:r>
              <a:rPr lang="en-US" b="1" dirty="0"/>
              <a:t>difficulty making everyday decisions without an excessive amount of advice and reassurance </a:t>
            </a:r>
            <a:r>
              <a:rPr lang="en-US" dirty="0"/>
              <a:t>from others.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</a:t>
            </a:r>
            <a:r>
              <a:rPr lang="en-US" dirty="0"/>
              <a:t>. </a:t>
            </a:r>
            <a:r>
              <a:rPr lang="en-US" b="1" dirty="0"/>
              <a:t>Needs others to assume responsibility </a:t>
            </a:r>
            <a:r>
              <a:rPr lang="en-US" dirty="0"/>
              <a:t>for most </a:t>
            </a:r>
            <a:r>
              <a:rPr lang="en-US" b="1" dirty="0"/>
              <a:t>major areas of his or her life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</a:t>
            </a:r>
            <a:r>
              <a:rPr lang="en-US" dirty="0"/>
              <a:t>. Has </a:t>
            </a:r>
            <a:r>
              <a:rPr lang="en-US" b="1" dirty="0"/>
              <a:t>difficulty expressing disagreement </a:t>
            </a:r>
            <a:r>
              <a:rPr lang="en-US" dirty="0"/>
              <a:t>with others because of </a:t>
            </a:r>
            <a:r>
              <a:rPr lang="en-US" b="1" dirty="0"/>
              <a:t>fear of loss </a:t>
            </a:r>
            <a:r>
              <a:rPr lang="en-US" dirty="0"/>
              <a:t>of </a:t>
            </a:r>
            <a:r>
              <a:rPr lang="en-US" b="1" dirty="0"/>
              <a:t>support or approval</a:t>
            </a:r>
            <a:r>
              <a:rPr lang="en-US" dirty="0"/>
              <a:t>. (Note: Do not include realistic fears of retribution.)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4</a:t>
            </a:r>
            <a:r>
              <a:rPr lang="en-US" dirty="0"/>
              <a:t>. Has </a:t>
            </a:r>
            <a:r>
              <a:rPr lang="en-US" b="1" dirty="0"/>
              <a:t>difficulty initiating projects </a:t>
            </a:r>
            <a:r>
              <a:rPr lang="en-US" dirty="0"/>
              <a:t>or doing things on his or her own (because of a </a:t>
            </a:r>
            <a:r>
              <a:rPr lang="en-US" b="1" dirty="0"/>
              <a:t>lack of self-confidence </a:t>
            </a:r>
            <a:r>
              <a:rPr lang="en-US" dirty="0"/>
              <a:t>in judgment or abilities rather than a lack of motivation or energy).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2014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Diagnostic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5. </a:t>
            </a:r>
            <a:r>
              <a:rPr lang="en-US" b="1" dirty="0"/>
              <a:t>Goes to excessive lengths to obtain nurturance and support </a:t>
            </a:r>
            <a:r>
              <a:rPr lang="en-US" dirty="0"/>
              <a:t>from others, to the point of volunteering to do things that are unpleasant. </a:t>
            </a:r>
          </a:p>
          <a:p>
            <a:pPr marL="0" indent="0">
              <a:buNone/>
            </a:pPr>
            <a:r>
              <a:rPr lang="en-US" dirty="0" smtClean="0"/>
              <a:t>6</a:t>
            </a:r>
            <a:r>
              <a:rPr lang="en-US" dirty="0"/>
              <a:t>. </a:t>
            </a:r>
            <a:r>
              <a:rPr lang="en-US" b="1" dirty="0"/>
              <a:t>Feels uncomfortable or helpless when alone </a:t>
            </a:r>
            <a:r>
              <a:rPr lang="en-US" dirty="0"/>
              <a:t>because of exaggerated </a:t>
            </a:r>
            <a:r>
              <a:rPr lang="en-US" b="1" dirty="0"/>
              <a:t>fears of being unable to care for himself </a:t>
            </a:r>
            <a:r>
              <a:rPr lang="en-US" dirty="0"/>
              <a:t>or herself.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7</a:t>
            </a:r>
            <a:r>
              <a:rPr lang="en-US" dirty="0"/>
              <a:t>. </a:t>
            </a:r>
            <a:r>
              <a:rPr lang="en-US" b="1" dirty="0"/>
              <a:t>Urgently seeks another relationship </a:t>
            </a:r>
            <a:r>
              <a:rPr lang="en-US" dirty="0"/>
              <a:t>as a source of care and support </a:t>
            </a:r>
            <a:r>
              <a:rPr lang="en-US" b="1" dirty="0"/>
              <a:t>when a close relationship ends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8</a:t>
            </a:r>
            <a:r>
              <a:rPr lang="en-US" dirty="0"/>
              <a:t>. </a:t>
            </a:r>
            <a:r>
              <a:rPr lang="en-US" b="1" dirty="0"/>
              <a:t>Is unrealistically preoccupied with fears of being left to take care of himself</a:t>
            </a:r>
            <a:r>
              <a:rPr lang="en-US" dirty="0"/>
              <a:t> or herself.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4401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957306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Diagnostic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6343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A pervasive pattern of </a:t>
            </a:r>
            <a:r>
              <a:rPr lang="en-US" b="1" dirty="0"/>
              <a:t>preoccupation with orderliness</a:t>
            </a:r>
            <a:r>
              <a:rPr lang="en-US" dirty="0"/>
              <a:t>, </a:t>
            </a:r>
            <a:r>
              <a:rPr lang="en-US" b="1" dirty="0"/>
              <a:t>perfectionism</a:t>
            </a:r>
            <a:r>
              <a:rPr lang="en-US" dirty="0"/>
              <a:t>, and mental and </a:t>
            </a:r>
            <a:r>
              <a:rPr lang="en-US" b="1" dirty="0" smtClean="0"/>
              <a:t>interpersonal </a:t>
            </a:r>
            <a:r>
              <a:rPr lang="en-US" b="1" dirty="0"/>
              <a:t>control</a:t>
            </a:r>
            <a:r>
              <a:rPr lang="en-US" dirty="0"/>
              <a:t>, at the </a:t>
            </a:r>
            <a:r>
              <a:rPr lang="en-US" b="1" dirty="0"/>
              <a:t>expense of flexibility, openness</a:t>
            </a:r>
            <a:r>
              <a:rPr lang="en-US" dirty="0"/>
              <a:t>, </a:t>
            </a:r>
            <a:r>
              <a:rPr lang="en-US" b="1" dirty="0"/>
              <a:t>and efficiency</a:t>
            </a:r>
            <a:r>
              <a:rPr lang="en-US" dirty="0"/>
              <a:t>, beginning by </a:t>
            </a:r>
            <a:r>
              <a:rPr lang="en-US" b="1" dirty="0"/>
              <a:t>early adulthood </a:t>
            </a:r>
            <a:r>
              <a:rPr lang="en-US" dirty="0"/>
              <a:t>and present in a variety of contexts, as indicated by </a:t>
            </a:r>
            <a:r>
              <a:rPr lang="en-US" b="1" dirty="0"/>
              <a:t>four (or more) </a:t>
            </a:r>
            <a:r>
              <a:rPr lang="en-US" dirty="0"/>
              <a:t>of the following: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1. Is </a:t>
            </a:r>
            <a:r>
              <a:rPr lang="en-US" b="1" dirty="0"/>
              <a:t>preoccupied with details</a:t>
            </a:r>
            <a:r>
              <a:rPr lang="en-US" dirty="0"/>
              <a:t>, </a:t>
            </a:r>
            <a:r>
              <a:rPr lang="en-US" b="1" dirty="0"/>
              <a:t>rules, lists, order, organization</a:t>
            </a:r>
            <a:r>
              <a:rPr lang="en-US" dirty="0"/>
              <a:t>, or schedules to the extent that the major </a:t>
            </a:r>
            <a:r>
              <a:rPr lang="en-US" b="1" dirty="0"/>
              <a:t>point of the activity is lost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</a:t>
            </a:r>
            <a:r>
              <a:rPr lang="en-US" dirty="0"/>
              <a:t>. Shows </a:t>
            </a:r>
            <a:r>
              <a:rPr lang="en-US" b="1" dirty="0"/>
              <a:t>perfectionism that interferes with task completion </a:t>
            </a:r>
            <a:r>
              <a:rPr lang="en-US" dirty="0"/>
              <a:t>(e.g., is unable to complete a project because his or her own overly strict standards are not met).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</a:t>
            </a:r>
            <a:r>
              <a:rPr lang="en-US" dirty="0"/>
              <a:t>. Is </a:t>
            </a:r>
            <a:r>
              <a:rPr lang="en-US" b="1" dirty="0"/>
              <a:t>excessively devoted to work </a:t>
            </a:r>
            <a:r>
              <a:rPr lang="en-US" dirty="0"/>
              <a:t>and productivity to the </a:t>
            </a:r>
            <a:r>
              <a:rPr lang="en-US" b="1" dirty="0"/>
              <a:t>exclusion of leisure </a:t>
            </a:r>
            <a:r>
              <a:rPr lang="en-US" dirty="0"/>
              <a:t>activities and friendships (not accounted for by obvious economic necessity).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4</a:t>
            </a:r>
            <a:r>
              <a:rPr lang="en-US" dirty="0"/>
              <a:t>. Is </a:t>
            </a:r>
            <a:r>
              <a:rPr lang="en-US" b="1" dirty="0" err="1"/>
              <a:t>overconscientious</a:t>
            </a:r>
            <a:r>
              <a:rPr lang="en-US" b="1" dirty="0"/>
              <a:t>, scrupulous, and inflexible </a:t>
            </a:r>
            <a:r>
              <a:rPr lang="en-US" dirty="0"/>
              <a:t>about </a:t>
            </a:r>
            <a:r>
              <a:rPr lang="en-US" b="1" dirty="0"/>
              <a:t>matters of morality</a:t>
            </a:r>
            <a:r>
              <a:rPr lang="en-US" dirty="0"/>
              <a:t>, </a:t>
            </a:r>
            <a:r>
              <a:rPr lang="en-US" b="1" dirty="0"/>
              <a:t>ethics</a:t>
            </a:r>
            <a:r>
              <a:rPr lang="en-US" dirty="0"/>
              <a:t>, or </a:t>
            </a:r>
            <a:r>
              <a:rPr lang="en-US" b="1" dirty="0"/>
              <a:t>values</a:t>
            </a:r>
            <a:r>
              <a:rPr lang="en-US" dirty="0"/>
              <a:t> (not accounted for by cultural or religious identification).</a:t>
            </a:r>
          </a:p>
        </p:txBody>
      </p:sp>
    </p:spTree>
    <p:extLst>
      <p:ext uri="{BB962C8B-B14F-4D97-AF65-F5344CB8AC3E}">
        <p14:creationId xmlns:p14="http://schemas.microsoft.com/office/powerpoint/2010/main" val="10911015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Diagnostic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5</a:t>
            </a:r>
            <a:r>
              <a:rPr lang="en-US" dirty="0"/>
              <a:t>. Is </a:t>
            </a:r>
            <a:r>
              <a:rPr lang="en-US" b="1" dirty="0"/>
              <a:t>unable to discard worn-out or worthless objects </a:t>
            </a:r>
            <a:r>
              <a:rPr lang="en-US" dirty="0"/>
              <a:t>even when they have </a:t>
            </a:r>
            <a:r>
              <a:rPr lang="en-US" b="1" dirty="0"/>
              <a:t>no sentimental value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6</a:t>
            </a:r>
            <a:r>
              <a:rPr lang="en-US" dirty="0"/>
              <a:t>. Is </a:t>
            </a:r>
            <a:r>
              <a:rPr lang="en-US" b="1" dirty="0"/>
              <a:t>reluctant</a:t>
            </a:r>
            <a:r>
              <a:rPr lang="en-US" dirty="0"/>
              <a:t> to delegate tasks or to </a:t>
            </a:r>
            <a:r>
              <a:rPr lang="en-US" b="1" dirty="0"/>
              <a:t>work with others</a:t>
            </a:r>
            <a:r>
              <a:rPr lang="en-US" dirty="0"/>
              <a:t> unless they submit to exactly </a:t>
            </a:r>
            <a:r>
              <a:rPr lang="en-US" b="1" dirty="0"/>
              <a:t>his or her way of doing things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7</a:t>
            </a:r>
            <a:r>
              <a:rPr lang="en-US" dirty="0"/>
              <a:t>. Adopts a </a:t>
            </a:r>
            <a:r>
              <a:rPr lang="en-US" b="1" dirty="0"/>
              <a:t>miserly spending style toward both self and others</a:t>
            </a:r>
            <a:r>
              <a:rPr lang="en-US" dirty="0"/>
              <a:t>; money is viewed as something to be </a:t>
            </a:r>
            <a:r>
              <a:rPr lang="en-US" b="1" dirty="0"/>
              <a:t>hoarded for future catastrophes</a:t>
            </a:r>
            <a:r>
              <a:rPr lang="en-US" dirty="0"/>
              <a:t>. 8. Shows </a:t>
            </a:r>
            <a:r>
              <a:rPr lang="en-US" b="1" dirty="0"/>
              <a:t>rigidity and stubbornness</a:t>
            </a:r>
          </a:p>
        </p:txBody>
      </p:sp>
    </p:spTree>
    <p:extLst>
      <p:ext uri="{BB962C8B-B14F-4D97-AF65-F5344CB8AC3E}">
        <p14:creationId xmlns:p14="http://schemas.microsoft.com/office/powerpoint/2010/main" val="118688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53472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</p:spPr>
      </p:pic>
    </p:spTree>
    <p:extLst>
      <p:ext uri="{BB962C8B-B14F-4D97-AF65-F5344CB8AC3E}">
        <p14:creationId xmlns:p14="http://schemas.microsoft.com/office/powerpoint/2010/main" val="375824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171134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807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0612" cy="6858000"/>
          </a:xfrm>
        </p:spPr>
      </p:pic>
    </p:spTree>
    <p:extLst>
      <p:ext uri="{BB962C8B-B14F-4D97-AF65-F5344CB8AC3E}">
        <p14:creationId xmlns:p14="http://schemas.microsoft.com/office/powerpoint/2010/main" val="124400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35234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27108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37716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372620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33158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2290</Words>
  <Application>Microsoft Office PowerPoint</Application>
  <PresentationFormat>Widescreen</PresentationFormat>
  <Paragraphs>145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Arial</vt:lpstr>
      <vt:lpstr>Calibri</vt:lpstr>
      <vt:lpstr>Calibri Light</vt:lpstr>
      <vt:lpstr>Office Theme</vt:lpstr>
      <vt:lpstr>PowerPoint Presentation</vt:lpstr>
      <vt:lpstr>Definition</vt:lpstr>
      <vt:lpstr>PowerPoint Presentation</vt:lpstr>
      <vt:lpstr>Etiology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Diagnostic Criteria</vt:lpstr>
      <vt:lpstr>Diagnostic Criteria</vt:lpstr>
      <vt:lpstr>Diagnostic Criteria</vt:lpstr>
      <vt:lpstr>PowerPoint Presentation</vt:lpstr>
      <vt:lpstr>Diagnostic Criteria</vt:lpstr>
      <vt:lpstr>Diagnostic Criteria</vt:lpstr>
      <vt:lpstr>Diagnostic Criteria</vt:lpstr>
      <vt:lpstr>PowerPoint Presentation</vt:lpstr>
      <vt:lpstr>Diagnostic Criteria</vt:lpstr>
      <vt:lpstr>Diagnostic Criteria</vt:lpstr>
      <vt:lpstr>Diagnostic Criteria</vt:lpstr>
      <vt:lpstr>PowerPoint Presentation</vt:lpstr>
      <vt:lpstr>PowerPoint Presentation</vt:lpstr>
      <vt:lpstr>PowerPoint Presentation</vt:lpstr>
      <vt:lpstr>PowerPoint Presentation</vt:lpstr>
      <vt:lpstr>Diagnostic Criteria</vt:lpstr>
      <vt:lpstr>Diagnostic Criteria</vt:lpstr>
      <vt:lpstr>PowerPoint Presentation</vt:lpstr>
      <vt:lpstr>Diagnostic Criteria</vt:lpstr>
      <vt:lpstr>Diagnostic Criteria</vt:lpstr>
      <vt:lpstr>PowerPoint Presentation</vt:lpstr>
      <vt:lpstr>PowerPoint Presentation</vt:lpstr>
      <vt:lpstr>Diagnostic Criteria</vt:lpstr>
      <vt:lpstr>PowerPoint Presentation</vt:lpstr>
      <vt:lpstr>Diagnostic Criteria</vt:lpstr>
      <vt:lpstr>Diagnostic Criteria</vt:lpstr>
      <vt:lpstr>PowerPoint Presentation</vt:lpstr>
      <vt:lpstr>PowerPoint Presentation</vt:lpstr>
      <vt:lpstr>PowerPoint Presentation</vt:lpstr>
      <vt:lpstr>Diagnostic Criteria</vt:lpstr>
      <vt:lpstr>PowerPoint Presentation</vt:lpstr>
      <vt:lpstr>Diagnostic Criteria</vt:lpstr>
      <vt:lpstr>Diagnostic Criteria</vt:lpstr>
      <vt:lpstr>PowerPoint Presentation</vt:lpstr>
      <vt:lpstr>Diagnostic Criteria</vt:lpstr>
      <vt:lpstr>Diagnostic Criteria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Najib Alqsous</dc:creator>
  <cp:lastModifiedBy>Najib Alqsous</cp:lastModifiedBy>
  <cp:revision>68</cp:revision>
  <dcterms:created xsi:type="dcterms:W3CDTF">2018-01-13T16:31:46Z</dcterms:created>
  <dcterms:modified xsi:type="dcterms:W3CDTF">2023-07-22T20:12:23Z</dcterms:modified>
</cp:coreProperties>
</file>