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39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50" autoAdjust="0"/>
    <p:restoredTop sz="95126" autoAdjust="0"/>
  </p:normalViewPr>
  <p:slideViewPr>
    <p:cSldViewPr snapToGrid="0">
      <p:cViewPr varScale="1">
        <p:scale>
          <a:sx n="85" d="100"/>
          <a:sy n="85" d="100"/>
        </p:scale>
        <p:origin x="134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F3A3D-4A37-45B9-B47E-3BB75F2EDAE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15435-E61B-4969-98E0-B226741B1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5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15435-E61B-4969-98E0-B226741B12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8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line.com/health/headache" TargetMode="External"/><Relationship Id="rId2" Type="http://schemas.openxmlformats.org/officeDocument/2006/relationships/hyperlink" Target="https://www.healthline.com/symptom/fev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healthline.com/health/rashe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neuromedicine</a:t>
            </a:r>
            <a:endParaRPr lang="ar-J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5906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nerve palsy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medial, downward</a:t>
            </a:r>
          </a:p>
          <a:p>
            <a:r>
              <a:rPr lang="en-US" dirty="0">
                <a:highlight>
                  <a:srgbClr val="FFFF00"/>
                </a:highlight>
              </a:rPr>
              <a:t>Diplopic</a:t>
            </a:r>
            <a:r>
              <a:rPr lang="en-US" dirty="0"/>
              <a:t> when looking downward + reading</a:t>
            </a:r>
          </a:p>
          <a:p>
            <a:r>
              <a:rPr lang="en-US" dirty="0"/>
              <a:t>Cause: DM, HTN , head trauma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211578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Corneal reflex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Afferent : ophthalmic ( </a:t>
            </a:r>
            <a:r>
              <a:rPr lang="en-US" dirty="0" err="1"/>
              <a:t>va</a:t>
            </a:r>
            <a:r>
              <a:rPr lang="en-US" dirty="0"/>
              <a:t> ) trigeminal </a:t>
            </a:r>
          </a:p>
          <a:p>
            <a:r>
              <a:rPr lang="en-US" dirty="0"/>
              <a:t>Efferent : facial vii  </a:t>
            </a:r>
            <a:r>
              <a:rPr lang="en-US" dirty="0" err="1"/>
              <a:t>orbicularis</a:t>
            </a:r>
            <a:r>
              <a:rPr lang="en-US" dirty="0"/>
              <a:t> </a:t>
            </a:r>
            <a:r>
              <a:rPr lang="en-US" dirty="0" err="1"/>
              <a:t>oculi</a:t>
            </a:r>
            <a:r>
              <a:rPr lang="en-US" dirty="0"/>
              <a:t> </a:t>
            </a:r>
            <a:endParaRPr lang="ar-JO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208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76200"/>
            <a:ext cx="2895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nerve examination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404663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2" name="Google Shape;49162;p2"/>
          <p:cNvSpPr txBox="1">
            <a:spLocks noGrp="1"/>
          </p:cNvSpPr>
          <p:nvPr>
            <p:ph type="title"/>
          </p:nvPr>
        </p:nvSpPr>
        <p:spPr>
          <a:xfrm>
            <a:off x="2743200" y="8059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6</a:t>
            </a:r>
            <a:r>
              <a:rPr lang="en-US" baseline="30000"/>
              <a:t>th</a:t>
            </a:r>
            <a:r>
              <a:rPr lang="en-US"/>
              <a:t> nerve palsy </a:t>
            </a:r>
            <a:endParaRPr/>
          </a:p>
        </p:txBody>
      </p:sp>
      <p:pic>
        <p:nvPicPr>
          <p:cNvPr id="49163" name="Google Shape;4916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3295650" cy="4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64" name="Google Shape;4916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4143" y="1487878"/>
            <a:ext cx="4267200" cy="521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65" name="Google Shape;4916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2116" y="2667000"/>
            <a:ext cx="4800598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66" name="Google Shape;4916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3887" y="1458190"/>
            <a:ext cx="4822370" cy="1208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10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2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1981200"/>
            <a:ext cx="21336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914400" y="2590800"/>
            <a:ext cx="34290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077200" y="3048000"/>
            <a:ext cx="10668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19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2" y="0"/>
            <a:ext cx="864712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295400"/>
            <a:ext cx="9144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6400800" y="1447800"/>
            <a:ext cx="6858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23795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88098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86" y="1371600"/>
            <a:ext cx="57531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47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152400"/>
            <a:ext cx="8229600" cy="1143000"/>
          </a:xfrm>
        </p:spPr>
        <p:txBody>
          <a:bodyPr/>
          <a:lstStyle/>
          <a:p>
            <a:r>
              <a:rPr lang="en-US" dirty="0"/>
              <a:t>Jaw deviation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858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8915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1295400"/>
            <a:ext cx="1676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692331" y="1562100"/>
            <a:ext cx="1752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Rectangle 5"/>
          <p:cNvSpPr/>
          <p:nvPr/>
        </p:nvSpPr>
        <p:spPr>
          <a:xfrm>
            <a:off x="2895600" y="3429000"/>
            <a:ext cx="43434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7" name="Rectangle 6"/>
          <p:cNvSpPr/>
          <p:nvPr/>
        </p:nvSpPr>
        <p:spPr>
          <a:xfrm>
            <a:off x="1447800" y="4876800"/>
            <a:ext cx="1447800" cy="190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6693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</p:spPr>
        <p:txBody>
          <a:bodyPr/>
          <a:lstStyle/>
          <a:p>
            <a:r>
              <a:rPr lang="en-US" dirty="0"/>
              <a:t>Bells palsy (FACIAL nerve palsy)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Side effect:</a:t>
            </a:r>
          </a:p>
          <a:p>
            <a:r>
              <a:rPr lang="en-US" dirty="0"/>
              <a:t>Examination: vesicular rash in ear</a:t>
            </a:r>
          </a:p>
          <a:p>
            <a:r>
              <a:rPr lang="en-US" dirty="0"/>
              <a:t>TT: CC, ANTIVIRAL, ANALGESIC </a:t>
            </a:r>
            <a:endParaRPr lang="ar-JO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66675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6100" y="3429000"/>
            <a:ext cx="22479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bell’s phenomena </a:t>
            </a:r>
          </a:p>
          <a:p>
            <a:r>
              <a:rPr lang="en-US" sz="2400" b="1" dirty="0"/>
              <a:t>LMNL</a:t>
            </a:r>
            <a:endParaRPr lang="ar-JO" sz="2400" b="1" dirty="0"/>
          </a:p>
        </p:txBody>
      </p:sp>
    </p:spTree>
    <p:extLst>
      <p:ext uri="{BB962C8B-B14F-4D97-AF65-F5344CB8AC3E}">
        <p14:creationId xmlns:p14="http://schemas.microsoft.com/office/powerpoint/2010/main" val="132294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u="sng" dirty="0"/>
              <a:t>cranial nerves</a:t>
            </a:r>
            <a:endParaRPr lang="ar-JO" sz="5400" b="1" u="sng" dirty="0"/>
          </a:p>
        </p:txBody>
      </p:sp>
    </p:spTree>
    <p:extLst>
      <p:ext uri="{BB962C8B-B14F-4D97-AF65-F5344CB8AC3E}">
        <p14:creationId xmlns:p14="http://schemas.microsoft.com/office/powerpoint/2010/main" val="109481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en-US" dirty="0"/>
              <a:t>Left facial LM facial nerve palsy</a:t>
            </a:r>
          </a:p>
          <a:p>
            <a:r>
              <a:rPr lang="en-US" dirty="0"/>
              <a:t>Vesicles in the external auditory</a:t>
            </a:r>
          </a:p>
          <a:p>
            <a:r>
              <a:rPr lang="en-US" dirty="0"/>
              <a:t>Complication:</a:t>
            </a:r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3810000" cy="45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62200"/>
            <a:ext cx="2667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57" y="2362200"/>
            <a:ext cx="253274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228600"/>
            <a:ext cx="21336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3ND EL 3AIN ELEE MA BTSKR</a:t>
            </a:r>
          </a:p>
          <a:p>
            <a:endParaRPr lang="en-US" dirty="0"/>
          </a:p>
          <a:p>
            <a:r>
              <a:rPr lang="en-US" dirty="0"/>
              <a:t>3KS EL TOM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244592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Complication: </a:t>
            </a:r>
          </a:p>
          <a:p>
            <a:r>
              <a:rPr lang="en-US" dirty="0"/>
              <a:t>1.Irreversible </a:t>
            </a:r>
            <a:r>
              <a:rPr lang="en-US" dirty="0">
                <a:solidFill>
                  <a:srgbClr val="FF0000"/>
                </a:solidFill>
              </a:rPr>
              <a:t>damage</a:t>
            </a:r>
            <a:r>
              <a:rPr lang="en-US" dirty="0"/>
              <a:t> to your </a:t>
            </a:r>
            <a:r>
              <a:rPr lang="en-US" dirty="0">
                <a:solidFill>
                  <a:srgbClr val="FF0000"/>
                </a:solidFill>
              </a:rPr>
              <a:t>facial</a:t>
            </a:r>
            <a:r>
              <a:rPr lang="en-US" dirty="0"/>
              <a:t> nerve</a:t>
            </a:r>
          </a:p>
          <a:p>
            <a:r>
              <a:rPr lang="en-US" dirty="0"/>
              <a:t>2.involuntary </a:t>
            </a:r>
            <a:r>
              <a:rPr lang="en-US" dirty="0">
                <a:solidFill>
                  <a:srgbClr val="FF0000"/>
                </a:solidFill>
              </a:rPr>
              <a:t>contraction</a:t>
            </a:r>
            <a:r>
              <a:rPr lang="en-US" dirty="0"/>
              <a:t> of certain </a:t>
            </a:r>
            <a:r>
              <a:rPr lang="en-US" dirty="0">
                <a:solidFill>
                  <a:srgbClr val="FF0000"/>
                </a:solidFill>
              </a:rPr>
              <a:t>muscles</a:t>
            </a:r>
            <a:r>
              <a:rPr lang="en-US" dirty="0"/>
              <a:t> when you're trying to move others (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synkinesis</a:t>
            </a:r>
            <a:r>
              <a:rPr lang="en-US" dirty="0"/>
              <a:t>) — for example, when you smile, the eye on the affected side may close</a:t>
            </a:r>
          </a:p>
          <a:p>
            <a:r>
              <a:rPr lang="en-US" dirty="0"/>
              <a:t>3.Partial or complete </a:t>
            </a:r>
            <a:r>
              <a:rPr lang="en-US" dirty="0">
                <a:solidFill>
                  <a:srgbClr val="FF0000"/>
                </a:solidFill>
              </a:rPr>
              <a:t>blindness</a:t>
            </a:r>
            <a:r>
              <a:rPr lang="en-US" dirty="0"/>
              <a:t> of the eye that won't close due to excessive </a:t>
            </a:r>
            <a:r>
              <a:rPr lang="en-US" dirty="0">
                <a:solidFill>
                  <a:srgbClr val="FF0000"/>
                </a:solidFill>
              </a:rPr>
              <a:t>dryness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scratching</a:t>
            </a:r>
            <a:r>
              <a:rPr lang="en-US" dirty="0"/>
              <a:t> of the clear protective covering of the eye (cornea</a:t>
            </a:r>
          </a:p>
          <a:p>
            <a:endParaRPr lang="ar-JO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658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811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Positional Vertigo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Dix-Hallpike Maneuver </a:t>
            </a:r>
            <a:r>
              <a:rPr lang="en-US" dirty="0">
                <a:solidFill>
                  <a:srgbClr val="FF0000"/>
                </a:solidFill>
              </a:rPr>
              <a:t>reproduces benign paroxysmal positional vertigo (BPPV) </a:t>
            </a:r>
            <a:r>
              <a:rPr lang="en-US" dirty="0"/>
              <a:t>by stimulating hair cells.</a:t>
            </a:r>
          </a:p>
          <a:p>
            <a:r>
              <a:rPr lang="en-US" dirty="0"/>
              <a:t>Majority of BPPV is </a:t>
            </a:r>
            <a:r>
              <a:rPr lang="en-US" b="1" u="sng" dirty="0">
                <a:solidFill>
                  <a:srgbClr val="FF0000"/>
                </a:solidFill>
              </a:rPr>
              <a:t>posterior</a:t>
            </a:r>
            <a:r>
              <a:rPr lang="en-US" b="1" u="sng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canal</a:t>
            </a:r>
            <a:r>
              <a:rPr lang="en-US" b="1" u="sng" dirty="0"/>
              <a:t>.</a:t>
            </a:r>
          </a:p>
          <a:p>
            <a:r>
              <a:rPr lang="en-US" dirty="0" err="1">
                <a:highlight>
                  <a:srgbClr val="FFFF00"/>
                </a:highlight>
              </a:rPr>
              <a:t>Canalithiasis</a:t>
            </a:r>
            <a:r>
              <a:rPr lang="en-US" dirty="0">
                <a:highlight>
                  <a:srgbClr val="FFFF00"/>
                </a:highlight>
              </a:rPr>
              <a:t> theory </a:t>
            </a:r>
            <a:r>
              <a:rPr lang="en-US" dirty="0"/>
              <a:t>-Free floating debris (dislodged </a:t>
            </a:r>
            <a:r>
              <a:rPr lang="en-US" dirty="0" err="1"/>
              <a:t>otoconia</a:t>
            </a:r>
            <a:r>
              <a:rPr lang="en-US" dirty="0"/>
              <a:t>) in the </a:t>
            </a:r>
            <a:r>
              <a:rPr lang="en-US" dirty="0" err="1"/>
              <a:t>endolymph</a:t>
            </a:r>
            <a:r>
              <a:rPr lang="en-US" dirty="0"/>
              <a:t> of the posterior canal – inertial drag of </a:t>
            </a:r>
            <a:r>
              <a:rPr lang="en-US" dirty="0" err="1"/>
              <a:t>endolymph</a:t>
            </a:r>
            <a:r>
              <a:rPr lang="en-US" dirty="0"/>
              <a:t> causes displacement of the </a:t>
            </a:r>
            <a:r>
              <a:rPr lang="en-US" dirty="0" err="1"/>
              <a:t>cupula</a:t>
            </a:r>
            <a:r>
              <a:rPr lang="en-US" dirty="0"/>
              <a:t> resulting in latent vertigo which resolves when debris settles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76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063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3124200"/>
            <a:ext cx="3276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533400" y="3467100"/>
            <a:ext cx="5257800" cy="495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92279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/>
              <a:t>Uvula pulled to the left side </a:t>
            </a:r>
          </a:p>
          <a:p>
            <a:r>
              <a:rPr lang="en-US" dirty="0"/>
              <a:t>RT Vagus nerve palsy</a:t>
            </a:r>
            <a:endParaRPr lang="ar-J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226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95002"/>
            <a:ext cx="9017330" cy="67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1524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304800" y="4267200"/>
            <a:ext cx="49530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12661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/>
              <a:t>Hypoglossal nerve palsy</a:t>
            </a:r>
            <a:endParaRPr lang="ar-J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6972300" cy="430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2976" y="3857628"/>
            <a:ext cx="1857388" cy="214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7993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Google Shape;49158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nerve optic nerve</a:t>
            </a:r>
            <a:endParaRPr/>
          </a:p>
        </p:txBody>
      </p:sp>
      <p:sp>
        <p:nvSpPr>
          <p:cNvPr id="49159" name="Google Shape;49159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9160" name="Google Shape;49160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067" y="1417650"/>
            <a:ext cx="9067800" cy="525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304800"/>
            <a:ext cx="9258300" cy="58213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Fundoscope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dirty="0"/>
              <a:t>papilledema </a:t>
            </a:r>
          </a:p>
          <a:p>
            <a:r>
              <a:rPr lang="en-US" b="1" dirty="0">
                <a:solidFill>
                  <a:srgbClr val="FF0000"/>
                </a:solidFill>
              </a:rPr>
              <a:t>Cause: </a:t>
            </a:r>
            <a:r>
              <a:rPr lang="en-US" dirty="0"/>
              <a:t>increase ICP ,systemic HTN, meningitis, SAH, PSUEDO tumor cerebelli</a:t>
            </a:r>
          </a:p>
          <a:p>
            <a:r>
              <a:rPr lang="en-US" dirty="0"/>
              <a:t>Similar in +protein CSF high : </a:t>
            </a:r>
            <a:r>
              <a:rPr lang="en-US" dirty="0" err="1"/>
              <a:t>anemia,PV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Investigation</a:t>
            </a:r>
            <a:r>
              <a:rPr lang="en-US" dirty="0"/>
              <a:t>:</a:t>
            </a:r>
            <a:r>
              <a:rPr lang="en-US" sz="2000" dirty="0"/>
              <a:t>1- history + physical examination(BP)</a:t>
            </a:r>
          </a:p>
          <a:p>
            <a:pPr marL="0" indent="0">
              <a:buNone/>
            </a:pPr>
            <a:r>
              <a:rPr lang="en-US" sz="2000" dirty="0"/>
              <a:t>                            2- OPHTHAMIC EXAMINATION( </a:t>
            </a:r>
            <a:r>
              <a:rPr lang="en-US" sz="2000" dirty="0" err="1"/>
              <a:t>Acuity,pupillary,ocular</a:t>
            </a:r>
            <a:r>
              <a:rPr lang="en-US" sz="2000" dirty="0"/>
              <a:t> motility)</a:t>
            </a:r>
          </a:p>
          <a:p>
            <a:pPr marL="0" indent="0">
              <a:buNone/>
            </a:pPr>
            <a:r>
              <a:rPr lang="en-US" sz="2000" dirty="0"/>
              <a:t>                           3- MRI      4- CT      5- LP</a:t>
            </a:r>
          </a:p>
          <a:p>
            <a:r>
              <a:rPr lang="en-US" b="1" dirty="0">
                <a:solidFill>
                  <a:srgbClr val="FF0000"/>
                </a:solidFill>
              </a:rPr>
              <a:t>TT:  </a:t>
            </a:r>
            <a:r>
              <a:rPr lang="en-US" dirty="0"/>
              <a:t>cause </a:t>
            </a:r>
            <a:r>
              <a:rPr lang="en-US" dirty="0" err="1"/>
              <a:t>tt</a:t>
            </a:r>
            <a:r>
              <a:rPr lang="en-US" dirty="0"/>
              <a:t>…..control  BP,  treat edema   :ICP…CC,  diuretic ( </a:t>
            </a:r>
            <a:r>
              <a:rPr lang="en-US" dirty="0" err="1"/>
              <a:t>acetozolamide</a:t>
            </a:r>
            <a:r>
              <a:rPr lang="en-US" dirty="0"/>
              <a:t>),</a:t>
            </a:r>
          </a:p>
          <a:p>
            <a:pPr marL="0" indent="0">
              <a:buNone/>
            </a:pPr>
            <a:r>
              <a:rPr lang="en-US" dirty="0"/>
              <a:t>Surgical fenestration</a:t>
            </a:r>
          </a:p>
          <a:p>
            <a:pPr marL="0" indent="0">
              <a:buNone/>
            </a:pPr>
            <a:r>
              <a:rPr lang="en-US" dirty="0"/>
              <a:t>Of optic sheath to</a:t>
            </a:r>
          </a:p>
          <a:p>
            <a:pPr marL="0" indent="0">
              <a:buNone/>
            </a:pPr>
            <a:r>
              <a:rPr lang="en-US" dirty="0"/>
              <a:t>Release </a:t>
            </a:r>
            <a:r>
              <a:rPr lang="en-US" dirty="0" err="1"/>
              <a:t>csf</a:t>
            </a:r>
            <a:endParaRPr lang="ar-J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5893269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25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8264" y="1600200"/>
            <a:ext cx="1895736" cy="4525963"/>
          </a:xfrm>
        </p:spPr>
        <p:txBody>
          <a:bodyPr/>
          <a:lstStyle/>
          <a:p>
            <a:r>
              <a:rPr lang="en-US" dirty="0"/>
              <a:t>INJURY c6</a:t>
            </a:r>
            <a:endParaRPr lang="ar-J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53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117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/>
              <a:t>( dermatome) Injury c6 (thumb+ lateral of arm and </a:t>
            </a:r>
            <a:r>
              <a:rPr lang="en-US" dirty="0" err="1"/>
              <a:t>forarm</a:t>
            </a:r>
            <a:r>
              <a:rPr lang="en-US" dirty="0"/>
              <a:t>)</a:t>
            </a:r>
            <a:endParaRPr lang="ar-J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6806"/>
            <a:ext cx="6705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836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347727"/>
              </p:ext>
            </p:extLst>
          </p:nvPr>
        </p:nvGraphicFramePr>
        <p:xfrm>
          <a:off x="304800" y="304800"/>
          <a:ext cx="8229600" cy="6361317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UMNL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LMNL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later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present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Wasting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…..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+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fasiculation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Increase( spasticity)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JO" dirty="0"/>
                        <a:t> </a:t>
                      </a:r>
                      <a:r>
                        <a:rPr lang="en-US" dirty="0"/>
                        <a:t>Normal</a:t>
                      </a:r>
                      <a:r>
                        <a:rPr lang="en-US" baseline="0" dirty="0"/>
                        <a:t> or decrease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tone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ar-JO" dirty="0"/>
                        <a:t>(</a:t>
                      </a:r>
                      <a:r>
                        <a:rPr lang="en-US" dirty="0"/>
                        <a:t> brisk( hyperreflexia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hyporeflexia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reflexes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+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 absence……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clonus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babinski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Absence ………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Planter response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abscence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Normal</a:t>
                      </a:r>
                      <a:r>
                        <a:rPr lang="en-US" baseline="0" dirty="0"/>
                        <a:t> 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Abdominal response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Drift of overstretched arm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…….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posture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Movement based pyramidal distribution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Focal weakness (7sb nerve or root)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power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457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Spastic .</a:t>
                      </a:r>
                      <a:r>
                        <a:rPr lang="en-US" baseline="0" dirty="0"/>
                        <a:t> Scissoring, circumduction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High stepping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gait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380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067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379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10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52691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sz="3600" b="1" dirty="0">
                <a:highlight>
                  <a:srgbClr val="FFFF00"/>
                </a:highlight>
              </a:rPr>
              <a:t>EEG periodic spike </a:t>
            </a:r>
          </a:p>
          <a:p>
            <a:r>
              <a:rPr lang="en-US" dirty="0" err="1"/>
              <a:t>Cause:epilepsy</a:t>
            </a:r>
            <a:r>
              <a:rPr lang="en-US" dirty="0"/>
              <a:t> (absence epilepsy) </a:t>
            </a:r>
          </a:p>
          <a:p>
            <a:r>
              <a:rPr lang="en-US" dirty="0"/>
              <a:t>Wave:3HZ, generalized, regular, symmetrical, spike wave</a:t>
            </a:r>
          </a:p>
          <a:p>
            <a:r>
              <a:rPr lang="en-US" dirty="0"/>
              <a:t>Age :4-6y, blank in space, stop talking, eye flutter </a:t>
            </a:r>
          </a:p>
          <a:p>
            <a:r>
              <a:rPr lang="en-US" dirty="0"/>
              <a:t>recovery: seconds    attack: daily</a:t>
            </a:r>
          </a:p>
          <a:p>
            <a:r>
              <a:rPr lang="en-US" dirty="0"/>
              <a:t>TT: SODIUM valproate, ethosuximide</a:t>
            </a:r>
          </a:p>
          <a:p>
            <a:endParaRPr lang="ar-JO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05400"/>
            <a:ext cx="7353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356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11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58044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0600" y="274638"/>
            <a:ext cx="967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Watershed area 1- aca-</a:t>
            </a:r>
            <a:r>
              <a:rPr lang="en-US" dirty="0" err="1"/>
              <a:t>mca</a:t>
            </a:r>
            <a:br>
              <a:rPr lang="en-US" dirty="0"/>
            </a:br>
            <a:r>
              <a:rPr lang="en-US" dirty="0"/>
              <a:t>                            2 </a:t>
            </a:r>
            <a:r>
              <a:rPr lang="en-US" dirty="0" err="1"/>
              <a:t>mca-pca</a:t>
            </a:r>
            <a:br>
              <a:rPr lang="en-US" dirty="0"/>
            </a:br>
            <a:r>
              <a:rPr lang="en-US" sz="2700" b="1" dirty="0"/>
              <a:t>dual blood supply from most distal branch of large arteries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1534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98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49" y="3048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39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nerve oculomotor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9144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5334000"/>
            <a:ext cx="533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4572000" y="5334000"/>
            <a:ext cx="13716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Rectangle 5"/>
          <p:cNvSpPr/>
          <p:nvPr/>
        </p:nvSpPr>
        <p:spPr>
          <a:xfrm>
            <a:off x="2590800" y="5562600"/>
            <a:ext cx="6858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8" name="Rectangle 7"/>
          <p:cNvSpPr/>
          <p:nvPr/>
        </p:nvSpPr>
        <p:spPr>
          <a:xfrm>
            <a:off x="3428992" y="5929330"/>
            <a:ext cx="2286016" cy="214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73448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0001288" cy="45259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ACA</a:t>
            </a:r>
            <a:r>
              <a:rPr lang="en-US" sz="2800" dirty="0"/>
              <a:t>: Contralateral leg weakness (</a:t>
            </a:r>
            <a:r>
              <a:rPr lang="en-US" sz="2800" dirty="0" err="1"/>
              <a:t>hemiparesis</a:t>
            </a:r>
            <a:r>
              <a:rPr lang="en-US" sz="2800" dirty="0"/>
              <a:t>) </a:t>
            </a:r>
            <a:r>
              <a:rPr lang="en-US" sz="2800" dirty="0">
                <a:solidFill>
                  <a:srgbClr val="FF0000"/>
                </a:solidFill>
              </a:rPr>
              <a:t>+</a:t>
            </a:r>
            <a:r>
              <a:rPr lang="en-US" sz="2800" dirty="0" err="1"/>
              <a:t>incontenece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MCA</a:t>
            </a:r>
            <a:r>
              <a:rPr lang="en-US" sz="2800" dirty="0"/>
              <a:t>: contralateral head, arm, some leg weakness </a:t>
            </a:r>
            <a:r>
              <a:rPr lang="en-US" sz="2800" dirty="0">
                <a:solidFill>
                  <a:srgbClr val="FF0000"/>
                </a:solidFill>
              </a:rPr>
              <a:t>+</a:t>
            </a:r>
            <a:r>
              <a:rPr lang="en-US" sz="2800" dirty="0"/>
              <a:t> aphasia(</a:t>
            </a:r>
            <a:r>
              <a:rPr lang="en-US" sz="2800" dirty="0" err="1"/>
              <a:t>dysarthia</a:t>
            </a:r>
            <a:r>
              <a:rPr lang="en-US" sz="2800" dirty="0"/>
              <a:t>) (dominant</a:t>
            </a:r>
            <a:r>
              <a:rPr lang="en-US" sz="2800" dirty="0">
                <a:solidFill>
                  <a:srgbClr val="FF0000"/>
                </a:solidFill>
              </a:rPr>
              <a:t>)+</a:t>
            </a:r>
            <a:r>
              <a:rPr lang="en-US" sz="2800" dirty="0"/>
              <a:t> hemianesthesia</a:t>
            </a:r>
            <a:r>
              <a:rPr lang="en-US" sz="2800" dirty="0">
                <a:solidFill>
                  <a:srgbClr val="FF0000"/>
                </a:solidFill>
              </a:rPr>
              <a:t>+</a:t>
            </a:r>
            <a:r>
              <a:rPr lang="en-US" sz="2800" dirty="0"/>
              <a:t> heminopia</a:t>
            </a:r>
          </a:p>
          <a:p>
            <a:r>
              <a:rPr lang="en-US" sz="2800" dirty="0">
                <a:solidFill>
                  <a:srgbClr val="FF0000"/>
                </a:solidFill>
              </a:rPr>
              <a:t>PCA</a:t>
            </a:r>
            <a:r>
              <a:rPr lang="en-US" sz="2800" dirty="0"/>
              <a:t>: </a:t>
            </a:r>
            <a:r>
              <a:rPr lang="en-US" sz="2800" dirty="0" err="1"/>
              <a:t>ipsilatral</a:t>
            </a:r>
            <a:r>
              <a:rPr lang="en-US" sz="2800" dirty="0"/>
              <a:t> nuclear symptom .. </a:t>
            </a:r>
            <a:r>
              <a:rPr lang="en-US" sz="2800" dirty="0" err="1"/>
              <a:t>contralateral</a:t>
            </a:r>
            <a:r>
              <a:rPr lang="en-US" sz="2800" dirty="0"/>
              <a:t> sensory +pyramidal   (hemionemis heminopia, blindness, amnesia, thalamic pain</a:t>
            </a:r>
          </a:p>
          <a:p>
            <a:endParaRPr lang="en-US" sz="2800" dirty="0"/>
          </a:p>
          <a:p>
            <a:r>
              <a:rPr lang="en-US" sz="2800" dirty="0"/>
              <a:t>Post inf. Cerebral artery (</a:t>
            </a:r>
            <a:r>
              <a:rPr lang="en-US" sz="2800" dirty="0" err="1"/>
              <a:t>cerebellar</a:t>
            </a:r>
            <a:r>
              <a:rPr lang="en-US" sz="2800" dirty="0"/>
              <a:t> basilar): (</a:t>
            </a:r>
            <a:r>
              <a:rPr lang="en-US" sz="2800" dirty="0" err="1"/>
              <a:t>wallenberg</a:t>
            </a:r>
            <a:r>
              <a:rPr lang="en-US" sz="2800" dirty="0"/>
              <a:t> or lateral medullary syndrome) </a:t>
            </a:r>
          </a:p>
          <a:p>
            <a:r>
              <a:rPr lang="en-US" sz="2800" dirty="0"/>
              <a:t>   </a:t>
            </a:r>
            <a:r>
              <a:rPr lang="en-US" sz="2800" dirty="0">
                <a:solidFill>
                  <a:srgbClr val="FF0000"/>
                </a:solidFill>
              </a:rPr>
              <a:t>ipsilateral</a:t>
            </a:r>
            <a:r>
              <a:rPr lang="en-US" sz="2800" dirty="0"/>
              <a:t> </a:t>
            </a:r>
            <a:r>
              <a:rPr lang="en-US" sz="2800" dirty="0" err="1"/>
              <a:t>horner</a:t>
            </a:r>
            <a:r>
              <a:rPr lang="en-US" sz="2800" dirty="0"/>
              <a:t> , </a:t>
            </a:r>
            <a:r>
              <a:rPr lang="en-US" sz="2800" dirty="0" err="1"/>
              <a:t>discoordination</a:t>
            </a:r>
            <a:r>
              <a:rPr lang="en-US" sz="2800" dirty="0"/>
              <a:t>, ataxia, </a:t>
            </a:r>
            <a:r>
              <a:rPr lang="en-US" sz="2800" dirty="0" err="1"/>
              <a:t>nystagmus</a:t>
            </a:r>
            <a:r>
              <a:rPr lang="en-US" sz="2800" dirty="0"/>
              <a:t> , facial sensory loss</a:t>
            </a:r>
          </a:p>
          <a:p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bilateral </a:t>
            </a:r>
            <a:r>
              <a:rPr lang="en-US" sz="2800" dirty="0"/>
              <a:t>: body sensory deficit</a:t>
            </a:r>
            <a:endParaRPr lang="ar-JO" sz="2800" dirty="0"/>
          </a:p>
        </p:txBody>
      </p:sp>
    </p:spTree>
    <p:extLst>
      <p:ext uri="{BB962C8B-B14F-4D97-AF65-F5344CB8AC3E}">
        <p14:creationId xmlns:p14="http://schemas.microsoft.com/office/powerpoint/2010/main" val="2920228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 ischemia: HTN, DM , </a:t>
            </a:r>
            <a:r>
              <a:rPr lang="en-US" dirty="0" err="1"/>
              <a:t>hyperlipedemia</a:t>
            </a:r>
            <a:r>
              <a:rPr lang="en-US" dirty="0"/>
              <a:t>, smoking</a:t>
            </a:r>
          </a:p>
          <a:p>
            <a:endParaRPr lang="en-US" dirty="0"/>
          </a:p>
          <a:p>
            <a:r>
              <a:rPr lang="en-US" dirty="0"/>
              <a:t>Second time prevention: aspirin, </a:t>
            </a:r>
            <a:r>
              <a:rPr lang="en-US" dirty="0" err="1"/>
              <a:t>clopdigrel</a:t>
            </a:r>
            <a:r>
              <a:rPr lang="en-US" dirty="0"/>
              <a:t>, dipyridamole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4213623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-76200"/>
            <a:ext cx="8229600" cy="6202363"/>
          </a:xfrm>
        </p:spPr>
        <p:txBody>
          <a:bodyPr/>
          <a:lstStyle/>
          <a:p>
            <a:r>
              <a:rPr lang="en-US" dirty="0"/>
              <a:t>MCA clinical sign:</a:t>
            </a:r>
            <a:endParaRPr lang="ar-JO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4074"/>
            <a:ext cx="89916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2133600"/>
            <a:ext cx="2590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Rectangle 3"/>
          <p:cNvSpPr/>
          <p:nvPr/>
        </p:nvSpPr>
        <p:spPr>
          <a:xfrm>
            <a:off x="4648200" y="3200400"/>
            <a:ext cx="3200400" cy="655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4495800" y="3856036"/>
            <a:ext cx="3352800" cy="7921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Rectangle 5"/>
          <p:cNvSpPr/>
          <p:nvPr/>
        </p:nvSpPr>
        <p:spPr>
          <a:xfrm>
            <a:off x="4648200" y="4648200"/>
            <a:ext cx="12954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7" name="Rectangle 6"/>
          <p:cNvSpPr/>
          <p:nvPr/>
        </p:nvSpPr>
        <p:spPr>
          <a:xfrm>
            <a:off x="4572000" y="5638800"/>
            <a:ext cx="26670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03192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SAH</a:t>
            </a:r>
            <a:r>
              <a:rPr lang="en-US" sz="3200" dirty="0"/>
              <a:t>: </a:t>
            </a:r>
            <a:r>
              <a:rPr lang="en-US" sz="3200" dirty="0" err="1"/>
              <a:t>hyperdensity</a:t>
            </a:r>
            <a:r>
              <a:rPr lang="en-US" sz="3200" dirty="0"/>
              <a:t> in subarachnoid (star like)</a:t>
            </a:r>
            <a:br>
              <a:rPr lang="en-US" sz="3200" dirty="0"/>
            </a:b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CAUSE:</a:t>
            </a:r>
            <a:r>
              <a:rPr lang="en-US" sz="3200" dirty="0" err="1"/>
              <a:t>traumatic,berry</a:t>
            </a:r>
            <a:r>
              <a:rPr lang="en-US" sz="3200" dirty="0"/>
              <a:t> aneurysm, </a:t>
            </a:r>
            <a:r>
              <a:rPr lang="en-US" sz="3200" dirty="0" err="1"/>
              <a:t>avm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complication</a:t>
            </a:r>
            <a:r>
              <a:rPr lang="en-US" sz="3200" dirty="0"/>
              <a:t>: vasospasm, </a:t>
            </a:r>
            <a:r>
              <a:rPr lang="en-US" sz="3200" dirty="0" err="1"/>
              <a:t>hydrocheph</a:t>
            </a:r>
            <a:r>
              <a:rPr lang="en-US" sz="3200" dirty="0"/>
              <a:t>, hypo NA  </a:t>
            </a:r>
            <a:br>
              <a:rPr lang="en-US" sz="3200" dirty="0"/>
            </a:b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</a:t>
            </a:r>
            <a:r>
              <a:rPr lang="en-US" sz="3200" dirty="0"/>
              <a:t>:1- immediate </a:t>
            </a:r>
            <a:r>
              <a:rPr lang="en-US" sz="3200" dirty="0" err="1"/>
              <a:t>ressusitation</a:t>
            </a:r>
            <a:br>
              <a:rPr lang="en-US" sz="3200" dirty="0"/>
            </a:br>
            <a:r>
              <a:rPr lang="en-US" sz="3200" dirty="0"/>
              <a:t>2- bed </a:t>
            </a:r>
            <a:r>
              <a:rPr lang="en-US" sz="3200" dirty="0" err="1"/>
              <a:t>rest+analgesic</a:t>
            </a:r>
            <a:br>
              <a:rPr lang="en-US" sz="3200" dirty="0"/>
            </a:br>
            <a:r>
              <a:rPr lang="en-US" sz="3200" dirty="0"/>
              <a:t>3- </a:t>
            </a:r>
            <a:r>
              <a:rPr lang="en-US" sz="3200" b="1" dirty="0">
                <a:solidFill>
                  <a:srgbClr val="FF0000"/>
                </a:solidFill>
              </a:rPr>
              <a:t>nimodipine</a:t>
            </a:r>
            <a:r>
              <a:rPr lang="en-US" sz="3200" dirty="0"/>
              <a:t>( ca++ antagonist)</a:t>
            </a:r>
            <a:endParaRPr lang="ar-JO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76600"/>
            <a:ext cx="4114800" cy="336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76600"/>
            <a:ext cx="3810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053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Intracerebral hemorrhage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838200"/>
            <a:ext cx="9677400" cy="52879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</a:t>
            </a:r>
            <a:r>
              <a:rPr lang="en-US" dirty="0"/>
              <a:t>: HTN, AVM, </a:t>
            </a:r>
            <a:r>
              <a:rPr lang="en-US" dirty="0" err="1"/>
              <a:t>trauma,bleeding</a:t>
            </a:r>
            <a:r>
              <a:rPr lang="en-US" dirty="0"/>
              <a:t> from tumor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</a:t>
            </a:r>
            <a:r>
              <a:rPr lang="en-US" dirty="0"/>
              <a:t>: antihypertensive drug, </a:t>
            </a:r>
            <a:r>
              <a:rPr lang="en-US" dirty="0" err="1"/>
              <a:t>manitol</a:t>
            </a:r>
            <a:r>
              <a:rPr lang="en-US" dirty="0"/>
              <a:t>, hyperventilation, surgical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</a:t>
            </a:r>
            <a:r>
              <a:rPr lang="en-US" dirty="0"/>
              <a:t>: </a:t>
            </a:r>
            <a:r>
              <a:rPr lang="en-US" dirty="0" err="1"/>
              <a:t>hyperdensity</a:t>
            </a:r>
            <a:r>
              <a:rPr lang="en-US" dirty="0"/>
              <a:t> intracerebral</a:t>
            </a:r>
            <a:endParaRPr lang="ar-JO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5334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095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770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 tumor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2857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371598"/>
            <a:ext cx="2781300" cy="32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97000"/>
            <a:ext cx="28575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032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14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378771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>
              <a:buNone/>
            </a:pPr>
            <a:endParaRPr lang="ar-J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2895600" cy="31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07972"/>
            <a:ext cx="3009900" cy="291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11" y="3886200"/>
            <a:ext cx="304028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39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6799" y="2171700"/>
            <a:ext cx="1226911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Rectangle 3"/>
          <p:cNvSpPr/>
          <p:nvPr/>
        </p:nvSpPr>
        <p:spPr>
          <a:xfrm>
            <a:off x="4876799" y="2590800"/>
            <a:ext cx="1371601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5334000" y="3276600"/>
            <a:ext cx="16764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60386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Ramsay hunt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791200"/>
          </a:xfrm>
        </p:spPr>
        <p:txBody>
          <a:bodyPr>
            <a:normAutofit fontScale="70000" lnSpcReduction="20000"/>
          </a:bodyPr>
          <a:lstStyle/>
          <a:p>
            <a:r>
              <a:rPr lang="en-US" sz="5000" dirty="0"/>
              <a:t>(herpes zoster </a:t>
            </a:r>
            <a:r>
              <a:rPr lang="en-US" sz="5000" dirty="0" err="1"/>
              <a:t>oticus</a:t>
            </a:r>
            <a:r>
              <a:rPr lang="en-US" sz="5000" dirty="0"/>
              <a:t>) UNILATERAL </a:t>
            </a:r>
          </a:p>
          <a:p>
            <a:r>
              <a:rPr lang="en-US" dirty="0"/>
              <a:t>Unilateral LMNL  </a:t>
            </a:r>
            <a:r>
              <a:rPr lang="en-US" dirty="0">
                <a:solidFill>
                  <a:srgbClr val="FF0000"/>
                </a:solidFill>
              </a:rPr>
              <a:t>facial palsy (vii) nerve </a:t>
            </a:r>
          </a:p>
          <a:p>
            <a:r>
              <a:rPr lang="en-US" dirty="0"/>
              <a:t>Vesicle in external auditory meatus</a:t>
            </a:r>
          </a:p>
          <a:p>
            <a:r>
              <a:rPr lang="en-US" dirty="0"/>
              <a:t>Severe ear pain+ vertigo</a:t>
            </a:r>
          </a:p>
          <a:p>
            <a:r>
              <a:rPr lang="en-US" dirty="0"/>
              <a:t>Loss of taste at ant 2\3 of tongue</a:t>
            </a:r>
          </a:p>
          <a:p>
            <a:pPr marL="0" indent="0">
              <a:buNone/>
            </a:pPr>
            <a:endParaRPr lang="en-US" sz="5000" b="1" dirty="0">
              <a:solidFill>
                <a:srgbClr val="FF0000"/>
              </a:solidFill>
            </a:endParaRPr>
          </a:p>
          <a:p>
            <a:r>
              <a:rPr lang="en-US" sz="5000" b="1" dirty="0">
                <a:solidFill>
                  <a:srgbClr val="FF0000"/>
                </a:solidFill>
              </a:rPr>
              <a:t>Diagnosis</a:t>
            </a:r>
          </a:p>
          <a:p>
            <a:r>
              <a:rPr lang="en-US" dirty="0"/>
              <a:t>physical exam </a:t>
            </a:r>
          </a:p>
          <a:p>
            <a:endParaRPr lang="en-US" dirty="0"/>
          </a:p>
          <a:p>
            <a:r>
              <a:rPr lang="en-US" sz="5000" b="1" dirty="0">
                <a:solidFill>
                  <a:srgbClr val="FF0000"/>
                </a:solidFill>
              </a:rPr>
              <a:t>Treatment</a:t>
            </a:r>
          </a:p>
          <a:p>
            <a:r>
              <a:rPr lang="en-US" b="1" dirty="0"/>
              <a:t>Antiviral drugs.</a:t>
            </a:r>
            <a:r>
              <a:rPr lang="en-US" dirty="0"/>
              <a:t> acyclovir </a:t>
            </a:r>
          </a:p>
          <a:p>
            <a:r>
              <a:rPr lang="en-US" b="1" dirty="0"/>
              <a:t>Corticosteroids. </a:t>
            </a:r>
            <a:r>
              <a:rPr lang="en-US" dirty="0"/>
              <a:t>high-dose prednisone</a:t>
            </a:r>
            <a:endParaRPr lang="en-US" b="1" dirty="0"/>
          </a:p>
          <a:p>
            <a:r>
              <a:rPr lang="en-US" b="1" dirty="0"/>
              <a:t>Anti-anxiety medications </a:t>
            </a:r>
            <a:r>
              <a:rPr lang="en-US" dirty="0"/>
              <a:t>diazepam</a:t>
            </a:r>
            <a:endParaRPr lang="en-US" b="1" dirty="0"/>
          </a:p>
          <a:p>
            <a:r>
              <a:rPr lang="en-US" b="1" dirty="0"/>
              <a:t>Pain relievers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8930555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536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nerve palsy</a:t>
            </a:r>
            <a:endParaRPr lang="ar-JO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 wrinkle brow ….. Unable to raise eyelid</a:t>
            </a:r>
          </a:p>
          <a:p>
            <a:r>
              <a:rPr lang="en-US" dirty="0"/>
              <a:t>2-ptosis……  </a:t>
            </a:r>
            <a:r>
              <a:rPr lang="en-US" dirty="0" err="1"/>
              <a:t>levator</a:t>
            </a:r>
            <a:r>
              <a:rPr lang="en-US" dirty="0"/>
              <a:t> </a:t>
            </a:r>
            <a:r>
              <a:rPr lang="en-US" dirty="0" err="1"/>
              <a:t>palpepra</a:t>
            </a:r>
            <a:r>
              <a:rPr lang="en-US" dirty="0"/>
              <a:t> superioris</a:t>
            </a:r>
          </a:p>
          <a:p>
            <a:r>
              <a:rPr lang="en-US" dirty="0"/>
              <a:t>3- dilation…… inactive parasympathetic</a:t>
            </a:r>
          </a:p>
          <a:p>
            <a:r>
              <a:rPr lang="en-US" dirty="0"/>
              <a:t>4- eye …… outward downward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Cause</a:t>
            </a:r>
            <a:r>
              <a:rPr lang="en-US" dirty="0"/>
              <a:t> : DM, pituitary tumor, trauma, carotid post communicated artery aneurysm 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6290291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Meningitis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11963400" cy="6019800"/>
          </a:xfrm>
        </p:spPr>
        <p:txBody>
          <a:bodyPr>
            <a:normAutofit fontScale="70000" lnSpcReduction="20000"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Organism: </a:t>
            </a:r>
            <a:r>
              <a:rPr lang="en-US" sz="2400" dirty="0"/>
              <a:t>1-niesseria </a:t>
            </a:r>
            <a:r>
              <a:rPr lang="en-US" sz="2400" dirty="0" err="1"/>
              <a:t>mengitis:most</a:t>
            </a:r>
            <a:r>
              <a:rPr lang="en-US" sz="2400" dirty="0"/>
              <a:t> common epidemic</a:t>
            </a:r>
          </a:p>
          <a:p>
            <a:pPr marL="0" indent="0">
              <a:buNone/>
            </a:pPr>
            <a:r>
              <a:rPr lang="en-US" sz="2400" dirty="0"/>
              <a:t>                        2- staph pneumonia: </a:t>
            </a:r>
            <a:r>
              <a:rPr lang="en-US" sz="2400" dirty="0" err="1"/>
              <a:t>sporadic,old,alcohol,splenectomy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     3- </a:t>
            </a:r>
            <a:r>
              <a:rPr lang="en-US" sz="2400" dirty="0" err="1"/>
              <a:t>H.influenza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                      4-TB: Immunocompromised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</a:t>
            </a:r>
            <a:r>
              <a:rPr lang="en-US" sz="2400" dirty="0"/>
              <a:t>: </a:t>
            </a:r>
            <a:r>
              <a:rPr lang="en-US" sz="2400" dirty="0" err="1"/>
              <a:t>headache,fever,neck</a:t>
            </a:r>
            <a:r>
              <a:rPr lang="en-US" sz="2400" dirty="0"/>
              <a:t> </a:t>
            </a:r>
            <a:r>
              <a:rPr lang="en-US" sz="2400" dirty="0" err="1"/>
              <a:t>stiff,vomit</a:t>
            </a:r>
            <a:r>
              <a:rPr lang="en-US" sz="2400" dirty="0"/>
              <a:t>, photophobia</a:t>
            </a:r>
          </a:p>
          <a:p>
            <a:pPr marL="0" indent="0">
              <a:buNone/>
            </a:pPr>
            <a:r>
              <a:rPr lang="en-US" sz="2400" dirty="0"/>
              <a:t>                    </a:t>
            </a:r>
            <a:r>
              <a:rPr lang="en-US" sz="2400" dirty="0" err="1"/>
              <a:t>kernigs</a:t>
            </a:r>
            <a:r>
              <a:rPr lang="en-US" sz="2400" dirty="0"/>
              <a:t> sign, </a:t>
            </a:r>
            <a:r>
              <a:rPr lang="en-US" sz="2400" dirty="0" err="1"/>
              <a:t>brudziniski</a:t>
            </a:r>
            <a:r>
              <a:rPr lang="en-US" sz="2400" dirty="0"/>
              <a:t>  sign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Investigation</a:t>
            </a:r>
            <a:r>
              <a:rPr lang="en-US" sz="2400" dirty="0"/>
              <a:t>: CT :to exclude increase ICP</a:t>
            </a:r>
          </a:p>
          <a:p>
            <a:pPr marL="0" indent="0">
              <a:buNone/>
            </a:pPr>
            <a:r>
              <a:rPr lang="en-US" sz="2400" dirty="0"/>
              <a:t>                               LP, CBC, BLOOD CULTURE, COAGULATION</a:t>
            </a: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</a:t>
            </a:r>
            <a:r>
              <a:rPr lang="en-US" sz="2400" dirty="0"/>
              <a:t>: 1- IV </a:t>
            </a:r>
            <a:r>
              <a:rPr lang="en-US" sz="2400" dirty="0" err="1"/>
              <a:t>benzylpencillin</a:t>
            </a:r>
            <a:r>
              <a:rPr lang="en-US" sz="2400" dirty="0"/>
              <a:t> 14 day for (N.MEN , STREPT) initial 2.4 g follow 1.2 g 2h within 48h</a:t>
            </a:r>
          </a:p>
          <a:p>
            <a:pPr marL="0" indent="0">
              <a:buNone/>
            </a:pPr>
            <a:r>
              <a:rPr lang="en-US" sz="2400" dirty="0"/>
              <a:t>                                                    total daily 14.4 g</a:t>
            </a:r>
          </a:p>
          <a:p>
            <a:pPr marL="0" indent="0">
              <a:buNone/>
            </a:pPr>
            <a:r>
              <a:rPr lang="en-US" sz="2400" dirty="0"/>
              <a:t>            2-3</a:t>
            </a:r>
            <a:r>
              <a:rPr lang="en-US" sz="2400" baseline="30000" dirty="0"/>
              <a:t>rd</a:t>
            </a:r>
            <a:r>
              <a:rPr lang="en-US" sz="2400" dirty="0"/>
              <a:t> generation </a:t>
            </a:r>
            <a:r>
              <a:rPr lang="en-US" sz="2400" dirty="0" err="1"/>
              <a:t>cs</a:t>
            </a:r>
            <a:r>
              <a:rPr lang="en-US" sz="2400" dirty="0"/>
              <a:t> ( cefotaxime, </a:t>
            </a:r>
            <a:r>
              <a:rPr lang="en-US" sz="2400" dirty="0" err="1"/>
              <a:t>cefotriaxone</a:t>
            </a:r>
            <a:r>
              <a:rPr lang="en-US" sz="2400" dirty="0"/>
              <a:t>)+ ampicillin for  </a:t>
            </a:r>
          </a:p>
          <a:p>
            <a:pPr marL="0" indent="0">
              <a:buNone/>
            </a:pPr>
            <a:r>
              <a:rPr lang="en-US" sz="2400" dirty="0"/>
              <a:t>                                           </a:t>
            </a:r>
            <a:r>
              <a:rPr lang="en-US" sz="2400" dirty="0" err="1"/>
              <a:t>pregnant,elderly,immunocompromised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3- vancomycin (staph)</a:t>
            </a:r>
          </a:p>
          <a:p>
            <a:pPr marL="0" indent="0">
              <a:buNone/>
            </a:pPr>
            <a:r>
              <a:rPr lang="en-US" sz="2400" dirty="0"/>
              <a:t>             4- high dose CC IV dexamethasone (cerebral edema)</a:t>
            </a:r>
          </a:p>
          <a:p>
            <a:pPr marL="0" indent="0">
              <a:buNone/>
            </a:pPr>
            <a:r>
              <a:rPr lang="en-US" sz="2400" dirty="0"/>
              <a:t>             5- analgesic+ </a:t>
            </a:r>
            <a:r>
              <a:rPr lang="en-US" sz="2400" dirty="0" err="1"/>
              <a:t>antipyreic+antiepileptic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Prevention: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r>
              <a:rPr lang="en-US" sz="2400" dirty="0" err="1"/>
              <a:t>N.meningitis</a:t>
            </a:r>
            <a:r>
              <a:rPr lang="en-US" sz="2400" dirty="0"/>
              <a:t>:  </a:t>
            </a:r>
            <a:r>
              <a:rPr lang="en-US" sz="2400" dirty="0" err="1"/>
              <a:t>rifampicin,ciprofloxacine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H.Influiza</a:t>
            </a:r>
            <a:r>
              <a:rPr lang="en-US" sz="2400" dirty="0"/>
              <a:t> ((b) vaccine</a:t>
            </a:r>
            <a:endParaRPr lang="ar-JO" sz="2400" dirty="0"/>
          </a:p>
        </p:txBody>
      </p:sp>
    </p:spTree>
    <p:extLst>
      <p:ext uri="{BB962C8B-B14F-4D97-AF65-F5344CB8AC3E}">
        <p14:creationId xmlns:p14="http://schemas.microsoft.com/office/powerpoint/2010/main" val="4247008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381000"/>
            <a:ext cx="9575800" cy="6477000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TB:  immunocompromised , immigrant population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Clinical feature: </a:t>
            </a:r>
            <a:r>
              <a:rPr lang="en-US" sz="2800" b="1" dirty="0" err="1"/>
              <a:t>headeche</a:t>
            </a:r>
            <a:r>
              <a:rPr lang="en-US" sz="2800" b="1" dirty="0"/>
              <a:t>, fever, seizure, focal neurologic (weeks)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Inestigation</a:t>
            </a:r>
            <a:r>
              <a:rPr lang="en-US" sz="2800" b="1" dirty="0">
                <a:solidFill>
                  <a:srgbClr val="FF0000"/>
                </a:solidFill>
              </a:rPr>
              <a:t> CSF: </a:t>
            </a:r>
            <a:r>
              <a:rPr lang="en-US" sz="2800" b="1" dirty="0"/>
              <a:t> increase pressure,  mixed pleomorphic +lymphocyte, increase protein, low glucose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+ </a:t>
            </a:r>
            <a:r>
              <a:rPr lang="en-US" sz="2800" b="1" dirty="0" err="1">
                <a:solidFill>
                  <a:srgbClr val="FF0000"/>
                </a:solidFill>
              </a:rPr>
              <a:t>auramine+ziehl-neelsen</a:t>
            </a:r>
            <a:r>
              <a:rPr lang="en-US" sz="2800" b="1" dirty="0">
                <a:solidFill>
                  <a:srgbClr val="FF0000"/>
                </a:solidFill>
              </a:rPr>
              <a:t> staining + </a:t>
            </a:r>
            <a:r>
              <a:rPr lang="en-US" sz="2800" b="1" dirty="0" err="1">
                <a:solidFill>
                  <a:srgbClr val="FF0000"/>
                </a:solidFill>
              </a:rPr>
              <a:t>csf</a:t>
            </a:r>
            <a:r>
              <a:rPr lang="en-US" sz="2800" b="1" dirty="0">
                <a:solidFill>
                  <a:srgbClr val="FF0000"/>
                </a:solidFill>
              </a:rPr>
              <a:t> culture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TT: </a:t>
            </a:r>
            <a:r>
              <a:rPr lang="en-US" sz="2800" dirty="0" err="1"/>
              <a:t>ISONIAZIDE+pyridoxine</a:t>
            </a:r>
            <a:r>
              <a:rPr lang="en-US" sz="2800" dirty="0"/>
              <a:t> ( initial)</a:t>
            </a:r>
          </a:p>
          <a:p>
            <a:pPr marL="0" indent="0">
              <a:buNone/>
            </a:pPr>
            <a:r>
              <a:rPr lang="en-US" sz="2800" dirty="0"/>
              <a:t>            + rifampicin+ pyrazinamide (2 month) + ethambutol or streptomycin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Complication</a:t>
            </a:r>
            <a:r>
              <a:rPr lang="en-US" sz="2800" dirty="0"/>
              <a:t>: </a:t>
            </a:r>
            <a:r>
              <a:rPr lang="en-US" sz="2800" dirty="0" err="1"/>
              <a:t>tuberculoma</a:t>
            </a:r>
            <a:r>
              <a:rPr lang="en-US" sz="2800" dirty="0"/>
              <a:t> (increase ICP) + POTTS disease + </a:t>
            </a:r>
            <a:r>
              <a:rPr lang="en-US" sz="2800" dirty="0" err="1"/>
              <a:t>hydrocheph</a:t>
            </a:r>
            <a:r>
              <a:rPr lang="en-US" sz="2800" dirty="0"/>
              <a:t> + stroke like</a:t>
            </a:r>
          </a:p>
          <a:p>
            <a:pPr marL="0" indent="0">
              <a:buNone/>
            </a:pPr>
            <a:r>
              <a:rPr lang="en-US" sz="2800" dirty="0"/>
              <a:t>                                 mortality 30%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Viral:TT</a:t>
            </a:r>
            <a:r>
              <a:rPr lang="en-US" sz="2800" dirty="0"/>
              <a:t>: </a:t>
            </a:r>
            <a:r>
              <a:rPr lang="en-US" sz="2800" dirty="0" err="1"/>
              <a:t>suppurative</a:t>
            </a:r>
            <a:r>
              <a:rPr lang="en-US" sz="2800" dirty="0"/>
              <a:t> </a:t>
            </a:r>
          </a:p>
          <a:p>
            <a:r>
              <a:rPr lang="en-US" dirty="0"/>
              <a:t>(MUMPS, </a:t>
            </a:r>
            <a:r>
              <a:rPr lang="en-US" dirty="0" err="1"/>
              <a:t>enteronirus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Dx</a:t>
            </a:r>
            <a:r>
              <a:rPr lang="en-US" dirty="0"/>
              <a:t> aseptic meningitis:</a:t>
            </a:r>
          </a:p>
          <a:p>
            <a:pPr marL="0" indent="0">
              <a:buNone/>
            </a:pPr>
            <a:r>
              <a:rPr lang="en-US" dirty="0"/>
              <a:t>   1- viral meningitis</a:t>
            </a:r>
          </a:p>
          <a:p>
            <a:pPr marL="0" indent="0">
              <a:buNone/>
            </a:pPr>
            <a:r>
              <a:rPr lang="en-US" dirty="0"/>
              <a:t>   2- TB meningitis</a:t>
            </a:r>
          </a:p>
          <a:p>
            <a:pPr marL="0" indent="0">
              <a:buNone/>
            </a:pPr>
            <a:r>
              <a:rPr lang="en-US" dirty="0"/>
              <a:t>   3- fungal </a:t>
            </a:r>
          </a:p>
          <a:p>
            <a:pPr marL="0" indent="0">
              <a:buNone/>
            </a:pPr>
            <a:r>
              <a:rPr lang="en-US" dirty="0"/>
              <a:t>   4- partial treated bacterial meningitis</a:t>
            </a:r>
          </a:p>
          <a:p>
            <a:pPr marL="0" indent="0">
              <a:buNone/>
            </a:pPr>
            <a:r>
              <a:rPr lang="en-US" dirty="0"/>
              <a:t>   5- malignant </a:t>
            </a:r>
            <a:r>
              <a:rPr lang="en-US" dirty="0" err="1"/>
              <a:t>minigitis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666330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915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164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Meningococemia</a:t>
            </a:r>
            <a:r>
              <a:rPr lang="en-US" dirty="0"/>
              <a:t> : most common epidemic</a:t>
            </a:r>
          </a:p>
          <a:p>
            <a:r>
              <a:rPr lang="en-US" dirty="0"/>
              <a:t>TT: if immunocompromised (AB…..)</a:t>
            </a:r>
          </a:p>
          <a:p>
            <a:r>
              <a:rPr lang="en-US" sz="2000" dirty="0"/>
              <a:t>caused by the </a:t>
            </a:r>
            <a:r>
              <a:rPr lang="en-US" sz="2000" i="1" dirty="0"/>
              <a:t>Neisseria meningitides</a:t>
            </a:r>
            <a:r>
              <a:rPr lang="en-US" sz="2000" dirty="0"/>
              <a:t> bacteria. This is the same type of bacteria that can cause meningitis</a:t>
            </a:r>
          </a:p>
          <a:p>
            <a:r>
              <a:rPr lang="en-US" sz="2000" dirty="0"/>
              <a:t>medical emergency and requires immediate medical attention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Symptom:</a:t>
            </a:r>
          </a:p>
          <a:p>
            <a:r>
              <a:rPr lang="en-US" sz="2000" dirty="0">
                <a:hlinkClick r:id="rId2"/>
              </a:rPr>
              <a:t>fever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headache</a:t>
            </a:r>
            <a:endParaRPr lang="en-US" sz="2000" dirty="0"/>
          </a:p>
          <a:p>
            <a:r>
              <a:rPr lang="en-US" sz="2000" dirty="0">
                <a:hlinkClick r:id="rId4"/>
              </a:rPr>
              <a:t>rash</a:t>
            </a:r>
            <a:r>
              <a:rPr lang="en-US" sz="2000" dirty="0"/>
              <a:t> consisting of small spots</a:t>
            </a:r>
          </a:p>
          <a:p>
            <a:r>
              <a:rPr lang="en-US" sz="2000" dirty="0"/>
              <a:t>vomiting</a:t>
            </a:r>
          </a:p>
          <a:p>
            <a:r>
              <a:rPr lang="en-US" sz="2000" dirty="0"/>
              <a:t>Photophobia </a:t>
            </a:r>
          </a:p>
          <a:p>
            <a:endParaRPr lang="en-US" sz="2000" dirty="0"/>
          </a:p>
          <a:p>
            <a:r>
              <a:rPr lang="en-US" sz="2600" b="1" dirty="0"/>
              <a:t>Complication</a:t>
            </a:r>
            <a:r>
              <a:rPr lang="en-US" sz="2000" dirty="0"/>
              <a:t>: seizure, abscess, </a:t>
            </a:r>
            <a:r>
              <a:rPr lang="en-US" sz="2000" dirty="0" err="1"/>
              <a:t>hydroceph</a:t>
            </a:r>
            <a:r>
              <a:rPr lang="en-US" sz="2000" dirty="0"/>
              <a:t>, SIADH, septic shock</a:t>
            </a:r>
          </a:p>
          <a:p>
            <a:r>
              <a:rPr lang="en-US" sz="2000" dirty="0"/>
              <a:t>N.MENINGITIS : DIC, adrenal hemorrhage, arthritis, septic shock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Diagnosis:  1-blood culture 2-CT… CSF culture LP</a:t>
            </a:r>
          </a:p>
          <a:p>
            <a:pPr marL="0" indent="0">
              <a:buNone/>
            </a:pPr>
            <a:r>
              <a:rPr lang="en-US" sz="2000" dirty="0"/>
              <a:t>                           3- SKIN biopsy   4- CBC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Treatment: 1-IV fluid   2-plt replacement   3-ampicillin +3</a:t>
            </a:r>
            <a:r>
              <a:rPr lang="en-US" sz="2000" baseline="30000" dirty="0"/>
              <a:t>rd</a:t>
            </a:r>
            <a:r>
              <a:rPr lang="en-US" sz="2000" dirty="0"/>
              <a:t> </a:t>
            </a:r>
            <a:r>
              <a:rPr lang="en-US" sz="2000" dirty="0" err="1"/>
              <a:t>cs+vancomycin</a:t>
            </a:r>
            <a:r>
              <a:rPr lang="en-US" sz="2000" dirty="0"/>
              <a:t> (staph)</a:t>
            </a:r>
          </a:p>
          <a:p>
            <a:pPr marL="0" indent="0">
              <a:buNone/>
            </a:pPr>
            <a:r>
              <a:rPr lang="en-US" sz="2000" dirty="0"/>
              <a:t>                        4- analgesic+antipyretic+ anti epileptic (if needed)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Prevention: </a:t>
            </a:r>
            <a:r>
              <a:rPr lang="en-US" sz="2000" dirty="0" err="1"/>
              <a:t>rifampicine</a:t>
            </a:r>
            <a:r>
              <a:rPr lang="en-US" sz="2000" dirty="0"/>
              <a:t>… </a:t>
            </a:r>
            <a:r>
              <a:rPr lang="en-US" sz="2000" dirty="0" err="1"/>
              <a:t>ciprofloxacine</a:t>
            </a:r>
            <a:r>
              <a:rPr lang="en-US" sz="2000" dirty="0"/>
              <a:t> (</a:t>
            </a:r>
            <a:r>
              <a:rPr lang="en-US" sz="2000" dirty="0" err="1"/>
              <a:t>n.mengitis</a:t>
            </a:r>
            <a:r>
              <a:rPr lang="en-US" sz="2000" dirty="0"/>
              <a:t>) </a:t>
            </a:r>
            <a:r>
              <a:rPr lang="en-US" sz="2000" dirty="0" err="1"/>
              <a:t>chemoprophelaxis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ar-JO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057399"/>
            <a:ext cx="3238500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524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10644230" cy="2621640"/>
          </a:xfrm>
        </p:spPr>
        <p:txBody>
          <a:bodyPr>
            <a:noAutofit/>
          </a:bodyPr>
          <a:lstStyle/>
          <a:p>
            <a:pPr algn="l"/>
            <a:r>
              <a:rPr lang="en-US" sz="2400" dirty="0" err="1">
                <a:solidFill>
                  <a:srgbClr val="FF0000"/>
                </a:solidFill>
              </a:rPr>
              <a:t>Dx</a:t>
            </a:r>
            <a:r>
              <a:rPr lang="en-US" sz="2400" dirty="0"/>
              <a:t>: Viral </a:t>
            </a:r>
            <a:r>
              <a:rPr lang="en-US" sz="2400" dirty="0" err="1"/>
              <a:t>enchephilitis</a:t>
            </a: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organism</a:t>
            </a:r>
            <a:r>
              <a:rPr lang="en-US" sz="2400" dirty="0"/>
              <a:t>: HSV 1 sporadic      </a:t>
            </a:r>
            <a:r>
              <a:rPr lang="en-US" sz="2400" dirty="0" err="1"/>
              <a:t>arbo</a:t>
            </a:r>
            <a:r>
              <a:rPr lang="en-US" sz="2400" dirty="0"/>
              <a:t> virus: epidemic    other: CMV, EBV, ZOSTER</a:t>
            </a: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Symptom</a:t>
            </a:r>
            <a:r>
              <a:rPr lang="en-US" sz="2400" dirty="0"/>
              <a:t>: 1-headeache 2- fever  3- </a:t>
            </a:r>
            <a:r>
              <a:rPr lang="en-US" sz="2400" dirty="0">
                <a:highlight>
                  <a:srgbClr val="FFFF00"/>
                </a:highlight>
              </a:rPr>
              <a:t>deterioration of level of </a:t>
            </a:r>
            <a:r>
              <a:rPr lang="en-US" sz="2400" dirty="0" err="1">
                <a:highlight>
                  <a:srgbClr val="FFFF00"/>
                </a:highlight>
              </a:rPr>
              <a:t>conciousness</a:t>
            </a:r>
            <a:br>
              <a:rPr lang="en-US" sz="2400" dirty="0"/>
            </a:br>
            <a:r>
              <a:rPr lang="en-US" sz="2400" dirty="0"/>
              <a:t>4- seizure </a:t>
            </a: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investigation</a:t>
            </a:r>
            <a:r>
              <a:rPr lang="en-US" sz="2400" dirty="0"/>
              <a:t>: 1- ct, </a:t>
            </a:r>
            <a:r>
              <a:rPr lang="en-US" sz="2400" dirty="0" err="1"/>
              <a:t>mri</a:t>
            </a:r>
            <a:r>
              <a:rPr lang="en-US" sz="2400" dirty="0"/>
              <a:t>( exclude) finding: asymmetrical low density</a:t>
            </a:r>
            <a:br>
              <a:rPr lang="en-US" sz="2400" dirty="0"/>
            </a:br>
            <a:r>
              <a:rPr lang="en-US" sz="2400" dirty="0"/>
              <a:t> 2- CSF: increase pressure, inc </a:t>
            </a:r>
            <a:r>
              <a:rPr lang="en-US" sz="2400" dirty="0" err="1"/>
              <a:t>lympho</a:t>
            </a:r>
            <a:r>
              <a:rPr lang="en-US" sz="2400" dirty="0"/>
              <a:t>, inc protein, normal   glucose  + antibody titer   3- EEG  : periodic complex</a:t>
            </a:r>
            <a:br>
              <a:rPr lang="en-US" sz="2400" dirty="0"/>
            </a:br>
            <a:r>
              <a:rPr lang="en-US" sz="2400" dirty="0"/>
              <a:t>4- early : viral antigen immunoassay +</a:t>
            </a:r>
            <a:r>
              <a:rPr lang="en-US" sz="2400" dirty="0">
                <a:solidFill>
                  <a:srgbClr val="FF0000"/>
                </a:solidFill>
              </a:rPr>
              <a:t>polymerase chain </a:t>
            </a:r>
            <a:r>
              <a:rPr lang="en-US" sz="2400" dirty="0" err="1">
                <a:solidFill>
                  <a:srgbClr val="FF0000"/>
                </a:solidFill>
              </a:rPr>
              <a:t>reation</a:t>
            </a:r>
            <a:r>
              <a:rPr lang="en-US" sz="2400" dirty="0">
                <a:solidFill>
                  <a:srgbClr val="FF0000"/>
                </a:solidFill>
              </a:rPr>
              <a:t>  (viral DNA)</a:t>
            </a: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TT</a:t>
            </a:r>
            <a:r>
              <a:rPr lang="en-US" sz="2400" dirty="0"/>
              <a:t>: acyclovir 10 mg \kg  IV  For  14 DAY ,  </a:t>
            </a:r>
            <a:r>
              <a:rPr lang="en-US" sz="2400" dirty="0" err="1"/>
              <a:t>gancyclovir</a:t>
            </a:r>
            <a:r>
              <a:rPr lang="en-US" sz="2400" dirty="0"/>
              <a:t>….CMV+</a:t>
            </a:r>
            <a:br>
              <a:rPr lang="en-US" sz="2400" dirty="0"/>
            </a:br>
            <a:r>
              <a:rPr lang="en-US" sz="2400" dirty="0"/>
              <a:t> ANTI  epileptic + </a:t>
            </a:r>
            <a:r>
              <a:rPr lang="en-US" sz="2400" dirty="0" err="1"/>
              <a:t>dexamethasoe</a:t>
            </a:r>
            <a:r>
              <a:rPr lang="en-US" sz="2400" dirty="0"/>
              <a:t>+ mannitol (cerebral edema)</a:t>
            </a: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COMPLICATION</a:t>
            </a:r>
            <a:r>
              <a:rPr lang="en-US" sz="2400" dirty="0"/>
              <a:t>: seizure, focal </a:t>
            </a:r>
            <a:r>
              <a:rPr lang="en-US" sz="2400" dirty="0" err="1"/>
              <a:t>neurolgical</a:t>
            </a:r>
            <a:r>
              <a:rPr lang="en-US" sz="2400" dirty="0"/>
              <a:t> deficit, epilepsy, death, </a:t>
            </a:r>
            <a:r>
              <a:rPr lang="en-US" sz="2400" dirty="0" err="1"/>
              <a:t>dysphagia</a:t>
            </a:r>
            <a:br>
              <a:rPr lang="en-US" sz="2400" dirty="0"/>
            </a:br>
            <a:r>
              <a:rPr lang="en-US" sz="2400" dirty="0"/>
              <a:t>amnesia</a:t>
            </a:r>
            <a:endParaRPr lang="ar-JO" sz="24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3352800" cy="2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5410200" cy="2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40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15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453327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220200" cy="6126163"/>
          </a:xfrm>
        </p:spPr>
        <p:txBody>
          <a:bodyPr/>
          <a:lstStyle/>
          <a:p>
            <a:r>
              <a:rPr lang="en-US" dirty="0"/>
              <a:t>MRI of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syringomyelia </a:t>
            </a:r>
            <a:r>
              <a:rPr lang="en-US" dirty="0"/>
              <a:t>(fluid (</a:t>
            </a:r>
            <a:r>
              <a:rPr lang="en-US" dirty="0" err="1"/>
              <a:t>csf</a:t>
            </a:r>
            <a:r>
              <a:rPr lang="en-US" dirty="0"/>
              <a:t>)filled syrinx cavity spinal cord)</a:t>
            </a:r>
          </a:p>
          <a:p>
            <a:r>
              <a:rPr lang="en-US" dirty="0"/>
              <a:t>Lower cervical cord damage (</a:t>
            </a:r>
            <a:r>
              <a:rPr lang="en-US" dirty="0" err="1"/>
              <a:t>corticospinal+ant</a:t>
            </a:r>
            <a:r>
              <a:rPr lang="en-US" dirty="0"/>
              <a:t> horn)</a:t>
            </a:r>
          </a:p>
          <a:p>
            <a:r>
              <a:rPr lang="en-US" dirty="0"/>
              <a:t>Loss of(motor &amp;sensory)</a:t>
            </a:r>
          </a:p>
          <a:p>
            <a:r>
              <a:rPr lang="en-US" dirty="0">
                <a:solidFill>
                  <a:srgbClr val="FF0000"/>
                </a:solidFill>
              </a:rPr>
              <a:t>1-loss  </a:t>
            </a:r>
            <a:r>
              <a:rPr lang="en-US" dirty="0" err="1">
                <a:solidFill>
                  <a:srgbClr val="FF0000"/>
                </a:solidFill>
              </a:rPr>
              <a:t>pain+temp</a:t>
            </a:r>
            <a:r>
              <a:rPr lang="en-US" dirty="0">
                <a:solidFill>
                  <a:srgbClr val="FF0000"/>
                </a:solidFill>
              </a:rPr>
              <a:t>(cape like) in </a:t>
            </a:r>
            <a:r>
              <a:rPr lang="en-US" dirty="0" err="1">
                <a:solidFill>
                  <a:srgbClr val="FF0000"/>
                </a:solidFill>
              </a:rPr>
              <a:t>upperlimb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2-  LMN sign in upper limb 3-spastic paresis in lower limb</a:t>
            </a:r>
          </a:p>
          <a:p>
            <a:r>
              <a:rPr lang="en-US" dirty="0">
                <a:solidFill>
                  <a:srgbClr val="FF0000"/>
                </a:solidFill>
              </a:rPr>
              <a:t>TT: Drainage, </a:t>
            </a:r>
            <a:r>
              <a:rPr lang="en-US" dirty="0" err="1">
                <a:solidFill>
                  <a:srgbClr val="FF0000"/>
                </a:solidFill>
              </a:rPr>
              <a:t>syringostomy</a:t>
            </a:r>
            <a:endParaRPr lang="ar-JO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31813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88" y="4648200"/>
            <a:ext cx="240982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12" y="3429000"/>
            <a:ext cx="33182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2111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en-US" dirty="0"/>
              <a:t>Disc prolapse</a:t>
            </a:r>
          </a:p>
          <a:p>
            <a:r>
              <a:rPr lang="en-US" dirty="0"/>
              <a:t>UMNL:</a:t>
            </a:r>
          </a:p>
          <a:p>
            <a:r>
              <a:rPr lang="en-US" dirty="0"/>
              <a:t>LMNL: </a:t>
            </a:r>
            <a:endParaRPr lang="ar-JO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2667000"/>
            <a:ext cx="35147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7" y="2667000"/>
            <a:ext cx="34528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513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 prolapse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Def: </a:t>
            </a:r>
            <a:r>
              <a:rPr lang="en-US" sz="2400" dirty="0"/>
              <a:t>intervertebral disc pass lateral into intervertebral foramen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L5\S1 clinical:S1 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     </a:t>
            </a:r>
            <a:r>
              <a:rPr lang="en-US" dirty="0"/>
              <a:t>low back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radiate down from buttock to ankle (sciatica)</a:t>
            </a:r>
          </a:p>
          <a:p>
            <a:pPr marL="0" indent="0">
              <a:buNone/>
            </a:pPr>
            <a:r>
              <a:rPr lang="en-US" dirty="0"/>
              <a:t>                        +    </a:t>
            </a:r>
            <a:r>
              <a:rPr lang="en-US" dirty="0">
                <a:solidFill>
                  <a:srgbClr val="FF0000"/>
                </a:solidFill>
              </a:rPr>
              <a:t>wasting</a:t>
            </a:r>
            <a:r>
              <a:rPr lang="en-US" dirty="0"/>
              <a:t> of gastrocnemius and soles</a:t>
            </a:r>
          </a:p>
          <a:p>
            <a:pPr marL="0" indent="0">
              <a:buNone/>
            </a:pPr>
            <a:r>
              <a:rPr lang="en-US" dirty="0"/>
              <a:t>                    +    loss ankle </a:t>
            </a:r>
            <a:r>
              <a:rPr lang="en-US" dirty="0">
                <a:solidFill>
                  <a:srgbClr val="FF0000"/>
                </a:solidFill>
              </a:rPr>
              <a:t>reflex</a:t>
            </a:r>
            <a:r>
              <a:rPr lang="en-US" dirty="0"/>
              <a:t> (S1)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L4-L5 : L5 </a:t>
            </a:r>
            <a:r>
              <a:rPr lang="en-US" dirty="0"/>
              <a:t>sciatic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+ foot </a:t>
            </a:r>
            <a:r>
              <a:rPr lang="en-US" dirty="0">
                <a:solidFill>
                  <a:srgbClr val="FF0000"/>
                </a:solidFill>
              </a:rPr>
              <a:t>drop</a:t>
            </a:r>
            <a:r>
              <a:rPr lang="en-US" dirty="0"/>
              <a:t>+ weakness in </a:t>
            </a:r>
            <a:r>
              <a:rPr lang="en-US" dirty="0">
                <a:solidFill>
                  <a:srgbClr val="FF0000"/>
                </a:solidFill>
              </a:rPr>
              <a:t>extensor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hallucis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longus+ </a:t>
            </a:r>
            <a:r>
              <a:rPr lang="en-US" dirty="0">
                <a:solidFill>
                  <a:srgbClr val="FF0000"/>
                </a:solidFill>
              </a:rPr>
              <a:t>sensory</a:t>
            </a:r>
            <a:r>
              <a:rPr lang="en-US" dirty="0"/>
              <a:t> dermatome </a:t>
            </a:r>
            <a:r>
              <a:rPr lang="en-US" dirty="0" err="1"/>
              <a:t>impairmet</a:t>
            </a:r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</a:rPr>
              <a:t> finding</a:t>
            </a:r>
            <a:r>
              <a:rPr lang="en-US" dirty="0"/>
              <a:t>: dorsiflexion during straight leg raising (femoral stretch test)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Management: </a:t>
            </a:r>
            <a:r>
              <a:rPr lang="en-US" dirty="0"/>
              <a:t>conservative+ bed rest+ inject local anesthesia +cc+ surgical decompression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Diagnosis</a:t>
            </a:r>
            <a:r>
              <a:rPr lang="en-US" dirty="0"/>
              <a:t>: CT,MRI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5585479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16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296400" cy="4525963"/>
          </a:xfrm>
        </p:spPr>
        <p:txBody>
          <a:bodyPr/>
          <a:lstStyle/>
          <a:p>
            <a:r>
              <a:rPr lang="en-US" dirty="0"/>
              <a:t>MS: </a:t>
            </a:r>
            <a:r>
              <a:rPr lang="en-US" u="sng" dirty="0">
                <a:solidFill>
                  <a:srgbClr val="FF0000"/>
                </a:solidFill>
              </a:rPr>
              <a:t>UMNL </a:t>
            </a:r>
            <a:r>
              <a:rPr lang="en-US" u="sng" dirty="0" err="1">
                <a:solidFill>
                  <a:srgbClr val="FF0000"/>
                </a:solidFill>
              </a:rPr>
              <a:t>demylination</a:t>
            </a:r>
            <a:r>
              <a:rPr lang="en-US" u="sng" dirty="0">
                <a:solidFill>
                  <a:srgbClr val="FF0000"/>
                </a:solidFill>
              </a:rPr>
              <a:t> disease </a:t>
            </a:r>
          </a:p>
          <a:p>
            <a:r>
              <a:rPr lang="en-US" dirty="0"/>
              <a:t>Risk : temperate climate, f:m 3:1, young 20-40</a:t>
            </a:r>
          </a:p>
          <a:p>
            <a:r>
              <a:rPr lang="en-US" dirty="0"/>
              <a:t>Multiple separate lesion through </a:t>
            </a:r>
            <a:r>
              <a:rPr lang="en-US" dirty="0">
                <a:highlight>
                  <a:srgbClr val="FFFF00"/>
                </a:highlight>
              </a:rPr>
              <a:t>CNS White matter</a:t>
            </a:r>
          </a:p>
          <a:p>
            <a:r>
              <a:rPr lang="en-US" dirty="0"/>
              <a:t>1- </a:t>
            </a:r>
            <a:r>
              <a:rPr lang="en-US" dirty="0">
                <a:solidFill>
                  <a:srgbClr val="FF0000"/>
                </a:solidFill>
              </a:rPr>
              <a:t>brain</a:t>
            </a:r>
            <a:r>
              <a:rPr lang="en-US" dirty="0"/>
              <a:t> </a:t>
            </a:r>
            <a:r>
              <a:rPr lang="en-US" dirty="0" err="1"/>
              <a:t>supratentorium</a:t>
            </a:r>
            <a:r>
              <a:rPr lang="en-US" dirty="0"/>
              <a:t> (corpus callosum,sulci)</a:t>
            </a:r>
          </a:p>
          <a:p>
            <a:pPr marL="0" indent="0">
              <a:buNone/>
            </a:pPr>
            <a:r>
              <a:rPr lang="en-US" dirty="0"/>
              <a:t>                  </a:t>
            </a:r>
            <a:r>
              <a:rPr lang="en-US" dirty="0" err="1"/>
              <a:t>infratentorium</a:t>
            </a:r>
            <a:r>
              <a:rPr lang="en-US" dirty="0"/>
              <a:t> ( brainstem, cerebellum)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>
                <a:solidFill>
                  <a:srgbClr val="FF0000"/>
                </a:solidFill>
              </a:rPr>
              <a:t>spinal cord</a:t>
            </a:r>
            <a:r>
              <a:rPr lang="en-US" dirty="0"/>
              <a:t>,,,,,,,  </a:t>
            </a:r>
            <a:r>
              <a:rPr lang="en-US" dirty="0">
                <a:solidFill>
                  <a:srgbClr val="FF0000"/>
                </a:solidFill>
              </a:rPr>
              <a:t>optic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nerve</a:t>
            </a:r>
            <a:endParaRPr lang="ar-J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16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Horner syndrome </a:t>
            </a:r>
            <a:r>
              <a:rPr lang="en-US" dirty="0" err="1"/>
              <a:t>Rt,lt,bilateral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( sympathetic)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495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29813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6" y="1485900"/>
            <a:ext cx="2578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5338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87586" y="-228600"/>
            <a:ext cx="8229600" cy="1931988"/>
          </a:xfrm>
        </p:spPr>
        <p:txBody>
          <a:bodyPr>
            <a:normAutofit/>
          </a:bodyPr>
          <a:lstStyle/>
          <a:p>
            <a:r>
              <a:rPr lang="en-US" sz="3200" dirty="0"/>
              <a:t>MS: </a:t>
            </a:r>
            <a:r>
              <a:rPr lang="en-US" sz="3200" b="1" i="1" dirty="0" err="1">
                <a:solidFill>
                  <a:srgbClr val="FF0000"/>
                </a:solidFill>
              </a:rPr>
              <a:t>hyperdense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br>
              <a:rPr lang="en-US" sz="3200" dirty="0"/>
            </a:br>
            <a:r>
              <a:rPr lang="en-US" sz="3200" dirty="0"/>
              <a:t>in </a:t>
            </a:r>
            <a:r>
              <a:rPr lang="en-US" sz="3200" dirty="0" err="1"/>
              <a:t>occipital,corpuscallosum</a:t>
            </a:r>
            <a:br>
              <a:rPr lang="en-US" sz="3200" dirty="0"/>
            </a:br>
            <a:r>
              <a:rPr lang="en-US" sz="3200" dirty="0"/>
              <a:t>site of MS:</a:t>
            </a:r>
            <a:endParaRPr lang="ar-JO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524000"/>
            <a:ext cx="36195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962400"/>
            <a:ext cx="36195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90700"/>
            <a:ext cx="4781429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-228600"/>
            <a:ext cx="4495801" cy="217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00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 neuritis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8450"/>
            <a:ext cx="259080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68450"/>
            <a:ext cx="22479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568450"/>
            <a:ext cx="49720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1559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CFFDA-B177-4D43-A083-157991F82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1" i="0" u="none" strike="noStrike" baseline="0" dirty="0">
                <a:latin typeface="LiberationSerif-Bold"/>
              </a:rPr>
              <a:t>Diagnostic Tests for MS (helpful hints)</a:t>
            </a:r>
          </a:p>
          <a:p>
            <a:pPr algn="l"/>
            <a:endParaRPr lang="en-US" b="1" i="0" u="none" strike="noStrike" baseline="0" dirty="0">
              <a:latin typeface="LiberationSerif-Bold"/>
            </a:endParaRPr>
          </a:p>
          <a:p>
            <a:pPr algn="l"/>
            <a:r>
              <a:rPr lang="en-US" b="0" i="0" u="none" strike="noStrike" baseline="0" dirty="0">
                <a:latin typeface="LiberationSerif"/>
              </a:rPr>
              <a:t>MRI is abnormal in 90% of MS patients.</a:t>
            </a:r>
          </a:p>
          <a:p>
            <a:pPr algn="l"/>
            <a:r>
              <a:rPr lang="en-US" b="0" i="0" u="none" strike="noStrike" baseline="0" dirty="0">
                <a:latin typeface="LiberationSerif"/>
              </a:rPr>
              <a:t>CSF is abnormal in 90% of MS patients.</a:t>
            </a:r>
          </a:p>
          <a:p>
            <a:pPr algn="l"/>
            <a:r>
              <a:rPr lang="en-US" b="0" i="0" u="none" strike="noStrike" baseline="0" dirty="0">
                <a:latin typeface="LiberationSerif"/>
              </a:rPr>
              <a:t>Evoked potentials are abnormal in 90% of MS patients</a:t>
            </a:r>
          </a:p>
          <a:p>
            <a:pPr algn="l"/>
            <a:endParaRPr lang="en-US" sz="1800" dirty="0">
              <a:latin typeface="LiberationSerif"/>
            </a:endParaRPr>
          </a:p>
          <a:p>
            <a:pPr algn="l"/>
            <a:endParaRPr lang="en-US" sz="1800" dirty="0">
              <a:latin typeface="LiberationSerif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859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myelitis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66800"/>
            <a:ext cx="3352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09698"/>
            <a:ext cx="2590800" cy="544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54150"/>
            <a:ext cx="44196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717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4696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17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692615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3200400"/>
            <a:ext cx="4546600" cy="3568700"/>
          </a:xfrm>
        </p:spPr>
        <p:txBody>
          <a:bodyPr>
            <a:normAutofit fontScale="92500"/>
          </a:bodyPr>
          <a:lstStyle/>
          <a:p>
            <a:r>
              <a:rPr lang="en-US" dirty="0"/>
              <a:t>Compression of </a:t>
            </a:r>
            <a:r>
              <a:rPr lang="en-US" dirty="0">
                <a:solidFill>
                  <a:srgbClr val="FF0000"/>
                </a:solidFill>
              </a:rPr>
              <a:t>lateral cutaneous nerve </a:t>
            </a:r>
            <a:r>
              <a:rPr lang="en-US" dirty="0"/>
              <a:t>of thigh as it pass </a:t>
            </a:r>
            <a:r>
              <a:rPr lang="en-US" dirty="0">
                <a:solidFill>
                  <a:srgbClr val="FF0000"/>
                </a:solidFill>
              </a:rPr>
              <a:t>under inguinal ligament</a:t>
            </a:r>
            <a:r>
              <a:rPr lang="en-US" dirty="0"/>
              <a:t> …. </a:t>
            </a:r>
            <a:r>
              <a:rPr lang="en-US" dirty="0">
                <a:solidFill>
                  <a:srgbClr val="FF0000"/>
                </a:solidFill>
              </a:rPr>
              <a:t>Sensory loss</a:t>
            </a:r>
          </a:p>
          <a:p>
            <a:r>
              <a:rPr lang="en-US" dirty="0"/>
              <a:t>Onset ..associated with patients </a:t>
            </a:r>
            <a:r>
              <a:rPr lang="en-US" dirty="0">
                <a:solidFill>
                  <a:srgbClr val="FF0000"/>
                </a:solidFill>
              </a:rPr>
              <a:t>weight(</a:t>
            </a:r>
            <a:r>
              <a:rPr lang="en-US" dirty="0" err="1">
                <a:solidFill>
                  <a:srgbClr val="FF0000"/>
                </a:solidFill>
              </a:rPr>
              <a:t>inc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dec</a:t>
            </a:r>
            <a:r>
              <a:rPr lang="en-US" dirty="0"/>
              <a:t>)</a:t>
            </a:r>
            <a:endParaRPr lang="ar-JO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8100"/>
            <a:ext cx="44391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000"/>
            <a:ext cx="2317225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8728" y="500042"/>
            <a:ext cx="642942" cy="13573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8" name="Rectangle 7"/>
          <p:cNvSpPr/>
          <p:nvPr/>
        </p:nvSpPr>
        <p:spPr>
          <a:xfrm>
            <a:off x="3143240" y="857232"/>
            <a:ext cx="1071570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79755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8205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0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74638"/>
            <a:ext cx="47053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9583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15900"/>
            <a:ext cx="8843962" cy="1143000"/>
          </a:xfrm>
        </p:spPr>
        <p:txBody>
          <a:bodyPr/>
          <a:lstStyle/>
          <a:p>
            <a:r>
              <a:rPr lang="en-US" dirty="0"/>
              <a:t>Claw hand +</a:t>
            </a:r>
            <a:r>
              <a:rPr lang="en-US" dirty="0" err="1"/>
              <a:t>hypothener</a:t>
            </a:r>
            <a:r>
              <a:rPr lang="en-US" dirty="0"/>
              <a:t> atrophy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0031"/>
            <a:ext cx="4572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27225"/>
            <a:ext cx="21431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23950"/>
            <a:ext cx="480060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00826" y="1285860"/>
            <a:ext cx="642942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0798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9144000" cy="686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10400" y="1295400"/>
            <a:ext cx="18288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4343400" y="1828800"/>
            <a:ext cx="44958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Rectangle 5"/>
          <p:cNvSpPr/>
          <p:nvPr/>
        </p:nvSpPr>
        <p:spPr>
          <a:xfrm>
            <a:off x="6591300" y="3581400"/>
            <a:ext cx="24765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7" name="Rectangle 6"/>
          <p:cNvSpPr/>
          <p:nvPr/>
        </p:nvSpPr>
        <p:spPr>
          <a:xfrm>
            <a:off x="7086600" y="3048000"/>
            <a:ext cx="18288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8" name="Rectangle 7"/>
          <p:cNvSpPr/>
          <p:nvPr/>
        </p:nvSpPr>
        <p:spPr>
          <a:xfrm>
            <a:off x="3810000" y="4648200"/>
            <a:ext cx="3200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Rectangle 8"/>
          <p:cNvSpPr/>
          <p:nvPr/>
        </p:nvSpPr>
        <p:spPr>
          <a:xfrm>
            <a:off x="2743200" y="5410200"/>
            <a:ext cx="6172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125745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 gluteal nerve injury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8046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" y="25400"/>
            <a:ext cx="9197879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2037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18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804603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0855"/>
            <a:ext cx="8915400" cy="347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76200"/>
            <a:ext cx="914399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28860" y="5000636"/>
            <a:ext cx="2786082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801775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 </a:t>
            </a:r>
            <a:r>
              <a:rPr lang="en-US" dirty="0" err="1"/>
              <a:t>cavus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240213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57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17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0"/>
            <a:ext cx="48407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2638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Charcot </a:t>
            </a:r>
            <a:r>
              <a:rPr lang="en-US" dirty="0" err="1"/>
              <a:t>marie</a:t>
            </a:r>
            <a:r>
              <a:rPr lang="en-US" dirty="0"/>
              <a:t> tooth disease 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448800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Motor+sensory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neuropathy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Autosomal dominant </a:t>
            </a:r>
            <a:r>
              <a:rPr lang="en-US" dirty="0"/>
              <a:t>(diagnosis DNA)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PRESENTATION: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slowly progressive distal wasting in </a:t>
            </a:r>
            <a:r>
              <a:rPr lang="en-US" dirty="0" err="1"/>
              <a:t>ant,lateral</a:t>
            </a:r>
            <a:r>
              <a:rPr lang="en-US" dirty="0"/>
              <a:t> compartment of leg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pes </a:t>
            </a:r>
            <a:r>
              <a:rPr lang="en-US" dirty="0" err="1"/>
              <a:t>cavus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absence tendon reflex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mild sensory loss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palable</a:t>
            </a:r>
            <a:r>
              <a:rPr lang="en-US" dirty="0"/>
              <a:t> thickened </a:t>
            </a:r>
            <a:r>
              <a:rPr lang="en-US" dirty="0" err="1"/>
              <a:t>periphral</a:t>
            </a:r>
            <a:r>
              <a:rPr lang="en-US" dirty="0"/>
              <a:t> nerve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Hammer toe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Diagnosis</a:t>
            </a:r>
            <a:r>
              <a:rPr lang="en-US" dirty="0" err="1"/>
              <a:t>:EMG</a:t>
            </a:r>
            <a:r>
              <a:rPr lang="en-US" dirty="0"/>
              <a:t>: slow nerve conduction</a:t>
            </a:r>
          </a:p>
          <a:p>
            <a:pPr marL="0" indent="0">
              <a:buNone/>
            </a:pPr>
            <a:r>
              <a:rPr lang="en-US" dirty="0"/>
              <a:t>                       </a:t>
            </a:r>
            <a:r>
              <a:rPr lang="en-US" dirty="0" err="1"/>
              <a:t>histo</a:t>
            </a:r>
            <a:r>
              <a:rPr lang="en-US" dirty="0"/>
              <a:t>: segment </a:t>
            </a:r>
            <a:r>
              <a:rPr lang="en-US" dirty="0" err="1"/>
              <a:t>demylination</a:t>
            </a:r>
            <a:r>
              <a:rPr lang="en-US" dirty="0"/>
              <a:t> + hypertrophy</a:t>
            </a:r>
          </a:p>
          <a:p>
            <a:endParaRPr lang="en-US" dirty="0"/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29522733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20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86646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8686800" cy="680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4495800"/>
            <a:ext cx="2210887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 respiratory</a:t>
            </a:r>
          </a:p>
          <a:p>
            <a:r>
              <a:rPr lang="en-US" dirty="0"/>
              <a:t>2- </a:t>
            </a:r>
            <a:r>
              <a:rPr lang="en-US" dirty="0" err="1"/>
              <a:t>lacremation</a:t>
            </a:r>
            <a:r>
              <a:rPr lang="en-US" dirty="0"/>
              <a:t> + sweating + vomiting</a:t>
            </a:r>
          </a:p>
          <a:p>
            <a:r>
              <a:rPr lang="en-US" dirty="0"/>
              <a:t>3- pulse</a:t>
            </a:r>
          </a:p>
          <a:p>
            <a:r>
              <a:rPr lang="en-US" dirty="0"/>
              <a:t>4- pupil</a:t>
            </a:r>
          </a:p>
          <a:p>
            <a:r>
              <a:rPr lang="en-US" dirty="0"/>
              <a:t>5- muscle</a:t>
            </a:r>
          </a:p>
          <a:p>
            <a:r>
              <a:rPr lang="en-US" dirty="0"/>
              <a:t>6- </a:t>
            </a:r>
            <a:r>
              <a:rPr lang="en-US" dirty="0" err="1"/>
              <a:t>edrophonium</a:t>
            </a:r>
            <a:r>
              <a:rPr lang="en-US" dirty="0"/>
              <a:t> test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8876108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0" y="1600200"/>
            <a:ext cx="80445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560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8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5069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GBS (acute inflammatory  </a:t>
            </a:r>
            <a:r>
              <a:rPr lang="en-US" dirty="0" err="1"/>
              <a:t>demylination</a:t>
            </a:r>
            <a:r>
              <a:rPr lang="en-US" dirty="0"/>
              <a:t> polyneuropathy)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6868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Presention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progressive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ascending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symmetrical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muscle weakness begin in legs moving upward + mild distal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parasthesia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Areflexia (sensory normal)</a:t>
            </a:r>
          </a:p>
          <a:p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: unknown, ascend infection  (campylobacter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jejuni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URTI)</a:t>
            </a:r>
          </a:p>
          <a:p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Diagnosis:</a:t>
            </a:r>
          </a:p>
          <a:p>
            <a:pPr marL="0" indent="0">
              <a:buNone/>
            </a:pPr>
            <a:r>
              <a:rPr lang="en-US" dirty="0"/>
              <a:t>1- </a:t>
            </a:r>
            <a:r>
              <a:rPr lang="en-US" dirty="0" err="1"/>
              <a:t>Lp:csf</a:t>
            </a:r>
            <a:r>
              <a:rPr lang="en-US" dirty="0"/>
              <a:t> increase protein more than 55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without pleocytosis </a:t>
            </a:r>
            <a:r>
              <a:rPr lang="en-US" dirty="0"/>
              <a:t>(albumin dissociation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2- EMG (nerve conduction</a:t>
            </a:r>
            <a:r>
              <a:rPr lang="en-US" dirty="0"/>
              <a:t>) </a:t>
            </a:r>
            <a:r>
              <a:rPr lang="en-US" dirty="0" err="1"/>
              <a:t>demylination</a:t>
            </a:r>
            <a:r>
              <a:rPr lang="en-US" dirty="0"/>
              <a:t> neuropathy( normal or mild abnormal in early stage)</a:t>
            </a:r>
          </a:p>
          <a:p>
            <a:pPr marL="0" indent="0">
              <a:buNone/>
            </a:pPr>
            <a:r>
              <a:rPr lang="en-US" dirty="0"/>
              <a:t>3-Antibody </a:t>
            </a:r>
            <a:r>
              <a:rPr lang="en-US" dirty="0" err="1"/>
              <a:t>gangliosity</a:t>
            </a:r>
            <a:r>
              <a:rPr lang="en-US" dirty="0"/>
              <a:t> 1\4 patient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Complication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Respiratory compromise   ,arrhythmia ,  hypotension,  aspiration </a:t>
            </a:r>
          </a:p>
        </p:txBody>
      </p:sp>
    </p:spTree>
    <p:extLst>
      <p:ext uri="{BB962C8B-B14F-4D97-AF65-F5344CB8AC3E}">
        <p14:creationId xmlns:p14="http://schemas.microsoft.com/office/powerpoint/2010/main" val="28393747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  admission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 ventilation (vital capacity)  less than  12-15 or pco2 less than 70 </a:t>
            </a:r>
            <a:r>
              <a:rPr lang="en-US" dirty="0" err="1"/>
              <a:t>mmhg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 immunoglobulin(5 days)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  plasma exchange  (first 2 weeks) 4-6 exchange </a:t>
            </a:r>
          </a:p>
          <a:p>
            <a:r>
              <a:rPr lang="en-US" dirty="0">
                <a:solidFill>
                  <a:srgbClr val="FF0000"/>
                </a:solidFill>
              </a:rPr>
              <a:t>Prognosis: </a:t>
            </a:r>
            <a:r>
              <a:rPr lang="en-US" dirty="0"/>
              <a:t>5% die complication , 10% </a:t>
            </a:r>
            <a:r>
              <a:rPr lang="en-US" dirty="0" err="1"/>
              <a:t>permantly</a:t>
            </a:r>
            <a:r>
              <a:rPr lang="en-US" dirty="0"/>
              <a:t> disable </a:t>
            </a:r>
          </a:p>
          <a:p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Differential diagnosis:</a:t>
            </a:r>
          </a:p>
          <a:p>
            <a:pPr marL="0" indent="0">
              <a:buNone/>
            </a:pPr>
            <a:r>
              <a:rPr lang="en-US" dirty="0"/>
              <a:t>Acute spinal cord lesion</a:t>
            </a:r>
          </a:p>
          <a:p>
            <a:pPr marL="0" indent="0">
              <a:buNone/>
            </a:pPr>
            <a:r>
              <a:rPr lang="en-US" dirty="0"/>
              <a:t>Poliomyelitis</a:t>
            </a:r>
          </a:p>
          <a:p>
            <a:pPr marL="0" indent="0">
              <a:buNone/>
            </a:pPr>
            <a:r>
              <a:rPr lang="en-US" dirty="0"/>
              <a:t>MG</a:t>
            </a:r>
          </a:p>
          <a:p>
            <a:pPr marL="0" indent="0">
              <a:buNone/>
            </a:pPr>
            <a:r>
              <a:rPr lang="en-US" dirty="0"/>
              <a:t>botulism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4229111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epilepticus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372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 stages ABC (immediate resuscitation) + control </a:t>
            </a:r>
            <a:r>
              <a:rPr lang="en-US" dirty="0" err="1"/>
              <a:t>seziure</a:t>
            </a:r>
            <a:r>
              <a:rPr lang="en-US" dirty="0"/>
              <a:t> + treat cause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STAGE 1: premonitory: </a:t>
            </a:r>
            <a:r>
              <a:rPr lang="en-US" sz="2400" u="sng" dirty="0"/>
              <a:t>diazepam</a:t>
            </a:r>
            <a:r>
              <a:rPr lang="en-US" sz="2400" dirty="0"/>
              <a:t> IV, rectal 10-20mg repeated 15min……… alternation: </a:t>
            </a:r>
            <a:r>
              <a:rPr lang="en-US" sz="2400" u="sng" dirty="0"/>
              <a:t>clonazepam</a:t>
            </a:r>
            <a:r>
              <a:rPr lang="en-US" sz="2400" dirty="0"/>
              <a:t> IV 1-2 mg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Stage 2: early: </a:t>
            </a:r>
            <a:r>
              <a:rPr lang="en-US" sz="2400" dirty="0"/>
              <a:t>BNZ  </a:t>
            </a:r>
            <a:r>
              <a:rPr lang="en-US" sz="2400" u="sng" dirty="0"/>
              <a:t>lorazepam</a:t>
            </a:r>
            <a:r>
              <a:rPr lang="en-US" sz="2400" dirty="0"/>
              <a:t> IV 4mg repeated once if necessary after 10min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Stage 3: established</a:t>
            </a:r>
            <a:r>
              <a:rPr lang="en-US" sz="2600" dirty="0"/>
              <a:t>: </a:t>
            </a:r>
            <a:r>
              <a:rPr lang="en-US" sz="2600" u="sng" dirty="0" err="1"/>
              <a:t>phenobarbitone</a:t>
            </a:r>
            <a:r>
              <a:rPr lang="en-US" sz="2600" dirty="0"/>
              <a:t> 10mg\kg 100mg\min ……..</a:t>
            </a:r>
            <a:r>
              <a:rPr lang="en-US" sz="2600" u="sng" dirty="0"/>
              <a:t>phenytoin</a:t>
            </a:r>
            <a:r>
              <a:rPr lang="en-US" sz="2600" dirty="0"/>
              <a:t> </a:t>
            </a:r>
            <a:r>
              <a:rPr lang="en-US" sz="2600" dirty="0" err="1"/>
              <a:t>infussion</a:t>
            </a:r>
            <a:r>
              <a:rPr lang="en-US" sz="2600" dirty="0"/>
              <a:t> 15mg\kg 50mg\min + ECG monitor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Stage 4: refractory: </a:t>
            </a:r>
            <a:r>
              <a:rPr lang="en-US" sz="2600" dirty="0"/>
              <a:t>GA </a:t>
            </a:r>
            <a:r>
              <a:rPr lang="en-US" sz="2600" u="sng" dirty="0"/>
              <a:t>thiopental</a:t>
            </a:r>
            <a:r>
              <a:rPr lang="en-US" sz="2600" dirty="0"/>
              <a:t> +ventilation -12h+ EEG MONITOR</a:t>
            </a:r>
          </a:p>
          <a:p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6473143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 of </a:t>
            </a:r>
            <a:r>
              <a:rPr lang="en-US" dirty="0" err="1"/>
              <a:t>epilepticus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  <a:p>
            <a:r>
              <a:rPr lang="en-US" dirty="0"/>
              <a:t>Tumor </a:t>
            </a:r>
          </a:p>
          <a:p>
            <a:r>
              <a:rPr lang="en-US" dirty="0"/>
              <a:t>infection</a:t>
            </a:r>
            <a:endParaRPr lang="ar-JO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56"/>
            <a:ext cx="8229600" cy="1143000"/>
          </a:xfrm>
        </p:spPr>
        <p:txBody>
          <a:bodyPr/>
          <a:lstStyle/>
          <a:p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JO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598893"/>
              </p:ext>
            </p:extLst>
          </p:nvPr>
        </p:nvGraphicFramePr>
        <p:xfrm>
          <a:off x="-792718" y="0"/>
          <a:ext cx="9936718" cy="6828269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793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2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8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7249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allergy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SE </a:t>
                      </a:r>
                    </a:p>
                    <a:p>
                      <a:pPr rtl="1"/>
                      <a:r>
                        <a:rPr lang="en-US" dirty="0"/>
                        <a:t>Dose related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pharmocokinetic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Mode of action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Epilepsy Drug 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915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Rash</a:t>
                      </a:r>
                    </a:p>
                    <a:p>
                      <a:pPr rtl="1"/>
                      <a:r>
                        <a:rPr lang="en-US" dirty="0"/>
                        <a:t>leucopenia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Giddiness</a:t>
                      </a:r>
                    </a:p>
                    <a:p>
                      <a:pPr rtl="1"/>
                      <a:r>
                        <a:rPr lang="en-US" dirty="0"/>
                        <a:t>Drowsiness nausea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Initial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low</a:t>
                      </a:r>
                      <a:r>
                        <a:rPr lang="en-US" dirty="0"/>
                        <a:t> dose </a:t>
                      </a:r>
                    </a:p>
                    <a:p>
                      <a:pPr rtl="1"/>
                      <a:r>
                        <a:rPr lang="en-US" dirty="0"/>
                        <a:t>Controlled</a:t>
                      </a:r>
                    </a:p>
                    <a:p>
                      <a:pPr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Twice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/>
                        <a:t>daily</a:t>
                      </a:r>
                    </a:p>
                    <a:p>
                      <a:pPr rtl="1"/>
                      <a:r>
                        <a:rPr lang="en-US" baseline="0" dirty="0"/>
                        <a:t>Blood level 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limit</a:t>
                      </a:r>
                      <a:r>
                        <a:rPr lang="en-US" baseline="0" dirty="0"/>
                        <a:t> value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Membrane stabilizer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carbamazepine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3463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hepatitis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Tremor</a:t>
                      </a:r>
                    </a:p>
                    <a:p>
                      <a:pPr rtl="1"/>
                      <a:r>
                        <a:rPr lang="en-US" dirty="0"/>
                        <a:t>Confusion</a:t>
                      </a:r>
                    </a:p>
                    <a:p>
                      <a:pPr rtl="1"/>
                      <a:r>
                        <a:rPr lang="en-US" dirty="0"/>
                        <a:t>chronic:alopecia,weight</a:t>
                      </a:r>
                      <a:r>
                        <a:rPr lang="en-US" baseline="0" dirty="0"/>
                        <a:t> gain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Controlled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twice</a:t>
                      </a:r>
                      <a:r>
                        <a:rPr lang="en-US" dirty="0"/>
                        <a:t> or once daily</a:t>
                      </a:r>
                    </a:p>
                    <a:p>
                      <a:pPr rtl="1"/>
                      <a:r>
                        <a:rPr lang="en-US" dirty="0"/>
                        <a:t>Blood level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little</a:t>
                      </a:r>
                      <a:r>
                        <a:rPr lang="en-US" dirty="0"/>
                        <a:t> value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uncertain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Na </a:t>
                      </a:r>
                      <a:r>
                        <a:rPr lang="en-US" dirty="0" err="1"/>
                        <a:t>valporoate</a:t>
                      </a:r>
                      <a:r>
                        <a:rPr lang="en-US" baseline="0" dirty="0"/>
                        <a:t> 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194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Rash</a:t>
                      </a:r>
                    </a:p>
                    <a:p>
                      <a:pPr rtl="1"/>
                      <a:r>
                        <a:rPr lang="en-US" dirty="0"/>
                        <a:t>lymphadenopathy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Drowziness</a:t>
                      </a:r>
                      <a:endParaRPr lang="en-US" dirty="0"/>
                    </a:p>
                    <a:p>
                      <a:pPr rtl="1"/>
                      <a:r>
                        <a:rPr lang="en-US" dirty="0"/>
                        <a:t>Ataxia</a:t>
                      </a:r>
                    </a:p>
                    <a:p>
                      <a:pPr rtl="1"/>
                      <a:r>
                        <a:rPr lang="en-US" dirty="0" err="1"/>
                        <a:t>Chronic:gum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hypertrophy,acne,hirsutism,folate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defeciency</a:t>
                      </a:r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Once</a:t>
                      </a:r>
                      <a:r>
                        <a:rPr lang="en-US" dirty="0"/>
                        <a:t> daily</a:t>
                      </a:r>
                    </a:p>
                    <a:p>
                      <a:pPr rtl="1"/>
                      <a:r>
                        <a:rPr lang="en-US" dirty="0"/>
                        <a:t>Narrow</a:t>
                      </a:r>
                      <a:r>
                        <a:rPr lang="en-US" baseline="0" dirty="0"/>
                        <a:t> therapeutic range </a:t>
                      </a:r>
                    </a:p>
                    <a:p>
                      <a:pPr rtl="1"/>
                      <a:r>
                        <a:rPr lang="en-US" baseline="0" dirty="0"/>
                        <a:t>Blood level 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useful</a:t>
                      </a:r>
                      <a:endParaRPr lang="ar-JO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Membrane stabilizer</a:t>
                      </a:r>
                      <a:endParaRPr lang="ar-JO" dirty="0"/>
                    </a:p>
                    <a:p>
                      <a:pPr rtl="1"/>
                      <a:endParaRPr lang="ar-J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Phenytoin </a:t>
                      </a:r>
                      <a:endParaRPr lang="ar-J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6646"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Rash</a:t>
                      </a:r>
                    </a:p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Fever</a:t>
                      </a:r>
                    </a:p>
                    <a:p>
                      <a:pPr rtl="1"/>
                      <a:r>
                        <a:rPr lang="en-US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Arthalgia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Eosinophilia</a:t>
                      </a:r>
                    </a:p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Steven-</a:t>
                      </a:r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Johnson syndrome</a:t>
                      </a:r>
                      <a:endParaRPr lang="ar-JO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Nausea</a:t>
                      </a:r>
                    </a:p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Dizziness</a:t>
                      </a:r>
                    </a:p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Tremor</a:t>
                      </a:r>
                    </a:p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headache</a:t>
                      </a:r>
                      <a:endParaRPr lang="ar-JO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T1\2 prolonged by NA</a:t>
                      </a:r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valporate</a:t>
                      </a:r>
                      <a:endParaRPr lang="en-US" baseline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rtl="1"/>
                      <a:r>
                        <a:rPr lang="en-US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Dose depend on drug </a:t>
                      </a:r>
                      <a:r>
                        <a:rPr lang="en-US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tt</a:t>
                      </a:r>
                      <a:endParaRPr lang="ar-JO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Membrane stabilizer</a:t>
                      </a:r>
                      <a:endParaRPr lang="ar-JO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rtl="1"/>
                      <a:endParaRPr lang="ar-JO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Lamotrigine </a:t>
                      </a:r>
                      <a:endParaRPr lang="ar-JO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4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r>
              <a:rPr lang="en-US" dirty="0"/>
              <a:t>Pupillary light reflexes</a:t>
            </a:r>
            <a:endParaRPr lang="ar-J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752856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6248400"/>
            <a:ext cx="2651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AFFERENT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3729696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2025</Words>
  <Application>Microsoft Office PowerPoint</Application>
  <PresentationFormat>On-screen Show (4:3)</PresentationFormat>
  <Paragraphs>343</Paragraphs>
  <Slides>84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LiberationSerif</vt:lpstr>
      <vt:lpstr>LiberationSerif-Bold</vt:lpstr>
      <vt:lpstr>Office Theme</vt:lpstr>
      <vt:lpstr>neuromedicine</vt:lpstr>
      <vt:lpstr>cranial nerves</vt:lpstr>
      <vt:lpstr>2nd nerve optic nerve</vt:lpstr>
      <vt:lpstr>3rd nerve oculomotor</vt:lpstr>
      <vt:lpstr>3rd nerve palsy</vt:lpstr>
      <vt:lpstr>Horner syndrome Rt,lt,bilateral   ( sympathetic)</vt:lpstr>
      <vt:lpstr>PowerPoint Presentation</vt:lpstr>
      <vt:lpstr>PowerPoint Presentation</vt:lpstr>
      <vt:lpstr>PowerPoint Presentation</vt:lpstr>
      <vt:lpstr>4th nerve palsy</vt:lpstr>
      <vt:lpstr>Corneal reflex</vt:lpstr>
      <vt:lpstr>PowerPoint Presentation</vt:lpstr>
      <vt:lpstr>6th nerve palsy </vt:lpstr>
      <vt:lpstr>PowerPoint Presentation</vt:lpstr>
      <vt:lpstr>PowerPoint Presentation</vt:lpstr>
      <vt:lpstr>PowerPoint Presentation</vt:lpstr>
      <vt:lpstr>PowerPoint Presentation</vt:lpstr>
      <vt:lpstr>Jaw deviation</vt:lpstr>
      <vt:lpstr>Bells palsy (FACIAL nerve palsy)</vt:lpstr>
      <vt:lpstr>PowerPoint Presentation</vt:lpstr>
      <vt:lpstr>PowerPoint Presentation</vt:lpstr>
      <vt:lpstr>PowerPoint Presentation</vt:lpstr>
      <vt:lpstr>PowerPoint Presentation</vt:lpstr>
      <vt:lpstr>Positional Vertigo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10</vt:lpstr>
      <vt:lpstr>PowerPoint Presentation</vt:lpstr>
      <vt:lpstr>Chapter 11</vt:lpstr>
      <vt:lpstr>Watershed area 1- aca-mca                             2 mca-pca dual blood supply from most distal branch of large arteries</vt:lpstr>
      <vt:lpstr>PowerPoint Presentation</vt:lpstr>
      <vt:lpstr>PowerPoint Presentation</vt:lpstr>
      <vt:lpstr>PowerPoint Presentation</vt:lpstr>
      <vt:lpstr>PowerPoint Presentation</vt:lpstr>
      <vt:lpstr>SAH: hyperdensity in subarachnoid (star like) CAUSE:traumatic,berry aneurysm, avm  complication: vasospasm, hydrocheph, hypo NA   TT:1- immediate ressusitation 2- bed rest+analgesic 3- nimodipine( ca++ antagonist)</vt:lpstr>
      <vt:lpstr>Intracerebral hemorrhage </vt:lpstr>
      <vt:lpstr>Brain tumor</vt:lpstr>
      <vt:lpstr>CHAPTER 14</vt:lpstr>
      <vt:lpstr>PowerPoint Presentation</vt:lpstr>
      <vt:lpstr>Ramsay hunt </vt:lpstr>
      <vt:lpstr>PowerPoint Presentation</vt:lpstr>
      <vt:lpstr>Meningitis </vt:lpstr>
      <vt:lpstr>PowerPoint Presentation</vt:lpstr>
      <vt:lpstr>PowerPoint Presentation</vt:lpstr>
      <vt:lpstr>PowerPoint Presentation</vt:lpstr>
      <vt:lpstr>Dx: Viral enchephilitis organism: HSV 1 sporadic      arbo virus: epidemic    other: CMV, EBV, ZOSTER Symptom: 1-headeache 2- fever  3- deterioration of level of conciousness 4- seizure  investigation: 1- ct, mri( exclude) finding: asymmetrical low density  2- CSF: increase pressure, inc lympho, inc protein, normal   glucose  + antibody titer   3- EEG  : periodic complex 4- early : viral antigen immunoassay +polymerase chain reation  (viral DNA) TT: acyclovir 10 mg \kg  IV  For  14 DAY ,  gancyclovir….CMV+  ANTI  epileptic + dexamethasoe+ mannitol (cerebral edema) COMPLICATION: seizure, focal neurolgical deficit, epilepsy, death, dysphagia amnesia</vt:lpstr>
      <vt:lpstr>Chapter 15</vt:lpstr>
      <vt:lpstr>PowerPoint Presentation</vt:lpstr>
      <vt:lpstr>PowerPoint Presentation</vt:lpstr>
      <vt:lpstr>Disc prolapse</vt:lpstr>
      <vt:lpstr>Chapter 16</vt:lpstr>
      <vt:lpstr>MS: hyperdense  in occipital,corpuscallosum site of MS:</vt:lpstr>
      <vt:lpstr>Optic neuritis</vt:lpstr>
      <vt:lpstr>PowerPoint Presentation</vt:lpstr>
      <vt:lpstr>Transverse myelitis</vt:lpstr>
      <vt:lpstr>PowerPoint Presentation</vt:lpstr>
      <vt:lpstr>Chapter 17</vt:lpstr>
      <vt:lpstr>PowerPoint Presentation</vt:lpstr>
      <vt:lpstr>PowerPoint Presentation</vt:lpstr>
      <vt:lpstr>PowerPoint Presentation</vt:lpstr>
      <vt:lpstr>Claw hand +hypothener atrophy</vt:lpstr>
      <vt:lpstr>Sup gluteal nerve injury</vt:lpstr>
      <vt:lpstr>PowerPoint Presentation</vt:lpstr>
      <vt:lpstr>Chapter 18</vt:lpstr>
      <vt:lpstr>PowerPoint Presentation</vt:lpstr>
      <vt:lpstr>Pes cavus</vt:lpstr>
      <vt:lpstr>PowerPoint Presentation</vt:lpstr>
      <vt:lpstr>Charcot marie tooth disease  </vt:lpstr>
      <vt:lpstr>Chapter 20</vt:lpstr>
      <vt:lpstr>PowerPoint Presentation</vt:lpstr>
      <vt:lpstr>PowerPoint Presentation</vt:lpstr>
      <vt:lpstr>GBS (acute inflammatory  demylination polyneuropathy)</vt:lpstr>
      <vt:lpstr>PowerPoint Presentation</vt:lpstr>
      <vt:lpstr>Status epilepticus</vt:lpstr>
      <vt:lpstr>Cause of epilepticus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neuromedicine</dc:title>
  <cp:lastModifiedBy>ismail alrub</cp:lastModifiedBy>
  <cp:revision>18</cp:revision>
  <dcterms:modified xsi:type="dcterms:W3CDTF">2021-02-04T05:58:09Z</dcterms:modified>
</cp:coreProperties>
</file>