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6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FB6C3-F69D-4013-94AE-F5D8F54B0AD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3848-30F2-44B1-98C6-EE790B4A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E69-2AA6-44C3-8F4B-CA75E62B97DA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6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19B3-7A9A-488B-AA02-4193A55196E5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1FB1-E7D8-4F2F-A1F9-92E591D9E76A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90E8-C230-4D2C-8025-7130D6798D24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B87F-ACB8-40A2-97D4-4CB48BEF0543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5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EB94-49BF-461B-AB37-925570CCA9B6}" type="datetime1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5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F8-3087-44BF-99EF-7A3B7B4D0C3F}" type="datetime1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8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A897-764B-4C74-9A76-23216CEAA9EA}" type="datetime1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2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2312-8515-4914-A25A-8EAC4C44599E}" type="datetime1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0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DE9A-7BBE-44C6-83B6-6AA5F5E99B9C}" type="datetime1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2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941D-DA50-4AF5-9CB7-80AE49462903}" type="datetime1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1410-D3C5-4DB3-91CD-95BAEE1ADF1E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61F31-B5F5-4174-8FB1-B33ACE1C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4" y="85729"/>
            <a:ext cx="8067675" cy="22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" y="2343155"/>
            <a:ext cx="8713788" cy="266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65938" tIns="32968" rIns="65938" bIns="32968" rtlCol="1"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97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7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6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62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62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62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62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23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71" y="102692"/>
            <a:ext cx="2087563" cy="6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38" tIns="32968" rIns="65938" bIns="329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39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2698"/>
            <a:ext cx="2305050" cy="6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38" tIns="32968" rIns="65938" bIns="329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3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1" y="4767267"/>
            <a:ext cx="2133600" cy="273844"/>
          </a:xfrm>
        </p:spPr>
        <p:txBody>
          <a:bodyPr/>
          <a:lstStyle/>
          <a:p>
            <a:fld id="{DC3C6F1D-206F-4627-8E1C-1C98388AC4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5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4910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4552950"/>
            <a:ext cx="4191000" cy="590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455295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Branches of femoral artery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143000" y="4839427"/>
            <a:ext cx="2133600" cy="273844"/>
          </a:xfrm>
        </p:spPr>
        <p:txBody>
          <a:bodyPr/>
          <a:lstStyle/>
          <a:p>
            <a:fld id="{A4661F31-B5F5-4174-8FB1-B33ACE1C38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5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" y="0"/>
            <a:ext cx="91236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• Branches </a:t>
            </a:r>
            <a:r>
              <a:rPr lang="en-US" sz="2400" b="1" dirty="0">
                <a:solidFill>
                  <a:srgbClr val="FF0000"/>
                </a:solidFill>
              </a:rPr>
              <a:t>of the femoral </a:t>
            </a:r>
            <a:r>
              <a:rPr lang="en-US" sz="2400" b="1" dirty="0" smtClean="0">
                <a:solidFill>
                  <a:srgbClr val="FF0000"/>
                </a:solidFill>
              </a:rPr>
              <a:t>artery</a:t>
            </a:r>
          </a:p>
          <a:p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A- 3 superficial Arteries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00CC"/>
                </a:solidFill>
              </a:rPr>
              <a:t>1- </a:t>
            </a:r>
            <a:r>
              <a:rPr lang="en-US" sz="2400" b="1" dirty="0">
                <a:solidFill>
                  <a:srgbClr val="0000CC"/>
                </a:solidFill>
              </a:rPr>
              <a:t>Superficial </a:t>
            </a:r>
            <a:r>
              <a:rPr lang="en-US" sz="2400" b="1" dirty="0" err="1">
                <a:solidFill>
                  <a:srgbClr val="0000CC"/>
                </a:solidFill>
              </a:rPr>
              <a:t>epigastric</a:t>
            </a:r>
            <a:r>
              <a:rPr lang="en-US" sz="2400" b="1" dirty="0">
                <a:solidFill>
                  <a:srgbClr val="0000CC"/>
                </a:solidFill>
              </a:rPr>
              <a:t> artery; </a:t>
            </a:r>
            <a:r>
              <a:rPr lang="en-US" sz="2400" dirty="0"/>
              <a:t>to the anterior abdominal wall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00CC"/>
                </a:solidFill>
              </a:rPr>
              <a:t>2- </a:t>
            </a:r>
            <a:r>
              <a:rPr lang="en-US" sz="2400" b="1" dirty="0">
                <a:solidFill>
                  <a:srgbClr val="0000CC"/>
                </a:solidFill>
              </a:rPr>
              <a:t>Superficial external </a:t>
            </a:r>
            <a:r>
              <a:rPr lang="en-US" sz="2400" b="1" dirty="0" err="1">
                <a:solidFill>
                  <a:srgbClr val="0000CC"/>
                </a:solidFill>
              </a:rPr>
              <a:t>pudendal</a:t>
            </a:r>
            <a:r>
              <a:rPr lang="en-US" sz="2400" b="1" dirty="0">
                <a:solidFill>
                  <a:srgbClr val="0000CC"/>
                </a:solidFill>
              </a:rPr>
              <a:t> artery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to the external genitalia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00CC"/>
                </a:solidFill>
              </a:rPr>
              <a:t>3- </a:t>
            </a:r>
            <a:r>
              <a:rPr lang="en-US" sz="2400" b="1" dirty="0">
                <a:solidFill>
                  <a:srgbClr val="0000CC"/>
                </a:solidFill>
              </a:rPr>
              <a:t>Superficial circumflex iliac artery</a:t>
            </a:r>
            <a:r>
              <a:rPr lang="en-US" sz="2400" dirty="0"/>
              <a:t>; it runs upwards and laterally to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b="1" dirty="0" smtClean="0"/>
              <a:t>the </a:t>
            </a:r>
            <a:r>
              <a:rPr lang="en-US" sz="2400" b="1" dirty="0"/>
              <a:t>anterior superior iliac spine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B- 3 Deep arteries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00CC"/>
                </a:solidFill>
              </a:rPr>
              <a:t>1- </a:t>
            </a:r>
            <a:r>
              <a:rPr lang="en-US" sz="2400" b="1" dirty="0">
                <a:solidFill>
                  <a:srgbClr val="0000CC"/>
                </a:solidFill>
              </a:rPr>
              <a:t>Deep external </a:t>
            </a:r>
            <a:r>
              <a:rPr lang="en-US" sz="2400" b="1" dirty="0" err="1">
                <a:solidFill>
                  <a:srgbClr val="0000CC"/>
                </a:solidFill>
              </a:rPr>
              <a:t>pudendal</a:t>
            </a:r>
            <a:r>
              <a:rPr lang="en-US" sz="2400" b="1" dirty="0">
                <a:solidFill>
                  <a:srgbClr val="0000CC"/>
                </a:solidFill>
              </a:rPr>
              <a:t> artery</a:t>
            </a:r>
            <a:r>
              <a:rPr lang="en-US" sz="2400" dirty="0"/>
              <a:t>: It passes medially deep to </a:t>
            </a:r>
            <a:r>
              <a:rPr lang="en-US" sz="2400" dirty="0" smtClean="0"/>
              <a:t>the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spermatic cord or round ligament of the uterus </a:t>
            </a:r>
            <a:r>
              <a:rPr lang="en-US" sz="2400" b="1" dirty="0"/>
              <a:t>to the external </a:t>
            </a:r>
            <a:endParaRPr lang="en-US" sz="2400" b="1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genitalia.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00CC"/>
                </a:solidFill>
              </a:rPr>
              <a:t>2- </a:t>
            </a:r>
            <a:r>
              <a:rPr lang="en-US" sz="2400" b="1" dirty="0">
                <a:solidFill>
                  <a:srgbClr val="0000CC"/>
                </a:solidFill>
              </a:rPr>
              <a:t>Descending </a:t>
            </a:r>
            <a:r>
              <a:rPr lang="en-US" sz="2400" b="1" dirty="0" err="1">
                <a:solidFill>
                  <a:srgbClr val="0000CC"/>
                </a:solidFill>
              </a:rPr>
              <a:t>genicular</a:t>
            </a:r>
            <a:r>
              <a:rPr lang="en-US" sz="2400" b="1" dirty="0">
                <a:solidFill>
                  <a:srgbClr val="0000CC"/>
                </a:solidFill>
              </a:rPr>
              <a:t> artery</a:t>
            </a:r>
            <a:r>
              <a:rPr lang="en-US" sz="2400" dirty="0"/>
              <a:t>: it descends to share in the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b="1" dirty="0" smtClean="0">
                <a:solidFill>
                  <a:srgbClr val="FF0000"/>
                </a:solidFill>
              </a:rPr>
              <a:t>anastomosis around </a:t>
            </a:r>
            <a:r>
              <a:rPr lang="en-US" sz="2400" b="1" dirty="0">
                <a:solidFill>
                  <a:srgbClr val="FF0000"/>
                </a:solidFill>
              </a:rPr>
              <a:t>the knee joint.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00CC"/>
                </a:solidFill>
              </a:rPr>
              <a:t>3- </a:t>
            </a:r>
            <a:r>
              <a:rPr lang="en-US" sz="2400" b="1" dirty="0" err="1">
                <a:solidFill>
                  <a:srgbClr val="0000CC"/>
                </a:solidFill>
              </a:rPr>
              <a:t>Profunda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femoris</a:t>
            </a:r>
            <a:r>
              <a:rPr lang="en-US" sz="2400" b="1" dirty="0">
                <a:solidFill>
                  <a:srgbClr val="0000CC"/>
                </a:solidFill>
              </a:rPr>
              <a:t> artery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0600" y="1733550"/>
            <a:ext cx="4343400" cy="3409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1733550"/>
            <a:ext cx="434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• Perforating </a:t>
            </a: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arteries: </a:t>
            </a:r>
            <a:endParaRPr lang="en-US" sz="20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- The </a:t>
            </a:r>
            <a:r>
              <a:rPr lang="en-US" sz="2000" dirty="0">
                <a:cs typeface="Arial" pitchFamily="34" charset="0"/>
              </a:rPr>
              <a:t>artery gives 3 perforating branches and </a:t>
            </a:r>
            <a:r>
              <a:rPr lang="en-US" sz="2000" b="1" dirty="0">
                <a:cs typeface="Arial" pitchFamily="34" charset="0"/>
              </a:rPr>
              <a:t>ends as the 4th perforating artery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r>
              <a:rPr lang="en-US" sz="2000" dirty="0" smtClean="0">
                <a:cs typeface="Arial" pitchFamily="34" charset="0"/>
              </a:rPr>
              <a:t>- Each </a:t>
            </a:r>
            <a:r>
              <a:rPr lang="en-US" sz="2000" dirty="0">
                <a:cs typeface="Arial" pitchFamily="34" charset="0"/>
              </a:rPr>
              <a:t>artery divides into ascending and descending branches anastomosis with each other in the back of the thigh. </a:t>
            </a:r>
            <a:endParaRPr lang="en-US" sz="2000" dirty="0" smtClean="0"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• Perforating </a:t>
            </a: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arteries</a:t>
            </a: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cs typeface="Arial" pitchFamily="34" charset="0"/>
              </a:rPr>
              <a:t>so called</a:t>
            </a:r>
          </a:p>
          <a:p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because they pass through the insertion of </a:t>
            </a:r>
            <a:r>
              <a:rPr lang="en-US" sz="2000" b="1" dirty="0">
                <a:cs typeface="Arial" pitchFamily="34" charset="0"/>
              </a:rPr>
              <a:t>adductor </a:t>
            </a:r>
            <a:r>
              <a:rPr lang="en-US" sz="2000" b="1" dirty="0" err="1">
                <a:cs typeface="Arial" pitchFamily="34" charset="0"/>
              </a:rPr>
              <a:t>magnus</a:t>
            </a:r>
            <a:r>
              <a:rPr lang="en-US" sz="2000" dirty="0">
                <a:cs typeface="Arial" pitchFamily="34" charset="0"/>
              </a:rPr>
              <a:t>. They are protected by </a:t>
            </a:r>
            <a:r>
              <a:rPr lang="en-US" sz="2000" b="1" dirty="0" err="1">
                <a:cs typeface="Arial" pitchFamily="34" charset="0"/>
              </a:rPr>
              <a:t>tendinous</a:t>
            </a:r>
            <a:r>
              <a:rPr lang="en-US" sz="2000" b="1" dirty="0">
                <a:cs typeface="Arial" pitchFamily="34" charset="0"/>
              </a:rPr>
              <a:t> arches</a:t>
            </a:r>
            <a:r>
              <a:rPr lang="en-US" sz="2000" dirty="0">
                <a:cs typeface="Arial" pitchFamily="34" charset="0"/>
              </a:rPr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2300" y="4869656"/>
            <a:ext cx="2133600" cy="273844"/>
          </a:xfrm>
        </p:spPr>
        <p:txBody>
          <a:bodyPr/>
          <a:lstStyle/>
          <a:p>
            <a:fld id="{A4661F31-B5F5-4174-8FB1-B33ACE1C38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6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76200"/>
            <a:ext cx="4724400" cy="2190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419350"/>
            <a:ext cx="46482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Lateral circumflex femoral artery: gives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 a- </a:t>
            </a:r>
            <a:r>
              <a:rPr lang="en-US" sz="2000" b="1" dirty="0"/>
              <a:t>Ascending branch</a:t>
            </a:r>
            <a:r>
              <a:rPr lang="en-US" sz="2000" dirty="0"/>
              <a:t>: to the hip joint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b- </a:t>
            </a:r>
            <a:r>
              <a:rPr lang="en-US" sz="2000" b="1" dirty="0"/>
              <a:t>Descending branch</a:t>
            </a:r>
            <a:r>
              <a:rPr lang="en-US" sz="2000" dirty="0"/>
              <a:t>: to the knee joint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c- </a:t>
            </a:r>
            <a:r>
              <a:rPr lang="en-US" sz="2000" b="1" dirty="0"/>
              <a:t>Transverse branch: </a:t>
            </a:r>
            <a:r>
              <a:rPr lang="en-US" sz="2000" dirty="0"/>
              <a:t>anastomosis with the transverse branch of the medial circumflex artery </a:t>
            </a:r>
            <a:r>
              <a:rPr lang="en-US" sz="2000" b="1" dirty="0">
                <a:solidFill>
                  <a:srgbClr val="FF0000"/>
                </a:solidFill>
              </a:rPr>
              <a:t>(cruciate </a:t>
            </a:r>
            <a:r>
              <a:rPr lang="en-US" sz="2000" b="1" dirty="0" smtClean="0">
                <a:solidFill>
                  <a:srgbClr val="FF0000"/>
                </a:solidFill>
              </a:rPr>
              <a:t>anastomosis)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1935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Medial circumflex femoral artery: gives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Ascending branch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to </a:t>
            </a:r>
            <a:r>
              <a:rPr lang="en-US" sz="2000" dirty="0" smtClean="0"/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trochanteric anastomoses.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b-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Acetabular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branch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to the head of the femur and hip joint.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Transverse branch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shares in cruciate anastomosis.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525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• Anastomosis of the femoral </a:t>
            </a:r>
            <a:r>
              <a:rPr lang="en-US" sz="2000" b="1" dirty="0" smtClean="0">
                <a:solidFill>
                  <a:srgbClr val="FF0000"/>
                </a:solidFill>
              </a:rPr>
              <a:t>artery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**Trochanteric </a:t>
            </a:r>
            <a:r>
              <a:rPr lang="en-US" sz="2000" b="1" dirty="0">
                <a:solidFill>
                  <a:srgbClr val="FF0000"/>
                </a:solidFill>
              </a:rPr>
              <a:t>anastomosis; </a:t>
            </a:r>
            <a:r>
              <a:rPr lang="en-US" sz="2000" dirty="0"/>
              <a:t>(around the greater trochanter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1) Superior gluteal artery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2) Inferior gluteal artery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3) Ascending branch of medial circumflex femoral artery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4) Ascending branch of lateral circumflex femoral artery. </a:t>
            </a:r>
            <a:endParaRPr lang="en-US" sz="2000" dirty="0" smtClean="0"/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• Cruciate Anastomosis</a:t>
            </a:r>
          </a:p>
          <a:p>
            <a:r>
              <a:rPr lang="en-US" sz="2000" dirty="0" smtClean="0"/>
              <a:t> - This </a:t>
            </a:r>
            <a:r>
              <a:rPr lang="en-US" sz="2000" dirty="0"/>
              <a:t>is in close relations to the </a:t>
            </a:r>
            <a:r>
              <a:rPr lang="en-US" sz="2000" dirty="0" err="1"/>
              <a:t>linea</a:t>
            </a:r>
            <a:r>
              <a:rPr lang="en-US" sz="2000" dirty="0"/>
              <a:t> </a:t>
            </a:r>
            <a:r>
              <a:rPr lang="en-US" sz="2000" dirty="0" err="1"/>
              <a:t>aspera</a:t>
            </a:r>
            <a:r>
              <a:rPr lang="en-US" sz="2000" dirty="0"/>
              <a:t> of the femur.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1- </a:t>
            </a:r>
            <a:r>
              <a:rPr lang="en-US" sz="2000" b="1" dirty="0">
                <a:solidFill>
                  <a:srgbClr val="FF0000"/>
                </a:solidFill>
              </a:rPr>
              <a:t>Horizontal limb</a:t>
            </a:r>
            <a:r>
              <a:rPr lang="en-US" sz="2000" dirty="0"/>
              <a:t> is formed by; </a:t>
            </a:r>
            <a:endParaRPr lang="en-US" sz="2000" dirty="0" smtClean="0"/>
          </a:p>
          <a:p>
            <a:r>
              <a:rPr lang="en-US" sz="2000" dirty="0" smtClean="0"/>
              <a:t> - Transverse </a:t>
            </a:r>
            <a:r>
              <a:rPr lang="en-US" sz="2000" dirty="0"/>
              <a:t>branch of the lateral circumflex femoral artery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- Transverse </a:t>
            </a:r>
            <a:r>
              <a:rPr lang="en-US" sz="2000" dirty="0"/>
              <a:t>branch of the medial circumflex femoral artery.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2- </a:t>
            </a:r>
            <a:r>
              <a:rPr lang="en-US" sz="2000" b="1" dirty="0">
                <a:solidFill>
                  <a:srgbClr val="FF0000"/>
                </a:solidFill>
              </a:rPr>
              <a:t>Vertical limb </a:t>
            </a:r>
            <a:r>
              <a:rPr lang="en-US" sz="2000" dirty="0"/>
              <a:t>is </a:t>
            </a:r>
            <a:r>
              <a:rPr lang="en-US" sz="2000" dirty="0" smtClean="0"/>
              <a:t>formed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a- Superiorly </a:t>
            </a:r>
            <a:r>
              <a:rPr lang="en-US" sz="2000" dirty="0"/>
              <a:t>by inferior gluteal artery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b="1" dirty="0"/>
              <a:t>b- Inferiorly </a:t>
            </a:r>
            <a:r>
              <a:rPr lang="en-US" sz="2000" dirty="0"/>
              <a:t>by the perforating arteries. </a:t>
            </a:r>
            <a:endParaRPr lang="en-US" sz="2000" dirty="0" smtClean="0"/>
          </a:p>
          <a:p>
            <a:r>
              <a:rPr lang="en-US" sz="2000" dirty="0" smtClean="0"/>
              <a:t>**Significance</a:t>
            </a:r>
            <a:r>
              <a:rPr lang="en-US" sz="2000" dirty="0"/>
              <a:t>: it is an </a:t>
            </a:r>
            <a:r>
              <a:rPr lang="en-US" sz="2000" b="1" dirty="0">
                <a:solidFill>
                  <a:srgbClr val="FF0000"/>
                </a:solidFill>
              </a:rPr>
              <a:t>important collateral circulation </a:t>
            </a:r>
            <a:r>
              <a:rPr lang="en-US" sz="2000" dirty="0"/>
              <a:t>between external &amp; internal </a:t>
            </a:r>
            <a:r>
              <a:rPr lang="en-US" sz="2000" dirty="0" smtClean="0"/>
              <a:t>iliac </a:t>
            </a:r>
            <a:r>
              <a:rPr lang="en-US" sz="2000" dirty="0"/>
              <a:t>arteries. It can bypass obstruction of the femoral artery </a:t>
            </a:r>
            <a:r>
              <a:rPr lang="en-US" sz="2000" b="1" dirty="0">
                <a:solidFill>
                  <a:srgbClr val="FF0000"/>
                </a:solidFill>
              </a:rPr>
              <a:t>above</a:t>
            </a:r>
            <a:r>
              <a:rPr lang="en-US" sz="2000" dirty="0"/>
              <a:t> origin of the </a:t>
            </a:r>
            <a:r>
              <a:rPr lang="en-US" sz="2000" dirty="0" err="1"/>
              <a:t>profunda</a:t>
            </a:r>
            <a:r>
              <a:rPr lang="en-US" sz="2000" dirty="0"/>
              <a:t> </a:t>
            </a:r>
            <a:r>
              <a:rPr lang="en-US" sz="2000" dirty="0" err="1" smtClean="0"/>
              <a:t>femoris</a:t>
            </a:r>
            <a:r>
              <a:rPr lang="en-US" sz="2000" dirty="0"/>
              <a:t> </a:t>
            </a:r>
            <a:r>
              <a:rPr lang="en-US" sz="2000" dirty="0" smtClean="0"/>
              <a:t>artery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840446"/>
            <a:ext cx="2133600" cy="273844"/>
          </a:xfrm>
        </p:spPr>
        <p:txBody>
          <a:bodyPr/>
          <a:lstStyle/>
          <a:p>
            <a:fld id="{A4661F31-B5F5-4174-8FB1-B33ACE1C38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9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6" y="819150"/>
            <a:ext cx="71628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err="1" smtClean="0"/>
              <a:t>Obturator</a:t>
            </a:r>
            <a:r>
              <a:rPr lang="en-US" altLang="en-US" sz="6000" b="1" dirty="0" smtClean="0"/>
              <a:t> artery</a:t>
            </a:r>
            <a:endParaRPr lang="en-US" alt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Obturator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artery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**Origin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branch from the anterior division of </a:t>
            </a:r>
            <a:r>
              <a:rPr lang="en-US" sz="2400" b="1" dirty="0">
                <a:solidFill>
                  <a:srgbClr val="0000CC"/>
                </a:solidFill>
              </a:rPr>
              <a:t>internal iliac artery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**Course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 - The </a:t>
            </a:r>
            <a:r>
              <a:rPr lang="en-US" sz="2400" dirty="0"/>
              <a:t>artery passes through the </a:t>
            </a:r>
            <a:r>
              <a:rPr lang="en-US" sz="2400" b="1" dirty="0" err="1">
                <a:solidFill>
                  <a:srgbClr val="0000CC"/>
                </a:solidFill>
              </a:rPr>
              <a:t>obturator</a:t>
            </a:r>
            <a:r>
              <a:rPr lang="en-US" sz="2400" b="1" dirty="0">
                <a:solidFill>
                  <a:srgbClr val="0000CC"/>
                </a:solidFill>
              </a:rPr>
              <a:t> canal with the </a:t>
            </a:r>
            <a:r>
              <a:rPr lang="en-US" sz="2400" b="1" dirty="0" err="1">
                <a:solidFill>
                  <a:srgbClr val="0000CC"/>
                </a:solidFill>
              </a:rPr>
              <a:t>obturator</a:t>
            </a:r>
            <a:r>
              <a:rPr lang="en-US" sz="2400" b="1" dirty="0">
                <a:solidFill>
                  <a:srgbClr val="0000CC"/>
                </a:solidFill>
              </a:rPr>
              <a:t> nerve</a:t>
            </a:r>
            <a:r>
              <a:rPr lang="en-US" sz="2400" dirty="0"/>
              <a:t> and immediately divides into </a:t>
            </a:r>
            <a:r>
              <a:rPr lang="en-US" sz="2400" b="1" dirty="0">
                <a:solidFill>
                  <a:srgbClr val="FF0000"/>
                </a:solidFill>
              </a:rPr>
              <a:t>anterior and posterior branches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- </a:t>
            </a:r>
            <a:r>
              <a:rPr lang="en-US" sz="2400" dirty="0"/>
              <a:t>The two branches anastomose together to form an </a:t>
            </a:r>
            <a:r>
              <a:rPr lang="en-US" sz="2400" b="1" dirty="0">
                <a:solidFill>
                  <a:srgbClr val="0000CC"/>
                </a:solidFill>
              </a:rPr>
              <a:t>arterial circle 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400" dirty="0" smtClean="0"/>
              <a:t>along </a:t>
            </a:r>
            <a:r>
              <a:rPr lang="en-US" sz="2400" dirty="0"/>
              <a:t>the margin of the </a:t>
            </a:r>
            <a:r>
              <a:rPr lang="en-US" sz="2400" b="1" dirty="0" err="1"/>
              <a:t>obturator</a:t>
            </a:r>
            <a:r>
              <a:rPr lang="en-US" sz="2400" b="1" dirty="0"/>
              <a:t> foramen </a:t>
            </a:r>
            <a:r>
              <a:rPr lang="en-US" sz="2400" dirty="0"/>
              <a:t>on the outer surface of </a:t>
            </a:r>
            <a:r>
              <a:rPr lang="en-US" sz="2400" dirty="0" smtClean="0"/>
              <a:t>the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/>
              <a:t>obturator</a:t>
            </a:r>
            <a:r>
              <a:rPr lang="en-US" sz="2400" dirty="0"/>
              <a:t> membrane. </a:t>
            </a:r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**Branches </a:t>
            </a:r>
            <a:r>
              <a:rPr lang="en-US" sz="2400" b="1" dirty="0">
                <a:solidFill>
                  <a:srgbClr val="FF0000"/>
                </a:solidFill>
              </a:rPr>
              <a:t>of </a:t>
            </a:r>
            <a:r>
              <a:rPr lang="en-US" sz="2400" b="1" dirty="0" err="1">
                <a:solidFill>
                  <a:srgbClr val="FF0000"/>
                </a:solidFill>
              </a:rPr>
              <a:t>obturator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artery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 - </a:t>
            </a:r>
            <a:r>
              <a:rPr lang="en-US" sz="2400" b="1" dirty="0" err="1">
                <a:solidFill>
                  <a:srgbClr val="0000CC"/>
                </a:solidFill>
              </a:rPr>
              <a:t>Acetabular</a:t>
            </a:r>
            <a:r>
              <a:rPr lang="en-US" sz="2400" b="1" dirty="0">
                <a:solidFill>
                  <a:srgbClr val="0000CC"/>
                </a:solidFill>
              </a:rPr>
              <a:t> branch </a:t>
            </a:r>
            <a:r>
              <a:rPr lang="en-US" sz="2400" dirty="0"/>
              <a:t>passes through the </a:t>
            </a:r>
            <a:r>
              <a:rPr lang="en-US" sz="2400" dirty="0" err="1"/>
              <a:t>ligamentum</a:t>
            </a:r>
            <a:r>
              <a:rPr lang="en-US" sz="2400" dirty="0"/>
              <a:t> </a:t>
            </a:r>
            <a:r>
              <a:rPr lang="en-US" sz="2400" dirty="0" err="1"/>
              <a:t>teres</a:t>
            </a:r>
            <a:r>
              <a:rPr lang="en-US" sz="2400" dirty="0"/>
              <a:t> to </a:t>
            </a:r>
            <a:r>
              <a:rPr lang="en-US" sz="2400" b="1" dirty="0"/>
              <a:t>the </a:t>
            </a:r>
            <a:r>
              <a:rPr lang="en-US" sz="2400" b="1" dirty="0" smtClean="0"/>
              <a:t>head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b="1" dirty="0"/>
              <a:t>of the femur and hip joint. </a:t>
            </a:r>
            <a:endParaRPr lang="en-US" sz="2400" b="1" dirty="0" smtClean="0"/>
          </a:p>
          <a:p>
            <a:r>
              <a:rPr lang="en-US" sz="2400" dirty="0"/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- </a:t>
            </a:r>
            <a:r>
              <a:rPr lang="en-US" sz="2400" b="1" dirty="0">
                <a:solidFill>
                  <a:srgbClr val="0000CC"/>
                </a:solidFill>
              </a:rPr>
              <a:t>Pubic branch</a:t>
            </a:r>
            <a:r>
              <a:rPr lang="en-US" sz="2400" dirty="0"/>
              <a:t>: ascend behind the lacunar ligament to anastomosis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with </a:t>
            </a:r>
            <a:r>
              <a:rPr lang="en-US" sz="2400" dirty="0"/>
              <a:t>the pubic branch of the </a:t>
            </a:r>
            <a:r>
              <a:rPr lang="en-US" sz="2400" b="1" dirty="0">
                <a:solidFill>
                  <a:srgbClr val="FF0000"/>
                </a:solidFill>
              </a:rPr>
              <a:t>inferior </a:t>
            </a:r>
            <a:r>
              <a:rPr lang="en-US" sz="2400" b="1" dirty="0" err="1">
                <a:solidFill>
                  <a:srgbClr val="FF0000"/>
                </a:solidFill>
              </a:rPr>
              <a:t>epigastric</a:t>
            </a:r>
            <a:r>
              <a:rPr lang="en-US" sz="2400" b="1" dirty="0">
                <a:solidFill>
                  <a:srgbClr val="FF0000"/>
                </a:solidFill>
              </a:rPr>
              <a:t> artery </a:t>
            </a:r>
            <a:r>
              <a:rPr lang="en-US" sz="2400" b="1" dirty="0"/>
              <a:t>(External </a:t>
            </a:r>
            <a:r>
              <a:rPr lang="en-US" sz="2400" b="1" dirty="0" smtClean="0"/>
              <a:t>iliac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b="1" dirty="0"/>
              <a:t>artery).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61950"/>
            <a:ext cx="4267200" cy="441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361950"/>
            <a:ext cx="426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 Abnormal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obturator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artery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•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about 20 % of subjects the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obturator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artery absent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pubic branch of inferior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epigastric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artery enlarged and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descends behind the lacunar ligament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replace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obturator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artery.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•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it is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Iliable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injury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during repair of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femoral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hernia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7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6" y="819150"/>
            <a:ext cx="71628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Femoral artery</a:t>
            </a:r>
            <a:endParaRPr lang="en-US" altLang="en-US" sz="6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6" y="819150"/>
            <a:ext cx="71628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Popliteal artery</a:t>
            </a:r>
            <a:endParaRPr lang="en-US" alt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590800" cy="5143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9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**Origin</a:t>
            </a:r>
            <a:r>
              <a:rPr lang="en-US" sz="2000" b="1" dirty="0"/>
              <a:t>: continuation of the femoral artery at </a:t>
            </a:r>
            <a:r>
              <a:rPr lang="en-US" sz="2000" b="1" dirty="0" smtClean="0"/>
              <a:t> </a:t>
            </a:r>
            <a:r>
              <a:rPr lang="en-US" sz="2000" b="1" dirty="0"/>
              <a:t>the opening in the adductor </a:t>
            </a:r>
            <a:r>
              <a:rPr lang="en-US" sz="2000" b="1" dirty="0" err="1"/>
              <a:t>magnus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**Termination</a:t>
            </a:r>
            <a:r>
              <a:rPr lang="en-US" sz="2000" b="1" dirty="0"/>
              <a:t>; at the distal border of </a:t>
            </a:r>
            <a:r>
              <a:rPr lang="en-US" sz="2000" b="1" dirty="0" err="1"/>
              <a:t>popliteus</a:t>
            </a:r>
            <a:r>
              <a:rPr lang="en-US" sz="2000" b="1" dirty="0"/>
              <a:t> by dividing into anterior and posterior </a:t>
            </a:r>
            <a:r>
              <a:rPr lang="en-US" sz="2000" b="1" dirty="0" err="1"/>
              <a:t>tibial</a:t>
            </a:r>
            <a:r>
              <a:rPr lang="en-US" sz="2000" b="1" dirty="0"/>
              <a:t> arteries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**It </a:t>
            </a:r>
            <a:r>
              <a:rPr lang="en-US" sz="2000" b="1" dirty="0"/>
              <a:t>is the deepest structures of fossa </a:t>
            </a:r>
            <a:endParaRPr lang="en-US" sz="2000" b="1" dirty="0" smtClean="0"/>
          </a:p>
          <a:p>
            <a:r>
              <a:rPr lang="en-US" sz="2000" b="1" dirty="0" smtClean="0"/>
              <a:t>**The </a:t>
            </a:r>
            <a:r>
              <a:rPr lang="en-US" sz="2000" b="1" dirty="0" err="1"/>
              <a:t>tibial</a:t>
            </a:r>
            <a:r>
              <a:rPr lang="en-US" sz="2000" b="1" dirty="0"/>
              <a:t> nerve and vein have </a:t>
            </a:r>
            <a:r>
              <a:rPr lang="en-US" sz="2000" b="1" dirty="0" err="1"/>
              <a:t>Trible</a:t>
            </a:r>
            <a:r>
              <a:rPr lang="en-US" sz="2000" b="1" dirty="0"/>
              <a:t> relations (lateral- behind- medial)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4811752"/>
            <a:ext cx="2133600" cy="273844"/>
          </a:xfrm>
        </p:spPr>
        <p:txBody>
          <a:bodyPr/>
          <a:lstStyle/>
          <a:p>
            <a:fld id="{A4661F31-B5F5-4174-8FB1-B33ACE1C38B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1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1733550"/>
            <a:ext cx="17526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173355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Common </a:t>
            </a:r>
            <a:r>
              <a:rPr lang="en-US" sz="2400" b="1" dirty="0" err="1" smtClean="0"/>
              <a:t>peroneal</a:t>
            </a:r>
            <a:r>
              <a:rPr lang="en-US" sz="2400" b="1" dirty="0" smtClean="0"/>
              <a:t> nerve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8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3105150"/>
            <a:ext cx="1905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309211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Ant. </a:t>
            </a:r>
            <a:r>
              <a:rPr lang="en-US" sz="2800" b="1" dirty="0" err="1" smtClean="0"/>
              <a:t>Tibial</a:t>
            </a:r>
            <a:r>
              <a:rPr lang="en-US" sz="2800" b="1" dirty="0" smtClean="0"/>
              <a:t> artery</a:t>
            </a:r>
            <a:endParaRPr lang="en-US" sz="2800" b="1" dirty="0"/>
          </a:p>
        </p:txBody>
      </p:sp>
      <p:sp>
        <p:nvSpPr>
          <p:cNvPr id="6" name="Line 23">
            <a:extLst>
              <a:ext uri="{FF2B5EF4-FFF2-40B4-BE49-F238E27FC236}">
                <a16:creationId xmlns:a16="http://schemas.microsoft.com/office/drawing/2014/main" xmlns="" id="{1C2A9E50-FEE3-4752-B6C0-E830F1025B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9161" y="3105149"/>
            <a:ext cx="1219199" cy="1508760"/>
          </a:xfrm>
          <a:prstGeom prst="line">
            <a:avLst/>
          </a:prstGeom>
          <a:ln>
            <a:headEnd type="triangle" w="med" len="med"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56897" tIns="28448" rIns="56897" bIns="2844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5520" y="4156710"/>
            <a:ext cx="1905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65520" y="414367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Post. </a:t>
            </a:r>
            <a:r>
              <a:rPr lang="en-US" sz="2800" b="1" dirty="0" err="1" smtClean="0"/>
              <a:t>Tibial</a:t>
            </a:r>
            <a:r>
              <a:rPr lang="en-US" sz="2800" b="1" dirty="0" smtClean="0"/>
              <a:t> artery</a:t>
            </a:r>
            <a:endParaRPr lang="en-US" sz="2800" b="1" dirty="0"/>
          </a:p>
        </p:txBody>
      </p:sp>
      <p:sp>
        <p:nvSpPr>
          <p:cNvPr id="9" name="Line 23">
            <a:extLst>
              <a:ext uri="{FF2B5EF4-FFF2-40B4-BE49-F238E27FC236}">
                <a16:creationId xmlns:a16="http://schemas.microsoft.com/office/drawing/2014/main" xmlns="" id="{1C2A9E50-FEE3-4752-B6C0-E830F1025B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156707"/>
            <a:ext cx="1478281" cy="777242"/>
          </a:xfrm>
          <a:prstGeom prst="line">
            <a:avLst/>
          </a:prstGeom>
          <a:ln>
            <a:headEnd type="triangle" w="med" len="med"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56897" tIns="28448" rIns="56897" bIns="2844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• Anastomoses around the knee joint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A- </a:t>
            </a:r>
            <a:r>
              <a:rPr lang="en-US" sz="2400" b="1" dirty="0">
                <a:solidFill>
                  <a:srgbClr val="0000CC"/>
                </a:solidFill>
              </a:rPr>
              <a:t>5 Branches from popliteal artery 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r>
              <a:rPr lang="en-US" sz="2400" dirty="0"/>
              <a:t> </a:t>
            </a:r>
            <a:r>
              <a:rPr lang="en-US" sz="2400" dirty="0" smtClean="0"/>
              <a:t> 1- </a:t>
            </a:r>
            <a:r>
              <a:rPr lang="en-US" sz="2400" dirty="0"/>
              <a:t>Superior lateral </a:t>
            </a:r>
            <a:r>
              <a:rPr lang="en-US" sz="2400" dirty="0" err="1"/>
              <a:t>genicular</a:t>
            </a:r>
            <a:r>
              <a:rPr lang="en-US" sz="2400" dirty="0"/>
              <a:t> (articular) artery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2 </a:t>
            </a:r>
            <a:r>
              <a:rPr lang="en-US" sz="2400" dirty="0"/>
              <a:t>- Superior medial </a:t>
            </a:r>
            <a:r>
              <a:rPr lang="en-US" sz="2400" dirty="0" err="1"/>
              <a:t>genicular</a:t>
            </a:r>
            <a:r>
              <a:rPr lang="en-US" sz="2400" dirty="0"/>
              <a:t>(articular) artery.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3 </a:t>
            </a:r>
            <a:r>
              <a:rPr lang="en-US" sz="2400" dirty="0"/>
              <a:t>- Middle </a:t>
            </a:r>
            <a:r>
              <a:rPr lang="en-US" sz="2400" dirty="0" err="1"/>
              <a:t>genicular</a:t>
            </a:r>
            <a:r>
              <a:rPr lang="en-US" sz="2400" dirty="0"/>
              <a:t> (articular) artery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</a:t>
            </a:r>
            <a:r>
              <a:rPr lang="en-US" sz="2400" dirty="0"/>
              <a:t>4- Inferior lateral </a:t>
            </a:r>
            <a:r>
              <a:rPr lang="en-US" sz="2400" dirty="0" err="1"/>
              <a:t>genicular</a:t>
            </a:r>
            <a:r>
              <a:rPr lang="en-US" sz="2400" dirty="0"/>
              <a:t> (articular) artery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5- </a:t>
            </a:r>
            <a:r>
              <a:rPr lang="en-US" sz="2400" dirty="0"/>
              <a:t>Inferior medial </a:t>
            </a:r>
            <a:r>
              <a:rPr lang="en-US" sz="2400" dirty="0" err="1"/>
              <a:t>genicular</a:t>
            </a:r>
            <a:r>
              <a:rPr lang="en-US" sz="2400" dirty="0"/>
              <a:t> (articular) artery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B- </a:t>
            </a:r>
            <a:r>
              <a:rPr lang="en-US" sz="2400" b="1" dirty="0">
                <a:solidFill>
                  <a:srgbClr val="0000CC"/>
                </a:solidFill>
              </a:rPr>
              <a:t>2 Branches from femoral artery: 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r>
              <a:rPr lang="en-US" sz="2400" dirty="0"/>
              <a:t> </a:t>
            </a:r>
            <a:r>
              <a:rPr lang="en-US" sz="2400" dirty="0" smtClean="0"/>
              <a:t> 1- </a:t>
            </a:r>
            <a:r>
              <a:rPr lang="en-US" sz="2400" dirty="0"/>
              <a:t>Descending </a:t>
            </a:r>
            <a:r>
              <a:rPr lang="en-US" sz="2400" dirty="0" err="1"/>
              <a:t>genicular</a:t>
            </a:r>
            <a:r>
              <a:rPr lang="en-US" sz="2400" dirty="0"/>
              <a:t> artery of femoral artery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2- Descending branch of lateral circumflex femoral artery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C- </a:t>
            </a:r>
            <a:r>
              <a:rPr lang="en-US" sz="2400" b="1" dirty="0">
                <a:solidFill>
                  <a:srgbClr val="0000CC"/>
                </a:solidFill>
              </a:rPr>
              <a:t>2 Branches from anterior </a:t>
            </a:r>
            <a:r>
              <a:rPr lang="en-US" sz="2400" b="1" dirty="0" err="1">
                <a:solidFill>
                  <a:srgbClr val="0000CC"/>
                </a:solidFill>
              </a:rPr>
              <a:t>tibial</a:t>
            </a:r>
            <a:r>
              <a:rPr lang="en-US" sz="2400" b="1" dirty="0">
                <a:solidFill>
                  <a:srgbClr val="0000CC"/>
                </a:solidFill>
              </a:rPr>
              <a:t> artery</a:t>
            </a:r>
            <a:r>
              <a:rPr lang="en-US" sz="2400" dirty="0"/>
              <a:t>: </a:t>
            </a:r>
            <a:endParaRPr lang="en-US" sz="2400" dirty="0" smtClean="0"/>
          </a:p>
          <a:p>
            <a:r>
              <a:rPr lang="en-US" sz="2400" dirty="0" smtClean="0"/>
              <a:t>  1- </a:t>
            </a:r>
            <a:r>
              <a:rPr lang="en-US" sz="2400" dirty="0"/>
              <a:t>Anterior </a:t>
            </a:r>
            <a:r>
              <a:rPr lang="en-US" sz="2400" dirty="0" err="1"/>
              <a:t>tibial</a:t>
            </a:r>
            <a:r>
              <a:rPr lang="en-US" sz="2400" dirty="0"/>
              <a:t> recurrent artery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2 </a:t>
            </a:r>
            <a:r>
              <a:rPr lang="en-US" sz="2400" dirty="0"/>
              <a:t>- Posterior </a:t>
            </a:r>
            <a:r>
              <a:rPr lang="en-US" sz="2400" dirty="0" err="1"/>
              <a:t>tibial</a:t>
            </a:r>
            <a:r>
              <a:rPr lang="en-US" sz="2400" dirty="0"/>
              <a:t> recurrent artery.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00CC"/>
                </a:solidFill>
              </a:rPr>
              <a:t>D- </a:t>
            </a:r>
            <a:r>
              <a:rPr lang="en-US" sz="2400" b="1" dirty="0">
                <a:solidFill>
                  <a:srgbClr val="0000CC"/>
                </a:solidFill>
              </a:rPr>
              <a:t>Branch from posterior </a:t>
            </a:r>
            <a:r>
              <a:rPr lang="en-US" sz="2400" b="1" dirty="0" err="1">
                <a:solidFill>
                  <a:srgbClr val="0000CC"/>
                </a:solidFill>
              </a:rPr>
              <a:t>tibial</a:t>
            </a:r>
            <a:r>
              <a:rPr lang="en-US" sz="2400" b="1" dirty="0">
                <a:solidFill>
                  <a:srgbClr val="0000CC"/>
                </a:solidFill>
              </a:rPr>
              <a:t> artery</a:t>
            </a:r>
            <a:r>
              <a:rPr lang="en-US" sz="2400" b="1" dirty="0" smtClean="0">
                <a:solidFill>
                  <a:srgbClr val="0000CC"/>
                </a:solidFill>
              </a:rPr>
              <a:t>:</a:t>
            </a:r>
            <a:r>
              <a:rPr lang="en-US" sz="2400" dirty="0" smtClean="0"/>
              <a:t>      </a:t>
            </a:r>
            <a:r>
              <a:rPr lang="en-US" sz="2400" dirty="0"/>
              <a:t>1. Circumflex fibular artery.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52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150"/>
            <a:ext cx="6248400" cy="2438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Anterior </a:t>
            </a:r>
            <a:r>
              <a:rPr lang="en-US" altLang="en-US" sz="6000" b="1" dirty="0" err="1" smtClean="0"/>
              <a:t>tibial</a:t>
            </a:r>
            <a:endParaRPr lang="en-US" altLang="en-US" sz="60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artery</a:t>
            </a:r>
            <a:endParaRPr lang="en-US" alt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495550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**Origin</a:t>
            </a:r>
            <a:r>
              <a:rPr lang="en-US" sz="2800" b="1" dirty="0"/>
              <a:t>: one of the two terminal branches of the popliteal artery at the distal border of </a:t>
            </a:r>
            <a:r>
              <a:rPr lang="en-US" sz="2800" b="1" dirty="0" err="1"/>
              <a:t>popliteus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(opposite to the </a:t>
            </a:r>
            <a:r>
              <a:rPr lang="en-US" sz="2800" b="1" dirty="0" err="1">
                <a:solidFill>
                  <a:srgbClr val="FF0000"/>
                </a:solidFill>
              </a:rPr>
              <a:t>tibial</a:t>
            </a:r>
            <a:r>
              <a:rPr lang="en-US" sz="2800" b="1" dirty="0">
                <a:solidFill>
                  <a:srgbClr val="FF0000"/>
                </a:solidFill>
              </a:rPr>
              <a:t> tuberosity</a:t>
            </a:r>
            <a:r>
              <a:rPr lang="en-US" sz="2800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sz="2800" b="1" dirty="0" smtClean="0"/>
              <a:t>**Termination</a:t>
            </a:r>
            <a:r>
              <a:rPr lang="en-US" sz="2800" b="1" dirty="0"/>
              <a:t>: midway </a:t>
            </a:r>
            <a:r>
              <a:rPr lang="en-US" sz="2800" b="1" dirty="0">
                <a:solidFill>
                  <a:srgbClr val="FF0000"/>
                </a:solidFill>
              </a:rPr>
              <a:t>between</a:t>
            </a:r>
            <a:r>
              <a:rPr lang="en-US" sz="2800" b="1" dirty="0"/>
              <a:t> the two malleoli, passes </a:t>
            </a:r>
            <a:r>
              <a:rPr lang="en-US" sz="2800" b="1" dirty="0">
                <a:solidFill>
                  <a:srgbClr val="FF0000"/>
                </a:solidFill>
              </a:rPr>
              <a:t>deep</a:t>
            </a:r>
            <a:r>
              <a:rPr lang="en-US" sz="2800" b="1" dirty="0"/>
              <a:t> to the extensor retinaculum and continues into the dorsum of the foot as </a:t>
            </a:r>
            <a:r>
              <a:rPr lang="en-US" sz="2800" b="1" dirty="0" err="1">
                <a:solidFill>
                  <a:srgbClr val="FF0000"/>
                </a:solidFill>
              </a:rPr>
              <a:t>dorsalis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pedis</a:t>
            </a:r>
            <a:r>
              <a:rPr lang="en-US" sz="2800" b="1" dirty="0">
                <a:solidFill>
                  <a:srgbClr val="FF0000"/>
                </a:solidFill>
              </a:rPr>
              <a:t> artery</a:t>
            </a:r>
            <a:r>
              <a:rPr lang="en-US" sz="2800" b="1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1400" y="1733550"/>
            <a:ext cx="1752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1400" y="173355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Extensor </a:t>
            </a:r>
            <a:r>
              <a:rPr lang="en-US" sz="1200" dirty="0" err="1" smtClean="0"/>
              <a:t>hallucis</a:t>
            </a:r>
            <a:r>
              <a:rPr lang="en-US" sz="1200" dirty="0" smtClean="0"/>
              <a:t> </a:t>
            </a:r>
            <a:r>
              <a:rPr lang="en-US" sz="1200" dirty="0" err="1" smtClean="0"/>
              <a:t>longus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4705350"/>
            <a:ext cx="4572000" cy="438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470535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Muscle relation &amp; branches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4055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1560" y="121381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</a:t>
            </a:r>
            <a:endParaRPr 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610600" y="90454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4880" y="195768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4868375"/>
            <a:ext cx="2133600" cy="273844"/>
          </a:xfrm>
        </p:spPr>
        <p:txBody>
          <a:bodyPr/>
          <a:lstStyle/>
          <a:p>
            <a:fld id="{A4661F31-B5F5-4174-8FB1-B33ACE1C38B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1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05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• Anterior </a:t>
            </a:r>
            <a:r>
              <a:rPr lang="en-US" b="1" dirty="0" err="1">
                <a:solidFill>
                  <a:srgbClr val="FF0000"/>
                </a:solidFill>
              </a:rPr>
              <a:t>Tibial</a:t>
            </a:r>
            <a:r>
              <a:rPr lang="en-US" b="1" dirty="0">
                <a:solidFill>
                  <a:srgbClr val="FF0000"/>
                </a:solidFill>
              </a:rPr>
              <a:t> Artery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       - It </a:t>
            </a:r>
            <a:r>
              <a:rPr lang="en-US" b="1" dirty="0"/>
              <a:t>reaches anterior </a:t>
            </a:r>
            <a:r>
              <a:rPr lang="en-US" dirty="0"/>
              <a:t>compartment of the leg above the </a:t>
            </a:r>
            <a:r>
              <a:rPr lang="en-US" dirty="0" err="1"/>
              <a:t>interosseous</a:t>
            </a:r>
            <a:r>
              <a:rPr lang="en-US" dirty="0"/>
              <a:t> membrane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b="1" dirty="0" smtClean="0">
                <a:solidFill>
                  <a:srgbClr val="0000CC"/>
                </a:solidFill>
              </a:rPr>
              <a:t>Relations </a:t>
            </a:r>
            <a:r>
              <a:rPr lang="en-US" b="1" dirty="0">
                <a:solidFill>
                  <a:srgbClr val="0000CC"/>
                </a:solidFill>
              </a:rPr>
              <a:t>of artery with </a:t>
            </a:r>
            <a:r>
              <a:rPr lang="en-US" b="1" dirty="0" smtClean="0">
                <a:solidFill>
                  <a:srgbClr val="0000CC"/>
                </a:solidFill>
              </a:rPr>
              <a:t>muscles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1- </a:t>
            </a:r>
            <a:r>
              <a:rPr lang="en-US" b="1" dirty="0">
                <a:solidFill>
                  <a:srgbClr val="FF0000"/>
                </a:solidFill>
              </a:rPr>
              <a:t>Upper part</a:t>
            </a:r>
            <a:r>
              <a:rPr lang="en-US" dirty="0"/>
              <a:t>: between </a:t>
            </a:r>
            <a:r>
              <a:rPr lang="en-US" dirty="0" err="1"/>
              <a:t>tibialis</a:t>
            </a:r>
            <a:r>
              <a:rPr lang="en-US" dirty="0"/>
              <a:t> anterior (med) &amp; extensor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longus</a:t>
            </a:r>
            <a:r>
              <a:rPr lang="en-US" dirty="0"/>
              <a:t> (</a:t>
            </a:r>
            <a:r>
              <a:rPr lang="en-US" dirty="0" err="1"/>
              <a:t>lat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2- </a:t>
            </a:r>
            <a:r>
              <a:rPr lang="en-US" b="1" dirty="0">
                <a:solidFill>
                  <a:srgbClr val="FF0000"/>
                </a:solidFill>
              </a:rPr>
              <a:t>Middle part, </a:t>
            </a:r>
            <a:r>
              <a:rPr lang="en-US" dirty="0"/>
              <a:t>between </a:t>
            </a:r>
            <a:r>
              <a:rPr lang="en-US" dirty="0" err="1"/>
              <a:t>tibialis</a:t>
            </a:r>
            <a:r>
              <a:rPr lang="en-US" dirty="0"/>
              <a:t> anterior (medial) &amp; extensor </a:t>
            </a:r>
            <a:r>
              <a:rPr lang="en-US" dirty="0" err="1"/>
              <a:t>hallucis</a:t>
            </a:r>
            <a:r>
              <a:rPr lang="en-US" dirty="0"/>
              <a:t> (lateral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3- </a:t>
            </a:r>
            <a:r>
              <a:rPr lang="en-US" b="1" dirty="0">
                <a:solidFill>
                  <a:srgbClr val="FF0000"/>
                </a:solidFill>
              </a:rPr>
              <a:t>Lower part,</a:t>
            </a:r>
            <a:r>
              <a:rPr lang="en-US" dirty="0"/>
              <a:t> between extensor </a:t>
            </a:r>
            <a:r>
              <a:rPr lang="en-US" dirty="0" err="1"/>
              <a:t>hallucis</a:t>
            </a:r>
            <a:r>
              <a:rPr lang="en-US" dirty="0"/>
              <a:t> </a:t>
            </a:r>
            <a:r>
              <a:rPr lang="en-US" dirty="0" err="1"/>
              <a:t>longus</a:t>
            </a:r>
            <a:r>
              <a:rPr lang="en-US" dirty="0"/>
              <a:t> (medial) &amp; extensor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longus</a:t>
            </a:r>
            <a:r>
              <a:rPr lang="en-US" dirty="0"/>
              <a:t> (lateral</a:t>
            </a:r>
            <a:r>
              <a:rPr lang="en-US" dirty="0" smtClean="0"/>
              <a:t>).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- Relations </a:t>
            </a:r>
            <a:r>
              <a:rPr lang="en-US" b="1" dirty="0">
                <a:solidFill>
                  <a:srgbClr val="0000CC"/>
                </a:solidFill>
              </a:rPr>
              <a:t>of the anterior </a:t>
            </a:r>
            <a:r>
              <a:rPr lang="en-US" b="1" dirty="0" err="1">
                <a:solidFill>
                  <a:srgbClr val="0000CC"/>
                </a:solidFill>
              </a:rPr>
              <a:t>tibial</a:t>
            </a:r>
            <a:r>
              <a:rPr lang="en-US" b="1" dirty="0">
                <a:solidFill>
                  <a:srgbClr val="0000CC"/>
                </a:solidFill>
              </a:rPr>
              <a:t> nerve to the artery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   </a:t>
            </a:r>
            <a:r>
              <a:rPr lang="en-US" b="1" dirty="0"/>
              <a:t>a- Upper</a:t>
            </a:r>
            <a:r>
              <a:rPr lang="en-US" dirty="0"/>
              <a:t> part of the leg, the nerve is </a:t>
            </a:r>
            <a:r>
              <a:rPr lang="en-US" b="1" dirty="0"/>
              <a:t>lateral</a:t>
            </a:r>
            <a:r>
              <a:rPr lang="en-US" dirty="0"/>
              <a:t> to the artery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</a:t>
            </a:r>
            <a:r>
              <a:rPr lang="en-US" b="1" dirty="0"/>
              <a:t>b- Middle </a:t>
            </a:r>
            <a:r>
              <a:rPr lang="en-US" dirty="0"/>
              <a:t>part of be leg, the nerve becomes </a:t>
            </a:r>
            <a:r>
              <a:rPr lang="en-US" b="1" dirty="0"/>
              <a:t>anterior</a:t>
            </a:r>
            <a:r>
              <a:rPr lang="en-US" dirty="0"/>
              <a:t> to the artery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</a:t>
            </a:r>
            <a:r>
              <a:rPr lang="en-US" b="1" dirty="0"/>
              <a:t>c- Lower </a:t>
            </a:r>
            <a:r>
              <a:rPr lang="en-US" dirty="0"/>
              <a:t>part of the leg, the nerve returns </a:t>
            </a:r>
            <a:r>
              <a:rPr lang="en-US" b="1" dirty="0"/>
              <a:t>lateral</a:t>
            </a:r>
            <a:r>
              <a:rPr lang="en-US" dirty="0"/>
              <a:t> to the artery</a:t>
            </a:r>
            <a:r>
              <a:rPr lang="en-US" dirty="0" smtClean="0"/>
              <a:t>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** Branches of anterior </a:t>
            </a:r>
            <a:r>
              <a:rPr lang="en-US" b="1" dirty="0" err="1">
                <a:solidFill>
                  <a:srgbClr val="FF0000"/>
                </a:solidFill>
              </a:rPr>
              <a:t>tibial</a:t>
            </a:r>
            <a:r>
              <a:rPr lang="en-US" b="1" dirty="0">
                <a:solidFill>
                  <a:srgbClr val="FF0000"/>
                </a:solidFill>
              </a:rPr>
              <a:t> artery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1- </a:t>
            </a:r>
            <a:r>
              <a:rPr lang="en-US" b="1" dirty="0">
                <a:solidFill>
                  <a:srgbClr val="FF0000"/>
                </a:solidFill>
              </a:rPr>
              <a:t>Anterior </a:t>
            </a:r>
            <a:r>
              <a:rPr lang="en-US" b="1" dirty="0" err="1">
                <a:solidFill>
                  <a:srgbClr val="FF0000"/>
                </a:solidFill>
              </a:rPr>
              <a:t>tibial</a:t>
            </a:r>
            <a:r>
              <a:rPr lang="en-US" b="1" dirty="0">
                <a:solidFill>
                  <a:srgbClr val="FF0000"/>
                </a:solidFill>
              </a:rPr>
              <a:t> recurrent artery</a:t>
            </a:r>
            <a:r>
              <a:rPr lang="en-US" dirty="0"/>
              <a:t> to the anastomoses around the knee joint.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2-Posterior </a:t>
            </a:r>
            <a:r>
              <a:rPr lang="en-US" b="1" dirty="0" err="1">
                <a:solidFill>
                  <a:srgbClr val="FF0000"/>
                </a:solidFill>
              </a:rPr>
              <a:t>tibial</a:t>
            </a:r>
            <a:r>
              <a:rPr lang="en-US" b="1" dirty="0">
                <a:solidFill>
                  <a:srgbClr val="FF0000"/>
                </a:solidFill>
              </a:rPr>
              <a:t> recurrent artery </a:t>
            </a:r>
            <a:r>
              <a:rPr lang="en-US" dirty="0"/>
              <a:t>to the anastomoses around the knee joint.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3- </a:t>
            </a:r>
            <a:r>
              <a:rPr lang="en-US" b="1" dirty="0">
                <a:solidFill>
                  <a:srgbClr val="FF0000"/>
                </a:solidFill>
              </a:rPr>
              <a:t>Muscular branches:</a:t>
            </a:r>
            <a:r>
              <a:rPr lang="en-US" dirty="0"/>
              <a:t> to the muscles of the anterior compartment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4- </a:t>
            </a:r>
            <a:r>
              <a:rPr lang="en-US" b="1" dirty="0">
                <a:solidFill>
                  <a:srgbClr val="FF0000"/>
                </a:solidFill>
              </a:rPr>
              <a:t>Anterior medial </a:t>
            </a:r>
            <a:r>
              <a:rPr lang="en-US" b="1" dirty="0" err="1">
                <a:solidFill>
                  <a:srgbClr val="FF0000"/>
                </a:solidFill>
              </a:rPr>
              <a:t>malleolar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artery to the anastomoses around the ankle joint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5- </a:t>
            </a:r>
            <a:r>
              <a:rPr lang="en-US" b="1" dirty="0">
                <a:solidFill>
                  <a:srgbClr val="FF0000"/>
                </a:solidFill>
              </a:rPr>
              <a:t>Anterior lateral </a:t>
            </a:r>
            <a:r>
              <a:rPr lang="en-US" b="1" dirty="0" err="1">
                <a:solidFill>
                  <a:srgbClr val="FF0000"/>
                </a:solidFill>
              </a:rPr>
              <a:t>malleolar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artery to the anastomoses around the ankle joint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66"/>
                </a:solidFill>
              </a:rPr>
              <a:t>The artery may be absent &amp; replaced by perforating branch of </a:t>
            </a:r>
            <a:r>
              <a:rPr lang="en-US" b="1" dirty="0" smtClean="0">
                <a:solidFill>
                  <a:srgbClr val="FF0066"/>
                </a:solidFill>
              </a:rPr>
              <a:t>the posterior </a:t>
            </a:r>
            <a:r>
              <a:rPr lang="en-US" b="1" dirty="0" err="1" smtClean="0">
                <a:solidFill>
                  <a:srgbClr val="FF0066"/>
                </a:solidFill>
              </a:rPr>
              <a:t>tibial</a:t>
            </a:r>
            <a:r>
              <a:rPr lang="en-US" b="1" dirty="0" smtClean="0">
                <a:solidFill>
                  <a:srgbClr val="FF0066"/>
                </a:solidFill>
              </a:rPr>
              <a:t> artery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0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6" y="819150"/>
            <a:ext cx="71628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 err="1" smtClean="0"/>
              <a:t>Dorsalis</a:t>
            </a:r>
            <a:r>
              <a:rPr lang="en-US" altLang="en-US" sz="6600" b="1" dirty="0" smtClean="0"/>
              <a:t> </a:t>
            </a:r>
            <a:r>
              <a:rPr lang="en-US" altLang="en-US" sz="6600" b="1" dirty="0" err="1" smtClean="0"/>
              <a:t>pedis</a:t>
            </a:r>
            <a:endParaRPr lang="en-US" altLang="en-US" sz="66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 smtClean="0"/>
              <a:t> artery</a:t>
            </a:r>
            <a:endParaRPr lang="en-US" altLang="en-US" sz="6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0"/>
            <a:ext cx="3962400" cy="5314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-9585"/>
            <a:ext cx="396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Dorsalis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pedis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continuation the anterior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tibial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artery in front of the ankle joint between 2 malleoli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**Course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It passes between extensor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hallucis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longus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(medial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&amp;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extensor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digitorum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longus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(lateral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Then crossed by extensor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hallucis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brevis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from lateral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medial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**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End;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at the proximal end of the first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interosseous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space, it sinks! into the sole of the foot to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anastomose with lateral planter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artery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to form planter arch.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1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0"/>
            <a:ext cx="2895599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-47089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Begins as continuation of the external iliac artery at the mid inguinal point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62350"/>
            <a:ext cx="3276600" cy="1581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6235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Termination : It passes through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openneing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in adductor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magnus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from anterior to posterior to continue as popliteal artery.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4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1"/>
            <a:ext cx="9144000" cy="51282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4860766"/>
            <a:ext cx="2133600" cy="273844"/>
          </a:xfrm>
        </p:spPr>
        <p:txBody>
          <a:bodyPr/>
          <a:lstStyle/>
          <a:p>
            <a:fld id="{A4661F31-B5F5-4174-8FB1-B33ACE1C38B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0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60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 Branches of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dorsalis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pedis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1- Lateral tarsal artery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sharing in the anastomosis around the ankle joint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2- Medial tarsal artery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 sharing in the anastomosis around the ankle joint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3- First dorsal metatarsal artery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gives branches to;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a-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Medial side of the big toe.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b-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Adjacent sides of the big and 2nd toes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Arcuate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artery gives: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a-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2nd, 3rd and 4th dorsal metatarsal arteries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for the adjacent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sides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2nd,3rd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4th and little toes.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-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4th dorsal metatarsal artery gives a branch to the lateral side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Little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b-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Articular branches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joints of the foot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5-First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plantar metatarsal artery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 from the artery in the sole of the foot.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Medial side of the big toe.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Adjacent sides of the big and 2nd toes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So; </a:t>
            </a:r>
            <a:r>
              <a:rPr lang="en-US" sz="2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Dorsalis</a:t>
            </a: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pedis</a:t>
            </a: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artery supplies plantar and dorsal surfaces of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big toe.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75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-19050"/>
            <a:ext cx="6248400" cy="2438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Posterior </a:t>
            </a:r>
            <a:r>
              <a:rPr lang="en-US" altLang="en-US" sz="6000" b="1" dirty="0" err="1" smtClean="0"/>
              <a:t>tibial</a:t>
            </a:r>
            <a:endParaRPr lang="en-US" altLang="en-US" sz="60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artery</a:t>
            </a:r>
            <a:endParaRPr lang="en-US" alt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41935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**Origin</a:t>
            </a:r>
            <a:r>
              <a:rPr lang="en-US" sz="2200" b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is the larger of the two terminal branches of the popliteal artery at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the </a:t>
            </a:r>
            <a:r>
              <a:rPr lang="en-US" sz="2200" dirty="0"/>
              <a:t>distal border of </a:t>
            </a:r>
            <a:r>
              <a:rPr lang="en-US" sz="2200" dirty="0" err="1"/>
              <a:t>popliteus</a:t>
            </a:r>
            <a:r>
              <a:rPr lang="en-US" sz="2200" dirty="0"/>
              <a:t> muscle</a:t>
            </a:r>
            <a:r>
              <a:rPr lang="en-US" sz="2200" dirty="0" smtClean="0"/>
              <a:t>.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**</a:t>
            </a:r>
            <a:r>
              <a:rPr lang="en-US" sz="2200" b="1" dirty="0" smtClean="0">
                <a:solidFill>
                  <a:srgbClr val="FF0000"/>
                </a:solidFill>
              </a:rPr>
              <a:t>Course </a:t>
            </a:r>
            <a:r>
              <a:rPr lang="en-US" sz="2200" dirty="0"/>
              <a:t>: It descends deep to the </a:t>
            </a:r>
            <a:r>
              <a:rPr lang="en-US" sz="2200" dirty="0" err="1"/>
              <a:t>tendinous</a:t>
            </a:r>
            <a:r>
              <a:rPr lang="en-US" sz="2200" dirty="0"/>
              <a:t> arch between the tibia and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fibula.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- It runs downward and medially between the superficial and deep </a:t>
            </a:r>
            <a:r>
              <a:rPr lang="en-US" sz="2200" dirty="0" smtClean="0"/>
              <a:t>muscles of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the leg.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**Termination</a:t>
            </a:r>
            <a:r>
              <a:rPr lang="en-US" sz="2200" dirty="0"/>
              <a:t>; deep to the flexor retinaculum by dividing </a:t>
            </a:r>
            <a:r>
              <a:rPr lang="en-US" sz="2200" dirty="0" smtClean="0"/>
              <a:t>into medial &amp; lateral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plantar arteries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9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 Branches of the posterior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tibial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artery 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Circumflex fibular artery: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passes around the neck of the fibula and sharing in the anastomosis around the knee joint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Peroneal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Artery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descends vertically along the medial crest of the fibula, It gives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-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Muscular branches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b-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Nutrient artery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fibula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c-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Communicating branch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posterior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tibial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artery.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d-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Perforating branch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pierces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interosseous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membrane to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anterior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compartment.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If anterior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tibial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artery absent it replaces it.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e-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Lateral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Calcanean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branch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Muscular branches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Nutrient artery to the tibia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Communicating branch. 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Medial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Calcanean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branch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7-Terminal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branches: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medial and lateral plantar arteries.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49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364" cy="48577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0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336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Plantar 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arch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Formation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 union of lateral plantar artery of posterior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tibial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artery and end of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dorsalis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pedis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artery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Site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 curved line between the 3rd and 4th layers of sole of the foot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Branches: </a:t>
            </a:r>
            <a:endParaRPr lang="en-US" sz="2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a-</a:t>
            </a:r>
            <a:r>
              <a:rPr lang="en-US" sz="2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Muscular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branches: to the adjacent muscles.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b- 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Articular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branches: to the joints of the foot.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d- 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 plantar metatarsal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arteries: the 2nd, 3rd and 4th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interosseous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spaces for the adjacent sides of the 2nd, 3rd, 4th and little toes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c- 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 perforating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arteries: ascend through the 2nd, 3rd and 4th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interosseous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spaces to anastomose with the dorsal metatarsal arteries (branches of the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arcuate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artery).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d- 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Lateral planter digital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artery: to the lateral side of little toe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N.B</a:t>
            </a:r>
            <a:r>
              <a:rPr lang="en-US" sz="21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; Medial plantar artery 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gives small branches join to the plantar metatarsal arteries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91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F0B860A7-0D4C-42E5-B4E0-22F308F0C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02891"/>
              </p:ext>
            </p:extLst>
          </p:nvPr>
        </p:nvGraphicFramePr>
        <p:xfrm>
          <a:off x="3524250" y="88954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lip" r:id="rId3" imgW="3467100" imgH="5018088" progId="MS_ClipArt_Gallery.2">
                  <p:embed/>
                </p:oleObj>
              </mc:Choice>
              <mc:Fallback>
                <p:oleObj name="Clip" r:id="rId3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88954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xmlns="" id="{DA9C1CAD-D43B-4F78-9EE0-5C631680F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89271"/>
              </p:ext>
            </p:extLst>
          </p:nvPr>
        </p:nvGraphicFramePr>
        <p:xfrm>
          <a:off x="3676650" y="241354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lip" r:id="rId5" imgW="3467100" imgH="5018088" progId="MS_ClipArt_Gallery.2">
                  <p:embed/>
                </p:oleObj>
              </mc:Choice>
              <mc:Fallback>
                <p:oleObj name="Clip" r:id="rId5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41354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xmlns="" id="{0B696030-8771-4481-BFDA-4B5F40936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067920"/>
              </p:ext>
            </p:extLst>
          </p:nvPr>
        </p:nvGraphicFramePr>
        <p:xfrm>
          <a:off x="3829050" y="393754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3754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xmlns="" id="{AAA4FB71-04B9-4681-B4E5-DC1B8C95F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673788"/>
              </p:ext>
            </p:extLst>
          </p:nvPr>
        </p:nvGraphicFramePr>
        <p:xfrm>
          <a:off x="3352800" y="6404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04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xmlns="" id="{A2248357-9BA9-4AA1-8C93-10417888E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67627"/>
              </p:ext>
            </p:extLst>
          </p:nvPr>
        </p:nvGraphicFramePr>
        <p:xfrm>
          <a:off x="4495800" y="153918"/>
          <a:ext cx="3467100" cy="437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3918"/>
                        <a:ext cx="3467100" cy="437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xmlns="" id="{C3758E89-36EC-4AC9-BE13-E0EBB822B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033120"/>
              </p:ext>
            </p:extLst>
          </p:nvPr>
        </p:nvGraphicFramePr>
        <p:xfrm>
          <a:off x="990600" y="220662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662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192198" y="2001893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900485" y="2874901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  <p:bldP spid="10" grpId="0" build="allAtOnce"/>
      <p:bldP spid="10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-1"/>
            <a:ext cx="9098280" cy="51435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" y="40303"/>
            <a:ext cx="9174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Femoral artery 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**Origin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dirty="0"/>
              <a:t>continuation of the external iliac artery at the </a:t>
            </a:r>
            <a:r>
              <a:rPr lang="en-US" sz="2600" dirty="0" err="1"/>
              <a:t>midinguinal</a:t>
            </a:r>
            <a:r>
              <a:rPr lang="en-US" sz="2600" dirty="0"/>
              <a:t> point (between </a:t>
            </a:r>
            <a:r>
              <a:rPr lang="en-US" sz="2600" dirty="0" err="1"/>
              <a:t>symphysis</a:t>
            </a:r>
            <a:r>
              <a:rPr lang="en-US" sz="2600" dirty="0"/>
              <a:t> pubis and ASIS). 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**Course </a:t>
            </a:r>
            <a:r>
              <a:rPr lang="en-US" sz="2600" b="1" dirty="0">
                <a:solidFill>
                  <a:srgbClr val="FF0000"/>
                </a:solidFill>
              </a:rPr>
              <a:t>and direction</a:t>
            </a:r>
            <a:r>
              <a:rPr lang="en-US" sz="2600" dirty="0"/>
              <a:t>: It descends downward and </a:t>
            </a:r>
            <a:r>
              <a:rPr lang="en-US" sz="2600" dirty="0" smtClean="0"/>
              <a:t>medially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- Upper 1/2 of the artery lies in the femoral Triangle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- Lower 1/2 lies in the adductor canal</a:t>
            </a:r>
            <a:r>
              <a:rPr lang="en-US" sz="2600" dirty="0" smtClean="0"/>
              <a:t>.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**Termination</a:t>
            </a:r>
            <a:r>
              <a:rPr lang="en-US" sz="2600" b="1" dirty="0">
                <a:solidFill>
                  <a:srgbClr val="FF0000"/>
                </a:solidFill>
              </a:rPr>
              <a:t>: </a:t>
            </a:r>
            <a:r>
              <a:rPr lang="en-US" sz="2600" dirty="0"/>
              <a:t>it passes through opening in adductor </a:t>
            </a:r>
            <a:r>
              <a:rPr lang="en-US" sz="2600" dirty="0" err="1"/>
              <a:t>magnus</a:t>
            </a:r>
            <a:r>
              <a:rPr lang="en-US" sz="2600" dirty="0"/>
              <a:t> </a:t>
            </a:r>
            <a:r>
              <a:rPr lang="en-US" sz="2600" b="1" dirty="0"/>
              <a:t>from anterior to posterior </a:t>
            </a:r>
            <a:r>
              <a:rPr lang="en-US" sz="2600" dirty="0"/>
              <a:t>to continue as the popliteal artery</a:t>
            </a:r>
            <a:r>
              <a:rPr lang="en-US" sz="2600" dirty="0" smtClean="0"/>
              <a:t>.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**Surface </a:t>
            </a:r>
            <a:r>
              <a:rPr lang="en-US" sz="2600" b="1" dirty="0">
                <a:solidFill>
                  <a:srgbClr val="FF0000"/>
                </a:solidFill>
              </a:rPr>
              <a:t>anatomy</a:t>
            </a:r>
            <a:r>
              <a:rPr lang="en-US" sz="2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- The thigh is slightly flexed, abducted and lateral rotation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- The femoral artery corresponds to the upper 2/3 of a line between </a:t>
            </a:r>
            <a:r>
              <a:rPr lang="en-US" sz="2600" dirty="0" smtClean="0"/>
              <a:t>the </a:t>
            </a:r>
            <a:r>
              <a:rPr lang="en-US" sz="2600" dirty="0" err="1" smtClean="0"/>
              <a:t>midinguinal</a:t>
            </a:r>
            <a:r>
              <a:rPr lang="en-US" sz="2600" dirty="0" smtClean="0"/>
              <a:t> </a:t>
            </a:r>
            <a:r>
              <a:rPr lang="en-US" sz="2600" dirty="0"/>
              <a:t>point and adductor tubercle.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15975" cy="5010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0"/>
            <a:ext cx="3581974" cy="1504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27622"/>
            <a:ext cx="3581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- VAN at the base of femoral triangle from medial to lateral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- The psoas major separates the femoral artery from the hip joint.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0645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79" y="2763380"/>
            <a:ext cx="457532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879" y="2763381"/>
            <a:ext cx="4502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Cardiac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Catheterization 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Femoral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artery ------- External iliac artery---- Common iliac artery --- Abdominal aorta----- Descending thoracic aorta--- Arch of aorta-- Ascending aorta-- Coronary arteries.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70375"/>
            <a:ext cx="3733800" cy="2362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79" y="361950"/>
            <a:ext cx="373712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1- Femoral vein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- Upper part: medial to artery. 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- Middle: behind the artery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- Lower: lateral to the artery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2- 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Sphenous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nerve 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- Upper part: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- lateral to artery. 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- Middle: in front the artery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- Lower: medial to the artery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4736305"/>
            <a:ext cx="2133600" cy="273844"/>
          </a:xfrm>
        </p:spPr>
        <p:txBody>
          <a:bodyPr/>
          <a:lstStyle/>
          <a:p>
            <a:fld id="{A4661F31-B5F5-4174-8FB1-B33ACE1C38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5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51179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04835"/>
            <a:ext cx="975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• Relations </a:t>
            </a:r>
            <a:r>
              <a:rPr lang="en-US" sz="3200" b="1" dirty="0">
                <a:solidFill>
                  <a:srgbClr val="FF0000"/>
                </a:solidFill>
              </a:rPr>
              <a:t>of the femoral artery in the </a:t>
            </a:r>
            <a:r>
              <a:rPr lang="en-US" sz="3200" b="1" dirty="0" smtClean="0">
                <a:solidFill>
                  <a:srgbClr val="FF0000"/>
                </a:solidFill>
              </a:rPr>
              <a:t>adductor canal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/>
              <a:t>• </a:t>
            </a:r>
            <a:r>
              <a:rPr lang="en-US" sz="3200" b="1" dirty="0"/>
              <a:t>Anterolateral</a:t>
            </a:r>
            <a:r>
              <a:rPr lang="en-US" sz="3200" dirty="0"/>
              <a:t>: </a:t>
            </a:r>
            <a:r>
              <a:rPr lang="en-US" sz="3200" dirty="0" err="1"/>
              <a:t>vastus</a:t>
            </a:r>
            <a:r>
              <a:rPr lang="en-US" sz="3200" dirty="0"/>
              <a:t> </a:t>
            </a:r>
            <a:r>
              <a:rPr lang="en-US" sz="3200" dirty="0" err="1"/>
              <a:t>medialis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  • </a:t>
            </a:r>
            <a:r>
              <a:rPr lang="en-US" sz="3200" b="1" dirty="0" err="1" smtClean="0"/>
              <a:t>Anteromedial</a:t>
            </a:r>
            <a:r>
              <a:rPr lang="en-US" sz="3200" dirty="0"/>
              <a:t>: Sartorius muscle, and fibrous roof.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/>
              <a:t>• Posterior</a:t>
            </a:r>
            <a:r>
              <a:rPr lang="en-US" sz="3200" dirty="0"/>
              <a:t>: Adductor </a:t>
            </a:r>
            <a:r>
              <a:rPr lang="en-US" sz="3200" dirty="0" err="1"/>
              <a:t>longus</a:t>
            </a:r>
            <a:r>
              <a:rPr lang="en-US" sz="3200" dirty="0"/>
              <a:t> separates the femoral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vessels </a:t>
            </a:r>
            <a:r>
              <a:rPr lang="en-US" sz="3200" b="1" dirty="0">
                <a:solidFill>
                  <a:srgbClr val="FF0000"/>
                </a:solidFill>
              </a:rPr>
              <a:t>(anteriorly) </a:t>
            </a:r>
            <a:r>
              <a:rPr lang="en-US" sz="3200" dirty="0"/>
              <a:t>from the </a:t>
            </a:r>
            <a:r>
              <a:rPr lang="en-US" sz="3200" dirty="0" err="1"/>
              <a:t>profunda</a:t>
            </a:r>
            <a:r>
              <a:rPr lang="en-US" sz="3200" dirty="0"/>
              <a:t> </a:t>
            </a:r>
            <a:r>
              <a:rPr lang="en-US" sz="3200" dirty="0" err="1"/>
              <a:t>femoris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vessels </a:t>
            </a:r>
            <a:r>
              <a:rPr lang="en-US" sz="3200" b="1" dirty="0">
                <a:solidFill>
                  <a:srgbClr val="FF0000"/>
                </a:solidFill>
              </a:rPr>
              <a:t>(posteriorly</a:t>
            </a:r>
            <a:r>
              <a:rPr lang="en-US" sz="3200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sz="3200" b="1" dirty="0" smtClean="0"/>
              <a:t>  • </a:t>
            </a:r>
            <a:r>
              <a:rPr lang="en-US" sz="3200" b="1" dirty="0"/>
              <a:t>The femoral vein </a:t>
            </a:r>
            <a:r>
              <a:rPr lang="en-US" sz="3200" dirty="0"/>
              <a:t>is </a:t>
            </a:r>
            <a:r>
              <a:rPr lang="en-US" sz="3200" b="1" dirty="0" err="1">
                <a:solidFill>
                  <a:srgbClr val="FF0000"/>
                </a:solidFill>
              </a:rPr>
              <a:t>posterolateral</a:t>
            </a:r>
            <a:r>
              <a:rPr lang="en-US" sz="3200" dirty="0"/>
              <a:t> to the artery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b="1" dirty="0" smtClean="0"/>
              <a:t>• Saphenous </a:t>
            </a:r>
            <a:r>
              <a:rPr lang="en-US" sz="3200" b="1" dirty="0"/>
              <a:t>nerve </a:t>
            </a:r>
            <a:r>
              <a:rPr lang="en-US" sz="3200" dirty="0"/>
              <a:t>crosses </a:t>
            </a:r>
            <a:r>
              <a:rPr lang="en-US" sz="3200" b="1" dirty="0">
                <a:solidFill>
                  <a:srgbClr val="FF0000"/>
                </a:solidFill>
              </a:rPr>
              <a:t>in front </a:t>
            </a:r>
            <a:r>
              <a:rPr lang="en-US" sz="3200" dirty="0"/>
              <a:t>of the artery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from </a:t>
            </a:r>
            <a:r>
              <a:rPr lang="en-US" sz="3200" dirty="0"/>
              <a:t>its lateral to medial side.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F31-B5F5-4174-8FB1-B33ACE1C38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2129</Words>
  <Application>Microsoft Office PowerPoint</Application>
  <PresentationFormat>On-screen Show (16:9)</PresentationFormat>
  <Paragraphs>252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created xsi:type="dcterms:W3CDTF">2020-11-18T10:42:52Z</dcterms:created>
  <dcterms:modified xsi:type="dcterms:W3CDTF">2020-11-20T19:19:27Z</dcterms:modified>
</cp:coreProperties>
</file>