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8" r:id="rId2"/>
    <p:sldId id="309" r:id="rId3"/>
    <p:sldId id="256" r:id="rId4"/>
    <p:sldId id="295" r:id="rId5"/>
    <p:sldId id="296" r:id="rId6"/>
    <p:sldId id="258" r:id="rId7"/>
    <p:sldId id="333" r:id="rId8"/>
    <p:sldId id="259" r:id="rId9"/>
    <p:sldId id="334" r:id="rId10"/>
    <p:sldId id="335" r:id="rId11"/>
    <p:sldId id="336" r:id="rId12"/>
    <p:sldId id="337" r:id="rId13"/>
    <p:sldId id="338" r:id="rId14"/>
    <p:sldId id="339" r:id="rId15"/>
    <p:sldId id="340" r:id="rId16"/>
    <p:sldId id="341" r:id="rId17"/>
    <p:sldId id="342" r:id="rId18"/>
    <p:sldId id="310" r:id="rId19"/>
    <p:sldId id="343" r:id="rId20"/>
    <p:sldId id="311" r:id="rId21"/>
    <p:sldId id="301" r:id="rId22"/>
    <p:sldId id="302" r:id="rId23"/>
    <p:sldId id="305" r:id="rId24"/>
    <p:sldId id="303" r:id="rId25"/>
    <p:sldId id="304" r:id="rId26"/>
    <p:sldId id="306" r:id="rId27"/>
    <p:sldId id="307" r:id="rId28"/>
    <p:sldId id="316" r:id="rId29"/>
    <p:sldId id="315" r:id="rId30"/>
    <p:sldId id="317" r:id="rId31"/>
    <p:sldId id="318" r:id="rId32"/>
    <p:sldId id="320" r:id="rId33"/>
    <p:sldId id="31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935" autoAdjust="0"/>
  </p:normalViewPr>
  <p:slideViewPr>
    <p:cSldViewPr>
      <p:cViewPr varScale="1">
        <p:scale>
          <a:sx n="74" d="100"/>
          <a:sy n="74" d="100"/>
        </p:scale>
        <p:origin x="126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92144-344A-410D-A65C-6AC0A103DFED}" type="datetimeFigureOut">
              <a:rPr lang="en-US" smtClean="0"/>
              <a:pPr/>
              <a:t>4/4/2022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9B5A4-EE47-4F99-94E1-2E069B8C14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322291-F6FF-4088-9812-AF2357FE135B}" type="slidenum">
              <a:rPr lang="ro-RO">
                <a:latin typeface="Arial" pitchFamily="34" charset="0"/>
              </a:rPr>
              <a:pPr/>
              <a:t>4</a:t>
            </a:fld>
            <a:endParaRPr lang="ro-RO">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ro-RO"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i="0" kern="1200" dirty="0" smtClean="0">
                <a:solidFill>
                  <a:schemeClr val="tx1"/>
                </a:solidFill>
                <a:latin typeface="+mn-lt"/>
                <a:ea typeface="+mn-ea"/>
                <a:cs typeface="+mn-cs"/>
              </a:rPr>
              <a:t>Principle of SS agar</a:t>
            </a:r>
          </a:p>
          <a:p>
            <a:pPr fontAlgn="base"/>
            <a:r>
              <a:rPr lang="en-US" sz="1200" b="0" i="0" kern="1200" dirty="0" smtClean="0">
                <a:solidFill>
                  <a:schemeClr val="tx1"/>
                </a:solidFill>
                <a:latin typeface="+mn-lt"/>
                <a:ea typeface="+mn-ea"/>
                <a:cs typeface="+mn-cs"/>
              </a:rPr>
              <a:t>The presence of bile salts mixture and dyes (brilliant green) inhibits the growth of gram-positive species to a varying degree. Differentiation of enteric organisms is achieved by the incorporation of lactose in the medium. Organisms which ferment lactose produce acid which, in the presence of the neutral red indicator, results in the formation of red/pink colonies. Lactose non-fermenters form colorless colonies. The latter group contains the majority of the intestinal pathogens, including Salmonella and Shigella.</a:t>
            </a:r>
          </a:p>
          <a:p>
            <a:pPr fontAlgn="base"/>
            <a:r>
              <a:rPr lang="en-US" sz="1200" b="0" i="0" kern="1200" dirty="0" smtClean="0">
                <a:solidFill>
                  <a:schemeClr val="tx1"/>
                </a:solidFill>
                <a:latin typeface="+mn-lt"/>
                <a:ea typeface="+mn-ea"/>
                <a:cs typeface="+mn-cs"/>
              </a:rPr>
              <a:t>The sodium thiosulfate and ferric citrate enable the detection of hydrogen sulfide production as evidenced by colonies with black centers.</a:t>
            </a:r>
          </a:p>
          <a:p>
            <a:endParaRPr lang="en-US" dirty="0"/>
          </a:p>
        </p:txBody>
      </p:sp>
      <p:sp>
        <p:nvSpPr>
          <p:cNvPr id="4" name="Slide Number Placeholder 3"/>
          <p:cNvSpPr>
            <a:spLocks noGrp="1"/>
          </p:cNvSpPr>
          <p:nvPr>
            <p:ph type="sldNum" sz="quarter" idx="10"/>
          </p:nvPr>
        </p:nvSpPr>
        <p:spPr/>
        <p:txBody>
          <a:bodyPr/>
          <a:lstStyle/>
          <a:p>
            <a:fld id="{0A39B5A4-EE47-4F99-94E1-2E069B8C1452}"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defRPr/>
            </a:pPr>
            <a:r>
              <a:rPr lang="ro-RO" sz="1200" b="1" dirty="0" smtClean="0"/>
              <a:t>Motile,</a:t>
            </a:r>
            <a:endParaRPr lang="en-US" sz="1200" b="1" dirty="0" smtClean="0"/>
          </a:p>
          <a:p>
            <a:pPr eaLnBrk="1" hangingPunct="1">
              <a:lnSpc>
                <a:spcPct val="80000"/>
              </a:lnSpc>
              <a:defRPr/>
            </a:pPr>
            <a:r>
              <a:rPr lang="ro-RO" sz="1200" b="1" dirty="0" smtClean="0"/>
              <a:t>Lactose negative; </a:t>
            </a:r>
            <a:endParaRPr lang="en-US" sz="1200" b="1" dirty="0" smtClean="0"/>
          </a:p>
          <a:p>
            <a:pPr eaLnBrk="1" hangingPunct="1">
              <a:lnSpc>
                <a:spcPct val="80000"/>
              </a:lnSpc>
              <a:defRPr/>
            </a:pPr>
            <a:r>
              <a:rPr lang="ro-RO" sz="1200" b="1" dirty="0" smtClean="0"/>
              <a:t>acid and gas from glucose, mannitol, maltose, and sorbitol;</a:t>
            </a:r>
            <a:endParaRPr lang="en-US" sz="1200" b="1" dirty="0" smtClean="0"/>
          </a:p>
          <a:p>
            <a:pPr eaLnBrk="1" hangingPunct="1">
              <a:lnSpc>
                <a:spcPct val="80000"/>
              </a:lnSpc>
              <a:defRPr/>
            </a:pPr>
            <a:r>
              <a:rPr lang="ro-RO" sz="1200" b="1" dirty="0" smtClean="0"/>
              <a:t> no Acid from adonitol, </a:t>
            </a:r>
            <a:endParaRPr lang="en-US" sz="1200" b="1" dirty="0" smtClean="0"/>
          </a:p>
          <a:p>
            <a:pPr eaLnBrk="1" hangingPunct="1">
              <a:lnSpc>
                <a:spcPct val="80000"/>
              </a:lnSpc>
              <a:defRPr/>
            </a:pPr>
            <a:r>
              <a:rPr lang="ro-RO" sz="1200" b="1" dirty="0" smtClean="0"/>
              <a:t>sucrose, salicin, lactose</a:t>
            </a:r>
            <a:r>
              <a:rPr lang="ro-RO" sz="1200" dirty="0" smtClean="0"/>
              <a:t> </a:t>
            </a:r>
            <a:r>
              <a:rPr lang="ro-RO" sz="1200" b="1" dirty="0" smtClean="0"/>
              <a:t>ONPG test negative (lactose negative)</a:t>
            </a:r>
            <a:r>
              <a:rPr lang="ro-RO" sz="1200" dirty="0" smtClean="0"/>
              <a:t> </a:t>
            </a:r>
            <a:endParaRPr lang="en-US" sz="1200" dirty="0" smtClean="0"/>
          </a:p>
          <a:p>
            <a:pPr eaLnBrk="1" hangingPunct="1">
              <a:lnSpc>
                <a:spcPct val="80000"/>
              </a:lnSpc>
              <a:defRPr/>
            </a:pPr>
            <a:r>
              <a:rPr lang="ro-RO" sz="1200" b="1" dirty="0" smtClean="0"/>
              <a:t>Indole test negative</a:t>
            </a:r>
            <a:r>
              <a:rPr lang="ro-RO" sz="1200" dirty="0" smtClean="0"/>
              <a:t> </a:t>
            </a:r>
            <a:endParaRPr lang="en-US" sz="1200" dirty="0" smtClean="0"/>
          </a:p>
          <a:p>
            <a:pPr eaLnBrk="1" hangingPunct="1">
              <a:lnSpc>
                <a:spcPct val="80000"/>
              </a:lnSpc>
              <a:defRPr/>
            </a:pPr>
            <a:r>
              <a:rPr lang="ro-RO" sz="1200" b="1" dirty="0" smtClean="0"/>
              <a:t>Methyl red test positive</a:t>
            </a:r>
            <a:r>
              <a:rPr lang="ro-RO" sz="1200" dirty="0" smtClean="0"/>
              <a:t> </a:t>
            </a:r>
            <a:endParaRPr lang="en-US" sz="1200" dirty="0" smtClean="0"/>
          </a:p>
          <a:p>
            <a:pPr eaLnBrk="1" hangingPunct="1">
              <a:lnSpc>
                <a:spcPct val="80000"/>
              </a:lnSpc>
              <a:defRPr/>
            </a:pPr>
            <a:r>
              <a:rPr lang="ro-RO" sz="1200" b="1" dirty="0" smtClean="0"/>
              <a:t>Voges-Proskauer test negative</a:t>
            </a:r>
            <a:endParaRPr lang="en-US" sz="1200" b="1" dirty="0" smtClean="0"/>
          </a:p>
          <a:p>
            <a:pPr eaLnBrk="1" hangingPunct="1">
              <a:lnSpc>
                <a:spcPct val="80000"/>
              </a:lnSpc>
              <a:defRPr/>
            </a:pPr>
            <a:r>
              <a:rPr lang="ro-RO" sz="1200" b="1" dirty="0" smtClean="0"/>
              <a:t>Citrate positive (growth on Simmon's citrate agar)</a:t>
            </a:r>
            <a:r>
              <a:rPr lang="ro-RO" sz="1200" dirty="0" smtClean="0"/>
              <a:t> </a:t>
            </a:r>
            <a:endParaRPr lang="en-US" sz="1200" dirty="0" smtClean="0"/>
          </a:p>
          <a:p>
            <a:pPr eaLnBrk="1" hangingPunct="1">
              <a:lnSpc>
                <a:spcPct val="80000"/>
              </a:lnSpc>
              <a:defRPr/>
            </a:pPr>
            <a:r>
              <a:rPr lang="ro-RO" sz="1200" b="1" dirty="0" smtClean="0"/>
              <a:t>Lysine decarboxylase positive</a:t>
            </a:r>
            <a:r>
              <a:rPr lang="ro-RO" sz="1200" dirty="0" smtClean="0"/>
              <a:t> </a:t>
            </a:r>
            <a:endParaRPr lang="en-US" sz="1200" dirty="0" smtClean="0"/>
          </a:p>
          <a:p>
            <a:pPr eaLnBrk="1" hangingPunct="1">
              <a:lnSpc>
                <a:spcPct val="80000"/>
              </a:lnSpc>
              <a:defRPr/>
            </a:pPr>
            <a:r>
              <a:rPr lang="ro-RO" sz="1200" b="1" dirty="0" smtClean="0"/>
              <a:t>Urease negative</a:t>
            </a:r>
            <a:r>
              <a:rPr lang="ro-RO" sz="1200" dirty="0" smtClean="0"/>
              <a:t> </a:t>
            </a:r>
            <a:endParaRPr lang="en-US" sz="1200" dirty="0" smtClean="0"/>
          </a:p>
          <a:p>
            <a:pPr eaLnBrk="1" hangingPunct="1">
              <a:lnSpc>
                <a:spcPct val="80000"/>
              </a:lnSpc>
              <a:defRPr/>
            </a:pPr>
            <a:r>
              <a:rPr lang="en-US" sz="1200" b="1" dirty="0" smtClean="0"/>
              <a:t>O</a:t>
            </a:r>
            <a:r>
              <a:rPr lang="ro-RO" sz="1200" b="1" dirty="0" smtClean="0"/>
              <a:t>rnithine decarboxylase positive</a:t>
            </a:r>
            <a:r>
              <a:rPr lang="ro-RO" sz="1200" dirty="0" smtClean="0"/>
              <a:t> </a:t>
            </a:r>
            <a:endParaRPr lang="en-US" sz="1200" dirty="0" smtClean="0"/>
          </a:p>
          <a:p>
            <a:pPr eaLnBrk="1" hangingPunct="1">
              <a:lnSpc>
                <a:spcPct val="80000"/>
              </a:lnSpc>
              <a:defRPr/>
            </a:pPr>
            <a:r>
              <a:rPr lang="ro-RO" sz="1200" b="1" dirty="0" smtClean="0"/>
              <a:t>2S produced from thiosulfate</a:t>
            </a:r>
            <a:r>
              <a:rPr lang="ro-RO" sz="1200" dirty="0" smtClean="0"/>
              <a:t> </a:t>
            </a:r>
            <a:endParaRPr lang="en-US" sz="1200" dirty="0" smtClean="0"/>
          </a:p>
          <a:p>
            <a:pPr eaLnBrk="1" hangingPunct="1">
              <a:lnSpc>
                <a:spcPct val="80000"/>
              </a:lnSpc>
              <a:defRPr/>
            </a:pPr>
            <a:r>
              <a:rPr lang="ro-RO" sz="1200" b="1" dirty="0" smtClean="0"/>
              <a:t>Phenylalanine and tryptophan deaminase negative</a:t>
            </a:r>
            <a:r>
              <a:rPr lang="ro-RO" sz="1200" dirty="0" smtClean="0"/>
              <a:t> </a:t>
            </a:r>
            <a:endParaRPr lang="en-US" sz="1200" dirty="0" smtClean="0"/>
          </a:p>
          <a:p>
            <a:pPr eaLnBrk="1" hangingPunct="1">
              <a:lnSpc>
                <a:spcPct val="80000"/>
              </a:lnSpc>
              <a:defRPr/>
            </a:pPr>
            <a:r>
              <a:rPr lang="ro-RO" sz="1200" b="1" dirty="0" smtClean="0"/>
              <a:t>Gelatin hydrolysis negative</a:t>
            </a:r>
            <a:r>
              <a:rPr lang="ro-RO" sz="1200" dirty="0" smtClean="0"/>
              <a:t> </a:t>
            </a:r>
            <a:endParaRPr lang="en-US" dirty="0"/>
          </a:p>
        </p:txBody>
      </p:sp>
      <p:sp>
        <p:nvSpPr>
          <p:cNvPr id="4" name="Slide Number Placeholder 3"/>
          <p:cNvSpPr>
            <a:spLocks noGrp="1"/>
          </p:cNvSpPr>
          <p:nvPr>
            <p:ph type="sldNum" sz="quarter" idx="10"/>
          </p:nvPr>
        </p:nvSpPr>
        <p:spPr/>
        <p:txBody>
          <a:bodyPr/>
          <a:lstStyle/>
          <a:p>
            <a:fld id="{0A39B5A4-EE47-4F99-94E1-2E069B8C1452}"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Cultures grow slower (1.25 hours/generation time) than other bacteria and thus require longer incubation times for optimal growth</a:t>
            </a:r>
          </a:p>
          <a:p>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Sensitivity varies among assays, ranging from 50% to 100%. Several gene targets have been used, including a cell surface protein (BCS P31), a periplasmic protein (BP26), 16S rRNA, and transposon insertion sequence 711(IS711). Molecular assays currently are not available in routine laboratory testing; therefore, use of a reference laboratory may be required</a:t>
            </a:r>
          </a:p>
          <a:p>
            <a:endParaRPr lang="en-US" dirty="0"/>
          </a:p>
        </p:txBody>
      </p:sp>
      <p:sp>
        <p:nvSpPr>
          <p:cNvPr id="4" name="Slide Number Placeholder 3"/>
          <p:cNvSpPr>
            <a:spLocks noGrp="1"/>
          </p:cNvSpPr>
          <p:nvPr>
            <p:ph type="sldNum" sz="quarter" idx="10"/>
          </p:nvPr>
        </p:nvSpPr>
        <p:spPr/>
        <p:txBody>
          <a:bodyPr/>
          <a:lstStyle/>
          <a:p>
            <a:fld id="{0A39B5A4-EE47-4F99-94E1-2E069B8C1452}" type="slidenum">
              <a:rPr lang="en-US" smtClean="0"/>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F60E29F-AB56-4FA1-86C4-3A8118B41A1A}" type="slidenum">
              <a:rPr lang="en-US" altLang="en-US" smtClean="0"/>
              <a:pPr/>
              <a:t>33</a:t>
            </a:fld>
            <a:endParaRPr lang="en-US" alt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711" y="4344025"/>
            <a:ext cx="5028579" cy="4114488"/>
          </a:xfrm>
          <a:noFill/>
          <a:ln/>
        </p:spPr>
        <p:txBody>
          <a:bodyPr/>
          <a:lstStyle/>
          <a:p>
            <a:pPr eaLnBrk="1" hangingPunct="1"/>
            <a:r>
              <a:rPr lang="en-US" altLang="en-US" smtClean="0">
                <a:cs typeface="Times New Roman" pitchFamily="18" charset="0"/>
              </a:rPr>
              <a:t>In humans, Q fever is usually diagnosed by serology (rise in antibody titer levels) which can be done as early as the second week of illness. There are a variety of serological tests for Q fever including IFA (immunofluorescence assay), CF (complement fixation), ELISA (enzyme-linked immunosorbant assay), and microagglutination. The indirect IFA is the most dependable and widely used method. </a:t>
            </a:r>
            <a:r>
              <a:rPr lang="en-US" altLang="en-US" i="1" smtClean="0">
                <a:cs typeface="Times New Roman" pitchFamily="18" charset="0"/>
              </a:rPr>
              <a:t>C. burnetii </a:t>
            </a:r>
            <a:r>
              <a:rPr lang="en-US" altLang="en-US" smtClean="0">
                <a:cs typeface="Times New Roman" pitchFamily="18" charset="0"/>
              </a:rPr>
              <a:t> may also be identified in infected tissue by IHC (immunohistochemistry) and DNA detection methods (PCR-polymerase chain reaction). Isolation of the organism is rarely done due to the risk </a:t>
            </a:r>
            <a:r>
              <a:rPr lang="en-US" altLang="en-US" i="1" smtClean="0">
                <a:cs typeface="Times New Roman" pitchFamily="18" charset="0"/>
              </a:rPr>
              <a:t>C. burnetii</a:t>
            </a:r>
            <a:r>
              <a:rPr lang="en-US" altLang="en-US" smtClean="0">
                <a:cs typeface="Times New Roman" pitchFamily="18" charset="0"/>
              </a:rPr>
              <a:t> poses for laboratory personnel. Clinical signs and patient history can also aid in diagnosis.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EA794D-A149-415B-91CC-18ED072F9630}"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A794D-A149-415B-91CC-18ED072F9630}"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A794D-A149-415B-91CC-18ED072F9630}"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A794D-A149-415B-91CC-18ED072F9630}"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EA794D-A149-415B-91CC-18ED072F9630}"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EA794D-A149-415B-91CC-18ED072F9630}"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EA794D-A149-415B-91CC-18ED072F9630}" type="datetimeFigureOut">
              <a:rPr lang="en-US" smtClean="0"/>
              <a:pPr/>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EA794D-A149-415B-91CC-18ED072F9630}" type="datetimeFigureOut">
              <a:rPr lang="en-US" smtClean="0"/>
              <a:pPr/>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794D-A149-415B-91CC-18ED072F9630}" type="datetimeFigureOut">
              <a:rPr lang="en-US" smtClean="0"/>
              <a:pPr/>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A794D-A149-415B-91CC-18ED072F9630}"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A794D-A149-415B-91CC-18ED072F9630}"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A794D-A149-415B-91CC-18ED072F9630}" type="datetimeFigureOut">
              <a:rPr lang="en-US" smtClean="0"/>
              <a:pPr/>
              <a:t>4/4/2022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A71E2-46F9-4642-B39B-21BD647525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HLS </a:t>
            </a:r>
            <a:br>
              <a:rPr lang="en-US" dirty="0" smtClean="0"/>
            </a:br>
            <a:r>
              <a:rPr lang="en-US" dirty="0" smtClean="0"/>
              <a:t>Practical</a:t>
            </a:r>
            <a:endParaRPr lang="ar-SA" dirty="0"/>
          </a:p>
        </p:txBody>
      </p:sp>
      <p:sp>
        <p:nvSpPr>
          <p:cNvPr id="3" name="عنوان فرعي 2"/>
          <p:cNvSpPr>
            <a:spLocks noGrp="1"/>
          </p:cNvSpPr>
          <p:nvPr>
            <p:ph type="subTitle" idx="1"/>
          </p:nvPr>
        </p:nvSpPr>
        <p:spPr/>
        <p:txBody>
          <a:bodyPr/>
          <a:lstStyle/>
          <a:p>
            <a:r>
              <a:rPr lang="en-US" dirty="0" smtClean="0"/>
              <a:t>Dr. </a:t>
            </a:r>
            <a:r>
              <a:rPr lang="en-US" dirty="0" err="1" smtClean="0"/>
              <a:t>Eman</a:t>
            </a:r>
            <a:r>
              <a:rPr lang="en-US" dirty="0" smtClean="0"/>
              <a:t> </a:t>
            </a:r>
            <a:r>
              <a:rPr lang="en-US" dirty="0" err="1" smtClean="0"/>
              <a:t>albataineh</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b="1" smtClean="0"/>
              <a:t>Urea Hydrolysis</a:t>
            </a:r>
            <a:endParaRPr lang="en-US" altLang="en-US" smtClean="0"/>
          </a:p>
        </p:txBody>
      </p:sp>
      <p:sp>
        <p:nvSpPr>
          <p:cNvPr id="3" name="Content Placeholder 2"/>
          <p:cNvSpPr>
            <a:spLocks noGrp="1"/>
          </p:cNvSpPr>
          <p:nvPr>
            <p:ph sz="half" idx="1"/>
          </p:nvPr>
        </p:nvSpPr>
        <p:spPr/>
        <p:txBody>
          <a:bodyPr/>
          <a:lstStyle/>
          <a:p>
            <a:pPr>
              <a:lnSpc>
                <a:spcPct val="90000"/>
              </a:lnSpc>
              <a:defRPr/>
            </a:pPr>
            <a:r>
              <a:rPr lang="en-US" altLang="en-US" sz="2400" b="1" u="sng" dirty="0"/>
              <a:t>Results</a:t>
            </a:r>
            <a:r>
              <a:rPr lang="en-US" altLang="en-US" sz="2400" dirty="0" smtClean="0"/>
              <a:t>:</a:t>
            </a:r>
          </a:p>
          <a:p>
            <a:pPr marL="0" indent="0">
              <a:lnSpc>
                <a:spcPct val="90000"/>
              </a:lnSpc>
              <a:buFontTx/>
              <a:buNone/>
              <a:defRPr/>
            </a:pPr>
            <a:r>
              <a:rPr lang="en-US" altLang="en-US" sz="2400" dirty="0" smtClean="0"/>
              <a:t>1- </a:t>
            </a:r>
            <a:r>
              <a:rPr lang="en-US" altLang="en-US" sz="2400" b="1" u="sng" dirty="0" smtClean="0"/>
              <a:t>Positive</a:t>
            </a:r>
            <a:r>
              <a:rPr lang="en-US" altLang="en-US" sz="2400" dirty="0"/>
              <a:t>: enzyme present,  ammonia produced, high </a:t>
            </a:r>
            <a:r>
              <a:rPr lang="en-US" altLang="en-US" sz="2400" dirty="0" smtClean="0"/>
              <a:t>pH (</a:t>
            </a:r>
            <a:r>
              <a:rPr lang="en-US" altLang="en-US" sz="2400" b="1" dirty="0" smtClean="0">
                <a:solidFill>
                  <a:srgbClr val="FF33CC"/>
                </a:solidFill>
              </a:rPr>
              <a:t>bright pink colour</a:t>
            </a:r>
            <a:r>
              <a:rPr lang="en-US" altLang="en-US" sz="2400" dirty="0" smtClean="0"/>
              <a:t>).</a:t>
            </a:r>
            <a:endParaRPr lang="en-US" altLang="en-US" sz="2400" dirty="0"/>
          </a:p>
          <a:p>
            <a:pPr marL="0" indent="0">
              <a:lnSpc>
                <a:spcPct val="90000"/>
              </a:lnSpc>
              <a:buFontTx/>
              <a:buNone/>
              <a:defRPr/>
            </a:pPr>
            <a:r>
              <a:rPr lang="en-US" altLang="en-US" sz="2400" dirty="0" smtClean="0"/>
              <a:t>2- </a:t>
            </a:r>
            <a:r>
              <a:rPr lang="en-US" altLang="en-US" sz="2400" b="1" u="sng" dirty="0" smtClean="0"/>
              <a:t>Negative</a:t>
            </a:r>
            <a:r>
              <a:rPr lang="en-US" altLang="en-US" sz="2400" dirty="0" smtClean="0"/>
              <a:t>: enzyme absent, NO colour change (</a:t>
            </a:r>
            <a:r>
              <a:rPr lang="en-US" altLang="en-US" sz="2400" b="1" dirty="0" smtClean="0">
                <a:solidFill>
                  <a:srgbClr val="FFCC66"/>
                </a:solidFill>
              </a:rPr>
              <a:t>yellow orange</a:t>
            </a:r>
            <a:r>
              <a:rPr lang="en-US" altLang="en-US" sz="2400" dirty="0" smtClean="0"/>
              <a:t>).</a:t>
            </a:r>
          </a:p>
          <a:p>
            <a:pPr>
              <a:lnSpc>
                <a:spcPct val="90000"/>
              </a:lnSpc>
              <a:defRPr/>
            </a:pPr>
            <a:r>
              <a:rPr lang="en-US" sz="2400" b="1" u="sng" dirty="0" smtClean="0"/>
              <a:t>Important urease-positive bacteria</a:t>
            </a:r>
            <a:r>
              <a:rPr lang="en-US" sz="2400" dirty="0" smtClean="0"/>
              <a:t>:</a:t>
            </a:r>
          </a:p>
          <a:p>
            <a:pPr>
              <a:lnSpc>
                <a:spcPct val="90000"/>
              </a:lnSpc>
              <a:defRPr/>
            </a:pPr>
            <a:r>
              <a:rPr lang="en-US" sz="2400" dirty="0" smtClean="0"/>
              <a:t>Proteus sp.</a:t>
            </a:r>
          </a:p>
          <a:p>
            <a:pPr>
              <a:lnSpc>
                <a:spcPct val="90000"/>
              </a:lnSpc>
              <a:defRPr/>
            </a:pPr>
            <a:r>
              <a:rPr lang="en-US" sz="2400" dirty="0" smtClean="0"/>
              <a:t>Helicobacter sp.</a:t>
            </a:r>
            <a:endParaRPr lang="en-US" sz="2400" dirty="0"/>
          </a:p>
        </p:txBody>
      </p:sp>
      <p:sp>
        <p:nvSpPr>
          <p:cNvPr id="54276" name="Content Placeholder 3"/>
          <p:cNvSpPr>
            <a:spLocks noGrp="1"/>
          </p:cNvSpPr>
          <p:nvPr>
            <p:ph sz="half" idx="2"/>
          </p:nvPr>
        </p:nvSpPr>
        <p:spPr/>
        <p:txBody>
          <a:bodyPr/>
          <a:lstStyle/>
          <a:p>
            <a:endParaRPr lang="en-US" altLang="en-US" smtClean="0"/>
          </a:p>
        </p:txBody>
      </p:sp>
      <p:pic>
        <p:nvPicPr>
          <p:cNvPr id="542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238" y="1296988"/>
            <a:ext cx="2301875"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139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549275"/>
            <a:ext cx="8229600" cy="868363"/>
          </a:xfrm>
        </p:spPr>
        <p:txBody>
          <a:bodyPr/>
          <a:lstStyle/>
          <a:p>
            <a:r>
              <a:rPr lang="en-US" altLang="en-US" b="1" smtClean="0"/>
              <a:t>Citrate Utilization Test</a:t>
            </a:r>
            <a:endParaRPr lang="en-US" altLang="en-US" smtClean="0"/>
          </a:p>
        </p:txBody>
      </p:sp>
      <p:sp>
        <p:nvSpPr>
          <p:cNvPr id="3" name="Content Placeholder 2"/>
          <p:cNvSpPr>
            <a:spLocks noGrp="1"/>
          </p:cNvSpPr>
          <p:nvPr>
            <p:ph idx="1"/>
          </p:nvPr>
        </p:nvSpPr>
        <p:spPr/>
        <p:txBody>
          <a:bodyPr/>
          <a:lstStyle/>
          <a:p>
            <a:pPr>
              <a:defRPr/>
            </a:pPr>
            <a:r>
              <a:rPr lang="en-US" sz="2200" b="1" u="sng" dirty="0" smtClean="0"/>
              <a:t>Use</a:t>
            </a:r>
            <a:r>
              <a:rPr lang="en-US" sz="2200" dirty="0" smtClean="0"/>
              <a:t>: to determine bacterial ability to use citrate as the sole source of carbon.</a:t>
            </a:r>
          </a:p>
          <a:p>
            <a:pPr>
              <a:defRPr/>
            </a:pPr>
            <a:r>
              <a:rPr lang="en-US" altLang="en-US" sz="2200" b="1" u="sng" dirty="0" smtClean="0"/>
              <a:t>Culture medium</a:t>
            </a:r>
            <a:r>
              <a:rPr lang="en-US" altLang="en-US" sz="2200" dirty="0" smtClean="0"/>
              <a:t>: </a:t>
            </a:r>
            <a:r>
              <a:rPr lang="en-US" sz="2200" b="1" u="sng" dirty="0" smtClean="0"/>
              <a:t>Simmons citrate agar</a:t>
            </a:r>
            <a:r>
              <a:rPr lang="en-US" sz="2200" dirty="0" smtClean="0"/>
              <a:t>; </a:t>
            </a:r>
            <a:r>
              <a:rPr lang="en-US" altLang="en-US" sz="2200" dirty="0" smtClean="0"/>
              <a:t>contains sodium citrate, inorganic ammonium salts (sole source of nitrogen), &amp; pH indicator bromthymol blue (</a:t>
            </a:r>
            <a:r>
              <a:rPr lang="en-US" altLang="en-US" sz="2200" b="1" dirty="0" smtClean="0">
                <a:solidFill>
                  <a:srgbClr val="00B050"/>
                </a:solidFill>
              </a:rPr>
              <a:t>neutral; green </a:t>
            </a:r>
            <a:r>
              <a:rPr lang="en-US" altLang="en-US" sz="2200" dirty="0" smtClean="0"/>
              <a:t>&amp; </a:t>
            </a:r>
            <a:r>
              <a:rPr lang="en-US" altLang="en-US" sz="2200" b="1" dirty="0" smtClean="0">
                <a:solidFill>
                  <a:schemeClr val="accent2">
                    <a:lumMod val="60000"/>
                    <a:lumOff val="40000"/>
                  </a:schemeClr>
                </a:solidFill>
              </a:rPr>
              <a:t>alkaline; blue</a:t>
            </a:r>
            <a:r>
              <a:rPr lang="en-US" altLang="en-US" sz="2200" dirty="0" smtClean="0"/>
              <a:t>).</a:t>
            </a:r>
          </a:p>
          <a:p>
            <a:pPr>
              <a:defRPr/>
            </a:pPr>
            <a:r>
              <a:rPr lang="en-US" altLang="en-US" sz="2200" b="1" u="sng" dirty="0" smtClean="0"/>
              <a:t>Principle</a:t>
            </a:r>
            <a:r>
              <a:rPr lang="en-US" altLang="en-US" sz="2200" dirty="0" smtClean="0"/>
              <a:t>: citrate use → ammonia production </a:t>
            </a:r>
            <a:r>
              <a:rPr lang="en-US" altLang="en-US" sz="2200" dirty="0"/>
              <a:t>→ </a:t>
            </a:r>
            <a:r>
              <a:rPr lang="en-US" altLang="en-US" sz="2200" dirty="0" smtClean="0"/>
              <a:t>alkaline </a:t>
            </a:r>
            <a:r>
              <a:rPr lang="en-US" altLang="en-US" sz="2200" dirty="0" err="1" smtClean="0"/>
              <a:t>pH.</a:t>
            </a:r>
            <a:r>
              <a:rPr lang="en-US" altLang="en-US" sz="2200" dirty="0" smtClean="0"/>
              <a:t> </a:t>
            </a:r>
          </a:p>
          <a:p>
            <a:pPr>
              <a:defRPr/>
            </a:pPr>
            <a:r>
              <a:rPr lang="en-US" sz="2200" b="1" u="sng" dirty="0" smtClean="0"/>
              <a:t>Method</a:t>
            </a:r>
            <a:r>
              <a:rPr lang="en-US" sz="2200" dirty="0" smtClean="0"/>
              <a:t>:</a:t>
            </a:r>
          </a:p>
          <a:p>
            <a:pPr marL="0" indent="0">
              <a:buFontTx/>
              <a:buNone/>
              <a:defRPr/>
            </a:pPr>
            <a:r>
              <a:rPr lang="en-US" sz="2200" dirty="0" smtClean="0"/>
              <a:t>1- Use a needle to lightly touch tip of single 16- to 24-hour-old colony &amp; inoculate.</a:t>
            </a:r>
          </a:p>
          <a:p>
            <a:pPr marL="0" indent="0">
              <a:buFontTx/>
              <a:buNone/>
              <a:defRPr/>
            </a:pPr>
            <a:r>
              <a:rPr lang="en-US" sz="2200" dirty="0" smtClean="0"/>
              <a:t>2- Incubate at 35°C</a:t>
            </a:r>
            <a:r>
              <a:rPr lang="en-US" sz="2200" dirty="0"/>
              <a:t>.</a:t>
            </a:r>
          </a:p>
          <a:p>
            <a:pPr marL="0" indent="0">
              <a:buFontTx/>
              <a:buNone/>
              <a:defRPr/>
            </a:pPr>
            <a:r>
              <a:rPr lang="en-US" sz="2200" dirty="0"/>
              <a:t>3- Observe for development of </a:t>
            </a:r>
            <a:r>
              <a:rPr lang="en-US" sz="2200" dirty="0" smtClean="0"/>
              <a:t>blue colour.</a:t>
            </a:r>
            <a:endParaRPr lang="en-US" sz="2200" dirty="0"/>
          </a:p>
        </p:txBody>
      </p:sp>
    </p:spTree>
    <p:extLst>
      <p:ext uri="{BB962C8B-B14F-4D97-AF65-F5344CB8AC3E}">
        <p14:creationId xmlns:p14="http://schemas.microsoft.com/office/powerpoint/2010/main" val="1126414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b="1" smtClean="0"/>
              <a:t>Citrate Utilization Test</a:t>
            </a:r>
            <a:endParaRPr lang="en-US" altLang="en-US" smtClean="0"/>
          </a:p>
        </p:txBody>
      </p:sp>
      <p:sp>
        <p:nvSpPr>
          <p:cNvPr id="3" name="Content Placeholder 2"/>
          <p:cNvSpPr>
            <a:spLocks noGrp="1"/>
          </p:cNvSpPr>
          <p:nvPr>
            <p:ph sz="half" idx="1"/>
          </p:nvPr>
        </p:nvSpPr>
        <p:spPr/>
        <p:txBody>
          <a:bodyPr/>
          <a:lstStyle/>
          <a:p>
            <a:pPr marL="342900" lvl="1" indent="-342900">
              <a:buFontTx/>
              <a:buChar char="•"/>
              <a:defRPr/>
            </a:pPr>
            <a:r>
              <a:rPr lang="en-US" b="1" u="sng" dirty="0"/>
              <a:t>Results</a:t>
            </a:r>
            <a:r>
              <a:rPr lang="en-US" dirty="0"/>
              <a:t>:</a:t>
            </a:r>
            <a:r>
              <a:rPr lang="en-US" altLang="en-US" dirty="0"/>
              <a:t> </a:t>
            </a:r>
          </a:p>
          <a:p>
            <a:pPr marL="0" lvl="1" indent="0" algn="just">
              <a:buFontTx/>
              <a:buNone/>
              <a:defRPr/>
            </a:pPr>
            <a:r>
              <a:rPr lang="en-US" dirty="0"/>
              <a:t>1- </a:t>
            </a:r>
            <a:r>
              <a:rPr lang="en-US" b="1" u="sng" dirty="0"/>
              <a:t>Positive</a:t>
            </a:r>
            <a:r>
              <a:rPr lang="en-US" dirty="0"/>
              <a:t>:  </a:t>
            </a:r>
            <a:r>
              <a:rPr lang="en-US" dirty="0" smtClean="0"/>
              <a:t>Growth, </a:t>
            </a:r>
            <a:r>
              <a:rPr lang="en-US" dirty="0" err="1" smtClean="0"/>
              <a:t>colour</a:t>
            </a:r>
            <a:r>
              <a:rPr lang="en-US" dirty="0" smtClean="0"/>
              <a:t> </a:t>
            </a:r>
            <a:r>
              <a:rPr lang="en-US" dirty="0"/>
              <a:t>change. </a:t>
            </a:r>
            <a:r>
              <a:rPr lang="en-US" dirty="0"/>
              <a:t>A colour change is due to acid or alkali production during bacterial growth. The usual colour change is from</a:t>
            </a:r>
            <a:r>
              <a:rPr lang="en-US" b="1" dirty="0">
                <a:solidFill>
                  <a:srgbClr val="006600"/>
                </a:solidFill>
              </a:rPr>
              <a:t> </a:t>
            </a:r>
            <a:r>
              <a:rPr lang="en-US" b="1" dirty="0">
                <a:solidFill>
                  <a:srgbClr val="00B050"/>
                </a:solidFill>
              </a:rPr>
              <a:t>green (neutral)</a:t>
            </a:r>
            <a:r>
              <a:rPr lang="en-US" dirty="0"/>
              <a:t> to </a:t>
            </a:r>
            <a:r>
              <a:rPr lang="en-US" b="1" dirty="0">
                <a:solidFill>
                  <a:schemeClr val="accent2"/>
                </a:solidFill>
              </a:rPr>
              <a:t>blue (alkaline).</a:t>
            </a:r>
          </a:p>
          <a:p>
            <a:pPr marL="0" lvl="1" indent="0" algn="just">
              <a:buFontTx/>
              <a:buNone/>
              <a:defRPr/>
            </a:pPr>
            <a:r>
              <a:rPr lang="en-US" dirty="0"/>
              <a:t>2- </a:t>
            </a:r>
            <a:r>
              <a:rPr lang="en-US" b="1" u="sng" dirty="0"/>
              <a:t>Negative</a:t>
            </a:r>
            <a:r>
              <a:rPr lang="en-US" dirty="0"/>
              <a:t>: No growth, colour remains green</a:t>
            </a:r>
            <a:r>
              <a:rPr lang="en-US" dirty="0" smtClean="0"/>
              <a:t>.</a:t>
            </a:r>
            <a:endParaRPr lang="en-US" dirty="0"/>
          </a:p>
        </p:txBody>
      </p:sp>
      <p:sp>
        <p:nvSpPr>
          <p:cNvPr id="4" name="Content Placeholder 3"/>
          <p:cNvSpPr>
            <a:spLocks noGrp="1"/>
          </p:cNvSpPr>
          <p:nvPr>
            <p:ph sz="half" idx="2"/>
          </p:nvPr>
        </p:nvSpPr>
        <p:spPr/>
        <p:txBody>
          <a:bodyPr/>
          <a:lstStyle/>
          <a:p>
            <a:pPr>
              <a:defRPr/>
            </a:pPr>
            <a:r>
              <a:rPr lang="en-US" b="1" u="sng" dirty="0"/>
              <a:t>Important </a:t>
            </a:r>
            <a:r>
              <a:rPr lang="en-US" b="1" u="sng" dirty="0" smtClean="0"/>
              <a:t>citrate-positive bacteria</a:t>
            </a:r>
            <a:r>
              <a:rPr lang="en-US" dirty="0" smtClean="0"/>
              <a:t>:</a:t>
            </a:r>
            <a:endParaRPr lang="en-US" dirty="0"/>
          </a:p>
          <a:p>
            <a:pPr marL="0" indent="0">
              <a:buFontTx/>
              <a:buNone/>
              <a:defRPr/>
            </a:pPr>
            <a:r>
              <a:rPr lang="en-US" dirty="0"/>
              <a:t>1- </a:t>
            </a:r>
            <a:r>
              <a:rPr lang="en-US" dirty="0" smtClean="0"/>
              <a:t>Klebsiella sp.</a:t>
            </a:r>
            <a:endParaRPr lang="en-US" dirty="0"/>
          </a:p>
          <a:p>
            <a:pPr marL="0" indent="0">
              <a:buFontTx/>
              <a:buNone/>
              <a:defRPr/>
            </a:pPr>
            <a:r>
              <a:rPr lang="en-US" dirty="0"/>
              <a:t>2- </a:t>
            </a:r>
            <a:r>
              <a:rPr lang="en-US" dirty="0" smtClean="0"/>
              <a:t>Citrobacter sp.</a:t>
            </a:r>
          </a:p>
          <a:p>
            <a:pPr marL="0" indent="0">
              <a:buFontTx/>
              <a:buNone/>
              <a:defRPr/>
            </a:pPr>
            <a:r>
              <a:rPr lang="en-US" dirty="0" smtClean="0"/>
              <a:t>3- Proteus sp.</a:t>
            </a:r>
            <a:endParaRPr lang="en-US" dirty="0"/>
          </a:p>
        </p:txBody>
      </p:sp>
    </p:spTree>
    <p:extLst>
      <p:ext uri="{BB962C8B-B14F-4D97-AF65-F5344CB8AC3E}">
        <p14:creationId xmlns:p14="http://schemas.microsoft.com/office/powerpoint/2010/main" val="2673602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b="1" smtClean="0"/>
              <a:t>Citrate Utilization Test</a:t>
            </a:r>
            <a:endParaRPr lang="en-US" altLang="en-US" smtClean="0"/>
          </a:p>
        </p:txBody>
      </p:sp>
      <p:sp>
        <p:nvSpPr>
          <p:cNvPr id="57347" name="Content Placeholder 3"/>
          <p:cNvSpPr>
            <a:spLocks noGrp="1"/>
          </p:cNvSpPr>
          <p:nvPr>
            <p:ph sz="half" idx="1"/>
          </p:nvPr>
        </p:nvSpPr>
        <p:spPr/>
        <p:txBody>
          <a:bodyPr/>
          <a:lstStyle/>
          <a:p>
            <a:endParaRPr lang="en-US" altLang="en-US" smtClean="0"/>
          </a:p>
        </p:txBody>
      </p:sp>
      <p:sp>
        <p:nvSpPr>
          <p:cNvPr id="57348" name="Content Placeholder 4"/>
          <p:cNvSpPr>
            <a:spLocks noGrp="1"/>
          </p:cNvSpPr>
          <p:nvPr>
            <p:ph sz="half" idx="2"/>
          </p:nvPr>
        </p:nvSpPr>
        <p:spPr/>
        <p:txBody>
          <a:bodyPr/>
          <a:lstStyle/>
          <a:p>
            <a:endParaRPr lang="en-US" altLang="en-US" smtClean="0"/>
          </a:p>
        </p:txBody>
      </p:sp>
      <p:pic>
        <p:nvPicPr>
          <p:cNvPr id="573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219200"/>
            <a:ext cx="323850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794125"/>
            <a:ext cx="348615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5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1219200"/>
            <a:ext cx="43338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96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476250"/>
            <a:ext cx="8229600" cy="941388"/>
          </a:xfrm>
        </p:spPr>
        <p:txBody>
          <a:bodyPr/>
          <a:lstStyle/>
          <a:p>
            <a:r>
              <a:rPr lang="en-US" altLang="en-US" b="1" smtClean="0"/>
              <a:t>Indole Test</a:t>
            </a:r>
          </a:p>
        </p:txBody>
      </p:sp>
      <p:sp>
        <p:nvSpPr>
          <p:cNvPr id="3" name="Content Placeholder 2"/>
          <p:cNvSpPr>
            <a:spLocks noGrp="1"/>
          </p:cNvSpPr>
          <p:nvPr>
            <p:ph idx="1"/>
          </p:nvPr>
        </p:nvSpPr>
        <p:spPr/>
        <p:txBody>
          <a:bodyPr/>
          <a:lstStyle/>
          <a:p>
            <a:pPr algn="just">
              <a:defRPr/>
            </a:pPr>
            <a:r>
              <a:rPr lang="en-US" altLang="en-US" sz="2400" b="1" u="sng" dirty="0" smtClean="0"/>
              <a:t>Use</a:t>
            </a:r>
            <a:r>
              <a:rPr lang="en-US" altLang="en-US" sz="2400" dirty="0" smtClean="0"/>
              <a:t>: to determine bacterial ability to degrade amino acid tryptophan (by </a:t>
            </a:r>
            <a:r>
              <a:rPr lang="en-US" altLang="en-US" sz="2400" dirty="0"/>
              <a:t>tryptophanase </a:t>
            </a:r>
            <a:r>
              <a:rPr lang="en-US" altLang="en-US" sz="2400" dirty="0" smtClean="0"/>
              <a:t>enzyme) into indole (+ Kovac’s reagent (yellow) indicator) → red colour.</a:t>
            </a:r>
          </a:p>
          <a:p>
            <a:pPr algn="just">
              <a:defRPr/>
            </a:pPr>
            <a:r>
              <a:rPr lang="en-US" altLang="en-US" sz="2400" b="1" u="sng" dirty="0" smtClean="0"/>
              <a:t>Method</a:t>
            </a:r>
            <a:r>
              <a:rPr lang="en-US" altLang="en-US" sz="2400" dirty="0" smtClean="0"/>
              <a:t>:</a:t>
            </a:r>
          </a:p>
          <a:p>
            <a:pPr marL="0" indent="0" algn="just">
              <a:buFontTx/>
              <a:buNone/>
              <a:defRPr/>
            </a:pPr>
            <a:r>
              <a:rPr lang="en-US" altLang="en-US" sz="2400" dirty="0" smtClean="0"/>
              <a:t>1- Inoculate tryptophane broth with 1-2 drops from overnight bacterial enrichment broth.</a:t>
            </a:r>
          </a:p>
          <a:p>
            <a:pPr marL="0" indent="0" algn="just">
              <a:buFontTx/>
              <a:buNone/>
              <a:defRPr/>
            </a:pPr>
            <a:r>
              <a:rPr lang="en-US" sz="2400" dirty="0" smtClean="0"/>
              <a:t>2- Incubate at 35°C.</a:t>
            </a:r>
          </a:p>
          <a:p>
            <a:pPr marL="0" indent="0" algn="just">
              <a:buFontTx/>
              <a:buNone/>
              <a:defRPr/>
            </a:pPr>
            <a:r>
              <a:rPr lang="en-US" altLang="en-US" sz="2400" dirty="0" smtClean="0"/>
              <a:t>3- Add 0.5 mL (5-10 drops) of Kovac’s reagent.</a:t>
            </a:r>
          </a:p>
        </p:txBody>
      </p:sp>
    </p:spTree>
    <p:extLst>
      <p:ext uri="{BB962C8B-B14F-4D97-AF65-F5344CB8AC3E}">
        <p14:creationId xmlns:p14="http://schemas.microsoft.com/office/powerpoint/2010/main" val="2712531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b="1" smtClean="0"/>
              <a:t>Indole Test</a:t>
            </a:r>
            <a:endParaRPr lang="en-US" altLang="en-US" smtClean="0"/>
          </a:p>
        </p:txBody>
      </p:sp>
      <p:sp>
        <p:nvSpPr>
          <p:cNvPr id="59395" name="Content Placeholder 2"/>
          <p:cNvSpPr>
            <a:spLocks noGrp="1"/>
          </p:cNvSpPr>
          <p:nvPr>
            <p:ph sz="half" idx="1"/>
          </p:nvPr>
        </p:nvSpPr>
        <p:spPr/>
        <p:txBody>
          <a:bodyPr/>
          <a:lstStyle/>
          <a:p>
            <a:r>
              <a:rPr lang="en-US" altLang="en-US" sz="2400" b="1" u="sng" smtClean="0"/>
              <a:t>Results</a:t>
            </a:r>
            <a:r>
              <a:rPr lang="en-US" altLang="en-US" sz="2400" smtClean="0"/>
              <a:t>:</a:t>
            </a:r>
          </a:p>
          <a:p>
            <a:r>
              <a:rPr lang="en-US" altLang="en-US" sz="2400" b="1" u="sng" smtClean="0"/>
              <a:t>Positive</a:t>
            </a:r>
            <a:r>
              <a:rPr lang="en-US" altLang="en-US" sz="2400" smtClean="0"/>
              <a:t>: enzyme present, indole produced, red ring on top of broth e.g. </a:t>
            </a:r>
            <a:r>
              <a:rPr lang="en-US" altLang="en-US" sz="2400" b="1" smtClean="0">
                <a:solidFill>
                  <a:srgbClr val="FF0000"/>
                </a:solidFill>
              </a:rPr>
              <a:t>E.coli.</a:t>
            </a:r>
          </a:p>
          <a:p>
            <a:r>
              <a:rPr lang="en-US" altLang="en-US" sz="2400" b="1" u="sng" smtClean="0"/>
              <a:t>Negative</a:t>
            </a:r>
            <a:r>
              <a:rPr lang="en-US" altLang="en-US" sz="2400" smtClean="0"/>
              <a:t>: enzyme absent, indole NOT produced, NO colour change or clear yellow ring e.g. </a:t>
            </a:r>
            <a:r>
              <a:rPr lang="en-US" altLang="en-US" sz="2400" b="1" smtClean="0">
                <a:solidFill>
                  <a:srgbClr val="FF0000"/>
                </a:solidFill>
              </a:rPr>
              <a:t>Klebsiella sp., Enterobacter sp., Salmonella sp.</a:t>
            </a:r>
          </a:p>
        </p:txBody>
      </p:sp>
      <p:sp>
        <p:nvSpPr>
          <p:cNvPr id="59396" name="Content Placeholder 3"/>
          <p:cNvSpPr>
            <a:spLocks noGrp="1"/>
          </p:cNvSpPr>
          <p:nvPr>
            <p:ph sz="half" idx="2"/>
          </p:nvPr>
        </p:nvSpPr>
        <p:spPr/>
        <p:txBody>
          <a:bodyPr/>
          <a:lstStyle/>
          <a:p>
            <a:endParaRPr lang="en-US" altLang="en-US" smtClean="0"/>
          </a:p>
        </p:txBody>
      </p:sp>
      <p:pic>
        <p:nvPicPr>
          <p:cNvPr id="593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844675"/>
            <a:ext cx="3135312" cy="437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1844675"/>
            <a:ext cx="1323975" cy="374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4325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549275"/>
            <a:ext cx="8229600" cy="868363"/>
          </a:xfrm>
        </p:spPr>
        <p:txBody>
          <a:bodyPr/>
          <a:lstStyle/>
          <a:p>
            <a:r>
              <a:rPr lang="en-US" altLang="en-US" sz="2800" b="1" smtClean="0"/>
              <a:t>Methyl Red (MR) &amp; Voges-Proskauer (VP) Tests</a:t>
            </a:r>
          </a:p>
        </p:txBody>
      </p:sp>
      <p:sp>
        <p:nvSpPr>
          <p:cNvPr id="3" name="Content Placeholder 2"/>
          <p:cNvSpPr>
            <a:spLocks noGrp="1"/>
          </p:cNvSpPr>
          <p:nvPr>
            <p:ph idx="1"/>
          </p:nvPr>
        </p:nvSpPr>
        <p:spPr/>
        <p:txBody>
          <a:bodyPr>
            <a:normAutofit lnSpcReduction="10000"/>
          </a:bodyPr>
          <a:lstStyle/>
          <a:p>
            <a:pPr>
              <a:defRPr/>
            </a:pPr>
            <a:r>
              <a:rPr lang="en-US" sz="1800" b="1" u="sng" dirty="0" smtClean="0"/>
              <a:t>Use</a:t>
            </a:r>
            <a:r>
              <a:rPr lang="en-US" sz="1800" dirty="0" smtClean="0"/>
              <a:t>:</a:t>
            </a:r>
          </a:p>
          <a:p>
            <a:pPr marL="0" indent="0">
              <a:buFontTx/>
              <a:buNone/>
              <a:defRPr/>
            </a:pPr>
            <a:r>
              <a:rPr lang="en-US" sz="1800" dirty="0" smtClean="0"/>
              <a:t>1- </a:t>
            </a:r>
            <a:r>
              <a:rPr lang="en-US" altLang="en-US" sz="1800" b="1" dirty="0" smtClean="0">
                <a:solidFill>
                  <a:srgbClr val="00B050"/>
                </a:solidFill>
              </a:rPr>
              <a:t>MR tests </a:t>
            </a:r>
            <a:r>
              <a:rPr lang="en-US" altLang="en-US" sz="1800" dirty="0" smtClean="0"/>
              <a:t>for </a:t>
            </a:r>
            <a:r>
              <a:rPr lang="en-US" altLang="en-US" sz="1800" b="1" dirty="0" smtClean="0">
                <a:solidFill>
                  <a:srgbClr val="FF0000"/>
                </a:solidFill>
              </a:rPr>
              <a:t>acids production </a:t>
            </a:r>
            <a:r>
              <a:rPr lang="en-US" altLang="en-US" sz="1800" dirty="0" smtClean="0"/>
              <a:t>from glucose fermentation.</a:t>
            </a:r>
          </a:p>
          <a:p>
            <a:pPr marL="0" lvl="1" indent="0">
              <a:buFontTx/>
              <a:buNone/>
              <a:defRPr/>
            </a:pPr>
            <a:r>
              <a:rPr lang="en-US" altLang="en-US" sz="1800" dirty="0" smtClean="0"/>
              <a:t>2- </a:t>
            </a:r>
            <a:r>
              <a:rPr lang="en-US" altLang="en-US" sz="1800" b="1" dirty="0" smtClean="0">
                <a:solidFill>
                  <a:srgbClr val="00B050"/>
                </a:solidFill>
              </a:rPr>
              <a:t>VP tests </a:t>
            </a:r>
            <a:r>
              <a:rPr lang="en-US" altLang="en-US" sz="1800" dirty="0" smtClean="0"/>
              <a:t>for </a:t>
            </a:r>
            <a:r>
              <a:rPr lang="en-US" altLang="en-US" sz="1800" b="1" dirty="0" smtClean="0">
                <a:solidFill>
                  <a:srgbClr val="FF0000"/>
                </a:solidFill>
              </a:rPr>
              <a:t>acetoin production </a:t>
            </a:r>
            <a:r>
              <a:rPr lang="en-US" altLang="en-US" sz="1800" dirty="0" smtClean="0"/>
              <a:t>from glucose fermentation.</a:t>
            </a:r>
          </a:p>
          <a:p>
            <a:pPr marL="342900" lvl="1" indent="-342900">
              <a:buFont typeface="Arial" panose="020B0604020202020204" pitchFamily="34" charset="0"/>
              <a:buChar char="•"/>
              <a:defRPr/>
            </a:pPr>
            <a:r>
              <a:rPr lang="en-US" altLang="en-US" sz="1800" b="1" u="sng" dirty="0" smtClean="0"/>
              <a:t>Culture media</a:t>
            </a:r>
            <a:r>
              <a:rPr lang="en-US" altLang="en-US" sz="1800" dirty="0" smtClean="0"/>
              <a:t>: MRVP Glucose Broth, &amp; </a:t>
            </a:r>
            <a:r>
              <a:rPr lang="en-US" altLang="en-US" sz="1800" b="1" u="sng" dirty="0" smtClean="0"/>
              <a:t>Reagents</a:t>
            </a:r>
            <a:r>
              <a:rPr lang="en-US" altLang="en-US" sz="1800" dirty="0" smtClean="0"/>
              <a:t>:</a:t>
            </a:r>
          </a:p>
          <a:p>
            <a:pPr marL="0" lvl="1" indent="0">
              <a:buFontTx/>
              <a:buNone/>
              <a:defRPr/>
            </a:pPr>
            <a:r>
              <a:rPr lang="en-US" altLang="en-US" sz="1800" dirty="0" smtClean="0"/>
              <a:t>1- Methyl Red indicator for acids produced </a:t>
            </a:r>
            <a:r>
              <a:rPr lang="en-US" sz="1800" dirty="0" smtClean="0"/>
              <a:t>using </a:t>
            </a:r>
            <a:r>
              <a:rPr lang="en-US" sz="1800" b="1" dirty="0" smtClean="0">
                <a:solidFill>
                  <a:srgbClr val="FF0000"/>
                </a:solidFill>
              </a:rPr>
              <a:t>mixed acid fermentation pathway</a:t>
            </a:r>
            <a:r>
              <a:rPr lang="en-US" sz="1800" dirty="0" smtClean="0"/>
              <a:t> using pyruvate as a substrate</a:t>
            </a:r>
            <a:r>
              <a:rPr lang="en-US" altLang="en-US" sz="1800" dirty="0" smtClean="0"/>
              <a:t>.</a:t>
            </a:r>
          </a:p>
          <a:p>
            <a:pPr marL="0" lvl="1" indent="0">
              <a:buFontTx/>
              <a:buNone/>
              <a:defRPr/>
            </a:pPr>
            <a:r>
              <a:rPr lang="en-US" altLang="en-US" sz="1800" dirty="0" smtClean="0"/>
              <a:t>2- VP indicators (5% Alpha-naphthol &amp; potassium hydroxide) for acetoin production using</a:t>
            </a:r>
            <a:r>
              <a:rPr lang="en-US" sz="1800" dirty="0" smtClean="0"/>
              <a:t> </a:t>
            </a:r>
            <a:r>
              <a:rPr lang="en-US" sz="1800" b="1" dirty="0" smtClean="0">
                <a:solidFill>
                  <a:srgbClr val="FF0000"/>
                </a:solidFill>
              </a:rPr>
              <a:t>2,3-butanediol fermentation pathway</a:t>
            </a:r>
            <a:r>
              <a:rPr lang="en-US" sz="1800" dirty="0" smtClean="0"/>
              <a:t>.</a:t>
            </a:r>
            <a:endParaRPr lang="en-US" altLang="en-US" sz="1800" dirty="0" smtClean="0"/>
          </a:p>
          <a:p>
            <a:pPr marL="342900" lvl="1" indent="-342900">
              <a:buFont typeface="Arial" panose="020B0604020202020204" pitchFamily="34" charset="0"/>
              <a:buChar char="•"/>
              <a:defRPr/>
            </a:pPr>
            <a:r>
              <a:rPr lang="en-US" altLang="en-US" sz="1800" b="1" u="sng" dirty="0" smtClean="0"/>
              <a:t>Method</a:t>
            </a:r>
            <a:r>
              <a:rPr lang="en-US" altLang="en-US" sz="1800" dirty="0" smtClean="0"/>
              <a:t>:</a:t>
            </a:r>
            <a:endParaRPr lang="en-US" altLang="en-US" sz="1800" dirty="0"/>
          </a:p>
          <a:p>
            <a:pPr marL="0" lvl="1" indent="0">
              <a:buFontTx/>
              <a:buNone/>
              <a:defRPr/>
            </a:pPr>
            <a:r>
              <a:rPr lang="en-US" altLang="en-US" sz="1800" dirty="0" smtClean="0"/>
              <a:t>1- Inoculate  tube aseptically with inoculating loop.</a:t>
            </a:r>
          </a:p>
          <a:p>
            <a:pPr marL="0" lvl="1" indent="0">
              <a:buFontTx/>
              <a:buNone/>
              <a:defRPr/>
            </a:pPr>
            <a:r>
              <a:rPr lang="en-US" altLang="en-US" sz="1800" dirty="0" smtClean="0"/>
              <a:t>2- Incubate at 35°C for 48 hours of incubation.</a:t>
            </a:r>
          </a:p>
          <a:p>
            <a:pPr marL="0" lvl="1" indent="0">
              <a:buFontTx/>
              <a:buNone/>
              <a:defRPr/>
            </a:pPr>
            <a:r>
              <a:rPr lang="en-US" altLang="en-US" sz="1800" dirty="0" smtClean="0"/>
              <a:t>3- Separate bacterial broth into 2 separate tubes.</a:t>
            </a:r>
          </a:p>
          <a:p>
            <a:pPr marL="0" lvl="1" indent="0">
              <a:buFontTx/>
              <a:buNone/>
              <a:defRPr/>
            </a:pPr>
            <a:r>
              <a:rPr lang="en-US" altLang="en-US" sz="1800" dirty="0" smtClean="0"/>
              <a:t>4- Add few drops of MR to one tube.</a:t>
            </a:r>
          </a:p>
          <a:p>
            <a:pPr marL="0" lvl="1" indent="0">
              <a:buFontTx/>
              <a:buNone/>
              <a:defRPr/>
            </a:pPr>
            <a:r>
              <a:rPr lang="en-US" altLang="en-US" sz="1800" dirty="0" smtClean="0"/>
              <a:t>5- </a:t>
            </a:r>
            <a:r>
              <a:rPr lang="en-US" sz="1800" dirty="0" smtClean="0"/>
              <a:t>Add both VP reagents to the other tube, shake vigorously then allow to sit for 5-10 minutes</a:t>
            </a:r>
            <a:r>
              <a:rPr lang="en-US" altLang="en-US" sz="1800" dirty="0" smtClean="0"/>
              <a:t>.</a:t>
            </a:r>
          </a:p>
        </p:txBody>
      </p:sp>
    </p:spTree>
    <p:extLst>
      <p:ext uri="{BB962C8B-B14F-4D97-AF65-F5344CB8AC3E}">
        <p14:creationId xmlns:p14="http://schemas.microsoft.com/office/powerpoint/2010/main" val="2265062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404813"/>
            <a:ext cx="8229600" cy="1012825"/>
          </a:xfrm>
        </p:spPr>
        <p:txBody>
          <a:bodyPr/>
          <a:lstStyle/>
          <a:p>
            <a:r>
              <a:rPr lang="en-US" altLang="en-US" sz="2800" b="1" smtClean="0"/>
              <a:t>Methyl Red (MR) &amp; Voges-Proskauer (VP) Tests</a:t>
            </a:r>
            <a:br>
              <a:rPr lang="en-US" altLang="en-US" sz="2800" b="1" smtClean="0"/>
            </a:br>
            <a:r>
              <a:rPr lang="en-US" altLang="en-US" sz="2800" b="1" smtClean="0"/>
              <a:t>Results</a:t>
            </a:r>
            <a:endParaRPr lang="en-US" altLang="en-US" sz="2800" smtClean="0"/>
          </a:p>
        </p:txBody>
      </p:sp>
      <p:sp>
        <p:nvSpPr>
          <p:cNvPr id="61443" name="Text Placeholder 4"/>
          <p:cNvSpPr>
            <a:spLocks noGrp="1"/>
          </p:cNvSpPr>
          <p:nvPr>
            <p:ph type="body" idx="1"/>
          </p:nvPr>
        </p:nvSpPr>
        <p:spPr/>
        <p:txBody>
          <a:bodyPr/>
          <a:lstStyle/>
          <a:p>
            <a:pPr algn="ctr"/>
            <a:r>
              <a:rPr lang="en-US" altLang="en-US" smtClean="0"/>
              <a:t>MR</a:t>
            </a:r>
          </a:p>
        </p:txBody>
      </p:sp>
      <p:sp>
        <p:nvSpPr>
          <p:cNvPr id="61444" name="Content Placeholder 5"/>
          <p:cNvSpPr>
            <a:spLocks noGrp="1"/>
          </p:cNvSpPr>
          <p:nvPr>
            <p:ph sz="half" idx="2"/>
          </p:nvPr>
        </p:nvSpPr>
        <p:spPr/>
        <p:txBody>
          <a:bodyPr/>
          <a:lstStyle/>
          <a:p>
            <a:r>
              <a:rPr lang="en-US" altLang="en-US" sz="2000" b="1" u="sng" smtClean="0"/>
              <a:t>Positive</a:t>
            </a:r>
            <a:r>
              <a:rPr lang="en-US" altLang="en-US" sz="2000" smtClean="0"/>
              <a:t>: acids, pH &lt;4.2, red</a:t>
            </a:r>
          </a:p>
          <a:p>
            <a:r>
              <a:rPr lang="en-US" altLang="en-US" sz="2000" b="1" u="sng" smtClean="0"/>
              <a:t>Negative</a:t>
            </a:r>
            <a:r>
              <a:rPr lang="en-US" altLang="en-US" sz="2000" smtClean="0"/>
              <a:t>: NO acids produced,  pH &gt;6.2, yellow.</a:t>
            </a:r>
          </a:p>
        </p:txBody>
      </p:sp>
      <p:sp>
        <p:nvSpPr>
          <p:cNvPr id="61445" name="Text Placeholder 6"/>
          <p:cNvSpPr>
            <a:spLocks noGrp="1"/>
          </p:cNvSpPr>
          <p:nvPr>
            <p:ph type="body" sz="quarter" idx="3"/>
          </p:nvPr>
        </p:nvSpPr>
        <p:spPr/>
        <p:txBody>
          <a:bodyPr/>
          <a:lstStyle/>
          <a:p>
            <a:pPr algn="ctr"/>
            <a:r>
              <a:rPr lang="en-US" altLang="en-US" smtClean="0"/>
              <a:t>VP</a:t>
            </a:r>
          </a:p>
        </p:txBody>
      </p:sp>
      <p:sp>
        <p:nvSpPr>
          <p:cNvPr id="61446" name="Content Placeholder 7"/>
          <p:cNvSpPr>
            <a:spLocks noGrp="1"/>
          </p:cNvSpPr>
          <p:nvPr>
            <p:ph sz="quarter" idx="4"/>
          </p:nvPr>
        </p:nvSpPr>
        <p:spPr/>
        <p:txBody>
          <a:bodyPr/>
          <a:lstStyle/>
          <a:p>
            <a:pPr marL="342900" lvl="1" indent="-342900">
              <a:buFontTx/>
              <a:buChar char="•"/>
            </a:pPr>
            <a:r>
              <a:rPr lang="en-US" altLang="en-US" b="1" u="sng" smtClean="0"/>
              <a:t>Positive</a:t>
            </a:r>
            <a:r>
              <a:rPr lang="en-US" altLang="en-US" smtClean="0"/>
              <a:t>: acetoin present, red. </a:t>
            </a:r>
          </a:p>
          <a:p>
            <a:pPr marL="342900" lvl="1" indent="-342900">
              <a:buFontTx/>
              <a:buChar char="•"/>
            </a:pPr>
            <a:r>
              <a:rPr lang="en-US" altLang="en-US" b="1" u="sng" smtClean="0"/>
              <a:t>Negative</a:t>
            </a:r>
            <a:r>
              <a:rPr lang="en-US" altLang="en-US" smtClean="0"/>
              <a:t>: acetoin absent, NO colour change.</a:t>
            </a:r>
            <a:endParaRPr lang="en-US" altLang="en-US" b="1" smtClean="0">
              <a:solidFill>
                <a:srgbClr val="000099"/>
              </a:solidFill>
            </a:endParaRPr>
          </a:p>
          <a:p>
            <a:endParaRPr lang="en-US" altLang="en-US" smtClean="0"/>
          </a:p>
        </p:txBody>
      </p:sp>
      <p:pic>
        <p:nvPicPr>
          <p:cNvPr id="614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463925"/>
            <a:ext cx="2344737" cy="295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463925"/>
            <a:ext cx="3155950" cy="262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193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90" y="642918"/>
            <a:ext cx="8229600" cy="4525963"/>
          </a:xfrm>
        </p:spPr>
        <p:txBody>
          <a:bodyPr>
            <a:normAutofit fontScale="85000" lnSpcReduction="20000"/>
          </a:bodyPr>
          <a:lstStyle/>
          <a:p>
            <a:pPr algn="just">
              <a:buNone/>
            </a:pPr>
            <a:r>
              <a:rPr lang="en-US" b="1" dirty="0" smtClean="0">
                <a:solidFill>
                  <a:srgbClr val="FF0000"/>
                </a:solidFill>
                <a:effectLst>
                  <a:outerShdw blurRad="38100" dist="38100" dir="2700000" algn="tl">
                    <a:srgbClr val="000000">
                      <a:alpha val="43137"/>
                    </a:srgbClr>
                  </a:outerShdw>
                </a:effectLst>
              </a:rPr>
              <a:t>Serologic Methods (Widal test)</a:t>
            </a:r>
          </a:p>
          <a:p>
            <a:pPr algn="just"/>
            <a:r>
              <a:rPr lang="en-US" dirty="0" smtClean="0"/>
              <a:t>Principle: Patients’ suffering from enteric fever would possess antibodies in their sera against </a:t>
            </a:r>
            <a:r>
              <a:rPr lang="it-IT" i="1" dirty="0" smtClean="0"/>
              <a:t>S. t</a:t>
            </a:r>
            <a:r>
              <a:rPr lang="it-IT" dirty="0" smtClean="0"/>
              <a:t>yphi O antigen, </a:t>
            </a:r>
            <a:r>
              <a:rPr lang="it-IT" i="1" dirty="0" smtClean="0"/>
              <a:t>S. t</a:t>
            </a:r>
            <a:r>
              <a:rPr lang="it-IT" dirty="0" smtClean="0"/>
              <a:t>yphi H antigen and </a:t>
            </a:r>
            <a:r>
              <a:rPr lang="it-IT" i="1" dirty="0" smtClean="0"/>
              <a:t>S. p</a:t>
            </a:r>
            <a:r>
              <a:rPr lang="it-IT" dirty="0" smtClean="0"/>
              <a:t>aratyphi AH antigen and </a:t>
            </a:r>
            <a:r>
              <a:rPr lang="it-IT" i="1" dirty="0" smtClean="0"/>
              <a:t>S. p</a:t>
            </a:r>
            <a:r>
              <a:rPr lang="it-IT" dirty="0" smtClean="0"/>
              <a:t>aratyphi BH antigen </a:t>
            </a:r>
            <a:r>
              <a:rPr lang="en-US" dirty="0" smtClean="0"/>
              <a:t>which can be detected by slide widal test</a:t>
            </a:r>
            <a:r>
              <a:rPr lang="it-IT" dirty="0" smtClean="0"/>
              <a:t>.</a:t>
            </a:r>
            <a:endParaRPr lang="en-US" dirty="0" smtClean="0"/>
          </a:p>
          <a:p>
            <a:pPr algn="just"/>
            <a:r>
              <a:rPr lang="en-US" dirty="0" smtClean="0"/>
              <a:t>Procedure: One drop each of undiluted patients’ serum samples for the four antigens are placed on the circled card and one drop of each of the four Salmonella antigens are added separately and gently rotated for one minute. Appearance of agglutination gives qualitative results</a:t>
            </a:r>
            <a:endParaRPr lang="en-US" dirty="0"/>
          </a:p>
        </p:txBody>
      </p:sp>
      <p:sp>
        <p:nvSpPr>
          <p:cNvPr id="4" name="TextBox 3"/>
          <p:cNvSpPr txBox="1"/>
          <p:nvPr/>
        </p:nvSpPr>
        <p:spPr>
          <a:xfrm>
            <a:off x="0" y="0"/>
            <a:ext cx="9144000" cy="584775"/>
          </a:xfrm>
          <a:prstGeom prst="rect">
            <a:avLst/>
          </a:prstGeom>
          <a:solidFill>
            <a:srgbClr val="FFFF00"/>
          </a:solidFill>
        </p:spPr>
        <p:txBody>
          <a:bodyPr wrap="square" rtlCol="0">
            <a:spAutoFit/>
          </a:bodyPr>
          <a:lstStyle/>
          <a:p>
            <a:pPr algn="ctr"/>
            <a:r>
              <a:rPr lang="en-US" sz="3200" b="1" dirty="0" smtClean="0"/>
              <a:t>Diagnosis of salmonellosis</a:t>
            </a:r>
            <a:endParaRPr lang="en-US" sz="3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90" y="642919"/>
            <a:ext cx="5586394" cy="642942"/>
          </a:xfrm>
        </p:spPr>
        <p:txBody>
          <a:bodyPr>
            <a:normAutofit/>
          </a:bodyPr>
          <a:lstStyle/>
          <a:p>
            <a:pPr algn="just">
              <a:buNone/>
            </a:pPr>
            <a:r>
              <a:rPr lang="en-US" b="1" dirty="0" smtClean="0">
                <a:solidFill>
                  <a:srgbClr val="FF0000"/>
                </a:solidFill>
                <a:effectLst>
                  <a:outerShdw blurRad="38100" dist="38100" dir="2700000" algn="tl">
                    <a:srgbClr val="000000">
                      <a:alpha val="43137"/>
                    </a:srgbClr>
                  </a:outerShdw>
                </a:effectLst>
              </a:rPr>
              <a:t>Serologic Methods (Widal test)</a:t>
            </a:r>
          </a:p>
        </p:txBody>
      </p:sp>
      <p:sp>
        <p:nvSpPr>
          <p:cNvPr id="4" name="TextBox 3"/>
          <p:cNvSpPr txBox="1"/>
          <p:nvPr/>
        </p:nvSpPr>
        <p:spPr>
          <a:xfrm>
            <a:off x="0" y="0"/>
            <a:ext cx="9144000" cy="584775"/>
          </a:xfrm>
          <a:prstGeom prst="rect">
            <a:avLst/>
          </a:prstGeom>
          <a:solidFill>
            <a:srgbClr val="FFFF00"/>
          </a:solidFill>
        </p:spPr>
        <p:txBody>
          <a:bodyPr wrap="square" rtlCol="0">
            <a:spAutoFit/>
          </a:bodyPr>
          <a:lstStyle/>
          <a:p>
            <a:pPr algn="ctr"/>
            <a:r>
              <a:rPr lang="en-US" sz="3200" b="1" dirty="0" smtClean="0"/>
              <a:t>Diagnosis of salmonellosis</a:t>
            </a:r>
            <a:endParaRPr lang="en-US" sz="3200" b="1" dirty="0"/>
          </a:p>
        </p:txBody>
      </p:sp>
      <p:pic>
        <p:nvPicPr>
          <p:cNvPr id="9220" name="Picture 4" descr="http://bacterioweb.univ-fcomte.fr/cours_dcem1/Images/059.jpg"/>
          <p:cNvPicPr>
            <a:picLocks noChangeAspect="1" noChangeArrowheads="1"/>
          </p:cNvPicPr>
          <p:nvPr/>
        </p:nvPicPr>
        <p:blipFill>
          <a:blip r:embed="rId2"/>
          <a:srcRect/>
          <a:stretch>
            <a:fillRect/>
          </a:stretch>
        </p:blipFill>
        <p:spPr bwMode="auto">
          <a:xfrm>
            <a:off x="0" y="1428736"/>
            <a:ext cx="4010025" cy="1990725"/>
          </a:xfrm>
          <a:prstGeom prst="rect">
            <a:avLst/>
          </a:prstGeom>
          <a:noFill/>
        </p:spPr>
      </p:pic>
      <p:sp>
        <p:nvSpPr>
          <p:cNvPr id="6" name="مستطيل 5"/>
          <p:cNvSpPr/>
          <p:nvPr/>
        </p:nvSpPr>
        <p:spPr>
          <a:xfrm>
            <a:off x="4214810" y="1214422"/>
            <a:ext cx="4857784" cy="2786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p:cNvSpPr/>
          <p:nvPr/>
        </p:nvSpPr>
        <p:spPr>
          <a:xfrm>
            <a:off x="4429124" y="1285860"/>
            <a:ext cx="121444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4429124" y="2571744"/>
            <a:ext cx="121444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p>
        </p:txBody>
      </p:sp>
      <p:sp>
        <p:nvSpPr>
          <p:cNvPr id="9" name="شكل بيضاوي 8"/>
          <p:cNvSpPr/>
          <p:nvPr/>
        </p:nvSpPr>
        <p:spPr>
          <a:xfrm>
            <a:off x="6143636" y="2571744"/>
            <a:ext cx="121444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p>
        </p:txBody>
      </p:sp>
      <p:sp>
        <p:nvSpPr>
          <p:cNvPr id="10" name="شكل بيضاوي 9"/>
          <p:cNvSpPr/>
          <p:nvPr/>
        </p:nvSpPr>
        <p:spPr>
          <a:xfrm>
            <a:off x="7786710" y="1285860"/>
            <a:ext cx="121444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p:cNvSpPr/>
          <p:nvPr/>
        </p:nvSpPr>
        <p:spPr>
          <a:xfrm>
            <a:off x="7786710" y="2571744"/>
            <a:ext cx="121444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p>
        </p:txBody>
      </p:sp>
      <p:sp>
        <p:nvSpPr>
          <p:cNvPr id="12" name="شكل بيضاوي 11"/>
          <p:cNvSpPr/>
          <p:nvPr/>
        </p:nvSpPr>
        <p:spPr>
          <a:xfrm>
            <a:off x="6143636" y="1285860"/>
            <a:ext cx="121444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ربع نص 12"/>
          <p:cNvSpPr txBox="1"/>
          <p:nvPr/>
        </p:nvSpPr>
        <p:spPr>
          <a:xfrm>
            <a:off x="4857752" y="2214554"/>
            <a:ext cx="336952" cy="369332"/>
          </a:xfrm>
          <a:prstGeom prst="rect">
            <a:avLst/>
          </a:prstGeom>
          <a:noFill/>
        </p:spPr>
        <p:txBody>
          <a:bodyPr wrap="none" rtlCol="1">
            <a:spAutoFit/>
          </a:bodyPr>
          <a:lstStyle/>
          <a:p>
            <a:r>
              <a:rPr lang="en-US" b="1" dirty="0" smtClean="0"/>
              <a:t>O</a:t>
            </a:r>
            <a:endParaRPr lang="ar-SA" b="1" dirty="0"/>
          </a:p>
        </p:txBody>
      </p:sp>
      <p:sp>
        <p:nvSpPr>
          <p:cNvPr id="15" name="مربع نص 14"/>
          <p:cNvSpPr txBox="1"/>
          <p:nvPr/>
        </p:nvSpPr>
        <p:spPr>
          <a:xfrm>
            <a:off x="6502735" y="3547592"/>
            <a:ext cx="457176" cy="369332"/>
          </a:xfrm>
          <a:prstGeom prst="rect">
            <a:avLst/>
          </a:prstGeom>
          <a:noFill/>
        </p:spPr>
        <p:txBody>
          <a:bodyPr wrap="none" rtlCol="1">
            <a:spAutoFit/>
          </a:bodyPr>
          <a:lstStyle/>
          <a:p>
            <a:r>
              <a:rPr lang="en-US" b="1" dirty="0" smtClean="0"/>
              <a:t>NC</a:t>
            </a:r>
            <a:endParaRPr lang="ar-SA" b="1" dirty="0"/>
          </a:p>
        </p:txBody>
      </p:sp>
      <p:sp>
        <p:nvSpPr>
          <p:cNvPr id="16" name="مربع نص 15"/>
          <p:cNvSpPr txBox="1"/>
          <p:nvPr/>
        </p:nvSpPr>
        <p:spPr>
          <a:xfrm>
            <a:off x="8288685" y="3488296"/>
            <a:ext cx="426719" cy="369332"/>
          </a:xfrm>
          <a:prstGeom prst="rect">
            <a:avLst/>
          </a:prstGeom>
          <a:noFill/>
        </p:spPr>
        <p:txBody>
          <a:bodyPr wrap="none" rtlCol="1">
            <a:spAutoFit/>
          </a:bodyPr>
          <a:lstStyle/>
          <a:p>
            <a:r>
              <a:rPr lang="en-US" b="1" dirty="0" smtClean="0"/>
              <a:t>PC</a:t>
            </a:r>
            <a:endParaRPr lang="ar-SA" b="1" dirty="0"/>
          </a:p>
        </p:txBody>
      </p:sp>
      <p:sp>
        <p:nvSpPr>
          <p:cNvPr id="17" name="مربع نص 16"/>
          <p:cNvSpPr txBox="1"/>
          <p:nvPr/>
        </p:nvSpPr>
        <p:spPr>
          <a:xfrm>
            <a:off x="4788223" y="3559734"/>
            <a:ext cx="460382" cy="369332"/>
          </a:xfrm>
          <a:prstGeom prst="rect">
            <a:avLst/>
          </a:prstGeom>
          <a:noFill/>
        </p:spPr>
        <p:txBody>
          <a:bodyPr wrap="none" rtlCol="1">
            <a:spAutoFit/>
          </a:bodyPr>
          <a:lstStyle/>
          <a:p>
            <a:r>
              <a:rPr lang="en-US" b="1" dirty="0" smtClean="0"/>
              <a:t>BH</a:t>
            </a:r>
            <a:endParaRPr lang="ar-SA" b="1" dirty="0"/>
          </a:p>
        </p:txBody>
      </p:sp>
      <p:sp>
        <p:nvSpPr>
          <p:cNvPr id="18" name="مربع نص 17"/>
          <p:cNvSpPr txBox="1"/>
          <p:nvPr/>
        </p:nvSpPr>
        <p:spPr>
          <a:xfrm>
            <a:off x="8143900" y="2214554"/>
            <a:ext cx="470000" cy="369332"/>
          </a:xfrm>
          <a:prstGeom prst="rect">
            <a:avLst/>
          </a:prstGeom>
          <a:noFill/>
        </p:spPr>
        <p:txBody>
          <a:bodyPr wrap="none" rtlCol="1">
            <a:spAutoFit/>
          </a:bodyPr>
          <a:lstStyle/>
          <a:p>
            <a:r>
              <a:rPr lang="en-US" b="1" dirty="0" smtClean="0"/>
              <a:t>AH</a:t>
            </a:r>
            <a:endParaRPr lang="ar-SA" b="1" dirty="0"/>
          </a:p>
        </p:txBody>
      </p:sp>
      <p:sp>
        <p:nvSpPr>
          <p:cNvPr id="19" name="مربع نص 18"/>
          <p:cNvSpPr txBox="1"/>
          <p:nvPr/>
        </p:nvSpPr>
        <p:spPr>
          <a:xfrm>
            <a:off x="6572264" y="2214554"/>
            <a:ext cx="336952" cy="369332"/>
          </a:xfrm>
          <a:prstGeom prst="rect">
            <a:avLst/>
          </a:prstGeom>
          <a:noFill/>
        </p:spPr>
        <p:txBody>
          <a:bodyPr wrap="square" rtlCol="1">
            <a:spAutoFit/>
          </a:bodyPr>
          <a:lstStyle/>
          <a:p>
            <a:r>
              <a:rPr lang="en-US" b="1" dirty="0" smtClean="0"/>
              <a:t>H</a:t>
            </a:r>
            <a:endParaRPr lang="ar-SA" b="1" dirty="0"/>
          </a:p>
        </p:txBody>
      </p:sp>
      <p:pic>
        <p:nvPicPr>
          <p:cNvPr id="21" name="Picture 6" descr="http://laboratoryinfo.com/wp-content/uploads/2016/01/widal-slide-test.png"/>
          <p:cNvPicPr>
            <a:picLocks noChangeAspect="1" noChangeArrowheads="1"/>
          </p:cNvPicPr>
          <p:nvPr/>
        </p:nvPicPr>
        <p:blipFill>
          <a:blip r:embed="rId3"/>
          <a:srcRect/>
          <a:stretch>
            <a:fillRect/>
          </a:stretch>
        </p:blipFill>
        <p:spPr bwMode="auto">
          <a:xfrm>
            <a:off x="2285984" y="4143380"/>
            <a:ext cx="4286280" cy="2380145"/>
          </a:xfrm>
          <a:prstGeom prst="rect">
            <a:avLst/>
          </a:prstGeom>
          <a:noFill/>
        </p:spPr>
      </p:pic>
    </p:spTree>
    <p:extLst>
      <p:ext uri="{BB962C8B-B14F-4D97-AF65-F5344CB8AC3E}">
        <p14:creationId xmlns:p14="http://schemas.microsoft.com/office/powerpoint/2010/main" val="119897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checkerboard(across)">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500"/>
                                        <p:tgtEl>
                                          <p:spTgt spid="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500"/>
                                        <p:tgtEl>
                                          <p:spTgt spid="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heckerboard(across)">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heckerboard(across)">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linds(horizontal)">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28794" y="2571744"/>
            <a:ext cx="6429420" cy="828668"/>
          </a:xfrm>
        </p:spPr>
        <p:txBody>
          <a:bodyPr>
            <a:noAutofit/>
          </a:bodyPr>
          <a:lstStyle/>
          <a:p>
            <a:pPr>
              <a:buNone/>
            </a:pPr>
            <a:r>
              <a:rPr lang="en-US" sz="4400" b="1" dirty="0" smtClean="0">
                <a:solidFill>
                  <a:srgbClr val="FF0000"/>
                </a:solidFill>
                <a:effectLst>
                  <a:outerShdw blurRad="38100" dist="38100" dir="2700000" algn="tl">
                    <a:srgbClr val="000000">
                      <a:alpha val="43137"/>
                    </a:srgbClr>
                  </a:outerShdw>
                </a:effectLst>
              </a:rPr>
              <a:t>Diagnosis of Salmonella </a:t>
            </a:r>
            <a:endParaRPr lang="ar-SA" sz="4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71736" y="2571744"/>
            <a:ext cx="4572032" cy="1042982"/>
          </a:xfrm>
        </p:spPr>
        <p:txBody>
          <a:bodyPr>
            <a:noAutofit/>
          </a:bodyPr>
          <a:lstStyle/>
          <a:p>
            <a:pPr>
              <a:buNone/>
            </a:pPr>
            <a:r>
              <a:rPr lang="en-US" sz="5400" b="1" i="1" dirty="0" err="1" smtClean="0">
                <a:solidFill>
                  <a:srgbClr val="FF0000"/>
                </a:solidFill>
                <a:effectLst>
                  <a:outerShdw blurRad="38100" dist="38100" dir="2700000" algn="tl">
                    <a:srgbClr val="000000">
                      <a:alpha val="43137"/>
                    </a:srgbClr>
                  </a:outerShdw>
                </a:effectLst>
              </a:rPr>
              <a:t>Yersinia</a:t>
            </a:r>
            <a:r>
              <a:rPr lang="en-US" sz="5400" b="1" i="1" dirty="0" smtClean="0">
                <a:solidFill>
                  <a:srgbClr val="FF0000"/>
                </a:solidFill>
                <a:effectLst>
                  <a:outerShdw blurRad="38100" dist="38100" dir="2700000" algn="tl">
                    <a:srgbClr val="000000">
                      <a:alpha val="43137"/>
                    </a:srgbClr>
                  </a:outerShdw>
                </a:effectLst>
              </a:rPr>
              <a:t> </a:t>
            </a:r>
            <a:r>
              <a:rPr lang="en-US" sz="5400" b="1" i="1" dirty="0" err="1" smtClean="0">
                <a:solidFill>
                  <a:srgbClr val="FF0000"/>
                </a:solidFill>
                <a:effectLst>
                  <a:outerShdw blurRad="38100" dist="38100" dir="2700000" algn="tl">
                    <a:srgbClr val="000000">
                      <a:alpha val="43137"/>
                    </a:srgbClr>
                  </a:outerShdw>
                </a:effectLst>
              </a:rPr>
              <a:t>pestis</a:t>
            </a:r>
            <a:endParaRPr lang="ar-SA" sz="5400" i="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43084" y="142852"/>
            <a:ext cx="5400684" cy="868346"/>
          </a:xfrm>
          <a:solidFill>
            <a:schemeClr val="bg1">
              <a:lumMod val="85000"/>
            </a:schemeClr>
          </a:solidFill>
        </p:spPr>
        <p:txBody>
          <a:bodyPr vert="horz" lIns="91440" tIns="45720" rIns="91440" bIns="45720" rtlCol="0" anchor="ctr">
            <a:normAutofit/>
          </a:bodyPr>
          <a:lstStyle/>
          <a:p>
            <a:r>
              <a:rPr lang="en-US" sz="4000" b="1" dirty="0" smtClean="0"/>
              <a:t>Diagnosis</a:t>
            </a:r>
            <a:endParaRPr lang="en-US" sz="4000" b="1" dirty="0"/>
          </a:p>
        </p:txBody>
      </p:sp>
      <p:sp>
        <p:nvSpPr>
          <p:cNvPr id="3" name="Content Placeholder 2"/>
          <p:cNvSpPr>
            <a:spLocks noGrp="1"/>
          </p:cNvSpPr>
          <p:nvPr>
            <p:ph idx="1"/>
          </p:nvPr>
        </p:nvSpPr>
        <p:spPr>
          <a:xfrm>
            <a:off x="428596" y="1285860"/>
            <a:ext cx="8229600" cy="4525963"/>
          </a:xfrm>
        </p:spPr>
        <p:txBody>
          <a:bodyPr/>
          <a:lstStyle/>
          <a:p>
            <a:pPr algn="just">
              <a:buNone/>
            </a:pPr>
            <a:r>
              <a:rPr lang="en-US" b="1" dirty="0" smtClean="0">
                <a:solidFill>
                  <a:srgbClr val="FF0000"/>
                </a:solidFill>
              </a:rPr>
              <a:t>Acceptable Specimen Types .</a:t>
            </a:r>
          </a:p>
          <a:p>
            <a:pPr algn="just"/>
            <a:r>
              <a:rPr lang="en-US" dirty="0" smtClean="0"/>
              <a:t>Bronchial wash/tracheal aspirate (≥ 1 ml) .</a:t>
            </a:r>
          </a:p>
          <a:p>
            <a:pPr algn="just"/>
            <a:r>
              <a:rPr lang="en-US" dirty="0" smtClean="0"/>
              <a:t>Whole blood: 5-10 ml blood in EDTA, and/or                          Inoculated blood culture bottle   .</a:t>
            </a:r>
          </a:p>
          <a:p>
            <a:pPr algn="just"/>
            <a:r>
              <a:rPr lang="en-US" dirty="0" smtClean="0"/>
              <a:t>Aspirate or biopsy of liver, spleen, bone marrow, lung, or bubo</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84" y="142852"/>
            <a:ext cx="5400684" cy="868346"/>
          </a:xfrm>
          <a:solidFill>
            <a:schemeClr val="bg1">
              <a:lumMod val="85000"/>
            </a:schemeClr>
          </a:solidFill>
        </p:spPr>
        <p:txBody>
          <a:bodyPr vert="horz" lIns="91440" tIns="45720" rIns="91440" bIns="45720" rtlCol="0" anchor="ctr">
            <a:normAutofit/>
          </a:bodyPr>
          <a:lstStyle/>
          <a:p>
            <a:r>
              <a:rPr lang="en-US" sz="4000" b="1" dirty="0" smtClean="0"/>
              <a:t>Diagnosis</a:t>
            </a:r>
            <a:endParaRPr lang="en-US" sz="4000" b="1" dirty="0"/>
          </a:p>
        </p:txBody>
      </p:sp>
      <p:sp>
        <p:nvSpPr>
          <p:cNvPr id="3" name="Content Placeholder 2"/>
          <p:cNvSpPr>
            <a:spLocks noGrp="1"/>
          </p:cNvSpPr>
          <p:nvPr>
            <p:ph idx="1"/>
          </p:nvPr>
        </p:nvSpPr>
        <p:spPr>
          <a:xfrm>
            <a:off x="457200" y="1357298"/>
            <a:ext cx="8229600" cy="5286412"/>
          </a:xfrm>
        </p:spPr>
        <p:txBody>
          <a:bodyPr>
            <a:normAutofit fontScale="92500" lnSpcReduction="20000"/>
          </a:bodyPr>
          <a:lstStyle/>
          <a:p>
            <a:pPr algn="just"/>
            <a:r>
              <a:rPr lang="en-US" dirty="0" smtClean="0"/>
              <a:t>Blood and bubo aspirates and sputum should be Giemsa stained. Smears typically show the bacillus to have a </a:t>
            </a:r>
            <a:r>
              <a:rPr lang="en-US" b="1" dirty="0" smtClean="0"/>
              <a:t>bipolar or "safety pin" appearance.</a:t>
            </a:r>
          </a:p>
          <a:p>
            <a:pPr algn="just"/>
            <a:r>
              <a:rPr lang="en-US" dirty="0" smtClean="0"/>
              <a:t>Send smears to a reference lab for fluorescent antibody microscopy. </a:t>
            </a:r>
          </a:p>
          <a:p>
            <a:pPr algn="just"/>
            <a:r>
              <a:rPr lang="en-US" dirty="0" smtClean="0"/>
              <a:t>Most Gram-negative bacteria produce colonies within 24 h</a:t>
            </a:r>
            <a:r>
              <a:rPr lang="en-US" i="1" dirty="0" smtClean="0"/>
              <a:t>;</a:t>
            </a:r>
            <a:r>
              <a:rPr lang="en-US" dirty="0" smtClean="0"/>
              <a:t> </a:t>
            </a:r>
            <a:r>
              <a:rPr lang="en-US" i="1" dirty="0" smtClean="0"/>
              <a:t>Y. pestis</a:t>
            </a:r>
            <a:r>
              <a:rPr lang="en-US" dirty="0" smtClean="0"/>
              <a:t> do not. Because Cultures grow slower (1.25 hours/generation time) than other bacteria and thus require longer incubation times for optimal growth</a:t>
            </a:r>
          </a:p>
          <a:p>
            <a:pPr algn="just">
              <a:buNone/>
            </a:pPr>
            <a:r>
              <a:rPr lang="en-US" dirty="0" smtClean="0"/>
              <a:t> </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43084" y="71414"/>
            <a:ext cx="5400684" cy="642942"/>
          </a:xfrm>
          <a:solidFill>
            <a:schemeClr val="bg1">
              <a:lumMod val="85000"/>
            </a:schemeClr>
          </a:solidFill>
        </p:spPr>
        <p:txBody>
          <a:bodyPr vert="horz" lIns="91440" tIns="45720" rIns="91440" bIns="45720" rtlCol="0" anchor="ctr">
            <a:normAutofit fontScale="90000"/>
          </a:bodyPr>
          <a:lstStyle/>
          <a:p>
            <a:r>
              <a:rPr lang="en-US" sz="4000" b="1" dirty="0" smtClean="0"/>
              <a:t>Diagnosis</a:t>
            </a:r>
            <a:endParaRPr lang="en-US" sz="4000" b="1" dirty="0"/>
          </a:p>
        </p:txBody>
      </p:sp>
      <p:sp>
        <p:nvSpPr>
          <p:cNvPr id="3" name="Content Placeholder 2"/>
          <p:cNvSpPr>
            <a:spLocks noGrp="1"/>
          </p:cNvSpPr>
          <p:nvPr>
            <p:ph idx="1"/>
          </p:nvPr>
        </p:nvSpPr>
        <p:spPr>
          <a:xfrm>
            <a:off x="214282" y="642918"/>
            <a:ext cx="8229600" cy="4525963"/>
          </a:xfrm>
        </p:spPr>
        <p:txBody>
          <a:bodyPr>
            <a:normAutofit/>
          </a:bodyPr>
          <a:lstStyle/>
          <a:p>
            <a:pPr>
              <a:buNone/>
            </a:pPr>
            <a:r>
              <a:rPr lang="en-US" b="1" dirty="0" smtClean="0">
                <a:solidFill>
                  <a:srgbClr val="FF0000"/>
                </a:solidFill>
              </a:rPr>
              <a:t>Staining pattern</a:t>
            </a:r>
          </a:p>
          <a:p>
            <a:pPr marL="0">
              <a:buNone/>
            </a:pPr>
            <a:r>
              <a:rPr lang="en-US" sz="2000" dirty="0" smtClean="0"/>
              <a:t>Gram-negative rods (0.5 - 0.8 x 1- 3 μm) Bipolar staining  (resembling closed safety pin) may be evident with Gram stain but more apparent with Giemsa stain </a:t>
            </a:r>
          </a:p>
          <a:p>
            <a:pPr>
              <a:buNone/>
            </a:pPr>
            <a:endParaRPr lang="en-US" dirty="0" smtClean="0">
              <a:solidFill>
                <a:srgbClr val="FF0000"/>
              </a:solidFill>
            </a:endParaRPr>
          </a:p>
          <a:p>
            <a:endParaRPr lang="en-US" dirty="0"/>
          </a:p>
        </p:txBody>
      </p:sp>
      <p:pic>
        <p:nvPicPr>
          <p:cNvPr id="32773" name="Picture 5" descr="http://www.esacademic.com/pictures/eswiki/89/Yersinia_pestis_wayson.jpg"/>
          <p:cNvPicPr>
            <a:picLocks noChangeAspect="1" noChangeArrowheads="1"/>
          </p:cNvPicPr>
          <p:nvPr/>
        </p:nvPicPr>
        <p:blipFill>
          <a:blip r:embed="rId2"/>
          <a:srcRect/>
          <a:stretch>
            <a:fillRect/>
          </a:stretch>
        </p:blipFill>
        <p:spPr bwMode="auto">
          <a:xfrm>
            <a:off x="214282" y="2214554"/>
            <a:ext cx="3714776" cy="2730361"/>
          </a:xfrm>
          <a:prstGeom prst="rect">
            <a:avLst/>
          </a:prstGeom>
          <a:noFill/>
        </p:spPr>
      </p:pic>
      <p:pic>
        <p:nvPicPr>
          <p:cNvPr id="8" name="Picture 2" descr="http://tse1.mm.bing.net/th?&amp;id=OIP.M29631adbbacde255216c2fcd1cb7af03o0&amp;w=199&amp;h=141&amp;c=0&amp;pid=1.9&amp;rs=0&amp;p=0"/>
          <p:cNvPicPr>
            <a:picLocks noChangeAspect="1" noChangeArrowheads="1"/>
          </p:cNvPicPr>
          <p:nvPr/>
        </p:nvPicPr>
        <p:blipFill>
          <a:blip r:embed="rId3"/>
          <a:srcRect/>
          <a:stretch>
            <a:fillRect/>
          </a:stretch>
        </p:blipFill>
        <p:spPr bwMode="auto">
          <a:xfrm>
            <a:off x="4214811" y="1928803"/>
            <a:ext cx="3240446" cy="2214578"/>
          </a:xfrm>
          <a:prstGeom prst="rect">
            <a:avLst/>
          </a:prstGeom>
          <a:noFill/>
        </p:spPr>
      </p:pic>
      <p:pic>
        <p:nvPicPr>
          <p:cNvPr id="32775" name="Picture 7"/>
          <p:cNvPicPr>
            <a:picLocks noChangeAspect="1" noChangeArrowheads="1"/>
          </p:cNvPicPr>
          <p:nvPr/>
        </p:nvPicPr>
        <p:blipFill>
          <a:blip r:embed="rId4"/>
          <a:srcRect/>
          <a:stretch>
            <a:fillRect/>
          </a:stretch>
        </p:blipFill>
        <p:spPr bwMode="auto">
          <a:xfrm rot="681621">
            <a:off x="8024210" y="1956738"/>
            <a:ext cx="1142080" cy="1338266"/>
          </a:xfrm>
          <a:prstGeom prst="rect">
            <a:avLst/>
          </a:prstGeom>
          <a:noFill/>
          <a:ln w="9525">
            <a:noFill/>
            <a:miter lim="800000"/>
            <a:headEnd/>
            <a:tailEnd/>
          </a:ln>
          <a:effectLst/>
        </p:spPr>
      </p:pic>
      <p:cxnSp>
        <p:nvCxnSpPr>
          <p:cNvPr id="11" name="Straight Connector 10"/>
          <p:cNvCxnSpPr/>
          <p:nvPr/>
        </p:nvCxnSpPr>
        <p:spPr>
          <a:xfrm flipV="1">
            <a:off x="1857356" y="1928803"/>
            <a:ext cx="2357454" cy="1643073"/>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143108" y="4143381"/>
            <a:ext cx="2071702" cy="42862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5607851" y="2821778"/>
            <a:ext cx="500067" cy="285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2777" name="Picture 9" descr="http://fce-study.netdna-ssl.com/images/upload-flashcards/761597/849251_m.jpg"/>
          <p:cNvPicPr>
            <a:picLocks noChangeAspect="1" noChangeArrowheads="1"/>
          </p:cNvPicPr>
          <p:nvPr/>
        </p:nvPicPr>
        <p:blipFill>
          <a:blip r:embed="rId5"/>
          <a:srcRect/>
          <a:stretch>
            <a:fillRect/>
          </a:stretch>
        </p:blipFill>
        <p:spPr bwMode="auto">
          <a:xfrm>
            <a:off x="4357686" y="4446967"/>
            <a:ext cx="3214710" cy="2411033"/>
          </a:xfrm>
          <a:prstGeom prst="rect">
            <a:avLst/>
          </a:prstGeom>
          <a:noFill/>
        </p:spPr>
      </p:pic>
      <p:sp>
        <p:nvSpPr>
          <p:cNvPr id="19" name="TextBox 18"/>
          <p:cNvSpPr txBox="1"/>
          <p:nvPr/>
        </p:nvSpPr>
        <p:spPr>
          <a:xfrm>
            <a:off x="7500958" y="6286520"/>
            <a:ext cx="1511696" cy="369332"/>
          </a:xfrm>
          <a:prstGeom prst="rect">
            <a:avLst/>
          </a:prstGeom>
          <a:noFill/>
        </p:spPr>
        <p:txBody>
          <a:bodyPr wrap="none" rtlCol="0">
            <a:spAutoFit/>
          </a:bodyPr>
          <a:lstStyle/>
          <a:p>
            <a:r>
              <a:rPr lang="en-US" b="1" dirty="0" smtClean="0"/>
              <a:t>Gram staining</a:t>
            </a:r>
            <a:endParaRPr lang="en-US" b="1" dirty="0"/>
          </a:p>
        </p:txBody>
      </p:sp>
      <p:sp>
        <p:nvSpPr>
          <p:cNvPr id="20" name="TextBox 19"/>
          <p:cNvSpPr txBox="1"/>
          <p:nvPr/>
        </p:nvSpPr>
        <p:spPr>
          <a:xfrm>
            <a:off x="1000100" y="5000636"/>
            <a:ext cx="1697901" cy="369332"/>
          </a:xfrm>
          <a:prstGeom prst="rect">
            <a:avLst/>
          </a:prstGeom>
          <a:noFill/>
        </p:spPr>
        <p:txBody>
          <a:bodyPr wrap="none" rtlCol="0">
            <a:spAutoFit/>
          </a:bodyPr>
          <a:lstStyle/>
          <a:p>
            <a:r>
              <a:rPr lang="en-US" b="1" dirty="0" smtClean="0">
                <a:solidFill>
                  <a:srgbClr val="FF0000"/>
                </a:solidFill>
              </a:rPr>
              <a:t>Giemsa staining</a:t>
            </a:r>
            <a:endParaRPr lang="en-US" b="1" dirty="0">
              <a:solidFill>
                <a:srgbClr val="FF0000"/>
              </a:solidFill>
            </a:endParaRPr>
          </a:p>
        </p:txBody>
      </p:sp>
      <p:sp>
        <p:nvSpPr>
          <p:cNvPr id="25" name="TextBox 24"/>
          <p:cNvSpPr txBox="1"/>
          <p:nvPr/>
        </p:nvSpPr>
        <p:spPr>
          <a:xfrm>
            <a:off x="7429520" y="2643182"/>
            <a:ext cx="389850" cy="707886"/>
          </a:xfrm>
          <a:prstGeom prst="rect">
            <a:avLst/>
          </a:prstGeom>
          <a:noFill/>
        </p:spPr>
        <p:txBody>
          <a:bodyPr wrap="square" rtlCol="0">
            <a:spAutoFit/>
          </a:bodyPr>
          <a:lstStyle/>
          <a:p>
            <a:r>
              <a:rPr lang="en-US" sz="4000" b="1" dirty="0" smtClean="0">
                <a:solidFill>
                  <a:srgbClr val="FF0000"/>
                </a:solidFill>
              </a:rPr>
              <a:t>=</a:t>
            </a: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2773"/>
                                        </p:tgtEl>
                                        <p:attrNameLst>
                                          <p:attrName>style.visibility</p:attrName>
                                        </p:attrNameLst>
                                      </p:cBhvr>
                                      <p:to>
                                        <p:strVal val="visible"/>
                                      </p:to>
                                    </p:set>
                                    <p:animEffect transition="in" filter="checkerboard(across)">
                                      <p:cBhvr>
                                        <p:cTn id="18" dur="500"/>
                                        <p:tgtEl>
                                          <p:spTgt spid="3277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heckerboard(across)">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par>
                                <p:cTn id="29" presetID="4"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par>
                                <p:cTn id="32" presetID="4"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heckerboard(across)">
                                      <p:cBhvr>
                                        <p:cTn id="45" dur="500"/>
                                        <p:tgtEl>
                                          <p:spTgt spid="25"/>
                                        </p:tgtEl>
                                      </p:cBhvr>
                                    </p:animEffect>
                                  </p:childTnLst>
                                </p:cTn>
                              </p:par>
                              <p:par>
                                <p:cTn id="46" presetID="5" presetClass="entr" presetSubtype="10" fill="hold" nodeType="withEffect">
                                  <p:stCondLst>
                                    <p:cond delay="0"/>
                                  </p:stCondLst>
                                  <p:childTnLst>
                                    <p:set>
                                      <p:cBhvr>
                                        <p:cTn id="47" dur="1" fill="hold">
                                          <p:stCondLst>
                                            <p:cond delay="0"/>
                                          </p:stCondLst>
                                        </p:cTn>
                                        <p:tgtEl>
                                          <p:spTgt spid="32775"/>
                                        </p:tgtEl>
                                        <p:attrNameLst>
                                          <p:attrName>style.visibility</p:attrName>
                                        </p:attrNameLst>
                                      </p:cBhvr>
                                      <p:to>
                                        <p:strVal val="visible"/>
                                      </p:to>
                                    </p:set>
                                    <p:animEffect transition="in" filter="checkerboard(across)">
                                      <p:cBhvr>
                                        <p:cTn id="48" dur="500"/>
                                        <p:tgtEl>
                                          <p:spTgt spid="3277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ox(in)">
                                      <p:cBhvr>
                                        <p:cTn id="53" dur="500"/>
                                        <p:tgtEl>
                                          <p:spTgt spid="19"/>
                                        </p:tgtEl>
                                      </p:cBhvr>
                                    </p:animEffect>
                                  </p:childTnLst>
                                </p:cTn>
                              </p:par>
                              <p:par>
                                <p:cTn id="54" presetID="4" presetClass="entr" presetSubtype="16" fill="hold" nodeType="withEffect">
                                  <p:stCondLst>
                                    <p:cond delay="0"/>
                                  </p:stCondLst>
                                  <p:childTnLst>
                                    <p:set>
                                      <p:cBhvr>
                                        <p:cTn id="55" dur="1" fill="hold">
                                          <p:stCondLst>
                                            <p:cond delay="0"/>
                                          </p:stCondLst>
                                        </p:cTn>
                                        <p:tgtEl>
                                          <p:spTgt spid="32777"/>
                                        </p:tgtEl>
                                        <p:attrNameLst>
                                          <p:attrName>style.visibility</p:attrName>
                                        </p:attrNameLst>
                                      </p:cBhvr>
                                      <p:to>
                                        <p:strVal val="visible"/>
                                      </p:to>
                                    </p:set>
                                    <p:animEffect transition="in" filter="box(in)">
                                      <p:cBhvr>
                                        <p:cTn id="56"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43084" y="142852"/>
            <a:ext cx="5400684" cy="868346"/>
          </a:xfrm>
          <a:solidFill>
            <a:schemeClr val="bg1">
              <a:lumMod val="85000"/>
            </a:schemeClr>
          </a:solidFill>
        </p:spPr>
        <p:txBody>
          <a:bodyPr vert="horz" lIns="91440" tIns="45720" rIns="91440" bIns="45720" rtlCol="0" anchor="ctr">
            <a:normAutofit/>
          </a:bodyPr>
          <a:lstStyle/>
          <a:p>
            <a:r>
              <a:rPr lang="en-US" sz="4000" b="1" dirty="0" smtClean="0"/>
              <a:t>Diagnosis</a:t>
            </a:r>
            <a:endParaRPr lang="en-US" sz="4000" b="1" dirty="0"/>
          </a:p>
        </p:txBody>
      </p:sp>
      <p:sp>
        <p:nvSpPr>
          <p:cNvPr id="3" name="Content Placeholder 2"/>
          <p:cNvSpPr>
            <a:spLocks noGrp="1"/>
          </p:cNvSpPr>
          <p:nvPr>
            <p:ph idx="1"/>
          </p:nvPr>
        </p:nvSpPr>
        <p:spPr>
          <a:xfrm>
            <a:off x="457200" y="1000108"/>
            <a:ext cx="8229600" cy="4525963"/>
          </a:xfrm>
        </p:spPr>
        <p:txBody>
          <a:bodyPr>
            <a:normAutofit/>
          </a:bodyPr>
          <a:lstStyle/>
          <a:p>
            <a:pPr>
              <a:buNone/>
            </a:pPr>
            <a:r>
              <a:rPr lang="en-US" dirty="0" smtClean="0">
                <a:solidFill>
                  <a:srgbClr val="FF0000"/>
                </a:solidFill>
              </a:rPr>
              <a:t>Colony Morphology</a:t>
            </a:r>
          </a:p>
          <a:p>
            <a:r>
              <a:rPr lang="en-US" sz="2400" dirty="0" smtClean="0"/>
              <a:t>Grey-white translucent colonies on Blood Agar  (BA) and Chocolate Agar (CA) at ambient and 35/37⁰C (growth faster at 28⁰C).</a:t>
            </a:r>
          </a:p>
          <a:p>
            <a:r>
              <a:rPr lang="en-US" sz="2400" dirty="0" smtClean="0"/>
              <a:t>“Fried egg”  appearance on BA in older cultures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71406" y="1500174"/>
            <a:ext cx="2966256" cy="2708321"/>
          </a:xfrm>
          <a:prstGeom prst="rect">
            <a:avLst/>
          </a:prstGeom>
          <a:noFill/>
          <a:ln w="9525">
            <a:noFill/>
            <a:miter lim="800000"/>
            <a:headEnd/>
            <a:tailEnd/>
          </a:ln>
          <a:effectLst/>
        </p:spPr>
      </p:pic>
      <p:pic>
        <p:nvPicPr>
          <p:cNvPr id="33794" name="Picture 2"/>
          <p:cNvPicPr>
            <a:picLocks noChangeAspect="1" noChangeArrowheads="1"/>
          </p:cNvPicPr>
          <p:nvPr/>
        </p:nvPicPr>
        <p:blipFill>
          <a:blip r:embed="rId3"/>
          <a:srcRect/>
          <a:stretch>
            <a:fillRect/>
          </a:stretch>
        </p:blipFill>
        <p:spPr bwMode="auto">
          <a:xfrm>
            <a:off x="3071802" y="1500174"/>
            <a:ext cx="3072465" cy="2632457"/>
          </a:xfrm>
          <a:prstGeom prst="rect">
            <a:avLst/>
          </a:prstGeom>
          <a:noFill/>
          <a:ln w="9525">
            <a:noFill/>
            <a:miter lim="800000"/>
            <a:headEnd/>
            <a:tailEnd/>
          </a:ln>
          <a:effectLst/>
        </p:spPr>
      </p:pic>
      <p:pic>
        <p:nvPicPr>
          <p:cNvPr id="33795" name="Picture 3"/>
          <p:cNvPicPr>
            <a:picLocks noChangeAspect="1" noChangeArrowheads="1"/>
          </p:cNvPicPr>
          <p:nvPr/>
        </p:nvPicPr>
        <p:blipFill>
          <a:blip r:embed="rId4"/>
          <a:srcRect/>
          <a:stretch>
            <a:fillRect/>
          </a:stretch>
        </p:blipFill>
        <p:spPr bwMode="auto">
          <a:xfrm>
            <a:off x="6215074" y="1500174"/>
            <a:ext cx="2844874" cy="2571769"/>
          </a:xfrm>
          <a:prstGeom prst="rect">
            <a:avLst/>
          </a:prstGeom>
          <a:noFill/>
          <a:ln w="9525">
            <a:noFill/>
            <a:miter lim="800000"/>
            <a:headEnd/>
            <a:tailEnd/>
          </a:ln>
          <a:effectLst/>
        </p:spPr>
      </p:pic>
      <p:pic>
        <p:nvPicPr>
          <p:cNvPr id="33796" name="Picture 4"/>
          <p:cNvPicPr>
            <a:picLocks noChangeAspect="1" noChangeArrowheads="1"/>
          </p:cNvPicPr>
          <p:nvPr/>
        </p:nvPicPr>
        <p:blipFill>
          <a:blip r:embed="rId5"/>
          <a:srcRect/>
          <a:stretch>
            <a:fillRect/>
          </a:stretch>
        </p:blipFill>
        <p:spPr bwMode="auto">
          <a:xfrm>
            <a:off x="6286512" y="4214818"/>
            <a:ext cx="2786050" cy="2533449"/>
          </a:xfrm>
          <a:prstGeom prst="rect">
            <a:avLst/>
          </a:prstGeom>
          <a:noFill/>
          <a:ln w="9525">
            <a:noFill/>
            <a:miter lim="800000"/>
            <a:headEnd/>
            <a:tailEnd/>
          </a:ln>
          <a:effectLst/>
        </p:spPr>
      </p:pic>
      <p:sp>
        <p:nvSpPr>
          <p:cNvPr id="8" name="Content Placeholder 2"/>
          <p:cNvSpPr>
            <a:spLocks noGrp="1"/>
          </p:cNvSpPr>
          <p:nvPr>
            <p:ph idx="1"/>
          </p:nvPr>
        </p:nvSpPr>
        <p:spPr>
          <a:xfrm>
            <a:off x="457200" y="928671"/>
            <a:ext cx="3614734" cy="785818"/>
          </a:xfrm>
          <a:noFill/>
          <a:ln w="9525">
            <a:noFill/>
            <a:miter lim="800000"/>
            <a:headEnd/>
            <a:tailEnd/>
          </a:ln>
          <a:effectLst/>
        </p:spPr>
        <p:txBody>
          <a:bodyPr>
            <a:normAutofit/>
          </a:bodyPr>
          <a:lstStyle/>
          <a:p>
            <a:pPr>
              <a:buNone/>
            </a:pPr>
            <a:r>
              <a:rPr lang="en-US" dirty="0" smtClean="0">
                <a:solidFill>
                  <a:srgbClr val="FF0000"/>
                </a:solidFill>
              </a:rPr>
              <a:t>Colony Morphology</a:t>
            </a:r>
          </a:p>
        </p:txBody>
      </p:sp>
      <p:sp>
        <p:nvSpPr>
          <p:cNvPr id="9" name="Title 1"/>
          <p:cNvSpPr txBox="1">
            <a:spLocks/>
          </p:cNvSpPr>
          <p:nvPr/>
        </p:nvSpPr>
        <p:spPr>
          <a:xfrm>
            <a:off x="1743084" y="142852"/>
            <a:ext cx="5400684" cy="868346"/>
          </a:xfrm>
          <a:prstGeom prst="rect">
            <a:avLst/>
          </a:prstGeom>
          <a:solidFill>
            <a:schemeClr val="bg1">
              <a:lumMod val="8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1"/>
                </a:solidFill>
                <a:effectLst/>
                <a:uLnTx/>
                <a:uFillTx/>
                <a:latin typeface="+mj-lt"/>
                <a:ea typeface="+mj-ea"/>
                <a:cs typeface="+mj-cs"/>
              </a:rPr>
              <a:t>Diagnosis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33797" name="Picture 5"/>
          <p:cNvPicPr>
            <a:picLocks noChangeAspect="1" noChangeArrowheads="1"/>
          </p:cNvPicPr>
          <p:nvPr/>
        </p:nvPicPr>
        <p:blipFill>
          <a:blip r:embed="rId6"/>
          <a:srcRect/>
          <a:stretch>
            <a:fillRect/>
          </a:stretch>
        </p:blipFill>
        <p:spPr bwMode="auto">
          <a:xfrm>
            <a:off x="0" y="4357694"/>
            <a:ext cx="3428992" cy="785818"/>
          </a:xfrm>
          <a:prstGeom prst="rect">
            <a:avLst/>
          </a:prstGeom>
          <a:noFill/>
          <a:ln w="9525">
            <a:noFill/>
            <a:miter lim="800000"/>
            <a:headEnd/>
            <a:tailEnd/>
          </a:ln>
          <a:effectLst/>
        </p:spPr>
      </p:pic>
      <p:sp>
        <p:nvSpPr>
          <p:cNvPr id="9218" name="AutoShape 2" descr="نتيجة بحث الصور عن ‪Fried eg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9219" name="Picture 3"/>
          <p:cNvPicPr>
            <a:picLocks noChangeAspect="1" noChangeArrowheads="1"/>
          </p:cNvPicPr>
          <p:nvPr/>
        </p:nvPicPr>
        <p:blipFill>
          <a:blip r:embed="rId7"/>
          <a:srcRect/>
          <a:stretch>
            <a:fillRect/>
          </a:stretch>
        </p:blipFill>
        <p:spPr bwMode="auto">
          <a:xfrm>
            <a:off x="3857620" y="4500570"/>
            <a:ext cx="2143125" cy="2143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box(in)">
                                      <p:cBhvr>
                                        <p:cTn id="12" dur="500"/>
                                        <p:tgtEl>
                                          <p:spTgt spid="3379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3795"/>
                                        </p:tgtEl>
                                        <p:attrNameLst>
                                          <p:attrName>style.visibility</p:attrName>
                                        </p:attrNameLst>
                                      </p:cBhvr>
                                      <p:to>
                                        <p:strVal val="visible"/>
                                      </p:to>
                                    </p:set>
                                    <p:animEffect transition="in" filter="box(in)">
                                      <p:cBhvr>
                                        <p:cTn id="17" dur="500"/>
                                        <p:tgtEl>
                                          <p:spTgt spid="3379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box(in)">
                                      <p:cBhvr>
                                        <p:cTn id="22" dur="500"/>
                                        <p:tgtEl>
                                          <p:spTgt spid="3379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3796"/>
                                        </p:tgtEl>
                                        <p:attrNameLst>
                                          <p:attrName>style.visibility</p:attrName>
                                        </p:attrNameLst>
                                      </p:cBhvr>
                                      <p:to>
                                        <p:strVal val="visible"/>
                                      </p:to>
                                    </p:set>
                                    <p:animEffect transition="in" filter="checkerboard(across)">
                                      <p:cBhvr>
                                        <p:cTn id="27" dur="500"/>
                                        <p:tgtEl>
                                          <p:spTgt spid="3379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219"/>
                                        </p:tgtEl>
                                        <p:attrNameLst>
                                          <p:attrName>style.visibility</p:attrName>
                                        </p:attrNameLst>
                                      </p:cBhvr>
                                      <p:to>
                                        <p:strVal val="visible"/>
                                      </p:to>
                                    </p:set>
                                    <p:animEffect transition="in" filter="checkerboard(across)">
                                      <p:cBhvr>
                                        <p:cTn id="3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85852" y="1500174"/>
            <a:ext cx="2000264" cy="369332"/>
          </a:xfrm>
          <a:prstGeom prst="rect">
            <a:avLst/>
          </a:prstGeom>
        </p:spPr>
        <p:txBody>
          <a:bodyPr wrap="square">
            <a:spAutoFit/>
          </a:bodyPr>
          <a:lstStyle/>
          <a:p>
            <a:r>
              <a:rPr lang="en-US" b="1" dirty="0" smtClean="0"/>
              <a:t>Catalase: positive</a:t>
            </a:r>
          </a:p>
        </p:txBody>
      </p:sp>
      <p:sp>
        <p:nvSpPr>
          <p:cNvPr id="10" name="Title 1"/>
          <p:cNvSpPr txBox="1">
            <a:spLocks/>
          </p:cNvSpPr>
          <p:nvPr/>
        </p:nvSpPr>
        <p:spPr>
          <a:xfrm>
            <a:off x="1743084" y="71414"/>
            <a:ext cx="5400684" cy="642942"/>
          </a:xfrm>
          <a:prstGeom prst="rect">
            <a:avLst/>
          </a:prstGeom>
          <a:solidFill>
            <a:schemeClr val="bg1">
              <a:lumMod val="85000"/>
            </a:schemeClr>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1"/>
                </a:solidFill>
                <a:effectLst/>
                <a:uLnTx/>
                <a:uFillTx/>
                <a:latin typeface="+mj-lt"/>
                <a:ea typeface="+mj-ea"/>
                <a:cs typeface="+mj-cs"/>
              </a:rPr>
              <a:t>Diagnosis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Rectangle 10"/>
          <p:cNvSpPr/>
          <p:nvPr/>
        </p:nvSpPr>
        <p:spPr>
          <a:xfrm>
            <a:off x="214282" y="1000108"/>
            <a:ext cx="3880037" cy="461665"/>
          </a:xfrm>
          <a:prstGeom prst="rect">
            <a:avLst/>
          </a:prstGeom>
        </p:spPr>
        <p:txBody>
          <a:bodyPr wrap="none">
            <a:spAutoFit/>
          </a:bodyPr>
          <a:lstStyle/>
          <a:p>
            <a:r>
              <a:rPr lang="en-US" sz="2400" b="1" dirty="0" smtClean="0">
                <a:solidFill>
                  <a:srgbClr val="FF0000"/>
                </a:solidFill>
              </a:rPr>
              <a:t> Additional Lab Identification</a:t>
            </a:r>
            <a:endParaRPr lang="en-US" sz="2400" b="1" dirty="0">
              <a:solidFill>
                <a:srgbClr val="FF0000"/>
              </a:solidFill>
            </a:endParaRPr>
          </a:p>
        </p:txBody>
      </p:sp>
      <p:sp>
        <p:nvSpPr>
          <p:cNvPr id="12" name="Rectangle 11"/>
          <p:cNvSpPr/>
          <p:nvPr/>
        </p:nvSpPr>
        <p:spPr>
          <a:xfrm>
            <a:off x="142844" y="4488428"/>
            <a:ext cx="3929058" cy="369332"/>
          </a:xfrm>
          <a:prstGeom prst="rect">
            <a:avLst/>
          </a:prstGeom>
        </p:spPr>
        <p:txBody>
          <a:bodyPr wrap="square">
            <a:spAutoFit/>
          </a:bodyPr>
          <a:lstStyle/>
          <a:p>
            <a:pPr algn="ctr"/>
            <a:r>
              <a:rPr lang="en-US" b="1" dirty="0" smtClean="0">
                <a:solidFill>
                  <a:prstClr val="black"/>
                </a:solidFill>
              </a:rPr>
              <a:t>Motility: nonmotile </a:t>
            </a:r>
            <a:endParaRPr lang="en-US" b="1" dirty="0"/>
          </a:p>
        </p:txBody>
      </p:sp>
      <p:sp>
        <p:nvSpPr>
          <p:cNvPr id="13" name="Rectangle 12"/>
          <p:cNvSpPr/>
          <p:nvPr/>
        </p:nvSpPr>
        <p:spPr>
          <a:xfrm>
            <a:off x="5713041" y="928670"/>
            <a:ext cx="1887504" cy="369332"/>
          </a:xfrm>
          <a:prstGeom prst="rect">
            <a:avLst/>
          </a:prstGeom>
        </p:spPr>
        <p:txBody>
          <a:bodyPr wrap="none">
            <a:spAutoFit/>
          </a:bodyPr>
          <a:lstStyle/>
          <a:p>
            <a:pPr lvl="0"/>
            <a:r>
              <a:rPr lang="en-US" b="1" dirty="0" smtClean="0">
                <a:solidFill>
                  <a:prstClr val="black"/>
                </a:solidFill>
              </a:rPr>
              <a:t>Urease:  negative </a:t>
            </a:r>
          </a:p>
        </p:txBody>
      </p:sp>
      <p:sp>
        <p:nvSpPr>
          <p:cNvPr id="14" name="Rectangle 13"/>
          <p:cNvSpPr/>
          <p:nvPr/>
        </p:nvSpPr>
        <p:spPr>
          <a:xfrm>
            <a:off x="5143504" y="4143380"/>
            <a:ext cx="4143404" cy="369332"/>
          </a:xfrm>
          <a:prstGeom prst="rect">
            <a:avLst/>
          </a:prstGeom>
        </p:spPr>
        <p:txBody>
          <a:bodyPr wrap="square">
            <a:spAutoFit/>
          </a:bodyPr>
          <a:lstStyle/>
          <a:p>
            <a:pPr lvl="0"/>
            <a:r>
              <a:rPr lang="en-US" b="1" dirty="0" smtClean="0">
                <a:solidFill>
                  <a:prstClr val="black"/>
                </a:solidFill>
              </a:rPr>
              <a:t>Oxidase: negative  Indole: negative </a:t>
            </a:r>
            <a:endParaRPr lang="en-US" b="1" dirty="0">
              <a:solidFill>
                <a:prstClr val="black"/>
              </a:solidFill>
            </a:endParaRPr>
          </a:p>
        </p:txBody>
      </p:sp>
      <p:pic>
        <p:nvPicPr>
          <p:cNvPr id="34823" name="Picture 7"/>
          <p:cNvPicPr>
            <a:picLocks noChangeAspect="1" noChangeArrowheads="1"/>
          </p:cNvPicPr>
          <p:nvPr/>
        </p:nvPicPr>
        <p:blipFill>
          <a:blip r:embed="rId3"/>
          <a:srcRect/>
          <a:stretch>
            <a:fillRect/>
          </a:stretch>
        </p:blipFill>
        <p:spPr bwMode="auto">
          <a:xfrm>
            <a:off x="52387" y="1857364"/>
            <a:ext cx="4448175" cy="1933575"/>
          </a:xfrm>
          <a:prstGeom prst="rect">
            <a:avLst/>
          </a:prstGeom>
          <a:noFill/>
          <a:ln w="9525">
            <a:noFill/>
            <a:miter lim="800000"/>
            <a:headEnd/>
            <a:tailEnd/>
          </a:ln>
          <a:effectLst/>
        </p:spPr>
      </p:pic>
      <p:pic>
        <p:nvPicPr>
          <p:cNvPr id="34824" name="Picture 8"/>
          <p:cNvPicPr>
            <a:picLocks noChangeAspect="1" noChangeArrowheads="1"/>
          </p:cNvPicPr>
          <p:nvPr/>
        </p:nvPicPr>
        <p:blipFill>
          <a:blip r:embed="rId4"/>
          <a:srcRect/>
          <a:stretch>
            <a:fillRect/>
          </a:stretch>
        </p:blipFill>
        <p:spPr bwMode="auto">
          <a:xfrm>
            <a:off x="5713041" y="1285860"/>
            <a:ext cx="1838325" cy="2333625"/>
          </a:xfrm>
          <a:prstGeom prst="rect">
            <a:avLst/>
          </a:prstGeom>
          <a:noFill/>
          <a:ln w="9525">
            <a:noFill/>
            <a:miter lim="800000"/>
            <a:headEnd/>
            <a:tailEnd/>
          </a:ln>
          <a:effectLst/>
        </p:spPr>
      </p:pic>
      <p:pic>
        <p:nvPicPr>
          <p:cNvPr id="34825" name="Picture 9"/>
          <p:cNvPicPr>
            <a:picLocks noChangeAspect="1" noChangeArrowheads="1"/>
          </p:cNvPicPr>
          <p:nvPr/>
        </p:nvPicPr>
        <p:blipFill>
          <a:blip r:embed="rId5"/>
          <a:srcRect/>
          <a:stretch>
            <a:fillRect/>
          </a:stretch>
        </p:blipFill>
        <p:spPr bwMode="auto">
          <a:xfrm>
            <a:off x="1152483" y="4810149"/>
            <a:ext cx="1990725" cy="2047875"/>
          </a:xfrm>
          <a:prstGeom prst="rect">
            <a:avLst/>
          </a:prstGeom>
          <a:noFill/>
          <a:ln w="9525">
            <a:noFill/>
            <a:miter lim="800000"/>
            <a:headEnd/>
            <a:tailEnd/>
          </a:ln>
          <a:effectLst/>
        </p:spPr>
      </p:pic>
      <p:pic>
        <p:nvPicPr>
          <p:cNvPr id="34826" name="Picture 10"/>
          <p:cNvPicPr>
            <a:picLocks noChangeAspect="1" noChangeArrowheads="1"/>
          </p:cNvPicPr>
          <p:nvPr/>
        </p:nvPicPr>
        <p:blipFill>
          <a:blip r:embed="rId6"/>
          <a:srcRect/>
          <a:stretch>
            <a:fillRect/>
          </a:stretch>
        </p:blipFill>
        <p:spPr bwMode="auto">
          <a:xfrm>
            <a:off x="4857752" y="4500570"/>
            <a:ext cx="3929090" cy="21235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4823"/>
                                        </p:tgtEl>
                                        <p:attrNameLst>
                                          <p:attrName>style.visibility</p:attrName>
                                        </p:attrNameLst>
                                      </p:cBhvr>
                                      <p:to>
                                        <p:strVal val="visible"/>
                                      </p:to>
                                    </p:set>
                                    <p:animEffect transition="in" filter="checkerboard(across)">
                                      <p:cBhvr>
                                        <p:cTn id="18" dur="500"/>
                                        <p:tgtEl>
                                          <p:spTgt spid="348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nodeType="withEffect">
                                  <p:stCondLst>
                                    <p:cond delay="0"/>
                                  </p:stCondLst>
                                  <p:childTnLst>
                                    <p:set>
                                      <p:cBhvr>
                                        <p:cTn id="25" dur="1" fill="hold">
                                          <p:stCondLst>
                                            <p:cond delay="0"/>
                                          </p:stCondLst>
                                        </p:cTn>
                                        <p:tgtEl>
                                          <p:spTgt spid="34824"/>
                                        </p:tgtEl>
                                        <p:attrNameLst>
                                          <p:attrName>style.visibility</p:attrName>
                                        </p:attrNameLst>
                                      </p:cBhvr>
                                      <p:to>
                                        <p:strVal val="visible"/>
                                      </p:to>
                                    </p:set>
                                    <p:animEffect transition="in" filter="blinds(horizontal)">
                                      <p:cBhvr>
                                        <p:cTn id="26" dur="500"/>
                                        <p:tgtEl>
                                          <p:spTgt spid="3482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4825"/>
                                        </p:tgtEl>
                                        <p:attrNameLst>
                                          <p:attrName>style.visibility</p:attrName>
                                        </p:attrNameLst>
                                      </p:cBhvr>
                                      <p:to>
                                        <p:strVal val="visible"/>
                                      </p:to>
                                    </p:set>
                                    <p:animEffect transition="in" filter="checkerboard(across)">
                                      <p:cBhvr>
                                        <p:cTn id="31" dur="500"/>
                                        <p:tgtEl>
                                          <p:spTgt spid="3482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in)">
                                      <p:cBhvr>
                                        <p:cTn id="39" dur="500"/>
                                        <p:tgtEl>
                                          <p:spTgt spid="14"/>
                                        </p:tgtEl>
                                      </p:cBhvr>
                                    </p:animEffect>
                                  </p:childTnLst>
                                </p:cTn>
                              </p:par>
                              <p:par>
                                <p:cTn id="40" presetID="4" presetClass="entr" presetSubtype="16" fill="hold" nodeType="withEffect">
                                  <p:stCondLst>
                                    <p:cond delay="0"/>
                                  </p:stCondLst>
                                  <p:childTnLst>
                                    <p:set>
                                      <p:cBhvr>
                                        <p:cTn id="41" dur="1" fill="hold">
                                          <p:stCondLst>
                                            <p:cond delay="0"/>
                                          </p:stCondLst>
                                        </p:cTn>
                                        <p:tgtEl>
                                          <p:spTgt spid="34826"/>
                                        </p:tgtEl>
                                        <p:attrNameLst>
                                          <p:attrName>style.visibility</p:attrName>
                                        </p:attrNameLst>
                                      </p:cBhvr>
                                      <p:to>
                                        <p:strVal val="visible"/>
                                      </p:to>
                                    </p:set>
                                    <p:animEffect transition="in" filter="box(in)">
                                      <p:cBhvr>
                                        <p:cTn id="42"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918" y="785794"/>
            <a:ext cx="5715040" cy="2757494"/>
          </a:xfrm>
        </p:spPr>
        <p:txBody>
          <a:bodyPr>
            <a:normAutofit/>
          </a:bodyPr>
          <a:lstStyle/>
          <a:p>
            <a:pPr>
              <a:buNone/>
            </a:pPr>
            <a:r>
              <a:rPr lang="en-US" sz="1800" dirty="0" smtClean="0"/>
              <a:t>    Grey-white translucent, non-hemolytic colonies on BA or CA (24 h), Yellow and opaque (48 h).</a:t>
            </a:r>
            <a:endParaRPr lang="en-US" sz="1800" dirty="0"/>
          </a:p>
        </p:txBody>
      </p:sp>
      <p:cxnSp>
        <p:nvCxnSpPr>
          <p:cNvPr id="6" name="Straight Arrow Connector 5"/>
          <p:cNvCxnSpPr/>
          <p:nvPr/>
        </p:nvCxnSpPr>
        <p:spPr>
          <a:xfrm rot="5400000">
            <a:off x="4179091" y="167876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00166" y="3000372"/>
            <a:ext cx="5715040" cy="646331"/>
          </a:xfrm>
          <a:prstGeom prst="rect">
            <a:avLst/>
          </a:prstGeom>
        </p:spPr>
        <p:txBody>
          <a:bodyPr wrap="square">
            <a:spAutoFit/>
          </a:bodyPr>
          <a:lstStyle/>
          <a:p>
            <a:pPr algn="ctr"/>
            <a:r>
              <a:rPr lang="en-US" dirty="0" smtClean="0"/>
              <a:t>*Catalase: positive  *Motility: nonmotile</a:t>
            </a:r>
          </a:p>
          <a:p>
            <a:pPr algn="ctr"/>
            <a:r>
              <a:rPr lang="en-US" dirty="0" smtClean="0"/>
              <a:t>* Urease:  negative   *Oxidase: negative * Indole: negative </a:t>
            </a:r>
            <a:endParaRPr lang="en-US" dirty="0"/>
          </a:p>
        </p:txBody>
      </p:sp>
      <p:sp>
        <p:nvSpPr>
          <p:cNvPr id="12" name="Rectangle 11"/>
          <p:cNvSpPr/>
          <p:nvPr/>
        </p:nvSpPr>
        <p:spPr>
          <a:xfrm>
            <a:off x="1571604" y="2000240"/>
            <a:ext cx="5572164" cy="369332"/>
          </a:xfrm>
          <a:prstGeom prst="rect">
            <a:avLst/>
          </a:prstGeom>
        </p:spPr>
        <p:txBody>
          <a:bodyPr wrap="square">
            <a:spAutoFit/>
          </a:bodyPr>
          <a:lstStyle/>
          <a:p>
            <a:pPr algn="ctr"/>
            <a:r>
              <a:rPr lang="en-US" dirty="0" smtClean="0"/>
              <a:t>Gram-negative rods bipolar staining  (closed safety pin)</a:t>
            </a:r>
            <a:endParaRPr lang="en-US" dirty="0"/>
          </a:p>
        </p:txBody>
      </p:sp>
      <p:sp>
        <p:nvSpPr>
          <p:cNvPr id="11" name="Title 1"/>
          <p:cNvSpPr txBox="1">
            <a:spLocks/>
          </p:cNvSpPr>
          <p:nvPr/>
        </p:nvSpPr>
        <p:spPr>
          <a:xfrm>
            <a:off x="1743084" y="71414"/>
            <a:ext cx="5400684" cy="642942"/>
          </a:xfrm>
          <a:prstGeom prst="rect">
            <a:avLst/>
          </a:prstGeom>
          <a:solidFill>
            <a:schemeClr val="bg1">
              <a:lumMod val="85000"/>
            </a:schemeClr>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Diagnosis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15" name="Right Brace 14"/>
          <p:cNvSpPr/>
          <p:nvPr/>
        </p:nvSpPr>
        <p:spPr>
          <a:xfrm rot="16200000">
            <a:off x="3964777" y="2178835"/>
            <a:ext cx="785818" cy="37147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a:off x="4179885" y="267810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85241" y="4500570"/>
            <a:ext cx="2500941" cy="923330"/>
          </a:xfrm>
          <a:prstGeom prst="rect">
            <a:avLst/>
          </a:prstGeom>
          <a:noFill/>
        </p:spPr>
        <p:txBody>
          <a:bodyPr wrap="none" rtlCol="0">
            <a:spAutoFit/>
          </a:bodyPr>
          <a:lstStyle/>
          <a:p>
            <a:pPr algn="ctr"/>
            <a:r>
              <a:rPr lang="en-US" dirty="0" smtClean="0"/>
              <a:t>No</a:t>
            </a:r>
          </a:p>
          <a:p>
            <a:pPr algn="ctr"/>
            <a:r>
              <a:rPr lang="en-US" dirty="0" smtClean="0"/>
              <a:t>Continue laboratory</a:t>
            </a:r>
          </a:p>
          <a:p>
            <a:pPr algn="ctr"/>
            <a:r>
              <a:rPr lang="en-US" dirty="0" smtClean="0"/>
              <a:t> identification procedure</a:t>
            </a:r>
            <a:endParaRPr lang="en-US" dirty="0"/>
          </a:p>
        </p:txBody>
      </p:sp>
      <p:sp>
        <p:nvSpPr>
          <p:cNvPr id="18" name="TextBox 17"/>
          <p:cNvSpPr txBox="1"/>
          <p:nvPr/>
        </p:nvSpPr>
        <p:spPr>
          <a:xfrm>
            <a:off x="4071934" y="4429132"/>
            <a:ext cx="4214842" cy="1200329"/>
          </a:xfrm>
          <a:prstGeom prst="rect">
            <a:avLst/>
          </a:prstGeom>
          <a:noFill/>
        </p:spPr>
        <p:txBody>
          <a:bodyPr wrap="square" rtlCol="0">
            <a:spAutoFit/>
          </a:bodyPr>
          <a:lstStyle/>
          <a:p>
            <a:pPr algn="ctr"/>
            <a:r>
              <a:rPr lang="en-US" dirty="0" smtClean="0"/>
              <a:t>Yes</a:t>
            </a:r>
          </a:p>
          <a:p>
            <a:pPr algn="ctr"/>
            <a:r>
              <a:rPr lang="en-US" dirty="0" smtClean="0"/>
              <a:t>Immediatelly notify the physician</a:t>
            </a:r>
          </a:p>
          <a:p>
            <a:pPr algn="ctr"/>
            <a:r>
              <a:rPr lang="en-US" dirty="0" smtClean="0"/>
              <a:t> to treat and to  take the the proper isolation precautions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heckerboard(across)">
                                      <p:cBhvr>
                                        <p:cTn id="20" dur="500"/>
                                        <p:tgtEl>
                                          <p:spTgt spid="1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animBg="1"/>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7422" y="2357430"/>
            <a:ext cx="4286280" cy="1042982"/>
          </a:xfrm>
        </p:spPr>
        <p:txBody>
          <a:bodyPr>
            <a:normAutofit/>
          </a:bodyPr>
          <a:lstStyle/>
          <a:p>
            <a:pPr>
              <a:buNone/>
            </a:pPr>
            <a:r>
              <a:rPr lang="en-US" sz="6000" b="1" dirty="0" smtClean="0">
                <a:solidFill>
                  <a:srgbClr val="FF0000"/>
                </a:solidFill>
                <a:effectLst>
                  <a:outerShdw blurRad="38100" dist="38100" dir="2700000" algn="tl">
                    <a:srgbClr val="000000">
                      <a:alpha val="43137"/>
                    </a:srgbClr>
                  </a:outerShdw>
                </a:effectLst>
              </a:rPr>
              <a:t>Brucellosis</a:t>
            </a:r>
            <a:endParaRPr lang="en-US" sz="60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571480"/>
            <a:ext cx="8229600" cy="1143000"/>
          </a:xfrm>
        </p:spPr>
        <p:txBody>
          <a:bodyPr>
            <a:noAutofit/>
          </a:bodyPr>
          <a:lstStyle/>
          <a:p>
            <a:r>
              <a:rPr lang="en-US" sz="3200" b="1" dirty="0" smtClean="0">
                <a:solidFill>
                  <a:srgbClr val="FF0000"/>
                </a:solidFill>
                <a:effectLst>
                  <a:outerShdw blurRad="38100" dist="38100" dir="2700000" algn="tl">
                    <a:srgbClr val="000000">
                      <a:alpha val="43137"/>
                    </a:srgbClr>
                  </a:outerShdw>
                </a:effectLst>
              </a:rPr>
              <a:t>Specimen collection, transport,  and processing </a:t>
            </a:r>
            <a:endParaRPr lang="en-US" sz="32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r>
              <a:rPr lang="en-US" dirty="0" smtClean="0"/>
              <a:t>A definitive diagnosis of brucellosis requires isolation of the organisms in cultures of blood, bone marrow, CSF, pleural and synovial fluids, urine, abscesses, or other tissues.</a:t>
            </a:r>
          </a:p>
          <a:p>
            <a:pPr algn="just"/>
            <a:r>
              <a:rPr lang="en-US" dirty="0" smtClean="0"/>
              <a:t>If processing will be delayed, the specimen may be held in the refrigerator. </a:t>
            </a:r>
            <a:endParaRPr lang="en-US" dirty="0"/>
          </a:p>
        </p:txBody>
      </p:sp>
      <p:sp>
        <p:nvSpPr>
          <p:cNvPr id="4" name="Title 1"/>
          <p:cNvSpPr txBox="1">
            <a:spLocks/>
          </p:cNvSpPr>
          <p:nvPr/>
        </p:nvSpPr>
        <p:spPr>
          <a:xfrm>
            <a:off x="1743084" y="71414"/>
            <a:ext cx="5400684" cy="642942"/>
          </a:xfrm>
          <a:prstGeom prst="rect">
            <a:avLst/>
          </a:prstGeom>
          <a:solidFill>
            <a:schemeClr val="bg1">
              <a:lumMod val="85000"/>
            </a:schemeClr>
          </a:solidFill>
        </p:spPr>
        <p:txBody>
          <a:bodyPr vert="horz" lIns="91440" tIns="45720" rIns="91440" bIns="45720" rtlCol="0" anchor="ctr">
            <a:normAutofit fontScale="97500" lnSpcReduction="10000"/>
          </a:bodyPr>
          <a:lstStyle/>
          <a:p>
            <a:pPr lvl="0" algn="ctr">
              <a:spcBef>
                <a:spcPct val="0"/>
              </a:spcBef>
              <a:defRPr/>
            </a:pPr>
            <a:r>
              <a:rPr lang="en-US" sz="4000" b="1" dirty="0" smtClean="0">
                <a:solidFill>
                  <a:srgbClr val="FF0000"/>
                </a:solidFill>
                <a:effectLst>
                  <a:outerShdw blurRad="38100" dist="38100" dir="2700000" algn="tl">
                    <a:srgbClr val="000000">
                      <a:alpha val="43137"/>
                    </a:srgbClr>
                  </a:outerShdw>
                </a:effectLst>
              </a:rPr>
              <a:t>Brucellosis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srcRect/>
          <a:stretch>
            <a:fillRect/>
          </a:stretch>
        </p:blipFill>
        <p:spPr bwMode="auto">
          <a:xfrm>
            <a:off x="428596" y="571480"/>
            <a:ext cx="3590925" cy="5476875"/>
          </a:xfrm>
          <a:prstGeom prst="rect">
            <a:avLst/>
          </a:prstGeom>
          <a:noFill/>
          <a:ln w="9525">
            <a:noFill/>
            <a:miter lim="800000"/>
            <a:headEnd/>
            <a:tailEnd/>
          </a:ln>
          <a:effectLst/>
        </p:spPr>
      </p:pic>
      <p:pic>
        <p:nvPicPr>
          <p:cNvPr id="10" name="Picture 5"/>
          <p:cNvPicPr>
            <a:picLocks noChangeAspect="1" noChangeArrowheads="1"/>
          </p:cNvPicPr>
          <p:nvPr/>
        </p:nvPicPr>
        <p:blipFill>
          <a:blip r:embed="rId3"/>
          <a:srcRect/>
          <a:stretch>
            <a:fillRect/>
          </a:stretch>
        </p:blipFill>
        <p:spPr bwMode="auto">
          <a:xfrm>
            <a:off x="3786182" y="928670"/>
            <a:ext cx="2181225" cy="48863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5572132" y="571480"/>
            <a:ext cx="2066925" cy="1400175"/>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5643570" y="2071678"/>
            <a:ext cx="2238375" cy="1552575"/>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a:srcRect/>
          <a:stretch>
            <a:fillRect/>
          </a:stretch>
        </p:blipFill>
        <p:spPr bwMode="auto">
          <a:xfrm>
            <a:off x="5643570" y="3357562"/>
            <a:ext cx="2733675" cy="1724025"/>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a:srcRect/>
          <a:stretch>
            <a:fillRect/>
          </a:stretch>
        </p:blipFill>
        <p:spPr bwMode="auto">
          <a:xfrm>
            <a:off x="5543581" y="5072074"/>
            <a:ext cx="3457575" cy="157162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a:srcRect/>
          <a:stretch>
            <a:fillRect/>
          </a:stretch>
        </p:blipFill>
        <p:spPr bwMode="auto">
          <a:xfrm>
            <a:off x="857224" y="152381"/>
            <a:ext cx="1819275" cy="561975"/>
          </a:xfrm>
          <a:prstGeom prst="rect">
            <a:avLst/>
          </a:prstGeom>
          <a:noFill/>
          <a:ln w="9525">
            <a:noFill/>
            <a:miter lim="800000"/>
            <a:headEnd/>
            <a:tailEnd/>
          </a:ln>
          <a:effectLst/>
        </p:spPr>
      </p:pic>
      <p:pic>
        <p:nvPicPr>
          <p:cNvPr id="1035" name="Picture 11"/>
          <p:cNvPicPr>
            <a:picLocks noChangeAspect="1" noChangeArrowheads="1"/>
          </p:cNvPicPr>
          <p:nvPr/>
        </p:nvPicPr>
        <p:blipFill>
          <a:blip r:embed="rId9"/>
          <a:srcRect/>
          <a:stretch>
            <a:fillRect/>
          </a:stretch>
        </p:blipFill>
        <p:spPr bwMode="auto">
          <a:xfrm>
            <a:off x="5572132" y="42843"/>
            <a:ext cx="1933575" cy="6000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35"/>
                                        </p:tgtEl>
                                        <p:attrNameLst>
                                          <p:attrName>style.visibility</p:attrName>
                                        </p:attrNameLst>
                                      </p:cBhvr>
                                      <p:to>
                                        <p:strVal val="visible"/>
                                      </p:to>
                                    </p:set>
                                    <p:animEffect transition="in" filter="slide(fromBottom)">
                                      <p:cBhvr>
                                        <p:cTn id="22" dur="500"/>
                                        <p:tgtEl>
                                          <p:spTgt spid="10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linds(horizontal)">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blinds(horizontal)">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blinds(horizontal)">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blinds(horizontal)">
                                      <p:cBhvr>
                                        <p:cTn id="42"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0" y="857232"/>
            <a:ext cx="6929486" cy="714380"/>
          </a:xfrm>
        </p:spPr>
        <p:txBody>
          <a:bodyPr>
            <a:normAutofit fontScale="90000"/>
          </a:bodyPr>
          <a:lstStyle/>
          <a:p>
            <a:r>
              <a:rPr lang="en-US" b="1" dirty="0" smtClean="0">
                <a:solidFill>
                  <a:srgbClr val="92D050"/>
                </a:solidFill>
                <a:effectLst>
                  <a:outerShdw blurRad="38100" dist="38100" dir="2700000" algn="tl">
                    <a:srgbClr val="000000">
                      <a:alpha val="43137"/>
                    </a:srgbClr>
                  </a:outerShdw>
                </a:effectLst>
              </a:rPr>
              <a:t>Direct detection methods </a:t>
            </a:r>
            <a:endParaRPr lang="en-US" b="1" dirty="0">
              <a:solidFill>
                <a:srgbClr val="92D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just"/>
            <a:r>
              <a:rPr lang="en-US" dirty="0" smtClean="0"/>
              <a:t>Conventional and real-time polymerase chain reaction (PCR) assays are reliable and specific means of directly detecting Brucella organisms in clinical specimens. </a:t>
            </a:r>
            <a:endParaRPr lang="en-US" dirty="0"/>
          </a:p>
        </p:txBody>
      </p:sp>
      <p:sp>
        <p:nvSpPr>
          <p:cNvPr id="4" name="Title 1"/>
          <p:cNvSpPr txBox="1">
            <a:spLocks/>
          </p:cNvSpPr>
          <p:nvPr/>
        </p:nvSpPr>
        <p:spPr>
          <a:xfrm>
            <a:off x="1743084" y="71414"/>
            <a:ext cx="5400684" cy="642942"/>
          </a:xfrm>
          <a:prstGeom prst="rect">
            <a:avLst/>
          </a:prstGeom>
          <a:solidFill>
            <a:schemeClr val="bg1">
              <a:lumMod val="85000"/>
            </a:schemeClr>
          </a:solidFill>
        </p:spPr>
        <p:txBody>
          <a:bodyPr vert="horz" lIns="91440" tIns="45720" rIns="91440" bIns="45720" rtlCol="0" anchor="ctr">
            <a:normAutofit fontScale="97500" lnSpcReduction="10000"/>
          </a:bodyPr>
          <a:lstStyle/>
          <a:p>
            <a:pPr lvl="0" algn="ctr">
              <a:spcBef>
                <a:spcPct val="0"/>
              </a:spcBef>
              <a:defRPr/>
            </a:pPr>
            <a:r>
              <a:rPr lang="en-US" sz="4000" b="1" dirty="0" smtClean="0">
                <a:solidFill>
                  <a:srgbClr val="FF0000"/>
                </a:solidFill>
                <a:effectLst>
                  <a:outerShdw blurRad="38100" dist="38100" dir="2700000" algn="tl">
                    <a:srgbClr val="000000">
                      <a:alpha val="43137"/>
                    </a:srgbClr>
                  </a:outerShdw>
                </a:effectLst>
              </a:rPr>
              <a:t>Brucellosis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74"/>
            <a:ext cx="2900354" cy="1143000"/>
          </a:xfrm>
        </p:spPr>
        <p:txBody>
          <a:bodyPr>
            <a:normAutofit/>
          </a:bodyPr>
          <a:lstStyle/>
          <a:p>
            <a:r>
              <a:rPr lang="en-US" b="1" dirty="0" smtClean="0">
                <a:solidFill>
                  <a:srgbClr val="7030A0"/>
                </a:solidFill>
                <a:effectLst>
                  <a:outerShdw blurRad="38100" dist="38100" dir="2700000" algn="tl">
                    <a:srgbClr val="000000">
                      <a:alpha val="43137"/>
                    </a:srgbClr>
                  </a:outerShdw>
                </a:effectLst>
              </a:rPr>
              <a:t>Cultivation</a:t>
            </a:r>
            <a:endParaRPr lang="en-US"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1406" y="1285860"/>
            <a:ext cx="5857916" cy="5429288"/>
          </a:xfrm>
        </p:spPr>
        <p:txBody>
          <a:bodyPr>
            <a:normAutofit fontScale="85000" lnSpcReduction="20000"/>
          </a:bodyPr>
          <a:lstStyle/>
          <a:p>
            <a:pPr lvl="0" algn="just"/>
            <a:r>
              <a:rPr lang="en-US" dirty="0" smtClean="0"/>
              <a:t>Brucella can grow on blood and chocolate agars</a:t>
            </a:r>
          </a:p>
          <a:p>
            <a:pPr lvl="0" algn="just"/>
            <a:r>
              <a:rPr lang="en-US" dirty="0" smtClean="0"/>
              <a:t>More enriched agars including Brucella agar or infusion base agar are used to isolate </a:t>
            </a:r>
            <a:r>
              <a:rPr lang="en-US" i="1" dirty="0" smtClean="0"/>
              <a:t>Brucella</a:t>
            </a:r>
          </a:p>
          <a:p>
            <a:pPr lvl="0" algn="just"/>
            <a:r>
              <a:rPr lang="en-US" dirty="0" smtClean="0"/>
              <a:t>All subculture plates should be held for a minimum of 7 days.</a:t>
            </a:r>
          </a:p>
          <a:p>
            <a:pPr lvl="0" algn="just"/>
            <a:r>
              <a:rPr lang="en-US" dirty="0" smtClean="0"/>
              <a:t>On culture, colonies appear small, convex, smooth, translucent, nonhemolytic, and slightly yellow and opalescent after at least 48 hours of incubation </a:t>
            </a:r>
          </a:p>
          <a:p>
            <a:pPr lvl="0" algn="just"/>
            <a:r>
              <a:rPr lang="en-US" dirty="0" smtClean="0"/>
              <a:t>Brucella spp. are catalase and urease positive, and most strains are oxidase positive </a:t>
            </a:r>
            <a:endParaRPr lang="en-US" dirty="0"/>
          </a:p>
        </p:txBody>
      </p:sp>
      <p:sp>
        <p:nvSpPr>
          <p:cNvPr id="4" name="Title 1"/>
          <p:cNvSpPr txBox="1">
            <a:spLocks/>
          </p:cNvSpPr>
          <p:nvPr/>
        </p:nvSpPr>
        <p:spPr>
          <a:xfrm>
            <a:off x="1743084" y="71414"/>
            <a:ext cx="5400684" cy="642942"/>
          </a:xfrm>
          <a:prstGeom prst="rect">
            <a:avLst/>
          </a:prstGeom>
          <a:solidFill>
            <a:schemeClr val="bg1">
              <a:lumMod val="85000"/>
            </a:schemeClr>
          </a:solidFill>
        </p:spPr>
        <p:txBody>
          <a:bodyPr vert="horz" lIns="91440" tIns="45720" rIns="91440" bIns="45720" rtlCol="0" anchor="ctr">
            <a:normAutofit fontScale="97500" lnSpcReduction="10000"/>
          </a:bodyPr>
          <a:lstStyle/>
          <a:p>
            <a:pPr lvl="0" algn="ctr">
              <a:spcBef>
                <a:spcPct val="0"/>
              </a:spcBef>
              <a:defRPr/>
            </a:pPr>
            <a:r>
              <a:rPr lang="en-US" sz="4000" b="1" dirty="0" smtClean="0">
                <a:solidFill>
                  <a:srgbClr val="FF0000"/>
                </a:solidFill>
                <a:effectLst>
                  <a:outerShdw blurRad="38100" dist="38100" dir="2700000" algn="tl">
                    <a:srgbClr val="000000">
                      <a:alpha val="43137"/>
                    </a:srgbClr>
                  </a:outerShdw>
                </a:effectLst>
              </a:rPr>
              <a:t>Brucellosis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2"/>
          <a:srcRect/>
          <a:stretch>
            <a:fillRect/>
          </a:stretch>
        </p:blipFill>
        <p:spPr bwMode="auto">
          <a:xfrm>
            <a:off x="5929322" y="1857364"/>
            <a:ext cx="3145397" cy="30003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4525963"/>
          </a:xfrm>
        </p:spPr>
        <p:txBody>
          <a:bodyPr>
            <a:normAutofit/>
          </a:bodyPr>
          <a:lstStyle/>
          <a:p>
            <a:pPr>
              <a:buNone/>
            </a:pPr>
            <a:r>
              <a:rPr lang="en-US" sz="3600" b="1" dirty="0" smtClean="0">
                <a:solidFill>
                  <a:schemeClr val="accent6">
                    <a:lumMod val="75000"/>
                  </a:schemeClr>
                </a:solidFill>
                <a:effectLst>
                  <a:outerShdw blurRad="38100" dist="38100" dir="2700000" algn="tl">
                    <a:srgbClr val="000000">
                      <a:alpha val="43137"/>
                    </a:srgbClr>
                  </a:outerShdw>
                </a:effectLst>
              </a:rPr>
              <a:t>Serologic test</a:t>
            </a:r>
          </a:p>
          <a:p>
            <a:pPr algn="just"/>
            <a:r>
              <a:rPr lang="en-US" dirty="0" smtClean="0"/>
              <a:t>Is widely used (e.g., serum agglutination test [SAT] or microplate agglutination [MAT]) because isolating brucellae is difficult</a:t>
            </a:r>
          </a:p>
          <a:p>
            <a:pPr algn="just"/>
            <a:r>
              <a:rPr lang="en-US" dirty="0" smtClean="0"/>
              <a:t>A titer of 1 : 160 or greater in the SAT is considered diagnostic if this result fits the clinical and epidemiologic findings.</a:t>
            </a:r>
            <a:endParaRPr lang="en-US" dirty="0"/>
          </a:p>
        </p:txBody>
      </p:sp>
      <p:sp>
        <p:nvSpPr>
          <p:cNvPr id="4" name="Title 1"/>
          <p:cNvSpPr txBox="1">
            <a:spLocks/>
          </p:cNvSpPr>
          <p:nvPr/>
        </p:nvSpPr>
        <p:spPr>
          <a:xfrm>
            <a:off x="1743084" y="71414"/>
            <a:ext cx="5400684" cy="642942"/>
          </a:xfrm>
          <a:prstGeom prst="rect">
            <a:avLst/>
          </a:prstGeom>
          <a:solidFill>
            <a:schemeClr val="bg1">
              <a:lumMod val="85000"/>
            </a:schemeClr>
          </a:solidFill>
        </p:spPr>
        <p:txBody>
          <a:bodyPr vert="horz" lIns="91440" tIns="45720" rIns="91440" bIns="45720" rtlCol="0" anchor="ctr">
            <a:normAutofit fontScale="97500" lnSpcReduction="10000"/>
          </a:bodyPr>
          <a:lstStyle/>
          <a:p>
            <a:pPr lvl="0" algn="ctr">
              <a:spcBef>
                <a:spcPct val="0"/>
              </a:spcBef>
              <a:defRPr/>
            </a:pPr>
            <a:r>
              <a:rPr lang="en-US" sz="4000" b="1" dirty="0" smtClean="0">
                <a:solidFill>
                  <a:srgbClr val="FF0000"/>
                </a:solidFill>
                <a:effectLst>
                  <a:outerShdw blurRad="38100" dist="38100" dir="2700000" algn="tl">
                    <a:srgbClr val="000000">
                      <a:alpha val="43137"/>
                    </a:srgbClr>
                  </a:outerShdw>
                </a:effectLst>
              </a:rPr>
              <a:t>Brucellosis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p:txBody>
          <a:bodyPr/>
          <a:lstStyle/>
          <a:p>
            <a:pPr eaLnBrk="1" hangingPunct="1"/>
            <a:r>
              <a:rPr lang="en-US" altLang="en-US" dirty="0" smtClean="0"/>
              <a:t>Diagnosis Q fever</a:t>
            </a:r>
          </a:p>
        </p:txBody>
      </p:sp>
      <p:sp>
        <p:nvSpPr>
          <p:cNvPr id="52227" name="Rectangle 7"/>
          <p:cNvSpPr>
            <a:spLocks noGrp="1" noChangeArrowheads="1"/>
          </p:cNvSpPr>
          <p:nvPr>
            <p:ph idx="1"/>
          </p:nvPr>
        </p:nvSpPr>
        <p:spPr/>
        <p:txBody>
          <a:bodyPr/>
          <a:lstStyle/>
          <a:p>
            <a:pPr eaLnBrk="1" hangingPunct="1"/>
            <a:r>
              <a:rPr lang="en-US" altLang="en-US" dirty="0" smtClean="0"/>
              <a:t>Serology (rise in titer)</a:t>
            </a:r>
          </a:p>
          <a:p>
            <a:pPr lvl="1" eaLnBrk="1" hangingPunct="1"/>
            <a:r>
              <a:rPr lang="en-US" altLang="en-US" dirty="0" smtClean="0"/>
              <a:t>IFA, CF, ELISA, microagglutination</a:t>
            </a:r>
          </a:p>
          <a:p>
            <a:pPr eaLnBrk="1" hangingPunct="1"/>
            <a:r>
              <a:rPr lang="en-US" altLang="en-US" dirty="0" smtClean="0"/>
              <a:t>DNA detection methods</a:t>
            </a:r>
          </a:p>
          <a:p>
            <a:pPr lvl="1" eaLnBrk="1" hangingPunct="1"/>
            <a:r>
              <a:rPr lang="en-US" altLang="en-US" dirty="0" smtClean="0"/>
              <a:t>PCR</a:t>
            </a:r>
          </a:p>
          <a:p>
            <a:pPr eaLnBrk="1" hangingPunct="1"/>
            <a:r>
              <a:rPr lang="en-US" altLang="en-US" dirty="0" smtClean="0"/>
              <a:t>Isolation of organism</a:t>
            </a:r>
          </a:p>
          <a:p>
            <a:pPr lvl="1" eaLnBrk="1" hangingPunct="1"/>
            <a:r>
              <a:rPr lang="en-US" altLang="en-US" dirty="0" smtClean="0"/>
              <a:t>Risk to laboratory personnel</a:t>
            </a:r>
          </a:p>
          <a:p>
            <a:pPr lvl="1" eaLnBrk="1" hangingPunct="1"/>
            <a:r>
              <a:rPr lang="en-US" altLang="en-US" dirty="0" smtClean="0"/>
              <a:t>Rarely done</a:t>
            </a:r>
          </a:p>
        </p:txBody>
      </p:sp>
      <p:sp>
        <p:nvSpPr>
          <p:cNvPr id="52228" name="Footer Placeholder 4"/>
          <p:cNvSpPr>
            <a:spLocks noGrp="1"/>
          </p:cNvSpPr>
          <p:nvPr>
            <p:ph type="ftr" sz="quarter" idx="11"/>
          </p:nvPr>
        </p:nvSpPr>
        <p:spPr>
          <a:noFill/>
        </p:spPr>
        <p:txBody>
          <a:bodyPr/>
          <a:lstStyle/>
          <a:p>
            <a:r>
              <a:rPr lang="en-US" altLang="en-US" smtClean="0">
                <a:solidFill>
                  <a:srgbClr val="DDEBFF"/>
                </a:solidFill>
              </a:rPr>
              <a:t>Center for Food Security and Public Health, Iowa State University, 2011</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28660" y="500042"/>
            <a:ext cx="5072098" cy="1143000"/>
          </a:xfrm>
        </p:spPr>
        <p:txBody>
          <a:bodyPr>
            <a:normAutofit/>
          </a:bodyPr>
          <a:lstStyle/>
          <a:p>
            <a:pPr eaLnBrk="1" hangingPunct="1">
              <a:defRPr/>
            </a:pPr>
            <a:r>
              <a:rPr lang="en-US" sz="3600" b="1" dirty="0" smtClean="0">
                <a:solidFill>
                  <a:srgbClr val="FF0000"/>
                </a:solidFill>
              </a:rPr>
              <a:t>Cultural properties</a:t>
            </a:r>
            <a:endParaRPr lang="ro-RO" sz="3600" b="1" dirty="0" smtClean="0">
              <a:solidFill>
                <a:srgbClr val="FF0000"/>
              </a:solidFill>
            </a:endParaRPr>
          </a:p>
        </p:txBody>
      </p:sp>
      <p:sp>
        <p:nvSpPr>
          <p:cNvPr id="12291" name="Rectangle 3"/>
          <p:cNvSpPr>
            <a:spLocks noGrp="1" noChangeArrowheads="1"/>
          </p:cNvSpPr>
          <p:nvPr>
            <p:ph type="body" idx="1"/>
          </p:nvPr>
        </p:nvSpPr>
        <p:spPr/>
        <p:txBody>
          <a:bodyPr/>
          <a:lstStyle/>
          <a:p>
            <a:pPr algn="just" eaLnBrk="1" hangingPunct="1">
              <a:lnSpc>
                <a:spcPct val="90000"/>
              </a:lnSpc>
            </a:pPr>
            <a:r>
              <a:rPr lang="en-US" dirty="0" smtClean="0">
                <a:effectLst/>
              </a:rPr>
              <a:t>Grow easily on simple culture media</a:t>
            </a:r>
            <a:r>
              <a:rPr lang="en-US" dirty="0" smtClean="0"/>
              <a:t> and on </a:t>
            </a:r>
            <a:r>
              <a:rPr lang="en-US" dirty="0" smtClean="0">
                <a:effectLst/>
              </a:rPr>
              <a:t>selective and differential media that contain biliary salts and lactose</a:t>
            </a:r>
            <a:r>
              <a:rPr lang="ro-RO" dirty="0" smtClean="0">
                <a:effectLst/>
              </a:rPr>
              <a:t>.</a:t>
            </a:r>
            <a:endParaRPr lang="en-US" dirty="0" smtClean="0"/>
          </a:p>
          <a:p>
            <a:pPr algn="just" eaLnBrk="1" hangingPunct="1">
              <a:lnSpc>
                <a:spcPct val="90000"/>
              </a:lnSpc>
            </a:pPr>
            <a:r>
              <a:rPr lang="ro-RO" dirty="0" smtClean="0">
                <a:effectLst/>
              </a:rPr>
              <a:t>Produce H2S, </a:t>
            </a:r>
            <a:r>
              <a:rPr lang="en-US" dirty="0" smtClean="0">
                <a:effectLst/>
              </a:rPr>
              <a:t>colonies have a “cat-eye” appearance.</a:t>
            </a:r>
            <a:endParaRPr lang="ro-RO" dirty="0" smtClean="0">
              <a:effectLst/>
            </a:endParaRPr>
          </a:p>
        </p:txBody>
      </p:sp>
      <p:sp>
        <p:nvSpPr>
          <p:cNvPr id="4" name="TextBox 3"/>
          <p:cNvSpPr txBox="1"/>
          <p:nvPr/>
        </p:nvSpPr>
        <p:spPr>
          <a:xfrm>
            <a:off x="0" y="0"/>
            <a:ext cx="9144000" cy="584775"/>
          </a:xfrm>
          <a:prstGeom prst="rect">
            <a:avLst/>
          </a:prstGeom>
          <a:solidFill>
            <a:srgbClr val="FFFF00"/>
          </a:solidFill>
        </p:spPr>
        <p:txBody>
          <a:bodyPr wrap="square" rtlCol="0">
            <a:spAutoFit/>
          </a:bodyPr>
          <a:lstStyle/>
          <a:p>
            <a:pPr algn="ctr"/>
            <a:r>
              <a:rPr lang="en-US" sz="3200" b="1" dirty="0" smtClean="0"/>
              <a:t>Diagnosis of salmonellosis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linds(horizontal)">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12" dur="5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7"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03367"/>
            <a:ext cx="8229600" cy="4525963"/>
          </a:xfrm>
        </p:spPr>
        <p:txBody>
          <a:bodyPr>
            <a:normAutofit/>
          </a:bodyPr>
          <a:lstStyle/>
          <a:p>
            <a:pPr>
              <a:buNone/>
            </a:pPr>
            <a:endParaRPr lang="en-US" dirty="0" smtClean="0"/>
          </a:p>
          <a:p>
            <a:pPr>
              <a:buNone/>
            </a:pPr>
            <a:endParaRPr lang="en-US" dirty="0" smtClean="0"/>
          </a:p>
          <a:p>
            <a:endParaRPr lang="en-US" dirty="0"/>
          </a:p>
        </p:txBody>
      </p:sp>
      <p:sp>
        <p:nvSpPr>
          <p:cNvPr id="4" name="TextBox 3"/>
          <p:cNvSpPr txBox="1"/>
          <p:nvPr/>
        </p:nvSpPr>
        <p:spPr>
          <a:xfrm>
            <a:off x="0" y="0"/>
            <a:ext cx="9144000" cy="584775"/>
          </a:xfrm>
          <a:prstGeom prst="rect">
            <a:avLst/>
          </a:prstGeom>
          <a:solidFill>
            <a:srgbClr val="FFFF00"/>
          </a:solidFill>
        </p:spPr>
        <p:txBody>
          <a:bodyPr wrap="square" rtlCol="0">
            <a:spAutoFit/>
          </a:bodyPr>
          <a:lstStyle/>
          <a:p>
            <a:pPr algn="ctr"/>
            <a:r>
              <a:rPr lang="en-US" sz="3200" b="1" dirty="0" smtClean="0"/>
              <a:t>Diagnosis of salmonellosis</a:t>
            </a:r>
            <a:endParaRPr lang="en-US" sz="3200" b="1" dirty="0"/>
          </a:p>
        </p:txBody>
      </p:sp>
      <p:sp>
        <p:nvSpPr>
          <p:cNvPr id="5" name="Content Placeholder 2"/>
          <p:cNvSpPr txBox="1">
            <a:spLocks/>
          </p:cNvSpPr>
          <p:nvPr/>
        </p:nvSpPr>
        <p:spPr>
          <a:xfrm>
            <a:off x="71406" y="617549"/>
            <a:ext cx="9001156" cy="4525963"/>
          </a:xfrm>
          <a:prstGeom prst="rect">
            <a:avLst/>
          </a:prstGeom>
        </p:spPr>
        <p:txBody>
          <a:bodyPr vert="horz" lIns="91440" tIns="45720" rIns="91440" bIns="45720" rtlCol="0">
            <a:normAutofit lnSpcReduction="10000"/>
          </a:body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rgbClr val="FF0000"/>
                </a:solidFill>
                <a:effectLst/>
                <a:uLnTx/>
                <a:uFillTx/>
                <a:latin typeface="+mn-lt"/>
                <a:ea typeface="+mn-ea"/>
                <a:cs typeface="+mn-cs"/>
              </a:rPr>
              <a:t>Media used for </a:t>
            </a:r>
            <a:r>
              <a:rPr kumimoji="0" lang="en-US" sz="2800" b="1" i="1" u="none" strike="noStrike" kern="1200" cap="none" spc="0" normalizeH="0" baseline="0" noProof="0" dirty="0" smtClean="0">
                <a:ln>
                  <a:noFill/>
                </a:ln>
                <a:solidFill>
                  <a:srgbClr val="FF0000"/>
                </a:solidFill>
                <a:effectLst/>
                <a:uLnTx/>
                <a:uFillTx/>
                <a:latin typeface="+mn-lt"/>
                <a:ea typeface="+mn-ea"/>
                <a:cs typeface="+mn-cs"/>
              </a:rPr>
              <a:t>Salmonella</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 isolation</a:t>
            </a:r>
          </a:p>
          <a:p>
            <a:pPr marL="171450" lvl="0" indent="-514350">
              <a:spcBef>
                <a:spcPct val="20000"/>
              </a:spcBef>
              <a:buFont typeface="+mj-lt"/>
              <a:buAutoNum type="arabicPeriod"/>
              <a:defRPr/>
            </a:pPr>
            <a:r>
              <a:rPr lang="en-US" sz="2800" dirty="0" smtClean="0"/>
              <a:t>Enrichment cultures</a:t>
            </a:r>
          </a:p>
          <a:p>
            <a:pPr marL="171450" lvl="0" indent="-514350">
              <a:spcBef>
                <a:spcPct val="20000"/>
              </a:spcBef>
              <a:buFont typeface="+mj-lt"/>
              <a:buAutoNum type="arabicPeriod"/>
              <a:defRPr/>
            </a:pPr>
            <a:r>
              <a:rPr lang="en-US" sz="2800" i="1" dirty="0" smtClean="0"/>
              <a:t>Salmonella</a:t>
            </a:r>
            <a:r>
              <a:rPr lang="en-US" sz="2800" dirty="0" smtClean="0"/>
              <a:t> selective media</a:t>
            </a:r>
          </a:p>
          <a:p>
            <a:pPr lvl="0" indent="-342900">
              <a:spcBef>
                <a:spcPct val="20000"/>
              </a:spcBef>
              <a:defRPr/>
            </a:pPr>
            <a:r>
              <a:rPr lang="en-US" sz="2800" dirty="0" smtClean="0"/>
              <a:t> </a:t>
            </a:r>
          </a:p>
          <a:p>
            <a:pPr indent="-342900">
              <a:spcBef>
                <a:spcPct val="20000"/>
              </a:spcBef>
              <a:defRPr/>
            </a:pPr>
            <a:r>
              <a:rPr lang="en-US" sz="2800" b="1" dirty="0" smtClean="0"/>
              <a:t>Enrichment cultures</a:t>
            </a:r>
          </a:p>
          <a:p>
            <a:pPr indent="-342900" algn="just">
              <a:spcBef>
                <a:spcPct val="20000"/>
              </a:spcBef>
            </a:pPr>
            <a:r>
              <a:rPr lang="en-US" sz="2800" dirty="0" smtClean="0"/>
              <a:t>Enrichment cultures: The specimen (usually stool) also is put into selenite </a:t>
            </a:r>
            <a:r>
              <a:rPr lang="en-US" sz="2800" dirty="0" smtClean="0"/>
              <a:t>or </a:t>
            </a:r>
            <a:r>
              <a:rPr lang="en-US" sz="2800" dirty="0" smtClean="0"/>
              <a:t>tetrathionate broth, both of which inhibit replication of normal intestinal bacteria and permit multiplication of salmonellae. After incubation for 1–2 days, this is plated on differential and selective media.</a:t>
            </a:r>
          </a:p>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FF0000"/>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box(in)">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ox(in)">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box(in)">
                                      <p:cBhvr>
                                        <p:cTn id="2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642918"/>
            <a:ext cx="6000792" cy="4525963"/>
          </a:xfrm>
        </p:spPr>
        <p:txBody>
          <a:bodyPr>
            <a:normAutofit/>
          </a:bodyPr>
          <a:lstStyle/>
          <a:p>
            <a:pPr marL="0" lvl="0">
              <a:buNone/>
            </a:pPr>
            <a:r>
              <a:rPr lang="en-US" sz="2800" b="1" i="1" dirty="0" smtClean="0">
                <a:solidFill>
                  <a:srgbClr val="FF0000"/>
                </a:solidFill>
              </a:rPr>
              <a:t>Salmonella</a:t>
            </a:r>
            <a:r>
              <a:rPr lang="en-US" sz="2800" b="1" dirty="0" smtClean="0">
                <a:solidFill>
                  <a:srgbClr val="FF0000"/>
                </a:solidFill>
              </a:rPr>
              <a:t> selective media:</a:t>
            </a:r>
          </a:p>
          <a:p>
            <a:pPr marL="0">
              <a:buNone/>
            </a:pPr>
            <a:r>
              <a:rPr lang="en-US" sz="2400" dirty="0" smtClean="0"/>
              <a:t>Favor growth of </a:t>
            </a:r>
            <a:r>
              <a:rPr lang="en-US" sz="2400" i="1" dirty="0" smtClean="0"/>
              <a:t>salmonellae</a:t>
            </a:r>
            <a:r>
              <a:rPr lang="en-US" sz="2400" dirty="0" smtClean="0"/>
              <a:t> and </a:t>
            </a:r>
            <a:r>
              <a:rPr lang="en-US" sz="2400" i="1" dirty="0" smtClean="0"/>
              <a:t>shigellae</a:t>
            </a:r>
            <a:r>
              <a:rPr lang="en-US" sz="2400" dirty="0" smtClean="0"/>
              <a:t> over other </a:t>
            </a:r>
            <a:r>
              <a:rPr lang="en-US" sz="2400" i="1" dirty="0" smtClean="0"/>
              <a:t>Enterobacteriaceae</a:t>
            </a:r>
            <a:r>
              <a:rPr lang="en-US" sz="2400" dirty="0" smtClean="0"/>
              <a:t>  including</a:t>
            </a:r>
          </a:p>
          <a:p>
            <a:pPr marL="514350" indent="-514350">
              <a:buFont typeface="+mj-lt"/>
              <a:buAutoNum type="arabicPeriod"/>
            </a:pPr>
            <a:r>
              <a:rPr lang="en-US" sz="2800" dirty="0" smtClean="0"/>
              <a:t>Salmonella-Shigella (SS) agar</a:t>
            </a:r>
          </a:p>
          <a:p>
            <a:pPr marL="514350" indent="-514350">
              <a:buFont typeface="+mj-lt"/>
              <a:buAutoNum type="arabicPeriod"/>
            </a:pPr>
            <a:r>
              <a:rPr lang="en-US" sz="2800" dirty="0" err="1" smtClean="0"/>
              <a:t>Hektoen</a:t>
            </a:r>
            <a:r>
              <a:rPr lang="en-US" sz="2800" dirty="0" smtClean="0"/>
              <a:t> enteric agar </a:t>
            </a:r>
          </a:p>
          <a:p>
            <a:endParaRPr lang="en-US" dirty="0" smtClean="0"/>
          </a:p>
        </p:txBody>
      </p:sp>
      <p:sp>
        <p:nvSpPr>
          <p:cNvPr id="4" name="TextBox 3"/>
          <p:cNvSpPr txBox="1"/>
          <p:nvPr/>
        </p:nvSpPr>
        <p:spPr>
          <a:xfrm>
            <a:off x="0" y="0"/>
            <a:ext cx="9144000" cy="584775"/>
          </a:xfrm>
          <a:prstGeom prst="rect">
            <a:avLst/>
          </a:prstGeom>
          <a:solidFill>
            <a:srgbClr val="FFFF00"/>
          </a:solidFill>
        </p:spPr>
        <p:txBody>
          <a:bodyPr wrap="square" rtlCol="0">
            <a:spAutoFit/>
          </a:bodyPr>
          <a:lstStyle/>
          <a:p>
            <a:pPr algn="ctr"/>
            <a:r>
              <a:rPr lang="en-US" sz="3200" b="1" dirty="0" smtClean="0"/>
              <a:t>Diagnosis of salmonellosis</a:t>
            </a:r>
            <a:endParaRPr lang="en-US" sz="3200" b="1" dirty="0"/>
          </a:p>
        </p:txBody>
      </p:sp>
      <p:pic>
        <p:nvPicPr>
          <p:cNvPr id="5" name="Picture 2" descr="http://ts4.mm.bing.net/th?id=HN.608002489695799183&amp;pid=15.1&amp;H=162&amp;W=160"/>
          <p:cNvPicPr>
            <a:picLocks noChangeAspect="1" noChangeArrowheads="1"/>
          </p:cNvPicPr>
          <p:nvPr/>
        </p:nvPicPr>
        <p:blipFill>
          <a:blip r:embed="rId3"/>
          <a:srcRect/>
          <a:stretch>
            <a:fillRect/>
          </a:stretch>
        </p:blipFill>
        <p:spPr bwMode="auto">
          <a:xfrm>
            <a:off x="1857356" y="3143248"/>
            <a:ext cx="3124200" cy="3163888"/>
          </a:xfrm>
          <a:prstGeom prst="rect">
            <a:avLst/>
          </a:prstGeom>
          <a:noFill/>
          <a:ln w="9525">
            <a:noFill/>
            <a:miter lim="800000"/>
            <a:headEnd/>
            <a:tailEnd/>
          </a:ln>
        </p:spPr>
      </p:pic>
      <p:sp>
        <p:nvSpPr>
          <p:cNvPr id="6" name="Rectangle 9"/>
          <p:cNvSpPr>
            <a:spLocks noChangeArrowheads="1"/>
          </p:cNvSpPr>
          <p:nvPr/>
        </p:nvSpPr>
        <p:spPr bwMode="auto">
          <a:xfrm>
            <a:off x="5000628" y="4071942"/>
            <a:ext cx="1995487" cy="877163"/>
          </a:xfrm>
          <a:prstGeom prst="rect">
            <a:avLst/>
          </a:prstGeom>
          <a:noFill/>
          <a:ln w="9525">
            <a:noFill/>
            <a:miter lim="800000"/>
            <a:headEnd/>
            <a:tailEnd/>
          </a:ln>
        </p:spPr>
        <p:txBody>
          <a:bodyPr wrap="square">
            <a:spAutoFit/>
          </a:bodyPr>
          <a:lstStyle/>
          <a:p>
            <a:r>
              <a:rPr lang="en-US" sz="1700" b="1" i="1" dirty="0">
                <a:solidFill>
                  <a:srgbClr val="FF0000"/>
                </a:solidFill>
                <a:latin typeface="Baskerville Old Face" pitchFamily="18" charset="0"/>
              </a:rPr>
              <a:t>Salmonella</a:t>
            </a:r>
            <a:r>
              <a:rPr lang="en-US" sz="1700" b="1" dirty="0">
                <a:solidFill>
                  <a:srgbClr val="FF0000"/>
                </a:solidFill>
                <a:latin typeface="Baskerville Old Face" pitchFamily="18" charset="0"/>
              </a:rPr>
              <a:t>: </a:t>
            </a:r>
          </a:p>
          <a:p>
            <a:r>
              <a:rPr lang="en-US" sz="1700" dirty="0">
                <a:latin typeface="Baskerville Old Face" pitchFamily="18" charset="0"/>
              </a:rPr>
              <a:t>colorless colonies with black centers</a:t>
            </a:r>
          </a:p>
        </p:txBody>
      </p:sp>
      <p:sp>
        <p:nvSpPr>
          <p:cNvPr id="7" name="Rectangle 10"/>
          <p:cNvSpPr>
            <a:spLocks noChangeArrowheads="1"/>
          </p:cNvSpPr>
          <p:nvPr/>
        </p:nvSpPr>
        <p:spPr bwMode="auto">
          <a:xfrm>
            <a:off x="142844" y="4143380"/>
            <a:ext cx="2214578" cy="877163"/>
          </a:xfrm>
          <a:prstGeom prst="rect">
            <a:avLst/>
          </a:prstGeom>
          <a:noFill/>
          <a:ln w="9525">
            <a:noFill/>
            <a:miter lim="800000"/>
            <a:headEnd/>
            <a:tailEnd/>
          </a:ln>
        </p:spPr>
        <p:txBody>
          <a:bodyPr wrap="square">
            <a:spAutoFit/>
          </a:bodyPr>
          <a:lstStyle/>
          <a:p>
            <a:r>
              <a:rPr lang="en-US" sz="1700" b="1" i="1" dirty="0">
                <a:solidFill>
                  <a:srgbClr val="FF0000"/>
                </a:solidFill>
                <a:latin typeface="Baskerville Old Face" pitchFamily="18" charset="0"/>
              </a:rPr>
              <a:t>Shigella</a:t>
            </a:r>
            <a:r>
              <a:rPr lang="en-US" sz="1700" b="1" dirty="0">
                <a:solidFill>
                  <a:srgbClr val="FF0000"/>
                </a:solidFill>
                <a:latin typeface="Baskerville Old Face" pitchFamily="18" charset="0"/>
              </a:rPr>
              <a:t>: </a:t>
            </a:r>
            <a:r>
              <a:rPr lang="en-US" sz="1700" dirty="0">
                <a:solidFill>
                  <a:srgbClr val="000000"/>
                </a:solidFill>
                <a:latin typeface="Baskerville Old Face" pitchFamily="18" charset="0"/>
              </a:rPr>
              <a:t>colorless colonies without</a:t>
            </a:r>
          </a:p>
          <a:p>
            <a:r>
              <a:rPr lang="en-US" sz="1700" dirty="0">
                <a:solidFill>
                  <a:srgbClr val="000000"/>
                </a:solidFill>
                <a:latin typeface="Baskerville Old Face" pitchFamily="18" charset="0"/>
              </a:rPr>
              <a:t> black centers</a:t>
            </a:r>
          </a:p>
        </p:txBody>
      </p:sp>
      <p:sp>
        <p:nvSpPr>
          <p:cNvPr id="8" name="Rectangle 11"/>
          <p:cNvSpPr>
            <a:spLocks noChangeArrowheads="1"/>
          </p:cNvSpPr>
          <p:nvPr/>
        </p:nvSpPr>
        <p:spPr bwMode="auto">
          <a:xfrm>
            <a:off x="2285984" y="6215082"/>
            <a:ext cx="2286000" cy="615950"/>
          </a:xfrm>
          <a:prstGeom prst="rect">
            <a:avLst/>
          </a:prstGeom>
          <a:noFill/>
          <a:ln w="9525">
            <a:noFill/>
            <a:miter lim="800000"/>
            <a:headEnd/>
            <a:tailEnd/>
          </a:ln>
        </p:spPr>
        <p:txBody>
          <a:bodyPr>
            <a:spAutoFit/>
          </a:bodyPr>
          <a:lstStyle/>
          <a:p>
            <a:r>
              <a:rPr lang="en-US" sz="1700" b="1" dirty="0">
                <a:solidFill>
                  <a:srgbClr val="FF0000"/>
                </a:solidFill>
                <a:latin typeface="Baskerville Old Face" pitchFamily="18" charset="0"/>
              </a:rPr>
              <a:t>Lactose fermenter flora: </a:t>
            </a:r>
            <a:r>
              <a:rPr lang="en-US" sz="1700" dirty="0">
                <a:solidFill>
                  <a:srgbClr val="000000"/>
                </a:solidFill>
                <a:latin typeface="Baskerville Old Face" pitchFamily="18" charset="0"/>
              </a:rPr>
              <a:t>pink to red colonies </a:t>
            </a:r>
          </a:p>
        </p:txBody>
      </p:sp>
      <p:pic>
        <p:nvPicPr>
          <p:cNvPr id="9" name="Picture 2" descr="Hektoen"/>
          <p:cNvPicPr>
            <a:picLocks noChangeAspect="1" noChangeArrowheads="1"/>
          </p:cNvPicPr>
          <p:nvPr/>
        </p:nvPicPr>
        <p:blipFill>
          <a:blip r:embed="rId4"/>
          <a:srcRect/>
          <a:stretch>
            <a:fillRect/>
          </a:stretch>
        </p:blipFill>
        <p:spPr>
          <a:xfrm>
            <a:off x="5643570" y="714356"/>
            <a:ext cx="3143272" cy="3143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heckerboard(across)">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0"/>
            <a:ext cx="8229600" cy="609600"/>
          </a:xfrm>
        </p:spPr>
        <p:txBody>
          <a:bodyPr/>
          <a:lstStyle/>
          <a:p>
            <a:pPr eaLnBrk="1" hangingPunct="1">
              <a:defRPr/>
            </a:pPr>
            <a:r>
              <a:rPr lang="en-US" sz="3200" b="1" dirty="0" smtClean="0">
                <a:solidFill>
                  <a:srgbClr val="FF0000"/>
                </a:solidFill>
                <a:effectLst>
                  <a:outerShdw blurRad="38100" dist="38100" dir="2700000" algn="tl">
                    <a:srgbClr val="000000">
                      <a:alpha val="43137"/>
                    </a:srgbClr>
                  </a:outerShdw>
                </a:effectLst>
                <a:latin typeface="+mn-lt"/>
              </a:rPr>
              <a:t>Diagnosis of </a:t>
            </a:r>
            <a:r>
              <a:rPr lang="en-US" sz="3200" b="1" i="1" dirty="0" smtClean="0">
                <a:solidFill>
                  <a:srgbClr val="FF0000"/>
                </a:solidFill>
                <a:effectLst>
                  <a:outerShdw blurRad="38100" dist="38100" dir="2700000" algn="tl">
                    <a:srgbClr val="000000">
                      <a:alpha val="43137"/>
                    </a:srgbClr>
                  </a:outerShdw>
                </a:effectLst>
                <a:latin typeface="+mn-lt"/>
              </a:rPr>
              <a:t>Salmonella </a:t>
            </a:r>
            <a:r>
              <a:rPr lang="en-US" sz="3200" b="1" i="1" dirty="0" err="1" smtClean="0">
                <a:solidFill>
                  <a:srgbClr val="FF0000"/>
                </a:solidFill>
                <a:effectLst>
                  <a:outerShdw blurRad="38100" dist="38100" dir="2700000" algn="tl">
                    <a:srgbClr val="000000">
                      <a:alpha val="43137"/>
                    </a:srgbClr>
                  </a:outerShdw>
                </a:effectLst>
                <a:latin typeface="+mn-lt"/>
              </a:rPr>
              <a:t>Shigella</a:t>
            </a:r>
            <a:endParaRPr lang="en-US" sz="3200" b="1" dirty="0" smtClean="0">
              <a:solidFill>
                <a:srgbClr val="FF0000"/>
              </a:solidFill>
              <a:effectLst>
                <a:outerShdw blurRad="38100" dist="38100" dir="2700000" algn="tl">
                  <a:srgbClr val="000000">
                    <a:alpha val="43137"/>
                  </a:srgbClr>
                </a:outerShdw>
              </a:effectLst>
              <a:latin typeface="+mn-lt"/>
            </a:endParaRPr>
          </a:p>
        </p:txBody>
      </p:sp>
      <p:sp>
        <p:nvSpPr>
          <p:cNvPr id="15363" name="Content Placeholder 2"/>
          <p:cNvSpPr>
            <a:spLocks noGrp="1"/>
          </p:cNvSpPr>
          <p:nvPr>
            <p:ph idx="1"/>
          </p:nvPr>
        </p:nvSpPr>
        <p:spPr>
          <a:xfrm>
            <a:off x="152400" y="1371600"/>
            <a:ext cx="9067800" cy="5486400"/>
          </a:xfrm>
        </p:spPr>
        <p:txBody>
          <a:bodyPr/>
          <a:lstStyle/>
          <a:p>
            <a:pPr eaLnBrk="1" hangingPunct="1">
              <a:buFont typeface="Wingdings 2" panose="05020102010507070707" pitchFamily="18" charset="2"/>
              <a:buNone/>
            </a:pPr>
            <a:r>
              <a:rPr lang="en-US" altLang="ar-JO" sz="2800" b="1" smtClean="0">
                <a:solidFill>
                  <a:srgbClr val="FF0000"/>
                </a:solidFill>
              </a:rPr>
              <a:t>Purpose </a:t>
            </a:r>
          </a:p>
          <a:p>
            <a:pPr eaLnBrk="1" hangingPunct="1">
              <a:buFont typeface="Wingdings 2" panose="05020102010507070707" pitchFamily="18" charset="2"/>
              <a:buNone/>
            </a:pPr>
            <a:r>
              <a:rPr lang="en-US" altLang="ar-JO" sz="2800" smtClean="0"/>
              <a:t>For isolation and differentiation of </a:t>
            </a:r>
            <a:r>
              <a:rPr lang="en-US" altLang="ar-JO" sz="2800" i="1" smtClean="0"/>
              <a:t>Salmonella &amp; Shigella</a:t>
            </a:r>
          </a:p>
          <a:p>
            <a:pPr eaLnBrk="1" hangingPunct="1">
              <a:buFont typeface="Wingdings 2" panose="05020102010507070707" pitchFamily="18" charset="2"/>
              <a:buNone/>
            </a:pPr>
            <a:r>
              <a:rPr lang="en-US" altLang="ar-JO" sz="2800" b="1" smtClean="0">
                <a:solidFill>
                  <a:srgbClr val="FF0000"/>
                </a:solidFill>
              </a:rPr>
              <a:t>Components </a:t>
            </a:r>
          </a:p>
          <a:p>
            <a:pPr eaLnBrk="1" hangingPunct="1">
              <a:buFont typeface="Wingdings" panose="05000000000000000000" pitchFamily="2" charset="2"/>
              <a:buChar char="ü"/>
            </a:pPr>
            <a:r>
              <a:rPr lang="en-US" altLang="ar-JO" smtClean="0">
                <a:solidFill>
                  <a:srgbClr val="FF0000"/>
                </a:solidFill>
              </a:rPr>
              <a:t> </a:t>
            </a:r>
            <a:r>
              <a:rPr lang="en-US" altLang="ar-JO" sz="2800" smtClean="0"/>
              <a:t>Brilliant green dye &amp; sodium citrate: inhibit the growth of most intestinal flora</a:t>
            </a:r>
          </a:p>
          <a:p>
            <a:pPr eaLnBrk="1" hangingPunct="1">
              <a:buFont typeface="Wingdings" panose="05000000000000000000" pitchFamily="2" charset="2"/>
              <a:buChar char="ü"/>
            </a:pPr>
            <a:r>
              <a:rPr lang="en-US" altLang="ar-JO" sz="2800" smtClean="0"/>
              <a:t>Lactose</a:t>
            </a:r>
          </a:p>
          <a:p>
            <a:pPr eaLnBrk="1" hangingPunct="1">
              <a:buFont typeface="Wingdings" panose="05000000000000000000" pitchFamily="2" charset="2"/>
              <a:buChar char="ü"/>
            </a:pPr>
            <a:r>
              <a:rPr lang="en-US" altLang="ar-JO" sz="2800" smtClean="0"/>
              <a:t>Neutral red: pH indicator, red in acidic conditions</a:t>
            </a:r>
          </a:p>
          <a:p>
            <a:pPr eaLnBrk="1" hangingPunct="1">
              <a:buFont typeface="Wingdings" panose="05000000000000000000" pitchFamily="2" charset="2"/>
              <a:buChar char="ü"/>
            </a:pPr>
            <a:r>
              <a:rPr lang="en-US" altLang="ar-JO" sz="2800" smtClean="0"/>
              <a:t>Sodium thiosulfate (Na</a:t>
            </a:r>
            <a:r>
              <a:rPr lang="en-US" altLang="ar-JO" sz="2800" baseline="-25000" smtClean="0"/>
              <a:t>2</a:t>
            </a:r>
            <a:r>
              <a:rPr lang="en-US" altLang="ar-JO" sz="2800" smtClean="0"/>
              <a:t>S</a:t>
            </a:r>
            <a:r>
              <a:rPr lang="en-US" altLang="ar-JO" sz="2800" baseline="-25000" smtClean="0"/>
              <a:t>2</a:t>
            </a:r>
            <a:r>
              <a:rPr lang="en-US" altLang="ar-JO" sz="2800" smtClean="0"/>
              <a:t>O</a:t>
            </a:r>
            <a:r>
              <a:rPr lang="en-US" altLang="ar-JO" sz="2800" baseline="-25000" smtClean="0"/>
              <a:t>3</a:t>
            </a:r>
            <a:r>
              <a:rPr lang="en-US" altLang="ar-JO" sz="2800" smtClean="0"/>
              <a:t>): sulfur source</a:t>
            </a:r>
          </a:p>
          <a:p>
            <a:pPr eaLnBrk="1" hangingPunct="1">
              <a:buFont typeface="Wingdings" panose="05000000000000000000" pitchFamily="2" charset="2"/>
              <a:buChar char="ü"/>
            </a:pPr>
            <a:r>
              <a:rPr lang="en-US" altLang="ar-JO" sz="2800" u="sng" smtClean="0"/>
              <a:t>Ferric citrate: H2S indicator </a:t>
            </a:r>
          </a:p>
          <a:p>
            <a:pPr eaLnBrk="1" hangingPunct="1">
              <a:buFont typeface="Wingdings 2" panose="05020102010507070707" pitchFamily="18" charset="2"/>
              <a:buNone/>
            </a:pPr>
            <a:endParaRPr lang="en-US" altLang="ar-JO" sz="2800" smtClean="0"/>
          </a:p>
          <a:p>
            <a:pPr eaLnBrk="1" hangingPunct="1">
              <a:buFont typeface="Wingdings" panose="05000000000000000000" pitchFamily="2" charset="2"/>
              <a:buChar char="ü"/>
            </a:pPr>
            <a:endParaRPr lang="en-US" altLang="ar-JO" sz="2800" smtClean="0"/>
          </a:p>
          <a:p>
            <a:pPr eaLnBrk="1" hangingPunct="1">
              <a:buFont typeface="Wingdings 2" panose="05020102010507070707" pitchFamily="18" charset="2"/>
              <a:buNone/>
            </a:pPr>
            <a:endParaRPr lang="en-US" altLang="ar-JO" smtClean="0"/>
          </a:p>
        </p:txBody>
      </p:sp>
      <p:sp>
        <p:nvSpPr>
          <p:cNvPr id="6" name="Rectangle 5"/>
          <p:cNvSpPr>
            <a:spLocks noChangeArrowheads="1"/>
          </p:cNvSpPr>
          <p:nvPr/>
        </p:nvSpPr>
        <p:spPr bwMode="auto">
          <a:xfrm>
            <a:off x="76200" y="8382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ar-JO" b="1">
                <a:solidFill>
                  <a:srgbClr val="00B0F0"/>
                </a:solidFill>
              </a:rPr>
              <a:t>1-</a:t>
            </a:r>
            <a:r>
              <a:rPr lang="en-US" altLang="ar-JO" b="1" i="1">
                <a:solidFill>
                  <a:srgbClr val="00B0F0"/>
                </a:solidFill>
              </a:rPr>
              <a:t> Salmonella Shigella </a:t>
            </a:r>
            <a:r>
              <a:rPr lang="en-US" altLang="ar-JO" b="1">
                <a:solidFill>
                  <a:srgbClr val="00B0F0"/>
                </a:solidFill>
              </a:rPr>
              <a:t>agar (SS agar)</a:t>
            </a:r>
            <a:endParaRPr lang="en-US" altLang="ar-JO" sz="1800" b="1">
              <a:solidFill>
                <a:srgbClr val="00B0F0"/>
              </a:solidFill>
            </a:endParaRPr>
          </a:p>
        </p:txBody>
      </p:sp>
    </p:spTree>
    <p:extLst>
      <p:ext uri="{BB962C8B-B14F-4D97-AF65-F5344CB8AC3E}">
        <p14:creationId xmlns:p14="http://schemas.microsoft.com/office/powerpoint/2010/main" val="3029330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7" dur="500"/>
                                        <p:tgtEl>
                                          <p:spTgt spid="15363">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20" dur="500"/>
                                        <p:tgtEl>
                                          <p:spTgt spid="153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25" dur="500"/>
                                        <p:tgtEl>
                                          <p:spTgt spid="1536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30" dur="500"/>
                                        <p:tgtEl>
                                          <p:spTgt spid="15363">
                                            <p:txEl>
                                              <p:pRg st="3" end="3"/>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33" dur="500"/>
                                        <p:tgtEl>
                                          <p:spTgt spid="15363">
                                            <p:txEl>
                                              <p:pRg st="4" end="4"/>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36" dur="500"/>
                                        <p:tgtEl>
                                          <p:spTgt spid="15363">
                                            <p:txEl>
                                              <p:pRg st="5" end="5"/>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39" dur="500"/>
                                        <p:tgtEl>
                                          <p:spTgt spid="1536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44"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85794"/>
            <a:ext cx="8229600" cy="4525963"/>
          </a:xfrm>
        </p:spPr>
        <p:txBody>
          <a:bodyPr>
            <a:normAutofit fontScale="70000" lnSpcReduction="20000"/>
          </a:bodyPr>
          <a:lstStyle/>
          <a:p>
            <a:pPr marL="0" lvl="0">
              <a:buNone/>
            </a:pPr>
            <a:r>
              <a:rPr lang="en-US" dirty="0" smtClean="0"/>
              <a:t>Suspected colonies from solid media are identified by biochemical reaction patterns</a:t>
            </a:r>
          </a:p>
          <a:p>
            <a:pPr>
              <a:lnSpc>
                <a:spcPct val="80000"/>
              </a:lnSpc>
              <a:defRPr/>
            </a:pPr>
            <a:r>
              <a:rPr lang="ro-RO" b="1" dirty="0" smtClean="0"/>
              <a:t>Motile</a:t>
            </a:r>
            <a:endParaRPr lang="en-US" b="1" dirty="0" smtClean="0"/>
          </a:p>
          <a:p>
            <a:pPr>
              <a:lnSpc>
                <a:spcPct val="80000"/>
              </a:lnSpc>
              <a:defRPr/>
            </a:pPr>
            <a:r>
              <a:rPr lang="ro-RO" b="1" dirty="0" smtClean="0"/>
              <a:t>Lactose negative</a:t>
            </a:r>
            <a:endParaRPr lang="en-US" b="1" dirty="0" smtClean="0"/>
          </a:p>
          <a:p>
            <a:pPr>
              <a:lnSpc>
                <a:spcPct val="80000"/>
              </a:lnSpc>
              <a:defRPr/>
            </a:pPr>
            <a:r>
              <a:rPr lang="ro-RO" b="1" dirty="0" smtClean="0"/>
              <a:t>acid and gas from glucose, mannitol, maltose, and sorbitol;</a:t>
            </a:r>
            <a:endParaRPr lang="en-US" b="1" dirty="0" smtClean="0"/>
          </a:p>
          <a:p>
            <a:pPr>
              <a:lnSpc>
                <a:spcPct val="80000"/>
              </a:lnSpc>
              <a:defRPr/>
            </a:pPr>
            <a:r>
              <a:rPr lang="ro-RO" b="1" dirty="0" smtClean="0"/>
              <a:t>Indole test negative</a:t>
            </a:r>
            <a:r>
              <a:rPr lang="ro-RO" dirty="0" smtClean="0"/>
              <a:t> </a:t>
            </a:r>
            <a:endParaRPr lang="en-US" dirty="0" smtClean="0"/>
          </a:p>
          <a:p>
            <a:pPr>
              <a:lnSpc>
                <a:spcPct val="80000"/>
              </a:lnSpc>
              <a:defRPr/>
            </a:pPr>
            <a:r>
              <a:rPr lang="ro-RO" b="1" dirty="0" smtClean="0"/>
              <a:t>Methyl red test positive</a:t>
            </a:r>
            <a:r>
              <a:rPr lang="ro-RO" dirty="0" smtClean="0"/>
              <a:t> </a:t>
            </a:r>
            <a:endParaRPr lang="en-US" dirty="0" smtClean="0"/>
          </a:p>
          <a:p>
            <a:pPr>
              <a:lnSpc>
                <a:spcPct val="80000"/>
              </a:lnSpc>
              <a:defRPr/>
            </a:pPr>
            <a:r>
              <a:rPr lang="ro-RO" b="1" dirty="0" smtClean="0"/>
              <a:t>Voges-Proskauer test negative</a:t>
            </a:r>
            <a:endParaRPr lang="en-US" b="1" dirty="0" smtClean="0"/>
          </a:p>
          <a:p>
            <a:pPr>
              <a:lnSpc>
                <a:spcPct val="80000"/>
              </a:lnSpc>
              <a:defRPr/>
            </a:pPr>
            <a:r>
              <a:rPr lang="ro-RO" b="1" dirty="0" smtClean="0"/>
              <a:t>Citrate positive (growth on Simmon's citrate agar)</a:t>
            </a:r>
            <a:r>
              <a:rPr lang="ro-RO" dirty="0" smtClean="0"/>
              <a:t>  </a:t>
            </a:r>
            <a:endParaRPr lang="en-US" dirty="0" smtClean="0"/>
          </a:p>
          <a:p>
            <a:pPr>
              <a:lnSpc>
                <a:spcPct val="80000"/>
              </a:lnSpc>
              <a:defRPr/>
            </a:pPr>
            <a:r>
              <a:rPr lang="ro-RO" b="1" dirty="0" smtClean="0"/>
              <a:t>Urease negative</a:t>
            </a:r>
            <a:r>
              <a:rPr lang="ro-RO" dirty="0" smtClean="0"/>
              <a:t> </a:t>
            </a:r>
            <a:endParaRPr lang="en-US" dirty="0" smtClean="0"/>
          </a:p>
          <a:p>
            <a:pPr>
              <a:lnSpc>
                <a:spcPct val="80000"/>
              </a:lnSpc>
              <a:defRPr/>
            </a:pPr>
            <a:endParaRPr lang="en-US" dirty="0" smtClean="0"/>
          </a:p>
          <a:p>
            <a:pPr>
              <a:lnSpc>
                <a:spcPct val="80000"/>
              </a:lnSpc>
              <a:buNone/>
              <a:defRPr/>
            </a:pPr>
            <a:endParaRPr lang="en-US" dirty="0" smtClean="0"/>
          </a:p>
          <a:p>
            <a:pPr marL="0" lvl="0">
              <a:buNone/>
            </a:pPr>
            <a:r>
              <a:rPr lang="en-US" dirty="0" smtClean="0"/>
              <a:t>Slide agglutination tests with specific sera. Serologic techniques are used to identify unknown cultures with known sera </a:t>
            </a:r>
            <a:r>
              <a:rPr lang="en-US" b="1" dirty="0" smtClean="0"/>
              <a:t>and may also be used to determine antibody titers in patients with unknown illness</a:t>
            </a:r>
            <a:endParaRPr lang="en-US" dirty="0"/>
          </a:p>
        </p:txBody>
      </p:sp>
      <p:sp>
        <p:nvSpPr>
          <p:cNvPr id="4" name="TextBox 3"/>
          <p:cNvSpPr txBox="1"/>
          <p:nvPr/>
        </p:nvSpPr>
        <p:spPr>
          <a:xfrm>
            <a:off x="0" y="0"/>
            <a:ext cx="9144000" cy="584775"/>
          </a:xfrm>
          <a:prstGeom prst="rect">
            <a:avLst/>
          </a:prstGeom>
          <a:solidFill>
            <a:srgbClr val="FFFF00"/>
          </a:solidFill>
        </p:spPr>
        <p:txBody>
          <a:bodyPr wrap="square" rtlCol="0">
            <a:spAutoFit/>
          </a:bodyPr>
          <a:lstStyle/>
          <a:p>
            <a:pPr algn="ctr"/>
            <a:r>
              <a:rPr lang="en-US" sz="3200" b="1" dirty="0" smtClean="0"/>
              <a:t>Diagnosis of salmonellosis</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b="1" smtClean="0"/>
              <a:t>Urea Hydrolysis</a:t>
            </a:r>
          </a:p>
        </p:txBody>
      </p:sp>
      <p:sp>
        <p:nvSpPr>
          <p:cNvPr id="3" name="Content Placeholder 2"/>
          <p:cNvSpPr>
            <a:spLocks noGrp="1"/>
          </p:cNvSpPr>
          <p:nvPr>
            <p:ph idx="1"/>
          </p:nvPr>
        </p:nvSpPr>
        <p:spPr/>
        <p:txBody>
          <a:bodyPr/>
          <a:lstStyle/>
          <a:p>
            <a:pPr>
              <a:defRPr/>
            </a:pPr>
            <a:r>
              <a:rPr lang="en-US" altLang="en-US" sz="2400" b="1" u="sng" dirty="0" smtClean="0"/>
              <a:t>Use</a:t>
            </a:r>
            <a:r>
              <a:rPr lang="en-US" altLang="en-US" sz="2400" dirty="0" smtClean="0"/>
              <a:t>: to determine bacterial ability to hydrolyze </a:t>
            </a:r>
            <a:r>
              <a:rPr lang="en-US" altLang="en-US" sz="2400" dirty="0"/>
              <a:t>urea </a:t>
            </a:r>
            <a:r>
              <a:rPr lang="en-US" altLang="en-US" sz="2400" dirty="0" smtClean="0"/>
              <a:t>(by urease enzyme) into </a:t>
            </a:r>
            <a:r>
              <a:rPr lang="en-US" altLang="en-US" sz="2400" dirty="0"/>
              <a:t>CO</a:t>
            </a:r>
            <a:r>
              <a:rPr lang="en-US" altLang="en-US" sz="2400" baseline="-25000" dirty="0"/>
              <a:t>2</a:t>
            </a:r>
            <a:r>
              <a:rPr lang="en-US" altLang="en-US" sz="2400" dirty="0"/>
              <a:t> &amp; ammonia </a:t>
            </a:r>
            <a:r>
              <a:rPr lang="en-US" altLang="en-US" sz="2400" dirty="0" smtClean="0"/>
              <a:t>which alkalinizes </a:t>
            </a:r>
            <a:r>
              <a:rPr lang="en-US" altLang="en-US" sz="2400" dirty="0"/>
              <a:t>the medium</a:t>
            </a:r>
            <a:r>
              <a:rPr lang="en-US" altLang="en-US" sz="2400" dirty="0" smtClean="0"/>
              <a:t>.</a:t>
            </a:r>
          </a:p>
          <a:p>
            <a:pPr>
              <a:defRPr/>
            </a:pPr>
            <a:r>
              <a:rPr lang="en-US" altLang="en-US" sz="2400" b="1" u="sng" dirty="0" smtClean="0"/>
              <a:t>Culture medium</a:t>
            </a:r>
            <a:r>
              <a:rPr lang="en-US" altLang="en-US" sz="2400" dirty="0" smtClean="0"/>
              <a:t>: </a:t>
            </a:r>
            <a:r>
              <a:rPr lang="en-US" altLang="en-US" sz="2400" b="1" u="sng" dirty="0" smtClean="0"/>
              <a:t>Christensen’s urea agar</a:t>
            </a:r>
            <a:r>
              <a:rPr lang="en-US" altLang="en-US" sz="2400" dirty="0" smtClean="0"/>
              <a:t> or </a:t>
            </a:r>
            <a:r>
              <a:rPr lang="en-US" sz="2400" b="1" u="sng" dirty="0" smtClean="0"/>
              <a:t>Stuart's u</a:t>
            </a:r>
            <a:r>
              <a:rPr lang="en-US" altLang="en-US" sz="2400" b="1" u="sng" dirty="0" smtClean="0"/>
              <a:t>rea broth</a:t>
            </a:r>
            <a:r>
              <a:rPr lang="en-US" altLang="en-US" sz="2400" dirty="0" smtClean="0"/>
              <a:t>: both contain urea, &amp; phenol red indicator.</a:t>
            </a:r>
          </a:p>
          <a:p>
            <a:pPr>
              <a:defRPr/>
            </a:pPr>
            <a:r>
              <a:rPr lang="en-US" altLang="en-US" sz="2400" b="1" u="sng" dirty="0" smtClean="0"/>
              <a:t>Method</a:t>
            </a:r>
            <a:r>
              <a:rPr lang="en-US" altLang="en-US" sz="2400" dirty="0" smtClean="0"/>
              <a:t>:</a:t>
            </a:r>
          </a:p>
          <a:p>
            <a:pPr marL="0" indent="0">
              <a:buFontTx/>
              <a:buNone/>
              <a:defRPr/>
            </a:pPr>
            <a:r>
              <a:rPr lang="en-US" altLang="en-US" sz="2400" dirty="0" smtClean="0"/>
              <a:t>1- Streak agar surface with portion of well-isolated colony or inoculate urea broth with 1-2 drops from overnight enrichment broth.</a:t>
            </a:r>
          </a:p>
          <a:p>
            <a:pPr marL="0" indent="0">
              <a:buFontTx/>
              <a:buNone/>
              <a:defRPr/>
            </a:pPr>
            <a:r>
              <a:rPr lang="en-US" sz="2400" dirty="0" smtClean="0"/>
              <a:t>2- Leave cap on loosely &amp; incubate at 35°C.</a:t>
            </a:r>
            <a:endParaRPr lang="en-US" sz="2400" dirty="0"/>
          </a:p>
        </p:txBody>
      </p:sp>
    </p:spTree>
    <p:extLst>
      <p:ext uri="{BB962C8B-B14F-4D97-AF65-F5344CB8AC3E}">
        <p14:creationId xmlns:p14="http://schemas.microsoft.com/office/powerpoint/2010/main" val="3829794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A1E8E06EC6444FAFC969E2A8D1A55E" ma:contentTypeVersion="4" ma:contentTypeDescription="Create a new document." ma:contentTypeScope="" ma:versionID="f5dea1a68b0326f63c2e530132a118ad">
  <xsd:schema xmlns:xsd="http://www.w3.org/2001/XMLSchema" xmlns:xs="http://www.w3.org/2001/XMLSchema" xmlns:p="http://schemas.microsoft.com/office/2006/metadata/properties" xmlns:ns2="3ae45523-5a85-45e7-8008-accd3c84eec0" targetNamespace="http://schemas.microsoft.com/office/2006/metadata/properties" ma:root="true" ma:fieldsID="363deaca5050fa10968f66489b46302e" ns2:_="">
    <xsd:import namespace="3ae45523-5a85-45e7-8008-accd3c84ee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5523-5a85-45e7-8008-accd3c84ee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92E2C7-FFD9-48EF-8F06-761BF40605A5}"/>
</file>

<file path=customXml/itemProps2.xml><?xml version="1.0" encoding="utf-8"?>
<ds:datastoreItem xmlns:ds="http://schemas.openxmlformats.org/officeDocument/2006/customXml" ds:itemID="{82DFDD54-6776-4B94-A649-E9DD09F1EA13}"/>
</file>

<file path=customXml/itemProps3.xml><?xml version="1.0" encoding="utf-8"?>
<ds:datastoreItem xmlns:ds="http://schemas.openxmlformats.org/officeDocument/2006/customXml" ds:itemID="{C932DDB2-A4EA-44FF-824D-55DB7BF4D5DE}"/>
</file>

<file path=docProps/app.xml><?xml version="1.0" encoding="utf-8"?>
<Properties xmlns="http://schemas.openxmlformats.org/officeDocument/2006/extended-properties" xmlns:vt="http://schemas.openxmlformats.org/officeDocument/2006/docPropsVTypes">
  <TotalTime>1993</TotalTime>
  <Words>1892</Words>
  <Application>Microsoft Office PowerPoint</Application>
  <PresentationFormat>On-screen Show (4:3)</PresentationFormat>
  <Paragraphs>218</Paragraphs>
  <Slides>33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Baskerville Old Face</vt:lpstr>
      <vt:lpstr>Calibri</vt:lpstr>
      <vt:lpstr>Times New Roman</vt:lpstr>
      <vt:lpstr>Wingdings</vt:lpstr>
      <vt:lpstr>Wingdings 2</vt:lpstr>
      <vt:lpstr>Office Theme</vt:lpstr>
      <vt:lpstr>HLS  Practical</vt:lpstr>
      <vt:lpstr>PowerPoint Presentation</vt:lpstr>
      <vt:lpstr>PowerPoint Presentation</vt:lpstr>
      <vt:lpstr>Cultural properties</vt:lpstr>
      <vt:lpstr>PowerPoint Presentation</vt:lpstr>
      <vt:lpstr>PowerPoint Presentation</vt:lpstr>
      <vt:lpstr>Diagnosis of Salmonella Shigella</vt:lpstr>
      <vt:lpstr>PowerPoint Presentation</vt:lpstr>
      <vt:lpstr>Urea Hydrolysis</vt:lpstr>
      <vt:lpstr>Urea Hydrolysis</vt:lpstr>
      <vt:lpstr>Citrate Utilization Test</vt:lpstr>
      <vt:lpstr>Citrate Utilization Test</vt:lpstr>
      <vt:lpstr>Citrate Utilization Test</vt:lpstr>
      <vt:lpstr>Indole Test</vt:lpstr>
      <vt:lpstr>Indole Test</vt:lpstr>
      <vt:lpstr>Methyl Red (MR) &amp; Voges-Proskauer (VP) Tests</vt:lpstr>
      <vt:lpstr>Methyl Red (MR) &amp; Voges-Proskauer (VP) Tests Results</vt:lpstr>
      <vt:lpstr>PowerPoint Presentation</vt:lpstr>
      <vt:lpstr>PowerPoint Presentation</vt:lpstr>
      <vt:lpstr>PowerPoint Presentation</vt:lpstr>
      <vt:lpstr>Diagnosis</vt:lpstr>
      <vt:lpstr>Diagnosis</vt:lpstr>
      <vt:lpstr>Diagnosis</vt:lpstr>
      <vt:lpstr>Diagnosis</vt:lpstr>
      <vt:lpstr>PowerPoint Presentation</vt:lpstr>
      <vt:lpstr>PowerPoint Presentation</vt:lpstr>
      <vt:lpstr>PowerPoint Presentation</vt:lpstr>
      <vt:lpstr>PowerPoint Presentation</vt:lpstr>
      <vt:lpstr>Specimen collection, transport,  and processing </vt:lpstr>
      <vt:lpstr>Direct detection methods </vt:lpstr>
      <vt:lpstr>Cultivation</vt:lpstr>
      <vt:lpstr>PowerPoint Presentation</vt:lpstr>
      <vt:lpstr>Diagnosis Q fever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frf</dc:creator>
  <cp:lastModifiedBy>user</cp:lastModifiedBy>
  <cp:revision>68</cp:revision>
  <dcterms:created xsi:type="dcterms:W3CDTF">2017-02-14T20:47:01Z</dcterms:created>
  <dcterms:modified xsi:type="dcterms:W3CDTF">2022-04-05T09:25:07Z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0x01010081A1E8E06EC6444FAFC969E2A8D1A55E</vt:lpwstr>
  </property>
</Properties>
</file>