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283" r:id="rId12"/>
    <p:sldId id="257" r:id="rId13"/>
    <p:sldId id="258" r:id="rId14"/>
    <p:sldId id="259" r:id="rId15"/>
    <p:sldId id="265" r:id="rId16"/>
    <p:sldId id="295" r:id="rId17"/>
    <p:sldId id="261" r:id="rId18"/>
    <p:sldId id="298" r:id="rId19"/>
    <p:sldId id="300" r:id="rId20"/>
    <p:sldId id="260" r:id="rId21"/>
    <p:sldId id="312" r:id="rId22"/>
    <p:sldId id="293" r:id="rId23"/>
    <p:sldId id="262" r:id="rId24"/>
    <p:sldId id="294" r:id="rId25"/>
    <p:sldId id="263" r:id="rId26"/>
    <p:sldId id="264" r:id="rId27"/>
    <p:sldId id="266" r:id="rId28"/>
    <p:sldId id="297" r:id="rId29"/>
    <p:sldId id="267" r:id="rId30"/>
    <p:sldId id="296" r:id="rId31"/>
    <p:sldId id="269" r:id="rId32"/>
    <p:sldId id="270" r:id="rId33"/>
    <p:sldId id="271" r:id="rId34"/>
    <p:sldId id="272" r:id="rId35"/>
    <p:sldId id="273" r:id="rId36"/>
    <p:sldId id="275" r:id="rId37"/>
    <p:sldId id="299" r:id="rId38"/>
    <p:sldId id="277" r:id="rId39"/>
    <p:sldId id="278" r:id="rId40"/>
    <p:sldId id="279" r:id="rId41"/>
    <p:sldId id="281" r:id="rId42"/>
    <p:sldId id="280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A1FD8-BE44-4905-80B0-F2B47464BE40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0706B-2552-461B-B58E-1F51428B3B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doctor said that we do CT scan before doing </a:t>
            </a:r>
            <a:r>
              <a:rPr lang="en-US" sz="1200" dirty="0"/>
              <a:t>  </a:t>
            </a:r>
            <a:r>
              <a:rPr lang="en-US" sz="1200" b="0" dirty="0"/>
              <a:t>( </a:t>
            </a:r>
            <a:r>
              <a:rPr lang="en-US" sz="1200" b="0" baseline="30000" dirty="0"/>
              <a:t>99m</a:t>
            </a:r>
            <a:r>
              <a:rPr lang="en-US" sz="1200" b="0" dirty="0"/>
              <a:t> Tc) / SPECT bone scan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706B-2552-461B-B58E-1F51428B3B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defect (which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occurs in about 5 per cent of people) is usually present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the age of 7, but the slip may appear only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706B-2552-461B-B58E-1F51428B3B2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L4 nerve root involvement (compressed in foramen with L4/5 DS)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to quadriceps</a:t>
            </a:r>
          </a:p>
          <a:p>
            <a:pPr lvl="2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seen with sit to stand exam maneuver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to ankle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dorsiflexion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(cross over with L5)</a:t>
            </a:r>
          </a:p>
          <a:p>
            <a:pPr lvl="2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seen with heel-walk exam maneuver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decreased patellar reflex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L5 nerve root involvement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to ankle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dorsiflexion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(cross over with L4)</a:t>
            </a:r>
          </a:p>
          <a:p>
            <a:pPr lvl="2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seen with heel-walk exam maneuver</a:t>
            </a:r>
            <a:b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to EHL (great toe extension)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weakness to gluteus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medius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(hip abduction)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provocative walking test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patient walk prolonged distance until onset of buttock and leg pain</a:t>
            </a:r>
          </a:p>
          <a:p>
            <a:pPr lvl="2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patient stop but remain standing upright</a:t>
            </a:r>
          </a:p>
          <a:p>
            <a:pPr lvl="3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pain resolves this is consistent with vascular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claudication</a:t>
            </a: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patient sit</a:t>
            </a:r>
          </a:p>
          <a:p>
            <a:pPr lvl="3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pain resolves this is consistent with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neurogenic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claudication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(DS)</a:t>
            </a:r>
          </a:p>
          <a:p>
            <a:pPr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hamstring tightness</a:t>
            </a:r>
          </a:p>
          <a:p>
            <a:pPr lvl="1" fontAlgn="base"/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commonly found in this patients, and must differentiate this from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neurogenic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leg pain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0706B-2552-461B-B58E-1F51428B3B2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B704E-22E8-46EE-A354-D26AF09896A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F3AAB-059B-441F-9A44-44BEC775DE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Spondylolisthesis and spondylolysis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Return to play of an athlete with lumbosacral spondylolysis (lumbar spondylolysis) is first begun with low-level sport activities after the follow-up visit at 4-6 weeks, after which gradual increase in intensity as tolerated is allowed under supervision.</a:t>
            </a:r>
            <a:r>
              <a:rPr lang="en-US" baseline="30000" dirty="0"/>
              <a:t> </a:t>
            </a:r>
            <a:r>
              <a:rPr lang="en-US" dirty="0"/>
              <a:t>Return to full activity is permitted only when patients are totally asymptomatic with full range of motion.</a:t>
            </a:r>
            <a:r>
              <a:rPr lang="en-US" baseline="30000" dirty="0"/>
              <a:t>  </a:t>
            </a:r>
            <a:r>
              <a:rPr lang="en-US" dirty="0"/>
              <a:t>Patients must also have normal flexibility and normal strength and balance 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Spondylolisthesis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Spondyloisthesis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‘Spondylolisthesis’ means </a:t>
            </a:r>
            <a:r>
              <a:rPr lang="en-US" dirty="0">
                <a:solidFill>
                  <a:srgbClr val="FF0000"/>
                </a:solidFill>
              </a:rPr>
              <a:t>forward translation </a:t>
            </a:r>
            <a:r>
              <a:rPr lang="en-US" dirty="0"/>
              <a:t>of one segment of the spine upon another.</a:t>
            </a:r>
          </a:p>
          <a:p>
            <a:r>
              <a:rPr lang="en-US" dirty="0">
                <a:solidFill>
                  <a:srgbClr val="FF0000"/>
                </a:solidFill>
              </a:rPr>
              <a:t>Location</a:t>
            </a:r>
            <a:r>
              <a:rPr lang="en-US" dirty="0"/>
              <a:t> : nearly always between L4 and L5, or between L5 and the sacrum.</a:t>
            </a:r>
          </a:p>
          <a:p>
            <a:r>
              <a:rPr lang="en-US" dirty="0"/>
              <a:t>Normal discs, laminae and facets constitute a locking mechanism that prevents each vertebra from moving forwards on the one below. Forward shift (or slip) occurs only when this mechanism has failed.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6 types : </a:t>
            </a:r>
          </a:p>
          <a:p>
            <a:pPr>
              <a:buFontTx/>
              <a:buChar char="-"/>
            </a:pPr>
            <a:r>
              <a:rPr lang="en-US" dirty="0"/>
              <a:t>Isthmic ( 50%) – </a:t>
            </a:r>
            <a:r>
              <a:rPr lang="en-US" dirty="0">
                <a:solidFill>
                  <a:srgbClr val="FF0000"/>
                </a:solidFill>
              </a:rPr>
              <a:t>commonest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Degenerative ( 25%)</a:t>
            </a:r>
          </a:p>
          <a:p>
            <a:pPr>
              <a:buFontTx/>
              <a:buChar char="-"/>
            </a:pPr>
            <a:r>
              <a:rPr lang="en-US" dirty="0"/>
              <a:t>Dysplastic (20%)</a:t>
            </a:r>
          </a:p>
          <a:p>
            <a:pPr>
              <a:buFontTx/>
              <a:buChar char="-"/>
            </a:pPr>
            <a:r>
              <a:rPr lang="en-US" dirty="0"/>
              <a:t>Pathological ( TB , neoplasm )</a:t>
            </a:r>
          </a:p>
          <a:p>
            <a:pPr>
              <a:buFontTx/>
              <a:buChar char="-"/>
            </a:pPr>
            <a:r>
              <a:rPr lang="en-US" dirty="0"/>
              <a:t>Post-traumatic </a:t>
            </a:r>
          </a:p>
          <a:p>
            <a:pPr>
              <a:buFontTx/>
              <a:buChar char="-"/>
            </a:pPr>
            <a:r>
              <a:rPr lang="en-US" dirty="0"/>
              <a:t>Post-operative ( excessive bone removal in decompression ) 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b="1" u="sng" dirty="0"/>
              <a:t>Isthmic :  50 %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 Typically presents in </a:t>
            </a:r>
            <a:r>
              <a:rPr lang="en-US" dirty="0">
                <a:solidFill>
                  <a:srgbClr val="FF0000"/>
                </a:solidFill>
              </a:rPr>
              <a:t>the teenage or early adulthood years </a:t>
            </a:r>
            <a:r>
              <a:rPr lang="en-US" dirty="0"/>
              <a:t>even the presentation may be in the late middle age .</a:t>
            </a:r>
          </a:p>
          <a:p>
            <a:pPr>
              <a:buFontTx/>
              <a:buChar char="-"/>
            </a:pPr>
            <a:r>
              <a:rPr lang="en-US" dirty="0"/>
              <a:t>Location : mostly (82 %) at </a:t>
            </a:r>
            <a:r>
              <a:rPr lang="en-US" dirty="0">
                <a:solidFill>
                  <a:srgbClr val="FF0000"/>
                </a:solidFill>
              </a:rPr>
              <a:t>L5/S1</a:t>
            </a:r>
            <a:r>
              <a:rPr lang="en-US" dirty="0"/>
              <a:t> and may be L4/L5 .</a:t>
            </a:r>
          </a:p>
          <a:p>
            <a:pPr>
              <a:buFontTx/>
              <a:buChar char="-"/>
            </a:pPr>
            <a:r>
              <a:rPr lang="en-US" dirty="0"/>
              <a:t>Etiology : </a:t>
            </a:r>
            <a:r>
              <a:rPr lang="en-US" dirty="0">
                <a:solidFill>
                  <a:srgbClr val="FF0000"/>
                </a:solidFill>
              </a:rPr>
              <a:t>defect in pars interarticularis – on both sides-        </a:t>
            </a:r>
            <a:r>
              <a:rPr lang="en-US" dirty="0"/>
              <a:t>( acquired by </a:t>
            </a:r>
            <a:r>
              <a:rPr lang="en-US" dirty="0">
                <a:solidFill>
                  <a:srgbClr val="FF0000"/>
                </a:solidFill>
              </a:rPr>
              <a:t>microtrauma</a:t>
            </a:r>
            <a:r>
              <a:rPr lang="en-US" dirty="0"/>
              <a:t> or congenital ) or </a:t>
            </a:r>
            <a:r>
              <a:rPr lang="en-US" dirty="0">
                <a:solidFill>
                  <a:srgbClr val="FF0000"/>
                </a:solidFill>
              </a:rPr>
              <a:t>elongation</a:t>
            </a:r>
            <a:r>
              <a:rPr lang="en-US" dirty="0"/>
              <a:t> of P.I due to repetitive breaking and healing . </a:t>
            </a:r>
          </a:p>
          <a:p>
            <a:r>
              <a:rPr lang="en-US" dirty="0"/>
              <a:t>The condition is more common than usual in those whose spines are subjected to extraordinary stresses (</a:t>
            </a:r>
            <a:r>
              <a:rPr lang="en-US" dirty="0">
                <a:solidFill>
                  <a:srgbClr val="FF0000"/>
                </a:solidFill>
              </a:rPr>
              <a:t>e.g. competitive gymnasts and weight-lifters</a:t>
            </a:r>
            <a:r>
              <a:rPr lang="en-US" dirty="0"/>
              <a:t>).</a:t>
            </a:r>
          </a:p>
          <a:p>
            <a:r>
              <a:rPr lang="en-US" dirty="0"/>
              <a:t>Genetic factors may play a role .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صورة ذات صل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4t4\Desktop\B-CT-scan-of-L5-pars-fracture.-larger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47800"/>
            <a:ext cx="78486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sz="4500" b="1" dirty="0"/>
              <a:t>Pathophysiology</a:t>
            </a:r>
            <a:r>
              <a:rPr lang="en-US" sz="4000" b="1" dirty="0"/>
              <a:t> :</a:t>
            </a:r>
          </a:p>
          <a:p>
            <a:pPr fontAlgn="base">
              <a:buNone/>
            </a:pPr>
            <a:r>
              <a:rPr lang="en-US" sz="4000" b="1" dirty="0"/>
              <a:t>  </a:t>
            </a:r>
          </a:p>
          <a:p>
            <a:pPr fontAlgn="base">
              <a:buNone/>
            </a:pPr>
            <a:r>
              <a:rPr lang="en-US" b="1" dirty="0"/>
              <a:t> Compression </a:t>
            </a:r>
            <a:r>
              <a:rPr lang="en-US" dirty="0"/>
              <a:t>can lead to either foraminal stenosis  mainly , lateral recess stenosis or rarely central stenosis . </a:t>
            </a:r>
          </a:p>
          <a:p>
            <a:pPr fontAlgn="base">
              <a:buFont typeface="Wingdings" pitchFamily="2" charset="2"/>
              <a:buChar char="§"/>
            </a:pPr>
            <a:r>
              <a:rPr lang="en-US" dirty="0"/>
              <a:t>foraminal stenosis : mainly :</a:t>
            </a:r>
          </a:p>
          <a:p>
            <a:pPr lvl="1" fontAlgn="base"/>
            <a:r>
              <a:rPr lang="en-US" sz="3200" dirty="0"/>
              <a:t>Adult isthmic spondylolisthesis at L5/S1 often leads to radicular symptoms caused by compression of the exiting L5 nerve root in the L5-S1 foramen .</a:t>
            </a:r>
          </a:p>
          <a:p>
            <a:pPr lvl="1" fontAlgn="base">
              <a:buNone/>
            </a:pPr>
            <a:r>
              <a:rPr lang="en-US" sz="3200" dirty="0"/>
              <a:t>compression can be caused by :</a:t>
            </a:r>
          </a:p>
          <a:p>
            <a:pPr lvl="2" fontAlgn="base"/>
            <a:r>
              <a:rPr lang="en-US" sz="3200" dirty="0"/>
              <a:t>hypertrophic fibrous repair tissue of the pars defect</a:t>
            </a:r>
          </a:p>
          <a:p>
            <a:pPr lvl="2" fontAlgn="base"/>
            <a:r>
              <a:rPr lang="en-US" sz="3200" dirty="0"/>
              <a:t>uncinate spur formation of the posterior L5 body</a:t>
            </a:r>
          </a:p>
          <a:p>
            <a:pPr lvl="2" fontAlgn="base"/>
            <a:r>
              <a:rPr lang="en-US" sz="3200" dirty="0"/>
              <a:t>bulging of the L5/S1 disc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200" dirty="0"/>
              <a:t>lateral recess stenosis</a:t>
            </a:r>
          </a:p>
          <a:p>
            <a:pPr lvl="2" fontAlgn="base"/>
            <a:r>
              <a:rPr lang="en-US" sz="3200" dirty="0"/>
              <a:t>caused by facet  arthrosis mainly or hypertrophic ligamentum flavum 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200" dirty="0"/>
              <a:t>central stenosis</a:t>
            </a:r>
          </a:p>
          <a:p>
            <a:pPr lvl="2" fontAlgn="base"/>
            <a:r>
              <a:rPr lang="en-US" sz="3200" dirty="0"/>
              <a:t>rare due to fact that these slips are usually only Grade I or II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t4\Desktop\63d518b29d0dc6c44ee20d955f90b59c--middle-back-pain-spinal-sten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14400"/>
            <a:ext cx="8000999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t4\Desktop\IndianJNuclMed_2015_30_3_191_158526_f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382000" cy="528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spondylolysis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Degenerative  : 25% 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-   Typically in </a:t>
            </a:r>
            <a:r>
              <a:rPr lang="en-US" dirty="0">
                <a:solidFill>
                  <a:srgbClr val="FF0000"/>
                </a:solidFill>
              </a:rPr>
              <a:t>middle aged women </a:t>
            </a:r>
            <a:r>
              <a:rPr lang="en-US" dirty="0"/>
              <a:t>( H.factors) .</a:t>
            </a:r>
          </a:p>
          <a:p>
            <a:pPr>
              <a:buFontTx/>
              <a:buChar char="-"/>
            </a:pPr>
            <a:r>
              <a:rPr lang="en-US" dirty="0"/>
              <a:t>Location : mostly </a:t>
            </a:r>
            <a:r>
              <a:rPr lang="en-US" dirty="0">
                <a:solidFill>
                  <a:srgbClr val="FF0000"/>
                </a:solidFill>
              </a:rPr>
              <a:t>at L4/L5 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Etiology : degeneration ( with OA , crystal arthropathy) in the facets and disc with intact lamina … here there is </a:t>
            </a:r>
            <a:r>
              <a:rPr lang="en-US" dirty="0">
                <a:solidFill>
                  <a:srgbClr val="FF0000"/>
                </a:solidFill>
              </a:rPr>
              <a:t>no pars interarticularis defect 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/>
              <a:t>This can be worsened by the presence of congenitally sagittal facet joint orientation .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t4\Desktop\PE-Facet_Figur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620000" cy="484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Pathophysiology :</a:t>
            </a:r>
          </a:p>
          <a:p>
            <a:pPr>
              <a:buNone/>
            </a:pPr>
            <a:r>
              <a:rPr lang="en-US" dirty="0"/>
              <a:t> -  </a:t>
            </a:r>
            <a:r>
              <a:rPr lang="en-US" sz="2800" dirty="0"/>
              <a:t>The forward slip of the vertebral body here is mainly allowed by I.D degeneration and facet joint degeneration . </a:t>
            </a:r>
          </a:p>
          <a:p>
            <a:pPr>
              <a:buNone/>
            </a:pPr>
            <a:r>
              <a:rPr lang="en-US" sz="2800" dirty="0"/>
              <a:t>-  disc degeneration leads to facet capsule degeneration and microinstability … with further degeneration &gt;&gt; macroinstability 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85000" lnSpcReduction="20000"/>
          </a:bodyPr>
          <a:lstStyle/>
          <a:p>
            <a:pPr fontAlgn="base">
              <a:buFontTx/>
              <a:buChar char="-"/>
            </a:pPr>
            <a:endParaRPr lang="en-US" sz="3800" dirty="0"/>
          </a:p>
          <a:p>
            <a:pPr fontAlgn="base">
              <a:buFontTx/>
              <a:buChar char="-"/>
            </a:pPr>
            <a:r>
              <a:rPr lang="en-US" sz="3800" dirty="0"/>
              <a:t>neurologic symptoms caused mainly by central and lateral recess stenosis  and to a less degree foraminal stenosis .</a:t>
            </a:r>
          </a:p>
          <a:p>
            <a:pPr lvl="1" fontAlgn="base">
              <a:buFont typeface="Wingdings" pitchFamily="2" charset="2"/>
              <a:buChar char="§"/>
            </a:pPr>
            <a:r>
              <a:rPr lang="en-US" sz="3800" dirty="0"/>
              <a:t>Central and lateral recess stenosis </a:t>
            </a:r>
            <a:r>
              <a:rPr lang="en-US" dirty="0"/>
              <a:t>:</a:t>
            </a:r>
          </a:p>
          <a:p>
            <a:pPr lvl="1" fontAlgn="base">
              <a:buFont typeface="Arial" pitchFamily="34" charset="0"/>
              <a:buChar char="•"/>
            </a:pPr>
            <a:r>
              <a:rPr lang="en-US" dirty="0"/>
              <a:t>   </a:t>
            </a:r>
            <a:r>
              <a:rPr lang="en-US" sz="3800" dirty="0"/>
              <a:t>degenerative slip at L4/5 will affect the descending L5 nerve root in the lateral recess . </a:t>
            </a:r>
          </a:p>
          <a:p>
            <a:pPr lvl="2" fontAlgn="base">
              <a:buFontTx/>
              <a:buChar char="-"/>
            </a:pPr>
            <a:r>
              <a:rPr lang="en-US" sz="3800" dirty="0"/>
              <a:t>caused by slippage, </a:t>
            </a:r>
            <a:r>
              <a:rPr lang="en-US" sz="3800" dirty="0">
                <a:solidFill>
                  <a:srgbClr val="FF0000"/>
                </a:solidFill>
              </a:rPr>
              <a:t>hypertrophy of ligamentum flavum</a:t>
            </a:r>
            <a:r>
              <a:rPr lang="en-US" sz="3800" dirty="0"/>
              <a:t>, and encroachment into the spinal canal of </a:t>
            </a:r>
            <a:r>
              <a:rPr lang="en-US" sz="3800" dirty="0">
                <a:solidFill>
                  <a:srgbClr val="FF0000"/>
                </a:solidFill>
              </a:rPr>
              <a:t>osteophytes from facet arthrosis</a:t>
            </a:r>
            <a:r>
              <a:rPr lang="en-US" sz="3800" dirty="0"/>
              <a:t> .</a:t>
            </a:r>
          </a:p>
          <a:p>
            <a:pPr lvl="2" fontAlgn="base">
              <a:buFontTx/>
              <a:buChar char="-"/>
            </a:pPr>
            <a:endParaRPr lang="en-US" sz="38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/>
              <a:t>Foraminal stenosis ( L4 compression) may occur due to a decrease in the space </a:t>
            </a:r>
            <a:r>
              <a:rPr lang="en-US" dirty="0">
                <a:solidFill>
                  <a:srgbClr val="FF0000"/>
                </a:solidFill>
              </a:rPr>
              <a:t>vertically</a:t>
            </a:r>
            <a:r>
              <a:rPr lang="en-US" dirty="0"/>
              <a:t> ( by loss of disc height and osteophytes that push the nerve root superiorly against the inferior surface of the pedicle ) or </a:t>
            </a:r>
            <a:r>
              <a:rPr lang="en-US" dirty="0">
                <a:solidFill>
                  <a:srgbClr val="FF0000"/>
                </a:solidFill>
              </a:rPr>
              <a:t>ant.posteriorly</a:t>
            </a:r>
            <a:r>
              <a:rPr lang="en-US" dirty="0"/>
              <a:t> 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Dysplastic ( 20%) 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- occurs due to congenitally defective </a:t>
            </a:r>
            <a:r>
              <a:rPr lang="en-US" dirty="0">
                <a:solidFill>
                  <a:srgbClr val="FF0000"/>
                </a:solidFill>
              </a:rPr>
              <a:t>superior sacral facets</a:t>
            </a:r>
            <a:r>
              <a:rPr lang="en-US" dirty="0"/>
              <a:t> .</a:t>
            </a:r>
          </a:p>
          <a:p>
            <a:pPr>
              <a:buNone/>
            </a:pPr>
            <a:r>
              <a:rPr lang="en-US" dirty="0"/>
              <a:t> - The displacement is usually </a:t>
            </a:r>
            <a:r>
              <a:rPr lang="en-US" dirty="0">
                <a:solidFill>
                  <a:srgbClr val="FF0000"/>
                </a:solidFill>
              </a:rPr>
              <a:t>severe</a:t>
            </a:r>
            <a:r>
              <a:rPr lang="en-US" dirty="0"/>
              <a:t> and occurs slowly . Prognosis is usually bad . </a:t>
            </a:r>
          </a:p>
          <a:p>
            <a:pPr>
              <a:buNone/>
            </a:pPr>
            <a:r>
              <a:rPr lang="en-US" dirty="0"/>
              <a:t> - usually associated with spina bifida occulta 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Clinical presentation :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-  In children (dysplastic)</a:t>
            </a:r>
            <a:r>
              <a:rPr lang="en-US" i="1" dirty="0"/>
              <a:t> </a:t>
            </a:r>
            <a:r>
              <a:rPr lang="en-US" dirty="0"/>
              <a:t>: painless , unduly protruding abdomen and peculiar spastic gait .</a:t>
            </a:r>
          </a:p>
          <a:p>
            <a:pPr>
              <a:buNone/>
            </a:pPr>
            <a:r>
              <a:rPr lang="en-US" dirty="0"/>
              <a:t>-  In adolescents and adults (isthmic) backache is the usual presenting symptom; it is often intermittent, coming on after exercise or strain . L5 radiculopathy occurs in one or both legs . </a:t>
            </a:r>
          </a:p>
          <a:p>
            <a:pPr>
              <a:buNone/>
            </a:pPr>
            <a:r>
              <a:rPr lang="en-US" dirty="0"/>
              <a:t>-  Degenerative spondylolisthesis : usually women</a:t>
            </a:r>
            <a:r>
              <a:rPr lang="en-US" i="1" dirty="0"/>
              <a:t> aged over 50 years</a:t>
            </a:r>
            <a:r>
              <a:rPr lang="en-US" dirty="0"/>
              <a:t>. They always have backache, L4 and L5 compression occur , claudication due to spinal stenosis.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PE : </a:t>
            </a:r>
          </a:p>
          <a:p>
            <a:pPr>
              <a:buFontTx/>
              <a:buChar char="-"/>
            </a:pPr>
            <a:r>
              <a:rPr lang="en-US" dirty="0"/>
              <a:t>Lumbar spine may be flat or hyperlordotic .</a:t>
            </a:r>
          </a:p>
          <a:p>
            <a:pPr>
              <a:buFontTx/>
              <a:buChar char="-"/>
            </a:pPr>
            <a:r>
              <a:rPr lang="en-US" dirty="0"/>
              <a:t>Flat buttocks with more vertical sacrum ( it may extend to the waist) Sometimes scoliosis .</a:t>
            </a:r>
          </a:p>
          <a:p>
            <a:pPr>
              <a:buFontTx/>
              <a:buChar char="-"/>
            </a:pPr>
            <a:r>
              <a:rPr lang="en-US" dirty="0"/>
              <a:t>Transverse loin creases .</a:t>
            </a:r>
          </a:p>
          <a:p>
            <a:pPr>
              <a:buFontTx/>
              <a:buChar char="-"/>
            </a:pPr>
            <a:r>
              <a:rPr lang="en-US" dirty="0"/>
              <a:t>Spastic gait due to hamstring tightness .</a:t>
            </a:r>
          </a:p>
          <a:p>
            <a:pPr>
              <a:buFontTx/>
              <a:buChar char="-"/>
            </a:pPr>
            <a:r>
              <a:rPr lang="en-US" dirty="0"/>
              <a:t>Movement of spine is stiff if degenerative .</a:t>
            </a:r>
          </a:p>
          <a:p>
            <a:pPr>
              <a:buFontTx/>
              <a:buChar char="-"/>
            </a:pPr>
            <a:r>
              <a:rPr lang="en-US" dirty="0"/>
              <a:t>palpable Step-off deformity .</a:t>
            </a:r>
          </a:p>
          <a:p>
            <a:pPr>
              <a:buFontTx/>
              <a:buChar char="-"/>
            </a:pPr>
            <a:endParaRPr lang="en-US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4t4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8001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3000"/>
            <a:ext cx="5410200" cy="4742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400" dirty="0" err="1">
                <a:cs typeface="Times New Roman" pitchFamily="18" charset="0"/>
              </a:rPr>
              <a:t>Spondylolysis</a:t>
            </a:r>
            <a:r>
              <a:rPr lang="en-US" sz="4400" dirty="0">
                <a:cs typeface="Times New Roman" pitchFamily="18" charset="0"/>
              </a:rPr>
              <a:t> </a:t>
            </a:r>
            <a:r>
              <a:rPr lang="en-US" sz="3400" dirty="0">
                <a:cs typeface="Times New Roman" pitchFamily="18" charset="0"/>
              </a:rPr>
              <a:t>is defined as a defect or non-displaced stress fracture ( uni-bilateral) in the pars interarticularis of the vertebral arch </a:t>
            </a:r>
            <a:r>
              <a:rPr lang="en-US" sz="3400" dirty="0">
                <a:solidFill>
                  <a:srgbClr val="FF0000"/>
                </a:solidFill>
                <a:cs typeface="Times New Roman" pitchFamily="18" charset="0"/>
              </a:rPr>
              <a:t>without forward displacement</a:t>
            </a:r>
            <a:r>
              <a:rPr lang="en-US" sz="3400" dirty="0">
                <a:cs typeface="Times New Roman" pitchFamily="18" charset="0"/>
              </a:rPr>
              <a:t>.</a:t>
            </a:r>
          </a:p>
          <a:p>
            <a:r>
              <a:rPr lang="en-US" sz="3600" dirty="0">
                <a:cs typeface="Times New Roman" pitchFamily="18" charset="0"/>
              </a:rPr>
              <a:t>Occurs in the 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pediatric age group </a:t>
            </a:r>
            <a:r>
              <a:rPr lang="en-US" sz="3600" dirty="0">
                <a:cs typeface="Times New Roman" pitchFamily="18" charset="0"/>
              </a:rPr>
              <a:t>.</a:t>
            </a:r>
            <a:endParaRPr lang="en-US" sz="3400" dirty="0">
              <a:cs typeface="Times New Roman" pitchFamily="18" charset="0"/>
            </a:endParaRPr>
          </a:p>
          <a:p>
            <a:endParaRPr lang="en-US" sz="3400" dirty="0">
              <a:cs typeface="Times New Roman" pitchFamily="18" charset="0"/>
            </a:endParaRPr>
          </a:p>
          <a:p>
            <a:r>
              <a:rPr lang="en-US" sz="3400" dirty="0">
                <a:cs typeface="Times New Roman" pitchFamily="18" charset="0"/>
              </a:rPr>
              <a:t>The pars interarticularis , or isthmus , is the portion of the neural arch that connects the lamina with the pedicle, facet joints, and transverse process.</a:t>
            </a:r>
          </a:p>
          <a:p>
            <a:endParaRPr lang="en-US" sz="3400" dirty="0">
              <a:cs typeface="Calibri" pitchFamily="34" charset="0"/>
            </a:endParaRPr>
          </a:p>
          <a:p>
            <a:r>
              <a:rPr lang="en-US" sz="3400" dirty="0">
                <a:cs typeface="Calibri" pitchFamily="34" charset="0"/>
              </a:rPr>
              <a:t>The vast majority of cases (85%) occur in the lower lumbar vertebrae </a:t>
            </a:r>
            <a:r>
              <a:rPr lang="en-US" sz="3400" dirty="0">
                <a:solidFill>
                  <a:srgbClr val="FF0000"/>
                </a:solidFill>
                <a:cs typeface="Calibri" pitchFamily="34" charset="0"/>
              </a:rPr>
              <a:t>(L5) </a:t>
            </a:r>
            <a:r>
              <a:rPr lang="en-US" sz="3400" dirty="0">
                <a:cs typeface="Calibri" pitchFamily="34" charset="0"/>
              </a:rPr>
              <a:t>, but spondylolysis may also occur in the cervical vertebrae.</a:t>
            </a:r>
          </a:p>
          <a:p>
            <a:endParaRPr lang="en-US" sz="3400" dirty="0"/>
          </a:p>
          <a:p>
            <a:r>
              <a:rPr lang="en-US" sz="3400" dirty="0"/>
              <a:t>A pars defect is twice as common in boys than in girls,</a:t>
            </a:r>
            <a:endParaRPr lang="en-US" sz="3400" dirty="0">
              <a:cs typeface="Times New Roman" pitchFamily="18" charset="0"/>
            </a:endParaRPr>
          </a:p>
          <a:p>
            <a:endParaRPr lang="en-US" sz="3400" dirty="0"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4t4\Desktop\spondylolisthesis-m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458200" cy="5287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Grading :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 descr="Screen Shot 2012-03-10 at 4.28.3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14600"/>
            <a:ext cx="7010400" cy="323322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t4\Desktop\myeding grade_mov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458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Imaging</a:t>
            </a:r>
            <a:r>
              <a:rPr lang="en-US" dirty="0"/>
              <a:t> : </a:t>
            </a:r>
          </a:p>
          <a:p>
            <a:pPr>
              <a:buFontTx/>
              <a:buChar char="-"/>
            </a:pPr>
            <a:r>
              <a:rPr lang="en-US" dirty="0"/>
              <a:t>X-ray :  AP , lateral , oblique </a:t>
            </a:r>
          </a:p>
          <a:p>
            <a:pPr>
              <a:buNone/>
            </a:pPr>
            <a:r>
              <a:rPr lang="en-US" dirty="0"/>
              <a:t> * on lateral view : forward slip is evident .</a:t>
            </a:r>
          </a:p>
          <a:p>
            <a:pPr>
              <a:buNone/>
            </a:pPr>
            <a:r>
              <a:rPr lang="en-US" dirty="0"/>
              <a:t> * on oblique view : gap in pars interarticularis .</a:t>
            </a:r>
          </a:p>
          <a:p>
            <a:pPr>
              <a:buFontTx/>
              <a:buChar char="-"/>
            </a:pPr>
            <a:r>
              <a:rPr lang="en-US" dirty="0"/>
              <a:t>MRI :  to evaluate impingement of neural elements .</a:t>
            </a:r>
          </a:p>
          <a:p>
            <a:pPr>
              <a:buFontTx/>
              <a:buChar char="-"/>
            </a:pPr>
            <a:r>
              <a:rPr lang="en-US" dirty="0"/>
              <a:t>CT : for bony pathology .</a:t>
            </a:r>
          </a:p>
          <a:p>
            <a:pPr>
              <a:buFontTx/>
              <a:buChar char="-"/>
            </a:pPr>
            <a:r>
              <a:rPr lang="en-US" dirty="0"/>
              <a:t>CT myelogram : when MRI contraindicated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t4\Desktop\cdc971edf71ee575e74b792cbdafd0_jumbo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455245" cy="4525963"/>
          </a:xfrm>
          <a:prstGeom prst="rect">
            <a:avLst/>
          </a:prstGeom>
          <a:noFill/>
        </p:spPr>
      </p:pic>
      <p:pic>
        <p:nvPicPr>
          <p:cNvPr id="5" name="Picture 3" descr="C:\Users\DELL\Desktop\memot\7a9e0a26a3b8674a9e87debe55efa4_big_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295400"/>
            <a:ext cx="443865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4t4\Desktop\A00053F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1390" y="1600200"/>
            <a:ext cx="410121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4t4\Desktop\sten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086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4t4\Desktop\nts-to-the-degeneratove-facet-and-small-arrow-points-to-the-compressed-nerve-root.-Compare-to-opposite-side-which-is-normal2-200x17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0866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4t4\Desktop\foramen-in-foraminal-stenosis1-200x3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83820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Treatment</a:t>
            </a:r>
            <a:r>
              <a:rPr lang="en-US" dirty="0"/>
              <a:t> : </a:t>
            </a:r>
          </a:p>
          <a:p>
            <a:pPr>
              <a:buFontTx/>
              <a:buChar char="-"/>
            </a:pPr>
            <a:r>
              <a:rPr lang="en-US" b="1" dirty="0"/>
              <a:t>Conservative treatment</a:t>
            </a:r>
            <a:r>
              <a:rPr lang="en-US" dirty="0"/>
              <a:t> is suitable for most patients . This includes :</a:t>
            </a:r>
          </a:p>
          <a:p>
            <a:pPr>
              <a:buNone/>
            </a:pPr>
            <a:r>
              <a:rPr lang="en-US" dirty="0"/>
              <a:t>  * activity restriction </a:t>
            </a:r>
          </a:p>
          <a:p>
            <a:pPr>
              <a:buNone/>
            </a:pPr>
            <a:r>
              <a:rPr lang="en-US" dirty="0"/>
              <a:t>  * NSAIDs</a:t>
            </a:r>
          </a:p>
          <a:p>
            <a:pPr>
              <a:buNone/>
            </a:pPr>
            <a:r>
              <a:rPr lang="en-US" dirty="0"/>
              <a:t>  * bracing in the acute phase .</a:t>
            </a:r>
          </a:p>
          <a:p>
            <a:pPr>
              <a:buNone/>
            </a:pPr>
            <a:r>
              <a:rPr lang="en-US" dirty="0"/>
              <a:t>  * physiotherapy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صورة ذات صلة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038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نتيجة بحث الصور عن ‪pars interarticularis anatomy‬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4031673" cy="520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Operative treatment :</a:t>
            </a:r>
          </a:p>
          <a:p>
            <a:pPr>
              <a:buFontTx/>
              <a:buChar char="-"/>
            </a:pPr>
            <a:r>
              <a:rPr lang="en-US" dirty="0"/>
              <a:t>The goal of surgery is to stabilize the segment with listhesis and decompress any of the neural elements under pressure. Restoration of normal sagittal alignment must also be achieved </a:t>
            </a:r>
          </a:p>
          <a:p>
            <a:pPr>
              <a:buFontTx/>
              <a:buChar char="-"/>
            </a:pPr>
            <a:r>
              <a:rPr lang="en-US" b="1" dirty="0"/>
              <a:t>Indications</a:t>
            </a:r>
            <a:r>
              <a:rPr lang="en-US" dirty="0"/>
              <a:t> :</a:t>
            </a:r>
          </a:p>
          <a:p>
            <a:pPr>
              <a:buNone/>
            </a:pPr>
            <a:r>
              <a:rPr lang="en-US" dirty="0"/>
              <a:t> (1) if the symptoms are disabling and interfere significantly with work and recreational activities; </a:t>
            </a:r>
          </a:p>
          <a:p>
            <a:pPr>
              <a:buNone/>
            </a:pPr>
            <a:r>
              <a:rPr lang="en-US" dirty="0"/>
              <a:t>(2) if the slip is more than 50 per cent and    progressing; </a:t>
            </a:r>
          </a:p>
          <a:p>
            <a:pPr>
              <a:buNone/>
            </a:pPr>
            <a:r>
              <a:rPr lang="en-US" dirty="0"/>
              <a:t>(3) if neurological compression is significant.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children, posterior intertransverse fusion in situ is almost always successful; if neurological signs appear, decompression can be carried out later.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adults, either posterior or anterior fusion is suitable.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 ‘degenerative’ group, where neurological symptoms predominate, decompression without fusion may suffice.</a:t>
            </a:r>
            <a:endParaRPr lang="ar-JO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4t4\Desktop\posterolateral_fusion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143000"/>
            <a:ext cx="80772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THANK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Etiology</a:t>
            </a:r>
            <a:r>
              <a:rPr lang="en-US" b="1" dirty="0"/>
              <a:t> </a:t>
            </a:r>
            <a:r>
              <a:rPr lang="en-US" dirty="0"/>
              <a:t>: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mechanical factors play the major role especially when congenital abnormalities are present.</a:t>
            </a:r>
          </a:p>
          <a:p>
            <a:pPr>
              <a:buFontTx/>
              <a:buChar char="-"/>
            </a:pPr>
            <a:r>
              <a:rPr lang="en-US" dirty="0"/>
              <a:t>Repeated extension strains of lumbar spine makes P.I more susceptible for shear stresses.</a:t>
            </a:r>
          </a:p>
          <a:p>
            <a:pPr>
              <a:buFontTx/>
              <a:buChar char="-"/>
            </a:pPr>
            <a:r>
              <a:rPr lang="en-US" dirty="0"/>
              <a:t>The pars interarticularis becomes impinged from the inferior facet of the cephalad vertebrae, which results in microfractures and attempts at repair.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Clinical presentation :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Symptomatic only in 10% of patients.</a:t>
            </a:r>
          </a:p>
          <a:p>
            <a:pPr>
              <a:buFontTx/>
              <a:buChar char="-"/>
            </a:pPr>
            <a:r>
              <a:rPr lang="en-US" dirty="0"/>
              <a:t>Usually come with </a:t>
            </a:r>
            <a:r>
              <a:rPr lang="en-US" dirty="0">
                <a:solidFill>
                  <a:srgbClr val="FF0000"/>
                </a:solidFill>
              </a:rPr>
              <a:t>low back pain</a:t>
            </a:r>
            <a:r>
              <a:rPr lang="en-US" dirty="0"/>
              <a:t> aggravated by </a:t>
            </a:r>
            <a:r>
              <a:rPr lang="en-US" dirty="0">
                <a:solidFill>
                  <a:srgbClr val="FF0000"/>
                </a:solidFill>
              </a:rPr>
              <a:t>extension</a:t>
            </a:r>
            <a:r>
              <a:rPr lang="en-US" dirty="0"/>
              <a:t> movements .</a:t>
            </a:r>
          </a:p>
          <a:p>
            <a:pPr>
              <a:buFontTx/>
              <a:buChar char="-"/>
            </a:pPr>
            <a:r>
              <a:rPr lang="en-US" dirty="0"/>
              <a:t>some discomfort can be elicited with deep percussion over the midline of the lumbar area . No tenderness found .</a:t>
            </a:r>
          </a:p>
          <a:p>
            <a:pPr>
              <a:buFontTx/>
              <a:buChar char="-"/>
            </a:pPr>
            <a:r>
              <a:rPr lang="en-US" dirty="0"/>
              <a:t>Full range of movements with normal N.V exam. </a:t>
            </a:r>
          </a:p>
          <a:p>
            <a:pPr>
              <a:buFontTx/>
              <a:buChar char="-"/>
            </a:pPr>
            <a:r>
              <a:rPr lang="en-US" dirty="0"/>
              <a:t>The 1-leg hyperextension test elicits pain on the involved side.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Autofit/>
          </a:bodyPr>
          <a:lstStyle/>
          <a:p>
            <a:endParaRPr lang="en-US" sz="2400" b="1" dirty="0"/>
          </a:p>
          <a:p>
            <a:r>
              <a:rPr lang="en-US" sz="2400" b="1" u="sng" dirty="0"/>
              <a:t>Imaging studies : 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 -  </a:t>
            </a:r>
            <a:r>
              <a:rPr lang="en-US" sz="2400" b="1" dirty="0"/>
              <a:t>X-ray : </a:t>
            </a:r>
          </a:p>
          <a:p>
            <a:pPr>
              <a:buNone/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cs typeface="Times New Roman" pitchFamily="18" charset="0"/>
              </a:rPr>
              <a:t>AP radiographic findings are usually normal in spondylolysis.</a:t>
            </a:r>
          </a:p>
          <a:p>
            <a:pPr>
              <a:buNone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oblique views ( Rt. And Lt )</a:t>
            </a:r>
            <a:r>
              <a:rPr lang="en-US" sz="2400" dirty="0"/>
              <a:t> are particularly screened for the </a:t>
            </a:r>
            <a:r>
              <a:rPr lang="en-US" sz="2400" dirty="0">
                <a:solidFill>
                  <a:srgbClr val="FF0000"/>
                </a:solidFill>
              </a:rPr>
              <a:t>"Scotty dog" </a:t>
            </a:r>
            <a:r>
              <a:rPr lang="en-US" sz="2400" dirty="0"/>
              <a:t>lesion in the pars interarticularis. The pars defect is represented by the collar on the Scotty dog . </a:t>
            </a:r>
          </a:p>
          <a:p>
            <a:pPr>
              <a:buNone/>
            </a:pPr>
            <a:r>
              <a:rPr lang="en-US" sz="2400" dirty="0"/>
              <a:t>-  </a:t>
            </a:r>
            <a:r>
              <a:rPr lang="en-US" sz="2400" b="1" dirty="0"/>
              <a:t>( </a:t>
            </a:r>
            <a:r>
              <a:rPr lang="en-US" sz="2400" b="1" baseline="30000" dirty="0"/>
              <a:t>99m</a:t>
            </a:r>
            <a:r>
              <a:rPr lang="en-US" sz="2400" b="1" dirty="0"/>
              <a:t> Tc) / SPECT bone scan </a:t>
            </a:r>
            <a:r>
              <a:rPr lang="en-US" sz="2400" dirty="0"/>
              <a:t> : superior to CT/MRI :</a:t>
            </a:r>
          </a:p>
          <a:p>
            <a:pPr>
              <a:buNone/>
            </a:pPr>
            <a:r>
              <a:rPr lang="en-US" sz="2400" dirty="0"/>
              <a:t>      these scans can aid in establishing the </a:t>
            </a:r>
            <a:r>
              <a:rPr lang="en-US" sz="2400" dirty="0">
                <a:solidFill>
                  <a:srgbClr val="FF0000"/>
                </a:solidFill>
              </a:rPr>
              <a:t>acuity</a:t>
            </a:r>
            <a:r>
              <a:rPr lang="en-US" sz="2400" dirty="0"/>
              <a:t> of the lesion or in identifying the </a:t>
            </a:r>
            <a:r>
              <a:rPr lang="en-US" sz="2400" dirty="0">
                <a:solidFill>
                  <a:srgbClr val="FF0000"/>
                </a:solidFill>
              </a:rPr>
              <a:t>site</a:t>
            </a:r>
            <a:r>
              <a:rPr lang="en-US" sz="2400" dirty="0"/>
              <a:t> of the problem in an athlete with </a:t>
            </a:r>
            <a:r>
              <a:rPr lang="en-US" sz="2400" dirty="0">
                <a:solidFill>
                  <a:srgbClr val="FF0000"/>
                </a:solidFill>
              </a:rPr>
              <a:t>negative</a:t>
            </a:r>
            <a:r>
              <a:rPr lang="en-US" sz="2400" dirty="0"/>
              <a:t> plain radiography results but whose clinical course is </a:t>
            </a:r>
            <a:r>
              <a:rPr lang="en-US" sz="2400" dirty="0">
                <a:solidFill>
                  <a:srgbClr val="FF0000"/>
                </a:solidFill>
              </a:rPr>
              <a:t>suggestive</a:t>
            </a:r>
            <a:r>
              <a:rPr lang="en-US" sz="2400" dirty="0"/>
              <a:t> of a pars interarticularis fracture.</a:t>
            </a:r>
          </a:p>
          <a:p>
            <a:pPr>
              <a:buNone/>
            </a:pPr>
            <a:r>
              <a:rPr lang="en-US" sz="2400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4t4\Desktop\401df54bbfd26d57fa1f23a9e2146e_big_gallery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0751" y="1600200"/>
            <a:ext cx="79424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/>
              <a:t>Treatment</a:t>
            </a:r>
            <a:r>
              <a:rPr lang="en-US" dirty="0"/>
              <a:t> :</a:t>
            </a:r>
          </a:p>
          <a:p>
            <a:pPr>
              <a:buFontTx/>
              <a:buChar char="-"/>
            </a:pPr>
            <a:r>
              <a:rPr lang="en-US" dirty="0"/>
              <a:t>Acute phase : </a:t>
            </a:r>
          </a:p>
          <a:p>
            <a:pPr>
              <a:buNone/>
            </a:pPr>
            <a:r>
              <a:rPr lang="en-US" dirty="0"/>
              <a:t>    Bracing and rest are the cornerstones of treatment for this type of lesion.</a:t>
            </a:r>
            <a:r>
              <a:rPr lang="en-US" baseline="30000" dirty="0"/>
              <a:t>  </a:t>
            </a:r>
            <a:r>
              <a:rPr lang="en-US" dirty="0"/>
              <a:t>Pain control and avoiding sports are also part of the acute phase or rehabilitation.</a:t>
            </a:r>
          </a:p>
          <a:p>
            <a:pPr>
              <a:buFontTx/>
              <a:buChar char="-"/>
            </a:pPr>
            <a:r>
              <a:rPr lang="en-US" dirty="0"/>
              <a:t>Recovery  phase :</a:t>
            </a:r>
          </a:p>
          <a:p>
            <a:pPr>
              <a:buNone/>
            </a:pPr>
            <a:r>
              <a:rPr lang="en-US" dirty="0"/>
              <a:t>    Flexibility and strengthening of the paraspinal, iliopsoas, and abdominal muscles along with endurance training of the back are all especially important.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1588</Words>
  <Application>Microsoft Office PowerPoint</Application>
  <PresentationFormat>On-screen Show (4:3)</PresentationFormat>
  <Paragraphs>154</Paragraphs>
  <Slides>43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Spondylolisthesis and spondylolysis</vt:lpstr>
      <vt:lpstr>spondylolysis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Spondylolisthesis</vt:lpstr>
      <vt:lpstr>Spondyloisthesis</vt:lpstr>
      <vt:lpstr>Classification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4t4</dc:creator>
  <cp:lastModifiedBy>abdallah hattab</cp:lastModifiedBy>
  <cp:revision>120</cp:revision>
  <dcterms:created xsi:type="dcterms:W3CDTF">2017-10-07T09:31:44Z</dcterms:created>
  <dcterms:modified xsi:type="dcterms:W3CDTF">2020-03-27T15:56:35Z</dcterms:modified>
</cp:coreProperties>
</file>