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63" r:id="rId4"/>
    <p:sldId id="264" r:id="rId5"/>
    <p:sldId id="268" r:id="rId6"/>
    <p:sldId id="272" r:id="rId7"/>
    <p:sldId id="284" r:id="rId8"/>
    <p:sldId id="274" r:id="rId9"/>
    <p:sldId id="275" r:id="rId10"/>
    <p:sldId id="276" r:id="rId11"/>
    <p:sldId id="277" r:id="rId12"/>
    <p:sldId id="278" r:id="rId13"/>
    <p:sldId id="280" r:id="rId14"/>
    <p:sldId id="286" r:id="rId15"/>
    <p:sldId id="287" r:id="rId16"/>
    <p:sldId id="290" r:id="rId17"/>
    <p:sldId id="293" r:id="rId18"/>
    <p:sldId id="296" r:id="rId19"/>
    <p:sldId id="297" r:id="rId20"/>
    <p:sldId id="298" r:id="rId21"/>
    <p:sldId id="300" r:id="rId22"/>
    <p:sldId id="302" r:id="rId23"/>
    <p:sldId id="303" r:id="rId24"/>
    <p:sldId id="307" r:id="rId25"/>
    <p:sldId id="309" r:id="rId26"/>
    <p:sldId id="312" r:id="rId27"/>
    <p:sldId id="313" r:id="rId28"/>
    <p:sldId id="314" r:id="rId29"/>
    <p:sldId id="315" r:id="rId30"/>
    <p:sldId id="319" r:id="rId31"/>
    <p:sldId id="320" r:id="rId32"/>
    <p:sldId id="321" r:id="rId33"/>
    <p:sldId id="322" r:id="rId34"/>
    <p:sldId id="323" r:id="rId35"/>
    <p:sldId id="325" r:id="rId36"/>
    <p:sldId id="326" r:id="rId37"/>
    <p:sldId id="327" r:id="rId38"/>
    <p:sldId id="329" r:id="rId39"/>
    <p:sldId id="330" r:id="rId40"/>
    <p:sldId id="332" r:id="rId41"/>
    <p:sldId id="335" r:id="rId42"/>
    <p:sldId id="336" r:id="rId43"/>
    <p:sldId id="337" r:id="rId44"/>
  </p:sldIdLst>
  <p:sldSz cx="9144000" cy="5143500" type="screen16x9"/>
  <p:notesSz cx="6858000" cy="9144000"/>
  <p:defaultTextStyle>
    <a:defPPr>
      <a:defRPr lang="en-US"/>
    </a:defPPr>
    <a:lvl1pPr marL="0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825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5649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3474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31299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9124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6948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4773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62598" algn="l" defTabSz="915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853" y="-7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0B1F7-7279-41FF-B7C7-D25A7A50C652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A2AA9-2601-4ED6-9621-CE47DB706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0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825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5649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3474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31299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9124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6948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4773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2598" algn="l" defTabSz="915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1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4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2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954D-9CA6-47D2-81B9-86D0A32315F7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2AC4-6105-4FC0-A81E-46595C8C069F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0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59A99-E6D1-430B-AF7A-4D15DCCB6567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9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4E3E-4ACC-4F64-B641-88E33D6CA5AD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01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8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5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34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31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9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6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4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62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ACE1-9C34-4781-951E-0B50BCA2E39D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4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E06-CA69-4B3C-8D22-DE000867A49D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5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825" indent="0">
              <a:buNone/>
              <a:defRPr sz="2000" b="1"/>
            </a:lvl2pPr>
            <a:lvl3pPr marL="915649" indent="0">
              <a:buNone/>
              <a:defRPr sz="1800" b="1"/>
            </a:lvl3pPr>
            <a:lvl4pPr marL="1373474" indent="0">
              <a:buNone/>
              <a:defRPr sz="1600" b="1"/>
            </a:lvl4pPr>
            <a:lvl5pPr marL="1831299" indent="0">
              <a:buNone/>
              <a:defRPr sz="1600" b="1"/>
            </a:lvl5pPr>
            <a:lvl6pPr marL="2289124" indent="0">
              <a:buNone/>
              <a:defRPr sz="1600" b="1"/>
            </a:lvl6pPr>
            <a:lvl7pPr marL="2746948" indent="0">
              <a:buNone/>
              <a:defRPr sz="1600" b="1"/>
            </a:lvl7pPr>
            <a:lvl8pPr marL="3204773" indent="0">
              <a:buNone/>
              <a:defRPr sz="1600" b="1"/>
            </a:lvl8pPr>
            <a:lvl9pPr marL="36625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825" indent="0">
              <a:buNone/>
              <a:defRPr sz="2000" b="1"/>
            </a:lvl2pPr>
            <a:lvl3pPr marL="915649" indent="0">
              <a:buNone/>
              <a:defRPr sz="1800" b="1"/>
            </a:lvl3pPr>
            <a:lvl4pPr marL="1373474" indent="0">
              <a:buNone/>
              <a:defRPr sz="1600" b="1"/>
            </a:lvl4pPr>
            <a:lvl5pPr marL="1831299" indent="0">
              <a:buNone/>
              <a:defRPr sz="1600" b="1"/>
            </a:lvl5pPr>
            <a:lvl6pPr marL="2289124" indent="0">
              <a:buNone/>
              <a:defRPr sz="1600" b="1"/>
            </a:lvl6pPr>
            <a:lvl7pPr marL="2746948" indent="0">
              <a:buNone/>
              <a:defRPr sz="1600" b="1"/>
            </a:lvl7pPr>
            <a:lvl8pPr marL="3204773" indent="0">
              <a:buNone/>
              <a:defRPr sz="1600" b="1"/>
            </a:lvl8pPr>
            <a:lvl9pPr marL="36625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33D2-00D6-4257-A813-F968D712F7AF}" type="datetime1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EB25-2A69-438A-831B-C99A8CC9CA83}" type="datetime1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0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5991-2896-41E8-8512-B4FA99A6F81C}" type="datetime1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7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825" indent="0">
              <a:buNone/>
              <a:defRPr sz="1200"/>
            </a:lvl2pPr>
            <a:lvl3pPr marL="915649" indent="0">
              <a:buNone/>
              <a:defRPr sz="1000"/>
            </a:lvl3pPr>
            <a:lvl4pPr marL="1373474" indent="0">
              <a:buNone/>
              <a:defRPr sz="900"/>
            </a:lvl4pPr>
            <a:lvl5pPr marL="1831299" indent="0">
              <a:buNone/>
              <a:defRPr sz="900"/>
            </a:lvl5pPr>
            <a:lvl6pPr marL="2289124" indent="0">
              <a:buNone/>
              <a:defRPr sz="900"/>
            </a:lvl6pPr>
            <a:lvl7pPr marL="2746948" indent="0">
              <a:buNone/>
              <a:defRPr sz="900"/>
            </a:lvl7pPr>
            <a:lvl8pPr marL="3204773" indent="0">
              <a:buNone/>
              <a:defRPr sz="900"/>
            </a:lvl8pPr>
            <a:lvl9pPr marL="36625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8ED-3910-48B9-88F3-FDAE17938432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825" indent="0">
              <a:buNone/>
              <a:defRPr sz="2800"/>
            </a:lvl2pPr>
            <a:lvl3pPr marL="915649" indent="0">
              <a:buNone/>
              <a:defRPr sz="2400"/>
            </a:lvl3pPr>
            <a:lvl4pPr marL="1373474" indent="0">
              <a:buNone/>
              <a:defRPr sz="2000"/>
            </a:lvl4pPr>
            <a:lvl5pPr marL="1831299" indent="0">
              <a:buNone/>
              <a:defRPr sz="2000"/>
            </a:lvl5pPr>
            <a:lvl6pPr marL="2289124" indent="0">
              <a:buNone/>
              <a:defRPr sz="2000"/>
            </a:lvl6pPr>
            <a:lvl7pPr marL="2746948" indent="0">
              <a:buNone/>
              <a:defRPr sz="2000"/>
            </a:lvl7pPr>
            <a:lvl8pPr marL="3204773" indent="0">
              <a:buNone/>
              <a:defRPr sz="2000"/>
            </a:lvl8pPr>
            <a:lvl9pPr marL="36625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825" indent="0">
              <a:buNone/>
              <a:defRPr sz="1200"/>
            </a:lvl2pPr>
            <a:lvl3pPr marL="915649" indent="0">
              <a:buNone/>
              <a:defRPr sz="1000"/>
            </a:lvl3pPr>
            <a:lvl4pPr marL="1373474" indent="0">
              <a:buNone/>
              <a:defRPr sz="900"/>
            </a:lvl4pPr>
            <a:lvl5pPr marL="1831299" indent="0">
              <a:buNone/>
              <a:defRPr sz="900"/>
            </a:lvl5pPr>
            <a:lvl6pPr marL="2289124" indent="0">
              <a:buNone/>
              <a:defRPr sz="900"/>
            </a:lvl6pPr>
            <a:lvl7pPr marL="2746948" indent="0">
              <a:buNone/>
              <a:defRPr sz="900"/>
            </a:lvl7pPr>
            <a:lvl8pPr marL="3204773" indent="0">
              <a:buNone/>
              <a:defRPr sz="900"/>
            </a:lvl8pPr>
            <a:lvl9pPr marL="36625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A0CB-8D3F-4360-B02B-BEAA8E8279FD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2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565" tIns="45783" rIns="91565" bIns="457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565" tIns="45783" rIns="91565" bIns="457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5"/>
          </a:xfrm>
          <a:prstGeom prst="rect">
            <a:avLst/>
          </a:prstGeom>
        </p:spPr>
        <p:txBody>
          <a:bodyPr vert="horz" lIns="91565" tIns="45783" rIns="91565" bIns="457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68B6A-D617-45D6-9EC2-458F21DFFFCE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5"/>
          </a:xfrm>
          <a:prstGeom prst="rect">
            <a:avLst/>
          </a:prstGeom>
        </p:spPr>
        <p:txBody>
          <a:bodyPr vert="horz" lIns="91565" tIns="45783" rIns="91565" bIns="457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5"/>
          </a:xfrm>
          <a:prstGeom prst="rect">
            <a:avLst/>
          </a:prstGeom>
        </p:spPr>
        <p:txBody>
          <a:bodyPr vert="horz" lIns="91565" tIns="45783" rIns="91565" bIns="457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3968-4C96-4CCC-A7BE-10BA2556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2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56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368" indent="-343368" algn="l" defTabSz="9156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965" indent="-286141" algn="l" defTabSz="9156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562" indent="-228913" algn="l" defTabSz="9156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387" indent="-228913" algn="l" defTabSz="9156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0212" indent="-228913" algn="l" defTabSz="9156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036" indent="-228913" algn="l" defTabSz="9156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5861" indent="-228913" algn="l" defTabSz="9156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3686" indent="-228913" algn="l" defTabSz="9156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91511" indent="-228913" algn="l" defTabSz="9156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825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5649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3474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1299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9124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6948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773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2598" algn="l" defTabSz="915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="" xmlns:a16="http://schemas.microsoft.com/office/drawing/2014/main" id="{B95847AF-3100-47D8-9DAF-6921C1F02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5" y="-71438"/>
            <a:ext cx="7665065" cy="24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4258CE3F-9F34-41E4-A82E-1F166008E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3" y="2412840"/>
            <a:ext cx="8136904" cy="2484277"/>
          </a:xfrm>
          <a:prstGeom prst="rect">
            <a:avLst/>
          </a:prstGeom>
          <a:noFill/>
          <a:ln>
            <a:noFill/>
          </a:ln>
        </p:spPr>
        <p:txBody>
          <a:bodyPr lIns="91565" tIns="45783" rIns="91565" bIns="45783" rtlCol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5053" rtl="1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JO" sz="48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ا</a:t>
            </a:r>
            <a:r>
              <a:rPr lang="ar-EG" sz="48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لأستاذ </a:t>
            </a:r>
            <a:r>
              <a:rPr lang="ar-SA" sz="48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الدكتور</a:t>
            </a:r>
            <a:r>
              <a:rPr lang="ar-EG" sz="48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/ يوسف حسي</a:t>
            </a:r>
            <a:r>
              <a:rPr lang="ar-JO" sz="48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ن</a:t>
            </a:r>
            <a:endParaRPr lang="ar-EG" sz="4800" b="1" dirty="0">
              <a:solidFill>
                <a:srgbClr val="FF0000"/>
              </a:solidFill>
              <a:latin typeface="Arial Black" pitchFamily="34" charset="0"/>
              <a:cs typeface="+mj-cs"/>
            </a:endParaRPr>
          </a:p>
          <a:p>
            <a:pPr marL="0" indent="0" algn="ctr" defTabSz="515053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EG" sz="4800" b="1" dirty="0">
                <a:solidFill>
                  <a:prstClr val="black"/>
                </a:solidFill>
                <a:latin typeface="Arial Black" pitchFamily="34" charset="0"/>
                <a:cs typeface="+mj-cs"/>
              </a:rPr>
              <a:t>أستاذ</a:t>
            </a:r>
            <a:r>
              <a:rPr lang="ar-EG" sz="48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 </a:t>
            </a:r>
            <a:r>
              <a:rPr lang="ar-EG" sz="4800" b="1" dirty="0">
                <a:solidFill>
                  <a:prstClr val="black"/>
                </a:solidFill>
                <a:latin typeface="Arial Black" pitchFamily="34" charset="0"/>
                <a:cs typeface="+mj-cs"/>
              </a:rPr>
              <a:t>التشريح وعلم الأجنة</a:t>
            </a:r>
            <a:r>
              <a:rPr lang="ar-EG" sz="4800" dirty="0">
                <a:solidFill>
                  <a:prstClr val="black"/>
                </a:solidFill>
                <a:latin typeface="Arial Black" pitchFamily="34" charset="0"/>
                <a:cs typeface="+mj-cs"/>
              </a:rPr>
              <a:t> </a:t>
            </a:r>
            <a:endParaRPr lang="ar-EG" sz="4800" dirty="0">
              <a:solidFill>
                <a:srgbClr val="FF0000"/>
              </a:solidFill>
              <a:latin typeface="Arial Black" pitchFamily="34" charset="0"/>
              <a:cs typeface="+mj-cs"/>
            </a:endParaRPr>
          </a:p>
          <a:p>
            <a:pPr marL="0" indent="0" algn="ctr" defTabSz="515053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JO" sz="4800" b="1" dirty="0" smtClean="0">
                <a:solidFill>
                  <a:srgbClr val="002060"/>
                </a:solidFill>
                <a:latin typeface="Arial Black" pitchFamily="34" charset="0"/>
                <a:cs typeface="+mj-cs"/>
              </a:rPr>
              <a:t>سلايدات اللاب ^^</a:t>
            </a:r>
            <a:endParaRPr lang="ar-EG" sz="4800" b="1" dirty="0">
              <a:solidFill>
                <a:srgbClr val="002060"/>
              </a:solidFill>
              <a:latin typeface="Arial Black" pitchFamily="34" charset="0"/>
              <a:cs typeface="+mj-cs"/>
            </a:endParaRPr>
          </a:p>
        </p:txBody>
      </p:sp>
      <p:sp>
        <p:nvSpPr>
          <p:cNvPr id="16388" name="TextBox 1">
            <a:extLst>
              <a:ext uri="{FF2B5EF4-FFF2-40B4-BE49-F238E27FC236}">
                <a16:creationId xmlns="" xmlns:a16="http://schemas.microsoft.com/office/drawing/2014/main" id="{F2D27060-7E36-4419-BF6B-9AFEE87A4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17" y="71438"/>
            <a:ext cx="1318270" cy="71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5" tIns="45783" rIns="91565" bIns="457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505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EG" altLang="en-US" sz="4000" b="1" dirty="0">
                <a:solidFill>
                  <a:srgbClr val="FF0000"/>
                </a:solidFill>
                <a:latin typeface="Arabic Typesetting" pitchFamily="66" charset="-78"/>
                <a:cs typeface="+mj-cs"/>
              </a:rPr>
              <a:t>أهلا</a:t>
            </a:r>
            <a:endParaRPr lang="en-US" altLang="en-US" sz="4000" b="1" dirty="0">
              <a:solidFill>
                <a:srgbClr val="FF0000"/>
              </a:solidFill>
              <a:latin typeface="Arabic Typesetting" pitchFamily="66" charset="-78"/>
              <a:cs typeface="+mj-cs"/>
            </a:endParaRPr>
          </a:p>
        </p:txBody>
      </p:sp>
      <p:sp>
        <p:nvSpPr>
          <p:cNvPr id="16389" name="TextBox 3">
            <a:extLst>
              <a:ext uri="{FF2B5EF4-FFF2-40B4-BE49-F238E27FC236}">
                <a16:creationId xmlns="" xmlns:a16="http://schemas.microsoft.com/office/drawing/2014/main" id="{51CB0AB2-58E8-4FC4-8DD1-E484652C2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6" y="50732"/>
            <a:ext cx="2088679" cy="71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5" tIns="45783" rIns="91565" bIns="457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505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EG" altLang="en-US" sz="4000" b="1" dirty="0">
                <a:solidFill>
                  <a:srgbClr val="FF0000"/>
                </a:solidFill>
                <a:latin typeface="Arabic Typesetting" pitchFamily="66" charset="-78"/>
                <a:cs typeface="+mj-cs"/>
              </a:rPr>
              <a:t>وسهلا</a:t>
            </a:r>
            <a:endParaRPr lang="en-US" altLang="en-US" sz="4000" b="1" dirty="0">
              <a:solidFill>
                <a:srgbClr val="FF0000"/>
              </a:solidFill>
              <a:latin typeface="Arabic Typesetting" pitchFamily="66" charset="-78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39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8" r="4710" b="24613"/>
          <a:stretch/>
        </p:blipFill>
        <p:spPr>
          <a:xfrm>
            <a:off x="4694498" y="406986"/>
            <a:ext cx="3611301" cy="42983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15000" y="4767265"/>
            <a:ext cx="2133600" cy="273845"/>
          </a:xfrm>
        </p:spPr>
        <p:txBody>
          <a:bodyPr/>
          <a:lstStyle/>
          <a:p>
            <a:fld id="{36E23968-4C96-4CCC-A7BE-10BA25569C0B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590550"/>
            <a:ext cx="4191000" cy="609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Posterior auricular artery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7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8" r="7215" b="24968"/>
          <a:stretch/>
        </p:blipFill>
        <p:spPr>
          <a:xfrm>
            <a:off x="2708452" y="48927"/>
            <a:ext cx="4682947" cy="50945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15817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occipital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r="8043" b="7510"/>
          <a:stretch/>
        </p:blipFill>
        <p:spPr>
          <a:xfrm>
            <a:off x="76200" y="-19050"/>
            <a:ext cx="8996423" cy="52004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19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" b="16062"/>
          <a:stretch/>
        </p:blipFill>
        <p:spPr>
          <a:xfrm>
            <a:off x="0" y="133350"/>
            <a:ext cx="9152503" cy="46291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2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057" r="9791" b="4528"/>
          <a:stretch/>
        </p:blipFill>
        <p:spPr>
          <a:xfrm>
            <a:off x="0" y="-19050"/>
            <a:ext cx="9144000" cy="5107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A6DB-0CB2-4D45-9FDB-A567F68A1D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8" b="5134"/>
          <a:stretch/>
        </p:blipFill>
        <p:spPr>
          <a:xfrm>
            <a:off x="76200" y="0"/>
            <a:ext cx="891592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4363819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Supracalvicular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nerve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A6DB-0CB2-4D45-9FDB-A567F68A1D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" r="8101" b="4985"/>
          <a:stretch/>
        </p:blipFill>
        <p:spPr>
          <a:xfrm>
            <a:off x="0" y="-19050"/>
            <a:ext cx="9144000" cy="51149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A6DB-0CB2-4D45-9FDB-A567F68A1D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-324" r="6269" b="16428"/>
          <a:stretch/>
        </p:blipFill>
        <p:spPr>
          <a:xfrm>
            <a:off x="0" y="-1"/>
            <a:ext cx="9144000" cy="4975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6" t="65117" r="14431" b="6526"/>
          <a:stretch/>
        </p:blipFill>
        <p:spPr>
          <a:xfrm>
            <a:off x="6858000" y="3460831"/>
            <a:ext cx="1219200" cy="15143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A6DB-0CB2-4D45-9FDB-A567F68A1D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5"/>
          <a:stretch/>
        </p:blipFill>
        <p:spPr>
          <a:xfrm>
            <a:off x="839946" y="0"/>
            <a:ext cx="8304054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" y="285750"/>
            <a:ext cx="4038600" cy="2123658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/>
              <a:t>• Phrenic nerve is a mixed nerve</a:t>
            </a:r>
            <a:r>
              <a:rPr lang="en-US" sz="2200" b="1" dirty="0" smtClean="0"/>
              <a:t>.</a:t>
            </a:r>
          </a:p>
          <a:p>
            <a:r>
              <a:rPr lang="en-US" sz="2200" b="1" dirty="0" smtClean="0"/>
              <a:t>• </a:t>
            </a:r>
            <a:r>
              <a:rPr lang="en-US" sz="2200" b="1" dirty="0"/>
              <a:t>Roots, they arise from the ventral rami of C3, C4 and C5 (mainly from C 4</a:t>
            </a:r>
            <a:r>
              <a:rPr lang="en-US" sz="2200" b="1" dirty="0" smtClean="0"/>
              <a:t>).</a:t>
            </a:r>
          </a:p>
          <a:p>
            <a:r>
              <a:rPr lang="en-US" sz="2200" b="1" dirty="0" smtClean="0"/>
              <a:t>• </a:t>
            </a:r>
            <a:r>
              <a:rPr lang="en-US" sz="2200" b="1" dirty="0"/>
              <a:t>C3 and C4 from cervical </a:t>
            </a:r>
            <a:r>
              <a:rPr lang="en-US" sz="2200" b="1" dirty="0" smtClean="0"/>
              <a:t>plexus.</a:t>
            </a:r>
          </a:p>
          <a:p>
            <a:r>
              <a:rPr lang="en-US" sz="2200" b="1" dirty="0" smtClean="0"/>
              <a:t>• </a:t>
            </a:r>
            <a:r>
              <a:rPr lang="en-US" sz="2200" b="1" dirty="0"/>
              <a:t>C5 from brachial </a:t>
            </a:r>
            <a:r>
              <a:rPr lang="en-US" sz="2200" b="1" dirty="0" smtClean="0"/>
              <a:t>plexus.</a:t>
            </a:r>
            <a:endParaRPr lang="en-US" sz="2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A6DB-0CB2-4D45-9FDB-A567F68A1D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3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b="11031"/>
          <a:stretch/>
        </p:blipFill>
        <p:spPr>
          <a:xfrm>
            <a:off x="0" y="18567"/>
            <a:ext cx="9144000" cy="50780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A6DB-0CB2-4D45-9FDB-A567F68A1D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" b="14271"/>
          <a:stretch/>
        </p:blipFill>
        <p:spPr>
          <a:xfrm>
            <a:off x="-11339" y="57151"/>
            <a:ext cx="9155339" cy="50749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r="1392"/>
          <a:stretch/>
        </p:blipFill>
        <p:spPr>
          <a:xfrm>
            <a:off x="0" y="0"/>
            <a:ext cx="9144000" cy="51157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A6DB-0CB2-4D45-9FDB-A567F68A1D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/>
          <a:stretch/>
        </p:blipFill>
        <p:spPr>
          <a:xfrm>
            <a:off x="-16397" y="0"/>
            <a:ext cx="9171944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A6DB-0CB2-4D45-9FDB-A567F68A1D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>
          <a:xfrm>
            <a:off x="457200" y="755730"/>
            <a:ext cx="7889864" cy="3200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07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49"/>
            <a:ext cx="4397615" cy="51435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84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7"/>
          <a:stretch/>
        </p:blipFill>
        <p:spPr>
          <a:xfrm>
            <a:off x="1676399" y="28213"/>
            <a:ext cx="5752613" cy="51152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6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5" b="16580"/>
          <a:stretch/>
        </p:blipFill>
        <p:spPr>
          <a:xfrm>
            <a:off x="2209799" y="57150"/>
            <a:ext cx="5318553" cy="50863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09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" b="7507"/>
          <a:stretch/>
        </p:blipFill>
        <p:spPr>
          <a:xfrm>
            <a:off x="-1" y="133350"/>
            <a:ext cx="9154693" cy="48196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8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3" t="2704" r="3281" b="11463"/>
          <a:stretch/>
        </p:blipFill>
        <p:spPr>
          <a:xfrm>
            <a:off x="4800600" y="105750"/>
            <a:ext cx="3276600" cy="505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57200" y="57150"/>
            <a:ext cx="52578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                                       •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Levator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palpebrae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superioris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096000" y="4767265"/>
            <a:ext cx="2133600" cy="273845"/>
          </a:xfrm>
        </p:spPr>
        <p:txBody>
          <a:bodyPr/>
          <a:lstStyle/>
          <a:p>
            <a:fld id="{14CEB048-2365-4515-8748-B77DD9DFEE85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" y="1123950"/>
            <a:ext cx="4724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• Origin: </a:t>
            </a:r>
            <a:r>
              <a:rPr lang="en-US" dirty="0"/>
              <a:t>from the posterior part the roof of orbit just in front of the optic canal.</a:t>
            </a:r>
          </a:p>
          <a:p>
            <a:r>
              <a:rPr lang="en-US" b="1" dirty="0">
                <a:solidFill>
                  <a:srgbClr val="FF0000"/>
                </a:solidFill>
              </a:rPr>
              <a:t>• Insertion:</a:t>
            </a:r>
            <a:r>
              <a:rPr lang="en-US" dirty="0"/>
              <a:t> the muscle passes forwards below the roof and divides into </a:t>
            </a:r>
            <a:r>
              <a:rPr lang="en-US" b="1" dirty="0"/>
              <a:t>3 slips </a:t>
            </a:r>
            <a:r>
              <a:rPr lang="en-US" dirty="0"/>
              <a:t>inserted into:</a:t>
            </a:r>
          </a:p>
          <a:p>
            <a:r>
              <a:rPr lang="en-US" dirty="0"/>
              <a:t>                1) The skin of the upper eye lid.</a:t>
            </a:r>
          </a:p>
          <a:p>
            <a:r>
              <a:rPr lang="en-US" dirty="0"/>
              <a:t>                2) The tarsus of the upper eye lid. </a:t>
            </a:r>
          </a:p>
          <a:p>
            <a:r>
              <a:rPr lang="en-US" dirty="0"/>
              <a:t>                3) The upper fornix of conjunctiva</a:t>
            </a:r>
          </a:p>
        </p:txBody>
      </p:sp>
    </p:spTree>
    <p:extLst>
      <p:ext uri="{BB962C8B-B14F-4D97-AF65-F5344CB8AC3E}">
        <p14:creationId xmlns:p14="http://schemas.microsoft.com/office/powerpoint/2010/main" val="454273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6" b="10922"/>
          <a:stretch/>
        </p:blipFill>
        <p:spPr>
          <a:xfrm>
            <a:off x="1600199" y="24283"/>
            <a:ext cx="6007303" cy="50620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97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8" b="3464"/>
          <a:stretch/>
        </p:blipFill>
        <p:spPr>
          <a:xfrm>
            <a:off x="1676400" y="-23466"/>
            <a:ext cx="5334000" cy="51669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3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" b="18942"/>
          <a:stretch/>
        </p:blipFill>
        <p:spPr>
          <a:xfrm>
            <a:off x="0" y="-11430"/>
            <a:ext cx="9146706" cy="51549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41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5" r="2778" b="3344"/>
          <a:stretch/>
        </p:blipFill>
        <p:spPr>
          <a:xfrm>
            <a:off x="2209800" y="37859"/>
            <a:ext cx="4920533" cy="5010150"/>
          </a:xfrm>
          <a:prstGeom prst="rect">
            <a:avLst/>
          </a:prstGeo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</p:spPr>
        <p:txBody>
          <a:bodyPr/>
          <a:lstStyle/>
          <a:p>
            <a:fld id="{14CEB048-2365-4515-8748-B77DD9DFEE8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55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6" r="1013" b="27244"/>
          <a:stretch/>
        </p:blipFill>
        <p:spPr>
          <a:xfrm>
            <a:off x="5903089" y="130522"/>
            <a:ext cx="3148314" cy="35502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1" r="38070"/>
          <a:stretch/>
        </p:blipFill>
        <p:spPr>
          <a:xfrm>
            <a:off x="240175" y="2252498"/>
            <a:ext cx="5662914" cy="2856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199" y="826353"/>
            <a:ext cx="220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Occulomotor</a:t>
            </a:r>
            <a:r>
              <a:rPr lang="en-US" sz="2400" b="1" dirty="0" smtClean="0">
                <a:solidFill>
                  <a:srgbClr val="FF0000"/>
                </a:solidFill>
              </a:rPr>
              <a:t> nerve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1" y="1588353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Point of crossing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10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0" t="9226" r="7556" b="23263"/>
          <a:stretch/>
        </p:blipFill>
        <p:spPr>
          <a:xfrm>
            <a:off x="2884331" y="209550"/>
            <a:ext cx="6259669" cy="4724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31830" y="3024485"/>
            <a:ext cx="4146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Superior orbital fissure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47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8" b="37313"/>
          <a:stretch/>
        </p:blipFill>
        <p:spPr>
          <a:xfrm>
            <a:off x="-11575" y="590550"/>
            <a:ext cx="9144000" cy="3200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76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00"/>
          <a:stretch/>
        </p:blipFill>
        <p:spPr>
          <a:xfrm>
            <a:off x="0" y="69157"/>
            <a:ext cx="9144000" cy="2807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2876550"/>
            <a:ext cx="8382000" cy="1200329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en-US" sz="2400" b="1" dirty="0">
                <a:solidFill>
                  <a:srgbClr val="0000FF"/>
                </a:solidFill>
              </a:rPr>
              <a:t>Injury of the </a:t>
            </a:r>
            <a:r>
              <a:rPr lang="en-US" sz="2400" b="1" dirty="0" smtClean="0">
                <a:solidFill>
                  <a:srgbClr val="0000FF"/>
                </a:solidFill>
              </a:rPr>
              <a:t>nerve</a:t>
            </a:r>
          </a:p>
          <a:p>
            <a:r>
              <a:rPr lang="en-US" sz="2400" b="1" dirty="0" smtClean="0"/>
              <a:t> 1- Paralysis of the </a:t>
            </a:r>
            <a:r>
              <a:rPr lang="en-US" sz="2400" b="1" dirty="0" err="1" smtClean="0"/>
              <a:t>levator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palpebrae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superioris</a:t>
            </a:r>
            <a:r>
              <a:rPr lang="en-US" sz="2400" b="1" dirty="0" smtClean="0"/>
              <a:t> leading to </a:t>
            </a:r>
            <a:r>
              <a:rPr lang="en-US" sz="2400" b="1" dirty="0" smtClean="0">
                <a:solidFill>
                  <a:srgbClr val="FF0000"/>
                </a:solidFill>
              </a:rPr>
              <a:t>ptosis.</a:t>
            </a:r>
          </a:p>
          <a:p>
            <a:r>
              <a:rPr lang="en-US" sz="2400" b="1" dirty="0" smtClean="0"/>
              <a:t> 2- </a:t>
            </a:r>
            <a:r>
              <a:rPr lang="en-US" sz="2400" b="1" dirty="0" smtClean="0">
                <a:solidFill>
                  <a:srgbClr val="FF0000"/>
                </a:solidFill>
              </a:rPr>
              <a:t>Squint</a:t>
            </a:r>
            <a:r>
              <a:rPr lang="en-US" sz="2400" b="1" dirty="0" smtClean="0"/>
              <a:t> by lateral rectus and superior oblique muscles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8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-1" r="8445" b="34052"/>
          <a:stretch/>
        </p:blipFill>
        <p:spPr>
          <a:xfrm>
            <a:off x="304800" y="0"/>
            <a:ext cx="8479538" cy="50101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27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0" r="33450"/>
          <a:stretch/>
        </p:blipFill>
        <p:spPr>
          <a:xfrm>
            <a:off x="10610" y="2182269"/>
            <a:ext cx="6085390" cy="28278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7" b="26804"/>
          <a:stretch/>
        </p:blipFill>
        <p:spPr>
          <a:xfrm>
            <a:off x="5991829" y="133350"/>
            <a:ext cx="3152171" cy="3526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66675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Trochlear nerve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497747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Point of crossing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409950"/>
            <a:ext cx="2895600" cy="1692771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•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It enters the orbit through </a:t>
            </a:r>
            <a:r>
              <a:rPr lang="en-US" sz="2000" b="1" dirty="0" smtClean="0">
                <a:solidFill>
                  <a:srgbClr val="FF0000"/>
                </a:solidFill>
              </a:rPr>
              <a:t>superior orbital fissure outside</a:t>
            </a:r>
            <a:r>
              <a:rPr lang="en-US" sz="2000" dirty="0" smtClean="0"/>
              <a:t> </a:t>
            </a:r>
            <a:r>
              <a:rPr lang="en-US" sz="2000" dirty="0" err="1" smtClean="0"/>
              <a:t>tendinous</a:t>
            </a:r>
            <a:r>
              <a:rPr lang="en-US" sz="2000" dirty="0" smtClean="0"/>
              <a:t> ring to supply </a:t>
            </a:r>
            <a:r>
              <a:rPr lang="en-US" sz="2000" b="1" dirty="0" smtClean="0">
                <a:solidFill>
                  <a:srgbClr val="0000FF"/>
                </a:solidFill>
              </a:rPr>
              <a:t>superior oblique muscle.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08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0" r="12444" b="12263"/>
          <a:stretch/>
        </p:blipFill>
        <p:spPr>
          <a:xfrm>
            <a:off x="5196057" y="57150"/>
            <a:ext cx="3719343" cy="50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936069"/>
            <a:ext cx="4953000" cy="2092881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</a:rPr>
              <a:t>• Injury </a:t>
            </a:r>
            <a:r>
              <a:rPr lang="en-US" sz="2600" b="1" dirty="0">
                <a:solidFill>
                  <a:srgbClr val="FF0000"/>
                </a:solidFill>
              </a:rPr>
              <a:t>of the trochlear </a:t>
            </a:r>
            <a:r>
              <a:rPr lang="en-US" sz="2600" b="1" dirty="0" smtClean="0">
                <a:solidFill>
                  <a:srgbClr val="FF0000"/>
                </a:solidFill>
              </a:rPr>
              <a:t>nerve</a:t>
            </a:r>
          </a:p>
          <a:p>
            <a:r>
              <a:rPr lang="en-US" sz="2600" b="1" dirty="0" smtClean="0"/>
              <a:t>• Commonly presents as a </a:t>
            </a:r>
            <a:r>
              <a:rPr lang="en-US" sz="2600" b="1" dirty="0" smtClean="0">
                <a:solidFill>
                  <a:srgbClr val="0000FF"/>
                </a:solidFill>
              </a:rPr>
              <a:t>squint</a:t>
            </a:r>
            <a:r>
              <a:rPr lang="en-US" sz="2600" b="1" dirty="0" smtClean="0"/>
              <a:t> or with the patient complaining </a:t>
            </a:r>
            <a:r>
              <a:rPr lang="en-US" sz="2600" b="1" dirty="0" smtClean="0">
                <a:solidFill>
                  <a:srgbClr val="0000FF"/>
                </a:solidFill>
              </a:rPr>
              <a:t>diplopia</a:t>
            </a:r>
            <a:r>
              <a:rPr lang="en-US" sz="2600" b="1" dirty="0" smtClean="0"/>
              <a:t> of on looking downwards or at the end of the nose.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36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67"/>
            <a:ext cx="9144000" cy="4935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63120"/>
            <a:ext cx="692912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• ABDUCENT NERVE (6th)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• Nucleus</a:t>
            </a:r>
            <a:r>
              <a:rPr lang="en-US" sz="2000" dirty="0" smtClean="0"/>
              <a:t>, Motor nucleus in the pons. 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• Exit: </a:t>
            </a:r>
            <a:r>
              <a:rPr lang="en-US" sz="2000" dirty="0" smtClean="0"/>
              <a:t>from the groove between the pons and the pyramid. </a:t>
            </a:r>
          </a:p>
          <a:p>
            <a:r>
              <a:rPr lang="en-US" sz="2000" dirty="0" smtClean="0"/>
              <a:t>- It pierces </a:t>
            </a:r>
            <a:r>
              <a:rPr lang="en-US" sz="2000" dirty="0" err="1" smtClean="0"/>
              <a:t>dura</a:t>
            </a:r>
            <a:r>
              <a:rPr lang="en-US" sz="2000" dirty="0" smtClean="0"/>
              <a:t> at </a:t>
            </a:r>
            <a:r>
              <a:rPr lang="en-US" sz="2000" b="1" dirty="0" smtClean="0">
                <a:solidFill>
                  <a:srgbClr val="0000FF"/>
                </a:solidFill>
              </a:rPr>
              <a:t>apex of the petrous part </a:t>
            </a:r>
            <a:r>
              <a:rPr lang="en-US" sz="2000" dirty="0" smtClean="0"/>
              <a:t>of the temporal bone. </a:t>
            </a:r>
          </a:p>
          <a:p>
            <a:r>
              <a:rPr lang="en-US" sz="2000" dirty="0" smtClean="0"/>
              <a:t>- It enters </a:t>
            </a:r>
            <a:r>
              <a:rPr lang="en-US" sz="2000" b="1" dirty="0" smtClean="0">
                <a:solidFill>
                  <a:srgbClr val="FF0000"/>
                </a:solidFill>
              </a:rPr>
              <a:t>cavernous sinus </a:t>
            </a:r>
            <a:r>
              <a:rPr lang="en-US" sz="2000" dirty="0" err="1" smtClean="0"/>
              <a:t>inferolateral</a:t>
            </a:r>
            <a:r>
              <a:rPr lang="en-US" sz="2000" dirty="0" smtClean="0"/>
              <a:t> to internal carotid artery.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39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4555"/>
          <a:stretch/>
        </p:blipFill>
        <p:spPr>
          <a:xfrm>
            <a:off x="152399" y="-19050"/>
            <a:ext cx="8913125" cy="5162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1504950"/>
            <a:ext cx="3851276" cy="2092881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/>
              <a:t>• It enters the orbit through the </a:t>
            </a:r>
            <a:r>
              <a:rPr lang="en-US" sz="2600" b="1" dirty="0">
                <a:solidFill>
                  <a:srgbClr val="FF0000"/>
                </a:solidFill>
              </a:rPr>
              <a:t>superior orbital fissure </a:t>
            </a:r>
            <a:r>
              <a:rPr lang="en-US" sz="2600" b="1" dirty="0" smtClean="0">
                <a:solidFill>
                  <a:srgbClr val="FF0000"/>
                </a:solidFill>
              </a:rPr>
              <a:t>inside </a:t>
            </a:r>
            <a:r>
              <a:rPr lang="en-US" sz="2600" b="1" dirty="0">
                <a:solidFill>
                  <a:srgbClr val="FF0000"/>
                </a:solidFill>
              </a:rPr>
              <a:t>the </a:t>
            </a:r>
            <a:r>
              <a:rPr lang="en-US" sz="2600" b="1" dirty="0" err="1" smtClean="0">
                <a:solidFill>
                  <a:srgbClr val="FF0000"/>
                </a:solidFill>
              </a:rPr>
              <a:t>tendinous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>
                <a:solidFill>
                  <a:srgbClr val="FF0000"/>
                </a:solidFill>
              </a:rPr>
              <a:t>ring</a:t>
            </a:r>
            <a:r>
              <a:rPr lang="en-US" sz="2600" dirty="0"/>
              <a:t> to supply the </a:t>
            </a:r>
            <a:r>
              <a:rPr lang="en-US" sz="2600" b="1" dirty="0">
                <a:solidFill>
                  <a:srgbClr val="0000FF"/>
                </a:solidFill>
              </a:rPr>
              <a:t>lateral rectus muscle</a:t>
            </a:r>
            <a:r>
              <a:rPr lang="en-US" sz="2600" b="1" dirty="0" smtClean="0">
                <a:solidFill>
                  <a:srgbClr val="0000FF"/>
                </a:solidFill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4676" y="2038350"/>
            <a:ext cx="4572000" cy="830997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• Injury of </a:t>
            </a:r>
            <a:r>
              <a:rPr lang="en-US" sz="2400" b="1" dirty="0" err="1" smtClean="0">
                <a:solidFill>
                  <a:srgbClr val="FF0000"/>
                </a:solidFill>
              </a:rPr>
              <a:t>abducent</a:t>
            </a:r>
            <a:r>
              <a:rPr lang="en-US" sz="2400" b="1" dirty="0" smtClean="0">
                <a:solidFill>
                  <a:srgbClr val="FF0000"/>
                </a:solidFill>
              </a:rPr>
              <a:t> nerve</a:t>
            </a:r>
            <a:r>
              <a:rPr lang="en-US" sz="2400" dirty="0" smtClean="0"/>
              <a:t> </a:t>
            </a:r>
            <a:r>
              <a:rPr lang="en-US" sz="2400" b="1" dirty="0" smtClean="0"/>
              <a:t>leading to </a:t>
            </a:r>
            <a:r>
              <a:rPr lang="en-US" sz="2400" b="1" dirty="0" smtClean="0">
                <a:solidFill>
                  <a:srgbClr val="0000FF"/>
                </a:solidFill>
              </a:rPr>
              <a:t>medial squint.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4705350"/>
            <a:ext cx="2133600" cy="273844"/>
          </a:xfrm>
        </p:spPr>
        <p:txBody>
          <a:bodyPr/>
          <a:lstStyle/>
          <a:p>
            <a:fld id="{14CEB048-2365-4515-8748-B77DD9DFEE8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0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r="19143" b="14427"/>
          <a:stretch/>
        </p:blipFill>
        <p:spPr>
          <a:xfrm>
            <a:off x="790745" y="0"/>
            <a:ext cx="77828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87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4" t="-2994" b="-1"/>
          <a:stretch/>
        </p:blipFill>
        <p:spPr>
          <a:xfrm>
            <a:off x="1608881" y="-95250"/>
            <a:ext cx="5373998" cy="52387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6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20723" r="8997" b="9082"/>
          <a:stretch/>
        </p:blipFill>
        <p:spPr>
          <a:xfrm>
            <a:off x="1447799" y="1"/>
            <a:ext cx="6188921" cy="50828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1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6640" b="3935"/>
          <a:stretch/>
        </p:blipFill>
        <p:spPr>
          <a:xfrm>
            <a:off x="106205" y="1"/>
            <a:ext cx="8961595" cy="51453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B048-2365-4515-8748-B77DD9DFEE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63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0522"/>
            <a:ext cx="7214643" cy="37558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209550"/>
            <a:ext cx="40623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JO" sz="4400" dirty="0"/>
              <a:t>"وَالَّذِينَ [جَاهَدُوا] فِينَا </a:t>
            </a:r>
            <a:endParaRPr lang="ar-JO" sz="4400" dirty="0" smtClean="0"/>
          </a:p>
          <a:p>
            <a:pPr algn="r" rtl="1"/>
            <a:r>
              <a:rPr lang="ar-JO" sz="4400" dirty="0" smtClean="0"/>
              <a:t>= </a:t>
            </a:r>
            <a:r>
              <a:rPr lang="ar-JO" sz="4400" dirty="0"/>
              <a:t>لَنَهْدِيَنَّهُمْ سُبُلَنَا".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6730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1186" r="6114" b="15427"/>
          <a:stretch/>
        </p:blipFill>
        <p:spPr>
          <a:xfrm>
            <a:off x="0" y="26670"/>
            <a:ext cx="9144000" cy="49872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r="6815" b="15086"/>
          <a:stretch/>
        </p:blipFill>
        <p:spPr>
          <a:xfrm>
            <a:off x="102672" y="57150"/>
            <a:ext cx="8965128" cy="50101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0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31"/>
            <a:ext cx="9144000" cy="50778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3417" b="7735"/>
          <a:stretch/>
        </p:blipFill>
        <p:spPr>
          <a:xfrm>
            <a:off x="110581" y="0"/>
            <a:ext cx="895721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02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9" t="-1895" r="6983" b="5726"/>
          <a:stretch/>
        </p:blipFill>
        <p:spPr>
          <a:xfrm>
            <a:off x="2209800" y="-49464"/>
            <a:ext cx="4190035" cy="5288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11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361</Words>
  <Application>Microsoft Office PowerPoint</Application>
  <PresentationFormat>On-screen Show (16:9)</PresentationFormat>
  <Paragraphs>81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19</cp:revision>
  <cp:lastPrinted>2021-02-21T11:02:22Z</cp:lastPrinted>
  <dcterms:created xsi:type="dcterms:W3CDTF">2021-02-21T08:38:04Z</dcterms:created>
  <dcterms:modified xsi:type="dcterms:W3CDTF">2021-03-21T12:48:14Z</dcterms:modified>
</cp:coreProperties>
</file>