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ppt/tags/tag9.xml" ContentType="application/vnd.openxmlformats-officedocument.presentationml.tags+xml"/>
  <Override PartName="/ppt/tags/tag7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1013" r:id="rId3"/>
    <p:sldId id="1074" r:id="rId4"/>
    <p:sldId id="623" r:id="rId5"/>
    <p:sldId id="630" r:id="rId6"/>
    <p:sldId id="631" r:id="rId7"/>
    <p:sldId id="268" r:id="rId8"/>
    <p:sldId id="1075" r:id="rId9"/>
    <p:sldId id="271" r:id="rId10"/>
    <p:sldId id="634" r:id="rId11"/>
    <p:sldId id="1076" r:id="rId12"/>
    <p:sldId id="1080" r:id="rId13"/>
    <p:sldId id="1081" r:id="rId14"/>
    <p:sldId id="1062" r:id="rId15"/>
    <p:sldId id="1082" r:id="rId16"/>
    <p:sldId id="1083" r:id="rId17"/>
    <p:sldId id="1084" r:id="rId18"/>
    <p:sldId id="1085" r:id="rId19"/>
    <p:sldId id="10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340FD-91B1-4C9F-9BD3-7AC2A089149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315E85-7006-4401-A187-4879266C1068}">
      <dgm:prSet/>
      <dgm:spPr>
        <a:solidFill>
          <a:srgbClr val="C00000"/>
        </a:solidFill>
      </dgm:spPr>
      <dgm:t>
        <a:bodyPr/>
        <a:lstStyle/>
        <a:p>
          <a:pPr algn="ctr" rtl="0"/>
          <a:r>
            <a:rPr lang="en-US" b="1" dirty="0"/>
            <a:t>Muscles of mastication</a:t>
          </a:r>
          <a:endParaRPr lang="en-US" b="1" dirty="0">
            <a:solidFill>
              <a:srgbClr val="0000FF"/>
            </a:solidFill>
          </a:endParaRPr>
        </a:p>
      </dgm:t>
    </dgm:pt>
    <dgm:pt modelId="{2C7CB1FD-8183-42B2-A358-070CA670FB72}" type="parTrans" cxnId="{2628A711-9819-41C5-877D-69F2A0F536AA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DFC9E3B0-346D-4CBC-A031-B6ADF49AAB84}" type="sibTrans" cxnId="{2628A711-9819-41C5-877D-69F2A0F536AA}">
      <dgm:prSet/>
      <dgm:spPr/>
      <dgm:t>
        <a:bodyPr/>
        <a:lstStyle/>
        <a:p>
          <a:endParaRPr lang="en-US">
            <a:solidFill>
              <a:srgbClr val="0000FF"/>
            </a:solidFill>
          </a:endParaRPr>
        </a:p>
      </dgm:t>
    </dgm:pt>
    <dgm:pt modelId="{211B5DD5-5D37-4AAC-B513-771071FD9D26}" type="pres">
      <dgm:prSet presAssocID="{F35340FD-91B1-4C9F-9BD3-7AC2A0891492}" presName="linear" presStyleCnt="0">
        <dgm:presLayoutVars>
          <dgm:animLvl val="lvl"/>
          <dgm:resizeHandles val="exact"/>
        </dgm:presLayoutVars>
      </dgm:prSet>
      <dgm:spPr/>
    </dgm:pt>
    <dgm:pt modelId="{7674A66F-3EBC-49BE-A411-87FA600233E4}" type="pres">
      <dgm:prSet presAssocID="{7D315E85-7006-4401-A187-4879266C1068}" presName="parentText" presStyleLbl="node1" presStyleIdx="0" presStyleCnt="1" custLinFactNeighborY="-8923">
        <dgm:presLayoutVars>
          <dgm:chMax val="0"/>
          <dgm:bulletEnabled val="1"/>
        </dgm:presLayoutVars>
      </dgm:prSet>
      <dgm:spPr/>
    </dgm:pt>
  </dgm:ptLst>
  <dgm:cxnLst>
    <dgm:cxn modelId="{2628A711-9819-41C5-877D-69F2A0F536AA}" srcId="{F35340FD-91B1-4C9F-9BD3-7AC2A0891492}" destId="{7D315E85-7006-4401-A187-4879266C1068}" srcOrd="0" destOrd="0" parTransId="{2C7CB1FD-8183-42B2-A358-070CA670FB72}" sibTransId="{DFC9E3B0-346D-4CBC-A031-B6ADF49AAB84}"/>
    <dgm:cxn modelId="{8F9DF69D-8F94-45B0-9008-105159D3C253}" type="presOf" srcId="{7D315E85-7006-4401-A187-4879266C1068}" destId="{7674A66F-3EBC-49BE-A411-87FA600233E4}" srcOrd="0" destOrd="0" presId="urn:microsoft.com/office/officeart/2005/8/layout/vList2"/>
    <dgm:cxn modelId="{8C1E2BA7-BE2A-4F3C-A541-8B8E2E2FDD61}" type="presOf" srcId="{F35340FD-91B1-4C9F-9BD3-7AC2A0891492}" destId="{211B5DD5-5D37-4AAC-B513-771071FD9D26}" srcOrd="0" destOrd="0" presId="urn:microsoft.com/office/officeart/2005/8/layout/vList2"/>
    <dgm:cxn modelId="{9113E5BE-201F-4BE3-A2D7-8BED0037531D}" type="presParOf" srcId="{211B5DD5-5D37-4AAC-B513-771071FD9D26}" destId="{7674A66F-3EBC-49BE-A411-87FA600233E4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4A66F-3EBC-49BE-A411-87FA600233E4}">
      <dsp:nvSpPr>
        <dsp:cNvPr id="0" name=""/>
        <dsp:cNvSpPr/>
      </dsp:nvSpPr>
      <dsp:spPr>
        <a:xfrm>
          <a:off x="0" y="0"/>
          <a:ext cx="6122504" cy="193050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 dirty="0"/>
            <a:t>Muscles of mastication</a:t>
          </a:r>
          <a:endParaRPr lang="en-US" sz="5000" b="1" kern="1200" dirty="0">
            <a:solidFill>
              <a:srgbClr val="0000FF"/>
            </a:solidFill>
          </a:endParaRPr>
        </a:p>
      </dsp:txBody>
      <dsp:txXfrm>
        <a:off x="94239" y="94239"/>
        <a:ext cx="5934026" cy="1742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6EBB8-3327-4709-85AC-9C059584149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368F7-D62D-49B9-BB6B-81D26D03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52AF3-058F-4977-898B-5DC0DBF07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10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Slide Image Placeholder 1">
            <a:extLst>
              <a:ext uri="{FF2B5EF4-FFF2-40B4-BE49-F238E27FC236}">
                <a16:creationId xmlns:a16="http://schemas.microsoft.com/office/drawing/2014/main" id="{67920790-1526-4508-99C0-5E34273301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6899" name="Notes Placeholder 2">
            <a:extLst>
              <a:ext uri="{FF2B5EF4-FFF2-40B4-BE49-F238E27FC236}">
                <a16:creationId xmlns:a16="http://schemas.microsoft.com/office/drawing/2014/main" id="{FB40D947-800C-4DEB-84CF-FFE99AD7FE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36900" name="Slide Number Placeholder 3">
            <a:extLst>
              <a:ext uri="{FF2B5EF4-FFF2-40B4-BE49-F238E27FC236}">
                <a16:creationId xmlns:a16="http://schemas.microsoft.com/office/drawing/2014/main" id="{56BE718E-7C6A-4176-911B-A6757C15A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E4F03D-B6BA-460E-B576-3903846C2B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73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4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>
            <a:extLst>
              <a:ext uri="{FF2B5EF4-FFF2-40B4-BE49-F238E27FC236}">
                <a16:creationId xmlns:a16="http://schemas.microsoft.com/office/drawing/2014/main" id="{3FDEEB3A-5C93-4A3D-AD5B-0FEB499E44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>
            <a:extLst>
              <a:ext uri="{FF2B5EF4-FFF2-40B4-BE49-F238E27FC236}">
                <a16:creationId xmlns:a16="http://schemas.microsoft.com/office/drawing/2014/main" id="{27761619-EFE0-41FB-8F12-02E2F969A4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188420" name="Slide Number Placeholder 3">
            <a:extLst>
              <a:ext uri="{FF2B5EF4-FFF2-40B4-BE49-F238E27FC236}">
                <a16:creationId xmlns:a16="http://schemas.microsoft.com/office/drawing/2014/main" id="{B8D9952B-CAA8-4646-9ABE-7189B83CA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B5A82-540D-428E-8657-DCD84F1449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>
            <a:extLst>
              <a:ext uri="{FF2B5EF4-FFF2-40B4-BE49-F238E27FC236}">
                <a16:creationId xmlns:a16="http://schemas.microsoft.com/office/drawing/2014/main" id="{19E58E53-5182-4729-969D-F4149B4005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6C328-3A8D-4167-A488-47350499FE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274C39EF-D105-49F3-B9A2-3251907FA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3">
            <a:extLst>
              <a:ext uri="{FF2B5EF4-FFF2-40B4-BE49-F238E27FC236}">
                <a16:creationId xmlns:a16="http://schemas.microsoft.com/office/drawing/2014/main" id="{9CBB1009-E72C-44FA-881C-D08053828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Masseter is the most superficial, medial pterygoid is the most deepest</a:t>
            </a:r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341288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>
            <a:extLst>
              <a:ext uri="{FF2B5EF4-FFF2-40B4-BE49-F238E27FC236}">
                <a16:creationId xmlns:a16="http://schemas.microsoft.com/office/drawing/2014/main" id="{F6B1BBBD-55B2-47B6-AF7D-EC6B4A90B2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>
            <a:extLst>
              <a:ext uri="{FF2B5EF4-FFF2-40B4-BE49-F238E27FC236}">
                <a16:creationId xmlns:a16="http://schemas.microsoft.com/office/drawing/2014/main" id="{D78F96C7-FCAB-4BFB-B7EB-B0C78CD7BE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189444" name="Slide Number Placeholder 3">
            <a:extLst>
              <a:ext uri="{FF2B5EF4-FFF2-40B4-BE49-F238E27FC236}">
                <a16:creationId xmlns:a16="http://schemas.microsoft.com/office/drawing/2014/main" id="{23ADD0A4-89EC-402D-985E-1FAEC7C01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EEA96-3D93-408F-B9E9-852EFEA030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:a16="http://schemas.microsoft.com/office/drawing/2014/main" id="{C36A8149-BD93-4C15-9E42-BBE6B1B319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>
            <a:extLst>
              <a:ext uri="{FF2B5EF4-FFF2-40B4-BE49-F238E27FC236}">
                <a16:creationId xmlns:a16="http://schemas.microsoft.com/office/drawing/2014/main" id="{78376772-9446-492F-88B1-65B62A5CF2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204804" name="Slide Number Placeholder 3">
            <a:extLst>
              <a:ext uri="{FF2B5EF4-FFF2-40B4-BE49-F238E27FC236}">
                <a16:creationId xmlns:a16="http://schemas.microsoft.com/office/drawing/2014/main" id="{62300000-B312-4FA5-8C1D-9F7DD24AA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9FF70-F8C3-4A60-971F-BD9BB3516C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>
            <a:extLst>
              <a:ext uri="{FF2B5EF4-FFF2-40B4-BE49-F238E27FC236}">
                <a16:creationId xmlns:a16="http://schemas.microsoft.com/office/drawing/2014/main" id="{83649336-FFAA-4D05-A474-9A5039E4F6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>
            <a:extLst>
              <a:ext uri="{FF2B5EF4-FFF2-40B4-BE49-F238E27FC236}">
                <a16:creationId xmlns:a16="http://schemas.microsoft.com/office/drawing/2014/main" id="{B24F580F-9229-4E48-A368-05C3049B4B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ar-SA" dirty="0"/>
          </a:p>
        </p:txBody>
      </p:sp>
      <p:sp>
        <p:nvSpPr>
          <p:cNvPr id="234500" name="Slide Number Placeholder 3">
            <a:extLst>
              <a:ext uri="{FF2B5EF4-FFF2-40B4-BE49-F238E27FC236}">
                <a16:creationId xmlns:a16="http://schemas.microsoft.com/office/drawing/2014/main" id="{4E36592B-30A3-4F3B-B9E2-1802C6C0B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07AD5-AB08-473D-9090-DE6E867701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>
            <a:extLst>
              <a:ext uri="{FF2B5EF4-FFF2-40B4-BE49-F238E27FC236}">
                <a16:creationId xmlns:a16="http://schemas.microsoft.com/office/drawing/2014/main" id="{83649336-FFAA-4D05-A474-9A5039E4F6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>
            <a:extLst>
              <a:ext uri="{FF2B5EF4-FFF2-40B4-BE49-F238E27FC236}">
                <a16:creationId xmlns:a16="http://schemas.microsoft.com/office/drawing/2014/main" id="{B24F580F-9229-4E48-A368-05C3049B4B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ar-SA" dirty="0"/>
          </a:p>
        </p:txBody>
      </p:sp>
      <p:sp>
        <p:nvSpPr>
          <p:cNvPr id="234500" name="Slide Number Placeholder 3">
            <a:extLst>
              <a:ext uri="{FF2B5EF4-FFF2-40B4-BE49-F238E27FC236}">
                <a16:creationId xmlns:a16="http://schemas.microsoft.com/office/drawing/2014/main" id="{4E36592B-30A3-4F3B-B9E2-1802C6C0B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07AD5-AB08-473D-9090-DE6E867701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33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EDB70359-8DC0-4891-BD5D-00989E1C68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7DBAF1FE-4DC9-48FC-B3D2-40A13F3D7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Chorda tympani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nerve (branch of facial nerve carrying taste sensation and parasympathetic fibers joins the lingual nerve</a:t>
            </a:r>
            <a:endParaRPr lang="ar-SA" altLang="en-US" dirty="0"/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A7689778-9479-4B6B-8A09-D5A08EE13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28849-7CD0-47E3-9535-F5CA8315731D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24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>
            <a:extLst>
              <a:ext uri="{FF2B5EF4-FFF2-40B4-BE49-F238E27FC236}">
                <a16:creationId xmlns:a16="http://schemas.microsoft.com/office/drawing/2014/main" id="{AB9059A0-2FBA-4D7D-A0C0-0267B1010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0FAC1-7A4F-4499-A75D-44EEAA01AA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4611" name="Rectangle 2">
            <a:extLst>
              <a:ext uri="{FF2B5EF4-FFF2-40B4-BE49-F238E27FC236}">
                <a16:creationId xmlns:a16="http://schemas.microsoft.com/office/drawing/2014/main" id="{827C827A-A82B-4906-9C22-AA289A0E8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2" name="Rectangle 3">
            <a:extLst>
              <a:ext uri="{FF2B5EF4-FFF2-40B4-BE49-F238E27FC236}">
                <a16:creationId xmlns:a16="http://schemas.microsoft.com/office/drawing/2014/main" id="{2F122C23-22F7-43C9-8969-FABC17DEF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18965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6C22DC-DDA2-4323-81A9-183851E59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44C1EE-147D-41A4-AF71-1767BAD72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FEE13D-266A-466A-ACE7-73E177C4A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9CEDA-4771-4FE8-AB47-E8E5E93B5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86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64517-E22A-452C-8C95-C600403D6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8D01B-3A49-47A8-832C-F1DF82A87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9EB21A-219A-432F-9B09-FF758A193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4B990-3AA4-4190-8D9C-107C0F82E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28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D26128-73D0-4CFB-9149-E11D1A4FB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307A6-C434-4D19-900E-8EF366780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1518D9-AEFA-4DC6-A498-560BD2506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B7B11-7482-40AE-9834-5E3662201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77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45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73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14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25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2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311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766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6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E2148-9662-434E-876A-E3579E8BF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67625D-57CF-465A-96DA-FBB4108A2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9FDE2-A6ED-4669-9DF4-C0AAC9018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9880C-8BF5-4030-B3EE-09C7AD8DF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017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10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94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66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A7B710-6704-431B-894C-0BBF4B4B9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9D5DE-111B-4DEB-A304-72B3D00B8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A453E-402E-441D-BB96-AC6B94851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F1AE4-89E9-42BF-90F0-08AD42E7C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19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CAC261-6B22-410B-A0A6-347AC2EF5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6C867-8D8E-4E7A-807A-DAE728B2F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49FE3-5741-4000-8253-4EDFF4C52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63C6B-A843-48DC-B5D4-0F8598424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810977-A309-484C-A945-624B4B7E0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58571A-ED32-4ED4-AF79-C780EBF9E1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147FAB-36E3-454D-9BF5-8D6712BD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271DF-54BD-4F0E-A0D6-20FB55814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89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0BFACC-6E2B-4036-A704-6CC2480FB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23FE65-0EFD-4230-94EE-08965B375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F3C62B-72C9-4FB6-B9D7-D29DD8D31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29BAA-024A-4748-8A77-2E1E42B44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09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7A36EE-4312-466C-B329-C2DE194BE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F79BB8-5827-4643-908C-1FEF8EB6C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5A64FB-38C8-4941-8A34-FD2EC45E8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24E11-3913-4EC5-BA5D-5C995754E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26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52298-0285-4408-8459-62F56F5F9D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C7CBA-81AF-4DBE-B89F-56E098CBF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A08EF-01DC-4B51-A159-C5F857C11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9B701-8702-457C-9C7F-CECC6EF21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74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AAF58F-EFED-49BF-A019-45C4BF503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51CDC-C12A-4487-AFE7-9757C36CF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A4E947-5B10-4D6F-B302-991705F0E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E9929-74EB-49B0-9FB4-9A05699DB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52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7F8C40-8CA3-4636-BFC9-6503B5EE0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5530EE-B983-4F8A-A6E3-E726C52CC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FA13D3-C692-4AB7-8CBC-446170ECF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F9B2A6-D9E0-46F8-ACFA-945190CE07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446F48-A160-4738-A4E4-B93F599733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4F0481-5C6C-42E3-99FF-FC17FE807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50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93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.jpeg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B7A10F5-86A2-416A-B4A4-5E6F76B5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104827"/>
            <a:ext cx="5812359" cy="23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>
            <a:extLst>
              <a:ext uri="{FF2B5EF4-FFF2-40B4-BE49-F238E27FC236}">
                <a16:creationId xmlns:a16="http://schemas.microsoft.com/office/drawing/2014/main" id="{644DD30A-6000-4D33-9890-09FF6464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380" y="285743"/>
            <a:ext cx="166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CD841915-AE16-4C3A-AA46-1D432924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91" y="178023"/>
            <a:ext cx="17687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FE6E4C1D-DF92-4039-8381-76488F38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5" y="2534996"/>
            <a:ext cx="11057206" cy="359098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8932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لأستاذ </a:t>
            </a:r>
            <a:r>
              <a:rPr lang="ar-SA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الدكتور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 يوسف حسين</a:t>
            </a: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أستاذ التشريح وعلم الأجنة - كلية الطب –  </a:t>
            </a:r>
            <a:r>
              <a:rPr lang="ar-EG" altLang="en-US" sz="28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جامعة </a:t>
            </a: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الزقازيق – مصر</a:t>
            </a:r>
            <a:endParaRPr lang="en-US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رئيس قسم التشريح و الأنسجة و الأجنة - كلية الطب - جامعة مؤتة</a:t>
            </a:r>
            <a:r>
              <a:rPr lang="ar-JO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- الأردن</a:t>
            </a:r>
            <a:endParaRPr lang="ar-EG" alt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دكتوراة من جامعة كولونيا المانيا</a:t>
            </a: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اليوتيوب </a:t>
            </a: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Prof. Dr. Youssef Hussein Anatomy</a:t>
            </a:r>
            <a:endParaRPr lang="ar-EG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جروب الفيس د. يوسف حسين (استاذ التشريح)</a:t>
            </a:r>
            <a:endParaRPr lang="ar-JO" altLang="en-US" sz="24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>
            <a:extLst>
              <a:ext uri="{FF2B5EF4-FFF2-40B4-BE49-F238E27FC236}">
                <a16:creationId xmlns:a16="http://schemas.microsoft.com/office/drawing/2014/main" id="{9B687389-C34F-4B09-877A-095A01C0F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42969" t="9375" r="12500" b="40625"/>
          <a:stretch>
            <a:fillRect/>
          </a:stretch>
        </p:blipFill>
        <p:spPr bwMode="auto">
          <a:xfrm>
            <a:off x="2322440" y="480036"/>
            <a:ext cx="63881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4DEB90E3-2DDA-4591-A860-1D57FFEFB8E3}"/>
              </a:ext>
            </a:extLst>
          </p:cNvPr>
          <p:cNvSpPr>
            <a:spLocks/>
          </p:cNvSpPr>
          <p:nvPr/>
        </p:nvSpPr>
        <p:spPr bwMode="auto">
          <a:xfrm>
            <a:off x="8547970" y="985892"/>
            <a:ext cx="2776523" cy="596368"/>
          </a:xfrm>
          <a:prstGeom prst="callout2">
            <a:avLst>
              <a:gd name="adj1" fmla="val 39049"/>
              <a:gd name="adj2" fmla="val 839"/>
              <a:gd name="adj3" fmla="val 138276"/>
              <a:gd name="adj4" fmla="val -55442"/>
              <a:gd name="adj5" fmla="val 229470"/>
              <a:gd name="adj6" fmla="val -8716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Mandibular nerve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AC758051-08AC-4BE2-9696-DEEDB76CFC2C}"/>
              </a:ext>
            </a:extLst>
          </p:cNvPr>
          <p:cNvSpPr>
            <a:spLocks/>
          </p:cNvSpPr>
          <p:nvPr/>
        </p:nvSpPr>
        <p:spPr bwMode="auto">
          <a:xfrm>
            <a:off x="8567324" y="1558229"/>
            <a:ext cx="2776523" cy="596368"/>
          </a:xfrm>
          <a:prstGeom prst="callout2">
            <a:avLst>
              <a:gd name="adj1" fmla="val 39049"/>
              <a:gd name="adj2" fmla="val 839"/>
              <a:gd name="adj3" fmla="val 138276"/>
              <a:gd name="adj4" fmla="val -55442"/>
              <a:gd name="adj5" fmla="val 139832"/>
              <a:gd name="adj6" fmla="val -7854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Middle meningeal artery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id="{1D995529-F4CE-41BF-8E9F-63E780832CF9}"/>
              </a:ext>
            </a:extLst>
          </p:cNvPr>
          <p:cNvSpPr>
            <a:spLocks/>
          </p:cNvSpPr>
          <p:nvPr/>
        </p:nvSpPr>
        <p:spPr bwMode="auto">
          <a:xfrm>
            <a:off x="8039188" y="3094892"/>
            <a:ext cx="3833944" cy="305172"/>
          </a:xfrm>
          <a:prstGeom prst="callout2">
            <a:avLst>
              <a:gd name="adj1" fmla="val 39049"/>
              <a:gd name="adj2" fmla="val 839"/>
              <a:gd name="adj3" fmla="val 69535"/>
              <a:gd name="adj4" fmla="val -15541"/>
              <a:gd name="adj5" fmla="val -153787"/>
              <a:gd name="adj6" fmla="val -35553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Auriculotemporal nerve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23" name="AutoShape 6">
            <a:extLst>
              <a:ext uri="{FF2B5EF4-FFF2-40B4-BE49-F238E27FC236}">
                <a16:creationId xmlns:a16="http://schemas.microsoft.com/office/drawing/2014/main" id="{4C4642AD-40CB-467C-BAE0-DC511AC1CEC1}"/>
              </a:ext>
            </a:extLst>
          </p:cNvPr>
          <p:cNvSpPr>
            <a:spLocks/>
          </p:cNvSpPr>
          <p:nvPr/>
        </p:nvSpPr>
        <p:spPr bwMode="auto">
          <a:xfrm>
            <a:off x="7337367" y="3760128"/>
            <a:ext cx="3987126" cy="596367"/>
          </a:xfrm>
          <a:prstGeom prst="callout2">
            <a:avLst>
              <a:gd name="adj1" fmla="val 6024"/>
              <a:gd name="adj2" fmla="val 11071"/>
              <a:gd name="adj3" fmla="val -36282"/>
              <a:gd name="adj4" fmla="val 2318"/>
              <a:gd name="adj5" fmla="val -159747"/>
              <a:gd name="adj6" fmla="val -2881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Inferior alveolar nerve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24" name="AutoShape 6">
            <a:extLst>
              <a:ext uri="{FF2B5EF4-FFF2-40B4-BE49-F238E27FC236}">
                <a16:creationId xmlns:a16="http://schemas.microsoft.com/office/drawing/2014/main" id="{B662FE31-EF16-4087-A80A-A0534BE59099}"/>
              </a:ext>
            </a:extLst>
          </p:cNvPr>
          <p:cNvSpPr>
            <a:spLocks/>
          </p:cNvSpPr>
          <p:nvPr/>
        </p:nvSpPr>
        <p:spPr bwMode="auto">
          <a:xfrm>
            <a:off x="7085847" y="4954683"/>
            <a:ext cx="2776523" cy="596368"/>
          </a:xfrm>
          <a:prstGeom prst="callout2">
            <a:avLst>
              <a:gd name="adj1" fmla="val 39049"/>
              <a:gd name="adj2" fmla="val 839"/>
              <a:gd name="adj3" fmla="val -97613"/>
              <a:gd name="adj4" fmla="val -30109"/>
              <a:gd name="adj5" fmla="val -301281"/>
              <a:gd name="adj6" fmla="val -3902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Chorda tympani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86B06598-1C9E-4EFF-8483-A6825225BEA3}"/>
              </a:ext>
            </a:extLst>
          </p:cNvPr>
          <p:cNvSpPr>
            <a:spLocks/>
          </p:cNvSpPr>
          <p:nvPr/>
        </p:nvSpPr>
        <p:spPr bwMode="auto">
          <a:xfrm>
            <a:off x="6406555" y="5560302"/>
            <a:ext cx="2776523" cy="596368"/>
          </a:xfrm>
          <a:prstGeom prst="callout2">
            <a:avLst>
              <a:gd name="adj1" fmla="val 39049"/>
              <a:gd name="adj2" fmla="val 839"/>
              <a:gd name="adj3" fmla="val -36282"/>
              <a:gd name="adj4" fmla="val 2318"/>
              <a:gd name="adj5" fmla="val -331947"/>
              <a:gd name="adj6" fmla="val -2433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Lingual nerve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26" name="AutoShape 6">
            <a:extLst>
              <a:ext uri="{FF2B5EF4-FFF2-40B4-BE49-F238E27FC236}">
                <a16:creationId xmlns:a16="http://schemas.microsoft.com/office/drawing/2014/main" id="{BE2EBB7A-1A34-4B55-9FA9-31649B870D64}"/>
              </a:ext>
            </a:extLst>
          </p:cNvPr>
          <p:cNvSpPr>
            <a:spLocks/>
          </p:cNvSpPr>
          <p:nvPr/>
        </p:nvSpPr>
        <p:spPr bwMode="auto">
          <a:xfrm>
            <a:off x="7412992" y="4444543"/>
            <a:ext cx="3930855" cy="517571"/>
          </a:xfrm>
          <a:prstGeom prst="callout2">
            <a:avLst>
              <a:gd name="adj1" fmla="val 39049"/>
              <a:gd name="adj2" fmla="val 839"/>
              <a:gd name="adj3" fmla="val -36282"/>
              <a:gd name="adj4" fmla="val 2318"/>
              <a:gd name="adj5" fmla="val -200672"/>
              <a:gd name="adj6" fmla="val -2822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Medial pterygoid muscle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0090EC-52B8-4834-BE7A-C2FC4E927F5A}"/>
              </a:ext>
            </a:extLst>
          </p:cNvPr>
          <p:cNvSpPr txBox="1"/>
          <p:nvPr/>
        </p:nvSpPr>
        <p:spPr>
          <a:xfrm>
            <a:off x="8567423" y="45597"/>
            <a:ext cx="3305808" cy="52322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Deep Relations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F5E5C-A666-45AD-938F-550B396E2E2C}"/>
              </a:ext>
            </a:extLst>
          </p:cNvPr>
          <p:cNvSpPr txBox="1"/>
          <p:nvPr/>
        </p:nvSpPr>
        <p:spPr>
          <a:xfrm>
            <a:off x="8711635" y="2446004"/>
            <a:ext cx="2523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Optic ganglion</a:t>
            </a:r>
            <a:endParaRPr lang="en-US" sz="2400" b="1" dirty="0"/>
          </a:p>
        </p:txBody>
      </p:sp>
      <p:sp>
        <p:nvSpPr>
          <p:cNvPr id="31" name="AutoShape 6">
            <a:extLst>
              <a:ext uri="{FF2B5EF4-FFF2-40B4-BE49-F238E27FC236}">
                <a16:creationId xmlns:a16="http://schemas.microsoft.com/office/drawing/2014/main" id="{0E7EFA9E-E897-4009-BCC4-5A9376FAA75F}"/>
              </a:ext>
            </a:extLst>
          </p:cNvPr>
          <p:cNvSpPr>
            <a:spLocks/>
          </p:cNvSpPr>
          <p:nvPr/>
        </p:nvSpPr>
        <p:spPr bwMode="auto">
          <a:xfrm>
            <a:off x="235392" y="3429000"/>
            <a:ext cx="2198319" cy="596367"/>
          </a:xfrm>
          <a:prstGeom prst="callout2">
            <a:avLst>
              <a:gd name="adj1" fmla="val 53203"/>
              <a:gd name="adj2" fmla="val 96188"/>
              <a:gd name="adj3" fmla="val 1460"/>
              <a:gd name="adj4" fmla="val 115795"/>
              <a:gd name="adj5" fmla="val -98416"/>
              <a:gd name="adj6" fmla="val 24701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Buccal nerve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CB654E0C-0D78-4BDA-8955-6858B30A6E2B}"/>
              </a:ext>
            </a:extLst>
          </p:cNvPr>
          <p:cNvSpPr>
            <a:spLocks/>
          </p:cNvSpPr>
          <p:nvPr/>
        </p:nvSpPr>
        <p:spPr bwMode="auto">
          <a:xfrm>
            <a:off x="124121" y="1989834"/>
            <a:ext cx="2198319" cy="596367"/>
          </a:xfrm>
          <a:prstGeom prst="callout2">
            <a:avLst>
              <a:gd name="adj1" fmla="val 46126"/>
              <a:gd name="adj2" fmla="val 82110"/>
              <a:gd name="adj3" fmla="val 1460"/>
              <a:gd name="adj4" fmla="val 115795"/>
              <a:gd name="adj5" fmla="val 59630"/>
              <a:gd name="adj6" fmla="val 23294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3</a:t>
            </a:r>
            <a:r>
              <a:rPr lang="en-US" altLang="en-US" sz="2400" b="1" baseline="30000" dirty="0">
                <a:solidFill>
                  <a:srgbClr val="0000CC"/>
                </a:solidFill>
              </a:rPr>
              <a:t>rd</a:t>
            </a:r>
            <a:r>
              <a:rPr lang="en-US" altLang="en-US" sz="2400" b="1" dirty="0">
                <a:solidFill>
                  <a:srgbClr val="0000CC"/>
                </a:solidFill>
              </a:rPr>
              <a:t> part of Maxillary artery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D52F1B4D-6450-43B5-9477-87721B571906}"/>
              </a:ext>
            </a:extLst>
          </p:cNvPr>
          <p:cNvSpPr>
            <a:spLocks/>
          </p:cNvSpPr>
          <p:nvPr/>
        </p:nvSpPr>
        <p:spPr bwMode="auto">
          <a:xfrm>
            <a:off x="583069" y="316564"/>
            <a:ext cx="2198319" cy="918371"/>
          </a:xfrm>
          <a:prstGeom prst="callout2">
            <a:avLst>
              <a:gd name="adj1" fmla="val 46126"/>
              <a:gd name="adj2" fmla="val 82110"/>
              <a:gd name="adj3" fmla="val 45882"/>
              <a:gd name="adj4" fmla="val 120274"/>
              <a:gd name="adj5" fmla="val 215875"/>
              <a:gd name="adj6" fmla="val 22910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Lateral pterygoid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01FAA4-55AF-4FBB-A11E-3F7A19339BB4}"/>
              </a:ext>
            </a:extLst>
          </p:cNvPr>
          <p:cNvSpPr txBox="1"/>
          <p:nvPr/>
        </p:nvSpPr>
        <p:spPr>
          <a:xfrm>
            <a:off x="348684" y="5272589"/>
            <a:ext cx="3305808" cy="52322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Inferior Relations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0864EC-C38B-48A7-99FE-0DF1BF867487}"/>
              </a:ext>
            </a:extLst>
          </p:cNvPr>
          <p:cNvSpPr txBox="1"/>
          <p:nvPr/>
        </p:nvSpPr>
        <p:spPr>
          <a:xfrm>
            <a:off x="29324" y="3921323"/>
            <a:ext cx="3305808" cy="52322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Between 2 heads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154486-3DB3-4014-A986-EEE11A8BE17B}"/>
              </a:ext>
            </a:extLst>
          </p:cNvPr>
          <p:cNvSpPr/>
          <p:nvPr/>
        </p:nvSpPr>
        <p:spPr>
          <a:xfrm>
            <a:off x="2781388" y="93582"/>
            <a:ext cx="3516922" cy="33340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23B3F2-88F9-4364-B288-617454AC44D4}"/>
              </a:ext>
            </a:extLst>
          </p:cNvPr>
          <p:cNvSpPr txBox="1"/>
          <p:nvPr/>
        </p:nvSpPr>
        <p:spPr>
          <a:xfrm>
            <a:off x="6666540" y="6078237"/>
            <a:ext cx="4195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part of maxillary artery</a:t>
            </a:r>
            <a:endParaRPr lang="en-US" sz="2400" b="1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B95891C2-4168-4874-A8AC-2490023B1A11}"/>
              </a:ext>
            </a:extLst>
          </p:cNvPr>
          <p:cNvSpPr/>
          <p:nvPr/>
        </p:nvSpPr>
        <p:spPr>
          <a:xfrm>
            <a:off x="269821" y="4780266"/>
            <a:ext cx="415633" cy="395941"/>
          </a:xfrm>
          <a:prstGeom prst="star5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288F6CAB-ADE5-438B-9F90-79B9F7D0E892}"/>
              </a:ext>
            </a:extLst>
          </p:cNvPr>
          <p:cNvSpPr/>
          <p:nvPr/>
        </p:nvSpPr>
        <p:spPr>
          <a:xfrm>
            <a:off x="8962786" y="5562758"/>
            <a:ext cx="415633" cy="395941"/>
          </a:xfrm>
          <a:prstGeom prst="star5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F6F86146-689C-4724-88FE-840C888602B6}"/>
              </a:ext>
            </a:extLst>
          </p:cNvPr>
          <p:cNvSpPr/>
          <p:nvPr/>
        </p:nvSpPr>
        <p:spPr>
          <a:xfrm>
            <a:off x="10862079" y="3724333"/>
            <a:ext cx="415633" cy="395941"/>
          </a:xfrm>
          <a:prstGeom prst="star5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5EBEAB93-52B8-4A3F-97BA-393DF025C39E}"/>
              </a:ext>
            </a:extLst>
          </p:cNvPr>
          <p:cNvSpPr/>
          <p:nvPr/>
        </p:nvSpPr>
        <p:spPr>
          <a:xfrm>
            <a:off x="111330" y="5957787"/>
            <a:ext cx="415633" cy="395941"/>
          </a:xfrm>
          <a:prstGeom prst="star5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300E84-BA3C-4ADC-8613-29CEABD53F31}"/>
              </a:ext>
            </a:extLst>
          </p:cNvPr>
          <p:cNvSpPr txBox="1"/>
          <p:nvPr/>
        </p:nvSpPr>
        <p:spPr>
          <a:xfrm>
            <a:off x="477637" y="6021958"/>
            <a:ext cx="4195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1st part of maxillary artery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24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/>
      <p:bldP spid="31" grpId="0" animBg="1"/>
      <p:bldP spid="32" grpId="0" animBg="1"/>
      <p:bldP spid="34" grpId="0" animBg="1"/>
      <p:bldP spid="35" grpId="0" animBg="1"/>
      <p:bldP spid="18" grpId="0"/>
      <p:bldP spid="2" grpId="0" animBg="1"/>
      <p:bldP spid="29" grpId="0" animBg="1"/>
      <p:bldP spid="37" grpId="0" animBg="1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00E0C46B-016C-49F1-AE05-F63AA26F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73" y="576775"/>
            <a:ext cx="9115863" cy="4318782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Temporomandibular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joint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CB1D4-F9E6-4575-82AA-3E755348AC41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1069BF-AE95-4AED-96FB-85149AC23A1A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3" descr="tmj_open">
            <a:hlinkClick r:id="" action="ppaction://hlinkshowjump?jump=previousslide"/>
            <a:hlinkHover r:id="" action="ppaction://hlinkshowjump?jump=previousslide"/>
            <a:extLst>
              <a:ext uri="{FF2B5EF4-FFF2-40B4-BE49-F238E27FC236}">
                <a16:creationId xmlns:a16="http://schemas.microsoft.com/office/drawing/2014/main" id="{13A6E647-DBD5-4469-80C4-F26E2B27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" y="1367064"/>
            <a:ext cx="3291743" cy="385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49EEBD-72BE-4CBD-86AA-F85847CD8D0D}"/>
              </a:ext>
            </a:extLst>
          </p:cNvPr>
          <p:cNvSpPr/>
          <p:nvPr/>
        </p:nvSpPr>
        <p:spPr>
          <a:xfrm>
            <a:off x="81933" y="55412"/>
            <a:ext cx="6805324" cy="52322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Type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: synovial joint of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ellipsoid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variety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D67FDB-EEA0-4474-979B-9B168A6923F7}"/>
              </a:ext>
            </a:extLst>
          </p:cNvPr>
          <p:cNvSpPr txBox="1"/>
          <p:nvPr/>
        </p:nvSpPr>
        <p:spPr>
          <a:xfrm>
            <a:off x="48614" y="5210186"/>
            <a:ext cx="11458337" cy="15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Articular surfaces: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Head (condyle) of the mandible. </a:t>
            </a: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Articular (glenoid) fossa and articular tubercle of temporal bone.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Articular disc divided the cavity into upper and lower parts.</a:t>
            </a:r>
          </a:p>
          <a:p>
            <a:pPr marL="342900" marR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Capsule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attached around the articular surfaces. It is lined by synovial membrane.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4" descr="2007-05-27_22-52-0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C70E8D-DC23-48E8-BC5E-CCFD6B05E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76" y="1367064"/>
            <a:ext cx="3285906" cy="385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14095863-5CB6-487B-8E54-0F488E3FEC74}"/>
              </a:ext>
            </a:extLst>
          </p:cNvPr>
          <p:cNvSpPr>
            <a:spLocks/>
          </p:cNvSpPr>
          <p:nvPr/>
        </p:nvSpPr>
        <p:spPr bwMode="auto">
          <a:xfrm>
            <a:off x="364242" y="751757"/>
            <a:ext cx="2893058" cy="775261"/>
          </a:xfrm>
          <a:prstGeom prst="callout2">
            <a:avLst>
              <a:gd name="adj1" fmla="val 68625"/>
              <a:gd name="adj2" fmla="val 53946"/>
              <a:gd name="adj3" fmla="val 153477"/>
              <a:gd name="adj4" fmla="val 56390"/>
              <a:gd name="adj5" fmla="val 250585"/>
              <a:gd name="adj6" fmla="val 6926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Articular tubercle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6E99899C-5E2A-4F0D-ACEB-12C2C51233CE}"/>
              </a:ext>
            </a:extLst>
          </p:cNvPr>
          <p:cNvSpPr>
            <a:spLocks/>
          </p:cNvSpPr>
          <p:nvPr/>
        </p:nvSpPr>
        <p:spPr bwMode="auto">
          <a:xfrm>
            <a:off x="3891992" y="774398"/>
            <a:ext cx="2961946" cy="523220"/>
          </a:xfrm>
          <a:prstGeom prst="callout2">
            <a:avLst>
              <a:gd name="adj1" fmla="val 68625"/>
              <a:gd name="adj2" fmla="val 53946"/>
              <a:gd name="adj3" fmla="val 164231"/>
              <a:gd name="adj4" fmla="val 67789"/>
              <a:gd name="adj5" fmla="val 355963"/>
              <a:gd name="adj6" fmla="val 7250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Mandibular fossa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B8CBB4E-4EA5-4DAE-AC95-59EB6083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 bwMode="auto">
          <a:xfrm flipH="1">
            <a:off x="7877712" y="774398"/>
            <a:ext cx="3915602" cy="36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" name="AutoShape 6">
            <a:extLst>
              <a:ext uri="{FF2B5EF4-FFF2-40B4-BE49-F238E27FC236}">
                <a16:creationId xmlns:a16="http://schemas.microsoft.com/office/drawing/2014/main" id="{3FA77931-9D6C-4C51-81C9-497396F14C46}"/>
              </a:ext>
            </a:extLst>
          </p:cNvPr>
          <p:cNvSpPr>
            <a:spLocks/>
          </p:cNvSpPr>
          <p:nvPr/>
        </p:nvSpPr>
        <p:spPr bwMode="auto">
          <a:xfrm>
            <a:off x="8707406" y="0"/>
            <a:ext cx="2961946" cy="523220"/>
          </a:xfrm>
          <a:prstGeom prst="callout2">
            <a:avLst>
              <a:gd name="adj1" fmla="val 68625"/>
              <a:gd name="adj2" fmla="val 53946"/>
              <a:gd name="adj3" fmla="val 164231"/>
              <a:gd name="adj4" fmla="val 67789"/>
              <a:gd name="adj5" fmla="val 277992"/>
              <a:gd name="adj6" fmla="val 6585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Articular disc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24" name="AutoShape 6">
            <a:extLst>
              <a:ext uri="{FF2B5EF4-FFF2-40B4-BE49-F238E27FC236}">
                <a16:creationId xmlns:a16="http://schemas.microsoft.com/office/drawing/2014/main" id="{6D1857D5-8D6F-4DBD-9F83-CE0C95522ABF}"/>
              </a:ext>
            </a:extLst>
          </p:cNvPr>
          <p:cNvSpPr>
            <a:spLocks/>
          </p:cNvSpPr>
          <p:nvPr/>
        </p:nvSpPr>
        <p:spPr bwMode="auto">
          <a:xfrm>
            <a:off x="7065701" y="1067249"/>
            <a:ext cx="1445253" cy="523220"/>
          </a:xfrm>
          <a:prstGeom prst="callout2">
            <a:avLst>
              <a:gd name="adj1" fmla="val 68625"/>
              <a:gd name="adj2" fmla="val 78280"/>
              <a:gd name="adj3" fmla="val 295976"/>
              <a:gd name="adj4" fmla="val 124244"/>
              <a:gd name="adj5" fmla="val 277991"/>
              <a:gd name="adj6" fmla="val 173903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Capsule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5CFEC0E8-2D51-47EF-B2A2-FD14C9644B3C}"/>
              </a:ext>
            </a:extLst>
          </p:cNvPr>
          <p:cNvSpPr>
            <a:spLocks/>
          </p:cNvSpPr>
          <p:nvPr/>
        </p:nvSpPr>
        <p:spPr bwMode="auto">
          <a:xfrm>
            <a:off x="7054121" y="4697390"/>
            <a:ext cx="2781392" cy="523220"/>
          </a:xfrm>
          <a:prstGeom prst="callout2">
            <a:avLst>
              <a:gd name="adj1" fmla="val -350808"/>
              <a:gd name="adj2" fmla="val -40635"/>
              <a:gd name="adj3" fmla="val 16355"/>
              <a:gd name="adj4" fmla="val 50650"/>
              <a:gd name="adj5" fmla="val -509790"/>
              <a:gd name="adj6" fmla="val 12616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Head of mandible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F4A68-B03F-4197-BA54-51CB06C52CAF}"/>
              </a:ext>
            </a:extLst>
          </p:cNvPr>
          <p:cNvSpPr/>
          <p:nvPr/>
        </p:nvSpPr>
        <p:spPr>
          <a:xfrm>
            <a:off x="8444817" y="5242424"/>
            <a:ext cx="3005798" cy="63759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2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84A4E23-CB4B-4123-A6B2-E445F054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t="9296" r="61533" b="53889"/>
          <a:stretch>
            <a:fillRect/>
          </a:stretch>
        </p:blipFill>
        <p:spPr bwMode="auto">
          <a:xfrm>
            <a:off x="394823" y="962025"/>
            <a:ext cx="51117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CF904E-342A-440C-B9E9-C15C5CFD6F76}"/>
              </a:ext>
            </a:extLst>
          </p:cNvPr>
          <p:cNvSpPr txBox="1"/>
          <p:nvPr/>
        </p:nvSpPr>
        <p:spPr>
          <a:xfrm>
            <a:off x="65650" y="5995855"/>
            <a:ext cx="87219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Ligaments of temporomandibular joint</a:t>
            </a:r>
            <a:endParaRPr lang="ar-SA" sz="3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797669D1-FA41-4199-9C91-36946ADA099A}"/>
              </a:ext>
            </a:extLst>
          </p:cNvPr>
          <p:cNvSpPr>
            <a:spLocks/>
          </p:cNvSpPr>
          <p:nvPr/>
        </p:nvSpPr>
        <p:spPr bwMode="auto">
          <a:xfrm>
            <a:off x="253218" y="215814"/>
            <a:ext cx="5394960" cy="844980"/>
          </a:xfrm>
          <a:prstGeom prst="callout2">
            <a:avLst>
              <a:gd name="adj1" fmla="val 90914"/>
              <a:gd name="adj2" fmla="val 50388"/>
              <a:gd name="adj3" fmla="val 163506"/>
              <a:gd name="adj4" fmla="val 47975"/>
              <a:gd name="adj5" fmla="val 337526"/>
              <a:gd name="adj6" fmla="val 5993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</a:rPr>
              <a:t>Sphenomandibular</a:t>
            </a:r>
            <a:r>
              <a:rPr lang="en-US" altLang="en-US" sz="2400" b="1" dirty="0">
                <a:solidFill>
                  <a:srgbClr val="FF0000"/>
                </a:solidFill>
              </a:rPr>
              <a:t> ligament </a:t>
            </a:r>
            <a:r>
              <a:rPr lang="en-US" altLang="en-US" sz="2400" b="1" dirty="0">
                <a:solidFill>
                  <a:srgbClr val="0000CC"/>
                </a:solidFill>
              </a:rPr>
              <a:t>from spine of sphenoid to lingula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5676B838-72EA-4B3E-AA27-F3E1EE5B56C6}"/>
              </a:ext>
            </a:extLst>
          </p:cNvPr>
          <p:cNvSpPr>
            <a:spLocks/>
          </p:cNvSpPr>
          <p:nvPr/>
        </p:nvSpPr>
        <p:spPr bwMode="auto">
          <a:xfrm>
            <a:off x="6096000" y="215814"/>
            <a:ext cx="5552050" cy="1496854"/>
          </a:xfrm>
          <a:prstGeom prst="callout2">
            <a:avLst>
              <a:gd name="adj1" fmla="val 87331"/>
              <a:gd name="adj2" fmla="val -430"/>
              <a:gd name="adj3" fmla="val 138074"/>
              <a:gd name="adj4" fmla="val -14145"/>
              <a:gd name="adj5" fmla="val 158283"/>
              <a:gd name="adj6" fmla="val -4001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</a:rPr>
              <a:t>Tempromandibular</a:t>
            </a:r>
            <a:r>
              <a:rPr lang="en-US" altLang="en-US" sz="2400" b="1" dirty="0">
                <a:solidFill>
                  <a:srgbClr val="FF0000"/>
                </a:solidFill>
              </a:rPr>
              <a:t> ligament </a:t>
            </a:r>
            <a:r>
              <a:rPr lang="en-US" altLang="en-US" sz="2400" b="1" dirty="0">
                <a:solidFill>
                  <a:srgbClr val="0000CC"/>
                </a:solidFill>
              </a:rPr>
              <a:t>from articular eminence (root of zygomatic arch) to lateral side of neck of mandible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7F7A3D0-A401-4D3A-A740-C87E6FB873CD}"/>
              </a:ext>
            </a:extLst>
          </p:cNvPr>
          <p:cNvSpPr>
            <a:spLocks/>
          </p:cNvSpPr>
          <p:nvPr/>
        </p:nvSpPr>
        <p:spPr bwMode="auto">
          <a:xfrm>
            <a:off x="6215575" y="2329267"/>
            <a:ext cx="5581602" cy="1708161"/>
          </a:xfrm>
          <a:prstGeom prst="callout2">
            <a:avLst>
              <a:gd name="adj1" fmla="val 79500"/>
              <a:gd name="adj2" fmla="val -1007"/>
              <a:gd name="adj3" fmla="val 105591"/>
              <a:gd name="adj4" fmla="val -9474"/>
              <a:gd name="adj5" fmla="val 75303"/>
              <a:gd name="adj6" fmla="val -3887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</a:rPr>
              <a:t>Stylomandibular</a:t>
            </a:r>
            <a:r>
              <a:rPr lang="en-US" altLang="en-US" sz="2400" b="1" dirty="0">
                <a:solidFill>
                  <a:srgbClr val="FF0000"/>
                </a:solidFill>
              </a:rPr>
              <a:t> ligament </a:t>
            </a:r>
            <a:r>
              <a:rPr lang="en-US" altLang="en-US" sz="2400" b="1" dirty="0">
                <a:solidFill>
                  <a:srgbClr val="0000CC"/>
                </a:solidFill>
              </a:rPr>
              <a:t>from styloid process to angle of mandible, </a:t>
            </a:r>
            <a:r>
              <a:rPr lang="en-US" altLang="en-US" sz="2400" b="1" dirty="0"/>
              <a:t>separates parotid gland from submandibular gland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E3FFBF-AF7A-4E9F-B192-2DDBA2CF6871}"/>
              </a:ext>
            </a:extLst>
          </p:cNvPr>
          <p:cNvSpPr/>
          <p:nvPr/>
        </p:nvSpPr>
        <p:spPr>
          <a:xfrm>
            <a:off x="4571512" y="5152577"/>
            <a:ext cx="4609514" cy="64462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3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800D52-0685-4B70-9CEF-C0BA61ED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 l="40398" t="14757" r="13116" b="13390"/>
          <a:stretch>
            <a:fillRect/>
          </a:stretch>
        </p:blipFill>
        <p:spPr bwMode="auto">
          <a:xfrm>
            <a:off x="376141" y="472904"/>
            <a:ext cx="460851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69AD8FE2-36A1-4553-927E-E9FB0835D993}"/>
              </a:ext>
            </a:extLst>
          </p:cNvPr>
          <p:cNvSpPr>
            <a:spLocks/>
          </p:cNvSpPr>
          <p:nvPr/>
        </p:nvSpPr>
        <p:spPr bwMode="auto">
          <a:xfrm>
            <a:off x="6289862" y="2945466"/>
            <a:ext cx="5980112" cy="2482948"/>
          </a:xfrm>
          <a:prstGeom prst="callout2">
            <a:avLst>
              <a:gd name="adj1" fmla="val 11597"/>
              <a:gd name="adj2" fmla="val 936"/>
              <a:gd name="adj3" fmla="val 13846"/>
              <a:gd name="adj4" fmla="val -16775"/>
              <a:gd name="adj5" fmla="val -2529"/>
              <a:gd name="adj6" fmla="val -5961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Pterygomandibular ligament: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extends from </a:t>
            </a:r>
            <a:r>
              <a:rPr lang="en-US" sz="2400" b="1" dirty="0">
                <a:solidFill>
                  <a:srgbClr val="CC0099"/>
                </a:solidFill>
                <a:ea typeface="Times New Roman" panose="02020603050405020304" pitchFamily="18" charset="0"/>
              </a:rPr>
              <a:t>pterygoid hamulus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to the </a:t>
            </a: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posterior end of mylohyoid line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of mandible.</a:t>
            </a:r>
          </a:p>
          <a:p>
            <a:pPr lvl="0" eaLnBrk="1" hangingPunct="1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- It gives origin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to buccinator and superior constrictor muscle of the pharynx. 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AB7E2AD2-6F35-4D79-AE45-E94F8093CAB2}"/>
              </a:ext>
            </a:extLst>
          </p:cNvPr>
          <p:cNvSpPr>
            <a:spLocks/>
          </p:cNvSpPr>
          <p:nvPr/>
        </p:nvSpPr>
        <p:spPr bwMode="auto">
          <a:xfrm>
            <a:off x="376142" y="5120640"/>
            <a:ext cx="2156044" cy="422850"/>
          </a:xfrm>
          <a:prstGeom prst="callout2">
            <a:avLst>
              <a:gd name="adj1" fmla="val 11294"/>
              <a:gd name="adj2" fmla="val 51068"/>
              <a:gd name="adj3" fmla="val -98674"/>
              <a:gd name="adj4" fmla="val 58697"/>
              <a:gd name="adj5" fmla="val -466554"/>
              <a:gd name="adj6" fmla="val 7788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Buccinator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27A35C72-CAD7-4056-9B09-D185CCBF840A}"/>
              </a:ext>
            </a:extLst>
          </p:cNvPr>
          <p:cNvSpPr>
            <a:spLocks/>
          </p:cNvSpPr>
          <p:nvPr/>
        </p:nvSpPr>
        <p:spPr bwMode="auto">
          <a:xfrm>
            <a:off x="2600180" y="4670474"/>
            <a:ext cx="3495819" cy="450166"/>
          </a:xfrm>
          <a:prstGeom prst="callout2">
            <a:avLst>
              <a:gd name="adj1" fmla="val 11294"/>
              <a:gd name="adj2" fmla="val 51068"/>
              <a:gd name="adj3" fmla="val -58049"/>
              <a:gd name="adj4" fmla="val 41393"/>
              <a:gd name="adj5" fmla="val -332179"/>
              <a:gd name="adj6" fmla="val 6653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Superior constrictor muscle of pharynx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524A9A-590E-4272-AF70-4543AA91EA12}"/>
              </a:ext>
            </a:extLst>
          </p:cNvPr>
          <p:cNvSpPr txBox="1"/>
          <p:nvPr/>
        </p:nvSpPr>
        <p:spPr>
          <a:xfrm>
            <a:off x="103834" y="5862798"/>
            <a:ext cx="87219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Ligaments of temporomandibular joint</a:t>
            </a:r>
            <a:endParaRPr lang="ar-SA" sz="3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C854B94-B4F6-49AD-AADE-31C18E16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 l="28030" t="24347" r="54974" b="44720"/>
          <a:stretch>
            <a:fillRect/>
          </a:stretch>
        </p:blipFill>
        <p:spPr bwMode="auto">
          <a:xfrm>
            <a:off x="5776262" y="0"/>
            <a:ext cx="2862173" cy="294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CD332360-F0BA-4A18-9FAC-E1065B78792A}"/>
              </a:ext>
            </a:extLst>
          </p:cNvPr>
          <p:cNvSpPr>
            <a:spLocks/>
          </p:cNvSpPr>
          <p:nvPr/>
        </p:nvSpPr>
        <p:spPr bwMode="auto">
          <a:xfrm>
            <a:off x="9430044" y="453518"/>
            <a:ext cx="2637627" cy="422850"/>
          </a:xfrm>
          <a:prstGeom prst="callout2">
            <a:avLst>
              <a:gd name="adj1" fmla="val 84485"/>
              <a:gd name="adj2" fmla="val 1837"/>
              <a:gd name="adj3" fmla="val 37728"/>
              <a:gd name="adj4" fmla="val -6726"/>
              <a:gd name="adj5" fmla="val 215455"/>
              <a:gd name="adj6" fmla="val -6009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Pterygoid hamulus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6DC04B7D-B757-4ADC-B55D-7B94D9D0526F}"/>
              </a:ext>
            </a:extLst>
          </p:cNvPr>
          <p:cNvSpPr>
            <a:spLocks/>
          </p:cNvSpPr>
          <p:nvPr/>
        </p:nvSpPr>
        <p:spPr bwMode="auto">
          <a:xfrm>
            <a:off x="9279918" y="1699492"/>
            <a:ext cx="2637627" cy="422850"/>
          </a:xfrm>
          <a:prstGeom prst="callout2">
            <a:avLst>
              <a:gd name="adj1" fmla="val 64524"/>
              <a:gd name="adj2" fmla="val 1837"/>
              <a:gd name="adj3" fmla="val 97612"/>
              <a:gd name="adj4" fmla="val -9393"/>
              <a:gd name="adj5" fmla="val 142264"/>
              <a:gd name="adj6" fmla="val -5103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Mylohyoid line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D7004D-9CDF-4CB0-9AC9-0DD41C834380}"/>
              </a:ext>
            </a:extLst>
          </p:cNvPr>
          <p:cNvSpPr/>
          <p:nvPr/>
        </p:nvSpPr>
        <p:spPr>
          <a:xfrm>
            <a:off x="5989217" y="5252465"/>
            <a:ext cx="4609514" cy="644629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6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2F70B3-E8C6-4A20-BD8D-F00FB7392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06999"/>
              </p:ext>
            </p:extLst>
          </p:nvPr>
        </p:nvGraphicFramePr>
        <p:xfrm>
          <a:off x="254443" y="618979"/>
          <a:ext cx="11410122" cy="5292782"/>
        </p:xfrm>
        <a:graphic>
          <a:graphicData uri="http://schemas.openxmlformats.org/drawingml/2006/table">
            <a:tbl>
              <a:tblPr firstRow="1" firstCol="1" bandRow="1"/>
              <a:tblGrid>
                <a:gridCol w="2509442">
                  <a:extLst>
                    <a:ext uri="{9D8B030D-6E8A-4147-A177-3AD203B41FA5}">
                      <a16:colId xmlns:a16="http://schemas.microsoft.com/office/drawing/2014/main" val="2094288641"/>
                    </a:ext>
                  </a:extLst>
                </a:gridCol>
                <a:gridCol w="1850523">
                  <a:extLst>
                    <a:ext uri="{9D8B030D-6E8A-4147-A177-3AD203B41FA5}">
                      <a16:colId xmlns:a16="http://schemas.microsoft.com/office/drawing/2014/main" val="4127916578"/>
                    </a:ext>
                  </a:extLst>
                </a:gridCol>
                <a:gridCol w="1868556">
                  <a:extLst>
                    <a:ext uri="{9D8B030D-6E8A-4147-A177-3AD203B41FA5}">
                      <a16:colId xmlns:a16="http://schemas.microsoft.com/office/drawing/2014/main" val="2285084238"/>
                    </a:ext>
                  </a:extLst>
                </a:gridCol>
                <a:gridCol w="1762540">
                  <a:extLst>
                    <a:ext uri="{9D8B030D-6E8A-4147-A177-3AD203B41FA5}">
                      <a16:colId xmlns:a16="http://schemas.microsoft.com/office/drawing/2014/main" val="906364765"/>
                    </a:ext>
                  </a:extLst>
                </a:gridCol>
                <a:gridCol w="1657139">
                  <a:extLst>
                    <a:ext uri="{9D8B030D-6E8A-4147-A177-3AD203B41FA5}">
                      <a16:colId xmlns:a16="http://schemas.microsoft.com/office/drawing/2014/main" val="741814063"/>
                    </a:ext>
                  </a:extLst>
                </a:gridCol>
                <a:gridCol w="1761922">
                  <a:extLst>
                    <a:ext uri="{9D8B030D-6E8A-4147-A177-3AD203B41FA5}">
                      <a16:colId xmlns:a16="http://schemas.microsoft.com/office/drawing/2014/main" val="3039963021"/>
                    </a:ext>
                  </a:extLst>
                </a:gridCol>
              </a:tblGrid>
              <a:tr h="147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Elevation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(closing) Chewing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Depression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(opening)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Protrusion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Retraction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Side to side movement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673366"/>
                  </a:ext>
                </a:extLst>
              </a:tr>
              <a:tr h="60702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Masseter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main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24044"/>
                  </a:ext>
                </a:extLst>
              </a:tr>
              <a:tr h="126622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Temporalis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(posterior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fibres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920385"/>
                  </a:ext>
                </a:extLst>
              </a:tr>
              <a:tr h="126622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M.  pterygoid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906126"/>
                  </a:ext>
                </a:extLst>
              </a:tr>
              <a:tr h="60702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 L. pterygoid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4909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3BBC1A-4E2B-498F-808A-CF39DC328F50}"/>
              </a:ext>
            </a:extLst>
          </p:cNvPr>
          <p:cNvSpPr txBox="1"/>
          <p:nvPr/>
        </p:nvSpPr>
        <p:spPr>
          <a:xfrm>
            <a:off x="2910332" y="0"/>
            <a:ext cx="6098344" cy="588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Movements of TMJ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E1A5E-FE7C-4FBA-B8EE-CA4F29D5B235}"/>
              </a:ext>
            </a:extLst>
          </p:cNvPr>
          <p:cNvSpPr txBox="1"/>
          <p:nvPr/>
        </p:nvSpPr>
        <p:spPr>
          <a:xfrm>
            <a:off x="254443" y="6125317"/>
            <a:ext cx="11155679" cy="517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7655" algn="l"/>
                <a:tab pos="90297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Depression: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pterygoid, digastric, geniohyoid, mylohyoid and gravity.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7B11FB-4F36-4C0A-B372-DE3F8B34CF47}"/>
              </a:ext>
            </a:extLst>
          </p:cNvPr>
          <p:cNvSpPr txBox="1"/>
          <p:nvPr/>
        </p:nvSpPr>
        <p:spPr>
          <a:xfrm>
            <a:off x="154745" y="154745"/>
            <a:ext cx="11915335" cy="979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02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Resting position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lower teeth are slightly behind the level of the upper teeth.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71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Closing position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jaws are closed, the upper and lower teeth come into apposition.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50B83-6734-4B39-BD7A-EBF9C4E6D297}"/>
              </a:ext>
            </a:extLst>
          </p:cNvPr>
          <p:cNvSpPr txBox="1"/>
          <p:nvPr/>
        </p:nvSpPr>
        <p:spPr>
          <a:xfrm>
            <a:off x="154745" y="1133860"/>
            <a:ext cx="11774658" cy="97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Nerve supply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1) auriculotemporal nerve. 2) Masseteric nerve.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Arterial supply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from the superficial temporal and maxillary arteries.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C:\Users\hanan\Pictures\My Scans\2011-11 (نوفمبر)\scan0011.jpg">
            <a:extLst>
              <a:ext uri="{FF2B5EF4-FFF2-40B4-BE49-F238E27FC236}">
                <a16:creationId xmlns:a16="http://schemas.microsoft.com/office/drawing/2014/main" id="{C9451994-04A0-48F5-89C7-94775A4D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48762"/>
          <a:stretch>
            <a:fillRect/>
          </a:stretch>
        </p:blipFill>
        <p:spPr bwMode="auto">
          <a:xfrm flipH="1">
            <a:off x="7413355" y="2105857"/>
            <a:ext cx="4176464" cy="415315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511D2B4-9000-4A22-BC31-803E564BBA4C}"/>
              </a:ext>
            </a:extLst>
          </p:cNvPr>
          <p:cNvSpPr/>
          <p:nvPr/>
        </p:nvSpPr>
        <p:spPr>
          <a:xfrm>
            <a:off x="9789968" y="5540914"/>
            <a:ext cx="503237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74134188-F95E-4E0C-BBDD-D399F34652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05643" y="2805651"/>
            <a:ext cx="1368425" cy="714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533BD0-4DA3-45F2-8B06-CA726362AD99}"/>
              </a:ext>
            </a:extLst>
          </p:cNvPr>
          <p:cNvCxnSpPr/>
          <p:nvPr/>
        </p:nvCxnSpPr>
        <p:spPr>
          <a:xfrm flipV="1">
            <a:off x="8350104" y="3956590"/>
            <a:ext cx="711200" cy="433387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996D13-27C3-4030-97EC-1E1EB138F835}"/>
              </a:ext>
            </a:extLst>
          </p:cNvPr>
          <p:cNvCxnSpPr/>
          <p:nvPr/>
        </p:nvCxnSpPr>
        <p:spPr>
          <a:xfrm flipV="1">
            <a:off x="9429604" y="3237451"/>
            <a:ext cx="863600" cy="503238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E1F817-8B41-4F4A-B88C-02CE9B04BB2C}"/>
              </a:ext>
            </a:extLst>
          </p:cNvPr>
          <p:cNvCxnSpPr/>
          <p:nvPr/>
        </p:nvCxnSpPr>
        <p:spPr>
          <a:xfrm flipH="1">
            <a:off x="7484917" y="4532852"/>
            <a:ext cx="576262" cy="2889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CCB6510-AB53-4728-9416-73B4201C7B79}"/>
              </a:ext>
            </a:extLst>
          </p:cNvPr>
          <p:cNvSpPr txBox="1"/>
          <p:nvPr/>
        </p:nvSpPr>
        <p:spPr>
          <a:xfrm>
            <a:off x="154745" y="2287106"/>
            <a:ext cx="68987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During opening of the mouth </a:t>
            </a:r>
            <a:r>
              <a:rPr kumimoji="0" lang="en-US" sz="24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Forward sliding movement of the head of mandible with articular disc </a:t>
            </a:r>
            <a:r>
              <a:rPr kumimoji="0" lang="en-US" sz="2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Over</a:t>
            </a:r>
            <a:r>
              <a:rPr kumimoji="0" lang="en-US" sz="24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of the articular tubercle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1" i="0" u="none" strike="noStrike" kern="1200" cap="none" spc="50" normalizeH="0" baseline="0" noProof="0" dirty="0">
                <a:ln w="11430"/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axis of movement passes through the Mandibular foramen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37F141-49B5-40E4-A4AE-BD456CAED251}"/>
              </a:ext>
            </a:extLst>
          </p:cNvPr>
          <p:cNvSpPr/>
          <p:nvPr/>
        </p:nvSpPr>
        <p:spPr>
          <a:xfrm>
            <a:off x="602181" y="5540914"/>
            <a:ext cx="4609514" cy="64462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7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F8D101-6B4F-42E2-BB85-17C0915EE176}"/>
              </a:ext>
            </a:extLst>
          </p:cNvPr>
          <p:cNvSpPr txBox="1"/>
          <p:nvPr/>
        </p:nvSpPr>
        <p:spPr>
          <a:xfrm>
            <a:off x="180535" y="187455"/>
            <a:ext cx="11830929" cy="6195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TMJ dislocation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spontaneous or traumatic.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occurs when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or both mandibular condyles </a:t>
            </a:r>
            <a:r>
              <a:rPr lang="en-US" sz="28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displaced in front and above articular eminence outside the articular surfaces.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Dislocation may be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reducible</a:t>
            </a:r>
            <a:r>
              <a:rPr lang="en-US" sz="28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if the condyle (head of mandible) returns spontaneously to the mandibular (glenoid) cavity (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subluxation</a:t>
            </a:r>
            <a:r>
              <a:rPr lang="en-US" sz="28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or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irreducible</a:t>
            </a:r>
            <a:r>
              <a:rPr lang="en-US" sz="28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when one or two condyles remain dislocated (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luxation</a:t>
            </a:r>
            <a:r>
              <a:rPr lang="en-US" sz="28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latter condition, the mouth remains open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800" b="1" i="0" dirty="0">
                <a:solidFill>
                  <a:srgbClr val="0000CC"/>
                </a:solidFill>
                <a:effectLst/>
                <a:latin typeface="HelveticaNeue"/>
              </a:rPr>
              <a:t>stretch of the ligaments and muscles causing intense local orofacial pain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3E4B32-1B9F-4F8D-874B-F9C31B135B0E}"/>
              </a:ext>
            </a:extLst>
          </p:cNvPr>
          <p:cNvSpPr/>
          <p:nvPr/>
        </p:nvSpPr>
        <p:spPr>
          <a:xfrm>
            <a:off x="4262512" y="5738561"/>
            <a:ext cx="4609514" cy="64462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62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880" y="201811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80" y="201811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605" y="210383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05" y="210383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330" y="218956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30" y="218956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97167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97167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1122460"/>
          <a:ext cx="3301626" cy="477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1122460"/>
                        <a:ext cx="3301626" cy="4778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206" y="1122460"/>
          <a:ext cx="3594739" cy="52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06" y="1122460"/>
                        <a:ext cx="3594739" cy="520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5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77706" y="3772500"/>
            <a:ext cx="4598699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36445" y="50146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64215-5296-4863-9B03-0D84906B8E54}"/>
              </a:ext>
            </a:extLst>
          </p:cNvPr>
          <p:cNvSpPr/>
          <p:nvPr/>
        </p:nvSpPr>
        <p:spPr>
          <a:xfrm>
            <a:off x="6657479" y="207086"/>
            <a:ext cx="5248020" cy="829649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21 0.28218 C -0.73542 0.27338 -0.73998 0.26551 -0.74389 0.25718 C -0.74519 0.25394 -0.74753 0.25093 -0.74844 0.24699 C -0.75027 0.23519 -0.75027 0.22454 -0.75144 0.21273 C -0.74987 0.19907 -0.75404 0.18565 -0.75482 0.17199 C -0.75547 0.16111 -0.75482 0.14907 -0.75534 0.1375 C -0.75639 0.1162 -0.75612 0.14375 -0.75626 0.12778 C -0.75665 0.12315 -0.75612 0.11759 -0.75612 0.1125 C -0.75691 0.11042 -0.75795 0.10949 -0.75769 0.10718 C -0.75847 0.10278 -0.7586 0.09838 -0.75951 0.09306 C -0.7599 0.08403 -0.75782 0.0919 -0.7599 0.08032 C -0.76264 0.06736 -0.76407 0.05486 -0.76368 0.03982 C -0.75769 0.01736 -0.75821 0.0081 -0.74597 -0.00555 C -0.74102 -0.01018 -0.73933 -0.01273 -0.73282 -0.01319 C -0.72279 -0.01643 -0.72305 -0.01597 -0.71094 -0.01319 C -0.70951 -0.0125 -0.70847 -0.01065 -0.70691 -0.01018 C -0.69336 -0.00509 -0.69805 -0.00741 -0.69284 -0.0243 C -0.69063 -0.03843 -0.6849 -0.06042 -0.68594 -0.07731 C -0.68503 -0.09491 -0.68347 -0.11898 -0.68659 -0.1368 C -0.68633 -0.14583 -0.68685 -0.16481 -0.69037 -0.17268 C -0.69076 -0.17963 -0.69063 -0.18634 -0.69245 -0.19305 C -0.69219 -0.20116 -0.69323 -0.20856 -0.69519 -0.2162 C -0.6948 -0.22893 -0.69753 -0.24167 -0.69649 -0.25417 C -0.69558 -0.26065 -0.69402 -0.27407 -0.69441 -0.27384 C -0.68764 -0.29583 -0.68047 -0.31805 -0.66589 -0.33264 C -0.66055 -0.33773 -0.65704 -0.34213 -0.65079 -0.34491 C -0.64701 -0.34907 -0.64532 -0.3493 -0.64063 -0.35093 C -0.6349 -0.3544 -0.63386 -0.35417 -0.62774 -0.35023 C -0.62344 -0.34606 -0.6181 -0.33935 -0.61407 -0.3338 C -0.61133 -0.34005 -0.60639 -0.3412 -0.60183 -0.34468 C -0.59753 -0.34722 -0.59584 -0.34977 -0.59102 -0.35162 C -0.5875 -0.35463 -0.58477 -0.35718 -0.58047 -0.3588 C -0.57422 -0.36458 -0.56628 -0.36829 -0.55951 -0.37268 C -0.55482 -0.37569 -0.55339 -0.37963 -0.54766 -0.37963 C -0.54336 -0.38773 -0.53112 -0.39028 -0.5237 -0.39537 C -0.51862 -0.39097 -0.51862 -0.3838 -0.51511 -0.37824 C -0.51224 -0.37037 -0.50769 -0.36505 -0.50547 -0.35787 C -0.5017 -0.34838 -0.50612 -0.35486 -0.50118 -0.34815 C -0.49909 -0.34213 -0.49805 -0.33935 -0.4948 -0.33449 C -0.49193 -0.32292 -0.48803 -0.31134 -0.48646 -0.29977 C -0.48568 -0.29444 -0.48256 -0.29005 -0.48139 -0.28542 C -0.48034 -0.28055 -0.47722 -0.26435 -0.47461 -0.26042 C -0.47344 -0.24977 -0.47097 -0.25162 -0.46732 -0.24213 C -0.46042 -0.22662 -0.4668 -0.23819 -0.45704 -0.22199 C -0.45456 -0.21782 -0.45639 -0.21898 -0.45443 -0.21435 C -0.45118 -0.2081 -0.44896 -0.20231 -0.44532 -0.19792 C -0.44297 -0.1868 -0.44545 -0.19676 -0.43842 -0.18472 C -0.4349 -0.17778 -0.4323 -0.17199 -0.42696 -0.16643 C -0.4211 -0.16852 -0.42006 -0.17315 -0.41706 -0.1794 C -0.41615 -0.18148 -0.41342 -0.18634 -0.41316 -0.18611 C -0.403 -0.21481 -0.40118 -0.24421 -0.40222 -0.27616 C -0.40157 -0.27847 -0.39805 -0.29421 -0.39389 -0.29653 C -0.38386 -0.30324 -0.37383 -0.31042 -0.36159 -0.30949 C -0.35847 -0.30741 -0.35456 -0.30671 -0.35131 -0.30417 C -0.35 -0.30278 -0.34922 -0.30046 -0.34818 -0.29861 C -0.34219 -0.29167 -0.33438 -0.28426 -0.32748 -0.27824 C -0.31381 -0.26574 -0.29584 -0.25926 -0.28073 -0.25278 C -0.27826 -0.25069 -0.27618 -0.24884 -0.27383 -0.24699 C -0.27136 -0.24491 -0.26524 -0.24097 -0.26485 -0.24051 C -0.2586 -0.23264 -0.24961 -0.23032 -0.24037 -0.22893 C -0.2349 -0.23241 -0.22982 -0.23704 -0.22409 -0.24097 C -0.21823 -0.25162 -0.20977 -0.25648 -0.19948 -0.25602 C -0.18034 -0.24768 -0.16264 -0.23657 -0.14441 -0.22755 C -0.14011 -0.22361 -0.13698 -0.22083 -0.1336 -0.2162 C -0.13165 -0.20741 -0.1293 -0.20231 -0.1254 -0.19421 C -0.12448 -0.19074 -0.12422 -0.1875 -0.12279 -0.18472 C -0.12162 -0.18125 -0.12123 -0.17824 -0.12019 -0.17546 C -0.1198 -0.17407 -0.11875 -0.1706 -0.11902 -0.17014 C -0.11889 -0.16898 -0.11902 -0.16759 -0.11862 -0.16643 C -0.11849 -0.16435 -0.11797 -0.1625 -0.11784 -0.16065 C -0.11771 -0.1581 -0.11836 -0.15486 -0.11849 -0.15231 C -0.11836 -0.15069 -0.11836 -0.14977 -0.11823 -0.14838 C -0.1267 -0.11481 -0.13868 -0.08518 -0.14896 -0.05301 C -0.15222 -0.04028 -0.15612 -0.03148 -0.15951 -0.02037 C -0.16107 -0.0125 -0.16303 -0.00347 -0.16381 0.00486 C -0.16459 0.0088 -0.16407 0.01713 -0.16433 0.01736 C -0.16667 0.03357 -0.16993 0.05278 -0.16889 0.06968 C -0.16915 0.07801 -0.16993 0.0882 -0.16784 0.09676 C -0.16784 0.10695 -0.16875 0.11736 -0.16915 0.12732 C -0.17201 0.1507 -0.1724 0.18009 -0.18737 0.1956 C -0.19011 0.2007 -0.19167 0.20417 -0.19545 0.20926 C -0.19974 0.21898 -0.20521 0.22662 -0.20964 0.23704 C -0.2125 0.24375 -0.21524 0.24977 -0.21823 0.25579 C -0.22175 0.26111 -0.22409 0.26968 -0.23008 0.26921 C -0.23165 0.26366 -0.23086 0.25833 -0.23112 0.25208 C -0.22631 0.23519 -0.21836 0.20093 -0.20612 0.1882 C -0.203 0.18125 -0.20053 0.17431 -0.1961 0.16898 C -0.18972 0.1507 -0.18165 0.13264 -0.17435 0.11482 C -0.17071 0.10232 -0.16693 0.09213 -0.16316 0.08032 C -0.15508 0.03773 -0.14961 -0.00602 -0.1461 -0.04977 C -0.14362 -0.06597 -0.14206 -0.09861 -0.14467 -0.11528 C -0.14545 -0.12268 -0.14792 -0.13032 -0.1487 -0.13727 C -0.15 -0.14676 -0.14974 -0.15602 -0.15222 -0.16505 C -0.15183 -0.16898 -0.15183 -0.17083 -0.15248 -0.175 C -0.15313 -0.17893 -0.15365 -0.1868 -0.15417 -0.18657 C -0.15313 -0.19861 -0.15469 -0.21296 -0.15495 -0.22546 C -0.15495 -0.2338 -0.15313 -0.24051 -0.1556 -0.24815 C -0.15521 -0.25417 -0.15508 -0.25903 -0.15534 -0.26435 C -0.15508 -0.26736 -0.1543 -0.27014 -0.1543 -0.27245 C -0.15469 -0.27407 -0.15625 -0.27477 -0.15678 -0.27639 C -0.15678 -0.28102 -0.15573 -0.28518 -0.15586 -0.28958 C -0.14649 -0.29259 -0.15456 -0.28727 -0.15118 -0.28264 C -0.15053 -0.28102 -0.14896 -0.28032 -0.14779 -0.27986 C -0.13438 -0.28032 -0.14063 -0.28079 -0.13008 -0.27847 C -0.12201 -0.2787 -0.11537 -0.27662 -0.10782 -0.27454 C -0.07213 -0.25995 -0.04583 -0.25046 -0.01407 -0.23333 C -0.00585 -0.22755 -0.01407 -0.23333 0.00209 -0.225 C 0.01615 -0.21713 0.03008 -0.20787 0.04441 -0.20069 C 0.05052 -0.19444 0.05691 -0.18866 0.06367 -0.1838 C 0.06693 -0.18079 0.0694 -0.17731 0.07279 -0.1743 C 0.07643 -0.16597 0.07148 -0.17685 0.078 -0.1669 C 0.0793 -0.16551 0.07943 -0.16343 0.08047 -0.16204 C 0.08099 -0.16042 0.08191 -0.15949 0.08333 -0.15787 C 0.08633 -0.14583 0.08165 -0.16134 0.08698 -0.14977 C 0.08894 -0.14537 0.08907 -0.13935 0.09023 -0.13472 C 0.09089 -0.12893 0.0905 -0.1243 0.09037 -0.11944 C 0.08894 -0.11366 0.08723 -0.10741 0.08567 -0.10185 C 0.08295 -0.09375 0.07148 -0.08704 0.06523 -0.08287 C 0.06511 -0.08171 0.06445 -0.08055 0.06381 -0.07986 C 0.06172 -0.07731 0.05925 -0.07593 0.05768 -0.07338 C 0.05196 -0.06319 0.04571 -0.05278 0.03985 -0.04282 C 0.03816 -0.03403 0.0362 -0.02569 0.03581 -0.0169 C 0.03516 -0.01389 0.03724 -0.00995 0.03894 -0.00833 C 0.04362 -0.00324 0.05105 0.00255 0.05612 0.00648 C 0.06523 0.01898 0.07032 0.03727 0.0711 0.05301 C 0.0681 0.06366 0.06797 0.06968 0.06172 0.07616 C 0.05782 0.08403 0.05092 0.09213 0.04402 0.09421 C 0.03907 0.09954 0.02878 0.10625 0.02279 0.10857 C 0.01654 0.11528 0.00586 0.12407 0.0017 0.13287 C -0.00078 0.13727 -0.00273 0.1412 -0.0056 0.14514 C -0.00911 0.15301 -0.01198 0.16181 -0.01472 0.1706 C -0.0155 0.18264 -0.0151 0.18519 -0.01433 0.19537 C -0.0155 0.20579 -0.01705 0.21644 -0.0142 0.22639 C -0.01433 0.23495 -0.01303 0.24236 -0.01146 0.25093 C -0.01029 0.25671 -0.01185 0.2588 -0.00847 0.26389 C -0.00898 0.27199 -0.00794 0.28333 -0.00585 0.2919 C -0.0056 0.30232 -0.00468 0.31181 -0.00299 0.32153 C -0.00312 0.32407 -0.00325 0.3257 -0.00312 0.32732 C -0.00312 0.32917 -0.00208 0.33056 -0.0017 0.33241 C -0.00117 0.3382 -0.00208 0.34306 -0.00104 0.34931 C -0.00182 0.35394 -0.0026 0.3588 -0.00325 0.36366 C -0.00325 0.36644 -0.00248 0.37199 -0.00248 0.37222 C -0.00468 0.38866 -0.00782 0.40532 -0.01654 0.41968 C -0.01836 0.42454 -0.0198 0.42801 -0.02356 0.43195 C -0.02916 0.44236 -0.03867 0.45347 -0.04778 0.45926 C -0.05416 0.46736 -0.06979 0.47824 -0.07865 0.48241 C -0.0875 0.49445 -0.07643 0.48148 -0.08697 0.48866 C -0.09713 0.49468 -0.08203 0.4912 -0.09518 0.49352 L -0.1073 0.50417 C -0.10769 0.50417 -0.1073 0.50417 -0.10769 0.50417 C -0.11446 0.51134 -0.11081 0.50949 -0.1181 0.51111 C -0.13633 0.53032 -0.16277 0.525 -0.18516 0.52801 C -0.23334 0.50787 -0.21602 0.51551 -0.24245 0.49907 C -0.2504 0.49167 -0.25691 0.48079 -0.26433 0.47407 C -0.29037 0.43681 -0.31693 0.40139 -0.33724 0.3581 C -0.34402 0.34306 -0.35053 0.32894 -0.3573 0.31435 C -0.36055 0.30718 -0.36368 0.29537 -0.36889 0.2919 C -0.37787 0.28264 -0.38646 0.29005 -0.39584 0.28889 C -0.403 0.29144 -0.41159 0.29167 -0.41941 0.2919 C -0.42461 0.29375 -0.42826 0.29491 -0.43399 0.29306 C -0.44948 0.29398 -0.44987 0.27616 -0.45391 0.26227 C -0.45821 0.24931 -0.45873 0.23426 -0.46211 0.22107 C -0.46563 0.20695 -0.46784 0.19398 -0.47123 0.1794 C -0.47162 0.17407 -0.47344 0.16991 -0.47435 0.16482 C -0.47774 0.14722 -0.47891 0.12593 -0.48659 0.11042 C -0.48698 0.10301 -0.48959 0.09398 -0.49089 0.08681 C -0.49037 0.07963 -0.49037 0.075 -0.49141 0.06829 C -0.49089 0.05695 -0.49037 0.04537 -0.48985 0.03472 C -0.48594 0.02315 -0.4862 0.01875 -0.47605 0.01852 C -0.47045 0.0125 -0.46732 0.01458 -0.45951 0.01528 C -0.45795 0.01551 -0.45482 0.01574 -0.45456 0.01597 C -0.44727 0.01435 -0.44076 0.0125 -0.43308 0.01134 C -0.41797 0.00046 -0.44402 0.01852 -0.42331 0.00695 C -0.41472 0.00208 -0.40834 -0.0081 -0.40352 -0.01759 C -0.40157 -0.03218 -0.40118 -0.04907 -0.40183 -0.06389 C -0.40235 -0.06759 -0.40287 -0.07477 -0.40391 -0.07847 C -0.40456 -0.08194 -0.40625 -0.08773 -0.40625 -0.08773 C -0.40508 -0.10417 -0.39883 -0.12384 -0.39584 -0.13958 C -0.38373 -0.17153 -0.36615 -0.1993 -0.35235 -0.23102 C -0.35131 -0.23518 -0.34987 -0.23912 -0.3487 -0.24352 C -0.34701 -0.24792 -0.34323 -0.25694 -0.34362 -0.25625 C -0.34063 -0.2713 -0.33659 -0.29305 -0.33777 -0.30833 C -0.33659 -0.31968 -0.33568 -0.33264 -0.33594 -0.34398 C -0.33464 -0.34606 -0.33529 -0.35093 -0.33334 -0.35116 C -0.33139 -0.35162 -0.32943 -0.34792 -0.32748 -0.3463 C -0.32487 -0.34421 -0.31146 -0.3375 -0.31016 -0.33704 C -0.28972 -0.32292 -0.26693 -0.31343 -0.2461 -0.30162 C -0.23698 -0.29421 -0.22474 -0.29005 -0.21459 -0.28449 C -0.20899 -0.28264 -0.19649 -0.27893 -0.19675 -0.2787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8 0.27407 C -0.71133 0.26528 -0.71588 0.25741 -0.71966 0.24907 C -0.7207 0.24606 -0.72343 0.24282 -0.72422 0.23889 C -0.72617 0.22708 -0.72604 0.21643 -0.72721 0.20463 C -0.72565 0.19097 -0.72995 0.17801 -0.73073 0.16435 C -0.73138 0.15278 -0.7306 0.14097 -0.73125 0.12986 C -0.73229 0.10856 -0.73203 0.13565 -0.73216 0.11967 C -0.73242 0.11504 -0.7319 0.10949 -0.73216 0.10486 C -0.73268 0.10231 -0.73372 0.10139 -0.73359 0.09953 C -0.73424 0.09514 -0.73437 0.09074 -0.73528 0.08518 C -0.7358 0.07592 -0.73359 0.08379 -0.73567 0.07268 C -0.73854 0.05926 -0.73997 0.04653 -0.73945 0.03217 C -0.73359 0.00926 -0.73411 2.22222E-6 -0.72187 -0.01343 C -0.71705 -0.01852 -0.7151 -0.02084 -0.70872 -0.0213 C -0.69869 -0.02454 -0.69883 -0.02408 -0.68685 -0.02107 C -0.68528 -0.02037 -0.68437 -0.01875 -0.68281 -0.01829 C -0.66914 -0.0132 -0.67383 -0.01551 -0.66862 -0.03241 C -0.6664 -0.04653 -0.66067 -0.06852 -0.66172 -0.08542 C -0.6608 -0.10301 -0.65924 -0.12709 -0.6625 -0.14514 C -0.66224 -0.15417 -0.66276 -0.17292 -0.66614 -0.18079 C -0.66653 -0.18773 -0.6664 -0.19445 -0.66836 -0.20116 C -0.6681 -0.20926 -0.66901 -0.21667 -0.67109 -0.22431 C -0.6707 -0.23704 -0.6733 -0.24977 -0.67226 -0.26227 C -0.67135 -0.26875 -0.66979 -0.28218 -0.67031 -0.28195 C -0.66354 -0.30394 -0.65625 -0.32616 -0.64166 -0.34074 C -0.63646 -0.34584 -0.63294 -0.35023 -0.62656 -0.35301 C -0.62278 -0.35718 -0.62109 -0.35764 -0.6164 -0.35903 C -0.61067 -0.3625 -0.60963 -0.36227 -0.60351 -0.35834 C -0.59922 -0.35417 -0.59388 -0.34746 -0.58997 -0.3419 C -0.58711 -0.34815 -0.58229 -0.34931 -0.5776 -0.35278 C -0.57343 -0.35533 -0.57161 -0.35787 -0.56692 -0.35972 C -0.56328 -0.36273 -0.56067 -0.36528 -0.55625 -0.3669 C -0.55 -0.37269 -0.54205 -0.37639 -0.53528 -0.38079 C -0.5306 -0.3838 -0.52916 -0.38773 -0.52343 -0.38773 C -0.51914 -0.39584 -0.50703 -0.39838 -0.49948 -0.40347 C -0.4944 -0.39908 -0.49453 -0.3919 -0.49088 -0.38634 C -0.48815 -0.37871 -0.48359 -0.37315 -0.48138 -0.36597 C -0.4776 -0.35672 -0.4819 -0.36297 -0.47695 -0.35625 C -0.475 -0.35023 -0.47396 -0.34746 -0.47057 -0.34259 C -0.46771 -0.33102 -0.46393 -0.31968 -0.46224 -0.30787 C -0.46146 -0.30255 -0.45846 -0.29815 -0.45729 -0.29352 C -0.45612 -0.28866 -0.45312 -0.27246 -0.45039 -0.26852 C -0.44935 -0.25787 -0.44674 -0.25972 -0.4431 -0.25023 C -0.43633 -0.23472 -0.44271 -0.2463 -0.43281 -0.23009 C -0.43034 -0.22593 -0.43216 -0.22709 -0.43021 -0.22246 C -0.42708 -0.21621 -0.42474 -0.21042 -0.42109 -0.20602 C -0.41888 -0.19491 -0.42135 -0.20486 -0.41419 -0.19283 C -0.41067 -0.18588 -0.40807 -0.17963 -0.40273 -0.17454 C -0.39687 -0.17639 -0.39583 -0.18125 -0.39284 -0.1875 C -0.39192 -0.18959 -0.38919 -0.19445 -0.38906 -0.19422 C -0.37877 -0.22292 -0.37695 -0.25232 -0.37799 -0.28426 C -0.37734 -0.28658 -0.37383 -0.30232 -0.36966 -0.30463 C -0.35963 -0.31134 -0.34961 -0.31852 -0.33737 -0.31759 C -0.33424 -0.31551 -0.33047 -0.31482 -0.32721 -0.31227 C -0.32578 -0.31088 -0.32513 -0.30857 -0.32396 -0.30672 C -0.31797 -0.29977 -0.31015 -0.29259 -0.30325 -0.28634 C -0.28958 -0.27384 -0.27174 -0.26736 -0.25651 -0.26088 C -0.25416 -0.2588 -0.25195 -0.25695 -0.24974 -0.25509 C -0.24713 -0.25324 -0.24101 -0.24908 -0.24075 -0.24861 C -0.23437 -0.24074 -0.22539 -0.23843 -0.21614 -0.23704 C -0.21067 -0.24051 -0.2056 -0.24514 -0.19987 -0.24908 C -0.19414 -0.25972 -0.18554 -0.26459 -0.17526 -0.26412 C -0.15612 -0.25579 -0.13841 -0.24468 -0.12018 -0.23565 C -0.11588 -0.23172 -0.11276 -0.22894 -0.1095 -0.22431 C -0.10742 -0.21551 -0.10508 -0.21042 -0.10117 -0.20232 C -0.10026 -0.19884 -0.1 -0.1956 -0.09856 -0.19283 C -0.09739 -0.18935 -0.097 -0.18634 -0.09596 -0.18357 C -0.09557 -0.18218 -0.09466 -0.17871 -0.09479 -0.17847 C -0.09466 -0.17709 -0.09479 -0.1757 -0.0944 -0.17454 C -0.09427 -0.17246 -0.09375 -0.1706 -0.09362 -0.16875 C -0.09349 -0.16621 -0.09414 -0.16297 -0.09427 -0.16042 C -0.09414 -0.1588 -0.09414 -0.15787 -0.09401 -0.15648 C -0.10247 -0.12315 -0.11445 -0.09329 -0.12474 -0.06111 C -0.12812 -0.04838 -0.1319 -0.03959 -0.13541 -0.02847 C -0.13711 -0.02037 -0.1388 -0.01158 -0.13958 -0.00324 C -0.14036 0.00069 -0.13997 0.00903 -0.1401 0.00926 C -0.14244 0.02546 -0.1457 0.04467 -0.14479 0.06157 C -0.14505 0.06991 -0.1457 0.08009 -0.14362 0.08866 C -0.14375 0.09884 -0.14453 0.10926 -0.14492 0.11921 C -0.14778 0.14259 -0.14817 0.17199 -0.16315 0.1875 C -0.16588 0.19259 -0.16758 0.19629 -0.17135 0.20116 C -0.17552 0.21088 -0.18086 0.21898 -0.18541 0.22893 C -0.18828 0.23565 -0.19101 0.24166 -0.19401 0.24768 C -0.19752 0.25301 -0.19987 0.26157 -0.20586 0.26111 C -0.20742 0.25555 -0.20677 0.25023 -0.2069 0.24444 C -0.20221 0.22708 -0.19427 0.19282 -0.1819 0.18009 C -0.17877 0.17315 -0.1763 0.1662 -0.17187 0.16088 C -0.16549 0.14259 -0.15742 0.12453 -0.15013 0.10671 C -0.14648 0.09421 -0.14284 0.08403 -0.13893 0.07222 C -0.13086 0.02963 -0.12539 -0.01412 -0.122 -0.05787 C -0.11953 -0.07408 -0.11784 -0.10672 -0.12044 -0.12338 C -0.12135 -0.13079 -0.12369 -0.13843 -0.12448 -0.14537 C -0.12578 -0.15486 -0.12552 -0.16412 -0.12799 -0.17315 C -0.1276 -0.17709 -0.1276 -0.17894 -0.12825 -0.1831 C -0.1289 -0.18704 -0.12955 -0.19491 -0.12994 -0.19468 C -0.1289 -0.20695 -0.13047 -0.22107 -0.13073 -0.23357 C -0.13073 -0.2419 -0.12903 -0.24861 -0.13138 -0.25625 C -0.13099 -0.26227 -0.13086 -0.26713 -0.13112 -0.27246 C -0.13086 -0.27547 -0.13021 -0.27824 -0.13021 -0.28079 C -0.13047 -0.28218 -0.13216 -0.28287 -0.13255 -0.28449 C -0.13255 -0.28912 -0.13151 -0.29329 -0.13164 -0.29792 C -0.12226 -0.3007 -0.13034 -0.29537 -0.12708 -0.29097 C -0.12643 -0.28912 -0.12474 -0.28843 -0.12356 -0.28797 C -0.11028 -0.28843 -0.1164 -0.28889 -0.10586 -0.28658 C -0.09778 -0.28681 -0.09114 -0.28472 -0.08359 -0.28264 C -0.04791 -0.26806 -0.02174 -0.25857 0.01003 -0.24144 C 0.01836 -0.23565 0.01016 -0.24144 0.02631 -0.2331 C 0.04037 -0.22523 0.0543 -0.21597 0.06862 -0.2088 C 0.07474 -0.20255 0.08112 -0.19676 0.08789 -0.1919 C 0.09115 -0.18889 0.09362 -0.18542 0.09701 -0.18241 C 0.10065 -0.17408 0.09571 -0.18496 0.10222 -0.175 C 0.10352 -0.17361 0.10365 -0.17153 0.10469 -0.17014 C 0.10521 -0.16852 0.10612 -0.16759 0.10742 -0.16597 C 0.11055 -0.15394 0.10586 -0.16945 0.1112 -0.15787 C 0.11315 -0.15347 0.11328 -0.14746 0.11446 -0.14283 C 0.11511 -0.13704 0.11472 -0.13241 0.11459 -0.12755 C 0.11302 -0.12176 0.11146 -0.11551 0.1099 -0.10996 C 0.10716 -0.10185 0.09571 -0.09514 0.08946 -0.09097 C 0.0892 -0.08982 0.08867 -0.08866 0.08802 -0.08797 C 0.08594 -0.08542 0.08347 -0.08403 0.0819 -0.08148 C 0.07617 -0.0713 0.06992 -0.06088 0.06407 -0.05093 C 0.06237 -0.04213 0.06042 -0.0338 0.0599 -0.025 C 0.05938 -0.02199 0.06146 -0.01806 0.06315 -0.01644 C 0.06784 -0.01134 0.07526 -0.00556 0.08034 -0.00162 C 0.08946 0.01088 0.09453 0.02916 0.09532 0.04491 C 0.09232 0.05555 0.09219 0.06157 0.08594 0.06805 C 0.08203 0.07592 0.07513 0.08403 0.06823 0.08634 C 0.06328 0.09143 0.053 0.09815 0.04701 0.10046 C 0.04076 0.10717 0.03008 0.11597 0.02591 0.12477 C 0.02344 0.12916 0.02149 0.1331 0.01862 0.13703 C 0.01511 0.14491 0.01224 0.1537 0.00951 0.1625 C 0.00873 0.17453 0.00912 0.17708 0.0099 0.18727 C 0.00873 0.19768 0.00716 0.20833 0.01003 0.21828 C 0.0099 0.22685 0.0112 0.23426 0.01276 0.24282 C 0.01394 0.24861 0.01237 0.25069 0.01563 0.25578 C 0.01537 0.26435 0.01628 0.27546 0.01836 0.28379 C 0.01862 0.29421 0.01953 0.3037 0.02123 0.31342 C 0.0211 0.31597 0.02097 0.31759 0.0211 0.31921 C 0.0211 0.32106 0.02214 0.32245 0.0224 0.3243 C 0.02305 0.33009 0.02214 0.33495 0.02318 0.3412 C 0.0224 0.34583 0.02162 0.35069 0.02097 0.35555 C 0.02097 0.35833 0.02175 0.36389 0.02175 0.36412 C 0.0194 0.38078 0.01641 0.39722 0.00769 0.41157 C 0.0056 0.4169 0.00443 0.42037 0.00065 0.42384 C -0.00494 0.43426 -0.01445 0.44537 -0.02356 0.45116 C -0.02994 0.45926 -0.0457 0.4706 -0.05442 0.47477 C -0.06328 0.48634 -0.05221 0.47338 -0.06276 0.48055 C -0.07304 0.48703 -0.05794 0.4831 -0.07096 0.48541 L -0.0832 0.49606 C -0.08346 0.49606 -0.0832 0.49606 -0.08346 0.49606 C -0.09036 0.5037 -0.08659 0.50185 -0.09388 0.50301 C -0.11211 0.52222 -0.13854 0.5169 -0.16093 0.51991 C -0.20911 0.49977 -0.19179 0.50741 -0.21836 0.49097 C -0.22617 0.48356 -0.23268 0.47268 -0.2401 0.46597 C -0.26614 0.4287 -0.29284 0.39328 -0.31302 0.35 C -0.31979 0.33541 -0.3263 0.32083 -0.33307 0.30625 C -0.33633 0.29907 -0.33958 0.28773 -0.34479 0.28379 C -0.35364 0.27453 -0.36237 0.28194 -0.37161 0.28078 C -0.37877 0.28333 -0.38737 0.28379 -0.39531 0.28426 C -0.40065 0.28611 -0.40403 0.2868 -0.41002 0.28541 C -0.42526 0.28634 -0.42565 0.26852 -0.42981 0.25463 C -0.43398 0.2412 -0.43463 0.22662 -0.43789 0.21296 C -0.4414 0.19884 -0.44375 0.18588 -0.447 0.17153 C -0.44739 0.16597 -0.44935 0.1618 -0.45026 0.15671 C -0.45351 0.13912 -0.45481 0.11805 -0.4625 0.10231 C -0.46276 0.09491 -0.46536 0.08588 -0.46666 0.0787 C -0.46614 0.07153 -0.46627 0.0669 -0.46718 0.06018 C -0.46666 0.04884 -0.46614 0.03727 -0.46562 0.02662 C -0.46185 0.01504 -0.46198 0.01065 -0.45182 0.01041 C -0.44622 0.0044 -0.44323 0.00648 -0.43528 0.00717 C -0.43372 0.00741 -0.4306 0.00764 -0.43047 0.00787 C -0.42317 0.00625 -0.41653 0.0044 -0.40898 0.00324 C -0.39375 -0.00764 -0.41992 0.01041 -0.39922 -0.00116 C -0.39049 -0.00602 -0.38411 -0.01621 -0.37929 -0.0257 C -0.37747 -0.04028 -0.37695 -0.05718 -0.37773 -0.07222 C -0.37825 -0.0757 -0.37864 -0.08287 -0.37968 -0.08658 C -0.38034 -0.09005 -0.38216 -0.09584 -0.38203 -0.09584 C -0.38099 -0.11227 -0.37474 -0.13195 -0.37161 -0.14769 C -0.3595 -0.17963 -0.34192 -0.20741 -0.32812 -0.23912 C -0.32708 -0.24329 -0.32578 -0.24722 -0.32448 -0.25162 C -0.32278 -0.25602 -0.31901 -0.26505 -0.3194 -0.26435 C -0.31653 -0.2794 -0.3125 -0.30116 -0.31367 -0.31644 C -0.31237 -0.32778 -0.31146 -0.34074 -0.31172 -0.35209 C -0.31054 -0.3544 -0.31106 -0.35903 -0.30911 -0.35949 C -0.30716 -0.35972 -0.30521 -0.35602 -0.30325 -0.3544 C -0.30065 -0.35232 -0.28724 -0.3456 -0.28593 -0.34514 C -0.26549 -0.33102 -0.24284 -0.32153 -0.22187 -0.30972 C -0.21289 -0.30232 -0.20065 -0.29838 -0.19036 -0.29259 C -0.18476 -0.29074 -0.17226 -0.28704 -0.17252 -0.28681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00E0C46B-016C-49F1-AE05-F63AA26F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868" y="1054603"/>
            <a:ext cx="7567247" cy="3672141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Muscles of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mastication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CB1D4-F9E6-4575-82AA-3E755348AC41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1069BF-AE95-4AED-96FB-85149AC23A1A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FDAE52C-2FC3-4161-A441-07268FCC7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365"/>
              </p:ext>
            </p:extLst>
          </p:nvPr>
        </p:nvGraphicFramePr>
        <p:xfrm>
          <a:off x="2928731" y="216376"/>
          <a:ext cx="6122504" cy="195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A6D1B6B-2BF5-46DC-8043-7C2839661E46}"/>
              </a:ext>
            </a:extLst>
          </p:cNvPr>
          <p:cNvSpPr/>
          <p:nvPr/>
        </p:nvSpPr>
        <p:spPr>
          <a:xfrm>
            <a:off x="185530" y="2283059"/>
            <a:ext cx="11820939" cy="43585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 rules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include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muscles: </a:t>
            </a: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asseter.                           2) Temporalis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tabLst>
                <a:tab pos="276225" algn="l"/>
                <a:tab pos="14986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            3) Lateral pterygoid.               4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pterygoid.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276225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arise from the temporal and infratemporal fossa.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276225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are inserted into the ramus of the mandible.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276225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they are supplied by the mandibular nerve.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276225" algn="l"/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developed from the 1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pharyngeal arch.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834D5-E073-4A0F-BC41-CCB0895B200D}"/>
              </a:ext>
            </a:extLst>
          </p:cNvPr>
          <p:cNvSpPr/>
          <p:nvPr/>
        </p:nvSpPr>
        <p:spPr>
          <a:xfrm>
            <a:off x="5120641" y="2457297"/>
            <a:ext cx="4609514" cy="644629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007-05-27_22-41-37">
            <a:extLst>
              <a:ext uri="{FF2B5EF4-FFF2-40B4-BE49-F238E27FC236}">
                <a16:creationId xmlns:a16="http://schemas.microsoft.com/office/drawing/2014/main" id="{E7CA596A-CFAB-4D09-AF7B-CB7E188D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79600"/>
            <a:ext cx="52959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2007-05-27_22-42-23">
            <a:extLst>
              <a:ext uri="{FF2B5EF4-FFF2-40B4-BE49-F238E27FC236}">
                <a16:creationId xmlns:a16="http://schemas.microsoft.com/office/drawing/2014/main" id="{5522F034-AB78-4B97-B27F-1AD24818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68275"/>
            <a:ext cx="40894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557CE-2F29-4AFD-A7B7-9E6F2CD4B4A9}"/>
              </a:ext>
            </a:extLst>
          </p:cNvPr>
          <p:cNvSpPr txBox="1"/>
          <p:nvPr/>
        </p:nvSpPr>
        <p:spPr>
          <a:xfrm>
            <a:off x="6726386" y="4025429"/>
            <a:ext cx="4787900" cy="23082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Temporalis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Masseter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Lateral Pterygoid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Medial pterygoid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D2C9079-840E-4448-A7FC-EFC86F6D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858" y="404664"/>
            <a:ext cx="417614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Muscles of Mastication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138D34-D6E2-49FC-B5DF-ADEFFE51D7C5}"/>
              </a:ext>
            </a:extLst>
          </p:cNvPr>
          <p:cNvSpPr/>
          <p:nvPr/>
        </p:nvSpPr>
        <p:spPr>
          <a:xfrm>
            <a:off x="4295800" y="3573016"/>
            <a:ext cx="432048" cy="432048"/>
          </a:xfrm>
          <a:prstGeom prst="ellipse">
            <a:avLst/>
          </a:prstGeom>
          <a:solidFill>
            <a:srgbClr val="00FFFF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2C7E5B-5374-402D-B6CD-E53E453FECCC}"/>
              </a:ext>
            </a:extLst>
          </p:cNvPr>
          <p:cNvSpPr/>
          <p:nvPr/>
        </p:nvSpPr>
        <p:spPr>
          <a:xfrm>
            <a:off x="3935760" y="5301208"/>
            <a:ext cx="432048" cy="432048"/>
          </a:xfrm>
          <a:prstGeom prst="ellipse">
            <a:avLst/>
          </a:prstGeom>
          <a:solidFill>
            <a:srgbClr val="0000FF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9B3FD0-FAF3-4EF9-A8D1-E6122AB3F9DB}"/>
              </a:ext>
            </a:extLst>
          </p:cNvPr>
          <p:cNvSpPr/>
          <p:nvPr/>
        </p:nvSpPr>
        <p:spPr>
          <a:xfrm>
            <a:off x="8832304" y="1268760"/>
            <a:ext cx="360040" cy="288032"/>
          </a:xfrm>
          <a:prstGeom prst="ellipse">
            <a:avLst/>
          </a:prstGeom>
          <a:solidFill>
            <a:srgbClr val="FF0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938DEC-7B1A-4C52-B4B4-C7A221E4987C}"/>
              </a:ext>
            </a:extLst>
          </p:cNvPr>
          <p:cNvSpPr/>
          <p:nvPr/>
        </p:nvSpPr>
        <p:spPr>
          <a:xfrm>
            <a:off x="8760296" y="1916832"/>
            <a:ext cx="360040" cy="360040"/>
          </a:xfrm>
          <a:prstGeom prst="ellipse">
            <a:avLst/>
          </a:prstGeom>
          <a:solidFill>
            <a:srgbClr val="FFFF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74A6BF-C82B-4D47-9CE1-A21707F6EAFE}"/>
              </a:ext>
            </a:extLst>
          </p:cNvPr>
          <p:cNvSpPr/>
          <p:nvPr/>
        </p:nvSpPr>
        <p:spPr>
          <a:xfrm rot="16758083">
            <a:off x="-970189" y="3635376"/>
            <a:ext cx="4609514" cy="644629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6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08727DD6-DC10-4230-90A3-AFF08EBD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l="45938" t="12782" r="13116" b="8464"/>
          <a:stretch>
            <a:fillRect/>
          </a:stretch>
        </p:blipFill>
        <p:spPr bwMode="auto">
          <a:xfrm>
            <a:off x="2905702" y="440531"/>
            <a:ext cx="542925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118C96A-C5D3-4043-AB38-596B41A3ABD5}"/>
              </a:ext>
            </a:extLst>
          </p:cNvPr>
          <p:cNvSpPr/>
          <p:nvPr/>
        </p:nvSpPr>
        <p:spPr>
          <a:xfrm>
            <a:off x="6831965" y="5858892"/>
            <a:ext cx="1944688" cy="692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E62C55CE-A994-421F-BB90-4EE5ADA237EF}"/>
              </a:ext>
            </a:extLst>
          </p:cNvPr>
          <p:cNvSpPr>
            <a:spLocks/>
          </p:cNvSpPr>
          <p:nvPr/>
        </p:nvSpPr>
        <p:spPr bwMode="auto">
          <a:xfrm>
            <a:off x="205231" y="1304062"/>
            <a:ext cx="3033230" cy="1530642"/>
          </a:xfrm>
          <a:prstGeom prst="callout2">
            <a:avLst>
              <a:gd name="adj1" fmla="val 38612"/>
              <a:gd name="adj2" fmla="val 82130"/>
              <a:gd name="adj3" fmla="val 49040"/>
              <a:gd name="adj4" fmla="val 91900"/>
              <a:gd name="adj5" fmla="val 65774"/>
              <a:gd name="adj6" fmla="val 166789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 Temporal fossa and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temporal fascia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7267CE-E2C0-4406-B628-C4745A89AC8D}"/>
              </a:ext>
            </a:extLst>
          </p:cNvPr>
          <p:cNvCxnSpPr>
            <a:cxnSpLocks/>
          </p:cNvCxnSpPr>
          <p:nvPr/>
        </p:nvCxnSpPr>
        <p:spPr>
          <a:xfrm>
            <a:off x="5679440" y="1537717"/>
            <a:ext cx="139700" cy="1441451"/>
          </a:xfrm>
          <a:prstGeom prst="straightConnector1">
            <a:avLst/>
          </a:prstGeom>
          <a:ln w="76200">
            <a:solidFill>
              <a:srgbClr val="66FF33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12A1E0-16FC-48DC-A459-2F4EBF814226}"/>
              </a:ext>
            </a:extLst>
          </p:cNvPr>
          <p:cNvCxnSpPr>
            <a:cxnSpLocks/>
          </p:cNvCxnSpPr>
          <p:nvPr/>
        </p:nvCxnSpPr>
        <p:spPr>
          <a:xfrm flipH="1">
            <a:off x="6922693" y="2845589"/>
            <a:ext cx="971069" cy="293204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3">
            <a:extLst>
              <a:ext uri="{FF2B5EF4-FFF2-40B4-BE49-F238E27FC236}">
                <a16:creationId xmlns:a16="http://schemas.microsoft.com/office/drawing/2014/main" id="{56863BE4-2538-4D83-91B4-2EF4DC37BA7D}"/>
              </a:ext>
            </a:extLst>
          </p:cNvPr>
          <p:cNvSpPr>
            <a:spLocks/>
          </p:cNvSpPr>
          <p:nvPr/>
        </p:nvSpPr>
        <p:spPr bwMode="auto">
          <a:xfrm flipH="1">
            <a:off x="8877062" y="226846"/>
            <a:ext cx="2743514" cy="1077216"/>
          </a:xfrm>
          <a:prstGeom prst="callout2">
            <a:avLst>
              <a:gd name="adj1" fmla="val 35724"/>
              <a:gd name="adj2" fmla="val 97719"/>
              <a:gd name="adj3" fmla="val 41876"/>
              <a:gd name="adj4" fmla="val 150400"/>
              <a:gd name="adj5" fmla="val 89220"/>
              <a:gd name="adj6" fmla="val 15907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Inferior temporal line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26C971-BA2A-4673-B3DF-1A82E7133FD5}"/>
              </a:ext>
            </a:extLst>
          </p:cNvPr>
          <p:cNvCxnSpPr/>
          <p:nvPr/>
        </p:nvCxnSpPr>
        <p:spPr>
          <a:xfrm flipH="1">
            <a:off x="6327140" y="1394843"/>
            <a:ext cx="1081088" cy="158432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>
            <a:extLst>
              <a:ext uri="{FF2B5EF4-FFF2-40B4-BE49-F238E27FC236}">
                <a16:creationId xmlns:a16="http://schemas.microsoft.com/office/drawing/2014/main" id="{22728CEE-1B77-42CB-ADA2-D1D4A8C0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66" y="306957"/>
            <a:ext cx="2859800" cy="707886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Temporalis</a:t>
            </a: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CC5BDAAF-50B5-4AA4-85BB-ED50C88BF715}"/>
              </a:ext>
            </a:extLst>
          </p:cNvPr>
          <p:cNvSpPr>
            <a:spLocks/>
          </p:cNvSpPr>
          <p:nvPr/>
        </p:nvSpPr>
        <p:spPr bwMode="auto">
          <a:xfrm>
            <a:off x="152998" y="3580265"/>
            <a:ext cx="2233612" cy="1019175"/>
          </a:xfrm>
          <a:prstGeom prst="callout2">
            <a:avLst>
              <a:gd name="adj1" fmla="val 39609"/>
              <a:gd name="adj2" fmla="val 97433"/>
              <a:gd name="adj3" fmla="val 905"/>
              <a:gd name="adj4" fmla="val 236297"/>
              <a:gd name="adj5" fmla="val 3559"/>
              <a:gd name="adj6" fmla="val 248729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Zygomatic arch.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2792C8-7F7F-4C66-8136-C2FDAE3325A0}"/>
              </a:ext>
            </a:extLst>
          </p:cNvPr>
          <p:cNvSpPr/>
          <p:nvPr/>
        </p:nvSpPr>
        <p:spPr>
          <a:xfrm>
            <a:off x="0" y="5015329"/>
            <a:ext cx="3024336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Fan shaped muscle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0E357D96-7275-4081-A85F-851DB9A3FD13}"/>
              </a:ext>
            </a:extLst>
          </p:cNvPr>
          <p:cNvSpPr>
            <a:spLocks/>
          </p:cNvSpPr>
          <p:nvPr/>
        </p:nvSpPr>
        <p:spPr bwMode="auto">
          <a:xfrm>
            <a:off x="6643702" y="4567769"/>
            <a:ext cx="3948994" cy="1849699"/>
          </a:xfrm>
          <a:prstGeom prst="callout2">
            <a:avLst>
              <a:gd name="adj1" fmla="val 33159"/>
              <a:gd name="adj2" fmla="val 216"/>
              <a:gd name="adj3" fmla="val 30913"/>
              <a:gd name="adj4" fmla="val -16756"/>
              <a:gd name="adj5" fmla="val -18732"/>
              <a:gd name="adj6" fmla="val -3065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Insertion</a:t>
            </a:r>
            <a:r>
              <a:rPr lang="en-US" sz="2400" b="1" dirty="0"/>
              <a:t>: into the tip, anterior border and posterior border and inner surface of the </a:t>
            </a:r>
            <a:r>
              <a:rPr lang="en-US" sz="2400" b="1" dirty="0">
                <a:solidFill>
                  <a:srgbClr val="FF0000"/>
                </a:solidFill>
              </a:rPr>
              <a:t>coronoid process.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D9C9DC-F20D-422B-A937-C4DF0BF7D787}"/>
              </a:ext>
            </a:extLst>
          </p:cNvPr>
          <p:cNvSpPr txBox="1"/>
          <p:nvPr/>
        </p:nvSpPr>
        <p:spPr>
          <a:xfrm>
            <a:off x="8366530" y="1537717"/>
            <a:ext cx="3722509" cy="274895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0" algn="l"/>
                <a:tab pos="1498600" algn="l"/>
              </a:tabLst>
            </a:pP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Direction of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fibres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1498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Anterior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fibers are vertical downward.   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1498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Posterior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fibers are downward and forward.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1498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The 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most posterior 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horizontally forward.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07026-5DBD-4AB8-9F31-EF23B9C13698}"/>
              </a:ext>
            </a:extLst>
          </p:cNvPr>
          <p:cNvSpPr/>
          <p:nvPr/>
        </p:nvSpPr>
        <p:spPr>
          <a:xfrm>
            <a:off x="464235" y="6231988"/>
            <a:ext cx="4679852" cy="54807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 animBg="1"/>
      <p:bldP spid="14" grpId="0"/>
      <p:bldP spid="1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AB69FE61-2F04-4A63-B193-5BE30AE1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35420" t="11806" r="22523" b="8464"/>
          <a:stretch>
            <a:fillRect/>
          </a:stretch>
        </p:blipFill>
        <p:spPr bwMode="auto">
          <a:xfrm>
            <a:off x="3126182" y="322261"/>
            <a:ext cx="5510213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AutoShape 13">
            <a:extLst>
              <a:ext uri="{FF2B5EF4-FFF2-40B4-BE49-F238E27FC236}">
                <a16:creationId xmlns:a16="http://schemas.microsoft.com/office/drawing/2014/main" id="{6B357622-694D-41FC-A238-5CEDFC1D8CA3}"/>
              </a:ext>
            </a:extLst>
          </p:cNvPr>
          <p:cNvSpPr>
            <a:spLocks/>
          </p:cNvSpPr>
          <p:nvPr/>
        </p:nvSpPr>
        <p:spPr bwMode="auto">
          <a:xfrm flipH="1">
            <a:off x="239151" y="1212490"/>
            <a:ext cx="3126182" cy="1848029"/>
          </a:xfrm>
          <a:prstGeom prst="callout2">
            <a:avLst>
              <a:gd name="adj1" fmla="val 51185"/>
              <a:gd name="adj2" fmla="val 11458"/>
              <a:gd name="adj3" fmla="val 65930"/>
              <a:gd name="adj4" fmla="val -40884"/>
              <a:gd name="adj5" fmla="val 147208"/>
              <a:gd name="adj6" fmla="val -69863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Origin: Superficial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fibers from lower border zygomatic arch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F5337374-A2E6-4C27-BFD1-DC9985D1297E}"/>
              </a:ext>
            </a:extLst>
          </p:cNvPr>
          <p:cNvSpPr>
            <a:spLocks/>
          </p:cNvSpPr>
          <p:nvPr/>
        </p:nvSpPr>
        <p:spPr bwMode="auto">
          <a:xfrm flipH="1">
            <a:off x="4187585" y="6039315"/>
            <a:ext cx="4792659" cy="786375"/>
          </a:xfrm>
          <a:prstGeom prst="callout2">
            <a:avLst>
              <a:gd name="adj1" fmla="val 14404"/>
              <a:gd name="adj2" fmla="val 78327"/>
              <a:gd name="adj3" fmla="val -14709"/>
              <a:gd name="adj4" fmla="val 79414"/>
              <a:gd name="adj5" fmla="val -120028"/>
              <a:gd name="adj6" fmla="val 68933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Insertion</a:t>
            </a:r>
            <a:r>
              <a:rPr lang="en-US" sz="2400" b="1" dirty="0"/>
              <a:t>: Into the outer surface of the ramus of the mandible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F0CA429-AD3C-4789-B366-A7D949A8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480" y="128238"/>
            <a:ext cx="412452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Masseter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muscle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D259A6-35B7-491B-B832-022DFE1A4EFD}"/>
              </a:ext>
            </a:extLst>
          </p:cNvPr>
          <p:cNvCxnSpPr>
            <a:cxnSpLocks/>
          </p:cNvCxnSpPr>
          <p:nvPr/>
        </p:nvCxnSpPr>
        <p:spPr>
          <a:xfrm>
            <a:off x="5467745" y="3822699"/>
            <a:ext cx="725486" cy="124384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13">
            <a:extLst>
              <a:ext uri="{FF2B5EF4-FFF2-40B4-BE49-F238E27FC236}">
                <a16:creationId xmlns:a16="http://schemas.microsoft.com/office/drawing/2014/main" id="{53A2B4BC-1B28-4C9B-B754-95AD6D4B1A9D}"/>
              </a:ext>
            </a:extLst>
          </p:cNvPr>
          <p:cNvSpPr>
            <a:spLocks/>
          </p:cNvSpPr>
          <p:nvPr/>
        </p:nvSpPr>
        <p:spPr bwMode="auto">
          <a:xfrm flipH="1">
            <a:off x="8736036" y="2550932"/>
            <a:ext cx="3455963" cy="1019175"/>
          </a:xfrm>
          <a:prstGeom prst="callout2">
            <a:avLst>
              <a:gd name="adj1" fmla="val 41363"/>
              <a:gd name="adj2" fmla="val 97117"/>
              <a:gd name="adj3" fmla="val 67421"/>
              <a:gd name="adj4" fmla="val 109060"/>
              <a:gd name="adj5" fmla="val 104770"/>
              <a:gd name="adj6" fmla="val 175249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Origin: Deep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fibers from deep surface of zygomatic arch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5380BD-172F-4FC8-BC7D-7A379E0C738B}"/>
              </a:ext>
            </a:extLst>
          </p:cNvPr>
          <p:cNvCxnSpPr>
            <a:cxnSpLocks/>
          </p:cNvCxnSpPr>
          <p:nvPr/>
        </p:nvCxnSpPr>
        <p:spPr>
          <a:xfrm>
            <a:off x="6085379" y="3557830"/>
            <a:ext cx="107852" cy="84113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2978D6-D568-4976-8B74-2BF564D2800C}"/>
              </a:ext>
            </a:extLst>
          </p:cNvPr>
          <p:cNvSpPr txBox="1"/>
          <p:nvPr/>
        </p:nvSpPr>
        <p:spPr>
          <a:xfrm>
            <a:off x="7427742" y="4033106"/>
            <a:ext cx="4764257" cy="197951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98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Direction of the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fibres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98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- 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Anterior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directed downwards and backwards.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498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 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Posterior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directed vertically downwards. 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4CE5A-C571-4656-8F00-DA5C893098A1}"/>
              </a:ext>
            </a:extLst>
          </p:cNvPr>
          <p:cNvSpPr/>
          <p:nvPr/>
        </p:nvSpPr>
        <p:spPr>
          <a:xfrm>
            <a:off x="239151" y="62175"/>
            <a:ext cx="4609514" cy="64462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5C0DE253-118E-44BE-99B4-AEC282BD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40398" t="14757" r="13116" b="13390"/>
          <a:stretch>
            <a:fillRect/>
          </a:stretch>
        </p:blipFill>
        <p:spPr bwMode="auto">
          <a:xfrm>
            <a:off x="341665" y="849982"/>
            <a:ext cx="649446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56BBC4-B54B-4FED-B68E-C0F6EE8C260B}"/>
              </a:ext>
            </a:extLst>
          </p:cNvPr>
          <p:cNvSpPr/>
          <p:nvPr/>
        </p:nvSpPr>
        <p:spPr>
          <a:xfrm>
            <a:off x="4806991" y="211015"/>
            <a:ext cx="526201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Lateral Pterygoid muscle</a:t>
            </a: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D4A14046-A8CE-4208-8E9A-E0401CECA272}"/>
              </a:ext>
            </a:extLst>
          </p:cNvPr>
          <p:cNvSpPr>
            <a:spLocks/>
          </p:cNvSpPr>
          <p:nvPr/>
        </p:nvSpPr>
        <p:spPr bwMode="auto">
          <a:xfrm>
            <a:off x="7090389" y="1220962"/>
            <a:ext cx="4177834" cy="1423764"/>
          </a:xfrm>
          <a:prstGeom prst="callout2">
            <a:avLst>
              <a:gd name="adj1" fmla="val 39049"/>
              <a:gd name="adj2" fmla="val 839"/>
              <a:gd name="adj3" fmla="val 33542"/>
              <a:gd name="adj4" fmla="val -46828"/>
              <a:gd name="adj5" fmla="val 94471"/>
              <a:gd name="adj6" fmla="val -7536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Origin: Upper head </a:t>
            </a:r>
            <a:r>
              <a:rPr lang="en-US" altLang="en-US" sz="2400" b="1" dirty="0">
                <a:solidFill>
                  <a:srgbClr val="0000CC"/>
                </a:solidFill>
              </a:rPr>
              <a:t>from </a:t>
            </a:r>
            <a:r>
              <a:rPr lang="en-US" sz="2400" b="1" dirty="0">
                <a:solidFill>
                  <a:srgbClr val="0000CC"/>
                </a:solidFill>
              </a:rPr>
              <a:t>infratemporal surface of greater wing of sphenoid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B2240C57-CC0C-444A-9E3C-FBA732B0A76A}"/>
              </a:ext>
            </a:extLst>
          </p:cNvPr>
          <p:cNvSpPr>
            <a:spLocks/>
          </p:cNvSpPr>
          <p:nvPr/>
        </p:nvSpPr>
        <p:spPr bwMode="auto">
          <a:xfrm>
            <a:off x="4555860" y="5434236"/>
            <a:ext cx="4177834" cy="1423764"/>
          </a:xfrm>
          <a:prstGeom prst="callout2">
            <a:avLst>
              <a:gd name="adj1" fmla="val 39049"/>
              <a:gd name="adj2" fmla="val 839"/>
              <a:gd name="adj3" fmla="val -38587"/>
              <a:gd name="adj4" fmla="val -11135"/>
              <a:gd name="adj5" fmla="val -156497"/>
              <a:gd name="adj6" fmla="val -1407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Origin: Lower head </a:t>
            </a:r>
            <a:r>
              <a:rPr lang="en-US" sz="2400" b="1" dirty="0">
                <a:solidFill>
                  <a:srgbClr val="0000CC"/>
                </a:solidFill>
              </a:rPr>
              <a:t>lateral surface of the lateral pterygoid plate</a:t>
            </a:r>
            <a:endParaRPr lang="en-US" altLang="en-US" sz="2400" b="1" dirty="0">
              <a:solidFill>
                <a:srgbClr val="0000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B88BC404-2083-45AB-9DB2-037B440EB7E8}"/>
              </a:ext>
            </a:extLst>
          </p:cNvPr>
          <p:cNvSpPr>
            <a:spLocks/>
          </p:cNvSpPr>
          <p:nvPr/>
        </p:nvSpPr>
        <p:spPr bwMode="auto">
          <a:xfrm>
            <a:off x="6836128" y="2644725"/>
            <a:ext cx="4624352" cy="1568550"/>
          </a:xfrm>
          <a:prstGeom prst="callout2">
            <a:avLst>
              <a:gd name="adj1" fmla="val 39049"/>
              <a:gd name="adj2" fmla="val 839"/>
              <a:gd name="adj3" fmla="val 59551"/>
              <a:gd name="adj4" fmla="val -12148"/>
              <a:gd name="adj5" fmla="val 18041"/>
              <a:gd name="adj6" fmla="val -37943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Insertion</a:t>
            </a:r>
            <a:r>
              <a:rPr lang="en-US" sz="2400" b="1" dirty="0"/>
              <a:t>: Pterygoid fovea on anterior aspect of neck of mandible.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Capsule and articular disc of temporomandibular joint.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333399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7C79CB-5C69-4242-8D11-380826760757}"/>
              </a:ext>
            </a:extLst>
          </p:cNvPr>
          <p:cNvCxnSpPr>
            <a:cxnSpLocks/>
          </p:cNvCxnSpPr>
          <p:nvPr/>
        </p:nvCxnSpPr>
        <p:spPr>
          <a:xfrm>
            <a:off x="3427455" y="2782703"/>
            <a:ext cx="1233281" cy="23960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1B3A6FB-FC8D-43D0-A3EB-68A373A7C27E}"/>
              </a:ext>
            </a:extLst>
          </p:cNvPr>
          <p:cNvSpPr txBox="1"/>
          <p:nvPr/>
        </p:nvSpPr>
        <p:spPr>
          <a:xfrm>
            <a:off x="5362136" y="4672158"/>
            <a:ext cx="6098344" cy="7078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Direction of the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fibres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horizontally backward and lateral</a:t>
            </a:r>
            <a:endParaRPr lang="en-US" sz="2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220FEF-6C96-422D-94A1-D62B63F21C7A}"/>
              </a:ext>
            </a:extLst>
          </p:cNvPr>
          <p:cNvSpPr/>
          <p:nvPr/>
        </p:nvSpPr>
        <p:spPr>
          <a:xfrm>
            <a:off x="51222" y="151161"/>
            <a:ext cx="4609514" cy="64462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3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5C0DE253-118E-44BE-99B4-AEC282BD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40398" t="14757" r="13116" b="13390"/>
          <a:stretch>
            <a:fillRect/>
          </a:stretch>
        </p:blipFill>
        <p:spPr bwMode="auto">
          <a:xfrm>
            <a:off x="241717" y="821529"/>
            <a:ext cx="649446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56BBC4-B54B-4FED-B68E-C0F6EE8C260B}"/>
              </a:ext>
            </a:extLst>
          </p:cNvPr>
          <p:cNvSpPr/>
          <p:nvPr/>
        </p:nvSpPr>
        <p:spPr>
          <a:xfrm>
            <a:off x="5208679" y="80894"/>
            <a:ext cx="652007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Medial Pterygoid muscle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B26AA1-2FDD-4DEC-BB9C-FF67E948C387}"/>
              </a:ext>
            </a:extLst>
          </p:cNvPr>
          <p:cNvCxnSpPr>
            <a:cxnSpLocks/>
          </p:cNvCxnSpPr>
          <p:nvPr/>
        </p:nvCxnSpPr>
        <p:spPr>
          <a:xfrm>
            <a:off x="3838407" y="3840480"/>
            <a:ext cx="450608" cy="7067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6">
            <a:extLst>
              <a:ext uri="{FF2B5EF4-FFF2-40B4-BE49-F238E27FC236}">
                <a16:creationId xmlns:a16="http://schemas.microsoft.com/office/drawing/2014/main" id="{DB4F39A9-31AF-4607-BF04-755F49115F6E}"/>
              </a:ext>
            </a:extLst>
          </p:cNvPr>
          <p:cNvSpPr>
            <a:spLocks/>
          </p:cNvSpPr>
          <p:nvPr/>
        </p:nvSpPr>
        <p:spPr bwMode="auto">
          <a:xfrm>
            <a:off x="7090389" y="1811806"/>
            <a:ext cx="4859894" cy="889192"/>
          </a:xfrm>
          <a:prstGeom prst="callout2">
            <a:avLst>
              <a:gd name="adj1" fmla="val 39049"/>
              <a:gd name="adj2" fmla="val 839"/>
              <a:gd name="adj3" fmla="val 109969"/>
              <a:gd name="adj4" fmla="val -40749"/>
              <a:gd name="adj5" fmla="val 215317"/>
              <a:gd name="adj6" fmla="val -6030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Origin: Deep head </a:t>
            </a:r>
            <a:r>
              <a:rPr lang="en-US" sz="2400" b="1" dirty="0">
                <a:solidFill>
                  <a:srgbClr val="0000CC"/>
                </a:solidFill>
              </a:rPr>
              <a:t>from medial surface of lateral pterygoid plate</a:t>
            </a:r>
            <a:endParaRPr lang="en-US" altLang="en-US" sz="2400" b="1" dirty="0">
              <a:solidFill>
                <a:srgbClr val="0000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F4079FB1-D55D-4281-99F5-4ADD72A1487B}"/>
              </a:ext>
            </a:extLst>
          </p:cNvPr>
          <p:cNvSpPr>
            <a:spLocks/>
          </p:cNvSpPr>
          <p:nvPr/>
        </p:nvSpPr>
        <p:spPr bwMode="auto">
          <a:xfrm>
            <a:off x="3838407" y="5887914"/>
            <a:ext cx="4859894" cy="889192"/>
          </a:xfrm>
          <a:prstGeom prst="callout2">
            <a:avLst>
              <a:gd name="adj1" fmla="val 39049"/>
              <a:gd name="adj2" fmla="val 839"/>
              <a:gd name="adj3" fmla="val 8716"/>
              <a:gd name="adj4" fmla="val -9487"/>
              <a:gd name="adj5" fmla="val -227665"/>
              <a:gd name="adj6" fmla="val -67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Origin: Superficial head </a:t>
            </a:r>
            <a:r>
              <a:rPr lang="en-US" sz="2400" b="1" dirty="0">
                <a:solidFill>
                  <a:srgbClr val="0000CC"/>
                </a:solidFill>
              </a:rPr>
              <a:t>from maxillary tuberosity</a:t>
            </a:r>
            <a:endParaRPr lang="en-US" altLang="en-US" sz="2400" b="1" dirty="0">
              <a:solidFill>
                <a:srgbClr val="0000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333399"/>
              </a:solidFill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E53BFC41-04EA-4358-8B6E-240FF3E64435}"/>
              </a:ext>
            </a:extLst>
          </p:cNvPr>
          <p:cNvSpPr>
            <a:spLocks/>
          </p:cNvSpPr>
          <p:nvPr/>
        </p:nvSpPr>
        <p:spPr bwMode="auto">
          <a:xfrm>
            <a:off x="5749367" y="3593053"/>
            <a:ext cx="5755759" cy="889192"/>
          </a:xfrm>
          <a:prstGeom prst="callout2">
            <a:avLst>
              <a:gd name="adj1" fmla="val 39049"/>
              <a:gd name="adj2" fmla="val 839"/>
              <a:gd name="adj3" fmla="val 49553"/>
              <a:gd name="adj4" fmla="val -8040"/>
              <a:gd name="adj5" fmla="val 84005"/>
              <a:gd name="adj6" fmla="val -2435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Insertion</a:t>
            </a:r>
            <a:r>
              <a:rPr lang="en-US" sz="2400" b="1" dirty="0"/>
              <a:t>: Into the inner surface of the ramus and angle of the mandible</a:t>
            </a: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49C89F-A6AA-4F55-916B-82DC42BB7929}"/>
              </a:ext>
            </a:extLst>
          </p:cNvPr>
          <p:cNvSpPr txBox="1"/>
          <p:nvPr/>
        </p:nvSpPr>
        <p:spPr>
          <a:xfrm>
            <a:off x="5183874" y="4613259"/>
            <a:ext cx="6098344" cy="7078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Direction of the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fibres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downward, backward and lateral</a:t>
            </a:r>
            <a:endParaRPr lang="en-US" sz="2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15EF36-9B59-4342-BB61-319DB6294E39}"/>
              </a:ext>
            </a:extLst>
          </p:cNvPr>
          <p:cNvSpPr/>
          <p:nvPr/>
        </p:nvSpPr>
        <p:spPr>
          <a:xfrm>
            <a:off x="439733" y="198989"/>
            <a:ext cx="4609514" cy="64462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0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EF3433-F09B-4DB9-A963-8F4ACE94DDE8}"/>
              </a:ext>
            </a:extLst>
          </p:cNvPr>
          <p:cNvSpPr/>
          <p:nvPr/>
        </p:nvSpPr>
        <p:spPr>
          <a:xfrm>
            <a:off x="1936430" y="202493"/>
            <a:ext cx="7904728" cy="6474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Actions of the muscles of mastication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2F70B3-E8C6-4A20-BD8D-F00FB7392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22790"/>
              </p:ext>
            </p:extLst>
          </p:nvPr>
        </p:nvGraphicFramePr>
        <p:xfrm>
          <a:off x="437322" y="914400"/>
          <a:ext cx="11410122" cy="5741107"/>
        </p:xfrm>
        <a:graphic>
          <a:graphicData uri="http://schemas.openxmlformats.org/drawingml/2006/table">
            <a:tbl>
              <a:tblPr firstRow="1" firstCol="1" bandRow="1"/>
              <a:tblGrid>
                <a:gridCol w="2509442">
                  <a:extLst>
                    <a:ext uri="{9D8B030D-6E8A-4147-A177-3AD203B41FA5}">
                      <a16:colId xmlns:a16="http://schemas.microsoft.com/office/drawing/2014/main" val="2094288641"/>
                    </a:ext>
                  </a:extLst>
                </a:gridCol>
                <a:gridCol w="1850523">
                  <a:extLst>
                    <a:ext uri="{9D8B030D-6E8A-4147-A177-3AD203B41FA5}">
                      <a16:colId xmlns:a16="http://schemas.microsoft.com/office/drawing/2014/main" val="4127916578"/>
                    </a:ext>
                  </a:extLst>
                </a:gridCol>
                <a:gridCol w="1868556">
                  <a:extLst>
                    <a:ext uri="{9D8B030D-6E8A-4147-A177-3AD203B41FA5}">
                      <a16:colId xmlns:a16="http://schemas.microsoft.com/office/drawing/2014/main" val="2285084238"/>
                    </a:ext>
                  </a:extLst>
                </a:gridCol>
                <a:gridCol w="1762540">
                  <a:extLst>
                    <a:ext uri="{9D8B030D-6E8A-4147-A177-3AD203B41FA5}">
                      <a16:colId xmlns:a16="http://schemas.microsoft.com/office/drawing/2014/main" val="906364765"/>
                    </a:ext>
                  </a:extLst>
                </a:gridCol>
                <a:gridCol w="1657139">
                  <a:extLst>
                    <a:ext uri="{9D8B030D-6E8A-4147-A177-3AD203B41FA5}">
                      <a16:colId xmlns:a16="http://schemas.microsoft.com/office/drawing/2014/main" val="741814063"/>
                    </a:ext>
                  </a:extLst>
                </a:gridCol>
                <a:gridCol w="1761922">
                  <a:extLst>
                    <a:ext uri="{9D8B030D-6E8A-4147-A177-3AD203B41FA5}">
                      <a16:colId xmlns:a16="http://schemas.microsoft.com/office/drawing/2014/main" val="3039963021"/>
                    </a:ext>
                  </a:extLst>
                </a:gridCol>
              </a:tblGrid>
              <a:tr h="1925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Elevation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(closing) Chewing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Depression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(opening)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Protrusion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Retraction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Side to side movement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673366"/>
                  </a:ext>
                </a:extLst>
              </a:tr>
              <a:tr h="60702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Masseter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main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24044"/>
                  </a:ext>
                </a:extLst>
              </a:tr>
              <a:tr h="126622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Temporalis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(posterior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fibres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920385"/>
                  </a:ext>
                </a:extLst>
              </a:tr>
              <a:tr h="126622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M.  pterygoid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906126"/>
                  </a:ext>
                </a:extLst>
              </a:tr>
              <a:tr h="60702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 L. pterygoid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+ve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49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643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4|1.7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2.1|13.5|25.3|9.9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37.3|19.6|7|23.8|4.5|10.6|6.2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6.5|14.8|10.6|21.1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0.2|18.8|45.7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37.9|24.7|97.8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9.8|41.9|2.4|2.8|26.2|39.2|7.1|8.6|38.7|4.2|29.6|25.2|1.7|13.3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3.4|4.6|17.5|4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29.8|1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5|41.5|1.2|2.5"/>
</p:tagLst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10" ma:contentTypeDescription="Create a new document." ma:contentTypeScope="" ma:versionID="539bb4c8e3f84dc88815aad1788756ab">
  <xsd:schema xmlns:xsd="http://www.w3.org/2001/XMLSchema" xmlns:xs="http://www.w3.org/2001/XMLSchema" xmlns:p="http://schemas.microsoft.com/office/2006/metadata/properties" xmlns:ns2="1f03ce4d-2404-4236-8700-bd01b623a4ab" xmlns:ns3="a433687a-ae5f-44a0-9b01-062828d2e892" targetNamespace="http://schemas.microsoft.com/office/2006/metadata/properties" ma:root="true" ma:fieldsID="3a8b97110242ce97ad3cfee43bff6463" ns2:_="" ns3:_="">
    <xsd:import namespace="1f03ce4d-2404-4236-8700-bd01b623a4ab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00fab3d-d326-4a93-90c4-3a6f5e166fe6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03ce4d-2404-4236-8700-bd01b623a4ab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Props1.xml><?xml version="1.0" encoding="utf-8"?>
<ds:datastoreItem xmlns:ds="http://schemas.openxmlformats.org/officeDocument/2006/customXml" ds:itemID="{55117256-DD4E-4148-9620-A544FBCDE6A9}"/>
</file>

<file path=customXml/itemProps2.xml><?xml version="1.0" encoding="utf-8"?>
<ds:datastoreItem xmlns:ds="http://schemas.openxmlformats.org/officeDocument/2006/customXml" ds:itemID="{D1FBC735-AB86-45EC-B429-9FA92AF0D1FC}"/>
</file>

<file path=customXml/itemProps3.xml><?xml version="1.0" encoding="utf-8"?>
<ds:datastoreItem xmlns:ds="http://schemas.openxmlformats.org/officeDocument/2006/customXml" ds:itemID="{89DBFC75-C263-4360-9887-06A9E37FE197}"/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958</Words>
  <Application>Microsoft Office PowerPoint</Application>
  <PresentationFormat>Widescreen</PresentationFormat>
  <Paragraphs>195</Paragraphs>
  <Slides>18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HelveticaNeue</vt:lpstr>
      <vt:lpstr>Monotype Corsiva</vt:lpstr>
      <vt:lpstr>Symbol</vt:lpstr>
      <vt:lpstr>Times New Roman</vt:lpstr>
      <vt:lpstr>Wingdings</vt:lpstr>
      <vt:lpstr>3_Default Design</vt:lpstr>
      <vt:lpstr>7_Office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Dr Youssef Hussei. Ali</cp:lastModifiedBy>
  <cp:revision>55</cp:revision>
  <dcterms:created xsi:type="dcterms:W3CDTF">2018-09-15T17:41:42Z</dcterms:created>
  <dcterms:modified xsi:type="dcterms:W3CDTF">2022-03-01T12:52:13Z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