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44"/>
  </p:notesMasterIdLst>
  <p:sldIdLst>
    <p:sldId id="256" r:id="rId2"/>
    <p:sldId id="257" r:id="rId3"/>
    <p:sldId id="258" r:id="rId4"/>
    <p:sldId id="259" r:id="rId5"/>
    <p:sldId id="260" r:id="rId6"/>
    <p:sldId id="262" r:id="rId7"/>
    <p:sldId id="261" r:id="rId8"/>
    <p:sldId id="265" r:id="rId9"/>
    <p:sldId id="266" r:id="rId10"/>
    <p:sldId id="281" r:id="rId11"/>
    <p:sldId id="267" r:id="rId12"/>
    <p:sldId id="268" r:id="rId13"/>
    <p:sldId id="269" r:id="rId14"/>
    <p:sldId id="270" r:id="rId15"/>
    <p:sldId id="271" r:id="rId16"/>
    <p:sldId id="272" r:id="rId17"/>
    <p:sldId id="273" r:id="rId18"/>
    <p:sldId id="274" r:id="rId19"/>
    <p:sldId id="275" r:id="rId20"/>
    <p:sldId id="288" r:id="rId21"/>
    <p:sldId id="276" r:id="rId22"/>
    <p:sldId id="277" r:id="rId23"/>
    <p:sldId id="278" r:id="rId24"/>
    <p:sldId id="279" r:id="rId25"/>
    <p:sldId id="280" r:id="rId26"/>
    <p:sldId id="282" r:id="rId27"/>
    <p:sldId id="283" r:id="rId28"/>
    <p:sldId id="284" r:id="rId29"/>
    <p:sldId id="285" r:id="rId30"/>
    <p:sldId id="287" r:id="rId31"/>
    <p:sldId id="286" r:id="rId32"/>
    <p:sldId id="290" r:id="rId33"/>
    <p:sldId id="292" r:id="rId34"/>
    <p:sldId id="293" r:id="rId35"/>
    <p:sldId id="294" r:id="rId36"/>
    <p:sldId id="295" r:id="rId37"/>
    <p:sldId id="296" r:id="rId38"/>
    <p:sldId id="297" r:id="rId39"/>
    <p:sldId id="298" r:id="rId40"/>
    <p:sldId id="299" r:id="rId41"/>
    <p:sldId id="300" r:id="rId42"/>
    <p:sldId id="289" r:id="rId4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6" d="100"/>
          <a:sy n="66" d="100"/>
        </p:scale>
        <p:origin x="-150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JO"/>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D5BF96CD-2ABE-4011-BA4A-7C1D54427E86}" type="datetimeFigureOut">
              <a:rPr lang="ar-JO" smtClean="0"/>
              <a:pPr/>
              <a:t>02/08/1442</a:t>
            </a:fld>
            <a:endParaRPr lang="ar-JO"/>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JO"/>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JO"/>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JO"/>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E3E1E85B-3130-4B4B-9291-F47B1B98E274}" type="slidenum">
              <a:rPr lang="ar-JO" smtClean="0"/>
              <a:pPr/>
              <a:t>‹#›</a:t>
            </a:fld>
            <a:endParaRPr lang="ar-JO"/>
          </a:p>
        </p:txBody>
      </p:sp>
    </p:spTree>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JO" dirty="0"/>
          </a:p>
        </p:txBody>
      </p:sp>
      <p:sp>
        <p:nvSpPr>
          <p:cNvPr id="4" name="Slide Number Placeholder 3"/>
          <p:cNvSpPr>
            <a:spLocks noGrp="1"/>
          </p:cNvSpPr>
          <p:nvPr>
            <p:ph type="sldNum" sz="quarter" idx="10"/>
          </p:nvPr>
        </p:nvSpPr>
        <p:spPr/>
        <p:txBody>
          <a:bodyPr/>
          <a:lstStyle/>
          <a:p>
            <a:fld id="{E3E1E85B-3130-4B4B-9291-F47B1B98E274}" type="slidenum">
              <a:rPr lang="ar-JO" smtClean="0"/>
              <a:pPr/>
              <a:t>24</a:t>
            </a:fld>
            <a:endParaRPr lang="ar-JO"/>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1D8BD707-D9CF-40AE-B4C6-C98DA3205C09}" type="datetimeFigureOut">
              <a:rPr lang="en-US" smtClean="0"/>
              <a:pPr/>
              <a:t>3/15/2021</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Title 6"/>
          <p:cNvSpPr>
            <a:spLocks noGrp="1"/>
          </p:cNvSpPr>
          <p:nvPr>
            <p:ph type="title"/>
          </p:nvPr>
        </p:nvSpPr>
        <p:spPr/>
        <p:txBody>
          <a:bodyPr rtlCol="0"/>
          <a:lstStyle/>
          <a:p>
            <a:r>
              <a:rPr kumimoji="0"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3/15/2021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8" name="Title 7"/>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3/15/2021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1D8BD707-D9CF-40AE-B4C6-C98DA3205C09}" type="datetimeFigureOut">
              <a:rPr lang="en-US" smtClean="0"/>
              <a:pPr/>
              <a:t>3/15/2021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
        <p:nvSpPr>
          <p:cNvPr id="6" name="Title 5"/>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3/15/2021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1D8BD707-D9CF-40AE-B4C6-C98DA3205C09}" type="datetimeFigureOut">
              <a:rPr lang="en-US" smtClean="0"/>
              <a:pPr/>
              <a:t>3/15/2021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1D8BD707-D9CF-40AE-B4C6-C98DA3205C09}" type="datetimeFigureOut">
              <a:rPr lang="en-US" smtClean="0"/>
              <a:pPr/>
              <a:t>3/15/2021</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B6F15528-21DE-4FAA-801E-634DDDAF4B2B}"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1D8BD707-D9CF-40AE-B4C6-C98DA3205C09}" type="datetimeFigureOut">
              <a:rPr lang="en-US" smtClean="0"/>
              <a:pPr/>
              <a:t>3/15/2021</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1"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r" rtl="1"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r" rtl="1"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r" rtl="1"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r" rtl="1"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r" rtl="1"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r" rtl="1"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r" rtl="1"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hyperlink" Target="file:///C:\Users\ad\Downloads\4_5780493726593845328.pdf" TargetMode="Externa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4400" y="5410200"/>
            <a:ext cx="7772400" cy="1142999"/>
          </a:xfrm>
        </p:spPr>
        <p:txBody>
          <a:bodyPr/>
          <a:lstStyle/>
          <a:p>
            <a:pPr algn="ctr"/>
            <a:r>
              <a:rPr lang="en-US" dirty="0"/>
              <a:t>Child abuse</a:t>
            </a:r>
            <a:endParaRPr lang="ar-JO" dirty="0"/>
          </a:p>
        </p:txBody>
      </p:sp>
      <p:pic>
        <p:nvPicPr>
          <p:cNvPr id="34818" name="Picture 2" descr="Image result for child abuse"/>
          <p:cNvPicPr>
            <a:picLocks noChangeAspect="1" noChangeArrowheads="1"/>
          </p:cNvPicPr>
          <p:nvPr/>
        </p:nvPicPr>
        <p:blipFill>
          <a:blip r:embed="rId2" cstate="print"/>
          <a:srcRect/>
          <a:stretch>
            <a:fillRect/>
          </a:stretch>
        </p:blipFill>
        <p:spPr bwMode="auto">
          <a:xfrm>
            <a:off x="-381000" y="-685800"/>
            <a:ext cx="9525000" cy="5972176"/>
          </a:xfrm>
          <a:prstGeom prst="rect">
            <a:avLst/>
          </a:prstGeom>
          <a:noFill/>
        </p:spPr>
      </p:pic>
      <p:sp>
        <p:nvSpPr>
          <p:cNvPr id="3" name="Subtitle 2"/>
          <p:cNvSpPr>
            <a:spLocks noGrp="1"/>
          </p:cNvSpPr>
          <p:nvPr>
            <p:ph type="subTitle" idx="1"/>
          </p:nvPr>
        </p:nvSpPr>
        <p:spPr>
          <a:xfrm>
            <a:off x="5943600" y="4953000"/>
            <a:ext cx="6400800" cy="3276600"/>
          </a:xfrm>
        </p:spPr>
        <p:txBody>
          <a:bodyPr/>
          <a:lstStyle/>
          <a:p>
            <a:pPr algn="l"/>
            <a:r>
              <a:rPr lang="en-US" dirty="0" err="1">
                <a:ln w="18415" cmpd="sng">
                  <a:solidFill>
                    <a:srgbClr val="FFFFFF"/>
                  </a:solidFill>
                  <a:prstDash val="solid"/>
                </a:ln>
                <a:solidFill>
                  <a:srgbClr val="FFFFFF"/>
                </a:solidFill>
                <a:effectLst>
                  <a:outerShdw blurRad="63500" dir="3600000" algn="tl" rotWithShape="0">
                    <a:srgbClr val="000000">
                      <a:alpha val="70000"/>
                    </a:srgbClr>
                  </a:outerShdw>
                </a:effectLst>
              </a:rPr>
              <a:t>Sohair</a:t>
            </a:r>
            <a:r>
              <a:rPr lang="en-US" dirty="0">
                <a:ln w="18415" cmpd="sng">
                  <a:solidFill>
                    <a:srgbClr val="FFFFFF"/>
                  </a:solidFill>
                  <a:prstDash val="solid"/>
                </a:ln>
                <a:solidFill>
                  <a:srgbClr val="FFFFFF"/>
                </a:solidFill>
                <a:effectLst>
                  <a:outerShdw blurRad="63500" dir="3600000" algn="tl" rotWithShape="0">
                    <a:srgbClr val="000000">
                      <a:alpha val="70000"/>
                    </a:srgbClr>
                  </a:outerShdw>
                </a:effectLst>
              </a:rPr>
              <a:t> </a:t>
            </a:r>
            <a:r>
              <a:rPr lang="en-US" dirty="0" err="1">
                <a:ln w="18415" cmpd="sng">
                  <a:solidFill>
                    <a:srgbClr val="FFFFFF"/>
                  </a:solidFill>
                  <a:prstDash val="solid"/>
                </a:ln>
                <a:solidFill>
                  <a:srgbClr val="FFFFFF"/>
                </a:solidFill>
                <a:effectLst>
                  <a:outerShdw blurRad="63500" dir="3600000" algn="tl" rotWithShape="0">
                    <a:srgbClr val="000000">
                      <a:alpha val="70000"/>
                    </a:srgbClr>
                  </a:outerShdw>
                </a:effectLst>
              </a:rPr>
              <a:t>Ababseh</a:t>
            </a:r>
            <a:r>
              <a:rPr lang="en-US" dirty="0">
                <a:ln w="18415" cmpd="sng">
                  <a:solidFill>
                    <a:srgbClr val="FFFFFF"/>
                  </a:solidFill>
                  <a:prstDash val="solid"/>
                </a:ln>
                <a:solidFill>
                  <a:srgbClr val="FFFFFF"/>
                </a:solidFill>
                <a:effectLst>
                  <a:outerShdw blurRad="63500" dir="3600000" algn="tl" rotWithShape="0">
                    <a:srgbClr val="000000">
                      <a:alpha val="70000"/>
                    </a:srgbClr>
                  </a:outerShdw>
                </a:effectLst>
              </a:rPr>
              <a:t> </a:t>
            </a:r>
          </a:p>
          <a:p>
            <a:pPr algn="l"/>
            <a:r>
              <a:rPr lang="en-US" dirty="0" err="1">
                <a:ln w="18415" cmpd="sng">
                  <a:solidFill>
                    <a:srgbClr val="FFFFFF"/>
                  </a:solidFill>
                  <a:prstDash val="solid"/>
                </a:ln>
                <a:solidFill>
                  <a:srgbClr val="FFFFFF"/>
                </a:solidFill>
                <a:effectLst>
                  <a:outerShdw blurRad="63500" dir="3600000" algn="tl" rotWithShape="0">
                    <a:srgbClr val="000000">
                      <a:alpha val="70000"/>
                    </a:srgbClr>
                  </a:outerShdw>
                </a:effectLst>
              </a:rPr>
              <a:t>Nadeen</a:t>
            </a:r>
            <a:r>
              <a:rPr lang="en-US" dirty="0">
                <a:ln w="18415" cmpd="sng">
                  <a:solidFill>
                    <a:srgbClr val="FFFFFF"/>
                  </a:solidFill>
                  <a:prstDash val="solid"/>
                </a:ln>
                <a:solidFill>
                  <a:srgbClr val="FFFFFF"/>
                </a:solidFill>
                <a:effectLst>
                  <a:outerShdw blurRad="63500" dir="3600000" algn="tl" rotWithShape="0">
                    <a:srgbClr val="000000">
                      <a:alpha val="70000"/>
                    </a:srgbClr>
                  </a:outerShdw>
                </a:effectLst>
              </a:rPr>
              <a:t> </a:t>
            </a:r>
            <a:r>
              <a:rPr lang="en-US" dirty="0" err="1">
                <a:ln w="18415" cmpd="sng">
                  <a:solidFill>
                    <a:srgbClr val="FFFFFF"/>
                  </a:solidFill>
                  <a:prstDash val="solid"/>
                </a:ln>
                <a:solidFill>
                  <a:srgbClr val="FFFFFF"/>
                </a:solidFill>
                <a:effectLst>
                  <a:outerShdw blurRad="63500" dir="3600000" algn="tl" rotWithShape="0">
                    <a:srgbClr val="000000">
                      <a:alpha val="70000"/>
                    </a:srgbClr>
                  </a:outerShdw>
                </a:effectLst>
              </a:rPr>
              <a:t>Hjazeen</a:t>
            </a:r>
            <a:endParaRPr lang="en-US"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a:p>
            <a:pPr algn="l"/>
            <a:r>
              <a:rPr lang="en-US" dirty="0">
                <a:ln w="18415" cmpd="sng">
                  <a:solidFill>
                    <a:srgbClr val="FFFFFF"/>
                  </a:solidFill>
                  <a:prstDash val="solid"/>
                </a:ln>
                <a:solidFill>
                  <a:srgbClr val="FFFFFF"/>
                </a:solidFill>
                <a:effectLst>
                  <a:outerShdw blurRad="63500" dir="3600000" algn="tl" rotWithShape="0">
                    <a:srgbClr val="000000">
                      <a:alpha val="70000"/>
                    </a:srgbClr>
                  </a:outerShdw>
                </a:effectLst>
              </a:rPr>
              <a:t>Maxim </a:t>
            </a:r>
            <a:r>
              <a:rPr lang="en-US" dirty="0" err="1">
                <a:ln w="18415" cmpd="sng">
                  <a:solidFill>
                    <a:srgbClr val="FFFFFF"/>
                  </a:solidFill>
                  <a:prstDash val="solid"/>
                </a:ln>
                <a:solidFill>
                  <a:srgbClr val="FFFFFF"/>
                </a:solidFill>
                <a:effectLst>
                  <a:outerShdw blurRad="63500" dir="3600000" algn="tl" rotWithShape="0">
                    <a:srgbClr val="000000">
                      <a:alpha val="70000"/>
                    </a:srgbClr>
                  </a:outerShdw>
                </a:effectLst>
              </a:rPr>
              <a:t>haddadin</a:t>
            </a:r>
            <a:endParaRPr lang="en-US"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a:p>
            <a:pPr algn="l"/>
            <a:r>
              <a:rPr lang="en-US" dirty="0" err="1">
                <a:ln w="18415" cmpd="sng">
                  <a:solidFill>
                    <a:srgbClr val="FFFFFF"/>
                  </a:solidFill>
                  <a:prstDash val="solid"/>
                </a:ln>
                <a:solidFill>
                  <a:srgbClr val="FFFFFF"/>
                </a:solidFill>
                <a:effectLst>
                  <a:outerShdw blurRad="63500" dir="3600000" algn="tl" rotWithShape="0">
                    <a:srgbClr val="000000">
                      <a:alpha val="70000"/>
                    </a:srgbClr>
                  </a:outerShdw>
                </a:effectLst>
              </a:rPr>
              <a:t>Raad</a:t>
            </a:r>
            <a:r>
              <a:rPr lang="en-US" dirty="0">
                <a:ln w="18415" cmpd="sng">
                  <a:solidFill>
                    <a:srgbClr val="FFFFFF"/>
                  </a:solidFill>
                  <a:prstDash val="solid"/>
                </a:ln>
                <a:solidFill>
                  <a:srgbClr val="FFFFFF"/>
                </a:solidFill>
                <a:effectLst>
                  <a:outerShdw blurRad="63500" dir="3600000" algn="tl" rotWithShape="0">
                    <a:srgbClr val="000000">
                      <a:alpha val="70000"/>
                    </a:srgbClr>
                  </a:outerShdw>
                </a:effectLst>
              </a:rPr>
              <a:t> </a:t>
            </a:r>
            <a:r>
              <a:rPr lang="en-US" dirty="0" err="1">
                <a:ln w="18415" cmpd="sng">
                  <a:solidFill>
                    <a:srgbClr val="FFFFFF"/>
                  </a:solidFill>
                  <a:prstDash val="solid"/>
                </a:ln>
                <a:solidFill>
                  <a:srgbClr val="FFFFFF"/>
                </a:solidFill>
                <a:effectLst>
                  <a:outerShdw blurRad="63500" dir="3600000" algn="tl" rotWithShape="0">
                    <a:srgbClr val="000000">
                      <a:alpha val="70000"/>
                    </a:srgbClr>
                  </a:outerShdw>
                </a:effectLst>
              </a:rPr>
              <a:t>hunity</a:t>
            </a:r>
            <a:endParaRPr lang="en-US"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a:p>
            <a:endParaRPr lang="ar-JO"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ar-JO" dirty="0"/>
          </a:p>
        </p:txBody>
      </p:sp>
      <p:sp>
        <p:nvSpPr>
          <p:cNvPr id="3" name="Title 2"/>
          <p:cNvSpPr>
            <a:spLocks noGrp="1"/>
          </p:cNvSpPr>
          <p:nvPr>
            <p:ph type="title"/>
          </p:nvPr>
        </p:nvSpPr>
        <p:spPr>
          <a:xfrm>
            <a:off x="2590800" y="2438400"/>
            <a:ext cx="8229600" cy="1143000"/>
          </a:xfrm>
        </p:spPr>
        <p:txBody>
          <a:bodyPr/>
          <a:lstStyle/>
          <a:p>
            <a:r>
              <a:rPr lang="en-US" dirty="0"/>
              <a:t>Thank you </a:t>
            </a:r>
            <a:endParaRPr lang="ar-JO"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1371601"/>
            <a:ext cx="8382000" cy="1752599"/>
          </a:xfrm>
        </p:spPr>
        <p:txBody>
          <a:bodyPr>
            <a:normAutofit fontScale="70000" lnSpcReduction="20000"/>
          </a:bodyPr>
          <a:lstStyle/>
          <a:p>
            <a:pPr algn="l"/>
            <a:r>
              <a:rPr lang="en-US" dirty="0"/>
              <a:t>injuries caused by physical abuse such as  bruising, fractures, oral injuries, bites, head and spinal injuries, abdominal injuries, and burns challenges the clinician to distinguish inflicted injuries from those that have occurred accidentally. Finding one or more of the above injuries in a child requires a full further evaluation for other injuries typical of abuse</a:t>
            </a:r>
            <a:endParaRPr lang="ar-JO" dirty="0"/>
          </a:p>
        </p:txBody>
      </p:sp>
      <p:sp>
        <p:nvSpPr>
          <p:cNvPr id="3" name="Title 2"/>
          <p:cNvSpPr>
            <a:spLocks noGrp="1"/>
          </p:cNvSpPr>
          <p:nvPr>
            <p:ph type="title"/>
          </p:nvPr>
        </p:nvSpPr>
        <p:spPr/>
        <p:txBody>
          <a:bodyPr>
            <a:normAutofit fontScale="90000"/>
          </a:bodyPr>
          <a:lstStyle/>
          <a:p>
            <a:r>
              <a:rPr lang="en-US" dirty="0"/>
              <a:t>Step-by-step diagnostic approach </a:t>
            </a:r>
            <a:endParaRPr lang="ar-JO" dirty="0"/>
          </a:p>
        </p:txBody>
      </p:sp>
      <p:sp>
        <p:nvSpPr>
          <p:cNvPr id="4" name="Rectangle 3"/>
          <p:cNvSpPr/>
          <p:nvPr/>
        </p:nvSpPr>
        <p:spPr>
          <a:xfrm>
            <a:off x="304800" y="2971800"/>
            <a:ext cx="8382000" cy="1015663"/>
          </a:xfrm>
          <a:prstGeom prst="rect">
            <a:avLst/>
          </a:prstGeom>
        </p:spPr>
        <p:txBody>
          <a:bodyPr wrap="square">
            <a:spAutoFit/>
          </a:bodyPr>
          <a:lstStyle/>
          <a:p>
            <a:pPr>
              <a:buFont typeface="Arial" pitchFamily="34" charset="0"/>
              <a:buChar char="•"/>
            </a:pPr>
            <a:r>
              <a:rPr lang="en-US" sz="2000" dirty="0"/>
              <a:t>Some markers currently used to identify children who should be assessed further for possible abuse or neglect (e.g</a:t>
            </a:r>
            <a:r>
              <a:rPr lang="en-US" sz="2000" dirty="0">
                <a:solidFill>
                  <a:srgbClr val="FF0000"/>
                </a:solidFill>
              </a:rPr>
              <a:t>., repeated presentation, age, injury type</a:t>
            </a:r>
            <a:endParaRPr lang="ar-JO" sz="2000" dirty="0">
              <a:solidFill>
                <a:srgbClr val="FF0000"/>
              </a:solidFill>
            </a:endParaRPr>
          </a:p>
        </p:txBody>
      </p:sp>
      <p:sp>
        <p:nvSpPr>
          <p:cNvPr id="5" name="Rectangle 4"/>
          <p:cNvSpPr/>
          <p:nvPr/>
        </p:nvSpPr>
        <p:spPr>
          <a:xfrm>
            <a:off x="228600" y="4114800"/>
            <a:ext cx="8001000" cy="646331"/>
          </a:xfrm>
          <a:prstGeom prst="rect">
            <a:avLst/>
          </a:prstGeom>
        </p:spPr>
        <p:txBody>
          <a:bodyPr wrap="square">
            <a:spAutoFit/>
          </a:bodyPr>
          <a:lstStyle/>
          <a:p>
            <a:r>
              <a:rPr lang="en-US" dirty="0"/>
              <a:t>clinical prediction rule, </a:t>
            </a:r>
            <a:r>
              <a:rPr lang="en-US" b="1" u="sng" dirty="0">
                <a:solidFill>
                  <a:srgbClr val="FF0000"/>
                </a:solidFill>
              </a:rPr>
              <a:t>the TEN-4 rule</a:t>
            </a:r>
            <a:r>
              <a:rPr lang="en-US" dirty="0"/>
              <a:t>, is highly specific and sensitive for identifying high-risk bruising that requires an abuse work up</a:t>
            </a:r>
            <a:endParaRPr lang="ar-JO" dirty="0"/>
          </a:p>
        </p:txBody>
      </p:sp>
      <p:sp>
        <p:nvSpPr>
          <p:cNvPr id="6" name="Rectangle 5"/>
          <p:cNvSpPr/>
          <p:nvPr/>
        </p:nvSpPr>
        <p:spPr>
          <a:xfrm>
            <a:off x="228600" y="4800600"/>
            <a:ext cx="8686800" cy="707886"/>
          </a:xfrm>
          <a:prstGeom prst="rect">
            <a:avLst/>
          </a:prstGeom>
        </p:spPr>
        <p:txBody>
          <a:bodyPr wrap="square">
            <a:spAutoFit/>
          </a:bodyPr>
          <a:lstStyle/>
          <a:p>
            <a:r>
              <a:rPr lang="en-US" sz="2000" u="sng" dirty="0">
                <a:solidFill>
                  <a:srgbClr val="FF0000"/>
                </a:solidFill>
              </a:rPr>
              <a:t>A bruise on a child’s torso, ears, neck, or any part of the body of an infant &lt;4 months old (TEN-4) should trigger an abuse evaluation</a:t>
            </a:r>
            <a:endParaRPr lang="ar-JO" sz="2000" u="sng" dirty="0">
              <a:solidFill>
                <a:srgbClr val="FF0000"/>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7500" lnSpcReduction="20000"/>
          </a:bodyPr>
          <a:lstStyle/>
          <a:p>
            <a:pPr algn="l"/>
            <a:r>
              <a:rPr lang="en-US" dirty="0"/>
              <a:t>1. A history of trauma inconsistent with the injuries, a changing history, unexplained coexistent injuries, or previous history of injuries. </a:t>
            </a:r>
          </a:p>
          <a:p>
            <a:pPr algn="l">
              <a:buNone/>
            </a:pPr>
            <a:endParaRPr lang="en-US" dirty="0"/>
          </a:p>
          <a:p>
            <a:pPr algn="l">
              <a:buNone/>
            </a:pPr>
            <a:r>
              <a:rPr lang="en-US" dirty="0"/>
              <a:t>2. Injuries that do not fit with the developmental age of the child (if children are not yet independently mobile, they unlikely to fall against certain objects). Details of the mechanism of injury may help determine whether the explanation is compatible with the injury and the developmental level of the child. </a:t>
            </a:r>
          </a:p>
          <a:p>
            <a:pPr algn="l">
              <a:buNone/>
            </a:pPr>
            <a:endParaRPr lang="en-US" dirty="0"/>
          </a:p>
          <a:p>
            <a:pPr algn="l">
              <a:buNone/>
            </a:pPr>
            <a:r>
              <a:rPr lang="en-US" dirty="0"/>
              <a:t>3• Faltering growth or failure to thrive</a:t>
            </a:r>
          </a:p>
          <a:p>
            <a:pPr algn="l">
              <a:buNone/>
            </a:pPr>
            <a:r>
              <a:rPr lang="en-US" dirty="0"/>
              <a:t>4• Poor parent-child bonding. Parental attempts at excusing or justifying the injury inappropriately or blaming a younger sibling or pet</a:t>
            </a:r>
            <a:endParaRPr lang="ar-JO" dirty="0"/>
          </a:p>
        </p:txBody>
      </p:sp>
      <p:sp>
        <p:nvSpPr>
          <p:cNvPr id="3" name="Title 2"/>
          <p:cNvSpPr>
            <a:spLocks noGrp="1"/>
          </p:cNvSpPr>
          <p:nvPr>
            <p:ph type="title"/>
          </p:nvPr>
        </p:nvSpPr>
        <p:spPr/>
        <p:txBody>
          <a:bodyPr>
            <a:normAutofit fontScale="90000"/>
          </a:bodyPr>
          <a:lstStyle/>
          <a:p>
            <a:r>
              <a:rPr lang="en-US" dirty="0"/>
              <a:t>History suggestive of </a:t>
            </a:r>
            <a:r>
              <a:rPr lang="en-US" dirty="0" err="1"/>
              <a:t>nonaccidental</a:t>
            </a:r>
            <a:r>
              <a:rPr lang="en-US" dirty="0"/>
              <a:t> injury (NAI) </a:t>
            </a:r>
            <a:endParaRPr lang="ar-JO"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609600"/>
            <a:ext cx="8229600" cy="4525963"/>
          </a:xfrm>
        </p:spPr>
        <p:txBody>
          <a:bodyPr>
            <a:normAutofit fontScale="85000" lnSpcReduction="20000"/>
          </a:bodyPr>
          <a:lstStyle/>
          <a:p>
            <a:pPr algn="l"/>
            <a:r>
              <a:rPr lang="en-US" dirty="0"/>
              <a:t>To exclude non abusive causes, the clinician </a:t>
            </a:r>
            <a:r>
              <a:rPr lang="ar-JO" dirty="0"/>
              <a:t>:</a:t>
            </a:r>
            <a:r>
              <a:rPr lang="en-US" dirty="0"/>
              <a:t>should take</a:t>
            </a:r>
          </a:p>
          <a:p>
            <a:pPr algn="l">
              <a:buNone/>
            </a:pPr>
            <a:r>
              <a:rPr lang="en-US" dirty="0"/>
              <a:t>1. </a:t>
            </a:r>
            <a:r>
              <a:rPr lang="en-US" dirty="0" err="1"/>
              <a:t>perinatal</a:t>
            </a:r>
            <a:r>
              <a:rPr lang="en-US" dirty="0"/>
              <a:t> history (birth-related trauma) 2.prematurity, </a:t>
            </a:r>
            <a:br>
              <a:rPr lang="en-US" dirty="0"/>
            </a:br>
            <a:r>
              <a:rPr lang="en-US" dirty="0"/>
              <a:t>3.physical therapy and medications </a:t>
            </a:r>
            <a:br>
              <a:rPr lang="en-US" dirty="0"/>
            </a:br>
            <a:r>
              <a:rPr lang="en-US" dirty="0"/>
              <a:t>4.iatrogenic causes </a:t>
            </a:r>
            <a:br>
              <a:rPr lang="en-US" dirty="0"/>
            </a:br>
            <a:r>
              <a:rPr lang="en-US" dirty="0"/>
              <a:t>5. Past medical history of fractures or bleeding disorders.</a:t>
            </a:r>
          </a:p>
          <a:p>
            <a:pPr algn="l"/>
            <a:r>
              <a:rPr lang="en-US" dirty="0"/>
              <a:t> Questions about family history of fractures and deafness can help too</a:t>
            </a:r>
          </a:p>
          <a:p>
            <a:pPr algn="l"/>
            <a:r>
              <a:rPr lang="en-US" dirty="0"/>
              <a:t>. It is important to ask about all relevant information about the child's family/caregivers (attendance in primary or secondary care, registration with social services,. </a:t>
            </a:r>
            <a:r>
              <a:rPr lang="en-US" dirty="0">
                <a:solidFill>
                  <a:srgbClr val="FF0000"/>
                </a:solidFill>
              </a:rPr>
              <a:t>Any history of drug dependency or previous </a:t>
            </a:r>
            <a:r>
              <a:rPr lang="en-US" dirty="0"/>
              <a:t>convictions should be noted</a:t>
            </a:r>
            <a:endParaRPr lang="ar-JO"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l"/>
            <a:r>
              <a:rPr lang="en-US" dirty="0">
                <a:solidFill>
                  <a:srgbClr val="FF0000"/>
                </a:solidFill>
              </a:rPr>
              <a:t>. Abusive head trauma </a:t>
            </a:r>
            <a:r>
              <a:rPr lang="en-US" dirty="0"/>
              <a:t>(AHT) is the most common cause of fatal physical abuse</a:t>
            </a:r>
            <a:endParaRPr lang="ar-JO" dirty="0"/>
          </a:p>
        </p:txBody>
      </p:sp>
      <p:sp>
        <p:nvSpPr>
          <p:cNvPr id="3" name="Title 2"/>
          <p:cNvSpPr>
            <a:spLocks noGrp="1"/>
          </p:cNvSpPr>
          <p:nvPr>
            <p:ph type="title"/>
          </p:nvPr>
        </p:nvSpPr>
        <p:spPr/>
        <p:txBody>
          <a:bodyPr/>
          <a:lstStyle/>
          <a:p>
            <a:r>
              <a:rPr lang="en-US" dirty="0"/>
              <a:t>Head injuries </a:t>
            </a:r>
            <a:endParaRPr lang="ar-JO" dirty="0"/>
          </a:p>
        </p:txBody>
      </p:sp>
      <p:sp>
        <p:nvSpPr>
          <p:cNvPr id="4" name="Rectangle 3"/>
          <p:cNvSpPr/>
          <p:nvPr/>
        </p:nvSpPr>
        <p:spPr>
          <a:xfrm>
            <a:off x="457200" y="2690336"/>
            <a:ext cx="8001000" cy="1569660"/>
          </a:xfrm>
          <a:prstGeom prst="rect">
            <a:avLst/>
          </a:prstGeom>
        </p:spPr>
        <p:txBody>
          <a:bodyPr wrap="square">
            <a:spAutoFit/>
          </a:bodyPr>
          <a:lstStyle/>
          <a:p>
            <a:pPr>
              <a:buFont typeface="Arial" pitchFamily="34" charset="0"/>
              <a:buChar char="•"/>
            </a:pPr>
            <a:r>
              <a:rPr lang="en-US" sz="2400" dirty="0"/>
              <a:t>Presenting features range from severe neurologic compromise (coma) to symptoms such as seizures, lethargy, irritability, vomiting, poor feeding, and increasing head circumference.</a:t>
            </a:r>
            <a:endParaRPr lang="ar-JO" sz="2400" dirty="0"/>
          </a:p>
        </p:txBody>
      </p:sp>
      <p:sp>
        <p:nvSpPr>
          <p:cNvPr id="5" name="Rectangle 4"/>
          <p:cNvSpPr/>
          <p:nvPr/>
        </p:nvSpPr>
        <p:spPr>
          <a:xfrm>
            <a:off x="685800" y="4495800"/>
            <a:ext cx="7848600" cy="1323439"/>
          </a:xfrm>
          <a:prstGeom prst="rect">
            <a:avLst/>
          </a:prstGeom>
        </p:spPr>
        <p:txBody>
          <a:bodyPr wrap="square">
            <a:spAutoFit/>
          </a:bodyPr>
          <a:lstStyle/>
          <a:p>
            <a:pPr>
              <a:buFont typeface="Wingdings" pitchFamily="2" charset="2"/>
              <a:buChar char="Ø"/>
            </a:pPr>
            <a:r>
              <a:rPr lang="en-US" sz="2000" dirty="0"/>
              <a:t>How to Distinguishing </a:t>
            </a:r>
            <a:r>
              <a:rPr lang="en-US" sz="2000" dirty="0">
                <a:solidFill>
                  <a:srgbClr val="FF0000"/>
                </a:solidFill>
              </a:rPr>
              <a:t>AHT</a:t>
            </a:r>
            <a:r>
              <a:rPr lang="en-US" sz="2000" dirty="0"/>
              <a:t> VS </a:t>
            </a:r>
            <a:r>
              <a:rPr lang="en-US" sz="2000" dirty="0">
                <a:solidFill>
                  <a:srgbClr val="FF0000"/>
                </a:solidFill>
              </a:rPr>
              <a:t>accidental head trauma ??</a:t>
            </a:r>
          </a:p>
          <a:p>
            <a:endParaRPr lang="en-US" sz="2000" dirty="0">
              <a:solidFill>
                <a:srgbClr val="FF0000"/>
              </a:solidFill>
            </a:endParaRPr>
          </a:p>
          <a:p>
            <a:r>
              <a:rPr lang="en-US" sz="2000" dirty="0"/>
              <a:t>interpretation of the </a:t>
            </a:r>
            <a:r>
              <a:rPr lang="en-US" sz="2000" u="sng" dirty="0"/>
              <a:t>history</a:t>
            </a:r>
            <a:r>
              <a:rPr lang="en-US" sz="2000" dirty="0"/>
              <a:t> and the </a:t>
            </a:r>
            <a:r>
              <a:rPr lang="en-US" sz="2000" u="sng" dirty="0"/>
              <a:t>presenting signs and symptoms</a:t>
            </a:r>
            <a:endParaRPr lang="ar-JO" sz="2000" u="sng"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3400" y="1600200"/>
            <a:ext cx="8229600" cy="4525963"/>
          </a:xfrm>
        </p:spPr>
        <p:txBody>
          <a:bodyPr>
            <a:normAutofit/>
          </a:bodyPr>
          <a:lstStyle/>
          <a:p>
            <a:pPr algn="l">
              <a:buNone/>
            </a:pPr>
            <a:r>
              <a:rPr lang="en-US" sz="2400" dirty="0"/>
              <a:t>• Bilateral or </a:t>
            </a:r>
            <a:r>
              <a:rPr lang="en-US" sz="2400" dirty="0" err="1"/>
              <a:t>interhemispheric</a:t>
            </a:r>
            <a:r>
              <a:rPr lang="en-US" sz="2400" dirty="0"/>
              <a:t> subdural hemorrhages</a:t>
            </a:r>
          </a:p>
          <a:p>
            <a:pPr algn="l">
              <a:buNone/>
            </a:pPr>
            <a:r>
              <a:rPr lang="en-US" sz="2400" dirty="0"/>
              <a:t>• Significant head injury with no explanation of trauma, or with an explanation involving a low fall less than 5 </a:t>
            </a:r>
            <a:r>
              <a:rPr lang="en-US" sz="2400" dirty="0" err="1"/>
              <a:t>feets</a:t>
            </a:r>
            <a:r>
              <a:rPr lang="en-US" sz="2400" dirty="0"/>
              <a:t> </a:t>
            </a:r>
            <a:endParaRPr lang="ar-JO" sz="2400" dirty="0"/>
          </a:p>
        </p:txBody>
      </p:sp>
      <p:sp>
        <p:nvSpPr>
          <p:cNvPr id="3" name="Title 2"/>
          <p:cNvSpPr>
            <a:spLocks noGrp="1"/>
          </p:cNvSpPr>
          <p:nvPr>
            <p:ph type="title"/>
          </p:nvPr>
        </p:nvSpPr>
        <p:spPr/>
        <p:txBody>
          <a:bodyPr/>
          <a:lstStyle/>
          <a:p>
            <a:r>
              <a:rPr lang="en-US" dirty="0"/>
              <a:t>Markers of AHT</a:t>
            </a:r>
            <a:endParaRPr lang="ar-JO" dirty="0"/>
          </a:p>
        </p:txBody>
      </p:sp>
      <p:sp>
        <p:nvSpPr>
          <p:cNvPr id="4" name="Rectangle 3"/>
          <p:cNvSpPr/>
          <p:nvPr/>
        </p:nvSpPr>
        <p:spPr>
          <a:xfrm>
            <a:off x="457200" y="3276600"/>
            <a:ext cx="7772400" cy="3416320"/>
          </a:xfrm>
          <a:prstGeom prst="rect">
            <a:avLst/>
          </a:prstGeom>
        </p:spPr>
        <p:txBody>
          <a:bodyPr wrap="square">
            <a:spAutoFit/>
          </a:bodyPr>
          <a:lstStyle/>
          <a:p>
            <a:r>
              <a:rPr lang="en-US" sz="2400" dirty="0">
                <a:latin typeface="+mj-lt"/>
              </a:rPr>
              <a:t>• Coexisting apnea or other form of acute respiratory compromise[</a:t>
            </a:r>
          </a:p>
          <a:p>
            <a:r>
              <a:rPr lang="en-US" sz="2400" dirty="0">
                <a:latin typeface="+mj-lt"/>
              </a:rPr>
              <a:t>• Coexisting bruising to the head or neck or torso</a:t>
            </a:r>
          </a:p>
          <a:p>
            <a:r>
              <a:rPr lang="en-US" sz="2400" dirty="0">
                <a:latin typeface="+mj-lt"/>
              </a:rPr>
              <a:t>• Retinal hemorrhages</a:t>
            </a:r>
          </a:p>
          <a:p>
            <a:r>
              <a:rPr lang="en-US" sz="2400" dirty="0">
                <a:latin typeface="+mj-lt"/>
              </a:rPr>
              <a:t>• Rib or long bone fractures</a:t>
            </a:r>
          </a:p>
          <a:p>
            <a:r>
              <a:rPr lang="en-US" sz="2400" dirty="0">
                <a:latin typeface="+mj-lt"/>
              </a:rPr>
              <a:t>• Skull fractures other than a simple linear parietal skull fracture</a:t>
            </a:r>
          </a:p>
          <a:p>
            <a:r>
              <a:rPr lang="en-US" sz="2400" dirty="0">
                <a:latin typeface="+mj-lt"/>
              </a:rPr>
              <a:t>• Seizure without prior history of seizure disorder or fever</a:t>
            </a:r>
            <a:endParaRPr lang="ar-JO" sz="2400" dirty="0">
              <a:latin typeface="+mj-lt"/>
            </a:endParaRPr>
          </a:p>
        </p:txBody>
      </p:sp>
      <p:sp>
        <p:nvSpPr>
          <p:cNvPr id="5" name="Rectangle 4"/>
          <p:cNvSpPr/>
          <p:nvPr/>
        </p:nvSpPr>
        <p:spPr>
          <a:xfrm>
            <a:off x="457200" y="1295400"/>
            <a:ext cx="7486345" cy="461665"/>
          </a:xfrm>
          <a:prstGeom prst="rect">
            <a:avLst/>
          </a:prstGeom>
        </p:spPr>
        <p:txBody>
          <a:bodyPr wrap="none">
            <a:spAutoFit/>
          </a:bodyPr>
          <a:lstStyle/>
          <a:p>
            <a:r>
              <a:rPr lang="en-US" sz="2400" dirty="0">
                <a:latin typeface="+mj-lt"/>
              </a:rPr>
              <a:t>• Subdural hemorrhages in children &lt;1 year old </a:t>
            </a:r>
            <a:endParaRPr lang="ar-JO" sz="2400" dirty="0">
              <a:latin typeface="+mj-lt"/>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9"/>
            <a:ext cx="8229600" cy="1109472"/>
          </a:xfrm>
        </p:spPr>
        <p:txBody>
          <a:bodyPr>
            <a:normAutofit/>
          </a:bodyPr>
          <a:lstStyle/>
          <a:p>
            <a:pPr algn="l">
              <a:buNone/>
            </a:pPr>
            <a:r>
              <a:rPr lang="en-US" sz="1800" dirty="0"/>
              <a:t>*Retinal hemorrhages in multiple retinal layers and extending to the periphery is highly specific for AHT, and it is seen in </a:t>
            </a:r>
            <a:r>
              <a:rPr lang="ar-JO" sz="1800" dirty="0"/>
              <a:t/>
            </a:r>
            <a:br>
              <a:rPr lang="ar-JO" sz="1800" dirty="0"/>
            </a:br>
            <a:r>
              <a:rPr lang="en-US" sz="1800" dirty="0"/>
              <a:t>approximately 85% of cases</a:t>
            </a:r>
            <a:endParaRPr lang="ar-JO" sz="1800" dirty="0"/>
          </a:p>
        </p:txBody>
      </p:sp>
      <p:sp>
        <p:nvSpPr>
          <p:cNvPr id="3" name="Title 2"/>
          <p:cNvSpPr>
            <a:spLocks noGrp="1"/>
          </p:cNvSpPr>
          <p:nvPr>
            <p:ph type="title"/>
          </p:nvPr>
        </p:nvSpPr>
        <p:spPr/>
        <p:txBody>
          <a:bodyPr/>
          <a:lstStyle/>
          <a:p>
            <a:endParaRPr lang="ar-JO"/>
          </a:p>
        </p:txBody>
      </p:sp>
      <p:sp>
        <p:nvSpPr>
          <p:cNvPr id="4" name="Rectangle 3"/>
          <p:cNvSpPr/>
          <p:nvPr/>
        </p:nvSpPr>
        <p:spPr>
          <a:xfrm>
            <a:off x="533400" y="2438400"/>
            <a:ext cx="4572000" cy="923330"/>
          </a:xfrm>
          <a:prstGeom prst="rect">
            <a:avLst/>
          </a:prstGeom>
        </p:spPr>
        <p:txBody>
          <a:bodyPr>
            <a:spAutoFit/>
          </a:bodyPr>
          <a:lstStyle/>
          <a:p>
            <a:r>
              <a:rPr lang="en-US" dirty="0"/>
              <a:t>*few retinal hemorrhages confined to the posterior pole is regarded as nonspecific</a:t>
            </a:r>
            <a:endParaRPr lang="ar-JO" dirty="0"/>
          </a:p>
        </p:txBody>
      </p:sp>
      <p:sp>
        <p:nvSpPr>
          <p:cNvPr id="5" name="Rectangle 4"/>
          <p:cNvSpPr/>
          <p:nvPr/>
        </p:nvSpPr>
        <p:spPr>
          <a:xfrm>
            <a:off x="533400" y="3352800"/>
            <a:ext cx="4572000" cy="923330"/>
          </a:xfrm>
          <a:prstGeom prst="rect">
            <a:avLst/>
          </a:prstGeom>
        </p:spPr>
        <p:txBody>
          <a:bodyPr>
            <a:spAutoFit/>
          </a:bodyPr>
          <a:lstStyle/>
          <a:p>
            <a:r>
              <a:rPr lang="en-US" dirty="0"/>
              <a:t>*other medical causes of retinal hemorrhages (birth, coagulation disorders, carbon monoxide poisoning)</a:t>
            </a:r>
            <a:endParaRPr lang="ar-JO" dirty="0"/>
          </a:p>
        </p:txBody>
      </p:sp>
      <p:sp>
        <p:nvSpPr>
          <p:cNvPr id="6" name="Rectangle 5"/>
          <p:cNvSpPr/>
          <p:nvPr/>
        </p:nvSpPr>
        <p:spPr>
          <a:xfrm>
            <a:off x="533400" y="4343400"/>
            <a:ext cx="7543800" cy="646331"/>
          </a:xfrm>
          <a:prstGeom prst="rect">
            <a:avLst/>
          </a:prstGeom>
        </p:spPr>
        <p:txBody>
          <a:bodyPr wrap="square">
            <a:spAutoFit/>
          </a:bodyPr>
          <a:lstStyle/>
          <a:p>
            <a:r>
              <a:rPr lang="en-US" dirty="0"/>
              <a:t>*Infants &lt;6weeks of age may have minor retinal hemorrhages following birth, particularly after an instrumental delivery</a:t>
            </a:r>
            <a:endParaRPr lang="ar-JO"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lgn="l"/>
            <a:r>
              <a:rPr lang="en-US" sz="1800" dirty="0"/>
              <a:t>Subdural hemorrhages are </a:t>
            </a:r>
            <a:r>
              <a:rPr lang="en-US" sz="1800" dirty="0">
                <a:solidFill>
                  <a:srgbClr val="FF0000"/>
                </a:solidFill>
              </a:rPr>
              <a:t>the most common </a:t>
            </a:r>
            <a:r>
              <a:rPr lang="en-US" sz="1800" dirty="0"/>
              <a:t>intracranial injury seen in AHT, and may occur in combination with other extra-axial hemorrhages or injuries to the brain itself. </a:t>
            </a:r>
            <a:r>
              <a:rPr lang="en-US" sz="1800" dirty="0">
                <a:solidFill>
                  <a:srgbClr val="FF0000"/>
                </a:solidFill>
              </a:rPr>
              <a:t>Physical abuse is the </a:t>
            </a:r>
            <a:r>
              <a:rPr lang="ar-JO" sz="1800" dirty="0">
                <a:solidFill>
                  <a:srgbClr val="FF0000"/>
                </a:solidFill>
              </a:rPr>
              <a:t>  </a:t>
            </a:r>
            <a:r>
              <a:rPr lang="en-US" sz="1800" dirty="0">
                <a:solidFill>
                  <a:srgbClr val="FF0000"/>
                </a:solidFill>
              </a:rPr>
              <a:t> most common cause of subdural hemorrhage in children less than 1 year old </a:t>
            </a:r>
            <a:endParaRPr lang="ar-JO" sz="1800" dirty="0">
              <a:solidFill>
                <a:srgbClr val="FF0000"/>
              </a:solidFill>
            </a:endParaRPr>
          </a:p>
        </p:txBody>
      </p:sp>
      <p:sp>
        <p:nvSpPr>
          <p:cNvPr id="3" name="Title 2"/>
          <p:cNvSpPr>
            <a:spLocks noGrp="1"/>
          </p:cNvSpPr>
          <p:nvPr>
            <p:ph type="title"/>
          </p:nvPr>
        </p:nvSpPr>
        <p:spPr/>
        <p:txBody>
          <a:bodyPr/>
          <a:lstStyle/>
          <a:p>
            <a:endParaRPr lang="ar-JO"/>
          </a:p>
        </p:txBody>
      </p:sp>
      <p:sp>
        <p:nvSpPr>
          <p:cNvPr id="4" name="Rectangle 3"/>
          <p:cNvSpPr/>
          <p:nvPr/>
        </p:nvSpPr>
        <p:spPr>
          <a:xfrm>
            <a:off x="609600" y="2895600"/>
            <a:ext cx="6172200" cy="1477328"/>
          </a:xfrm>
          <a:prstGeom prst="rect">
            <a:avLst/>
          </a:prstGeom>
        </p:spPr>
        <p:txBody>
          <a:bodyPr wrap="square">
            <a:spAutoFit/>
          </a:bodyPr>
          <a:lstStyle/>
          <a:p>
            <a:r>
              <a:rPr lang="en-US" dirty="0"/>
              <a:t>*are typically small and multiple</a:t>
            </a:r>
          </a:p>
          <a:p>
            <a:r>
              <a:rPr lang="en-US" dirty="0"/>
              <a:t>*They occur commonly over the convexity and in the </a:t>
            </a:r>
            <a:r>
              <a:rPr lang="en-US" dirty="0" err="1"/>
              <a:t>intrahemispheric</a:t>
            </a:r>
            <a:r>
              <a:rPr lang="en-US" dirty="0"/>
              <a:t> fissure.[</a:t>
            </a:r>
          </a:p>
          <a:p>
            <a:r>
              <a:rPr lang="en-US" dirty="0"/>
              <a:t>*They may have different or mixed densities on CT or MRI</a:t>
            </a:r>
            <a:endParaRPr lang="ar-JO" dirty="0"/>
          </a:p>
        </p:txBody>
      </p:sp>
      <p:sp>
        <p:nvSpPr>
          <p:cNvPr id="5" name="Rectangle 4"/>
          <p:cNvSpPr/>
          <p:nvPr/>
        </p:nvSpPr>
        <p:spPr>
          <a:xfrm>
            <a:off x="457200" y="4648200"/>
            <a:ext cx="7391400" cy="646331"/>
          </a:xfrm>
          <a:prstGeom prst="rect">
            <a:avLst/>
          </a:prstGeom>
        </p:spPr>
        <p:txBody>
          <a:bodyPr wrap="square">
            <a:spAutoFit/>
          </a:bodyPr>
          <a:lstStyle/>
          <a:p>
            <a:r>
              <a:rPr lang="en-US" dirty="0">
                <a:solidFill>
                  <a:srgbClr val="FF0000"/>
                </a:solidFill>
              </a:rPr>
              <a:t>***Epidural hemorrhages, however, are more commonly seen with accidental head trauma</a:t>
            </a:r>
            <a:endParaRPr lang="ar-JO" dirty="0">
              <a:solidFill>
                <a:srgbClr val="FF0000"/>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1295400"/>
            <a:ext cx="8382000" cy="4711891"/>
          </a:xfrm>
        </p:spPr>
        <p:txBody>
          <a:bodyPr>
            <a:normAutofit/>
          </a:bodyPr>
          <a:lstStyle/>
          <a:p>
            <a:pPr algn="l">
              <a:buNone/>
            </a:pPr>
            <a:r>
              <a:rPr lang="en-US" sz="2000" dirty="0"/>
              <a:t>#spinal injuries are uncommon in children</a:t>
            </a:r>
            <a:br>
              <a:rPr lang="en-US" sz="2000" dirty="0"/>
            </a:br>
            <a:r>
              <a:rPr lang="en-US" sz="2000" dirty="0"/>
              <a:t>with physical abuse </a:t>
            </a:r>
            <a:r>
              <a:rPr lang="ar-JO" sz="2000" dirty="0"/>
              <a:t/>
            </a:r>
            <a:br>
              <a:rPr lang="ar-JO" sz="2000" dirty="0"/>
            </a:br>
            <a:r>
              <a:rPr lang="ar-JO" sz="2000" dirty="0"/>
              <a:t> </a:t>
            </a:r>
            <a:r>
              <a:rPr lang="en-US" sz="2000" dirty="0"/>
              <a:t>#if it happens it would be masked with the loss of consciousness a combined with the AHT </a:t>
            </a:r>
            <a:r>
              <a:rPr lang="ar-JO" sz="2000" dirty="0"/>
              <a:t/>
            </a:r>
            <a:br>
              <a:rPr lang="ar-JO" sz="2000" dirty="0"/>
            </a:br>
            <a:r>
              <a:rPr lang="ar-JO" sz="2000" dirty="0"/>
              <a:t> </a:t>
            </a:r>
            <a:r>
              <a:rPr lang="en-US" sz="2000" dirty="0" err="1"/>
              <a:t>e.g</a:t>
            </a:r>
            <a:r>
              <a:rPr lang="en-US" sz="2000" dirty="0"/>
              <a:t> Unstable spinal fractures such as </a:t>
            </a:r>
            <a:r>
              <a:rPr lang="ar-JO" sz="2000" dirty="0"/>
              <a:t/>
            </a:r>
            <a:br>
              <a:rPr lang="ar-JO" sz="2000" dirty="0"/>
            </a:br>
            <a:r>
              <a:rPr lang="en-US" sz="2000" dirty="0"/>
              <a:t>hangman's fracture</a:t>
            </a:r>
            <a:r>
              <a:rPr lang="ar-JO" sz="2000" dirty="0"/>
              <a:t>#</a:t>
            </a:r>
            <a:br>
              <a:rPr lang="ar-JO" sz="2000" dirty="0"/>
            </a:br>
            <a:r>
              <a:rPr lang="ar-JO" sz="2000" dirty="0"/>
              <a:t/>
            </a:r>
            <a:br>
              <a:rPr lang="ar-JO" sz="2000" dirty="0"/>
            </a:br>
            <a:r>
              <a:rPr lang="ar-JO" sz="2000" dirty="0"/>
              <a:t/>
            </a:r>
            <a:br>
              <a:rPr lang="ar-JO" sz="2000" dirty="0"/>
            </a:br>
            <a:endParaRPr lang="ar-JO" sz="2000" dirty="0"/>
          </a:p>
        </p:txBody>
      </p:sp>
      <p:sp>
        <p:nvSpPr>
          <p:cNvPr id="3" name="Title 2"/>
          <p:cNvSpPr>
            <a:spLocks noGrp="1"/>
          </p:cNvSpPr>
          <p:nvPr>
            <p:ph type="title"/>
          </p:nvPr>
        </p:nvSpPr>
        <p:spPr/>
        <p:txBody>
          <a:bodyPr/>
          <a:lstStyle/>
          <a:p>
            <a:r>
              <a:rPr lang="en-US" dirty="0"/>
              <a:t>Spinal injuries </a:t>
            </a:r>
            <a:endParaRPr lang="ar-JO" dirty="0"/>
          </a:p>
        </p:txBody>
      </p:sp>
      <p:sp>
        <p:nvSpPr>
          <p:cNvPr id="4" name="Rectangle 3"/>
          <p:cNvSpPr/>
          <p:nvPr/>
        </p:nvSpPr>
        <p:spPr>
          <a:xfrm>
            <a:off x="304800" y="3429000"/>
            <a:ext cx="6934200" cy="923330"/>
          </a:xfrm>
          <a:prstGeom prst="rect">
            <a:avLst/>
          </a:prstGeom>
        </p:spPr>
        <p:txBody>
          <a:bodyPr wrap="square">
            <a:spAutoFit/>
          </a:bodyPr>
          <a:lstStyle/>
          <a:p>
            <a:r>
              <a:rPr lang="en-US" u="sng" dirty="0">
                <a:solidFill>
                  <a:srgbClr val="FF0000"/>
                </a:solidFill>
              </a:rPr>
              <a:t>Cervical spine in younger infants (mean age 5 months) or in the </a:t>
            </a:r>
            <a:r>
              <a:rPr lang="en-US" u="sng" dirty="0" err="1">
                <a:solidFill>
                  <a:srgbClr val="FF0000"/>
                </a:solidFill>
              </a:rPr>
              <a:t>thoracolumbar</a:t>
            </a:r>
            <a:r>
              <a:rPr lang="en-US" u="sng" dirty="0">
                <a:solidFill>
                  <a:srgbClr val="FF0000"/>
                </a:solidFill>
              </a:rPr>
              <a:t> spine in older toddlers (mean age 14 months </a:t>
            </a:r>
            <a:endParaRPr lang="ar-JO" u="sng" dirty="0">
              <a:solidFill>
                <a:srgbClr val="FF0000"/>
              </a:solidFill>
            </a:endParaRPr>
          </a:p>
        </p:txBody>
      </p:sp>
      <p:sp>
        <p:nvSpPr>
          <p:cNvPr id="5" name="Rectangle 4"/>
          <p:cNvSpPr/>
          <p:nvPr/>
        </p:nvSpPr>
        <p:spPr>
          <a:xfrm>
            <a:off x="990600" y="4343400"/>
            <a:ext cx="7467600" cy="1754326"/>
          </a:xfrm>
          <a:prstGeom prst="rect">
            <a:avLst/>
          </a:prstGeom>
        </p:spPr>
        <p:txBody>
          <a:bodyPr wrap="square">
            <a:spAutoFit/>
          </a:bodyPr>
          <a:lstStyle/>
          <a:p>
            <a:r>
              <a:rPr lang="en-US" dirty="0"/>
              <a:t>Presentation :</a:t>
            </a:r>
            <a:br>
              <a:rPr lang="en-US" dirty="0"/>
            </a:br>
            <a:r>
              <a:rPr lang="en-US" dirty="0"/>
              <a:t>  1.bony tenderness over the site of the vertebral </a:t>
            </a:r>
          </a:p>
          <a:p>
            <a:r>
              <a:rPr lang="en-US" dirty="0"/>
              <a:t>2. specific neurologic signs, such as paraplegia, quadriplegia, incontinence, or absent sensation below the level of cord injury.  </a:t>
            </a:r>
          </a:p>
          <a:p>
            <a:r>
              <a:rPr lang="en-US" dirty="0"/>
              <a:t>3.Unexplained </a:t>
            </a:r>
            <a:r>
              <a:rPr lang="en-US" dirty="0" err="1"/>
              <a:t>kyphosis</a:t>
            </a:r>
            <a:r>
              <a:rPr lang="en-US" dirty="0"/>
              <a:t> in an older child should also raise a suspicion of previous abuse</a:t>
            </a:r>
            <a:endParaRPr lang="ar-JO"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1219200"/>
            <a:ext cx="8229600" cy="4525963"/>
          </a:xfrm>
        </p:spPr>
        <p:txBody>
          <a:bodyPr/>
          <a:lstStyle/>
          <a:p>
            <a:pPr algn="l"/>
            <a:r>
              <a:rPr lang="en-US" dirty="0"/>
              <a:t>They are predominantly seen in children &lt;5 </a:t>
            </a:r>
            <a:endParaRPr lang="ar-JO" dirty="0"/>
          </a:p>
          <a:p>
            <a:pPr algn="l">
              <a:buNone/>
            </a:pPr>
            <a:r>
              <a:rPr lang="en-US" dirty="0"/>
              <a:t>years</a:t>
            </a:r>
            <a:endParaRPr lang="ar-JO" dirty="0"/>
          </a:p>
        </p:txBody>
      </p:sp>
      <p:sp>
        <p:nvSpPr>
          <p:cNvPr id="3" name="Title 2"/>
          <p:cNvSpPr>
            <a:spLocks noGrp="1"/>
          </p:cNvSpPr>
          <p:nvPr>
            <p:ph type="title"/>
          </p:nvPr>
        </p:nvSpPr>
        <p:spPr/>
        <p:txBody>
          <a:bodyPr/>
          <a:lstStyle/>
          <a:p>
            <a:r>
              <a:rPr lang="en-US" dirty="0"/>
              <a:t>Abdominal injuries </a:t>
            </a:r>
            <a:endParaRPr lang="ar-JO" dirty="0"/>
          </a:p>
        </p:txBody>
      </p:sp>
      <p:sp>
        <p:nvSpPr>
          <p:cNvPr id="4" name="Rectangle 3"/>
          <p:cNvSpPr/>
          <p:nvPr/>
        </p:nvSpPr>
        <p:spPr>
          <a:xfrm>
            <a:off x="2667000" y="1905000"/>
            <a:ext cx="4572000" cy="3139321"/>
          </a:xfrm>
          <a:prstGeom prst="rect">
            <a:avLst/>
          </a:prstGeom>
        </p:spPr>
        <p:txBody>
          <a:bodyPr>
            <a:spAutoFit/>
          </a:bodyPr>
          <a:lstStyle/>
          <a:p>
            <a:r>
              <a:rPr lang="en-US" dirty="0"/>
              <a:t>1.no specific history of trauma to the abdomen </a:t>
            </a:r>
            <a:br>
              <a:rPr lang="en-US" dirty="0"/>
            </a:br>
            <a:r>
              <a:rPr lang="en-US" dirty="0"/>
              <a:t>2.present with nonspecific symptoms (nausea, vomiting, loss of consciousness, and/or an acute abdomen)</a:t>
            </a:r>
            <a:br>
              <a:rPr lang="en-US" dirty="0"/>
            </a:br>
            <a:r>
              <a:rPr lang="en-US" dirty="0"/>
              <a:t>3. Frequently, there is a delay in seeking care</a:t>
            </a:r>
          </a:p>
          <a:p>
            <a:r>
              <a:rPr lang="en-US" dirty="0"/>
              <a:t>4. Abdominal injuries may occasionally be masked by symptoms and signs of head injury</a:t>
            </a:r>
            <a:endParaRPr lang="ar-JO" dirty="0"/>
          </a:p>
        </p:txBody>
      </p:sp>
      <p:sp>
        <p:nvSpPr>
          <p:cNvPr id="5" name="Rectangle 4"/>
          <p:cNvSpPr/>
          <p:nvPr/>
        </p:nvSpPr>
        <p:spPr>
          <a:xfrm>
            <a:off x="381000" y="5105400"/>
            <a:ext cx="4572000" cy="1200329"/>
          </a:xfrm>
          <a:prstGeom prst="rect">
            <a:avLst/>
          </a:prstGeom>
        </p:spPr>
        <p:txBody>
          <a:bodyPr>
            <a:spAutoFit/>
          </a:bodyPr>
          <a:lstStyle/>
          <a:p>
            <a:r>
              <a:rPr lang="en-US" dirty="0"/>
              <a:t>**most specific abdominal injuries as a consequence of abuse are </a:t>
            </a:r>
            <a:r>
              <a:rPr lang="en-US" u="sng" dirty="0">
                <a:solidFill>
                  <a:srgbClr val="FF0000"/>
                </a:solidFill>
              </a:rPr>
              <a:t>hollow </a:t>
            </a:r>
            <a:r>
              <a:rPr lang="en-US" u="sng" dirty="0" err="1">
                <a:solidFill>
                  <a:srgbClr val="FF0000"/>
                </a:solidFill>
              </a:rPr>
              <a:t>viscus</a:t>
            </a:r>
            <a:r>
              <a:rPr lang="en-US" dirty="0"/>
              <a:t> injuries  (e.g., small bowel and </a:t>
            </a:r>
            <a:r>
              <a:rPr lang="en-US" dirty="0" err="1"/>
              <a:t>splenic</a:t>
            </a:r>
            <a:r>
              <a:rPr lang="en-US" dirty="0"/>
              <a:t> injury) </a:t>
            </a:r>
            <a:endParaRPr lang="ar-JO" dirty="0"/>
          </a:p>
        </p:txBody>
      </p:sp>
      <p:sp>
        <p:nvSpPr>
          <p:cNvPr id="6" name="TextBox 5"/>
          <p:cNvSpPr txBox="1"/>
          <p:nvPr/>
        </p:nvSpPr>
        <p:spPr>
          <a:xfrm>
            <a:off x="5181600" y="5181600"/>
            <a:ext cx="3429000" cy="923330"/>
          </a:xfrm>
          <a:prstGeom prst="rect">
            <a:avLst/>
          </a:prstGeom>
          <a:noFill/>
        </p:spPr>
        <p:txBody>
          <a:bodyPr wrap="square" rtlCol="1">
            <a:spAutoFit/>
          </a:bodyPr>
          <a:lstStyle/>
          <a:p>
            <a:r>
              <a:rPr lang="en-US" dirty="0"/>
              <a:t>*Solid organs injuries happens in both accidents and abuse </a:t>
            </a:r>
            <a:endParaRPr lang="ar-JO" dirty="0"/>
          </a:p>
        </p:txBody>
      </p:sp>
      <p:sp>
        <p:nvSpPr>
          <p:cNvPr id="7" name="TextBox 6"/>
          <p:cNvSpPr txBox="1"/>
          <p:nvPr/>
        </p:nvSpPr>
        <p:spPr>
          <a:xfrm>
            <a:off x="5181600" y="6211669"/>
            <a:ext cx="3048000" cy="646331"/>
          </a:xfrm>
          <a:prstGeom prst="rect">
            <a:avLst/>
          </a:prstGeom>
          <a:noFill/>
        </p:spPr>
        <p:txBody>
          <a:bodyPr wrap="square" rtlCol="1">
            <a:spAutoFit/>
          </a:bodyPr>
          <a:lstStyle/>
          <a:p>
            <a:r>
              <a:rPr lang="en-US" dirty="0"/>
              <a:t>**Abdominal bruising is </a:t>
            </a:r>
            <a:r>
              <a:rPr lang="en-US" dirty="0">
                <a:solidFill>
                  <a:srgbClr val="FF0000"/>
                </a:solidFill>
              </a:rPr>
              <a:t>rare </a:t>
            </a:r>
            <a:endParaRPr lang="ar-JO" dirty="0">
              <a:solidFill>
                <a:srgbClr val="FF0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19200"/>
            <a:ext cx="8229600" cy="4788091"/>
          </a:xfrm>
        </p:spPr>
        <p:txBody>
          <a:bodyPr>
            <a:normAutofit/>
          </a:bodyPr>
          <a:lstStyle/>
          <a:p>
            <a:pPr algn="l"/>
            <a:r>
              <a:rPr lang="en-US" dirty="0"/>
              <a:t>Child abuse (</a:t>
            </a:r>
            <a:r>
              <a:rPr lang="en-US" dirty="0">
                <a:solidFill>
                  <a:srgbClr val="FF0000"/>
                </a:solidFill>
              </a:rPr>
              <a:t>including neglect</a:t>
            </a:r>
            <a:r>
              <a:rPr lang="en-US" dirty="0"/>
              <a:t>) is any form of maltreatment of a child, either by inflicting harm or by failing to act to prevent harm. </a:t>
            </a:r>
          </a:p>
          <a:p>
            <a:pPr algn="l"/>
            <a:endParaRPr lang="en-US" dirty="0"/>
          </a:p>
          <a:p>
            <a:pPr algn="l"/>
            <a:r>
              <a:rPr lang="en-US" dirty="0"/>
              <a:t>Children may be abused in a family, institutional, or community setting, by those close to them, such as a parent or caregiver or, more rarely, by a stranger. They may be abused by adults or by other children. </a:t>
            </a:r>
          </a:p>
          <a:p>
            <a:pPr algn="l"/>
            <a:r>
              <a:rPr lang="en-US" dirty="0"/>
              <a:t>.</a:t>
            </a:r>
            <a:endParaRPr lang="ar-JO" dirty="0"/>
          </a:p>
        </p:txBody>
      </p:sp>
      <p:sp>
        <p:nvSpPr>
          <p:cNvPr id="3" name="Title 2"/>
          <p:cNvSpPr>
            <a:spLocks noGrp="1"/>
          </p:cNvSpPr>
          <p:nvPr>
            <p:ph type="title"/>
          </p:nvPr>
        </p:nvSpPr>
        <p:spPr/>
        <p:txBody>
          <a:bodyPr/>
          <a:lstStyle/>
          <a:p>
            <a:r>
              <a:rPr lang="en-US" dirty="0"/>
              <a:t>Definition </a:t>
            </a:r>
            <a:endParaRPr lang="ar-JO"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ar-JO" dirty="0"/>
          </a:p>
        </p:txBody>
      </p:sp>
      <p:sp>
        <p:nvSpPr>
          <p:cNvPr id="3" name="Title 2"/>
          <p:cNvSpPr>
            <a:spLocks noGrp="1"/>
          </p:cNvSpPr>
          <p:nvPr>
            <p:ph type="title"/>
          </p:nvPr>
        </p:nvSpPr>
        <p:spPr>
          <a:xfrm>
            <a:off x="2743200" y="2438400"/>
            <a:ext cx="8229600" cy="1143000"/>
          </a:xfrm>
        </p:spPr>
        <p:txBody>
          <a:bodyPr/>
          <a:lstStyle/>
          <a:p>
            <a:r>
              <a:rPr lang="en-US" dirty="0"/>
              <a:t>Thank you </a:t>
            </a:r>
            <a:endParaRPr lang="ar-JO"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Fractures</a:t>
            </a:r>
            <a:endParaRPr lang="ar-JO" dirty="0"/>
          </a:p>
        </p:txBody>
      </p:sp>
      <p:sp>
        <p:nvSpPr>
          <p:cNvPr id="4" name="Rectangle 3"/>
          <p:cNvSpPr/>
          <p:nvPr/>
        </p:nvSpPr>
        <p:spPr>
          <a:xfrm>
            <a:off x="381000" y="1371600"/>
            <a:ext cx="7010400" cy="1200329"/>
          </a:xfrm>
          <a:prstGeom prst="rect">
            <a:avLst/>
          </a:prstGeom>
        </p:spPr>
        <p:txBody>
          <a:bodyPr wrap="square">
            <a:spAutoFit/>
          </a:bodyPr>
          <a:lstStyle/>
          <a:p>
            <a:r>
              <a:rPr lang="en-US" dirty="0"/>
              <a:t>• Rib fractures are the strongest predictors of child abuse in infants in the absence of major trauma or pathologic causes, and are due to either the squeezing of the chest or a direct blow</a:t>
            </a:r>
            <a:endParaRPr lang="ar-JO" dirty="0"/>
          </a:p>
        </p:txBody>
      </p:sp>
      <p:sp>
        <p:nvSpPr>
          <p:cNvPr id="5" name="Rectangle 4"/>
          <p:cNvSpPr/>
          <p:nvPr/>
        </p:nvSpPr>
        <p:spPr>
          <a:xfrm>
            <a:off x="457200" y="2743200"/>
            <a:ext cx="7086600" cy="1200329"/>
          </a:xfrm>
          <a:prstGeom prst="rect">
            <a:avLst/>
          </a:prstGeom>
        </p:spPr>
        <p:txBody>
          <a:bodyPr wrap="square">
            <a:spAutoFit/>
          </a:bodyPr>
          <a:lstStyle/>
          <a:p>
            <a:pPr>
              <a:buFont typeface="Arial" pitchFamily="34" charset="0"/>
              <a:buChar char="•"/>
            </a:pPr>
            <a:r>
              <a:rPr lang="en-US" dirty="0"/>
              <a:t>Fractures of long bones in </a:t>
            </a:r>
            <a:r>
              <a:rPr lang="en-US" dirty="0" err="1"/>
              <a:t>premobile</a:t>
            </a:r>
            <a:r>
              <a:rPr lang="en-US" dirty="0"/>
              <a:t> children are very worrying for abuse but can be seen in accidental injury. The history given by caregivers should be consistent with a fracture mechanism in the accidental injury </a:t>
            </a:r>
            <a:endParaRPr lang="ar-JO" dirty="0"/>
          </a:p>
        </p:txBody>
      </p:sp>
      <p:sp>
        <p:nvSpPr>
          <p:cNvPr id="6" name="Rectangle 5"/>
          <p:cNvSpPr/>
          <p:nvPr/>
        </p:nvSpPr>
        <p:spPr>
          <a:xfrm>
            <a:off x="533400" y="4114800"/>
            <a:ext cx="7620000" cy="2031325"/>
          </a:xfrm>
          <a:prstGeom prst="rect">
            <a:avLst/>
          </a:prstGeom>
        </p:spPr>
        <p:txBody>
          <a:bodyPr wrap="square">
            <a:spAutoFit/>
          </a:bodyPr>
          <a:lstStyle/>
          <a:p>
            <a:pPr>
              <a:buFont typeface="Arial" pitchFamily="34" charset="0"/>
              <a:buChar char="•"/>
            </a:pPr>
            <a:r>
              <a:rPr lang="en-US" dirty="0"/>
              <a:t>Classic </a:t>
            </a:r>
            <a:r>
              <a:rPr lang="en-US" dirty="0" err="1"/>
              <a:t>metaphyseal</a:t>
            </a:r>
            <a:r>
              <a:rPr lang="en-US" dirty="0"/>
              <a:t> lesions (called corner fractures, bucket handle fractures) are highly specific for abuse in infants under 1 year of age These fractures occur from vigorous pulling, or twisting of an extremity</a:t>
            </a:r>
          </a:p>
          <a:p>
            <a:pPr>
              <a:buFont typeface="Arial" pitchFamily="34" charset="0"/>
              <a:buChar char="•"/>
            </a:pPr>
            <a:endParaRPr lang="en-US" dirty="0"/>
          </a:p>
          <a:p>
            <a:pPr>
              <a:buFont typeface="Arial" pitchFamily="34" charset="0"/>
              <a:buChar char="•"/>
            </a:pPr>
            <a:r>
              <a:rPr lang="en-US" dirty="0"/>
              <a:t>• </a:t>
            </a:r>
            <a:r>
              <a:rPr lang="en-US" dirty="0" err="1">
                <a:solidFill>
                  <a:srgbClr val="FF0000"/>
                </a:solidFill>
              </a:rPr>
              <a:t>Supracondylar</a:t>
            </a:r>
            <a:r>
              <a:rPr lang="en-US" dirty="0">
                <a:solidFill>
                  <a:srgbClr val="FF0000"/>
                </a:solidFill>
              </a:rPr>
              <a:t> fractures </a:t>
            </a:r>
            <a:r>
              <a:rPr lang="en-US" dirty="0"/>
              <a:t>of the </a:t>
            </a:r>
            <a:r>
              <a:rPr lang="en-US" dirty="0" err="1"/>
              <a:t>humerus</a:t>
            </a:r>
            <a:r>
              <a:rPr lang="en-US" dirty="0"/>
              <a:t> are far more common i</a:t>
            </a:r>
            <a:r>
              <a:rPr lang="en-US" dirty="0">
                <a:solidFill>
                  <a:srgbClr val="FF0000"/>
                </a:solidFill>
              </a:rPr>
              <a:t>n accidental falls</a:t>
            </a:r>
            <a:endParaRPr lang="ar-JO" dirty="0">
              <a:solidFill>
                <a:srgbClr val="FF0000"/>
              </a:solidFill>
            </a:endParaRPr>
          </a:p>
        </p:txBody>
      </p:sp>
      <p:sp>
        <p:nvSpPr>
          <p:cNvPr id="7" name="Rectangle 6"/>
          <p:cNvSpPr/>
          <p:nvPr/>
        </p:nvSpPr>
        <p:spPr>
          <a:xfrm>
            <a:off x="2971800" y="5943600"/>
            <a:ext cx="5791200" cy="646331"/>
          </a:xfrm>
          <a:prstGeom prst="rect">
            <a:avLst/>
          </a:prstGeom>
        </p:spPr>
        <p:txBody>
          <a:bodyPr wrap="square">
            <a:spAutoFit/>
          </a:bodyPr>
          <a:lstStyle/>
          <a:p>
            <a:r>
              <a:rPr lang="en-US" dirty="0"/>
              <a:t>• Simple linear skull fractures are equally prevalent in abusive and </a:t>
            </a:r>
            <a:r>
              <a:rPr lang="en-US" dirty="0" err="1"/>
              <a:t>nonabusive</a:t>
            </a:r>
            <a:r>
              <a:rPr lang="en-US" dirty="0"/>
              <a:t> injuries</a:t>
            </a:r>
            <a:endParaRPr lang="ar-JO"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Oral injuries </a:t>
            </a:r>
            <a:endParaRPr lang="ar-JO" dirty="0"/>
          </a:p>
        </p:txBody>
      </p:sp>
      <p:sp>
        <p:nvSpPr>
          <p:cNvPr id="4" name="Rectangle 3"/>
          <p:cNvSpPr/>
          <p:nvPr/>
        </p:nvSpPr>
        <p:spPr>
          <a:xfrm>
            <a:off x="609600" y="1219200"/>
            <a:ext cx="6858000" cy="646331"/>
          </a:xfrm>
          <a:prstGeom prst="rect">
            <a:avLst/>
          </a:prstGeom>
        </p:spPr>
        <p:txBody>
          <a:bodyPr wrap="square">
            <a:spAutoFit/>
          </a:bodyPr>
          <a:lstStyle/>
          <a:p>
            <a:pPr>
              <a:buFont typeface="Arial" pitchFamily="34" charset="0"/>
              <a:buChar char="•"/>
            </a:pPr>
            <a:r>
              <a:rPr lang="en-US" dirty="0"/>
              <a:t>The most common oral injuries </a:t>
            </a:r>
            <a:r>
              <a:rPr lang="en-US" dirty="0">
                <a:solidFill>
                  <a:schemeClr val="bg2">
                    <a:lumMod val="50000"/>
                  </a:schemeClr>
                </a:solidFill>
              </a:rPr>
              <a:t>described are bruising or lacerations to the lips</a:t>
            </a:r>
            <a:endParaRPr lang="ar-JO" dirty="0">
              <a:solidFill>
                <a:schemeClr val="bg2">
                  <a:lumMod val="50000"/>
                </a:schemeClr>
              </a:solidFill>
            </a:endParaRPr>
          </a:p>
        </p:txBody>
      </p:sp>
      <p:sp>
        <p:nvSpPr>
          <p:cNvPr id="5" name="Rectangle 4"/>
          <p:cNvSpPr/>
          <p:nvPr/>
        </p:nvSpPr>
        <p:spPr>
          <a:xfrm>
            <a:off x="609600" y="1905000"/>
            <a:ext cx="6400800" cy="646331"/>
          </a:xfrm>
          <a:prstGeom prst="rect">
            <a:avLst/>
          </a:prstGeom>
        </p:spPr>
        <p:txBody>
          <a:bodyPr wrap="square">
            <a:spAutoFit/>
          </a:bodyPr>
          <a:lstStyle/>
          <a:p>
            <a:pPr>
              <a:buFont typeface="Arial" pitchFamily="34" charset="0"/>
              <a:buChar char="•"/>
            </a:pPr>
            <a:r>
              <a:rPr lang="en-US" dirty="0"/>
              <a:t>The mouth should be fully examined, and any missing or abnormal teeth recorded.</a:t>
            </a:r>
            <a:endParaRPr lang="ar-JO" dirty="0"/>
          </a:p>
        </p:txBody>
      </p:sp>
      <p:sp>
        <p:nvSpPr>
          <p:cNvPr id="6" name="Rectangle 5"/>
          <p:cNvSpPr/>
          <p:nvPr/>
        </p:nvSpPr>
        <p:spPr>
          <a:xfrm>
            <a:off x="2895600" y="2667000"/>
            <a:ext cx="3296095" cy="369332"/>
          </a:xfrm>
          <a:prstGeom prst="rect">
            <a:avLst/>
          </a:prstGeom>
        </p:spPr>
        <p:txBody>
          <a:bodyPr wrap="none">
            <a:spAutoFit/>
          </a:bodyPr>
          <a:lstStyle/>
          <a:p>
            <a:pPr>
              <a:buFont typeface="Arial" pitchFamily="34" charset="0"/>
              <a:buChar char="•"/>
            </a:pPr>
            <a:r>
              <a:rPr lang="en-US" b="1" dirty="0">
                <a:solidFill>
                  <a:schemeClr val="bg2">
                    <a:lumMod val="50000"/>
                  </a:schemeClr>
                </a:solidFill>
              </a:rPr>
              <a:t>Torn </a:t>
            </a:r>
            <a:r>
              <a:rPr lang="en-US" b="1" dirty="0" err="1">
                <a:solidFill>
                  <a:schemeClr val="bg2">
                    <a:lumMod val="50000"/>
                  </a:schemeClr>
                </a:solidFill>
              </a:rPr>
              <a:t>frenum</a:t>
            </a:r>
            <a:r>
              <a:rPr lang="en-US" b="1" dirty="0">
                <a:solidFill>
                  <a:schemeClr val="bg2">
                    <a:lumMod val="50000"/>
                  </a:schemeClr>
                </a:solidFill>
              </a:rPr>
              <a:t> (or </a:t>
            </a:r>
            <a:r>
              <a:rPr lang="en-US" b="1" dirty="0" err="1">
                <a:solidFill>
                  <a:schemeClr val="bg2">
                    <a:lumMod val="50000"/>
                  </a:schemeClr>
                </a:solidFill>
              </a:rPr>
              <a:t>frenulum</a:t>
            </a:r>
            <a:r>
              <a:rPr lang="en-US" b="1" dirty="0">
                <a:solidFill>
                  <a:schemeClr val="bg2">
                    <a:lumMod val="50000"/>
                  </a:schemeClr>
                </a:solidFill>
              </a:rPr>
              <a:t>) </a:t>
            </a:r>
            <a:endParaRPr lang="ar-JO" b="1" dirty="0">
              <a:solidFill>
                <a:schemeClr val="bg2">
                  <a:lumMod val="50000"/>
                </a:schemeClr>
              </a:solidFill>
            </a:endParaRPr>
          </a:p>
        </p:txBody>
      </p:sp>
      <p:sp>
        <p:nvSpPr>
          <p:cNvPr id="7" name="Rectangle 6"/>
          <p:cNvSpPr/>
          <p:nvPr/>
        </p:nvSpPr>
        <p:spPr>
          <a:xfrm>
            <a:off x="228600" y="2971800"/>
            <a:ext cx="4572000" cy="3139321"/>
          </a:xfrm>
          <a:prstGeom prst="rect">
            <a:avLst/>
          </a:prstGeom>
        </p:spPr>
        <p:txBody>
          <a:bodyPr wrap="square">
            <a:spAutoFit/>
          </a:bodyPr>
          <a:lstStyle/>
          <a:p>
            <a:r>
              <a:rPr lang="en-US" dirty="0"/>
              <a:t>When it is associated with severe or injuries (head injury) and unexplained bruising to the cheeks, ears, neck, or trunk should raise concern for </a:t>
            </a:r>
            <a:r>
              <a:rPr lang="en-US" b="1" dirty="0">
                <a:solidFill>
                  <a:srgbClr val="FF0000"/>
                </a:solidFill>
              </a:rPr>
              <a:t>abuse, it </a:t>
            </a:r>
            <a:r>
              <a:rPr lang="en-US" dirty="0"/>
              <a:t>may occur by </a:t>
            </a:r>
            <a:r>
              <a:rPr lang="en-US" dirty="0">
                <a:solidFill>
                  <a:srgbClr val="FF0000"/>
                </a:solidFill>
              </a:rPr>
              <a:t>force-feeding</a:t>
            </a:r>
            <a:r>
              <a:rPr lang="en-US" dirty="0"/>
              <a:t> an infant,</a:t>
            </a:r>
          </a:p>
          <a:p>
            <a:endParaRPr lang="en-US" dirty="0"/>
          </a:p>
          <a:p>
            <a:r>
              <a:rPr lang="en-US" dirty="0"/>
              <a:t>although it has only conclusively been reported following a direct blow It is </a:t>
            </a:r>
            <a:r>
              <a:rPr lang="en-US" u="sng" dirty="0"/>
              <a:t>accompanied by a lot of apparent bleeding (mixed saliva and blood). </a:t>
            </a:r>
            <a:endParaRPr lang="ar-JO" u="sng" dirty="0"/>
          </a:p>
        </p:txBody>
      </p:sp>
      <p:sp>
        <p:nvSpPr>
          <p:cNvPr id="8" name="Rectangle 7"/>
          <p:cNvSpPr/>
          <p:nvPr/>
        </p:nvSpPr>
        <p:spPr>
          <a:xfrm>
            <a:off x="4800600" y="3048000"/>
            <a:ext cx="4572000" cy="2308324"/>
          </a:xfrm>
          <a:prstGeom prst="rect">
            <a:avLst/>
          </a:prstGeom>
        </p:spPr>
        <p:txBody>
          <a:bodyPr>
            <a:spAutoFit/>
          </a:bodyPr>
          <a:lstStyle/>
          <a:p>
            <a:r>
              <a:rPr lang="en-US" dirty="0"/>
              <a:t>• when isolated (excluded any other injury) cannot be assumed to be abusive. It may occur accidentally, from a direct blow (swing hitting mouth, fall onto face, sport injury). </a:t>
            </a:r>
            <a:br>
              <a:rPr lang="en-US" dirty="0"/>
            </a:br>
            <a:r>
              <a:rPr lang="en-US" dirty="0"/>
              <a:t/>
            </a:r>
            <a:br>
              <a:rPr lang="en-US" dirty="0"/>
            </a:br>
            <a:r>
              <a:rPr lang="en-US" dirty="0"/>
              <a:t>*Torn </a:t>
            </a:r>
            <a:r>
              <a:rPr lang="en-US" dirty="0" err="1"/>
              <a:t>frenum</a:t>
            </a:r>
            <a:r>
              <a:rPr lang="en-US" dirty="0"/>
              <a:t> has been described during attempted intubation.</a:t>
            </a:r>
            <a:endParaRPr lang="ar-JO"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685800" y="457200"/>
            <a:ext cx="3589444" cy="646331"/>
          </a:xfrm>
          <a:prstGeom prst="rect">
            <a:avLst/>
          </a:prstGeom>
        </p:spPr>
        <p:txBody>
          <a:bodyPr wrap="none">
            <a:spAutoFit/>
          </a:bodyPr>
          <a:lstStyle/>
          <a:p>
            <a:r>
              <a:rPr lang="en-US" sz="3600" dirty="0">
                <a:solidFill>
                  <a:schemeClr val="bg2">
                    <a:lumMod val="50000"/>
                  </a:schemeClr>
                </a:solidFill>
              </a:rPr>
              <a:t>Dental injuries </a:t>
            </a:r>
            <a:endParaRPr lang="ar-JO" sz="3600" dirty="0">
              <a:solidFill>
                <a:schemeClr val="bg2">
                  <a:lumMod val="50000"/>
                </a:schemeClr>
              </a:solidFill>
            </a:endParaRPr>
          </a:p>
        </p:txBody>
      </p:sp>
      <p:sp>
        <p:nvSpPr>
          <p:cNvPr id="6" name="Rectangle 5"/>
          <p:cNvSpPr/>
          <p:nvPr/>
        </p:nvSpPr>
        <p:spPr>
          <a:xfrm>
            <a:off x="304800" y="1219200"/>
            <a:ext cx="7162800" cy="1200329"/>
          </a:xfrm>
          <a:prstGeom prst="rect">
            <a:avLst/>
          </a:prstGeom>
        </p:spPr>
        <p:txBody>
          <a:bodyPr wrap="square">
            <a:spAutoFit/>
          </a:bodyPr>
          <a:lstStyle/>
          <a:p>
            <a:r>
              <a:rPr lang="en-US" dirty="0"/>
              <a:t>Abusive dental injuries include forced intrusions, extrusions, removal of healthy secondary teeth, and </a:t>
            </a:r>
            <a:r>
              <a:rPr lang="en-US" dirty="0" err="1"/>
              <a:t>microfractures</a:t>
            </a:r>
            <a:endParaRPr lang="en-US" dirty="0"/>
          </a:p>
          <a:p>
            <a:r>
              <a:rPr lang="en-US" dirty="0"/>
              <a:t> Parents have been known to forcefully extract a child's healthy teeth as a "punishment."</a:t>
            </a:r>
            <a:endParaRPr lang="ar-JO" dirty="0"/>
          </a:p>
        </p:txBody>
      </p:sp>
      <p:sp>
        <p:nvSpPr>
          <p:cNvPr id="7" name="Rectangle 6"/>
          <p:cNvSpPr/>
          <p:nvPr/>
        </p:nvSpPr>
        <p:spPr>
          <a:xfrm>
            <a:off x="457200" y="2590800"/>
            <a:ext cx="7620000" cy="1754326"/>
          </a:xfrm>
          <a:prstGeom prst="rect">
            <a:avLst/>
          </a:prstGeom>
        </p:spPr>
        <p:txBody>
          <a:bodyPr wrap="square">
            <a:spAutoFit/>
          </a:bodyPr>
          <a:lstStyle/>
          <a:p>
            <a:r>
              <a:rPr lang="en-US" dirty="0"/>
              <a:t>Up to 50% of children with dental injuries sustain them accidentally, from falls or sports injuries</a:t>
            </a:r>
            <a:br>
              <a:rPr lang="en-US" dirty="0"/>
            </a:br>
            <a:r>
              <a:rPr lang="en-US" dirty="0"/>
              <a:t>Grayish discoloration of the teeth may also occur with </a:t>
            </a:r>
            <a:r>
              <a:rPr lang="en-US" u="sng" dirty="0" err="1"/>
              <a:t>dentinogenesis</a:t>
            </a:r>
            <a:r>
              <a:rPr lang="en-US" u="sng" dirty="0"/>
              <a:t> </a:t>
            </a:r>
            <a:r>
              <a:rPr lang="en-US" u="sng" dirty="0" err="1"/>
              <a:t>imperfecta</a:t>
            </a:r>
            <a:r>
              <a:rPr lang="en-US" u="sng" dirty="0"/>
              <a:t>, </a:t>
            </a:r>
            <a:r>
              <a:rPr lang="en-US" dirty="0"/>
              <a:t>particularly when associated with </a:t>
            </a:r>
            <a:r>
              <a:rPr lang="en-US" dirty="0" err="1"/>
              <a:t>osteogenesis</a:t>
            </a:r>
            <a:r>
              <a:rPr lang="en-US" dirty="0"/>
              <a:t> </a:t>
            </a:r>
            <a:r>
              <a:rPr lang="en-US" dirty="0" err="1"/>
              <a:t>imperfecta</a:t>
            </a:r>
            <a:r>
              <a:rPr lang="en-US" dirty="0"/>
              <a:t>, a condition resulting in recurrent fractures. </a:t>
            </a:r>
            <a:endParaRPr lang="ar-JO" dirty="0"/>
          </a:p>
        </p:txBody>
      </p:sp>
      <p:sp>
        <p:nvSpPr>
          <p:cNvPr id="8" name="Rectangle 7"/>
          <p:cNvSpPr/>
          <p:nvPr/>
        </p:nvSpPr>
        <p:spPr>
          <a:xfrm>
            <a:off x="533400" y="4495800"/>
            <a:ext cx="2029723" cy="369332"/>
          </a:xfrm>
          <a:prstGeom prst="rect">
            <a:avLst/>
          </a:prstGeom>
        </p:spPr>
        <p:txBody>
          <a:bodyPr wrap="none">
            <a:spAutoFit/>
          </a:bodyPr>
          <a:lstStyle/>
          <a:p>
            <a:r>
              <a:rPr lang="en-US" dirty="0"/>
              <a:t>+ dental neglect</a:t>
            </a:r>
            <a:endParaRPr lang="ar-JO"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0"/>
            <a:ext cx="8229600" cy="1143000"/>
          </a:xfrm>
        </p:spPr>
        <p:txBody>
          <a:bodyPr/>
          <a:lstStyle/>
          <a:p>
            <a:r>
              <a:rPr lang="en-US" dirty="0"/>
              <a:t>Bruising</a:t>
            </a:r>
            <a:endParaRPr lang="ar-JO" dirty="0"/>
          </a:p>
        </p:txBody>
      </p:sp>
      <p:sp>
        <p:nvSpPr>
          <p:cNvPr id="4" name="Rectangle 3"/>
          <p:cNvSpPr/>
          <p:nvPr/>
        </p:nvSpPr>
        <p:spPr>
          <a:xfrm>
            <a:off x="381000" y="838200"/>
            <a:ext cx="7696200" cy="923330"/>
          </a:xfrm>
          <a:prstGeom prst="rect">
            <a:avLst/>
          </a:prstGeom>
        </p:spPr>
        <p:txBody>
          <a:bodyPr wrap="square">
            <a:spAutoFit/>
          </a:bodyPr>
          <a:lstStyle/>
          <a:p>
            <a:pPr>
              <a:buFont typeface="Arial" pitchFamily="34" charset="0"/>
              <a:buChar char="•"/>
            </a:pPr>
            <a:r>
              <a:rPr lang="en-US" dirty="0"/>
              <a:t>Bruising is one of the most common accidental injuries that children sustain during normal day-today activities. However, bruising is also the most common manifestation of physical abuse</a:t>
            </a:r>
            <a:endParaRPr lang="ar-JO" dirty="0"/>
          </a:p>
        </p:txBody>
      </p:sp>
      <p:graphicFrame>
        <p:nvGraphicFramePr>
          <p:cNvPr id="5" name="Table 4"/>
          <p:cNvGraphicFramePr>
            <a:graphicFrameLocks noGrp="1"/>
          </p:cNvGraphicFramePr>
          <p:nvPr/>
        </p:nvGraphicFramePr>
        <p:xfrm>
          <a:off x="457200" y="1676401"/>
          <a:ext cx="8534400" cy="4480560"/>
        </p:xfrm>
        <a:graphic>
          <a:graphicData uri="http://schemas.openxmlformats.org/drawingml/2006/table">
            <a:tbl>
              <a:tblPr rtl="1" firstRow="1" bandRow="1">
                <a:tableStyleId>{5C22544A-7EE6-4342-B048-85BDC9FD1C3A}</a:tableStyleId>
              </a:tblPr>
              <a:tblGrid>
                <a:gridCol w="4400930">
                  <a:extLst>
                    <a:ext uri="{9D8B030D-6E8A-4147-A177-3AD203B41FA5}">
                      <a16:colId xmlns:a16="http://schemas.microsoft.com/office/drawing/2014/main" xmlns="" val="20000"/>
                    </a:ext>
                  </a:extLst>
                </a:gridCol>
                <a:gridCol w="4133470">
                  <a:extLst>
                    <a:ext uri="{9D8B030D-6E8A-4147-A177-3AD203B41FA5}">
                      <a16:colId xmlns:a16="http://schemas.microsoft.com/office/drawing/2014/main" xmlns="" val="20001"/>
                    </a:ext>
                  </a:extLst>
                </a:gridCol>
              </a:tblGrid>
              <a:tr h="354563">
                <a:tc>
                  <a:txBody>
                    <a:bodyPr/>
                    <a:lstStyle/>
                    <a:p>
                      <a:pPr algn="ctr" rtl="1"/>
                      <a:r>
                        <a:rPr lang="en-US" dirty="0"/>
                        <a:t>Non-accidental</a:t>
                      </a:r>
                      <a:endParaRPr lang="ar-JO" dirty="0"/>
                    </a:p>
                  </a:txBody>
                  <a:tcPr/>
                </a:tc>
                <a:tc>
                  <a:txBody>
                    <a:bodyPr/>
                    <a:lstStyle/>
                    <a:p>
                      <a:pPr algn="ctr" rtl="1"/>
                      <a:r>
                        <a:rPr lang="en-US" dirty="0"/>
                        <a:t>Accidental </a:t>
                      </a:r>
                      <a:endParaRPr lang="ar-JO" dirty="0"/>
                    </a:p>
                  </a:txBody>
                  <a:tcPr/>
                </a:tc>
                <a:extLst>
                  <a:ext uri="{0D108BD9-81ED-4DB2-BD59-A6C34878D82A}">
                    <a16:rowId xmlns:a16="http://schemas.microsoft.com/office/drawing/2014/main" xmlns="" val="10000"/>
                  </a:ext>
                </a:extLst>
              </a:tr>
              <a:tr h="1418253">
                <a:tc>
                  <a:txBody>
                    <a:bodyPr/>
                    <a:lstStyle/>
                    <a:p>
                      <a:pPr algn="l" rtl="1"/>
                      <a:r>
                        <a:rPr lang="en-US" dirty="0">
                          <a:solidFill>
                            <a:srgbClr val="FF0000"/>
                          </a:solidFill>
                        </a:rPr>
                        <a:t>head and face is the most common site of </a:t>
                      </a:r>
                      <a:r>
                        <a:rPr lang="en-US" dirty="0" err="1">
                          <a:solidFill>
                            <a:srgbClr val="FF0000"/>
                          </a:solidFill>
                        </a:rPr>
                        <a:t>bruising</a:t>
                      </a:r>
                      <a:r>
                        <a:rPr lang="en-US" dirty="0" err="1"/>
                        <a:t>,back</a:t>
                      </a:r>
                      <a:r>
                        <a:rPr lang="en-US" dirty="0"/>
                        <a:t>, buttocks, forearm, cheeks , ears, abdomen or hip, upper arm, posterior leg, foot, or hand.[</a:t>
                      </a:r>
                      <a:endParaRPr lang="ar-JO" dirty="0"/>
                    </a:p>
                  </a:txBody>
                  <a:tcPr/>
                </a:tc>
                <a:tc>
                  <a:txBody>
                    <a:bodyPr/>
                    <a:lstStyle/>
                    <a:p>
                      <a:pPr algn="l" rtl="1"/>
                      <a:r>
                        <a:rPr lang="en-US" dirty="0"/>
                        <a:t>mobile children on the front of the body and over bony prominences</a:t>
                      </a:r>
                      <a:endParaRPr lang="ar-JO" dirty="0"/>
                    </a:p>
                  </a:txBody>
                  <a:tcPr/>
                </a:tc>
                <a:extLst>
                  <a:ext uri="{0D108BD9-81ED-4DB2-BD59-A6C34878D82A}">
                    <a16:rowId xmlns:a16="http://schemas.microsoft.com/office/drawing/2014/main" xmlns="" val="10001"/>
                  </a:ext>
                </a:extLst>
              </a:tr>
              <a:tr h="886408">
                <a:tc>
                  <a:txBody>
                    <a:bodyPr/>
                    <a:lstStyle/>
                    <a:p>
                      <a:pPr algn="l" rtl="1"/>
                      <a:r>
                        <a:rPr lang="en-US" dirty="0"/>
                        <a:t>TEN-4</a:t>
                      </a:r>
                      <a:endParaRPr lang="ar-JO" dirty="0"/>
                    </a:p>
                  </a:txBody>
                  <a:tcPr/>
                </a:tc>
                <a:tc>
                  <a:txBody>
                    <a:bodyPr/>
                    <a:lstStyle/>
                    <a:p>
                      <a:pPr algn="l" rtl="1"/>
                      <a:r>
                        <a:rPr lang="en-US" dirty="0"/>
                        <a:t>head </a:t>
                      </a:r>
                      <a:r>
                        <a:rPr lang="en-US" dirty="0" err="1"/>
                        <a:t>brusis</a:t>
                      </a:r>
                      <a:r>
                        <a:rPr lang="en-US" dirty="0"/>
                        <a:t> are commonly found over the forehead, nose, upper lip, or chin</a:t>
                      </a:r>
                      <a:endParaRPr lang="ar-JO" dirty="0"/>
                    </a:p>
                  </a:txBody>
                  <a:tcPr/>
                </a:tc>
                <a:extLst>
                  <a:ext uri="{0D108BD9-81ED-4DB2-BD59-A6C34878D82A}">
                    <a16:rowId xmlns:a16="http://schemas.microsoft.com/office/drawing/2014/main" xmlns="" val="10002"/>
                  </a:ext>
                </a:extLst>
              </a:tr>
              <a:tr h="1684175">
                <a:tc>
                  <a:txBody>
                    <a:bodyPr/>
                    <a:lstStyle/>
                    <a:p>
                      <a:pPr algn="l" rtl="1"/>
                      <a:r>
                        <a:rPr lang="en-US" dirty="0"/>
                        <a:t>occur in clusters /defensive injuries (outside of the forearm and thighs</a:t>
                      </a:r>
                      <a:r>
                        <a:rPr lang="en-US" baseline="0" dirty="0"/>
                        <a:t> </a:t>
                      </a:r>
                      <a:br>
                        <a:rPr lang="en-US" baseline="0" dirty="0"/>
                      </a:br>
                      <a:r>
                        <a:rPr lang="en-US" dirty="0"/>
                        <a:t>may reflect patterned image of the object used (belt buckle, dog collar) or it may be associated with abrasions (in rope injury).</a:t>
                      </a:r>
                      <a:endParaRPr lang="ar-JO" dirty="0"/>
                    </a:p>
                  </a:txBody>
                  <a:tcPr/>
                </a:tc>
                <a:tc>
                  <a:txBody>
                    <a:bodyPr/>
                    <a:lstStyle/>
                    <a:p>
                      <a:pPr rtl="1"/>
                      <a:endParaRPr lang="ar-JO" dirty="0"/>
                    </a:p>
                  </a:txBody>
                  <a:tcPr/>
                </a:tc>
                <a:extLst>
                  <a:ext uri="{0D108BD9-81ED-4DB2-BD59-A6C34878D82A}">
                    <a16:rowId xmlns:a16="http://schemas.microsoft.com/office/drawing/2014/main" xmlns="" val="10003"/>
                  </a:ext>
                </a:extLst>
              </a:tr>
            </a:tbl>
          </a:graphicData>
        </a:graphic>
      </p:graphicFrame>
      <p:graphicFrame>
        <p:nvGraphicFramePr>
          <p:cNvPr id="6" name="Table 5"/>
          <p:cNvGraphicFramePr>
            <a:graphicFrameLocks noGrp="1"/>
          </p:cNvGraphicFramePr>
          <p:nvPr/>
        </p:nvGraphicFramePr>
        <p:xfrm>
          <a:off x="4572000" y="6196819"/>
          <a:ext cx="4375053" cy="661181"/>
        </p:xfrm>
        <a:graphic>
          <a:graphicData uri="http://schemas.openxmlformats.org/drawingml/2006/table">
            <a:tbl>
              <a:tblPr rtl="1">
                <a:tableStyleId>{3C2FFA5D-87B4-456A-9821-1D502468CF0F}</a:tableStyleId>
              </a:tblPr>
              <a:tblGrid>
                <a:gridCol w="4375053">
                  <a:extLst>
                    <a:ext uri="{9D8B030D-6E8A-4147-A177-3AD203B41FA5}">
                      <a16:colId xmlns:a16="http://schemas.microsoft.com/office/drawing/2014/main" xmlns="" val="20000"/>
                    </a:ext>
                  </a:extLst>
                </a:gridCol>
              </a:tblGrid>
              <a:tr h="661181">
                <a:tc>
                  <a:txBody>
                    <a:bodyPr/>
                    <a:lstStyle/>
                    <a:p>
                      <a:pPr algn="l" rtl="1"/>
                      <a:r>
                        <a:rPr lang="en-US" dirty="0"/>
                        <a:t>More</a:t>
                      </a:r>
                      <a:r>
                        <a:rPr lang="en-US" baseline="0" dirty="0"/>
                        <a:t> numerous</a:t>
                      </a:r>
                      <a:r>
                        <a:rPr lang="en-US" dirty="0"/>
                        <a:t/>
                      </a:r>
                      <a:br>
                        <a:rPr lang="en-US" dirty="0"/>
                      </a:br>
                      <a:r>
                        <a:rPr lang="en-US" dirty="0" err="1"/>
                        <a:t>Petechial</a:t>
                      </a:r>
                      <a:r>
                        <a:rPr lang="en-US" dirty="0"/>
                        <a:t> association </a:t>
                      </a:r>
                      <a:endParaRPr lang="ar-JO" dirty="0"/>
                    </a:p>
                  </a:txBody>
                  <a:tcPr/>
                </a:tc>
                <a:extLst>
                  <a:ext uri="{0D108BD9-81ED-4DB2-BD59-A6C34878D82A}">
                    <a16:rowId xmlns:a16="http://schemas.microsoft.com/office/drawing/2014/main" xmlns="" val="10000"/>
                  </a:ext>
                </a:extLst>
              </a:tr>
            </a:tbl>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Bites</a:t>
            </a:r>
            <a:endParaRPr lang="ar-JO" dirty="0"/>
          </a:p>
        </p:txBody>
      </p:sp>
      <p:sp>
        <p:nvSpPr>
          <p:cNvPr id="4" name="Rectangle 3"/>
          <p:cNvSpPr/>
          <p:nvPr/>
        </p:nvSpPr>
        <p:spPr>
          <a:xfrm>
            <a:off x="304800" y="1219200"/>
            <a:ext cx="7543800" cy="646331"/>
          </a:xfrm>
          <a:prstGeom prst="rect">
            <a:avLst/>
          </a:prstGeom>
        </p:spPr>
        <p:txBody>
          <a:bodyPr wrap="square">
            <a:spAutoFit/>
          </a:bodyPr>
          <a:lstStyle/>
          <a:p>
            <a:pPr>
              <a:buFont typeface="Arial" pitchFamily="34" charset="0"/>
              <a:buChar char="•"/>
            </a:pPr>
            <a:r>
              <a:rPr lang="en-US" dirty="0"/>
              <a:t>Bites to children may be seen with both accidental injuries (e.g., child-to-child bites among toddlers) and abusive injuries.</a:t>
            </a:r>
            <a:endParaRPr lang="ar-JO" dirty="0"/>
          </a:p>
        </p:txBody>
      </p:sp>
      <p:sp>
        <p:nvSpPr>
          <p:cNvPr id="5" name="Rectangle 4"/>
          <p:cNvSpPr/>
          <p:nvPr/>
        </p:nvSpPr>
        <p:spPr>
          <a:xfrm>
            <a:off x="381000" y="2057400"/>
            <a:ext cx="7391400" cy="1200329"/>
          </a:xfrm>
          <a:prstGeom prst="rect">
            <a:avLst/>
          </a:prstGeom>
        </p:spPr>
        <p:txBody>
          <a:bodyPr wrap="square">
            <a:spAutoFit/>
          </a:bodyPr>
          <a:lstStyle/>
          <a:p>
            <a:pPr>
              <a:buFont typeface="Arial" pitchFamily="34" charset="0"/>
              <a:buChar char="•"/>
            </a:pPr>
            <a:r>
              <a:rPr lang="en-US" dirty="0"/>
              <a:t>Abusive bites may occur in younger children on the arms, legs, back, shoulders, and buttocks</a:t>
            </a:r>
          </a:p>
          <a:p>
            <a:r>
              <a:rPr lang="en-US" dirty="0"/>
              <a:t>Adolescents who are the victims of sexual abuse may be bitten over the breasts and neck, as in adult attacks. </a:t>
            </a:r>
            <a:endParaRPr lang="ar-JO" dirty="0"/>
          </a:p>
        </p:txBody>
      </p:sp>
      <p:sp>
        <p:nvSpPr>
          <p:cNvPr id="6" name="Rectangle 5"/>
          <p:cNvSpPr/>
          <p:nvPr/>
        </p:nvSpPr>
        <p:spPr>
          <a:xfrm>
            <a:off x="457200" y="3276600"/>
            <a:ext cx="8229600" cy="923330"/>
          </a:xfrm>
          <a:prstGeom prst="rect">
            <a:avLst/>
          </a:prstGeom>
        </p:spPr>
        <p:txBody>
          <a:bodyPr wrap="square">
            <a:spAutoFit/>
          </a:bodyPr>
          <a:lstStyle/>
          <a:p>
            <a:pPr>
              <a:buFont typeface="Arial" pitchFamily="34" charset="0"/>
              <a:buChar char="•"/>
            </a:pPr>
            <a:r>
              <a:rPr lang="en-US" dirty="0"/>
              <a:t>Distinguishing child bites from adult bites is challenging. Any bite with an </a:t>
            </a:r>
            <a:r>
              <a:rPr lang="en-US" dirty="0" err="1"/>
              <a:t>intercanine</a:t>
            </a:r>
            <a:r>
              <a:rPr lang="en-US" dirty="0"/>
              <a:t> distance of &gt;3 cm is more likely to be from an adult; an </a:t>
            </a:r>
            <a:r>
              <a:rPr lang="en-US" dirty="0" err="1"/>
              <a:t>intercanine</a:t>
            </a:r>
            <a:r>
              <a:rPr lang="en-US" dirty="0"/>
              <a:t> distance of </a:t>
            </a:r>
            <a:endParaRPr lang="ar-JO" dirty="0"/>
          </a:p>
        </p:txBody>
      </p:sp>
      <p:sp>
        <p:nvSpPr>
          <p:cNvPr id="7" name="Rectangle 6"/>
          <p:cNvSpPr/>
          <p:nvPr/>
        </p:nvSpPr>
        <p:spPr>
          <a:xfrm>
            <a:off x="533400" y="4343400"/>
            <a:ext cx="7543800" cy="646331"/>
          </a:xfrm>
          <a:prstGeom prst="rect">
            <a:avLst/>
          </a:prstGeom>
        </p:spPr>
        <p:txBody>
          <a:bodyPr wrap="square">
            <a:spAutoFit/>
          </a:bodyPr>
          <a:lstStyle/>
          <a:p>
            <a:pPr>
              <a:buFont typeface="Arial" pitchFamily="34" charset="0"/>
              <a:buChar char="•"/>
            </a:pPr>
            <a:r>
              <a:rPr lang="en-US" dirty="0"/>
              <a:t>Children are sometimes bitten by animals: most commonly dogs, cats, and ferrets. Animal bites are usually tearing injuries</a:t>
            </a:r>
            <a:endParaRPr lang="ar-JO"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457200" y="1481138"/>
          <a:ext cx="8229600" cy="370840"/>
        </p:xfrm>
        <a:graphic>
          <a:graphicData uri="http://schemas.openxmlformats.org/drawingml/2006/table">
            <a:tbl>
              <a:tblPr rtl="1" firstRow="1" bandRow="1">
                <a:tableStyleId>{5C22544A-7EE6-4342-B048-85BDC9FD1C3A}</a:tableStyleId>
              </a:tblPr>
              <a:tblGrid>
                <a:gridCol w="4114800">
                  <a:extLst>
                    <a:ext uri="{9D8B030D-6E8A-4147-A177-3AD203B41FA5}">
                      <a16:colId xmlns:a16="http://schemas.microsoft.com/office/drawing/2014/main" xmlns="" val="20000"/>
                    </a:ext>
                  </a:extLst>
                </a:gridCol>
                <a:gridCol w="4114800">
                  <a:extLst>
                    <a:ext uri="{9D8B030D-6E8A-4147-A177-3AD203B41FA5}">
                      <a16:colId xmlns:a16="http://schemas.microsoft.com/office/drawing/2014/main" xmlns="" val="20001"/>
                    </a:ext>
                  </a:extLst>
                </a:gridCol>
              </a:tblGrid>
              <a:tr h="370840">
                <a:tc>
                  <a:txBody>
                    <a:bodyPr/>
                    <a:lstStyle/>
                    <a:p>
                      <a:pPr rtl="1"/>
                      <a:r>
                        <a:rPr lang="en-US" dirty="0"/>
                        <a:t>Non accidental </a:t>
                      </a:r>
                      <a:endParaRPr lang="ar-JO" dirty="0"/>
                    </a:p>
                  </a:txBody>
                  <a:tcPr/>
                </a:tc>
                <a:tc>
                  <a:txBody>
                    <a:bodyPr/>
                    <a:lstStyle/>
                    <a:p>
                      <a:pPr algn="l" rtl="1"/>
                      <a:r>
                        <a:rPr lang="en-US" dirty="0"/>
                        <a:t>accidental</a:t>
                      </a:r>
                      <a:endParaRPr lang="ar-JO" dirty="0"/>
                    </a:p>
                  </a:txBody>
                  <a:tcPr/>
                </a:tc>
                <a:extLst>
                  <a:ext uri="{0D108BD9-81ED-4DB2-BD59-A6C34878D82A}">
                    <a16:rowId xmlns:a16="http://schemas.microsoft.com/office/drawing/2014/main" xmlns="" val="10000"/>
                  </a:ext>
                </a:extLst>
              </a:tr>
            </a:tbl>
          </a:graphicData>
        </a:graphic>
      </p:graphicFrame>
      <p:sp>
        <p:nvSpPr>
          <p:cNvPr id="3" name="Title 2"/>
          <p:cNvSpPr>
            <a:spLocks noGrp="1"/>
          </p:cNvSpPr>
          <p:nvPr>
            <p:ph type="title"/>
          </p:nvPr>
        </p:nvSpPr>
        <p:spPr/>
        <p:txBody>
          <a:bodyPr/>
          <a:lstStyle/>
          <a:p>
            <a:r>
              <a:rPr lang="en-US" dirty="0"/>
              <a:t>Poisonings</a:t>
            </a:r>
            <a:endParaRPr lang="ar-JO" dirty="0"/>
          </a:p>
        </p:txBody>
      </p:sp>
      <p:sp>
        <p:nvSpPr>
          <p:cNvPr id="5" name="Rectangle 4"/>
          <p:cNvSpPr/>
          <p:nvPr/>
        </p:nvSpPr>
        <p:spPr>
          <a:xfrm>
            <a:off x="304800" y="2209800"/>
            <a:ext cx="4572000" cy="2862322"/>
          </a:xfrm>
          <a:prstGeom prst="rect">
            <a:avLst/>
          </a:prstGeom>
        </p:spPr>
        <p:txBody>
          <a:bodyPr>
            <a:spAutoFit/>
          </a:bodyPr>
          <a:lstStyle/>
          <a:p>
            <a:pPr>
              <a:buFont typeface="Arial" pitchFamily="34" charset="0"/>
              <a:buChar char="•"/>
            </a:pPr>
            <a:r>
              <a:rPr lang="en-US" dirty="0"/>
              <a:t>ingestion of small amounts of domestic products or medications.</a:t>
            </a:r>
            <a:br>
              <a:rPr lang="en-US" dirty="0"/>
            </a:br>
            <a:endParaRPr lang="en-US" dirty="0"/>
          </a:p>
          <a:p>
            <a:pPr>
              <a:buFont typeface="Arial" pitchFamily="34" charset="0"/>
              <a:buChar char="•"/>
            </a:pPr>
            <a:r>
              <a:rPr lang="en-US" dirty="0"/>
              <a:t>The child is presented promptly by the parents or caregivers, </a:t>
            </a:r>
          </a:p>
          <a:p>
            <a:endParaRPr lang="en-US" dirty="0"/>
          </a:p>
          <a:p>
            <a:pPr>
              <a:buFont typeface="Arial" pitchFamily="34" charset="0"/>
              <a:buChar char="•"/>
            </a:pPr>
            <a:r>
              <a:rPr lang="en-US" dirty="0"/>
              <a:t>able to give a history of ingestion or of the child being found in the proximity of an opened container of poison</a:t>
            </a:r>
            <a:endParaRPr lang="ar-JO" dirty="0"/>
          </a:p>
        </p:txBody>
      </p:sp>
      <p:sp>
        <p:nvSpPr>
          <p:cNvPr id="6" name="Rectangle 5"/>
          <p:cNvSpPr/>
          <p:nvPr/>
        </p:nvSpPr>
        <p:spPr>
          <a:xfrm>
            <a:off x="5181600" y="2209800"/>
            <a:ext cx="3733800" cy="3416320"/>
          </a:xfrm>
          <a:prstGeom prst="rect">
            <a:avLst/>
          </a:prstGeom>
        </p:spPr>
        <p:txBody>
          <a:bodyPr wrap="square">
            <a:spAutoFit/>
          </a:bodyPr>
          <a:lstStyle/>
          <a:p>
            <a:pPr>
              <a:buFont typeface="Arial" pitchFamily="34" charset="0"/>
              <a:buChar char="•"/>
            </a:pPr>
            <a:r>
              <a:rPr lang="en-US" dirty="0"/>
              <a:t>large quantities of a substance have been ingested</a:t>
            </a:r>
          </a:p>
          <a:p>
            <a:endParaRPr lang="en-US" dirty="0"/>
          </a:p>
          <a:p>
            <a:pPr>
              <a:buFont typeface="Arial" pitchFamily="34" charset="0"/>
              <a:buChar char="•"/>
            </a:pPr>
            <a:r>
              <a:rPr lang="en-US" dirty="0"/>
              <a:t>or if there is no history or a history of ingestion of small amounts of poison inconsistent with the clinical presentation.</a:t>
            </a:r>
          </a:p>
          <a:p>
            <a:endParaRPr lang="en-US" dirty="0"/>
          </a:p>
          <a:p>
            <a:pPr>
              <a:buFont typeface="Arial" pitchFamily="34" charset="0"/>
              <a:buChar char="•"/>
            </a:pPr>
            <a:r>
              <a:rPr lang="en-US" dirty="0"/>
              <a:t> The most common agents of intentional poisoning include drugs prescribed for family members </a:t>
            </a:r>
            <a:endParaRPr lang="ar-JO" dirty="0"/>
          </a:p>
        </p:txBody>
      </p:sp>
      <p:sp>
        <p:nvSpPr>
          <p:cNvPr id="7" name="Rectangle 6"/>
          <p:cNvSpPr/>
          <p:nvPr/>
        </p:nvSpPr>
        <p:spPr>
          <a:xfrm>
            <a:off x="2514600" y="5562600"/>
            <a:ext cx="4800600" cy="923330"/>
          </a:xfrm>
          <a:prstGeom prst="rect">
            <a:avLst/>
          </a:prstGeom>
        </p:spPr>
        <p:txBody>
          <a:bodyPr wrap="square">
            <a:spAutoFit/>
          </a:bodyPr>
          <a:lstStyle/>
          <a:p>
            <a:r>
              <a:rPr lang="en-US" dirty="0">
                <a:solidFill>
                  <a:srgbClr val="FF0000"/>
                </a:solidFill>
              </a:rPr>
              <a:t>*Frequent presentations with  "accidental" ingestion should raise the suspicion of </a:t>
            </a:r>
            <a:r>
              <a:rPr lang="en-US" dirty="0" err="1">
                <a:solidFill>
                  <a:srgbClr val="FF0000"/>
                </a:solidFill>
              </a:rPr>
              <a:t>perental</a:t>
            </a:r>
            <a:r>
              <a:rPr lang="en-US" dirty="0">
                <a:solidFill>
                  <a:srgbClr val="FF0000"/>
                </a:solidFill>
              </a:rPr>
              <a:t> </a:t>
            </a:r>
            <a:r>
              <a:rPr lang="en-US" dirty="0" err="1">
                <a:solidFill>
                  <a:srgbClr val="FF0000"/>
                </a:solidFill>
              </a:rPr>
              <a:t>neglegance</a:t>
            </a:r>
            <a:endParaRPr lang="ar-JO" dirty="0">
              <a:solidFill>
                <a:srgbClr val="FF0000"/>
              </a:solidFill>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04800" y="0"/>
            <a:ext cx="8229600" cy="1143000"/>
          </a:xfrm>
        </p:spPr>
        <p:txBody>
          <a:bodyPr/>
          <a:lstStyle/>
          <a:p>
            <a:r>
              <a:rPr lang="en-US" dirty="0"/>
              <a:t>Burns</a:t>
            </a:r>
            <a:endParaRPr lang="ar-JO" dirty="0"/>
          </a:p>
        </p:txBody>
      </p:sp>
      <p:sp>
        <p:nvSpPr>
          <p:cNvPr id="4" name="Rectangle 3"/>
          <p:cNvSpPr/>
          <p:nvPr/>
        </p:nvSpPr>
        <p:spPr>
          <a:xfrm>
            <a:off x="381000" y="914400"/>
            <a:ext cx="7162800" cy="646331"/>
          </a:xfrm>
          <a:prstGeom prst="rect">
            <a:avLst/>
          </a:prstGeom>
        </p:spPr>
        <p:txBody>
          <a:bodyPr wrap="square">
            <a:spAutoFit/>
          </a:bodyPr>
          <a:lstStyle/>
          <a:p>
            <a:pPr>
              <a:buFont typeface="Arial" pitchFamily="34" charset="0"/>
              <a:buChar char="•"/>
            </a:pPr>
            <a:r>
              <a:rPr lang="en-US" dirty="0"/>
              <a:t>The most common burns in childhood, both abusive and accidental, are scalds</a:t>
            </a:r>
            <a:endParaRPr lang="ar-JO" dirty="0"/>
          </a:p>
        </p:txBody>
      </p:sp>
      <p:graphicFrame>
        <p:nvGraphicFramePr>
          <p:cNvPr id="5" name="Table 4"/>
          <p:cNvGraphicFramePr>
            <a:graphicFrameLocks noGrp="1"/>
          </p:cNvGraphicFramePr>
          <p:nvPr/>
        </p:nvGraphicFramePr>
        <p:xfrm>
          <a:off x="1447800" y="1676400"/>
          <a:ext cx="7162800" cy="4394200"/>
        </p:xfrm>
        <a:graphic>
          <a:graphicData uri="http://schemas.openxmlformats.org/drawingml/2006/table">
            <a:tbl>
              <a:tblPr rtl="1" firstRow="1" bandRow="1">
                <a:tableStyleId>{5C22544A-7EE6-4342-B048-85BDC9FD1C3A}</a:tableStyleId>
              </a:tblPr>
              <a:tblGrid>
                <a:gridCol w="3581400">
                  <a:extLst>
                    <a:ext uri="{9D8B030D-6E8A-4147-A177-3AD203B41FA5}">
                      <a16:colId xmlns:a16="http://schemas.microsoft.com/office/drawing/2014/main" xmlns="" val="20000"/>
                    </a:ext>
                  </a:extLst>
                </a:gridCol>
                <a:gridCol w="3581400">
                  <a:extLst>
                    <a:ext uri="{9D8B030D-6E8A-4147-A177-3AD203B41FA5}">
                      <a16:colId xmlns:a16="http://schemas.microsoft.com/office/drawing/2014/main" xmlns="" val="20001"/>
                    </a:ext>
                  </a:extLst>
                </a:gridCol>
              </a:tblGrid>
              <a:tr h="462280">
                <a:tc>
                  <a:txBody>
                    <a:bodyPr/>
                    <a:lstStyle/>
                    <a:p>
                      <a:pPr rtl="1"/>
                      <a:r>
                        <a:rPr lang="en-US" dirty="0"/>
                        <a:t>Non accidental </a:t>
                      </a:r>
                      <a:endParaRPr lang="ar-JO" dirty="0"/>
                    </a:p>
                  </a:txBody>
                  <a:tcPr/>
                </a:tc>
                <a:tc>
                  <a:txBody>
                    <a:bodyPr/>
                    <a:lstStyle/>
                    <a:p>
                      <a:pPr algn="l" rtl="1"/>
                      <a:r>
                        <a:rPr lang="en-US" dirty="0"/>
                        <a:t>accidental</a:t>
                      </a:r>
                      <a:endParaRPr lang="ar-JO" dirty="0"/>
                    </a:p>
                  </a:txBody>
                  <a:tcPr/>
                </a:tc>
                <a:extLst>
                  <a:ext uri="{0D108BD9-81ED-4DB2-BD59-A6C34878D82A}">
                    <a16:rowId xmlns:a16="http://schemas.microsoft.com/office/drawing/2014/main" xmlns="" val="10000"/>
                  </a:ext>
                </a:extLst>
              </a:tr>
              <a:tr h="528320">
                <a:tc>
                  <a:txBody>
                    <a:bodyPr/>
                    <a:lstStyle/>
                    <a:p>
                      <a:pPr algn="l" rtl="1"/>
                      <a:r>
                        <a:rPr lang="en-US" dirty="0"/>
                        <a:t>the lower extremities, with or without the buttock or perineum</a:t>
                      </a:r>
                      <a:r>
                        <a:rPr lang="ar-JO" dirty="0"/>
                        <a:t/>
                      </a:r>
                      <a:br>
                        <a:rPr lang="ar-JO" dirty="0"/>
                      </a:br>
                      <a:r>
                        <a:rPr lang="en-US" dirty="0"/>
                        <a:t>"**doughnut" sign</a:t>
                      </a:r>
                      <a:endParaRPr lang="ar-JO" dirty="0"/>
                    </a:p>
                  </a:txBody>
                  <a:tcPr/>
                </a:tc>
                <a:tc>
                  <a:txBody>
                    <a:bodyPr/>
                    <a:lstStyle/>
                    <a:p>
                      <a:pPr rtl="1"/>
                      <a:r>
                        <a:rPr lang="en-US" dirty="0"/>
                        <a:t>face, head, neck, upper trunk, and 1 upper limb</a:t>
                      </a:r>
                      <a:endParaRPr lang="ar-JO" dirty="0"/>
                    </a:p>
                  </a:txBody>
                  <a:tcPr/>
                </a:tc>
                <a:extLst>
                  <a:ext uri="{0D108BD9-81ED-4DB2-BD59-A6C34878D82A}">
                    <a16:rowId xmlns:a16="http://schemas.microsoft.com/office/drawing/2014/main" xmlns="" val="10001"/>
                  </a:ext>
                </a:extLst>
              </a:tr>
              <a:tr h="462280">
                <a:tc>
                  <a:txBody>
                    <a:bodyPr/>
                    <a:lstStyle/>
                    <a:p>
                      <a:pPr algn="l" rtl="1"/>
                      <a:r>
                        <a:rPr lang="en-US" dirty="0"/>
                        <a:t>depth is often uniform, with partial- or full-thickness burns</a:t>
                      </a:r>
                      <a:endParaRPr lang="ar-JO" dirty="0"/>
                    </a:p>
                  </a:txBody>
                  <a:tcPr/>
                </a:tc>
                <a:tc>
                  <a:txBody>
                    <a:bodyPr/>
                    <a:lstStyle/>
                    <a:p>
                      <a:pPr algn="l" rtl="1"/>
                      <a:r>
                        <a:rPr lang="en-US" dirty="0"/>
                        <a:t>mixed depth, superficial to partial-thickness, with the deepest burn at the first site of </a:t>
                      </a:r>
                      <a:r>
                        <a:rPr lang="en-US" dirty="0" err="1"/>
                        <a:t>contac</a:t>
                      </a:r>
                      <a:endParaRPr lang="ar-JO" dirty="0">
                        <a:ln>
                          <a:solidFill>
                            <a:sysClr val="windowText" lastClr="000000"/>
                          </a:solidFill>
                        </a:ln>
                      </a:endParaRPr>
                    </a:p>
                  </a:txBody>
                  <a:tcPr/>
                </a:tc>
                <a:extLst>
                  <a:ext uri="{0D108BD9-81ED-4DB2-BD59-A6C34878D82A}">
                    <a16:rowId xmlns:a16="http://schemas.microsoft.com/office/drawing/2014/main" xmlns="" val="10002"/>
                  </a:ext>
                </a:extLst>
              </a:tr>
              <a:tr h="462280">
                <a:tc>
                  <a:txBody>
                    <a:bodyPr/>
                    <a:lstStyle/>
                    <a:p>
                      <a:pPr algn="l" rtl="1"/>
                      <a:r>
                        <a:rPr lang="en-US" dirty="0"/>
                        <a:t>and clear margins</a:t>
                      </a:r>
                      <a:endParaRPr lang="ar-JO" dirty="0"/>
                    </a:p>
                  </a:txBody>
                  <a:tcPr/>
                </a:tc>
                <a:tc>
                  <a:txBody>
                    <a:bodyPr/>
                    <a:lstStyle/>
                    <a:p>
                      <a:pPr algn="l" rtl="1"/>
                      <a:r>
                        <a:rPr lang="en-US" dirty="0"/>
                        <a:t>irregular, without clear margins</a:t>
                      </a:r>
                      <a:endParaRPr lang="ar-JO" dirty="0"/>
                    </a:p>
                  </a:txBody>
                  <a:tcPr/>
                </a:tc>
                <a:extLst>
                  <a:ext uri="{0D108BD9-81ED-4DB2-BD59-A6C34878D82A}">
                    <a16:rowId xmlns:a16="http://schemas.microsoft.com/office/drawing/2014/main" xmlns="" val="10003"/>
                  </a:ext>
                </a:extLst>
              </a:tr>
              <a:tr h="462280">
                <a:tc>
                  <a:txBody>
                    <a:bodyPr/>
                    <a:lstStyle/>
                    <a:p>
                      <a:pPr algn="l" rtl="1"/>
                      <a:r>
                        <a:rPr lang="en-US" dirty="0"/>
                        <a:t>extensive, involving a large total body surface area,</a:t>
                      </a:r>
                      <a:endParaRPr lang="ar-JO" dirty="0"/>
                    </a:p>
                  </a:txBody>
                  <a:tcPr/>
                </a:tc>
                <a:tc>
                  <a:txBody>
                    <a:bodyPr/>
                    <a:lstStyle/>
                    <a:p>
                      <a:pPr algn="l" rtl="1"/>
                      <a:r>
                        <a:rPr lang="en-US" dirty="0"/>
                        <a:t>varies based on the quantity of liquid involved and the speed first aid given.</a:t>
                      </a:r>
                      <a:endParaRPr lang="ar-JO" dirty="0"/>
                    </a:p>
                  </a:txBody>
                  <a:tcPr/>
                </a:tc>
                <a:extLst>
                  <a:ext uri="{0D108BD9-81ED-4DB2-BD59-A6C34878D82A}">
                    <a16:rowId xmlns:a16="http://schemas.microsoft.com/office/drawing/2014/main" xmlns="" val="10004"/>
                  </a:ext>
                </a:extLst>
              </a:tr>
            </a:tbl>
          </a:graphicData>
        </a:graphic>
      </p:graphicFrame>
      <p:sp>
        <p:nvSpPr>
          <p:cNvPr id="11" name="Rectangle 10"/>
          <p:cNvSpPr/>
          <p:nvPr/>
        </p:nvSpPr>
        <p:spPr>
          <a:xfrm>
            <a:off x="0" y="2209800"/>
            <a:ext cx="1447800" cy="338554"/>
          </a:xfrm>
          <a:prstGeom prst="rect">
            <a:avLst/>
          </a:prstGeom>
        </p:spPr>
        <p:txBody>
          <a:bodyPr wrap="square">
            <a:spAutoFit/>
          </a:bodyPr>
          <a:lstStyle/>
          <a:p>
            <a:r>
              <a:rPr lang="en-US" sz="1600" dirty="0"/>
              <a:t>Distribution:</a:t>
            </a:r>
            <a:endParaRPr lang="ar-JO" sz="1600" dirty="0"/>
          </a:p>
        </p:txBody>
      </p:sp>
      <p:sp>
        <p:nvSpPr>
          <p:cNvPr id="12" name="Rectangle 11"/>
          <p:cNvSpPr/>
          <p:nvPr/>
        </p:nvSpPr>
        <p:spPr>
          <a:xfrm>
            <a:off x="304800" y="3429000"/>
            <a:ext cx="979755" cy="369332"/>
          </a:xfrm>
          <a:prstGeom prst="rect">
            <a:avLst/>
          </a:prstGeom>
        </p:spPr>
        <p:txBody>
          <a:bodyPr wrap="none">
            <a:spAutoFit/>
          </a:bodyPr>
          <a:lstStyle/>
          <a:p>
            <a:r>
              <a:rPr lang="en-US" dirty="0"/>
              <a:t>Pattern</a:t>
            </a:r>
            <a:endParaRPr lang="ar-JO" dirty="0"/>
          </a:p>
        </p:txBody>
      </p:sp>
      <p:sp>
        <p:nvSpPr>
          <p:cNvPr id="13" name="Rectangle 12"/>
          <p:cNvSpPr/>
          <p:nvPr/>
        </p:nvSpPr>
        <p:spPr>
          <a:xfrm>
            <a:off x="304800" y="5181600"/>
            <a:ext cx="894797" cy="369332"/>
          </a:xfrm>
          <a:prstGeom prst="rect">
            <a:avLst/>
          </a:prstGeom>
        </p:spPr>
        <p:txBody>
          <a:bodyPr wrap="none">
            <a:spAutoFit/>
          </a:bodyPr>
          <a:lstStyle/>
          <a:p>
            <a:r>
              <a:rPr lang="en-US" dirty="0"/>
              <a:t>Extent</a:t>
            </a:r>
            <a:endParaRPr lang="ar-JO" dirty="0"/>
          </a:p>
        </p:txBody>
      </p:sp>
      <p:sp>
        <p:nvSpPr>
          <p:cNvPr id="14" name="Rectangle 13"/>
          <p:cNvSpPr/>
          <p:nvPr/>
        </p:nvSpPr>
        <p:spPr>
          <a:xfrm>
            <a:off x="304800" y="4572000"/>
            <a:ext cx="960519" cy="369332"/>
          </a:xfrm>
          <a:prstGeom prst="rect">
            <a:avLst/>
          </a:prstGeom>
        </p:spPr>
        <p:txBody>
          <a:bodyPr wrap="none">
            <a:spAutoFit/>
          </a:bodyPr>
          <a:lstStyle/>
          <a:p>
            <a:r>
              <a:rPr lang="en-US" dirty="0"/>
              <a:t>outline</a:t>
            </a:r>
            <a:endParaRPr lang="ar-JO" dirty="0"/>
          </a:p>
        </p:txBody>
      </p:sp>
      <p:sp>
        <p:nvSpPr>
          <p:cNvPr id="15" name="Rectangle 14"/>
          <p:cNvSpPr/>
          <p:nvPr/>
        </p:nvSpPr>
        <p:spPr>
          <a:xfrm>
            <a:off x="4572000" y="6019800"/>
            <a:ext cx="4572000" cy="646331"/>
          </a:xfrm>
          <a:prstGeom prst="rect">
            <a:avLst/>
          </a:prstGeom>
        </p:spPr>
        <p:txBody>
          <a:bodyPr>
            <a:spAutoFit/>
          </a:bodyPr>
          <a:lstStyle/>
          <a:p>
            <a:r>
              <a:rPr lang="en-US" dirty="0"/>
              <a:t>immersion injuries and are most commonly caused by hot </a:t>
            </a:r>
            <a:r>
              <a:rPr lang="en-US" dirty="0" err="1"/>
              <a:t>wate</a:t>
            </a:r>
            <a:endParaRPr lang="ar-JO"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Contact and caustic burns</a:t>
            </a:r>
            <a:endParaRPr lang="ar-JO" dirty="0"/>
          </a:p>
        </p:txBody>
      </p:sp>
      <p:sp>
        <p:nvSpPr>
          <p:cNvPr id="4" name="Rectangle 3"/>
          <p:cNvSpPr/>
          <p:nvPr/>
        </p:nvSpPr>
        <p:spPr>
          <a:xfrm>
            <a:off x="228600" y="1720840"/>
            <a:ext cx="7696200" cy="2308324"/>
          </a:xfrm>
          <a:prstGeom prst="rect">
            <a:avLst/>
          </a:prstGeom>
        </p:spPr>
        <p:txBody>
          <a:bodyPr wrap="square">
            <a:spAutoFit/>
          </a:bodyPr>
          <a:lstStyle/>
          <a:p>
            <a:pPr>
              <a:buFont typeface="Arial" pitchFamily="34" charset="0"/>
              <a:buChar char="•"/>
            </a:pPr>
            <a:r>
              <a:rPr lang="en-US" dirty="0"/>
              <a:t>contact burns are the most common non scald burn described in abuse. </a:t>
            </a:r>
          </a:p>
          <a:p>
            <a:r>
              <a:rPr lang="en-US" dirty="0"/>
              <a:t>They are most frequently noted on the back, shoulders, and buttocks; are usually clearly demarcated; and in some cases can be precisely matched to the burn agent (cigarette lighter </a:t>
            </a:r>
          </a:p>
          <a:p>
            <a:endParaRPr lang="en-US" dirty="0"/>
          </a:p>
          <a:p>
            <a:pPr>
              <a:buFont typeface="Arial" pitchFamily="34" charset="0"/>
              <a:buChar char="•"/>
            </a:pPr>
            <a:r>
              <a:rPr lang="en-US" dirty="0"/>
              <a:t>Accidental contact burns to the hands are common in toddlers, typically from grabbing items such as hot stoves.</a:t>
            </a:r>
            <a:endParaRPr lang="ar-JO" dirty="0"/>
          </a:p>
        </p:txBody>
      </p:sp>
      <p:sp>
        <p:nvSpPr>
          <p:cNvPr id="5" name="Rectangle 4"/>
          <p:cNvSpPr/>
          <p:nvPr/>
        </p:nvSpPr>
        <p:spPr>
          <a:xfrm>
            <a:off x="304800" y="4114800"/>
            <a:ext cx="8305800" cy="1477328"/>
          </a:xfrm>
          <a:prstGeom prst="rect">
            <a:avLst/>
          </a:prstGeom>
        </p:spPr>
        <p:txBody>
          <a:bodyPr wrap="square">
            <a:spAutoFit/>
          </a:bodyPr>
          <a:lstStyle/>
          <a:p>
            <a:pPr>
              <a:buFont typeface="Arial" pitchFamily="34" charset="0"/>
              <a:buChar char="•"/>
            </a:pPr>
            <a:r>
              <a:rPr lang="en-US" dirty="0"/>
              <a:t>Inflicted cigarette burns are circular, full thickness, in areas where the child is unlikely to receive an accidental burn</a:t>
            </a:r>
          </a:p>
          <a:p>
            <a:endParaRPr lang="en-US" dirty="0"/>
          </a:p>
          <a:p>
            <a:pPr>
              <a:buFont typeface="Arial" pitchFamily="34" charset="0"/>
              <a:buChar char="•"/>
            </a:pPr>
            <a:r>
              <a:rPr lang="en-US" dirty="0"/>
              <a:t>Accidental cigarette burns are superficial, may leave no pattern or a cone-shaped mark, and occur on exposed areas of skin.</a:t>
            </a:r>
            <a:endParaRPr lang="ar-JO"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Risk factors </a:t>
            </a:r>
            <a:endParaRPr lang="ar-JO" dirty="0"/>
          </a:p>
        </p:txBody>
      </p:sp>
      <p:sp>
        <p:nvSpPr>
          <p:cNvPr id="4" name="Rectangle 3"/>
          <p:cNvSpPr/>
          <p:nvPr/>
        </p:nvSpPr>
        <p:spPr>
          <a:xfrm>
            <a:off x="228600" y="1295400"/>
            <a:ext cx="1983421" cy="584775"/>
          </a:xfrm>
          <a:prstGeom prst="rect">
            <a:avLst/>
          </a:prstGeom>
        </p:spPr>
        <p:txBody>
          <a:bodyPr wrap="square">
            <a:spAutoFit/>
          </a:bodyPr>
          <a:lstStyle/>
          <a:p>
            <a:r>
              <a:rPr lang="en-US" sz="3200" b="1" u="sng" dirty="0">
                <a:solidFill>
                  <a:schemeClr val="bg2">
                    <a:lumMod val="50000"/>
                  </a:schemeClr>
                </a:solidFill>
              </a:rPr>
              <a:t>Strong :</a:t>
            </a:r>
            <a:endParaRPr lang="ar-JO" sz="3200" b="1" u="sng" dirty="0">
              <a:solidFill>
                <a:schemeClr val="bg2">
                  <a:lumMod val="50000"/>
                </a:schemeClr>
              </a:solidFill>
            </a:endParaRPr>
          </a:p>
        </p:txBody>
      </p:sp>
      <p:sp>
        <p:nvSpPr>
          <p:cNvPr id="5" name="Rectangle 4"/>
          <p:cNvSpPr/>
          <p:nvPr/>
        </p:nvSpPr>
        <p:spPr>
          <a:xfrm>
            <a:off x="228600" y="1828800"/>
            <a:ext cx="2484976" cy="369332"/>
          </a:xfrm>
          <a:prstGeom prst="rect">
            <a:avLst/>
          </a:prstGeom>
        </p:spPr>
        <p:txBody>
          <a:bodyPr wrap="none">
            <a:spAutoFit/>
          </a:bodyPr>
          <a:lstStyle/>
          <a:p>
            <a:r>
              <a:rPr lang="en-US" dirty="0"/>
              <a:t>1.domestic violence </a:t>
            </a:r>
            <a:endParaRPr lang="ar-JO" dirty="0"/>
          </a:p>
        </p:txBody>
      </p:sp>
      <p:sp>
        <p:nvSpPr>
          <p:cNvPr id="6" name="Rectangle 5"/>
          <p:cNvSpPr/>
          <p:nvPr/>
        </p:nvSpPr>
        <p:spPr>
          <a:xfrm>
            <a:off x="228600" y="2209800"/>
            <a:ext cx="4572000" cy="646331"/>
          </a:xfrm>
          <a:prstGeom prst="rect">
            <a:avLst/>
          </a:prstGeom>
        </p:spPr>
        <p:txBody>
          <a:bodyPr>
            <a:spAutoFit/>
          </a:bodyPr>
          <a:lstStyle/>
          <a:p>
            <a:r>
              <a:rPr lang="en-US" dirty="0"/>
              <a:t>2.substance abuse/mental health disorder in parent/caregiver </a:t>
            </a:r>
            <a:endParaRPr lang="ar-JO" dirty="0"/>
          </a:p>
        </p:txBody>
      </p:sp>
      <p:sp>
        <p:nvSpPr>
          <p:cNvPr id="7" name="Rectangle 6"/>
          <p:cNvSpPr/>
          <p:nvPr/>
        </p:nvSpPr>
        <p:spPr>
          <a:xfrm>
            <a:off x="304800" y="2895600"/>
            <a:ext cx="4572000" cy="646331"/>
          </a:xfrm>
          <a:prstGeom prst="rect">
            <a:avLst/>
          </a:prstGeom>
        </p:spPr>
        <p:txBody>
          <a:bodyPr>
            <a:spAutoFit/>
          </a:bodyPr>
          <a:lstStyle/>
          <a:p>
            <a:r>
              <a:rPr lang="en-US" dirty="0"/>
              <a:t>3.excessive crying and/or frequent tantrums in infancy </a:t>
            </a:r>
            <a:endParaRPr lang="ar-JO" dirty="0"/>
          </a:p>
        </p:txBody>
      </p:sp>
      <p:sp>
        <p:nvSpPr>
          <p:cNvPr id="8" name="Rectangle 7"/>
          <p:cNvSpPr/>
          <p:nvPr/>
        </p:nvSpPr>
        <p:spPr>
          <a:xfrm>
            <a:off x="304800" y="3505200"/>
            <a:ext cx="4572000" cy="646331"/>
          </a:xfrm>
          <a:prstGeom prst="rect">
            <a:avLst/>
          </a:prstGeom>
        </p:spPr>
        <p:txBody>
          <a:bodyPr>
            <a:spAutoFit/>
          </a:bodyPr>
          <a:lstStyle/>
          <a:p>
            <a:r>
              <a:rPr lang="en-US" dirty="0"/>
              <a:t>4.lack of maturity/poor coping skills in parent/caregiver </a:t>
            </a:r>
            <a:endParaRPr lang="ar-JO" dirty="0"/>
          </a:p>
        </p:txBody>
      </p:sp>
      <p:sp>
        <p:nvSpPr>
          <p:cNvPr id="9" name="Rectangle 8"/>
          <p:cNvSpPr/>
          <p:nvPr/>
        </p:nvSpPr>
        <p:spPr>
          <a:xfrm>
            <a:off x="304800" y="4343400"/>
            <a:ext cx="4368504" cy="369332"/>
          </a:xfrm>
          <a:prstGeom prst="rect">
            <a:avLst/>
          </a:prstGeom>
        </p:spPr>
        <p:txBody>
          <a:bodyPr wrap="none">
            <a:spAutoFit/>
          </a:bodyPr>
          <a:lstStyle/>
          <a:p>
            <a:r>
              <a:rPr lang="en-US" dirty="0"/>
              <a:t>5.parent/caregiver abused as a child </a:t>
            </a:r>
            <a:endParaRPr lang="ar-JO" dirty="0"/>
          </a:p>
        </p:txBody>
      </p:sp>
      <p:sp>
        <p:nvSpPr>
          <p:cNvPr id="10" name="Rectangle 9"/>
          <p:cNvSpPr/>
          <p:nvPr/>
        </p:nvSpPr>
        <p:spPr>
          <a:xfrm>
            <a:off x="7010400" y="1295400"/>
            <a:ext cx="1359668" cy="646331"/>
          </a:xfrm>
          <a:prstGeom prst="rect">
            <a:avLst/>
          </a:prstGeom>
        </p:spPr>
        <p:txBody>
          <a:bodyPr wrap="none">
            <a:spAutoFit/>
          </a:bodyPr>
          <a:lstStyle/>
          <a:p>
            <a:r>
              <a:rPr lang="en-US" sz="3600" b="1" u="sng" dirty="0">
                <a:solidFill>
                  <a:schemeClr val="bg2">
                    <a:lumMod val="50000"/>
                  </a:schemeClr>
                </a:solidFill>
              </a:rPr>
              <a:t>Weak</a:t>
            </a:r>
            <a:endParaRPr lang="ar-JO" sz="3600" b="1" u="sng" dirty="0">
              <a:solidFill>
                <a:schemeClr val="bg2">
                  <a:lumMod val="50000"/>
                </a:schemeClr>
              </a:solidFill>
            </a:endParaRPr>
          </a:p>
        </p:txBody>
      </p:sp>
      <p:sp>
        <p:nvSpPr>
          <p:cNvPr id="11" name="Rectangle 10"/>
          <p:cNvSpPr/>
          <p:nvPr/>
        </p:nvSpPr>
        <p:spPr>
          <a:xfrm>
            <a:off x="5638800" y="1981200"/>
            <a:ext cx="3264035" cy="369332"/>
          </a:xfrm>
          <a:prstGeom prst="rect">
            <a:avLst/>
          </a:prstGeom>
        </p:spPr>
        <p:txBody>
          <a:bodyPr wrap="none">
            <a:spAutoFit/>
          </a:bodyPr>
          <a:lstStyle/>
          <a:p>
            <a:r>
              <a:rPr lang="en-US" dirty="0"/>
              <a:t>poor socioeconomic status </a:t>
            </a:r>
            <a:endParaRPr lang="ar-JO" dirty="0"/>
          </a:p>
        </p:txBody>
      </p:sp>
      <p:sp>
        <p:nvSpPr>
          <p:cNvPr id="12" name="Rectangle 11"/>
          <p:cNvSpPr/>
          <p:nvPr/>
        </p:nvSpPr>
        <p:spPr>
          <a:xfrm>
            <a:off x="5715000" y="2667000"/>
            <a:ext cx="3177473" cy="369332"/>
          </a:xfrm>
          <a:prstGeom prst="rect">
            <a:avLst/>
          </a:prstGeom>
        </p:spPr>
        <p:txBody>
          <a:bodyPr wrap="none">
            <a:spAutoFit/>
          </a:bodyPr>
          <a:lstStyle/>
          <a:p>
            <a:r>
              <a:rPr lang="en-US" dirty="0"/>
              <a:t>demanding parenting role </a:t>
            </a:r>
            <a:endParaRPr lang="ar-JO"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algn="l"/>
            <a:r>
              <a:rPr lang="en-US" b="1" dirty="0"/>
              <a:t>There are 4 categories of child abuse:</a:t>
            </a:r>
          </a:p>
          <a:p>
            <a:pPr algn="l"/>
            <a:endParaRPr lang="en-US" b="1" dirty="0"/>
          </a:p>
          <a:p>
            <a:pPr algn="l"/>
            <a:r>
              <a:rPr lang="en-US" b="1" dirty="0"/>
              <a:t> </a:t>
            </a:r>
            <a:r>
              <a:rPr lang="en-US" dirty="0"/>
              <a:t>physical abuse</a:t>
            </a:r>
          </a:p>
          <a:p>
            <a:pPr algn="l"/>
            <a:r>
              <a:rPr lang="en-US" dirty="0"/>
              <a:t> </a:t>
            </a:r>
          </a:p>
          <a:p>
            <a:pPr algn="l"/>
            <a:r>
              <a:rPr lang="en-US" dirty="0"/>
              <a:t>emotional abuse (also called psychological maltreatment),</a:t>
            </a:r>
          </a:p>
          <a:p>
            <a:pPr algn="l"/>
            <a:endParaRPr lang="en-US" dirty="0"/>
          </a:p>
          <a:p>
            <a:pPr algn="l"/>
            <a:r>
              <a:rPr lang="en-US" dirty="0"/>
              <a:t> sexual abuse,</a:t>
            </a:r>
          </a:p>
          <a:p>
            <a:pPr algn="l"/>
            <a:endParaRPr lang="en-US" dirty="0"/>
          </a:p>
          <a:p>
            <a:pPr algn="l"/>
            <a:r>
              <a:rPr lang="en-US" dirty="0"/>
              <a:t> neglect. </a:t>
            </a:r>
            <a:endParaRPr lang="ar-JO" dirty="0"/>
          </a:p>
        </p:txBody>
      </p:sp>
      <p:sp>
        <p:nvSpPr>
          <p:cNvPr id="3" name="Title 2"/>
          <p:cNvSpPr>
            <a:spLocks noGrp="1"/>
          </p:cNvSpPr>
          <p:nvPr>
            <p:ph type="title"/>
          </p:nvPr>
        </p:nvSpPr>
        <p:spPr/>
        <p:txBody>
          <a:bodyPr/>
          <a:lstStyle/>
          <a:p>
            <a:r>
              <a:rPr lang="en-US" dirty="0"/>
              <a:t>Definition</a:t>
            </a:r>
            <a:endParaRPr lang="ar-JO"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04800" y="914400"/>
            <a:ext cx="8229600" cy="1143000"/>
          </a:xfrm>
        </p:spPr>
        <p:txBody>
          <a:bodyPr>
            <a:normAutofit fontScale="90000"/>
          </a:bodyPr>
          <a:lstStyle/>
          <a:p>
            <a:r>
              <a:rPr lang="en-US" dirty="0"/>
              <a:t>History &amp; examination factors </a:t>
            </a:r>
            <a:br>
              <a:rPr lang="en-US" dirty="0"/>
            </a:br>
            <a:r>
              <a:rPr lang="ar-SA" dirty="0"/>
              <a:t>:</a:t>
            </a:r>
            <a:r>
              <a:rPr lang="en-US" dirty="0"/>
              <a:t>Key diagnostic factors</a:t>
            </a:r>
            <a:endParaRPr lang="ar-JO" dirty="0"/>
          </a:p>
        </p:txBody>
      </p:sp>
      <p:sp>
        <p:nvSpPr>
          <p:cNvPr id="4" name="Rectangle 3"/>
          <p:cNvSpPr/>
          <p:nvPr/>
        </p:nvSpPr>
        <p:spPr>
          <a:xfrm>
            <a:off x="228600" y="2209800"/>
            <a:ext cx="7543800" cy="369332"/>
          </a:xfrm>
          <a:prstGeom prst="rect">
            <a:avLst/>
          </a:prstGeom>
        </p:spPr>
        <p:txBody>
          <a:bodyPr wrap="square">
            <a:spAutoFit/>
          </a:bodyPr>
          <a:lstStyle/>
          <a:p>
            <a:r>
              <a:rPr lang="en-US" dirty="0"/>
              <a:t>1.inconsistent/changing history (common) </a:t>
            </a:r>
            <a:endParaRPr lang="ar-JO" dirty="0"/>
          </a:p>
        </p:txBody>
      </p:sp>
      <p:sp>
        <p:nvSpPr>
          <p:cNvPr id="5" name="Rectangle 4"/>
          <p:cNvSpPr/>
          <p:nvPr/>
        </p:nvSpPr>
        <p:spPr>
          <a:xfrm>
            <a:off x="228600" y="2590800"/>
            <a:ext cx="7620000" cy="369332"/>
          </a:xfrm>
          <a:prstGeom prst="rect">
            <a:avLst/>
          </a:prstGeom>
        </p:spPr>
        <p:txBody>
          <a:bodyPr wrap="square">
            <a:spAutoFit/>
          </a:bodyPr>
          <a:lstStyle/>
          <a:p>
            <a:r>
              <a:rPr lang="en-US" dirty="0"/>
              <a:t>2.unexplained/inconsistent injuries in isolation or in combination</a:t>
            </a:r>
            <a:endParaRPr lang="ar-JO" dirty="0"/>
          </a:p>
        </p:txBody>
      </p:sp>
      <p:sp>
        <p:nvSpPr>
          <p:cNvPr id="6" name="Rectangle 5"/>
          <p:cNvSpPr/>
          <p:nvPr/>
        </p:nvSpPr>
        <p:spPr>
          <a:xfrm>
            <a:off x="228600" y="2971800"/>
            <a:ext cx="1399742" cy="369332"/>
          </a:xfrm>
          <a:prstGeom prst="rect">
            <a:avLst/>
          </a:prstGeom>
        </p:spPr>
        <p:txBody>
          <a:bodyPr wrap="none">
            <a:spAutoFit/>
          </a:bodyPr>
          <a:lstStyle/>
          <a:p>
            <a:r>
              <a:rPr lang="en-US" dirty="0"/>
              <a:t>3.bruising </a:t>
            </a:r>
            <a:endParaRPr lang="ar-JO" dirty="0"/>
          </a:p>
        </p:txBody>
      </p:sp>
      <p:sp>
        <p:nvSpPr>
          <p:cNvPr id="7" name="Rectangle 6"/>
          <p:cNvSpPr/>
          <p:nvPr/>
        </p:nvSpPr>
        <p:spPr>
          <a:xfrm>
            <a:off x="228600" y="3352800"/>
            <a:ext cx="7086600" cy="369332"/>
          </a:xfrm>
          <a:prstGeom prst="rect">
            <a:avLst/>
          </a:prstGeom>
        </p:spPr>
        <p:txBody>
          <a:bodyPr wrap="square">
            <a:spAutoFit/>
          </a:bodyPr>
          <a:lstStyle/>
          <a:p>
            <a:r>
              <a:rPr lang="en-US" dirty="0"/>
              <a:t>4.subdural hemorrhages in an infant/young toddler</a:t>
            </a:r>
            <a:endParaRPr lang="ar-JO" dirty="0"/>
          </a:p>
        </p:txBody>
      </p:sp>
      <p:sp>
        <p:nvSpPr>
          <p:cNvPr id="8" name="Rectangle 7"/>
          <p:cNvSpPr/>
          <p:nvPr/>
        </p:nvSpPr>
        <p:spPr>
          <a:xfrm>
            <a:off x="228600" y="3733800"/>
            <a:ext cx="5791200" cy="369332"/>
          </a:xfrm>
          <a:prstGeom prst="rect">
            <a:avLst/>
          </a:prstGeom>
        </p:spPr>
        <p:txBody>
          <a:bodyPr wrap="square">
            <a:spAutoFit/>
          </a:bodyPr>
          <a:lstStyle/>
          <a:p>
            <a:r>
              <a:rPr lang="en-US" dirty="0"/>
              <a:t>5.long bone fractures in a </a:t>
            </a:r>
            <a:r>
              <a:rPr lang="en-US" dirty="0" err="1"/>
              <a:t>premobile</a:t>
            </a:r>
            <a:r>
              <a:rPr lang="en-US" dirty="0"/>
              <a:t> child</a:t>
            </a:r>
            <a:endParaRPr lang="ar-JO" dirty="0"/>
          </a:p>
        </p:txBody>
      </p:sp>
      <p:sp>
        <p:nvSpPr>
          <p:cNvPr id="9" name="Rectangle 8"/>
          <p:cNvSpPr/>
          <p:nvPr/>
        </p:nvSpPr>
        <p:spPr>
          <a:xfrm>
            <a:off x="228600" y="4114800"/>
            <a:ext cx="7239000" cy="1200329"/>
          </a:xfrm>
          <a:prstGeom prst="rect">
            <a:avLst/>
          </a:prstGeom>
        </p:spPr>
        <p:txBody>
          <a:bodyPr wrap="square">
            <a:spAutoFit/>
          </a:bodyPr>
          <a:lstStyle/>
          <a:p>
            <a:r>
              <a:rPr lang="en-US" u="sng" dirty="0"/>
              <a:t>6.multiple fractures of different ages and bilateral fractures </a:t>
            </a:r>
            <a:r>
              <a:rPr lang="en-US" dirty="0">
                <a:solidFill>
                  <a:schemeClr val="bg2">
                    <a:lumMod val="50000"/>
                  </a:schemeClr>
                </a:solidFill>
              </a:rPr>
              <a:t>(Multiple fractures of differing ages are very indicative of multiple episodes of inflicted trauma. Bilateral fractures in children are also commonly a result of inflicted trauma</a:t>
            </a:r>
            <a:r>
              <a:rPr lang="en-US" dirty="0"/>
              <a:t>) </a:t>
            </a:r>
            <a:endParaRPr lang="ar-JO" dirty="0"/>
          </a:p>
        </p:txBody>
      </p:sp>
      <p:sp>
        <p:nvSpPr>
          <p:cNvPr id="10" name="Rectangle 9"/>
          <p:cNvSpPr/>
          <p:nvPr/>
        </p:nvSpPr>
        <p:spPr>
          <a:xfrm>
            <a:off x="228600" y="5334000"/>
            <a:ext cx="8229600" cy="369332"/>
          </a:xfrm>
          <a:prstGeom prst="rect">
            <a:avLst/>
          </a:prstGeom>
        </p:spPr>
        <p:txBody>
          <a:bodyPr wrap="square">
            <a:spAutoFit/>
          </a:bodyPr>
          <a:lstStyle/>
          <a:p>
            <a:r>
              <a:rPr lang="en-US" dirty="0"/>
              <a:t>7.rib fractures in the absence of major trauma or pathologic causes</a:t>
            </a:r>
            <a:endParaRPr lang="ar-JO" dirty="0"/>
          </a:p>
        </p:txBody>
      </p:sp>
      <p:sp>
        <p:nvSpPr>
          <p:cNvPr id="11" name="Rectangle 10"/>
          <p:cNvSpPr/>
          <p:nvPr/>
        </p:nvSpPr>
        <p:spPr>
          <a:xfrm>
            <a:off x="1219200" y="5715000"/>
            <a:ext cx="2359941" cy="369332"/>
          </a:xfrm>
          <a:prstGeom prst="rect">
            <a:avLst/>
          </a:prstGeom>
        </p:spPr>
        <p:txBody>
          <a:bodyPr wrap="none">
            <a:spAutoFit/>
          </a:bodyPr>
          <a:lstStyle/>
          <a:p>
            <a:r>
              <a:rPr lang="en-US" dirty="0"/>
              <a:t>8.immersion scalds</a:t>
            </a:r>
            <a:endParaRPr lang="ar-JO"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04800" y="381000"/>
            <a:ext cx="4237057" cy="369332"/>
          </a:xfrm>
          <a:prstGeom prst="rect">
            <a:avLst/>
          </a:prstGeom>
        </p:spPr>
        <p:txBody>
          <a:bodyPr wrap="none">
            <a:spAutoFit/>
          </a:bodyPr>
          <a:lstStyle/>
          <a:p>
            <a:r>
              <a:rPr lang="en-US" dirty="0"/>
              <a:t>9.small bowel perforation in a child </a:t>
            </a:r>
            <a:endParaRPr lang="ar-JO" dirty="0"/>
          </a:p>
        </p:txBody>
      </p:sp>
      <p:sp>
        <p:nvSpPr>
          <p:cNvPr id="5" name="Rectangle 4"/>
          <p:cNvSpPr/>
          <p:nvPr/>
        </p:nvSpPr>
        <p:spPr>
          <a:xfrm>
            <a:off x="304800" y="685800"/>
            <a:ext cx="3453189" cy="369332"/>
          </a:xfrm>
          <a:prstGeom prst="rect">
            <a:avLst/>
          </a:prstGeom>
        </p:spPr>
        <p:txBody>
          <a:bodyPr wrap="none">
            <a:spAutoFit/>
          </a:bodyPr>
          <a:lstStyle/>
          <a:p>
            <a:r>
              <a:rPr lang="en-US" dirty="0"/>
              <a:t>10.torn </a:t>
            </a:r>
            <a:r>
              <a:rPr lang="en-US" dirty="0" err="1"/>
              <a:t>frenum</a:t>
            </a:r>
            <a:r>
              <a:rPr lang="en-US" dirty="0"/>
              <a:t> (uncommon) </a:t>
            </a:r>
            <a:endParaRPr lang="ar-JO" dirty="0"/>
          </a:p>
        </p:txBody>
      </p:sp>
      <p:sp>
        <p:nvSpPr>
          <p:cNvPr id="6" name="Rectangle 5"/>
          <p:cNvSpPr/>
          <p:nvPr/>
        </p:nvSpPr>
        <p:spPr>
          <a:xfrm>
            <a:off x="304800" y="1066800"/>
            <a:ext cx="3624710" cy="369332"/>
          </a:xfrm>
          <a:prstGeom prst="rect">
            <a:avLst/>
          </a:prstGeom>
        </p:spPr>
        <p:txBody>
          <a:bodyPr wrap="none">
            <a:spAutoFit/>
          </a:bodyPr>
          <a:lstStyle/>
          <a:p>
            <a:r>
              <a:rPr lang="en-US" dirty="0"/>
              <a:t>11. poor parent-child bonding</a:t>
            </a:r>
            <a:endParaRPr lang="ar-JO" dirty="0"/>
          </a:p>
        </p:txBody>
      </p:sp>
      <p:sp>
        <p:nvSpPr>
          <p:cNvPr id="7" name="Rectangle 6"/>
          <p:cNvSpPr/>
          <p:nvPr/>
        </p:nvSpPr>
        <p:spPr>
          <a:xfrm>
            <a:off x="304800" y="1447800"/>
            <a:ext cx="2428870" cy="369332"/>
          </a:xfrm>
          <a:prstGeom prst="rect">
            <a:avLst/>
          </a:prstGeom>
        </p:spPr>
        <p:txBody>
          <a:bodyPr wrap="none">
            <a:spAutoFit/>
          </a:bodyPr>
          <a:lstStyle/>
          <a:p>
            <a:r>
              <a:rPr lang="en-US" dirty="0"/>
              <a:t>12.faltering growth </a:t>
            </a:r>
            <a:endParaRPr lang="ar-JO" dirty="0"/>
          </a:p>
        </p:txBody>
      </p:sp>
      <p:sp>
        <p:nvSpPr>
          <p:cNvPr id="8" name="Rectangle 7"/>
          <p:cNvSpPr/>
          <p:nvPr/>
        </p:nvSpPr>
        <p:spPr>
          <a:xfrm>
            <a:off x="304800" y="1752600"/>
            <a:ext cx="2138727" cy="369332"/>
          </a:xfrm>
          <a:prstGeom prst="rect">
            <a:avLst/>
          </a:prstGeom>
        </p:spPr>
        <p:txBody>
          <a:bodyPr wrap="none">
            <a:spAutoFit/>
          </a:bodyPr>
          <a:lstStyle/>
          <a:p>
            <a:r>
              <a:rPr lang="en-US" dirty="0"/>
              <a:t>13.dental neglect</a:t>
            </a:r>
            <a:endParaRPr lang="ar-JO" dirty="0"/>
          </a:p>
        </p:txBody>
      </p:sp>
      <p:sp>
        <p:nvSpPr>
          <p:cNvPr id="9" name="Rectangle 8"/>
          <p:cNvSpPr/>
          <p:nvPr/>
        </p:nvSpPr>
        <p:spPr>
          <a:xfrm>
            <a:off x="304800" y="2133600"/>
            <a:ext cx="3241593" cy="369332"/>
          </a:xfrm>
          <a:prstGeom prst="rect">
            <a:avLst/>
          </a:prstGeom>
        </p:spPr>
        <p:txBody>
          <a:bodyPr wrap="none">
            <a:spAutoFit/>
          </a:bodyPr>
          <a:lstStyle/>
          <a:p>
            <a:r>
              <a:rPr lang="en-US" dirty="0"/>
              <a:t>14.petechiae with bruising </a:t>
            </a:r>
            <a:endParaRPr lang="ar-JO" dirty="0"/>
          </a:p>
        </p:txBody>
      </p:sp>
      <p:sp>
        <p:nvSpPr>
          <p:cNvPr id="10" name="Rectangle 9"/>
          <p:cNvSpPr/>
          <p:nvPr/>
        </p:nvSpPr>
        <p:spPr>
          <a:xfrm>
            <a:off x="304800" y="2514600"/>
            <a:ext cx="7924800" cy="646331"/>
          </a:xfrm>
          <a:prstGeom prst="rect">
            <a:avLst/>
          </a:prstGeom>
        </p:spPr>
        <p:txBody>
          <a:bodyPr wrap="square">
            <a:spAutoFit/>
          </a:bodyPr>
          <a:lstStyle/>
          <a:p>
            <a:r>
              <a:rPr lang="en-US" dirty="0"/>
              <a:t>15.extensive, multilayered retinal hemorrhages extending to periphery</a:t>
            </a:r>
            <a:endParaRPr lang="ar-JO" dirty="0"/>
          </a:p>
        </p:txBody>
      </p:sp>
      <p:sp>
        <p:nvSpPr>
          <p:cNvPr id="11" name="Rectangle 10"/>
          <p:cNvSpPr/>
          <p:nvPr/>
        </p:nvSpPr>
        <p:spPr>
          <a:xfrm>
            <a:off x="304800" y="3124200"/>
            <a:ext cx="8001000" cy="923330"/>
          </a:xfrm>
          <a:prstGeom prst="rect">
            <a:avLst/>
          </a:prstGeom>
        </p:spPr>
        <p:txBody>
          <a:bodyPr wrap="square">
            <a:spAutoFit/>
          </a:bodyPr>
          <a:lstStyle/>
          <a:p>
            <a:r>
              <a:rPr lang="en-US" dirty="0"/>
              <a:t>16. apnea </a:t>
            </a:r>
            <a:br>
              <a:rPr lang="en-US" dirty="0"/>
            </a:br>
            <a:r>
              <a:rPr lang="en-US" dirty="0">
                <a:solidFill>
                  <a:schemeClr val="bg2">
                    <a:lumMod val="50000"/>
                  </a:schemeClr>
                </a:solidFill>
              </a:rPr>
              <a:t>• Coexisting apnea or some other form of acute respiratory compromise should prompt concern for an abusive head trauma</a:t>
            </a:r>
            <a:endParaRPr lang="ar-JO" dirty="0">
              <a:solidFill>
                <a:schemeClr val="bg2">
                  <a:lumMod val="50000"/>
                </a:schemeClr>
              </a:solidFill>
            </a:endParaRPr>
          </a:p>
        </p:txBody>
      </p:sp>
      <p:sp>
        <p:nvSpPr>
          <p:cNvPr id="12" name="Rectangle 11"/>
          <p:cNvSpPr/>
          <p:nvPr/>
        </p:nvSpPr>
        <p:spPr>
          <a:xfrm>
            <a:off x="381000" y="4038600"/>
            <a:ext cx="2249334" cy="369332"/>
          </a:xfrm>
          <a:prstGeom prst="rect">
            <a:avLst/>
          </a:prstGeom>
        </p:spPr>
        <p:txBody>
          <a:bodyPr wrap="none">
            <a:spAutoFit/>
          </a:bodyPr>
          <a:lstStyle/>
          <a:p>
            <a:r>
              <a:rPr lang="en-US" dirty="0"/>
              <a:t>17.cigarette burns</a:t>
            </a:r>
            <a:endParaRPr lang="ar-JO" dirty="0"/>
          </a:p>
        </p:txBody>
      </p:sp>
      <p:sp>
        <p:nvSpPr>
          <p:cNvPr id="13" name="Rectangle 12"/>
          <p:cNvSpPr/>
          <p:nvPr/>
        </p:nvSpPr>
        <p:spPr>
          <a:xfrm>
            <a:off x="381000" y="4495800"/>
            <a:ext cx="4009431" cy="369332"/>
          </a:xfrm>
          <a:prstGeom prst="rect">
            <a:avLst/>
          </a:prstGeom>
        </p:spPr>
        <p:txBody>
          <a:bodyPr wrap="none">
            <a:spAutoFit/>
          </a:bodyPr>
          <a:lstStyle/>
          <a:p>
            <a:r>
              <a:rPr lang="en-US" dirty="0"/>
              <a:t>18.frequent accidental poisonings</a:t>
            </a:r>
            <a:endParaRPr lang="ar-JO" dirty="0"/>
          </a:p>
        </p:txBody>
      </p:sp>
      <p:sp>
        <p:nvSpPr>
          <p:cNvPr id="14" name="Rectangle 13"/>
          <p:cNvSpPr/>
          <p:nvPr/>
        </p:nvSpPr>
        <p:spPr>
          <a:xfrm>
            <a:off x="381000" y="4876800"/>
            <a:ext cx="2089033" cy="369332"/>
          </a:xfrm>
          <a:prstGeom prst="rect">
            <a:avLst/>
          </a:prstGeom>
        </p:spPr>
        <p:txBody>
          <a:bodyPr wrap="none">
            <a:spAutoFit/>
          </a:bodyPr>
          <a:lstStyle/>
          <a:p>
            <a:r>
              <a:rPr lang="en-US" dirty="0"/>
              <a:t>19.contact burns</a:t>
            </a:r>
            <a:endParaRPr lang="ar-JO" dirty="0"/>
          </a:p>
        </p:txBody>
      </p:sp>
      <p:sp>
        <p:nvSpPr>
          <p:cNvPr id="15" name="Rectangle 14"/>
          <p:cNvSpPr/>
          <p:nvPr/>
        </p:nvSpPr>
        <p:spPr>
          <a:xfrm>
            <a:off x="304800" y="5257800"/>
            <a:ext cx="2153154" cy="369332"/>
          </a:xfrm>
          <a:prstGeom prst="rect">
            <a:avLst/>
          </a:prstGeom>
        </p:spPr>
        <p:txBody>
          <a:bodyPr wrap="none">
            <a:spAutoFit/>
          </a:bodyPr>
          <a:lstStyle/>
          <a:p>
            <a:r>
              <a:rPr lang="en-US" dirty="0"/>
              <a:t>20.dental injuries</a:t>
            </a:r>
            <a:endParaRPr lang="ar-JO" dirty="0"/>
          </a:p>
        </p:txBody>
      </p:sp>
      <p:sp>
        <p:nvSpPr>
          <p:cNvPr id="16" name="Rectangle 15"/>
          <p:cNvSpPr/>
          <p:nvPr/>
        </p:nvSpPr>
        <p:spPr>
          <a:xfrm>
            <a:off x="762000" y="5638800"/>
            <a:ext cx="1680268" cy="369332"/>
          </a:xfrm>
          <a:prstGeom prst="rect">
            <a:avLst/>
          </a:prstGeom>
        </p:spPr>
        <p:txBody>
          <a:bodyPr wrap="none">
            <a:spAutoFit/>
          </a:bodyPr>
          <a:lstStyle/>
          <a:p>
            <a:r>
              <a:rPr lang="en-US" dirty="0"/>
              <a:t>caustic burns</a:t>
            </a:r>
            <a:endParaRPr lang="ar-JO"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hlinkClick r:id="rId2"/>
              </a:rPr>
              <a:t>file:///C:/Users/ad/Downloads/4_5780493726593845328.pdf</a:t>
            </a:r>
            <a:endParaRPr lang="ar-JO" dirty="0"/>
          </a:p>
        </p:txBody>
      </p:sp>
      <p:sp>
        <p:nvSpPr>
          <p:cNvPr id="3" name="Title 2"/>
          <p:cNvSpPr>
            <a:spLocks noGrp="1"/>
          </p:cNvSpPr>
          <p:nvPr>
            <p:ph type="title"/>
          </p:nvPr>
        </p:nvSpPr>
        <p:spPr/>
        <p:txBody>
          <a:bodyPr/>
          <a:lstStyle/>
          <a:p>
            <a:r>
              <a:rPr lang="en-US" dirty="0"/>
              <a:t>Resources :BMJ </a:t>
            </a:r>
            <a:r>
              <a:rPr lang="en-US"/>
              <a:t>Best practice  </a:t>
            </a:r>
            <a:endParaRPr lang="ar-JO"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Diagnostic tests </a:t>
            </a:r>
          </a:p>
        </p:txBody>
      </p:sp>
      <p:sp>
        <p:nvSpPr>
          <p:cNvPr id="2" name="Content Placeholder 1"/>
          <p:cNvSpPr>
            <a:spLocks noGrp="1"/>
          </p:cNvSpPr>
          <p:nvPr>
            <p:ph idx="1"/>
          </p:nvPr>
        </p:nvSpPr>
        <p:spPr/>
        <p:txBody>
          <a:bodyPr>
            <a:normAutofit/>
          </a:bodyPr>
          <a:lstStyle/>
          <a:p>
            <a:pPr marL="0" indent="0" algn="ctr">
              <a:buNone/>
            </a:pPr>
            <a:r>
              <a:rPr lang="en-US" sz="4000" b="1" dirty="0"/>
              <a:t>Maxim Al-Haddadin </a:t>
            </a:r>
          </a:p>
        </p:txBody>
      </p:sp>
    </p:spTree>
    <p:extLst>
      <p:ext uri="{BB962C8B-B14F-4D97-AF65-F5344CB8AC3E}">
        <p14:creationId xmlns:p14="http://schemas.microsoft.com/office/powerpoint/2010/main" xmlns="" val="34227286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1143000"/>
            <a:ext cx="7543800" cy="5867400"/>
          </a:xfrm>
        </p:spPr>
        <p:txBody>
          <a:bodyPr>
            <a:normAutofit fontScale="92500" lnSpcReduction="10000"/>
          </a:bodyPr>
          <a:lstStyle/>
          <a:p>
            <a:pPr marL="0" indent="0">
              <a:buNone/>
            </a:pPr>
            <a:r>
              <a:rPr lang="en-US" b="1" dirty="0"/>
              <a:t>1</a:t>
            </a:r>
            <a:r>
              <a:rPr lang="en-US" b="1" baseline="30000" dirty="0"/>
              <a:t>st</a:t>
            </a:r>
            <a:r>
              <a:rPr lang="en-US" b="1" dirty="0"/>
              <a:t> test to order</a:t>
            </a:r>
          </a:p>
          <a:p>
            <a:r>
              <a:rPr lang="en-US" b="1" dirty="0" err="1"/>
              <a:t>Cbc</a:t>
            </a:r>
            <a:endParaRPr lang="en-US" b="1" dirty="0"/>
          </a:p>
          <a:p>
            <a:pPr marL="0" indent="0">
              <a:buNone/>
            </a:pPr>
            <a:r>
              <a:rPr lang="en-US" dirty="0"/>
              <a:t> Excludes some platelet abnormalities as a cause of bruising,</a:t>
            </a:r>
          </a:p>
          <a:p>
            <a:pPr marL="0" indent="0">
              <a:buNone/>
            </a:pPr>
            <a:r>
              <a:rPr lang="en-US" dirty="0"/>
              <a:t>identifies other hematologic abnormalities (e.g., leukemia), and</a:t>
            </a:r>
          </a:p>
          <a:p>
            <a:pPr marL="0" indent="0">
              <a:buNone/>
            </a:pPr>
            <a:r>
              <a:rPr lang="en-US" dirty="0"/>
              <a:t>highlights presence of anemia or blood loss.</a:t>
            </a:r>
          </a:p>
          <a:p>
            <a:endParaRPr lang="en-US" dirty="0"/>
          </a:p>
          <a:p>
            <a:r>
              <a:rPr lang="en-US" b="1" dirty="0"/>
              <a:t>Clotting profile</a:t>
            </a:r>
          </a:p>
          <a:p>
            <a:pPr marL="0" indent="0">
              <a:buNone/>
            </a:pPr>
            <a:r>
              <a:rPr lang="en-US" dirty="0"/>
              <a:t> Excludes many clotting abnormalities as a cause of bleeding and bruising.</a:t>
            </a:r>
          </a:p>
          <a:p>
            <a:endParaRPr lang="en-US" dirty="0"/>
          </a:p>
          <a:p>
            <a:pPr marL="0" indent="0">
              <a:buNone/>
            </a:pPr>
            <a:r>
              <a:rPr lang="en-US" dirty="0" err="1"/>
              <a:t>Restult:normal</a:t>
            </a:r>
            <a:r>
              <a:rPr lang="en-US" dirty="0"/>
              <a:t>; mild</a:t>
            </a:r>
          </a:p>
          <a:p>
            <a:pPr marL="0" indent="0">
              <a:buNone/>
            </a:pPr>
            <a:r>
              <a:rPr lang="en-US" dirty="0"/>
              <a:t>abnormalities may be</a:t>
            </a:r>
          </a:p>
          <a:p>
            <a:pPr marL="0" indent="0">
              <a:buNone/>
            </a:pPr>
            <a:r>
              <a:rPr lang="en-US" dirty="0"/>
              <a:t>present in head trauma</a:t>
            </a:r>
          </a:p>
          <a:p>
            <a:endParaRPr lang="en-US" dirty="0"/>
          </a:p>
          <a:p>
            <a:endParaRPr lang="en-US" dirty="0"/>
          </a:p>
          <a:p>
            <a:endParaRPr lang="en-US" dirty="0"/>
          </a:p>
          <a:p>
            <a:endParaRPr lang="en-US" dirty="0"/>
          </a:p>
        </p:txBody>
      </p:sp>
    </p:spTree>
    <p:extLst>
      <p:ext uri="{BB962C8B-B14F-4D97-AF65-F5344CB8AC3E}">
        <p14:creationId xmlns:p14="http://schemas.microsoft.com/office/powerpoint/2010/main" xmlns="" val="32715550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685800"/>
            <a:ext cx="7543800" cy="4953000"/>
          </a:xfrm>
        </p:spPr>
        <p:txBody>
          <a:bodyPr>
            <a:normAutofit/>
          </a:bodyPr>
          <a:lstStyle/>
          <a:p>
            <a:r>
              <a:rPr lang="en-US" b="1" dirty="0"/>
              <a:t>Dilated </a:t>
            </a:r>
            <a:r>
              <a:rPr lang="en-US" b="1" dirty="0" err="1"/>
              <a:t>funduscopy</a:t>
            </a:r>
            <a:r>
              <a:rPr lang="en-US" b="1" dirty="0"/>
              <a:t> </a:t>
            </a:r>
            <a:r>
              <a:rPr lang="en-US" dirty="0"/>
              <a:t>: retinal hemorrhages</a:t>
            </a:r>
          </a:p>
          <a:p>
            <a:r>
              <a:rPr lang="en-US" b="1" dirty="0"/>
              <a:t>Photo documentation of injuries</a:t>
            </a:r>
          </a:p>
          <a:p>
            <a:r>
              <a:rPr lang="en-US" b="1" dirty="0"/>
              <a:t>Skeletal survey </a:t>
            </a:r>
            <a:r>
              <a:rPr lang="en-US" dirty="0"/>
              <a:t>: fractures on X-RAY</a:t>
            </a:r>
          </a:p>
          <a:p>
            <a:r>
              <a:rPr lang="en-US" b="1" dirty="0"/>
              <a:t>Ct brain:</a:t>
            </a:r>
          </a:p>
          <a:p>
            <a:pPr marL="0" indent="0">
              <a:buNone/>
            </a:pPr>
            <a:r>
              <a:rPr lang="en-US" dirty="0"/>
              <a:t>subdural hemorrhage,</a:t>
            </a:r>
          </a:p>
          <a:p>
            <a:pPr marL="0" indent="0">
              <a:buNone/>
            </a:pPr>
            <a:r>
              <a:rPr lang="en-US" dirty="0"/>
              <a:t>subarachnoid</a:t>
            </a:r>
          </a:p>
          <a:p>
            <a:pPr marL="0" indent="0">
              <a:buNone/>
            </a:pPr>
            <a:r>
              <a:rPr lang="en-US" dirty="0"/>
              <a:t>hemorrhage, complex</a:t>
            </a:r>
          </a:p>
          <a:p>
            <a:pPr marL="0" indent="0">
              <a:buNone/>
            </a:pPr>
            <a:r>
              <a:rPr lang="en-US" dirty="0"/>
              <a:t>skull fractures,</a:t>
            </a:r>
          </a:p>
          <a:p>
            <a:pPr marL="0" indent="0">
              <a:buNone/>
            </a:pPr>
            <a:r>
              <a:rPr lang="en-US" dirty="0"/>
              <a:t>parenchymal injury,</a:t>
            </a:r>
          </a:p>
          <a:p>
            <a:pPr marL="0" indent="0">
              <a:buNone/>
            </a:pPr>
            <a:r>
              <a:rPr lang="en-US" dirty="0"/>
              <a:t>cerebral edema</a:t>
            </a:r>
          </a:p>
          <a:p>
            <a:endParaRPr lang="en-US" dirty="0"/>
          </a:p>
        </p:txBody>
      </p:sp>
    </p:spTree>
    <p:extLst>
      <p:ext uri="{BB962C8B-B14F-4D97-AF65-F5344CB8AC3E}">
        <p14:creationId xmlns:p14="http://schemas.microsoft.com/office/powerpoint/2010/main" xmlns="" val="119748361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685800"/>
            <a:ext cx="7543800" cy="5943600"/>
          </a:xfrm>
        </p:spPr>
        <p:txBody>
          <a:bodyPr>
            <a:normAutofit lnSpcReduction="10000"/>
          </a:bodyPr>
          <a:lstStyle/>
          <a:p>
            <a:r>
              <a:rPr lang="en-US" b="1" dirty="0"/>
              <a:t>LFTs/amylase: </a:t>
            </a:r>
            <a:r>
              <a:rPr lang="en-US" dirty="0"/>
              <a:t>elevated alt and </a:t>
            </a:r>
            <a:r>
              <a:rPr lang="en-US" dirty="0" err="1"/>
              <a:t>ast</a:t>
            </a:r>
            <a:r>
              <a:rPr lang="en-US" dirty="0"/>
              <a:t> and amylase</a:t>
            </a:r>
          </a:p>
          <a:p>
            <a:endParaRPr lang="en-US" dirty="0"/>
          </a:p>
          <a:p>
            <a:r>
              <a:rPr lang="en-US" b="1" dirty="0"/>
              <a:t>Serum calcium: </a:t>
            </a:r>
            <a:r>
              <a:rPr lang="en-US" dirty="0"/>
              <a:t>normal</a:t>
            </a:r>
          </a:p>
          <a:p>
            <a:endParaRPr lang="en-US" b="1" dirty="0"/>
          </a:p>
          <a:p>
            <a:r>
              <a:rPr lang="en-US" b="1" dirty="0"/>
              <a:t>Serum phosphate </a:t>
            </a:r>
            <a:r>
              <a:rPr lang="en-US" dirty="0"/>
              <a:t>:normal</a:t>
            </a:r>
          </a:p>
          <a:p>
            <a:pPr marL="0" indent="0">
              <a:buNone/>
            </a:pPr>
            <a:endParaRPr lang="en-US" b="1" dirty="0"/>
          </a:p>
          <a:p>
            <a:r>
              <a:rPr lang="en-US" b="1" dirty="0"/>
              <a:t>Serum alkaline phosphatase </a:t>
            </a:r>
            <a:r>
              <a:rPr lang="en-US" dirty="0"/>
              <a:t>:may be elevated due to fractures</a:t>
            </a:r>
          </a:p>
          <a:p>
            <a:endParaRPr lang="en-US" b="1" dirty="0"/>
          </a:p>
          <a:p>
            <a:r>
              <a:rPr lang="en-US" b="1" dirty="0"/>
              <a:t>Serum parathyroid hormone </a:t>
            </a:r>
            <a:r>
              <a:rPr lang="en-US" dirty="0"/>
              <a:t>:normal</a:t>
            </a:r>
          </a:p>
          <a:p>
            <a:endParaRPr lang="en-US" b="1" dirty="0"/>
          </a:p>
          <a:p>
            <a:r>
              <a:rPr lang="en-US" b="1" dirty="0"/>
              <a:t>Serum 25-hydroxyvitamin D </a:t>
            </a:r>
            <a:r>
              <a:rPr lang="en-US" dirty="0"/>
              <a:t>:normal</a:t>
            </a:r>
          </a:p>
          <a:p>
            <a:endParaRPr lang="en-US" dirty="0"/>
          </a:p>
        </p:txBody>
      </p:sp>
    </p:spTree>
    <p:extLst>
      <p:ext uri="{BB962C8B-B14F-4D97-AF65-F5344CB8AC3E}">
        <p14:creationId xmlns:p14="http://schemas.microsoft.com/office/powerpoint/2010/main" xmlns="" val="131297907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685800"/>
            <a:ext cx="7543800" cy="5562600"/>
          </a:xfrm>
        </p:spPr>
        <p:txBody>
          <a:bodyPr>
            <a:normAutofit fontScale="77500" lnSpcReduction="20000"/>
          </a:bodyPr>
          <a:lstStyle/>
          <a:p>
            <a:pPr marL="0" indent="0">
              <a:buNone/>
            </a:pPr>
            <a:r>
              <a:rPr lang="en-US" b="1" dirty="0"/>
              <a:t>Other tests to consider</a:t>
            </a:r>
          </a:p>
          <a:p>
            <a:r>
              <a:rPr lang="en-US" b="1" dirty="0"/>
              <a:t>radionuclide bone scan</a:t>
            </a:r>
            <a:r>
              <a:rPr lang="en-US" dirty="0"/>
              <a:t>: alternative for skeletal survey and appear as hotspot</a:t>
            </a:r>
          </a:p>
          <a:p>
            <a:endParaRPr lang="en-US" dirty="0"/>
          </a:p>
          <a:p>
            <a:r>
              <a:rPr lang="en-US" b="1" dirty="0"/>
              <a:t>MRI brain/spine </a:t>
            </a:r>
            <a:r>
              <a:rPr lang="en-US" dirty="0"/>
              <a:t>:subdural hemorrhage, Subarachnoid hemorrhage, parenchymal injury, cerebral edema, hypoxic-ischemic injury, diffuse axonal injury, and spinal injuries</a:t>
            </a:r>
          </a:p>
          <a:p>
            <a:endParaRPr lang="en-US" b="1" dirty="0"/>
          </a:p>
          <a:p>
            <a:r>
              <a:rPr lang="en-US" b="1" dirty="0"/>
              <a:t>ultrasound abdomen </a:t>
            </a:r>
            <a:r>
              <a:rPr lang="en-US" dirty="0"/>
              <a:t>:free fluid or blood in the abdominal space</a:t>
            </a:r>
          </a:p>
          <a:p>
            <a:endParaRPr lang="en-US" b="1" dirty="0"/>
          </a:p>
          <a:p>
            <a:r>
              <a:rPr lang="en-US" b="1" dirty="0"/>
              <a:t>CT abdomen </a:t>
            </a:r>
            <a:r>
              <a:rPr lang="en-US" dirty="0"/>
              <a:t>: hollow organ rupture, </a:t>
            </a:r>
            <a:r>
              <a:rPr lang="en-US" dirty="0" err="1"/>
              <a:t>subcapsular</a:t>
            </a:r>
            <a:r>
              <a:rPr lang="en-US" dirty="0"/>
              <a:t> hematomas, ruptures of liver or spleen, renal injury</a:t>
            </a:r>
          </a:p>
          <a:p>
            <a:endParaRPr lang="en-US" dirty="0"/>
          </a:p>
          <a:p>
            <a:r>
              <a:rPr lang="en-US" b="1" dirty="0"/>
              <a:t>platelet function studies and von </a:t>
            </a:r>
            <a:r>
              <a:rPr lang="en-US" b="1" dirty="0" err="1"/>
              <a:t>Willebrand</a:t>
            </a:r>
            <a:r>
              <a:rPr lang="en-US" b="1" dirty="0"/>
              <a:t> factor assays: </a:t>
            </a:r>
            <a:r>
              <a:rPr lang="en-US" dirty="0"/>
              <a:t>normal</a:t>
            </a:r>
          </a:p>
        </p:txBody>
      </p:sp>
    </p:spTree>
    <p:extLst>
      <p:ext uri="{BB962C8B-B14F-4D97-AF65-F5344CB8AC3E}">
        <p14:creationId xmlns:p14="http://schemas.microsoft.com/office/powerpoint/2010/main" xmlns="" val="131345214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914400"/>
            <a:ext cx="7543800" cy="4876800"/>
          </a:xfrm>
        </p:spPr>
        <p:txBody>
          <a:bodyPr>
            <a:normAutofit lnSpcReduction="10000"/>
          </a:bodyPr>
          <a:lstStyle/>
          <a:p>
            <a:r>
              <a:rPr lang="en-US" b="1" dirty="0"/>
              <a:t>x-ray mouth: dental or mandibular fracture</a:t>
            </a:r>
          </a:p>
          <a:p>
            <a:endParaRPr lang="en-US" b="1" dirty="0"/>
          </a:p>
          <a:p>
            <a:r>
              <a:rPr lang="en-US" b="1" dirty="0"/>
              <a:t>forensic dental referral: may identify perpetrator</a:t>
            </a:r>
          </a:p>
          <a:p>
            <a:endParaRPr lang="en-US" b="1" dirty="0"/>
          </a:p>
          <a:p>
            <a:r>
              <a:rPr lang="en-US" b="1" dirty="0"/>
              <a:t>forensic swabs for DNA: may identify perpetrator</a:t>
            </a:r>
          </a:p>
          <a:p>
            <a:endParaRPr lang="en-US" b="1" dirty="0"/>
          </a:p>
          <a:p>
            <a:r>
              <a:rPr lang="en-US" b="1" dirty="0"/>
              <a:t>toxicology testing: positive for specific agent(s) used</a:t>
            </a:r>
            <a:endParaRPr lang="en-US" dirty="0"/>
          </a:p>
          <a:p>
            <a:endParaRPr lang="en-US" dirty="0"/>
          </a:p>
        </p:txBody>
      </p:sp>
    </p:spTree>
    <p:extLst>
      <p:ext uri="{BB962C8B-B14F-4D97-AF65-F5344CB8AC3E}">
        <p14:creationId xmlns:p14="http://schemas.microsoft.com/office/powerpoint/2010/main" xmlns="" val="287830700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457200"/>
            <a:ext cx="6019800" cy="762000"/>
          </a:xfrm>
        </p:spPr>
        <p:txBody>
          <a:bodyPr>
            <a:normAutofit/>
          </a:bodyPr>
          <a:lstStyle/>
          <a:p>
            <a:r>
              <a:rPr lang="en-US" sz="3600" dirty="0"/>
              <a:t>Differential diagnosis</a:t>
            </a:r>
          </a:p>
        </p:txBody>
      </p:sp>
      <p:sp>
        <p:nvSpPr>
          <p:cNvPr id="3" name="Content Placeholder 2"/>
          <p:cNvSpPr>
            <a:spLocks noGrp="1"/>
          </p:cNvSpPr>
          <p:nvPr>
            <p:ph idx="1"/>
          </p:nvPr>
        </p:nvSpPr>
        <p:spPr>
          <a:xfrm>
            <a:off x="762000" y="1219200"/>
            <a:ext cx="7543800" cy="4800600"/>
          </a:xfrm>
        </p:spPr>
        <p:txBody>
          <a:bodyPr>
            <a:normAutofit/>
          </a:bodyPr>
          <a:lstStyle/>
          <a:p>
            <a:r>
              <a:rPr lang="en-US" b="1" dirty="0"/>
              <a:t>Coagulopathy: </a:t>
            </a:r>
            <a:r>
              <a:rPr lang="en-US" dirty="0"/>
              <a:t>CBC, platelet function tests, prothrombin time (PT), prolonged thrombin time, thrombin, fibrinogen, von </a:t>
            </a:r>
            <a:r>
              <a:rPr lang="en-US" dirty="0" err="1"/>
              <a:t>Willebrand</a:t>
            </a:r>
            <a:r>
              <a:rPr lang="en-US" dirty="0"/>
              <a:t> factor and other clotting factor assays help identify the etiology.</a:t>
            </a:r>
            <a:endParaRPr lang="en-US" b="1" dirty="0"/>
          </a:p>
          <a:p>
            <a:endParaRPr lang="en-US" b="1" dirty="0"/>
          </a:p>
          <a:p>
            <a:r>
              <a:rPr lang="en-US" b="1" dirty="0"/>
              <a:t>Osteogenesis imperfecta: </a:t>
            </a:r>
            <a:r>
              <a:rPr lang="en-US" dirty="0"/>
              <a:t>Type I and type IV. Type I frequently has associated blue sclera.  Type II (lethal) and type III (severe, progressively deforming) OI: easily diagnosed clinically and radiologically due to the severity </a:t>
            </a:r>
            <a:endParaRPr lang="en-US" b="1" dirty="0"/>
          </a:p>
          <a:p>
            <a:endParaRPr lang="en-US" b="1" dirty="0"/>
          </a:p>
          <a:p>
            <a:r>
              <a:rPr lang="en-US" b="1" dirty="0"/>
              <a:t>Rickets of prematurity: </a:t>
            </a:r>
            <a:r>
              <a:rPr lang="en-US" dirty="0"/>
              <a:t>clinical  diagnosis</a:t>
            </a:r>
          </a:p>
          <a:p>
            <a:endParaRPr lang="en-US" dirty="0"/>
          </a:p>
        </p:txBody>
      </p:sp>
    </p:spTree>
    <p:extLst>
      <p:ext uri="{BB962C8B-B14F-4D97-AF65-F5344CB8AC3E}">
        <p14:creationId xmlns:p14="http://schemas.microsoft.com/office/powerpoint/2010/main" xmlns="" val="23990888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lgn="l">
              <a:buNone/>
            </a:pPr>
            <a:r>
              <a:rPr lang="en-US" sz="2000" dirty="0"/>
              <a:t>Child abuse is a worldwide phenomenon and can affect children of all ages; however, the highest incidence occurs to infants </a:t>
            </a:r>
            <a:endParaRPr lang="ar-JO" sz="2000" dirty="0"/>
          </a:p>
          <a:p>
            <a:pPr algn="l">
              <a:buNone/>
            </a:pPr>
            <a:r>
              <a:rPr lang="en-US" sz="2000" dirty="0"/>
              <a:t>And </a:t>
            </a:r>
            <a:r>
              <a:rPr lang="en-US" sz="2000" dirty="0" err="1"/>
              <a:t>todllers</a:t>
            </a:r>
            <a:endParaRPr lang="en-US" sz="2000" dirty="0"/>
          </a:p>
          <a:p>
            <a:pPr algn="l">
              <a:buNone/>
            </a:pPr>
            <a:endParaRPr lang="en-US" sz="2000" dirty="0"/>
          </a:p>
          <a:p>
            <a:pPr algn="l">
              <a:buNone/>
            </a:pPr>
            <a:r>
              <a:rPr lang="en-US" sz="2000" dirty="0"/>
              <a:t>It is difficult to gain a true estimate of child abuse due to the </a:t>
            </a:r>
            <a:r>
              <a:rPr lang="en-US" sz="2000" dirty="0">
                <a:solidFill>
                  <a:srgbClr val="FF0000"/>
                </a:solidFill>
              </a:rPr>
              <a:t>hidden nature of the problem</a:t>
            </a:r>
            <a:r>
              <a:rPr lang="en-US" sz="2000" dirty="0"/>
              <a:t>.</a:t>
            </a:r>
          </a:p>
          <a:p>
            <a:pPr algn="l">
              <a:buNone/>
            </a:pPr>
            <a:r>
              <a:rPr lang="en-US" sz="2000" b="1" i="1" u="sng" dirty="0"/>
              <a:t> </a:t>
            </a:r>
          </a:p>
          <a:p>
            <a:pPr algn="l">
              <a:buNone/>
            </a:pPr>
            <a:r>
              <a:rPr lang="en-US" sz="2000" b="1" i="1" u="sng" dirty="0"/>
              <a:t>In industrialized countries it is estimated that </a:t>
            </a:r>
            <a:r>
              <a:rPr lang="en-US" sz="2000" b="1" i="1" dirty="0"/>
              <a:t>:</a:t>
            </a:r>
            <a:endParaRPr lang="en-US" sz="2000" b="1" i="1" u="sng" dirty="0"/>
          </a:p>
          <a:p>
            <a:pPr algn="l">
              <a:buNone/>
            </a:pPr>
            <a:r>
              <a:rPr lang="en-US" sz="2000" dirty="0"/>
              <a:t> </a:t>
            </a:r>
            <a:r>
              <a:rPr lang="en-US" sz="2000" dirty="0">
                <a:solidFill>
                  <a:srgbClr val="FF0000"/>
                </a:solidFill>
              </a:rPr>
              <a:t>4% </a:t>
            </a:r>
            <a:r>
              <a:rPr lang="en-US" sz="2000" dirty="0"/>
              <a:t>to </a:t>
            </a:r>
            <a:r>
              <a:rPr lang="en-US" sz="2000" dirty="0">
                <a:solidFill>
                  <a:srgbClr val="FF0000"/>
                </a:solidFill>
              </a:rPr>
              <a:t>16%</a:t>
            </a:r>
            <a:r>
              <a:rPr lang="en-US" sz="2000" dirty="0"/>
              <a:t> of children are </a:t>
            </a:r>
            <a:r>
              <a:rPr lang="en-US" sz="2000" b="1" dirty="0"/>
              <a:t>physically abused</a:t>
            </a:r>
            <a:r>
              <a:rPr lang="en-US" sz="2000" dirty="0"/>
              <a:t>, around </a:t>
            </a:r>
            <a:r>
              <a:rPr lang="en-US" sz="2000" dirty="0">
                <a:solidFill>
                  <a:srgbClr val="FF0000"/>
                </a:solidFill>
              </a:rPr>
              <a:t>10% </a:t>
            </a:r>
            <a:r>
              <a:rPr lang="en-US" sz="2000" dirty="0"/>
              <a:t>are </a:t>
            </a:r>
            <a:r>
              <a:rPr lang="en-US" sz="2000" b="1" dirty="0"/>
              <a:t>neglected</a:t>
            </a:r>
            <a:r>
              <a:rPr lang="en-US" sz="2000" dirty="0"/>
              <a:t> </a:t>
            </a:r>
            <a:r>
              <a:rPr lang="en-US" sz="2000" b="1" dirty="0"/>
              <a:t>( emotionally abused), </a:t>
            </a:r>
            <a:r>
              <a:rPr lang="en-US" sz="2000" dirty="0">
                <a:solidFill>
                  <a:srgbClr val="FF0000"/>
                </a:solidFill>
              </a:rPr>
              <a:t>5% </a:t>
            </a:r>
            <a:r>
              <a:rPr lang="en-US" sz="2000" dirty="0"/>
              <a:t>of boys and</a:t>
            </a:r>
            <a:r>
              <a:rPr lang="en-US" sz="2000" dirty="0">
                <a:solidFill>
                  <a:srgbClr val="FF0000"/>
                </a:solidFill>
              </a:rPr>
              <a:t> 5% </a:t>
            </a:r>
            <a:r>
              <a:rPr lang="en-US" sz="2000" dirty="0"/>
              <a:t>to </a:t>
            </a:r>
            <a:r>
              <a:rPr lang="en-US" sz="2000" dirty="0">
                <a:solidFill>
                  <a:srgbClr val="FF0000"/>
                </a:solidFill>
              </a:rPr>
              <a:t>10% </a:t>
            </a:r>
            <a:r>
              <a:rPr lang="en-US" sz="2000" dirty="0"/>
              <a:t>of girls are exposed to </a:t>
            </a:r>
            <a:r>
              <a:rPr lang="en-US" sz="2000" b="1" dirty="0"/>
              <a:t>penetrative sexual abuse</a:t>
            </a:r>
            <a:r>
              <a:rPr lang="en-US" sz="2000" dirty="0"/>
              <a:t>, and  </a:t>
            </a:r>
            <a:r>
              <a:rPr lang="en-US" sz="2000" dirty="0">
                <a:solidFill>
                  <a:srgbClr val="FF0000"/>
                </a:solidFill>
              </a:rPr>
              <a:t>30% </a:t>
            </a:r>
            <a:r>
              <a:rPr lang="en-US" sz="2000" dirty="0"/>
              <a:t>are exposed to any form of </a:t>
            </a:r>
            <a:r>
              <a:rPr lang="en-US" sz="2000" b="1" dirty="0"/>
              <a:t>sexual abuse</a:t>
            </a:r>
            <a:r>
              <a:rPr lang="en-US" sz="2000" dirty="0"/>
              <a:t>. Around </a:t>
            </a:r>
            <a:r>
              <a:rPr lang="en-US" sz="2000" dirty="0">
                <a:solidFill>
                  <a:srgbClr val="FF0000"/>
                </a:solidFill>
              </a:rPr>
              <a:t>80% </a:t>
            </a:r>
            <a:r>
              <a:rPr lang="en-US" sz="2000" dirty="0"/>
              <a:t>of child abuse is perpetrated by </a:t>
            </a:r>
            <a:r>
              <a:rPr lang="en-US" sz="2000" b="1" dirty="0"/>
              <a:t>caregivers or parents</a:t>
            </a:r>
            <a:endParaRPr lang="ar-JO" sz="2000" b="1" dirty="0"/>
          </a:p>
        </p:txBody>
      </p:sp>
      <p:sp>
        <p:nvSpPr>
          <p:cNvPr id="3" name="Title 2"/>
          <p:cNvSpPr>
            <a:spLocks noGrp="1"/>
          </p:cNvSpPr>
          <p:nvPr>
            <p:ph type="title"/>
          </p:nvPr>
        </p:nvSpPr>
        <p:spPr/>
        <p:txBody>
          <a:bodyPr/>
          <a:lstStyle/>
          <a:p>
            <a:r>
              <a:rPr lang="en-US" dirty="0"/>
              <a:t>Epidemiology</a:t>
            </a:r>
            <a:endParaRPr lang="ar-JO"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685800"/>
            <a:ext cx="7543800" cy="5410200"/>
          </a:xfrm>
        </p:spPr>
        <p:txBody>
          <a:bodyPr>
            <a:normAutofit/>
          </a:bodyPr>
          <a:lstStyle/>
          <a:p>
            <a:endParaRPr lang="en-US" b="1" dirty="0"/>
          </a:p>
          <a:p>
            <a:r>
              <a:rPr lang="en-US" b="1" dirty="0" err="1"/>
              <a:t>Phytophotodermatitis</a:t>
            </a:r>
            <a:r>
              <a:rPr lang="en-US" b="1" dirty="0"/>
              <a:t>: </a:t>
            </a:r>
            <a:r>
              <a:rPr lang="en-US" dirty="0"/>
              <a:t>clinical diagnosis</a:t>
            </a:r>
          </a:p>
          <a:p>
            <a:endParaRPr lang="en-US" b="1" dirty="0"/>
          </a:p>
          <a:p>
            <a:r>
              <a:rPr lang="en-US" b="1" dirty="0"/>
              <a:t>Impetigo: </a:t>
            </a:r>
            <a:r>
              <a:rPr lang="en-US" dirty="0"/>
              <a:t>skin swaps</a:t>
            </a:r>
          </a:p>
          <a:p>
            <a:endParaRPr lang="en-US" b="1" dirty="0"/>
          </a:p>
          <a:p>
            <a:r>
              <a:rPr lang="en-US" b="1" dirty="0"/>
              <a:t>Mongolian blue spot: </a:t>
            </a:r>
            <a:r>
              <a:rPr lang="en-US" dirty="0"/>
              <a:t>clinical  diagnosis</a:t>
            </a:r>
          </a:p>
          <a:p>
            <a:endParaRPr lang="en-US" b="1" dirty="0"/>
          </a:p>
          <a:p>
            <a:r>
              <a:rPr lang="en-US" b="1" dirty="0"/>
              <a:t>Coining: </a:t>
            </a:r>
            <a:r>
              <a:rPr lang="en-US" dirty="0"/>
              <a:t>linear marks found on the back or chest and diagnosed clinically </a:t>
            </a:r>
          </a:p>
        </p:txBody>
      </p:sp>
    </p:spTree>
    <p:extLst>
      <p:ext uri="{BB962C8B-B14F-4D97-AF65-F5344CB8AC3E}">
        <p14:creationId xmlns:p14="http://schemas.microsoft.com/office/powerpoint/2010/main" xmlns="" val="160100607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1828800"/>
            <a:ext cx="6781800" cy="1600200"/>
          </a:xfrm>
        </p:spPr>
        <p:txBody>
          <a:bodyPr/>
          <a:lstStyle/>
          <a:p>
            <a:pPr algn="ctr"/>
            <a:r>
              <a:rPr lang="en-US" dirty="0"/>
              <a:t>Thank you </a:t>
            </a:r>
          </a:p>
        </p:txBody>
      </p:sp>
    </p:spTree>
    <p:extLst>
      <p:ext uri="{BB962C8B-B14F-4D97-AF65-F5344CB8AC3E}">
        <p14:creationId xmlns:p14="http://schemas.microsoft.com/office/powerpoint/2010/main" xmlns="" val="367798729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ar-JO" dirty="0"/>
          </a:p>
        </p:txBody>
      </p:sp>
      <p:sp>
        <p:nvSpPr>
          <p:cNvPr id="3" name="Title 2"/>
          <p:cNvSpPr>
            <a:spLocks noGrp="1"/>
          </p:cNvSpPr>
          <p:nvPr>
            <p:ph type="title"/>
          </p:nvPr>
        </p:nvSpPr>
        <p:spPr/>
        <p:txBody>
          <a:bodyPr/>
          <a:lstStyle/>
          <a:p>
            <a:endParaRPr lang="ar-JO"/>
          </a:p>
        </p:txBody>
      </p:sp>
      <p:pic>
        <p:nvPicPr>
          <p:cNvPr id="48130" name="Picture 2" descr="Image result for child abuse"/>
          <p:cNvPicPr>
            <a:picLocks noChangeAspect="1" noChangeArrowheads="1"/>
          </p:cNvPicPr>
          <p:nvPr/>
        </p:nvPicPr>
        <p:blipFill>
          <a:blip r:embed="rId2" cstate="print"/>
          <a:srcRect/>
          <a:stretch>
            <a:fillRect/>
          </a:stretch>
        </p:blipFill>
        <p:spPr bwMode="auto">
          <a:xfrm>
            <a:off x="0" y="-28575"/>
            <a:ext cx="9753600" cy="6886575"/>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066800"/>
            <a:ext cx="8229600" cy="4940491"/>
          </a:xfrm>
        </p:spPr>
        <p:txBody>
          <a:bodyPr>
            <a:normAutofit/>
          </a:bodyPr>
          <a:lstStyle/>
          <a:p>
            <a:pPr algn="l">
              <a:buNone/>
            </a:pPr>
            <a:r>
              <a:rPr lang="en-US" sz="2000" dirty="0"/>
              <a:t>There is no specific etiologic factor of child abuse; causes and risk factors are </a:t>
            </a:r>
            <a:r>
              <a:rPr lang="en-US" sz="2000" u="sng" dirty="0" err="1">
                <a:solidFill>
                  <a:srgbClr val="FF0000"/>
                </a:solidFill>
              </a:rPr>
              <a:t>multifactorial</a:t>
            </a:r>
            <a:endParaRPr lang="en-US" sz="2000" u="sng" dirty="0">
              <a:solidFill>
                <a:srgbClr val="FF0000"/>
              </a:solidFill>
            </a:endParaRPr>
          </a:p>
          <a:p>
            <a:pPr algn="l">
              <a:buNone/>
            </a:pPr>
            <a:endParaRPr lang="en-US" sz="2000" u="sng" dirty="0">
              <a:solidFill>
                <a:srgbClr val="FF0000"/>
              </a:solidFill>
            </a:endParaRPr>
          </a:p>
          <a:p>
            <a:pPr algn="l">
              <a:buNone/>
            </a:pPr>
            <a:r>
              <a:rPr lang="en-US" sz="2000" u="sng" dirty="0">
                <a:solidFill>
                  <a:srgbClr val="FF0000"/>
                </a:solidFill>
              </a:rPr>
              <a:t>Parental (or caregiver) risk factors</a:t>
            </a:r>
          </a:p>
          <a:p>
            <a:pPr marL="566928" indent="-457200" algn="l">
              <a:buNone/>
            </a:pPr>
            <a:r>
              <a:rPr lang="en-US" sz="2000" b="1" dirty="0"/>
              <a:t>1- Poor socioeconomic status </a:t>
            </a:r>
            <a:r>
              <a:rPr lang="en-US" sz="2000" dirty="0"/>
              <a:t>(e.g., poverty, low income, and/or an economic crisis within the family). </a:t>
            </a:r>
          </a:p>
          <a:p>
            <a:pPr marL="566928" indent="-457200" algn="l">
              <a:buNone/>
            </a:pPr>
            <a:r>
              <a:rPr lang="en-US" sz="2000" b="1" dirty="0"/>
              <a:t>2- inadequate child care and poor parental education.</a:t>
            </a:r>
          </a:p>
          <a:p>
            <a:pPr marL="566928" indent="-457200" algn="l">
              <a:buNone/>
            </a:pPr>
            <a:r>
              <a:rPr lang="en-US" sz="2000" dirty="0"/>
              <a:t> </a:t>
            </a:r>
            <a:r>
              <a:rPr lang="en-US" sz="2000" b="1" dirty="0"/>
              <a:t>3-Psychological problems such as depression</a:t>
            </a:r>
            <a:r>
              <a:rPr lang="en-US" sz="2000" dirty="0"/>
              <a:t>, stress, or other mental health problems of a caregiver may expose the child to abuse. </a:t>
            </a:r>
          </a:p>
          <a:p>
            <a:pPr marL="566928" indent="-457200" algn="l">
              <a:buNone/>
            </a:pPr>
            <a:r>
              <a:rPr lang="en-US" sz="2000" dirty="0"/>
              <a:t> </a:t>
            </a:r>
            <a:r>
              <a:rPr lang="en-US" sz="2000" b="1" dirty="0"/>
              <a:t>4- Substance abuse </a:t>
            </a:r>
            <a:r>
              <a:rPr lang="en-US" sz="2000" dirty="0"/>
              <a:t>may inhibit the caregiver's ability to recognize the needs of the child, contributing to neglect, and may cause financial hardship. </a:t>
            </a:r>
            <a:endParaRPr lang="ar-JO" sz="2000" u="sng" dirty="0">
              <a:solidFill>
                <a:srgbClr val="FF0000"/>
              </a:solidFill>
            </a:endParaRPr>
          </a:p>
        </p:txBody>
      </p:sp>
      <p:sp>
        <p:nvSpPr>
          <p:cNvPr id="3" name="Title 2"/>
          <p:cNvSpPr>
            <a:spLocks noGrp="1"/>
          </p:cNvSpPr>
          <p:nvPr>
            <p:ph type="title"/>
          </p:nvPr>
        </p:nvSpPr>
        <p:spPr>
          <a:xfrm>
            <a:off x="457200" y="274638"/>
            <a:ext cx="8229600" cy="715962"/>
          </a:xfrm>
        </p:spPr>
        <p:txBody>
          <a:bodyPr>
            <a:normAutofit fontScale="90000"/>
          </a:bodyPr>
          <a:lstStyle/>
          <a:p>
            <a:r>
              <a:rPr lang="en-US" dirty="0"/>
              <a:t>Etiology</a:t>
            </a:r>
            <a:endParaRPr lang="ar-JO"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lgn="l">
              <a:buNone/>
            </a:pPr>
            <a:r>
              <a:rPr lang="en-US" b="1" dirty="0"/>
              <a:t>5- </a:t>
            </a:r>
            <a:r>
              <a:rPr lang="en-US" sz="2200" b="1" dirty="0"/>
              <a:t>Unmet emotional needs </a:t>
            </a:r>
            <a:r>
              <a:rPr lang="en-US" sz="2200" dirty="0"/>
              <a:t>on the part of the parent or caregiver may predispose toward neglect of a child</a:t>
            </a:r>
          </a:p>
          <a:p>
            <a:pPr algn="l">
              <a:buNone/>
            </a:pPr>
            <a:r>
              <a:rPr lang="en-US" sz="2200" b="1" dirty="0"/>
              <a:t>6- Lack of parenting knowledge </a:t>
            </a:r>
            <a:r>
              <a:rPr lang="en-US" sz="2200" dirty="0"/>
              <a:t>may lead to unrealistic expectations of the child</a:t>
            </a:r>
          </a:p>
          <a:p>
            <a:pPr algn="l">
              <a:buNone/>
            </a:pPr>
            <a:r>
              <a:rPr lang="en-US" sz="2200" b="1" dirty="0"/>
              <a:t>7- Parental or caregiver exposure to maltreatment</a:t>
            </a:r>
            <a:r>
              <a:rPr lang="en-US" sz="2200" dirty="0"/>
              <a:t> as a child is a risk factor for child abuse, with evidence of a pattern of abuse running through generations in some families.</a:t>
            </a:r>
          </a:p>
          <a:p>
            <a:pPr algn="l">
              <a:buNone/>
            </a:pPr>
            <a:r>
              <a:rPr lang="en-US" sz="2200" dirty="0"/>
              <a:t> This is thought to be due to </a:t>
            </a:r>
            <a:r>
              <a:rPr lang="en-US" sz="2200" dirty="0" err="1"/>
              <a:t>sexrole</a:t>
            </a:r>
            <a:r>
              <a:rPr lang="en-US" sz="2200" dirty="0"/>
              <a:t> stereotypes and a repetition of a pattern of violence</a:t>
            </a:r>
            <a:endParaRPr lang="ar-JO" sz="2200" dirty="0"/>
          </a:p>
        </p:txBody>
      </p:sp>
      <p:sp>
        <p:nvSpPr>
          <p:cNvPr id="3" name="Title 2"/>
          <p:cNvSpPr>
            <a:spLocks noGrp="1"/>
          </p:cNvSpPr>
          <p:nvPr>
            <p:ph type="title"/>
          </p:nvPr>
        </p:nvSpPr>
        <p:spPr/>
        <p:txBody>
          <a:bodyPr/>
          <a:lstStyle/>
          <a:p>
            <a:endParaRPr lang="ar-JO"/>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pPr algn="l">
              <a:buNone/>
            </a:pPr>
            <a:r>
              <a:rPr lang="en-US" sz="2800" b="1" u="sng" dirty="0"/>
              <a:t>Child risk factors </a:t>
            </a:r>
          </a:p>
          <a:p>
            <a:pPr algn="l">
              <a:buNone/>
            </a:pPr>
            <a:endParaRPr lang="en-US" sz="2800" u="sng" dirty="0"/>
          </a:p>
          <a:p>
            <a:pPr algn="l">
              <a:buNone/>
            </a:pPr>
            <a:r>
              <a:rPr lang="en-US" sz="2600" dirty="0"/>
              <a:t>1- Children with </a:t>
            </a:r>
            <a:r>
              <a:rPr lang="en-US" sz="2600" dirty="0">
                <a:solidFill>
                  <a:srgbClr val="FF0000"/>
                </a:solidFill>
              </a:rPr>
              <a:t>mental</a:t>
            </a:r>
            <a:r>
              <a:rPr lang="en-US" sz="2600" dirty="0"/>
              <a:t> or </a:t>
            </a:r>
            <a:r>
              <a:rPr lang="en-US" sz="2600" dirty="0">
                <a:solidFill>
                  <a:srgbClr val="FF0000"/>
                </a:solidFill>
              </a:rPr>
              <a:t>physical </a:t>
            </a:r>
            <a:r>
              <a:rPr lang="en-US" sz="2600" dirty="0"/>
              <a:t>health problems.</a:t>
            </a:r>
          </a:p>
          <a:p>
            <a:pPr algn="l">
              <a:buNone/>
            </a:pPr>
            <a:endParaRPr lang="en-US" sz="2600" dirty="0"/>
          </a:p>
          <a:p>
            <a:pPr algn="l">
              <a:buNone/>
            </a:pPr>
            <a:r>
              <a:rPr lang="en-US" sz="2600" dirty="0"/>
              <a:t>2-Children with </a:t>
            </a:r>
            <a:r>
              <a:rPr lang="en-US" sz="2600" dirty="0">
                <a:solidFill>
                  <a:srgbClr val="FF0000"/>
                </a:solidFill>
              </a:rPr>
              <a:t>disabilities</a:t>
            </a:r>
            <a:r>
              <a:rPr lang="en-US" sz="2600" dirty="0"/>
              <a:t> have been noted to be twice as likely to be abused as nondisabled </a:t>
            </a:r>
            <a:r>
              <a:rPr lang="en-US" sz="2600" dirty="0" err="1"/>
              <a:t>children,although</a:t>
            </a:r>
            <a:r>
              <a:rPr lang="en-US" sz="2600" dirty="0"/>
              <a:t> maltreatment also contributes to disabilities.</a:t>
            </a:r>
          </a:p>
          <a:p>
            <a:pPr algn="l">
              <a:buNone/>
            </a:pPr>
            <a:r>
              <a:rPr lang="en-US" sz="2600" dirty="0"/>
              <a:t> </a:t>
            </a:r>
          </a:p>
          <a:p>
            <a:pPr algn="l">
              <a:buNone/>
            </a:pPr>
            <a:r>
              <a:rPr lang="en-US" sz="2600" dirty="0"/>
              <a:t>3-Low </a:t>
            </a:r>
            <a:r>
              <a:rPr lang="en-US" sz="2600" dirty="0">
                <a:solidFill>
                  <a:srgbClr val="FF0000"/>
                </a:solidFill>
              </a:rPr>
              <a:t>birth weight</a:t>
            </a:r>
          </a:p>
          <a:p>
            <a:pPr algn="l">
              <a:buNone/>
            </a:pPr>
            <a:endParaRPr lang="en-US" sz="2600" dirty="0"/>
          </a:p>
          <a:p>
            <a:pPr algn="l">
              <a:buNone/>
            </a:pPr>
            <a:r>
              <a:rPr lang="en-US" sz="2600" dirty="0"/>
              <a:t>4- </a:t>
            </a:r>
            <a:r>
              <a:rPr lang="en-US" sz="2600" dirty="0">
                <a:solidFill>
                  <a:srgbClr val="FF0000"/>
                </a:solidFill>
              </a:rPr>
              <a:t>Excessive crying </a:t>
            </a:r>
            <a:r>
              <a:rPr lang="en-US" sz="2600" dirty="0"/>
              <a:t>and/or frequent tantrums have been associated with abusive </a:t>
            </a:r>
            <a:r>
              <a:rPr lang="en-US" sz="2600" dirty="0">
                <a:solidFill>
                  <a:srgbClr val="FF0000"/>
                </a:solidFill>
              </a:rPr>
              <a:t>head trauma</a:t>
            </a:r>
            <a:r>
              <a:rPr lang="en-US" sz="2600" dirty="0"/>
              <a:t>•</a:t>
            </a:r>
          </a:p>
          <a:p>
            <a:pPr algn="l">
              <a:buNone/>
            </a:pPr>
            <a:endParaRPr lang="en-US" sz="2600" dirty="0"/>
          </a:p>
          <a:p>
            <a:pPr algn="l">
              <a:buNone/>
            </a:pPr>
            <a:r>
              <a:rPr lang="en-US" sz="2600" dirty="0"/>
              <a:t>5-</a:t>
            </a:r>
            <a:r>
              <a:rPr lang="en-US" sz="2600" dirty="0">
                <a:solidFill>
                  <a:srgbClr val="FF0000"/>
                </a:solidFill>
              </a:rPr>
              <a:t> Twins</a:t>
            </a:r>
            <a:endParaRPr lang="en-US" dirty="0">
              <a:solidFill>
                <a:srgbClr val="FF0000"/>
              </a:solidFill>
            </a:endParaRPr>
          </a:p>
        </p:txBody>
      </p:sp>
      <p:sp>
        <p:nvSpPr>
          <p:cNvPr id="3" name="Title 2"/>
          <p:cNvSpPr>
            <a:spLocks noGrp="1"/>
          </p:cNvSpPr>
          <p:nvPr>
            <p:ph type="title"/>
          </p:nvPr>
        </p:nvSpPr>
        <p:spPr/>
        <p:txBody>
          <a:bodyPr/>
          <a:lstStyle/>
          <a:p>
            <a:endParaRPr lang="ar-JO"/>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0000" lnSpcReduction="20000"/>
          </a:bodyPr>
          <a:lstStyle/>
          <a:p>
            <a:pPr algn="l">
              <a:buNone/>
            </a:pPr>
            <a:r>
              <a:rPr lang="en-US" sz="3200" u="sng" dirty="0"/>
              <a:t>Classification by type of abuse Physical abuse </a:t>
            </a:r>
          </a:p>
          <a:p>
            <a:pPr algn="l">
              <a:buNone/>
            </a:pPr>
            <a:r>
              <a:rPr lang="en-US" sz="3600" b="1" dirty="0"/>
              <a:t>•Physical abuse </a:t>
            </a:r>
            <a:r>
              <a:rPr lang="en-US" dirty="0"/>
              <a:t>May involve causing physical harm by hitting, shaking, burning, smothering, poisoning, biting, or throwing the child. • Injuries sustained by physical abuse may include bruises, fractures, burns, oral injuries, bites, head and spinal injuries, and abdominal injuries. • The challenge for the clinician is to distinguish inflicted injuries from accidental injuries.</a:t>
            </a:r>
          </a:p>
          <a:p>
            <a:pPr algn="l">
              <a:buNone/>
            </a:pPr>
            <a:r>
              <a:rPr lang="en-US" dirty="0"/>
              <a:t> </a:t>
            </a:r>
            <a:r>
              <a:rPr lang="en-US" b="1" dirty="0"/>
              <a:t>Emotional abuse </a:t>
            </a:r>
            <a:r>
              <a:rPr lang="en-US" dirty="0"/>
              <a:t>This may involve conveying to the child that they are worthless, unloved, inadequate, or valued only as long as they meet the needs of another person. overprotection and limitation of exploration and learning, or preventing the child from participating in normal social interaction. • any serious bullying, causing a child to feel frightened or in danger, or the exploitation of the child. • Some level of emotional abuse is involved in all types of maltreatment of a child.</a:t>
            </a:r>
          </a:p>
        </p:txBody>
      </p:sp>
      <p:sp>
        <p:nvSpPr>
          <p:cNvPr id="3" name="Title 2"/>
          <p:cNvSpPr>
            <a:spLocks noGrp="1"/>
          </p:cNvSpPr>
          <p:nvPr>
            <p:ph type="title"/>
          </p:nvPr>
        </p:nvSpPr>
        <p:spPr/>
        <p:txBody>
          <a:bodyPr/>
          <a:lstStyle/>
          <a:p>
            <a:r>
              <a:rPr lang="en-US" dirty="0"/>
              <a:t>classification</a:t>
            </a:r>
            <a:endParaRPr lang="ar-JO"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62500" lnSpcReduction="20000"/>
          </a:bodyPr>
          <a:lstStyle/>
          <a:p>
            <a:pPr algn="l">
              <a:buNone/>
            </a:pPr>
            <a:r>
              <a:rPr lang="en-US" sz="3200" b="1" dirty="0"/>
              <a:t>Sexual abuse </a:t>
            </a:r>
            <a:r>
              <a:rPr lang="en-US" dirty="0"/>
              <a:t>• Sexual abuse involves forcing or enticing a child or young person to take part in sexual activities, including prostitution and pornography, whether or not the child is aware of what is happening. • Activities may involve physical contact, including penetrative or </a:t>
            </a:r>
            <a:r>
              <a:rPr lang="en-US" dirty="0" err="1"/>
              <a:t>nonpenetrative</a:t>
            </a:r>
            <a:r>
              <a:rPr lang="en-US" dirty="0"/>
              <a:t> acts. • Actions may include noncontact activities, such as involving children in the viewing or production of sexual images or encouraging children to behave in sexually inappropriate ways.</a:t>
            </a:r>
          </a:p>
          <a:p>
            <a:pPr algn="l">
              <a:buNone/>
            </a:pPr>
            <a:endParaRPr lang="en-US" dirty="0"/>
          </a:p>
          <a:p>
            <a:pPr algn="l">
              <a:buNone/>
            </a:pPr>
            <a:r>
              <a:rPr lang="en-US" sz="3200" b="1" dirty="0"/>
              <a:t> • Neglect </a:t>
            </a:r>
            <a:r>
              <a:rPr lang="en-US" dirty="0"/>
              <a:t>is the failure to meet the basic physical and/or psychological needs of a child,  It may also include neglect of, or unresponsiveness to, the basic emotional needs and includes failure to Provide adequate food, clothing, and shelter (including exclusion from home or abandonment) • Protect a child from physical and emotional harm or danger • Ensure adequate supervision (including the use of inadequate caregivers)• Ensure access to appropriate medical care or treatment.</a:t>
            </a:r>
          </a:p>
          <a:p>
            <a:pPr algn="l">
              <a:buNone/>
            </a:pPr>
            <a:r>
              <a:rPr lang="en-US" dirty="0"/>
              <a:t>• Neglect may also occur during pregnancy as a result of the mother failing to consider the developing needs of the child. </a:t>
            </a:r>
            <a:endParaRPr lang="ar-JO" dirty="0"/>
          </a:p>
        </p:txBody>
      </p:sp>
      <p:sp>
        <p:nvSpPr>
          <p:cNvPr id="3" name="Title 2"/>
          <p:cNvSpPr>
            <a:spLocks noGrp="1"/>
          </p:cNvSpPr>
          <p:nvPr>
            <p:ph type="title"/>
          </p:nvPr>
        </p:nvSpPr>
        <p:spPr/>
        <p:txBody>
          <a:bodyPr/>
          <a:lstStyle/>
          <a:p>
            <a:endParaRPr lang="ar-JO"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620</TotalTime>
  <Words>2925</Words>
  <Application>Microsoft Office PowerPoint</Application>
  <PresentationFormat>On-screen Show (4:3)</PresentationFormat>
  <Paragraphs>294</Paragraphs>
  <Slides>42</Slides>
  <Notes>1</Notes>
  <HiddenSlides>0</HiddenSlides>
  <MMClips>0</MMClips>
  <ScaleCrop>false</ScaleCrop>
  <HeadingPairs>
    <vt:vector size="4" baseType="variant">
      <vt:variant>
        <vt:lpstr>Theme</vt:lpstr>
      </vt:variant>
      <vt:variant>
        <vt:i4>1</vt:i4>
      </vt:variant>
      <vt:variant>
        <vt:lpstr>Slide Titles</vt:lpstr>
      </vt:variant>
      <vt:variant>
        <vt:i4>42</vt:i4>
      </vt:variant>
    </vt:vector>
  </HeadingPairs>
  <TitlesOfParts>
    <vt:vector size="43" baseType="lpstr">
      <vt:lpstr>Concourse</vt:lpstr>
      <vt:lpstr>Child abuse</vt:lpstr>
      <vt:lpstr>Definition </vt:lpstr>
      <vt:lpstr>Definition</vt:lpstr>
      <vt:lpstr>Epidemiology</vt:lpstr>
      <vt:lpstr>Etiology</vt:lpstr>
      <vt:lpstr>Slide 6</vt:lpstr>
      <vt:lpstr>Slide 7</vt:lpstr>
      <vt:lpstr>classification</vt:lpstr>
      <vt:lpstr>Slide 9</vt:lpstr>
      <vt:lpstr>Thank you </vt:lpstr>
      <vt:lpstr>Step-by-step diagnostic approach </vt:lpstr>
      <vt:lpstr>History suggestive of nonaccidental injury (NAI) </vt:lpstr>
      <vt:lpstr>Slide 13</vt:lpstr>
      <vt:lpstr>Head injuries </vt:lpstr>
      <vt:lpstr>Markers of AHT</vt:lpstr>
      <vt:lpstr>Slide 16</vt:lpstr>
      <vt:lpstr>Slide 17</vt:lpstr>
      <vt:lpstr>Spinal injuries </vt:lpstr>
      <vt:lpstr>Abdominal injuries </vt:lpstr>
      <vt:lpstr>Thank you </vt:lpstr>
      <vt:lpstr>Fractures</vt:lpstr>
      <vt:lpstr>Oral injuries </vt:lpstr>
      <vt:lpstr>Slide 23</vt:lpstr>
      <vt:lpstr>Bruising</vt:lpstr>
      <vt:lpstr>Bites</vt:lpstr>
      <vt:lpstr>Poisonings</vt:lpstr>
      <vt:lpstr>Burns</vt:lpstr>
      <vt:lpstr>Contact and caustic burns</vt:lpstr>
      <vt:lpstr>Risk factors </vt:lpstr>
      <vt:lpstr>History &amp; examination factors  :Key diagnostic factors</vt:lpstr>
      <vt:lpstr>Slide 31</vt:lpstr>
      <vt:lpstr>Resources :BMJ Best practice  </vt:lpstr>
      <vt:lpstr>Diagnostic tests </vt:lpstr>
      <vt:lpstr>Slide 34</vt:lpstr>
      <vt:lpstr>Slide 35</vt:lpstr>
      <vt:lpstr>Slide 36</vt:lpstr>
      <vt:lpstr>Slide 37</vt:lpstr>
      <vt:lpstr>Slide 38</vt:lpstr>
      <vt:lpstr>Differential diagnosis</vt:lpstr>
      <vt:lpstr>Slide 40</vt:lpstr>
      <vt:lpstr>Thank you </vt:lpstr>
      <vt:lpstr>Slide 42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Child abuse</dc:title>
  <dc:creator>ad</dc:creator>
  <cp:lastModifiedBy>user</cp:lastModifiedBy>
  <cp:revision>29</cp:revision>
  <dcterms:created xsi:type="dcterms:W3CDTF">2006-08-16T00:00:00Z</dcterms:created>
  <dcterms:modified xsi:type="dcterms:W3CDTF">2021-03-15T11:59:51Z</dcterms:modified>
</cp:coreProperties>
</file>