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p:sldMasterIdLst>
    <p:sldMasterId id="2147483648" r:id="rId1"/>
  </p:sldMasterIdLst>
  <p:notesMasterIdLst>
    <p:notesMasterId r:id="rId39"/>
  </p:notesMasterIdLst>
  <p:sldIdLst>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 id="300" r:id="rId19"/>
    <p:sldId id="272" r:id="rId20"/>
    <p:sldId id="273" r:id="rId21"/>
    <p:sldId id="275" r:id="rId22"/>
    <p:sldId id="276" r:id="rId23"/>
    <p:sldId id="277" r:id="rId24"/>
    <p:sldId id="278" r:id="rId25"/>
    <p:sldId id="279" r:id="rId26"/>
    <p:sldId id="280" r:id="rId27"/>
    <p:sldId id="281" r:id="rId28"/>
    <p:sldId id="282" r:id="rId29"/>
    <p:sldId id="283" r:id="rId30"/>
    <p:sldId id="256" r:id="rId31"/>
    <p:sldId id="257" r:id="rId32"/>
    <p:sldId id="258" r:id="rId33"/>
    <p:sldId id="259" r:id="rId34"/>
    <p:sldId id="260" r:id="rId35"/>
    <p:sldId id="263" r:id="rId36"/>
    <p:sldId id="262" r:id="rId37"/>
    <p:sldId id="264" r:id="rId38"/>
    <p:sldId id="265" r:id="rId40"/>
    <p:sldId id="266" r:id="rId41"/>
    <p:sldId id="267" r:id="rId42"/>
    <p:sldId id="268" r:id="rId43"/>
    <p:sldId id="269" r:id="rId44"/>
    <p:sldId id="270" r:id="rId45"/>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0280" autoAdjust="0"/>
  </p:normalViewPr>
  <p:slideViewPr>
    <p:cSldViewPr>
      <p:cViewPr varScale="1">
        <p:scale>
          <a:sx n="63" d="100"/>
          <a:sy n="63" d="100"/>
        </p:scale>
        <p:origin x="-1596" y="-96"/>
      </p:cViewPr>
      <p:guideLst>
        <p:guide orient="horz" pos="2160"/>
        <p:guide pos="289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notesMaster" Target="notesMasters/notesMaster1.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3EBB281-1373-4A0B-BCB8-5BD154A317A0}" type="datetimeFigureOut">
              <a:rPr lang="ar-JO" smtClean="0"/>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93F7DF4-39D3-4E8E-88CA-B1F2D77FE87F}" type="slidenum">
              <a:rPr lang="ar-JO" smtClean="0"/>
            </a:fld>
            <a:endParaRPr lang="ar-JO"/>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buNone/>
            </a:pPr>
            <a:r>
              <a:rPr lang="en-US" sz="1200" b="1" dirty="0" err="1" smtClean="0"/>
              <a:t>Tolcapone</a:t>
            </a:r>
            <a:r>
              <a:rPr lang="en-US" sz="1200" b="1" dirty="0" smtClean="0"/>
              <a:t> </a:t>
            </a:r>
            <a:r>
              <a:rPr lang="en-US" sz="1200" dirty="0" smtClean="0"/>
              <a:t>is another</a:t>
            </a:r>
            <a:endParaRPr lang="en-US" sz="1200" dirty="0" smtClean="0"/>
          </a:p>
          <a:p>
            <a:pPr algn="l">
              <a:buNone/>
            </a:pPr>
            <a:r>
              <a:rPr lang="en-US" sz="1200" dirty="0" smtClean="0"/>
              <a:t>COMT inhibitor, but its use has been restricted</a:t>
            </a:r>
            <a:endParaRPr lang="en-US" sz="1200" dirty="0" smtClean="0"/>
          </a:p>
          <a:p>
            <a:pPr algn="l">
              <a:buNone/>
            </a:pPr>
            <a:r>
              <a:rPr lang="en-US" sz="1200" dirty="0" smtClean="0"/>
              <a:t>by the very rare occurrence of severe liver</a:t>
            </a:r>
            <a:endParaRPr lang="en-US" sz="1200" dirty="0" smtClean="0"/>
          </a:p>
          <a:p>
            <a:pPr algn="l">
              <a:buNone/>
            </a:pPr>
            <a:r>
              <a:rPr lang="en-US" sz="1200" dirty="0" smtClean="0"/>
              <a:t>failure, which can prove fatal.</a:t>
            </a:r>
            <a:endParaRPr lang="en-US" sz="1200" dirty="0" smtClean="0"/>
          </a:p>
          <a:p>
            <a:endParaRPr lang="ar-JO" dirty="0"/>
          </a:p>
        </p:txBody>
      </p:sp>
      <p:sp>
        <p:nvSpPr>
          <p:cNvPr id="4" name="Slide Number Placeholder 3"/>
          <p:cNvSpPr>
            <a:spLocks noGrp="1"/>
          </p:cNvSpPr>
          <p:nvPr>
            <p:ph type="sldNum" sz="quarter" idx="10"/>
          </p:nvPr>
        </p:nvSpPr>
        <p:spPr/>
        <p:txBody>
          <a:bodyPr/>
          <a:lstStyle/>
          <a:p>
            <a:fld id="{C93F7DF4-39D3-4E8E-88CA-B1F2D77FE87F}" type="slidenum">
              <a:rPr lang="ar-JO" smtClean="0"/>
            </a:fld>
            <a:endParaRPr lang="ar-J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defRPr/>
            </a:pPr>
            <a:r>
              <a:rPr lang="en-US" sz="1200" dirty="0" smtClean="0"/>
              <a:t>These nuclei are overactive as a result of the</a:t>
            </a:r>
            <a:endParaRPr lang="ar-JO" sz="1200" dirty="0" smtClean="0"/>
          </a:p>
          <a:p>
            <a:r>
              <a:rPr lang="en-US" sz="1200" kern="1200" baseline="0" dirty="0" err="1" smtClean="0">
                <a:solidFill>
                  <a:schemeClr val="tx1"/>
                </a:solidFill>
                <a:latin typeface="+mn-lt"/>
                <a:ea typeface="+mn-ea"/>
                <a:cs typeface="+mn-cs"/>
              </a:rPr>
              <a:t>neurochemical</a:t>
            </a:r>
            <a:r>
              <a:rPr lang="en-US" sz="1200" kern="1200" baseline="0" dirty="0" smtClean="0">
                <a:solidFill>
                  <a:schemeClr val="tx1"/>
                </a:solidFill>
                <a:latin typeface="+mn-lt"/>
                <a:ea typeface="+mn-ea"/>
                <a:cs typeface="+mn-cs"/>
              </a:rPr>
              <a:t> imbalance, and such functional</a:t>
            </a:r>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neurosurgical techniques have a role in the treatment</a:t>
            </a:r>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of </a:t>
            </a:r>
            <a:r>
              <a:rPr lang="en-US" sz="1200" kern="1200" baseline="0" dirty="0" err="1" smtClean="0">
                <a:solidFill>
                  <a:schemeClr val="tx1"/>
                </a:solidFill>
                <a:latin typeface="+mn-lt"/>
                <a:ea typeface="+mn-ea"/>
                <a:cs typeface="+mn-cs"/>
              </a:rPr>
              <a:t>dyskinesias</a:t>
            </a:r>
            <a:r>
              <a:rPr lang="en-US" sz="1200" kern="1200" baseline="0" dirty="0" smtClean="0">
                <a:solidFill>
                  <a:schemeClr val="tx1"/>
                </a:solidFill>
                <a:latin typeface="+mn-lt"/>
                <a:ea typeface="+mn-ea"/>
                <a:cs typeface="+mn-cs"/>
              </a:rPr>
              <a:t> and motor fluctuations</a:t>
            </a:r>
            <a:endParaRPr lang="ar-JO" dirty="0"/>
          </a:p>
        </p:txBody>
      </p:sp>
      <p:sp>
        <p:nvSpPr>
          <p:cNvPr id="4" name="Slide Number Placeholder 3"/>
          <p:cNvSpPr>
            <a:spLocks noGrp="1"/>
          </p:cNvSpPr>
          <p:nvPr>
            <p:ph type="sldNum" sz="quarter" idx="10"/>
          </p:nvPr>
        </p:nvSpPr>
        <p:spPr/>
        <p:txBody>
          <a:bodyPr/>
          <a:lstStyle/>
          <a:p>
            <a:fld id="{C93F7DF4-39D3-4E8E-88CA-B1F2D77FE87F}" type="slidenum">
              <a:rPr lang="ar-JO" smtClean="0"/>
            </a:fld>
            <a:endParaRPr lang="ar-J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dirty="0"/>
          </a:p>
        </p:txBody>
      </p:sp>
      <p:sp>
        <p:nvSpPr>
          <p:cNvPr id="4" name="Slide Number Placeholder 3"/>
          <p:cNvSpPr>
            <a:spLocks noGrp="1"/>
          </p:cNvSpPr>
          <p:nvPr>
            <p:ph type="sldNum" sz="quarter" idx="10"/>
          </p:nvPr>
        </p:nvSpPr>
        <p:spPr/>
        <p:txBody>
          <a:bodyPr/>
          <a:lstStyle/>
          <a:p>
            <a:fld id="{C93F7DF4-39D3-4E8E-88CA-B1F2D77FE87F}" type="slidenum">
              <a:rPr lang="ar-JO" smtClean="0"/>
            </a:fld>
            <a:endParaRPr lang="ar-J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830"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962A0DA7-FB3B-46A1-911E-F9325A8FEB67}" type="datetimeFigureOut">
              <a:rPr lang="ar-JO" smtClean="0"/>
            </a:fld>
            <a:endParaRPr lang="ar-JO"/>
          </a:p>
        </p:txBody>
      </p:sp>
      <p:sp>
        <p:nvSpPr>
          <p:cNvPr id="8" name="Footer Placeholder 7"/>
          <p:cNvSpPr>
            <a:spLocks noGrp="1"/>
          </p:cNvSpPr>
          <p:nvPr>
            <p:ph type="ftr" sz="quarter" idx="11"/>
          </p:nvPr>
        </p:nvSpPr>
        <p:spPr/>
        <p:txBody>
          <a:bodyPr/>
          <a:lstStyle/>
          <a:p>
            <a:endParaRPr lang="ar-JO"/>
          </a:p>
        </p:txBody>
      </p:sp>
      <p:sp>
        <p:nvSpPr>
          <p:cNvPr id="11" name="Slide Number Placeholder 10"/>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A0DA7-FB3B-46A1-911E-F9325A8FEB67}" type="datetimeFigureOut">
              <a:rPr lang="ar-JO" smtClean="0"/>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A0DA7-FB3B-46A1-911E-F9325A8FEB67}" type="datetimeFigureOut">
              <a:rPr lang="ar-JO" smtClean="0"/>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62A0DA7-FB3B-46A1-911E-F9325A8FEB67}" type="datetimeFigureOut">
              <a:rPr lang="ar-JO" smtClean="0"/>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830"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962A0DA7-FB3B-46A1-911E-F9325A8FEB67}" type="datetimeFigureOut">
              <a:rPr lang="ar-JO" smtClean="0"/>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2A0DA7-FB3B-46A1-911E-F9325A8FEB67}" type="datetimeFigureOut">
              <a:rPr lang="ar-JO" smtClean="0"/>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62A0DA7-FB3B-46A1-911E-F9325A8FEB67}" type="datetimeFigureOut">
              <a:rPr lang="ar-JO" smtClean="0"/>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62A0DA7-FB3B-46A1-911E-F9325A8FEB67}" type="datetimeFigureOut">
              <a:rPr lang="ar-JO" smtClean="0"/>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962A0DA7-FB3B-46A1-911E-F9325A8FEB67}" type="datetimeFigureOut">
              <a:rPr lang="ar-JO" smtClean="0"/>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415" marR="18415"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2A0DA7-FB3B-46A1-911E-F9325A8FEB67}" type="datetimeFigureOut">
              <a:rPr lang="ar-JO" smtClean="0"/>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814D4474-363F-4DCD-A56B-DC36F89D8803}" type="slidenum">
              <a:rPr lang="ar-JO" smtClean="0"/>
            </a:fld>
            <a:endParaRPr lang="ar-J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62A0DA7-FB3B-46A1-911E-F9325A8FEB67}" type="datetimeFigureOut">
              <a:rPr lang="ar-JO" smtClean="0"/>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814D4474-363F-4DCD-A56B-DC36F89D8803}" type="slidenum">
              <a:rPr lang="ar-JO" smtClean="0"/>
            </a:fld>
            <a:endParaRPr lang="ar-JO"/>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962A0DA7-FB3B-46A1-911E-F9325A8FEB67}" type="datetimeFigureOut">
              <a:rPr lang="ar-JO" smtClean="0"/>
            </a:fld>
            <a:endParaRPr lang="ar-JO"/>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lstStyle>
          <a:p>
            <a:endParaRPr lang="ar-JO"/>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lstStyle>
          <a:p>
            <a:fld id="{814D4474-363F-4DCD-A56B-DC36F89D8803}" type="slidenum">
              <a:rPr lang="ar-JO" smtClean="0"/>
            </a:fld>
            <a:endParaRPr lang="ar-J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1"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p:titleStyle>
    <p:bodyStyle>
      <a:lvl1pPr marL="265430" indent="-265430" algn="r" rtl="1"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295" algn="r" rtl="1" eaLnBrk="1" latinLnBrk="0" hangingPunct="1">
        <a:spcBef>
          <a:spcPts val="250"/>
        </a:spcBef>
        <a:buClr>
          <a:schemeClr val="accent1"/>
        </a:buClr>
        <a:buSzPct val="100000"/>
        <a:buFont typeface="Verdana" panose="020B0604030504040204"/>
        <a:buChar char="◦"/>
        <a:defRPr kumimoji="0" sz="2400" kern="1200">
          <a:solidFill>
            <a:schemeClr val="tx1"/>
          </a:solidFill>
          <a:latin typeface="+mn-lt"/>
          <a:ea typeface="+mn-ea"/>
          <a:cs typeface="+mn-cs"/>
        </a:defRPr>
      </a:lvl2pPr>
      <a:lvl3pPr marL="786130" indent="-182880" algn="r" rtl="1"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255" indent="-182880" algn="r" rtl="1" eaLnBrk="1" latinLnBrk="0" hangingPunct="1">
        <a:spcBef>
          <a:spcPts val="230"/>
        </a:spcBef>
        <a:buClr>
          <a:schemeClr val="accent2">
            <a:tint val="85000"/>
            <a:satMod val="285000"/>
          </a:schemeClr>
        </a:buClr>
        <a:buSzPct val="112000"/>
        <a:buFont typeface="Verdana" panose="020B0604030504040204"/>
        <a:buChar char="◦"/>
        <a:defRPr kumimoji="0" sz="1900" kern="1200">
          <a:solidFill>
            <a:schemeClr val="tx1"/>
          </a:solidFill>
          <a:latin typeface="+mn-lt"/>
          <a:ea typeface="+mn-ea"/>
          <a:cs typeface="+mn-cs"/>
        </a:defRPr>
      </a:lvl4pPr>
      <a:lvl5pPr marL="1280160" indent="-182880" algn="r" rtl="1"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345" indent="-182880" algn="r" rtl="1" eaLnBrk="1" latinLnBrk="0" hangingPunct="1">
        <a:spcBef>
          <a:spcPts val="250"/>
        </a:spcBef>
        <a:buClr>
          <a:schemeClr val="accent3">
            <a:tint val="85000"/>
            <a:satMod val="275000"/>
          </a:schemeClr>
        </a:buClr>
        <a:buSzPct val="100000"/>
        <a:buFont typeface="Verdana" panose="020B0604030504040204"/>
        <a:buChar char="◦"/>
        <a:defRPr kumimoji="0" sz="1700" kern="1200" baseline="0">
          <a:solidFill>
            <a:schemeClr val="tx1"/>
          </a:solidFill>
          <a:latin typeface="+mn-lt"/>
          <a:ea typeface="+mn-ea"/>
          <a:cs typeface="+mn-cs"/>
        </a:defRPr>
      </a:lvl6pPr>
      <a:lvl7pPr marL="170053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r" rtl="1" eaLnBrk="1" latinLnBrk="0" hangingPunct="1">
        <a:spcBef>
          <a:spcPts val="255"/>
        </a:spcBef>
        <a:buClr>
          <a:schemeClr val="accent3">
            <a:tint val="85000"/>
            <a:satMod val="275000"/>
          </a:schemeClr>
        </a:buClr>
        <a:buSzPct val="100000"/>
        <a:buFont typeface="Verdana" panose="020B0604030504040204"/>
        <a:buChar char="◦"/>
        <a:defRPr kumimoji="0" sz="1500" kern="1200" baseline="0">
          <a:solidFill>
            <a:schemeClr val="tx1"/>
          </a:solidFill>
          <a:latin typeface="+mn-lt"/>
          <a:ea typeface="+mn-ea"/>
          <a:cs typeface="+mn-cs"/>
        </a:defRPr>
      </a:lvl8pPr>
      <a:lvl9pPr marL="2148840" indent="-182880" algn="r" rtl="1"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b="1" dirty="0"/>
              <a:t>Parkinson’s disease</a:t>
            </a:r>
            <a:endParaRPr lang="ar-JO" dirty="0"/>
          </a:p>
        </p:txBody>
      </p:sp>
      <p:sp>
        <p:nvSpPr>
          <p:cNvPr id="3" name="عنوان فرعي 2"/>
          <p:cNvSpPr>
            <a:spLocks noGrp="1"/>
          </p:cNvSpPr>
          <p:nvPr>
            <p:ph type="subTitle" idx="1"/>
          </p:nvPr>
        </p:nvSpPr>
        <p:spPr/>
        <p:txBody>
          <a:bodyPr/>
          <a:lstStyle/>
          <a:p>
            <a:r>
              <a:rPr lang="en-US" dirty="0" smtClean="0"/>
              <a:t>IBRAHEM AL-ZU’BI </a:t>
            </a:r>
            <a:endParaRPr lang="en-US" dirty="0" smtClean="0"/>
          </a:p>
          <a:p>
            <a:endParaRPr lang="ar-J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13055" y="203835"/>
            <a:ext cx="8183880" cy="1051560"/>
          </a:xfrm>
        </p:spPr>
        <p:txBody>
          <a:bodyPr/>
          <a:lstStyle/>
          <a:p>
            <a:r>
              <a:rPr lang="en-US" b="1" dirty="0"/>
              <a:t>Clinical features</a:t>
            </a:r>
            <a:endParaRPr lang="ar-JO" dirty="0"/>
          </a:p>
        </p:txBody>
      </p:sp>
      <p:sp>
        <p:nvSpPr>
          <p:cNvPr id="3" name="عنصر نائب للمحتوى 2"/>
          <p:cNvSpPr>
            <a:spLocks noGrp="1"/>
          </p:cNvSpPr>
          <p:nvPr>
            <p:ph idx="1"/>
          </p:nvPr>
        </p:nvSpPr>
        <p:spPr>
          <a:xfrm>
            <a:off x="502920" y="1152652"/>
            <a:ext cx="8183880" cy="4187952"/>
          </a:xfrm>
        </p:spPr>
        <p:txBody>
          <a:bodyPr>
            <a:normAutofit/>
          </a:bodyPr>
          <a:lstStyle/>
          <a:p>
            <a:pPr algn="l" rtl="0">
              <a:buNone/>
            </a:pPr>
            <a:r>
              <a:rPr lang="en-US" b="1" dirty="0" err="1" smtClean="0">
                <a:latin typeface="Sylfaen" panose="010A0502050306030303" charset="0"/>
                <a:cs typeface="Sylfaen" panose="010A0502050306030303" charset="0"/>
              </a:rPr>
              <a:t>Akinesia</a:t>
            </a:r>
            <a:endParaRPr lang="en-US" b="1" dirty="0" smtClean="0">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pPr algn="l" rtl="0">
              <a:buNone/>
            </a:pPr>
            <a:r>
              <a:rPr lang="en-US" dirty="0">
                <a:latin typeface="Sylfaen" panose="010A0502050306030303" charset="0"/>
                <a:cs typeface="Sylfaen" panose="010A0502050306030303" charset="0"/>
              </a:rPr>
              <a:t>Patients with Parkinson’s disease may </a:t>
            </a:r>
            <a:r>
              <a:rPr lang="en-US" dirty="0" smtClean="0">
                <a:latin typeface="Sylfaen" panose="010A0502050306030303" charset="0"/>
                <a:cs typeface="Sylfaen" panose="010A0502050306030303" charset="0"/>
              </a:rPr>
              <a:t>com-plain that they have ‘slowed down’ physically (</a:t>
            </a:r>
            <a:r>
              <a:rPr lang="en-US" b="1" dirty="0" err="1" smtClean="0">
                <a:latin typeface="Sylfaen" panose="010A0502050306030303" charset="0"/>
                <a:cs typeface="Sylfaen" panose="010A0502050306030303" charset="0"/>
              </a:rPr>
              <a:t>bradykinesia</a:t>
            </a:r>
            <a:r>
              <a:rPr lang="en-US" b="1" dirty="0" smtClean="0">
                <a:latin typeface="Sylfaen" panose="010A0502050306030303" charset="0"/>
                <a:cs typeface="Sylfaen" panose="010A0502050306030303" charset="0"/>
              </a:rPr>
              <a:t>),</a:t>
            </a:r>
            <a:r>
              <a:rPr lang="en-US" dirty="0" smtClean="0">
                <a:latin typeface="Sylfaen" panose="010A0502050306030303" charset="0"/>
                <a:cs typeface="Sylfaen" panose="010A0502050306030303" charset="0"/>
              </a:rPr>
              <a:t> experiencing particular difficulty with complex motor tasks, e.g. dressing, shaving, handwriting (which often becomes smaller –</a:t>
            </a:r>
            <a:r>
              <a:rPr lang="en-US" b="1" dirty="0" err="1" smtClean="0">
                <a:latin typeface="Sylfaen" panose="010A0502050306030303" charset="0"/>
                <a:cs typeface="Sylfaen" panose="010A0502050306030303" charset="0"/>
              </a:rPr>
              <a:t>micrographia</a:t>
            </a:r>
            <a:r>
              <a:rPr lang="en-US" b="1" dirty="0" smtClean="0">
                <a:latin typeface="Sylfaen" panose="010A0502050306030303" charset="0"/>
                <a:cs typeface="Sylfaen" panose="010A0502050306030303" charset="0"/>
              </a:rPr>
              <a:t>) .</a:t>
            </a:r>
            <a:endParaRPr lang="en-US" dirty="0" smtClean="0">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46405"/>
            <a:ext cx="8229600" cy="5679440"/>
          </a:xfrm>
        </p:spPr>
        <p:txBody>
          <a:bodyPr/>
          <a:lstStyle/>
          <a:p>
            <a:pPr algn="l" rtl="0">
              <a:buNone/>
            </a:pPr>
            <a:r>
              <a:rPr lang="en-US" sz="2400" dirty="0">
                <a:latin typeface="Sylfaen" panose="010A0502050306030303" charset="0"/>
                <a:cs typeface="Sylfaen" panose="010A0502050306030303" charset="0"/>
              </a:rPr>
              <a:t>Lack of spontaneous movement may manifest itself by</a:t>
            </a:r>
            <a:r>
              <a:rPr lang="en-US" sz="2400" dirty="0" smtClean="0">
                <a:latin typeface="Sylfaen" panose="010A0502050306030303" charset="0"/>
                <a:cs typeface="Sylfaen" panose="010A0502050306030303" charset="0"/>
              </a:rPr>
              <a:t>:</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a:t>
            </a:r>
            <a:r>
              <a:rPr lang="en-US" b="1" dirty="0" smtClean="0">
                <a:solidFill>
                  <a:srgbClr val="00B050"/>
                </a:solidFill>
                <a:latin typeface="Sylfaen" panose="010A0502050306030303" charset="0"/>
                <a:cs typeface="Sylfaen" panose="010A0502050306030303" charset="0"/>
              </a:rPr>
              <a:t>poverty of facial expression,</a:t>
            </a:r>
            <a:r>
              <a:rPr lang="en-US" sz="2400" dirty="0" smtClean="0">
                <a:latin typeface="Sylfaen" panose="010A0502050306030303" charset="0"/>
                <a:cs typeface="Sylfaen" panose="010A0502050306030303" charset="0"/>
              </a:rPr>
              <a:t> patients often being described as having an impassive or mask-like face</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●difficulty changing position, e.g. turning in bed</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●quiet and monotonous speech</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●abnormal gait and stance, partly as a </a:t>
            </a:r>
            <a:r>
              <a:rPr lang="en-US" sz="2400" dirty="0" err="1" smtClean="0">
                <a:latin typeface="Sylfaen" panose="010A0502050306030303" charset="0"/>
                <a:cs typeface="Sylfaen" panose="010A0502050306030303" charset="0"/>
              </a:rPr>
              <a:t>conse</a:t>
            </a:r>
            <a:r>
              <a:rPr lang="en-US" sz="2400" dirty="0" smtClean="0">
                <a:latin typeface="Sylfaen" panose="010A0502050306030303" charset="0"/>
                <a:cs typeface="Sylfaen" panose="010A0502050306030303" charset="0"/>
              </a:rPr>
              <a:t>-</a:t>
            </a:r>
            <a:r>
              <a:rPr lang="en-US" sz="2400" dirty="0" err="1" smtClean="0">
                <a:latin typeface="Sylfaen" panose="010A0502050306030303" charset="0"/>
                <a:cs typeface="Sylfaen" panose="010A0502050306030303" charset="0"/>
              </a:rPr>
              <a:t>quence</a:t>
            </a:r>
            <a:r>
              <a:rPr lang="en-US" sz="2400" dirty="0" smtClean="0">
                <a:latin typeface="Sylfaen" panose="010A0502050306030303" charset="0"/>
                <a:cs typeface="Sylfaen" panose="010A0502050306030303" charset="0"/>
              </a:rPr>
              <a:t> of </a:t>
            </a:r>
            <a:r>
              <a:rPr lang="en-US" sz="2400" dirty="0" err="1" smtClean="0">
                <a:latin typeface="Sylfaen" panose="010A0502050306030303" charset="0"/>
                <a:cs typeface="Sylfaen" panose="010A0502050306030303" charset="0"/>
              </a:rPr>
              <a:t>akinesia</a:t>
            </a:r>
            <a:r>
              <a:rPr lang="en-US" sz="2400" dirty="0" smtClean="0">
                <a:latin typeface="Sylfaen" panose="010A0502050306030303" charset="0"/>
                <a:cs typeface="Sylfaen" panose="010A0502050306030303" charset="0"/>
              </a:rPr>
              <a:t> and partly because of loss of normal postural control.</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endParaRPr lang="en-US" sz="2400" dirty="0">
              <a:latin typeface="Sylfaen" panose="010A0502050306030303" charset="0"/>
              <a:cs typeface="Sylfaen" panose="010A0502050306030303"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1155" y="607060"/>
            <a:ext cx="8335645" cy="5360670"/>
          </a:xfrm>
        </p:spPr>
        <p:txBody>
          <a:bodyPr>
            <a:noAutofit/>
          </a:bodyPr>
          <a:lstStyle/>
          <a:p>
            <a:pPr algn="l" rtl="0">
              <a:buNone/>
            </a:pPr>
            <a:r>
              <a:rPr lang="en-US" sz="2000">
                <a:latin typeface="Sylfaen" panose="010A0502050306030303" charset="0"/>
                <a:cs typeface="Sylfaen" panose="010A0502050306030303" charset="0"/>
              </a:rPr>
              <a:t>Gait</a:t>
            </a: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r>
              <a:rPr lang="en-US" sz="2000">
                <a:latin typeface="Sylfaen" panose="010A0502050306030303" charset="0"/>
                <a:cs typeface="Sylfaen" panose="010A0502050306030303" charset="0"/>
              </a:rPr>
              <a:t>Patients typically adopt a</a:t>
            </a:r>
            <a:r>
              <a:rPr lang="en-US" b="1">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 flexed, or stooped, posture</a:t>
            </a:r>
            <a:r>
              <a:rPr lang="en-US" sz="2000">
                <a:latin typeface="Sylfaen" panose="010A0502050306030303" charset="0"/>
                <a:cs typeface="Sylfaen" panose="010A0502050306030303" charset="0"/>
              </a:rPr>
              <a:t>, sometimes unkindly described as simian or apelike.</a:t>
            </a: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r>
              <a:rPr lang="en-US" sz="2000">
                <a:latin typeface="Sylfaen" panose="010A0502050306030303" charset="0"/>
                <a:cs typeface="Sylfaen" panose="010A0502050306030303" charset="0"/>
              </a:rPr>
              <a:t>They may be unable to maintain a normal stance in response to pressure from behind, the patient falling forward (propulsion), or from in front, falling backwards(retropulsion).</a:t>
            </a: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r>
              <a:rPr lang="en-US" sz="2000">
                <a:latin typeface="Sylfaen" panose="010A0502050306030303" charset="0"/>
                <a:cs typeface="Sylfaen" panose="010A0502050306030303" charset="0"/>
              </a:rPr>
              <a:t>Initiation of walking may be difficult (freezing) , as may turning. Patients may use ‘tricks’ such as deliberately stepping over awalking stick to change direction or get through doorways.</a:t>
            </a: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r>
              <a:rPr lang="en-US" sz="2000">
                <a:latin typeface="Sylfaen" panose="010A0502050306030303" charset="0"/>
                <a:cs typeface="Sylfaen" panose="010A0502050306030303" charset="0"/>
              </a:rPr>
              <a:t> </a:t>
            </a: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pPr algn="l" rtl="0">
              <a:buNone/>
            </a:pPr>
            <a:endParaRPr lang="en-US" sz="2000">
              <a:latin typeface="Sylfaen" panose="010A0502050306030303" charset="0"/>
              <a:cs typeface="Sylfaen" panose="010A0502050306030303" charset="0"/>
            </a:endParaRPr>
          </a:p>
          <a:p>
            <a:endParaRPr lang="en-US" sz="2000">
              <a:latin typeface="Sylfaen" panose="010A0502050306030303" charset="0"/>
              <a:cs typeface="Sylfaen" panose="010A0502050306030303"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57166"/>
            <a:ext cx="8229600" cy="5768997"/>
          </a:xfrm>
        </p:spPr>
        <p:txBody>
          <a:bodyPr>
            <a:normAutofit/>
          </a:bodyPr>
          <a:lstStyle/>
          <a:p>
            <a:pPr algn="l" rtl="0">
              <a:buNone/>
            </a:pPr>
            <a:r>
              <a:rPr lang="en-US" dirty="0">
                <a:latin typeface="Sylfaen" panose="010A0502050306030303" charset="0"/>
                <a:cs typeface="Sylfaen" panose="010A0502050306030303" charset="0"/>
              </a:rPr>
              <a:t>Steps are typically</a:t>
            </a:r>
            <a:r>
              <a:rPr lang="en-US" u="sng" dirty="0">
                <a:solidFill>
                  <a:srgbClr val="00B050"/>
                </a:solidFill>
                <a:effectLst>
                  <a:outerShdw blurRad="38100" dist="38100" dir="2700000" algn="tl">
                    <a:srgbClr val="000000">
                      <a:alpha val="43137"/>
                    </a:srgbClr>
                  </a:outerShdw>
                </a:effectLst>
                <a:latin typeface="Sylfaen" panose="010A0502050306030303" charset="0"/>
                <a:cs typeface="Sylfaen" panose="010A0502050306030303" charset="0"/>
              </a:rPr>
              <a:t> small and shuffling</a:t>
            </a:r>
            <a:r>
              <a:rPr lang="en-US" dirty="0" smtClean="0">
                <a:latin typeface="Sylfaen" panose="010A0502050306030303" charset="0"/>
                <a:cs typeface="Sylfaen" panose="010A0502050306030303" charset="0"/>
              </a:rPr>
              <a:t>, the gait described as </a:t>
            </a:r>
            <a:r>
              <a:rPr lang="en-US" b="1" dirty="0" err="1" smtClean="0">
                <a:latin typeface="Sylfaen" panose="010A0502050306030303" charset="0"/>
                <a:cs typeface="Sylfaen" panose="010A0502050306030303" charset="0"/>
              </a:rPr>
              <a:t>festinant</a:t>
            </a:r>
            <a:r>
              <a:rPr lang="en-US" dirty="0" smtClean="0">
                <a:latin typeface="Sylfaen" panose="010A0502050306030303" charset="0"/>
                <a:cs typeface="Sylfaen" panose="010A0502050306030303" charset="0"/>
              </a:rPr>
              <a:t>, as if the patient is hurrying to keep up with his or her own centre of gravity.</a:t>
            </a:r>
            <a:endParaRPr lang="en-US" dirty="0" smtClean="0">
              <a:latin typeface="Sylfaen" panose="010A0502050306030303" charset="0"/>
              <a:cs typeface="Sylfaen" panose="010A0502050306030303" charset="0"/>
            </a:endParaRPr>
          </a:p>
          <a:p>
            <a:pPr algn="l" rtl="0">
              <a:buNone/>
            </a:pPr>
            <a:endParaRPr lang="en-US" dirty="0" smtClean="0">
              <a:latin typeface="Sylfaen" panose="010A0502050306030303" charset="0"/>
              <a:cs typeface="Sylfaen" panose="010A0502050306030303" charset="0"/>
            </a:endParaRPr>
          </a:p>
          <a:p>
            <a:pPr algn="l" rtl="0">
              <a:buNone/>
            </a:pPr>
            <a:r>
              <a:rPr lang="en-US" b="1" u="sng" dirty="0" smtClean="0">
                <a:solidFill>
                  <a:srgbClr val="00B050"/>
                </a:solidFill>
                <a:latin typeface="Sylfaen" panose="010A0502050306030303" charset="0"/>
                <a:cs typeface="Sylfaen" panose="010A0502050306030303" charset="0"/>
              </a:rPr>
              <a:t>Normal </a:t>
            </a:r>
            <a:r>
              <a:rPr lang="en-US" b="1" u="sng" dirty="0">
                <a:solidFill>
                  <a:srgbClr val="00B050"/>
                </a:solidFill>
                <a:latin typeface="Sylfaen" panose="010A0502050306030303" charset="0"/>
                <a:cs typeface="Sylfaen" panose="010A0502050306030303" charset="0"/>
              </a:rPr>
              <a:t>arm swing on walking is lost</a:t>
            </a:r>
            <a:r>
              <a:rPr lang="en-US" b="1" u="sng" dirty="0" smtClean="0">
                <a:solidFill>
                  <a:srgbClr val="00B050"/>
                </a:solidFill>
                <a:latin typeface="Sylfaen" panose="010A0502050306030303" charset="0"/>
                <a:cs typeface="Sylfaen" panose="010A0502050306030303" charset="0"/>
              </a:rPr>
              <a:t>.</a:t>
            </a:r>
            <a:endParaRPr lang="en-US" dirty="0" smtClean="0">
              <a:latin typeface="Sylfaen" panose="010A0502050306030303" charset="0"/>
              <a:cs typeface="Sylfaen" panose="010A0502050306030303" charset="0"/>
            </a:endParaRPr>
          </a:p>
          <a:p>
            <a:pPr algn="l" rtl="0">
              <a:buNone/>
            </a:pPr>
            <a:r>
              <a:rPr lang="en-US" dirty="0" smtClean="0">
                <a:latin typeface="Sylfaen" panose="010A0502050306030303" charset="0"/>
                <a:cs typeface="Sylfaen" panose="010A0502050306030303" charset="0"/>
              </a:rPr>
              <a:t> With severe </a:t>
            </a:r>
            <a:r>
              <a:rPr lang="en-US" sz="4000" b="1" dirty="0" smtClean="0">
                <a:solidFill>
                  <a:srgbClr val="FF0000"/>
                </a:solidFill>
                <a:effectLst/>
                <a:latin typeface="Sylfaen" panose="010A0502050306030303" charset="0"/>
                <a:cs typeface="Sylfaen" panose="010A0502050306030303" charset="0"/>
              </a:rPr>
              <a:t>postural instability </a:t>
            </a:r>
            <a:r>
              <a:rPr lang="en-US" dirty="0" smtClean="0">
                <a:latin typeface="Sylfaen" panose="010A0502050306030303" charset="0"/>
                <a:cs typeface="Sylfaen" panose="010A0502050306030303" charset="0"/>
              </a:rPr>
              <a:t>in advanced Parkinson’s disease, there is increasing risk of falls.</a:t>
            </a:r>
            <a:endParaRPr lang="en-US" dirty="0" smtClean="0">
              <a:latin typeface="Sylfaen" panose="010A0502050306030303" charset="0"/>
              <a:cs typeface="Sylfaen" panose="010A0502050306030303" charset="0"/>
            </a:endParaRPr>
          </a:p>
          <a:p>
            <a:pPr algn="l" rtl="0">
              <a:buNone/>
            </a:pPr>
            <a:endParaRPr lang="en-US" dirty="0" smtClean="0">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endParaRPr lang="ar-JO" dirty="0">
              <a:latin typeface="Sylfaen" panose="010A0502050306030303" charset="0"/>
              <a:cs typeface="Sylfaen" panose="010A0502050306030303"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9105" y="551180"/>
            <a:ext cx="8199120" cy="5525770"/>
          </a:xfrm>
        </p:spPr>
        <p:txBody>
          <a:bodyPr>
            <a:normAutofit/>
          </a:bodyPr>
          <a:lstStyle/>
          <a:p>
            <a:pPr algn="l" rtl="0">
              <a:buNone/>
            </a:pPr>
            <a:r>
              <a:rPr lang="en-US" sz="2000" b="1" dirty="0" smtClean="0">
                <a:latin typeface="Sylfaen" panose="010A0502050306030303" charset="0"/>
                <a:cs typeface="Sylfaen" panose="010A0502050306030303" charset="0"/>
              </a:rPr>
              <a:t>Rigidity</a:t>
            </a:r>
            <a:endParaRPr lang="en-US" sz="2000" b="1" dirty="0" smtClean="0">
              <a:latin typeface="Sylfaen" panose="010A0502050306030303" charset="0"/>
              <a:cs typeface="Sylfaen" panose="010A0502050306030303" charset="0"/>
            </a:endParaRPr>
          </a:p>
          <a:p>
            <a:pPr algn="l" rtl="0">
              <a:buNone/>
            </a:pPr>
            <a:endParaRPr lang="en-US" sz="2000" dirty="0">
              <a:latin typeface="Sylfaen" panose="010A0502050306030303" charset="0"/>
              <a:cs typeface="Sylfaen" panose="010A0502050306030303" charset="0"/>
            </a:endParaRPr>
          </a:p>
          <a:p>
            <a:pPr algn="l" rtl="0">
              <a:buNone/>
            </a:pPr>
            <a:r>
              <a:rPr lang="en-US" sz="2000" dirty="0">
                <a:latin typeface="Sylfaen" panose="010A0502050306030303" charset="0"/>
                <a:cs typeface="Sylfaen" panose="010A0502050306030303" charset="0"/>
              </a:rPr>
              <a:t>The increase in muscle tone in Parkinson’s </a:t>
            </a:r>
            <a:r>
              <a:rPr lang="en-US" sz="2000" dirty="0" smtClean="0">
                <a:latin typeface="Sylfaen" panose="010A0502050306030303" charset="0"/>
                <a:cs typeface="Sylfaen" panose="010A0502050306030303" charset="0"/>
              </a:rPr>
              <a:t>disease differs from spasticity by being </a:t>
            </a:r>
            <a:r>
              <a:rPr lang="en-US" sz="2000" b="1" dirty="0" smtClean="0">
                <a:solidFill>
                  <a:srgbClr val="0070C0"/>
                </a:solidFill>
                <a:effectLst>
                  <a:outerShdw blurRad="38100" dist="38100" dir="2700000" algn="tl">
                    <a:srgbClr val="000000">
                      <a:alpha val="43137"/>
                    </a:srgbClr>
                  </a:outerShdw>
                </a:effectLst>
                <a:latin typeface="Sylfaen" panose="010A0502050306030303" charset="0"/>
                <a:cs typeface="Sylfaen" panose="010A0502050306030303" charset="0"/>
              </a:rPr>
              <a:t>relatively constant throughout the range of movement of the joint being tested lead pipe rigidity.</a:t>
            </a:r>
            <a:endParaRPr lang="en-US" sz="2000" b="1" dirty="0" smtClean="0">
              <a:solidFill>
                <a:srgbClr val="0070C0"/>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endParaRPr lang="en-US" sz="2000" dirty="0">
              <a:latin typeface="Sylfaen" panose="010A0502050306030303" charset="0"/>
              <a:cs typeface="Sylfaen" panose="010A0502050306030303" charset="0"/>
            </a:endParaRPr>
          </a:p>
          <a:p>
            <a:pPr algn="l" rtl="0">
              <a:buNone/>
            </a:pPr>
            <a:r>
              <a:rPr lang="en-US" sz="2000" b="1" dirty="0" smtClean="0">
                <a:latin typeface="Sylfaen" panose="010A0502050306030303" charset="0"/>
                <a:cs typeface="Sylfaen" panose="010A0502050306030303" charset="0"/>
              </a:rPr>
              <a:t>Cogwheel rigidity </a:t>
            </a:r>
            <a:r>
              <a:rPr lang="en-US" sz="2000" dirty="0" smtClean="0">
                <a:latin typeface="Sylfaen" panose="010A0502050306030303" charset="0"/>
                <a:cs typeface="Sylfaen" panose="010A0502050306030303" charset="0"/>
              </a:rPr>
              <a:t>may be regarded as a consequence of the </a:t>
            </a:r>
            <a:r>
              <a:rPr lang="en-US" sz="2000" dirty="0" err="1" smtClean="0">
                <a:latin typeface="Sylfaen" panose="010A0502050306030303" charset="0"/>
                <a:cs typeface="Sylfaen" panose="010A0502050306030303" charset="0"/>
              </a:rPr>
              <a:t>tremor of</a:t>
            </a:r>
            <a:r>
              <a:rPr lang="en-US" sz="2000" dirty="0" smtClean="0">
                <a:latin typeface="Sylfaen" panose="010A0502050306030303" charset="0"/>
                <a:cs typeface="Sylfaen" panose="010A0502050306030303" charset="0"/>
              </a:rPr>
              <a:t> Parkinson’s disease being superimposed on background lead pipe rigidity.</a:t>
            </a:r>
            <a:endParaRPr lang="en-US" sz="2000" dirty="0" smtClean="0">
              <a:latin typeface="Sylfaen" panose="010A0502050306030303" charset="0"/>
              <a:cs typeface="Sylfaen" panose="010A0502050306030303" charset="0"/>
            </a:endParaRPr>
          </a:p>
          <a:p>
            <a:pPr algn="l" rtl="0">
              <a:buNone/>
            </a:pPr>
            <a:endParaRPr lang="en-US" sz="2000" b="1" dirty="0" smtClean="0">
              <a:latin typeface="Sylfaen" panose="010A0502050306030303" charset="0"/>
              <a:cs typeface="Sylfaen" panose="010A0502050306030303" charset="0"/>
            </a:endParaRPr>
          </a:p>
          <a:p>
            <a:pPr algn="l" rtl="0">
              <a:buNone/>
            </a:pPr>
            <a:r>
              <a:rPr lang="en-US" sz="2000" dirty="0" smtClean="0">
                <a:latin typeface="Sylfaen" panose="010A0502050306030303" charset="0"/>
                <a:cs typeface="Sylfaen" panose="010A0502050306030303" charset="0"/>
                <a:sym typeface="+mn-ea"/>
              </a:rPr>
              <a:t>It is most frequently detected with repeated flexion and extension, or rotation, at the wrist. Rigidity in one arm can be accentuated by asking the patient simultaneously to lift and lower the opposite arm repeatedly.</a:t>
            </a:r>
            <a:endParaRPr lang="en-US" sz="2000" dirty="0" smtClean="0">
              <a:latin typeface="Sylfaen" panose="010A0502050306030303" charset="0"/>
              <a:cs typeface="Sylfaen" panose="010A0502050306030303" charset="0"/>
            </a:endParaRPr>
          </a:p>
          <a:p>
            <a:pPr algn="l" rtl="0">
              <a:buNone/>
            </a:pPr>
            <a:endParaRPr lang="en-US" sz="2000" dirty="0" smtClean="0">
              <a:latin typeface="Sylfaen" panose="010A0502050306030303" charset="0"/>
              <a:cs typeface="Sylfaen" panose="010A0502050306030303" charset="0"/>
            </a:endParaRPr>
          </a:p>
          <a:p>
            <a:endParaRPr lang="en-US" sz="2000" dirty="0" smtClean="0">
              <a:latin typeface="Sylfaen" panose="010A0502050306030303" charset="0"/>
              <a:cs typeface="Sylfaen" panose="010A0502050306030303"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عنصر نائب للمحتوى 5"/>
          <p:cNvSpPr>
            <a:spLocks noGrp="1"/>
          </p:cNvSpPr>
          <p:nvPr>
            <p:ph idx="1"/>
          </p:nvPr>
        </p:nvSpPr>
        <p:spPr>
          <a:xfrm>
            <a:off x="457200" y="428625"/>
            <a:ext cx="8229600" cy="5791835"/>
          </a:xfrm>
        </p:spPr>
        <p:txBody>
          <a:bodyPr>
            <a:normAutofit fontScale="80000"/>
          </a:bodyPr>
          <a:lstStyle/>
          <a:p>
            <a:pPr algn="l" rtl="0">
              <a:buNone/>
            </a:pPr>
            <a:r>
              <a:rPr lang="en-US" sz="2400" b="1" dirty="0" smtClean="0">
                <a:latin typeface="Sylfaen" panose="010A0502050306030303" charset="0"/>
                <a:cs typeface="Sylfaen" panose="010A0502050306030303" charset="0"/>
              </a:rPr>
              <a:t>Tremor</a:t>
            </a:r>
            <a:endParaRPr lang="en-US" sz="2400" b="1" dirty="0">
              <a:latin typeface="Sylfaen" panose="010A0502050306030303" charset="0"/>
              <a:cs typeface="Sylfaen" panose="010A0502050306030303" charset="0"/>
            </a:endParaRPr>
          </a:p>
          <a:p>
            <a:pPr algn="l" rtl="0">
              <a:buNone/>
            </a:pPr>
            <a:r>
              <a:rPr lang="en-US" sz="2400" dirty="0">
                <a:latin typeface="Sylfaen" panose="010A0502050306030303" charset="0"/>
                <a:cs typeface="Sylfaen" panose="010A0502050306030303" charset="0"/>
              </a:rPr>
              <a:t>Tremor may be formally defined as an </a:t>
            </a:r>
            <a:r>
              <a:rPr lang="en-US" sz="2400" b="1" dirty="0" smtClean="0">
                <a:latin typeface="Sylfaen" panose="010A0502050306030303" charset="0"/>
                <a:cs typeface="Sylfaen" panose="010A0502050306030303" charset="0"/>
              </a:rPr>
              <a:t>involuntary , repetitive, rhythmic sinusoidal</a:t>
            </a:r>
            <a:r>
              <a:rPr lang="en-US" sz="2400" dirty="0" smtClean="0">
                <a:latin typeface="Sylfaen" panose="010A0502050306030303" charset="0"/>
                <a:cs typeface="Sylfaen" panose="010A0502050306030303" charset="0"/>
              </a:rPr>
              <a:t> movement usually affecting one or more limbs, but occasionally involving the head(</a:t>
            </a:r>
            <a:r>
              <a:rPr lang="en-US" sz="2400" b="1" dirty="0" err="1" smtClean="0">
                <a:latin typeface="Sylfaen" panose="010A0502050306030303" charset="0"/>
                <a:cs typeface="Sylfaen" panose="010A0502050306030303" charset="0"/>
              </a:rPr>
              <a:t>titubation</a:t>
            </a:r>
            <a:r>
              <a:rPr lang="en-US" sz="2400" b="1" dirty="0" smtClean="0">
                <a:latin typeface="Sylfaen" panose="010A0502050306030303" charset="0"/>
                <a:cs typeface="Sylfaen" panose="010A0502050306030303" charset="0"/>
              </a:rPr>
              <a:t>)</a:t>
            </a:r>
            <a:r>
              <a:rPr lang="en-US" sz="2400" dirty="0" smtClean="0">
                <a:latin typeface="Sylfaen" panose="010A0502050306030303" charset="0"/>
                <a:cs typeface="Sylfaen" panose="010A0502050306030303" charset="0"/>
              </a:rPr>
              <a:t> , face, jaw or trunk.</a:t>
            </a:r>
            <a:endParaRPr lang="en-US" sz="2400" dirty="0" smtClean="0">
              <a:latin typeface="Sylfaen" panose="010A0502050306030303" charset="0"/>
              <a:cs typeface="Sylfaen" panose="010A0502050306030303" charset="0"/>
            </a:endParaRPr>
          </a:p>
          <a:p>
            <a:pPr algn="l" rtl="0">
              <a:buNone/>
            </a:pPr>
            <a:endParaRPr lang="en-US" sz="2400" b="1" dirty="0" smtClean="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In </a:t>
            </a:r>
            <a:r>
              <a:rPr lang="en-US" sz="2400" dirty="0">
                <a:latin typeface="Sylfaen" panose="010A0502050306030303" charset="0"/>
                <a:cs typeface="Sylfaen" panose="010A0502050306030303" charset="0"/>
              </a:rPr>
              <a:t>Parkinson’s disease, the tremor:</a:t>
            </a:r>
            <a:endParaRPr lang="en-US" sz="2400" dirty="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  primarily affects the hands but may involve upper and lower limbs, and less frequently the </a:t>
            </a:r>
            <a:r>
              <a:rPr lang="en-US" sz="2400" dirty="0" err="1" smtClean="0">
                <a:latin typeface="Sylfaen" panose="010A0502050306030303" charset="0"/>
                <a:cs typeface="Sylfaen" panose="010A0502050306030303" charset="0"/>
              </a:rPr>
              <a:t>jawand</a:t>
            </a:r>
            <a:r>
              <a:rPr lang="en-US" sz="2400" dirty="0" smtClean="0">
                <a:latin typeface="Sylfaen" panose="010A0502050306030303" charset="0"/>
                <a:cs typeface="Sylfaen" panose="010A0502050306030303" charset="0"/>
              </a:rPr>
              <a:t> lips, but not the head or neck.</a:t>
            </a:r>
            <a:endParaRPr lang="en-US" sz="2400" dirty="0" smtClean="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 in the hands is often described as ( </a:t>
            </a:r>
            <a:r>
              <a:rPr lang="en-US" sz="2400" b="1" dirty="0" smtClean="0">
                <a:latin typeface="Sylfaen" panose="010A0502050306030303" charset="0"/>
                <a:cs typeface="Sylfaen" panose="010A0502050306030303" charset="0"/>
              </a:rPr>
              <a:t>pill rolling )</a:t>
            </a:r>
            <a:endParaRPr lang="en-US" sz="2400" b="1" dirty="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 has a characteristic frequency of</a:t>
            </a:r>
            <a:r>
              <a:rPr lang="en-US" sz="3200" b="1" dirty="0" smtClean="0">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 3–6 Hz,</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b="1" dirty="0" smtClean="0">
                <a:latin typeface="Sylfaen" panose="010A0502050306030303" charset="0"/>
                <a:cs typeface="Sylfaen" panose="010A0502050306030303" charset="0"/>
              </a:rPr>
              <a:t>● </a:t>
            </a:r>
            <a:r>
              <a:rPr lang="en-US" sz="2400" dirty="0" smtClean="0">
                <a:latin typeface="Sylfaen" panose="010A0502050306030303" charset="0"/>
                <a:cs typeface="Sylfaen" panose="010A0502050306030303" charset="0"/>
              </a:rPr>
              <a:t>is present at rest and exacerbated by anxiety or stress</a:t>
            </a:r>
            <a:endParaRPr lang="en-US" sz="2400" dirty="0" smtClean="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 improves and may disappear on action.</a:t>
            </a:r>
            <a:endParaRPr lang="en-US" sz="2400" dirty="0" smtClean="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endParaRPr lang="en-US" sz="2400" b="1" dirty="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endParaRPr lang="ar-JO" sz="2400" dirty="0">
              <a:latin typeface="Sylfaen" panose="010A0502050306030303" charset="0"/>
              <a:cs typeface="Sylfaen" panose="010A0502050306030303"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411807"/>
          </a:xfrm>
        </p:spPr>
        <p:txBody>
          <a:bodyPr>
            <a:normAutofit/>
          </a:bodyPr>
          <a:lstStyle/>
          <a:p>
            <a:pPr algn="l" rtl="0">
              <a:buNone/>
            </a:pPr>
            <a:r>
              <a:rPr lang="en-US" sz="2400" dirty="0"/>
              <a:t>Early in Parkinson’s disease, tremor and </a:t>
            </a:r>
            <a:r>
              <a:rPr lang="en-US" sz="2400" dirty="0" err="1" smtClean="0"/>
              <a:t>other physical</a:t>
            </a:r>
            <a:r>
              <a:rPr lang="en-US" sz="2400" dirty="0" smtClean="0"/>
              <a:t> signs are typically markedly </a:t>
            </a:r>
            <a:r>
              <a:rPr lang="en-US" sz="2400" b="1" dirty="0" smtClean="0"/>
              <a:t>asymmetrical, even unilateral. </a:t>
            </a:r>
            <a:endParaRPr lang="en-US" sz="2400" dirty="0" smtClean="0"/>
          </a:p>
          <a:p>
            <a:pPr algn="l" rtl="0">
              <a:buNone/>
            </a:pPr>
            <a:endParaRPr lang="en-US" sz="2400" dirty="0" smtClean="0"/>
          </a:p>
          <a:p>
            <a:pPr algn="l" rtl="0">
              <a:buNone/>
            </a:pPr>
            <a:endParaRPr lang="en-US" sz="2400" dirty="0" smtClean="0"/>
          </a:p>
          <a:p>
            <a:pPr algn="l" rtl="0">
              <a:buNone/>
            </a:pPr>
            <a:r>
              <a:rPr lang="en-US" sz="2400" dirty="0" smtClean="0"/>
              <a:t>A </a:t>
            </a:r>
            <a:r>
              <a:rPr lang="en-US" sz="2400" dirty="0"/>
              <a:t>substantial minority </a:t>
            </a:r>
            <a:r>
              <a:rPr lang="en-US" sz="2400" dirty="0" smtClean="0"/>
              <a:t>of</a:t>
            </a:r>
            <a:r>
              <a:rPr lang="en-US" sz="2400" dirty="0" smtClean="0"/>
              <a:t> patients with Parkinson’s disease display only </a:t>
            </a:r>
            <a:r>
              <a:rPr lang="en-US" sz="2400" dirty="0" err="1" smtClean="0"/>
              <a:t>aki</a:t>
            </a:r>
            <a:r>
              <a:rPr lang="en-US" sz="2400" dirty="0" err="1" smtClean="0"/>
              <a:t>nesia</a:t>
            </a:r>
            <a:r>
              <a:rPr lang="en-US" sz="2400" dirty="0" smtClean="0"/>
              <a:t> and rigidity, without tremor.</a:t>
            </a:r>
            <a:endParaRPr lang="en-US" sz="2400" dirty="0" smtClean="0"/>
          </a:p>
          <a:p>
            <a:pPr algn="l" rtl="0">
              <a:buNone/>
            </a:pPr>
            <a:endParaRPr lang="en-US" sz="2400" dirty="0"/>
          </a:p>
          <a:p>
            <a:pPr algn="l" rtl="0">
              <a:buNone/>
            </a:pPr>
            <a:endParaRPr lang="en-US" sz="2400" dirty="0" smtClean="0"/>
          </a:p>
          <a:p>
            <a:pPr algn="l" rtl="0">
              <a:buNone/>
            </a:pPr>
            <a:r>
              <a:rPr lang="en-US" sz="2400" dirty="0" smtClean="0"/>
              <a:t>Other patients </a:t>
            </a:r>
            <a:r>
              <a:rPr lang="en-US" sz="2400" dirty="0" smtClean="0"/>
              <a:t>may have a postural tremor rather </a:t>
            </a:r>
            <a:r>
              <a:rPr lang="en-US" sz="2400" dirty="0" err="1" smtClean="0"/>
              <a:t>thana</a:t>
            </a:r>
            <a:r>
              <a:rPr lang="en-US" sz="2400" dirty="0" smtClean="0"/>
              <a:t> classical resting tremor.</a:t>
            </a:r>
            <a:endParaRPr lang="en-US" sz="2400" dirty="0" smtClean="0"/>
          </a:p>
          <a:p>
            <a:pPr algn="l" rtl="0">
              <a:buNone/>
            </a:pPr>
            <a:endParaRPr lang="en-US" sz="2400" dirty="0" smtClean="0"/>
          </a:p>
          <a:p>
            <a:pPr algn="l" rtl="0">
              <a:buNone/>
            </a:pPr>
            <a:endParaRPr lang="en-US" sz="2400" dirty="0"/>
          </a:p>
          <a:p>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صورة2.jpg"/>
          <p:cNvPicPr>
            <a:picLocks noGrp="1" noChangeAspect="1"/>
          </p:cNvPicPr>
          <p:nvPr>
            <p:ph idx="1"/>
          </p:nvPr>
        </p:nvPicPr>
        <p:blipFill>
          <a:blip r:embed="rId1"/>
          <a:stretch>
            <a:fillRect/>
          </a:stretch>
        </p:blipFill>
        <p:spPr>
          <a:xfrm>
            <a:off x="0" y="428605"/>
            <a:ext cx="9144000" cy="6429396"/>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88640"/>
            <a:ext cx="8892480" cy="2209800"/>
          </a:xfrm>
        </p:spPr>
        <p:txBody>
          <a:bodyPr>
            <a:normAutofit/>
          </a:bodyPr>
          <a:lstStyle/>
          <a:p>
            <a:pPr algn="l"/>
            <a:r>
              <a:rPr lang="en-US" b="1" dirty="0" smtClean="0"/>
              <a:t>Cont… Motor Symptoms and Signs ,Prognosis</a:t>
            </a:r>
            <a:endParaRPr lang="en-US" b="1" dirty="0"/>
          </a:p>
        </p:txBody>
      </p:sp>
      <p:sp>
        <p:nvSpPr>
          <p:cNvPr id="3" name="Subtitle 2"/>
          <p:cNvSpPr>
            <a:spLocks noGrp="1"/>
          </p:cNvSpPr>
          <p:nvPr>
            <p:ph type="subTitle" idx="1"/>
          </p:nvPr>
        </p:nvSpPr>
        <p:spPr/>
        <p:txBody>
          <a:bodyPr>
            <a:normAutofit/>
          </a:bodyPr>
          <a:lstStyle/>
          <a:p>
            <a:r>
              <a:rPr lang="en-US" sz="4000" b="1" dirty="0" smtClean="0">
                <a:effectLst>
                  <a:outerShdw blurRad="38100" dist="38100" dir="2700000" algn="tl">
                    <a:srgbClr val="000000">
                      <a:alpha val="43137"/>
                    </a:srgbClr>
                  </a:outerShdw>
                </a:effectLst>
              </a:rPr>
              <a:t>Marah M. Al-boul</a:t>
            </a:r>
            <a:endParaRPr lang="en-US" sz="4000" b="1" dirty="0">
              <a:effectLst>
                <a:outerShdw blurRad="38100" dist="38100" dir="2700000" algn="tl">
                  <a:srgbClr val="000000">
                    <a:alpha val="43137"/>
                  </a:srgbClr>
                </a:outerShdw>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215" y="379095"/>
            <a:ext cx="8183880" cy="704215"/>
          </a:xfrm>
        </p:spPr>
        <p:txBody>
          <a:bodyPr/>
          <a:lstStyle/>
          <a:p>
            <a:pPr algn="l"/>
            <a:r>
              <a:rPr lang="en-US" dirty="0" smtClean="0"/>
              <a:t>Tremor </a:t>
            </a:r>
            <a:endParaRPr lang="ar-JO" dirty="0"/>
          </a:p>
        </p:txBody>
      </p:sp>
      <p:sp>
        <p:nvSpPr>
          <p:cNvPr id="3" name="عنصر نائب للمحتوى 2"/>
          <p:cNvSpPr>
            <a:spLocks noGrp="1"/>
          </p:cNvSpPr>
          <p:nvPr>
            <p:ph idx="1"/>
          </p:nvPr>
        </p:nvSpPr>
        <p:spPr>
          <a:xfrm>
            <a:off x="323215" y="1320800"/>
            <a:ext cx="8363585" cy="897255"/>
          </a:xfrm>
        </p:spPr>
        <p:txBody>
          <a:bodyPr/>
          <a:lstStyle/>
          <a:p>
            <a:pPr marL="0" indent="0" algn="l">
              <a:buNone/>
            </a:pPr>
            <a:r>
              <a:rPr lang="en-US" dirty="0" smtClean="0"/>
              <a:t>Involuntary ,repetitive , rhythmic movement</a:t>
            </a:r>
            <a:endParaRPr lang="en-US" dirty="0" smtClean="0"/>
          </a:p>
          <a:p>
            <a:pPr marL="0" indent="0" algn="l">
              <a:buNone/>
            </a:pPr>
            <a:endParaRPr lang="ar-JO" dirty="0"/>
          </a:p>
        </p:txBody>
      </p:sp>
      <p:pic>
        <p:nvPicPr>
          <p:cNvPr id="4" name="عنصر نائب للمحتوى 3" descr="Parkinsons-Disease-signs.jpg"/>
          <p:cNvPicPr>
            <a:picLocks noChangeAspect="1"/>
          </p:cNvPicPr>
          <p:nvPr/>
        </p:nvPicPr>
        <p:blipFill>
          <a:blip r:embed="rId1"/>
          <a:srcRect/>
          <a:stretch>
            <a:fillRect/>
          </a:stretch>
        </p:blipFill>
        <p:spPr>
          <a:xfrm>
            <a:off x="1273787" y="2075172"/>
            <a:ext cx="6596082" cy="433076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30885"/>
            <a:ext cx="8229600" cy="5394960"/>
          </a:xfrm>
        </p:spPr>
        <p:txBody>
          <a:bodyPr>
            <a:normAutofit/>
          </a:bodyPr>
          <a:lstStyle/>
          <a:p>
            <a:pPr algn="l" rtl="0">
              <a:buNone/>
            </a:pPr>
            <a:r>
              <a:rPr lang="en-US" sz="2400" dirty="0">
                <a:latin typeface="Sylfaen" panose="010A0502050306030303" charset="0"/>
                <a:cs typeface="Sylfaen" panose="010A0502050306030303" charset="0"/>
              </a:rPr>
              <a:t>Parkinson’s disease is a</a:t>
            </a:r>
            <a:r>
              <a:rPr lang="en-US" sz="2400" u="sng" dirty="0">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 degenerative condition </a:t>
            </a:r>
            <a:r>
              <a:rPr lang="en-US" sz="2400" u="sng" dirty="0" err="1">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primarily</a:t>
            </a:r>
            <a:r>
              <a:rPr lang="en-US" sz="2400" u="sng" dirty="0">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 affecting </a:t>
            </a:r>
            <a:r>
              <a:rPr lang="en-US" sz="2400" u="sng" dirty="0" err="1">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extrapyramidal</a:t>
            </a:r>
            <a:r>
              <a:rPr lang="en-US" sz="2400" u="sng" dirty="0">
                <a:ln/>
                <a:solidFill>
                  <a:schemeClr val="tx1"/>
                </a:solidFill>
                <a:effectLst>
                  <a:outerShdw blurRad="38100" dist="19050" dir="2700000" algn="tl" rotWithShape="0">
                    <a:schemeClr val="dk1">
                      <a:alpha val="40000"/>
                    </a:schemeClr>
                  </a:outerShdw>
                </a:effectLst>
                <a:latin typeface="Sylfaen" panose="010A0502050306030303" charset="0"/>
                <a:cs typeface="Sylfaen" panose="010A0502050306030303" charset="0"/>
              </a:rPr>
              <a:t> pathways</a:t>
            </a:r>
            <a:r>
              <a:rPr lang="en-US" sz="2400" dirty="0">
                <a:latin typeface="Sylfaen" panose="010A0502050306030303" charset="0"/>
                <a:cs typeface="Sylfaen" panose="010A0502050306030303" charset="0"/>
              </a:rPr>
              <a:t> where dopamine is the neurotransmitter, and character</a:t>
            </a:r>
            <a:r>
              <a:rPr lang="en-US" sz="2400" dirty="0" err="1">
                <a:latin typeface="Sylfaen" panose="010A0502050306030303" charset="0"/>
                <a:cs typeface="Sylfaen" panose="010A0502050306030303" charset="0"/>
              </a:rPr>
              <a:t>ized</a:t>
            </a:r>
            <a:r>
              <a:rPr lang="en-US" sz="2400" dirty="0">
                <a:latin typeface="Sylfaen" panose="010A0502050306030303" charset="0"/>
                <a:cs typeface="Sylfaen" panose="010A0502050306030303" charset="0"/>
              </a:rPr>
              <a:t> by the clinical triad of</a:t>
            </a:r>
            <a:r>
              <a:rPr lang="en-US" sz="2400" dirty="0" smtClean="0">
                <a:latin typeface="Sylfaen" panose="010A0502050306030303" charset="0"/>
                <a:cs typeface="Sylfaen" panose="010A0502050306030303" charset="0"/>
              </a:rPr>
              <a:t>:</a:t>
            </a:r>
            <a:endParaRPr lang="en-US" sz="2400" dirty="0" smtClean="0">
              <a:latin typeface="Sylfaen" panose="010A0502050306030303" charset="0"/>
              <a:cs typeface="Sylfaen" panose="010A0502050306030303" charset="0"/>
            </a:endParaRPr>
          </a:p>
          <a:p>
            <a:pPr algn="l" rtl="0">
              <a:buNone/>
            </a:pPr>
            <a:endParaRPr lang="en-US" sz="2600" dirty="0">
              <a:latin typeface="Sylfaen" panose="010A0502050306030303" charset="0"/>
              <a:cs typeface="Sylfaen" panose="010A0502050306030303" charset="0"/>
            </a:endParaRPr>
          </a:p>
          <a:p>
            <a:pPr algn="l" rtl="0">
              <a:buFont typeface="Courier New" panose="02070309020205020404" pitchFamily="49" charset="0"/>
              <a:buChar char="o"/>
            </a:pPr>
            <a:r>
              <a:rPr lang="en-US" sz="2600" dirty="0" err="1" smtClean="0">
                <a:latin typeface="Sylfaen" panose="010A0502050306030303" charset="0"/>
                <a:cs typeface="Sylfaen" panose="010A0502050306030303" charset="0"/>
              </a:rPr>
              <a:t>akinesia</a:t>
            </a:r>
            <a:r>
              <a:rPr lang="en-US" sz="2600" dirty="0" smtClean="0">
                <a:latin typeface="Sylfaen" panose="010A0502050306030303" charset="0"/>
                <a:cs typeface="Sylfaen" panose="010A0502050306030303" charset="0"/>
              </a:rPr>
              <a:t> </a:t>
            </a:r>
            <a:r>
              <a:rPr lang="en-US" sz="2600" dirty="0">
                <a:latin typeface="Sylfaen" panose="010A0502050306030303" charset="0"/>
                <a:cs typeface="Sylfaen" panose="010A0502050306030303" charset="0"/>
              </a:rPr>
              <a:t>– poverty of </a:t>
            </a:r>
            <a:r>
              <a:rPr lang="en-US" sz="2600" dirty="0" smtClean="0">
                <a:latin typeface="Sylfaen" panose="010A0502050306030303" charset="0"/>
                <a:cs typeface="Sylfaen" panose="010A0502050306030303" charset="0"/>
              </a:rPr>
              <a:t>movement</a:t>
            </a:r>
            <a:endParaRPr lang="en-US" sz="2600" dirty="0" smtClean="0">
              <a:latin typeface="Sylfaen" panose="010A0502050306030303" charset="0"/>
              <a:cs typeface="Sylfaen" panose="010A0502050306030303" charset="0"/>
            </a:endParaRPr>
          </a:p>
          <a:p>
            <a:pPr algn="l" rtl="0">
              <a:buFont typeface="Courier New" panose="02070309020205020404" pitchFamily="49" charset="0"/>
              <a:buChar char="o"/>
            </a:pPr>
            <a:endParaRPr lang="en-US" sz="2600" dirty="0">
              <a:latin typeface="Sylfaen" panose="010A0502050306030303" charset="0"/>
              <a:cs typeface="Sylfaen" panose="010A0502050306030303" charset="0"/>
            </a:endParaRPr>
          </a:p>
          <a:p>
            <a:pPr algn="l" rtl="0">
              <a:buFont typeface="Courier New" panose="02070309020205020404" pitchFamily="49" charset="0"/>
              <a:buChar char="o"/>
            </a:pPr>
            <a:r>
              <a:rPr lang="en-US" sz="2600" dirty="0" smtClean="0">
                <a:latin typeface="Sylfaen" panose="010A0502050306030303" charset="0"/>
                <a:cs typeface="Sylfaen" panose="010A0502050306030303" charset="0"/>
              </a:rPr>
              <a:t>rigidity</a:t>
            </a:r>
            <a:endParaRPr lang="en-US" sz="2600" dirty="0" smtClean="0">
              <a:latin typeface="Sylfaen" panose="010A0502050306030303" charset="0"/>
              <a:cs typeface="Sylfaen" panose="010A0502050306030303" charset="0"/>
            </a:endParaRPr>
          </a:p>
          <a:p>
            <a:pPr algn="l" rtl="0">
              <a:buFont typeface="Courier New" panose="02070309020205020404" pitchFamily="49" charset="0"/>
              <a:buChar char="o"/>
            </a:pPr>
            <a:endParaRPr lang="en-US" sz="2600" dirty="0">
              <a:latin typeface="Sylfaen" panose="010A0502050306030303" charset="0"/>
              <a:cs typeface="Sylfaen" panose="010A0502050306030303" charset="0"/>
            </a:endParaRPr>
          </a:p>
          <a:p>
            <a:pPr algn="l" rtl="0">
              <a:buFont typeface="Courier New" panose="02070309020205020404" pitchFamily="49" charset="0"/>
              <a:buChar char="o"/>
            </a:pPr>
            <a:r>
              <a:rPr lang="en-US" sz="2600" dirty="0" smtClean="0">
                <a:latin typeface="Sylfaen" panose="010A0502050306030303" charset="0"/>
                <a:cs typeface="Sylfaen" panose="010A0502050306030303" charset="0"/>
              </a:rPr>
              <a:t>tremor </a:t>
            </a:r>
            <a:r>
              <a:rPr lang="en-US" sz="2600" dirty="0">
                <a:latin typeface="Sylfaen" panose="010A0502050306030303" charset="0"/>
                <a:cs typeface="Sylfaen" panose="010A0502050306030303" charset="0"/>
              </a:rPr>
              <a:t>– shaking back and forth, usually of the</a:t>
            </a:r>
            <a:endParaRPr lang="en-US" sz="2600" dirty="0">
              <a:latin typeface="Sylfaen" panose="010A0502050306030303" charset="0"/>
              <a:cs typeface="Sylfaen" panose="010A0502050306030303" charset="0"/>
            </a:endParaRPr>
          </a:p>
          <a:p>
            <a:pPr algn="l" rtl="0">
              <a:buNone/>
            </a:pPr>
            <a:r>
              <a:rPr lang="en-US" sz="2600" dirty="0">
                <a:latin typeface="Sylfaen" panose="010A0502050306030303" charset="0"/>
                <a:cs typeface="Sylfaen" panose="010A0502050306030303" charset="0"/>
              </a:rPr>
              <a:t>upper limbs</a:t>
            </a:r>
            <a:r>
              <a:rPr lang="en-US" dirty="0">
                <a:latin typeface="Sylfaen" panose="010A0502050306030303" charset="0"/>
                <a:cs typeface="Sylfaen" panose="010A0502050306030303" charset="0"/>
              </a:rPr>
              <a:t>.</a:t>
            </a:r>
            <a:endParaRPr lang="en-US" dirty="0">
              <a:latin typeface="Sylfaen" panose="010A0502050306030303" charset="0"/>
              <a:cs typeface="Sylfaen" panose="010A0502050306030303" charset="0"/>
            </a:endParaRPr>
          </a:p>
          <a:p>
            <a:endParaRPr lang="ar-JO" dirty="0">
              <a:latin typeface="Sylfaen" panose="010A0502050306030303" charset="0"/>
              <a:cs typeface="Sylfaen" panose="010A0502050306030303"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57166"/>
            <a:ext cx="8229600" cy="1039370"/>
          </a:xfrm>
        </p:spPr>
        <p:txBody>
          <a:bodyPr>
            <a:normAutofit/>
          </a:bodyPr>
          <a:lstStyle/>
          <a:p>
            <a:pPr algn="l"/>
            <a:r>
              <a:rPr lang="en-US" dirty="0" smtClean="0"/>
              <a:t>Rigidity</a:t>
            </a:r>
            <a:endParaRPr lang="ar-JO" dirty="0"/>
          </a:p>
        </p:txBody>
      </p:sp>
      <p:sp>
        <p:nvSpPr>
          <p:cNvPr id="3" name="عنصر نائب للمحتوى 2"/>
          <p:cNvSpPr>
            <a:spLocks noGrp="1"/>
          </p:cNvSpPr>
          <p:nvPr>
            <p:ph idx="1"/>
          </p:nvPr>
        </p:nvSpPr>
        <p:spPr>
          <a:xfrm>
            <a:off x="502920" y="1732280"/>
            <a:ext cx="8183880" cy="2985770"/>
          </a:xfrm>
        </p:spPr>
        <p:txBody>
          <a:bodyPr/>
          <a:lstStyle/>
          <a:p>
            <a:r>
              <a:rPr lang="en-US" dirty="0" smtClean="0">
                <a:latin typeface="Andalus" panose="02020603050405020304" pitchFamily="2" charset="-78"/>
                <a:cs typeface="Andalus" panose="02020603050405020304" pitchFamily="2" charset="-78"/>
              </a:rPr>
              <a:t>The increase in muscle tone in Parkinson’s disease.</a:t>
            </a:r>
            <a:endParaRPr lang="en-US" dirty="0" smtClean="0">
              <a:latin typeface="Andalus" panose="02020603050405020304" pitchFamily="2" charset="-78"/>
              <a:cs typeface="Andalus" panose="02020603050405020304" pitchFamily="2" charset="-78"/>
            </a:endParaRPr>
          </a:p>
          <a:p>
            <a:endParaRPr lang="en-US" dirty="0" smtClean="0">
              <a:latin typeface="Andalus" panose="02020603050405020304" pitchFamily="2" charset="-78"/>
              <a:cs typeface="Andalus" panose="02020603050405020304" pitchFamily="2" charset="-78"/>
            </a:endParaRPr>
          </a:p>
          <a:p>
            <a:endParaRPr lang="en-US" dirty="0" smtClean="0">
              <a:latin typeface="Andalus" panose="02020603050405020304" pitchFamily="2" charset="-78"/>
              <a:cs typeface="Andalus" panose="02020603050405020304" pitchFamily="2" charset="-78"/>
            </a:endParaRPr>
          </a:p>
          <a:p>
            <a:endParaRPr lang="ar-JO" dirty="0"/>
          </a:p>
        </p:txBody>
      </p:sp>
      <p:pic>
        <p:nvPicPr>
          <p:cNvPr id="4" name="Picture 6" descr="parkinson-rueda-dentada.jpg"/>
          <p:cNvPicPr>
            <a:picLocks noChangeAspect="1"/>
          </p:cNvPicPr>
          <p:nvPr/>
        </p:nvPicPr>
        <p:blipFill>
          <a:blip r:embed="rId1"/>
          <a:stretch>
            <a:fillRect/>
          </a:stretch>
        </p:blipFill>
        <p:spPr>
          <a:xfrm>
            <a:off x="2571736" y="2500306"/>
            <a:ext cx="5000660" cy="397981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5" name="Content Placeholder 2"/>
          <p:cNvSpPr>
            <a:spLocks noGrp="1"/>
          </p:cNvSpPr>
          <p:nvPr>
            <p:ph idx="1"/>
          </p:nvPr>
        </p:nvSpPr>
        <p:spPr/>
        <p:txBody>
          <a:bodyPr>
            <a:normAutofit fontScale="85000" lnSpcReduction="20000"/>
          </a:bodyPr>
          <a:lstStyle/>
          <a:p>
            <a:pPr algn="l">
              <a:buNone/>
            </a:pPr>
            <a:r>
              <a:rPr lang="en-US" b="1" dirty="0" smtClean="0">
                <a:solidFill>
                  <a:schemeClr val="tx1"/>
                </a:solidFill>
              </a:rPr>
              <a:t>1- Cogwheel rigidity:</a:t>
            </a:r>
            <a:endParaRPr lang="en-US" b="1" dirty="0" smtClean="0">
              <a:solidFill>
                <a:schemeClr val="tx1"/>
              </a:solidFill>
            </a:endParaRPr>
          </a:p>
          <a:p>
            <a:pPr algn="l">
              <a:buNone/>
            </a:pPr>
            <a:r>
              <a:rPr lang="en-US" b="1" dirty="0" smtClean="0">
                <a:solidFill>
                  <a:schemeClr val="tx1"/>
                </a:solidFill>
              </a:rPr>
              <a:t>Jerky</a:t>
            </a:r>
            <a:r>
              <a:rPr lang="en-US" dirty="0" smtClean="0">
                <a:solidFill>
                  <a:schemeClr val="tx1"/>
                </a:solidFill>
              </a:rPr>
              <a:t> resistance to passive movement as muscles tense and relax</a:t>
            </a:r>
            <a:endParaRPr lang="en-US" dirty="0" smtClean="0">
              <a:solidFill>
                <a:schemeClr val="tx1"/>
              </a:solidFill>
            </a:endParaRPr>
          </a:p>
          <a:p>
            <a:pPr algn="l">
              <a:buNone/>
            </a:pPr>
            <a:r>
              <a:rPr lang="en-US" dirty="0" smtClean="0">
                <a:solidFill>
                  <a:schemeClr val="tx1"/>
                </a:solidFill>
              </a:rPr>
              <a:t>Consequence of tremor being superimposed on lead pipe rigidity</a:t>
            </a:r>
            <a:endParaRPr lang="en-US" dirty="0" smtClean="0">
              <a:solidFill>
                <a:schemeClr val="tx1"/>
              </a:solidFill>
            </a:endParaRPr>
          </a:p>
          <a:p>
            <a:pPr algn="l">
              <a:buNone/>
            </a:pPr>
            <a:r>
              <a:rPr lang="en-US" dirty="0" smtClean="0">
                <a:solidFill>
                  <a:schemeClr val="tx1"/>
                </a:solidFill>
              </a:rPr>
              <a:t>Detected with repeated flexion and extension or rotation at the wrist</a:t>
            </a:r>
            <a:endParaRPr lang="en-US" dirty="0" smtClean="0">
              <a:solidFill>
                <a:schemeClr val="tx1"/>
              </a:solidFill>
            </a:endParaRPr>
          </a:p>
          <a:p>
            <a:pPr algn="l">
              <a:buNone/>
            </a:pPr>
            <a:r>
              <a:rPr lang="en-US" smtClean="0">
                <a:solidFill>
                  <a:schemeClr val="tx1"/>
                </a:solidFill>
              </a:rPr>
              <a:t> </a:t>
            </a:r>
            <a:endParaRPr lang="en-US" dirty="0" smtClean="0">
              <a:solidFill>
                <a:schemeClr val="tx1"/>
              </a:solidFill>
            </a:endParaRPr>
          </a:p>
          <a:p>
            <a:pPr algn="l">
              <a:buNone/>
            </a:pPr>
            <a:r>
              <a:rPr lang="en-US" b="1" dirty="0" smtClean="0">
                <a:solidFill>
                  <a:schemeClr val="tx1"/>
                </a:solidFill>
              </a:rPr>
              <a:t>2-Iead pipe rigidity:</a:t>
            </a:r>
            <a:endParaRPr lang="en-US" b="1" dirty="0" smtClean="0">
              <a:solidFill>
                <a:schemeClr val="tx1"/>
              </a:solidFill>
            </a:endParaRPr>
          </a:p>
          <a:p>
            <a:pPr algn="l">
              <a:buNone/>
            </a:pPr>
            <a:r>
              <a:rPr lang="en-US" b="1" dirty="0" smtClean="0">
                <a:solidFill>
                  <a:schemeClr val="tx1"/>
                </a:solidFill>
              </a:rPr>
              <a:t>Sustained</a:t>
            </a:r>
            <a:r>
              <a:rPr lang="en-US" dirty="0" smtClean="0">
                <a:solidFill>
                  <a:schemeClr val="tx1"/>
                </a:solidFill>
              </a:rPr>
              <a:t> resistance to passive movement throughout the whole range of motion differs from spasticity by being constant.  </a:t>
            </a:r>
            <a:endParaRPr lang="en-US" dirty="0" smtClean="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l"/>
            <a:r>
              <a:rPr lang="en-US" b="1" dirty="0"/>
              <a:t>Other motor symptoms and signs</a:t>
            </a:r>
            <a:endParaRPr lang="ar-JO" b="1" dirty="0"/>
          </a:p>
        </p:txBody>
      </p:sp>
      <p:sp>
        <p:nvSpPr>
          <p:cNvPr id="3" name="عنوان فرعي 2"/>
          <p:cNvSpPr>
            <a:spLocks noGrp="1"/>
          </p:cNvSpPr>
          <p:nvPr>
            <p:ph idx="1"/>
          </p:nvPr>
        </p:nvSpPr>
        <p:spPr>
          <a:xfrm>
            <a:off x="565785" y="1140460"/>
            <a:ext cx="8229600" cy="5031740"/>
          </a:xfrm>
        </p:spPr>
        <p:txBody>
          <a:bodyPr/>
          <a:lstStyle/>
          <a:p>
            <a:pPr algn="l">
              <a:buNone/>
            </a:pPr>
            <a:r>
              <a:rPr lang="en-US" sz="2400" dirty="0" smtClean="0">
                <a:solidFill>
                  <a:schemeClr val="tx1"/>
                </a:solidFill>
                <a:effectLst/>
                <a:latin typeface="Sylfaen" panose="010A0502050306030303" charset="0"/>
                <a:cs typeface="Sylfaen" panose="010A0502050306030303" charset="0"/>
              </a:rPr>
              <a:t>● Cranial nerves : Examination </a:t>
            </a:r>
            <a:r>
              <a:rPr lang="en-US" sz="2400" dirty="0">
                <a:solidFill>
                  <a:schemeClr val="tx1"/>
                </a:solidFill>
                <a:effectLst/>
                <a:latin typeface="Sylfaen" panose="010A0502050306030303" charset="0"/>
                <a:cs typeface="Sylfaen" panose="010A0502050306030303" charset="0"/>
              </a:rPr>
              <a:t>of </a:t>
            </a:r>
            <a:r>
              <a:rPr lang="en-US" sz="2400" dirty="0" smtClean="0">
                <a:solidFill>
                  <a:schemeClr val="tx1"/>
                </a:solidFill>
                <a:effectLst/>
                <a:latin typeface="Sylfaen" panose="010A0502050306030303" charset="0"/>
                <a:cs typeface="Sylfaen" panose="010A0502050306030303" charset="0"/>
              </a:rPr>
              <a:t>eye movements may </a:t>
            </a:r>
            <a:r>
              <a:rPr lang="en-US" sz="2400" dirty="0">
                <a:solidFill>
                  <a:schemeClr val="tx1"/>
                </a:solidFill>
                <a:effectLst/>
                <a:latin typeface="Sylfaen" panose="010A0502050306030303" charset="0"/>
                <a:cs typeface="Sylfaen" panose="010A0502050306030303" charset="0"/>
              </a:rPr>
              <a:t>reveal a</a:t>
            </a:r>
            <a:r>
              <a:rPr lang="en-US" b="1" dirty="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 mild impairment of </a:t>
            </a:r>
            <a:r>
              <a:rPr lang="en-US" b="1" dirty="0" smtClean="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upgaze.</a:t>
            </a:r>
            <a:endParaRPr lang="en-US" b="1" dirty="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a:buNone/>
            </a:pPr>
            <a:r>
              <a:rPr lang="en-US" sz="2400" dirty="0" smtClean="0">
                <a:solidFill>
                  <a:schemeClr val="tx1"/>
                </a:solidFill>
                <a:effectLst/>
                <a:latin typeface="Sylfaen" panose="010A0502050306030303" charset="0"/>
                <a:cs typeface="Sylfaen" panose="010A0502050306030303" charset="0"/>
              </a:rPr>
              <a:t>- The </a:t>
            </a:r>
            <a:r>
              <a:rPr lang="en-US" sz="2400" b="1" dirty="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eyelids may be tremulous (blepharoclonus</a:t>
            </a:r>
            <a:r>
              <a:rPr lang="en-US" sz="2400" b="1" dirty="0" smtClean="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a:t>
            </a:r>
            <a:endParaRPr lang="en-US" sz="2400" b="1" dirty="0" smtClean="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a:buFontTx/>
              <a:buChar char="-"/>
            </a:pPr>
            <a:r>
              <a:rPr lang="en-US" sz="2400" dirty="0" smtClean="0">
                <a:solidFill>
                  <a:schemeClr val="tx1"/>
                </a:solidFill>
                <a:effectLst/>
                <a:latin typeface="Sylfaen" panose="010A0502050306030303" charset="0"/>
                <a:cs typeface="Sylfaen" panose="010A0502050306030303" charset="0"/>
              </a:rPr>
              <a:t>The </a:t>
            </a:r>
            <a:r>
              <a:rPr lang="en-US" sz="2400" dirty="0">
                <a:solidFill>
                  <a:schemeClr val="tx1"/>
                </a:solidFill>
                <a:effectLst/>
                <a:latin typeface="Sylfaen" panose="010A0502050306030303" charset="0"/>
                <a:cs typeface="Sylfaen" panose="010A0502050306030303" charset="0"/>
              </a:rPr>
              <a:t>‘</a:t>
            </a:r>
            <a:r>
              <a:rPr lang="en-US" sz="2400" b="1" dirty="0">
                <a:solidFill>
                  <a:schemeClr val="tx1"/>
                </a:solidFill>
                <a:effectLst/>
                <a:latin typeface="Sylfaen" panose="010A0502050306030303" charset="0"/>
                <a:cs typeface="Sylfaen" panose="010A0502050306030303" charset="0"/>
              </a:rPr>
              <a:t>glabellar tap sign</a:t>
            </a:r>
            <a:r>
              <a:rPr lang="en-US" sz="2400" dirty="0">
                <a:solidFill>
                  <a:schemeClr val="tx1"/>
                </a:solidFill>
                <a:effectLst/>
                <a:latin typeface="Sylfaen" panose="010A0502050306030303" charset="0"/>
                <a:cs typeface="Sylfaen" panose="010A0502050306030303" charset="0"/>
              </a:rPr>
              <a:t>’ </a:t>
            </a:r>
            <a:r>
              <a:rPr lang="en-US" sz="2400" dirty="0" smtClean="0">
                <a:solidFill>
                  <a:schemeClr val="tx1"/>
                </a:solidFill>
                <a:effectLst/>
                <a:latin typeface="Sylfaen" panose="010A0502050306030303" charset="0"/>
                <a:cs typeface="Sylfaen" panose="010A0502050306030303" charset="0"/>
              </a:rPr>
              <a:t>by repeated taps to the forehead. </a:t>
            </a:r>
            <a:endParaRPr lang="en-US" sz="2400" dirty="0" smtClean="0">
              <a:solidFill>
                <a:schemeClr val="tx1"/>
              </a:solidFill>
              <a:effectLst/>
              <a:latin typeface="Sylfaen" panose="010A0502050306030303" charset="0"/>
              <a:cs typeface="Sylfaen" panose="010A0502050306030303" charset="0"/>
            </a:endParaRPr>
          </a:p>
          <a:p>
            <a:pPr algn="l">
              <a:buFontTx/>
              <a:buChar char="-"/>
            </a:pPr>
            <a:r>
              <a:rPr lang="en-US" sz="2400" dirty="0" smtClean="0">
                <a:solidFill>
                  <a:schemeClr val="tx1"/>
                </a:solidFill>
                <a:effectLst/>
                <a:latin typeface="Sylfaen" panose="010A0502050306030303" charset="0"/>
                <a:cs typeface="Sylfaen" panose="010A0502050306030303" charset="0"/>
              </a:rPr>
              <a:t>In normal person , reflex blinking rapidly fatigues, </a:t>
            </a:r>
            <a:endParaRPr lang="en-US" sz="2400" dirty="0" smtClean="0">
              <a:solidFill>
                <a:schemeClr val="tx1"/>
              </a:solidFill>
              <a:effectLst/>
              <a:latin typeface="Sylfaen" panose="010A0502050306030303" charset="0"/>
              <a:cs typeface="Sylfaen" panose="010A0502050306030303" charset="0"/>
            </a:endParaRPr>
          </a:p>
          <a:p>
            <a:pPr algn="l">
              <a:buFontTx/>
              <a:buChar char="-"/>
            </a:pPr>
            <a:r>
              <a:rPr lang="en-US" sz="2400" dirty="0" smtClean="0">
                <a:solidFill>
                  <a:schemeClr val="tx1"/>
                </a:solidFill>
                <a:effectLst/>
                <a:latin typeface="Sylfaen" panose="010A0502050306030303" charset="0"/>
                <a:cs typeface="Sylfaen" panose="010A0502050306030303" charset="0"/>
              </a:rPr>
              <a:t>in Parkinson’s disease </a:t>
            </a:r>
            <a:r>
              <a:rPr lang="en-US" sz="2400" dirty="0">
                <a:solidFill>
                  <a:schemeClr val="tx1"/>
                </a:solidFill>
                <a:effectLst/>
                <a:latin typeface="Sylfaen" panose="010A0502050306030303" charset="0"/>
                <a:cs typeface="Sylfaen" panose="010A0502050306030303" charset="0"/>
              </a:rPr>
              <a:t>there is a blink response each </a:t>
            </a:r>
            <a:r>
              <a:rPr lang="en-US" sz="2400" dirty="0" smtClean="0">
                <a:solidFill>
                  <a:schemeClr val="tx1"/>
                </a:solidFill>
                <a:effectLst/>
                <a:latin typeface="Sylfaen" panose="010A0502050306030303" charset="0"/>
                <a:cs typeface="Sylfaen" panose="010A0502050306030303" charset="0"/>
              </a:rPr>
              <a:t>time the forehead </a:t>
            </a:r>
            <a:r>
              <a:rPr lang="en-US" sz="2400" dirty="0">
                <a:solidFill>
                  <a:schemeClr val="tx1"/>
                </a:solidFill>
                <a:effectLst/>
                <a:latin typeface="Sylfaen" panose="010A0502050306030303" charset="0"/>
                <a:cs typeface="Sylfaen" panose="010A0502050306030303" charset="0"/>
              </a:rPr>
              <a:t>is touched, without fatigue. </a:t>
            </a:r>
            <a:r>
              <a:rPr lang="en-US" sz="2400" dirty="0" smtClean="0">
                <a:solidFill>
                  <a:schemeClr val="tx1"/>
                </a:solidFill>
                <a:effectLst/>
                <a:latin typeface="Sylfaen" panose="010A0502050306030303" charset="0"/>
                <a:cs typeface="Sylfaen" panose="010A0502050306030303" charset="0"/>
              </a:rPr>
              <a:t>However, the </a:t>
            </a:r>
            <a:r>
              <a:rPr lang="en-US" sz="2400" dirty="0">
                <a:solidFill>
                  <a:schemeClr val="tx1"/>
                </a:solidFill>
                <a:effectLst/>
                <a:latin typeface="Sylfaen" panose="010A0502050306030303" charset="0"/>
                <a:cs typeface="Sylfaen" panose="010A0502050306030303" charset="0"/>
              </a:rPr>
              <a:t>sign is far from specific for </a:t>
            </a:r>
            <a:r>
              <a:rPr lang="en-US" sz="2400" dirty="0" smtClean="0">
                <a:solidFill>
                  <a:schemeClr val="tx1"/>
                </a:solidFill>
                <a:effectLst/>
                <a:latin typeface="Sylfaen" panose="010A0502050306030303" charset="0"/>
                <a:cs typeface="Sylfaen" panose="010A0502050306030303" charset="0"/>
              </a:rPr>
              <a:t>Parkinson’s Disease.</a:t>
            </a:r>
            <a:endParaRPr lang="en-US" sz="2400" dirty="0" smtClean="0">
              <a:solidFill>
                <a:schemeClr val="tx1"/>
              </a:solidFill>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11156"/>
          </a:xfrm>
        </p:spPr>
        <p:txBody>
          <a:bodyPr>
            <a:normAutofit fontScale="90000"/>
          </a:bodyPr>
          <a:lstStyle/>
          <a:p>
            <a:endParaRPr lang="ar-JO" dirty="0"/>
          </a:p>
        </p:txBody>
      </p:sp>
      <p:sp>
        <p:nvSpPr>
          <p:cNvPr id="3" name="عنصر نائب للمحتوى 2"/>
          <p:cNvSpPr>
            <a:spLocks noGrp="1"/>
          </p:cNvSpPr>
          <p:nvPr>
            <p:ph idx="1"/>
          </p:nvPr>
        </p:nvSpPr>
        <p:spPr>
          <a:xfrm>
            <a:off x="428596" y="1484784"/>
            <a:ext cx="8715404" cy="5016050"/>
          </a:xfrm>
        </p:spPr>
        <p:txBody>
          <a:bodyPr>
            <a:normAutofit/>
          </a:bodyPr>
          <a:lstStyle/>
          <a:p>
            <a:pPr algn="l" rtl="0">
              <a:buNone/>
            </a:pP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 </a:t>
            </a:r>
            <a:r>
              <a:rPr lang="en-US"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Difficulty </a:t>
            </a:r>
            <a:r>
              <a:rPr lang="en-US"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swallowing</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 including the patient’s</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dirty="0">
                <a:effectLst>
                  <a:outerShdw blurRad="38100" dist="38100" dir="2700000" algn="tl">
                    <a:srgbClr val="000000">
                      <a:alpha val="43137"/>
                    </a:srgbClr>
                  </a:outerShdw>
                </a:effectLst>
                <a:latin typeface="Sylfaen" panose="010A0502050306030303" charset="0"/>
                <a:cs typeface="Sylfaen" panose="010A0502050306030303" charset="0"/>
              </a:rPr>
              <a:t>own saliva, may result in a tendency to drool</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a:t>
            </a:r>
            <a:r>
              <a:rPr lang="en-US" b="1"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sialorrhoea).</a:t>
            </a:r>
            <a:endParaRPr lang="en-US" b="1"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 </a:t>
            </a:r>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Limbs</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 </a:t>
            </a:r>
            <a:r>
              <a:rPr lang="en-US" b="1" dirty="0">
                <a:effectLst>
                  <a:outerShdw blurRad="38100" dist="38100" dir="2700000" algn="tl">
                    <a:srgbClr val="000000">
                      <a:alpha val="43137"/>
                    </a:srgbClr>
                  </a:outerShdw>
                </a:effectLst>
                <a:latin typeface="Sylfaen" panose="010A0502050306030303" charset="0"/>
                <a:cs typeface="Sylfaen" panose="010A0502050306030303" charset="0"/>
              </a:rPr>
              <a:t>Muscle power, tendon reflexes and </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sensation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are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normal; plantar responses are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down going. Pain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or aching in muscles is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common, many patients present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with, or develop, a ‘</a:t>
            </a:r>
            <a:r>
              <a:rPr lang="en-US" dirty="0" smtClean="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frozen shoulder</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a:t>
            </a:r>
            <a:endParaRPr lang="ar-JO" dirty="0">
              <a:effectLst>
                <a:outerShdw blurRad="38100" dist="38100" dir="2700000" algn="tl">
                  <a:srgbClr val="000000">
                    <a:alpha val="43137"/>
                  </a:srgbClr>
                </a:outerShdw>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548680"/>
            <a:ext cx="8229600" cy="582594"/>
          </a:xfrm>
        </p:spPr>
        <p:txBody>
          <a:bodyPr>
            <a:normAutofit fontScale="90000"/>
          </a:bodyPr>
          <a:lstStyle/>
          <a:p>
            <a:pPr algn="l"/>
            <a:r>
              <a:rPr lang="en-US" b="1" dirty="0"/>
              <a:t>Non-motor symptoms</a:t>
            </a:r>
            <a:endParaRPr lang="ar-JO" b="1" dirty="0"/>
          </a:p>
        </p:txBody>
      </p:sp>
      <p:sp>
        <p:nvSpPr>
          <p:cNvPr id="3" name="عنصر نائب للمحتوى 2"/>
          <p:cNvSpPr>
            <a:spLocks noGrp="1"/>
          </p:cNvSpPr>
          <p:nvPr>
            <p:ph idx="1"/>
          </p:nvPr>
        </p:nvSpPr>
        <p:spPr>
          <a:xfrm>
            <a:off x="467544" y="1500150"/>
            <a:ext cx="8229600" cy="5357850"/>
          </a:xfrm>
        </p:spPr>
        <p:txBody>
          <a:bodyPr>
            <a:normAutofit/>
          </a:bodyPr>
          <a:lstStyle/>
          <a:p>
            <a:pPr algn="l" rtl="0"/>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Depression: </a:t>
            </a:r>
            <a:r>
              <a:rPr lang="en-US" b="1" dirty="0">
                <a:effectLst>
                  <a:outerShdw blurRad="38100" dist="38100" dir="2700000" algn="tl">
                    <a:srgbClr val="000000">
                      <a:alpha val="43137"/>
                    </a:srgbClr>
                  </a:outerShdw>
                </a:effectLst>
                <a:latin typeface="Sylfaen" panose="010A0502050306030303" charset="0"/>
                <a:cs typeface="Sylfaen" panose="010A0502050306030303" charset="0"/>
              </a:rPr>
              <a:t>is common and may arise </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independently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of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the degree of motor dysfunction.</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Hallucinations:</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 </a:t>
            </a:r>
            <a:r>
              <a:rPr lang="en-US" b="1" dirty="0" smtClean="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visual</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 hallucinations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may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occur, particularly at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night</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 and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need not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necessarily indicate cognitive impairment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or psychosis</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endParaRPr lang="ar-JO" dirty="0">
              <a:effectLst>
                <a:outerShdw blurRad="38100" dist="38100" dir="2700000" algn="tl">
                  <a:srgbClr val="000000">
                    <a:alpha val="43137"/>
                  </a:srgbClr>
                </a:outerShdw>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a:xfrm>
            <a:off x="457200" y="1646237"/>
            <a:ext cx="8435280" cy="4526280"/>
          </a:xfrm>
        </p:spPr>
        <p:txBody>
          <a:bodyPr>
            <a:normAutofit/>
          </a:bodyPr>
          <a:lstStyle/>
          <a:p>
            <a:pPr algn="l" rtl="0"/>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Psychosis:</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 Worsening hallucinations and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particularly in patients who also have cognitive impairment.</a:t>
            </a:r>
            <a:endParaRPr lang="en-US"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Dementia:</a:t>
            </a:r>
            <a:r>
              <a:rPr lang="en-US" b="1" dirty="0" smtClean="0">
                <a:effectLst>
                  <a:outerShdw blurRad="38100" dist="38100" dir="2700000" algn="tl">
                    <a:srgbClr val="000000">
                      <a:alpha val="43137"/>
                    </a:srgbClr>
                  </a:outerShdw>
                </a:effectLst>
                <a:latin typeface="Sylfaen" panose="010A0502050306030303" charset="0"/>
                <a:cs typeface="Sylfaen" panose="010A0502050306030303" charset="0"/>
              </a:rPr>
              <a:t> Cognitive impairment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is a common in advanced Parkinson’s disease.</a:t>
            </a:r>
            <a:endParaRPr lang="en-US"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endParaRPr lang="ar-JO" dirty="0">
              <a:effectLst>
                <a:outerShdw blurRad="38100" dist="38100" dir="2700000" algn="tl">
                  <a:srgbClr val="000000">
                    <a:alpha val="43137"/>
                  </a:srgbClr>
                </a:outerShdw>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39718"/>
          </a:xfrm>
        </p:spPr>
        <p:txBody>
          <a:bodyPr>
            <a:normAutofit fontScale="90000"/>
          </a:bodyPr>
          <a:lstStyle/>
          <a:p>
            <a:endParaRPr lang="ar-JO" dirty="0"/>
          </a:p>
        </p:txBody>
      </p:sp>
      <p:sp>
        <p:nvSpPr>
          <p:cNvPr id="3" name="عنصر نائب للمحتوى 2"/>
          <p:cNvSpPr>
            <a:spLocks noGrp="1"/>
          </p:cNvSpPr>
          <p:nvPr>
            <p:ph idx="1"/>
          </p:nvPr>
        </p:nvSpPr>
        <p:spPr>
          <a:xfrm>
            <a:off x="251520" y="1052736"/>
            <a:ext cx="8892480" cy="5520106"/>
          </a:xfrm>
        </p:spPr>
        <p:txBody>
          <a:bodyPr>
            <a:normAutofit lnSpcReduction="10000"/>
          </a:bodyPr>
          <a:lstStyle/>
          <a:p>
            <a:pPr algn="l" rtl="0"/>
            <a:r>
              <a:rPr lang="en-US" b="1"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Sleep </a:t>
            </a:r>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disorder</a:t>
            </a:r>
            <a:r>
              <a:rPr lang="en-US" b="1"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 Insomnia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is common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in Parkinson’s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disease and may relate to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immobility, mood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disturbance,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hallucinations.</a:t>
            </a:r>
            <a:endParaRPr lang="en-US"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endPar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r>
              <a:rPr lang="en-US" b="1"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Autonomic symptoms:</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 </a:t>
            </a:r>
            <a:endParaRPr lang="en-US"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r>
              <a:rPr lang="en-US" dirty="0">
                <a:effectLst>
                  <a:outerShdw blurRad="38100" dist="38100" dir="2700000" algn="tl">
                    <a:srgbClr val="000000">
                      <a:alpha val="43137"/>
                    </a:srgbClr>
                  </a:outerShdw>
                </a:effectLst>
                <a:latin typeface="Sylfaen" panose="010A0502050306030303" charset="0"/>
                <a:cs typeface="Sylfaen" panose="010A0502050306030303" charset="0"/>
              </a:rPr>
              <a:t>The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skin</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 may have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a greasy seborrhoeic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texture.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Constipation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is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common, as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are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bladder</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 disturbance and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erectile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dysfunction.</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dirty="0">
                <a:effectLst>
                  <a:outerShdw blurRad="38100" dist="38100" dir="2700000" algn="tl">
                    <a:srgbClr val="000000">
                      <a:alpha val="43137"/>
                    </a:srgbClr>
                  </a:outerShdw>
                </a:effectLst>
                <a:latin typeface="Sylfaen" panose="010A0502050306030303" charset="0"/>
                <a:cs typeface="Sylfaen" panose="010A0502050306030303" charset="0"/>
              </a:rPr>
              <a:t>Other autonomic features, e.g. </a:t>
            </a:r>
            <a:r>
              <a:rPr lang="en-US" b="1" u="sng" dirty="0" smtClean="0">
                <a:effectLst>
                  <a:outerShdw blurRad="38100" dist="38100" dir="2700000" algn="tl">
                    <a:srgbClr val="000000">
                      <a:alpha val="43137"/>
                    </a:srgbClr>
                  </a:outerShdw>
                </a:effectLst>
                <a:latin typeface="Sylfaen" panose="010A0502050306030303" charset="0"/>
                <a:cs typeface="Sylfaen" panose="010A0502050306030303" charset="0"/>
              </a:rPr>
              <a:t>postural hypotension.</a:t>
            </a:r>
            <a:endParaRPr lang="en-US" b="1" u="sng"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Anosmia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is a feature of Parkinson’s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disease which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may </a:t>
            </a:r>
            <a:r>
              <a:rPr lang="en-US" dirty="0">
                <a:solidFill>
                  <a:srgbClr val="FF0000"/>
                </a:solidFill>
                <a:effectLst>
                  <a:outerShdw blurRad="38100" dist="38100" dir="2700000" algn="tl">
                    <a:srgbClr val="000000">
                      <a:alpha val="43137"/>
                    </a:srgbClr>
                  </a:outerShdw>
                </a:effectLst>
                <a:latin typeface="Sylfaen" panose="010A0502050306030303" charset="0"/>
                <a:cs typeface="Sylfaen" panose="010A0502050306030303" charset="0"/>
              </a:rPr>
              <a:t>antedate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the onset of motor </a:t>
            </a:r>
            <a:r>
              <a:rPr lang="en-US" dirty="0" smtClean="0">
                <a:effectLst>
                  <a:outerShdw blurRad="38100" dist="38100" dir="2700000" algn="tl">
                    <a:srgbClr val="000000">
                      <a:alpha val="43137"/>
                    </a:srgbClr>
                  </a:outerShdw>
                </a:effectLst>
                <a:latin typeface="Sylfaen" panose="010A0502050306030303" charset="0"/>
                <a:cs typeface="Sylfaen" panose="010A0502050306030303" charset="0"/>
              </a:rPr>
              <a:t>dysfunction by </a:t>
            </a:r>
            <a:r>
              <a:rPr lang="en-US" dirty="0">
                <a:effectLst>
                  <a:outerShdw blurRad="38100" dist="38100" dir="2700000" algn="tl">
                    <a:srgbClr val="000000">
                      <a:alpha val="43137"/>
                    </a:srgbClr>
                  </a:outerShdw>
                </a:effectLst>
                <a:latin typeface="Sylfaen" panose="010A0502050306030303" charset="0"/>
                <a:cs typeface="Sylfaen" panose="010A0502050306030303" charset="0"/>
              </a:rPr>
              <a:t>many years.</a:t>
            </a:r>
            <a:endParaRPr lang="en-US" dirty="0">
              <a:effectLst>
                <a:outerShdw blurRad="38100" dist="38100" dir="2700000" algn="tl">
                  <a:srgbClr val="000000">
                    <a:alpha val="43137"/>
                  </a:srgbClr>
                </a:outerShdw>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332656"/>
            <a:ext cx="8229600" cy="873476"/>
          </a:xfrm>
        </p:spPr>
        <p:txBody>
          <a:bodyPr>
            <a:normAutofit/>
          </a:bodyPr>
          <a:lstStyle/>
          <a:p>
            <a:pPr algn="l"/>
            <a:r>
              <a:rPr lang="en-US" b="1" dirty="0" smtClean="0"/>
              <a:t>Course and prognosis</a:t>
            </a:r>
            <a:endParaRPr lang="ar-JO" dirty="0"/>
          </a:p>
        </p:txBody>
      </p:sp>
      <p:sp>
        <p:nvSpPr>
          <p:cNvPr id="3" name="عنصر نائب للمحتوى 2"/>
          <p:cNvSpPr>
            <a:spLocks noGrp="1"/>
          </p:cNvSpPr>
          <p:nvPr>
            <p:ph idx="1"/>
          </p:nvPr>
        </p:nvSpPr>
        <p:spPr>
          <a:xfrm>
            <a:off x="412750" y="1343660"/>
            <a:ext cx="8356600" cy="4672330"/>
          </a:xfrm>
        </p:spPr>
        <p:txBody>
          <a:bodyPr>
            <a:normAutofit lnSpcReduction="10000"/>
          </a:bodyPr>
          <a:lstStyle/>
          <a:p>
            <a:pPr algn="l" rtl="0">
              <a:buNone/>
            </a:pP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Parkinson’s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disease is </a:t>
            </a:r>
            <a:r>
              <a:rPr lang="en-US" sz="2400" b="1"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progressive</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 It may be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divided into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three stages – </a:t>
            </a:r>
            <a:endParaRPr lang="en-US" sz="2400" dirty="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sz="2400" b="1" dirty="0" smtClean="0">
                <a:solidFill>
                  <a:schemeClr val="accent3"/>
                </a:solidFill>
                <a:effectLst>
                  <a:outerShdw blurRad="38100" dist="38100" dir="2700000" algn="tl">
                    <a:srgbClr val="000000">
                      <a:alpha val="43137"/>
                    </a:srgbClr>
                  </a:outerShdw>
                </a:effectLst>
                <a:latin typeface="Sylfaen" panose="010A0502050306030303" charset="0"/>
                <a:cs typeface="Sylfaen" panose="010A0502050306030303" charset="0"/>
              </a:rPr>
              <a:t>early</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 when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symptom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control is good</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a:t>
            </a:r>
            <a:endPar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sz="2400" b="1" dirty="0">
                <a:solidFill>
                  <a:schemeClr val="accent3"/>
                </a:solidFill>
                <a:effectLst>
                  <a:outerShdw blurRad="38100" dist="38100" dir="2700000" algn="tl">
                    <a:srgbClr val="000000">
                      <a:alpha val="43137"/>
                    </a:srgbClr>
                  </a:outerShdw>
                </a:effectLst>
                <a:latin typeface="Sylfaen" panose="010A0502050306030303" charset="0"/>
                <a:cs typeface="Sylfaen" panose="010A0502050306030303" charset="0"/>
              </a:rPr>
              <a:t>mid</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 when motor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fluctuations and </a:t>
            </a:r>
            <a:r>
              <a:rPr lang="en-US" sz="2400" dirty="0" err="1">
                <a:effectLst>
                  <a:outerShdw blurRad="38100" dist="38100" dir="2700000" algn="tl">
                    <a:srgbClr val="000000">
                      <a:alpha val="43137"/>
                    </a:srgbClr>
                  </a:outerShdw>
                </a:effectLst>
                <a:latin typeface="Sylfaen" panose="010A0502050306030303" charset="0"/>
                <a:cs typeface="Sylfaen" panose="010A0502050306030303" charset="0"/>
              </a:rPr>
              <a:t>dyskinesias</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develop;      </a:t>
            </a:r>
            <a:endPar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sz="2400" b="1" dirty="0" smtClean="0">
                <a:solidFill>
                  <a:schemeClr val="accent3"/>
                </a:solidFill>
                <a:effectLst>
                  <a:outerShdw blurRad="38100" dist="38100" dir="2700000" algn="tl">
                    <a:srgbClr val="000000">
                      <a:alpha val="43137"/>
                    </a:srgbClr>
                  </a:outerShdw>
                </a:effectLst>
                <a:latin typeface="Sylfaen" panose="010A0502050306030303" charset="0"/>
                <a:cs typeface="Sylfaen" panose="010A0502050306030303" charset="0"/>
              </a:rPr>
              <a:t>late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when treatment-resistant features, such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as dementia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and falls, occur</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a:t>
            </a:r>
            <a:endPar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endPar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 </a:t>
            </a:r>
            <a:r>
              <a:rPr lang="en-US" sz="2400"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Untreated </a:t>
            </a:r>
            <a:r>
              <a:rPr lang="en-US" sz="2400"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patients used </a:t>
            </a:r>
            <a:r>
              <a:rPr lang="en-US" sz="2400"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to reach a severely disabling degree </a:t>
            </a:r>
            <a:r>
              <a:rPr lang="en-US" sz="2400"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of immobility, with </a:t>
            </a:r>
            <a:r>
              <a:rPr lang="en-US" sz="2400" dirty="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threat to life from the risk </a:t>
            </a:r>
            <a:r>
              <a:rPr lang="en-US" sz="2400" dirty="0" smtClean="0">
                <a:solidFill>
                  <a:schemeClr val="accent4">
                    <a:lumMod val="60000"/>
                    <a:lumOff val="40000"/>
                  </a:schemeClr>
                </a:solidFill>
                <a:effectLst>
                  <a:outerShdw blurRad="38100" dist="38100" dir="2700000" algn="tl">
                    <a:srgbClr val="000000">
                      <a:alpha val="43137"/>
                    </a:srgbClr>
                  </a:outerShdw>
                </a:effectLst>
                <a:latin typeface="Sylfaen" panose="010A0502050306030303" charset="0"/>
                <a:cs typeface="Sylfaen" panose="010A0502050306030303" charset="0"/>
              </a:rPr>
              <a:t>of </a:t>
            </a:r>
            <a:r>
              <a:rPr lang="en-US" sz="2400" b="1" dirty="0" smtClean="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bronchopneumonia</a:t>
            </a:r>
            <a:r>
              <a:rPr lang="en-US" sz="2400" b="1" dirty="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 septicaemia or </a:t>
            </a:r>
            <a:r>
              <a:rPr lang="en-US" sz="2400" b="1" dirty="0" smtClean="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rPr>
              <a:t>pulmonary embolus.</a:t>
            </a:r>
            <a:endParaRPr lang="en-US" sz="2400" b="1" dirty="0">
              <a:solidFill>
                <a:schemeClr val="tx1"/>
              </a:solidFill>
              <a:effectLst>
                <a:outerShdw blurRad="38100" dist="38100" dir="2700000" algn="tl">
                  <a:srgbClr val="000000">
                    <a:alpha val="43137"/>
                  </a:srgbClr>
                </a:outerShdw>
              </a:effectLst>
              <a:latin typeface="Sylfaen" panose="010A0502050306030303" charset="0"/>
              <a:cs typeface="Sylfaen" panose="010A0502050306030303" charset="0"/>
            </a:endParaRPr>
          </a:p>
          <a:p>
            <a:pPr algn="l" rtl="0">
              <a:buNone/>
            </a:pP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Current treatments are largely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symptomatic but </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probably have also improved average </a:t>
            </a:r>
            <a:r>
              <a:rPr lang="en-US" sz="2400" dirty="0" smtClean="0">
                <a:effectLst>
                  <a:outerShdw blurRad="38100" dist="38100" dir="2700000" algn="tl">
                    <a:srgbClr val="000000">
                      <a:alpha val="43137"/>
                    </a:srgbClr>
                  </a:outerShdw>
                </a:effectLst>
                <a:latin typeface="Sylfaen" panose="010A0502050306030303" charset="0"/>
                <a:cs typeface="Sylfaen" panose="010A0502050306030303" charset="0"/>
              </a:rPr>
              <a:t>life expectancy</a:t>
            </a:r>
            <a:r>
              <a:rPr lang="en-US" sz="2400" dirty="0">
                <a:effectLst>
                  <a:outerShdw blurRad="38100" dist="38100" dir="2700000" algn="tl">
                    <a:srgbClr val="000000">
                      <a:alpha val="43137"/>
                    </a:srgbClr>
                  </a:outerShdw>
                </a:effectLst>
                <a:latin typeface="Sylfaen" panose="010A0502050306030303" charset="0"/>
                <a:cs typeface="Sylfaen" panose="010A0502050306030303" charset="0"/>
              </a:rPr>
              <a:t>.</a:t>
            </a:r>
            <a:endParaRPr lang="en-US" sz="2400" dirty="0">
              <a:effectLst>
                <a:outerShdw blurRad="38100" dist="38100" dir="2700000" algn="tl">
                  <a:srgbClr val="000000">
                    <a:alpha val="43137"/>
                  </a:srgbClr>
                </a:outerShdw>
              </a:effectLst>
              <a:latin typeface="Sylfaen" panose="010A0502050306030303" charset="0"/>
              <a:cs typeface="Sylfaen" panose="010A0502050306030303"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3006080"/>
            <a:ext cx="8229600" cy="1143000"/>
          </a:xfrm>
        </p:spPr>
        <p:txBody>
          <a:bodyPr>
            <a:noAutofit/>
          </a:bodyPr>
          <a:lstStyle/>
          <a:p>
            <a:pPr algn="ctr"/>
            <a:r>
              <a:rPr lang="en-US" sz="11500" dirty="0" smtClean="0">
                <a:solidFill>
                  <a:schemeClr val="accent4">
                    <a:lumMod val="60000"/>
                    <a:lumOff val="40000"/>
                  </a:schemeClr>
                </a:solidFill>
                <a:latin typeface="Algerian" pitchFamily="82" charset="0"/>
              </a:rPr>
              <a:t>THANK YOU</a:t>
            </a:r>
            <a:endParaRPr lang="en-US" sz="11500" dirty="0">
              <a:solidFill>
                <a:schemeClr val="accent4">
                  <a:lumMod val="60000"/>
                  <a:lumOff val="40000"/>
                </a:schemeClr>
              </a:solidFill>
              <a:latin typeface="Algerian" pitchFamily="82"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285860"/>
            <a:ext cx="7772400" cy="1828800"/>
          </a:xfrm>
        </p:spPr>
        <p:txBody>
          <a:bodyPr>
            <a:normAutofit/>
          </a:bodyPr>
          <a:lstStyle/>
          <a:p>
            <a:pPr algn="l"/>
            <a:r>
              <a:rPr lang="en-US" dirty="0" smtClean="0"/>
              <a:t>DIAGNOSIS OF PARKINSONS DISEASE </a:t>
            </a:r>
            <a:endParaRPr lang="ar-JO" dirty="0"/>
          </a:p>
        </p:txBody>
      </p:sp>
      <p:sp>
        <p:nvSpPr>
          <p:cNvPr id="3" name="Subtitle 2"/>
          <p:cNvSpPr>
            <a:spLocks noGrp="1"/>
          </p:cNvSpPr>
          <p:nvPr>
            <p:ph type="subTitle" idx="1"/>
          </p:nvPr>
        </p:nvSpPr>
        <p:spPr/>
        <p:txBody>
          <a:bodyPr/>
          <a:lstStyle/>
          <a:p>
            <a:endParaRPr lang="ar-JO"/>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28604"/>
            <a:ext cx="8229600" cy="5697559"/>
          </a:xfrm>
        </p:spPr>
        <p:txBody>
          <a:bodyPr>
            <a:normAutofit lnSpcReduction="10000"/>
          </a:bodyPr>
          <a:lstStyle/>
          <a:p>
            <a:pPr algn="l" rtl="0">
              <a:buNone/>
            </a:pPr>
            <a:r>
              <a:rPr lang="en-US" sz="2600" b="1" dirty="0" err="1">
                <a:latin typeface="Sylfaen" panose="010A0502050306030303" charset="0"/>
                <a:cs typeface="Sylfaen" panose="010A0502050306030303" charset="0"/>
              </a:rPr>
              <a:t>Aetiology</a:t>
            </a:r>
            <a:r>
              <a:rPr lang="en-US" sz="2600" b="1" dirty="0">
                <a:latin typeface="Sylfaen" panose="010A0502050306030303" charset="0"/>
                <a:cs typeface="Sylfaen" panose="010A0502050306030303" charset="0"/>
              </a:rPr>
              <a:t> and </a:t>
            </a:r>
            <a:r>
              <a:rPr lang="en-US" sz="2600" b="1" dirty="0" smtClean="0">
                <a:latin typeface="Sylfaen" panose="010A0502050306030303" charset="0"/>
                <a:cs typeface="Sylfaen" panose="010A0502050306030303" charset="0"/>
              </a:rPr>
              <a:t>pathogenesis:      </a:t>
            </a:r>
            <a:endParaRPr lang="en-US" sz="2600" b="1" dirty="0" smtClean="0">
              <a:latin typeface="Sylfaen" panose="010A0502050306030303" charset="0"/>
              <a:cs typeface="Sylfaen" panose="010A0502050306030303" charset="0"/>
            </a:endParaRPr>
          </a:p>
          <a:p>
            <a:pPr algn="l" rtl="0">
              <a:buNone/>
            </a:pPr>
            <a:endParaRPr lang="en-US" sz="2600" b="1" dirty="0" smtClean="0">
              <a:latin typeface="Sylfaen" panose="010A0502050306030303" charset="0"/>
              <a:cs typeface="Sylfaen" panose="010A0502050306030303" charset="0"/>
            </a:endParaRPr>
          </a:p>
          <a:p>
            <a:pPr algn="l" rtl="0">
              <a:buNone/>
            </a:pPr>
            <a:r>
              <a:rPr lang="en-US" sz="2800" dirty="0" smtClean="0">
                <a:latin typeface="Sylfaen" panose="010A0502050306030303" charset="0"/>
                <a:cs typeface="Sylfaen" panose="010A0502050306030303" charset="0"/>
              </a:rPr>
              <a:t>Although the ultimate cause of Parkinson’s disease is unknown, other, generally rarer,</a:t>
            </a:r>
            <a:r>
              <a:rPr lang="en-US" sz="2800" b="1" dirty="0" smtClean="0">
                <a:latin typeface="Sylfaen" panose="010A0502050306030303" charset="0"/>
                <a:cs typeface="Sylfaen" panose="010A0502050306030303" charset="0"/>
              </a:rPr>
              <a:t> </a:t>
            </a:r>
            <a:r>
              <a:rPr lang="en-US" sz="2800" b="1" dirty="0" err="1" smtClean="0">
                <a:latin typeface="Sylfaen" panose="010A0502050306030303" charset="0"/>
                <a:cs typeface="Sylfaen" panose="010A0502050306030303" charset="0"/>
              </a:rPr>
              <a:t>akinetic</a:t>
            </a:r>
            <a:r>
              <a:rPr lang="en-US" sz="2800" b="1" dirty="0" smtClean="0">
                <a:latin typeface="Sylfaen" panose="010A0502050306030303" charset="0"/>
                <a:cs typeface="Sylfaen" panose="010A0502050306030303" charset="0"/>
              </a:rPr>
              <a:t>–rigid syndromes </a:t>
            </a:r>
            <a:r>
              <a:rPr lang="en-US" sz="2800" dirty="0" smtClean="0">
                <a:latin typeface="Sylfaen" panose="010A0502050306030303" charset="0"/>
                <a:cs typeface="Sylfaen" panose="010A0502050306030303" charset="0"/>
              </a:rPr>
              <a:t>have an identified </a:t>
            </a:r>
            <a:r>
              <a:rPr lang="en-US" sz="2800" dirty="0" err="1" smtClean="0">
                <a:latin typeface="Sylfaen" panose="010A0502050306030303" charset="0"/>
                <a:cs typeface="Sylfaen" panose="010A0502050306030303" charset="0"/>
              </a:rPr>
              <a:t>Aetiology</a:t>
            </a:r>
            <a:r>
              <a:rPr lang="en-US" sz="2800" dirty="0" smtClean="0">
                <a:latin typeface="Sylfaen" panose="010A0502050306030303" charset="0"/>
                <a:cs typeface="Sylfaen" panose="010A0502050306030303" charset="0"/>
              </a:rPr>
              <a:t>. </a:t>
            </a:r>
            <a:endParaRPr lang="en-US" sz="2800" dirty="0" smtClean="0">
              <a:latin typeface="Sylfaen" panose="010A0502050306030303" charset="0"/>
              <a:cs typeface="Sylfaen" panose="010A0502050306030303" charset="0"/>
            </a:endParaRPr>
          </a:p>
          <a:p>
            <a:pPr algn="l" rtl="0">
              <a:buNone/>
            </a:pPr>
            <a:endParaRPr lang="en-US" sz="2800" dirty="0">
              <a:latin typeface="Sylfaen" panose="010A0502050306030303" charset="0"/>
              <a:cs typeface="Sylfaen" panose="010A0502050306030303" charset="0"/>
            </a:endParaRPr>
          </a:p>
          <a:p>
            <a:pPr algn="l" rtl="0">
              <a:buNone/>
            </a:pPr>
            <a:endParaRPr lang="en-US" sz="2800" dirty="0" smtClean="0">
              <a:latin typeface="Sylfaen" panose="010A0502050306030303" charset="0"/>
              <a:cs typeface="Sylfaen" panose="010A0502050306030303" charset="0"/>
            </a:endParaRPr>
          </a:p>
          <a:p>
            <a:pPr algn="l" rtl="0">
              <a:buNone/>
            </a:pPr>
            <a:r>
              <a:rPr lang="en-US" sz="2800" dirty="0" smtClean="0">
                <a:latin typeface="Sylfaen" panose="010A0502050306030303" charset="0"/>
                <a:cs typeface="Sylfaen" panose="010A0502050306030303" charset="0"/>
              </a:rPr>
              <a:t>The recognition that MPTP, a synthetic heroin byproduct, could produce acute Parkinsonism has provided some insight into the </a:t>
            </a:r>
            <a:r>
              <a:rPr lang="en-US" sz="2800" dirty="0" err="1" smtClean="0">
                <a:latin typeface="Sylfaen" panose="010A0502050306030303" charset="0"/>
                <a:cs typeface="Sylfaen" panose="010A0502050306030303" charset="0"/>
              </a:rPr>
              <a:t>aetiology</a:t>
            </a:r>
            <a:r>
              <a:rPr lang="en-US" sz="2800" dirty="0" smtClean="0">
                <a:latin typeface="Sylfaen" panose="010A0502050306030303" charset="0"/>
                <a:cs typeface="Sylfaen" panose="010A0502050306030303" charset="0"/>
              </a:rPr>
              <a:t> of </a:t>
            </a:r>
            <a:r>
              <a:rPr lang="en-US" sz="2800" dirty="0" err="1" smtClean="0">
                <a:latin typeface="Sylfaen" panose="010A0502050306030303" charset="0"/>
                <a:cs typeface="Sylfaen" panose="010A0502050306030303" charset="0"/>
              </a:rPr>
              <a:t>Parkin</a:t>
            </a:r>
            <a:r>
              <a:rPr lang="en-US" sz="2800" dirty="0" smtClean="0">
                <a:latin typeface="Sylfaen" panose="010A0502050306030303" charset="0"/>
                <a:cs typeface="Sylfaen" panose="010A0502050306030303" charset="0"/>
              </a:rPr>
              <a:t>-son’s disease itself .</a:t>
            </a:r>
            <a:endParaRPr lang="en-US" sz="2800" dirty="0" smtClean="0">
              <a:latin typeface="Sylfaen" panose="010A0502050306030303" charset="0"/>
              <a:cs typeface="Sylfaen" panose="010A0502050306030303" charset="0"/>
            </a:endParaRPr>
          </a:p>
          <a:p>
            <a:pPr algn="l" rtl="0">
              <a:buNone/>
            </a:pPr>
            <a:endParaRPr lang="en-US" sz="2600" b="1" dirty="0">
              <a:latin typeface="Sylfaen" panose="010A0502050306030303" charset="0"/>
              <a:cs typeface="Sylfaen" panose="010A0502050306030303" charset="0"/>
            </a:endParaRPr>
          </a:p>
          <a:p>
            <a:pPr algn="l" rtl="0">
              <a:buNone/>
            </a:pPr>
            <a:endParaRPr lang="en-US" sz="2800" dirty="0" smtClean="0">
              <a:latin typeface="Sylfaen" panose="010A0502050306030303" charset="0"/>
              <a:cs typeface="Sylfaen" panose="010A0502050306030303" charset="0"/>
            </a:endParaRPr>
          </a:p>
          <a:p>
            <a:pPr algn="l" rtl="0">
              <a:buNone/>
            </a:pPr>
            <a:endParaRPr lang="en-US" sz="2800" b="1" dirty="0" smtClean="0">
              <a:latin typeface="Sylfaen" panose="010A0502050306030303" charset="0"/>
              <a:cs typeface="Sylfaen" panose="010A0502050306030303" charset="0"/>
            </a:endParaRPr>
          </a:p>
          <a:p>
            <a:pPr algn="l" rtl="0">
              <a:buNone/>
            </a:pPr>
            <a:endParaRPr lang="en-US" sz="2800" dirty="0">
              <a:latin typeface="Sylfaen" panose="010A0502050306030303" charset="0"/>
              <a:cs typeface="Sylfaen" panose="010A0502050306030303" charset="0"/>
            </a:endParaRPr>
          </a:p>
          <a:p>
            <a:pPr algn="l" rtl="0">
              <a:buNone/>
            </a:pPr>
            <a:endParaRPr lang="en-US" sz="2800" dirty="0">
              <a:latin typeface="Sylfaen" panose="010A0502050306030303" charset="0"/>
              <a:cs typeface="Sylfaen" panose="010A0502050306030303" charset="0"/>
            </a:endParaRPr>
          </a:p>
          <a:p>
            <a:pPr algn="l" rtl="0">
              <a:buNone/>
            </a:pPr>
            <a:endParaRPr lang="en-US" sz="2600" dirty="0" smtClean="0">
              <a:latin typeface="Sylfaen" panose="010A0502050306030303" charset="0"/>
              <a:cs typeface="Sylfaen" panose="010A0502050306030303" charset="0"/>
            </a:endParaRPr>
          </a:p>
          <a:p>
            <a:pPr algn="l" rtl="0">
              <a:buNone/>
            </a:pPr>
            <a:endParaRPr lang="en-US" sz="2600" dirty="0" smtClean="0">
              <a:latin typeface="Sylfaen" panose="010A0502050306030303" charset="0"/>
              <a:cs typeface="Sylfaen" panose="010A0502050306030303" charset="0"/>
            </a:endParaRPr>
          </a:p>
          <a:p>
            <a:pPr algn="l" rtl="0">
              <a:buNone/>
            </a:pPr>
            <a:endParaRPr lang="en-US" sz="2600" dirty="0">
              <a:latin typeface="Sylfaen" panose="010A0502050306030303" charset="0"/>
              <a:cs typeface="Sylfaen" panose="010A0502050306030303" charset="0"/>
            </a:endParaRPr>
          </a:p>
          <a:p>
            <a:pPr algn="l" rtl="0">
              <a:buNone/>
            </a:pPr>
            <a:endParaRPr lang="en-US" sz="2600" dirty="0">
              <a:latin typeface="Sylfaen" panose="010A0502050306030303" charset="0"/>
              <a:cs typeface="Sylfaen" panose="010A0502050306030303" charset="0"/>
            </a:endParaRPr>
          </a:p>
          <a:p>
            <a:endParaRPr lang="ar-JO" dirty="0">
              <a:latin typeface="Sylfaen" panose="010A0502050306030303" charset="0"/>
              <a:cs typeface="Sylfaen" panose="010A0502050306030303"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827606"/>
          </a:xfrm>
        </p:spPr>
        <p:txBody>
          <a:bodyPr>
            <a:normAutofit/>
          </a:bodyPr>
          <a:lstStyle/>
          <a:p>
            <a:pPr algn="l">
              <a:lnSpc>
                <a:spcPct val="150000"/>
              </a:lnSpc>
              <a:buNone/>
            </a:pPr>
            <a:r>
              <a:rPr lang="en-US" sz="2400" dirty="0" smtClean="0"/>
              <a:t>● The diagnosis of Parkinson’s disease is based on</a:t>
            </a:r>
            <a:endParaRPr lang="en-US" sz="2400" dirty="0" smtClean="0"/>
          </a:p>
          <a:p>
            <a:pPr algn="l">
              <a:lnSpc>
                <a:spcPct val="150000"/>
              </a:lnSpc>
              <a:buNone/>
            </a:pPr>
            <a:r>
              <a:rPr lang="en-US" sz="2400" dirty="0" smtClean="0"/>
              <a:t>the presence of the triad of </a:t>
            </a:r>
            <a:r>
              <a:rPr lang="en-US" sz="2400" dirty="0" smtClean="0">
                <a:solidFill>
                  <a:srgbClr val="FF0000"/>
                </a:solidFill>
              </a:rPr>
              <a:t>clinical features</a:t>
            </a:r>
            <a:r>
              <a:rPr lang="en-US" sz="2400" dirty="0" smtClean="0"/>
              <a:t>. </a:t>
            </a:r>
            <a:endParaRPr lang="en-US" sz="2400" dirty="0" smtClean="0"/>
          </a:p>
          <a:p>
            <a:pPr algn="l">
              <a:lnSpc>
                <a:spcPct val="150000"/>
              </a:lnSpc>
              <a:buNone/>
            </a:pPr>
            <a:r>
              <a:rPr lang="en-US" sz="2400" dirty="0" smtClean="0"/>
              <a:t>Asymmetry of </a:t>
            </a:r>
            <a:r>
              <a:rPr lang="en-US" sz="2400" dirty="0" smtClean="0"/>
              <a:t>signs at onset is important.</a:t>
            </a:r>
            <a:endParaRPr lang="en-US" sz="2400" dirty="0" smtClean="0"/>
          </a:p>
          <a:p>
            <a:pPr algn="l">
              <a:lnSpc>
                <a:spcPct val="150000"/>
              </a:lnSpc>
              <a:buNone/>
            </a:pPr>
            <a:r>
              <a:rPr lang="en-US" sz="2400" dirty="0" smtClean="0"/>
              <a:t>● Brain </a:t>
            </a:r>
            <a:r>
              <a:rPr lang="en-US" sz="2400" dirty="0" smtClean="0"/>
              <a:t>imaging is </a:t>
            </a:r>
            <a:r>
              <a:rPr lang="en-US" sz="2400" dirty="0" smtClean="0">
                <a:solidFill>
                  <a:srgbClr val="FF0000"/>
                </a:solidFill>
              </a:rPr>
              <a:t>unhelpful</a:t>
            </a:r>
            <a:r>
              <a:rPr lang="en-US" sz="2400" dirty="0" smtClean="0"/>
              <a:t>.</a:t>
            </a:r>
            <a:endParaRPr lang="en-US" sz="2400" dirty="0" smtClean="0"/>
          </a:p>
          <a:p>
            <a:pPr algn="l">
              <a:lnSpc>
                <a:spcPct val="150000"/>
              </a:lnSpc>
              <a:buNone/>
            </a:pPr>
            <a:r>
              <a:rPr lang="en-US" sz="2400" dirty="0" smtClean="0"/>
              <a:t>● Where the diagnosis is in doubt, a patient’s response to drug treatment may be informative.</a:t>
            </a:r>
            <a:endParaRPr lang="ar-JO" sz="2400" dirty="0" smtClean="0"/>
          </a:p>
          <a:p>
            <a:pPr algn="l">
              <a:lnSpc>
                <a:spcPct val="150000"/>
              </a:lnSpc>
              <a:buNone/>
            </a:pPr>
            <a:endParaRPr lang="ar-JO"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256102"/>
          </a:xfrm>
        </p:spPr>
        <p:txBody>
          <a:bodyPr>
            <a:normAutofit fontScale="62500" lnSpcReduction="20000"/>
          </a:bodyPr>
          <a:lstStyle/>
          <a:p>
            <a:pPr algn="l">
              <a:lnSpc>
                <a:spcPct val="170000"/>
              </a:lnSpc>
              <a:buNone/>
            </a:pPr>
            <a:r>
              <a:rPr lang="en-US" dirty="0" smtClean="0"/>
              <a:t>Most of the causes of an </a:t>
            </a:r>
            <a:r>
              <a:rPr lang="en-US" dirty="0" err="1" smtClean="0"/>
              <a:t>akinetic</a:t>
            </a:r>
            <a:r>
              <a:rPr lang="en-US" dirty="0" smtClean="0"/>
              <a:t>–rigid </a:t>
            </a:r>
            <a:r>
              <a:rPr lang="en-US" dirty="0" smtClean="0"/>
              <a:t>syndrome will </a:t>
            </a:r>
            <a:r>
              <a:rPr lang="en-US" dirty="0" smtClean="0"/>
              <a:t>be readily </a:t>
            </a:r>
            <a:r>
              <a:rPr lang="en-US" dirty="0" smtClean="0"/>
              <a:t>distinguishable from </a:t>
            </a:r>
            <a:r>
              <a:rPr lang="en-US" dirty="0" smtClean="0"/>
              <a:t>idiopathic Parkinson’s disease by </a:t>
            </a:r>
            <a:r>
              <a:rPr lang="en-US" dirty="0" smtClean="0"/>
              <a:t>the clinical </a:t>
            </a:r>
            <a:r>
              <a:rPr lang="en-US" dirty="0" smtClean="0"/>
              <a:t>features and relevant </a:t>
            </a:r>
            <a:r>
              <a:rPr lang="en-US" dirty="0" smtClean="0"/>
              <a:t>investigations. However, there are other idiopathic </a:t>
            </a:r>
            <a:r>
              <a:rPr lang="en-US" dirty="0" err="1" smtClean="0"/>
              <a:t>akinetic</a:t>
            </a:r>
            <a:r>
              <a:rPr lang="en-US" dirty="0" smtClean="0"/>
              <a:t>–rigid syndromes that </a:t>
            </a:r>
            <a:r>
              <a:rPr lang="en-US" dirty="0" smtClean="0"/>
              <a:t>may </a:t>
            </a:r>
            <a:r>
              <a:rPr lang="en-US" dirty="0" smtClean="0"/>
              <a:t>be more </a:t>
            </a:r>
            <a:r>
              <a:rPr lang="en-US" dirty="0" smtClean="0"/>
              <a:t>difficult to diagnose, a </a:t>
            </a:r>
            <a:r>
              <a:rPr lang="en-US" dirty="0" smtClean="0">
                <a:solidFill>
                  <a:srgbClr val="FF0000"/>
                </a:solidFill>
              </a:rPr>
              <a:t>lack of response to </a:t>
            </a:r>
            <a:r>
              <a:rPr lang="en-US" dirty="0" err="1" smtClean="0">
                <a:solidFill>
                  <a:srgbClr val="FF0000"/>
                </a:solidFill>
              </a:rPr>
              <a:t>antiparkinsonian</a:t>
            </a:r>
            <a:r>
              <a:rPr lang="en-US" dirty="0" smtClean="0">
                <a:solidFill>
                  <a:srgbClr val="FF0000"/>
                </a:solidFill>
              </a:rPr>
              <a:t> treatment </a:t>
            </a:r>
            <a:r>
              <a:rPr lang="en-US" dirty="0" smtClean="0">
                <a:solidFill>
                  <a:srgbClr val="FF0000"/>
                </a:solidFill>
              </a:rPr>
              <a:t>being an important </a:t>
            </a:r>
            <a:r>
              <a:rPr lang="en-US" dirty="0" err="1" smtClean="0">
                <a:solidFill>
                  <a:srgbClr val="FF0000"/>
                </a:solidFill>
              </a:rPr>
              <a:t>discriminant</a:t>
            </a:r>
            <a:r>
              <a:rPr lang="en-US" dirty="0" smtClean="0"/>
              <a:t>.</a:t>
            </a:r>
            <a:endParaRPr lang="en-US" dirty="0" smtClean="0"/>
          </a:p>
          <a:p>
            <a:pPr algn="l">
              <a:lnSpc>
                <a:spcPct val="170000"/>
              </a:lnSpc>
              <a:buNone/>
            </a:pPr>
            <a:r>
              <a:rPr lang="en-US" dirty="0" smtClean="0"/>
              <a:t> </a:t>
            </a:r>
            <a:r>
              <a:rPr lang="en-US" dirty="0" smtClean="0"/>
              <a:t>some patients </a:t>
            </a:r>
            <a:r>
              <a:rPr lang="en-US" dirty="0" smtClean="0"/>
              <a:t>with multiple </a:t>
            </a:r>
            <a:r>
              <a:rPr lang="en-US" dirty="0" smtClean="0"/>
              <a:t>system atrophy will respond to such </a:t>
            </a:r>
            <a:r>
              <a:rPr lang="en-US" dirty="0" smtClean="0"/>
              <a:t>treatment, at </a:t>
            </a:r>
            <a:r>
              <a:rPr lang="en-US" dirty="0" smtClean="0"/>
              <a:t>least initially. Parkinson’s disease </a:t>
            </a:r>
            <a:r>
              <a:rPr lang="en-US" dirty="0" smtClean="0"/>
              <a:t>must also </a:t>
            </a:r>
            <a:r>
              <a:rPr lang="en-US" dirty="0" smtClean="0"/>
              <a:t>be distinguished from other causes of </a:t>
            </a:r>
            <a:r>
              <a:rPr lang="en-US" dirty="0" smtClean="0"/>
              <a:t>tremor from </a:t>
            </a:r>
            <a:r>
              <a:rPr lang="en-US" dirty="0" err="1" smtClean="0"/>
              <a:t>cerebrovascular</a:t>
            </a:r>
            <a:r>
              <a:rPr lang="en-US" dirty="0" smtClean="0"/>
              <a:t> </a:t>
            </a:r>
            <a:r>
              <a:rPr lang="en-US" dirty="0" smtClean="0"/>
              <a:t>disease </a:t>
            </a:r>
            <a:r>
              <a:rPr lang="en-US" dirty="0" smtClean="0"/>
              <a:t>and from normal pressure hydrocephalus.</a:t>
            </a:r>
            <a:endParaRPr lang="ar-JO"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l"/>
            <a:r>
              <a:rPr lang="en-US" dirty="0" smtClean="0"/>
              <a:t>TREATMENT</a:t>
            </a:r>
            <a:endParaRPr lang="ar-JO" dirty="0"/>
          </a:p>
        </p:txBody>
      </p:sp>
      <p:sp>
        <p:nvSpPr>
          <p:cNvPr id="4" name="Subtitle 3"/>
          <p:cNvSpPr>
            <a:spLocks noGrp="1"/>
          </p:cNvSpPr>
          <p:nvPr>
            <p:ph type="subTitle" idx="1"/>
          </p:nvPr>
        </p:nvSpPr>
        <p:spPr/>
        <p:txBody>
          <a:bodyPr/>
          <a:lstStyle/>
          <a:p>
            <a:pPr algn="l"/>
            <a:r>
              <a:rPr lang="en-US" dirty="0" smtClean="0"/>
              <a:t>DRUG THERAPY</a:t>
            </a:r>
            <a:endParaRPr lang="en-US" dirty="0" smtClean="0"/>
          </a:p>
          <a:p>
            <a:pPr algn="l"/>
            <a:r>
              <a:rPr lang="en-US" dirty="0" smtClean="0"/>
              <a:t>SURGICAL THERAPY</a:t>
            </a:r>
            <a:endParaRPr lang="ar-JO"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472" y="428604"/>
            <a:ext cx="8183880" cy="6041920"/>
          </a:xfrm>
        </p:spPr>
        <p:txBody>
          <a:bodyPr>
            <a:noAutofit/>
          </a:bodyPr>
          <a:lstStyle/>
          <a:p>
            <a:pPr algn="l">
              <a:buNone/>
            </a:pPr>
            <a:r>
              <a:rPr lang="en-US" sz="1800" b="1" dirty="0" smtClean="0"/>
              <a:t>L-DOPA</a:t>
            </a:r>
            <a:endParaRPr lang="en-US" sz="1800" b="1" dirty="0" smtClean="0"/>
          </a:p>
          <a:p>
            <a:pPr algn="l">
              <a:lnSpc>
                <a:spcPct val="150000"/>
              </a:lnSpc>
              <a:buNone/>
            </a:pPr>
            <a:r>
              <a:rPr lang="en-US" sz="1600" dirty="0" smtClean="0"/>
              <a:t>This is the mainstay of drug treatment for Parkinson’s disease severe enough to cause significant functional disability. It is the natural substrate for the synthesis of dopamine. Unlike dopamine itself, </a:t>
            </a:r>
            <a:r>
              <a:rPr lang="en-US" sz="1600" dirty="0" smtClean="0">
                <a:solidFill>
                  <a:srgbClr val="FF0000"/>
                </a:solidFill>
              </a:rPr>
              <a:t>L-DOPA is able to cross the blood–brain barrier</a:t>
            </a:r>
            <a:r>
              <a:rPr lang="en-US" sz="1600" dirty="0" smtClean="0"/>
              <a:t> and can, therefore, reach its site of action following oral administration.</a:t>
            </a:r>
            <a:endParaRPr lang="en-US" sz="1600" dirty="0" smtClean="0"/>
          </a:p>
          <a:p>
            <a:pPr algn="l">
              <a:lnSpc>
                <a:spcPct val="150000"/>
              </a:lnSpc>
              <a:buNone/>
            </a:pPr>
            <a:r>
              <a:rPr lang="en-US" sz="1600" dirty="0" smtClean="0"/>
              <a:t>.. However, most of an oral dose of L-DOPA is metabolized to dopamine by peripheral DOPA </a:t>
            </a:r>
            <a:r>
              <a:rPr lang="en-US" sz="1600" dirty="0" err="1" smtClean="0"/>
              <a:t>decarboxylase</a:t>
            </a:r>
            <a:r>
              <a:rPr lang="en-US" sz="1600" dirty="0" smtClean="0"/>
              <a:t> before reaching the brain. It is therefore generally </a:t>
            </a:r>
            <a:r>
              <a:rPr lang="en-US" sz="1600" dirty="0" smtClean="0">
                <a:solidFill>
                  <a:srgbClr val="FF0000"/>
                </a:solidFill>
              </a:rPr>
              <a:t>given in combination with a peripheral </a:t>
            </a:r>
            <a:r>
              <a:rPr lang="pt-BR" sz="1600" dirty="0" smtClean="0">
                <a:solidFill>
                  <a:srgbClr val="FF0000"/>
                </a:solidFill>
              </a:rPr>
              <a:t>DOPA decarboxylase inhibitor</a:t>
            </a:r>
            <a:r>
              <a:rPr lang="pt-BR" sz="2000" dirty="0" smtClean="0">
                <a:solidFill>
                  <a:srgbClr val="FF0000"/>
                </a:solidFill>
              </a:rPr>
              <a:t> </a:t>
            </a:r>
            <a:r>
              <a:rPr lang="pt-BR" dirty="0" smtClean="0">
                <a:effectLst>
                  <a:outerShdw blurRad="38100" dist="38100" dir="2700000" algn="tl">
                    <a:srgbClr val="000000">
                      <a:alpha val="43137"/>
                    </a:srgbClr>
                  </a:outerShdw>
                </a:effectLst>
              </a:rPr>
              <a:t>(</a:t>
            </a:r>
            <a:r>
              <a:rPr lang="pt-BR" b="1" dirty="0" smtClean="0">
                <a:effectLst>
                  <a:outerShdw blurRad="38100" dist="38100" dir="2700000" algn="tl">
                    <a:srgbClr val="000000">
                      <a:alpha val="43137"/>
                    </a:srgbClr>
                  </a:outerShdw>
                </a:effectLst>
              </a:rPr>
              <a:t>benserazide or </a:t>
            </a:r>
            <a:r>
              <a:rPr lang="en-US" b="1" dirty="0" err="1" smtClean="0">
                <a:effectLst>
                  <a:outerShdw blurRad="38100" dist="38100" dir="2700000" algn="tl">
                    <a:srgbClr val="000000">
                      <a:alpha val="43137"/>
                    </a:srgbClr>
                  </a:outerShdw>
                </a:effectLst>
              </a:rPr>
              <a:t>carbidopa</a:t>
            </a:r>
            <a:r>
              <a:rPr lang="en-US" b="1" dirty="0" smtClean="0">
                <a:effectLst>
                  <a:outerShdw blurRad="38100" dist="38100" dir="2700000" algn="tl">
                    <a:srgbClr val="000000">
                      <a:alpha val="43137"/>
                    </a:srgbClr>
                  </a:outerShdw>
                </a:effectLst>
              </a:rPr>
              <a:t>)</a:t>
            </a:r>
            <a:r>
              <a:rPr lang="en-US" sz="1600" b="1" dirty="0" smtClean="0"/>
              <a:t>. This has the additional benefit of reducing </a:t>
            </a:r>
            <a:r>
              <a:rPr lang="en-US" sz="1600" dirty="0" smtClean="0"/>
              <a:t>peripheral side effects of  L-DOPA (</a:t>
            </a:r>
            <a:r>
              <a:rPr lang="en-US" sz="1600" dirty="0" err="1" smtClean="0"/>
              <a:t>nausea,vomiting</a:t>
            </a:r>
            <a:r>
              <a:rPr lang="en-US" sz="1600" dirty="0" smtClean="0"/>
              <a:t>).</a:t>
            </a:r>
            <a:endParaRPr lang="en-US" sz="16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349" y="344149"/>
            <a:ext cx="8183880" cy="1051560"/>
          </a:xfrm>
        </p:spPr>
        <p:txBody>
          <a:bodyPr>
            <a:noAutofit/>
          </a:bodyPr>
          <a:lstStyle/>
          <a:p>
            <a:r>
              <a:rPr lang="en-US" sz="2800" dirty="0" smtClean="0">
                <a:effectLst>
                  <a:outerShdw blurRad="38100" dist="38100" dir="2700000" algn="tl">
                    <a:srgbClr val="000000">
                      <a:alpha val="43137"/>
                    </a:srgbClr>
                  </a:outerShdw>
                </a:effectLst>
              </a:rPr>
              <a:t>Complications of long-term L-DOPA therapy </a:t>
            </a:r>
            <a:r>
              <a:rPr lang="en-US" sz="2800" dirty="0" smtClean="0">
                <a:effectLst>
                  <a:outerShdw blurRad="38100" dist="38100" dir="2700000" algn="tl">
                    <a:srgbClr val="000000">
                      <a:alpha val="43137"/>
                    </a:srgbClr>
                  </a:outerShdw>
                </a:effectLst>
              </a:rPr>
              <a:t>in Parkinson’s </a:t>
            </a:r>
            <a:r>
              <a:rPr lang="en-US" sz="2800" dirty="0" smtClean="0">
                <a:effectLst>
                  <a:outerShdw blurRad="38100" dist="38100" dir="2700000" algn="tl">
                    <a:srgbClr val="000000">
                      <a:alpha val="43137"/>
                    </a:srgbClr>
                  </a:outerShdw>
                </a:effectLst>
              </a:rPr>
              <a:t>disease</a:t>
            </a:r>
            <a:endParaRPr lang="ar-JO" sz="28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46363" y="855010"/>
            <a:ext cx="8183880" cy="4327408"/>
          </a:xfrm>
        </p:spPr>
        <p:txBody>
          <a:bodyPr>
            <a:noAutofit/>
          </a:bodyPr>
          <a:lstStyle/>
          <a:p>
            <a:pPr algn="l">
              <a:lnSpc>
                <a:spcPct val="150000"/>
              </a:lnSpc>
              <a:buNone/>
            </a:pPr>
            <a:endParaRPr lang="en-US" sz="1800" dirty="0" smtClean="0"/>
          </a:p>
          <a:p>
            <a:pPr algn="l">
              <a:lnSpc>
                <a:spcPct val="150000"/>
              </a:lnSpc>
              <a:buNone/>
            </a:pPr>
            <a:r>
              <a:rPr lang="en-US" sz="1800" dirty="0" smtClean="0"/>
              <a:t>Unfortunately, after 2–5 years, the efficacy of L-DOPA becomes limited by the complications of</a:t>
            </a:r>
            <a:endParaRPr lang="en-US" sz="1800" dirty="0" smtClean="0"/>
          </a:p>
          <a:p>
            <a:pPr algn="l">
              <a:lnSpc>
                <a:spcPct val="150000"/>
              </a:lnSpc>
              <a:buNone/>
            </a:pPr>
            <a:r>
              <a:rPr lang="en-US" sz="1800" dirty="0" smtClean="0"/>
              <a:t> </a:t>
            </a:r>
            <a:r>
              <a:rPr lang="en-US" b="1" dirty="0" smtClean="0">
                <a:solidFill>
                  <a:srgbClr val="FF0000"/>
                </a:solidFill>
                <a:effectLst>
                  <a:outerShdw blurRad="38100" dist="38100" dir="2700000" algn="tl">
                    <a:srgbClr val="000000">
                      <a:alpha val="43137"/>
                    </a:srgbClr>
                  </a:outerShdw>
                </a:effectLst>
              </a:rPr>
              <a:t>motor fluctuations </a:t>
            </a:r>
            <a:r>
              <a:rPr lang="en-US" b="1" dirty="0" smtClean="0">
                <a:effectLst>
                  <a:outerShdw blurRad="38100" dist="38100" dir="2700000" algn="tl">
                    <a:srgbClr val="000000">
                      <a:alpha val="43137"/>
                    </a:srgbClr>
                  </a:outerShdw>
                </a:effectLst>
              </a:rPr>
              <a:t>and </a:t>
            </a:r>
            <a:r>
              <a:rPr lang="en-US" b="1" dirty="0" err="1" smtClean="0">
                <a:solidFill>
                  <a:srgbClr val="FF0000"/>
                </a:solidFill>
                <a:effectLst>
                  <a:outerShdw blurRad="38100" dist="38100" dir="2700000" algn="tl">
                    <a:srgbClr val="000000">
                      <a:alpha val="43137"/>
                    </a:srgbClr>
                  </a:outerShdw>
                </a:effectLst>
              </a:rPr>
              <a:t>dyskinesias</a:t>
            </a:r>
            <a:r>
              <a:rPr lang="en-US" b="1" dirty="0" smtClean="0">
                <a:effectLst>
                  <a:outerShdw blurRad="38100" dist="38100" dir="2700000" algn="tl">
                    <a:srgbClr val="000000">
                      <a:alpha val="43137"/>
                    </a:srgbClr>
                  </a:outerShdw>
                </a:effectLst>
              </a:rPr>
              <a:t>.</a:t>
            </a:r>
            <a:endParaRPr lang="en-US" b="1" dirty="0" smtClean="0">
              <a:effectLst>
                <a:outerShdw blurRad="38100" dist="38100" dir="2700000" algn="tl">
                  <a:srgbClr val="000000">
                    <a:alpha val="43137"/>
                  </a:srgbClr>
                </a:outerShdw>
              </a:effectLst>
            </a:endParaRPr>
          </a:p>
          <a:p>
            <a:pPr algn="l">
              <a:lnSpc>
                <a:spcPct val="150000"/>
              </a:lnSpc>
              <a:buNone/>
            </a:pPr>
            <a:endParaRPr lang="en-US" b="1" dirty="0" smtClean="0">
              <a:effectLst>
                <a:outerShdw blurRad="38100" dist="38100" dir="2700000" algn="tl">
                  <a:srgbClr val="000000">
                    <a:alpha val="43137"/>
                  </a:srgbClr>
                </a:outerShdw>
              </a:effectLst>
            </a:endParaRPr>
          </a:p>
          <a:p>
            <a:pPr algn="l">
              <a:lnSpc>
                <a:spcPct val="150000"/>
              </a:lnSpc>
              <a:buNone/>
            </a:pPr>
            <a:r>
              <a:rPr lang="en-US" sz="1800" dirty="0" smtClean="0">
                <a:solidFill>
                  <a:srgbClr val="FF0000"/>
                </a:solidFill>
              </a:rPr>
              <a:t>Motor fluctuations are:</a:t>
            </a:r>
            <a:endParaRPr lang="en-US" sz="1800" dirty="0" smtClean="0">
              <a:solidFill>
                <a:srgbClr val="FF0000"/>
              </a:solidFill>
            </a:endParaRPr>
          </a:p>
          <a:p>
            <a:pPr algn="l">
              <a:lnSpc>
                <a:spcPct val="150000"/>
              </a:lnSpc>
              <a:buNone/>
            </a:pPr>
            <a:r>
              <a:rPr lang="en-US" sz="1800" dirty="0" smtClean="0"/>
              <a:t>● ‘</a:t>
            </a:r>
            <a:r>
              <a:rPr lang="en-US" sz="1800" dirty="0" smtClean="0">
                <a:solidFill>
                  <a:srgbClr val="FF0000"/>
                </a:solidFill>
              </a:rPr>
              <a:t>wearing-off</a:t>
            </a:r>
            <a:r>
              <a:rPr lang="en-US" sz="1800" dirty="0" smtClean="0"/>
              <a:t>’, where individual doses produce only short-lived effects,</a:t>
            </a:r>
            <a:endParaRPr lang="en-US" sz="1800" dirty="0" smtClean="0"/>
          </a:p>
          <a:p>
            <a:pPr algn="l">
              <a:lnSpc>
                <a:spcPct val="150000"/>
              </a:lnSpc>
              <a:buNone/>
            </a:pPr>
            <a:r>
              <a:rPr lang="en-US" sz="1800" dirty="0" smtClean="0"/>
              <a:t>● ‘</a:t>
            </a:r>
            <a:r>
              <a:rPr lang="en-US" sz="1800" dirty="0" smtClean="0">
                <a:solidFill>
                  <a:srgbClr val="FF0000"/>
                </a:solidFill>
              </a:rPr>
              <a:t>on–off’</a:t>
            </a:r>
            <a:r>
              <a:rPr lang="en-US" sz="1800" dirty="0" smtClean="0"/>
              <a:t>, where the patient may switch from symptomatic benefit from medication (‘on’) to an </a:t>
            </a:r>
            <a:r>
              <a:rPr lang="en-US" sz="1800" dirty="0" err="1" smtClean="0"/>
              <a:t>akinetic</a:t>
            </a:r>
            <a:r>
              <a:rPr lang="en-US" sz="1800" dirty="0" smtClean="0"/>
              <a:t>–rigid state (‘off’), often without any predictable relationship to the timing of drug doses.</a:t>
            </a:r>
            <a:endParaRPr lang="en-US" sz="1800"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a:xfrm>
            <a:off x="502920" y="530352"/>
            <a:ext cx="8183880" cy="7970746"/>
          </a:xfrm>
        </p:spPr>
        <p:txBody>
          <a:bodyPr>
            <a:normAutofit/>
          </a:bodyPr>
          <a:lstStyle/>
          <a:p>
            <a:pPr algn="l">
              <a:lnSpc>
                <a:spcPct val="150000"/>
              </a:lnSpc>
              <a:buNone/>
            </a:pPr>
            <a:r>
              <a:rPr lang="en-US" sz="2000" dirty="0" err="1" smtClean="0">
                <a:solidFill>
                  <a:srgbClr val="FF0000"/>
                </a:solidFill>
              </a:rPr>
              <a:t>Dyskinesias</a:t>
            </a:r>
            <a:r>
              <a:rPr lang="en-US" sz="2000" dirty="0" smtClean="0"/>
              <a:t> </a:t>
            </a:r>
            <a:r>
              <a:rPr lang="en-US" sz="1800" dirty="0" smtClean="0"/>
              <a:t>are involuntary movements </a:t>
            </a:r>
            <a:r>
              <a:rPr lang="en-US" sz="1800" dirty="0" smtClean="0"/>
              <a:t>occurring in </a:t>
            </a:r>
            <a:r>
              <a:rPr lang="en-US" sz="1800" dirty="0" smtClean="0"/>
              <a:t>association with drug treatment, </a:t>
            </a:r>
            <a:r>
              <a:rPr lang="en-US" sz="1800" dirty="0" smtClean="0"/>
              <a:t>e.g. twisting</a:t>
            </a:r>
            <a:r>
              <a:rPr lang="en-US" sz="1800" dirty="0" smtClean="0"/>
              <a:t>, turning movements when </a:t>
            </a:r>
            <a:r>
              <a:rPr lang="en-US" sz="1800" dirty="0" smtClean="0"/>
              <a:t>dopamine levels </a:t>
            </a:r>
            <a:r>
              <a:rPr lang="en-US" sz="1800" dirty="0" smtClean="0"/>
              <a:t>are high (‘</a:t>
            </a:r>
            <a:r>
              <a:rPr lang="en-US" sz="1800" dirty="0" smtClean="0">
                <a:solidFill>
                  <a:srgbClr val="FF0000"/>
                </a:solidFill>
              </a:rPr>
              <a:t>peak-dose </a:t>
            </a:r>
            <a:r>
              <a:rPr lang="en-US" sz="1800" dirty="0" err="1" smtClean="0">
                <a:solidFill>
                  <a:srgbClr val="FF0000"/>
                </a:solidFill>
              </a:rPr>
              <a:t>dyskinesias</a:t>
            </a:r>
            <a:r>
              <a:rPr lang="en-US" sz="1800" dirty="0" smtClean="0">
                <a:solidFill>
                  <a:srgbClr val="FF0000"/>
                </a:solidFill>
              </a:rPr>
              <a:t>’</a:t>
            </a:r>
            <a:r>
              <a:rPr lang="en-US" sz="1800" dirty="0" smtClean="0"/>
              <a:t>), </a:t>
            </a:r>
            <a:r>
              <a:rPr lang="en-US" sz="1800" dirty="0" smtClean="0"/>
              <a:t>or painful </a:t>
            </a:r>
            <a:r>
              <a:rPr lang="en-US" sz="1800" dirty="0" smtClean="0"/>
              <a:t>sustained muscle contractions, </a:t>
            </a:r>
            <a:r>
              <a:rPr lang="en-US" sz="1800" dirty="0" smtClean="0"/>
              <a:t>typically of </a:t>
            </a:r>
            <a:r>
              <a:rPr lang="en-US" sz="1800" dirty="0" smtClean="0"/>
              <a:t>the feet, </a:t>
            </a:r>
            <a:r>
              <a:rPr lang="en-US" sz="1800" dirty="0" smtClean="0"/>
              <a:t>when dopamine </a:t>
            </a:r>
            <a:r>
              <a:rPr lang="en-US" sz="1800" dirty="0" smtClean="0"/>
              <a:t>levels are </a:t>
            </a:r>
            <a:r>
              <a:rPr lang="en-US" sz="1800" dirty="0" smtClean="0"/>
              <a:t>low (‘</a:t>
            </a:r>
            <a:r>
              <a:rPr lang="en-US" sz="1800" dirty="0" smtClean="0">
                <a:solidFill>
                  <a:srgbClr val="FF0000"/>
                </a:solidFill>
              </a:rPr>
              <a:t>wearing-off </a:t>
            </a:r>
            <a:r>
              <a:rPr lang="en-US" sz="1800" dirty="0" err="1" smtClean="0">
                <a:solidFill>
                  <a:srgbClr val="FF0000"/>
                </a:solidFill>
              </a:rPr>
              <a:t>dystonias</a:t>
            </a:r>
            <a:r>
              <a:rPr lang="en-US" sz="1800" dirty="0" smtClean="0"/>
              <a:t>’). </a:t>
            </a:r>
            <a:endParaRPr lang="ar-JO"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Autofit/>
          </a:bodyPr>
          <a:lstStyle/>
          <a:p>
            <a:pPr algn="l">
              <a:lnSpc>
                <a:spcPct val="150000"/>
              </a:lnSpc>
              <a:buNone/>
            </a:pPr>
            <a:r>
              <a:rPr lang="en-US" sz="1800" dirty="0" smtClean="0">
                <a:solidFill>
                  <a:srgbClr val="FF0000"/>
                </a:solidFill>
              </a:rPr>
              <a:t>Motor fluctuations and </a:t>
            </a:r>
            <a:r>
              <a:rPr lang="en-US" sz="1800" dirty="0" err="1" smtClean="0">
                <a:solidFill>
                  <a:srgbClr val="FF0000"/>
                </a:solidFill>
              </a:rPr>
              <a:t>dyskinesias</a:t>
            </a:r>
            <a:r>
              <a:rPr lang="en-US" sz="1800" dirty="0" smtClean="0">
                <a:solidFill>
                  <a:srgbClr val="FF0000"/>
                </a:solidFill>
              </a:rPr>
              <a:t> can be </a:t>
            </a:r>
            <a:r>
              <a:rPr lang="en-US" sz="1800" dirty="0" smtClean="0">
                <a:solidFill>
                  <a:srgbClr val="FF0000"/>
                </a:solidFill>
              </a:rPr>
              <a:t>partially alleviated </a:t>
            </a:r>
            <a:r>
              <a:rPr lang="en-US" sz="1800" dirty="0" smtClean="0">
                <a:solidFill>
                  <a:srgbClr val="FF0000"/>
                </a:solidFill>
              </a:rPr>
              <a:t>in some patients by</a:t>
            </a:r>
            <a:r>
              <a:rPr lang="en-US" sz="1800" dirty="0" smtClean="0"/>
              <a:t>:</a:t>
            </a:r>
            <a:endParaRPr lang="en-US" sz="1800" dirty="0" smtClean="0"/>
          </a:p>
          <a:p>
            <a:pPr algn="l">
              <a:lnSpc>
                <a:spcPct val="150000"/>
              </a:lnSpc>
              <a:buNone/>
            </a:pPr>
            <a:r>
              <a:rPr lang="en-US" sz="1800" dirty="0" smtClean="0"/>
              <a:t>** </a:t>
            </a:r>
            <a:r>
              <a:rPr lang="en-US" sz="1800" dirty="0" smtClean="0"/>
              <a:t>frequent small doses of </a:t>
            </a:r>
            <a:r>
              <a:rPr lang="en-US" sz="1800" dirty="0" smtClean="0"/>
              <a:t>L-DOPA-containing Drugs</a:t>
            </a:r>
            <a:endParaRPr lang="en-US" sz="1800" dirty="0" smtClean="0"/>
          </a:p>
          <a:p>
            <a:pPr algn="l">
              <a:lnSpc>
                <a:spcPct val="150000"/>
              </a:lnSpc>
              <a:buNone/>
            </a:pPr>
            <a:r>
              <a:rPr lang="en-US" sz="1800" dirty="0" smtClean="0"/>
              <a:t>** the combined use of L-DOPA-containing preparations with </a:t>
            </a:r>
            <a:r>
              <a:rPr lang="en-US" b="1" dirty="0" err="1" smtClean="0"/>
              <a:t>selegiline</a:t>
            </a:r>
            <a:r>
              <a:rPr lang="en-US" sz="1800" b="1" dirty="0" smtClean="0"/>
              <a:t>, </a:t>
            </a:r>
            <a:r>
              <a:rPr lang="en-US" sz="1800" dirty="0" smtClean="0"/>
              <a:t>a monoamine </a:t>
            </a:r>
            <a:r>
              <a:rPr lang="en-US" sz="1800" dirty="0" err="1" smtClean="0"/>
              <a:t>oxidase</a:t>
            </a:r>
            <a:r>
              <a:rPr lang="en-US" sz="1800" dirty="0" smtClean="0"/>
              <a:t> type B (MAO-B) inhibitor (which blocks dopamine metabolism), </a:t>
            </a:r>
            <a:r>
              <a:rPr lang="en-US" b="1" dirty="0" err="1" smtClean="0"/>
              <a:t>entacapone</a:t>
            </a:r>
            <a:r>
              <a:rPr lang="en-US" sz="1800" b="1" dirty="0" smtClean="0"/>
              <a:t>, </a:t>
            </a:r>
            <a:r>
              <a:rPr lang="en-US" sz="1800" dirty="0" smtClean="0"/>
              <a:t>a </a:t>
            </a:r>
            <a:r>
              <a:rPr lang="en-US" sz="1800" dirty="0" err="1" smtClean="0"/>
              <a:t>catechol</a:t>
            </a:r>
            <a:r>
              <a:rPr lang="en-US" sz="1800" dirty="0" smtClean="0"/>
              <a:t>- O-</a:t>
            </a:r>
            <a:r>
              <a:rPr lang="en-US" sz="1800" dirty="0" err="1" smtClean="0"/>
              <a:t>methyltransferase</a:t>
            </a:r>
            <a:r>
              <a:rPr lang="en-US" sz="1800" dirty="0" smtClean="0"/>
              <a:t> </a:t>
            </a:r>
            <a:r>
              <a:rPr lang="en-US" sz="1800" dirty="0" smtClean="0"/>
              <a:t>(COMT) inhibitor (</a:t>
            </a:r>
            <a:r>
              <a:rPr lang="en-US" sz="1800" dirty="0" smtClean="0"/>
              <a:t>which blocks </a:t>
            </a:r>
            <a:r>
              <a:rPr lang="en-US" sz="1800" dirty="0" smtClean="0"/>
              <a:t>L-DOPA metabolism), or direct </a:t>
            </a:r>
            <a:r>
              <a:rPr lang="en-US" sz="1800" b="1" dirty="0" smtClean="0"/>
              <a:t>dopamine receptor </a:t>
            </a:r>
            <a:r>
              <a:rPr lang="en-US" sz="1800" b="1" dirty="0" smtClean="0"/>
              <a:t>agonists </a:t>
            </a:r>
            <a:r>
              <a:rPr lang="en-US" sz="1800" b="1" dirty="0" smtClean="0"/>
              <a:t>.</a:t>
            </a:r>
            <a:endParaRPr lang="en-US" sz="1800" dirty="0" smtClean="0"/>
          </a:p>
          <a:p>
            <a:pPr algn="l">
              <a:lnSpc>
                <a:spcPct val="150000"/>
              </a:lnSpc>
              <a:buNone/>
            </a:pPr>
            <a:endParaRPr lang="ar-JO" sz="1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rmAutofit/>
          </a:bodyPr>
          <a:lstStyle/>
          <a:p>
            <a:pPr algn="l">
              <a:lnSpc>
                <a:spcPct val="150000"/>
              </a:lnSpc>
              <a:buNone/>
            </a:pPr>
            <a:r>
              <a:rPr lang="en-US" sz="2000" dirty="0" smtClean="0"/>
              <a:t>** attempts </a:t>
            </a:r>
            <a:r>
              <a:rPr lang="en-US" sz="2000" dirty="0" smtClean="0"/>
              <a:t>to mimic physiological </a:t>
            </a:r>
            <a:r>
              <a:rPr lang="en-US" sz="2000" dirty="0" smtClean="0"/>
              <a:t>dopamine levels </a:t>
            </a:r>
            <a:r>
              <a:rPr lang="en-US" sz="2000" dirty="0" smtClean="0"/>
              <a:t>by continuous administration of L-DOPA </a:t>
            </a:r>
            <a:r>
              <a:rPr lang="en-US" sz="2000" dirty="0" smtClean="0"/>
              <a:t>or dopamine </a:t>
            </a:r>
            <a:r>
              <a:rPr lang="en-US" sz="2000" dirty="0" smtClean="0"/>
              <a:t>agonists, as opposed to the </a:t>
            </a:r>
            <a:r>
              <a:rPr lang="en-US" sz="2000" dirty="0" smtClean="0"/>
              <a:t>intermittent nature </a:t>
            </a:r>
            <a:r>
              <a:rPr lang="en-US" sz="2000" dirty="0" smtClean="0"/>
              <a:t>of oral therapy. Such approaches </a:t>
            </a:r>
            <a:r>
              <a:rPr lang="en-US" sz="2000" dirty="0" smtClean="0"/>
              <a:t>include </a:t>
            </a:r>
            <a:r>
              <a:rPr lang="en-US" sz="2000" dirty="0" err="1" smtClean="0"/>
              <a:t>transdermal</a:t>
            </a:r>
            <a:r>
              <a:rPr lang="en-US" sz="2000" dirty="0" smtClean="0"/>
              <a:t> </a:t>
            </a:r>
            <a:r>
              <a:rPr lang="en-US" sz="2000" dirty="0" smtClean="0"/>
              <a:t>administration </a:t>
            </a:r>
            <a:r>
              <a:rPr lang="en-US" sz="2000" dirty="0" smtClean="0"/>
              <a:t>of </a:t>
            </a:r>
            <a:r>
              <a:rPr lang="en-US" sz="2000" b="1" dirty="0" err="1" smtClean="0"/>
              <a:t>rotigotine</a:t>
            </a:r>
            <a:r>
              <a:rPr lang="en-US" sz="2000" b="1" dirty="0" smtClean="0"/>
              <a:t>, </a:t>
            </a:r>
            <a:r>
              <a:rPr lang="en-US" sz="2000" dirty="0" smtClean="0"/>
              <a:t>a </a:t>
            </a:r>
            <a:r>
              <a:rPr lang="en-US" sz="2000" dirty="0" smtClean="0"/>
              <a:t>dopamine agonist, subcutaneous infusion </a:t>
            </a:r>
            <a:r>
              <a:rPr lang="en-US" sz="2000" dirty="0" smtClean="0"/>
              <a:t>of </a:t>
            </a:r>
            <a:r>
              <a:rPr lang="en-US" sz="2000" b="1" dirty="0" err="1" smtClean="0"/>
              <a:t>apomorphine</a:t>
            </a:r>
            <a:r>
              <a:rPr lang="en-US" sz="2000" b="1" dirty="0" smtClean="0"/>
              <a:t>, </a:t>
            </a:r>
            <a:r>
              <a:rPr lang="en-US" sz="2000" dirty="0" smtClean="0"/>
              <a:t>another agonist, and </a:t>
            </a:r>
            <a:r>
              <a:rPr lang="en-US" sz="2000" dirty="0" smtClean="0"/>
              <a:t>duodenal</a:t>
            </a:r>
            <a:r>
              <a:rPr lang="en-US" sz="2000" b="1" dirty="0" smtClean="0"/>
              <a:t> </a:t>
            </a:r>
            <a:r>
              <a:rPr lang="en-US" sz="2000" dirty="0" smtClean="0"/>
              <a:t>infusion </a:t>
            </a:r>
            <a:r>
              <a:rPr lang="en-US" sz="2000" dirty="0" smtClean="0"/>
              <a:t>of </a:t>
            </a:r>
            <a:r>
              <a:rPr lang="en-US" sz="2000" dirty="0" smtClean="0"/>
              <a:t>L-DOPA</a:t>
            </a:r>
            <a:endParaRPr lang="ar-JO"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Autofit/>
          </a:bodyPr>
          <a:lstStyle/>
          <a:p>
            <a:pPr algn="l">
              <a:lnSpc>
                <a:spcPct val="160000"/>
              </a:lnSpc>
              <a:buNone/>
            </a:pPr>
            <a:r>
              <a:rPr lang="en-US" sz="2400" dirty="0" err="1" smtClean="0">
                <a:solidFill>
                  <a:srgbClr val="FF0000"/>
                </a:solidFill>
              </a:rPr>
              <a:t>Selegiline</a:t>
            </a:r>
            <a:r>
              <a:rPr lang="en-US" sz="2000" dirty="0" smtClean="0"/>
              <a:t> may have a further role as sole treatment</a:t>
            </a:r>
            <a:endParaRPr lang="en-US" sz="2000" dirty="0" smtClean="0"/>
          </a:p>
          <a:p>
            <a:pPr algn="l">
              <a:lnSpc>
                <a:spcPct val="160000"/>
              </a:lnSpc>
              <a:buNone/>
            </a:pPr>
            <a:r>
              <a:rPr lang="en-US" sz="2000" dirty="0" smtClean="0"/>
              <a:t>in early Parkinson’s </a:t>
            </a:r>
            <a:r>
              <a:rPr lang="en-US" sz="2000" dirty="0" smtClean="0"/>
              <a:t>disease </a:t>
            </a:r>
            <a:endParaRPr lang="en-US" sz="2000" dirty="0" smtClean="0"/>
          </a:p>
          <a:p>
            <a:pPr algn="l">
              <a:lnSpc>
                <a:spcPct val="160000"/>
              </a:lnSpc>
              <a:buNone/>
            </a:pPr>
            <a:r>
              <a:rPr lang="en-US" sz="2400" dirty="0" smtClean="0">
                <a:solidFill>
                  <a:srgbClr val="FF0000"/>
                </a:solidFill>
              </a:rPr>
              <a:t>Dopamine </a:t>
            </a:r>
            <a:r>
              <a:rPr lang="en-US" sz="2400" dirty="0" smtClean="0">
                <a:solidFill>
                  <a:srgbClr val="FF0000"/>
                </a:solidFill>
              </a:rPr>
              <a:t>agonists </a:t>
            </a:r>
            <a:r>
              <a:rPr lang="en-US" sz="2000" dirty="0" smtClean="0"/>
              <a:t>include </a:t>
            </a:r>
            <a:r>
              <a:rPr lang="en-US" sz="2000" dirty="0" err="1" smtClean="0"/>
              <a:t>bromocriptine</a:t>
            </a:r>
            <a:r>
              <a:rPr lang="en-US" sz="2000" dirty="0" smtClean="0"/>
              <a:t>, </a:t>
            </a:r>
            <a:r>
              <a:rPr lang="en-US" sz="2000" dirty="0" err="1" smtClean="0"/>
              <a:t>cabergoline</a:t>
            </a:r>
            <a:r>
              <a:rPr lang="en-US" sz="2000" dirty="0" smtClean="0"/>
              <a:t>, </a:t>
            </a:r>
            <a:r>
              <a:rPr lang="en-US" sz="2000" dirty="0" err="1" smtClean="0"/>
              <a:t>pergolide</a:t>
            </a:r>
            <a:r>
              <a:rPr lang="en-US" sz="2000" dirty="0" smtClean="0"/>
              <a:t>, </a:t>
            </a:r>
            <a:r>
              <a:rPr lang="en-US" sz="2000" dirty="0" err="1" smtClean="0"/>
              <a:t>ropinirole</a:t>
            </a:r>
            <a:r>
              <a:rPr lang="en-US" sz="2000" dirty="0" smtClean="0"/>
              <a:t>, </a:t>
            </a:r>
            <a:r>
              <a:rPr lang="en-US" sz="2000" dirty="0" err="1" smtClean="0"/>
              <a:t>pramipexole</a:t>
            </a:r>
            <a:r>
              <a:rPr lang="en-US" sz="2000" dirty="0" smtClean="0"/>
              <a:t>, </a:t>
            </a:r>
            <a:r>
              <a:rPr lang="en-US" sz="2000" dirty="0" err="1" smtClean="0"/>
              <a:t>rotigotine</a:t>
            </a:r>
            <a:r>
              <a:rPr lang="en-US" sz="2000" dirty="0" smtClean="0"/>
              <a:t> and </a:t>
            </a:r>
            <a:r>
              <a:rPr lang="en-US" sz="2000" dirty="0" err="1" smtClean="0"/>
              <a:t>apomorphine</a:t>
            </a:r>
            <a:r>
              <a:rPr lang="en-US" sz="2000" dirty="0" smtClean="0"/>
              <a:t>. These </a:t>
            </a:r>
            <a:r>
              <a:rPr lang="en-US" sz="2000" dirty="0" smtClean="0"/>
              <a:t>drugs also have an important role in </a:t>
            </a:r>
            <a:r>
              <a:rPr lang="en-US" sz="2000" dirty="0" smtClean="0"/>
              <a:t>early Parkinson’s </a:t>
            </a:r>
            <a:r>
              <a:rPr lang="en-US" sz="2000" dirty="0" smtClean="0"/>
              <a:t>disease, potentially delaying the </a:t>
            </a:r>
            <a:r>
              <a:rPr lang="en-US" sz="2000" dirty="0" smtClean="0"/>
              <a:t>need</a:t>
            </a:r>
            <a:endParaRPr lang="en-US" sz="2000" dirty="0" smtClean="0"/>
          </a:p>
          <a:p>
            <a:pPr algn="l">
              <a:lnSpc>
                <a:spcPct val="160000"/>
              </a:lnSpc>
              <a:buNone/>
            </a:pPr>
            <a:r>
              <a:rPr lang="en-US" sz="2000" dirty="0" smtClean="0"/>
              <a:t>for L-DOPA, and hence delaying and </a:t>
            </a:r>
            <a:r>
              <a:rPr lang="en-US" sz="2000" dirty="0" smtClean="0"/>
              <a:t>possibly reducing </a:t>
            </a:r>
            <a:r>
              <a:rPr lang="en-US" sz="2000" dirty="0" smtClean="0"/>
              <a:t>the frequency of its long-term </a:t>
            </a:r>
            <a:r>
              <a:rPr lang="en-US" sz="2000" dirty="0" smtClean="0"/>
              <a:t>motor complications</a:t>
            </a:r>
            <a:endParaRPr lang="ar-JO" sz="20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Autofit/>
          </a:bodyPr>
          <a:lstStyle/>
          <a:p>
            <a:pPr algn="l">
              <a:lnSpc>
                <a:spcPct val="170000"/>
              </a:lnSpc>
              <a:buNone/>
            </a:pPr>
            <a:r>
              <a:rPr lang="en-US" sz="2000" dirty="0" err="1" smtClean="0">
                <a:solidFill>
                  <a:srgbClr val="FF0000"/>
                </a:solidFill>
              </a:rPr>
              <a:t>Amantadine</a:t>
            </a:r>
            <a:endParaRPr lang="ar-JO" sz="2000" dirty="0" smtClean="0">
              <a:solidFill>
                <a:srgbClr val="FF0000"/>
              </a:solidFill>
            </a:endParaRPr>
          </a:p>
          <a:p>
            <a:pPr algn="l">
              <a:lnSpc>
                <a:spcPct val="170000"/>
              </a:lnSpc>
              <a:buNone/>
            </a:pPr>
            <a:r>
              <a:rPr lang="en-US" sz="2000" dirty="0" err="1" smtClean="0">
                <a:solidFill>
                  <a:srgbClr val="FF0000"/>
                </a:solidFill>
              </a:rPr>
              <a:t>Anticholinergic</a:t>
            </a:r>
            <a:r>
              <a:rPr lang="en-US" sz="2000" dirty="0" smtClean="0">
                <a:solidFill>
                  <a:srgbClr val="FF0000"/>
                </a:solidFill>
              </a:rPr>
              <a:t> drugs</a:t>
            </a:r>
            <a:r>
              <a:rPr lang="en-US" sz="1800" dirty="0" smtClean="0"/>
              <a:t>, such as </a:t>
            </a:r>
            <a:r>
              <a:rPr lang="en-US" sz="1800" dirty="0" err="1" smtClean="0"/>
              <a:t>trihexyphenidyl</a:t>
            </a:r>
            <a:r>
              <a:rPr lang="en-US" sz="1800" dirty="0" smtClean="0"/>
              <a:t>,</a:t>
            </a:r>
            <a:endParaRPr lang="en-US" sz="1800" dirty="0" smtClean="0"/>
          </a:p>
          <a:p>
            <a:pPr algn="l">
              <a:lnSpc>
                <a:spcPct val="170000"/>
              </a:lnSpc>
              <a:buNone/>
            </a:pPr>
            <a:r>
              <a:rPr lang="en-US" sz="1800" dirty="0" err="1" smtClean="0"/>
              <a:t>orphenadrine</a:t>
            </a:r>
            <a:r>
              <a:rPr lang="en-US" sz="1800" dirty="0" smtClean="0"/>
              <a:t> and </a:t>
            </a:r>
            <a:r>
              <a:rPr lang="en-US" sz="1800" dirty="0" err="1" smtClean="0"/>
              <a:t>benztropine</a:t>
            </a:r>
            <a:r>
              <a:rPr lang="en-US" sz="1800" dirty="0" smtClean="0"/>
              <a:t>, also produce only minor benefits, though they are said to </a:t>
            </a:r>
            <a:r>
              <a:rPr lang="en-US" sz="1800" b="1" dirty="0" smtClean="0">
                <a:solidFill>
                  <a:schemeClr val="tx1"/>
                </a:solidFill>
              </a:rPr>
              <a:t>help tremor</a:t>
            </a:r>
            <a:r>
              <a:rPr lang="en-US" sz="1800" dirty="0" smtClean="0"/>
              <a:t>, against which L-DOPA preparations are less useful. </a:t>
            </a:r>
            <a:endParaRPr lang="en-US" sz="1800" dirty="0" smtClean="0"/>
          </a:p>
          <a:p>
            <a:pPr algn="l">
              <a:lnSpc>
                <a:spcPct val="170000"/>
              </a:lnSpc>
              <a:buNone/>
            </a:pPr>
            <a:r>
              <a:rPr lang="en-US" sz="1800" dirty="0" smtClean="0"/>
              <a:t>However, the </a:t>
            </a:r>
            <a:r>
              <a:rPr lang="en-US" sz="1800" dirty="0" err="1" smtClean="0"/>
              <a:t>anticholinergic</a:t>
            </a:r>
            <a:r>
              <a:rPr lang="en-US" sz="1800" dirty="0" smtClean="0"/>
              <a:t> drugs have serious side effects peripherally,e.g. </a:t>
            </a:r>
            <a:r>
              <a:rPr lang="en-US" sz="2000" b="1" dirty="0" smtClean="0">
                <a:effectLst>
                  <a:outerShdw blurRad="38100" dist="38100" dir="2700000" algn="tl">
                    <a:srgbClr val="000000">
                      <a:alpha val="43137"/>
                    </a:srgbClr>
                  </a:outerShdw>
                </a:effectLst>
              </a:rPr>
              <a:t>urinary retention, dry mouth, blurred vision, and centrally, particularly confusion and hallucinations in the elderly.</a:t>
            </a:r>
            <a:endParaRPr lang="en-US" sz="20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489" y="412728"/>
            <a:ext cx="8229600" cy="5840435"/>
          </a:xfrm>
        </p:spPr>
        <p:txBody>
          <a:bodyPr>
            <a:normAutofit/>
          </a:bodyPr>
          <a:lstStyle/>
          <a:p>
            <a:pPr algn="l" rtl="0">
              <a:buNone/>
            </a:pPr>
            <a:r>
              <a:rPr lang="en-US" sz="2800" dirty="0">
                <a:latin typeface="Sylfaen" panose="010A0502050306030303" charset="0"/>
                <a:cs typeface="Sylfaen" panose="010A0502050306030303" charset="0"/>
              </a:rPr>
              <a:t>The fact that an </a:t>
            </a:r>
            <a:r>
              <a:rPr lang="en-US" sz="2800" dirty="0" smtClean="0">
                <a:latin typeface="Sylfaen" panose="010A0502050306030303" charset="0"/>
                <a:cs typeface="Sylfaen" panose="010A0502050306030303" charset="0"/>
              </a:rPr>
              <a:t>un-usual exogenous toxin may lead to selective CNS damage and Parkinsonism has reinforced the view </a:t>
            </a:r>
            <a:r>
              <a:rPr lang="en-US" dirty="0" smtClean="0">
                <a:latin typeface="Sylfaen" panose="010A0502050306030303" charset="0"/>
                <a:cs typeface="Sylfaen" panose="010A0502050306030303" charset="0"/>
              </a:rPr>
              <a:t>that </a:t>
            </a:r>
            <a:r>
              <a:rPr lang="en-US" dirty="0">
                <a:latin typeface="Sylfaen" panose="010A0502050306030303" charset="0"/>
                <a:cs typeface="Sylfaen" panose="010A0502050306030303" charset="0"/>
              </a:rPr>
              <a:t>idiopathic Parkinson’s disease itself may be caused by exposure to a more widely prevalent en-</a:t>
            </a:r>
            <a:r>
              <a:rPr lang="en-US" dirty="0" err="1">
                <a:latin typeface="Sylfaen" panose="010A0502050306030303" charset="0"/>
                <a:cs typeface="Sylfaen" panose="010A0502050306030303" charset="0"/>
              </a:rPr>
              <a:t>vironmental</a:t>
            </a:r>
            <a:r>
              <a:rPr lang="en-US" dirty="0">
                <a:latin typeface="Sylfaen" panose="010A0502050306030303" charset="0"/>
                <a:cs typeface="Sylfaen" panose="010A0502050306030303" charset="0"/>
              </a:rPr>
              <a:t> factor, as yet </a:t>
            </a:r>
            <a:r>
              <a:rPr lang="en-US" dirty="0" smtClean="0">
                <a:latin typeface="Sylfaen" panose="010A0502050306030303" charset="0"/>
                <a:cs typeface="Sylfaen" panose="010A0502050306030303" charset="0"/>
              </a:rPr>
              <a:t>unidentified</a:t>
            </a:r>
            <a:r>
              <a:rPr lang="en-US" dirty="0">
                <a:latin typeface="Sylfaen" panose="010A0502050306030303" charset="0"/>
                <a:cs typeface="Sylfaen" panose="010A0502050306030303" charset="0"/>
              </a:rPr>
              <a:t> , perhaps </a:t>
            </a:r>
            <a:r>
              <a:rPr lang="en-US" sz="2800" dirty="0">
                <a:latin typeface="Sylfaen" panose="010A0502050306030303" charset="0"/>
                <a:cs typeface="Sylfaen" panose="010A0502050306030303" charset="0"/>
              </a:rPr>
              <a:t>acting by a similar mechanism to MPTP.</a:t>
            </a:r>
            <a:endParaRPr lang="ar-JO" sz="2800" dirty="0">
              <a:latin typeface="Sylfaen" panose="010A0502050306030303" charset="0"/>
              <a:cs typeface="Sylfaen" panose="010A0502050306030303"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Autofit/>
          </a:bodyPr>
          <a:lstStyle/>
          <a:p>
            <a:pPr algn="l">
              <a:lnSpc>
                <a:spcPct val="150000"/>
              </a:lnSpc>
              <a:buNone/>
            </a:pPr>
            <a:r>
              <a:rPr lang="en-US" sz="2000" dirty="0" smtClean="0">
                <a:solidFill>
                  <a:srgbClr val="FF0000"/>
                </a:solidFill>
              </a:rPr>
              <a:t>Surgical treatment</a:t>
            </a:r>
            <a:endParaRPr lang="en-US" sz="2000" dirty="0" smtClean="0">
              <a:solidFill>
                <a:srgbClr val="FF0000"/>
              </a:solidFill>
            </a:endParaRPr>
          </a:p>
          <a:p>
            <a:pPr algn="l">
              <a:lnSpc>
                <a:spcPct val="150000"/>
              </a:lnSpc>
              <a:buNone/>
            </a:pPr>
            <a:r>
              <a:rPr lang="en-US" sz="2000" dirty="0" smtClean="0">
                <a:solidFill>
                  <a:srgbClr val="FF0000"/>
                </a:solidFill>
              </a:rPr>
              <a:t>Stereotactic </a:t>
            </a:r>
            <a:r>
              <a:rPr lang="en-US" sz="2000" dirty="0" err="1" smtClean="0">
                <a:solidFill>
                  <a:srgbClr val="FF0000"/>
                </a:solidFill>
              </a:rPr>
              <a:t>thalamotomy</a:t>
            </a:r>
            <a:r>
              <a:rPr lang="en-US" sz="2000" dirty="0" smtClean="0">
                <a:solidFill>
                  <a:srgbClr val="FF0000"/>
                </a:solidFill>
              </a:rPr>
              <a:t> </a:t>
            </a:r>
            <a:r>
              <a:rPr lang="en-US" sz="2000" dirty="0" smtClean="0"/>
              <a:t>(a surgical lesion to the thalamus) is infrequently used with improved drug therapy, though it has a role in patients with severe tremor unresponsive to medication.</a:t>
            </a:r>
            <a:endParaRPr lang="en-US" sz="2000" dirty="0" smtClean="0"/>
          </a:p>
          <a:p>
            <a:pPr algn="l">
              <a:lnSpc>
                <a:spcPct val="150000"/>
              </a:lnSpc>
              <a:buNone/>
            </a:pPr>
            <a:r>
              <a:rPr lang="en-US" sz="2000" dirty="0" smtClean="0"/>
              <a:t>A </a:t>
            </a:r>
            <a:r>
              <a:rPr lang="en-US" sz="2000" dirty="0" smtClean="0">
                <a:solidFill>
                  <a:srgbClr val="FF0000"/>
                </a:solidFill>
              </a:rPr>
              <a:t>more modern approach </a:t>
            </a:r>
            <a:r>
              <a:rPr lang="en-US" sz="2000" dirty="0" smtClean="0"/>
              <a:t>is to interrupt the output of the </a:t>
            </a:r>
            <a:r>
              <a:rPr lang="en-US" sz="2000" dirty="0" err="1" smtClean="0"/>
              <a:t>subthalamic</a:t>
            </a:r>
            <a:r>
              <a:rPr lang="en-US" sz="2000" dirty="0" smtClean="0"/>
              <a:t> nucleus or the </a:t>
            </a:r>
            <a:r>
              <a:rPr lang="en-US" sz="2000" dirty="0" err="1" smtClean="0"/>
              <a:t>globus pallidus</a:t>
            </a:r>
            <a:r>
              <a:rPr lang="en-US" sz="2000" dirty="0" smtClean="0"/>
              <a:t> (pars </a:t>
            </a:r>
            <a:r>
              <a:rPr lang="en-US" sz="2000" dirty="0" err="1" smtClean="0"/>
              <a:t>interna</a:t>
            </a:r>
            <a:r>
              <a:rPr lang="en-US" sz="2000" dirty="0" smtClean="0"/>
              <a:t>), either by a lesion or using an implanted deep brain stimulation device.</a:t>
            </a:r>
            <a:endParaRPr lang="en-US" sz="20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noAutofit/>
          </a:bodyPr>
          <a:lstStyle/>
          <a:p>
            <a:pPr algn="l">
              <a:lnSpc>
                <a:spcPct val="150000"/>
              </a:lnSpc>
              <a:buNone/>
            </a:pPr>
            <a:r>
              <a:rPr lang="en-US" sz="2400" dirty="0" smtClean="0"/>
              <a:t>These nuclei are overactive as a </a:t>
            </a:r>
            <a:r>
              <a:rPr lang="en-US" sz="2400" dirty="0" smtClean="0"/>
              <a:t>result of the</a:t>
            </a:r>
            <a:endParaRPr lang="en-US" sz="2400" dirty="0" smtClean="0"/>
          </a:p>
          <a:p>
            <a:pPr algn="l">
              <a:lnSpc>
                <a:spcPct val="150000"/>
              </a:lnSpc>
              <a:buNone/>
            </a:pPr>
            <a:r>
              <a:rPr lang="en-US" sz="2400" dirty="0" err="1" smtClean="0"/>
              <a:t>neurochemical</a:t>
            </a:r>
            <a:r>
              <a:rPr lang="en-US" sz="2400" dirty="0" smtClean="0"/>
              <a:t> </a:t>
            </a:r>
            <a:r>
              <a:rPr lang="en-US" sz="2400" dirty="0" smtClean="0"/>
              <a:t>imbalance, and such functional</a:t>
            </a:r>
            <a:endParaRPr lang="en-US" sz="2400" dirty="0" smtClean="0"/>
          </a:p>
          <a:p>
            <a:pPr algn="l">
              <a:lnSpc>
                <a:spcPct val="150000"/>
              </a:lnSpc>
              <a:buNone/>
            </a:pPr>
            <a:r>
              <a:rPr lang="en-US" sz="2400" dirty="0" smtClean="0"/>
              <a:t>neurosurgical techniques have a role in the </a:t>
            </a:r>
            <a:endParaRPr lang="ar-JO" sz="2400" dirty="0" smtClean="0"/>
          </a:p>
          <a:p>
            <a:pPr algn="l">
              <a:lnSpc>
                <a:spcPct val="150000"/>
              </a:lnSpc>
              <a:buNone/>
            </a:pPr>
            <a:r>
              <a:rPr lang="en-US" sz="2400" dirty="0" smtClean="0"/>
              <a:t>treatment of </a:t>
            </a:r>
            <a:r>
              <a:rPr lang="en-US" sz="2400" dirty="0" err="1" smtClean="0"/>
              <a:t>dyskinesias</a:t>
            </a:r>
            <a:r>
              <a:rPr lang="en-US" sz="2400" dirty="0" smtClean="0"/>
              <a:t> and motor fluctuations</a:t>
            </a:r>
            <a:r>
              <a:rPr lang="en-US" sz="2400" dirty="0" smtClean="0"/>
              <a:t>.</a:t>
            </a:r>
            <a:endParaRPr lang="en-US" sz="2400" dirty="0" smtClean="0">
              <a:solidFill>
                <a:srgbClr val="FF0000"/>
              </a:solidFill>
            </a:endParaRPr>
          </a:p>
          <a:p>
            <a:pPr algn="l">
              <a:lnSpc>
                <a:spcPct val="150000"/>
              </a:lnSpc>
              <a:buNone/>
            </a:pPr>
            <a:endParaRPr lang="ar-JO" sz="2400" dirty="0" smtClean="0">
              <a:solidFill>
                <a:srgbClr val="FF0000"/>
              </a:solidFill>
            </a:endParaRPr>
          </a:p>
          <a:p>
            <a:pPr algn="l">
              <a:lnSpc>
                <a:spcPct val="150000"/>
              </a:lnSpc>
              <a:buNone/>
            </a:pPr>
            <a:r>
              <a:rPr lang="en-US" sz="2400" dirty="0" smtClean="0">
                <a:solidFill>
                  <a:srgbClr val="FF0000"/>
                </a:solidFill>
              </a:rPr>
              <a:t>Cell </a:t>
            </a:r>
            <a:r>
              <a:rPr lang="en-US" sz="2400" dirty="0" smtClean="0">
                <a:solidFill>
                  <a:srgbClr val="FF0000"/>
                </a:solidFill>
              </a:rPr>
              <a:t>transplantation </a:t>
            </a:r>
            <a:r>
              <a:rPr lang="en-US" sz="2400" dirty="0" smtClean="0"/>
              <a:t>using fetal </a:t>
            </a:r>
            <a:r>
              <a:rPr lang="en-US" sz="2400" dirty="0" err="1" smtClean="0"/>
              <a:t>substantia</a:t>
            </a:r>
            <a:r>
              <a:rPr lang="en-US" sz="2400" dirty="0" smtClean="0"/>
              <a:t> </a:t>
            </a:r>
            <a:r>
              <a:rPr lang="en-US" sz="2400" dirty="0" err="1" smtClean="0"/>
              <a:t>nigra</a:t>
            </a:r>
            <a:r>
              <a:rPr lang="en-US" sz="2400" dirty="0" smtClean="0"/>
              <a:t> </a:t>
            </a:r>
            <a:r>
              <a:rPr lang="en-US" sz="2400" dirty="0" smtClean="0"/>
              <a:t>is still an experimental technique</a:t>
            </a:r>
            <a:endParaRPr lang="ar-JO"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714620"/>
            <a:ext cx="8183880" cy="1051560"/>
          </a:xfrm>
        </p:spPr>
        <p:txBody>
          <a:bodyPr>
            <a:normAutofit/>
          </a:bodyPr>
          <a:lstStyle/>
          <a:p>
            <a:r>
              <a:rPr lang="en-US" sz="4400" dirty="0" smtClean="0"/>
              <a:t>Thank you  </a:t>
            </a:r>
            <a:endParaRPr lang="ar-JO" sz="4400" dirty="0"/>
          </a:p>
        </p:txBody>
      </p:sp>
      <p:sp>
        <p:nvSpPr>
          <p:cNvPr id="5" name="Heart 4"/>
          <p:cNvSpPr/>
          <p:nvPr/>
        </p:nvSpPr>
        <p:spPr>
          <a:xfrm>
            <a:off x="4071934" y="3286124"/>
            <a:ext cx="500066" cy="357190"/>
          </a:xfrm>
          <a:prstGeom prst="hear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sz="20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00042"/>
            <a:ext cx="8229600" cy="5626121"/>
          </a:xfrm>
        </p:spPr>
        <p:txBody>
          <a:bodyPr/>
          <a:lstStyle/>
          <a:p>
            <a:pPr algn="l" rtl="0">
              <a:buNone/>
            </a:pPr>
            <a:r>
              <a:rPr lang="en-US" sz="2400" dirty="0" smtClean="0">
                <a:latin typeface="Sylfaen" panose="010A0502050306030303" charset="0"/>
                <a:cs typeface="Sylfaen" panose="010A0502050306030303" charset="0"/>
              </a:rPr>
              <a:t>Further support for environmental factors includes the </a:t>
            </a:r>
            <a:r>
              <a:rPr lang="en-US" sz="2400" dirty="0" err="1" smtClean="0">
                <a:latin typeface="Sylfaen" panose="010A0502050306030303" charset="0"/>
                <a:cs typeface="Sylfaen" panose="010A0502050306030303" charset="0"/>
              </a:rPr>
              <a:t>fol</a:t>
            </a:r>
            <a:r>
              <a:rPr lang="en-US" sz="2400" dirty="0" smtClean="0">
                <a:latin typeface="Sylfaen" panose="010A0502050306030303" charset="0"/>
                <a:cs typeface="Sylfaen" panose="010A0502050306030303" charset="0"/>
              </a:rPr>
              <a:t>lowing:</a:t>
            </a: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●The disease is increasingly common with age (mean age of onset about 60 years).</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●Genetic causative factors have been identified but a positive family history is relatively unusual in idiopathic Parkinson’s disease.</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●There is a weak association between Parkinson’s disease and various environmental factors, e.g. exposure to wood pulp and pesticides.</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endParaRPr lang="en-US" sz="2400" dirty="0">
              <a:latin typeface="Sylfaen" panose="010A0502050306030303" charset="0"/>
              <a:cs typeface="Sylfaen" panose="010A0502050306030303"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44805" y="299085"/>
            <a:ext cx="8183880" cy="1051560"/>
          </a:xfrm>
        </p:spPr>
        <p:txBody>
          <a:bodyPr/>
          <a:lstStyle/>
          <a:p>
            <a:r>
              <a:rPr lang="en-US" b="1" dirty="0"/>
              <a:t>Epidemiology</a:t>
            </a:r>
            <a:endParaRPr lang="ar-JO" dirty="0"/>
          </a:p>
        </p:txBody>
      </p:sp>
      <p:sp>
        <p:nvSpPr>
          <p:cNvPr id="3" name="عنصر نائب للمحتوى 2"/>
          <p:cNvSpPr>
            <a:spLocks noGrp="1"/>
          </p:cNvSpPr>
          <p:nvPr>
            <p:ph idx="1"/>
          </p:nvPr>
        </p:nvSpPr>
        <p:spPr>
          <a:xfrm>
            <a:off x="480060" y="1491107"/>
            <a:ext cx="8183880" cy="4187952"/>
          </a:xfrm>
        </p:spPr>
        <p:txBody>
          <a:bodyPr>
            <a:normAutofit/>
          </a:bodyPr>
          <a:lstStyle/>
          <a:p>
            <a:pPr algn="l" rtl="0">
              <a:buNone/>
            </a:pPr>
            <a:r>
              <a:rPr lang="en-US" sz="2400" dirty="0">
                <a:latin typeface="Sylfaen" panose="010A0502050306030303" charset="0"/>
                <a:cs typeface="Sylfaen" panose="010A0502050306030303" charset="0"/>
              </a:rPr>
              <a:t>Parkinson’s disease is common, probably </a:t>
            </a:r>
            <a:r>
              <a:rPr lang="en-US" sz="2400" dirty="0" smtClean="0">
                <a:latin typeface="Sylfaen" panose="010A0502050306030303" charset="0"/>
                <a:cs typeface="Sylfaen" panose="010A0502050306030303" charset="0"/>
              </a:rPr>
              <a:t>affect- </a:t>
            </a:r>
            <a:r>
              <a:rPr lang="en-US" sz="2400" dirty="0" err="1" smtClean="0">
                <a:latin typeface="Sylfaen" panose="010A0502050306030303" charset="0"/>
                <a:cs typeface="Sylfaen" panose="010A0502050306030303" charset="0"/>
              </a:rPr>
              <a:t>ing</a:t>
            </a:r>
            <a:r>
              <a:rPr lang="en-US" sz="2400" dirty="0" smtClean="0">
                <a:latin typeface="Sylfaen" panose="010A0502050306030303" charset="0"/>
                <a:cs typeface="Sylfaen" panose="010A0502050306030303" charset="0"/>
              </a:rPr>
              <a:t> about 1–2% of </a:t>
            </a:r>
            <a:r>
              <a:rPr lang="en-US" sz="2400" dirty="0">
                <a:latin typeface="Sylfaen" panose="010A0502050306030303" charset="0"/>
                <a:cs typeface="Sylfaen" panose="010A0502050306030303" charset="0"/>
              </a:rPr>
              <a:t>the population aged </a:t>
            </a:r>
            <a:r>
              <a:rPr lang="en-US" sz="2400" dirty="0" smtClean="0">
                <a:latin typeface="Sylfaen" panose="010A0502050306030303" charset="0"/>
                <a:cs typeface="Sylfaen" panose="010A0502050306030303" charset="0"/>
              </a:rPr>
              <a:t>60+years, with no significant gender bias. </a:t>
            </a:r>
            <a:endParaRPr lang="en-US" sz="2400" dirty="0" smtClean="0">
              <a:latin typeface="Sylfaen" panose="010A0502050306030303" charset="0"/>
              <a:cs typeface="Sylfaen" panose="010A0502050306030303" charset="0"/>
            </a:endParaRPr>
          </a:p>
          <a:p>
            <a:pPr algn="l" rtl="0">
              <a:buNone/>
            </a:pP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pPr algn="l" rtl="0">
              <a:buNone/>
            </a:pPr>
            <a:r>
              <a:rPr lang="en-US" sz="2400" dirty="0" smtClean="0">
                <a:latin typeface="Sylfaen" panose="010A0502050306030303" charset="0"/>
                <a:cs typeface="Sylfaen" panose="010A0502050306030303" charset="0"/>
              </a:rPr>
              <a:t>It </a:t>
            </a:r>
            <a:r>
              <a:rPr lang="en-US" sz="2400" dirty="0">
                <a:latin typeface="Sylfaen" panose="010A0502050306030303" charset="0"/>
                <a:cs typeface="Sylfaen" panose="010A0502050306030303" charset="0"/>
              </a:rPr>
              <a:t>has a </a:t>
            </a:r>
            <a:r>
              <a:rPr lang="en-US" sz="2400" dirty="0" smtClean="0">
                <a:latin typeface="Sylfaen" panose="010A0502050306030303" charset="0"/>
                <a:cs typeface="Sylfaen" panose="010A0502050306030303" charset="0"/>
              </a:rPr>
              <a:t>worldwide distribution, though it appears more common in Europe and North America.</a:t>
            </a:r>
            <a:endParaRPr lang="en-US" sz="2400" dirty="0" smtClean="0">
              <a:latin typeface="Sylfaen" panose="010A0502050306030303" charset="0"/>
              <a:cs typeface="Sylfaen" panose="010A0502050306030303" charset="0"/>
            </a:endParaRPr>
          </a:p>
          <a:p>
            <a:pPr algn="l" rtl="0">
              <a:buNone/>
            </a:pPr>
            <a:endParaRPr lang="en-US" sz="2400" dirty="0">
              <a:latin typeface="Sylfaen" panose="010A0502050306030303" charset="0"/>
              <a:cs typeface="Sylfaen" panose="010A0502050306030303" charset="0"/>
            </a:endParaRPr>
          </a:p>
          <a:p>
            <a:endParaRPr lang="ar-JO" dirty="0">
              <a:latin typeface="Sylfaen" panose="010A0502050306030303" charset="0"/>
              <a:cs typeface="Sylfaen" panose="010A0502050306030303"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76555" y="340995"/>
            <a:ext cx="8183880" cy="1051560"/>
          </a:xfrm>
        </p:spPr>
        <p:txBody>
          <a:bodyPr/>
          <a:lstStyle/>
          <a:p>
            <a:r>
              <a:rPr lang="en-US" b="1" dirty="0"/>
              <a:t>Pathology</a:t>
            </a:r>
            <a:endParaRPr lang="ar-JO" dirty="0"/>
          </a:p>
        </p:txBody>
      </p:sp>
      <p:sp>
        <p:nvSpPr>
          <p:cNvPr id="3" name="عنصر نائب للمحتوى 2"/>
          <p:cNvSpPr>
            <a:spLocks noGrp="1"/>
          </p:cNvSpPr>
          <p:nvPr>
            <p:ph idx="1"/>
          </p:nvPr>
        </p:nvSpPr>
        <p:spPr>
          <a:xfrm>
            <a:off x="480060" y="1838452"/>
            <a:ext cx="8183880" cy="4187952"/>
          </a:xfrm>
        </p:spPr>
        <p:txBody>
          <a:bodyPr>
            <a:normAutofit/>
          </a:bodyPr>
          <a:lstStyle/>
          <a:p>
            <a:pPr algn="l" rtl="0">
              <a:buNone/>
            </a:pPr>
            <a:r>
              <a:rPr lang="en-US" sz="2000" b="1" dirty="0">
                <a:solidFill>
                  <a:srgbClr val="FF0000"/>
                </a:solidFill>
              </a:rPr>
              <a:t>The </a:t>
            </a:r>
            <a:r>
              <a:rPr lang="en-US" sz="2000" b="1" dirty="0" err="1">
                <a:solidFill>
                  <a:srgbClr val="FF0000"/>
                </a:solidFill>
              </a:rPr>
              <a:t>dopaminergic</a:t>
            </a:r>
            <a:r>
              <a:rPr lang="en-US" sz="2000" b="1" dirty="0">
                <a:solidFill>
                  <a:srgbClr val="FF0000"/>
                </a:solidFill>
              </a:rPr>
              <a:t> </a:t>
            </a:r>
            <a:r>
              <a:rPr lang="en-US" sz="2000" b="1" dirty="0" err="1">
                <a:solidFill>
                  <a:srgbClr val="FF0000"/>
                </a:solidFill>
              </a:rPr>
              <a:t>neurones</a:t>
            </a:r>
            <a:r>
              <a:rPr lang="en-US" sz="2000" b="1" dirty="0">
                <a:solidFill>
                  <a:srgbClr val="FF0000"/>
                </a:solidFill>
              </a:rPr>
              <a:t> primarily affected </a:t>
            </a:r>
            <a:r>
              <a:rPr lang="en-US" sz="2000" b="1" dirty="0" smtClean="0">
                <a:solidFill>
                  <a:srgbClr val="FF0000"/>
                </a:solidFill>
              </a:rPr>
              <a:t>in </a:t>
            </a:r>
            <a:r>
              <a:rPr lang="en-US" sz="2000" b="1" dirty="0">
                <a:solidFill>
                  <a:srgbClr val="FF0000"/>
                </a:solidFill>
              </a:rPr>
              <a:t>Parkinson’s disease are those projecting from the </a:t>
            </a:r>
            <a:r>
              <a:rPr lang="en-US" sz="2000" b="1" dirty="0" err="1">
                <a:solidFill>
                  <a:srgbClr val="FF0000"/>
                </a:solidFill>
              </a:rPr>
              <a:t>substantia</a:t>
            </a:r>
            <a:r>
              <a:rPr lang="en-US" sz="2000" b="1" dirty="0">
                <a:solidFill>
                  <a:srgbClr val="FF0000"/>
                </a:solidFill>
              </a:rPr>
              <a:t> </a:t>
            </a:r>
            <a:r>
              <a:rPr lang="en-US" sz="2000" b="1" dirty="0" err="1">
                <a:solidFill>
                  <a:srgbClr val="FF0000"/>
                </a:solidFill>
              </a:rPr>
              <a:t>nigra</a:t>
            </a:r>
            <a:r>
              <a:rPr lang="en-US" sz="2000" b="1" dirty="0">
                <a:solidFill>
                  <a:srgbClr val="FF0000"/>
                </a:solidFill>
              </a:rPr>
              <a:t> of the midbrain to the striatum of the basal ganglia</a:t>
            </a:r>
            <a:r>
              <a:rPr lang="en-US" sz="2000" dirty="0"/>
              <a:t> (caudate nucleus and </a:t>
            </a:r>
            <a:r>
              <a:rPr lang="en-US" sz="2000" dirty="0" err="1"/>
              <a:t>putamen</a:t>
            </a:r>
            <a:r>
              <a:rPr lang="en-US" sz="2000" dirty="0" smtClean="0"/>
              <a:t>).</a:t>
            </a:r>
            <a:endParaRPr lang="en-US" sz="2000" dirty="0"/>
          </a:p>
          <a:p>
            <a:pPr algn="l" rtl="0">
              <a:buNone/>
            </a:pPr>
            <a:endParaRPr lang="en-US" sz="2000" dirty="0"/>
          </a:p>
          <a:p>
            <a:pPr algn="l" rtl="0">
              <a:buNone/>
            </a:pPr>
            <a:r>
              <a:rPr lang="en-US" sz="2000" dirty="0"/>
              <a:t>Macroscopically, atrophy of the </a:t>
            </a:r>
            <a:r>
              <a:rPr lang="en-US" sz="2000" dirty="0" err="1"/>
              <a:t>substantia</a:t>
            </a:r>
            <a:r>
              <a:rPr lang="en-US" sz="2000" dirty="0"/>
              <a:t> </a:t>
            </a:r>
            <a:r>
              <a:rPr lang="en-US" sz="2000" dirty="0" err="1"/>
              <a:t>nigra </a:t>
            </a:r>
            <a:r>
              <a:rPr lang="en-US" sz="2000" dirty="0"/>
              <a:t>in advanced Parkinson’s disease is recognizable by loss of the characteristic melanin </a:t>
            </a:r>
            <a:r>
              <a:rPr lang="en-US" sz="2000" dirty="0" smtClean="0"/>
              <a:t>pigmentation of this region. </a:t>
            </a:r>
            <a:endParaRPr lang="en-US" sz="2000" dirty="0"/>
          </a:p>
          <a:p>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47040" y="529590"/>
            <a:ext cx="8239760" cy="5596255"/>
          </a:xfrm>
        </p:spPr>
        <p:txBody>
          <a:bodyPr>
            <a:normAutofit fontScale="87500" lnSpcReduction="10000"/>
          </a:bodyPr>
          <a:lstStyle/>
          <a:p>
            <a:pPr algn="l" rtl="0">
              <a:buNone/>
            </a:pPr>
            <a:r>
              <a:rPr lang="en-US" dirty="0" smtClean="0">
                <a:latin typeface="Sylfaen" panose="010A0502050306030303" charset="0"/>
                <a:cs typeface="Sylfaen" panose="010A0502050306030303" charset="0"/>
              </a:rPr>
              <a:t>Microscopically</a:t>
            </a:r>
            <a:r>
              <a:rPr lang="en-US" dirty="0">
                <a:latin typeface="Sylfaen" panose="010A0502050306030303" charset="0"/>
                <a:cs typeface="Sylfaen" panose="010A0502050306030303" charset="0"/>
              </a:rPr>
              <a:t>, </a:t>
            </a:r>
            <a:r>
              <a:rPr lang="en-US" dirty="0" smtClean="0">
                <a:latin typeface="Sylfaen" panose="010A0502050306030303" charset="0"/>
                <a:cs typeface="Sylfaen" panose="010A0502050306030303" charset="0"/>
              </a:rPr>
              <a:t>severe neuronal loss is demonstrable in the </a:t>
            </a:r>
            <a:r>
              <a:rPr lang="en-US" dirty="0" err="1" smtClean="0">
                <a:latin typeface="Sylfaen" panose="010A0502050306030303" charset="0"/>
                <a:cs typeface="Sylfaen" panose="010A0502050306030303" charset="0"/>
              </a:rPr>
              <a:t>substantia</a:t>
            </a:r>
            <a:r>
              <a:rPr lang="en-US" dirty="0" smtClean="0">
                <a:latin typeface="Sylfaen" panose="010A0502050306030303" charset="0"/>
                <a:cs typeface="Sylfaen" panose="010A0502050306030303" charset="0"/>
              </a:rPr>
              <a:t> </a:t>
            </a:r>
            <a:r>
              <a:rPr lang="en-US" dirty="0" err="1" smtClean="0">
                <a:latin typeface="Sylfaen" panose="010A0502050306030303" charset="0"/>
                <a:cs typeface="Sylfaen" panose="010A0502050306030303" charset="0"/>
              </a:rPr>
              <a:t>nigra</a:t>
            </a:r>
            <a:r>
              <a:rPr lang="en-US" dirty="0" smtClean="0">
                <a:latin typeface="Sylfaen" panose="010A0502050306030303" charset="0"/>
                <a:cs typeface="Sylfaen" panose="010A0502050306030303" charset="0"/>
              </a:rPr>
              <a:t> , remaining </a:t>
            </a:r>
            <a:r>
              <a:rPr lang="en-US" dirty="0" err="1" smtClean="0">
                <a:latin typeface="Sylfaen" panose="010A0502050306030303" charset="0"/>
                <a:cs typeface="Sylfaen" panose="010A0502050306030303" charset="0"/>
              </a:rPr>
              <a:t>neurones</a:t>
            </a:r>
            <a:r>
              <a:rPr lang="en-US" dirty="0" smtClean="0">
                <a:latin typeface="Sylfaen" panose="010A0502050306030303" charset="0"/>
                <a:cs typeface="Sylfaen" panose="010A0502050306030303" charset="0"/>
              </a:rPr>
              <a:t> often containing a </a:t>
            </a:r>
            <a:r>
              <a:rPr lang="en-US" dirty="0" err="1" smtClean="0">
                <a:latin typeface="Sylfaen" panose="010A0502050306030303" charset="0"/>
                <a:cs typeface="Sylfaen" panose="010A0502050306030303" charset="0"/>
              </a:rPr>
              <a:t>dis-tinctive</a:t>
            </a:r>
            <a:r>
              <a:rPr lang="en-US" dirty="0" smtClean="0">
                <a:latin typeface="Sylfaen" panose="010A0502050306030303" charset="0"/>
                <a:cs typeface="Sylfaen" panose="010A0502050306030303" charset="0"/>
              </a:rPr>
              <a:t> intracellular inclusion, the </a:t>
            </a:r>
            <a:r>
              <a:rPr lang="en-US" b="1" dirty="0" err="1" smtClean="0">
                <a:latin typeface="Sylfaen" panose="010A0502050306030303" charset="0"/>
                <a:cs typeface="Sylfaen" panose="010A0502050306030303" charset="0"/>
              </a:rPr>
              <a:t>Lewy</a:t>
            </a:r>
            <a:r>
              <a:rPr lang="en-US" b="1" dirty="0" smtClean="0">
                <a:latin typeface="Sylfaen" panose="010A0502050306030303" charset="0"/>
                <a:cs typeface="Sylfaen" panose="010A0502050306030303" charset="0"/>
              </a:rPr>
              <a:t> body.</a:t>
            </a:r>
            <a:endParaRPr lang="en-US" b="1" dirty="0" smtClean="0">
              <a:latin typeface="Sylfaen" panose="010A0502050306030303" charset="0"/>
              <a:cs typeface="Sylfaen" panose="010A0502050306030303" charset="0"/>
            </a:endParaRPr>
          </a:p>
          <a:p>
            <a:pPr algn="l" rtl="0">
              <a:buNone/>
            </a:pPr>
            <a:endParaRPr lang="en-US" b="1" dirty="0" smtClean="0">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pPr algn="l" rtl="0">
              <a:buNone/>
            </a:pPr>
            <a:r>
              <a:rPr lang="en-US" dirty="0" smtClean="0">
                <a:latin typeface="Sylfaen" panose="010A0502050306030303" charset="0"/>
                <a:cs typeface="Sylfaen" panose="010A0502050306030303" charset="0"/>
              </a:rPr>
              <a:t>Symptoms </a:t>
            </a:r>
            <a:r>
              <a:rPr lang="en-US" dirty="0">
                <a:latin typeface="Sylfaen" panose="010A0502050306030303" charset="0"/>
                <a:cs typeface="Sylfaen" panose="010A0502050306030303" charset="0"/>
              </a:rPr>
              <a:t>of Parkinson’s </a:t>
            </a:r>
            <a:r>
              <a:rPr lang="en-US" dirty="0" smtClean="0">
                <a:latin typeface="Sylfaen" panose="010A0502050306030303" charset="0"/>
                <a:cs typeface="Sylfaen" panose="010A0502050306030303" charset="0"/>
              </a:rPr>
              <a:t>disease appear when about </a:t>
            </a:r>
            <a:r>
              <a:rPr lang="en-US" b="1" dirty="0" smtClean="0">
                <a:solidFill>
                  <a:srgbClr val="FF0000"/>
                </a:solidFill>
                <a:latin typeface="Sylfaen" panose="010A0502050306030303" charset="0"/>
                <a:cs typeface="Sylfaen" panose="010A0502050306030303" charset="0"/>
              </a:rPr>
              <a:t>60–80% of </a:t>
            </a:r>
            <a:r>
              <a:rPr lang="en-US" b="1" dirty="0" err="1" smtClean="0">
                <a:solidFill>
                  <a:srgbClr val="FF0000"/>
                </a:solidFill>
                <a:latin typeface="Sylfaen" panose="010A0502050306030303" charset="0"/>
                <a:cs typeface="Sylfaen" panose="010A0502050306030303" charset="0"/>
              </a:rPr>
              <a:t>nigrostriate</a:t>
            </a:r>
            <a:r>
              <a:rPr lang="en-US" b="1" dirty="0" smtClean="0">
                <a:solidFill>
                  <a:srgbClr val="FF0000"/>
                </a:solidFill>
                <a:latin typeface="Sylfaen" panose="010A0502050306030303" charset="0"/>
                <a:cs typeface="Sylfaen" panose="010A0502050306030303" charset="0"/>
              </a:rPr>
              <a:t> </a:t>
            </a:r>
            <a:r>
              <a:rPr lang="en-US" b="1" dirty="0" err="1" smtClean="0">
                <a:solidFill>
                  <a:srgbClr val="FF0000"/>
                </a:solidFill>
                <a:latin typeface="Sylfaen" panose="010A0502050306030303" charset="0"/>
                <a:cs typeface="Sylfaen" panose="010A0502050306030303" charset="0"/>
              </a:rPr>
              <a:t>dopa-minergic</a:t>
            </a:r>
            <a:r>
              <a:rPr lang="en-US" b="1" dirty="0" smtClean="0">
                <a:solidFill>
                  <a:srgbClr val="FF0000"/>
                </a:solidFill>
                <a:latin typeface="Sylfaen" panose="010A0502050306030303" charset="0"/>
                <a:cs typeface="Sylfaen" panose="010A0502050306030303" charset="0"/>
              </a:rPr>
              <a:t> </a:t>
            </a:r>
            <a:r>
              <a:rPr lang="en-US" b="1" dirty="0" err="1" smtClean="0">
                <a:solidFill>
                  <a:srgbClr val="FF0000"/>
                </a:solidFill>
                <a:latin typeface="Sylfaen" panose="010A0502050306030303" charset="0"/>
                <a:cs typeface="Sylfaen" panose="010A0502050306030303" charset="0"/>
              </a:rPr>
              <a:t>neurones</a:t>
            </a:r>
            <a:r>
              <a:rPr lang="en-US" b="1" dirty="0" smtClean="0">
                <a:solidFill>
                  <a:srgbClr val="FF0000"/>
                </a:solidFill>
                <a:latin typeface="Sylfaen" panose="010A0502050306030303" charset="0"/>
                <a:cs typeface="Sylfaen" panose="010A0502050306030303" charset="0"/>
              </a:rPr>
              <a:t> have been lost.</a:t>
            </a:r>
            <a:endParaRPr lang="en-US" b="1" dirty="0" smtClean="0">
              <a:solidFill>
                <a:srgbClr val="FF0000"/>
              </a:solidFill>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pPr algn="l" rtl="0">
              <a:buNone/>
            </a:pPr>
            <a:r>
              <a:rPr lang="en-US" dirty="0" err="1" smtClean="0">
                <a:latin typeface="Sylfaen" panose="010A0502050306030303" charset="0"/>
                <a:cs typeface="Sylfaen" panose="010A0502050306030303" charset="0"/>
              </a:rPr>
              <a:t>Pathophysiologically</a:t>
            </a:r>
            <a:r>
              <a:rPr lang="en-US" dirty="0">
                <a:latin typeface="Sylfaen" panose="010A0502050306030303" charset="0"/>
                <a:cs typeface="Sylfaen" panose="010A0502050306030303" charset="0"/>
              </a:rPr>
              <a:t>, damage to </a:t>
            </a:r>
            <a:r>
              <a:rPr lang="en-US" dirty="0" err="1" smtClean="0">
                <a:latin typeface="Sylfaen" panose="010A0502050306030303" charset="0"/>
                <a:cs typeface="Sylfaen" panose="010A0502050306030303" charset="0"/>
              </a:rPr>
              <a:t>dopaminergic</a:t>
            </a:r>
            <a:r>
              <a:rPr lang="en-US" dirty="0" smtClean="0">
                <a:latin typeface="Sylfaen" panose="010A0502050306030303" charset="0"/>
                <a:cs typeface="Sylfaen" panose="010A0502050306030303" charset="0"/>
              </a:rPr>
              <a:t> pathways leads to an imbalance in the </a:t>
            </a:r>
            <a:r>
              <a:rPr lang="en-US" dirty="0" err="1" smtClean="0">
                <a:latin typeface="Sylfaen" panose="010A0502050306030303" charset="0"/>
                <a:cs typeface="Sylfaen" panose="010A0502050306030303" charset="0"/>
              </a:rPr>
              <a:t>extrapyra</a:t>
            </a:r>
            <a:r>
              <a:rPr lang="en-US" dirty="0" smtClean="0">
                <a:latin typeface="Sylfaen" panose="010A0502050306030303" charset="0"/>
                <a:cs typeface="Sylfaen" panose="010A0502050306030303" charset="0"/>
              </a:rPr>
              <a:t>- </a:t>
            </a:r>
            <a:r>
              <a:rPr lang="en-US" dirty="0" err="1" smtClean="0">
                <a:latin typeface="Sylfaen" panose="010A0502050306030303" charset="0"/>
                <a:cs typeface="Sylfaen" panose="010A0502050306030303" charset="0"/>
              </a:rPr>
              <a:t>midal</a:t>
            </a:r>
            <a:r>
              <a:rPr lang="en-US" dirty="0" smtClean="0">
                <a:latin typeface="Sylfaen" panose="010A0502050306030303" charset="0"/>
                <a:cs typeface="Sylfaen" panose="010A0502050306030303" charset="0"/>
              </a:rPr>
              <a:t> system in </a:t>
            </a:r>
            <a:r>
              <a:rPr lang="en-US" dirty="0" err="1" smtClean="0">
                <a:latin typeface="Sylfaen" panose="010A0502050306030303" charset="0"/>
                <a:cs typeface="Sylfaen" panose="010A0502050306030303" charset="0"/>
              </a:rPr>
              <a:t>favour</a:t>
            </a:r>
            <a:r>
              <a:rPr lang="en-US" dirty="0" smtClean="0">
                <a:latin typeface="Sylfaen" panose="010A0502050306030303" charset="0"/>
                <a:cs typeface="Sylfaen" panose="010A0502050306030303" charset="0"/>
              </a:rPr>
              <a:t> of cholinergic and other neurotransmitter mechanisms.</a:t>
            </a:r>
            <a:endParaRPr lang="en-US" dirty="0" smtClean="0">
              <a:latin typeface="Sylfaen" panose="010A0502050306030303" charset="0"/>
              <a:cs typeface="Sylfaen" panose="010A0502050306030303" charset="0"/>
            </a:endParaRPr>
          </a:p>
          <a:p>
            <a:pPr algn="l" rtl="0">
              <a:buNone/>
            </a:pPr>
            <a:endParaRPr lang="en-US" dirty="0" smtClean="0">
              <a:latin typeface="Sylfaen" panose="010A0502050306030303" charset="0"/>
              <a:cs typeface="Sylfaen" panose="010A0502050306030303" charset="0"/>
            </a:endParaRPr>
          </a:p>
          <a:p>
            <a:pPr algn="l" rtl="0">
              <a:buNone/>
            </a:pPr>
            <a:endParaRPr lang="en-US" dirty="0" smtClean="0">
              <a:latin typeface="Sylfaen" panose="010A0502050306030303" charset="0"/>
              <a:cs typeface="Sylfaen" panose="010A0502050306030303" charset="0"/>
            </a:endParaRPr>
          </a:p>
          <a:p>
            <a:pPr algn="l" rtl="0">
              <a:buNone/>
            </a:pPr>
            <a:endParaRPr lang="en-US" dirty="0" smtClean="0">
              <a:latin typeface="Sylfaen" panose="010A0502050306030303" charset="0"/>
              <a:cs typeface="Sylfaen" panose="010A0502050306030303" charset="0"/>
            </a:endParaRPr>
          </a:p>
          <a:p>
            <a:pPr algn="l" rtl="0">
              <a:buNone/>
            </a:pPr>
            <a:endParaRPr lang="en-US" dirty="0">
              <a:latin typeface="Sylfaen" panose="010A0502050306030303" charset="0"/>
              <a:cs typeface="Sylfaen" panose="010A0502050306030303" charset="0"/>
            </a:endParaRPr>
          </a:p>
          <a:p>
            <a:endParaRPr lang="ar-JO" dirty="0">
              <a:latin typeface="Sylfaen" panose="010A0502050306030303" charset="0"/>
              <a:cs typeface="Sylfaen" panose="010A0502050306030303"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3390"/>
            <a:ext cx="8229600" cy="5673090"/>
          </a:xfrm>
        </p:spPr>
        <p:txBody>
          <a:bodyPr>
            <a:normAutofit fontScale="25000" lnSpcReduction="20000"/>
          </a:bodyPr>
          <a:lstStyle/>
          <a:p>
            <a:pPr algn="l" rtl="0"/>
            <a:r>
              <a:rPr lang="en-US" sz="5600" dirty="0"/>
              <a:t>Causes of an </a:t>
            </a:r>
            <a:r>
              <a:rPr lang="en-US" sz="5600" dirty="0" err="1"/>
              <a:t>akinetic</a:t>
            </a:r>
            <a:r>
              <a:rPr lang="en-US" sz="5600" dirty="0"/>
              <a:t>–rigid syndrome.</a:t>
            </a:r>
            <a:endParaRPr lang="en-US" sz="5600" dirty="0"/>
          </a:p>
          <a:p>
            <a:pPr algn="l" rtl="0"/>
            <a:r>
              <a:rPr lang="en-US" sz="5600" b="1" i="1" dirty="0">
                <a:solidFill>
                  <a:srgbClr val="FF0000"/>
                </a:solidFill>
              </a:rPr>
              <a:t>Inherited</a:t>
            </a:r>
            <a:endParaRPr lang="en-US" sz="5600" b="1" i="1" dirty="0">
              <a:solidFill>
                <a:srgbClr val="FF0000"/>
              </a:solidFill>
            </a:endParaRPr>
          </a:p>
          <a:p>
            <a:pPr algn="l" rtl="0">
              <a:buNone/>
            </a:pPr>
            <a:r>
              <a:rPr lang="en-US" sz="5600" dirty="0"/>
              <a:t>Wilson’s </a:t>
            </a:r>
            <a:r>
              <a:rPr lang="en-US" sz="5600" dirty="0" smtClean="0"/>
              <a:t>disease</a:t>
            </a:r>
            <a:endParaRPr lang="en-US" sz="5600" dirty="0"/>
          </a:p>
          <a:p>
            <a:pPr algn="l" rtl="0"/>
            <a:r>
              <a:rPr lang="en-US" sz="5600" b="1" i="1" dirty="0">
                <a:solidFill>
                  <a:srgbClr val="FF0000"/>
                </a:solidFill>
              </a:rPr>
              <a:t>Traumatic</a:t>
            </a:r>
            <a:endParaRPr lang="en-US" sz="5600" b="1" i="1" dirty="0">
              <a:solidFill>
                <a:srgbClr val="FF0000"/>
              </a:solidFill>
            </a:endParaRPr>
          </a:p>
          <a:p>
            <a:pPr algn="l" rtl="0">
              <a:buNone/>
            </a:pPr>
            <a:r>
              <a:rPr lang="en-US" sz="5600" dirty="0"/>
              <a:t>‘Punch-drunk syndrome’ – chronic head injury in boxers – patients have </a:t>
            </a:r>
            <a:r>
              <a:rPr lang="en-US" sz="5600" dirty="0" err="1"/>
              <a:t>parkinsonian</a:t>
            </a:r>
            <a:r>
              <a:rPr lang="en-US" sz="5600" dirty="0"/>
              <a:t> features often in combination with </a:t>
            </a:r>
            <a:r>
              <a:rPr lang="en-US" sz="5600" dirty="0" err="1"/>
              <a:t>cerebellar</a:t>
            </a:r>
            <a:r>
              <a:rPr lang="en-US" sz="5600" dirty="0"/>
              <a:t> damage and cognitive deficits (dementia </a:t>
            </a:r>
            <a:r>
              <a:rPr lang="en-US" sz="5600" dirty="0" err="1"/>
              <a:t>pugilistica</a:t>
            </a:r>
            <a:r>
              <a:rPr lang="en-US" sz="5600" dirty="0"/>
              <a:t>)</a:t>
            </a:r>
            <a:endParaRPr lang="en-US" sz="5600" dirty="0"/>
          </a:p>
          <a:p>
            <a:pPr algn="l" rtl="0"/>
            <a:r>
              <a:rPr lang="en-US" sz="5600" b="1" i="1" dirty="0">
                <a:solidFill>
                  <a:srgbClr val="FF0000"/>
                </a:solidFill>
              </a:rPr>
              <a:t>Inflammatory</a:t>
            </a:r>
            <a:endParaRPr lang="en-US" sz="5600" b="1" i="1" dirty="0">
              <a:solidFill>
                <a:srgbClr val="FF0000"/>
              </a:solidFill>
            </a:endParaRPr>
          </a:p>
          <a:p>
            <a:pPr algn="l" rtl="0">
              <a:buNone/>
            </a:pPr>
            <a:r>
              <a:rPr lang="en-US" sz="5600" dirty="0" err="1"/>
              <a:t>Postencephalitic</a:t>
            </a:r>
            <a:r>
              <a:rPr lang="en-US" sz="5600" dirty="0"/>
              <a:t> Parkinsonism – following the epidemic of encephalitis </a:t>
            </a:r>
            <a:r>
              <a:rPr lang="en-US" sz="5600" dirty="0" err="1"/>
              <a:t>lethargica</a:t>
            </a:r>
            <a:r>
              <a:rPr lang="en-US" sz="5600" dirty="0"/>
              <a:t> after World War I, patients developed a chronic </a:t>
            </a:r>
            <a:r>
              <a:rPr lang="en-US" sz="5600" dirty="0" err="1"/>
              <a:t>akinetic</a:t>
            </a:r>
            <a:r>
              <a:rPr lang="en-US" sz="5600" dirty="0"/>
              <a:t>–rigid state, with certain characteristic features, particularly </a:t>
            </a:r>
            <a:r>
              <a:rPr lang="en-US" sz="5600" dirty="0" err="1"/>
              <a:t>oculogyric</a:t>
            </a:r>
            <a:r>
              <a:rPr lang="en-US" sz="5600" dirty="0"/>
              <a:t> </a:t>
            </a:r>
            <a:r>
              <a:rPr lang="en-US" sz="5600" dirty="0" smtClean="0"/>
              <a:t>crises.</a:t>
            </a:r>
            <a:endParaRPr lang="en-US" sz="5600" dirty="0"/>
          </a:p>
          <a:p>
            <a:pPr algn="l" rtl="0"/>
            <a:r>
              <a:rPr lang="en-US" sz="5600" b="1" i="1" dirty="0" err="1">
                <a:solidFill>
                  <a:srgbClr val="FF0000"/>
                </a:solidFill>
              </a:rPr>
              <a:t>Neoplastic</a:t>
            </a:r>
            <a:endParaRPr lang="en-US" sz="5600" b="1" i="1" dirty="0">
              <a:solidFill>
                <a:srgbClr val="FF0000"/>
              </a:solidFill>
            </a:endParaRPr>
          </a:p>
          <a:p>
            <a:pPr algn="l" rtl="0">
              <a:buNone/>
            </a:pPr>
            <a:r>
              <a:rPr lang="en-US" sz="5600" dirty="0" err="1"/>
              <a:t>Tumours</a:t>
            </a:r>
            <a:r>
              <a:rPr lang="en-US" sz="5600" dirty="0"/>
              <a:t> of the basal ganglia presenting with </a:t>
            </a:r>
            <a:r>
              <a:rPr lang="en-US" sz="5600" dirty="0" err="1"/>
              <a:t>contralateral</a:t>
            </a:r>
            <a:r>
              <a:rPr lang="en-US" sz="5600" dirty="0"/>
              <a:t> </a:t>
            </a:r>
            <a:r>
              <a:rPr lang="en-US" sz="5600" dirty="0" err="1"/>
              <a:t>hemiparkinsonism</a:t>
            </a:r>
            <a:r>
              <a:rPr lang="en-US" sz="5600" dirty="0"/>
              <a:t> are extremely rare</a:t>
            </a:r>
            <a:endParaRPr lang="en-US" sz="5600" dirty="0"/>
          </a:p>
          <a:p>
            <a:pPr algn="l" rtl="0"/>
            <a:r>
              <a:rPr lang="en-US" sz="5600" b="1" i="1" dirty="0">
                <a:solidFill>
                  <a:srgbClr val="FF0000"/>
                </a:solidFill>
              </a:rPr>
              <a:t>Vascular</a:t>
            </a:r>
            <a:endParaRPr lang="en-US" sz="5600" b="1" i="1" dirty="0">
              <a:solidFill>
                <a:srgbClr val="FF0000"/>
              </a:solidFill>
            </a:endParaRPr>
          </a:p>
          <a:p>
            <a:pPr algn="l" rtl="0">
              <a:buNone/>
            </a:pPr>
            <a:r>
              <a:rPr lang="en-US" sz="5600" dirty="0"/>
              <a:t>Multiple </a:t>
            </a:r>
            <a:r>
              <a:rPr lang="en-US" sz="5600" dirty="0" err="1"/>
              <a:t>lacunar</a:t>
            </a:r>
            <a:r>
              <a:rPr lang="en-US" sz="5600" dirty="0"/>
              <a:t> infarcts may occasionally result in </a:t>
            </a:r>
            <a:r>
              <a:rPr lang="en-US" sz="5600" dirty="0" err="1"/>
              <a:t>pseudoparkinsonian</a:t>
            </a:r>
            <a:r>
              <a:rPr lang="en-US" sz="5600" dirty="0"/>
              <a:t> features, but usually in association with pyramidal and cognitive dysfunction</a:t>
            </a:r>
            <a:endParaRPr lang="en-US" sz="5600" dirty="0"/>
          </a:p>
          <a:p>
            <a:pPr algn="l" rtl="0"/>
            <a:r>
              <a:rPr lang="en-US" sz="5600" b="1" i="1" dirty="0">
                <a:solidFill>
                  <a:srgbClr val="FF0000"/>
                </a:solidFill>
              </a:rPr>
              <a:t>Drugs</a:t>
            </a:r>
            <a:endParaRPr lang="en-US" sz="5600" b="1" i="1" dirty="0">
              <a:solidFill>
                <a:srgbClr val="FF0000"/>
              </a:solidFill>
            </a:endParaRPr>
          </a:p>
          <a:p>
            <a:pPr algn="l" rtl="0">
              <a:buNone/>
            </a:pPr>
            <a:r>
              <a:rPr lang="en-US" sz="5600" dirty="0" err="1"/>
              <a:t>Neuroleptics</a:t>
            </a:r>
            <a:endParaRPr lang="en-US" sz="5600" dirty="0"/>
          </a:p>
          <a:p>
            <a:pPr algn="l" rtl="0">
              <a:buNone/>
            </a:pPr>
            <a:r>
              <a:rPr lang="en-US" sz="5600" dirty="0" err="1"/>
              <a:t>Antiemetics</a:t>
            </a:r>
            <a:endParaRPr lang="en-US" sz="5600" dirty="0"/>
          </a:p>
          <a:p>
            <a:pPr algn="l" rtl="0">
              <a:buNone/>
            </a:pPr>
            <a:r>
              <a:rPr lang="en-US" sz="5600" dirty="0" err="1"/>
              <a:t>Amiodarone</a:t>
            </a:r>
            <a:endParaRPr lang="en-US" sz="5600" dirty="0"/>
          </a:p>
          <a:p>
            <a:pPr algn="l" rtl="0"/>
            <a:r>
              <a:rPr lang="en-US" sz="5600" b="1" i="1" dirty="0">
                <a:solidFill>
                  <a:srgbClr val="FF0000"/>
                </a:solidFill>
              </a:rPr>
              <a:t>Toxins</a:t>
            </a:r>
            <a:endParaRPr lang="en-US" sz="5600" b="1" i="1" dirty="0">
              <a:solidFill>
                <a:srgbClr val="FF0000"/>
              </a:solidFill>
            </a:endParaRPr>
          </a:p>
          <a:p>
            <a:pPr algn="l" rtl="0">
              <a:buNone/>
            </a:pPr>
            <a:r>
              <a:rPr lang="en-US" sz="5600" dirty="0"/>
              <a:t>MPTP</a:t>
            </a:r>
            <a:endParaRPr lang="en-US" sz="5600" dirty="0"/>
          </a:p>
          <a:p>
            <a:pPr algn="l" rtl="0">
              <a:buNone/>
            </a:pPr>
            <a:r>
              <a:rPr lang="en-US" sz="5600" dirty="0"/>
              <a:t>Manganese</a:t>
            </a:r>
            <a:endParaRPr lang="en-US" sz="5600" dirty="0"/>
          </a:p>
          <a:p>
            <a:pPr algn="l" rtl="0">
              <a:buNone/>
            </a:pPr>
            <a:r>
              <a:rPr lang="en-US" sz="5600" dirty="0"/>
              <a:t>Chronic carbon monoxide poisoning</a:t>
            </a:r>
            <a:endParaRPr lang="en-US" sz="5600" dirty="0"/>
          </a:p>
          <a:p>
            <a:pPr algn="l" rtl="0">
              <a:buNone/>
            </a:pPr>
            <a:r>
              <a:rPr lang="en-US" sz="5600" i="1" dirty="0"/>
              <a:t>Idiopathic</a:t>
            </a:r>
            <a:endParaRPr lang="en-US" sz="5600" i="1" dirty="0"/>
          </a:p>
          <a:p>
            <a:pPr algn="l" rtl="0">
              <a:buNone/>
            </a:pPr>
            <a:r>
              <a:rPr lang="en-US" sz="5600" dirty="0"/>
              <a:t>Parkinson’s disease</a:t>
            </a:r>
            <a:endParaRPr lang="en-US" sz="5600" dirty="0"/>
          </a:p>
          <a:p>
            <a:br>
              <a:rPr lang="en-US" dirty="0" smtClean="0"/>
            </a:br>
            <a:endParaRPr lang="ar-J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0</TotalTime>
  <Words>13361</Words>
  <Application>WPS Presentation</Application>
  <PresentationFormat>On-screen Show (4:3)</PresentationFormat>
  <Paragraphs>309</Paragraphs>
  <Slides>42</Slides>
  <Notes>3</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42</vt:i4>
      </vt:variant>
    </vt:vector>
  </HeadingPairs>
  <TitlesOfParts>
    <vt:vector size="61" baseType="lpstr">
      <vt:lpstr>Arial</vt:lpstr>
      <vt:lpstr>SimSun</vt:lpstr>
      <vt:lpstr>Wingdings</vt:lpstr>
      <vt:lpstr>Wingdings 2</vt:lpstr>
      <vt:lpstr>Verdana</vt:lpstr>
      <vt:lpstr>Courier New</vt:lpstr>
      <vt:lpstr>Microsoft YaHei</vt:lpstr>
      <vt:lpstr/>
      <vt:lpstr>Arial Unicode MS</vt:lpstr>
      <vt:lpstr>Calibri</vt:lpstr>
      <vt:lpstr>Andalus</vt:lpstr>
      <vt:lpstr>Algerian</vt:lpstr>
      <vt:lpstr>Segoe Print</vt:lpstr>
      <vt:lpstr>Wingdings</vt:lpstr>
      <vt:lpstr>Verdana</vt:lpstr>
      <vt:lpstr>Sylfaen</vt:lpstr>
      <vt:lpstr>FangSong</vt:lpstr>
      <vt:lpstr>Tahoma</vt:lpstr>
      <vt:lpstr>Aspect</vt:lpstr>
      <vt:lpstr>Parkinson’s disease</vt:lpstr>
      <vt:lpstr>PowerPoint 演示文稿</vt:lpstr>
      <vt:lpstr>PowerPoint 演示文稿</vt:lpstr>
      <vt:lpstr>PowerPoint 演示文稿</vt:lpstr>
      <vt:lpstr>PowerPoint 演示文稿</vt:lpstr>
      <vt:lpstr>Epidemiology</vt:lpstr>
      <vt:lpstr>Pathology</vt:lpstr>
      <vt:lpstr>PowerPoint 演示文稿</vt:lpstr>
      <vt:lpstr>PowerPoint 演示文稿</vt:lpstr>
      <vt:lpstr>Clinical features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Cont… Motor Symptoms and Signs  Prognosis</vt:lpstr>
      <vt:lpstr>Tremor </vt:lpstr>
      <vt:lpstr>Rigidity</vt:lpstr>
      <vt:lpstr>PowerPoint 演示文稿</vt:lpstr>
      <vt:lpstr>Other motor symptoms and signs</vt:lpstr>
      <vt:lpstr>PowerPoint 演示文稿</vt:lpstr>
      <vt:lpstr>Non-motor symptoms</vt:lpstr>
      <vt:lpstr>PowerPoint 演示文稿</vt:lpstr>
      <vt:lpstr>PowerPoint 演示文稿</vt:lpstr>
      <vt:lpstr>Course and prognosis</vt:lpstr>
      <vt:lpstr>THANK YOU</vt:lpstr>
      <vt:lpstr>DIAGNOSIS OF PARKINSONS DISEASE </vt:lpstr>
      <vt:lpstr>PowerPoint 演示文稿</vt:lpstr>
      <vt:lpstr>PowerPoint 演示文稿</vt:lpstr>
      <vt:lpstr>TREATMENT</vt:lpstr>
      <vt:lpstr>PowerPoint 演示文稿</vt:lpstr>
      <vt:lpstr>Complications of long-term L-DOPA therapy in Parkinson’s disease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DIAGNOSIS OF PARKINSONS DISEASE </dc:title>
  <dc:creator>win-7</dc:creator>
  <cp:lastModifiedBy>asmaq_000</cp:lastModifiedBy>
  <cp:revision>58</cp:revision>
  <dcterms:created xsi:type="dcterms:W3CDTF">2018-08-29T22:06:00Z</dcterms:created>
  <dcterms:modified xsi:type="dcterms:W3CDTF">2020-01-21T18:37:38Z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1033-11.2.0.8934</vt:lpwstr>
  </property>
</Properties>
</file>