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52"/>
  </p:notesMasterIdLst>
  <p:sldIdLst>
    <p:sldId id="257" r:id="rId6"/>
    <p:sldId id="259" r:id="rId7"/>
    <p:sldId id="260" r:id="rId8"/>
    <p:sldId id="261" r:id="rId9"/>
    <p:sldId id="263" r:id="rId10"/>
    <p:sldId id="264" r:id="rId11"/>
    <p:sldId id="309" r:id="rId12"/>
    <p:sldId id="266" r:id="rId13"/>
    <p:sldId id="265" r:id="rId14"/>
    <p:sldId id="267" r:id="rId15"/>
    <p:sldId id="268" r:id="rId16"/>
    <p:sldId id="269" r:id="rId17"/>
    <p:sldId id="270" r:id="rId18"/>
    <p:sldId id="306" r:id="rId19"/>
    <p:sldId id="271" r:id="rId20"/>
    <p:sldId id="272" r:id="rId21"/>
    <p:sldId id="275" r:id="rId22"/>
    <p:sldId id="276" r:id="rId23"/>
    <p:sldId id="307" r:id="rId24"/>
    <p:sldId id="277" r:id="rId25"/>
    <p:sldId id="278" r:id="rId26"/>
    <p:sldId id="327" r:id="rId27"/>
    <p:sldId id="279" r:id="rId28"/>
    <p:sldId id="283" r:id="rId29"/>
    <p:sldId id="284" r:id="rId30"/>
    <p:sldId id="280" r:id="rId31"/>
    <p:sldId id="281" r:id="rId32"/>
    <p:sldId id="282"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0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2" autoAdjust="0"/>
    <p:restoredTop sz="94660"/>
  </p:normalViewPr>
  <p:slideViewPr>
    <p:cSldViewPr snapToGrid="0">
      <p:cViewPr varScale="1">
        <p:scale>
          <a:sx n="64" d="100"/>
          <a:sy n="64" d="100"/>
        </p:scale>
        <p:origin x="8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19482-93BA-4DCE-9F2A-96BFE32C2740}" type="datetimeFigureOut">
              <a:rPr lang="en-US" smtClean="0"/>
              <a:t>4/25/2021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10B0B-6364-4A2F-BF6A-F5CC859E1D25}" type="slidenum">
              <a:rPr lang="en-US" smtClean="0"/>
              <a:t>‹#›</a:t>
            </a:fld>
            <a:endParaRPr lang="en-US"/>
          </a:p>
        </p:txBody>
      </p:sp>
    </p:spTree>
    <p:extLst>
      <p:ext uri="{BB962C8B-B14F-4D97-AF65-F5344CB8AC3E}">
        <p14:creationId xmlns:p14="http://schemas.microsoft.com/office/powerpoint/2010/main" val="1213043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097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838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77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10B0B-6364-4A2F-BF6A-F5CC859E1D25}" type="slidenum">
              <a:rPr lang="en-US" smtClean="0"/>
              <a:t>30</a:t>
            </a:fld>
            <a:endParaRPr lang="en-US"/>
          </a:p>
        </p:txBody>
      </p:sp>
    </p:spTree>
    <p:extLst>
      <p:ext uri="{BB962C8B-B14F-4D97-AF65-F5344CB8AC3E}">
        <p14:creationId xmlns:p14="http://schemas.microsoft.com/office/powerpoint/2010/main" val="51874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10B0B-6364-4A2F-BF6A-F5CC859E1D25}" type="slidenum">
              <a:rPr lang="en-US" smtClean="0"/>
              <a:t>31</a:t>
            </a:fld>
            <a:endParaRPr lang="en-US"/>
          </a:p>
        </p:txBody>
      </p:sp>
    </p:spTree>
    <p:extLst>
      <p:ext uri="{BB962C8B-B14F-4D97-AF65-F5344CB8AC3E}">
        <p14:creationId xmlns:p14="http://schemas.microsoft.com/office/powerpoint/2010/main" val="1166870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Level</a:t>
            </a:r>
            <a:r>
              <a:rPr lang="en-US" sz="1200" b="0" i="0" u="none" strike="noStrike" kern="1200" dirty="0">
                <a:solidFill>
                  <a:schemeClr val="tx1"/>
                </a:solidFill>
                <a:effectLst/>
                <a:latin typeface="+mn-lt"/>
                <a:ea typeface="+mn-ea"/>
                <a:cs typeface="+mn-cs"/>
              </a:rPr>
              <a:t> II </a:t>
            </a:r>
            <a:r>
              <a:rPr lang="en-US" sz="1200" b="1" i="0" u="none" strike="noStrike" kern="1200" dirty="0">
                <a:solidFill>
                  <a:schemeClr val="tx1"/>
                </a:solidFill>
                <a:effectLst/>
                <a:latin typeface="+mn-lt"/>
                <a:ea typeface="+mn-ea"/>
                <a:cs typeface="+mn-cs"/>
              </a:rPr>
              <a:t>lymph nodes</a:t>
            </a:r>
            <a:r>
              <a:rPr lang="en-US" sz="1200" b="0" i="0" u="none" strike="noStrike" kern="1200" dirty="0">
                <a:solidFill>
                  <a:schemeClr val="tx1"/>
                </a:solidFill>
                <a:effectLst/>
                <a:latin typeface="+mn-lt"/>
                <a:ea typeface="+mn-ea"/>
                <a:cs typeface="+mn-cs"/>
              </a:rPr>
              <a:t> are related to the upper third of the jugular vein, extending from the skull base to the inferior border of the hyoid bone. The posterior border of </a:t>
            </a:r>
            <a:r>
              <a:rPr lang="en-US" sz="1200" b="1" i="0" u="none" strike="noStrike" kern="1200" dirty="0">
                <a:solidFill>
                  <a:schemeClr val="tx1"/>
                </a:solidFill>
                <a:effectLst/>
                <a:latin typeface="+mn-lt"/>
                <a:ea typeface="+mn-ea"/>
                <a:cs typeface="+mn-cs"/>
              </a:rPr>
              <a:t>level</a:t>
            </a:r>
            <a:r>
              <a:rPr lang="en-US" sz="1200" b="0" i="0" u="none" strike="noStrike" kern="1200" dirty="0">
                <a:solidFill>
                  <a:schemeClr val="tx1"/>
                </a:solidFill>
                <a:effectLst/>
                <a:latin typeface="+mn-lt"/>
                <a:ea typeface="+mn-ea"/>
                <a:cs typeface="+mn-cs"/>
              </a:rPr>
              <a:t> II </a:t>
            </a:r>
            <a:r>
              <a:rPr lang="en-US" sz="1200" b="1" i="0" u="none" strike="noStrike" kern="1200" dirty="0">
                <a:solidFill>
                  <a:schemeClr val="tx1"/>
                </a:solidFill>
                <a:effectLst/>
                <a:latin typeface="+mn-lt"/>
                <a:ea typeface="+mn-ea"/>
                <a:cs typeface="+mn-cs"/>
              </a:rPr>
              <a:t>is </a:t>
            </a:r>
            <a:r>
              <a:rPr lang="en-US" sz="1200" b="1" i="0" u="none" strike="noStrike" kern="1200" dirty="0" err="1">
                <a:solidFill>
                  <a:schemeClr val="tx1"/>
                </a:solidFill>
                <a:effectLst/>
                <a:latin typeface="+mn-lt"/>
                <a:ea typeface="+mn-ea"/>
                <a:cs typeface="+mn-cs"/>
              </a:rPr>
              <a:t>the</a:t>
            </a:r>
            <a:r>
              <a:rPr lang="en-US" sz="1200" b="0" i="0" u="none" strike="noStrike" kern="1200" dirty="0" err="1">
                <a:solidFill>
                  <a:schemeClr val="tx1"/>
                </a:solidFill>
                <a:effectLst/>
                <a:latin typeface="+mn-lt"/>
                <a:ea typeface="+mn-ea"/>
                <a:cs typeface="+mn-cs"/>
              </a:rPr>
              <a:t>posterior</a:t>
            </a:r>
            <a:r>
              <a:rPr lang="en-US" sz="1200" b="0" i="0" u="none" strike="noStrike" kern="1200" dirty="0">
                <a:solidFill>
                  <a:schemeClr val="tx1"/>
                </a:solidFill>
                <a:effectLst/>
                <a:latin typeface="+mn-lt"/>
                <a:ea typeface="+mn-ea"/>
                <a:cs typeface="+mn-cs"/>
              </a:rPr>
              <a:t> border of the sternocleidomastoid muscle, while the anterior border of </a:t>
            </a:r>
            <a:r>
              <a:rPr lang="en-US" sz="1200" b="1" i="0" u="none" strike="noStrike" kern="1200" dirty="0">
                <a:solidFill>
                  <a:schemeClr val="tx1"/>
                </a:solidFill>
                <a:effectLst/>
                <a:latin typeface="+mn-lt"/>
                <a:ea typeface="+mn-ea"/>
                <a:cs typeface="+mn-cs"/>
              </a:rPr>
              <a:t>level</a:t>
            </a:r>
            <a:r>
              <a:rPr lang="en-US" sz="1200" b="0" i="0" u="none" strike="noStrike" kern="1200" dirty="0">
                <a:solidFill>
                  <a:schemeClr val="tx1"/>
                </a:solidFill>
                <a:effectLst/>
                <a:latin typeface="+mn-lt"/>
                <a:ea typeface="+mn-ea"/>
                <a:cs typeface="+mn-cs"/>
              </a:rPr>
              <a:t> II has been defined as the stylohyoid muscle</a:t>
            </a:r>
          </a:p>
          <a:p>
            <a:r>
              <a:rPr lang="en-US" sz="1200" b="1" i="0" u="none" strike="noStrike" kern="1200" dirty="0">
                <a:solidFill>
                  <a:schemeClr val="tx1"/>
                </a:solidFill>
                <a:effectLst/>
                <a:latin typeface="+mn-lt"/>
                <a:ea typeface="+mn-ea"/>
                <a:cs typeface="+mn-cs"/>
              </a:rPr>
              <a:t>Level</a:t>
            </a:r>
            <a:r>
              <a:rPr lang="en-US" sz="1200" b="0" i="0" u="none" strike="noStrike" kern="1200" dirty="0">
                <a:solidFill>
                  <a:schemeClr val="tx1"/>
                </a:solidFill>
                <a:effectLst/>
                <a:latin typeface="+mn-lt"/>
                <a:ea typeface="+mn-ea"/>
                <a:cs typeface="+mn-cs"/>
              </a:rPr>
              <a:t> IV: Lower Jugular Group. This group consists of </a:t>
            </a:r>
            <a:r>
              <a:rPr lang="en-US" sz="1200" b="1" i="0" u="none" strike="noStrike" kern="1200" dirty="0">
                <a:solidFill>
                  <a:schemeClr val="tx1"/>
                </a:solidFill>
                <a:effectLst/>
                <a:latin typeface="+mn-lt"/>
                <a:ea typeface="+mn-ea"/>
                <a:cs typeface="+mn-cs"/>
              </a:rPr>
              <a:t>lymph nodes</a:t>
            </a:r>
            <a:r>
              <a:rPr lang="en-US" sz="1200" b="0" i="0" u="none" strike="noStrike" kern="1200" dirty="0">
                <a:solidFill>
                  <a:schemeClr val="tx1"/>
                </a:solidFill>
                <a:effectLst/>
                <a:latin typeface="+mn-lt"/>
                <a:ea typeface="+mn-ea"/>
                <a:cs typeface="+mn-cs"/>
              </a:rPr>
              <a:t> located around the lower third of the internal jugular vein extending from the inferior border of the cricoid (above) to the clavicle (below).</a:t>
            </a:r>
            <a:endParaRPr lang="en-JO" dirty="0"/>
          </a:p>
        </p:txBody>
      </p:sp>
      <p:sp>
        <p:nvSpPr>
          <p:cNvPr id="4" name="Slide Number Placeholder 3"/>
          <p:cNvSpPr>
            <a:spLocks noGrp="1"/>
          </p:cNvSpPr>
          <p:nvPr>
            <p:ph type="sldNum" sz="quarter" idx="5"/>
          </p:nvPr>
        </p:nvSpPr>
        <p:spPr/>
        <p:txBody>
          <a:bodyPr/>
          <a:lstStyle/>
          <a:p>
            <a:fld id="{2F410B0B-6364-4A2F-BF6A-F5CC859E1D25}" type="slidenum">
              <a:rPr lang="en-US" smtClean="0"/>
              <a:t>35</a:t>
            </a:fld>
            <a:endParaRPr lang="en-US"/>
          </a:p>
        </p:txBody>
      </p:sp>
    </p:spTree>
    <p:extLst>
      <p:ext uri="{BB962C8B-B14F-4D97-AF65-F5344CB8AC3E}">
        <p14:creationId xmlns:p14="http://schemas.microsoft.com/office/powerpoint/2010/main" val="86705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282157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418822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326350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47D9DB-CB7D-4A46-8D41-3AC89140124B}"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176798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7D9DB-CB7D-4A46-8D41-3AC89140124B}" type="datetimeFigureOut">
              <a:rPr lang="en-US" smtClean="0"/>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428806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7D9DB-CB7D-4A46-8D41-3AC89140124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4124302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47D9DB-CB7D-4A46-8D41-3AC89140124B}" type="datetimeFigureOut">
              <a:rPr lang="en-US" smtClean="0"/>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129521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1181296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315119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251673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F3ADCFCE-7E7C-4EDE-96A0-302DA261601C}"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4400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237332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7992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559636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AD47D9DB-CB7D-4A46-8D41-3AC89140124B}" type="datetimeFigureOut">
              <a:rPr lang="en-US" smtClean="0"/>
              <a:t>4/25/2021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147658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D47D9DB-CB7D-4A46-8D41-3AC89140124B}" type="datetimeFigureOut">
              <a:rPr lang="en-US" smtClean="0"/>
              <a:t>4/25/2021</a:t>
            </a:fld>
            <a:endParaRPr lang="en-US"/>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F3ADCFCE-7E7C-4EDE-96A0-302DA261601C}" type="slidenum">
              <a:rPr lang="en-US" smtClean="0"/>
              <a:t>‹#›</a:t>
            </a:fld>
            <a:endParaRPr lang="en-US"/>
          </a:p>
        </p:txBody>
      </p:sp>
    </p:spTree>
    <p:extLst>
      <p:ext uri="{BB962C8B-B14F-4D97-AF65-F5344CB8AC3E}">
        <p14:creationId xmlns:p14="http://schemas.microsoft.com/office/powerpoint/2010/main" val="4626166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7D9DB-CB7D-4A46-8D41-3AC89140124B}" type="datetimeFigureOut">
              <a:rPr lang="en-US" smtClean="0"/>
              <a:t>4/25/2021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DCFCE-7E7C-4EDE-96A0-302DA261601C}" type="slidenum">
              <a:rPr lang="en-US" smtClean="0"/>
              <a:t>‹#›</a:t>
            </a:fld>
            <a:endParaRPr lang="en-US"/>
          </a:p>
        </p:txBody>
      </p:sp>
    </p:spTree>
    <p:extLst>
      <p:ext uri="{BB962C8B-B14F-4D97-AF65-F5344CB8AC3E}">
        <p14:creationId xmlns:p14="http://schemas.microsoft.com/office/powerpoint/2010/main" val="3558886597"/>
      </p:ext>
    </p:extLst>
  </p:cSld>
  <p:clrMap bg1="lt1" tx1="dk1" bg2="lt2" tx2="dk2" accent1="accent1" accent2="accent2" accent3="accent3" accent4="accent4" accent5="accent5" accent6="accent6" hlink="hlink" folHlink="folHlink"/>
  <p:sldLayoutIdLst>
    <p:sldLayoutId id="2147483652" r:id="rId1"/>
    <p:sldLayoutId id="2147483655" r:id="rId2"/>
    <p:sldLayoutId id="2147483650"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hyperlink" Target="https://www.ncbi.nlm.nih.gov/books/NBK526076"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5">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50282" y="1584183"/>
            <a:ext cx="9194096" cy="2431226"/>
          </a:xfrm>
        </p:spPr>
        <p:txBody>
          <a:bodyPr anchor="t">
            <a:normAutofit/>
          </a:bodyPr>
          <a:lstStyle/>
          <a:p>
            <a:pPr algn="r"/>
            <a:r>
              <a:rPr lang="en-US" sz="4400" dirty="0">
                <a:solidFill>
                  <a:schemeClr val="bg1"/>
                </a:solidFill>
              </a:rPr>
              <a:t>Laryngeal cancer</a:t>
            </a:r>
            <a:br>
              <a:rPr lang="en-US" sz="4400" dirty="0">
                <a:solidFill>
                  <a:schemeClr val="bg1"/>
                </a:solidFill>
              </a:rPr>
            </a:br>
            <a:endParaRPr lang="en-US" sz="4400" b="1" dirty="0">
              <a:solidFill>
                <a:schemeClr val="bg1"/>
              </a:solidFill>
            </a:endParaRPr>
          </a:p>
        </p:txBody>
      </p:sp>
      <p:sp>
        <p:nvSpPr>
          <p:cNvPr id="3" name="Subtitle 2"/>
          <p:cNvSpPr>
            <a:spLocks noGrp="1"/>
          </p:cNvSpPr>
          <p:nvPr>
            <p:ph type="subTitle" idx="1"/>
          </p:nvPr>
        </p:nvSpPr>
        <p:spPr>
          <a:xfrm>
            <a:off x="4263527" y="4516916"/>
            <a:ext cx="7180849" cy="1536252"/>
          </a:xfrm>
        </p:spPr>
        <p:txBody>
          <a:bodyPr>
            <a:normAutofit/>
          </a:bodyPr>
          <a:lstStyle/>
          <a:p>
            <a:pPr algn="l">
              <a:lnSpc>
                <a:spcPct val="140000"/>
              </a:lnSpc>
            </a:pPr>
            <a:r>
              <a:rPr lang="en" sz="1200" b="1" dirty="0">
                <a:solidFill>
                  <a:schemeClr val="bg1"/>
                </a:solidFill>
              </a:rPr>
              <a:t>Prepared by:	Hiyam Barghouti</a:t>
            </a:r>
          </a:p>
          <a:p>
            <a:pPr algn="l">
              <a:lnSpc>
                <a:spcPct val="140000"/>
              </a:lnSpc>
            </a:pPr>
            <a:r>
              <a:rPr lang="en" sz="1200" b="1" dirty="0">
                <a:solidFill>
                  <a:schemeClr val="bg1"/>
                </a:solidFill>
              </a:rPr>
              <a:t>			Hussam Shakur</a:t>
            </a:r>
          </a:p>
          <a:p>
            <a:pPr algn="l">
              <a:lnSpc>
                <a:spcPct val="140000"/>
              </a:lnSpc>
            </a:pPr>
            <a:r>
              <a:rPr lang="en" sz="1200" b="1" dirty="0">
                <a:solidFill>
                  <a:schemeClr val="bg1"/>
                </a:solidFill>
              </a:rPr>
              <a:t>Supervised by: 	Dr.hani alhamaideh</a:t>
            </a:r>
          </a:p>
        </p:txBody>
      </p:sp>
    </p:spTree>
    <p:extLst>
      <p:ext uri="{BB962C8B-B14F-4D97-AF65-F5344CB8AC3E}">
        <p14:creationId xmlns:p14="http://schemas.microsoft.com/office/powerpoint/2010/main" val="215554418"/>
      </p:ext>
    </p:extLst>
  </p:cSld>
  <p:clrMapOvr>
    <a:masterClrMapping/>
  </p:clrMapOvr>
  <mc:AlternateContent xmlns:mc="http://schemas.openxmlformats.org/markup-compatibility/2006" xmlns:p14="http://schemas.microsoft.com/office/powerpoint/2010/main">
    <mc:Choice Requires="p14">
      <p:transition spd="slow" p14:dur="2000" advTm="31074"/>
    </mc:Choice>
    <mc:Fallback xmlns="">
      <p:transition spd="slow" advTm="310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666" y="476039"/>
            <a:ext cx="10241280" cy="1234440"/>
          </a:xfrm>
        </p:spPr>
        <p:txBody>
          <a:bodyPr/>
          <a:lstStyle/>
          <a:p>
            <a:r>
              <a:rPr lang="en-US" dirty="0"/>
              <a:t>Epidemiology</a:t>
            </a:r>
          </a:p>
        </p:txBody>
      </p:sp>
      <p:pic>
        <p:nvPicPr>
          <p:cNvPr id="3" name="Picture 2"/>
          <p:cNvPicPr>
            <a:picLocks noChangeAspect="1"/>
          </p:cNvPicPr>
          <p:nvPr/>
        </p:nvPicPr>
        <p:blipFill rotWithShape="1">
          <a:blip r:embed="rId2"/>
          <a:srcRect l="17015" t="32031" r="39552" b="39298"/>
          <a:stretch/>
        </p:blipFill>
        <p:spPr>
          <a:xfrm>
            <a:off x="882267" y="2029968"/>
            <a:ext cx="11082079" cy="3892242"/>
          </a:xfrm>
          <a:prstGeom prst="rect">
            <a:avLst/>
          </a:prstGeom>
        </p:spPr>
      </p:pic>
    </p:spTree>
    <p:extLst>
      <p:ext uri="{BB962C8B-B14F-4D97-AF65-F5344CB8AC3E}">
        <p14:creationId xmlns:p14="http://schemas.microsoft.com/office/powerpoint/2010/main" val="197452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482" y="454006"/>
            <a:ext cx="10241280" cy="1234440"/>
          </a:xfrm>
        </p:spPr>
        <p:txBody>
          <a:bodyPr/>
          <a:lstStyle/>
          <a:p>
            <a:r>
              <a:rPr lang="en-US" dirty="0"/>
              <a:t>Histological subtypes</a:t>
            </a:r>
          </a:p>
        </p:txBody>
      </p:sp>
      <p:pic>
        <p:nvPicPr>
          <p:cNvPr id="3" name="Picture 2"/>
          <p:cNvPicPr>
            <a:picLocks noChangeAspect="1"/>
          </p:cNvPicPr>
          <p:nvPr/>
        </p:nvPicPr>
        <p:blipFill rotWithShape="1">
          <a:blip r:embed="rId2"/>
          <a:srcRect l="16679" t="36810" r="41455" b="31931"/>
          <a:stretch/>
        </p:blipFill>
        <p:spPr>
          <a:xfrm>
            <a:off x="586853" y="1869306"/>
            <a:ext cx="10099343" cy="4040175"/>
          </a:xfrm>
          <a:prstGeom prst="rect">
            <a:avLst/>
          </a:prstGeom>
        </p:spPr>
      </p:pic>
    </p:spTree>
    <p:extLst>
      <p:ext uri="{BB962C8B-B14F-4D97-AF65-F5344CB8AC3E}">
        <p14:creationId xmlns:p14="http://schemas.microsoft.com/office/powerpoint/2010/main" val="261507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756" y="0"/>
            <a:ext cx="10241280" cy="1234440"/>
          </a:xfrm>
        </p:spPr>
        <p:txBody>
          <a:bodyPr/>
          <a:lstStyle/>
          <a:p>
            <a:r>
              <a:rPr lang="en-US" dirty="0"/>
              <a:t>Pathology of SCC </a:t>
            </a:r>
          </a:p>
        </p:txBody>
      </p:sp>
      <p:pic>
        <p:nvPicPr>
          <p:cNvPr id="3" name="Picture 2"/>
          <p:cNvPicPr>
            <a:picLocks noChangeAspect="1"/>
          </p:cNvPicPr>
          <p:nvPr/>
        </p:nvPicPr>
        <p:blipFill rotWithShape="1">
          <a:blip r:embed="rId2"/>
          <a:srcRect l="4030" t="12917" r="52873" b="55227"/>
          <a:stretch/>
        </p:blipFill>
        <p:spPr>
          <a:xfrm>
            <a:off x="6250675" y="1485972"/>
            <a:ext cx="5595581" cy="3240485"/>
          </a:xfrm>
          <a:prstGeom prst="rect">
            <a:avLst/>
          </a:prstGeom>
        </p:spPr>
      </p:pic>
      <p:pic>
        <p:nvPicPr>
          <p:cNvPr id="4" name="Picture 3"/>
          <p:cNvPicPr>
            <a:picLocks noChangeAspect="1"/>
          </p:cNvPicPr>
          <p:nvPr/>
        </p:nvPicPr>
        <p:blipFill rotWithShape="1">
          <a:blip r:embed="rId3"/>
          <a:srcRect l="18246" t="36610" r="41344" b="48258"/>
          <a:stretch/>
        </p:blipFill>
        <p:spPr>
          <a:xfrm>
            <a:off x="1451212" y="4726457"/>
            <a:ext cx="9057564" cy="1942560"/>
          </a:xfrm>
          <a:prstGeom prst="rect">
            <a:avLst/>
          </a:prstGeom>
        </p:spPr>
      </p:pic>
      <p:pic>
        <p:nvPicPr>
          <p:cNvPr id="5" name="Picture 4"/>
          <p:cNvPicPr>
            <a:picLocks noChangeAspect="1"/>
          </p:cNvPicPr>
          <p:nvPr/>
        </p:nvPicPr>
        <p:blipFill rotWithShape="1">
          <a:blip r:embed="rId4"/>
          <a:srcRect l="4365" t="13315" r="57351" b="38303"/>
          <a:stretch/>
        </p:blipFill>
        <p:spPr>
          <a:xfrm>
            <a:off x="958756" y="1485972"/>
            <a:ext cx="4667535" cy="3240485"/>
          </a:xfrm>
          <a:prstGeom prst="rect">
            <a:avLst/>
          </a:prstGeom>
        </p:spPr>
      </p:pic>
    </p:spTree>
    <p:extLst>
      <p:ext uri="{BB962C8B-B14F-4D97-AF65-F5344CB8AC3E}">
        <p14:creationId xmlns:p14="http://schemas.microsoft.com/office/powerpoint/2010/main" val="404623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583" y="365870"/>
            <a:ext cx="10241280" cy="1234440"/>
          </a:xfrm>
        </p:spPr>
        <p:txBody>
          <a:bodyPr/>
          <a:lstStyle/>
          <a:p>
            <a:r>
              <a:rPr lang="en-US" dirty="0"/>
              <a:t>Laryngeal cancer spread</a:t>
            </a:r>
          </a:p>
        </p:txBody>
      </p:sp>
      <p:pic>
        <p:nvPicPr>
          <p:cNvPr id="3" name="Picture 2"/>
          <p:cNvPicPr>
            <a:picLocks noChangeAspect="1"/>
          </p:cNvPicPr>
          <p:nvPr/>
        </p:nvPicPr>
        <p:blipFill rotWithShape="1">
          <a:blip r:embed="rId2"/>
          <a:srcRect l="17351" t="36212" r="40559" b="31732"/>
          <a:stretch/>
        </p:blipFill>
        <p:spPr>
          <a:xfrm>
            <a:off x="838200" y="1690688"/>
            <a:ext cx="10357515" cy="4312692"/>
          </a:xfrm>
          <a:prstGeom prst="rect">
            <a:avLst/>
          </a:prstGeom>
        </p:spPr>
      </p:pic>
    </p:spTree>
    <p:extLst>
      <p:ext uri="{BB962C8B-B14F-4D97-AF65-F5344CB8AC3E}">
        <p14:creationId xmlns:p14="http://schemas.microsoft.com/office/powerpoint/2010/main" val="26515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630275"/>
            <a:ext cx="10241280" cy="1234440"/>
          </a:xfrm>
        </p:spPr>
        <p:txBody>
          <a:bodyPr/>
          <a:lstStyle/>
          <a:p>
            <a:r>
              <a:rPr lang="en-US" dirty="0"/>
              <a:t>Laryngeal cancer spread</a:t>
            </a:r>
          </a:p>
        </p:txBody>
      </p:sp>
      <p:sp>
        <p:nvSpPr>
          <p:cNvPr id="4" name="Content Placeholder 3"/>
          <p:cNvSpPr>
            <a:spLocks noGrp="1"/>
          </p:cNvSpPr>
          <p:nvPr>
            <p:ph idx="1"/>
          </p:nvPr>
        </p:nvSpPr>
        <p:spPr/>
        <p:txBody>
          <a:bodyPr>
            <a:normAutofit/>
          </a:bodyPr>
          <a:lstStyle/>
          <a:p>
            <a:pPr marL="285750" indent="-285750"/>
            <a:r>
              <a:rPr lang="en-US" dirty="0"/>
              <a:t>The most common site for </a:t>
            </a:r>
            <a:r>
              <a:rPr lang="en-US" b="1" dirty="0"/>
              <a:t>distant hematogenous </a:t>
            </a:r>
            <a:r>
              <a:rPr lang="en-US" dirty="0"/>
              <a:t>metastasis is the </a:t>
            </a:r>
            <a:r>
              <a:rPr lang="en-US" b="1" dirty="0"/>
              <a:t>lung. </a:t>
            </a:r>
          </a:p>
          <a:p>
            <a:pPr marL="285750" indent="-285750"/>
            <a:endParaRPr lang="en-US" dirty="0"/>
          </a:p>
          <a:p>
            <a:pPr marL="285750" indent="-285750"/>
            <a:r>
              <a:rPr lang="en-US" dirty="0"/>
              <a:t>The </a:t>
            </a:r>
            <a:r>
              <a:rPr lang="en-US" b="1" dirty="0"/>
              <a:t>mediastinum</a:t>
            </a:r>
            <a:r>
              <a:rPr lang="en-US" dirty="0"/>
              <a:t> is the most common site for</a:t>
            </a:r>
            <a:r>
              <a:rPr lang="en-US" b="1" dirty="0"/>
              <a:t> distant lymphatic</a:t>
            </a:r>
            <a:r>
              <a:rPr lang="en-US" dirty="0"/>
              <a:t> metastases.</a:t>
            </a:r>
          </a:p>
          <a:p>
            <a:pPr marL="285750" indent="-285750"/>
            <a:endParaRPr lang="en-US" dirty="0"/>
          </a:p>
          <a:p>
            <a:pPr marL="285750" indent="-285750"/>
            <a:r>
              <a:rPr lang="en-US" dirty="0"/>
              <a:t>The incidence of distant metastasis varies according to the</a:t>
            </a:r>
            <a:r>
              <a:rPr lang="en-US" b="1" dirty="0"/>
              <a:t> site </a:t>
            </a:r>
            <a:r>
              <a:rPr lang="en-US" dirty="0"/>
              <a:t>of the primary tumor (the rate is 3.1% to 8.8% in </a:t>
            </a:r>
            <a:r>
              <a:rPr lang="en-US" b="1" dirty="0"/>
              <a:t>glottic SCC </a:t>
            </a:r>
            <a:r>
              <a:rPr lang="en-US" dirty="0"/>
              <a:t>and 3.7% to 15% in </a:t>
            </a:r>
            <a:r>
              <a:rPr lang="en-US" b="1" dirty="0"/>
              <a:t>supraglottic SCC</a:t>
            </a:r>
            <a:r>
              <a:rPr lang="en-US" dirty="0"/>
              <a:t>. 14.3% of </a:t>
            </a:r>
            <a:r>
              <a:rPr lang="en-US" b="1" dirty="0"/>
              <a:t>subglottic SCCs </a:t>
            </a:r>
            <a:r>
              <a:rPr lang="en-US" dirty="0"/>
              <a:t>developed distant metastases).</a:t>
            </a:r>
          </a:p>
          <a:p>
            <a:endParaRPr lang="en-US" dirty="0"/>
          </a:p>
        </p:txBody>
      </p:sp>
    </p:spTree>
    <p:extLst>
      <p:ext uri="{BB962C8B-B14F-4D97-AF65-F5344CB8AC3E}">
        <p14:creationId xmlns:p14="http://schemas.microsoft.com/office/powerpoint/2010/main" val="2583268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785" y="112482"/>
            <a:ext cx="10241280" cy="1234440"/>
          </a:xfrm>
        </p:spPr>
        <p:txBody>
          <a:bodyPr/>
          <a:lstStyle/>
          <a:p>
            <a:r>
              <a:rPr lang="en-US" dirty="0"/>
              <a:t>Laryngeal cancer spread</a:t>
            </a:r>
          </a:p>
        </p:txBody>
      </p:sp>
      <p:pic>
        <p:nvPicPr>
          <p:cNvPr id="4" name="Picture 3"/>
          <p:cNvPicPr>
            <a:picLocks noChangeAspect="1"/>
          </p:cNvPicPr>
          <p:nvPr/>
        </p:nvPicPr>
        <p:blipFill rotWithShape="1">
          <a:blip r:embed="rId2"/>
          <a:srcRect l="16231" t="32429" r="40448" b="27751"/>
          <a:stretch/>
        </p:blipFill>
        <p:spPr>
          <a:xfrm>
            <a:off x="773372" y="1244096"/>
            <a:ext cx="10645255" cy="5501422"/>
          </a:xfrm>
          <a:prstGeom prst="rect">
            <a:avLst/>
          </a:prstGeom>
          <a:ln>
            <a:noFill/>
          </a:ln>
          <a:effectLst>
            <a:softEdge rad="112500"/>
          </a:effectLst>
        </p:spPr>
      </p:pic>
    </p:spTree>
    <p:extLst>
      <p:ext uri="{BB962C8B-B14F-4D97-AF65-F5344CB8AC3E}">
        <p14:creationId xmlns:p14="http://schemas.microsoft.com/office/powerpoint/2010/main" val="14482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630" y="135961"/>
            <a:ext cx="10241280" cy="1234440"/>
          </a:xfrm>
        </p:spPr>
        <p:txBody>
          <a:bodyPr/>
          <a:lstStyle/>
          <a:p>
            <a:r>
              <a:rPr lang="en-US" dirty="0"/>
              <a:t>Clinical presentation</a:t>
            </a:r>
          </a:p>
        </p:txBody>
      </p:sp>
      <p:pic>
        <p:nvPicPr>
          <p:cNvPr id="3" name="Picture 2"/>
          <p:cNvPicPr>
            <a:picLocks noChangeAspect="1"/>
          </p:cNvPicPr>
          <p:nvPr/>
        </p:nvPicPr>
        <p:blipFill rotWithShape="1">
          <a:blip r:embed="rId2"/>
          <a:srcRect l="16679" t="35018" r="39888" b="29940"/>
          <a:stretch/>
        </p:blipFill>
        <p:spPr>
          <a:xfrm>
            <a:off x="370354" y="1448561"/>
            <a:ext cx="10120952" cy="4614578"/>
          </a:xfrm>
          <a:prstGeom prst="rect">
            <a:avLst/>
          </a:prstGeom>
        </p:spPr>
      </p:pic>
      <p:pic>
        <p:nvPicPr>
          <p:cNvPr id="4" name="Picture 3"/>
          <p:cNvPicPr>
            <a:picLocks noChangeAspect="1"/>
          </p:cNvPicPr>
          <p:nvPr/>
        </p:nvPicPr>
        <p:blipFill rotWithShape="1">
          <a:blip r:embed="rId3"/>
          <a:srcRect l="13433" t="13514" r="66865" b="61200"/>
          <a:stretch/>
        </p:blipFill>
        <p:spPr>
          <a:xfrm>
            <a:off x="7066259" y="3276164"/>
            <a:ext cx="4885898" cy="3102150"/>
          </a:xfrm>
          <a:prstGeom prst="rect">
            <a:avLst/>
          </a:prstGeom>
        </p:spPr>
      </p:pic>
    </p:spTree>
    <p:extLst>
      <p:ext uri="{BB962C8B-B14F-4D97-AF65-F5344CB8AC3E}">
        <p14:creationId xmlns:p14="http://schemas.microsoft.com/office/powerpoint/2010/main" val="224036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Clinical exam and laryngoscopy</a:t>
            </a:r>
          </a:p>
        </p:txBody>
      </p:sp>
      <p:sp>
        <p:nvSpPr>
          <p:cNvPr id="3" name="Content Placeholder 2"/>
          <p:cNvSpPr>
            <a:spLocks noGrp="1"/>
          </p:cNvSpPr>
          <p:nvPr>
            <p:ph idx="1"/>
          </p:nvPr>
        </p:nvSpPr>
        <p:spPr/>
        <p:txBody>
          <a:bodyPr>
            <a:normAutofit/>
          </a:bodyPr>
          <a:lstStyle/>
          <a:p>
            <a:pPr marL="0" indent="0">
              <a:buNone/>
            </a:pPr>
            <a:endParaRPr lang="en-US" dirty="0"/>
          </a:p>
          <a:p>
            <a:endParaRPr lang="en-US" dirty="0"/>
          </a:p>
        </p:txBody>
      </p:sp>
      <p:pic>
        <p:nvPicPr>
          <p:cNvPr id="4" name="Picture 3"/>
          <p:cNvPicPr>
            <a:picLocks noChangeAspect="1"/>
          </p:cNvPicPr>
          <p:nvPr/>
        </p:nvPicPr>
        <p:blipFill rotWithShape="1">
          <a:blip r:embed="rId2"/>
          <a:srcRect l="17686" t="36610" r="39328" b="42483"/>
          <a:stretch/>
        </p:blipFill>
        <p:spPr>
          <a:xfrm>
            <a:off x="762036" y="2029968"/>
            <a:ext cx="10667928" cy="3738354"/>
          </a:xfrm>
          <a:prstGeom prst="rect">
            <a:avLst/>
          </a:prstGeom>
          <a:ln>
            <a:noFill/>
          </a:ln>
          <a:effectLst>
            <a:softEdge rad="112500"/>
          </a:effectLst>
        </p:spPr>
      </p:pic>
    </p:spTree>
    <p:extLst>
      <p:ext uri="{BB962C8B-B14F-4D97-AF65-F5344CB8AC3E}">
        <p14:creationId xmlns:p14="http://schemas.microsoft.com/office/powerpoint/2010/main" val="3023604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004643" y="274320"/>
            <a:ext cx="6370129" cy="2140145"/>
          </a:xfrm>
        </p:spPr>
        <p:txBody>
          <a:bodyPr vert="horz" lIns="0" tIns="0" rIns="0" bIns="0" rtlCol="0" anchor="b">
            <a:normAutofit/>
          </a:bodyPr>
          <a:lstStyle/>
          <a:p>
            <a:pPr>
              <a:lnSpc>
                <a:spcPct val="90000"/>
              </a:lnSpc>
            </a:pPr>
            <a:r>
              <a:rPr lang="en-US" dirty="0"/>
              <a:t>Diagnosis- Clinical exam and laryngoscopy</a:t>
            </a:r>
          </a:p>
        </p:txBody>
      </p:sp>
      <p:sp>
        <p:nvSpPr>
          <p:cNvPr id="6" name="Content Placeholder 5"/>
          <p:cNvSpPr>
            <a:spLocks noGrp="1"/>
          </p:cNvSpPr>
          <p:nvPr>
            <p:ph sz="half" idx="1"/>
          </p:nvPr>
        </p:nvSpPr>
        <p:spPr>
          <a:xfrm>
            <a:off x="1371599" y="3054545"/>
            <a:ext cx="5268037" cy="2567508"/>
          </a:xfrm>
        </p:spPr>
        <p:txBody>
          <a:bodyPr vert="horz" lIns="0" tIns="0" rIns="0" bIns="0" rtlCol="0" anchor="t">
            <a:normAutofit/>
          </a:bodyPr>
          <a:lstStyle/>
          <a:p>
            <a:r>
              <a:rPr lang="en-US" sz="1600" dirty="0"/>
              <a:t>The sensitivity and specificity of </a:t>
            </a:r>
            <a:r>
              <a:rPr lang="en-US" sz="1600" b="1" dirty="0" err="1"/>
              <a:t>videostroboscopy</a:t>
            </a:r>
            <a:r>
              <a:rPr lang="en-US" sz="1600" dirty="0"/>
              <a:t> in predicting the invasive nature of lesions based on absence or mucosal reduction was 96.8% and 92.8%, respectively.</a:t>
            </a:r>
          </a:p>
          <a:p>
            <a:r>
              <a:rPr lang="en-US" sz="1600" dirty="0"/>
              <a:t>It is extremely important to perform biopsy of the primary site or by fine needle aspiration of the affected lymph node if possible.</a:t>
            </a:r>
          </a:p>
        </p:txBody>
      </p:sp>
      <p:pic>
        <p:nvPicPr>
          <p:cNvPr id="7" name="Picture 6">
            <a:extLst>
              <a:ext uri="{FF2B5EF4-FFF2-40B4-BE49-F238E27FC236}">
                <a16:creationId xmlns:a16="http://schemas.microsoft.com/office/drawing/2014/main" id="{41837CE7-2B3F-41F5-BA99-F82172F4A8AB}"/>
              </a:ext>
            </a:extLst>
          </p:cNvPr>
          <p:cNvPicPr>
            <a:picLocks noChangeAspect="1"/>
          </p:cNvPicPr>
          <p:nvPr/>
        </p:nvPicPr>
        <p:blipFill rotWithShape="1">
          <a:blip r:embed="rId2"/>
          <a:srcRect l="13407" r="4846" b="4"/>
          <a:stretch/>
        </p:blipFill>
        <p:spPr>
          <a:xfrm>
            <a:off x="7374772" y="1418407"/>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30" name="Rectangle 2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11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000000-1234-1234-1234-123412341234}" type="slidenum">
              <a:rPr lang="en" smtClean="0"/>
              <a:pPr/>
              <a:t>19</a:t>
            </a:fld>
            <a:endParaRPr lang="en"/>
          </a:p>
        </p:txBody>
      </p:sp>
      <p:sp>
        <p:nvSpPr>
          <p:cNvPr id="2" name="Title 1"/>
          <p:cNvSpPr>
            <a:spLocks noGrp="1"/>
          </p:cNvSpPr>
          <p:nvPr>
            <p:ph type="title" idx="4294967295"/>
          </p:nvPr>
        </p:nvSpPr>
        <p:spPr>
          <a:xfrm>
            <a:off x="364844" y="499005"/>
            <a:ext cx="6783388" cy="1519237"/>
          </a:xfrm>
        </p:spPr>
        <p:txBody>
          <a:bodyPr>
            <a:normAutofit fontScale="90000"/>
          </a:bodyPr>
          <a:lstStyle/>
          <a:p>
            <a:r>
              <a:rPr lang="en-US" dirty="0"/>
              <a:t>Operative endoscopic examination and biopsy</a:t>
            </a:r>
          </a:p>
        </p:txBody>
      </p:sp>
      <p:sp>
        <p:nvSpPr>
          <p:cNvPr id="3" name="Text Placeholder 2"/>
          <p:cNvSpPr>
            <a:spLocks noGrp="1"/>
          </p:cNvSpPr>
          <p:nvPr>
            <p:ph type="body" idx="4294967295"/>
          </p:nvPr>
        </p:nvSpPr>
        <p:spPr>
          <a:xfrm>
            <a:off x="364844" y="2338917"/>
            <a:ext cx="6278563" cy="3779838"/>
          </a:xfrm>
        </p:spPr>
        <p:txBody>
          <a:bodyPr>
            <a:normAutofit/>
          </a:bodyPr>
          <a:lstStyle/>
          <a:p>
            <a:pPr marL="380990" indent="-380990"/>
            <a:r>
              <a:rPr lang="en-US" sz="1867" b="1" dirty="0"/>
              <a:t>Direct laryngoscopy </a:t>
            </a:r>
            <a:r>
              <a:rPr lang="en-US" sz="1867" dirty="0"/>
              <a:t>allows the clinician to examine the larynx in greater detail, palpate the larynx, and obtain a biopsy for histologic analysis.</a:t>
            </a:r>
          </a:p>
          <a:p>
            <a:pPr marL="380990" indent="-380990"/>
            <a:r>
              <a:rPr lang="en-US" sz="2000" b="1" dirty="0"/>
              <a:t>Maintenance of a secure airway</a:t>
            </a:r>
            <a:r>
              <a:rPr lang="en-US" sz="2000" dirty="0"/>
              <a:t> at all times is the paramount concern, and for severely compromised airways, a </a:t>
            </a:r>
            <a:r>
              <a:rPr lang="en-US" sz="2000" b="1" dirty="0"/>
              <a:t>tracheostomy</a:t>
            </a:r>
            <a:r>
              <a:rPr lang="en-US" sz="2000" dirty="0"/>
              <a:t> under local anesthetic may be necessary. </a:t>
            </a:r>
            <a:r>
              <a:rPr lang="en-US" sz="1867" dirty="0"/>
              <a:t> </a:t>
            </a:r>
          </a:p>
        </p:txBody>
      </p:sp>
      <p:pic>
        <p:nvPicPr>
          <p:cNvPr id="5" name="Picture 4"/>
          <p:cNvPicPr>
            <a:picLocks noChangeAspect="1"/>
          </p:cNvPicPr>
          <p:nvPr/>
        </p:nvPicPr>
        <p:blipFill rotWithShape="1">
          <a:blip r:embed="rId3"/>
          <a:srcRect l="50094" t="40534" r="19082" b="18401"/>
          <a:stretch/>
        </p:blipFill>
        <p:spPr>
          <a:xfrm>
            <a:off x="8017900" y="123289"/>
            <a:ext cx="4078208" cy="2953520"/>
          </a:xfrm>
          <a:prstGeom prst="rect">
            <a:avLst/>
          </a:prstGeom>
          <a:ln>
            <a:noFill/>
          </a:ln>
          <a:effectLst>
            <a:softEdge rad="112500"/>
          </a:effectLst>
        </p:spPr>
      </p:pic>
      <p:pic>
        <p:nvPicPr>
          <p:cNvPr id="8" name="Picture 7"/>
          <p:cNvPicPr>
            <a:picLocks noChangeAspect="1"/>
          </p:cNvPicPr>
          <p:nvPr/>
        </p:nvPicPr>
        <p:blipFill rotWithShape="1">
          <a:blip r:embed="rId4"/>
          <a:srcRect l="17503" t="34575" r="63916" b="43638"/>
          <a:stretch/>
        </p:blipFill>
        <p:spPr>
          <a:xfrm>
            <a:off x="7822060" y="3076808"/>
            <a:ext cx="4274049" cy="3491157"/>
          </a:xfrm>
          <a:prstGeom prst="rect">
            <a:avLst/>
          </a:prstGeom>
          <a:ln>
            <a:noFill/>
          </a:ln>
          <a:effectLst>
            <a:softEdge rad="112500"/>
          </a:effectLst>
        </p:spPr>
      </p:pic>
    </p:spTree>
    <p:extLst>
      <p:ext uri="{BB962C8B-B14F-4D97-AF65-F5344CB8AC3E}">
        <p14:creationId xmlns:p14="http://schemas.microsoft.com/office/powerpoint/2010/main" val="126222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lnSpcReduction="10000"/>
          </a:bodyPr>
          <a:lstStyle/>
          <a:p>
            <a:r>
              <a:rPr lang="en-US" dirty="0"/>
              <a:t>Laryngeal cancer is the </a:t>
            </a:r>
            <a:r>
              <a:rPr lang="en-US" b="1" dirty="0"/>
              <a:t>second most common </a:t>
            </a:r>
            <a:r>
              <a:rPr lang="en-US" dirty="0"/>
              <a:t>neoplasm of the upper aero digestive tract after oral cavity carcinoma. </a:t>
            </a:r>
          </a:p>
          <a:p>
            <a:r>
              <a:rPr lang="en-US" dirty="0"/>
              <a:t>There are approximately 110,000 to 130,000 new cases diagnosed annually in the world. </a:t>
            </a:r>
          </a:p>
          <a:p>
            <a:r>
              <a:rPr lang="en-US" dirty="0"/>
              <a:t>Most of these tumors are </a:t>
            </a:r>
            <a:r>
              <a:rPr lang="en-US" b="1" dirty="0"/>
              <a:t>squamous cell carcinomas</a:t>
            </a:r>
            <a:r>
              <a:rPr lang="en-US" dirty="0"/>
              <a:t> (85-95% of all neoplasms of the larynx). </a:t>
            </a:r>
          </a:p>
          <a:p>
            <a:r>
              <a:rPr lang="en-US" dirty="0"/>
              <a:t>There are multiple treatment modalities and for this to be successful, it must be appropriately selected by personalizing the patient’s approach. It is based primarily on the clinical stage of the patient, their desires, the patient’s medical conditions and the prognosis of survival.</a:t>
            </a:r>
          </a:p>
          <a:p>
            <a:endParaRPr lang="en-US" dirty="0"/>
          </a:p>
        </p:txBody>
      </p:sp>
    </p:spTree>
    <p:extLst>
      <p:ext uri="{BB962C8B-B14F-4D97-AF65-F5344CB8AC3E}">
        <p14:creationId xmlns:p14="http://schemas.microsoft.com/office/powerpoint/2010/main" val="1214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262"/>
            <a:ext cx="10241280" cy="1234440"/>
          </a:xfrm>
        </p:spPr>
        <p:txBody>
          <a:bodyPr/>
          <a:lstStyle/>
          <a:p>
            <a:r>
              <a:rPr lang="en-US" dirty="0"/>
              <a:t>Diagnosis- Imaging</a:t>
            </a:r>
          </a:p>
        </p:txBody>
      </p:sp>
      <p:sp>
        <p:nvSpPr>
          <p:cNvPr id="5" name="Content Placeholder 4"/>
          <p:cNvSpPr>
            <a:spLocks noGrp="1"/>
          </p:cNvSpPr>
          <p:nvPr>
            <p:ph idx="1"/>
          </p:nvPr>
        </p:nvSpPr>
        <p:spPr/>
        <p:txBody>
          <a:bodyPr>
            <a:normAutofit/>
          </a:bodyPr>
          <a:lstStyle/>
          <a:p>
            <a:r>
              <a:rPr lang="en-US" dirty="0"/>
              <a:t>It is recommended to perform imaging studies that support staging, such as </a:t>
            </a:r>
            <a:r>
              <a:rPr lang="en-US" b="1" dirty="0"/>
              <a:t>computed axial tomography (CT Scan), </a:t>
            </a:r>
            <a:r>
              <a:rPr lang="en-US" dirty="0"/>
              <a:t>which is a very useful resource for assessing affection of </a:t>
            </a:r>
            <a:r>
              <a:rPr lang="en-US" b="1" dirty="0">
                <a:solidFill>
                  <a:srgbClr val="FF0000"/>
                </a:solidFill>
              </a:rPr>
              <a:t>bone structures</a:t>
            </a:r>
            <a:r>
              <a:rPr lang="en-US" dirty="0"/>
              <a:t>. </a:t>
            </a:r>
          </a:p>
          <a:p>
            <a:r>
              <a:rPr lang="en-US" b="1" dirty="0"/>
              <a:t>Positron emission tomography (PET Scan) </a:t>
            </a:r>
            <a:r>
              <a:rPr lang="en-US" dirty="0"/>
              <a:t>combined with CT are useful in evaluating </a:t>
            </a:r>
            <a:r>
              <a:rPr lang="en-US" b="1" dirty="0">
                <a:solidFill>
                  <a:srgbClr val="FF0000"/>
                </a:solidFill>
              </a:rPr>
              <a:t>recurrences</a:t>
            </a:r>
            <a:r>
              <a:rPr lang="en-US" dirty="0"/>
              <a:t> and can identify areas of </a:t>
            </a:r>
            <a:r>
              <a:rPr lang="en-US" b="1" dirty="0">
                <a:solidFill>
                  <a:srgbClr val="FF0000"/>
                </a:solidFill>
              </a:rPr>
              <a:t>local and nodular recurrence and distant metastases</a:t>
            </a:r>
            <a:r>
              <a:rPr lang="en-US" dirty="0"/>
              <a:t>. </a:t>
            </a:r>
          </a:p>
          <a:p>
            <a:r>
              <a:rPr lang="en-US" b="1" dirty="0"/>
              <a:t>MRI </a:t>
            </a:r>
            <a:r>
              <a:rPr lang="en-US" dirty="0"/>
              <a:t>surpasses the CT in the detection when </a:t>
            </a:r>
            <a:r>
              <a:rPr lang="en-US" b="1" dirty="0">
                <a:solidFill>
                  <a:srgbClr val="FF0000"/>
                </a:solidFill>
              </a:rPr>
              <a:t>cartilaginous and soft tissues </a:t>
            </a:r>
            <a:r>
              <a:rPr lang="en-US" dirty="0"/>
              <a:t>are affected.</a:t>
            </a:r>
          </a:p>
          <a:p>
            <a:r>
              <a:rPr lang="en-US" b="1" dirty="0"/>
              <a:t>CT</a:t>
            </a:r>
            <a:r>
              <a:rPr lang="en-US" dirty="0"/>
              <a:t> sensitivity was 60% and specificity was 85.7% and </a:t>
            </a:r>
            <a:r>
              <a:rPr lang="en-US" b="1" dirty="0"/>
              <a:t>MRI</a:t>
            </a:r>
            <a:r>
              <a:rPr lang="en-US" dirty="0"/>
              <a:t> showed 80% sensitivity and 92.9% specificity. </a:t>
            </a:r>
          </a:p>
          <a:p>
            <a:endParaRPr lang="en-US" dirty="0"/>
          </a:p>
        </p:txBody>
      </p:sp>
    </p:spTree>
    <p:extLst>
      <p:ext uri="{BB962C8B-B14F-4D97-AF65-F5344CB8AC3E}">
        <p14:creationId xmlns:p14="http://schemas.microsoft.com/office/powerpoint/2010/main" val="50999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418" t="17695" r="27351" b="23370"/>
          <a:stretch/>
        </p:blipFill>
        <p:spPr>
          <a:xfrm>
            <a:off x="5935761" y="189075"/>
            <a:ext cx="6256239" cy="5712192"/>
          </a:xfrm>
          <a:prstGeom prst="rect">
            <a:avLst/>
          </a:prstGeom>
        </p:spPr>
      </p:pic>
      <p:pic>
        <p:nvPicPr>
          <p:cNvPr id="2" name="Picture 1">
            <a:extLst>
              <a:ext uri="{FF2B5EF4-FFF2-40B4-BE49-F238E27FC236}">
                <a16:creationId xmlns:a16="http://schemas.microsoft.com/office/drawing/2014/main" id="{2DDC3F68-3519-4ABB-BF18-4EFEB94B6F4C}"/>
              </a:ext>
            </a:extLst>
          </p:cNvPr>
          <p:cNvPicPr>
            <a:picLocks noChangeAspect="1"/>
          </p:cNvPicPr>
          <p:nvPr/>
        </p:nvPicPr>
        <p:blipFill>
          <a:blip r:embed="rId3"/>
          <a:stretch>
            <a:fillRect/>
          </a:stretch>
        </p:blipFill>
        <p:spPr>
          <a:xfrm>
            <a:off x="254000" y="189075"/>
            <a:ext cx="5636524" cy="5461644"/>
          </a:xfrm>
          <a:prstGeom prst="rect">
            <a:avLst/>
          </a:prstGeom>
        </p:spPr>
      </p:pic>
    </p:spTree>
    <p:extLst>
      <p:ext uri="{BB962C8B-B14F-4D97-AF65-F5344CB8AC3E}">
        <p14:creationId xmlns:p14="http://schemas.microsoft.com/office/powerpoint/2010/main" val="165925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8A22513-307E-4203-BEFF-5BBBFAFDDE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211F11-4937-44F9-B733-211517A2D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9076" y="-431"/>
            <a:ext cx="11742924" cy="6858427"/>
          </a:xfrm>
          <a:prstGeom prst="rect">
            <a:avLst/>
          </a:prstGeom>
          <a:gradFill>
            <a:gsLst>
              <a:gs pos="2000">
                <a:schemeClr val="accent5">
                  <a:alpha val="17000"/>
                </a:schemeClr>
              </a:gs>
              <a:gs pos="100000">
                <a:schemeClr val="accent6">
                  <a:lumMod val="75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F7BA0D-619B-4BA4-AF41-9F99DE301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9076" y="-429"/>
            <a:ext cx="11742924" cy="6400800"/>
          </a:xfrm>
          <a:prstGeom prst="rect">
            <a:avLst/>
          </a:prstGeom>
          <a:gradFill>
            <a:gsLst>
              <a:gs pos="0">
                <a:schemeClr val="accent5">
                  <a:alpha val="76000"/>
                </a:schemeClr>
              </a:gs>
              <a:gs pos="100000">
                <a:schemeClr val="accent2">
                  <a:lumMod val="20000"/>
                  <a:lumOff val="80000"/>
                  <a:alpha val="1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20A1EE3-9DEB-45B0-A9FA-080457925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2648"/>
            <a:ext cx="11742924" cy="6870648"/>
          </a:xfrm>
          <a:prstGeom prst="rect">
            <a:avLst/>
          </a:prstGeom>
          <a:gradFill>
            <a:gsLst>
              <a:gs pos="37000">
                <a:schemeClr val="accent5">
                  <a:lumMod val="60000"/>
                  <a:lumOff val="40000"/>
                  <a:alpha val="25000"/>
                </a:schemeClr>
              </a:gs>
              <a:gs pos="100000">
                <a:schemeClr val="accent2">
                  <a:alpha val="74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9513AF-ACB9-491F-AB2C-AA27171CB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8860813" cy="6857572"/>
          </a:xfrm>
          <a:prstGeom prst="rect">
            <a:avLst/>
          </a:prstGeom>
          <a:gradFill>
            <a:gsLst>
              <a:gs pos="6000">
                <a:schemeClr val="accent2">
                  <a:alpha val="88000"/>
                </a:schemeClr>
              </a:gs>
              <a:gs pos="100000">
                <a:schemeClr val="accent6">
                  <a:lumMod val="75000"/>
                  <a:alpha val="66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5F36B92-14BC-4E12-8F9A-737EFED6C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33214">
            <a:off x="5243949" y="-200984"/>
            <a:ext cx="6022658" cy="6022658"/>
          </a:xfrm>
          <a:custGeom>
            <a:avLst/>
            <a:gdLst>
              <a:gd name="connsiteX0" fmla="*/ 5757156 w 6022658"/>
              <a:gd name="connsiteY0" fmla="*/ 4243377 h 6022658"/>
              <a:gd name="connsiteX1" fmla="*/ 4298301 w 6022658"/>
              <a:gd name="connsiteY1" fmla="*/ 5730698 h 6022658"/>
              <a:gd name="connsiteX2" fmla="*/ 4183474 w 6022658"/>
              <a:gd name="connsiteY2" fmla="*/ 5786013 h 6022658"/>
              <a:gd name="connsiteX3" fmla="*/ 3011329 w 6022658"/>
              <a:gd name="connsiteY3" fmla="*/ 6022658 h 6022658"/>
              <a:gd name="connsiteX4" fmla="*/ 0 w 6022658"/>
              <a:gd name="connsiteY4" fmla="*/ 3011329 h 6022658"/>
              <a:gd name="connsiteX5" fmla="*/ 3011329 w 6022658"/>
              <a:gd name="connsiteY5" fmla="*/ 0 h 6022658"/>
              <a:gd name="connsiteX6" fmla="*/ 6022658 w 6022658"/>
              <a:gd name="connsiteY6" fmla="*/ 3011329 h 6022658"/>
              <a:gd name="connsiteX7" fmla="*/ 5786013 w 6022658"/>
              <a:gd name="connsiteY7" fmla="*/ 4183474 h 602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2658" h="6022658">
                <a:moveTo>
                  <a:pt x="5757156" y="4243377"/>
                </a:moveTo>
                <a:lnTo>
                  <a:pt x="4298301" y="5730698"/>
                </a:lnTo>
                <a:lnTo>
                  <a:pt x="4183474" y="5786013"/>
                </a:lnTo>
                <a:cubicBezTo>
                  <a:pt x="3823203" y="5938395"/>
                  <a:pt x="3427106" y="6022658"/>
                  <a:pt x="3011329" y="6022658"/>
                </a:cubicBezTo>
                <a:cubicBezTo>
                  <a:pt x="1348218" y="6022658"/>
                  <a:pt x="0" y="4674440"/>
                  <a:pt x="0" y="3011329"/>
                </a:cubicBezTo>
                <a:cubicBezTo>
                  <a:pt x="0" y="1348218"/>
                  <a:pt x="1348218" y="0"/>
                  <a:pt x="3011329" y="0"/>
                </a:cubicBezTo>
                <a:cubicBezTo>
                  <a:pt x="4674440" y="0"/>
                  <a:pt x="6022658" y="1348218"/>
                  <a:pt x="6022658" y="3011329"/>
                </a:cubicBezTo>
                <a:cubicBezTo>
                  <a:pt x="6022658" y="3427107"/>
                  <a:pt x="5938394" y="3823204"/>
                  <a:pt x="5786013" y="4183474"/>
                </a:cubicBezTo>
                <a:close/>
              </a:path>
            </a:pathLst>
          </a:custGeom>
          <a:gradFill>
            <a:gsLst>
              <a:gs pos="21000">
                <a:schemeClr val="accent2">
                  <a:alpha val="0"/>
                </a:schemeClr>
              </a:gs>
              <a:gs pos="85000">
                <a:schemeClr val="accent6">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213BAA3-5B3F-4309-AEED-2F40ED4B58F8}"/>
              </a:ext>
            </a:extLst>
          </p:cNvPr>
          <p:cNvSpPr>
            <a:spLocks noGrp="1"/>
          </p:cNvSpPr>
          <p:nvPr>
            <p:ph type="ctrTitle"/>
          </p:nvPr>
        </p:nvSpPr>
        <p:spPr>
          <a:xfrm>
            <a:off x="1362638" y="1122362"/>
            <a:ext cx="6951109" cy="2842863"/>
          </a:xfrm>
        </p:spPr>
        <p:txBody>
          <a:bodyPr>
            <a:normAutofit/>
          </a:bodyPr>
          <a:lstStyle/>
          <a:p>
            <a:pPr algn="r"/>
            <a:r>
              <a:rPr lang="en-US" sz="3100" dirty="0" err="1">
                <a:solidFill>
                  <a:schemeClr val="bg1"/>
                </a:solidFill>
              </a:rPr>
              <a:t>Staging&amp;management</a:t>
            </a:r>
            <a:endParaRPr lang="en-US" sz="3100" dirty="0">
              <a:solidFill>
                <a:schemeClr val="bg1"/>
              </a:solidFill>
            </a:endParaRPr>
          </a:p>
        </p:txBody>
      </p:sp>
      <p:sp>
        <p:nvSpPr>
          <p:cNvPr id="3" name="Subtitle 2">
            <a:extLst>
              <a:ext uri="{FF2B5EF4-FFF2-40B4-BE49-F238E27FC236}">
                <a16:creationId xmlns:a16="http://schemas.microsoft.com/office/drawing/2014/main" id="{7D146D20-3B84-47DD-AD95-F2BB0CFF9121}"/>
              </a:ext>
            </a:extLst>
          </p:cNvPr>
          <p:cNvSpPr>
            <a:spLocks noGrp="1"/>
          </p:cNvSpPr>
          <p:nvPr>
            <p:ph type="subTitle" idx="1"/>
          </p:nvPr>
        </p:nvSpPr>
        <p:spPr>
          <a:xfrm>
            <a:off x="1362638" y="4410635"/>
            <a:ext cx="6883791" cy="847164"/>
          </a:xfrm>
        </p:spPr>
        <p:txBody>
          <a:bodyPr>
            <a:normAutofit/>
          </a:bodyPr>
          <a:lstStyle/>
          <a:p>
            <a:pPr algn="r"/>
            <a:r>
              <a:rPr lang="en-US" sz="1400">
                <a:solidFill>
                  <a:schemeClr val="bg1"/>
                </a:solidFill>
              </a:rPr>
              <a:t>Hussam Shakur</a:t>
            </a:r>
          </a:p>
        </p:txBody>
      </p:sp>
    </p:spTree>
    <p:extLst>
      <p:ext uri="{BB962C8B-B14F-4D97-AF65-F5344CB8AC3E}">
        <p14:creationId xmlns:p14="http://schemas.microsoft.com/office/powerpoint/2010/main" val="377837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000000-1234-1234-1234-123412341234}" type="slidenum">
              <a:rPr lang="en" smtClean="0">
                <a:solidFill>
                  <a:srgbClr val="0DB7C4"/>
                </a:solidFill>
              </a:rPr>
              <a:pPr/>
              <a:t>23</a:t>
            </a:fld>
            <a:endParaRPr lang="en">
              <a:solidFill>
                <a:srgbClr val="0DB7C4"/>
              </a:solidFill>
            </a:endParaRPr>
          </a:p>
        </p:txBody>
      </p:sp>
      <p:pic>
        <p:nvPicPr>
          <p:cNvPr id="5" name="Picture 4"/>
          <p:cNvPicPr>
            <a:picLocks noChangeAspect="1"/>
          </p:cNvPicPr>
          <p:nvPr/>
        </p:nvPicPr>
        <p:blipFill rotWithShape="1">
          <a:blip r:embed="rId2"/>
          <a:srcRect l="7365" t="43434" r="30565" b="12446"/>
          <a:stretch/>
        </p:blipFill>
        <p:spPr>
          <a:xfrm>
            <a:off x="1614198" y="655532"/>
            <a:ext cx="9906229" cy="5219272"/>
          </a:xfrm>
          <a:prstGeom prst="rect">
            <a:avLst/>
          </a:prstGeom>
        </p:spPr>
      </p:pic>
      <p:sp>
        <p:nvSpPr>
          <p:cNvPr id="6" name="TextBox 5"/>
          <p:cNvSpPr txBox="1"/>
          <p:nvPr/>
        </p:nvSpPr>
        <p:spPr>
          <a:xfrm>
            <a:off x="144924" y="369870"/>
            <a:ext cx="622213" cy="913007"/>
          </a:xfrm>
          <a:prstGeom prst="rect">
            <a:avLst/>
          </a:prstGeom>
          <a:noFill/>
        </p:spPr>
        <p:txBody>
          <a:bodyPr wrap="square" rtlCol="0">
            <a:spAutoFit/>
          </a:bodyPr>
          <a:lstStyle/>
          <a:p>
            <a:r>
              <a:rPr lang="en-US" sz="5333" b="1" dirty="0">
                <a:solidFill>
                  <a:schemeClr val="bg1"/>
                </a:solidFill>
              </a:rPr>
              <a:t>T</a:t>
            </a:r>
          </a:p>
        </p:txBody>
      </p:sp>
      <p:pic>
        <p:nvPicPr>
          <p:cNvPr id="9" name="Picture 8"/>
          <p:cNvPicPr>
            <a:picLocks noChangeAspect="1"/>
          </p:cNvPicPr>
          <p:nvPr/>
        </p:nvPicPr>
        <p:blipFill rotWithShape="1">
          <a:blip r:embed="rId3"/>
          <a:srcRect l="44403" t="35983" r="44555" b="29588"/>
          <a:stretch/>
        </p:blipFill>
        <p:spPr>
          <a:xfrm>
            <a:off x="180438" y="456321"/>
            <a:ext cx="1381417" cy="2808847"/>
          </a:xfrm>
          <a:prstGeom prst="rect">
            <a:avLst/>
          </a:prstGeom>
        </p:spPr>
      </p:pic>
      <p:sp>
        <p:nvSpPr>
          <p:cNvPr id="2" name="Rectangle 1"/>
          <p:cNvSpPr/>
          <p:nvPr/>
        </p:nvSpPr>
        <p:spPr>
          <a:xfrm>
            <a:off x="1597369" y="3152634"/>
            <a:ext cx="10153353" cy="2511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909481" y="1303581"/>
            <a:ext cx="1951629" cy="4569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15403" y="2442949"/>
            <a:ext cx="2361063" cy="39578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2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000000-1234-1234-1234-123412341234}" type="slidenum">
              <a:rPr lang="en" smtClean="0">
                <a:solidFill>
                  <a:srgbClr val="0DB7C4"/>
                </a:solidFill>
              </a:rPr>
              <a:pPr/>
              <a:t>24</a:t>
            </a:fld>
            <a:endParaRPr lang="en">
              <a:solidFill>
                <a:srgbClr val="0DB7C4"/>
              </a:solidFill>
            </a:endParaRPr>
          </a:p>
        </p:txBody>
      </p:sp>
      <p:sp>
        <p:nvSpPr>
          <p:cNvPr id="6" name="TextBox 5"/>
          <p:cNvSpPr txBox="1"/>
          <p:nvPr/>
        </p:nvSpPr>
        <p:spPr>
          <a:xfrm>
            <a:off x="144924" y="369870"/>
            <a:ext cx="622213" cy="913007"/>
          </a:xfrm>
          <a:prstGeom prst="rect">
            <a:avLst/>
          </a:prstGeom>
          <a:noFill/>
        </p:spPr>
        <p:txBody>
          <a:bodyPr wrap="square" rtlCol="0">
            <a:spAutoFit/>
          </a:bodyPr>
          <a:lstStyle/>
          <a:p>
            <a:r>
              <a:rPr lang="en-US" sz="5333" b="1" dirty="0">
                <a:solidFill>
                  <a:schemeClr val="bg1"/>
                </a:solidFill>
              </a:rPr>
              <a:t>T</a:t>
            </a:r>
          </a:p>
        </p:txBody>
      </p:sp>
      <p:pic>
        <p:nvPicPr>
          <p:cNvPr id="7" name="Picture 6"/>
          <p:cNvPicPr>
            <a:picLocks noChangeAspect="1"/>
          </p:cNvPicPr>
          <p:nvPr/>
        </p:nvPicPr>
        <p:blipFill rotWithShape="1">
          <a:blip r:embed="rId2"/>
          <a:srcRect l="6400" t="30124" r="30225" b="11610"/>
          <a:stretch/>
        </p:blipFill>
        <p:spPr>
          <a:xfrm>
            <a:off x="1381316" y="369870"/>
            <a:ext cx="10577803" cy="5954176"/>
          </a:xfrm>
          <a:prstGeom prst="rect">
            <a:avLst/>
          </a:prstGeom>
        </p:spPr>
      </p:pic>
      <p:pic>
        <p:nvPicPr>
          <p:cNvPr id="9" name="Picture 8"/>
          <p:cNvPicPr>
            <a:picLocks noChangeAspect="1"/>
          </p:cNvPicPr>
          <p:nvPr/>
        </p:nvPicPr>
        <p:blipFill rotWithShape="1">
          <a:blip r:embed="rId3"/>
          <a:srcRect l="44403" t="35983" r="44555" b="29588"/>
          <a:stretch/>
        </p:blipFill>
        <p:spPr>
          <a:xfrm>
            <a:off x="76428" y="369870"/>
            <a:ext cx="1381417" cy="2808847"/>
          </a:xfrm>
          <a:prstGeom prst="rect">
            <a:avLst/>
          </a:prstGeom>
        </p:spPr>
      </p:pic>
      <p:sp>
        <p:nvSpPr>
          <p:cNvPr id="10" name="Rectangle 9"/>
          <p:cNvSpPr/>
          <p:nvPr/>
        </p:nvSpPr>
        <p:spPr>
          <a:xfrm>
            <a:off x="1593540" y="3630305"/>
            <a:ext cx="10153353" cy="2511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70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000000-1234-1234-1234-123412341234}" type="slidenum">
              <a:rPr lang="en" smtClean="0">
                <a:solidFill>
                  <a:srgbClr val="0DB7C4"/>
                </a:solidFill>
              </a:rPr>
              <a:pPr/>
              <a:t>25</a:t>
            </a:fld>
            <a:endParaRPr lang="en">
              <a:solidFill>
                <a:srgbClr val="0DB7C4"/>
              </a:solidFill>
            </a:endParaRPr>
          </a:p>
        </p:txBody>
      </p:sp>
      <p:sp>
        <p:nvSpPr>
          <p:cNvPr id="6" name="TextBox 5"/>
          <p:cNvSpPr txBox="1"/>
          <p:nvPr/>
        </p:nvSpPr>
        <p:spPr>
          <a:xfrm>
            <a:off x="144924" y="369870"/>
            <a:ext cx="622213" cy="913007"/>
          </a:xfrm>
          <a:prstGeom prst="rect">
            <a:avLst/>
          </a:prstGeom>
          <a:noFill/>
        </p:spPr>
        <p:txBody>
          <a:bodyPr wrap="square" rtlCol="0">
            <a:spAutoFit/>
          </a:bodyPr>
          <a:lstStyle/>
          <a:p>
            <a:r>
              <a:rPr lang="en-US" sz="5333" b="1" dirty="0">
                <a:solidFill>
                  <a:schemeClr val="bg1"/>
                </a:solidFill>
              </a:rPr>
              <a:t>T</a:t>
            </a:r>
          </a:p>
        </p:txBody>
      </p:sp>
      <p:pic>
        <p:nvPicPr>
          <p:cNvPr id="8" name="Picture 7"/>
          <p:cNvPicPr>
            <a:picLocks noChangeAspect="1"/>
          </p:cNvPicPr>
          <p:nvPr/>
        </p:nvPicPr>
        <p:blipFill rotWithShape="1">
          <a:blip r:embed="rId2"/>
          <a:srcRect l="7259" t="44932" r="30164" b="14425"/>
          <a:stretch/>
        </p:blipFill>
        <p:spPr>
          <a:xfrm>
            <a:off x="1526341" y="603271"/>
            <a:ext cx="10461363" cy="5528767"/>
          </a:xfrm>
          <a:prstGeom prst="rect">
            <a:avLst/>
          </a:prstGeom>
        </p:spPr>
      </p:pic>
      <p:pic>
        <p:nvPicPr>
          <p:cNvPr id="9" name="Picture 8"/>
          <p:cNvPicPr>
            <a:picLocks noChangeAspect="1"/>
          </p:cNvPicPr>
          <p:nvPr/>
        </p:nvPicPr>
        <p:blipFill rotWithShape="1">
          <a:blip r:embed="rId3"/>
          <a:srcRect l="44403" t="35983" r="44555" b="29588"/>
          <a:stretch/>
        </p:blipFill>
        <p:spPr>
          <a:xfrm>
            <a:off x="76428" y="712453"/>
            <a:ext cx="1381417" cy="2808847"/>
          </a:xfrm>
          <a:prstGeom prst="rect">
            <a:avLst/>
          </a:prstGeom>
        </p:spPr>
      </p:pic>
      <p:sp>
        <p:nvSpPr>
          <p:cNvPr id="10" name="Rectangle 9"/>
          <p:cNvSpPr/>
          <p:nvPr/>
        </p:nvSpPr>
        <p:spPr>
          <a:xfrm>
            <a:off x="1597369" y="3152634"/>
            <a:ext cx="10153353" cy="2511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9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000000-1234-1234-1234-123412341234}" type="slidenum">
              <a:rPr lang="en" smtClean="0">
                <a:solidFill>
                  <a:srgbClr val="0DB7C4"/>
                </a:solidFill>
              </a:rPr>
              <a:pPr/>
              <a:t>26</a:t>
            </a:fld>
            <a:endParaRPr lang="en">
              <a:solidFill>
                <a:srgbClr val="0DB7C4"/>
              </a:solidFill>
            </a:endParaRPr>
          </a:p>
        </p:txBody>
      </p:sp>
      <p:sp>
        <p:nvSpPr>
          <p:cNvPr id="6" name="TextBox 5"/>
          <p:cNvSpPr txBox="1"/>
          <p:nvPr/>
        </p:nvSpPr>
        <p:spPr>
          <a:xfrm>
            <a:off x="135192" y="288075"/>
            <a:ext cx="622213" cy="913007"/>
          </a:xfrm>
          <a:prstGeom prst="rect">
            <a:avLst/>
          </a:prstGeom>
          <a:noFill/>
        </p:spPr>
        <p:txBody>
          <a:bodyPr wrap="square" rtlCol="0">
            <a:spAutoFit/>
          </a:bodyPr>
          <a:lstStyle/>
          <a:p>
            <a:r>
              <a:rPr lang="en-US" sz="5333" b="1" dirty="0">
                <a:solidFill>
                  <a:schemeClr val="bg1"/>
                </a:solidFill>
              </a:rPr>
              <a:t>N</a:t>
            </a:r>
          </a:p>
        </p:txBody>
      </p:sp>
      <p:pic>
        <p:nvPicPr>
          <p:cNvPr id="2" name="Picture 1"/>
          <p:cNvPicPr>
            <a:picLocks noChangeAspect="1"/>
          </p:cNvPicPr>
          <p:nvPr/>
        </p:nvPicPr>
        <p:blipFill rotWithShape="1">
          <a:blip r:embed="rId3"/>
          <a:srcRect l="6771" t="34612" r="31123" b="10884"/>
          <a:stretch/>
        </p:blipFill>
        <p:spPr>
          <a:xfrm>
            <a:off x="1381317" y="472323"/>
            <a:ext cx="10774327" cy="5723761"/>
          </a:xfrm>
          <a:prstGeom prst="rect">
            <a:avLst/>
          </a:prstGeom>
        </p:spPr>
      </p:pic>
      <p:pic>
        <p:nvPicPr>
          <p:cNvPr id="10" name="Picture 9"/>
          <p:cNvPicPr>
            <a:picLocks noChangeAspect="1"/>
          </p:cNvPicPr>
          <p:nvPr/>
        </p:nvPicPr>
        <p:blipFill rotWithShape="1">
          <a:blip r:embed="rId4"/>
          <a:srcRect l="44403" t="35983" r="44555" b="29588"/>
          <a:stretch/>
        </p:blipFill>
        <p:spPr>
          <a:xfrm>
            <a:off x="66696" y="578303"/>
            <a:ext cx="1381417" cy="2808847"/>
          </a:xfrm>
          <a:prstGeom prst="rect">
            <a:avLst/>
          </a:prstGeom>
        </p:spPr>
      </p:pic>
    </p:spTree>
    <p:extLst>
      <p:ext uri="{BB962C8B-B14F-4D97-AF65-F5344CB8AC3E}">
        <p14:creationId xmlns:p14="http://schemas.microsoft.com/office/powerpoint/2010/main" val="1336212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000000-1234-1234-1234-123412341234}" type="slidenum">
              <a:rPr lang="en" smtClean="0">
                <a:solidFill>
                  <a:srgbClr val="0DB7C4"/>
                </a:solidFill>
              </a:rPr>
              <a:pPr/>
              <a:t>27</a:t>
            </a:fld>
            <a:endParaRPr lang="en">
              <a:solidFill>
                <a:srgbClr val="0DB7C4"/>
              </a:solidFill>
            </a:endParaRPr>
          </a:p>
        </p:txBody>
      </p:sp>
      <p:sp>
        <p:nvSpPr>
          <p:cNvPr id="6" name="TextBox 5"/>
          <p:cNvSpPr txBox="1"/>
          <p:nvPr/>
        </p:nvSpPr>
        <p:spPr>
          <a:xfrm>
            <a:off x="135192" y="288075"/>
            <a:ext cx="622213" cy="913007"/>
          </a:xfrm>
          <a:prstGeom prst="rect">
            <a:avLst/>
          </a:prstGeom>
          <a:noFill/>
        </p:spPr>
        <p:txBody>
          <a:bodyPr wrap="square" rtlCol="0">
            <a:spAutoFit/>
          </a:bodyPr>
          <a:lstStyle/>
          <a:p>
            <a:r>
              <a:rPr lang="en-US" sz="5333" b="1" dirty="0">
                <a:solidFill>
                  <a:schemeClr val="bg1"/>
                </a:solidFill>
              </a:rPr>
              <a:t>M</a:t>
            </a:r>
          </a:p>
        </p:txBody>
      </p:sp>
      <p:pic>
        <p:nvPicPr>
          <p:cNvPr id="3" name="Picture 2"/>
          <p:cNvPicPr>
            <a:picLocks noChangeAspect="1"/>
          </p:cNvPicPr>
          <p:nvPr/>
        </p:nvPicPr>
        <p:blipFill rotWithShape="1">
          <a:blip r:embed="rId3"/>
          <a:srcRect l="6492" t="68172" r="29209" b="11231"/>
          <a:stretch/>
        </p:blipFill>
        <p:spPr>
          <a:xfrm>
            <a:off x="1710090" y="635072"/>
            <a:ext cx="9986481" cy="2726077"/>
          </a:xfrm>
          <a:prstGeom prst="rect">
            <a:avLst/>
          </a:prstGeom>
        </p:spPr>
      </p:pic>
      <p:pic>
        <p:nvPicPr>
          <p:cNvPr id="8" name="Picture 7"/>
          <p:cNvPicPr>
            <a:picLocks noChangeAspect="1"/>
          </p:cNvPicPr>
          <p:nvPr/>
        </p:nvPicPr>
        <p:blipFill rotWithShape="1">
          <a:blip r:embed="rId4"/>
          <a:srcRect l="44403" t="35983" r="44555" b="29588"/>
          <a:stretch/>
        </p:blipFill>
        <p:spPr>
          <a:xfrm>
            <a:off x="328673" y="744578"/>
            <a:ext cx="1381417" cy="2808847"/>
          </a:xfrm>
          <a:prstGeom prst="rect">
            <a:avLst/>
          </a:prstGeom>
        </p:spPr>
      </p:pic>
    </p:spTree>
    <p:extLst>
      <p:ext uri="{BB962C8B-B14F-4D97-AF65-F5344CB8AC3E}">
        <p14:creationId xmlns:p14="http://schemas.microsoft.com/office/powerpoint/2010/main" val="1448044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000000-1234-1234-1234-123412341234}" type="slidenum">
              <a:rPr lang="en" smtClean="0"/>
              <a:pPr/>
              <a:t>28</a:t>
            </a:fld>
            <a:endParaRPr lang="en"/>
          </a:p>
        </p:txBody>
      </p:sp>
      <p:pic>
        <p:nvPicPr>
          <p:cNvPr id="3" name="Picture 2"/>
          <p:cNvPicPr>
            <a:picLocks noChangeAspect="1"/>
          </p:cNvPicPr>
          <p:nvPr/>
        </p:nvPicPr>
        <p:blipFill rotWithShape="1">
          <a:blip r:embed="rId2"/>
          <a:srcRect l="6682" t="28738" r="32222" b="28288"/>
          <a:stretch/>
        </p:blipFill>
        <p:spPr>
          <a:xfrm>
            <a:off x="1780857" y="1"/>
            <a:ext cx="10121196" cy="3342527"/>
          </a:xfrm>
          <a:prstGeom prst="rect">
            <a:avLst/>
          </a:prstGeom>
        </p:spPr>
      </p:pic>
      <p:pic>
        <p:nvPicPr>
          <p:cNvPr id="4" name="Picture 3"/>
          <p:cNvPicPr>
            <a:picLocks noChangeAspect="1"/>
          </p:cNvPicPr>
          <p:nvPr/>
        </p:nvPicPr>
        <p:blipFill rotWithShape="1">
          <a:blip r:embed="rId3"/>
          <a:srcRect l="7270" t="41734" r="30524" b="14179"/>
          <a:stretch/>
        </p:blipFill>
        <p:spPr>
          <a:xfrm>
            <a:off x="1876744" y="3178141"/>
            <a:ext cx="10315256" cy="3219236"/>
          </a:xfrm>
          <a:prstGeom prst="rect">
            <a:avLst/>
          </a:prstGeom>
        </p:spPr>
      </p:pic>
      <p:pic>
        <p:nvPicPr>
          <p:cNvPr id="5" name="Picture 4"/>
          <p:cNvPicPr>
            <a:picLocks noChangeAspect="1"/>
          </p:cNvPicPr>
          <p:nvPr/>
        </p:nvPicPr>
        <p:blipFill rotWithShape="1">
          <a:blip r:embed="rId4"/>
          <a:srcRect l="44403" t="35983" r="44555" b="29588"/>
          <a:stretch/>
        </p:blipFill>
        <p:spPr>
          <a:xfrm>
            <a:off x="191069" y="369294"/>
            <a:ext cx="1447640" cy="2808847"/>
          </a:xfrm>
          <a:prstGeom prst="rect">
            <a:avLst/>
          </a:prstGeom>
        </p:spPr>
      </p:pic>
    </p:spTree>
    <p:extLst>
      <p:ext uri="{BB962C8B-B14F-4D97-AF65-F5344CB8AC3E}">
        <p14:creationId xmlns:p14="http://schemas.microsoft.com/office/powerpoint/2010/main" val="3890632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Management</a:t>
            </a:r>
          </a:p>
        </p:txBody>
      </p:sp>
      <p:pic>
        <p:nvPicPr>
          <p:cNvPr id="3" name="Picture 2"/>
          <p:cNvPicPr>
            <a:picLocks noChangeAspect="1"/>
          </p:cNvPicPr>
          <p:nvPr/>
        </p:nvPicPr>
        <p:blipFill rotWithShape="1">
          <a:blip r:embed="rId2"/>
          <a:srcRect l="15896" t="28247" r="40000" b="44276"/>
          <a:stretch/>
        </p:blipFill>
        <p:spPr>
          <a:xfrm>
            <a:off x="473123" y="1514902"/>
            <a:ext cx="9667164" cy="2988860"/>
          </a:xfrm>
          <a:prstGeom prst="rect">
            <a:avLst/>
          </a:prstGeom>
        </p:spPr>
      </p:pic>
      <p:pic>
        <p:nvPicPr>
          <p:cNvPr id="4" name="Picture 3"/>
          <p:cNvPicPr>
            <a:picLocks noChangeAspect="1"/>
          </p:cNvPicPr>
          <p:nvPr/>
        </p:nvPicPr>
        <p:blipFill rotWithShape="1">
          <a:blip r:embed="rId3"/>
          <a:srcRect l="16343" t="42384" r="54888" b="42485"/>
          <a:stretch/>
        </p:blipFill>
        <p:spPr>
          <a:xfrm>
            <a:off x="2980186" y="4283761"/>
            <a:ext cx="5177905" cy="206244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73940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9164"/>
            <a:ext cx="10241280" cy="1234440"/>
          </a:xfrm>
        </p:spPr>
        <p:txBody>
          <a:bodyPr/>
          <a:lstStyle/>
          <a:p>
            <a:r>
              <a:rPr lang="en-US" dirty="0"/>
              <a:t>Laryngeal sub-sites</a:t>
            </a:r>
          </a:p>
        </p:txBody>
      </p:sp>
      <p:sp>
        <p:nvSpPr>
          <p:cNvPr id="3" name="Content Placeholder 2"/>
          <p:cNvSpPr>
            <a:spLocks noGrp="1"/>
          </p:cNvSpPr>
          <p:nvPr>
            <p:ph sz="half" idx="1"/>
          </p:nvPr>
        </p:nvSpPr>
        <p:spPr>
          <a:xfrm>
            <a:off x="1371600" y="1557840"/>
            <a:ext cx="4846320" cy="4668012"/>
          </a:xfrm>
        </p:spPr>
        <p:txBody>
          <a:bodyPr>
            <a:normAutofit fontScale="77500" lnSpcReduction="20000"/>
          </a:bodyPr>
          <a:lstStyle/>
          <a:p>
            <a:r>
              <a:rPr lang="en-US" b="1" dirty="0">
                <a:solidFill>
                  <a:srgbClr val="FF0000"/>
                </a:solidFill>
              </a:rPr>
              <a:t>Supraglottis:  </a:t>
            </a:r>
            <a:r>
              <a:rPr lang="en-US" dirty="0"/>
              <a:t>It  consists  of  the  </a:t>
            </a:r>
            <a:r>
              <a:rPr lang="en-US" b="1" dirty="0"/>
              <a:t>epiglottis</a:t>
            </a:r>
            <a:r>
              <a:rPr lang="en-US" dirty="0"/>
              <a:t>  (lingual  and laryngeal  surface),  </a:t>
            </a:r>
            <a:r>
              <a:rPr lang="en-US" b="1" dirty="0"/>
              <a:t>aryepiglottic  folds</a:t>
            </a:r>
            <a:r>
              <a:rPr lang="en-US" dirty="0"/>
              <a:t>  (laryngeal  surface  only), </a:t>
            </a:r>
            <a:r>
              <a:rPr lang="en-US" b="1" dirty="0"/>
              <a:t>arytenoids</a:t>
            </a:r>
            <a:r>
              <a:rPr lang="en-US" dirty="0"/>
              <a:t>, and </a:t>
            </a:r>
            <a:r>
              <a:rPr lang="en-US" b="1" dirty="0"/>
              <a:t>ventricular bands </a:t>
            </a:r>
            <a:r>
              <a:rPr lang="en-US" dirty="0"/>
              <a:t>(false vocal cords). The lower limit  of  the supraglottis  is  a  horizontal  plane passing  through the lateral margin  of the ventricle and  its union with the  upper surface of the true vocal cord.</a:t>
            </a:r>
          </a:p>
          <a:p>
            <a:r>
              <a:rPr lang="en-US" b="1" dirty="0">
                <a:solidFill>
                  <a:srgbClr val="FF0000"/>
                </a:solidFill>
              </a:rPr>
              <a:t>Glottis:  </a:t>
            </a:r>
            <a:r>
              <a:rPr lang="en-US" dirty="0"/>
              <a:t>It</a:t>
            </a:r>
            <a:r>
              <a:rPr lang="en-US" b="1" dirty="0">
                <a:solidFill>
                  <a:srgbClr val="FF0000"/>
                </a:solidFill>
              </a:rPr>
              <a:t> </a:t>
            </a:r>
            <a:r>
              <a:rPr lang="en-US" dirty="0"/>
              <a:t>is  composed  of  </a:t>
            </a:r>
            <a:r>
              <a:rPr lang="en-US" b="1" dirty="0"/>
              <a:t>the  true  vocal  cords </a:t>
            </a:r>
            <a:r>
              <a:rPr lang="en-US" dirty="0"/>
              <a:t>(upper and  lower surface) in  addition to </a:t>
            </a:r>
            <a:r>
              <a:rPr lang="en-US" b="1" dirty="0"/>
              <a:t>anterior and  posterior commissures</a:t>
            </a:r>
            <a:r>
              <a:rPr lang="en-US" dirty="0"/>
              <a:t>. The upper  limit of  the glottis is marked by  a line drawn through  the larynx ventricle to  its lower limit  which is a horizontal plane 1 cm below the upper limit of the glottis.</a:t>
            </a:r>
          </a:p>
          <a:p>
            <a:r>
              <a:rPr lang="en-US" b="1" dirty="0">
                <a:solidFill>
                  <a:srgbClr val="FF0000"/>
                </a:solidFill>
              </a:rPr>
              <a:t>Sub glottis:  </a:t>
            </a:r>
            <a:r>
              <a:rPr lang="en-US" dirty="0"/>
              <a:t>It extends from the lower border of the glottis to the lower border of the cricoid cartilage</a:t>
            </a:r>
          </a:p>
        </p:txBody>
      </p:sp>
      <p:pic>
        <p:nvPicPr>
          <p:cNvPr id="7" name="Picture 6"/>
          <p:cNvPicPr>
            <a:picLocks noChangeAspect="1"/>
          </p:cNvPicPr>
          <p:nvPr/>
        </p:nvPicPr>
        <p:blipFill rotWithShape="1">
          <a:blip r:embed="rId2"/>
          <a:srcRect l="19142" t="24266" r="42910" b="36710"/>
          <a:stretch/>
        </p:blipFill>
        <p:spPr>
          <a:xfrm>
            <a:off x="6679276" y="1315469"/>
            <a:ext cx="5220043" cy="5009834"/>
          </a:xfrm>
          <a:prstGeom prst="rect">
            <a:avLst/>
          </a:prstGeom>
        </p:spPr>
      </p:pic>
    </p:spTree>
    <p:extLst>
      <p:ext uri="{BB962C8B-B14F-4D97-AF65-F5344CB8AC3E}">
        <p14:creationId xmlns:p14="http://schemas.microsoft.com/office/powerpoint/2010/main" val="3224589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Management </a:t>
            </a:r>
          </a:p>
        </p:txBody>
      </p:sp>
      <p:sp>
        <p:nvSpPr>
          <p:cNvPr id="4" name="Rectangle 3"/>
          <p:cNvSpPr/>
          <p:nvPr/>
        </p:nvSpPr>
        <p:spPr>
          <a:xfrm>
            <a:off x="1978925" y="4367284"/>
            <a:ext cx="3534771" cy="395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32910" t="42584" r="21866" b="36112"/>
          <a:stretch/>
        </p:blipFill>
        <p:spPr>
          <a:xfrm>
            <a:off x="1528549" y="2240056"/>
            <a:ext cx="9526137" cy="2523013"/>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388660" y="5312437"/>
            <a:ext cx="9998122" cy="1200329"/>
          </a:xfrm>
          <a:prstGeom prst="rect">
            <a:avLst/>
          </a:prstGeom>
          <a:noFill/>
        </p:spPr>
        <p:txBody>
          <a:bodyPr wrap="square" rtlCol="0">
            <a:spAutoFit/>
          </a:bodyPr>
          <a:lstStyle/>
          <a:p>
            <a:r>
              <a:rPr lang="en-US" dirty="0"/>
              <a:t>Note: in early Sub glottis tumors: Lesions can be successfully treated by radiotherapy alone with preservation of the normal voice. Surgery is reserved for cases of radiotherapy failure or for patients who cannot be easily assessed for radiation therapy</a:t>
            </a:r>
          </a:p>
          <a:p>
            <a:endParaRPr lang="en-US" dirty="0"/>
          </a:p>
        </p:txBody>
      </p:sp>
    </p:spTree>
    <p:extLst>
      <p:ext uri="{BB962C8B-B14F-4D97-AF65-F5344CB8AC3E}">
        <p14:creationId xmlns:p14="http://schemas.microsoft.com/office/powerpoint/2010/main" val="3565390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Management</a:t>
            </a:r>
            <a:r>
              <a:rPr lang="en-US" dirty="0"/>
              <a:t> </a:t>
            </a:r>
          </a:p>
        </p:txBody>
      </p:sp>
      <p:pic>
        <p:nvPicPr>
          <p:cNvPr id="3" name="Picture 2"/>
          <p:cNvPicPr>
            <a:picLocks noChangeAspect="1"/>
          </p:cNvPicPr>
          <p:nvPr/>
        </p:nvPicPr>
        <p:blipFill rotWithShape="1">
          <a:blip r:embed="rId3"/>
          <a:srcRect l="17351" t="29642" r="40447" b="41688"/>
          <a:stretch/>
        </p:blipFill>
        <p:spPr>
          <a:xfrm>
            <a:off x="1107743" y="2634019"/>
            <a:ext cx="9976514" cy="3810658"/>
          </a:xfrm>
          <a:prstGeom prst="rect">
            <a:avLst/>
          </a:prstGeom>
        </p:spPr>
      </p:pic>
      <p:sp>
        <p:nvSpPr>
          <p:cNvPr id="4" name="TextBox 3"/>
          <p:cNvSpPr txBox="1"/>
          <p:nvPr/>
        </p:nvSpPr>
        <p:spPr>
          <a:xfrm>
            <a:off x="4285398" y="365125"/>
            <a:ext cx="7683690" cy="2308324"/>
          </a:xfrm>
          <a:prstGeom prst="rect">
            <a:avLst/>
          </a:prstGeom>
          <a:noFill/>
        </p:spPr>
        <p:txBody>
          <a:bodyPr wrap="square" rtlCol="0">
            <a:spAutoFit/>
          </a:bodyPr>
          <a:lstStyle/>
          <a:p>
            <a:r>
              <a:rPr lang="en-US" dirty="0"/>
              <a:t>In a study by Chung et al., it was found that r</a:t>
            </a:r>
            <a:r>
              <a:rPr lang="en-US" b="1" dirty="0"/>
              <a:t>adiotherapy</a:t>
            </a:r>
            <a:r>
              <a:rPr lang="en-US" dirty="0"/>
              <a:t> has a 3-year local control of 91.9% and a 5-year local control of 89.9% compared to 82.8% and 73.2% control in the </a:t>
            </a:r>
            <a:r>
              <a:rPr lang="en-US" b="1" dirty="0"/>
              <a:t>cordectomy </a:t>
            </a:r>
            <a:r>
              <a:rPr lang="en-US" dirty="0"/>
              <a:t>group. [13] The healing opportunities are extremely good with any of the following options: radiotherapy, trans oral laser microsurgery and open partial laryngeal surgery. A systematic review has found </a:t>
            </a:r>
            <a:r>
              <a:rPr lang="en-US" u="sng" dirty="0"/>
              <a:t>insufficient evidence to determine which of these options is most effective i</a:t>
            </a:r>
            <a:r>
              <a:rPr lang="en-US" dirty="0"/>
              <a:t>n early carcinoma [6]</a:t>
            </a:r>
          </a:p>
          <a:p>
            <a:endParaRPr lang="en-US" dirty="0"/>
          </a:p>
        </p:txBody>
      </p:sp>
    </p:spTree>
    <p:extLst>
      <p:ext uri="{BB962C8B-B14F-4D97-AF65-F5344CB8AC3E}">
        <p14:creationId xmlns:p14="http://schemas.microsoft.com/office/powerpoint/2010/main" val="3348081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Management</a:t>
            </a:r>
            <a:r>
              <a:rPr lang="en-US" dirty="0"/>
              <a:t> </a:t>
            </a:r>
          </a:p>
        </p:txBody>
      </p:sp>
      <p:pic>
        <p:nvPicPr>
          <p:cNvPr id="3" name="Picture 2"/>
          <p:cNvPicPr>
            <a:picLocks noChangeAspect="1"/>
          </p:cNvPicPr>
          <p:nvPr/>
        </p:nvPicPr>
        <p:blipFill rotWithShape="1">
          <a:blip r:embed="rId2"/>
          <a:srcRect l="16567" t="28645" r="40896" b="49453"/>
          <a:stretch/>
        </p:blipFill>
        <p:spPr>
          <a:xfrm>
            <a:off x="1225682" y="2004164"/>
            <a:ext cx="8297844" cy="2507636"/>
          </a:xfrm>
          <a:prstGeom prst="rect">
            <a:avLst/>
          </a:prstGeom>
          <a:ln w="228600" cap="sq" cmpd="thickThin">
            <a:solidFill>
              <a:srgbClr val="000000"/>
            </a:solidFill>
            <a:prstDash val="solid"/>
            <a:miter lim="800000"/>
          </a:ln>
          <a:effectLst>
            <a:innerShdw blurRad="76200">
              <a:srgbClr val="000000"/>
            </a:innerShdw>
          </a:effectLst>
        </p:spPr>
      </p:pic>
      <p:sp>
        <p:nvSpPr>
          <p:cNvPr id="4" name="Rectangle 3"/>
          <p:cNvSpPr/>
          <p:nvPr/>
        </p:nvSpPr>
        <p:spPr>
          <a:xfrm>
            <a:off x="4285397" y="3725839"/>
            <a:ext cx="1392072" cy="313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And /or</a:t>
            </a:r>
          </a:p>
        </p:txBody>
      </p:sp>
      <p:sp>
        <p:nvSpPr>
          <p:cNvPr id="5" name="Rectangle 4"/>
          <p:cNvSpPr/>
          <p:nvPr/>
        </p:nvSpPr>
        <p:spPr>
          <a:xfrm>
            <a:off x="3261815" y="2674961"/>
            <a:ext cx="4544704" cy="4367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Combination therapy (Multimodality)</a:t>
            </a:r>
          </a:p>
        </p:txBody>
      </p:sp>
    </p:spTree>
    <p:extLst>
      <p:ext uri="{BB962C8B-B14F-4D97-AF65-F5344CB8AC3E}">
        <p14:creationId xmlns:p14="http://schemas.microsoft.com/office/powerpoint/2010/main" val="2991300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51477"/>
            <a:ext cx="10515600" cy="1325563"/>
          </a:xfrm>
        </p:spPr>
        <p:txBody>
          <a:bodyPr/>
          <a:lstStyle/>
          <a:p>
            <a:r>
              <a:rPr lang="en-US" dirty="0"/>
              <a:t>Management of T4 disease</a:t>
            </a:r>
          </a:p>
        </p:txBody>
      </p:sp>
      <p:sp>
        <p:nvSpPr>
          <p:cNvPr id="4" name="Content Placeholder 3"/>
          <p:cNvSpPr>
            <a:spLocks noGrp="1"/>
          </p:cNvSpPr>
          <p:nvPr>
            <p:ph idx="1"/>
          </p:nvPr>
        </p:nvSpPr>
        <p:spPr/>
        <p:txBody>
          <a:bodyPr>
            <a:normAutofit fontScale="92500" lnSpcReduction="10000"/>
          </a:bodyPr>
          <a:lstStyle/>
          <a:p>
            <a:r>
              <a:rPr lang="en-US" b="1" dirty="0"/>
              <a:t>Supraglottis and glottis: </a:t>
            </a:r>
            <a:r>
              <a:rPr lang="en-US" dirty="0"/>
              <a:t>Chemotherapy given together with radiotherapy may be considered for patients who require total laryngectomy to control the disease. It is possible to select induction chemotherapy followed by concurrent chemotherapy and radiation. Laryngectomy is reserved for patients with less than 50% response to chemotherapy or for those who have persistent disease after radiation. Definitive radiotherapy alone is preferred in patients who are not eligible for simultaneous chemotherapy and surgery (total laryngectomy) to rescue radiation failures [20].</a:t>
            </a:r>
          </a:p>
          <a:p>
            <a:r>
              <a:rPr lang="en-US" b="1" dirty="0"/>
              <a:t>Subglotis: </a:t>
            </a:r>
            <a:r>
              <a:rPr lang="en-US" dirty="0"/>
              <a:t>Total laryngectomy together with thyroidectomy and dissection of bilateral tracheoesophageal ganglia usually followed by postoperative radiotherapy are indicated. Radiation therapy alone is indicated for patients who are not eligible for surgery [15,18].</a:t>
            </a:r>
          </a:p>
        </p:txBody>
      </p:sp>
    </p:spTree>
    <p:extLst>
      <p:ext uri="{BB962C8B-B14F-4D97-AF65-F5344CB8AC3E}">
        <p14:creationId xmlns:p14="http://schemas.microsoft.com/office/powerpoint/2010/main" val="3241169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a:t>
            </a:r>
          </a:p>
        </p:txBody>
      </p:sp>
      <p:pic>
        <p:nvPicPr>
          <p:cNvPr id="3" name="Picture 2"/>
          <p:cNvPicPr>
            <a:picLocks noChangeAspect="1"/>
          </p:cNvPicPr>
          <p:nvPr/>
        </p:nvPicPr>
        <p:blipFill rotWithShape="1">
          <a:blip r:embed="rId2"/>
          <a:srcRect l="16679" t="26058" r="40783" b="29542"/>
          <a:stretch/>
        </p:blipFill>
        <p:spPr>
          <a:xfrm>
            <a:off x="838200" y="1378424"/>
            <a:ext cx="10366611" cy="5349921"/>
          </a:xfrm>
          <a:prstGeom prst="rect">
            <a:avLst/>
          </a:prstGeom>
          <a:ln>
            <a:noFill/>
          </a:ln>
          <a:effectLst>
            <a:softEdge rad="112500"/>
          </a:effectLst>
        </p:spPr>
      </p:pic>
    </p:spTree>
    <p:extLst>
      <p:ext uri="{BB962C8B-B14F-4D97-AF65-F5344CB8AC3E}">
        <p14:creationId xmlns:p14="http://schemas.microsoft.com/office/powerpoint/2010/main" val="3827463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MANAGEMENT OF NODAL METASTASES</a:t>
            </a:r>
          </a:p>
        </p:txBody>
      </p:sp>
      <p:sp>
        <p:nvSpPr>
          <p:cNvPr id="4" name="Content Placeholder 3"/>
          <p:cNvSpPr>
            <a:spLocks noGrp="1"/>
          </p:cNvSpPr>
          <p:nvPr>
            <p:ph idx="1"/>
          </p:nvPr>
        </p:nvSpPr>
        <p:spPr/>
        <p:txBody>
          <a:bodyPr>
            <a:normAutofit fontScale="92500" lnSpcReduction="10000"/>
          </a:bodyPr>
          <a:lstStyle/>
          <a:p>
            <a:r>
              <a:rPr lang="en-US" dirty="0"/>
              <a:t>For early laryngeal cancer, the risk of metastasis, especially for glottic cancer, is negligible. Therefore, the nodal basins are not treated electively.</a:t>
            </a:r>
          </a:p>
          <a:p>
            <a:r>
              <a:rPr lang="en-US" dirty="0"/>
              <a:t>In advanced laryngeal cancer, there is high risk of occult nodal metastases, of up to 60 %, esp. when supraglottis is involved. Therefore, in the N0 neck, the primary echelon nodes are treated electively either by radiotherapy or surgery.</a:t>
            </a:r>
          </a:p>
          <a:p>
            <a:r>
              <a:rPr lang="en-US" dirty="0"/>
              <a:t>For the N1 neck, if treatment of primary is by surgery, then treatment is by selective II-IV neck dissection, followed by chemo radiotherapy where appropriate. </a:t>
            </a:r>
          </a:p>
          <a:p>
            <a:r>
              <a:rPr lang="en-US" dirty="0"/>
              <a:t>If the primary is treated by chemo radiotherapy, then the treatment of the nodal metastases can also be performed by chemo radiotherapy followed by assessment of neck.</a:t>
            </a:r>
          </a:p>
        </p:txBody>
      </p:sp>
    </p:spTree>
    <p:extLst>
      <p:ext uri="{BB962C8B-B14F-4D97-AF65-F5344CB8AC3E}">
        <p14:creationId xmlns:p14="http://schemas.microsoft.com/office/powerpoint/2010/main" val="4197762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MANAGEMENT OF NODAL METASTASES</a:t>
            </a:r>
          </a:p>
        </p:txBody>
      </p:sp>
      <p:sp>
        <p:nvSpPr>
          <p:cNvPr id="4" name="Content Placeholder 3"/>
          <p:cNvSpPr>
            <a:spLocks noGrp="1"/>
          </p:cNvSpPr>
          <p:nvPr>
            <p:ph idx="1"/>
          </p:nvPr>
        </p:nvSpPr>
        <p:spPr/>
        <p:txBody>
          <a:bodyPr>
            <a:normAutofit/>
          </a:bodyPr>
          <a:lstStyle/>
          <a:p>
            <a:r>
              <a:rPr lang="en-US" dirty="0"/>
              <a:t>In advanced nodal disease ( N2 or N3 ), if the primary treatment is being treated by surgery then a Modified radical neck dissection (</a:t>
            </a:r>
            <a:r>
              <a:rPr lang="en-US" b="1" dirty="0"/>
              <a:t>MRND</a:t>
            </a:r>
            <a:r>
              <a:rPr lang="en-US" dirty="0"/>
              <a:t>) is defined as the excision of all lymph nodes routinely removed in a radical neck dissection with preservation of one or more </a:t>
            </a:r>
            <a:r>
              <a:rPr lang="en-US" dirty="0" err="1"/>
              <a:t>nonlymphatic</a:t>
            </a:r>
            <a:r>
              <a:rPr lang="en-US" dirty="0"/>
              <a:t> structures , should be performed with consideration of postoperative radiotherapy or chemo radiotherapy. </a:t>
            </a:r>
          </a:p>
          <a:p>
            <a:r>
              <a:rPr lang="en-US" dirty="0"/>
              <a:t>If the primary treatment is being treated by chemotherapy, further treatment is controversial. The options are neck dissection or treatment followed by PET scan.</a:t>
            </a:r>
          </a:p>
        </p:txBody>
      </p:sp>
    </p:spTree>
    <p:extLst>
      <p:ext uri="{BB962C8B-B14F-4D97-AF65-F5344CB8AC3E}">
        <p14:creationId xmlns:p14="http://schemas.microsoft.com/office/powerpoint/2010/main" val="537204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791" t="33026" r="49627" b="32728"/>
          <a:stretch/>
        </p:blipFill>
        <p:spPr>
          <a:xfrm>
            <a:off x="1528550" y="818865"/>
            <a:ext cx="8998003" cy="5158854"/>
          </a:xfrm>
          <a:prstGeom prst="rect">
            <a:avLst/>
          </a:prstGeom>
        </p:spPr>
      </p:pic>
    </p:spTree>
    <p:extLst>
      <p:ext uri="{BB962C8B-B14F-4D97-AF65-F5344CB8AC3E}">
        <p14:creationId xmlns:p14="http://schemas.microsoft.com/office/powerpoint/2010/main" val="144897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127" t="28647" r="40559" b="29143"/>
          <a:stretch/>
        </p:blipFill>
        <p:spPr>
          <a:xfrm>
            <a:off x="832514" y="736980"/>
            <a:ext cx="10112991" cy="5151342"/>
          </a:xfrm>
          <a:prstGeom prst="rect">
            <a:avLst/>
          </a:prstGeom>
        </p:spPr>
      </p:pic>
    </p:spTree>
    <p:extLst>
      <p:ext uri="{BB962C8B-B14F-4D97-AF65-F5344CB8AC3E}">
        <p14:creationId xmlns:p14="http://schemas.microsoft.com/office/powerpoint/2010/main" val="2362672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Laryngeal cancer morbidity</a:t>
            </a:r>
          </a:p>
        </p:txBody>
      </p:sp>
      <p:sp>
        <p:nvSpPr>
          <p:cNvPr id="3" name="Content Placeholder 2"/>
          <p:cNvSpPr>
            <a:spLocks noGrp="1"/>
          </p:cNvSpPr>
          <p:nvPr>
            <p:ph idx="1"/>
          </p:nvPr>
        </p:nvSpPr>
        <p:spPr/>
        <p:txBody>
          <a:bodyPr/>
          <a:lstStyle/>
          <a:p>
            <a:r>
              <a:rPr lang="en-US" dirty="0"/>
              <a:t>Functional alterations following total Laryngectomy: </a:t>
            </a:r>
          </a:p>
          <a:p>
            <a:pPr marL="514350" indent="-514350">
              <a:buFont typeface="+mj-lt"/>
              <a:buAutoNum type="arabicPeriod"/>
            </a:pPr>
            <a:r>
              <a:rPr lang="en-US" dirty="0"/>
              <a:t>Loss of smell.</a:t>
            </a:r>
          </a:p>
          <a:p>
            <a:pPr marL="514350" indent="-514350">
              <a:buFont typeface="+mj-lt"/>
              <a:buAutoNum type="arabicPeriod"/>
            </a:pPr>
            <a:r>
              <a:rPr lang="en-US" dirty="0"/>
              <a:t>Changes in normal swallowing mechanism.</a:t>
            </a:r>
          </a:p>
          <a:p>
            <a:pPr marL="514350" indent="-514350">
              <a:buFont typeface="+mj-lt"/>
              <a:buAutoNum type="arabicPeriod"/>
            </a:pPr>
            <a:r>
              <a:rPr lang="en-US" dirty="0"/>
              <a:t>Changes in the pattern of respiration.</a:t>
            </a:r>
          </a:p>
          <a:p>
            <a:pPr marL="514350" indent="-514350">
              <a:buFont typeface="+mj-lt"/>
              <a:buAutoNum type="arabicPeriod"/>
            </a:pPr>
            <a:r>
              <a:rPr lang="en-US" dirty="0"/>
              <a:t>Most importantly Loss of speech.</a:t>
            </a:r>
          </a:p>
        </p:txBody>
      </p:sp>
    </p:spTree>
    <p:extLst>
      <p:ext uri="{BB962C8B-B14F-4D97-AF65-F5344CB8AC3E}">
        <p14:creationId xmlns:p14="http://schemas.microsoft.com/office/powerpoint/2010/main" val="247730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619" t="12916" r="61381" b="25760"/>
          <a:stretch/>
        </p:blipFill>
        <p:spPr>
          <a:xfrm>
            <a:off x="641445" y="504967"/>
            <a:ext cx="5322627" cy="5929953"/>
          </a:xfrm>
          <a:prstGeom prst="rect">
            <a:avLst/>
          </a:prstGeom>
        </p:spPr>
      </p:pic>
      <p:pic>
        <p:nvPicPr>
          <p:cNvPr id="6" name="Picture 5"/>
          <p:cNvPicPr>
            <a:picLocks noChangeAspect="1"/>
          </p:cNvPicPr>
          <p:nvPr/>
        </p:nvPicPr>
        <p:blipFill rotWithShape="1">
          <a:blip r:embed="rId3"/>
          <a:srcRect l="6268" t="18492" r="59366" b="21379"/>
          <a:stretch/>
        </p:blipFill>
        <p:spPr>
          <a:xfrm>
            <a:off x="6291618" y="504966"/>
            <a:ext cx="5131558" cy="5929953"/>
          </a:xfrm>
          <a:prstGeom prst="rect">
            <a:avLst/>
          </a:prstGeom>
        </p:spPr>
      </p:pic>
    </p:spTree>
    <p:extLst>
      <p:ext uri="{BB962C8B-B14F-4D97-AF65-F5344CB8AC3E}">
        <p14:creationId xmlns:p14="http://schemas.microsoft.com/office/powerpoint/2010/main" val="3138844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343" t="5350" r="16493" b="19389"/>
          <a:stretch/>
        </p:blipFill>
        <p:spPr>
          <a:xfrm>
            <a:off x="1651379" y="450376"/>
            <a:ext cx="9130353" cy="5752122"/>
          </a:xfrm>
          <a:prstGeom prst="rect">
            <a:avLst/>
          </a:prstGeom>
        </p:spPr>
      </p:pic>
    </p:spTree>
    <p:extLst>
      <p:ext uri="{BB962C8B-B14F-4D97-AF65-F5344CB8AC3E}">
        <p14:creationId xmlns:p14="http://schemas.microsoft.com/office/powerpoint/2010/main" val="26967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Esophageal speech:</a:t>
            </a:r>
            <a:endParaRPr lang="en-US" dirty="0"/>
          </a:p>
        </p:txBody>
      </p:sp>
      <p:sp>
        <p:nvSpPr>
          <p:cNvPr id="3" name="Content Placeholder 2"/>
          <p:cNvSpPr>
            <a:spLocks noGrp="1"/>
          </p:cNvSpPr>
          <p:nvPr>
            <p:ph idx="1"/>
          </p:nvPr>
        </p:nvSpPr>
        <p:spPr/>
        <p:txBody>
          <a:bodyPr>
            <a:normAutofit fontScale="92500" lnSpcReduction="20000"/>
          </a:bodyPr>
          <a:lstStyle/>
          <a:p>
            <a:r>
              <a:rPr lang="en-US" dirty="0"/>
              <a:t>Physiology: Air is swallowed into cervical esophagus, swallowed air is then expelled out causing vibrations of pharyngeal mucosa. These vibrations along with articulations of tongue cause speech to occur, The exact vibrating portion of pharynx is the pharyngo-esophageal segment, The vibrating muscles and mucosa of cervical esophagus and hypopharynx cause speech.</a:t>
            </a:r>
          </a:p>
          <a:p>
            <a:r>
              <a:rPr lang="en-US" dirty="0"/>
              <a:t>Advantages: Patient’s hands are free, No additional surgery / prosthesis needed. Get easily adapted to esophageal voice.</a:t>
            </a:r>
          </a:p>
          <a:p>
            <a:r>
              <a:rPr lang="en-US" dirty="0"/>
              <a:t>Disadvantages: Nearly 40% of pts fail to develop esophageal speech, Quality of voice generated is rather poo, Pt. may not be able to continuously speak using esophageal voice without interruption. They will be able to speak only in short bursts, Significant training is necessary, Loudness / pitch control is difficult, Fundamental frequency of esophageal speech is 65 Hz which is lower than that of male and female frequencies.</a:t>
            </a:r>
          </a:p>
          <a:p>
            <a:endParaRPr lang="en-US" dirty="0"/>
          </a:p>
        </p:txBody>
      </p:sp>
    </p:spTree>
    <p:extLst>
      <p:ext uri="{BB962C8B-B14F-4D97-AF65-F5344CB8AC3E}">
        <p14:creationId xmlns:p14="http://schemas.microsoft.com/office/powerpoint/2010/main" val="2697073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 larynx</a:t>
            </a:r>
          </a:p>
        </p:txBody>
      </p:sp>
      <p:sp>
        <p:nvSpPr>
          <p:cNvPr id="3" name="Content Placeholder 2"/>
          <p:cNvSpPr>
            <a:spLocks noGrp="1"/>
          </p:cNvSpPr>
          <p:nvPr>
            <p:ph sz="half" idx="1"/>
          </p:nvPr>
        </p:nvSpPr>
        <p:spPr/>
        <p:txBody>
          <a:bodyPr/>
          <a:lstStyle/>
          <a:p>
            <a:r>
              <a:rPr lang="en-US" dirty="0"/>
              <a:t>These are battery operated vibrating devices</a:t>
            </a:r>
          </a:p>
          <a:p>
            <a:r>
              <a:rPr lang="en-US" dirty="0"/>
              <a:t>It is held in the submandibular region, Muscle contraction and changes in facial muscle tension causes rudiments of speech. </a:t>
            </a:r>
          </a:p>
          <a:p>
            <a:r>
              <a:rPr lang="en-US" dirty="0"/>
              <a:t>Initial training to use this equipment should begin even before surgery.</a:t>
            </a:r>
          </a:p>
        </p:txBody>
      </p:sp>
      <p:pic>
        <p:nvPicPr>
          <p:cNvPr id="5" name="Content Placeholder 4"/>
          <p:cNvPicPr>
            <a:picLocks noGrp="1" noChangeAspect="1"/>
          </p:cNvPicPr>
          <p:nvPr>
            <p:ph sz="half" idx="2"/>
          </p:nvPr>
        </p:nvPicPr>
        <p:blipFill rotWithShape="1">
          <a:blip r:embed="rId2"/>
          <a:srcRect l="8626" t="12904" r="61874" b="21509"/>
          <a:stretch/>
        </p:blipFill>
        <p:spPr>
          <a:xfrm>
            <a:off x="6740857" y="723049"/>
            <a:ext cx="4612943" cy="5766178"/>
          </a:xfrm>
          <a:prstGeom prst="rect">
            <a:avLst/>
          </a:prstGeom>
          <a:ln>
            <a:noFill/>
          </a:ln>
          <a:effectLst>
            <a:softEdge rad="112500"/>
          </a:effectLst>
        </p:spPr>
      </p:pic>
    </p:spTree>
    <p:extLst>
      <p:ext uri="{BB962C8B-B14F-4D97-AF65-F5344CB8AC3E}">
        <p14:creationId xmlns:p14="http://schemas.microsoft.com/office/powerpoint/2010/main" val="947734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Shunt surgeries- Tracheoesophageal Shunt (TEP)</a:t>
            </a:r>
          </a:p>
        </p:txBody>
      </p:sp>
      <p:sp>
        <p:nvSpPr>
          <p:cNvPr id="3" name="Content Placeholder 2"/>
          <p:cNvSpPr>
            <a:spLocks noGrp="1"/>
          </p:cNvSpPr>
          <p:nvPr>
            <p:ph sz="half" idx="1"/>
          </p:nvPr>
        </p:nvSpPr>
        <p:spPr/>
        <p:txBody>
          <a:bodyPr>
            <a:normAutofit fontScale="92500" lnSpcReduction="10000"/>
          </a:bodyPr>
          <a:lstStyle/>
          <a:p>
            <a:r>
              <a:rPr lang="en-US" dirty="0"/>
              <a:t>Was first introduced by Blom and Singer in 1979.</a:t>
            </a:r>
          </a:p>
          <a:p>
            <a:r>
              <a:rPr lang="en-US" dirty="0"/>
              <a:t>One way silicone valve is introduced via the fistula.</a:t>
            </a:r>
          </a:p>
          <a:p>
            <a:r>
              <a:rPr lang="en-US" dirty="0"/>
              <a:t>This valve served as one way conduit for air into esophagus while preventing aspiration.</a:t>
            </a:r>
          </a:p>
          <a:p>
            <a:r>
              <a:rPr lang="en-US" dirty="0"/>
              <a:t>This prosthesis has two flanges, one enters the esophagus while the other rests in the trachea. It fits snugly into the trachea-esophageal wound.</a:t>
            </a:r>
          </a:p>
        </p:txBody>
      </p:sp>
      <p:pic>
        <p:nvPicPr>
          <p:cNvPr id="5" name="Content Placeholder 4"/>
          <p:cNvPicPr>
            <a:picLocks noGrp="1" noChangeAspect="1"/>
          </p:cNvPicPr>
          <p:nvPr>
            <p:ph sz="half" idx="2"/>
          </p:nvPr>
        </p:nvPicPr>
        <p:blipFill rotWithShape="1">
          <a:blip r:embed="rId2"/>
          <a:srcRect l="4412" t="8689" r="57660" b="23382"/>
          <a:stretch/>
        </p:blipFill>
        <p:spPr>
          <a:xfrm>
            <a:off x="6096000" y="1027906"/>
            <a:ext cx="5677469" cy="5716894"/>
          </a:xfrm>
          <a:prstGeom prst="rect">
            <a:avLst/>
          </a:prstGeom>
          <a:ln>
            <a:noFill/>
          </a:ln>
          <a:effectLst>
            <a:softEdge rad="112500"/>
          </a:effectLst>
        </p:spPr>
      </p:pic>
      <p:sp>
        <p:nvSpPr>
          <p:cNvPr id="6" name="Rectangle 5"/>
          <p:cNvSpPr/>
          <p:nvPr/>
        </p:nvSpPr>
        <p:spPr>
          <a:xfrm>
            <a:off x="11245755" y="1296537"/>
            <a:ext cx="527714" cy="73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156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p:txBody>
          <a:bodyPr>
            <a:normAutofit fontScale="92500" lnSpcReduction="20000"/>
          </a:bodyPr>
          <a:lstStyle/>
          <a:p>
            <a:r>
              <a:rPr lang="en-US" dirty="0"/>
              <a:t>Laryngeal cancer is the second most frequent tumor of the upper aero digestive tract. </a:t>
            </a:r>
          </a:p>
          <a:p>
            <a:r>
              <a:rPr lang="en-US" dirty="0"/>
              <a:t>The most common type is squamous cell carcinoma, accounting for 85-95% of neoplasms. </a:t>
            </a:r>
          </a:p>
          <a:p>
            <a:r>
              <a:rPr lang="en-US" dirty="0"/>
              <a:t>The most important risk factors are alcohol and tobacco consumption. </a:t>
            </a:r>
          </a:p>
          <a:p>
            <a:r>
              <a:rPr lang="en-US" dirty="0"/>
              <a:t>The diagnosis is made  by histopathology; however a complete medical history and physical examination should be performed. The direct visualization by direct or indirect laryngoscopy, or videostroboscopy are fundamental in the diagnosis process. The mass should be evaluated completely by extension imaging studies such as a computed tomography or nuclear magnetic resonance. </a:t>
            </a:r>
          </a:p>
          <a:p>
            <a:r>
              <a:rPr lang="en-US" dirty="0"/>
              <a:t>Staging of the patient is vital for the correct treatment approach</a:t>
            </a:r>
          </a:p>
          <a:p>
            <a:endParaRPr lang="en-US" dirty="0"/>
          </a:p>
        </p:txBody>
      </p:sp>
    </p:spTree>
    <p:extLst>
      <p:ext uri="{BB962C8B-B14F-4D97-AF65-F5344CB8AC3E}">
        <p14:creationId xmlns:p14="http://schemas.microsoft.com/office/powerpoint/2010/main" val="432223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References</a:t>
            </a:r>
          </a:p>
        </p:txBody>
      </p:sp>
      <p:sp>
        <p:nvSpPr>
          <p:cNvPr id="6" name="Content Placeholder 5"/>
          <p:cNvSpPr>
            <a:spLocks noGrp="1"/>
          </p:cNvSpPr>
          <p:nvPr>
            <p:ph idx="1"/>
          </p:nvPr>
        </p:nvSpPr>
        <p:spPr>
          <a:xfrm>
            <a:off x="838200" y="1825625"/>
            <a:ext cx="10515600" cy="5258876"/>
          </a:xfrm>
          <a:prstGeom prst="rect">
            <a:avLst/>
          </a:prstGeom>
        </p:spPr>
        <p:txBody>
          <a:bodyPr>
            <a:spAutoFit/>
          </a:bodyPr>
          <a:lstStyle/>
          <a:p>
            <a:r>
              <a:rPr lang="en-US" dirty="0"/>
              <a:t>Cavazos, </a:t>
            </a:r>
            <a:r>
              <a:rPr lang="en-US" dirty="0" err="1"/>
              <a:t>Lucía</a:t>
            </a:r>
            <a:r>
              <a:rPr lang="en-US" dirty="0"/>
              <a:t> &amp; Soto-Galindo, German &amp; </a:t>
            </a:r>
            <a:r>
              <a:rPr lang="en-US" dirty="0" err="1"/>
              <a:t>Treviño</a:t>
            </a:r>
            <a:r>
              <a:rPr lang="en-US" dirty="0"/>
              <a:t>-González, José. (2017). Laryngeal Cancer Update: A Review. Annals of Otolaryngology and Rhinology. 4.</a:t>
            </a:r>
          </a:p>
          <a:p>
            <a:r>
              <a:rPr lang="en-US" dirty="0" err="1"/>
              <a:t>Koroulakis</a:t>
            </a:r>
            <a:r>
              <a:rPr lang="en-US" dirty="0"/>
              <a:t> A, Agarwal M. Cancer, Laryngeal. [Updated 2019 Nov 23]. In: </a:t>
            </a:r>
            <a:r>
              <a:rPr lang="en-US" dirty="0" err="1"/>
              <a:t>StatPearls</a:t>
            </a:r>
            <a:r>
              <a:rPr lang="en-US" dirty="0"/>
              <a:t> [Internet]. Treasure Island (FL): </a:t>
            </a:r>
            <a:r>
              <a:rPr lang="en-US" dirty="0" err="1"/>
              <a:t>StatPearls</a:t>
            </a:r>
            <a:r>
              <a:rPr lang="en-US" dirty="0"/>
              <a:t> Publishing; 2020 Jan-. Available from: </a:t>
            </a:r>
            <a:r>
              <a:rPr lang="en-US" dirty="0">
                <a:hlinkClick r:id="rId2"/>
              </a:rPr>
              <a:t>https://www.ncbi.nlm.nih.gov/books/NBK526076</a:t>
            </a:r>
            <a:endParaRPr lang="en-US" dirty="0"/>
          </a:p>
          <a:p>
            <a:r>
              <a:rPr lang="en-US" dirty="0"/>
              <a:t>Cummings Otolaryngology, 7th Edition by Paul W. Flint, MD, Bruce H. </a:t>
            </a:r>
            <a:r>
              <a:rPr lang="en-US" dirty="0" err="1"/>
              <a:t>Haughey</a:t>
            </a:r>
            <a:r>
              <a:rPr lang="en-US" dirty="0"/>
              <a:t>, MD, FACS, Valerie J. Lund, CBE, MS, FRCS, </a:t>
            </a:r>
            <a:r>
              <a:rPr lang="en-US" dirty="0" err="1"/>
              <a:t>FRCSEd</a:t>
            </a:r>
            <a:r>
              <a:rPr lang="en-US" dirty="0"/>
              <a:t>, K. Thomas Robbins, MD, FACS, J. Regan Thomas, MD, FACS, Marci M. </a:t>
            </a:r>
            <a:r>
              <a:rPr lang="en-US" dirty="0" err="1"/>
              <a:t>Lesperance</a:t>
            </a:r>
            <a:r>
              <a:rPr lang="en-US" dirty="0"/>
              <a:t>, MD and Howard W. Francis section 5, chapters (104-111)</a:t>
            </a:r>
          </a:p>
          <a:p>
            <a:pPr marL="0" indent="0">
              <a:buNone/>
            </a:pPr>
            <a:endParaRPr lang="en-US" dirty="0"/>
          </a:p>
        </p:txBody>
      </p:sp>
    </p:spTree>
    <p:extLst>
      <p:ext uri="{BB962C8B-B14F-4D97-AF65-F5344CB8AC3E}">
        <p14:creationId xmlns:p14="http://schemas.microsoft.com/office/powerpoint/2010/main" val="2493576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B6258-94C5-4C25-8C95-C3C8CCF823AC}"/>
              </a:ext>
            </a:extLst>
          </p:cNvPr>
          <p:cNvSpPr>
            <a:spLocks noGrp="1"/>
          </p:cNvSpPr>
          <p:nvPr>
            <p:ph type="title"/>
          </p:nvPr>
        </p:nvSpPr>
        <p:spPr>
          <a:xfrm>
            <a:off x="2250282" y="1584183"/>
            <a:ext cx="9194096" cy="2431226"/>
          </a:xfrm>
        </p:spPr>
        <p:txBody>
          <a:bodyPr vert="horz" lIns="0" tIns="0" rIns="0" bIns="0" rtlCol="0" anchor="t">
            <a:normAutofit/>
          </a:bodyPr>
          <a:lstStyle/>
          <a:p>
            <a:pPr algn="r"/>
            <a:r>
              <a:rPr lang="en-US" sz="4400" spc="750" dirty="0">
                <a:solidFill>
                  <a:schemeClr val="bg1"/>
                </a:solidFill>
              </a:rPr>
              <a:t>Thank You!</a:t>
            </a:r>
          </a:p>
        </p:txBody>
      </p:sp>
    </p:spTree>
    <p:extLst>
      <p:ext uri="{BB962C8B-B14F-4D97-AF65-F5344CB8AC3E}">
        <p14:creationId xmlns:p14="http://schemas.microsoft.com/office/powerpoint/2010/main" val="194051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6194" t="23378" r="23657" b="11623"/>
          <a:stretch/>
        </p:blipFill>
        <p:spPr>
          <a:xfrm>
            <a:off x="1264028" y="1151516"/>
            <a:ext cx="9663943" cy="5681788"/>
          </a:xfrm>
          <a:prstGeom prst="rect">
            <a:avLst/>
          </a:prstGeom>
        </p:spPr>
      </p:pic>
      <p:sp>
        <p:nvSpPr>
          <p:cNvPr id="7" name="Rectangle 6"/>
          <p:cNvSpPr/>
          <p:nvPr/>
        </p:nvSpPr>
        <p:spPr>
          <a:xfrm>
            <a:off x="5931730" y="5119137"/>
            <a:ext cx="1559740" cy="7096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305893" y="-82924"/>
            <a:ext cx="10241280" cy="1234440"/>
          </a:xfrm>
        </p:spPr>
        <p:txBody>
          <a:bodyPr/>
          <a:lstStyle/>
          <a:p>
            <a:r>
              <a:rPr lang="en-US" dirty="0"/>
              <a:t>Larynx spaces</a:t>
            </a:r>
          </a:p>
        </p:txBody>
      </p:sp>
    </p:spTree>
    <p:extLst>
      <p:ext uri="{BB962C8B-B14F-4D97-AF65-F5344CB8AC3E}">
        <p14:creationId xmlns:p14="http://schemas.microsoft.com/office/powerpoint/2010/main" val="95573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500" t="28846" r="45709" b="33524"/>
          <a:stretch/>
        </p:blipFill>
        <p:spPr>
          <a:xfrm>
            <a:off x="1266594" y="1194229"/>
            <a:ext cx="9336823" cy="5539090"/>
          </a:xfrm>
          <a:prstGeom prst="rect">
            <a:avLst/>
          </a:prstGeom>
        </p:spPr>
      </p:pic>
      <p:sp>
        <p:nvSpPr>
          <p:cNvPr id="5" name="Title 4"/>
          <p:cNvSpPr>
            <a:spLocks noGrp="1"/>
          </p:cNvSpPr>
          <p:nvPr>
            <p:ph type="title"/>
          </p:nvPr>
        </p:nvSpPr>
        <p:spPr>
          <a:xfrm>
            <a:off x="1422711" y="-160132"/>
            <a:ext cx="10241280" cy="1234440"/>
          </a:xfrm>
        </p:spPr>
        <p:txBody>
          <a:bodyPr/>
          <a:lstStyle/>
          <a:p>
            <a:r>
              <a:rPr lang="en-US" dirty="0"/>
              <a:t>Larynx spaces</a:t>
            </a:r>
          </a:p>
        </p:txBody>
      </p:sp>
    </p:spTree>
    <p:extLst>
      <p:ext uri="{BB962C8B-B14F-4D97-AF65-F5344CB8AC3E}">
        <p14:creationId xmlns:p14="http://schemas.microsoft.com/office/powerpoint/2010/main" val="294570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BD416D-FC65-4A5C-A989-8C84847CA593}"/>
              </a:ext>
            </a:extLst>
          </p:cNvPr>
          <p:cNvPicPr>
            <a:picLocks noChangeAspect="1"/>
          </p:cNvPicPr>
          <p:nvPr/>
        </p:nvPicPr>
        <p:blipFill rotWithShape="1">
          <a:blip r:embed="rId2"/>
          <a:srcRect t="45462"/>
          <a:stretch/>
        </p:blipFill>
        <p:spPr>
          <a:xfrm>
            <a:off x="0" y="0"/>
            <a:ext cx="5912385" cy="6858000"/>
          </a:xfrm>
          <a:prstGeom prst="rect">
            <a:avLst/>
          </a:prstGeom>
        </p:spPr>
      </p:pic>
      <p:pic>
        <p:nvPicPr>
          <p:cNvPr id="6" name="Picture 5">
            <a:extLst>
              <a:ext uri="{FF2B5EF4-FFF2-40B4-BE49-F238E27FC236}">
                <a16:creationId xmlns:a16="http://schemas.microsoft.com/office/drawing/2014/main" id="{32482B36-A8F5-474F-BFAB-FFA40133E132}"/>
              </a:ext>
            </a:extLst>
          </p:cNvPr>
          <p:cNvPicPr>
            <a:picLocks noChangeAspect="1"/>
          </p:cNvPicPr>
          <p:nvPr/>
        </p:nvPicPr>
        <p:blipFill rotWithShape="1">
          <a:blip r:embed="rId2"/>
          <a:srcRect b="54859"/>
          <a:stretch/>
        </p:blipFill>
        <p:spPr>
          <a:xfrm>
            <a:off x="5912385" y="0"/>
            <a:ext cx="6279615" cy="6858000"/>
          </a:xfrm>
          <a:prstGeom prst="rect">
            <a:avLst/>
          </a:prstGeom>
        </p:spPr>
      </p:pic>
    </p:spTree>
    <p:extLst>
      <p:ext uri="{BB962C8B-B14F-4D97-AF65-F5344CB8AC3E}">
        <p14:creationId xmlns:p14="http://schemas.microsoft.com/office/powerpoint/2010/main" val="96713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195" y="387904"/>
            <a:ext cx="10241280" cy="1234440"/>
          </a:xfrm>
        </p:spPr>
        <p:txBody>
          <a:bodyPr/>
          <a:lstStyle/>
          <a:p>
            <a:r>
              <a:rPr lang="en-US" dirty="0"/>
              <a:t>Laryngeal cancer subtypes</a:t>
            </a:r>
          </a:p>
        </p:txBody>
      </p:sp>
      <p:pic>
        <p:nvPicPr>
          <p:cNvPr id="4" name="Picture 3"/>
          <p:cNvPicPr>
            <a:picLocks noChangeAspect="1"/>
          </p:cNvPicPr>
          <p:nvPr/>
        </p:nvPicPr>
        <p:blipFill rotWithShape="1">
          <a:blip r:embed="rId2"/>
          <a:srcRect l="17127" t="35216" r="42687" b="30538"/>
          <a:stretch/>
        </p:blipFill>
        <p:spPr>
          <a:xfrm>
            <a:off x="838200" y="1787857"/>
            <a:ext cx="9265693" cy="4439272"/>
          </a:xfrm>
          <a:prstGeom prst="rect">
            <a:avLst/>
          </a:prstGeom>
        </p:spPr>
      </p:pic>
    </p:spTree>
    <p:extLst>
      <p:ext uri="{BB962C8B-B14F-4D97-AF65-F5344CB8AC3E}">
        <p14:creationId xmlns:p14="http://schemas.microsoft.com/office/powerpoint/2010/main" val="289591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41292"/>
            <a:ext cx="10241280" cy="1234440"/>
          </a:xfrm>
        </p:spPr>
        <p:txBody>
          <a:bodyPr/>
          <a:lstStyle/>
          <a:p>
            <a:r>
              <a:rPr lang="en-US" dirty="0"/>
              <a:t>Risk Factors</a:t>
            </a:r>
          </a:p>
        </p:txBody>
      </p:sp>
      <p:sp>
        <p:nvSpPr>
          <p:cNvPr id="3" name="Content Placeholder 2"/>
          <p:cNvSpPr>
            <a:spLocks noGrp="1"/>
          </p:cNvSpPr>
          <p:nvPr>
            <p:ph idx="1"/>
          </p:nvPr>
        </p:nvSpPr>
        <p:spPr/>
        <p:txBody>
          <a:bodyPr>
            <a:normAutofit/>
          </a:bodyPr>
          <a:lstStyle/>
          <a:p>
            <a:r>
              <a:rPr lang="en-US" b="1" dirty="0">
                <a:solidFill>
                  <a:srgbClr val="FF0000"/>
                </a:solidFill>
              </a:rPr>
              <a:t>Alcohol and tobacco </a:t>
            </a:r>
            <a:r>
              <a:rPr lang="en-US" dirty="0"/>
              <a:t>are the two main risk factors for laryngeal  cancer. The risk is proportional to the intensity and duration of consumption and the risk decreases after cessation of intake.</a:t>
            </a:r>
          </a:p>
          <a:p>
            <a:r>
              <a:rPr lang="en-US" b="1" dirty="0">
                <a:solidFill>
                  <a:srgbClr val="FF0000"/>
                </a:solidFill>
              </a:rPr>
              <a:t>GERD/LPR: </a:t>
            </a:r>
            <a:r>
              <a:rPr lang="en-US" dirty="0"/>
              <a:t>insufficient evidence to support causal role.</a:t>
            </a:r>
          </a:p>
          <a:p>
            <a:r>
              <a:rPr lang="en-US" dirty="0"/>
              <a:t>An increased intake of </a:t>
            </a:r>
            <a:r>
              <a:rPr lang="en-US" b="1" dirty="0"/>
              <a:t>fruits and vegetables </a:t>
            </a:r>
            <a:r>
              <a:rPr lang="en-US" dirty="0"/>
              <a:t>is associated with a lower risk of head and neck cancer in all subtypes, which means that this could be a protective factor for laryngeal cancer.</a:t>
            </a:r>
          </a:p>
          <a:p>
            <a:r>
              <a:rPr lang="en-US" b="1" dirty="0">
                <a:solidFill>
                  <a:srgbClr val="FF0000"/>
                </a:solidFill>
              </a:rPr>
              <a:t>HPV: </a:t>
            </a:r>
            <a:r>
              <a:rPr lang="en-US" dirty="0"/>
              <a:t>most frequently with </a:t>
            </a:r>
            <a:r>
              <a:rPr lang="en-US" b="1" dirty="0"/>
              <a:t>subtypes 16 </a:t>
            </a:r>
            <a:r>
              <a:rPr lang="en-US" dirty="0"/>
              <a:t>and </a:t>
            </a:r>
            <a:r>
              <a:rPr lang="en-US" b="1" dirty="0"/>
              <a:t>18</a:t>
            </a:r>
            <a:r>
              <a:rPr lang="en-US" dirty="0"/>
              <a:t>. It has been detected in 21% of advanced laryngeal cancers, most commonly detected in women compared to men</a:t>
            </a:r>
          </a:p>
          <a:p>
            <a:endParaRPr lang="en-US" dirty="0"/>
          </a:p>
          <a:p>
            <a:endParaRPr lang="en-US" dirty="0"/>
          </a:p>
          <a:p>
            <a:endParaRPr lang="en-US" dirty="0"/>
          </a:p>
        </p:txBody>
      </p:sp>
    </p:spTree>
    <p:extLst>
      <p:ext uri="{BB962C8B-B14F-4D97-AF65-F5344CB8AC3E}">
        <p14:creationId xmlns:p14="http://schemas.microsoft.com/office/powerpoint/2010/main" val="3120579593"/>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DE71F5D498A7468AA2A262088F09E7" ma:contentTypeVersion="3" ma:contentTypeDescription="Create a new document." ma:contentTypeScope="" ma:versionID="dda1dc82f54c5f0289be0f446547112e">
  <xsd:schema xmlns:xsd="http://www.w3.org/2001/XMLSchema" xmlns:xs="http://www.w3.org/2001/XMLSchema" xmlns:p="http://schemas.microsoft.com/office/2006/metadata/properties" xmlns:ns2="89d7e991-0a37-4633-9877-eb75033ba4ab" targetNamespace="http://schemas.microsoft.com/office/2006/metadata/properties" ma:root="true" ma:fieldsID="4c5c7b808b897a41244917f480f8e9db" ns2:_="">
    <xsd:import namespace="89d7e991-0a37-4633-9877-eb75033ba4ab"/>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7e991-0a37-4633-9877-eb75033ba4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618D30-C868-492C-B343-ECE762E0AC9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47A3D0E-7BD6-4FA8-A51E-79D948455324}">
  <ds:schemaRefs>
    <ds:schemaRef ds:uri="http://schemas.microsoft.com/sharepoint/v3/contenttype/forms"/>
  </ds:schemaRefs>
</ds:datastoreItem>
</file>

<file path=customXml/itemProps3.xml><?xml version="1.0" encoding="utf-8"?>
<ds:datastoreItem xmlns:ds="http://schemas.openxmlformats.org/officeDocument/2006/customXml" ds:itemID="{63AE346C-FAC6-4840-B461-C722E9F67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d7e991-0a37-4633-9877-eb75033ba4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TM78826771[[fn=Gradient rise]]</Template>
  <TotalTime>740</TotalTime>
  <Words>1876</Words>
  <Application>Microsoft Office PowerPoint</Application>
  <PresentationFormat>Widescreen</PresentationFormat>
  <Paragraphs>115</Paragraphs>
  <Slides>46</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Avenir Next LT Pro</vt:lpstr>
      <vt:lpstr>Avenir Next LT Pro Light</vt:lpstr>
      <vt:lpstr>Calibri</vt:lpstr>
      <vt:lpstr>Calibri Light</vt:lpstr>
      <vt:lpstr>GradientRiseVTI</vt:lpstr>
      <vt:lpstr>Office Theme</vt:lpstr>
      <vt:lpstr>Laryngeal cancer </vt:lpstr>
      <vt:lpstr>INTRODUCTION</vt:lpstr>
      <vt:lpstr>Laryngeal sub-sites</vt:lpstr>
      <vt:lpstr>PowerPoint Presentation</vt:lpstr>
      <vt:lpstr>Larynx spaces</vt:lpstr>
      <vt:lpstr>Larynx spaces</vt:lpstr>
      <vt:lpstr>PowerPoint Presentation</vt:lpstr>
      <vt:lpstr>Laryngeal cancer subtypes</vt:lpstr>
      <vt:lpstr>Risk Factors</vt:lpstr>
      <vt:lpstr>Epidemiology</vt:lpstr>
      <vt:lpstr>Histological subtypes</vt:lpstr>
      <vt:lpstr>Pathology of SCC </vt:lpstr>
      <vt:lpstr>Laryngeal cancer spread</vt:lpstr>
      <vt:lpstr>Laryngeal cancer spread</vt:lpstr>
      <vt:lpstr>Laryngeal cancer spread</vt:lpstr>
      <vt:lpstr>Clinical presentation</vt:lpstr>
      <vt:lpstr>Diagnosis- Clinical exam and laryngoscopy</vt:lpstr>
      <vt:lpstr>Diagnosis- Clinical exam and laryngoscopy</vt:lpstr>
      <vt:lpstr>Operative endoscopic examination and biopsy</vt:lpstr>
      <vt:lpstr>Diagnosis- Imaging</vt:lpstr>
      <vt:lpstr>PowerPoint Presentation</vt:lpstr>
      <vt:lpstr>Staging&amp;management</vt:lpstr>
      <vt:lpstr>PowerPoint Presentation</vt:lpstr>
      <vt:lpstr>PowerPoint Presentation</vt:lpstr>
      <vt:lpstr>PowerPoint Presentation</vt:lpstr>
      <vt:lpstr>PowerPoint Presentation</vt:lpstr>
      <vt:lpstr>PowerPoint Presentation</vt:lpstr>
      <vt:lpstr>PowerPoint Presentation</vt:lpstr>
      <vt:lpstr>Management</vt:lpstr>
      <vt:lpstr>Management </vt:lpstr>
      <vt:lpstr>Management </vt:lpstr>
      <vt:lpstr>Management </vt:lpstr>
      <vt:lpstr>Management of T4 disease</vt:lpstr>
      <vt:lpstr>Management </vt:lpstr>
      <vt:lpstr>MANAGEMENT OF NODAL METASTASES</vt:lpstr>
      <vt:lpstr>MANAGEMENT OF NODAL METASTASES</vt:lpstr>
      <vt:lpstr>PowerPoint Presentation</vt:lpstr>
      <vt:lpstr>PowerPoint Presentation</vt:lpstr>
      <vt:lpstr>Laryngeal cancer morbidity</vt:lpstr>
      <vt:lpstr>PowerPoint Presentation</vt:lpstr>
      <vt:lpstr>Esophageal speech:</vt:lpstr>
      <vt:lpstr>Electro larynx</vt:lpstr>
      <vt:lpstr>Shunt surgeries- Tracheoesophageal Shunt (TEP)</vt:lpstr>
      <vt:lpstr>Conclusion </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Laryngeal cancer Basic knowledge &amp; updates</dc:title>
  <dc:creator>User</dc:creator>
  <cp:lastModifiedBy>هيام سعد البرغوثي</cp:lastModifiedBy>
  <cp:revision>57</cp:revision>
  <dcterms:created xsi:type="dcterms:W3CDTF">2020-04-02T12:09:34Z</dcterms:created>
  <dcterms:modified xsi:type="dcterms:W3CDTF">2021-04-25T10:34:28Z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0x01010095DE71F5D498A7468AA2A262088F09E7</vt:lpwstr>
  </property>
</Properties>
</file>