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1" r:id="rId8"/>
    <p:sldId id="263" r:id="rId9"/>
    <p:sldId id="264" r:id="rId10"/>
    <p:sldId id="266" r:id="rId11"/>
    <p:sldId id="267" r:id="rId12"/>
    <p:sldId id="270" r:id="rId13"/>
    <p:sldId id="268" r:id="rId14"/>
    <p:sldId id="269" r:id="rId15"/>
    <p:sldId id="271" r:id="rId16"/>
    <p:sldId id="272" r:id="rId17"/>
    <p:sldId id="274" r:id="rId18"/>
    <p:sldId id="275" r:id="rId19"/>
    <p:sldId id="276" r:id="rId20"/>
    <p:sldId id="277" r:id="rId21"/>
    <p:sldId id="2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12D63E-622D-4AC0-A073-29DE16409C71}"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2D63E-622D-4AC0-A073-29DE16409C71}"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12D63E-622D-4AC0-A073-29DE16409C71}"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12D63E-622D-4AC0-A073-29DE16409C71}"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2D63E-622D-4AC0-A073-29DE16409C71}" type="datetimeFigureOut">
              <a:rPr lang="en-US" smtClean="0"/>
              <a:t>11/23/2020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62020-3CCD-4236-A619-2F002CE1191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12D63E-622D-4AC0-A073-29DE16409C71}"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62020-3CCD-4236-A619-2F002CE1191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12D63E-622D-4AC0-A073-29DE16409C71}" type="datetimeFigureOut">
              <a:rPr lang="en-US" smtClean="0"/>
              <a:t>11/23/2020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62020-3CCD-4236-A619-2F002CE1191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12D63E-622D-4AC0-A073-29DE16409C71}" type="datetimeFigureOut">
              <a:rPr lang="en-US" smtClean="0"/>
              <a:t>11/23/2020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62020-3CCD-4236-A619-2F002CE1191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2D63E-622D-4AC0-A073-29DE16409C71}" type="datetimeFigureOut">
              <a:rPr lang="en-US" smtClean="0"/>
              <a:t>11/23/2020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62020-3CCD-4236-A619-2F002CE1191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2D63E-622D-4AC0-A073-29DE16409C71}"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62020-3CCD-4236-A619-2F002CE1191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2D63E-622D-4AC0-A073-29DE16409C71}" type="datetimeFigureOut">
              <a:rPr lang="en-US" smtClean="0"/>
              <a:t>11/23/2020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62020-3CCD-4236-A619-2F002CE11914}"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F12D63E-622D-4AC0-A073-29DE16409C71}" type="datetimeFigureOut">
              <a:rPr lang="en-US" smtClean="0"/>
              <a:t>11/23/2020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2F62020-3CCD-4236-A619-2F002CE119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44208" y="5887610"/>
            <a:ext cx="2513579" cy="882119"/>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b="1" dirty="0">
                <a:ln>
                  <a:prstDash val="solid"/>
                </a:ln>
                <a:solidFill>
                  <a:schemeClr val="accent1"/>
                </a:solidFill>
                <a:effectLst>
                  <a:outerShdw blurRad="88000" dist="50800" dir="5040000" algn="tl">
                    <a:schemeClr val="accent4">
                      <a:tint val="80000"/>
                      <a:satMod val="250000"/>
                      <a:alpha val="45000"/>
                    </a:schemeClr>
                  </a:outerShdw>
                </a:effectLst>
              </a:rPr>
              <a:t>Dr. </a:t>
            </a:r>
            <a:r>
              <a:rPr lang="en-US" b="1" dirty="0" smtClean="0">
                <a:ln>
                  <a:prstDash val="solid"/>
                </a:ln>
                <a:solidFill>
                  <a:schemeClr val="accent1"/>
                </a:solidFill>
                <a:effectLst>
                  <a:outerShdw blurRad="88000" dist="50800" dir="5040000" algn="tl">
                    <a:schemeClr val="accent4">
                      <a:tint val="80000"/>
                      <a:satMod val="250000"/>
                      <a:alpha val="45000"/>
                    </a:schemeClr>
                  </a:outerShdw>
                </a:effectLst>
              </a:rPr>
              <a:t>SAMAH </a:t>
            </a:r>
          </a:p>
          <a:p>
            <a:endParaRPr lang="en-US" b="1" dirty="0">
              <a:ln>
                <a:prstDash val="solid"/>
              </a:ln>
              <a:solidFill>
                <a:schemeClr val="accent1"/>
              </a:solidFill>
              <a:effectLst>
                <a:outerShdw blurRad="88000" dist="50800" dir="5040000" algn="tl">
                  <a:schemeClr val="accent4">
                    <a:tint val="80000"/>
                    <a:satMod val="250000"/>
                    <a:alpha val="45000"/>
                  </a:schemeClr>
                </a:outerShdw>
              </a:effectLst>
            </a:endParaRPr>
          </a:p>
        </p:txBody>
      </p:sp>
      <p:sp>
        <p:nvSpPr>
          <p:cNvPr id="2" name="Title 1"/>
          <p:cNvSpPr>
            <a:spLocks noGrp="1"/>
          </p:cNvSpPr>
          <p:nvPr>
            <p:ph type="ctrTitle"/>
          </p:nvPr>
        </p:nvSpPr>
        <p:spPr>
          <a:xfrm>
            <a:off x="-324544" y="476672"/>
            <a:ext cx="9865096" cy="1793167"/>
          </a:xfrm>
        </p:spPr>
        <p:txBody>
          <a:bodyPr/>
          <a:lstStyle/>
          <a:p>
            <a:pPr marL="182880" indent="0" algn="ctr">
              <a:buNone/>
            </a:pPr>
            <a:r>
              <a:rPr lang="en-US" sz="6000" spc="300" dirty="0">
                <a:ln w="11430" cmpd="sng">
                  <a:solidFill>
                    <a:schemeClr val="accent1">
                      <a:tint val="10000"/>
                    </a:schemeClr>
                  </a:solidFill>
                  <a:prstDash val="solid"/>
                  <a:miter lim="800000"/>
                </a:ln>
                <a:solidFill>
                  <a:schemeClr val="accent1"/>
                </a:solidFill>
                <a:effectLst>
                  <a:glow rad="45500">
                    <a:schemeClr val="accent1">
                      <a:satMod val="220000"/>
                      <a:alpha val="35000"/>
                    </a:schemeClr>
                  </a:glow>
                </a:effectLst>
                <a:latin typeface="Broadway" pitchFamily="82" charset="0"/>
              </a:rPr>
              <a:t>Human Immunodeficiency Virus (HIV)  </a:t>
            </a:r>
            <a:br>
              <a:rPr lang="en-US" sz="6000" spc="300" dirty="0">
                <a:ln w="11430" cmpd="sng">
                  <a:solidFill>
                    <a:schemeClr val="accent1">
                      <a:tint val="10000"/>
                    </a:schemeClr>
                  </a:solidFill>
                  <a:prstDash val="solid"/>
                  <a:miter lim="800000"/>
                </a:ln>
                <a:solidFill>
                  <a:schemeClr val="accent1"/>
                </a:solidFill>
                <a:effectLst>
                  <a:glow rad="45500">
                    <a:schemeClr val="accent1">
                      <a:satMod val="220000"/>
                      <a:alpha val="35000"/>
                    </a:schemeClr>
                  </a:glow>
                </a:effectLst>
                <a:latin typeface="Broadway" pitchFamily="82" charset="0"/>
              </a:rPr>
            </a:br>
            <a:endParaRPr lang="en-US" sz="6000" spc="300" dirty="0">
              <a:ln w="11430" cmpd="sng">
                <a:solidFill>
                  <a:schemeClr val="accent1">
                    <a:tint val="10000"/>
                  </a:schemeClr>
                </a:solidFill>
                <a:prstDash val="solid"/>
                <a:miter lim="800000"/>
              </a:ln>
              <a:solidFill>
                <a:schemeClr val="accent1"/>
              </a:solidFill>
              <a:effectLst>
                <a:glow rad="45500">
                  <a:schemeClr val="accent1">
                    <a:satMod val="220000"/>
                    <a:alpha val="35000"/>
                  </a:schemeClr>
                </a:glo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78904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20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0"/>
            <a:ext cx="6624736" cy="1143000"/>
          </a:xfrm>
        </p:spPr>
        <p:txBody>
          <a:bodyPr/>
          <a:lstStyle/>
          <a:p>
            <a:pPr marL="0" lvl="0" indent="0">
              <a:buNone/>
            </a:pPr>
            <a:r>
              <a:rPr lang="en-US" altLang="en-US" sz="4800" kern="0" dirty="0">
                <a:solidFill>
                  <a:srgbClr val="FFFF00"/>
                </a:solidFill>
                <a:effectLst>
                  <a:outerShdw blurRad="38100" dist="38100" dir="2700000" algn="tl">
                    <a:srgbClr val="000000">
                      <a:alpha val="43137"/>
                    </a:srgbClr>
                  </a:outerShdw>
                </a:effectLst>
                <a:latin typeface="Arial Narrow"/>
              </a:rPr>
              <a:t>Stages of HIV </a:t>
            </a:r>
            <a:r>
              <a:rPr lang="en-US" altLang="en-US" sz="4800" kern="0" dirty="0" smtClean="0">
                <a:solidFill>
                  <a:srgbClr val="FFFF00"/>
                </a:solidFill>
                <a:effectLst>
                  <a:outerShdw blurRad="38100" dist="38100" dir="2700000" algn="tl">
                    <a:srgbClr val="000000">
                      <a:alpha val="43137"/>
                    </a:srgbClr>
                  </a:outerShdw>
                </a:effectLst>
                <a:latin typeface="Arial Narrow"/>
              </a:rPr>
              <a:t>disease: </a:t>
            </a:r>
            <a:r>
              <a:rPr lang="en-US" altLang="en-US" sz="4800" kern="0" dirty="0">
                <a:solidFill>
                  <a:srgbClr val="FFFF00"/>
                </a:solidFill>
                <a:effectLst>
                  <a:outerShdw blurRad="38100" dist="38100" dir="2700000" algn="tl">
                    <a:srgbClr val="000000">
                      <a:alpha val="43137"/>
                    </a:srgbClr>
                  </a:outerShdw>
                </a:effectLst>
                <a:latin typeface="Arial Narrow"/>
              </a:rPr>
              <a:t/>
            </a:r>
            <a:br>
              <a:rPr lang="en-US" altLang="en-US" sz="4800" kern="0" dirty="0">
                <a:solidFill>
                  <a:srgbClr val="FFFF00"/>
                </a:solidFill>
                <a:effectLst>
                  <a:outerShdw blurRad="38100" dist="38100" dir="2700000" algn="tl">
                    <a:srgbClr val="000000">
                      <a:alpha val="43137"/>
                    </a:srgbClr>
                  </a:outerShdw>
                </a:effectLst>
                <a:latin typeface="Arial Narrow"/>
              </a:rPr>
            </a:br>
            <a:endParaRPr lang="en-US" sz="20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179512" y="1412776"/>
            <a:ext cx="8784976" cy="5112568"/>
          </a:xfrm>
        </p:spPr>
        <p:txBody>
          <a:bodyPr>
            <a:normAutofit fontScale="92500" lnSpcReduction="10000"/>
          </a:bodyPr>
          <a:lstStyle/>
          <a:p>
            <a:r>
              <a:rPr lang="en-US" sz="2400" b="1" dirty="0">
                <a:solidFill>
                  <a:srgbClr val="002060"/>
                </a:solidFill>
                <a:effectLst>
                  <a:outerShdw blurRad="38100" dist="38100" dir="2700000" algn="tl">
                    <a:srgbClr val="000000">
                      <a:alpha val="43137"/>
                    </a:srgbClr>
                  </a:outerShdw>
                </a:effectLst>
              </a:rPr>
              <a:t>1-primery HIV infection (early ,acute stage):</a:t>
            </a:r>
          </a:p>
          <a:p>
            <a:r>
              <a:rPr lang="en-US" sz="2400" dirty="0">
                <a:solidFill>
                  <a:srgbClr val="002060"/>
                </a:solidFill>
                <a:effectLst>
                  <a:outerShdw blurRad="38100" dist="38100" dir="2700000" algn="tl">
                    <a:srgbClr val="000000">
                      <a:alpha val="43137"/>
                    </a:srgbClr>
                  </a:outerShdw>
                </a:effectLst>
              </a:rPr>
              <a:t>Approximately 50%-90% of person will experience brief flu-like illness about  2-4 weeks following exposure of HIV </a:t>
            </a:r>
          </a:p>
          <a:p>
            <a:endParaRPr lang="en-US" sz="2400" dirty="0">
              <a:solidFill>
                <a:srgbClr val="002060"/>
              </a:solidFill>
              <a:effectLst>
                <a:outerShdw blurRad="38100" dist="38100" dir="2700000" algn="tl">
                  <a:srgbClr val="000000">
                    <a:alpha val="43137"/>
                  </a:srgbClr>
                </a:outerShdw>
              </a:effectLst>
            </a:endParaRPr>
          </a:p>
          <a:p>
            <a:r>
              <a:rPr lang="en-US" sz="2400" dirty="0">
                <a:solidFill>
                  <a:srgbClr val="002060"/>
                </a:solidFill>
                <a:effectLst>
                  <a:outerShdw blurRad="38100" dist="38100" dir="2700000" algn="tl">
                    <a:srgbClr val="000000">
                      <a:alpha val="43137"/>
                    </a:srgbClr>
                  </a:outerShdw>
                </a:effectLst>
              </a:rPr>
              <a:t>Fever</a:t>
            </a:r>
          </a:p>
          <a:p>
            <a:r>
              <a:rPr lang="en-US" sz="2400" dirty="0" err="1">
                <a:solidFill>
                  <a:srgbClr val="002060"/>
                </a:solidFill>
                <a:effectLst>
                  <a:outerShdw blurRad="38100" dist="38100" dir="2700000" algn="tl">
                    <a:srgbClr val="000000">
                      <a:alpha val="43137"/>
                    </a:srgbClr>
                  </a:outerShdw>
                </a:effectLst>
              </a:rPr>
              <a:t>Maculopapuler</a:t>
            </a:r>
            <a:r>
              <a:rPr lang="en-US" sz="2400" dirty="0">
                <a:solidFill>
                  <a:srgbClr val="002060"/>
                </a:solidFill>
                <a:effectLst>
                  <a:outerShdw blurRad="38100" dist="38100" dir="2700000" algn="tl">
                    <a:srgbClr val="000000">
                      <a:alpha val="43137"/>
                    </a:srgbClr>
                  </a:outerShdw>
                </a:effectLst>
              </a:rPr>
              <a:t> rash</a:t>
            </a:r>
          </a:p>
          <a:p>
            <a:r>
              <a:rPr lang="en-US" sz="2400" dirty="0">
                <a:solidFill>
                  <a:srgbClr val="002060"/>
                </a:solidFill>
                <a:effectLst>
                  <a:outerShdw blurRad="38100" dist="38100" dir="2700000" algn="tl">
                    <a:srgbClr val="000000">
                      <a:alpha val="43137"/>
                    </a:srgbClr>
                  </a:outerShdw>
                </a:effectLst>
              </a:rPr>
              <a:t>Adenopathy</a:t>
            </a:r>
          </a:p>
          <a:p>
            <a:r>
              <a:rPr lang="en-US" sz="2400" dirty="0">
                <a:solidFill>
                  <a:srgbClr val="002060"/>
                </a:solidFill>
                <a:effectLst>
                  <a:outerShdw blurRad="38100" dist="38100" dir="2700000" algn="tl">
                    <a:srgbClr val="000000">
                      <a:alpha val="43137"/>
                    </a:srgbClr>
                  </a:outerShdw>
                </a:effectLst>
              </a:rPr>
              <a:t>Pharyngitis </a:t>
            </a:r>
          </a:p>
          <a:p>
            <a:endParaRPr lang="en-US" sz="2400" dirty="0">
              <a:solidFill>
                <a:srgbClr val="002060"/>
              </a:solidFill>
              <a:effectLst>
                <a:outerShdw blurRad="38100" dist="38100" dir="2700000" algn="tl">
                  <a:srgbClr val="000000">
                    <a:alpha val="43137"/>
                  </a:srgbClr>
                </a:outerShdw>
              </a:effectLst>
            </a:endParaRPr>
          </a:p>
          <a:p>
            <a:r>
              <a:rPr lang="en-US" sz="2400" dirty="0">
                <a:solidFill>
                  <a:srgbClr val="002060"/>
                </a:solidFill>
                <a:effectLst>
                  <a:outerShdw blurRad="38100" dist="38100" dir="2700000" algn="tl">
                    <a:srgbClr val="000000">
                      <a:alpha val="43137"/>
                    </a:srgbClr>
                  </a:outerShdw>
                </a:effectLst>
              </a:rPr>
              <a:t>During this </a:t>
            </a:r>
            <a:r>
              <a:rPr lang="en-US" sz="2400" dirty="0" err="1">
                <a:solidFill>
                  <a:srgbClr val="002060"/>
                </a:solidFill>
                <a:effectLst>
                  <a:outerShdw blurRad="38100" dist="38100" dir="2700000" algn="tl">
                    <a:srgbClr val="000000">
                      <a:alpha val="43137"/>
                    </a:srgbClr>
                  </a:outerShdw>
                </a:effectLst>
              </a:rPr>
              <a:t>pase</a:t>
            </a:r>
            <a:r>
              <a:rPr lang="en-US" sz="2400" dirty="0">
                <a:solidFill>
                  <a:srgbClr val="002060"/>
                </a:solidFill>
                <a:effectLst>
                  <a:outerShdw blurRad="38100" dist="38100" dir="2700000" algn="tl">
                    <a:srgbClr val="000000">
                      <a:alpha val="43137"/>
                    </a:srgbClr>
                  </a:outerShdw>
                </a:effectLst>
              </a:rPr>
              <a:t> the immune system is compromised by sudden </a:t>
            </a:r>
            <a:r>
              <a:rPr lang="en-US" sz="2400" dirty="0" err="1">
                <a:solidFill>
                  <a:srgbClr val="002060"/>
                </a:solidFill>
                <a:effectLst>
                  <a:outerShdw blurRad="38100" dist="38100" dir="2700000" algn="tl">
                    <a:srgbClr val="000000">
                      <a:alpha val="43137"/>
                    </a:srgbClr>
                  </a:outerShdw>
                </a:effectLst>
              </a:rPr>
              <a:t>decrese</a:t>
            </a:r>
            <a:r>
              <a:rPr lang="en-US" sz="2400" dirty="0">
                <a:solidFill>
                  <a:srgbClr val="002060"/>
                </a:solidFill>
                <a:effectLst>
                  <a:outerShdw blurRad="38100" dist="38100" dir="2700000" algn="tl">
                    <a:srgbClr val="000000">
                      <a:alpha val="43137"/>
                    </a:srgbClr>
                  </a:outerShdw>
                </a:effectLst>
              </a:rPr>
              <a:t> in T4helper cells and </a:t>
            </a:r>
            <a:r>
              <a:rPr lang="en-US" sz="2400" dirty="0" err="1">
                <a:solidFill>
                  <a:srgbClr val="002060"/>
                </a:solidFill>
                <a:effectLst>
                  <a:outerShdw blurRad="38100" dist="38100" dir="2700000" algn="tl">
                    <a:srgbClr val="000000">
                      <a:alpha val="43137"/>
                    </a:srgbClr>
                  </a:outerShdw>
                </a:effectLst>
              </a:rPr>
              <a:t>increse</a:t>
            </a:r>
            <a:r>
              <a:rPr lang="en-US" sz="2400" dirty="0">
                <a:solidFill>
                  <a:srgbClr val="002060"/>
                </a:solidFill>
                <a:effectLst>
                  <a:outerShdw blurRad="38100" dist="38100" dir="2700000" algn="tl">
                    <a:srgbClr val="000000">
                      <a:alpha val="43137"/>
                    </a:srgbClr>
                  </a:outerShdw>
                </a:effectLst>
              </a:rPr>
              <a:t> in viral load for brief period before returning to baseline </a:t>
            </a:r>
          </a:p>
          <a:p>
            <a:r>
              <a:rPr lang="en-US" sz="2400" dirty="0">
                <a:solidFill>
                  <a:srgbClr val="002060"/>
                </a:solidFill>
                <a:effectLst>
                  <a:outerShdw blurRad="38100" dist="38100" dir="2700000" algn="tl">
                    <a:srgbClr val="000000">
                      <a:alpha val="43137"/>
                    </a:srgbClr>
                  </a:outerShdw>
                </a:effectLst>
              </a:rPr>
              <a:t>Antibodies ~ 10-14 days up to 3-4 weeks after infection </a:t>
            </a:r>
          </a:p>
          <a:p>
            <a:endParaRPr lang="en-US" sz="2400" dirty="0">
              <a:solidFill>
                <a:schemeClr val="tx1"/>
              </a:solidFill>
            </a:endParaRPr>
          </a:p>
          <a:p>
            <a:endParaRPr lang="en-US" sz="2400" dirty="0">
              <a:solidFill>
                <a:schemeClr val="tx1"/>
              </a:solidFill>
            </a:endParaRPr>
          </a:p>
          <a:p>
            <a:endParaRPr lang="en-US" sz="2400" b="1" dirty="0">
              <a:solidFill>
                <a:schemeClr val="tx1"/>
              </a:solidFill>
            </a:endParaRPr>
          </a:p>
          <a:p>
            <a:endParaRPr lang="en-US" sz="2400" b="1" dirty="0">
              <a:solidFill>
                <a:schemeClr val="tx1"/>
              </a:solidFill>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622426"/>
            <a:ext cx="484185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8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0"/>
            <a:ext cx="6512511" cy="1143000"/>
          </a:xfrm>
        </p:spPr>
        <p:txBody>
          <a:bodyPr/>
          <a:lstStyle/>
          <a:p>
            <a:pPr marL="0" indent="0">
              <a:buNone/>
            </a:pPr>
            <a:r>
              <a:rPr lang="en-US" altLang="en-US" sz="4800" kern="0" dirty="0">
                <a:solidFill>
                  <a:srgbClr val="FFFF00"/>
                </a:solidFill>
                <a:effectLst>
                  <a:outerShdw blurRad="38100" dist="38100" dir="2700000" algn="tl">
                    <a:srgbClr val="000000">
                      <a:alpha val="43137"/>
                    </a:srgbClr>
                  </a:outerShdw>
                </a:effectLst>
                <a:latin typeface="Arial Narrow"/>
              </a:rPr>
              <a:t>Stages of HIV disease:</a:t>
            </a:r>
            <a:endParaRPr lang="en-US" dirty="0"/>
          </a:p>
        </p:txBody>
      </p:sp>
      <p:sp>
        <p:nvSpPr>
          <p:cNvPr id="3" name="Content Placeholder 2"/>
          <p:cNvSpPr>
            <a:spLocks noGrp="1"/>
          </p:cNvSpPr>
          <p:nvPr>
            <p:ph sz="quarter" idx="13"/>
          </p:nvPr>
        </p:nvSpPr>
        <p:spPr>
          <a:xfrm>
            <a:off x="251520" y="980728"/>
            <a:ext cx="8797230" cy="5616624"/>
          </a:xfrm>
        </p:spPr>
        <p:txBody>
          <a:bodyPr>
            <a:normAutofit/>
          </a:bodyPr>
          <a:lstStyle/>
          <a:p>
            <a:r>
              <a:rPr lang="en-US" b="1" dirty="0">
                <a:solidFill>
                  <a:srgbClr val="002060"/>
                </a:solidFill>
                <a:effectLst>
                  <a:outerShdw blurRad="38100" dist="38100" dir="2700000" algn="tl">
                    <a:srgbClr val="000000">
                      <a:alpha val="43137"/>
                    </a:srgbClr>
                  </a:outerShdw>
                </a:effectLst>
              </a:rPr>
              <a:t>2-HIV a symptomatic (middle ,latent phase):</a:t>
            </a:r>
          </a:p>
          <a:p>
            <a:r>
              <a:rPr lang="en-US" dirty="0">
                <a:solidFill>
                  <a:srgbClr val="002060"/>
                </a:solidFill>
                <a:effectLst>
                  <a:outerShdw blurRad="38100" dist="38100" dir="2700000" algn="tl">
                    <a:srgbClr val="000000">
                      <a:alpha val="43137"/>
                    </a:srgbClr>
                  </a:outerShdw>
                </a:effectLst>
              </a:rPr>
              <a:t> Long (7 to 11 y). </a:t>
            </a:r>
          </a:p>
          <a:p>
            <a:r>
              <a:rPr lang="en-US" dirty="0">
                <a:solidFill>
                  <a:srgbClr val="002060"/>
                </a:solidFill>
                <a:effectLst>
                  <a:outerShdw blurRad="38100" dist="38100" dir="2700000" algn="tl">
                    <a:srgbClr val="000000">
                      <a:alpha val="43137"/>
                    </a:srgbClr>
                  </a:outerShdw>
                </a:effectLst>
              </a:rPr>
              <a:t>The patient is asymptomatic. </a:t>
            </a:r>
          </a:p>
          <a:p>
            <a:r>
              <a:rPr lang="en-US" dirty="0">
                <a:solidFill>
                  <a:srgbClr val="002060"/>
                </a:solidFill>
                <a:effectLst>
                  <a:outerShdw blurRad="38100" dist="38100" dir="2700000" algn="tl">
                    <a:srgbClr val="000000">
                      <a:alpha val="43137"/>
                    </a:srgbClr>
                  </a:outerShdw>
                </a:effectLst>
              </a:rPr>
              <a:t> viremia is low or absent. </a:t>
            </a:r>
          </a:p>
          <a:p>
            <a:r>
              <a:rPr lang="en-US" dirty="0">
                <a:solidFill>
                  <a:srgbClr val="002060"/>
                </a:solidFill>
                <a:effectLst>
                  <a:outerShdw blurRad="38100" dist="38100" dir="2700000" algn="tl">
                    <a:srgbClr val="000000">
                      <a:alpha val="43137"/>
                    </a:srgbClr>
                  </a:outerShdw>
                </a:effectLst>
              </a:rPr>
              <a:t> Large amount of HIV ~lymph nodes. </a:t>
            </a:r>
          </a:p>
          <a:p>
            <a:pPr marL="0" indent="0">
              <a:buNone/>
            </a:pPr>
            <a:r>
              <a:rPr lang="en-US" b="1" dirty="0">
                <a:solidFill>
                  <a:srgbClr val="002060"/>
                </a:solidFill>
                <a:effectLst>
                  <a:outerShdw blurRad="38100" dist="38100" dir="2700000" algn="tl">
                    <a:srgbClr val="000000">
                      <a:alpha val="43137"/>
                    </a:srgbClr>
                  </a:outerShdw>
                </a:effectLst>
              </a:rPr>
              <a:t>A syndrome called AIDS-related complex (ARC) : </a:t>
            </a:r>
          </a:p>
          <a:p>
            <a:r>
              <a:rPr lang="en-US" dirty="0">
                <a:solidFill>
                  <a:srgbClr val="002060"/>
                </a:solidFill>
                <a:effectLst>
                  <a:outerShdw blurRad="38100" dist="38100" dir="2700000" algn="tl">
                    <a:srgbClr val="000000">
                      <a:alpha val="43137"/>
                    </a:srgbClr>
                  </a:outerShdw>
                </a:effectLst>
              </a:rPr>
              <a:t>Persistent fever ,fatigue, weight loss ,lymphadenopathy </a:t>
            </a:r>
          </a:p>
          <a:p>
            <a:r>
              <a:rPr lang="en-US" dirty="0">
                <a:solidFill>
                  <a:srgbClr val="002060"/>
                </a:solidFill>
                <a:effectLst>
                  <a:outerShdw blurRad="38100" dist="38100" dir="2700000" algn="tl">
                    <a:srgbClr val="000000">
                      <a:alpha val="43137"/>
                    </a:srgbClr>
                  </a:outerShdw>
                </a:effectLst>
              </a:rPr>
              <a:t>ARC often progresses to AIDS </a:t>
            </a:r>
            <a:endParaRPr lang="x-none">
              <a:solidFill>
                <a:srgbClr val="002060"/>
              </a:solidFill>
              <a:effectLst>
                <a:outerShdw blurRad="38100" dist="38100" dir="2700000" algn="tl">
                  <a:srgbClr val="000000">
                    <a:alpha val="43137"/>
                  </a:srgbClr>
                </a:outerShdw>
              </a:effectLst>
            </a:endParaRPr>
          </a:p>
          <a:p>
            <a:endParaRPr lang="en-US" dirty="0" smtClean="0">
              <a:solidFill>
                <a:srgbClr val="002060"/>
              </a:solidFill>
              <a:effectLst>
                <a:outerShdw blurRad="38100" dist="38100" dir="2700000" algn="tl">
                  <a:srgbClr val="000000">
                    <a:alpha val="43137"/>
                  </a:srgbClr>
                </a:outerShdw>
              </a:effectLst>
            </a:endParaRPr>
          </a:p>
          <a:p>
            <a:r>
              <a:rPr lang="en-US" b="1" dirty="0">
                <a:solidFill>
                  <a:srgbClr val="002060"/>
                </a:solidFill>
                <a:effectLst>
                  <a:outerShdw blurRad="38100" dist="38100" dir="2700000" algn="tl">
                    <a:srgbClr val="000000">
                      <a:alpha val="43137"/>
                    </a:srgbClr>
                  </a:outerShdw>
                </a:effectLst>
              </a:rPr>
              <a:t>3-HIV symptomatic:</a:t>
            </a:r>
          </a:p>
          <a:p>
            <a:r>
              <a:rPr lang="en-US" dirty="0">
                <a:solidFill>
                  <a:srgbClr val="002060"/>
                </a:solidFill>
                <a:effectLst>
                  <a:outerShdw blurRad="38100" dist="38100" dir="2700000" algn="tl">
                    <a:srgbClr val="000000">
                      <a:alpha val="43137"/>
                    </a:srgbClr>
                  </a:outerShdw>
                </a:effectLst>
              </a:rPr>
              <a:t>200-500 CD4 T </a:t>
            </a:r>
            <a:r>
              <a:rPr lang="en-US" dirty="0" err="1">
                <a:solidFill>
                  <a:srgbClr val="002060"/>
                </a:solidFill>
                <a:effectLst>
                  <a:outerShdw blurRad="38100" dist="38100" dir="2700000" algn="tl">
                    <a:srgbClr val="000000">
                      <a:alpha val="43137"/>
                    </a:srgbClr>
                  </a:outerShdw>
                </a:effectLst>
              </a:rPr>
              <a:t>lymphcytes</a:t>
            </a:r>
            <a:r>
              <a:rPr lang="en-US" dirty="0">
                <a:solidFill>
                  <a:srgbClr val="002060"/>
                </a:solidFill>
                <a:effectLst>
                  <a:outerShdw blurRad="38100" dist="38100" dir="2700000" algn="tl">
                    <a:srgbClr val="000000">
                      <a:alpha val="43137"/>
                    </a:srgbClr>
                  </a:outerShdw>
                </a:effectLst>
              </a:rPr>
              <a:t> /mm</a:t>
            </a:r>
          </a:p>
          <a:p>
            <a:r>
              <a:rPr lang="en-US" dirty="0">
                <a:solidFill>
                  <a:srgbClr val="002060"/>
                </a:solidFill>
                <a:effectLst>
                  <a:outerShdw blurRad="38100" dist="38100" dir="2700000" algn="tl">
                    <a:srgbClr val="000000">
                      <a:alpha val="43137"/>
                    </a:srgbClr>
                  </a:outerShdw>
                </a:effectLst>
              </a:rPr>
              <a:t>Number  CD4 T cells gradually falls</a:t>
            </a:r>
            <a:endParaRPr lang="x-none">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442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0"/>
            <a:ext cx="6512511" cy="1143000"/>
          </a:xfrm>
        </p:spPr>
        <p:txBody>
          <a:bodyPr/>
          <a:lstStyle/>
          <a:p>
            <a:pPr marL="0" indent="0">
              <a:buNone/>
            </a:pPr>
            <a:r>
              <a:rPr lang="en-US" altLang="en-US" sz="4800" kern="0" dirty="0">
                <a:solidFill>
                  <a:srgbClr val="FFFF00"/>
                </a:solidFill>
                <a:effectLst>
                  <a:outerShdw blurRad="38100" dist="38100" dir="2700000" algn="tl">
                    <a:srgbClr val="000000">
                      <a:alpha val="43137"/>
                    </a:srgbClr>
                  </a:outerShdw>
                </a:effectLst>
                <a:latin typeface="Arial Narrow"/>
              </a:rPr>
              <a:t>Stages of HIV disease:</a:t>
            </a:r>
            <a:endParaRPr lang="en-US" sz="4800" dirty="0"/>
          </a:p>
        </p:txBody>
      </p:sp>
      <p:sp>
        <p:nvSpPr>
          <p:cNvPr id="3" name="Content Placeholder 2"/>
          <p:cNvSpPr>
            <a:spLocks noGrp="1"/>
          </p:cNvSpPr>
          <p:nvPr>
            <p:ph sz="quarter" idx="13"/>
          </p:nvPr>
        </p:nvSpPr>
        <p:spPr>
          <a:xfrm>
            <a:off x="22920" y="1268760"/>
            <a:ext cx="8496944" cy="4608512"/>
          </a:xfrm>
        </p:spPr>
        <p:txBody>
          <a:bodyPr>
            <a:normAutofit lnSpcReduction="10000"/>
          </a:bodyPr>
          <a:lstStyle/>
          <a:p>
            <a:r>
              <a:rPr lang="en-US" b="1" dirty="0">
                <a:solidFill>
                  <a:srgbClr val="002060"/>
                </a:solidFill>
                <a:effectLst>
                  <a:outerShdw blurRad="38100" dist="38100" dir="2700000" algn="tl">
                    <a:srgbClr val="000000">
                      <a:alpha val="43137"/>
                    </a:srgbClr>
                  </a:outerShdw>
                </a:effectLst>
              </a:rPr>
              <a:t>4-AIDS (late stage):</a:t>
            </a:r>
          </a:p>
          <a:p>
            <a:endParaRPr lang="en-US" sz="2800" dirty="0">
              <a:solidFill>
                <a:srgbClr val="002060"/>
              </a:solidFill>
              <a:effectLst>
                <a:outerShdw blurRad="38100" dist="38100" dir="2700000" algn="tl">
                  <a:srgbClr val="000000">
                    <a:alpha val="43137"/>
                  </a:srgbClr>
                </a:outerShdw>
              </a:effectLst>
            </a:endParaRPr>
          </a:p>
          <a:p>
            <a:r>
              <a:rPr lang="en-US" sz="2800" dirty="0">
                <a:solidFill>
                  <a:srgbClr val="002060"/>
                </a:solidFill>
                <a:effectLst>
                  <a:outerShdw blurRad="38100" dist="38100" dir="2700000" algn="tl">
                    <a:srgbClr val="000000">
                      <a:alpha val="43137"/>
                    </a:srgbClr>
                  </a:outerShdw>
                </a:effectLst>
              </a:rPr>
              <a:t>Fewer than 200 CD4 T lymphocytes/mm</a:t>
            </a:r>
          </a:p>
          <a:p>
            <a:r>
              <a:rPr lang="en-US" sz="2800" dirty="0">
                <a:solidFill>
                  <a:srgbClr val="002060"/>
                </a:solidFill>
                <a:effectLst>
                  <a:outerShdw blurRad="38100" dist="38100" dir="2700000" algn="tl">
                    <a:srgbClr val="000000">
                      <a:alpha val="43137"/>
                    </a:srgbClr>
                  </a:outerShdw>
                </a:effectLst>
              </a:rPr>
              <a:t>As levels decrease fewer than 100 cells/</a:t>
            </a:r>
            <a:r>
              <a:rPr lang="en-US" sz="2800" dirty="0" err="1">
                <a:solidFill>
                  <a:srgbClr val="002060"/>
                </a:solidFill>
                <a:effectLst>
                  <a:outerShdw blurRad="38100" dist="38100" dir="2700000" algn="tl">
                    <a:srgbClr val="000000">
                      <a:alpha val="43137"/>
                    </a:srgbClr>
                  </a:outerShdw>
                </a:effectLst>
              </a:rPr>
              <a:t>mm,the</a:t>
            </a:r>
            <a:r>
              <a:rPr lang="en-US" sz="2800" dirty="0">
                <a:solidFill>
                  <a:srgbClr val="002060"/>
                </a:solidFill>
                <a:effectLst>
                  <a:outerShdw blurRad="38100" dist="38100" dir="2700000" algn="tl">
                    <a:srgbClr val="000000">
                      <a:alpha val="43137"/>
                    </a:srgbClr>
                  </a:outerShdw>
                </a:effectLst>
              </a:rPr>
              <a:t> immune system us significantly impaired</a:t>
            </a:r>
          </a:p>
          <a:p>
            <a:endParaRPr lang="en-US" b="1" dirty="0">
              <a:solidFill>
                <a:srgbClr val="00206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rPr>
              <a:t>an increase in the frequency and severity of opportunistic infections. </a:t>
            </a:r>
          </a:p>
          <a:p>
            <a:pPr marL="342900" indent="-34290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rPr>
              <a:t>Pneumocystis pneumonia and Kaposi’s sarcoma. Bacterial, Viral, Fungal and Protozoal infections</a:t>
            </a:r>
            <a:endParaRPr lang="x-none" sz="2400">
              <a:solidFill>
                <a:srgbClr val="002060"/>
              </a:solidFill>
              <a:effectLst>
                <a:outerShdw blurRad="38100" dist="38100" dir="2700000" algn="tl">
                  <a:srgbClr val="000000">
                    <a:alpha val="43137"/>
                  </a:srgbClr>
                </a:outerShdw>
              </a:effectLst>
            </a:endParaRPr>
          </a:p>
          <a:p>
            <a:endParaRPr lang="x-none" b="1">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1119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1052736"/>
            <a:ext cx="8604448" cy="5040560"/>
          </a:xfrm>
        </p:spPr>
        <p:txBody>
          <a:bodyPr>
            <a:noAutofit/>
          </a:bodyPr>
          <a:lstStyle/>
          <a:p>
            <a:pPr marL="342900" lvl="0" indent="-342900" defTabSz="457200">
              <a:spcBef>
                <a:spcPts val="1000"/>
              </a:spcBef>
              <a:spcAft>
                <a:spcPts val="0"/>
              </a:spcAft>
              <a:buClr>
                <a:srgbClr val="A53010"/>
              </a:buClr>
              <a:buSzTx/>
              <a:buFont typeface="Wingdings 3" charset="2"/>
              <a:buChar char=""/>
            </a:pPr>
            <a:r>
              <a:rPr lang="en-US" sz="2400" b="1" dirty="0">
                <a:solidFill>
                  <a:srgbClr val="002060"/>
                </a:solidFill>
                <a:effectLst>
                  <a:outerShdw blurRad="38100" dist="38100" dir="2700000" algn="tl">
                    <a:srgbClr val="000000">
                      <a:alpha val="43137"/>
                    </a:srgbClr>
                  </a:outerShdw>
                </a:effectLst>
                <a:latin typeface="Century Gothic" panose="020B0502020202020204"/>
              </a:rPr>
              <a:t>Pulmonary manifestation</a:t>
            </a:r>
            <a:r>
              <a:rPr lang="en-US" sz="2400" dirty="0">
                <a:solidFill>
                  <a:srgbClr val="002060"/>
                </a:solidFill>
                <a:effectLst>
                  <a:outerShdw blurRad="38100" dist="38100" dir="2700000" algn="tl">
                    <a:srgbClr val="000000">
                      <a:alpha val="43137"/>
                    </a:srgbClr>
                  </a:outerShdw>
                </a:effectLst>
                <a:latin typeface="Century Gothic" panose="020B0502020202020204"/>
              </a:rPr>
              <a:t>:</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latin typeface="Century Gothic" panose="020B0502020202020204"/>
              </a:rPr>
              <a:t>Chest </a:t>
            </a:r>
            <a:r>
              <a:rPr lang="en-US" sz="2400" dirty="0" err="1">
                <a:solidFill>
                  <a:srgbClr val="002060"/>
                </a:solidFill>
                <a:effectLst>
                  <a:outerShdw blurRad="38100" dist="38100" dir="2700000" algn="tl">
                    <a:srgbClr val="000000">
                      <a:alpha val="43137"/>
                    </a:srgbClr>
                  </a:outerShdw>
                </a:effectLst>
                <a:latin typeface="Century Gothic" panose="020B0502020202020204"/>
              </a:rPr>
              <a:t>pain,cough</a:t>
            </a:r>
            <a:r>
              <a:rPr lang="en-US" sz="2400" dirty="0">
                <a:solidFill>
                  <a:srgbClr val="002060"/>
                </a:solidFill>
                <a:effectLst>
                  <a:outerShdw blurRad="38100" dist="38100" dir="2700000" algn="tl">
                    <a:srgbClr val="000000">
                      <a:alpha val="43137"/>
                    </a:srgbClr>
                  </a:outerShdw>
                </a:effectLst>
                <a:latin typeface="Century Gothic" panose="020B0502020202020204"/>
              </a:rPr>
              <a:t> with or without </a:t>
            </a:r>
            <a:r>
              <a:rPr lang="en-US" sz="2400" dirty="0" err="1">
                <a:solidFill>
                  <a:srgbClr val="002060"/>
                </a:solidFill>
                <a:effectLst>
                  <a:outerShdw blurRad="38100" dist="38100" dir="2700000" algn="tl">
                    <a:srgbClr val="000000">
                      <a:alpha val="43137"/>
                    </a:srgbClr>
                  </a:outerShdw>
                </a:effectLst>
                <a:latin typeface="Century Gothic" panose="020B0502020202020204"/>
              </a:rPr>
              <a:t>sputum,SOB</a:t>
            </a:r>
            <a:endParaRPr lang="en-US" sz="2400" dirty="0">
              <a:solidFill>
                <a:srgbClr val="002060"/>
              </a:solidFill>
              <a:effectLst>
                <a:outerShdw blurRad="38100" dist="38100" dir="2700000" algn="tl">
                  <a:srgbClr val="000000">
                    <a:alpha val="43137"/>
                  </a:srgbClr>
                </a:outerShdw>
              </a:effectLst>
              <a:latin typeface="Century Gothic" panose="020B0502020202020204"/>
            </a:endParaRP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latin typeface="Century Gothic" panose="020B0502020202020204"/>
              </a:rPr>
              <a:t>Pneumocystis </a:t>
            </a:r>
            <a:r>
              <a:rPr lang="en-US" sz="2400" dirty="0" err="1">
                <a:solidFill>
                  <a:srgbClr val="002060"/>
                </a:solidFill>
                <a:effectLst>
                  <a:outerShdw blurRad="38100" dist="38100" dir="2700000" algn="tl">
                    <a:srgbClr val="000000">
                      <a:alpha val="43137"/>
                    </a:srgbClr>
                  </a:outerShdw>
                </a:effectLst>
                <a:latin typeface="Century Gothic" panose="020B0502020202020204"/>
              </a:rPr>
              <a:t>carinii</a:t>
            </a:r>
            <a:r>
              <a:rPr lang="en-US" sz="2400" dirty="0">
                <a:solidFill>
                  <a:srgbClr val="002060"/>
                </a:solidFill>
                <a:effectLst>
                  <a:outerShdw blurRad="38100" dist="38100" dir="2700000" algn="tl">
                    <a:srgbClr val="000000">
                      <a:alpha val="43137"/>
                    </a:srgbClr>
                  </a:outerShdw>
                </a:effectLst>
                <a:latin typeface="Century Gothic" panose="020B0502020202020204"/>
              </a:rPr>
              <a:t> </a:t>
            </a:r>
            <a:r>
              <a:rPr lang="en-US" sz="2400" dirty="0" err="1">
                <a:solidFill>
                  <a:srgbClr val="002060"/>
                </a:solidFill>
                <a:effectLst>
                  <a:outerShdw blurRad="38100" dist="38100" dir="2700000" algn="tl">
                    <a:srgbClr val="000000">
                      <a:alpha val="43137"/>
                    </a:srgbClr>
                  </a:outerShdw>
                </a:effectLst>
                <a:latin typeface="Century Gothic" panose="020B0502020202020204"/>
              </a:rPr>
              <a:t>pneumonea</a:t>
            </a:r>
            <a:r>
              <a:rPr lang="en-US" sz="2400" dirty="0">
                <a:solidFill>
                  <a:srgbClr val="002060"/>
                </a:solidFill>
                <a:effectLst>
                  <a:outerShdw blurRad="38100" dist="38100" dir="2700000" algn="tl">
                    <a:srgbClr val="000000">
                      <a:alpha val="43137"/>
                    </a:srgbClr>
                  </a:outerShdw>
                </a:effectLst>
                <a:latin typeface="Century Gothic" panose="020B0502020202020204"/>
              </a:rPr>
              <a:t> (PCP) most </a:t>
            </a:r>
            <a:r>
              <a:rPr lang="en-US" sz="2400" dirty="0" err="1">
                <a:solidFill>
                  <a:srgbClr val="002060"/>
                </a:solidFill>
                <a:effectLst>
                  <a:outerShdw blurRad="38100" dist="38100" dir="2700000" algn="tl">
                    <a:srgbClr val="000000">
                      <a:alpha val="43137"/>
                    </a:srgbClr>
                  </a:outerShdw>
                </a:effectLst>
                <a:latin typeface="Century Gothic" panose="020B0502020202020204"/>
              </a:rPr>
              <a:t>common,bacterial</a:t>
            </a:r>
            <a:r>
              <a:rPr lang="en-US" sz="2400" dirty="0">
                <a:solidFill>
                  <a:srgbClr val="002060"/>
                </a:solidFill>
                <a:effectLst>
                  <a:outerShdw blurRad="38100" dist="38100" dir="2700000" algn="tl">
                    <a:srgbClr val="000000">
                      <a:alpha val="43137"/>
                    </a:srgbClr>
                  </a:outerShdw>
                </a:effectLst>
                <a:latin typeface="Century Gothic" panose="020B0502020202020204"/>
              </a:rPr>
              <a:t> pneumonia (CAP), pulmonary tuberculosis </a:t>
            </a:r>
          </a:p>
          <a:p>
            <a:pPr marL="0" lvl="0" indent="0" defTabSz="457200">
              <a:spcBef>
                <a:spcPts val="1000"/>
              </a:spcBef>
              <a:spcAft>
                <a:spcPts val="0"/>
              </a:spcAft>
              <a:buClr>
                <a:srgbClr val="A53010"/>
              </a:buClr>
              <a:buSzTx/>
              <a:buNone/>
            </a:pPr>
            <a:endParaRPr lang="en-US" sz="2400" dirty="0">
              <a:solidFill>
                <a:srgbClr val="002060"/>
              </a:solidFill>
              <a:effectLst>
                <a:outerShdw blurRad="38100" dist="38100" dir="2700000" algn="tl">
                  <a:srgbClr val="000000">
                    <a:alpha val="43137"/>
                  </a:srgbClr>
                </a:outerShdw>
              </a:effectLst>
              <a:latin typeface="Century Gothic" panose="020B0502020202020204"/>
            </a:endParaRPr>
          </a:p>
          <a:p>
            <a:pPr marL="342900" lvl="0" indent="-342900" defTabSz="457200">
              <a:spcBef>
                <a:spcPts val="1000"/>
              </a:spcBef>
              <a:spcAft>
                <a:spcPts val="0"/>
              </a:spcAft>
              <a:buClr>
                <a:srgbClr val="A53010"/>
              </a:buClr>
              <a:buSzTx/>
              <a:buFont typeface="Wingdings 3" charset="2"/>
              <a:buChar char=""/>
            </a:pPr>
            <a:r>
              <a:rPr lang="en-US" sz="2400" b="1" dirty="0">
                <a:solidFill>
                  <a:srgbClr val="002060"/>
                </a:solidFill>
                <a:effectLst>
                  <a:outerShdw blurRad="38100" dist="38100" dir="2700000" algn="tl">
                    <a:srgbClr val="000000">
                      <a:alpha val="43137"/>
                    </a:srgbClr>
                  </a:outerShdw>
                </a:effectLst>
                <a:latin typeface="Century Gothic" panose="020B0502020202020204"/>
              </a:rPr>
              <a:t>GI manifestation:</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latin typeface="Century Gothic" panose="020B0502020202020204"/>
              </a:rPr>
              <a:t>Weight </a:t>
            </a:r>
            <a:r>
              <a:rPr lang="en-US" sz="2400" dirty="0" err="1">
                <a:solidFill>
                  <a:srgbClr val="002060"/>
                </a:solidFill>
                <a:effectLst>
                  <a:outerShdw blurRad="38100" dist="38100" dir="2700000" algn="tl">
                    <a:srgbClr val="000000">
                      <a:alpha val="43137"/>
                    </a:srgbClr>
                  </a:outerShdw>
                </a:effectLst>
                <a:latin typeface="Century Gothic" panose="020B0502020202020204"/>
              </a:rPr>
              <a:t>loss,diarrhea,anorexia,abdominal</a:t>
            </a:r>
            <a:r>
              <a:rPr lang="en-US" sz="2400" dirty="0">
                <a:solidFill>
                  <a:srgbClr val="002060"/>
                </a:solidFill>
                <a:effectLst>
                  <a:outerShdw blurRad="38100" dist="38100" dir="2700000" algn="tl">
                    <a:srgbClr val="000000">
                      <a:alpha val="43137"/>
                    </a:srgbClr>
                  </a:outerShdw>
                </a:effectLst>
                <a:latin typeface="Century Gothic" panose="020B0502020202020204"/>
              </a:rPr>
              <a:t> </a:t>
            </a:r>
            <a:r>
              <a:rPr lang="en-US" sz="2400" dirty="0" err="1">
                <a:solidFill>
                  <a:srgbClr val="002060"/>
                </a:solidFill>
                <a:effectLst>
                  <a:outerShdw blurRad="38100" dist="38100" dir="2700000" algn="tl">
                    <a:srgbClr val="000000">
                      <a:alpha val="43137"/>
                    </a:srgbClr>
                  </a:outerShdw>
                </a:effectLst>
                <a:latin typeface="Century Gothic" panose="020B0502020202020204"/>
              </a:rPr>
              <a:t>crambing</a:t>
            </a:r>
            <a:r>
              <a:rPr lang="en-US" sz="2400" dirty="0">
                <a:solidFill>
                  <a:srgbClr val="002060"/>
                </a:solidFill>
                <a:effectLst>
                  <a:outerShdw blurRad="38100" dist="38100" dir="2700000" algn="tl">
                    <a:srgbClr val="000000">
                      <a:alpha val="43137"/>
                    </a:srgbClr>
                  </a:outerShdw>
                </a:effectLst>
                <a:latin typeface="Century Gothic" panose="020B0502020202020204"/>
              </a:rPr>
              <a:t> ,tenesmus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latin typeface="Century Gothic" panose="020B0502020202020204"/>
              </a:rPr>
              <a:t>Oropharyngeal </a:t>
            </a:r>
            <a:r>
              <a:rPr lang="en-US" sz="2400" dirty="0" err="1">
                <a:solidFill>
                  <a:srgbClr val="002060"/>
                </a:solidFill>
                <a:effectLst>
                  <a:outerShdw blurRad="38100" dist="38100" dir="2700000" algn="tl">
                    <a:srgbClr val="000000">
                      <a:alpha val="43137"/>
                    </a:srgbClr>
                  </a:outerShdw>
                </a:effectLst>
                <a:latin typeface="Century Gothic" panose="020B0502020202020204"/>
              </a:rPr>
              <a:t>candidias</a:t>
            </a:r>
            <a:r>
              <a:rPr lang="en-US" sz="2400" dirty="0">
                <a:solidFill>
                  <a:srgbClr val="002060"/>
                </a:solidFill>
                <a:effectLst>
                  <a:outerShdw blurRad="38100" dist="38100" dir="2700000" algn="tl">
                    <a:srgbClr val="000000">
                      <a:alpha val="43137"/>
                    </a:srgbClr>
                  </a:outerShdw>
                </a:effectLst>
                <a:latin typeface="Century Gothic" panose="020B0502020202020204"/>
              </a:rPr>
              <a:t> and </a:t>
            </a:r>
            <a:r>
              <a:rPr lang="en-US" sz="2400" dirty="0" err="1">
                <a:solidFill>
                  <a:srgbClr val="002060"/>
                </a:solidFill>
                <a:effectLst>
                  <a:outerShdw blurRad="38100" dist="38100" dir="2700000" algn="tl">
                    <a:srgbClr val="000000">
                      <a:alpha val="43137"/>
                    </a:srgbClr>
                  </a:outerShdw>
                </a:effectLst>
                <a:latin typeface="Century Gothic" panose="020B0502020202020204"/>
              </a:rPr>
              <a:t>osophageal</a:t>
            </a:r>
            <a:r>
              <a:rPr lang="en-US" sz="2400" dirty="0">
                <a:solidFill>
                  <a:srgbClr val="002060"/>
                </a:solidFill>
                <a:effectLst>
                  <a:outerShdw blurRad="38100" dist="38100" dir="2700000" algn="tl">
                    <a:srgbClr val="000000">
                      <a:alpha val="43137"/>
                    </a:srgbClr>
                  </a:outerShdw>
                </a:effectLst>
                <a:latin typeface="Century Gothic" panose="020B0502020202020204"/>
              </a:rPr>
              <a:t> candidiasis </a:t>
            </a:r>
          </a:p>
          <a:p>
            <a:pPr marL="342900" lvl="0" indent="-342900" defTabSz="457200">
              <a:spcBef>
                <a:spcPts val="1000"/>
              </a:spcBef>
              <a:spcAft>
                <a:spcPts val="0"/>
              </a:spcAft>
              <a:buClr>
                <a:srgbClr val="A53010"/>
              </a:buClr>
              <a:buSzTx/>
              <a:buFont typeface="Wingdings 3" charset="2"/>
              <a:buChar char=""/>
            </a:pPr>
            <a:r>
              <a:rPr lang="en-US" sz="2400" dirty="0">
                <a:solidFill>
                  <a:srgbClr val="002060"/>
                </a:solidFill>
                <a:effectLst>
                  <a:outerShdw blurRad="38100" dist="38100" dir="2700000" algn="tl">
                    <a:srgbClr val="000000">
                      <a:alpha val="43137"/>
                    </a:srgbClr>
                  </a:outerShdw>
                </a:effectLst>
                <a:latin typeface="Century Gothic" panose="020B0502020202020204"/>
              </a:rPr>
              <a:t>Acute necrotizing ulcerative </a:t>
            </a:r>
            <a:r>
              <a:rPr lang="en-US" sz="2400" dirty="0" err="1">
                <a:solidFill>
                  <a:srgbClr val="002060"/>
                </a:solidFill>
                <a:effectLst>
                  <a:outerShdw blurRad="38100" dist="38100" dir="2700000" algn="tl">
                    <a:srgbClr val="000000">
                      <a:alpha val="43137"/>
                    </a:srgbClr>
                  </a:outerShdw>
                </a:effectLst>
                <a:latin typeface="Century Gothic" panose="020B0502020202020204"/>
              </a:rPr>
              <a:t>gingivitis,oral</a:t>
            </a:r>
            <a:r>
              <a:rPr lang="en-US" sz="2400" dirty="0">
                <a:solidFill>
                  <a:srgbClr val="002060"/>
                </a:solidFill>
                <a:effectLst>
                  <a:outerShdw blurRad="38100" dist="38100" dir="2700000" algn="tl">
                    <a:srgbClr val="000000">
                      <a:alpha val="43137"/>
                    </a:srgbClr>
                  </a:outerShdw>
                </a:effectLst>
                <a:latin typeface="Century Gothic" panose="020B0502020202020204"/>
              </a:rPr>
              <a:t> hairy leukoplakia </a:t>
            </a:r>
            <a:endParaRPr lang="x-none" sz="2400">
              <a:solidFill>
                <a:srgbClr val="002060"/>
              </a:solidFill>
              <a:effectLst>
                <a:outerShdw blurRad="38100" dist="38100" dir="2700000" algn="tl">
                  <a:srgbClr val="000000">
                    <a:alpha val="43137"/>
                  </a:srgbClr>
                </a:outerShdw>
              </a:effectLst>
              <a:latin typeface="Century Gothic" panose="020B0502020202020204"/>
            </a:endParaRPr>
          </a:p>
          <a:p>
            <a:endParaRPr lang="en-US" sz="2400"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0" y="0"/>
            <a:ext cx="5796136" cy="830997"/>
          </a:xfrm>
          <a:prstGeom prst="rect">
            <a:avLst/>
          </a:prstGeom>
        </p:spPr>
        <p:txBody>
          <a:bodyPr wrap="square">
            <a:spAutoFit/>
          </a:bodyPr>
          <a:lstStyle/>
          <a:p>
            <a:r>
              <a:rPr lang="en-US" altLang="en-US" sz="4800" b="1" kern="0" dirty="0">
                <a:solidFill>
                  <a:srgbClr val="FFFF00"/>
                </a:solidFill>
                <a:effectLst>
                  <a:outerShdw blurRad="38100" dist="38100" dir="2700000" algn="tl">
                    <a:srgbClr val="000000">
                      <a:alpha val="43137"/>
                    </a:srgbClr>
                  </a:outerShdw>
                </a:effectLst>
                <a:latin typeface="Arial Narrow"/>
                <a:ea typeface="+mj-ea"/>
                <a:cs typeface="+mj-cs"/>
              </a:rPr>
              <a:t>Clinical Manifestation </a:t>
            </a:r>
            <a:r>
              <a:rPr lang="en-US" altLang="en-US" sz="4800" b="1" kern="0" dirty="0" smtClean="0">
                <a:solidFill>
                  <a:srgbClr val="FFFF00"/>
                </a:solidFill>
                <a:effectLst>
                  <a:outerShdw blurRad="38100" dist="38100" dir="2700000" algn="tl">
                    <a:srgbClr val="000000">
                      <a:alpha val="43137"/>
                    </a:srgbClr>
                  </a:outerShdw>
                </a:effectLst>
                <a:latin typeface="Arial Narrow"/>
                <a:ea typeface="+mj-ea"/>
                <a:cs typeface="+mj-cs"/>
              </a:rPr>
              <a:t>:</a:t>
            </a:r>
            <a:endParaRPr lang="en-US" dirty="0"/>
          </a:p>
        </p:txBody>
      </p:sp>
    </p:spTree>
    <p:extLst>
      <p:ext uri="{BB962C8B-B14F-4D97-AF65-F5344CB8AC3E}">
        <p14:creationId xmlns:p14="http://schemas.microsoft.com/office/powerpoint/2010/main" val="314115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5724128" cy="830997"/>
          </a:xfrm>
          <a:prstGeom prst="rect">
            <a:avLst/>
          </a:prstGeom>
        </p:spPr>
        <p:txBody>
          <a:bodyPr wrap="square">
            <a:spAutoFit/>
          </a:bodyPr>
          <a:lstStyle/>
          <a:p>
            <a:pPr lvl="0"/>
            <a:r>
              <a:rPr lang="en-US" altLang="en-US" sz="4800" b="1" kern="0" dirty="0">
                <a:solidFill>
                  <a:srgbClr val="FFFF00"/>
                </a:solidFill>
                <a:effectLst>
                  <a:outerShdw blurRad="38100" dist="38100" dir="2700000" algn="tl">
                    <a:srgbClr val="000000">
                      <a:alpha val="43137"/>
                    </a:srgbClr>
                  </a:outerShdw>
                </a:effectLst>
                <a:latin typeface="Arial Narrow"/>
              </a:rPr>
              <a:t>Clinical Manifestation :</a:t>
            </a:r>
            <a:endParaRPr lang="en-US" dirty="0">
              <a:solidFill>
                <a:prstClr val="black"/>
              </a:solidFill>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3011685" cy="29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02100"/>
            <a:ext cx="33782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218456"/>
            <a:ext cx="4788024"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538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090" y="896943"/>
            <a:ext cx="7632848" cy="5661248"/>
          </a:xfrm>
        </p:spPr>
        <p:txBody>
          <a:bodyPr>
            <a:normAutofit/>
          </a:bodyPr>
          <a:lstStyle/>
          <a:p>
            <a:r>
              <a:rPr lang="en-US" b="1" dirty="0">
                <a:solidFill>
                  <a:srgbClr val="002060"/>
                </a:solidFill>
                <a:effectLst>
                  <a:outerShdw blurRad="38100" dist="38100" dir="2700000" algn="tl">
                    <a:srgbClr val="000000">
                      <a:alpha val="43137"/>
                    </a:srgbClr>
                  </a:outerShdw>
                </a:effectLst>
              </a:rPr>
              <a:t>Dermatological </a:t>
            </a:r>
            <a:r>
              <a:rPr lang="en-US" b="1" dirty="0" err="1">
                <a:solidFill>
                  <a:srgbClr val="002060"/>
                </a:solidFill>
                <a:effectLst>
                  <a:outerShdw blurRad="38100" dist="38100" dir="2700000" algn="tl">
                    <a:srgbClr val="000000">
                      <a:alpha val="43137"/>
                    </a:srgbClr>
                  </a:outerShdw>
                </a:effectLst>
              </a:rPr>
              <a:t>manifestation:</a:t>
            </a:r>
            <a:r>
              <a:rPr lang="en-US" dirty="0" err="1">
                <a:solidFill>
                  <a:srgbClr val="002060"/>
                </a:solidFill>
                <a:effectLst>
                  <a:outerShdw blurRad="38100" dist="38100" dir="2700000" algn="tl">
                    <a:srgbClr val="000000">
                      <a:alpha val="43137"/>
                    </a:srgbClr>
                  </a:outerShdw>
                </a:effectLst>
                <a:latin typeface="TimesNewRomanPSMT"/>
              </a:rPr>
              <a:t>The</a:t>
            </a:r>
            <a:r>
              <a:rPr lang="en-US" dirty="0">
                <a:solidFill>
                  <a:srgbClr val="002060"/>
                </a:solidFill>
                <a:effectLst>
                  <a:outerShdw blurRad="38100" dist="38100" dir="2700000" algn="tl">
                    <a:srgbClr val="000000">
                      <a:alpha val="43137"/>
                    </a:srgbClr>
                  </a:outerShdw>
                </a:effectLst>
                <a:latin typeface="TimesNewRomanPSMT"/>
              </a:rPr>
              <a:t> commonest dermatological disorder encountered in the present study was pruritic </a:t>
            </a:r>
            <a:r>
              <a:rPr lang="en-US" dirty="0" err="1">
                <a:solidFill>
                  <a:srgbClr val="002060"/>
                </a:solidFill>
                <a:effectLst>
                  <a:outerShdw blurRad="38100" dist="38100" dir="2700000" algn="tl">
                    <a:srgbClr val="000000">
                      <a:alpha val="43137"/>
                    </a:srgbClr>
                  </a:outerShdw>
                </a:effectLst>
                <a:latin typeface="TimesNewRomanPSMT"/>
              </a:rPr>
              <a:t>papular</a:t>
            </a:r>
            <a:r>
              <a:rPr lang="en-US" dirty="0">
                <a:solidFill>
                  <a:srgbClr val="002060"/>
                </a:solidFill>
                <a:effectLst>
                  <a:outerShdw blurRad="38100" dist="38100" dir="2700000" algn="tl">
                    <a:srgbClr val="000000">
                      <a:alpha val="43137"/>
                    </a:srgbClr>
                  </a:outerShdw>
                </a:effectLst>
                <a:latin typeface="TimesNewRomanPSMT"/>
              </a:rPr>
              <a:t> eruption (28%), followed by </a:t>
            </a:r>
            <a:r>
              <a:rPr lang="en-US" dirty="0" err="1">
                <a:solidFill>
                  <a:srgbClr val="002060"/>
                </a:solidFill>
                <a:effectLst>
                  <a:outerShdw blurRad="38100" dist="38100" dir="2700000" algn="tl">
                    <a:srgbClr val="000000">
                      <a:alpha val="43137"/>
                    </a:srgbClr>
                  </a:outerShdw>
                </a:effectLst>
                <a:latin typeface="TimesNewRomanPSMT"/>
              </a:rPr>
              <a:t>seborrhoeic</a:t>
            </a:r>
            <a:r>
              <a:rPr lang="en-US" dirty="0">
                <a:solidFill>
                  <a:srgbClr val="002060"/>
                </a:solidFill>
                <a:effectLst>
                  <a:outerShdw blurRad="38100" dist="38100" dir="2700000" algn="tl">
                    <a:srgbClr val="000000">
                      <a:alpha val="43137"/>
                    </a:srgbClr>
                  </a:outerShdw>
                </a:effectLst>
                <a:latin typeface="TimesNewRomanPSMT"/>
              </a:rPr>
              <a:t> dermatitis (24%), psoriasis (10%), </a:t>
            </a:r>
            <a:r>
              <a:rPr lang="en-US" dirty="0" err="1">
                <a:solidFill>
                  <a:srgbClr val="002060"/>
                </a:solidFill>
                <a:effectLst>
                  <a:outerShdw blurRad="38100" dist="38100" dir="2700000" algn="tl">
                    <a:srgbClr val="000000">
                      <a:alpha val="43137"/>
                    </a:srgbClr>
                  </a:outerShdw>
                </a:effectLst>
                <a:latin typeface="TimesNewRomanPSMT"/>
              </a:rPr>
              <a:t>molluscum</a:t>
            </a:r>
            <a:r>
              <a:rPr lang="en-US" dirty="0">
                <a:solidFill>
                  <a:srgbClr val="002060"/>
                </a:solidFill>
                <a:effectLst>
                  <a:outerShdw blurRad="38100" dist="38100" dir="2700000" algn="tl">
                    <a:srgbClr val="000000">
                      <a:alpha val="43137"/>
                    </a:srgbClr>
                  </a:outerShdw>
                </a:effectLst>
                <a:latin typeface="TimesNewRomanPSMT"/>
              </a:rPr>
              <a:t> </a:t>
            </a:r>
            <a:r>
              <a:rPr lang="en-US" dirty="0" err="1">
                <a:solidFill>
                  <a:srgbClr val="002060"/>
                </a:solidFill>
                <a:effectLst>
                  <a:outerShdw blurRad="38100" dist="38100" dir="2700000" algn="tl">
                    <a:srgbClr val="000000">
                      <a:alpha val="43137"/>
                    </a:srgbClr>
                  </a:outerShdw>
                </a:effectLst>
                <a:latin typeface="TimesNewRomanPSMT"/>
              </a:rPr>
              <a:t>contagiosum</a:t>
            </a:r>
            <a:r>
              <a:rPr lang="en-US" dirty="0">
                <a:solidFill>
                  <a:srgbClr val="002060"/>
                </a:solidFill>
                <a:effectLst>
                  <a:outerShdw blurRad="38100" dist="38100" dir="2700000" algn="tl">
                    <a:srgbClr val="000000">
                      <a:alpha val="43137"/>
                    </a:srgbClr>
                  </a:outerShdw>
                </a:effectLst>
                <a:latin typeface="TimesNewRomanPSMT"/>
              </a:rPr>
              <a:t> (10</a:t>
            </a:r>
            <a:r>
              <a:rPr lang="en-US" dirty="0" smtClean="0">
                <a:solidFill>
                  <a:srgbClr val="002060"/>
                </a:solidFill>
                <a:effectLst>
                  <a:outerShdw blurRad="38100" dist="38100" dir="2700000" algn="tl">
                    <a:srgbClr val="000000">
                      <a:alpha val="43137"/>
                    </a:srgbClr>
                  </a:outerShdw>
                </a:effectLst>
                <a:latin typeface="TimesNewRomanPSMT"/>
              </a:rPr>
              <a:t>%).</a:t>
            </a:r>
          </a:p>
          <a:p>
            <a:endParaRPr lang="en-US" b="1" dirty="0">
              <a:solidFill>
                <a:srgbClr val="002060"/>
              </a:solidFill>
              <a:effectLst>
                <a:outerShdw blurRad="38100" dist="38100" dir="2700000" algn="tl">
                  <a:srgbClr val="000000">
                    <a:alpha val="43137"/>
                  </a:srgbClr>
                </a:outerShdw>
              </a:effectLst>
              <a:latin typeface="TimesNewRomanPSMT"/>
            </a:endParaRPr>
          </a:p>
          <a:p>
            <a:pPr marL="285750" indent="-285750">
              <a:buFont typeface="Arial" panose="020B0604020202020204" pitchFamily="34" charset="0"/>
              <a:buChar char="•"/>
            </a:pPr>
            <a:r>
              <a:rPr lang="en-US" sz="2400" b="1" dirty="0">
                <a:solidFill>
                  <a:srgbClr val="002060"/>
                </a:solidFill>
                <a:effectLst>
                  <a:outerShdw blurRad="38100" dist="38100" dir="2700000" algn="tl">
                    <a:srgbClr val="000000">
                      <a:alpha val="43137"/>
                    </a:srgbClr>
                  </a:outerShdw>
                </a:effectLst>
              </a:rPr>
              <a:t>CNS manifestation:</a:t>
            </a: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rPr>
              <a:t>AIDS </a:t>
            </a:r>
            <a:r>
              <a:rPr lang="en-US" sz="2400" dirty="0" err="1">
                <a:solidFill>
                  <a:srgbClr val="002060"/>
                </a:solidFill>
                <a:effectLst>
                  <a:outerShdw blurRad="38100" dist="38100" dir="2700000" algn="tl">
                    <a:srgbClr val="000000">
                      <a:alpha val="43137"/>
                    </a:srgbClr>
                  </a:outerShdw>
                </a:effectLst>
              </a:rPr>
              <a:t>dementia,HIV</a:t>
            </a:r>
            <a:r>
              <a:rPr lang="en-US" sz="2400" dirty="0">
                <a:solidFill>
                  <a:srgbClr val="002060"/>
                </a:solidFill>
                <a:effectLst>
                  <a:outerShdw blurRad="38100" dist="38100" dir="2700000" algn="tl">
                    <a:srgbClr val="000000">
                      <a:alpha val="43137"/>
                    </a:srgbClr>
                  </a:outerShdw>
                </a:effectLst>
              </a:rPr>
              <a:t> encephalopathy</a:t>
            </a: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rPr>
              <a:t>Mental </a:t>
            </a:r>
            <a:r>
              <a:rPr lang="en-US" sz="2400" dirty="0" err="1">
                <a:solidFill>
                  <a:srgbClr val="002060"/>
                </a:solidFill>
                <a:effectLst>
                  <a:outerShdw blurRad="38100" dist="38100" dir="2700000" algn="tl">
                    <a:srgbClr val="000000">
                      <a:alpha val="43137"/>
                    </a:srgbClr>
                  </a:outerShdw>
                </a:effectLst>
              </a:rPr>
              <a:t>slowing,impaired</a:t>
            </a:r>
            <a:r>
              <a:rPr lang="en-US" sz="2400" dirty="0">
                <a:solidFill>
                  <a:srgbClr val="002060"/>
                </a:solidFill>
                <a:effectLst>
                  <a:outerShdw blurRad="38100" dist="38100" dir="2700000" algn="tl">
                    <a:srgbClr val="000000">
                      <a:alpha val="43137"/>
                    </a:srgbClr>
                  </a:outerShdw>
                </a:effectLst>
              </a:rPr>
              <a:t> memory and concentration ,ataxia ,lower extremity </a:t>
            </a:r>
            <a:r>
              <a:rPr lang="en-US" sz="2400" dirty="0" err="1">
                <a:solidFill>
                  <a:srgbClr val="002060"/>
                </a:solidFill>
                <a:effectLst>
                  <a:outerShdw blurRad="38100" dist="38100" dir="2700000" algn="tl">
                    <a:srgbClr val="000000">
                      <a:alpha val="43137"/>
                    </a:srgbClr>
                  </a:outerShdw>
                </a:effectLst>
              </a:rPr>
              <a:t>weakness,loss</a:t>
            </a:r>
            <a:r>
              <a:rPr lang="en-US" sz="2400" dirty="0">
                <a:solidFill>
                  <a:srgbClr val="002060"/>
                </a:solidFill>
                <a:effectLst>
                  <a:outerShdw blurRad="38100" dist="38100" dir="2700000" algn="tl">
                    <a:srgbClr val="000000">
                      <a:alpha val="43137"/>
                    </a:srgbClr>
                  </a:outerShdw>
                </a:effectLst>
              </a:rPr>
              <a:t> of balance </a:t>
            </a:r>
          </a:p>
          <a:p>
            <a:pPr marL="285750" indent="-285750">
              <a:buFont typeface="Arial" panose="020B0604020202020204" pitchFamily="34" charset="0"/>
              <a:buChar char="•"/>
            </a:pPr>
            <a:r>
              <a:rPr lang="en-US" sz="2400" dirty="0">
                <a:solidFill>
                  <a:srgbClr val="002060"/>
                </a:solidFill>
                <a:effectLst>
                  <a:outerShdw blurRad="38100" dist="38100" dir="2700000" algn="tl">
                    <a:srgbClr val="000000">
                      <a:alpha val="43137"/>
                    </a:srgbClr>
                  </a:outerShdw>
                </a:effectLst>
              </a:rPr>
              <a:t> May be caused </a:t>
            </a:r>
            <a:r>
              <a:rPr lang="en-US" sz="2400" dirty="0" err="1">
                <a:solidFill>
                  <a:srgbClr val="002060"/>
                </a:solidFill>
                <a:effectLst>
                  <a:outerShdw blurRad="38100" dist="38100" dir="2700000" algn="tl">
                    <a:srgbClr val="000000">
                      <a:alpha val="43137"/>
                    </a:srgbClr>
                  </a:outerShdw>
                </a:effectLst>
              </a:rPr>
              <a:t>bu</a:t>
            </a:r>
            <a:r>
              <a:rPr lang="en-US" sz="2400" dirty="0">
                <a:solidFill>
                  <a:srgbClr val="002060"/>
                </a:solidFill>
                <a:effectLst>
                  <a:outerShdw blurRad="38100" dist="38100" dir="2700000" algn="tl">
                    <a:srgbClr val="000000">
                      <a:alpha val="43137"/>
                    </a:srgbClr>
                  </a:outerShdw>
                </a:effectLst>
              </a:rPr>
              <a:t> CNS </a:t>
            </a:r>
            <a:r>
              <a:rPr lang="en-US" sz="2400" dirty="0" err="1">
                <a:solidFill>
                  <a:srgbClr val="002060"/>
                </a:solidFill>
                <a:effectLst>
                  <a:outerShdw blurRad="38100" dist="38100" dir="2700000" algn="tl">
                    <a:srgbClr val="000000">
                      <a:alpha val="43137"/>
                    </a:srgbClr>
                  </a:outerShdw>
                </a:effectLst>
              </a:rPr>
              <a:t>toxoplasmosis,cryptococcal</a:t>
            </a:r>
            <a:r>
              <a:rPr lang="en-US" sz="2400" dirty="0">
                <a:solidFill>
                  <a:srgbClr val="002060"/>
                </a:solidFill>
                <a:effectLst>
                  <a:outerShdw blurRad="38100" dist="38100" dir="2700000" algn="tl">
                    <a:srgbClr val="000000">
                      <a:alpha val="43137"/>
                    </a:srgbClr>
                  </a:outerShdw>
                </a:effectLst>
              </a:rPr>
              <a:t> </a:t>
            </a:r>
            <a:r>
              <a:rPr lang="en-US" sz="2400" dirty="0" err="1">
                <a:solidFill>
                  <a:srgbClr val="002060"/>
                </a:solidFill>
                <a:effectLst>
                  <a:outerShdw blurRad="38100" dist="38100" dir="2700000" algn="tl">
                    <a:srgbClr val="000000">
                      <a:alpha val="43137"/>
                    </a:srgbClr>
                  </a:outerShdw>
                </a:effectLst>
              </a:rPr>
              <a:t>meningitis,heroes</a:t>
            </a:r>
            <a:r>
              <a:rPr lang="en-US" sz="2400" dirty="0">
                <a:solidFill>
                  <a:srgbClr val="002060"/>
                </a:solidFill>
                <a:effectLst>
                  <a:outerShdw blurRad="38100" dist="38100" dir="2700000" algn="tl">
                    <a:srgbClr val="000000">
                      <a:alpha val="43137"/>
                    </a:srgbClr>
                  </a:outerShdw>
                </a:effectLst>
              </a:rPr>
              <a:t> virus infection…..</a:t>
            </a:r>
          </a:p>
          <a:p>
            <a:endParaRPr lang="x-none" b="1">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5358" y="34320"/>
            <a:ext cx="6305550" cy="830997"/>
          </a:xfrm>
          <a:prstGeom prst="rect">
            <a:avLst/>
          </a:prstGeom>
        </p:spPr>
        <p:txBody>
          <a:bodyPr wrap="square">
            <a:spAutoFit/>
          </a:bodyPr>
          <a:lstStyle/>
          <a:p>
            <a:pPr lvl="0"/>
            <a:r>
              <a:rPr lang="en-US" altLang="en-US" sz="4800" b="1" kern="0" dirty="0">
                <a:solidFill>
                  <a:srgbClr val="FFFF00"/>
                </a:solidFill>
                <a:effectLst>
                  <a:outerShdw blurRad="38100" dist="38100" dir="2700000" algn="tl">
                    <a:srgbClr val="000000">
                      <a:alpha val="43137"/>
                    </a:srgbClr>
                  </a:outerShdw>
                </a:effectLst>
                <a:latin typeface="Arial Narrow"/>
              </a:rPr>
              <a:t>Clinical Manifestation :</a:t>
            </a:r>
            <a:endParaRPr lang="en-US" dirty="0">
              <a:solidFill>
                <a:prstClr val="black"/>
              </a:solidFill>
            </a:endParaRPr>
          </a:p>
        </p:txBody>
      </p:sp>
    </p:spTree>
    <p:extLst>
      <p:ext uri="{BB962C8B-B14F-4D97-AF65-F5344CB8AC3E}">
        <p14:creationId xmlns:p14="http://schemas.microsoft.com/office/powerpoint/2010/main" val="352689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052736"/>
            <a:ext cx="8424936" cy="5805264"/>
          </a:xfrm>
        </p:spPr>
        <p:txBody>
          <a:bodyPr>
            <a:noAutofit/>
          </a:bodyPr>
          <a:lstStyle/>
          <a:p>
            <a:r>
              <a:rPr lang="en-US" sz="2400" dirty="0">
                <a:solidFill>
                  <a:srgbClr val="002060"/>
                </a:solidFill>
                <a:effectLst>
                  <a:outerShdw blurRad="38100" dist="38100" dir="2700000" algn="tl">
                    <a:srgbClr val="000000">
                      <a:alpha val="43137"/>
                    </a:srgbClr>
                  </a:outerShdw>
                </a:effectLst>
              </a:rPr>
              <a:t>Ocular manifestation:</a:t>
            </a:r>
          </a:p>
          <a:p>
            <a:r>
              <a:rPr lang="en-US" sz="2400" dirty="0">
                <a:solidFill>
                  <a:srgbClr val="002060"/>
                </a:solidFill>
                <a:effectLst>
                  <a:outerShdw blurRad="38100" dist="38100" dir="2700000" algn="tl">
                    <a:srgbClr val="000000">
                      <a:alpha val="43137"/>
                    </a:srgbClr>
                  </a:outerShdw>
                </a:effectLst>
              </a:rPr>
              <a:t>Retinopathy due to CMV retinitis </a:t>
            </a:r>
          </a:p>
          <a:p>
            <a:r>
              <a:rPr lang="en-US" sz="2400" dirty="0">
                <a:solidFill>
                  <a:srgbClr val="002060"/>
                </a:solidFill>
                <a:effectLst>
                  <a:outerShdw blurRad="38100" dist="38100" dir="2700000" algn="tl">
                    <a:srgbClr val="000000">
                      <a:alpha val="43137"/>
                    </a:srgbClr>
                  </a:outerShdw>
                </a:effectLst>
              </a:rPr>
              <a:t>Visual impairment ~progress to blindness if untreated</a:t>
            </a:r>
          </a:p>
          <a:p>
            <a:r>
              <a:rPr lang="en-US" sz="2400" dirty="0">
                <a:solidFill>
                  <a:srgbClr val="002060"/>
                </a:solidFill>
                <a:effectLst>
                  <a:outerShdw blurRad="38100" dist="38100" dir="2700000" algn="tl">
                    <a:srgbClr val="000000">
                      <a:alpha val="43137"/>
                    </a:srgbClr>
                  </a:outerShdw>
                </a:effectLst>
              </a:rPr>
              <a:t>Renal manifestation :</a:t>
            </a:r>
          </a:p>
          <a:p>
            <a:r>
              <a:rPr lang="en-US" sz="2400" dirty="0">
                <a:solidFill>
                  <a:srgbClr val="002060"/>
                </a:solidFill>
                <a:effectLst>
                  <a:outerShdw blurRad="38100" dist="38100" dir="2700000" algn="tl">
                    <a:srgbClr val="000000">
                      <a:alpha val="43137"/>
                    </a:srgbClr>
                  </a:outerShdw>
                </a:effectLst>
              </a:rPr>
              <a:t>Acute kidney injury due to acute infection or nephrotoxicity of drug </a:t>
            </a:r>
          </a:p>
          <a:p>
            <a:r>
              <a:rPr lang="en-US" sz="2400" dirty="0">
                <a:solidFill>
                  <a:srgbClr val="002060"/>
                </a:solidFill>
                <a:effectLst>
                  <a:outerShdw blurRad="38100" dist="38100" dir="2700000" algn="tl">
                    <a:srgbClr val="000000">
                      <a:alpha val="43137"/>
                    </a:srgbClr>
                  </a:outerShdw>
                </a:effectLst>
              </a:rPr>
              <a:t>Malignancies:</a:t>
            </a:r>
          </a:p>
          <a:p>
            <a:r>
              <a:rPr lang="en-US" sz="2400" dirty="0">
                <a:solidFill>
                  <a:srgbClr val="002060"/>
                </a:solidFill>
                <a:effectLst>
                  <a:outerShdw blurRad="38100" dist="38100" dir="2700000" algn="tl">
                    <a:srgbClr val="000000">
                      <a:alpha val="43137"/>
                    </a:srgbClr>
                  </a:outerShdw>
                </a:effectLst>
              </a:rPr>
              <a:t>Kaposi’s sarcoma(aggressive </a:t>
            </a:r>
            <a:r>
              <a:rPr lang="en-US" sz="2400" dirty="0" err="1">
                <a:solidFill>
                  <a:srgbClr val="002060"/>
                </a:solidFill>
                <a:effectLst>
                  <a:outerShdw blurRad="38100" dist="38100" dir="2700000" algn="tl">
                    <a:srgbClr val="000000">
                      <a:alpha val="43137"/>
                    </a:srgbClr>
                  </a:outerShdw>
                </a:effectLst>
              </a:rPr>
              <a:t>tumer</a:t>
            </a:r>
            <a:r>
              <a:rPr lang="en-US" sz="2400" dirty="0">
                <a:solidFill>
                  <a:srgbClr val="002060"/>
                </a:solidFill>
                <a:effectLst>
                  <a:outerShdw blurRad="38100" dist="38100" dir="2700000" algn="tl">
                    <a:srgbClr val="000000">
                      <a:alpha val="43137"/>
                    </a:srgbClr>
                  </a:outerShdw>
                </a:effectLst>
              </a:rPr>
              <a:t>)</a:t>
            </a:r>
          </a:p>
          <a:p>
            <a:r>
              <a:rPr lang="en-US" sz="2400" dirty="0">
                <a:solidFill>
                  <a:srgbClr val="002060"/>
                </a:solidFill>
                <a:effectLst>
                  <a:outerShdw blurRad="38100" dist="38100" dir="2700000" algn="tl">
                    <a:srgbClr val="000000">
                      <a:alpha val="43137"/>
                    </a:srgbClr>
                  </a:outerShdw>
                </a:effectLst>
              </a:rPr>
              <a:t>Non-Hodgkin’s lymphoma</a:t>
            </a:r>
          </a:p>
          <a:p>
            <a:r>
              <a:rPr lang="en-US" sz="2400" dirty="0">
                <a:solidFill>
                  <a:srgbClr val="002060"/>
                </a:solidFill>
                <a:effectLst>
                  <a:outerShdw blurRad="38100" dist="38100" dir="2700000" algn="tl">
                    <a:srgbClr val="000000">
                      <a:alpha val="43137"/>
                    </a:srgbClr>
                  </a:outerShdw>
                </a:effectLst>
              </a:rPr>
              <a:t>Cervical carcinoma </a:t>
            </a:r>
          </a:p>
          <a:p>
            <a:endParaRPr lang="en-US" sz="2400"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0" y="0"/>
            <a:ext cx="5724128" cy="830997"/>
          </a:xfrm>
          <a:prstGeom prst="rect">
            <a:avLst/>
          </a:prstGeom>
        </p:spPr>
        <p:txBody>
          <a:bodyPr wrap="square">
            <a:spAutoFit/>
          </a:bodyPr>
          <a:lstStyle/>
          <a:p>
            <a:pPr lvl="0"/>
            <a:r>
              <a:rPr lang="en-US" altLang="en-US" sz="4800" b="1" kern="0" dirty="0">
                <a:solidFill>
                  <a:srgbClr val="FFFF00"/>
                </a:solidFill>
                <a:effectLst>
                  <a:outerShdw blurRad="38100" dist="38100" dir="2700000" algn="tl">
                    <a:srgbClr val="000000">
                      <a:alpha val="43137"/>
                    </a:srgbClr>
                  </a:outerShdw>
                </a:effectLst>
                <a:latin typeface="Arial Narrow"/>
              </a:rPr>
              <a:t>Clinical Manifestation :</a:t>
            </a:r>
            <a:endParaRPr lang="en-US"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660" y="3933056"/>
            <a:ext cx="3337853" cy="274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145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1196752"/>
            <a:ext cx="8280920" cy="5472608"/>
          </a:xfrm>
        </p:spPr>
        <p:txBody>
          <a:bodyPr>
            <a:normAutofit fontScale="92500"/>
          </a:bodyPr>
          <a:lstStyle/>
          <a:p>
            <a:r>
              <a:rPr lang="en-US" sz="2400" b="1" dirty="0">
                <a:solidFill>
                  <a:srgbClr val="002060"/>
                </a:solidFill>
                <a:effectLst>
                  <a:outerShdw blurRad="38100" dist="38100" dir="2700000" algn="tl">
                    <a:srgbClr val="000000">
                      <a:alpha val="43137"/>
                    </a:srgbClr>
                  </a:outerShdw>
                </a:effectLst>
              </a:rPr>
              <a:t>1-positive Blood test for HIV :</a:t>
            </a:r>
          </a:p>
          <a:p>
            <a:r>
              <a:rPr lang="en-US" sz="2400" dirty="0">
                <a:solidFill>
                  <a:srgbClr val="002060"/>
                </a:solidFill>
                <a:effectLst>
                  <a:outerShdw blurRad="38100" dist="38100" dir="2700000" algn="tl">
                    <a:srgbClr val="000000">
                      <a:alpha val="43137"/>
                    </a:srgbClr>
                  </a:outerShdw>
                </a:effectLst>
              </a:rPr>
              <a:t>Enzyme linked immunosorbent </a:t>
            </a:r>
            <a:r>
              <a:rPr lang="en-US" sz="2400" dirty="0" err="1">
                <a:solidFill>
                  <a:srgbClr val="002060"/>
                </a:solidFill>
                <a:effectLst>
                  <a:outerShdw blurRad="38100" dist="38100" dir="2700000" algn="tl">
                    <a:srgbClr val="000000">
                      <a:alpha val="43137"/>
                    </a:srgbClr>
                  </a:outerShdw>
                </a:effectLst>
              </a:rPr>
              <a:t>assay:serological</a:t>
            </a:r>
            <a:r>
              <a:rPr lang="en-US" sz="2400" dirty="0">
                <a:solidFill>
                  <a:srgbClr val="002060"/>
                </a:solidFill>
                <a:effectLst>
                  <a:outerShdw blurRad="38100" dist="38100" dir="2700000" algn="tl">
                    <a:srgbClr val="000000">
                      <a:alpha val="43137"/>
                    </a:srgbClr>
                  </a:outerShdw>
                </a:effectLst>
              </a:rPr>
              <a:t> test to detect antibodies against HIV</a:t>
            </a:r>
          </a:p>
          <a:p>
            <a:r>
              <a:rPr lang="en-US" sz="2400" dirty="0">
                <a:solidFill>
                  <a:srgbClr val="002060"/>
                </a:solidFill>
                <a:effectLst>
                  <a:outerShdw blurRad="38100" dist="38100" dir="2700000" algn="tl">
                    <a:srgbClr val="000000">
                      <a:alpha val="43137"/>
                    </a:srgbClr>
                  </a:outerShdw>
                </a:effectLst>
              </a:rPr>
              <a:t>Western blot test :used to confirm positive result in ELISA</a:t>
            </a:r>
          </a:p>
          <a:p>
            <a:r>
              <a:rPr lang="en-US" sz="2400" dirty="0">
                <a:solidFill>
                  <a:srgbClr val="002060"/>
                </a:solidFill>
                <a:effectLst>
                  <a:outerShdw blurRad="38100" dist="38100" dir="2700000" algn="tl">
                    <a:srgbClr val="000000">
                      <a:alpha val="43137"/>
                    </a:srgbClr>
                  </a:outerShdw>
                </a:effectLst>
              </a:rPr>
              <a:t>When infected with HIV it usually takes the body up to 12 weeks to develop enough antibody to HIV for the test result to be positive ,resulting false negative test if evaluated early </a:t>
            </a:r>
            <a:endParaRPr lang="en-US" sz="2400" dirty="0" smtClean="0">
              <a:solidFill>
                <a:srgbClr val="002060"/>
              </a:solidFill>
              <a:effectLst>
                <a:outerShdw blurRad="38100" dist="38100" dir="2700000" algn="tl">
                  <a:srgbClr val="000000">
                    <a:alpha val="43137"/>
                  </a:srgbClr>
                </a:outerShdw>
              </a:effectLst>
            </a:endParaRPr>
          </a:p>
          <a:p>
            <a:endParaRPr lang="en-US" sz="2400" dirty="0">
              <a:solidFill>
                <a:srgbClr val="002060"/>
              </a:solidFill>
              <a:effectLst>
                <a:outerShdw blurRad="38100" dist="38100" dir="2700000" algn="tl">
                  <a:srgbClr val="000000">
                    <a:alpha val="43137"/>
                  </a:srgbClr>
                </a:outerShdw>
              </a:effectLst>
            </a:endParaRPr>
          </a:p>
          <a:p>
            <a:r>
              <a:rPr lang="en-US" sz="2400" b="1" dirty="0">
                <a:solidFill>
                  <a:srgbClr val="002060"/>
                </a:solidFill>
                <a:effectLst>
                  <a:outerShdw blurRad="38100" dist="38100" dir="2700000" algn="tl">
                    <a:srgbClr val="000000">
                      <a:alpha val="43137"/>
                    </a:srgbClr>
                  </a:outerShdw>
                </a:effectLst>
              </a:rPr>
              <a:t>2-lymphocyte panel: s</a:t>
            </a:r>
            <a:r>
              <a:rPr lang="en-US" sz="2400" dirty="0">
                <a:solidFill>
                  <a:srgbClr val="002060"/>
                </a:solidFill>
                <a:effectLst>
                  <a:outerShdw blurRad="38100" dist="38100" dir="2700000" algn="tl">
                    <a:srgbClr val="000000">
                      <a:alpha val="43137"/>
                    </a:srgbClr>
                  </a:outerShdw>
                </a:effectLst>
              </a:rPr>
              <a:t>how decreased CD4 count</a:t>
            </a:r>
          </a:p>
          <a:p>
            <a:endParaRPr lang="en-US" sz="2400" dirty="0">
              <a:solidFill>
                <a:srgbClr val="002060"/>
              </a:solidFill>
              <a:effectLst>
                <a:outerShdw blurRad="38100" dist="38100" dir="2700000" algn="tl">
                  <a:srgbClr val="000000">
                    <a:alpha val="43137"/>
                  </a:srgbClr>
                </a:outerShdw>
              </a:effectLst>
            </a:endParaRPr>
          </a:p>
          <a:p>
            <a:r>
              <a:rPr lang="en-US" sz="2400" b="1" dirty="0">
                <a:solidFill>
                  <a:srgbClr val="002060"/>
                </a:solidFill>
                <a:effectLst>
                  <a:outerShdw blurRad="38100" dist="38100" dir="2700000" algn="tl">
                    <a:srgbClr val="000000">
                      <a:alpha val="43137"/>
                    </a:srgbClr>
                  </a:outerShdw>
                </a:effectLst>
              </a:rPr>
              <a:t>3-Complete blood </a:t>
            </a:r>
            <a:r>
              <a:rPr lang="en-US" sz="2400" b="1" dirty="0" err="1">
                <a:solidFill>
                  <a:srgbClr val="002060"/>
                </a:solidFill>
                <a:effectLst>
                  <a:outerShdw blurRad="38100" dist="38100" dir="2700000" algn="tl">
                    <a:srgbClr val="000000">
                      <a:alpha val="43137"/>
                    </a:srgbClr>
                  </a:outerShdw>
                </a:effectLst>
              </a:rPr>
              <a:t>count:</a:t>
            </a:r>
            <a:r>
              <a:rPr lang="en-US" sz="2400" dirty="0" err="1">
                <a:solidFill>
                  <a:srgbClr val="002060"/>
                </a:solidFill>
                <a:effectLst>
                  <a:outerShdw blurRad="38100" dist="38100" dir="2700000" algn="tl">
                    <a:srgbClr val="000000">
                      <a:alpha val="43137"/>
                    </a:srgbClr>
                  </a:outerShdw>
                </a:effectLst>
              </a:rPr>
              <a:t>may</a:t>
            </a:r>
            <a:r>
              <a:rPr lang="en-US" sz="2400" dirty="0">
                <a:solidFill>
                  <a:srgbClr val="002060"/>
                </a:solidFill>
                <a:effectLst>
                  <a:outerShdw blurRad="38100" dist="38100" dir="2700000" algn="tl">
                    <a:srgbClr val="000000">
                      <a:alpha val="43137"/>
                    </a:srgbClr>
                  </a:outerShdw>
                </a:effectLst>
              </a:rPr>
              <a:t> show anemia and decrease WBC count</a:t>
            </a:r>
            <a:endParaRPr lang="x-none" sz="2400">
              <a:solidFill>
                <a:srgbClr val="002060"/>
              </a:solidFill>
              <a:effectLst>
                <a:outerShdw blurRad="38100" dist="38100" dir="2700000" algn="tl">
                  <a:srgbClr val="000000">
                    <a:alpha val="43137"/>
                  </a:srgbClr>
                </a:outerShdw>
              </a:effectLst>
            </a:endParaRPr>
          </a:p>
          <a:p>
            <a:endParaRPr lang="x-none" sz="2400">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0" y="0"/>
            <a:ext cx="5684569" cy="830997"/>
          </a:xfrm>
          <a:prstGeom prst="rect">
            <a:avLst/>
          </a:prstGeom>
        </p:spPr>
        <p:txBody>
          <a:bodyPr wrap="none">
            <a:spAutoFit/>
          </a:bodyPr>
          <a:lstStyle/>
          <a:p>
            <a:pPr lvl="0"/>
            <a:r>
              <a:rPr lang="en-US" altLang="en-US" sz="4800" b="1" kern="0" dirty="0">
                <a:solidFill>
                  <a:srgbClr val="FFFF00"/>
                </a:solidFill>
                <a:effectLst>
                  <a:outerShdw blurRad="38100" dist="38100" dir="2700000" algn="tl">
                    <a:srgbClr val="000000">
                      <a:alpha val="43137"/>
                    </a:srgbClr>
                  </a:outerShdw>
                </a:effectLst>
                <a:latin typeface="Arial Narrow"/>
              </a:rPr>
              <a:t>Diagnostic Evaluation </a:t>
            </a:r>
            <a:endParaRPr lang="en-US" sz="4800"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251551"/>
            <a:ext cx="1541091" cy="115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46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51520" y="1412776"/>
            <a:ext cx="8352928" cy="4680520"/>
          </a:xfrm>
        </p:spPr>
        <p:txBody>
          <a:bodyPr>
            <a:normAutofit fontScale="92500" lnSpcReduction="10000"/>
          </a:bodyPr>
          <a:lstStyle/>
          <a:p>
            <a:r>
              <a:rPr lang="en-US" sz="2800" b="1" dirty="0">
                <a:solidFill>
                  <a:srgbClr val="002060"/>
                </a:solidFill>
                <a:effectLst>
                  <a:outerShdw blurRad="38100" dist="38100" dir="2700000" algn="tl">
                    <a:srgbClr val="000000">
                      <a:alpha val="43137"/>
                    </a:srgbClr>
                  </a:outerShdw>
                </a:effectLst>
              </a:rPr>
              <a:t>3-Viral load</a:t>
            </a:r>
            <a:r>
              <a:rPr lang="en-US" sz="2400" dirty="0">
                <a:solidFill>
                  <a:srgbClr val="002060"/>
                </a:solidFill>
                <a:effectLst>
                  <a:outerShdw blurRad="38100" dist="38100" dir="2700000" algn="tl">
                    <a:srgbClr val="000000">
                      <a:alpha val="43137"/>
                    </a:srgbClr>
                  </a:outerShdw>
                </a:effectLst>
              </a:rPr>
              <a:t> :measure the amount of HIV in the blood </a:t>
            </a:r>
          </a:p>
          <a:p>
            <a:r>
              <a:rPr lang="en-US" sz="2400" dirty="0">
                <a:solidFill>
                  <a:srgbClr val="002060"/>
                </a:solidFill>
                <a:effectLst>
                  <a:outerShdw blurRad="38100" dist="38100" dir="2700000" algn="tl">
                    <a:srgbClr val="000000">
                      <a:alpha val="43137"/>
                    </a:srgbClr>
                  </a:outerShdw>
                </a:effectLst>
              </a:rPr>
              <a:t>Higher amount (greater than 750,000copies/ml) indicates greater viremia</a:t>
            </a:r>
          </a:p>
          <a:p>
            <a:r>
              <a:rPr lang="en-US" sz="2400" dirty="0">
                <a:solidFill>
                  <a:srgbClr val="002060"/>
                </a:solidFill>
                <a:effectLst>
                  <a:outerShdw blurRad="38100" dist="38100" dir="2700000" algn="tl">
                    <a:srgbClr val="000000">
                      <a:alpha val="43137"/>
                    </a:srgbClr>
                  </a:outerShdw>
                </a:effectLst>
              </a:rPr>
              <a:t>High viral loads are usually found in acute seroconversion and late disease </a:t>
            </a:r>
          </a:p>
          <a:p>
            <a:r>
              <a:rPr lang="en-US" sz="2400" dirty="0">
                <a:solidFill>
                  <a:srgbClr val="002060"/>
                </a:solidFill>
                <a:effectLst>
                  <a:outerShdw blurRad="38100" dist="38100" dir="2700000" algn="tl">
                    <a:srgbClr val="000000">
                      <a:alpha val="43137"/>
                    </a:srgbClr>
                  </a:outerShdw>
                </a:effectLst>
              </a:rPr>
              <a:t>Viral load test result can </a:t>
            </a:r>
            <a:r>
              <a:rPr lang="en-US" sz="2400" dirty="0" err="1">
                <a:solidFill>
                  <a:srgbClr val="002060"/>
                </a:solidFill>
                <a:effectLst>
                  <a:outerShdw blurRad="38100" dist="38100" dir="2700000" algn="tl">
                    <a:srgbClr val="000000">
                      <a:alpha val="43137"/>
                    </a:srgbClr>
                  </a:outerShdw>
                </a:effectLst>
              </a:rPr>
              <a:t>can</a:t>
            </a:r>
            <a:r>
              <a:rPr lang="en-US" sz="2400" dirty="0">
                <a:solidFill>
                  <a:srgbClr val="002060"/>
                </a:solidFill>
                <a:effectLst>
                  <a:outerShdw blurRad="38100" dist="38100" dir="2700000" algn="tl">
                    <a:srgbClr val="000000">
                      <a:alpha val="43137"/>
                    </a:srgbClr>
                  </a:outerShdw>
                </a:effectLst>
              </a:rPr>
              <a:t> be undetectable meaning  the amount of virus less than 50copies/ml </a:t>
            </a:r>
          </a:p>
          <a:p>
            <a:r>
              <a:rPr lang="en-US" sz="2400" dirty="0">
                <a:solidFill>
                  <a:srgbClr val="002060"/>
                </a:solidFill>
                <a:effectLst>
                  <a:outerShdw blurRad="38100" dist="38100" dir="2700000" algn="tl">
                    <a:srgbClr val="000000">
                      <a:alpha val="43137"/>
                    </a:srgbClr>
                  </a:outerShdw>
                </a:effectLst>
              </a:rPr>
              <a:t>This doesn’t indicate that body is free of HIV </a:t>
            </a:r>
          </a:p>
          <a:p>
            <a:endParaRPr lang="en-US" sz="2400" dirty="0">
              <a:solidFill>
                <a:srgbClr val="002060"/>
              </a:solidFill>
              <a:effectLst>
                <a:outerShdw blurRad="38100" dist="38100" dir="2700000" algn="tl">
                  <a:srgbClr val="000000">
                    <a:alpha val="43137"/>
                  </a:srgbClr>
                </a:outerShdw>
              </a:effectLst>
            </a:endParaRPr>
          </a:p>
          <a:p>
            <a:r>
              <a:rPr lang="en-US" sz="2800" b="1" dirty="0">
                <a:solidFill>
                  <a:srgbClr val="002060"/>
                </a:solidFill>
                <a:effectLst>
                  <a:outerShdw blurRad="38100" dist="38100" dir="2700000" algn="tl">
                    <a:srgbClr val="000000">
                      <a:alpha val="43137"/>
                    </a:srgbClr>
                  </a:outerShdw>
                </a:effectLst>
              </a:rPr>
              <a:t>4-p24 antigen test :</a:t>
            </a:r>
            <a:r>
              <a:rPr lang="en-US" sz="2400" dirty="0">
                <a:solidFill>
                  <a:srgbClr val="002060"/>
                </a:solidFill>
                <a:effectLst>
                  <a:outerShdw blurRad="38100" dist="38100" dir="2700000" algn="tl">
                    <a:srgbClr val="000000">
                      <a:alpha val="43137"/>
                    </a:srgbClr>
                  </a:outerShdw>
                </a:effectLst>
              </a:rPr>
              <a:t> </a:t>
            </a:r>
            <a:r>
              <a:rPr lang="en-US" sz="2400" dirty="0">
                <a:solidFill>
                  <a:srgbClr val="002060"/>
                </a:solidFill>
                <a:effectLst>
                  <a:outerShdw blurRad="38100" dist="38100" dir="2700000" algn="tl">
                    <a:srgbClr val="000000">
                      <a:alpha val="43137"/>
                    </a:srgbClr>
                  </a:outerShdw>
                </a:effectLst>
                <a:latin typeface="HelveticaNeue"/>
              </a:rPr>
              <a:t>The </a:t>
            </a:r>
            <a:r>
              <a:rPr lang="en-US" sz="2400" b="1" dirty="0">
                <a:solidFill>
                  <a:srgbClr val="002060"/>
                </a:solidFill>
                <a:effectLst>
                  <a:outerShdw blurRad="38100" dist="38100" dir="2700000" algn="tl">
                    <a:srgbClr val="000000">
                      <a:alpha val="43137"/>
                    </a:srgbClr>
                  </a:outerShdw>
                </a:effectLst>
                <a:latin typeface="HelveticaNeue-Bold"/>
              </a:rPr>
              <a:t>p24 antigen</a:t>
            </a:r>
            <a:r>
              <a:rPr lang="en-US" sz="2400" dirty="0">
                <a:solidFill>
                  <a:srgbClr val="002060"/>
                </a:solidFill>
                <a:effectLst>
                  <a:outerShdw blurRad="38100" dist="38100" dir="2700000" algn="tl">
                    <a:srgbClr val="000000">
                      <a:alpha val="43137"/>
                    </a:srgbClr>
                  </a:outerShdw>
                </a:effectLst>
                <a:latin typeface="HelveticaNeue"/>
              </a:rPr>
              <a:t> assay measures the viral capsid (core) </a:t>
            </a:r>
            <a:r>
              <a:rPr lang="en-US" sz="2400" b="1" dirty="0">
                <a:solidFill>
                  <a:srgbClr val="002060"/>
                </a:solidFill>
                <a:effectLst>
                  <a:outerShdw blurRad="38100" dist="38100" dir="2700000" algn="tl">
                    <a:srgbClr val="000000">
                      <a:alpha val="43137"/>
                    </a:srgbClr>
                  </a:outerShdw>
                </a:effectLst>
                <a:latin typeface="HelveticaNeue-Bold"/>
              </a:rPr>
              <a:t>p24</a:t>
            </a:r>
            <a:r>
              <a:rPr lang="en-US" sz="2400" dirty="0">
                <a:solidFill>
                  <a:srgbClr val="002060"/>
                </a:solidFill>
                <a:effectLst>
                  <a:outerShdw blurRad="38100" dist="38100" dir="2700000" algn="tl">
                    <a:srgbClr val="000000">
                      <a:alpha val="43137"/>
                    </a:srgbClr>
                  </a:outerShdw>
                </a:effectLst>
                <a:latin typeface="HelveticaNeue"/>
              </a:rPr>
              <a:t> protein in blood that is detectable earlier than HIV antibody during acute infection</a:t>
            </a:r>
            <a:endParaRPr lang="x-none" sz="2400">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0" y="0"/>
            <a:ext cx="6300192" cy="830997"/>
          </a:xfrm>
          <a:prstGeom prst="rect">
            <a:avLst/>
          </a:prstGeom>
        </p:spPr>
        <p:txBody>
          <a:bodyPr wrap="square">
            <a:spAutoFit/>
          </a:bodyPr>
          <a:lstStyle/>
          <a:p>
            <a:pPr lvl="0"/>
            <a:r>
              <a:rPr lang="en-US" altLang="en-US" sz="4800" b="1" kern="0" dirty="0">
                <a:solidFill>
                  <a:srgbClr val="FFFF00"/>
                </a:solidFill>
                <a:effectLst>
                  <a:outerShdw blurRad="38100" dist="38100" dir="2700000" algn="tl">
                    <a:srgbClr val="000000">
                      <a:alpha val="43137"/>
                    </a:srgbClr>
                  </a:outerShdw>
                </a:effectLst>
                <a:latin typeface="Arial Narrow"/>
              </a:rPr>
              <a:t>Diagnostic Evaluation </a:t>
            </a:r>
            <a:r>
              <a:rPr lang="en-US" altLang="en-US" sz="4800" b="1" kern="0" dirty="0" smtClean="0">
                <a:solidFill>
                  <a:srgbClr val="FFFF00"/>
                </a:solidFill>
                <a:effectLst>
                  <a:outerShdw blurRad="38100" dist="38100" dir="2700000" algn="tl">
                    <a:srgbClr val="000000">
                      <a:alpha val="43137"/>
                    </a:srgbClr>
                  </a:outerShdw>
                </a:effectLst>
                <a:latin typeface="Arial Narrow"/>
              </a:rPr>
              <a:t>:</a:t>
            </a:r>
            <a:endParaRPr lang="en-US" sz="4800" dirty="0">
              <a:solidFill>
                <a:prstClr val="black"/>
              </a:solidFill>
            </a:endParaRPr>
          </a:p>
        </p:txBody>
      </p:sp>
    </p:spTree>
    <p:extLst>
      <p:ext uri="{BB962C8B-B14F-4D97-AF65-F5344CB8AC3E}">
        <p14:creationId xmlns:p14="http://schemas.microsoft.com/office/powerpoint/2010/main" val="1192507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55576" y="1124744"/>
            <a:ext cx="8064896" cy="5472608"/>
          </a:xfrm>
        </p:spPr>
        <p:txBody>
          <a:bodyPr>
            <a:normAutofit/>
          </a:bodyPr>
          <a:lstStyle/>
          <a:p>
            <a:r>
              <a:rPr lang="en-US" b="1" dirty="0">
                <a:solidFill>
                  <a:srgbClr val="002060"/>
                </a:solidFill>
                <a:effectLst>
                  <a:outerShdw blurRad="38100" dist="38100" dir="2700000" algn="tl">
                    <a:srgbClr val="000000">
                      <a:alpha val="43137"/>
                    </a:srgbClr>
                  </a:outerShdw>
                </a:effectLst>
              </a:rPr>
              <a:t>Classes of antiviral drugs:</a:t>
            </a:r>
          </a:p>
          <a:p>
            <a:r>
              <a:rPr lang="en-US" dirty="0">
                <a:solidFill>
                  <a:srgbClr val="002060"/>
                </a:solidFill>
                <a:effectLst>
                  <a:outerShdw blurRad="38100" dist="38100" dir="2700000" algn="tl">
                    <a:srgbClr val="000000">
                      <a:alpha val="43137"/>
                    </a:srgbClr>
                  </a:outerShdw>
                </a:effectLst>
              </a:rPr>
              <a:t>1-Nucleotide reverse transcriptase inhibitors (NRTI): First class of medication for treatment of HIV (</a:t>
            </a:r>
            <a:r>
              <a:rPr lang="en-US" dirty="0" err="1">
                <a:solidFill>
                  <a:srgbClr val="002060"/>
                </a:solidFill>
                <a:effectLst>
                  <a:outerShdw blurRad="38100" dist="38100" dir="2700000" algn="tl">
                    <a:srgbClr val="000000">
                      <a:alpha val="43137"/>
                    </a:srgbClr>
                  </a:outerShdw>
                </a:effectLst>
              </a:rPr>
              <a:t>zidovudine,lamivudine</a:t>
            </a:r>
            <a:r>
              <a:rPr lang="en-US" dirty="0">
                <a:solidFill>
                  <a:srgbClr val="002060"/>
                </a:solidFill>
                <a:effectLst>
                  <a:outerShdw blurRad="38100" dist="38100" dir="2700000" algn="tl">
                    <a:srgbClr val="000000">
                      <a:alpha val="43137"/>
                    </a:srgbClr>
                  </a:outerShdw>
                </a:effectLst>
              </a:rPr>
              <a:t>)</a:t>
            </a:r>
          </a:p>
          <a:p>
            <a:r>
              <a:rPr lang="en-US" dirty="0">
                <a:solidFill>
                  <a:srgbClr val="002060"/>
                </a:solidFill>
                <a:effectLst>
                  <a:outerShdw blurRad="38100" dist="38100" dir="2700000" algn="tl">
                    <a:srgbClr val="000000">
                      <a:alpha val="43137"/>
                    </a:srgbClr>
                  </a:outerShdw>
                </a:effectLst>
              </a:rPr>
              <a:t>2-Non nucleotide reverse transcriptase inhibitors (NNRTI)</a:t>
            </a:r>
            <a:r>
              <a:rPr lang="en-US" dirty="0">
                <a:solidFill>
                  <a:srgbClr val="002060"/>
                </a:solidFill>
                <a:effectLst>
                  <a:outerShdw blurRad="38100" dist="38100" dir="2700000" algn="tl">
                    <a:srgbClr val="000000">
                      <a:alpha val="43137"/>
                    </a:srgbClr>
                  </a:outerShdw>
                </a:effectLst>
                <a:sym typeface="Wingdings" pitchFamily="2" charset="2"/>
              </a:rPr>
              <a:t>: </a:t>
            </a:r>
            <a:r>
              <a:rPr lang="en-US" dirty="0" err="1">
                <a:solidFill>
                  <a:srgbClr val="002060"/>
                </a:solidFill>
                <a:effectLst>
                  <a:outerShdw blurRad="38100" dist="38100" dir="2700000" algn="tl">
                    <a:srgbClr val="000000">
                      <a:alpha val="43137"/>
                    </a:srgbClr>
                  </a:outerShdw>
                </a:effectLst>
                <a:sym typeface="Wingdings" pitchFamily="2" charset="2"/>
              </a:rPr>
              <a:t>Efevirin,Etravirine</a:t>
            </a:r>
            <a:r>
              <a:rPr lang="en-US" dirty="0">
                <a:solidFill>
                  <a:srgbClr val="002060"/>
                </a:solidFill>
                <a:effectLst>
                  <a:outerShdw blurRad="38100" dist="38100" dir="2700000" algn="tl">
                    <a:srgbClr val="000000">
                      <a:alpha val="43137"/>
                    </a:srgbClr>
                  </a:outerShdw>
                </a:effectLst>
                <a:sym typeface="Wingdings" pitchFamily="2" charset="2"/>
              </a:rPr>
              <a:t>)</a:t>
            </a:r>
            <a:endParaRPr lang="en-US" dirty="0">
              <a:solidFill>
                <a:srgbClr val="002060"/>
              </a:solidFill>
              <a:effectLst>
                <a:outerShdw blurRad="38100" dist="38100" dir="2700000" algn="tl">
                  <a:srgbClr val="000000">
                    <a:alpha val="43137"/>
                  </a:srgbClr>
                </a:outerShdw>
              </a:effectLst>
            </a:endParaRPr>
          </a:p>
          <a:p>
            <a:r>
              <a:rPr lang="en-US" dirty="0">
                <a:solidFill>
                  <a:srgbClr val="002060"/>
                </a:solidFill>
                <a:effectLst>
                  <a:outerShdw blurRad="38100" dist="38100" dir="2700000" algn="tl">
                    <a:srgbClr val="000000">
                      <a:alpha val="43137"/>
                    </a:srgbClr>
                  </a:outerShdw>
                </a:effectLst>
              </a:rPr>
              <a:t>3- Protease </a:t>
            </a:r>
            <a:r>
              <a:rPr lang="en-US" dirty="0" err="1">
                <a:solidFill>
                  <a:srgbClr val="002060"/>
                </a:solidFill>
                <a:effectLst>
                  <a:outerShdw blurRad="38100" dist="38100" dir="2700000" algn="tl">
                    <a:srgbClr val="000000">
                      <a:alpha val="43137"/>
                    </a:srgbClr>
                  </a:outerShdw>
                </a:effectLst>
              </a:rPr>
              <a:t>inhibitors:Ritonavir,indinavir</a:t>
            </a:r>
            <a:endParaRPr lang="en-US" dirty="0">
              <a:solidFill>
                <a:srgbClr val="002060"/>
              </a:solidFill>
              <a:effectLst>
                <a:outerShdw blurRad="38100" dist="38100" dir="2700000" algn="tl">
                  <a:srgbClr val="000000">
                    <a:alpha val="43137"/>
                  </a:srgbClr>
                </a:outerShdw>
              </a:effectLst>
            </a:endParaRPr>
          </a:p>
          <a:p>
            <a:r>
              <a:rPr lang="en-US" dirty="0">
                <a:solidFill>
                  <a:srgbClr val="002060"/>
                </a:solidFill>
                <a:effectLst>
                  <a:outerShdw blurRad="38100" dist="38100" dir="2700000" algn="tl">
                    <a:srgbClr val="000000">
                      <a:alpha val="43137"/>
                    </a:srgbClr>
                  </a:outerShdw>
                </a:effectLst>
              </a:rPr>
              <a:t>4-integrase inhibitors: </a:t>
            </a:r>
            <a:r>
              <a:rPr lang="en-US" dirty="0" err="1">
                <a:solidFill>
                  <a:srgbClr val="002060"/>
                </a:solidFill>
                <a:effectLst>
                  <a:outerShdw blurRad="38100" dist="38100" dir="2700000" algn="tl">
                    <a:srgbClr val="000000">
                      <a:alpha val="43137"/>
                    </a:srgbClr>
                  </a:outerShdw>
                </a:effectLst>
              </a:rPr>
              <a:t>Raltigravi</a:t>
            </a:r>
            <a:endParaRPr lang="en-US" dirty="0">
              <a:solidFill>
                <a:srgbClr val="002060"/>
              </a:solidFill>
              <a:effectLst>
                <a:outerShdw blurRad="38100" dist="38100" dir="2700000" algn="tl">
                  <a:srgbClr val="000000">
                    <a:alpha val="43137"/>
                  </a:srgbClr>
                </a:outerShdw>
              </a:effectLst>
            </a:endParaRPr>
          </a:p>
          <a:p>
            <a:endParaRPr lang="en-US" dirty="0" smtClean="0">
              <a:solidFill>
                <a:srgbClr val="002060"/>
              </a:solidFill>
              <a:effectLst>
                <a:outerShdw blurRad="38100" dist="38100" dir="2700000" algn="tl">
                  <a:srgbClr val="000000">
                    <a:alpha val="43137"/>
                  </a:srgbClr>
                </a:outerShdw>
              </a:effectLst>
            </a:endParaRPr>
          </a:p>
          <a:p>
            <a:r>
              <a:rPr lang="en-US" dirty="0">
                <a:solidFill>
                  <a:srgbClr val="002060"/>
                </a:solidFill>
                <a:effectLst>
                  <a:outerShdw blurRad="38100" dist="38100" dir="2700000" algn="tl">
                    <a:srgbClr val="000000">
                      <a:alpha val="43137"/>
                    </a:srgbClr>
                  </a:outerShdw>
                </a:effectLst>
              </a:rPr>
              <a:t>The standard </a:t>
            </a:r>
            <a:r>
              <a:rPr lang="en-US" dirty="0" err="1">
                <a:solidFill>
                  <a:srgbClr val="002060"/>
                </a:solidFill>
                <a:effectLst>
                  <a:outerShdw blurRad="38100" dist="38100" dir="2700000" algn="tl">
                    <a:srgbClr val="000000">
                      <a:alpha val="43137"/>
                    </a:srgbClr>
                  </a:outerShdw>
                </a:effectLst>
              </a:rPr>
              <a:t>compination</a:t>
            </a:r>
            <a:r>
              <a:rPr lang="en-US" dirty="0">
                <a:solidFill>
                  <a:srgbClr val="002060"/>
                </a:solidFill>
                <a:effectLst>
                  <a:outerShdw blurRad="38100" dist="38100" dir="2700000" algn="tl">
                    <a:srgbClr val="000000">
                      <a:alpha val="43137"/>
                    </a:srgbClr>
                  </a:outerShdw>
                </a:effectLst>
              </a:rPr>
              <a:t> of </a:t>
            </a:r>
            <a:r>
              <a:rPr lang="en-US" dirty="0" err="1">
                <a:solidFill>
                  <a:srgbClr val="002060"/>
                </a:solidFill>
                <a:effectLst>
                  <a:outerShdw blurRad="38100" dist="38100" dir="2700000" algn="tl">
                    <a:srgbClr val="000000">
                      <a:alpha val="43137"/>
                    </a:srgbClr>
                  </a:outerShdw>
                </a:effectLst>
              </a:rPr>
              <a:t>antivral</a:t>
            </a:r>
            <a:r>
              <a:rPr lang="en-US" dirty="0">
                <a:solidFill>
                  <a:srgbClr val="002060"/>
                </a:solidFill>
                <a:effectLst>
                  <a:outerShdw blurRad="38100" dist="38100" dir="2700000" algn="tl">
                    <a:srgbClr val="000000">
                      <a:alpha val="43137"/>
                    </a:srgbClr>
                  </a:outerShdw>
                </a:effectLst>
              </a:rPr>
              <a:t> </a:t>
            </a:r>
            <a:r>
              <a:rPr lang="en-US" dirty="0" err="1">
                <a:solidFill>
                  <a:srgbClr val="002060"/>
                </a:solidFill>
                <a:effectLst>
                  <a:outerShdw blurRad="38100" dist="38100" dir="2700000" algn="tl">
                    <a:srgbClr val="000000">
                      <a:alpha val="43137"/>
                    </a:srgbClr>
                  </a:outerShdw>
                </a:effectLst>
              </a:rPr>
              <a:t>drugs:Tow</a:t>
            </a:r>
            <a:r>
              <a:rPr lang="en-US" dirty="0">
                <a:solidFill>
                  <a:srgbClr val="002060"/>
                </a:solidFill>
                <a:effectLst>
                  <a:outerShdw blurRad="38100" dist="38100" dir="2700000" algn="tl">
                    <a:srgbClr val="000000">
                      <a:alpha val="43137"/>
                    </a:srgbClr>
                  </a:outerShdw>
                </a:effectLst>
              </a:rPr>
              <a:t> </a:t>
            </a:r>
            <a:r>
              <a:rPr lang="en-US" b="1" dirty="0">
                <a:solidFill>
                  <a:srgbClr val="002060"/>
                </a:solidFill>
                <a:effectLst>
                  <a:outerShdw blurRad="38100" dist="38100" dir="2700000" algn="tl">
                    <a:srgbClr val="000000">
                      <a:alpha val="43137"/>
                    </a:srgbClr>
                  </a:outerShdw>
                </a:effectLst>
              </a:rPr>
              <a:t>NRTI</a:t>
            </a:r>
            <a:r>
              <a:rPr lang="en-US" dirty="0">
                <a:solidFill>
                  <a:srgbClr val="002060"/>
                </a:solidFill>
                <a:effectLst>
                  <a:outerShdw blurRad="38100" dist="38100" dir="2700000" algn="tl">
                    <a:srgbClr val="000000">
                      <a:alpha val="43137"/>
                    </a:srgbClr>
                  </a:outerShdw>
                </a:effectLst>
              </a:rPr>
              <a:t> </a:t>
            </a:r>
            <a:r>
              <a:rPr lang="en-US" dirty="0" err="1">
                <a:solidFill>
                  <a:srgbClr val="002060"/>
                </a:solidFill>
                <a:effectLst>
                  <a:outerShdw blurRad="38100" dist="38100" dir="2700000" algn="tl">
                    <a:srgbClr val="000000">
                      <a:alpha val="43137"/>
                    </a:srgbClr>
                  </a:outerShdw>
                </a:effectLst>
              </a:rPr>
              <a:t>togethers</a:t>
            </a:r>
            <a:r>
              <a:rPr lang="en-US" dirty="0">
                <a:solidFill>
                  <a:srgbClr val="002060"/>
                </a:solidFill>
                <a:effectLst>
                  <a:outerShdw blurRad="38100" dist="38100" dir="2700000" algn="tl">
                    <a:srgbClr val="000000">
                      <a:alpha val="43137"/>
                    </a:srgbClr>
                  </a:outerShdw>
                </a:effectLst>
              </a:rPr>
              <a:t> with </a:t>
            </a:r>
            <a:r>
              <a:rPr lang="en-US" b="1" dirty="0">
                <a:solidFill>
                  <a:srgbClr val="002060"/>
                </a:solidFill>
                <a:effectLst>
                  <a:outerShdw blurRad="38100" dist="38100" dir="2700000" algn="tl">
                    <a:srgbClr val="000000">
                      <a:alpha val="43137"/>
                    </a:srgbClr>
                  </a:outerShdw>
                </a:effectLst>
              </a:rPr>
              <a:t>NNRTI</a:t>
            </a:r>
            <a:r>
              <a:rPr lang="en-US" dirty="0">
                <a:solidFill>
                  <a:srgbClr val="002060"/>
                </a:solidFill>
                <a:effectLst>
                  <a:outerShdw blurRad="38100" dist="38100" dir="2700000" algn="tl">
                    <a:srgbClr val="000000">
                      <a:alpha val="43137"/>
                    </a:srgbClr>
                  </a:outerShdw>
                </a:effectLst>
              </a:rPr>
              <a:t> ,protease inhibitors or integrase inhibitors </a:t>
            </a:r>
            <a:endParaRPr lang="x-none">
              <a:solidFill>
                <a:srgbClr val="002060"/>
              </a:solidFill>
              <a:effectLst>
                <a:outerShdw blurRad="38100" dist="38100" dir="2700000" algn="tl">
                  <a:srgbClr val="000000">
                    <a:alpha val="43137"/>
                  </a:srgbClr>
                </a:outerShdw>
              </a:effectLst>
            </a:endParaRPr>
          </a:p>
          <a:p>
            <a:endParaRPr lang="en-US"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0" y="0"/>
            <a:ext cx="5724128" cy="830997"/>
          </a:xfrm>
          <a:prstGeom prst="rect">
            <a:avLst/>
          </a:prstGeom>
        </p:spPr>
        <p:txBody>
          <a:bodyPr wrap="square">
            <a:spAutoFit/>
          </a:bodyPr>
          <a:lstStyle/>
          <a:p>
            <a:pPr lvl="0"/>
            <a:r>
              <a:rPr lang="en-US" altLang="en-US" sz="4800" b="1" kern="0" dirty="0">
                <a:solidFill>
                  <a:srgbClr val="FFFF00"/>
                </a:solidFill>
                <a:effectLst>
                  <a:outerShdw blurRad="38100" dist="38100" dir="2700000" algn="tl">
                    <a:srgbClr val="000000">
                      <a:alpha val="43137"/>
                    </a:srgbClr>
                  </a:outerShdw>
                </a:effectLst>
                <a:latin typeface="Arial Narrow"/>
              </a:rPr>
              <a:t>Treatment of HIV </a:t>
            </a:r>
            <a:r>
              <a:rPr lang="en-US" altLang="en-US" sz="4800" b="1" kern="0" dirty="0" smtClean="0">
                <a:solidFill>
                  <a:srgbClr val="FFFF00"/>
                </a:solidFill>
                <a:effectLst>
                  <a:outerShdw blurRad="38100" dist="38100" dir="2700000" algn="tl">
                    <a:srgbClr val="000000">
                      <a:alpha val="43137"/>
                    </a:srgbClr>
                  </a:outerShdw>
                </a:effectLst>
                <a:latin typeface="Arial Narrow"/>
              </a:rPr>
              <a:t>:</a:t>
            </a:r>
            <a:endParaRPr lang="en-US" sz="4800" dirty="0">
              <a:solidFill>
                <a:prstClr val="black"/>
              </a:solidFill>
            </a:endParaRPr>
          </a:p>
        </p:txBody>
      </p:sp>
    </p:spTree>
    <p:extLst>
      <p:ext uri="{BB962C8B-B14F-4D97-AF65-F5344CB8AC3E}">
        <p14:creationId xmlns:p14="http://schemas.microsoft.com/office/powerpoint/2010/main" val="125124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latin typeface="Arial Black" pitchFamily="34" charset="0"/>
              </a:rPr>
              <a:t>H</a:t>
            </a:r>
            <a:r>
              <a:rPr lang="en-US" altLang="en-US" sz="3600" kern="0" dirty="0">
                <a:solidFill>
                  <a:schemeClr val="bg2">
                    <a:lumMod val="50000"/>
                  </a:schemeClr>
                </a:solidFill>
                <a:latin typeface="Arial"/>
              </a:rPr>
              <a:t>uman:  </a:t>
            </a:r>
            <a:r>
              <a:rPr lang="en-US" altLang="en-US" sz="3600" kern="0" dirty="0">
                <a:solidFill>
                  <a:srgbClr val="002060"/>
                </a:solidFill>
                <a:latin typeface="Arial"/>
              </a:rPr>
              <a:t>Infecting human beings</a:t>
            </a:r>
          </a:p>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latin typeface="Arial Black" pitchFamily="34" charset="0"/>
              </a:rPr>
              <a:t>I</a:t>
            </a:r>
            <a:r>
              <a:rPr lang="en-US" altLang="en-US" sz="3600" kern="0" dirty="0">
                <a:solidFill>
                  <a:schemeClr val="bg2">
                    <a:lumMod val="50000"/>
                  </a:schemeClr>
                </a:solidFill>
                <a:latin typeface="Arial"/>
              </a:rPr>
              <a:t>mmunodeficiency:</a:t>
            </a:r>
            <a:r>
              <a:rPr lang="en-US" altLang="en-US" sz="3600" kern="0" dirty="0">
                <a:solidFill>
                  <a:srgbClr val="FFFFFF"/>
                </a:solidFill>
                <a:latin typeface="Arial"/>
              </a:rPr>
              <a:t>  </a:t>
            </a:r>
            <a:r>
              <a:rPr lang="en-US" altLang="en-US" sz="3600" kern="0" dirty="0">
                <a:solidFill>
                  <a:srgbClr val="002060"/>
                </a:solidFill>
                <a:latin typeface="Arial"/>
              </a:rPr>
              <a:t>Decrease or weakness in the body’s ability to fight off infections and illnesses</a:t>
            </a:r>
          </a:p>
          <a:p>
            <a:pPr marL="342900" lvl="0" indent="-342900" fontAlgn="base">
              <a:lnSpc>
                <a:spcPct val="90000"/>
              </a:lnSpc>
              <a:spcBef>
                <a:spcPct val="0"/>
              </a:spcBef>
              <a:spcAft>
                <a:spcPct val="25000"/>
              </a:spcAft>
              <a:buClr>
                <a:srgbClr val="FFD911"/>
              </a:buClr>
              <a:buSzPct val="50000"/>
              <a:buFont typeface="Arial Black" pitchFamily="34" charset="0"/>
              <a:buChar char="•"/>
            </a:pPr>
            <a:r>
              <a:rPr lang="en-US" altLang="en-US" sz="5400" u="sng" kern="0" dirty="0">
                <a:solidFill>
                  <a:schemeClr val="bg2">
                    <a:lumMod val="50000"/>
                  </a:schemeClr>
                </a:solidFill>
                <a:latin typeface="Arial Black" pitchFamily="34" charset="0"/>
              </a:rPr>
              <a:t>V</a:t>
            </a:r>
            <a:r>
              <a:rPr lang="en-US" altLang="en-US" sz="3600" kern="0" dirty="0">
                <a:solidFill>
                  <a:schemeClr val="bg2">
                    <a:lumMod val="50000"/>
                  </a:schemeClr>
                </a:solidFill>
                <a:latin typeface="Arial"/>
              </a:rPr>
              <a:t>irus:  </a:t>
            </a:r>
            <a:r>
              <a:rPr lang="en-US" altLang="en-US" sz="3600" kern="0" dirty="0">
                <a:solidFill>
                  <a:srgbClr val="002060"/>
                </a:solidFill>
                <a:latin typeface="Arial"/>
              </a:rPr>
              <a:t>A pathogen having the ability to replicate only inside a living cell</a:t>
            </a:r>
          </a:p>
          <a:p>
            <a:pPr marL="45720" indent="0">
              <a:buNone/>
            </a:pPr>
            <a:endParaRPr lang="en-US" sz="2800" dirty="0"/>
          </a:p>
        </p:txBody>
      </p:sp>
      <p:sp>
        <p:nvSpPr>
          <p:cNvPr id="5" name="Rectangle 4"/>
          <p:cNvSpPr/>
          <p:nvPr/>
        </p:nvSpPr>
        <p:spPr>
          <a:xfrm>
            <a:off x="28204" y="0"/>
            <a:ext cx="3010761" cy="769441"/>
          </a:xfrm>
          <a:prstGeom prst="rect">
            <a:avLst/>
          </a:prstGeom>
        </p:spPr>
        <p:txBody>
          <a:bodyPr wrap="none">
            <a:spAutoFit/>
          </a:bodyPr>
          <a:lstStyle/>
          <a:p>
            <a:r>
              <a:rPr kumimoji="0" lang="en-US" altLang="en-US" sz="4400" b="1" i="0" u="none" strike="noStrike" kern="0" cap="none" spc="0" normalizeH="0" baseline="0" noProof="0" dirty="0" smtClean="0">
                <a:ln>
                  <a:noFill/>
                </a:ln>
                <a:solidFill>
                  <a:srgbClr val="FFD911"/>
                </a:solidFill>
                <a:effectLst/>
                <a:uLnTx/>
                <a:uFillTx/>
                <a:latin typeface="Arial Narrow"/>
                <a:ea typeface="+mj-ea"/>
                <a:cs typeface="+mj-cs"/>
              </a:rPr>
              <a:t>What is HIV?</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647" y="5320208"/>
            <a:ext cx="1727353" cy="15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283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41626" y="1052736"/>
            <a:ext cx="8290813" cy="5328592"/>
          </a:xfrm>
        </p:spPr>
        <p:txBody>
          <a:bodyPr>
            <a:normAutofit/>
          </a:bodyPr>
          <a:lstStyle/>
          <a:p>
            <a:r>
              <a:rPr lang="en-US" sz="2400" dirty="0">
                <a:solidFill>
                  <a:srgbClr val="002060"/>
                </a:solidFill>
              </a:rPr>
              <a:t>Vaccines stimulate the body’s immune system to provide protection against infection or disease. Vaccines against HIV are being developed, and they are in various stages of clinical trial but at present none have proven effective</a:t>
            </a:r>
          </a:p>
          <a:p>
            <a:r>
              <a:rPr lang="en-US" sz="2400" dirty="0">
                <a:solidFill>
                  <a:srgbClr val="002060"/>
                </a:solidFill>
              </a:rPr>
              <a:t>Other vaccinations that are given to </a:t>
            </a:r>
            <a:r>
              <a:rPr lang="en-US" sz="2400" dirty="0" err="1">
                <a:solidFill>
                  <a:srgbClr val="002060"/>
                </a:solidFill>
              </a:rPr>
              <a:t>pateints</a:t>
            </a:r>
            <a:r>
              <a:rPr lang="en-US" sz="2400" dirty="0">
                <a:solidFill>
                  <a:srgbClr val="002060"/>
                </a:solidFill>
              </a:rPr>
              <a:t> of HIV to prevent other infections</a:t>
            </a:r>
          </a:p>
          <a:p>
            <a:r>
              <a:rPr lang="en-US" sz="2400" dirty="0">
                <a:solidFill>
                  <a:srgbClr val="002060"/>
                </a:solidFill>
              </a:rPr>
              <a:t>Pneumococcal polysaccharide vaccine (every 5-6 years)</a:t>
            </a:r>
          </a:p>
          <a:p>
            <a:r>
              <a:rPr lang="en-US" sz="2400" dirty="0" err="1">
                <a:solidFill>
                  <a:srgbClr val="002060"/>
                </a:solidFill>
              </a:rPr>
              <a:t>Influnza</a:t>
            </a:r>
            <a:r>
              <a:rPr lang="en-US" sz="2400" dirty="0">
                <a:solidFill>
                  <a:srgbClr val="002060"/>
                </a:solidFill>
              </a:rPr>
              <a:t> vaccine(yearly)</a:t>
            </a:r>
          </a:p>
          <a:p>
            <a:r>
              <a:rPr lang="en-US" sz="2400" dirty="0">
                <a:solidFill>
                  <a:srgbClr val="002060"/>
                </a:solidFill>
              </a:rPr>
              <a:t>Hepatitis B vaccine </a:t>
            </a:r>
          </a:p>
          <a:p>
            <a:endParaRPr lang="en-US" sz="2400" dirty="0">
              <a:solidFill>
                <a:srgbClr val="002060"/>
              </a:solidFill>
            </a:endParaRPr>
          </a:p>
        </p:txBody>
      </p:sp>
      <p:sp>
        <p:nvSpPr>
          <p:cNvPr id="5" name="Rectangle 4"/>
          <p:cNvSpPr/>
          <p:nvPr/>
        </p:nvSpPr>
        <p:spPr>
          <a:xfrm>
            <a:off x="-23986" y="0"/>
            <a:ext cx="3466013" cy="830997"/>
          </a:xfrm>
          <a:prstGeom prst="rect">
            <a:avLst/>
          </a:prstGeom>
        </p:spPr>
        <p:txBody>
          <a:bodyPr wrap="none">
            <a:spAutoFit/>
          </a:bodyPr>
          <a:lstStyle/>
          <a:p>
            <a:pPr lvl="0"/>
            <a:r>
              <a:rPr lang="en-US" altLang="en-US" sz="4800" b="1" kern="0" dirty="0" smtClean="0">
                <a:solidFill>
                  <a:srgbClr val="FFFF00"/>
                </a:solidFill>
                <a:effectLst>
                  <a:outerShdw blurRad="38100" dist="38100" dir="2700000" algn="tl">
                    <a:srgbClr val="000000">
                      <a:alpha val="43137"/>
                    </a:srgbClr>
                  </a:outerShdw>
                </a:effectLst>
                <a:latin typeface="Arial Narrow"/>
              </a:rPr>
              <a:t>Vaccinations:</a:t>
            </a:r>
            <a:endParaRPr lang="en-US" sz="4800"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509120"/>
            <a:ext cx="466469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761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67744" y="692696"/>
            <a:ext cx="4956009"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txBox="1">
            <a:spLocks noGrp="1"/>
          </p:cNvSpPr>
          <p:nvPr>
            <p:ph type="title"/>
          </p:nvPr>
        </p:nvSpPr>
        <p:spPr>
          <a:xfrm>
            <a:off x="323528" y="4437112"/>
            <a:ext cx="8280920" cy="1569660"/>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dirty="0" smtClean="0">
                <a:ln>
                  <a:prstDash val="solid"/>
                </a:ln>
                <a:solidFill>
                  <a:schemeClr val="accent1"/>
                </a:solidFill>
                <a:effectLst>
                  <a:outerShdw blurRad="88000" dist="50800" dir="5040000" algn="tl">
                    <a:schemeClr val="accent4">
                      <a:tint val="80000"/>
                      <a:satMod val="250000"/>
                      <a:alpha val="45000"/>
                    </a:schemeClr>
                  </a:outerShdw>
                </a:effectLst>
              </a:rPr>
              <a:t>DONE BY :</a:t>
            </a:r>
            <a:br>
              <a:rPr lang="en-US" sz="2800" dirty="0" smtClean="0">
                <a:ln>
                  <a:prstDash val="solid"/>
                </a:ln>
                <a:solidFill>
                  <a:schemeClr val="accent1"/>
                </a:solidFill>
                <a:effectLst>
                  <a:outerShdw blurRad="88000" dist="50800" dir="5040000" algn="tl">
                    <a:schemeClr val="accent4">
                      <a:tint val="80000"/>
                      <a:satMod val="250000"/>
                      <a:alpha val="45000"/>
                    </a:schemeClr>
                  </a:outerShdw>
                </a:effectLst>
              </a:rPr>
            </a:br>
            <a:r>
              <a:rPr lang="en-US" sz="2800" dirty="0" smtClean="0">
                <a:ln>
                  <a:prstDash val="solid"/>
                </a:ln>
                <a:solidFill>
                  <a:schemeClr val="accent1"/>
                </a:solidFill>
                <a:effectLst>
                  <a:outerShdw blurRad="88000" dist="50800" dir="5040000" algn="tl">
                    <a:schemeClr val="accent4">
                      <a:tint val="80000"/>
                      <a:satMod val="250000"/>
                      <a:alpha val="45000"/>
                    </a:schemeClr>
                  </a:outerShdw>
                </a:effectLst>
              </a:rPr>
              <a:t/>
            </a:r>
            <a:br>
              <a:rPr lang="en-US" sz="2800" dirty="0" smtClean="0">
                <a:ln>
                  <a:prstDash val="solid"/>
                </a:ln>
                <a:solidFill>
                  <a:schemeClr val="accent1"/>
                </a:solidFill>
                <a:effectLst>
                  <a:outerShdw blurRad="88000" dist="50800" dir="5040000" algn="tl">
                    <a:schemeClr val="accent4">
                      <a:tint val="80000"/>
                      <a:satMod val="250000"/>
                      <a:alpha val="45000"/>
                    </a:schemeClr>
                  </a:outerShdw>
                </a:effectLst>
              </a:rPr>
            </a:br>
            <a:r>
              <a:rPr lang="en-US" sz="4000" b="1" dirty="0" smtClean="0">
                <a:ln>
                  <a:prstDash val="solid"/>
                </a:ln>
                <a:solidFill>
                  <a:schemeClr val="accent1"/>
                </a:solidFill>
                <a:effectLst>
                  <a:outerShdw blurRad="88000" dist="50800" dir="5040000" algn="tl">
                    <a:schemeClr val="accent4">
                      <a:tint val="80000"/>
                      <a:satMod val="250000"/>
                      <a:alpha val="45000"/>
                    </a:schemeClr>
                  </a:outerShdw>
                </a:effectLst>
              </a:rPr>
              <a:t>Dima </a:t>
            </a:r>
            <a:r>
              <a:rPr lang="en-US" sz="4000" b="1" dirty="0" err="1" smtClean="0">
                <a:ln>
                  <a:prstDash val="solid"/>
                </a:ln>
                <a:solidFill>
                  <a:schemeClr val="accent1"/>
                </a:solidFill>
                <a:effectLst>
                  <a:outerShdw blurRad="88000" dist="50800" dir="5040000" algn="tl">
                    <a:schemeClr val="accent4">
                      <a:tint val="80000"/>
                      <a:satMod val="250000"/>
                      <a:alpha val="45000"/>
                    </a:schemeClr>
                  </a:outerShdw>
                </a:effectLst>
              </a:rPr>
              <a:t>Rahhal</a:t>
            </a:r>
            <a:r>
              <a:rPr lang="en-US" sz="4000" b="1" dirty="0" smtClean="0">
                <a:ln>
                  <a:prstDash val="solid"/>
                </a:ln>
                <a:solidFill>
                  <a:schemeClr val="accent1"/>
                </a:solidFill>
                <a:effectLst>
                  <a:outerShdw blurRad="88000" dist="50800" dir="5040000" algn="tl">
                    <a:schemeClr val="accent4">
                      <a:tint val="80000"/>
                      <a:satMod val="250000"/>
                      <a:alpha val="45000"/>
                    </a:schemeClr>
                  </a:outerShdw>
                </a:effectLst>
              </a:rPr>
              <a:t>  &amp; </a:t>
            </a:r>
            <a:r>
              <a:rPr lang="en-US" sz="4000" b="1" dirty="0" err="1" smtClean="0">
                <a:ln>
                  <a:prstDash val="solid"/>
                </a:ln>
                <a:solidFill>
                  <a:schemeClr val="accent1"/>
                </a:solidFill>
                <a:effectLst>
                  <a:outerShdw blurRad="88000" dist="50800" dir="5040000" algn="tl">
                    <a:schemeClr val="accent4">
                      <a:tint val="80000"/>
                      <a:satMod val="250000"/>
                      <a:alpha val="45000"/>
                    </a:schemeClr>
                  </a:outerShdw>
                </a:effectLst>
              </a:rPr>
              <a:t>Haneen</a:t>
            </a:r>
            <a:r>
              <a:rPr lang="en-US" sz="4000" b="1" dirty="0" smtClean="0">
                <a:ln>
                  <a:prstDash val="solid"/>
                </a:ln>
                <a:solidFill>
                  <a:schemeClr val="accent1"/>
                </a:solidFill>
                <a:effectLst>
                  <a:outerShdw blurRad="88000" dist="50800" dir="5040000" algn="tl">
                    <a:schemeClr val="accent4">
                      <a:tint val="80000"/>
                      <a:satMod val="250000"/>
                      <a:alpha val="45000"/>
                    </a:schemeClr>
                  </a:outerShdw>
                </a:effectLst>
              </a:rPr>
              <a:t> </a:t>
            </a:r>
            <a:r>
              <a:rPr lang="en-US" sz="4000" b="1" dirty="0" err="1" smtClean="0">
                <a:ln>
                  <a:prstDash val="solid"/>
                </a:ln>
                <a:solidFill>
                  <a:schemeClr val="accent1"/>
                </a:solidFill>
                <a:effectLst>
                  <a:outerShdw blurRad="88000" dist="50800" dir="5040000" algn="tl">
                    <a:schemeClr val="accent4">
                      <a:tint val="80000"/>
                      <a:satMod val="250000"/>
                      <a:alpha val="45000"/>
                    </a:schemeClr>
                  </a:outerShdw>
                </a:effectLst>
              </a:rPr>
              <a:t>Amarat</a:t>
            </a:r>
            <a:r>
              <a:rPr lang="en-US" sz="4000" b="1" dirty="0" smtClean="0">
                <a:ln>
                  <a:prstDash val="solid"/>
                </a:ln>
                <a:solidFill>
                  <a:schemeClr val="accent1"/>
                </a:solidFill>
                <a:effectLst>
                  <a:outerShdw blurRad="88000" dist="50800" dir="5040000" algn="tl">
                    <a:schemeClr val="accent4">
                      <a:tint val="80000"/>
                      <a:satMod val="250000"/>
                      <a:alpha val="45000"/>
                    </a:schemeClr>
                  </a:outerShdw>
                </a:effectLst>
              </a:rPr>
              <a:t> </a:t>
            </a:r>
            <a:endParaRPr lang="en-US" sz="3200" b="1" dirty="0">
              <a:ln>
                <a:prstDash val="solid"/>
              </a:ln>
              <a:solidFill>
                <a:schemeClr val="accent1"/>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41420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55576" y="1340768"/>
            <a:ext cx="8001000" cy="3474720"/>
          </a:xfrm>
        </p:spPr>
        <p:txBody>
          <a:bodyPr>
            <a:noAutofit/>
          </a:bodyPr>
          <a:lstStyle/>
          <a:p>
            <a:r>
              <a:rPr lang="en-US" sz="3600" dirty="0">
                <a:solidFill>
                  <a:schemeClr val="bg2">
                    <a:lumMod val="50000"/>
                  </a:schemeClr>
                </a:solidFill>
              </a:rPr>
              <a:t>AIDS results when HIV infection progresses to an advanced stage, damaging the immune system to a point at which </a:t>
            </a:r>
            <a:r>
              <a:rPr lang="en-US" sz="3600" dirty="0" smtClean="0">
                <a:solidFill>
                  <a:schemeClr val="bg2">
                    <a:lumMod val="50000"/>
                  </a:schemeClr>
                </a:solidFill>
              </a:rPr>
              <a:t>the </a:t>
            </a:r>
            <a:r>
              <a:rPr lang="en-US" sz="3600" dirty="0">
                <a:solidFill>
                  <a:schemeClr val="bg2">
                    <a:lumMod val="50000"/>
                  </a:schemeClr>
                </a:solidFill>
              </a:rPr>
              <a:t>body can no longer fight illness.  </a:t>
            </a:r>
          </a:p>
          <a:p>
            <a:r>
              <a:rPr lang="en-US" sz="3600" dirty="0">
                <a:solidFill>
                  <a:schemeClr val="bg2">
                    <a:lumMod val="50000"/>
                  </a:schemeClr>
                </a:solidFill>
              </a:rPr>
              <a:t>AIDS is a syndrome because it is characterized by a group of illnesses</a:t>
            </a:r>
          </a:p>
        </p:txBody>
      </p:sp>
      <p:sp>
        <p:nvSpPr>
          <p:cNvPr id="5" name="Rectangle 4"/>
          <p:cNvSpPr/>
          <p:nvPr/>
        </p:nvSpPr>
        <p:spPr>
          <a:xfrm>
            <a:off x="0" y="0"/>
            <a:ext cx="3344185" cy="769441"/>
          </a:xfrm>
          <a:prstGeom prst="rect">
            <a:avLst/>
          </a:prstGeom>
        </p:spPr>
        <p:txBody>
          <a:bodyPr wrap="none">
            <a:spAutoFit/>
          </a:bodyPr>
          <a:lstStyle/>
          <a:p>
            <a:r>
              <a:rPr kumimoji="0" lang="en-US" altLang="en-US" sz="4400" b="1" i="0" u="none" strike="noStrike" kern="0" cap="none" spc="0" normalizeH="0" baseline="0" noProof="0" dirty="0" smtClean="0">
                <a:ln>
                  <a:noFill/>
                </a:ln>
                <a:solidFill>
                  <a:srgbClr val="FFD911"/>
                </a:solidFill>
                <a:effectLst/>
                <a:uLnTx/>
                <a:uFillTx/>
                <a:latin typeface="Arial Narrow"/>
                <a:ea typeface="+mj-ea"/>
                <a:cs typeface="+mj-cs"/>
              </a:rPr>
              <a:t>What is AIDS?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305" y="0"/>
            <a:ext cx="908695" cy="156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493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9" y="0"/>
            <a:ext cx="2961067" cy="769441"/>
          </a:xfrm>
          <a:prstGeom prst="rect">
            <a:avLst/>
          </a:prstGeom>
        </p:spPr>
        <p:txBody>
          <a:bodyPr wrap="none">
            <a:spAutoFit/>
          </a:bodyPr>
          <a:lstStyle/>
          <a:p>
            <a:r>
              <a:rPr kumimoji="0" lang="en-US" altLang="en-US" sz="4400" b="1" i="0" u="none" strike="noStrike" kern="0" cap="none" spc="0" normalizeH="0" baseline="0" noProof="0" dirty="0" smtClean="0">
                <a:ln>
                  <a:noFill/>
                </a:ln>
                <a:solidFill>
                  <a:srgbClr val="FFFF00"/>
                </a:solidFill>
                <a:effectLst/>
                <a:uLnTx/>
                <a:uFillTx/>
                <a:latin typeface="Arial Narrow"/>
                <a:ea typeface="+mj-ea"/>
                <a:cs typeface="+mj-cs"/>
              </a:rPr>
              <a:t>HIV vs. AIDS</a:t>
            </a:r>
            <a:endParaRPr lang="en-US" dirty="0">
              <a:solidFill>
                <a:srgbClr val="FFFF00"/>
              </a:solidFill>
            </a:endParaRPr>
          </a:p>
        </p:txBody>
      </p:sp>
      <p:sp>
        <p:nvSpPr>
          <p:cNvPr id="5" name="Rectangle 4"/>
          <p:cNvSpPr/>
          <p:nvPr/>
        </p:nvSpPr>
        <p:spPr>
          <a:xfrm>
            <a:off x="294454" y="908720"/>
            <a:ext cx="7614592" cy="5016758"/>
          </a:xfrm>
          <a:prstGeom prst="rect">
            <a:avLst/>
          </a:prstGeom>
        </p:spPr>
        <p:txBody>
          <a:bodyPr wrap="square">
            <a:spAutoFit/>
          </a:bodyPr>
          <a:lstStyle/>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smtClean="0">
                <a:ln>
                  <a:noFill/>
                </a:ln>
                <a:solidFill>
                  <a:srgbClr val="002060"/>
                </a:solidFill>
                <a:effectLst/>
                <a:uLnTx/>
                <a:uFillTx/>
                <a:latin typeface="Arial"/>
                <a:ea typeface="+mn-ea"/>
                <a:cs typeface="+mn-cs"/>
              </a:rPr>
              <a:t>HIV is the virus that causes AIDS</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smtClean="0">
                <a:ln>
                  <a:noFill/>
                </a:ln>
                <a:solidFill>
                  <a:srgbClr val="002060"/>
                </a:solidFill>
                <a:effectLst/>
                <a:uLnTx/>
                <a:uFillTx/>
                <a:latin typeface="Arial"/>
                <a:ea typeface="+mn-ea"/>
                <a:cs typeface="+mn-cs"/>
              </a:rPr>
              <a:t>Not everyone who is infected with HIV has AIDS</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smtClean="0">
                <a:ln>
                  <a:noFill/>
                </a:ln>
                <a:solidFill>
                  <a:srgbClr val="002060"/>
                </a:solidFill>
                <a:effectLst/>
                <a:uLnTx/>
                <a:uFillTx/>
                <a:latin typeface="Arial"/>
                <a:ea typeface="+mn-ea"/>
                <a:cs typeface="+mn-cs"/>
              </a:rPr>
              <a:t>Everyone with AIDS is infected with HIV</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smtClean="0">
                <a:ln>
                  <a:noFill/>
                </a:ln>
                <a:solidFill>
                  <a:srgbClr val="002060"/>
                </a:solidFill>
                <a:effectLst/>
                <a:uLnTx/>
                <a:uFillTx/>
                <a:latin typeface="Arial"/>
                <a:ea typeface="+mn-ea"/>
                <a:cs typeface="+mn-cs"/>
              </a:rPr>
              <a:t>AIDS is result of the progression of HIV Infection</a:t>
            </a:r>
          </a:p>
          <a:p>
            <a:pPr marL="342900" lvl="0" indent="-342900" fontAlgn="base">
              <a:lnSpc>
                <a:spcPct val="90000"/>
              </a:lnSpc>
              <a:spcBef>
                <a:spcPct val="0"/>
              </a:spcBef>
              <a:spcAft>
                <a:spcPct val="25000"/>
              </a:spcAft>
              <a:buClr>
                <a:srgbClr val="FFD911"/>
              </a:buClr>
              <a:buSzPct val="95000"/>
              <a:buFontTx/>
              <a:buChar char="•"/>
            </a:pPr>
            <a:r>
              <a:rPr kumimoji="0" lang="en-US" altLang="en-US" sz="3200" b="0" i="0" u="none" strike="noStrike" kern="0" cap="none" spc="0" normalizeH="0" baseline="0" noProof="0" dirty="0" smtClean="0">
                <a:ln>
                  <a:noFill/>
                </a:ln>
                <a:solidFill>
                  <a:srgbClr val="002060"/>
                </a:solidFill>
                <a:effectLst/>
                <a:uLnTx/>
                <a:uFillTx/>
                <a:latin typeface="Arial"/>
                <a:ea typeface="+mn-ea"/>
                <a:cs typeface="+mn-cs"/>
              </a:rPr>
              <a:t>Anyone infected with HIV, although healthy, can still transmit the virus to another person</a:t>
            </a:r>
            <a:endParaRPr kumimoji="0" lang="en-US" altLang="en-US" sz="3200" b="0" i="0" u="none" strike="noStrike" kern="0" cap="none" spc="0" normalizeH="0" baseline="0" noProof="0" dirty="0">
              <a:ln>
                <a:noFill/>
              </a:ln>
              <a:solidFill>
                <a:srgbClr val="002060"/>
              </a:solidFill>
              <a:effectLst/>
              <a:uLnTx/>
              <a:uFillTx/>
              <a:latin typeface="Arial"/>
              <a:ea typeface="+mn-ea"/>
              <a:cs typeface="+mn-c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541" y="-8317"/>
            <a:ext cx="1254459" cy="115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32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a:solidFill>
                  <a:srgbClr val="002060"/>
                </a:solidFill>
              </a:rPr>
              <a:t>HIV is a retrovirus from the </a:t>
            </a:r>
            <a:r>
              <a:rPr lang="en-US" dirty="0" smtClean="0">
                <a:solidFill>
                  <a:srgbClr val="002060"/>
                </a:solidFill>
              </a:rPr>
              <a:t>(lentivirus family) </a:t>
            </a:r>
            <a:r>
              <a:rPr lang="en-US" dirty="0">
                <a:solidFill>
                  <a:srgbClr val="002060"/>
                </a:solidFill>
              </a:rPr>
              <a:t>that attacks the immune system.</a:t>
            </a:r>
          </a:p>
          <a:p>
            <a:r>
              <a:rPr lang="en-US" dirty="0">
                <a:solidFill>
                  <a:srgbClr val="002060"/>
                </a:solidFill>
              </a:rPr>
              <a:t>Its genetic material, RNA, must be converted in to DNA during </a:t>
            </a:r>
            <a:r>
              <a:rPr lang="en-US" dirty="0" smtClean="0">
                <a:solidFill>
                  <a:srgbClr val="002060"/>
                </a:solidFill>
              </a:rPr>
              <a:t>replication.</a:t>
            </a:r>
          </a:p>
          <a:p>
            <a:endParaRPr lang="en-US" dirty="0">
              <a:solidFill>
                <a:srgbClr val="002060"/>
              </a:solidFill>
            </a:endParaRPr>
          </a:p>
        </p:txBody>
      </p:sp>
      <p:sp>
        <p:nvSpPr>
          <p:cNvPr id="5" name="Rectangle 4"/>
          <p:cNvSpPr/>
          <p:nvPr/>
        </p:nvSpPr>
        <p:spPr>
          <a:xfrm>
            <a:off x="0" y="0"/>
            <a:ext cx="5598368" cy="584775"/>
          </a:xfrm>
          <a:prstGeom prst="rect">
            <a:avLst/>
          </a:prstGeom>
        </p:spPr>
        <p:txBody>
          <a:bodyPr wrap="square">
            <a:spAutoFit/>
          </a:bodyPr>
          <a:lstStyle/>
          <a:p>
            <a:pPr lvl="0"/>
            <a:r>
              <a:rPr lang="en-US" sz="3200" b="1" dirty="0">
                <a:ln w="11430"/>
                <a:solidFill>
                  <a:srgbClr val="FFFF00"/>
                </a:solidFill>
                <a:effectLst>
                  <a:outerShdw blurRad="50800" dist="39000" dir="5460000" algn="tl">
                    <a:srgbClr val="000000">
                      <a:alpha val="38000"/>
                    </a:srgbClr>
                  </a:outerShdw>
                </a:effectLst>
                <a:latin typeface="Georgia" pitchFamily="18" charset="0"/>
                <a:cs typeface="Arial" pitchFamily="34" charset="0"/>
              </a:rPr>
              <a:t>Important Properties:</a:t>
            </a:r>
          </a:p>
        </p:txBody>
      </p:sp>
      <p:sp>
        <p:nvSpPr>
          <p:cNvPr id="6" name="Rectangle 5"/>
          <p:cNvSpPr/>
          <p:nvPr/>
        </p:nvSpPr>
        <p:spPr>
          <a:xfrm>
            <a:off x="0" y="2492895"/>
            <a:ext cx="5880334" cy="584775"/>
          </a:xfrm>
          <a:prstGeom prst="rect">
            <a:avLst/>
          </a:prstGeom>
        </p:spPr>
        <p:txBody>
          <a:bodyPr wrap="square">
            <a:spAutoFit/>
          </a:bodyPr>
          <a:lstStyle/>
          <a:p>
            <a:r>
              <a:rPr lang="en-US" altLang="en-US" sz="3200" b="1" dirty="0">
                <a:solidFill>
                  <a:srgbClr val="FFFF00"/>
                </a:solidFill>
                <a:effectLst>
                  <a:outerShdw blurRad="38100" dist="38100" dir="2700000" algn="tl">
                    <a:srgbClr val="000000">
                      <a:alpha val="43137"/>
                    </a:srgbClr>
                  </a:outerShdw>
                </a:effectLst>
              </a:rPr>
              <a:t>S</a:t>
            </a:r>
            <a:r>
              <a:rPr lang="en-US" altLang="en-US" sz="3200" b="1" dirty="0" smtClean="0">
                <a:solidFill>
                  <a:srgbClr val="FFFF00"/>
                </a:solidFill>
                <a:effectLst>
                  <a:outerShdw blurRad="38100" dist="38100" dir="2700000" algn="tl">
                    <a:srgbClr val="000000">
                      <a:alpha val="43137"/>
                    </a:srgbClr>
                  </a:outerShdw>
                </a:effectLst>
              </a:rPr>
              <a:t>tructure of the HIV </a:t>
            </a:r>
            <a:r>
              <a:rPr lang="en-US" alt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1187624" y="3212976"/>
            <a:ext cx="4572000" cy="2163669"/>
          </a:xfrm>
          <a:prstGeom prst="rect">
            <a:avLst/>
          </a:prstGeom>
        </p:spPr>
        <p:txBody>
          <a:bodyPr>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latin typeface="Arial" pitchFamily="34" charset="0"/>
                <a:cs typeface="Arial" pitchFamily="34" charset="0"/>
              </a:rPr>
              <a:t>Bar-shaped core </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latin typeface="Arial" pitchFamily="34" charset="0"/>
                <a:cs typeface="Arial" pitchFamily="34" charset="0"/>
              </a:rPr>
              <a:t>Envelope (gp120 and gp41).</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latin typeface="Arial" pitchFamily="34" charset="0"/>
                <a:cs typeface="Arial" pitchFamily="34" charset="0"/>
              </a:rPr>
              <a:t>The genome: two copies (diploid) of a single-stranded, positive-polarity RNA genome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328" y="2785282"/>
            <a:ext cx="33623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2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464056" cy="505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116632"/>
            <a:ext cx="3007555" cy="584775"/>
          </a:xfrm>
          <a:prstGeom prst="rect">
            <a:avLst/>
          </a:prstGeom>
        </p:spPr>
        <p:txBody>
          <a:bodyPr wrap="none">
            <a:spAutoFit/>
          </a:bodyPr>
          <a:lstStyle/>
          <a:p>
            <a:r>
              <a:rPr lang="en-US" sz="3200" b="1" dirty="0" smtClean="0">
                <a:solidFill>
                  <a:srgbClr val="FFFF00"/>
                </a:solidFill>
                <a:effectLst>
                  <a:outerShdw blurRad="38100" dist="38100" dir="2700000" algn="tl">
                    <a:srgbClr val="000000">
                      <a:alpha val="43137"/>
                    </a:srgbClr>
                  </a:outerShdw>
                </a:effectLst>
              </a:rPr>
              <a:t>HIV Life Cycle:</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746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71600" y="836712"/>
            <a:ext cx="6400800" cy="3474720"/>
          </a:xfrm>
        </p:spPr>
        <p:txBody>
          <a:bodyPr>
            <a:noAutofit/>
          </a:bodyPr>
          <a:lstStyle/>
          <a:p>
            <a:r>
              <a:rPr lang="en-US" sz="2400" dirty="0">
                <a:solidFill>
                  <a:srgbClr val="002060"/>
                </a:solidFill>
              </a:rPr>
              <a:t>The CD4 cells coordinate a body’s immune response to an invader (bacteria, virus, etc</a:t>
            </a:r>
            <a:r>
              <a:rPr lang="en-US" sz="2400" dirty="0" smtClean="0">
                <a:solidFill>
                  <a:srgbClr val="002060"/>
                </a:solidFill>
              </a:rPr>
              <a:t>.)</a:t>
            </a:r>
            <a:endParaRPr lang="en-US" sz="2400" dirty="0">
              <a:solidFill>
                <a:srgbClr val="002060"/>
              </a:solidFill>
            </a:endParaRPr>
          </a:p>
          <a:p>
            <a:r>
              <a:rPr lang="en-US" sz="2400" dirty="0">
                <a:solidFill>
                  <a:srgbClr val="002060"/>
                </a:solidFill>
              </a:rPr>
              <a:t>BUT, when HIV enters CD4 cells for reproduction, it damages the CD4 cell, eventually killing it.  </a:t>
            </a:r>
          </a:p>
          <a:p>
            <a:r>
              <a:rPr lang="en-US" sz="2400" dirty="0">
                <a:solidFill>
                  <a:srgbClr val="002060"/>
                </a:solidFill>
              </a:rPr>
              <a:t>The body’s immune system works hard making more CD4 </a:t>
            </a:r>
            <a:r>
              <a:rPr lang="en-US" sz="2400" dirty="0" smtClean="0">
                <a:solidFill>
                  <a:srgbClr val="002060"/>
                </a:solidFill>
              </a:rPr>
              <a:t>cells</a:t>
            </a:r>
            <a:endParaRPr lang="en-US" sz="2400" dirty="0">
              <a:solidFill>
                <a:srgbClr val="002060"/>
              </a:solidFill>
            </a:endParaRPr>
          </a:p>
          <a:p>
            <a:r>
              <a:rPr lang="en-US" sz="2400" dirty="0">
                <a:solidFill>
                  <a:srgbClr val="002060"/>
                </a:solidFill>
              </a:rPr>
              <a:t>Overtime, HIV destroys the CD4 cells faster than the immune system can make new </a:t>
            </a:r>
            <a:r>
              <a:rPr lang="en-US" sz="2400" dirty="0" smtClean="0">
                <a:solidFill>
                  <a:srgbClr val="002060"/>
                </a:solidFill>
              </a:rPr>
              <a:t>ones</a:t>
            </a:r>
            <a:endParaRPr lang="en-US" sz="2400" dirty="0">
              <a:solidFill>
                <a:srgbClr val="002060"/>
              </a:solidFill>
            </a:endParaRPr>
          </a:p>
          <a:p>
            <a:r>
              <a:rPr lang="en-US" sz="2400" dirty="0">
                <a:solidFill>
                  <a:srgbClr val="002060"/>
                </a:solidFill>
              </a:rPr>
              <a:t>So, HIV damages the very system that usually protects the body from infection.</a:t>
            </a:r>
          </a:p>
          <a:p>
            <a:endParaRPr lang="en-US" sz="2400" dirty="0">
              <a:solidFill>
                <a:srgbClr val="002060"/>
              </a:solidFill>
            </a:endParaRPr>
          </a:p>
          <a:p>
            <a:endParaRPr lang="en-US" sz="2400" dirty="0">
              <a:solidFill>
                <a:srgbClr val="002060"/>
              </a:solidFill>
            </a:endParaRPr>
          </a:p>
        </p:txBody>
      </p:sp>
      <p:sp>
        <p:nvSpPr>
          <p:cNvPr id="4" name="Rectangle 3"/>
          <p:cNvSpPr/>
          <p:nvPr/>
        </p:nvSpPr>
        <p:spPr>
          <a:xfrm>
            <a:off x="0" y="0"/>
            <a:ext cx="5796136"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a:ea typeface="ＭＳ Ｐゴシック" charset="0"/>
              </a:rPr>
              <a:t>HIV and the Immune System:</a:t>
            </a:r>
            <a:endParaRPr kumimoji="0" lang="en-US" sz="2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716" y="5506790"/>
            <a:ext cx="1827284" cy="135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24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656770" cy="646331"/>
          </a:xfrm>
          <a:prstGeom prst="rect">
            <a:avLst/>
          </a:prstGeom>
        </p:spPr>
        <p:txBody>
          <a:bodyPr wrap="none">
            <a:spAutoFit/>
          </a:bodyPr>
          <a:lstStyle/>
          <a:p>
            <a:r>
              <a:rPr kumimoji="0" lang="en-US" altLang="en-US" sz="3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Narrow"/>
                <a:ea typeface="+mj-ea"/>
                <a:cs typeface="+mj-cs"/>
              </a:rPr>
              <a:t>Types of HIV Virus:</a:t>
            </a:r>
            <a:endParaRPr lang="en-US" sz="1400" dirty="0">
              <a:solidFill>
                <a:srgbClr val="FFFF00"/>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196044397"/>
              </p:ext>
            </p:extLst>
          </p:nvPr>
        </p:nvGraphicFramePr>
        <p:xfrm>
          <a:off x="1331640" y="836712"/>
          <a:ext cx="6096000" cy="2164080"/>
        </p:xfrm>
        <a:graphic>
          <a:graphicData uri="http://schemas.openxmlformats.org/drawingml/2006/table">
            <a:tbl>
              <a:tblPr firstRow="1" bandRow="1">
                <a:tableStyleId>{5940675A-B579-460E-94D1-54222C63F5DA}</a:tableStyleId>
              </a:tblPr>
              <a:tblGrid>
                <a:gridCol w="3048000"/>
                <a:gridCol w="3048000"/>
              </a:tblGrid>
              <a:tr h="427072">
                <a:tc>
                  <a:txBody>
                    <a:bodyPr/>
                    <a:lstStyle/>
                    <a:p>
                      <a:pPr algn="ctr"/>
                      <a:r>
                        <a:rPr lang="en-US" sz="2800" b="1" dirty="0" smtClean="0">
                          <a:solidFill>
                            <a:srgbClr val="002060"/>
                          </a:solidFill>
                          <a:effectLst>
                            <a:outerShdw blurRad="38100" dist="38100" dir="2700000" algn="tl">
                              <a:srgbClr val="000000">
                                <a:alpha val="43137"/>
                              </a:srgbClr>
                            </a:outerShdw>
                          </a:effectLst>
                        </a:rPr>
                        <a:t>HIV1</a:t>
                      </a:r>
                      <a:endParaRPr lang="en-US" sz="2800" b="1" dirty="0">
                        <a:solidFill>
                          <a:srgbClr val="002060"/>
                        </a:solidFill>
                        <a:effectLst>
                          <a:outerShdw blurRad="38100" dist="38100" dir="2700000" algn="tl">
                            <a:srgbClr val="000000">
                              <a:alpha val="43137"/>
                            </a:srgbClr>
                          </a:outerShdw>
                        </a:effectLst>
                      </a:endParaRPr>
                    </a:p>
                  </a:txBody>
                  <a:tcPr/>
                </a:tc>
                <a:tc>
                  <a:txBody>
                    <a:bodyPr/>
                    <a:lstStyle/>
                    <a:p>
                      <a:pPr algn="ctr"/>
                      <a:r>
                        <a:rPr lang="en-US" sz="2800" b="1" dirty="0" smtClean="0">
                          <a:solidFill>
                            <a:srgbClr val="002060"/>
                          </a:solidFill>
                          <a:effectLst>
                            <a:outerShdw blurRad="38100" dist="38100" dir="2700000" algn="tl">
                              <a:srgbClr val="000000">
                                <a:alpha val="43137"/>
                              </a:srgbClr>
                            </a:outerShdw>
                          </a:effectLst>
                        </a:rPr>
                        <a:t>HIV2</a:t>
                      </a:r>
                      <a:endParaRPr lang="en-US" sz="2800" b="1" dirty="0">
                        <a:solidFill>
                          <a:srgbClr val="002060"/>
                        </a:solidFill>
                        <a:effectLst>
                          <a:outerShdw blurRad="38100" dist="38100" dir="2700000" algn="tl">
                            <a:srgbClr val="000000">
                              <a:alpha val="43137"/>
                            </a:srgbClr>
                          </a:outerShdw>
                        </a:effectLst>
                      </a:endParaRPr>
                    </a:p>
                  </a:txBody>
                  <a:tcPr/>
                </a:tc>
              </a:tr>
              <a:tr h="370840">
                <a:tc>
                  <a:txBody>
                    <a:bodyPr/>
                    <a:lstStyle/>
                    <a:p>
                      <a:pPr algn="ctr"/>
                      <a:r>
                        <a:rPr lang="en-US" sz="2400" dirty="0" smtClean="0">
                          <a:solidFill>
                            <a:schemeClr val="bg2">
                              <a:lumMod val="50000"/>
                            </a:schemeClr>
                          </a:solidFill>
                        </a:rPr>
                        <a:t>Seen worldwide</a:t>
                      </a:r>
                      <a:r>
                        <a:rPr lang="en-US" sz="2400" baseline="0" dirty="0" smtClean="0">
                          <a:solidFill>
                            <a:schemeClr val="bg2">
                              <a:lumMod val="50000"/>
                            </a:schemeClr>
                          </a:solidFill>
                        </a:rPr>
                        <a:t> </a:t>
                      </a:r>
                      <a:endParaRPr lang="en-US" sz="2400" dirty="0">
                        <a:solidFill>
                          <a:schemeClr val="bg2">
                            <a:lumMod val="50000"/>
                          </a:schemeClr>
                        </a:solidFill>
                      </a:endParaRPr>
                    </a:p>
                  </a:txBody>
                  <a:tcPr/>
                </a:tc>
                <a:tc>
                  <a:txBody>
                    <a:bodyPr/>
                    <a:lstStyle/>
                    <a:p>
                      <a:pPr algn="ctr"/>
                      <a:r>
                        <a:rPr lang="en-US" sz="2400" dirty="0" smtClean="0">
                          <a:solidFill>
                            <a:schemeClr val="bg2">
                              <a:lumMod val="50000"/>
                            </a:schemeClr>
                          </a:solidFill>
                        </a:rPr>
                        <a:t>Seen in </a:t>
                      </a:r>
                      <a:r>
                        <a:rPr lang="en-US" sz="2400" dirty="0" err="1" smtClean="0">
                          <a:solidFill>
                            <a:schemeClr val="bg2">
                              <a:lumMod val="50000"/>
                            </a:schemeClr>
                          </a:solidFill>
                        </a:rPr>
                        <a:t>africa</a:t>
                      </a:r>
                      <a:r>
                        <a:rPr lang="en-US" sz="2400" dirty="0" smtClean="0">
                          <a:solidFill>
                            <a:schemeClr val="bg2">
                              <a:lumMod val="50000"/>
                            </a:schemeClr>
                          </a:solidFill>
                        </a:rPr>
                        <a:t> and south </a:t>
                      </a:r>
                      <a:r>
                        <a:rPr lang="en-US" sz="2400" dirty="0" err="1" smtClean="0">
                          <a:solidFill>
                            <a:schemeClr val="bg2">
                              <a:lumMod val="50000"/>
                            </a:schemeClr>
                          </a:solidFill>
                        </a:rPr>
                        <a:t>asia</a:t>
                      </a:r>
                      <a:endParaRPr lang="en-US" sz="2400" dirty="0">
                        <a:solidFill>
                          <a:schemeClr val="bg2">
                            <a:lumMod val="50000"/>
                          </a:schemeClr>
                        </a:solidFill>
                      </a:endParaRPr>
                    </a:p>
                  </a:txBody>
                  <a:tcPr/>
                </a:tc>
              </a:tr>
              <a:tr h="370840">
                <a:tc>
                  <a:txBody>
                    <a:bodyPr/>
                    <a:lstStyle/>
                    <a:p>
                      <a:pPr algn="ctr"/>
                      <a:r>
                        <a:rPr lang="en-US" sz="2400" dirty="0" smtClean="0">
                          <a:solidFill>
                            <a:schemeClr val="bg2">
                              <a:lumMod val="50000"/>
                            </a:schemeClr>
                          </a:solidFill>
                        </a:rPr>
                        <a:t>Leading to AIDS</a:t>
                      </a:r>
                      <a:endParaRPr lang="en-US" sz="2400" dirty="0">
                        <a:solidFill>
                          <a:schemeClr val="bg2">
                            <a:lumMod val="50000"/>
                          </a:schemeClr>
                        </a:solidFill>
                      </a:endParaRPr>
                    </a:p>
                  </a:txBody>
                  <a:tcPr/>
                </a:tc>
                <a:tc>
                  <a:txBody>
                    <a:bodyPr/>
                    <a:lstStyle/>
                    <a:p>
                      <a:pPr algn="ctr"/>
                      <a:r>
                        <a:rPr lang="en-US" sz="2400" dirty="0" smtClean="0">
                          <a:solidFill>
                            <a:schemeClr val="bg2">
                              <a:lumMod val="50000"/>
                            </a:schemeClr>
                          </a:solidFill>
                        </a:rPr>
                        <a:t>Less commonly shows AIDS </a:t>
                      </a:r>
                      <a:endParaRPr lang="en-US" sz="2400" dirty="0">
                        <a:solidFill>
                          <a:schemeClr val="bg2">
                            <a:lumMod val="50000"/>
                          </a:schemeClr>
                        </a:solidFill>
                      </a:endParaRPr>
                    </a:p>
                  </a:txBody>
                  <a:tcPr/>
                </a:tc>
              </a:tr>
            </a:tbl>
          </a:graphicData>
        </a:graphic>
      </p:graphicFrame>
      <p:sp>
        <p:nvSpPr>
          <p:cNvPr id="9" name="Rectangle 8"/>
          <p:cNvSpPr/>
          <p:nvPr/>
        </p:nvSpPr>
        <p:spPr>
          <a:xfrm>
            <a:off x="-33386" y="3111158"/>
            <a:ext cx="8036940" cy="646331"/>
          </a:xfrm>
          <a:prstGeom prst="rect">
            <a:avLst/>
          </a:prstGeom>
        </p:spPr>
        <p:txBody>
          <a:bodyPr wrap="square">
            <a:spAutoFit/>
          </a:bodyPr>
          <a:lstStyle/>
          <a:p>
            <a:pPr marL="45720" lvl="0">
              <a:spcBef>
                <a:spcPct val="20000"/>
              </a:spcBef>
              <a:spcAft>
                <a:spcPts val="300"/>
              </a:spcAft>
              <a:buClr>
                <a:srgbClr val="F14124">
                  <a:lumMod val="75000"/>
                </a:srgbClr>
              </a:buClr>
              <a:buSzPct val="130000"/>
            </a:pPr>
            <a:r>
              <a:rPr lang="en-US" sz="3600" b="1" dirty="0">
                <a:solidFill>
                  <a:srgbClr val="FFFF00"/>
                </a:solidFill>
                <a:effectLst>
                  <a:outerShdw blurRad="38100" dist="38100" dir="2700000" algn="tl">
                    <a:srgbClr val="000000">
                      <a:alpha val="43137"/>
                    </a:srgbClr>
                  </a:outerShdw>
                </a:effectLst>
              </a:rPr>
              <a:t>Body fluid known to transmit HIV:</a:t>
            </a:r>
          </a:p>
        </p:txBody>
      </p:sp>
      <p:sp>
        <p:nvSpPr>
          <p:cNvPr id="11" name="Rectangle 10"/>
          <p:cNvSpPr/>
          <p:nvPr/>
        </p:nvSpPr>
        <p:spPr>
          <a:xfrm>
            <a:off x="10666" y="3810705"/>
            <a:ext cx="7992888" cy="1569660"/>
          </a:xfrm>
          <a:prstGeom prst="rect">
            <a:avLst/>
          </a:prstGeom>
        </p:spPr>
        <p:txBody>
          <a:bodyPr wrap="square">
            <a:spAutoFit/>
          </a:bodyPr>
          <a:lstStyle/>
          <a:p>
            <a:pPr marL="45720" lvl="0">
              <a:spcBef>
                <a:spcPct val="20000"/>
              </a:spcBef>
              <a:spcAft>
                <a:spcPts val="300"/>
              </a:spcAft>
              <a:buClr>
                <a:srgbClr val="F14124">
                  <a:lumMod val="75000"/>
                </a:srgbClr>
              </a:buClr>
              <a:buSzPct val="130000"/>
            </a:pPr>
            <a:r>
              <a:rPr 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*BLOOD </a:t>
            </a:r>
            <a:br>
              <a:rPr 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*VAGINAL SECRETION </a:t>
            </a:r>
            <a:br>
              <a:rPr 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*SEMEN </a:t>
            </a:r>
            <a:br>
              <a:rPr 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sz="24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*BREAST MILK </a:t>
            </a:r>
            <a:endParaRPr lang="en-US" sz="24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374" y="4033878"/>
            <a:ext cx="2419458" cy="2419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800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858" y="25524"/>
            <a:ext cx="5598368" cy="646331"/>
          </a:xfrm>
          <a:prstGeom prst="rect">
            <a:avLst/>
          </a:prstGeom>
        </p:spPr>
        <p:txBody>
          <a:bodyPr wrap="square">
            <a:spAutoFit/>
          </a:bodyPr>
          <a:lstStyle/>
          <a:p>
            <a:pPr lvl="0"/>
            <a:r>
              <a:rPr kumimoji="0" lang="en-US" altLang="en-US" sz="3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Narrow"/>
                <a:ea typeface="+mn-ea"/>
                <a:cs typeface="+mn-cs"/>
              </a:rPr>
              <a:t>HIV Transmitted by</a:t>
            </a:r>
            <a:r>
              <a:rPr kumimoji="0" lang="en-US" altLang="en-US" sz="3600" b="1" i="0" u="none" strike="noStrike" kern="0" cap="none" spc="0" normalizeH="0" noProof="0" dirty="0" smtClean="0">
                <a:ln>
                  <a:noFill/>
                </a:ln>
                <a:solidFill>
                  <a:srgbClr val="FFFF00"/>
                </a:solidFill>
                <a:effectLst>
                  <a:outerShdw blurRad="38100" dist="38100" dir="2700000" algn="tl">
                    <a:srgbClr val="000000">
                      <a:alpha val="43137"/>
                    </a:srgbClr>
                  </a:outerShdw>
                </a:effectLst>
                <a:uLnTx/>
                <a:uFillTx/>
                <a:latin typeface="Arial Narrow"/>
                <a:ea typeface="+mn-ea"/>
                <a:cs typeface="+mn-cs"/>
              </a:rPr>
              <a:t> </a:t>
            </a:r>
            <a:endParaRPr lang="en-US" sz="1400" dirty="0">
              <a:solidFill>
                <a:srgbClr val="FFFF00"/>
              </a:solidFill>
              <a:effectLst>
                <a:outerShdw blurRad="38100" dist="38100" dir="2700000" algn="tl">
                  <a:srgbClr val="000000">
                    <a:alpha val="43137"/>
                  </a:srgbClr>
                </a:outerShdw>
              </a:effectLst>
            </a:endParaRPr>
          </a:p>
        </p:txBody>
      </p:sp>
      <p:sp>
        <p:nvSpPr>
          <p:cNvPr id="6" name="Rectangle 5"/>
          <p:cNvSpPr/>
          <p:nvPr/>
        </p:nvSpPr>
        <p:spPr>
          <a:xfrm>
            <a:off x="29344" y="685225"/>
            <a:ext cx="7928892" cy="1906676"/>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latin typeface="Arial" pitchFamily="34" charset="0"/>
                <a:cs typeface="Arial" pitchFamily="34" charset="0"/>
              </a:rPr>
              <a:t>Sexual </a:t>
            </a:r>
            <a:r>
              <a:rPr lang="en-US" sz="2400" dirty="0" smtClean="0">
                <a:solidFill>
                  <a:srgbClr val="002060"/>
                </a:solidFill>
                <a:latin typeface="Arial" pitchFamily="34" charset="0"/>
                <a:cs typeface="Arial" pitchFamily="34" charset="0"/>
              </a:rPr>
              <a:t>contact (vaginal – anal intercourse , oral sex )</a:t>
            </a:r>
            <a:endParaRPr lang="en-US" sz="2400" dirty="0">
              <a:solidFill>
                <a:srgbClr val="002060"/>
              </a:solidFill>
              <a:latin typeface="Arial" pitchFamily="34" charset="0"/>
              <a:cs typeface="Arial" pitchFamily="34" charset="0"/>
            </a:endParaRP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smtClean="0">
                <a:solidFill>
                  <a:srgbClr val="002060"/>
                </a:solidFill>
                <a:latin typeface="Arial" pitchFamily="34" charset="0"/>
                <a:cs typeface="Arial" pitchFamily="34" charset="0"/>
              </a:rPr>
              <a:t>Injection of  blood</a:t>
            </a:r>
            <a:r>
              <a:rPr lang="en-US" sz="2400" dirty="0">
                <a:solidFill>
                  <a:srgbClr val="002060"/>
                </a:solidFill>
                <a:latin typeface="Arial" pitchFamily="34" charset="0"/>
                <a:cs typeface="Arial" pitchFamily="34" charset="0"/>
              </a:rPr>
              <a:t> .</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a:solidFill>
                  <a:srgbClr val="002060"/>
                </a:solidFill>
                <a:latin typeface="Arial" pitchFamily="34" charset="0"/>
                <a:cs typeface="Arial" pitchFamily="34" charset="0"/>
              </a:rPr>
              <a:t>Perinatal </a:t>
            </a:r>
            <a:r>
              <a:rPr lang="en-US" sz="2400" dirty="0" smtClean="0">
                <a:solidFill>
                  <a:srgbClr val="002060"/>
                </a:solidFill>
                <a:latin typeface="Arial" pitchFamily="34" charset="0"/>
                <a:cs typeface="Arial" pitchFamily="34" charset="0"/>
              </a:rPr>
              <a:t>transmission(from infected mother to child ) .</a:t>
            </a:r>
            <a:endParaRPr lang="en-US" sz="2400" dirty="0">
              <a:solidFill>
                <a:srgbClr val="002060"/>
              </a:solidFill>
              <a:latin typeface="Arial" pitchFamily="34" charset="0"/>
              <a:cs typeface="Arial" pitchFamily="34" charset="0"/>
            </a:endParaRPr>
          </a:p>
          <a:p>
            <a:pPr marL="45720" lvl="0">
              <a:spcBef>
                <a:spcPct val="20000"/>
              </a:spcBef>
              <a:spcAft>
                <a:spcPts val="300"/>
              </a:spcAft>
              <a:buClr>
                <a:srgbClr val="F14124">
                  <a:lumMod val="75000"/>
                </a:srgbClr>
              </a:buClr>
              <a:buSzPct val="130000"/>
            </a:pPr>
            <a:endParaRPr lang="en-US" sz="2400" dirty="0">
              <a:solidFill>
                <a:srgbClr val="002060"/>
              </a:solidFill>
              <a:latin typeface="Arial" pitchFamily="34" charset="0"/>
              <a:cs typeface="Arial" pitchFamily="34" charset="0"/>
            </a:endParaRPr>
          </a:p>
        </p:txBody>
      </p:sp>
      <p:sp>
        <p:nvSpPr>
          <p:cNvPr id="8" name="TextBox 7"/>
          <p:cNvSpPr txBox="1"/>
          <p:nvPr/>
        </p:nvSpPr>
        <p:spPr>
          <a:xfrm>
            <a:off x="-65112" y="4048562"/>
            <a:ext cx="9005614"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High risk groups for HIV transmission :</a:t>
            </a:r>
            <a:endParaRPr lang="en-US" sz="3600" b="1" dirty="0">
              <a:solidFill>
                <a:srgbClr val="FFFF00"/>
              </a:solidFill>
              <a:effectLst>
                <a:outerShdw blurRad="38100" dist="38100" dir="2700000" algn="tl">
                  <a:srgbClr val="000000">
                    <a:alpha val="43137"/>
                  </a:srgbClr>
                </a:outerShdw>
              </a:effectLst>
            </a:endParaRPr>
          </a:p>
        </p:txBody>
      </p:sp>
      <p:sp>
        <p:nvSpPr>
          <p:cNvPr id="10" name="Rectangle 9"/>
          <p:cNvSpPr/>
          <p:nvPr/>
        </p:nvSpPr>
        <p:spPr>
          <a:xfrm>
            <a:off x="211510" y="4797152"/>
            <a:ext cx="7704856" cy="1906676"/>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Georgia" pitchFamily="18" charset="0"/>
              <a:buChar char="*"/>
            </a:pPr>
            <a:r>
              <a:rPr lang="en-US" sz="2400" dirty="0" smtClean="0">
                <a:solidFill>
                  <a:srgbClr val="002060"/>
                </a:solidFill>
                <a:latin typeface="Arial" pitchFamily="34" charset="0"/>
                <a:cs typeface="Arial" pitchFamily="34" charset="0"/>
              </a:rPr>
              <a:t>Homosexual or bisexual men .</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smtClean="0">
                <a:solidFill>
                  <a:srgbClr val="002060"/>
                </a:solidFill>
                <a:latin typeface="Arial" pitchFamily="34" charset="0"/>
                <a:cs typeface="Arial" pitchFamily="34" charset="0"/>
              </a:rPr>
              <a:t>IV drug users .</a:t>
            </a:r>
          </a:p>
          <a:p>
            <a:pPr marL="228600" lvl="0" indent="-182880">
              <a:spcBef>
                <a:spcPct val="20000"/>
              </a:spcBef>
              <a:spcAft>
                <a:spcPts val="300"/>
              </a:spcAft>
              <a:buClr>
                <a:srgbClr val="F14124">
                  <a:lumMod val="75000"/>
                </a:srgbClr>
              </a:buClr>
              <a:buSzPct val="130000"/>
              <a:buFont typeface="Georgia" pitchFamily="18" charset="0"/>
              <a:buChar char="*"/>
            </a:pPr>
            <a:r>
              <a:rPr lang="en-US" sz="2400" dirty="0" smtClean="0">
                <a:solidFill>
                  <a:srgbClr val="002060"/>
                </a:solidFill>
                <a:latin typeface="Arial" pitchFamily="34" charset="0"/>
                <a:cs typeface="Arial" pitchFamily="34" charset="0"/>
              </a:rPr>
              <a:t>New born babies of mothers who is  HIV positive .</a:t>
            </a:r>
          </a:p>
          <a:p>
            <a:pPr marL="228600" lvl="0" indent="-182880">
              <a:spcBef>
                <a:spcPct val="20000"/>
              </a:spcBef>
              <a:spcAft>
                <a:spcPts val="300"/>
              </a:spcAft>
              <a:buClr>
                <a:srgbClr val="F14124">
                  <a:lumMod val="75000"/>
                </a:srgbClr>
              </a:buClr>
              <a:buSzPct val="130000"/>
              <a:buFont typeface="Georgia" pitchFamily="18" charset="0"/>
              <a:buChar char="*"/>
            </a:pPr>
            <a:endParaRPr lang="en-US" sz="2400" dirty="0">
              <a:solidFill>
                <a:srgbClr val="002060"/>
              </a:solidFill>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2" y="2132856"/>
            <a:ext cx="4144963" cy="175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451" y="2132856"/>
            <a:ext cx="4157997" cy="175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449" y="4829988"/>
            <a:ext cx="2301255" cy="92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99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454</TotalTime>
  <Words>1041</Words>
  <Application>Microsoft Office PowerPoint</Application>
  <PresentationFormat>On-screen Show (4:3)</PresentationFormat>
  <Paragraphs>140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Slipstream</vt:lpstr>
      <vt:lpstr>Human Immunodeficiency Virus (HIV)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Stages of HIV disease:  </vt:lpstr>
      <vt:lpstr>Stages of HIV disease:</vt:lpstr>
      <vt:lpstr>Stages of HIV disease: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DONE BY :  Dima Rahhal  &amp; Haneen Amarat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Immunodeficiency Virus (HIV)</dc:title>
  <dc:creator>wsops</dc:creator>
  <cp:lastModifiedBy>wsops</cp:lastModifiedBy>
  <cp:revision>19</cp:revision>
  <dcterms:created xsi:type="dcterms:W3CDTF">2020-11-11T01:16:05Z</dcterms:created>
  <dcterms:modified xsi:type="dcterms:W3CDTF">2020-11-23T13:24:46Z</dcterms:modified>
</cp:coreProperties>
</file>